
<file path=[Content_Types].xml><?xml version="1.0" encoding="utf-8"?>
<Types xmlns="http://schemas.openxmlformats.org/package/2006/content-types">
  <Default Extension="bin" ContentType="application/vnd.openxmlformats-officedocument.oleObject"/>
  <Default Extension="png" ContentType="image/png"/>
  <Default Extension="wmf" ContentType="image/x-wmf"/>
  <Default Extension="jpeg" ContentType="image/jpeg"/>
  <Default Extension="rels" ContentType="application/vnd.openxmlformats-package.relationships+xml"/>
  <Default Extension="xml" ContentType="application/xml"/>
  <Default Extension="wav" ContentType="audio/x-wav"/>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8" r:id="rId2"/>
    <p:sldMasterId id="2147483683" r:id="rId3"/>
  </p:sldMasterIdLst>
  <p:notesMasterIdLst>
    <p:notesMasterId r:id="rId93"/>
  </p:notesMasterIdLst>
  <p:sldIdLst>
    <p:sldId id="401" r:id="rId4"/>
    <p:sldId id="259" r:id="rId5"/>
    <p:sldId id="261" r:id="rId6"/>
    <p:sldId id="262" r:id="rId7"/>
    <p:sldId id="263" r:id="rId8"/>
    <p:sldId id="264" r:id="rId9"/>
    <p:sldId id="266" r:id="rId10"/>
    <p:sldId id="267" r:id="rId11"/>
    <p:sldId id="268" r:id="rId12"/>
    <p:sldId id="269" r:id="rId13"/>
    <p:sldId id="271" r:id="rId14"/>
    <p:sldId id="272" r:id="rId15"/>
    <p:sldId id="276" r:id="rId16"/>
    <p:sldId id="278" r:id="rId17"/>
    <p:sldId id="280" r:id="rId18"/>
    <p:sldId id="284" r:id="rId19"/>
    <p:sldId id="287" r:id="rId20"/>
    <p:sldId id="579" r:id="rId21"/>
    <p:sldId id="435" r:id="rId22"/>
    <p:sldId id="580" r:id="rId23"/>
    <p:sldId id="597" r:id="rId24"/>
    <p:sldId id="596" r:id="rId25"/>
    <p:sldId id="290" r:id="rId26"/>
    <p:sldId id="581" r:id="rId27"/>
    <p:sldId id="450" r:id="rId28"/>
    <p:sldId id="491" r:id="rId29"/>
    <p:sldId id="599" r:id="rId30"/>
    <p:sldId id="598" r:id="rId31"/>
    <p:sldId id="492" r:id="rId32"/>
    <p:sldId id="298" r:id="rId33"/>
    <p:sldId id="299" r:id="rId34"/>
    <p:sldId id="451" r:id="rId35"/>
    <p:sldId id="462" r:id="rId36"/>
    <p:sldId id="493" r:id="rId37"/>
    <p:sldId id="495" r:id="rId38"/>
    <p:sldId id="497" r:id="rId39"/>
    <p:sldId id="498" r:id="rId40"/>
    <p:sldId id="499" r:id="rId41"/>
    <p:sldId id="465" r:id="rId42"/>
    <p:sldId id="466" r:id="rId43"/>
    <p:sldId id="467" r:id="rId44"/>
    <p:sldId id="469" r:id="rId45"/>
    <p:sldId id="470" r:id="rId46"/>
    <p:sldId id="503" r:id="rId47"/>
    <p:sldId id="506" r:id="rId48"/>
    <p:sldId id="507" r:id="rId49"/>
    <p:sldId id="508" r:id="rId50"/>
    <p:sldId id="510" r:id="rId51"/>
    <p:sldId id="512" r:id="rId52"/>
    <p:sldId id="513" r:id="rId53"/>
    <p:sldId id="515" r:id="rId54"/>
    <p:sldId id="518" r:id="rId55"/>
    <p:sldId id="519" r:id="rId56"/>
    <p:sldId id="530" r:id="rId57"/>
    <p:sldId id="531" r:id="rId58"/>
    <p:sldId id="532" r:id="rId59"/>
    <p:sldId id="533" r:id="rId60"/>
    <p:sldId id="534" r:id="rId61"/>
    <p:sldId id="535" r:id="rId62"/>
    <p:sldId id="536" r:id="rId63"/>
    <p:sldId id="537" r:id="rId64"/>
    <p:sldId id="538" r:id="rId65"/>
    <p:sldId id="539" r:id="rId66"/>
    <p:sldId id="540" r:id="rId67"/>
    <p:sldId id="542" r:id="rId68"/>
    <p:sldId id="543" r:id="rId69"/>
    <p:sldId id="544" r:id="rId70"/>
    <p:sldId id="545" r:id="rId71"/>
    <p:sldId id="571" r:id="rId72"/>
    <p:sldId id="548" r:id="rId73"/>
    <p:sldId id="550" r:id="rId74"/>
    <p:sldId id="551" r:id="rId75"/>
    <p:sldId id="552" r:id="rId76"/>
    <p:sldId id="553" r:id="rId77"/>
    <p:sldId id="554" r:id="rId78"/>
    <p:sldId id="555" r:id="rId79"/>
    <p:sldId id="556" r:id="rId80"/>
    <p:sldId id="557" r:id="rId81"/>
    <p:sldId id="558" r:id="rId82"/>
    <p:sldId id="559" r:id="rId83"/>
    <p:sldId id="560" r:id="rId84"/>
    <p:sldId id="561" r:id="rId85"/>
    <p:sldId id="562" r:id="rId86"/>
    <p:sldId id="563" r:id="rId87"/>
    <p:sldId id="564" r:id="rId88"/>
    <p:sldId id="565" r:id="rId89"/>
    <p:sldId id="566" r:id="rId90"/>
    <p:sldId id="567" r:id="rId91"/>
    <p:sldId id="568" r:id="rId9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976" autoAdjust="0"/>
    <p:restoredTop sz="80617" autoAdjust="0"/>
  </p:normalViewPr>
  <p:slideViewPr>
    <p:cSldViewPr>
      <p:cViewPr varScale="1">
        <p:scale>
          <a:sx n="121" d="100"/>
          <a:sy n="121" d="100"/>
        </p:scale>
        <p:origin x="334" y="36"/>
      </p:cViewPr>
      <p:guideLst>
        <p:guide orient="horz" pos="2160"/>
        <p:guide pos="2880"/>
      </p:guideLst>
    </p:cSldViewPr>
  </p:slideViewPr>
  <p:notesTextViewPr>
    <p:cViewPr>
      <p:scale>
        <a:sx n="100" d="100"/>
        <a:sy n="100" d="100"/>
      </p:scale>
      <p:origin x="0" y="0"/>
    </p:cViewPr>
  </p:notesTextViewPr>
  <p:sorterViewPr>
    <p:cViewPr>
      <p:scale>
        <a:sx n="180" d="100"/>
        <a:sy n="180" d="100"/>
      </p:scale>
      <p:origin x="0" y="-62465"/>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slide" Target="slides/slide86.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slide" Target="slides/slide87.xml"/><Relationship Id="rId95" Type="http://schemas.openxmlformats.org/officeDocument/2006/relationships/viewProps" Target="viewProps.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slide" Target="slides/slide61.xml"/><Relationship Id="rId69" Type="http://schemas.openxmlformats.org/officeDocument/2006/relationships/slide" Target="slides/slide66.xml"/><Relationship Id="rId80" Type="http://schemas.openxmlformats.org/officeDocument/2006/relationships/slide" Target="slides/slide77.xml"/><Relationship Id="rId85" Type="http://schemas.openxmlformats.org/officeDocument/2006/relationships/slide" Target="slides/slide82.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slide" Target="slides/slide85.xml"/><Relationship Id="rId91" Type="http://schemas.openxmlformats.org/officeDocument/2006/relationships/slide" Target="slides/slide88.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slide" Target="slides/slide83.xml"/><Relationship Id="rId94" Type="http://schemas.openxmlformats.org/officeDocument/2006/relationships/presProps" Target="pres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97" Type="http://schemas.openxmlformats.org/officeDocument/2006/relationships/tableStyles" Target="tableStyles.xml"/><Relationship Id="rId7" Type="http://schemas.openxmlformats.org/officeDocument/2006/relationships/slide" Target="slides/slide4.xml"/><Relationship Id="rId71" Type="http://schemas.openxmlformats.org/officeDocument/2006/relationships/slide" Target="slides/slide68.xml"/><Relationship Id="rId92" Type="http://schemas.openxmlformats.org/officeDocument/2006/relationships/slide" Target="slides/slide89.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slide" Target="slides/slide84.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slide" Target="slides/slide53.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93"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image" Target="../media/image23.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image" Target="../media/image25.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7.wmf"/></Relationships>
</file>

<file path=ppt/drawings/_rels/vmlDrawing13.v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image" Target="../media/image38.wmf"/><Relationship Id="rId1" Type="http://schemas.openxmlformats.org/officeDocument/2006/relationships/image" Target="../media/image37.w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43.wmf"/><Relationship Id="rId1" Type="http://schemas.openxmlformats.org/officeDocument/2006/relationships/image" Target="../media/image42.wmf"/></Relationships>
</file>

<file path=ppt/drawings/_rels/vmlDrawing15.vml.rels><?xml version="1.0" encoding="UTF-8" standalone="yes"?>
<Relationships xmlns="http://schemas.openxmlformats.org/package/2006/relationships"><Relationship Id="rId2" Type="http://schemas.openxmlformats.org/officeDocument/2006/relationships/image" Target="../media/image46.wmf"/><Relationship Id="rId1" Type="http://schemas.openxmlformats.org/officeDocument/2006/relationships/image" Target="../media/image45.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0.w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1.w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2.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 Id="rId4" Type="http://schemas.openxmlformats.org/officeDocument/2006/relationships/image" Target="../media/image5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58.wmf"/><Relationship Id="rId7" Type="http://schemas.openxmlformats.org/officeDocument/2006/relationships/image" Target="../media/image62.wmf"/><Relationship Id="rId2" Type="http://schemas.openxmlformats.org/officeDocument/2006/relationships/image" Target="../media/image57.wmf"/><Relationship Id="rId1" Type="http://schemas.openxmlformats.org/officeDocument/2006/relationships/image" Target="../media/image56.wmf"/><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s>
</file>

<file path=ppt/drawings/_rels/vmlDrawing21.v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image" Target="../media/image65.wmf"/><Relationship Id="rId7" Type="http://schemas.openxmlformats.org/officeDocument/2006/relationships/image" Target="../media/image69.wmf"/><Relationship Id="rId12" Type="http://schemas.openxmlformats.org/officeDocument/2006/relationships/image" Target="../media/image74.wmf"/><Relationship Id="rId2" Type="http://schemas.openxmlformats.org/officeDocument/2006/relationships/image" Target="../media/image64.wmf"/><Relationship Id="rId1" Type="http://schemas.openxmlformats.org/officeDocument/2006/relationships/image" Target="../media/image63.wmf"/><Relationship Id="rId6" Type="http://schemas.openxmlformats.org/officeDocument/2006/relationships/image" Target="../media/image68.wmf"/><Relationship Id="rId11" Type="http://schemas.openxmlformats.org/officeDocument/2006/relationships/image" Target="../media/image73.wmf"/><Relationship Id="rId5" Type="http://schemas.openxmlformats.org/officeDocument/2006/relationships/image" Target="../media/image67.wmf"/><Relationship Id="rId10" Type="http://schemas.openxmlformats.org/officeDocument/2006/relationships/image" Target="../media/image72.wmf"/><Relationship Id="rId4" Type="http://schemas.openxmlformats.org/officeDocument/2006/relationships/image" Target="../media/image66.wmf"/><Relationship Id="rId9" Type="http://schemas.openxmlformats.org/officeDocument/2006/relationships/image" Target="../media/image71.w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75.wmf"/></Relationships>
</file>

<file path=ppt/drawings/_rels/vmlDrawing23.vml.rels><?xml version="1.0" encoding="UTF-8" standalone="yes"?>
<Relationships xmlns="http://schemas.openxmlformats.org/package/2006/relationships"><Relationship Id="rId2" Type="http://schemas.openxmlformats.org/officeDocument/2006/relationships/image" Target="../media/image78.wmf"/><Relationship Id="rId1" Type="http://schemas.openxmlformats.org/officeDocument/2006/relationships/image" Target="../media/image77.w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80.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82.wmf"/><Relationship Id="rId1" Type="http://schemas.openxmlformats.org/officeDocument/2006/relationships/image" Target="../media/image81.w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83.w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84.wmf"/></Relationships>
</file>

<file path=ppt/drawings/_rels/vmlDrawing28.vml.rels><?xml version="1.0" encoding="UTF-8" standalone="yes"?>
<Relationships xmlns="http://schemas.openxmlformats.org/package/2006/relationships"><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 Id="rId4" Type="http://schemas.openxmlformats.org/officeDocument/2006/relationships/image" Target="../media/image88.wmf"/></Relationships>
</file>

<file path=ppt/drawings/_rels/vmlDrawing29.v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image" Target="../media/image90.wmf"/><Relationship Id="rId1" Type="http://schemas.openxmlformats.org/officeDocument/2006/relationships/image" Target="../media/image89.wmf"/><Relationship Id="rId4" Type="http://schemas.openxmlformats.org/officeDocument/2006/relationships/image" Target="../media/image92.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s>
</file>

<file path=ppt/drawings/_rels/vmlDrawing30.vml.rels><?xml version="1.0" encoding="UTF-8" standalone="yes"?>
<Relationships xmlns="http://schemas.openxmlformats.org/package/2006/relationships"><Relationship Id="rId2" Type="http://schemas.openxmlformats.org/officeDocument/2006/relationships/image" Target="../media/image94.wmf"/><Relationship Id="rId1" Type="http://schemas.openxmlformats.org/officeDocument/2006/relationships/image" Target="../media/image93.w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5.w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6.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98.wmf"/><Relationship Id="rId1" Type="http://schemas.openxmlformats.org/officeDocument/2006/relationships/image" Target="../media/image97.wmf"/></Relationships>
</file>

<file path=ppt/drawings/_rels/vmlDrawing34.vml.rels><?xml version="1.0" encoding="UTF-8" standalone="yes"?>
<Relationships xmlns="http://schemas.openxmlformats.org/package/2006/relationships"><Relationship Id="rId3" Type="http://schemas.openxmlformats.org/officeDocument/2006/relationships/image" Target="../media/image101.wmf"/><Relationship Id="rId2" Type="http://schemas.openxmlformats.org/officeDocument/2006/relationships/image" Target="../media/image100.wmf"/><Relationship Id="rId1" Type="http://schemas.openxmlformats.org/officeDocument/2006/relationships/image" Target="../media/image99.wmf"/><Relationship Id="rId4" Type="http://schemas.openxmlformats.org/officeDocument/2006/relationships/image" Target="../media/image102.wmf"/></Relationships>
</file>

<file path=ppt/drawings/_rels/vmlDrawing35.vml.rels><?xml version="1.0" encoding="UTF-8" standalone="yes"?>
<Relationships xmlns="http://schemas.openxmlformats.org/package/2006/relationships"><Relationship Id="rId2" Type="http://schemas.openxmlformats.org/officeDocument/2006/relationships/image" Target="../media/image104.wmf"/><Relationship Id="rId1" Type="http://schemas.openxmlformats.org/officeDocument/2006/relationships/image" Target="../media/image103.wmf"/></Relationships>
</file>

<file path=ppt/drawings/_rels/vmlDrawing36.vml.rels><?xml version="1.0" encoding="UTF-8" standalone="yes"?>
<Relationships xmlns="http://schemas.openxmlformats.org/package/2006/relationships"><Relationship Id="rId1" Type="http://schemas.openxmlformats.org/officeDocument/2006/relationships/image" Target="../media/image105.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image" Target="../media/image15.wmf"/><Relationship Id="rId1" Type="http://schemas.openxmlformats.org/officeDocument/2006/relationships/image" Target="../media/image1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18.wmf"/><Relationship Id="rId1" Type="http://schemas.openxmlformats.org/officeDocument/2006/relationships/image" Target="../media/image17.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image" Target="../media/image2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AFA22DB4-517F-4ED8-9648-AA1C50E13671}"/>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宋体" pitchFamily="2" charset="-122"/>
              </a:defRPr>
            </a:lvl1pPr>
          </a:lstStyle>
          <a:p>
            <a:pPr>
              <a:defRPr/>
            </a:pPr>
            <a:endParaRPr lang="en-US" altLang="zh-CN"/>
          </a:p>
        </p:txBody>
      </p:sp>
      <p:sp>
        <p:nvSpPr>
          <p:cNvPr id="4099" name="Rectangle 3">
            <a:extLst>
              <a:ext uri="{FF2B5EF4-FFF2-40B4-BE49-F238E27FC236}">
                <a16:creationId xmlns:a16="http://schemas.microsoft.com/office/drawing/2014/main" id="{18AB9D2E-9FF2-4143-9349-1AE5AE7B3695}"/>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宋体" pitchFamily="2" charset="-122"/>
              </a:defRPr>
            </a:lvl1pPr>
          </a:lstStyle>
          <a:p>
            <a:pPr>
              <a:defRPr/>
            </a:pPr>
            <a:endParaRPr lang="en-US" altLang="zh-CN"/>
          </a:p>
        </p:txBody>
      </p:sp>
      <p:sp>
        <p:nvSpPr>
          <p:cNvPr id="2052" name="Rectangle 4">
            <a:extLst>
              <a:ext uri="{FF2B5EF4-FFF2-40B4-BE49-F238E27FC236}">
                <a16:creationId xmlns:a16="http://schemas.microsoft.com/office/drawing/2014/main" id="{2F2B2DF2-0E6B-4FD2-9F2D-A824E34E0F7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4101" name="Rectangle 5">
            <a:extLst>
              <a:ext uri="{FF2B5EF4-FFF2-40B4-BE49-F238E27FC236}">
                <a16:creationId xmlns:a16="http://schemas.microsoft.com/office/drawing/2014/main" id="{323BDB9D-F288-420C-B41D-73F1E261DD21}"/>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4102" name="Rectangle 6">
            <a:extLst>
              <a:ext uri="{FF2B5EF4-FFF2-40B4-BE49-F238E27FC236}">
                <a16:creationId xmlns:a16="http://schemas.microsoft.com/office/drawing/2014/main" id="{636866FD-32C0-489F-8D55-7FF25AF84A32}"/>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宋体" pitchFamily="2" charset="-122"/>
              </a:defRPr>
            </a:lvl1pPr>
          </a:lstStyle>
          <a:p>
            <a:pPr>
              <a:defRPr/>
            </a:pPr>
            <a:endParaRPr lang="en-US" altLang="zh-CN"/>
          </a:p>
        </p:txBody>
      </p:sp>
      <p:sp>
        <p:nvSpPr>
          <p:cNvPr id="4103" name="Rectangle 7">
            <a:extLst>
              <a:ext uri="{FF2B5EF4-FFF2-40B4-BE49-F238E27FC236}">
                <a16:creationId xmlns:a16="http://schemas.microsoft.com/office/drawing/2014/main" id="{86D09C4B-703B-47D0-9D17-DA863BFAF99F}"/>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0E402724-57D5-4E82-A6F9-C9B0C0BE9530}"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37080709-8FAE-40A9-86A6-D08AA2B2DE7E}"/>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BA287BE-02F2-404E-9397-CCBF5191B81C}" type="slidenum">
              <a:rPr lang="en-US" altLang="zh-CN"/>
              <a:pPr>
                <a:spcBef>
                  <a:spcPct val="0"/>
                </a:spcBef>
              </a:pPr>
              <a:t>1</a:t>
            </a:fld>
            <a:endParaRPr lang="en-US" altLang="zh-CN"/>
          </a:p>
        </p:txBody>
      </p:sp>
      <p:sp>
        <p:nvSpPr>
          <p:cNvPr id="6147" name="Rectangle 2">
            <a:extLst>
              <a:ext uri="{FF2B5EF4-FFF2-40B4-BE49-F238E27FC236}">
                <a16:creationId xmlns:a16="http://schemas.microsoft.com/office/drawing/2014/main" id="{0773BDC1-7DAD-4052-85FD-39A6692CB1B2}"/>
              </a:ext>
            </a:extLst>
          </p:cNvPr>
          <p:cNvSpPr>
            <a:spLocks noGrp="1" noRot="1" noChangeAspect="1" noChangeArrowheads="1" noTextEdit="1"/>
          </p:cNvSpPr>
          <p:nvPr>
            <p:ph type="sldImg"/>
          </p:nvPr>
        </p:nvSpPr>
        <p:spPr>
          <a:ln/>
        </p:spPr>
      </p:sp>
      <p:sp>
        <p:nvSpPr>
          <p:cNvPr id="6148" name="Rectangle 3">
            <a:extLst>
              <a:ext uri="{FF2B5EF4-FFF2-40B4-BE49-F238E27FC236}">
                <a16:creationId xmlns:a16="http://schemas.microsoft.com/office/drawing/2014/main" id="{773BFDD8-0599-4E5C-8783-C3653AFF0717}"/>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a:extLst>
              <a:ext uri="{FF2B5EF4-FFF2-40B4-BE49-F238E27FC236}">
                <a16:creationId xmlns:a16="http://schemas.microsoft.com/office/drawing/2014/main" id="{504F5744-A6D4-4EDF-9803-5D06959D9387}"/>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06F45DE-3BF0-4073-A17E-7F33E8284923}" type="slidenum">
              <a:rPr lang="en-US" altLang="zh-CN"/>
              <a:pPr>
                <a:spcBef>
                  <a:spcPct val="0"/>
                </a:spcBef>
              </a:pPr>
              <a:t>10</a:t>
            </a:fld>
            <a:endParaRPr lang="en-US" altLang="zh-CN"/>
          </a:p>
        </p:txBody>
      </p:sp>
      <p:sp>
        <p:nvSpPr>
          <p:cNvPr id="31747" name="Rectangle 2">
            <a:extLst>
              <a:ext uri="{FF2B5EF4-FFF2-40B4-BE49-F238E27FC236}">
                <a16:creationId xmlns:a16="http://schemas.microsoft.com/office/drawing/2014/main" id="{ABC83E6A-3BC1-476F-A043-F4AD2F248CC2}"/>
              </a:ext>
            </a:extLst>
          </p:cNvPr>
          <p:cNvSpPr>
            <a:spLocks noGrp="1" noRot="1" noChangeAspect="1" noChangeArrowheads="1" noTextEdit="1"/>
          </p:cNvSpPr>
          <p:nvPr>
            <p:ph type="sldImg"/>
          </p:nvPr>
        </p:nvSpPr>
        <p:spPr>
          <a:xfrm>
            <a:off x="1138238" y="701675"/>
            <a:ext cx="4583112" cy="3436938"/>
          </a:xfrm>
          <a:ln/>
        </p:spPr>
      </p:sp>
      <p:sp>
        <p:nvSpPr>
          <p:cNvPr id="31748" name="Rectangle 3">
            <a:extLst>
              <a:ext uri="{FF2B5EF4-FFF2-40B4-BE49-F238E27FC236}">
                <a16:creationId xmlns:a16="http://schemas.microsoft.com/office/drawing/2014/main" id="{C507D2E5-2E25-46FC-816A-32D02C841D6E}"/>
              </a:ext>
            </a:extLst>
          </p:cNvPr>
          <p:cNvSpPr>
            <a:spLocks noGrp="1" noChangeArrowheads="1"/>
          </p:cNvSpPr>
          <p:nvPr>
            <p:ph type="body" idx="1"/>
          </p:nvPr>
        </p:nvSpPr>
        <p:spPr>
          <a:xfrm>
            <a:off x="914400" y="4371975"/>
            <a:ext cx="5029200" cy="4060825"/>
          </a:xfrm>
          <a:noFill/>
        </p:spPr>
        <p:txBody>
          <a:bodyPr/>
          <a:lstStyle/>
          <a:p>
            <a:pPr eaLnBrk="1" hangingPunct="1"/>
            <a:r>
              <a:rPr lang="en-US" altLang="zh-CN"/>
              <a:t>We may also say, </a:t>
            </a:r>
            <a:r>
              <a:rPr lang="en-US" altLang="zh-CN">
                <a:latin typeface="Times New Roman" panose="02020603050405020304" pitchFamily="18" charset="0"/>
              </a:rPr>
              <a:t>“</a:t>
            </a:r>
            <a:r>
              <a:rPr lang="en-US" altLang="zh-CN"/>
              <a:t>S is a strict subset of T</a:t>
            </a:r>
            <a:r>
              <a:rPr lang="en-US" altLang="zh-CN">
                <a:latin typeface="Times New Roman" panose="02020603050405020304" pitchFamily="18" charset="0"/>
              </a:rPr>
              <a:t>”</a:t>
            </a:r>
            <a:r>
              <a:rPr lang="en-US" altLang="zh-CN"/>
              <a:t>, or </a:t>
            </a:r>
            <a:r>
              <a:rPr lang="en-US" altLang="zh-CN">
                <a:latin typeface="Times New Roman" panose="02020603050405020304" pitchFamily="18" charset="0"/>
              </a:rPr>
              <a:t>“</a:t>
            </a:r>
            <a:r>
              <a:rPr lang="en-US" altLang="zh-CN"/>
              <a:t>S is strictly a subset of T</a:t>
            </a:r>
            <a:r>
              <a:rPr lang="en-US" altLang="zh-CN">
                <a:latin typeface="Times New Roman" panose="02020603050405020304" pitchFamily="18" charset="0"/>
              </a:rPr>
              <a:t>”</a:t>
            </a:r>
            <a:r>
              <a:rPr lang="en-US" altLang="zh-CN"/>
              <a:t> to mean the same thing.</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a:extLst>
              <a:ext uri="{FF2B5EF4-FFF2-40B4-BE49-F238E27FC236}">
                <a16:creationId xmlns:a16="http://schemas.microsoft.com/office/drawing/2014/main" id="{64899432-04F1-4FFB-861F-505A85667A71}"/>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EEBC741-73AC-4322-B565-89D11181314A}" type="slidenum">
              <a:rPr lang="en-US" altLang="zh-CN"/>
              <a:pPr>
                <a:spcBef>
                  <a:spcPct val="0"/>
                </a:spcBef>
              </a:pPr>
              <a:t>11</a:t>
            </a:fld>
            <a:endParaRPr lang="en-US" altLang="zh-CN"/>
          </a:p>
        </p:txBody>
      </p:sp>
      <p:sp>
        <p:nvSpPr>
          <p:cNvPr id="35843" name="Rectangle 2">
            <a:extLst>
              <a:ext uri="{FF2B5EF4-FFF2-40B4-BE49-F238E27FC236}">
                <a16:creationId xmlns:a16="http://schemas.microsoft.com/office/drawing/2014/main" id="{626B4885-2210-47A6-8599-C15CC3A664A5}"/>
              </a:ext>
            </a:extLst>
          </p:cNvPr>
          <p:cNvSpPr>
            <a:spLocks noGrp="1" noRot="1" noChangeAspect="1" noChangeArrowheads="1" noTextEdit="1"/>
          </p:cNvSpPr>
          <p:nvPr>
            <p:ph type="sldImg"/>
          </p:nvPr>
        </p:nvSpPr>
        <p:spPr>
          <a:ln/>
        </p:spPr>
      </p:sp>
      <p:sp>
        <p:nvSpPr>
          <p:cNvPr id="35844" name="Rectangle 3">
            <a:extLst>
              <a:ext uri="{FF2B5EF4-FFF2-40B4-BE49-F238E27FC236}">
                <a16:creationId xmlns:a16="http://schemas.microsoft.com/office/drawing/2014/main" id="{9933876F-63F8-4CC1-89F7-D17E5195D5D7}"/>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a:extLst>
              <a:ext uri="{FF2B5EF4-FFF2-40B4-BE49-F238E27FC236}">
                <a16:creationId xmlns:a16="http://schemas.microsoft.com/office/drawing/2014/main" id="{621577F9-B8B3-4B0D-A4F2-94B1B0FAF781}"/>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47A97FB-B307-404B-A360-F2385D01687F}" type="slidenum">
              <a:rPr lang="en-US" altLang="zh-CN"/>
              <a:pPr>
                <a:spcBef>
                  <a:spcPct val="0"/>
                </a:spcBef>
              </a:pPr>
              <a:t>12</a:t>
            </a:fld>
            <a:endParaRPr lang="en-US" altLang="zh-CN"/>
          </a:p>
        </p:txBody>
      </p:sp>
      <p:sp>
        <p:nvSpPr>
          <p:cNvPr id="37891" name="Rectangle 2">
            <a:extLst>
              <a:ext uri="{FF2B5EF4-FFF2-40B4-BE49-F238E27FC236}">
                <a16:creationId xmlns:a16="http://schemas.microsoft.com/office/drawing/2014/main" id="{544F1304-FC48-4C44-B11E-96F1BC0C91F8}"/>
              </a:ext>
            </a:extLst>
          </p:cNvPr>
          <p:cNvSpPr>
            <a:spLocks noGrp="1" noRot="1" noChangeAspect="1" noChangeArrowheads="1" noTextEdit="1"/>
          </p:cNvSpPr>
          <p:nvPr>
            <p:ph type="sldImg"/>
          </p:nvPr>
        </p:nvSpPr>
        <p:spPr>
          <a:xfrm>
            <a:off x="1138238" y="701675"/>
            <a:ext cx="4583112" cy="3436938"/>
          </a:xfrm>
          <a:ln/>
        </p:spPr>
      </p:sp>
      <p:sp>
        <p:nvSpPr>
          <p:cNvPr id="37892" name="Rectangle 3">
            <a:extLst>
              <a:ext uri="{FF2B5EF4-FFF2-40B4-BE49-F238E27FC236}">
                <a16:creationId xmlns:a16="http://schemas.microsoft.com/office/drawing/2014/main" id="{E2E26AE4-D845-41EC-8A09-077F811A7A77}"/>
              </a:ext>
            </a:extLst>
          </p:cNvPr>
          <p:cNvSpPr>
            <a:spLocks noGrp="1" noChangeArrowheads="1"/>
          </p:cNvSpPr>
          <p:nvPr>
            <p:ph type="body" idx="1"/>
          </p:nvPr>
        </p:nvSpPr>
        <p:spPr>
          <a:xfrm>
            <a:off x="914400" y="4371975"/>
            <a:ext cx="5029200" cy="4060825"/>
          </a:xfrm>
          <a:noFill/>
        </p:spPr>
        <p:txBody>
          <a:bodyPr/>
          <a:lstStyle/>
          <a:p>
            <a:pPr eaLnBrk="1" hangingPunct="1"/>
            <a:r>
              <a:rPr lang="en-US" altLang="zh-CN"/>
              <a:t>We</a:t>
            </a:r>
            <a:r>
              <a:rPr lang="en-US" altLang="zh-CN">
                <a:latin typeface="Times New Roman" panose="02020603050405020304" pitchFamily="18" charset="0"/>
              </a:rPr>
              <a:t>’</a:t>
            </a:r>
            <a:r>
              <a:rPr lang="en-US" altLang="zh-CN"/>
              <a:t>ll get to different sizes of infinite sets later, in the module on functions.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a:extLst>
              <a:ext uri="{FF2B5EF4-FFF2-40B4-BE49-F238E27FC236}">
                <a16:creationId xmlns:a16="http://schemas.microsoft.com/office/drawing/2014/main" id="{530D97FA-CD08-47CF-A342-75E37C9E6600}"/>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CA20AF8-24E1-4730-945C-A86D5D0140E3}" type="slidenum">
              <a:rPr lang="en-US" altLang="zh-CN"/>
              <a:pPr>
                <a:spcBef>
                  <a:spcPct val="0"/>
                </a:spcBef>
              </a:pPr>
              <a:t>13</a:t>
            </a:fld>
            <a:endParaRPr lang="en-US" altLang="zh-CN"/>
          </a:p>
        </p:txBody>
      </p:sp>
      <p:sp>
        <p:nvSpPr>
          <p:cNvPr id="47107" name="Rectangle 2">
            <a:extLst>
              <a:ext uri="{FF2B5EF4-FFF2-40B4-BE49-F238E27FC236}">
                <a16:creationId xmlns:a16="http://schemas.microsoft.com/office/drawing/2014/main" id="{144B0168-53EB-4BE2-91EB-928B3B5F03D2}"/>
              </a:ext>
            </a:extLst>
          </p:cNvPr>
          <p:cNvSpPr>
            <a:spLocks noGrp="1" noRot="1" noChangeAspect="1" noChangeArrowheads="1" noTextEdit="1"/>
          </p:cNvSpPr>
          <p:nvPr>
            <p:ph type="sldImg"/>
          </p:nvPr>
        </p:nvSpPr>
        <p:spPr>
          <a:xfrm>
            <a:off x="1138238" y="701675"/>
            <a:ext cx="4583112" cy="3436938"/>
          </a:xfrm>
          <a:ln/>
        </p:spPr>
      </p:sp>
      <p:sp>
        <p:nvSpPr>
          <p:cNvPr id="47108" name="Rectangle 3">
            <a:extLst>
              <a:ext uri="{FF2B5EF4-FFF2-40B4-BE49-F238E27FC236}">
                <a16:creationId xmlns:a16="http://schemas.microsoft.com/office/drawing/2014/main" id="{F7D986DA-AFBB-4615-858B-89880EDB80CC}"/>
              </a:ext>
            </a:extLst>
          </p:cNvPr>
          <p:cNvSpPr>
            <a:spLocks noGrp="1" noChangeArrowheads="1"/>
          </p:cNvSpPr>
          <p:nvPr>
            <p:ph type="body" idx="1"/>
          </p:nvPr>
        </p:nvSpPr>
        <p:spPr>
          <a:xfrm>
            <a:off x="914400" y="4371975"/>
            <a:ext cx="5029200" cy="4060825"/>
          </a:xfrm>
          <a:noFill/>
        </p:spPr>
        <p:txBody>
          <a:bodyPr/>
          <a:lstStyle/>
          <a:p>
            <a:pPr eaLnBrk="1" hangingPunct="1"/>
            <a:r>
              <a:rPr lang="en-US" altLang="zh-CN"/>
              <a:t>Usually AxBxC is defined as {(a,b,c) | a is in A and b is in B and c is in C}.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8FB90445-A0D4-40F7-B137-B8284ACF1664}"/>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B757BDA-002B-42B2-BD19-818CBBB4BC11}" type="slidenum">
              <a:rPr lang="en-US" altLang="zh-CN"/>
              <a:pPr>
                <a:spcBef>
                  <a:spcPct val="0"/>
                </a:spcBef>
              </a:pPr>
              <a:t>14</a:t>
            </a:fld>
            <a:endParaRPr lang="en-US" altLang="zh-CN"/>
          </a:p>
        </p:txBody>
      </p:sp>
      <p:sp>
        <p:nvSpPr>
          <p:cNvPr id="56323" name="Rectangle 2">
            <a:extLst>
              <a:ext uri="{FF2B5EF4-FFF2-40B4-BE49-F238E27FC236}">
                <a16:creationId xmlns:a16="http://schemas.microsoft.com/office/drawing/2014/main" id="{D0A2B989-0EB2-4F17-9087-F7BC66E8863A}"/>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F15CB3D3-4EE0-4537-8E51-F50B30A8B70C}"/>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DC4A24AF-146D-4661-AC58-E3B4C51261F5}"/>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DA49432-8681-48F8-BCA3-D4E9E7AE74CF}" type="slidenum">
              <a:rPr lang="en-US" altLang="zh-CN"/>
              <a:pPr>
                <a:spcBef>
                  <a:spcPct val="0"/>
                </a:spcBef>
              </a:pPr>
              <a:t>15</a:t>
            </a:fld>
            <a:endParaRPr lang="en-US" altLang="zh-CN"/>
          </a:p>
        </p:txBody>
      </p:sp>
      <p:sp>
        <p:nvSpPr>
          <p:cNvPr id="60419" name="Rectangle 2">
            <a:extLst>
              <a:ext uri="{FF2B5EF4-FFF2-40B4-BE49-F238E27FC236}">
                <a16:creationId xmlns:a16="http://schemas.microsoft.com/office/drawing/2014/main" id="{00C4966D-EEED-4704-B81D-870820FB46B8}"/>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908E841F-15C6-478F-ACE6-DD4EF5ADB2CA}"/>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9899637C-3846-4BFA-BA48-D9F87EB8B49A}"/>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B2B294A-DB42-4EEB-9203-262034B50420}" type="slidenum">
              <a:rPr lang="en-US" altLang="zh-CN"/>
              <a:pPr>
                <a:spcBef>
                  <a:spcPct val="0"/>
                </a:spcBef>
              </a:pPr>
              <a:t>16</a:t>
            </a:fld>
            <a:endParaRPr lang="en-US" altLang="zh-CN"/>
          </a:p>
        </p:txBody>
      </p:sp>
      <p:sp>
        <p:nvSpPr>
          <p:cNvPr id="70659" name="Rectangle 2">
            <a:extLst>
              <a:ext uri="{FF2B5EF4-FFF2-40B4-BE49-F238E27FC236}">
                <a16:creationId xmlns:a16="http://schemas.microsoft.com/office/drawing/2014/main" id="{9CCE2507-837E-4613-A86E-DB1A41ED62F3}"/>
              </a:ext>
            </a:extLst>
          </p:cNvPr>
          <p:cNvSpPr>
            <a:spLocks noGrp="1" noRot="1" noChangeAspect="1" noChangeArrowheads="1" noTextEdit="1"/>
          </p:cNvSpPr>
          <p:nvPr>
            <p:ph type="sldImg"/>
          </p:nvPr>
        </p:nvSpPr>
        <p:spPr>
          <a:xfrm>
            <a:off x="1138238" y="701675"/>
            <a:ext cx="4583112" cy="3436938"/>
          </a:xfrm>
          <a:ln/>
        </p:spPr>
      </p:sp>
      <p:sp>
        <p:nvSpPr>
          <p:cNvPr id="70660" name="Rectangle 3">
            <a:extLst>
              <a:ext uri="{FF2B5EF4-FFF2-40B4-BE49-F238E27FC236}">
                <a16:creationId xmlns:a16="http://schemas.microsoft.com/office/drawing/2014/main" id="{0F026950-E14B-4EFF-9EBF-F09F1A9D6E9C}"/>
              </a:ext>
            </a:extLst>
          </p:cNvPr>
          <p:cNvSpPr>
            <a:spLocks noGrp="1" noChangeArrowheads="1"/>
          </p:cNvSpPr>
          <p:nvPr>
            <p:ph type="body" idx="1"/>
          </p:nvPr>
        </p:nvSpPr>
        <p:spPr>
          <a:xfrm>
            <a:off x="914400" y="4371975"/>
            <a:ext cx="5029200" cy="4060825"/>
          </a:xfrm>
          <a:noFill/>
        </p:spPr>
        <p:txBody>
          <a:bodyPr/>
          <a:lstStyle/>
          <a:p>
            <a:pPr eaLnBrk="1" hangingPunct="1"/>
            <a:r>
              <a:rPr lang="en-US" altLang="zh-CN"/>
              <a:t>NOT (x in A -&gt; x in B) = NOT (x not in A or x in B) (defn. of implies) = x in A AND x not in B (DeMorgan</a:t>
            </a:r>
            <a:r>
              <a:rPr lang="en-US" altLang="zh-CN">
                <a:latin typeface="Times New Roman" panose="02020603050405020304" pitchFamily="18" charset="0"/>
              </a:rPr>
              <a:t>’</a:t>
            </a:r>
            <a:r>
              <a:rPr lang="en-US" altLang="zh-CN"/>
              <a:t>s law).</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463F841B-579C-466B-A422-D61C5C843FEA}"/>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E142145-667B-4026-A999-E04CD0EE424D}" type="slidenum">
              <a:rPr lang="en-US" altLang="zh-CN"/>
              <a:pPr>
                <a:spcBef>
                  <a:spcPct val="0"/>
                </a:spcBef>
              </a:pPr>
              <a:t>17</a:t>
            </a:fld>
            <a:endParaRPr lang="en-US" altLang="zh-CN"/>
          </a:p>
        </p:txBody>
      </p:sp>
      <p:sp>
        <p:nvSpPr>
          <p:cNvPr id="76803" name="Rectangle 2">
            <a:extLst>
              <a:ext uri="{FF2B5EF4-FFF2-40B4-BE49-F238E27FC236}">
                <a16:creationId xmlns:a16="http://schemas.microsoft.com/office/drawing/2014/main" id="{324B149E-2C0A-4C3C-B98D-A2BCD2174608}"/>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844983C8-03CA-4D3A-9FDD-45D54EFB031A}"/>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a:extLst>
              <a:ext uri="{FF2B5EF4-FFF2-40B4-BE49-F238E27FC236}">
                <a16:creationId xmlns:a16="http://schemas.microsoft.com/office/drawing/2014/main" id="{6CCEDF62-515E-439F-B697-0627A0569B52}"/>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2E51FF9-AF4A-4C8F-A965-983CC2DE4073}" type="slidenum">
              <a:rPr lang="en-US" altLang="zh-CN"/>
              <a:pPr>
                <a:spcBef>
                  <a:spcPct val="0"/>
                </a:spcBef>
              </a:pPr>
              <a:t>23</a:t>
            </a:fld>
            <a:endParaRPr lang="en-US" altLang="zh-CN"/>
          </a:p>
        </p:txBody>
      </p:sp>
      <p:sp>
        <p:nvSpPr>
          <p:cNvPr id="82947" name="Rectangle 2">
            <a:extLst>
              <a:ext uri="{FF2B5EF4-FFF2-40B4-BE49-F238E27FC236}">
                <a16:creationId xmlns:a16="http://schemas.microsoft.com/office/drawing/2014/main" id="{64B6C529-01C0-4BA6-999B-873708620089}"/>
              </a:ext>
            </a:extLst>
          </p:cNvPr>
          <p:cNvSpPr>
            <a:spLocks noGrp="1" noRot="1" noChangeAspect="1" noChangeArrowheads="1" noTextEdit="1"/>
          </p:cNvSpPr>
          <p:nvPr>
            <p:ph type="sldImg"/>
          </p:nvPr>
        </p:nvSpPr>
        <p:spPr>
          <a:ln/>
        </p:spPr>
      </p:sp>
      <p:sp>
        <p:nvSpPr>
          <p:cNvPr id="82948" name="Rectangle 3">
            <a:extLst>
              <a:ext uri="{FF2B5EF4-FFF2-40B4-BE49-F238E27FC236}">
                <a16:creationId xmlns:a16="http://schemas.microsoft.com/office/drawing/2014/main" id="{8719AB1D-296D-4F02-B74F-AFEA26F8427D}"/>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a:extLst>
              <a:ext uri="{FF2B5EF4-FFF2-40B4-BE49-F238E27FC236}">
                <a16:creationId xmlns:a16="http://schemas.microsoft.com/office/drawing/2014/main" id="{63C5AC95-1A36-4A65-9AE9-E1EB011250E9}"/>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CA889EE-E7B1-4F14-9E2B-59C511B3FA5E}" type="slidenum">
              <a:rPr lang="en-US" altLang="zh-CN"/>
              <a:pPr>
                <a:spcBef>
                  <a:spcPct val="0"/>
                </a:spcBef>
              </a:pPr>
              <a:t>30</a:t>
            </a:fld>
            <a:endParaRPr lang="en-US" altLang="zh-CN"/>
          </a:p>
        </p:txBody>
      </p:sp>
      <p:sp>
        <p:nvSpPr>
          <p:cNvPr id="99331" name="Rectangle 2">
            <a:extLst>
              <a:ext uri="{FF2B5EF4-FFF2-40B4-BE49-F238E27FC236}">
                <a16:creationId xmlns:a16="http://schemas.microsoft.com/office/drawing/2014/main" id="{DFA1C98C-FC62-4B37-A1EB-2250DAF805FB}"/>
              </a:ext>
            </a:extLst>
          </p:cNvPr>
          <p:cNvSpPr>
            <a:spLocks noGrp="1" noRot="1" noChangeAspect="1" noChangeArrowheads="1" noTextEdit="1"/>
          </p:cNvSpPr>
          <p:nvPr>
            <p:ph type="sldImg"/>
          </p:nvPr>
        </p:nvSpPr>
        <p:spPr>
          <a:ln/>
        </p:spPr>
      </p:sp>
      <p:sp>
        <p:nvSpPr>
          <p:cNvPr id="99332" name="Rectangle 3">
            <a:extLst>
              <a:ext uri="{FF2B5EF4-FFF2-40B4-BE49-F238E27FC236}">
                <a16:creationId xmlns:a16="http://schemas.microsoft.com/office/drawing/2014/main" id="{5B007A2E-EFD0-49FE-85EF-76708793D978}"/>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a:extLst>
              <a:ext uri="{FF2B5EF4-FFF2-40B4-BE49-F238E27FC236}">
                <a16:creationId xmlns:a16="http://schemas.microsoft.com/office/drawing/2014/main" id="{F67FA673-2CDD-4E4C-BC07-A7A8AE7978B5}"/>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E4BFE58-1866-4224-89AB-467AB4208A45}" type="slidenum">
              <a:rPr lang="en-US" altLang="zh-CN"/>
              <a:pPr>
                <a:spcBef>
                  <a:spcPct val="0"/>
                </a:spcBef>
              </a:pPr>
              <a:t>2</a:t>
            </a:fld>
            <a:endParaRPr lang="en-US" altLang="zh-CN"/>
          </a:p>
        </p:txBody>
      </p:sp>
      <p:sp>
        <p:nvSpPr>
          <p:cNvPr id="8195" name="Rectangle 2">
            <a:extLst>
              <a:ext uri="{FF2B5EF4-FFF2-40B4-BE49-F238E27FC236}">
                <a16:creationId xmlns:a16="http://schemas.microsoft.com/office/drawing/2014/main" id="{4A105374-595E-4CF4-9F72-0E1DC8CF7F5A}"/>
              </a:ext>
            </a:extLst>
          </p:cNvPr>
          <p:cNvSpPr>
            <a:spLocks noGrp="1" noRot="1" noChangeAspect="1" noChangeArrowheads="1" noTextEdit="1"/>
          </p:cNvSpPr>
          <p:nvPr>
            <p:ph type="sldImg"/>
          </p:nvPr>
        </p:nvSpPr>
        <p:spPr>
          <a:ln/>
        </p:spPr>
      </p:sp>
      <p:sp>
        <p:nvSpPr>
          <p:cNvPr id="8196" name="Rectangle 3">
            <a:extLst>
              <a:ext uri="{FF2B5EF4-FFF2-40B4-BE49-F238E27FC236}">
                <a16:creationId xmlns:a16="http://schemas.microsoft.com/office/drawing/2014/main" id="{4F8B32EC-0D28-4DCC-A21F-B07E064A3C5F}"/>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a:extLst>
              <a:ext uri="{FF2B5EF4-FFF2-40B4-BE49-F238E27FC236}">
                <a16:creationId xmlns:a16="http://schemas.microsoft.com/office/drawing/2014/main" id="{E0887270-4B2A-40A8-B634-9C7938B362CF}"/>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2E4EE25-FEFB-44E6-B9D1-9816A1BB83EC}" type="slidenum">
              <a:rPr lang="en-US" altLang="zh-CN"/>
              <a:pPr>
                <a:spcBef>
                  <a:spcPct val="0"/>
                </a:spcBef>
              </a:pPr>
              <a:t>31</a:t>
            </a:fld>
            <a:endParaRPr lang="en-US" altLang="zh-CN"/>
          </a:p>
        </p:txBody>
      </p:sp>
      <p:sp>
        <p:nvSpPr>
          <p:cNvPr id="101379" name="Rectangle 2">
            <a:extLst>
              <a:ext uri="{FF2B5EF4-FFF2-40B4-BE49-F238E27FC236}">
                <a16:creationId xmlns:a16="http://schemas.microsoft.com/office/drawing/2014/main" id="{772281A2-747E-4E32-9D8D-389AA26DEED0}"/>
              </a:ext>
            </a:extLst>
          </p:cNvPr>
          <p:cNvSpPr>
            <a:spLocks noGrp="1" noRot="1" noChangeAspect="1" noChangeArrowheads="1" noTextEdit="1"/>
          </p:cNvSpPr>
          <p:nvPr>
            <p:ph type="sldImg"/>
          </p:nvPr>
        </p:nvSpPr>
        <p:spPr>
          <a:ln/>
        </p:spPr>
      </p:sp>
      <p:sp>
        <p:nvSpPr>
          <p:cNvPr id="101380" name="Rectangle 3">
            <a:extLst>
              <a:ext uri="{FF2B5EF4-FFF2-40B4-BE49-F238E27FC236}">
                <a16:creationId xmlns:a16="http://schemas.microsoft.com/office/drawing/2014/main" id="{30733C96-2C59-4B5F-9A9D-E839F557354E}"/>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003D02-7E89-4EBF-B123-9C334E1BFEF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982918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003D02-7E89-4EBF-B123-9C334E1BFEF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25896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003D02-7E89-4EBF-B123-9C334E1BFEF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97900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003D02-7E89-4EBF-B123-9C334E1BFEF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146202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根号</a:t>
            </a:r>
            <a:r>
              <a:rPr lang="en-US" altLang="zh-CN" dirty="0"/>
              <a:t>2</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D003D02-7E89-4EBF-B123-9C334E1BFEF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140350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08551A32-09DA-489F-81A5-E4D83BC877C1}"/>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2A91BF7-18B1-4428-BA21-7D6D25EF2644}" type="slidenum">
              <a:rPr lang="en-US" altLang="zh-CN"/>
              <a:pPr>
                <a:spcBef>
                  <a:spcPct val="0"/>
                </a:spcBef>
              </a:pPr>
              <a:t>3</a:t>
            </a:fld>
            <a:endParaRPr lang="en-US" altLang="zh-CN"/>
          </a:p>
        </p:txBody>
      </p:sp>
      <p:sp>
        <p:nvSpPr>
          <p:cNvPr id="12291" name="Rectangle 2">
            <a:extLst>
              <a:ext uri="{FF2B5EF4-FFF2-40B4-BE49-F238E27FC236}">
                <a16:creationId xmlns:a16="http://schemas.microsoft.com/office/drawing/2014/main" id="{8EF7B9D0-A073-4619-A6C8-1249E70C5AA6}"/>
              </a:ext>
            </a:extLst>
          </p:cNvPr>
          <p:cNvSpPr>
            <a:spLocks noGrp="1" noRot="1" noChangeAspect="1" noChangeArrowheads="1" noTextEdit="1"/>
          </p:cNvSpPr>
          <p:nvPr>
            <p:ph type="sldImg"/>
          </p:nvPr>
        </p:nvSpPr>
        <p:spPr>
          <a:xfrm>
            <a:off x="1138238" y="701675"/>
            <a:ext cx="4583112" cy="3436938"/>
          </a:xfrm>
          <a:ln/>
        </p:spPr>
      </p:sp>
      <p:sp>
        <p:nvSpPr>
          <p:cNvPr id="12292" name="Rectangle 3">
            <a:extLst>
              <a:ext uri="{FF2B5EF4-FFF2-40B4-BE49-F238E27FC236}">
                <a16:creationId xmlns:a16="http://schemas.microsoft.com/office/drawing/2014/main" id="{0C0A9758-334F-453F-B5FC-B777F3C3F1BB}"/>
              </a:ext>
            </a:extLst>
          </p:cNvPr>
          <p:cNvSpPr>
            <a:spLocks noGrp="1" noChangeArrowheads="1"/>
          </p:cNvSpPr>
          <p:nvPr>
            <p:ph type="body" idx="1"/>
          </p:nvPr>
        </p:nvSpPr>
        <p:spPr>
          <a:xfrm>
            <a:off x="914400" y="4371975"/>
            <a:ext cx="5029200" cy="4060825"/>
          </a:xfrm>
          <a:noFill/>
        </p:spPr>
        <p:txBody>
          <a:bodyPr/>
          <a:lstStyle/>
          <a:p>
            <a:pPr eaLnBrk="1" hangingPunct="1"/>
            <a:r>
              <a:rPr lang="en-US" altLang="zh-CN"/>
              <a:t>Read {a, b, c} as </a:t>
            </a:r>
            <a:r>
              <a:rPr lang="en-US" altLang="zh-CN">
                <a:latin typeface="Times New Roman" panose="02020603050405020304" pitchFamily="18" charset="0"/>
              </a:rPr>
              <a:t>“</a:t>
            </a:r>
            <a:r>
              <a:rPr lang="en-US" altLang="zh-CN"/>
              <a:t>the set whose elements are a, b, and c</a:t>
            </a:r>
            <a:r>
              <a:rPr lang="en-US" altLang="zh-CN">
                <a:latin typeface="Times New Roman" panose="02020603050405020304" pitchFamily="18" charset="0"/>
              </a:rPr>
              <a:t>”</a:t>
            </a:r>
            <a:r>
              <a:rPr lang="en-US" altLang="zh-CN"/>
              <a:t> or just </a:t>
            </a:r>
            <a:r>
              <a:rPr lang="en-US" altLang="zh-CN">
                <a:latin typeface="Times New Roman" panose="02020603050405020304" pitchFamily="18" charset="0"/>
              </a:rPr>
              <a:t>“</a:t>
            </a:r>
            <a:r>
              <a:rPr lang="en-US" altLang="zh-CN"/>
              <a:t>the set a, b, c</a:t>
            </a:r>
            <a:r>
              <a:rPr lang="en-US" altLang="zh-CN">
                <a:latin typeface="Times New Roman" panose="02020603050405020304" pitchFamily="18" charset="0"/>
              </a:rPr>
              <a:t>”</a:t>
            </a:r>
            <a:r>
              <a:rPr lang="en-US" altLang="zh-CN"/>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342CFF3E-664B-42A0-A119-372D3C7792B1}"/>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F393AA0-EACA-44F5-B2BD-45DE4569F926}" type="slidenum">
              <a:rPr lang="en-US" altLang="zh-CN"/>
              <a:pPr>
                <a:spcBef>
                  <a:spcPct val="0"/>
                </a:spcBef>
              </a:pPr>
              <a:t>4</a:t>
            </a:fld>
            <a:endParaRPr lang="en-US" altLang="zh-CN"/>
          </a:p>
        </p:txBody>
      </p:sp>
      <p:sp>
        <p:nvSpPr>
          <p:cNvPr id="16387" name="Rectangle 2">
            <a:extLst>
              <a:ext uri="{FF2B5EF4-FFF2-40B4-BE49-F238E27FC236}">
                <a16:creationId xmlns:a16="http://schemas.microsoft.com/office/drawing/2014/main" id="{857ACB4F-A79A-4346-BC63-C6357F520320}"/>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25632E37-0DD7-46CF-A029-150805653759}"/>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a:extLst>
              <a:ext uri="{FF2B5EF4-FFF2-40B4-BE49-F238E27FC236}">
                <a16:creationId xmlns:a16="http://schemas.microsoft.com/office/drawing/2014/main" id="{35DFA1E9-34A7-4A7D-9FE5-A95869892037}"/>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F8322AF-4425-45C5-9BA0-706287F9E48B}" type="slidenum">
              <a:rPr lang="en-US" altLang="zh-CN"/>
              <a:pPr>
                <a:spcBef>
                  <a:spcPct val="0"/>
                </a:spcBef>
              </a:pPr>
              <a:t>5</a:t>
            </a:fld>
            <a:endParaRPr lang="en-US" altLang="zh-CN"/>
          </a:p>
        </p:txBody>
      </p:sp>
      <p:sp>
        <p:nvSpPr>
          <p:cNvPr id="18435" name="Rectangle 2">
            <a:extLst>
              <a:ext uri="{FF2B5EF4-FFF2-40B4-BE49-F238E27FC236}">
                <a16:creationId xmlns:a16="http://schemas.microsoft.com/office/drawing/2014/main" id="{2017377D-5BD9-4FCB-8A9D-31DAC6697286}"/>
              </a:ext>
            </a:extLst>
          </p:cNvPr>
          <p:cNvSpPr>
            <a:spLocks noGrp="1" noRot="1" noChangeAspect="1" noChangeArrowheads="1" noTextEdit="1"/>
          </p:cNvSpPr>
          <p:nvPr>
            <p:ph type="sldImg"/>
          </p:nvPr>
        </p:nvSpPr>
        <p:spPr>
          <a:ln/>
        </p:spPr>
      </p:sp>
      <p:sp>
        <p:nvSpPr>
          <p:cNvPr id="18436" name="Rectangle 3">
            <a:extLst>
              <a:ext uri="{FF2B5EF4-FFF2-40B4-BE49-F238E27FC236}">
                <a16:creationId xmlns:a16="http://schemas.microsoft.com/office/drawing/2014/main" id="{AED481E0-37DC-4461-8DEF-5362621E8D16}"/>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D99E0B65-4093-40B5-80DE-1117EB2F3D00}"/>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F9728D1-BBF2-44E7-9068-DAFE973B42A5}" type="slidenum">
              <a:rPr lang="en-US" altLang="zh-CN"/>
              <a:pPr>
                <a:spcBef>
                  <a:spcPct val="0"/>
                </a:spcBef>
              </a:pPr>
              <a:t>6</a:t>
            </a:fld>
            <a:endParaRPr lang="en-US" altLang="zh-CN"/>
          </a:p>
        </p:txBody>
      </p:sp>
      <p:sp>
        <p:nvSpPr>
          <p:cNvPr id="20483" name="Rectangle 2">
            <a:extLst>
              <a:ext uri="{FF2B5EF4-FFF2-40B4-BE49-F238E27FC236}">
                <a16:creationId xmlns:a16="http://schemas.microsoft.com/office/drawing/2014/main" id="{15A30957-5FB6-4B5B-802F-D32E7586157E}"/>
              </a:ext>
            </a:extLst>
          </p:cNvPr>
          <p:cNvSpPr>
            <a:spLocks noGrp="1" noRot="1" noChangeAspect="1" noChangeArrowheads="1" noTextEdit="1"/>
          </p:cNvSpPr>
          <p:nvPr>
            <p:ph type="sldImg"/>
          </p:nvPr>
        </p:nvSpPr>
        <p:spPr>
          <a:ln/>
        </p:spPr>
      </p:sp>
      <p:sp>
        <p:nvSpPr>
          <p:cNvPr id="20484" name="Rectangle 3">
            <a:extLst>
              <a:ext uri="{FF2B5EF4-FFF2-40B4-BE49-F238E27FC236}">
                <a16:creationId xmlns:a16="http://schemas.microsoft.com/office/drawing/2014/main" id="{A8C7A74C-E39F-4123-9693-86E2558AA5C7}"/>
              </a:ext>
            </a:extLst>
          </p:cNvPr>
          <p:cNvSpPr>
            <a:spLocks noGrp="1" noChangeArrowheads="1"/>
          </p:cNvSpPr>
          <p:nvPr>
            <p:ph type="body" idx="1"/>
          </p:nvPr>
        </p:nvSpPr>
        <p:spPr>
          <a:noFill/>
        </p:spPr>
        <p:txBody>
          <a:bodyPr/>
          <a:lstStyle/>
          <a:p>
            <a:pPr eaLnBrk="1" hangingPunct="1"/>
            <a:r>
              <a:rPr lang="en-US" altLang="zh-CN"/>
              <a:t>vowels</a:t>
            </a:r>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a:extLst>
              <a:ext uri="{FF2B5EF4-FFF2-40B4-BE49-F238E27FC236}">
                <a16:creationId xmlns:a16="http://schemas.microsoft.com/office/drawing/2014/main" id="{BAB17D4E-84E1-4D7B-9737-9DCB8F1B19D4}"/>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496B8DA-A122-44BB-BD75-11A16CB4FEF5}" type="slidenum">
              <a:rPr lang="en-US" altLang="zh-CN"/>
              <a:pPr>
                <a:spcBef>
                  <a:spcPct val="0"/>
                </a:spcBef>
              </a:pPr>
              <a:t>7</a:t>
            </a:fld>
            <a:endParaRPr lang="en-US" altLang="zh-CN"/>
          </a:p>
        </p:txBody>
      </p:sp>
      <p:sp>
        <p:nvSpPr>
          <p:cNvPr id="25603" name="Rectangle 2">
            <a:extLst>
              <a:ext uri="{FF2B5EF4-FFF2-40B4-BE49-F238E27FC236}">
                <a16:creationId xmlns:a16="http://schemas.microsoft.com/office/drawing/2014/main" id="{FDEAB8C7-DF8F-4915-BB43-6FC6C7E19872}"/>
              </a:ext>
            </a:extLst>
          </p:cNvPr>
          <p:cNvSpPr>
            <a:spLocks noGrp="1" noRot="1" noChangeAspect="1" noChangeArrowheads="1" noTextEdit="1"/>
          </p:cNvSpPr>
          <p:nvPr>
            <p:ph type="sldImg"/>
          </p:nvPr>
        </p:nvSpPr>
        <p:spPr>
          <a:ln/>
        </p:spPr>
      </p:sp>
      <p:sp>
        <p:nvSpPr>
          <p:cNvPr id="25604" name="Rectangle 3">
            <a:extLst>
              <a:ext uri="{FF2B5EF4-FFF2-40B4-BE49-F238E27FC236}">
                <a16:creationId xmlns:a16="http://schemas.microsoft.com/office/drawing/2014/main" id="{57B9541C-A1BA-46E3-8D0E-301C24B0DBE1}"/>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a:extLst>
              <a:ext uri="{FF2B5EF4-FFF2-40B4-BE49-F238E27FC236}">
                <a16:creationId xmlns:a16="http://schemas.microsoft.com/office/drawing/2014/main" id="{1AFC3C3F-2620-4253-917A-4072C2FF75C3}"/>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C342E20-504E-409A-ACDE-35BAE4A31CA4}" type="slidenum">
              <a:rPr lang="en-US" altLang="zh-CN"/>
              <a:pPr>
                <a:spcBef>
                  <a:spcPct val="0"/>
                </a:spcBef>
              </a:pPr>
              <a:t>8</a:t>
            </a:fld>
            <a:endParaRPr lang="en-US" altLang="zh-CN"/>
          </a:p>
        </p:txBody>
      </p:sp>
      <p:sp>
        <p:nvSpPr>
          <p:cNvPr id="27651" name="Rectangle 2">
            <a:extLst>
              <a:ext uri="{FF2B5EF4-FFF2-40B4-BE49-F238E27FC236}">
                <a16:creationId xmlns:a16="http://schemas.microsoft.com/office/drawing/2014/main" id="{05DD5B08-DA5E-4B73-AD77-E22F8D28D5AA}"/>
              </a:ext>
            </a:extLst>
          </p:cNvPr>
          <p:cNvSpPr>
            <a:spLocks noGrp="1" noRot="1" noChangeAspect="1" noChangeArrowheads="1" noTextEdit="1"/>
          </p:cNvSpPr>
          <p:nvPr>
            <p:ph type="sldImg"/>
          </p:nvPr>
        </p:nvSpPr>
        <p:spPr>
          <a:ln/>
        </p:spPr>
      </p:sp>
      <p:sp>
        <p:nvSpPr>
          <p:cNvPr id="27652" name="Rectangle 3">
            <a:extLst>
              <a:ext uri="{FF2B5EF4-FFF2-40B4-BE49-F238E27FC236}">
                <a16:creationId xmlns:a16="http://schemas.microsoft.com/office/drawing/2014/main" id="{EA7DBAC4-4ABD-4935-BFCB-7733A351A191}"/>
              </a:ext>
            </a:extLst>
          </p:cNvPr>
          <p:cNvSpPr>
            <a:spLocks noGrp="1" noChangeArrowheads="1"/>
          </p:cNvSpPr>
          <p:nvPr>
            <p:ph type="body" idx="1"/>
          </p:nvPr>
        </p:nvSpPr>
        <p:spPr>
          <a:noFill/>
        </p:spPr>
        <p:txBody>
          <a:bodyPr/>
          <a:lstStyle/>
          <a:p>
            <a:pPr eaLnBrk="1" hangingPunct="1"/>
            <a:endParaRPr lang="zh-CN"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a:extLst>
              <a:ext uri="{FF2B5EF4-FFF2-40B4-BE49-F238E27FC236}">
                <a16:creationId xmlns:a16="http://schemas.microsoft.com/office/drawing/2014/main" id="{95E15919-DB45-4883-ADF4-66F036A41A20}"/>
              </a:ext>
            </a:extLst>
          </p:cNvPr>
          <p:cNvSpPr>
            <a:spLocks noGrp="1" noChangeArrowheads="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651B0C5-E3AF-40F2-9943-50D2D90C5EED}" type="slidenum">
              <a:rPr lang="en-US" altLang="zh-CN"/>
              <a:pPr>
                <a:spcBef>
                  <a:spcPct val="0"/>
                </a:spcBef>
              </a:pPr>
              <a:t>9</a:t>
            </a:fld>
            <a:endParaRPr lang="en-US" altLang="zh-CN"/>
          </a:p>
        </p:txBody>
      </p:sp>
      <p:sp>
        <p:nvSpPr>
          <p:cNvPr id="29699" name="Rectangle 2">
            <a:extLst>
              <a:ext uri="{FF2B5EF4-FFF2-40B4-BE49-F238E27FC236}">
                <a16:creationId xmlns:a16="http://schemas.microsoft.com/office/drawing/2014/main" id="{E9797A08-5CBE-4560-A863-F6A7B9EA2494}"/>
              </a:ext>
            </a:extLst>
          </p:cNvPr>
          <p:cNvSpPr>
            <a:spLocks noGrp="1" noRot="1" noChangeAspect="1" noChangeArrowheads="1" noTextEdit="1"/>
          </p:cNvSpPr>
          <p:nvPr>
            <p:ph type="sldImg"/>
          </p:nvPr>
        </p:nvSpPr>
        <p:spPr>
          <a:xfrm>
            <a:off x="1138238" y="701675"/>
            <a:ext cx="4583112" cy="3436938"/>
          </a:xfrm>
          <a:ln/>
        </p:spPr>
      </p:sp>
      <p:sp>
        <p:nvSpPr>
          <p:cNvPr id="29700" name="Rectangle 3">
            <a:extLst>
              <a:ext uri="{FF2B5EF4-FFF2-40B4-BE49-F238E27FC236}">
                <a16:creationId xmlns:a16="http://schemas.microsoft.com/office/drawing/2014/main" id="{38F9AF18-5653-4E34-B6FA-0CB827306A9C}"/>
              </a:ext>
            </a:extLst>
          </p:cNvPr>
          <p:cNvSpPr>
            <a:spLocks noGrp="1" noChangeArrowheads="1"/>
          </p:cNvSpPr>
          <p:nvPr>
            <p:ph type="body" idx="1"/>
          </p:nvPr>
        </p:nvSpPr>
        <p:spPr>
          <a:xfrm>
            <a:off x="914400" y="4371975"/>
            <a:ext cx="5029200" cy="4060825"/>
          </a:xfrm>
          <a:noFill/>
        </p:spPr>
        <p:txBody>
          <a:bodyPr/>
          <a:lstStyle/>
          <a:p>
            <a:pPr eaLnBrk="1" hangingPunct="1"/>
            <a:r>
              <a:rPr lang="en-US" altLang="zh-CN"/>
              <a:t>Note also that FORALL x P(x)-&gt;Q(x) can also be understood as meaning </a:t>
            </a:r>
            <a:r>
              <a:rPr lang="en-US" altLang="zh-CN">
                <a:latin typeface="Times New Roman" panose="02020603050405020304" pitchFamily="18" charset="0"/>
              </a:rPr>
              <a:t>“</a:t>
            </a:r>
            <a:r>
              <a:rPr lang="en-US" altLang="zh-CN"/>
              <a:t>{x|P(x)} is a subset of {x|Q{x}}</a:t>
            </a:r>
            <a:r>
              <a:rPr lang="en-US" altLang="zh-CN">
                <a:latin typeface="Times New Roman" panose="02020603050405020304" pitchFamily="18" charset="0"/>
              </a:rPr>
              <a:t>”</a:t>
            </a:r>
            <a:r>
              <a:rPr lang="en-US" altLang="zh-CN"/>
              <a:t>.  This can help you understand the meaning of implication.  For example, if I say, </a:t>
            </a:r>
            <a:r>
              <a:rPr lang="en-US" altLang="zh-CN">
                <a:latin typeface="Times New Roman" panose="02020603050405020304" pitchFamily="18" charset="0"/>
              </a:rPr>
              <a:t>“</a:t>
            </a:r>
            <a:r>
              <a:rPr lang="en-US" altLang="zh-CN"/>
              <a:t>if a student has a drivers license, then he is over 16,</a:t>
            </a:r>
            <a:r>
              <a:rPr lang="en-US" altLang="zh-CN">
                <a:latin typeface="Times New Roman" panose="02020603050405020304" pitchFamily="18" charset="0"/>
              </a:rPr>
              <a:t>”</a:t>
            </a:r>
            <a:r>
              <a:rPr lang="en-US" altLang="zh-CN"/>
              <a:t> this is the same as saying </a:t>
            </a:r>
            <a:r>
              <a:rPr lang="en-US" altLang="zh-CN">
                <a:latin typeface="Times New Roman" panose="02020603050405020304" pitchFamily="18" charset="0"/>
              </a:rPr>
              <a:t>“</a:t>
            </a:r>
            <a:r>
              <a:rPr lang="en-US" altLang="zh-CN"/>
              <a:t>the set of students with drivers licenses is a subset of the set of students who are over 16</a:t>
            </a:r>
            <a:r>
              <a:rPr lang="en-US" altLang="zh-CN">
                <a:latin typeface="Times New Roman" panose="02020603050405020304" pitchFamily="18" charset="0"/>
              </a:rPr>
              <a:t>”</a:t>
            </a:r>
            <a:r>
              <a:rPr lang="en-US" altLang="zh-CN"/>
              <a:t>, or </a:t>
            </a:r>
            <a:r>
              <a:rPr lang="en-US" altLang="zh-CN">
                <a:latin typeface="Times New Roman" panose="02020603050405020304" pitchFamily="18" charset="0"/>
              </a:rPr>
              <a:t>“</a:t>
            </a:r>
            <a:r>
              <a:rPr lang="en-US" altLang="zh-CN"/>
              <a:t>every student with a drivers license is over 16.</a:t>
            </a:r>
            <a:r>
              <a:rPr lang="en-US" altLang="zh-CN">
                <a:latin typeface="Times New Roman" panose="02020603050405020304" pitchFamily="18" charset="0"/>
              </a:rPr>
              <a:t>”</a:t>
            </a:r>
            <a:r>
              <a:rPr lang="en-US" altLang="zh-CN"/>
              <a:t>  If no students in the universe of discourse have drivers licenses, then the antecedent is always false, or in other words the set of students with drivers licenses is just the empty set, which is of course a member of every set, and so the statement is vacuously true.  Alternatively, if every student in the universe of discourse is over 16, then the consequent is always true, that is, the set of students who are over 16 is the entire universe of discourse, and so every set of students in the u.d. is necessarily a subset of the set of students who are over 16, and so the statement is trivially true.  The statement is only false if there exists a student with a drivers license in the u.d. who is under 16 (perhaps the license is fake or from a foreign country), in which case, the set of students with drivers licenses is *not* a subset of the under-16 students.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E766C063-12C2-49E8-BD37-CF0560F2B1E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E428EA8-5CBF-414E-ABCA-A3037A6A4A0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BDAB80F6-5AED-425C-836C-B01F68BC6484}"/>
              </a:ext>
            </a:extLst>
          </p:cNvPr>
          <p:cNvSpPr>
            <a:spLocks noGrp="1" noChangeArrowheads="1"/>
          </p:cNvSpPr>
          <p:nvPr>
            <p:ph type="sldNum" sz="quarter" idx="12"/>
          </p:nvPr>
        </p:nvSpPr>
        <p:spPr>
          <a:ln/>
        </p:spPr>
        <p:txBody>
          <a:bodyPr/>
          <a:lstStyle>
            <a:lvl1pPr>
              <a:defRPr/>
            </a:lvl1pPr>
          </a:lstStyle>
          <a:p>
            <a:fld id="{F92D1763-E8A8-40EA-A08A-2AA78597AC8A}" type="slidenum">
              <a:rPr lang="en-US" altLang="zh-CN"/>
              <a:pPr/>
              <a:t>‹#›</a:t>
            </a:fld>
            <a:endParaRPr lang="en-US" altLang="zh-CN"/>
          </a:p>
        </p:txBody>
      </p:sp>
    </p:spTree>
    <p:extLst>
      <p:ext uri="{BB962C8B-B14F-4D97-AF65-F5344CB8AC3E}">
        <p14:creationId xmlns:p14="http://schemas.microsoft.com/office/powerpoint/2010/main" val="31009638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63CAD17B-4379-417B-97E0-C07FE99D942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C185588-4E3C-4672-9B78-ADC89C8F74F5}"/>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288A448-C3D3-4D2B-9011-99FB17858D1D}"/>
              </a:ext>
            </a:extLst>
          </p:cNvPr>
          <p:cNvSpPr>
            <a:spLocks noGrp="1" noChangeArrowheads="1"/>
          </p:cNvSpPr>
          <p:nvPr>
            <p:ph type="sldNum" sz="quarter" idx="12"/>
          </p:nvPr>
        </p:nvSpPr>
        <p:spPr>
          <a:ln/>
        </p:spPr>
        <p:txBody>
          <a:bodyPr/>
          <a:lstStyle>
            <a:lvl1pPr>
              <a:defRPr/>
            </a:lvl1pPr>
          </a:lstStyle>
          <a:p>
            <a:fld id="{35E38EE1-CC2B-490C-848A-0CEFE2093964}" type="slidenum">
              <a:rPr lang="en-US" altLang="zh-CN"/>
              <a:pPr/>
              <a:t>‹#›</a:t>
            </a:fld>
            <a:endParaRPr lang="en-US" altLang="zh-CN"/>
          </a:p>
        </p:txBody>
      </p:sp>
    </p:spTree>
    <p:extLst>
      <p:ext uri="{BB962C8B-B14F-4D97-AF65-F5344CB8AC3E}">
        <p14:creationId xmlns:p14="http://schemas.microsoft.com/office/powerpoint/2010/main" val="2160853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091D1B12-B5F1-4674-A10D-F2C5C494F3F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524B1BD5-BD65-43AA-ACF3-867AE5666B2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0DD3E9FE-039A-4FFE-8A9A-EA1ED5586B30}"/>
              </a:ext>
            </a:extLst>
          </p:cNvPr>
          <p:cNvSpPr>
            <a:spLocks noGrp="1" noChangeArrowheads="1"/>
          </p:cNvSpPr>
          <p:nvPr>
            <p:ph type="sldNum" sz="quarter" idx="12"/>
          </p:nvPr>
        </p:nvSpPr>
        <p:spPr>
          <a:ln/>
        </p:spPr>
        <p:txBody>
          <a:bodyPr/>
          <a:lstStyle>
            <a:lvl1pPr>
              <a:defRPr/>
            </a:lvl1pPr>
          </a:lstStyle>
          <a:p>
            <a:fld id="{6FAC1C4B-3C63-42A1-B547-CD22D4987556}" type="slidenum">
              <a:rPr lang="en-US" altLang="zh-CN"/>
              <a:pPr/>
              <a:t>‹#›</a:t>
            </a:fld>
            <a:endParaRPr lang="en-US" altLang="zh-CN"/>
          </a:p>
        </p:txBody>
      </p:sp>
    </p:spTree>
    <p:extLst>
      <p:ext uri="{BB962C8B-B14F-4D97-AF65-F5344CB8AC3E}">
        <p14:creationId xmlns:p14="http://schemas.microsoft.com/office/powerpoint/2010/main" val="595978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D599A08B-172F-471B-BF7B-A3E0675FBA2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FB07B973-887E-4E4A-A0C9-9CA0F62937E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57A05949-3A3A-4D58-9132-2ADC4A4EF799}"/>
              </a:ext>
            </a:extLst>
          </p:cNvPr>
          <p:cNvSpPr>
            <a:spLocks noGrp="1" noChangeArrowheads="1"/>
          </p:cNvSpPr>
          <p:nvPr>
            <p:ph type="sldNum" sz="quarter" idx="12"/>
          </p:nvPr>
        </p:nvSpPr>
        <p:spPr>
          <a:ln/>
        </p:spPr>
        <p:txBody>
          <a:bodyPr/>
          <a:lstStyle>
            <a:lvl1pPr>
              <a:defRPr/>
            </a:lvl1pPr>
          </a:lstStyle>
          <a:p>
            <a:fld id="{A7146BE7-3B04-485C-818A-96E1579A4AFE}" type="slidenum">
              <a:rPr lang="en-US" altLang="zh-CN"/>
              <a:pPr/>
              <a:t>‹#›</a:t>
            </a:fld>
            <a:endParaRPr lang="en-US" altLang="zh-CN"/>
          </a:p>
        </p:txBody>
      </p:sp>
    </p:spTree>
    <p:extLst>
      <p:ext uri="{BB962C8B-B14F-4D97-AF65-F5344CB8AC3E}">
        <p14:creationId xmlns:p14="http://schemas.microsoft.com/office/powerpoint/2010/main" val="25474623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8890413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977433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77334230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rgbClr val="04617B"/>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402036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chemeClr val="tx1"/>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067050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chemeClr val="tx1"/>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264640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chemeClr val="tx1"/>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600403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74DE8D69-F1BA-4977-9416-8B5B7A8BA4F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5C787B5-3A04-408E-9905-A3D9D2327E1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8CD11E8-1BB9-436D-B9F8-6455792673A6}"/>
              </a:ext>
            </a:extLst>
          </p:cNvPr>
          <p:cNvSpPr>
            <a:spLocks noGrp="1" noChangeArrowheads="1"/>
          </p:cNvSpPr>
          <p:nvPr>
            <p:ph type="sldNum" sz="quarter" idx="12"/>
          </p:nvPr>
        </p:nvSpPr>
        <p:spPr>
          <a:ln/>
        </p:spPr>
        <p:txBody>
          <a:bodyPr/>
          <a:lstStyle>
            <a:lvl1pPr>
              <a:defRPr/>
            </a:lvl1pPr>
          </a:lstStyle>
          <a:p>
            <a:fld id="{95D10F2E-2536-4355-9232-8FA25989555F}" type="slidenum">
              <a:rPr lang="en-US" altLang="zh-CN"/>
              <a:pPr/>
              <a:t>‹#›</a:t>
            </a:fld>
            <a:endParaRPr lang="en-US" altLang="zh-CN"/>
          </a:p>
        </p:txBody>
      </p:sp>
    </p:spTree>
    <p:extLst>
      <p:ext uri="{BB962C8B-B14F-4D97-AF65-F5344CB8AC3E}">
        <p14:creationId xmlns:p14="http://schemas.microsoft.com/office/powerpoint/2010/main" val="225097825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chemeClr val="tx1"/>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1474150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chemeClr val="tx1"/>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79393578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chemeClr val="tx1"/>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8418231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6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chemeClr val="tx1"/>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
        <p:nvSpPr>
          <p:cNvPr id="21" name="Content Placeholder 1"/>
          <p:cNvSpPr>
            <a:spLocks noGrp="1"/>
          </p:cNvSpPr>
          <p:nvPr>
            <p:ph idx="27"/>
          </p:nvPr>
        </p:nvSpPr>
        <p:spPr>
          <a:xfrm>
            <a:off x="457200" y="64160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
          <p:cNvSpPr>
            <a:spLocks noGrp="1"/>
          </p:cNvSpPr>
          <p:nvPr>
            <p:ph idx="28"/>
          </p:nvPr>
        </p:nvSpPr>
        <p:spPr>
          <a:xfrm>
            <a:off x="4663440" y="64160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1"/>
          <p:cNvSpPr>
            <a:spLocks noGrp="1"/>
          </p:cNvSpPr>
          <p:nvPr>
            <p:ph idx="29"/>
          </p:nvPr>
        </p:nvSpPr>
        <p:spPr>
          <a:xfrm>
            <a:off x="457200" y="7288209"/>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1"/>
          <p:cNvSpPr>
            <a:spLocks noGrp="1"/>
          </p:cNvSpPr>
          <p:nvPr>
            <p:ph idx="30"/>
          </p:nvPr>
        </p:nvSpPr>
        <p:spPr>
          <a:xfrm>
            <a:off x="4663440" y="7288209"/>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768227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70511188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9660840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2912744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1245762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16335975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8801506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65F33F29-8D7E-4D35-9D69-1EAE5F0FAE9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12EC8D00-314A-4CC9-8E17-E50B299AF6B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F839164-784F-42D2-9A75-5BED651EF277}"/>
              </a:ext>
            </a:extLst>
          </p:cNvPr>
          <p:cNvSpPr>
            <a:spLocks noGrp="1" noChangeArrowheads="1"/>
          </p:cNvSpPr>
          <p:nvPr>
            <p:ph type="sldNum" sz="quarter" idx="12"/>
          </p:nvPr>
        </p:nvSpPr>
        <p:spPr>
          <a:ln/>
        </p:spPr>
        <p:txBody>
          <a:bodyPr/>
          <a:lstStyle>
            <a:lvl1pPr>
              <a:defRPr/>
            </a:lvl1pPr>
          </a:lstStyle>
          <a:p>
            <a:fld id="{60278A3A-0E96-4F41-B1AF-A894CAFD2949}" type="slidenum">
              <a:rPr lang="en-US" altLang="zh-CN"/>
              <a:pPr/>
              <a:t>‹#›</a:t>
            </a:fld>
            <a:endParaRPr lang="en-US" altLang="zh-CN"/>
          </a:p>
        </p:txBody>
      </p:sp>
    </p:spTree>
    <p:extLst>
      <p:ext uri="{BB962C8B-B14F-4D97-AF65-F5344CB8AC3E}">
        <p14:creationId xmlns:p14="http://schemas.microsoft.com/office/powerpoint/2010/main" val="39293288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690342492"/>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chemeClr val="tx1"/>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5257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9869358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chemeClr val="tx1"/>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810000"/>
            <a:ext cx="8229600" cy="2362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4"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3" name="Photo Credit"/>
          <p:cNvSpPr>
            <a:spLocks noGrp="1"/>
          </p:cNvSpPr>
          <p:nvPr>
            <p:ph type="body" sz="quarter" idx="15" hasCustomPrompt="1"/>
          </p:nvPr>
        </p:nvSpPr>
        <p:spPr>
          <a:xfrm>
            <a:off x="6473952" y="6705599"/>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59804267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chemeClr val="tx1"/>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5240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30480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4800600"/>
            <a:ext cx="8229600" cy="16002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5" hasCustomPrompt="1"/>
          </p:nvPr>
        </p:nvSpPr>
        <p:spPr>
          <a:xfrm>
            <a:off x="3465576" y="6553200"/>
            <a:ext cx="2212848" cy="100584"/>
          </a:xfrm>
          <a:prstGeom prst="rect">
            <a:avLst/>
          </a:prstGeom>
        </p:spPr>
        <p:txBody>
          <a:bodyPr lIns="0" tIns="0" rIns="0" bIns="0"/>
          <a:lstStyle>
            <a:lvl1pPr marL="0" indent="0" algn="ctr">
              <a:buNone/>
              <a:defRPr sz="800"/>
            </a:lvl1pPr>
            <a:lvl2pPr>
              <a:defRPr sz="800"/>
            </a:lvl2pPr>
            <a:lvl3pPr>
              <a:defRPr sz="800"/>
            </a:lvl3pPr>
            <a:lvl4pPr>
              <a:defRPr sz="800"/>
            </a:lvl4pPr>
            <a:lvl5pPr>
              <a:defRPr sz="800"/>
            </a:lvl5pPr>
          </a:lstStyle>
          <a:p>
            <a:pPr lvl="0"/>
            <a:r>
              <a:rPr lang="en-US" dirty="0"/>
              <a:t>Add “Access the text alternative for slide images.”</a:t>
            </a:r>
          </a:p>
        </p:txBody>
      </p:sp>
      <p:sp>
        <p:nvSpPr>
          <p:cNvPr id="14" name="Photo Credit"/>
          <p:cNvSpPr>
            <a:spLocks noGrp="1"/>
          </p:cNvSpPr>
          <p:nvPr>
            <p:ph type="body" sz="quarter" idx="16"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a:defRPr sz="800"/>
            </a:lvl2pPr>
            <a:lvl3pPr>
              <a:defRPr sz="800"/>
            </a:lvl3pPr>
            <a:lvl4pPr>
              <a:defRPr sz="800"/>
            </a:lvl4pPr>
            <a:lvl5pPr>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0707832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chemeClr val="tx1"/>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5146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8100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029200"/>
            <a:ext cx="8229600" cy="106680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6"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Photo Credit"/>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48887178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chemeClr val="tx1"/>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17932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06324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394716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83108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6" name="Photo Credit"/>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defRPr>
            </a:lvl1pPr>
            <a:lvl2pPr marL="457200" indent="0">
              <a:buNone/>
              <a:defRPr sz="800"/>
            </a:lvl2pPr>
            <a:lvl3pPr marL="914400" indent="0">
              <a:buNone/>
              <a:defRPr sz="800"/>
            </a:lvl3pPr>
            <a:lvl4pPr marL="1371600" indent="0">
              <a:buNone/>
              <a:defRPr sz="800"/>
            </a:lvl4pPr>
            <a:lvl5pPr marL="1828800" indent="0">
              <a:buNone/>
              <a:defRPr sz="800"/>
            </a:lvl5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00464065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chemeClr val="tx1"/>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93520259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6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0"/>
            <a:ext cx="9144000" cy="1188720"/>
          </a:xfrm>
          <a:prstGeom prst="rect">
            <a:avLst/>
          </a:prstGeom>
        </p:spPr>
        <p:txBody>
          <a:bodyPr anchor="ctr"/>
          <a:lstStyle>
            <a:lvl1pPr>
              <a:defRPr sz="4400" b="0">
                <a:solidFill>
                  <a:schemeClr val="tx1"/>
                </a:solidFill>
                <a:latin typeface="+mj-lt"/>
                <a:cs typeface="Arial" panose="020B0604020202020204" pitchFamily="34" charset="0"/>
              </a:defRPr>
            </a:lvl1pPr>
          </a:lstStyle>
          <a:p>
            <a:r>
              <a:rPr lang="en-US" dirty="0"/>
              <a:t>Click to edit Master title style</a:t>
            </a:r>
          </a:p>
        </p:txBody>
      </p:sp>
      <p:sp>
        <p:nvSpPr>
          <p:cNvPr id="3" name="Content Placeholder 1"/>
          <p:cNvSpPr>
            <a:spLocks noGrp="1"/>
          </p:cNvSpPr>
          <p:nvPr>
            <p:ph idx="1"/>
          </p:nvPr>
        </p:nvSpPr>
        <p:spPr>
          <a:xfrm>
            <a:off x="45720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663440" y="12954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663440" y="21488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663440" y="300228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Jump Link"/>
          <p:cNvSpPr>
            <a:spLocks noGrp="1"/>
          </p:cNvSpPr>
          <p:nvPr>
            <p:ph type="body" sz="quarter" idx="18" hasCustomPrompt="1"/>
          </p:nvPr>
        </p:nvSpPr>
        <p:spPr>
          <a:xfrm>
            <a:off x="3465576" y="6553200"/>
            <a:ext cx="2212848" cy="100584"/>
          </a:xfrm>
          <a:prstGeom prst="rect">
            <a:avLst/>
          </a:prstGeom>
        </p:spPr>
        <p:txBody>
          <a:bodyPr lIns="0" tIns="0" rIns="0" bIns="0"/>
          <a:lstStyle>
            <a:lvl1pPr marL="0" indent="0" algn="ctr">
              <a:buNone/>
              <a:defRPr sz="800"/>
            </a:lvl1pPr>
            <a:lvl2pPr marL="457200" indent="0">
              <a:buNone/>
              <a:defRPr sz="800"/>
            </a:lvl2pPr>
            <a:lvl3pPr marL="914400" indent="0">
              <a:buNone/>
              <a:defRPr sz="800"/>
            </a:lvl3pPr>
            <a:lvl4pPr marL="1371600" indent="0">
              <a:buNone/>
              <a:defRPr sz="800"/>
            </a:lvl4pPr>
            <a:lvl5pPr marL="1828800" indent="0">
              <a:buNone/>
              <a:defRPr sz="800"/>
            </a:lvl5pPr>
          </a:lstStyle>
          <a:p>
            <a:pPr lvl="0"/>
            <a:r>
              <a:rPr lang="en-US" dirty="0"/>
              <a:t>Add “Access the text alternative for slide images.”</a:t>
            </a:r>
          </a:p>
        </p:txBody>
      </p:sp>
      <p:sp>
        <p:nvSpPr>
          <p:cNvPr id="14" name="Content Placeholder 1"/>
          <p:cNvSpPr>
            <a:spLocks noGrp="1"/>
          </p:cNvSpPr>
          <p:nvPr>
            <p:ph idx="20"/>
          </p:nvPr>
        </p:nvSpPr>
        <p:spPr>
          <a:xfrm>
            <a:off x="45720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1"/>
          <p:cNvSpPr>
            <a:spLocks noGrp="1"/>
          </p:cNvSpPr>
          <p:nvPr>
            <p:ph idx="21"/>
          </p:nvPr>
        </p:nvSpPr>
        <p:spPr>
          <a:xfrm>
            <a:off x="4663440" y="385572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Content Placeholder 1"/>
          <p:cNvSpPr>
            <a:spLocks noGrp="1"/>
          </p:cNvSpPr>
          <p:nvPr>
            <p:ph idx="22"/>
          </p:nvPr>
        </p:nvSpPr>
        <p:spPr>
          <a:xfrm>
            <a:off x="45720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
          <p:cNvSpPr>
            <a:spLocks noGrp="1"/>
          </p:cNvSpPr>
          <p:nvPr>
            <p:ph idx="23"/>
          </p:nvPr>
        </p:nvSpPr>
        <p:spPr>
          <a:xfrm>
            <a:off x="4663440" y="470916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1"/>
          <p:cNvSpPr>
            <a:spLocks noGrp="1"/>
          </p:cNvSpPr>
          <p:nvPr>
            <p:ph idx="24"/>
          </p:nvPr>
        </p:nvSpPr>
        <p:spPr>
          <a:xfrm>
            <a:off x="45720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1"/>
          <p:cNvSpPr>
            <a:spLocks noGrp="1"/>
          </p:cNvSpPr>
          <p:nvPr>
            <p:ph idx="25"/>
          </p:nvPr>
        </p:nvSpPr>
        <p:spPr>
          <a:xfrm>
            <a:off x="4663440" y="556260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Photo Credit"/>
          <p:cNvSpPr>
            <a:spLocks noGrp="1"/>
          </p:cNvSpPr>
          <p:nvPr>
            <p:ph type="body" sz="quarter" idx="26" hasCustomPrompt="1"/>
          </p:nvPr>
        </p:nvSpPr>
        <p:spPr>
          <a:xfrm>
            <a:off x="6473952" y="6705600"/>
            <a:ext cx="2670048" cy="155448"/>
          </a:xfrm>
          <a:prstGeom prst="rect">
            <a:avLst/>
          </a:prstGeom>
        </p:spPr>
        <p:txBody>
          <a:bodyPr lIns="0" tIns="0" rIns="45720" bIns="0"/>
          <a:lstStyle>
            <a:lvl1pPr marL="0" indent="0" algn="r">
              <a:buNone/>
              <a:defRPr sz="800">
                <a:solidFill>
                  <a:schemeClr val="bg1"/>
                </a:solidFill>
              </a:defRPr>
            </a:lvl1pPr>
          </a:lstStyle>
          <a:p>
            <a:pPr lvl="0"/>
            <a:r>
              <a:rPr lang="en-US" dirty="0"/>
              <a:t>Insert Photo Credit Here</a:t>
            </a:r>
          </a:p>
        </p:txBody>
      </p:sp>
      <p:sp>
        <p:nvSpPr>
          <p:cNvPr id="21" name="Content Placeholder 1"/>
          <p:cNvSpPr>
            <a:spLocks noGrp="1"/>
          </p:cNvSpPr>
          <p:nvPr>
            <p:ph idx="27"/>
          </p:nvPr>
        </p:nvSpPr>
        <p:spPr>
          <a:xfrm>
            <a:off x="457200" y="64160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1"/>
          <p:cNvSpPr>
            <a:spLocks noGrp="1"/>
          </p:cNvSpPr>
          <p:nvPr>
            <p:ph idx="28"/>
          </p:nvPr>
        </p:nvSpPr>
        <p:spPr>
          <a:xfrm>
            <a:off x="4663440" y="6416040"/>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Content Placeholder 1"/>
          <p:cNvSpPr>
            <a:spLocks noGrp="1"/>
          </p:cNvSpPr>
          <p:nvPr>
            <p:ph idx="29"/>
          </p:nvPr>
        </p:nvSpPr>
        <p:spPr>
          <a:xfrm>
            <a:off x="457200" y="7288209"/>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4" name="Content Placeholder 1"/>
          <p:cNvSpPr>
            <a:spLocks noGrp="1"/>
          </p:cNvSpPr>
          <p:nvPr>
            <p:ph idx="30"/>
          </p:nvPr>
        </p:nvSpPr>
        <p:spPr>
          <a:xfrm>
            <a:off x="4663440" y="7288209"/>
            <a:ext cx="4023360" cy="731520"/>
          </a:xfrm>
          <a:prstGeom prst="rect">
            <a:avLst/>
          </a:prstGeom>
        </p:spPr>
        <p:txBody>
          <a:bodyPr/>
          <a:lstStyle>
            <a:lvl1pPr marL="0" indent="0">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spcBef>
                <a:spcPts val="1200"/>
              </a:spcBef>
              <a:spcAft>
                <a:spcPts val="600"/>
              </a:spcAft>
              <a:buClr>
                <a:srgbClr val="04617B"/>
              </a:buClr>
              <a:buFont typeface="Arial" panose="020B0604020202020204" pitchFamily="34" charset="0"/>
              <a:buChar char="•"/>
              <a:defRPr sz="2800">
                <a:latin typeface="+mj-lt"/>
                <a:cs typeface="Arial" panose="020B0604020202020204" pitchFamily="34" charset="0"/>
              </a:defRPr>
            </a:lvl2pPr>
            <a:lvl3pPr marL="822960" indent="-274320">
              <a:spcBef>
                <a:spcPts val="1200"/>
              </a:spcBef>
              <a:spcAft>
                <a:spcPts val="600"/>
              </a:spcAft>
              <a:buClr>
                <a:srgbClr val="B60000"/>
              </a:buClr>
              <a:buFont typeface="Arial" panose="020B0604020202020204" pitchFamily="34" charset="0"/>
              <a:buChar char="•"/>
              <a:defRPr sz="2400">
                <a:latin typeface="+mj-lt"/>
                <a:cs typeface="Arial" panose="020B0604020202020204" pitchFamily="34" charset="0"/>
              </a:defRPr>
            </a:lvl3pPr>
            <a:lvl4pPr marL="1188720" indent="-274320">
              <a:spcBef>
                <a:spcPts val="1200"/>
              </a:spcBef>
              <a:spcAft>
                <a:spcPts val="600"/>
              </a:spcAft>
              <a:buClr>
                <a:srgbClr val="663F78"/>
              </a:buClr>
              <a:buFont typeface="Arial" panose="020B0604020202020204" pitchFamily="34" charset="0"/>
              <a:buChar char="•"/>
              <a:defRPr sz="2000">
                <a:latin typeface="+mj-lt"/>
                <a:cs typeface="Arial" panose="020B0604020202020204" pitchFamily="34" charset="0"/>
              </a:defRPr>
            </a:lvl4pPr>
            <a:lvl5pPr marL="1554480" indent="-228600">
              <a:spcBef>
                <a:spcPts val="1200"/>
              </a:spcBef>
              <a:spcAft>
                <a:spcPts val="600"/>
              </a:spcAft>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225781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8573164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30120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C6F9B3C5-FB51-4B3D-9136-7857B6D631C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D0CAC4F4-EDA7-4365-9057-1410BC7FA14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8231F0B8-4B11-437F-A751-675125224EA3}"/>
              </a:ext>
            </a:extLst>
          </p:cNvPr>
          <p:cNvSpPr>
            <a:spLocks noGrp="1" noChangeArrowheads="1"/>
          </p:cNvSpPr>
          <p:nvPr>
            <p:ph type="sldNum" sz="quarter" idx="12"/>
          </p:nvPr>
        </p:nvSpPr>
        <p:spPr>
          <a:ln/>
        </p:spPr>
        <p:txBody>
          <a:bodyPr/>
          <a:lstStyle>
            <a:lvl1pPr>
              <a:defRPr/>
            </a:lvl1pPr>
          </a:lstStyle>
          <a:p>
            <a:fld id="{5FCC4DC0-8F47-4682-806E-A7D4FFE0933C}" type="slidenum">
              <a:rPr lang="en-US" altLang="zh-CN"/>
              <a:pPr/>
              <a:t>‹#›</a:t>
            </a:fld>
            <a:endParaRPr lang="en-US" altLang="zh-CN"/>
          </a:p>
        </p:txBody>
      </p:sp>
    </p:spTree>
    <p:extLst>
      <p:ext uri="{BB962C8B-B14F-4D97-AF65-F5344CB8AC3E}">
        <p14:creationId xmlns:p14="http://schemas.microsoft.com/office/powerpoint/2010/main" val="289304866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39458991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66427981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290159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65317985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1703232578"/>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B29548D8-36CE-4743-AA98-465A9D43A83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683A8055-331F-481A-B4A0-0B68DC67FE8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AF00037C-6E40-4953-97F3-D3F5F4FD6C54}"/>
              </a:ext>
            </a:extLst>
          </p:cNvPr>
          <p:cNvSpPr>
            <a:spLocks noGrp="1" noChangeArrowheads="1"/>
          </p:cNvSpPr>
          <p:nvPr>
            <p:ph type="sldNum" sz="quarter" idx="12"/>
          </p:nvPr>
        </p:nvSpPr>
        <p:spPr>
          <a:ln/>
        </p:spPr>
        <p:txBody>
          <a:bodyPr/>
          <a:lstStyle>
            <a:lvl1pPr>
              <a:defRPr/>
            </a:lvl1pPr>
          </a:lstStyle>
          <a:p>
            <a:fld id="{E4C479D4-A7C1-4A9F-9469-961363E7F3DC}" type="slidenum">
              <a:rPr lang="en-US" altLang="zh-CN"/>
              <a:pPr/>
              <a:t>‹#›</a:t>
            </a:fld>
            <a:endParaRPr lang="en-US" altLang="zh-CN"/>
          </a:p>
        </p:txBody>
      </p:sp>
    </p:spTree>
    <p:extLst>
      <p:ext uri="{BB962C8B-B14F-4D97-AF65-F5344CB8AC3E}">
        <p14:creationId xmlns:p14="http://schemas.microsoft.com/office/powerpoint/2010/main" val="2927682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31EF7083-9113-45E4-83C4-AFBD8DABE96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0E62C7C7-692C-496E-901B-03EAED2D910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ED57AC23-1660-406E-91CC-95B9BA577192}"/>
              </a:ext>
            </a:extLst>
          </p:cNvPr>
          <p:cNvSpPr>
            <a:spLocks noGrp="1" noChangeArrowheads="1"/>
          </p:cNvSpPr>
          <p:nvPr>
            <p:ph type="sldNum" sz="quarter" idx="12"/>
          </p:nvPr>
        </p:nvSpPr>
        <p:spPr>
          <a:ln/>
        </p:spPr>
        <p:txBody>
          <a:bodyPr/>
          <a:lstStyle>
            <a:lvl1pPr>
              <a:defRPr/>
            </a:lvl1pPr>
          </a:lstStyle>
          <a:p>
            <a:fld id="{6D754237-2F4B-4C59-B4D5-E667AFCB615B}" type="slidenum">
              <a:rPr lang="en-US" altLang="zh-CN"/>
              <a:pPr/>
              <a:t>‹#›</a:t>
            </a:fld>
            <a:endParaRPr lang="en-US" altLang="zh-CN"/>
          </a:p>
        </p:txBody>
      </p:sp>
    </p:spTree>
    <p:extLst>
      <p:ext uri="{BB962C8B-B14F-4D97-AF65-F5344CB8AC3E}">
        <p14:creationId xmlns:p14="http://schemas.microsoft.com/office/powerpoint/2010/main" val="1054218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4C3D8B8F-2CD2-4D18-9A1E-8FA27A23310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B27B4E98-7863-42A3-947E-B2828D40D79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7EF83FB5-9A54-42CB-8B40-F93ADA82A4A9}"/>
              </a:ext>
            </a:extLst>
          </p:cNvPr>
          <p:cNvSpPr>
            <a:spLocks noGrp="1" noChangeArrowheads="1"/>
          </p:cNvSpPr>
          <p:nvPr>
            <p:ph type="sldNum" sz="quarter" idx="12"/>
          </p:nvPr>
        </p:nvSpPr>
        <p:spPr>
          <a:ln/>
        </p:spPr>
        <p:txBody>
          <a:bodyPr/>
          <a:lstStyle>
            <a:lvl1pPr>
              <a:defRPr/>
            </a:lvl1pPr>
          </a:lstStyle>
          <a:p>
            <a:fld id="{EBFA541A-61E7-40D6-9A57-007F0B29E166}" type="slidenum">
              <a:rPr lang="en-US" altLang="zh-CN"/>
              <a:pPr/>
              <a:t>‹#›</a:t>
            </a:fld>
            <a:endParaRPr lang="en-US" altLang="zh-CN"/>
          </a:p>
        </p:txBody>
      </p:sp>
    </p:spTree>
    <p:extLst>
      <p:ext uri="{BB962C8B-B14F-4D97-AF65-F5344CB8AC3E}">
        <p14:creationId xmlns:p14="http://schemas.microsoft.com/office/powerpoint/2010/main" val="2462854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09E1A546-D3EA-4B21-B12A-5EF5E3EA9DF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6263EAA5-1541-4981-A937-BCE73AEB161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C702E2DF-E50D-4ED9-8228-766EFF1A5739}"/>
              </a:ext>
            </a:extLst>
          </p:cNvPr>
          <p:cNvSpPr>
            <a:spLocks noGrp="1" noChangeArrowheads="1"/>
          </p:cNvSpPr>
          <p:nvPr>
            <p:ph type="sldNum" sz="quarter" idx="12"/>
          </p:nvPr>
        </p:nvSpPr>
        <p:spPr>
          <a:ln/>
        </p:spPr>
        <p:txBody>
          <a:bodyPr/>
          <a:lstStyle>
            <a:lvl1pPr>
              <a:defRPr/>
            </a:lvl1pPr>
          </a:lstStyle>
          <a:p>
            <a:fld id="{24B4487F-D035-45D6-86E8-A51697C5C6BB}" type="slidenum">
              <a:rPr lang="en-US" altLang="zh-CN"/>
              <a:pPr/>
              <a:t>‹#›</a:t>
            </a:fld>
            <a:endParaRPr lang="en-US" altLang="zh-CN"/>
          </a:p>
        </p:txBody>
      </p:sp>
    </p:spTree>
    <p:extLst>
      <p:ext uri="{BB962C8B-B14F-4D97-AF65-F5344CB8AC3E}">
        <p14:creationId xmlns:p14="http://schemas.microsoft.com/office/powerpoint/2010/main" val="10862051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E1C27DA-67C1-4579-8F30-FE2B5DE611F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A888C05-0FD3-4E75-90C9-F29775BF259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51B06A6-B8D6-4D3F-981D-FA478CD9C4A5}"/>
              </a:ext>
            </a:extLst>
          </p:cNvPr>
          <p:cNvSpPr>
            <a:spLocks noGrp="1" noChangeArrowheads="1"/>
          </p:cNvSpPr>
          <p:nvPr>
            <p:ph type="sldNum" sz="quarter" idx="12"/>
          </p:nvPr>
        </p:nvSpPr>
        <p:spPr>
          <a:ln/>
        </p:spPr>
        <p:txBody>
          <a:bodyPr/>
          <a:lstStyle>
            <a:lvl1pPr>
              <a:defRPr/>
            </a:lvl1pPr>
          </a:lstStyle>
          <a:p>
            <a:fld id="{29163DF5-16B4-42DC-B424-73448888706C}" type="slidenum">
              <a:rPr lang="en-US" altLang="zh-CN"/>
              <a:pPr/>
              <a:t>‹#›</a:t>
            </a:fld>
            <a:endParaRPr lang="en-US" altLang="zh-CN"/>
          </a:p>
        </p:txBody>
      </p:sp>
    </p:spTree>
    <p:extLst>
      <p:ext uri="{BB962C8B-B14F-4D97-AF65-F5344CB8AC3E}">
        <p14:creationId xmlns:p14="http://schemas.microsoft.com/office/powerpoint/2010/main" val="17756023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theme" Target="../theme/theme2.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8.xml"/><Relationship Id="rId13" Type="http://schemas.openxmlformats.org/officeDocument/2006/relationships/slideLayout" Target="../slideLayouts/slideLayout43.xml"/><Relationship Id="rId3" Type="http://schemas.openxmlformats.org/officeDocument/2006/relationships/slideLayout" Target="../slideLayouts/slideLayout33.xml"/><Relationship Id="rId7" Type="http://schemas.openxmlformats.org/officeDocument/2006/relationships/slideLayout" Target="../slideLayouts/slideLayout37.xml"/><Relationship Id="rId12" Type="http://schemas.openxmlformats.org/officeDocument/2006/relationships/slideLayout" Target="../slideLayouts/slideLayout42.xml"/><Relationship Id="rId2" Type="http://schemas.openxmlformats.org/officeDocument/2006/relationships/slideLayout" Target="../slideLayouts/slideLayout32.xml"/><Relationship Id="rId1" Type="http://schemas.openxmlformats.org/officeDocument/2006/relationships/slideLayout" Target="../slideLayouts/slideLayout31.xml"/><Relationship Id="rId6" Type="http://schemas.openxmlformats.org/officeDocument/2006/relationships/slideLayout" Target="../slideLayouts/slideLayout36.xml"/><Relationship Id="rId11" Type="http://schemas.openxmlformats.org/officeDocument/2006/relationships/slideLayout" Target="../slideLayouts/slideLayout41.xml"/><Relationship Id="rId5" Type="http://schemas.openxmlformats.org/officeDocument/2006/relationships/slideLayout" Target="../slideLayouts/slideLayout35.xml"/><Relationship Id="rId15" Type="http://schemas.openxmlformats.org/officeDocument/2006/relationships/theme" Target="../theme/theme3.xml"/><Relationship Id="rId10" Type="http://schemas.openxmlformats.org/officeDocument/2006/relationships/slideLayout" Target="../slideLayouts/slideLayout40.xml"/><Relationship Id="rId4" Type="http://schemas.openxmlformats.org/officeDocument/2006/relationships/slideLayout" Target="../slideLayouts/slideLayout34.xml"/><Relationship Id="rId9" Type="http://schemas.openxmlformats.org/officeDocument/2006/relationships/slideLayout" Target="../slideLayouts/slideLayout39.xml"/><Relationship Id="rId14"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68C7CFE6-FE2A-4575-BBED-930927882124}"/>
              </a:ext>
            </a:extLst>
          </p:cNvPr>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3E41C419-4700-4337-80D0-F39739BD0975}"/>
              </a:ext>
            </a:extLst>
          </p:cNvPr>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117399D5-21C8-4BC4-ADB1-4251D524E308}"/>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pitchFamily="34" charset="0"/>
                <a:ea typeface="宋体" pitchFamily="2" charset="-122"/>
              </a:defRPr>
            </a:lvl1pPr>
          </a:lstStyle>
          <a:p>
            <a:pPr>
              <a:defRPr/>
            </a:pPr>
            <a:endParaRPr lang="en-US" altLang="zh-CN"/>
          </a:p>
        </p:txBody>
      </p:sp>
      <p:sp>
        <p:nvSpPr>
          <p:cNvPr id="1029" name="Rectangle 5">
            <a:extLst>
              <a:ext uri="{FF2B5EF4-FFF2-40B4-BE49-F238E27FC236}">
                <a16:creationId xmlns:a16="http://schemas.microsoft.com/office/drawing/2014/main" id="{CC689654-61E4-423B-B15A-05AA4F3F8968}"/>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pitchFamily="34" charset="0"/>
                <a:ea typeface="宋体" pitchFamily="2" charset="-122"/>
              </a:defRPr>
            </a:lvl1pPr>
          </a:lstStyle>
          <a:p>
            <a:pPr>
              <a:defRPr/>
            </a:pPr>
            <a:endParaRPr lang="en-US" altLang="zh-CN"/>
          </a:p>
        </p:txBody>
      </p:sp>
      <p:sp>
        <p:nvSpPr>
          <p:cNvPr id="1030" name="Rectangle 6">
            <a:extLst>
              <a:ext uri="{FF2B5EF4-FFF2-40B4-BE49-F238E27FC236}">
                <a16:creationId xmlns:a16="http://schemas.microsoft.com/office/drawing/2014/main" id="{05A9BD8B-181E-41D0-B68E-2D5B7FCE580D}"/>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fld id="{409BE679-7141-4B09-8915-C58678E29DE1}"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2019 McGraw-Hill Education</a:t>
            </a:r>
          </a:p>
        </p:txBody>
      </p:sp>
      <p:sp>
        <p:nvSpPr>
          <p:cNvPr id="2" name="文本框 1">
            <a:extLst>
              <a:ext uri="{FF2B5EF4-FFF2-40B4-BE49-F238E27FC236}">
                <a16:creationId xmlns:a16="http://schemas.microsoft.com/office/drawing/2014/main" id="{A59C9E2B-52C7-43C4-AD41-F5B9C75A29FE}"/>
              </a:ext>
            </a:extLst>
          </p:cNvPr>
          <p:cNvSpPr txBox="1"/>
          <p:nvPr userDrawn="1"/>
        </p:nvSpPr>
        <p:spPr>
          <a:xfrm>
            <a:off x="8667750" y="6436896"/>
            <a:ext cx="457200" cy="307777"/>
          </a:xfrm>
          <a:prstGeom prst="rect">
            <a:avLst/>
          </a:prstGeom>
          <a:noFill/>
        </p:spPr>
        <p:txBody>
          <a:bodyPr wrap="square" rtlCol="0">
            <a:spAutoFit/>
          </a:bodyPr>
          <a:lstStyle/>
          <a:p>
            <a:fld id="{BA213724-0C03-4356-A208-813FCD8DD512}" type="slidenum">
              <a:rPr lang="zh-CN" altLang="en-US" sz="1400" smtClean="0">
                <a:latin typeface="+mn-lt"/>
              </a:rPr>
              <a:t>‹#›</a:t>
            </a:fld>
            <a:endParaRPr lang="zh-CN" altLang="en-US" sz="1600" dirty="0">
              <a:latin typeface="+mn-lt"/>
            </a:endParaRPr>
          </a:p>
        </p:txBody>
      </p:sp>
    </p:spTree>
    <p:extLst>
      <p:ext uri="{BB962C8B-B14F-4D97-AF65-F5344CB8AC3E}">
        <p14:creationId xmlns:p14="http://schemas.microsoft.com/office/powerpoint/2010/main" val="612479305"/>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Copyright" descr="©McGraw-Hill Education&#10;"/>
          <p:cNvSpPr txBox="1">
            <a:spLocks/>
          </p:cNvSpPr>
          <p:nvPr userDrawn="1"/>
        </p:nvSpPr>
        <p:spPr>
          <a:xfrm>
            <a:off x="0" y="6705600"/>
            <a:ext cx="155448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dirty="0">
                <a:solidFill>
                  <a:schemeClr val="bg1"/>
                </a:solidFill>
                <a:effectLst/>
                <a:latin typeface="+mn-lt"/>
                <a:ea typeface="+mn-ea"/>
                <a:cs typeface="+mn-cs"/>
              </a:rPr>
              <a:t>© 2019 McGraw-Hill Education</a:t>
            </a:r>
          </a:p>
        </p:txBody>
      </p:sp>
      <p:sp>
        <p:nvSpPr>
          <p:cNvPr id="2" name="文本框 1">
            <a:extLst>
              <a:ext uri="{FF2B5EF4-FFF2-40B4-BE49-F238E27FC236}">
                <a16:creationId xmlns:a16="http://schemas.microsoft.com/office/drawing/2014/main" id="{902139AF-21B2-4204-BA85-7CA8DB2203C6}"/>
              </a:ext>
            </a:extLst>
          </p:cNvPr>
          <p:cNvSpPr txBox="1"/>
          <p:nvPr userDrawn="1"/>
        </p:nvSpPr>
        <p:spPr>
          <a:xfrm>
            <a:off x="8763000" y="6443246"/>
            <a:ext cx="533400" cy="307777"/>
          </a:xfrm>
          <a:prstGeom prst="rect">
            <a:avLst/>
          </a:prstGeom>
          <a:noFill/>
        </p:spPr>
        <p:txBody>
          <a:bodyPr wrap="square" rtlCol="0">
            <a:spAutoFit/>
          </a:bodyPr>
          <a:lstStyle/>
          <a:p>
            <a:fld id="{24AF7A65-37E8-4EAE-8278-5400BA90488C}" type="slidenum">
              <a:rPr lang="zh-CN" altLang="en-US" sz="1400" smtClean="0"/>
              <a:t>‹#›</a:t>
            </a:fld>
            <a:endParaRPr lang="zh-CN" altLang="en-US" dirty="0"/>
          </a:p>
        </p:txBody>
      </p:sp>
    </p:spTree>
    <p:extLst>
      <p:ext uri="{BB962C8B-B14F-4D97-AF65-F5344CB8AC3E}">
        <p14:creationId xmlns:p14="http://schemas.microsoft.com/office/powerpoint/2010/main" val="3088184526"/>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 id="2147483695" r:id="rId12"/>
    <p:sldLayoutId id="2147483696" r:id="rId13"/>
    <p:sldLayoutId id="2147483697" r:id="rId14"/>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audio" Target="../media/audio2.wav"/></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s>
</file>

<file path=ppt/slides/_rels/slide18.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4.bin"/><Relationship Id="rId7" Type="http://schemas.openxmlformats.org/officeDocument/2006/relationships/oleObject" Target="../embeddings/oleObject6.bin"/><Relationship Id="rId2" Type="http://schemas.openxmlformats.org/officeDocument/2006/relationships/slideLayout" Target="../slideLayouts/slideLayout13.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 Id="rId9"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3.wmf"/><Relationship Id="rId4" Type="http://schemas.openxmlformats.org/officeDocument/2006/relationships/oleObject" Target="../embeddings/oleObject7.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2.wmf"/><Relationship Id="rId3" Type="http://schemas.openxmlformats.org/officeDocument/2006/relationships/oleObject" Target="../embeddings/oleObject8.bin"/><Relationship Id="rId7" Type="http://schemas.openxmlformats.org/officeDocument/2006/relationships/oleObject" Target="../embeddings/oleObject10.bin"/><Relationship Id="rId2" Type="http://schemas.openxmlformats.org/officeDocument/2006/relationships/slideLayout" Target="../slideLayouts/slideLayout14.xml"/><Relationship Id="rId1" Type="http://schemas.openxmlformats.org/officeDocument/2006/relationships/vmlDrawing" Target="../drawings/vmlDrawing5.vml"/><Relationship Id="rId6" Type="http://schemas.openxmlformats.org/officeDocument/2006/relationships/image" Target="../media/image11.wmf"/><Relationship Id="rId5" Type="http://schemas.openxmlformats.org/officeDocument/2006/relationships/oleObject" Target="../embeddings/oleObject9.bin"/><Relationship Id="rId10" Type="http://schemas.openxmlformats.org/officeDocument/2006/relationships/image" Target="../media/image13.wmf"/><Relationship Id="rId4" Type="http://schemas.openxmlformats.org/officeDocument/2006/relationships/image" Target="../media/image10.wmf"/><Relationship Id="rId9" Type="http://schemas.openxmlformats.org/officeDocument/2006/relationships/oleObject" Target="../embeddings/oleObject11.bin"/></Relationships>
</file>

<file path=ppt/slides/_rels/slide21.x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oleObject" Target="../embeddings/oleObject12.bin"/><Relationship Id="rId7" Type="http://schemas.openxmlformats.org/officeDocument/2006/relationships/oleObject" Target="../embeddings/oleObject14.bin"/><Relationship Id="rId2" Type="http://schemas.openxmlformats.org/officeDocument/2006/relationships/slideLayout" Target="../slideLayouts/slideLayout14.xml"/><Relationship Id="rId1" Type="http://schemas.openxmlformats.org/officeDocument/2006/relationships/vmlDrawing" Target="../drawings/vmlDrawing6.vml"/><Relationship Id="rId6" Type="http://schemas.openxmlformats.org/officeDocument/2006/relationships/image" Target="../media/image15.wmf"/><Relationship Id="rId5" Type="http://schemas.openxmlformats.org/officeDocument/2006/relationships/oleObject" Target="../embeddings/oleObject13.bin"/><Relationship Id="rId4" Type="http://schemas.openxmlformats.org/officeDocument/2006/relationships/image" Target="../media/image14.wmf"/></Relationships>
</file>

<file path=ppt/slides/_rels/slide22.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14.xml"/><Relationship Id="rId1" Type="http://schemas.openxmlformats.org/officeDocument/2006/relationships/vmlDrawing" Target="../drawings/vmlDrawing7.vml"/><Relationship Id="rId6" Type="http://schemas.openxmlformats.org/officeDocument/2006/relationships/image" Target="../media/image18.wmf"/><Relationship Id="rId5" Type="http://schemas.openxmlformats.org/officeDocument/2006/relationships/oleObject" Target="../embeddings/oleObject16.bin"/><Relationship Id="rId4" Type="http://schemas.openxmlformats.org/officeDocument/2006/relationships/image" Target="../media/image17.w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vmlDrawing" Target="../drawings/vmlDrawing8.vml"/><Relationship Id="rId5" Type="http://schemas.openxmlformats.org/officeDocument/2006/relationships/image" Target="../media/image20.wmf"/><Relationship Id="rId4" Type="http://schemas.openxmlformats.org/officeDocument/2006/relationships/oleObject" Target="../embeddings/oleObject18.bin"/></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16.xml"/><Relationship Id="rId1" Type="http://schemas.openxmlformats.org/officeDocument/2006/relationships/vmlDrawing" Target="../drawings/vmlDrawing9.vml"/><Relationship Id="rId6" Type="http://schemas.openxmlformats.org/officeDocument/2006/relationships/image" Target="../media/image22.wmf"/><Relationship Id="rId5" Type="http://schemas.openxmlformats.org/officeDocument/2006/relationships/oleObject" Target="../embeddings/oleObject20.bin"/><Relationship Id="rId4" Type="http://schemas.openxmlformats.org/officeDocument/2006/relationships/image" Target="../media/image21.w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15.xml"/><Relationship Id="rId1" Type="http://schemas.openxmlformats.org/officeDocument/2006/relationships/vmlDrawing" Target="../drawings/vmlDrawing10.vml"/><Relationship Id="rId6" Type="http://schemas.openxmlformats.org/officeDocument/2006/relationships/image" Target="../media/image24.wmf"/><Relationship Id="rId5" Type="http://schemas.openxmlformats.org/officeDocument/2006/relationships/oleObject" Target="../embeddings/oleObject22.bin"/><Relationship Id="rId4" Type="http://schemas.openxmlformats.org/officeDocument/2006/relationships/image" Target="../media/image23.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15.xml"/><Relationship Id="rId1" Type="http://schemas.openxmlformats.org/officeDocument/2006/relationships/vmlDrawing" Target="../drawings/vmlDrawing11.vml"/><Relationship Id="rId6" Type="http://schemas.openxmlformats.org/officeDocument/2006/relationships/image" Target="../media/image26.wmf"/><Relationship Id="rId5" Type="http://schemas.openxmlformats.org/officeDocument/2006/relationships/oleObject" Target="../embeddings/oleObject24.bin"/><Relationship Id="rId4" Type="http://schemas.openxmlformats.org/officeDocument/2006/relationships/image" Target="../media/image25.wmf"/></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0.png"/><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Layout" Target="../slideLayouts/slideLayout16.xml"/><Relationship Id="rId1" Type="http://schemas.openxmlformats.org/officeDocument/2006/relationships/vmlDrawing" Target="../drawings/vmlDrawing12.vml"/><Relationship Id="rId5" Type="http://schemas.openxmlformats.org/officeDocument/2006/relationships/image" Target="../media/image34.png"/><Relationship Id="rId4" Type="http://schemas.openxmlformats.org/officeDocument/2006/relationships/image" Target="../media/image27.w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1.png"/><Relationship Id="rId1" Type="http://schemas.openxmlformats.org/officeDocument/2006/relationships/slideLayout" Target="../slideLayouts/slideLayout19.xml"/></Relationships>
</file>

<file path=ppt/slides/_rels/slide37.xml.rels><?xml version="1.0" encoding="UTF-8" standalone="yes"?>
<Relationships xmlns="http://schemas.openxmlformats.org/package/2006/relationships"><Relationship Id="rId8" Type="http://schemas.openxmlformats.org/officeDocument/2006/relationships/image" Target="../media/image39.wmf"/><Relationship Id="rId3" Type="http://schemas.openxmlformats.org/officeDocument/2006/relationships/oleObject" Target="../embeddings/oleObject26.bin"/><Relationship Id="rId7" Type="http://schemas.openxmlformats.org/officeDocument/2006/relationships/oleObject" Target="../embeddings/oleObject28.bin"/><Relationship Id="rId2" Type="http://schemas.openxmlformats.org/officeDocument/2006/relationships/slideLayout" Target="../slideLayouts/slideLayout21.xml"/><Relationship Id="rId1" Type="http://schemas.openxmlformats.org/officeDocument/2006/relationships/vmlDrawing" Target="../drawings/vmlDrawing13.vml"/><Relationship Id="rId6" Type="http://schemas.openxmlformats.org/officeDocument/2006/relationships/image" Target="../media/image38.wmf"/><Relationship Id="rId5" Type="http://schemas.openxmlformats.org/officeDocument/2006/relationships/oleObject" Target="../embeddings/oleObject27.bin"/><Relationship Id="rId4" Type="http://schemas.openxmlformats.org/officeDocument/2006/relationships/image" Target="../media/image37.wmf"/><Relationship Id="rId9" Type="http://schemas.openxmlformats.org/officeDocument/2006/relationships/image" Target="../media/image40.png"/></Relationships>
</file>

<file path=ppt/slides/_rels/slide38.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9.bin"/><Relationship Id="rId7" Type="http://schemas.openxmlformats.org/officeDocument/2006/relationships/image" Target="../media/image44.jpg"/><Relationship Id="rId2" Type="http://schemas.openxmlformats.org/officeDocument/2006/relationships/slideLayout" Target="../slideLayouts/slideLayout21.xml"/><Relationship Id="rId1" Type="http://schemas.openxmlformats.org/officeDocument/2006/relationships/vmlDrawing" Target="../drawings/vmlDrawing14.vml"/><Relationship Id="rId6" Type="http://schemas.openxmlformats.org/officeDocument/2006/relationships/image" Target="../media/image43.wmf"/><Relationship Id="rId5" Type="http://schemas.openxmlformats.org/officeDocument/2006/relationships/oleObject" Target="../embeddings/oleObject30.bin"/><Relationship Id="rId4" Type="http://schemas.openxmlformats.org/officeDocument/2006/relationships/image" Target="../media/image42.w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31.bin"/><Relationship Id="rId7" Type="http://schemas.openxmlformats.org/officeDocument/2006/relationships/image" Target="../media/image47.jpg"/><Relationship Id="rId2" Type="http://schemas.openxmlformats.org/officeDocument/2006/relationships/slideLayout" Target="../slideLayouts/slideLayout19.xml"/><Relationship Id="rId1" Type="http://schemas.openxmlformats.org/officeDocument/2006/relationships/vmlDrawing" Target="../drawings/vmlDrawing15.vml"/><Relationship Id="rId6" Type="http://schemas.openxmlformats.org/officeDocument/2006/relationships/image" Target="../media/image46.wmf"/><Relationship Id="rId5" Type="http://schemas.openxmlformats.org/officeDocument/2006/relationships/oleObject" Target="../embeddings/oleObject32.bin"/><Relationship Id="rId4" Type="http://schemas.openxmlformats.org/officeDocument/2006/relationships/image" Target="../media/image45.wmf"/></Relationships>
</file>

<file path=ppt/slides/_rels/slide43.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Layout" Target="../slideLayouts/slideLayout17.xml"/><Relationship Id="rId1" Type="http://schemas.openxmlformats.org/officeDocument/2006/relationships/vmlDrawing" Target="../drawings/vmlDrawing16.vml"/><Relationship Id="rId4" Type="http://schemas.openxmlformats.org/officeDocument/2006/relationships/image" Target="../media/image50.wmf"/></Relationships>
</file>

<file path=ppt/slides/_rels/slide45.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3" Type="http://schemas.openxmlformats.org/officeDocument/2006/relationships/image" Target="../media/image491.png"/><Relationship Id="rId2" Type="http://schemas.openxmlformats.org/officeDocument/2006/relationships/notesSlide" Target="../notesSlides/notesSlide22.xml"/><Relationship Id="rId1" Type="http://schemas.openxmlformats.org/officeDocument/2006/relationships/slideLayout" Target="../slideLayouts/slideLayout18.xml"/><Relationship Id="rId6" Type="http://schemas.openxmlformats.org/officeDocument/2006/relationships/image" Target="../media/image490.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8.xml"/><Relationship Id="rId1" Type="http://schemas.openxmlformats.org/officeDocument/2006/relationships/vmlDrawing" Target="../drawings/vmlDrawing17.vml"/><Relationship Id="rId6" Type="http://schemas.openxmlformats.org/officeDocument/2006/relationships/image" Target="../media/image51.png"/><Relationship Id="rId5" Type="http://schemas.openxmlformats.org/officeDocument/2006/relationships/image" Target="../media/image51.wmf"/><Relationship Id="rId4" Type="http://schemas.openxmlformats.org/officeDocument/2006/relationships/oleObject" Target="../embeddings/oleObject34.bin"/></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24.xml"/><Relationship Id="rId1" Type="http://schemas.openxmlformats.org/officeDocument/2006/relationships/slideLayout" Target="../slideLayouts/slideLayout1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4.xml.rels><?xml version="1.0" encoding="UTF-8" standalone="yes"?>
<Relationships xmlns="http://schemas.openxmlformats.org/package/2006/relationships"><Relationship Id="rId2" Type="http://schemas.openxmlformats.org/officeDocument/2006/relationships/image" Target="../media/image520.png"/><Relationship Id="rId1" Type="http://schemas.openxmlformats.org/officeDocument/2006/relationships/slideLayout" Target="../slideLayouts/slideLayout17.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Layout" Target="../slideLayouts/slideLayout17.xml"/><Relationship Id="rId1" Type="http://schemas.openxmlformats.org/officeDocument/2006/relationships/vmlDrawing" Target="../drawings/vmlDrawing18.vml"/><Relationship Id="rId4" Type="http://schemas.openxmlformats.org/officeDocument/2006/relationships/image" Target="../media/image52.wmf"/></Relationships>
</file>

<file path=ppt/slides/_rels/slide56.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17.xml"/></Relationships>
</file>

<file path=ppt/slides/_rels/slide57.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36.bin"/><Relationship Id="rId7" Type="http://schemas.openxmlformats.org/officeDocument/2006/relationships/oleObject" Target="../embeddings/oleObject38.bin"/><Relationship Id="rId2" Type="http://schemas.openxmlformats.org/officeDocument/2006/relationships/slideLayout" Target="../slideLayouts/slideLayout19.xml"/><Relationship Id="rId1" Type="http://schemas.openxmlformats.org/officeDocument/2006/relationships/vmlDrawing" Target="../drawings/vmlDrawing19.vml"/><Relationship Id="rId6" Type="http://schemas.openxmlformats.org/officeDocument/2006/relationships/image" Target="../media/image54.wmf"/><Relationship Id="rId5" Type="http://schemas.openxmlformats.org/officeDocument/2006/relationships/oleObject" Target="../embeddings/oleObject37.bin"/><Relationship Id="rId10" Type="http://schemas.openxmlformats.org/officeDocument/2006/relationships/image" Target="../media/image56.wmf"/><Relationship Id="rId4" Type="http://schemas.openxmlformats.org/officeDocument/2006/relationships/image" Target="../media/image53.wmf"/><Relationship Id="rId9" Type="http://schemas.openxmlformats.org/officeDocument/2006/relationships/oleObject" Target="../embeddings/oleObject39.bin"/></Relationships>
</file>

<file path=ppt/slides/_rels/slide58.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oleObject" Target="../embeddings/oleObject45.bin"/><Relationship Id="rId3" Type="http://schemas.openxmlformats.org/officeDocument/2006/relationships/oleObject" Target="../embeddings/oleObject40.bin"/><Relationship Id="rId7" Type="http://schemas.openxmlformats.org/officeDocument/2006/relationships/oleObject" Target="../embeddings/oleObject42.bin"/><Relationship Id="rId12" Type="http://schemas.openxmlformats.org/officeDocument/2006/relationships/image" Target="../media/image60.wmf"/><Relationship Id="rId2" Type="http://schemas.openxmlformats.org/officeDocument/2006/relationships/slideLayout" Target="../slideLayouts/slideLayout21.xml"/><Relationship Id="rId16" Type="http://schemas.openxmlformats.org/officeDocument/2006/relationships/image" Target="../media/image62.wmf"/><Relationship Id="rId1" Type="http://schemas.openxmlformats.org/officeDocument/2006/relationships/vmlDrawing" Target="../drawings/vmlDrawing20.vml"/><Relationship Id="rId6" Type="http://schemas.openxmlformats.org/officeDocument/2006/relationships/image" Target="../media/image57.wmf"/><Relationship Id="rId11" Type="http://schemas.openxmlformats.org/officeDocument/2006/relationships/oleObject" Target="../embeddings/oleObject44.bin"/><Relationship Id="rId5" Type="http://schemas.openxmlformats.org/officeDocument/2006/relationships/oleObject" Target="../embeddings/oleObject41.bin"/><Relationship Id="rId15" Type="http://schemas.openxmlformats.org/officeDocument/2006/relationships/oleObject" Target="../embeddings/oleObject46.bin"/><Relationship Id="rId10" Type="http://schemas.openxmlformats.org/officeDocument/2006/relationships/image" Target="../media/image59.wmf"/><Relationship Id="rId4" Type="http://schemas.openxmlformats.org/officeDocument/2006/relationships/image" Target="../media/image56.wmf"/><Relationship Id="rId9" Type="http://schemas.openxmlformats.org/officeDocument/2006/relationships/oleObject" Target="../embeddings/oleObject43.bin"/><Relationship Id="rId14" Type="http://schemas.openxmlformats.org/officeDocument/2006/relationships/image" Target="../media/image61.wmf"/></Relationships>
</file>

<file path=ppt/slides/_rels/slide59.xml.rels><?xml version="1.0" encoding="UTF-8" standalone="yes"?>
<Relationships xmlns="http://schemas.openxmlformats.org/package/2006/relationships"><Relationship Id="rId8" Type="http://schemas.openxmlformats.org/officeDocument/2006/relationships/image" Target="../media/image65.wmf"/><Relationship Id="rId13" Type="http://schemas.openxmlformats.org/officeDocument/2006/relationships/oleObject" Target="../embeddings/oleObject52.bin"/><Relationship Id="rId18" Type="http://schemas.openxmlformats.org/officeDocument/2006/relationships/image" Target="../media/image70.wmf"/><Relationship Id="rId26" Type="http://schemas.openxmlformats.org/officeDocument/2006/relationships/image" Target="../media/image74.wmf"/><Relationship Id="rId3" Type="http://schemas.openxmlformats.org/officeDocument/2006/relationships/oleObject" Target="../embeddings/oleObject47.bin"/><Relationship Id="rId21" Type="http://schemas.openxmlformats.org/officeDocument/2006/relationships/oleObject" Target="../embeddings/oleObject56.bin"/><Relationship Id="rId7" Type="http://schemas.openxmlformats.org/officeDocument/2006/relationships/oleObject" Target="../embeddings/oleObject49.bin"/><Relationship Id="rId12" Type="http://schemas.openxmlformats.org/officeDocument/2006/relationships/image" Target="../media/image67.wmf"/><Relationship Id="rId17" Type="http://schemas.openxmlformats.org/officeDocument/2006/relationships/oleObject" Target="../embeddings/oleObject54.bin"/><Relationship Id="rId25" Type="http://schemas.openxmlformats.org/officeDocument/2006/relationships/oleObject" Target="../embeddings/oleObject58.bin"/><Relationship Id="rId2" Type="http://schemas.openxmlformats.org/officeDocument/2006/relationships/slideLayout" Target="../slideLayouts/slideLayout20.xml"/><Relationship Id="rId16" Type="http://schemas.openxmlformats.org/officeDocument/2006/relationships/image" Target="../media/image69.wmf"/><Relationship Id="rId20" Type="http://schemas.openxmlformats.org/officeDocument/2006/relationships/image" Target="../media/image71.wmf"/><Relationship Id="rId1" Type="http://schemas.openxmlformats.org/officeDocument/2006/relationships/vmlDrawing" Target="../drawings/vmlDrawing21.vml"/><Relationship Id="rId6" Type="http://schemas.openxmlformats.org/officeDocument/2006/relationships/image" Target="../media/image64.wmf"/><Relationship Id="rId11" Type="http://schemas.openxmlformats.org/officeDocument/2006/relationships/oleObject" Target="../embeddings/oleObject51.bin"/><Relationship Id="rId24" Type="http://schemas.openxmlformats.org/officeDocument/2006/relationships/image" Target="../media/image73.wmf"/><Relationship Id="rId5" Type="http://schemas.openxmlformats.org/officeDocument/2006/relationships/oleObject" Target="../embeddings/oleObject48.bin"/><Relationship Id="rId15" Type="http://schemas.openxmlformats.org/officeDocument/2006/relationships/oleObject" Target="../embeddings/oleObject53.bin"/><Relationship Id="rId23" Type="http://schemas.openxmlformats.org/officeDocument/2006/relationships/oleObject" Target="../embeddings/oleObject57.bin"/><Relationship Id="rId10" Type="http://schemas.openxmlformats.org/officeDocument/2006/relationships/image" Target="../media/image66.wmf"/><Relationship Id="rId19" Type="http://schemas.openxmlformats.org/officeDocument/2006/relationships/oleObject" Target="../embeddings/oleObject55.bin"/><Relationship Id="rId4" Type="http://schemas.openxmlformats.org/officeDocument/2006/relationships/image" Target="../media/image63.wmf"/><Relationship Id="rId9" Type="http://schemas.openxmlformats.org/officeDocument/2006/relationships/oleObject" Target="../embeddings/oleObject50.bin"/><Relationship Id="rId14" Type="http://schemas.openxmlformats.org/officeDocument/2006/relationships/image" Target="../media/image68.wmf"/><Relationship Id="rId22" Type="http://schemas.openxmlformats.org/officeDocument/2006/relationships/image" Target="../media/image72.w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5.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32.xml"/><Relationship Id="rId1" Type="http://schemas.openxmlformats.org/officeDocument/2006/relationships/vmlDrawing" Target="../drawings/vmlDrawing22.vml"/><Relationship Id="rId4" Type="http://schemas.openxmlformats.org/officeDocument/2006/relationships/image" Target="../media/image75.wmf"/></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7.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5.xml"/><Relationship Id="rId1" Type="http://schemas.openxmlformats.org/officeDocument/2006/relationships/slideLayout" Target="../slideLayouts/slideLayout31.xml"/></Relationships>
</file>

<file path=ppt/slides/_rels/slide68.xml.rels><?xml version="1.0" encoding="UTF-8" standalone="yes"?>
<Relationships xmlns="http://schemas.openxmlformats.org/package/2006/relationships"><Relationship Id="rId2" Type="http://schemas.openxmlformats.org/officeDocument/2006/relationships/image" Target="../media/image76.jpg"/><Relationship Id="rId1" Type="http://schemas.openxmlformats.org/officeDocument/2006/relationships/slideLayout" Target="../slideLayouts/slideLayout33.xml"/></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61.bin"/><Relationship Id="rId3" Type="http://schemas.openxmlformats.org/officeDocument/2006/relationships/audio" Target="../media/audio3.wav"/><Relationship Id="rId7" Type="http://schemas.openxmlformats.org/officeDocument/2006/relationships/image" Target="../media/image77.wmf"/><Relationship Id="rId2" Type="http://schemas.openxmlformats.org/officeDocument/2006/relationships/slideLayout" Target="../slideLayouts/slideLayout35.xml"/><Relationship Id="rId1" Type="http://schemas.openxmlformats.org/officeDocument/2006/relationships/vmlDrawing" Target="../drawings/vmlDrawing23.vml"/><Relationship Id="rId6" Type="http://schemas.openxmlformats.org/officeDocument/2006/relationships/oleObject" Target="../embeddings/oleObject60.bin"/><Relationship Id="rId5" Type="http://schemas.openxmlformats.org/officeDocument/2006/relationships/image" Target="../media/image10.png"/><Relationship Id="rId4" Type="http://schemas.openxmlformats.org/officeDocument/2006/relationships/image" Target="../media/image79.jpg"/><Relationship Id="rId9" Type="http://schemas.openxmlformats.org/officeDocument/2006/relationships/image" Target="../media/image78.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79.jpg"/><Relationship Id="rId1" Type="http://schemas.openxmlformats.org/officeDocument/2006/relationships/slideLayout" Target="../slideLayouts/slideLayout3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Layout" Target="../slideLayouts/slideLayout32.xml"/><Relationship Id="rId1" Type="http://schemas.openxmlformats.org/officeDocument/2006/relationships/vmlDrawing" Target="../drawings/vmlDrawing24.vml"/><Relationship Id="rId4" Type="http://schemas.openxmlformats.org/officeDocument/2006/relationships/image" Target="../media/image80.wmf"/></Relationships>
</file>

<file path=ppt/slides/_rels/slide75.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Layout" Target="../slideLayouts/slideLayout33.xml"/><Relationship Id="rId1" Type="http://schemas.openxmlformats.org/officeDocument/2006/relationships/vmlDrawing" Target="../drawings/vmlDrawing25.vml"/><Relationship Id="rId6" Type="http://schemas.openxmlformats.org/officeDocument/2006/relationships/image" Target="../media/image82.wmf"/><Relationship Id="rId5" Type="http://schemas.openxmlformats.org/officeDocument/2006/relationships/oleObject" Target="../embeddings/oleObject64.bin"/><Relationship Id="rId4" Type="http://schemas.openxmlformats.org/officeDocument/2006/relationships/image" Target="../media/image81.wmf"/></Relationships>
</file>

<file path=ppt/slides/_rels/slide76.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Layout" Target="../slideLayouts/slideLayout32.xml"/><Relationship Id="rId1" Type="http://schemas.openxmlformats.org/officeDocument/2006/relationships/vmlDrawing" Target="../drawings/vmlDrawing26.vml"/><Relationship Id="rId4" Type="http://schemas.openxmlformats.org/officeDocument/2006/relationships/image" Target="../media/image83.wmf"/></Relationships>
</file>

<file path=ppt/slides/_rels/slide77.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Layout" Target="../slideLayouts/slideLayout32.xml"/><Relationship Id="rId1" Type="http://schemas.openxmlformats.org/officeDocument/2006/relationships/vmlDrawing" Target="../drawings/vmlDrawing27.vml"/><Relationship Id="rId4" Type="http://schemas.openxmlformats.org/officeDocument/2006/relationships/image" Target="../media/image84.wmf"/></Relationships>
</file>

<file path=ppt/slides/_rels/slide78.xml.rels><?xml version="1.0" encoding="UTF-8" standalone="yes"?>
<Relationships xmlns="http://schemas.openxmlformats.org/package/2006/relationships"><Relationship Id="rId8" Type="http://schemas.openxmlformats.org/officeDocument/2006/relationships/image" Target="../media/image87.wmf"/><Relationship Id="rId3" Type="http://schemas.openxmlformats.org/officeDocument/2006/relationships/oleObject" Target="../embeddings/oleObject67.bin"/><Relationship Id="rId7" Type="http://schemas.openxmlformats.org/officeDocument/2006/relationships/oleObject" Target="../embeddings/oleObject69.bin"/><Relationship Id="rId2" Type="http://schemas.openxmlformats.org/officeDocument/2006/relationships/slideLayout" Target="../slideLayouts/slideLayout31.xml"/><Relationship Id="rId1" Type="http://schemas.openxmlformats.org/officeDocument/2006/relationships/vmlDrawing" Target="../drawings/vmlDrawing28.vml"/><Relationship Id="rId6" Type="http://schemas.openxmlformats.org/officeDocument/2006/relationships/image" Target="../media/image86.wmf"/><Relationship Id="rId5" Type="http://schemas.openxmlformats.org/officeDocument/2006/relationships/oleObject" Target="../embeddings/oleObject68.bin"/><Relationship Id="rId10" Type="http://schemas.openxmlformats.org/officeDocument/2006/relationships/image" Target="../media/image88.wmf"/><Relationship Id="rId4" Type="http://schemas.openxmlformats.org/officeDocument/2006/relationships/image" Target="../media/image85.wmf"/><Relationship Id="rId9" Type="http://schemas.openxmlformats.org/officeDocument/2006/relationships/oleObject" Target="../embeddings/oleObject70.bin"/></Relationships>
</file>

<file path=ppt/slides/_rels/slide79.xml.rels><?xml version="1.0" encoding="UTF-8" standalone="yes"?>
<Relationships xmlns="http://schemas.openxmlformats.org/package/2006/relationships"><Relationship Id="rId8" Type="http://schemas.openxmlformats.org/officeDocument/2006/relationships/image" Target="../media/image91.wmf"/><Relationship Id="rId3" Type="http://schemas.openxmlformats.org/officeDocument/2006/relationships/oleObject" Target="../embeddings/oleObject71.bin"/><Relationship Id="rId7" Type="http://schemas.openxmlformats.org/officeDocument/2006/relationships/oleObject" Target="../embeddings/oleObject73.bin"/><Relationship Id="rId2" Type="http://schemas.openxmlformats.org/officeDocument/2006/relationships/slideLayout" Target="../slideLayouts/slideLayout33.xml"/><Relationship Id="rId1" Type="http://schemas.openxmlformats.org/officeDocument/2006/relationships/vmlDrawing" Target="../drawings/vmlDrawing29.vml"/><Relationship Id="rId6" Type="http://schemas.openxmlformats.org/officeDocument/2006/relationships/image" Target="../media/image90.wmf"/><Relationship Id="rId5" Type="http://schemas.openxmlformats.org/officeDocument/2006/relationships/oleObject" Target="../embeddings/oleObject72.bin"/><Relationship Id="rId10" Type="http://schemas.openxmlformats.org/officeDocument/2006/relationships/image" Target="../media/image92.wmf"/><Relationship Id="rId4" Type="http://schemas.openxmlformats.org/officeDocument/2006/relationships/image" Target="../media/image89.wmf"/><Relationship Id="rId9" Type="http://schemas.openxmlformats.org/officeDocument/2006/relationships/oleObject" Target="../embeddings/oleObject74.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75.bin"/><Relationship Id="rId2" Type="http://schemas.openxmlformats.org/officeDocument/2006/relationships/slideLayout" Target="../slideLayouts/slideLayout33.xml"/><Relationship Id="rId1" Type="http://schemas.openxmlformats.org/officeDocument/2006/relationships/vmlDrawing" Target="../drawings/vmlDrawing30.vml"/><Relationship Id="rId6" Type="http://schemas.openxmlformats.org/officeDocument/2006/relationships/image" Target="../media/image94.wmf"/><Relationship Id="rId5" Type="http://schemas.openxmlformats.org/officeDocument/2006/relationships/oleObject" Target="../embeddings/oleObject76.bin"/><Relationship Id="rId4" Type="http://schemas.openxmlformats.org/officeDocument/2006/relationships/image" Target="../media/image93.wmf"/></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77.bin"/><Relationship Id="rId2" Type="http://schemas.openxmlformats.org/officeDocument/2006/relationships/slideLayout" Target="../slideLayouts/slideLayout31.xml"/><Relationship Id="rId1" Type="http://schemas.openxmlformats.org/officeDocument/2006/relationships/vmlDrawing" Target="../drawings/vmlDrawing31.vml"/><Relationship Id="rId4" Type="http://schemas.openxmlformats.org/officeDocument/2006/relationships/image" Target="../media/image95.wmf"/></Relationships>
</file>

<file path=ppt/slides/_rels/slide82.xml.rels><?xml version="1.0" encoding="UTF-8" standalone="yes"?>
<Relationships xmlns="http://schemas.openxmlformats.org/package/2006/relationships"><Relationship Id="rId3" Type="http://schemas.openxmlformats.org/officeDocument/2006/relationships/oleObject" Target="../embeddings/oleObject78.bin"/><Relationship Id="rId2" Type="http://schemas.openxmlformats.org/officeDocument/2006/relationships/slideLayout" Target="../slideLayouts/slideLayout32.xml"/><Relationship Id="rId1" Type="http://schemas.openxmlformats.org/officeDocument/2006/relationships/vmlDrawing" Target="../drawings/vmlDrawing32.vml"/><Relationship Id="rId4" Type="http://schemas.openxmlformats.org/officeDocument/2006/relationships/image" Target="../media/image96.wmf"/></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79.bin"/><Relationship Id="rId2" Type="http://schemas.openxmlformats.org/officeDocument/2006/relationships/slideLayout" Target="../slideLayouts/slideLayout31.xml"/><Relationship Id="rId1" Type="http://schemas.openxmlformats.org/officeDocument/2006/relationships/vmlDrawing" Target="../drawings/vmlDrawing33.vml"/><Relationship Id="rId6" Type="http://schemas.openxmlformats.org/officeDocument/2006/relationships/image" Target="../media/image98.wmf"/><Relationship Id="rId5" Type="http://schemas.openxmlformats.org/officeDocument/2006/relationships/oleObject" Target="../embeddings/oleObject80.bin"/><Relationship Id="rId4" Type="http://schemas.openxmlformats.org/officeDocument/2006/relationships/image" Target="../media/image97.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85.xml.rels><?xml version="1.0" encoding="UTF-8" standalone="yes"?>
<Relationships xmlns="http://schemas.openxmlformats.org/package/2006/relationships"><Relationship Id="rId8" Type="http://schemas.openxmlformats.org/officeDocument/2006/relationships/image" Target="../media/image101.wmf"/><Relationship Id="rId3" Type="http://schemas.openxmlformats.org/officeDocument/2006/relationships/oleObject" Target="../embeddings/oleObject81.bin"/><Relationship Id="rId7" Type="http://schemas.openxmlformats.org/officeDocument/2006/relationships/oleObject" Target="../embeddings/oleObject83.bin"/><Relationship Id="rId2" Type="http://schemas.openxmlformats.org/officeDocument/2006/relationships/slideLayout" Target="../slideLayouts/slideLayout33.xml"/><Relationship Id="rId1" Type="http://schemas.openxmlformats.org/officeDocument/2006/relationships/vmlDrawing" Target="../drawings/vmlDrawing34.vml"/><Relationship Id="rId6" Type="http://schemas.openxmlformats.org/officeDocument/2006/relationships/image" Target="../media/image100.wmf"/><Relationship Id="rId5" Type="http://schemas.openxmlformats.org/officeDocument/2006/relationships/oleObject" Target="../embeddings/oleObject82.bin"/><Relationship Id="rId10" Type="http://schemas.openxmlformats.org/officeDocument/2006/relationships/image" Target="../media/image102.wmf"/><Relationship Id="rId4" Type="http://schemas.openxmlformats.org/officeDocument/2006/relationships/image" Target="../media/image99.wmf"/><Relationship Id="rId9" Type="http://schemas.openxmlformats.org/officeDocument/2006/relationships/oleObject" Target="../embeddings/oleObject84.bin"/></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85.bin"/><Relationship Id="rId2" Type="http://schemas.openxmlformats.org/officeDocument/2006/relationships/slideLayout" Target="../slideLayouts/slideLayout31.xml"/><Relationship Id="rId1" Type="http://schemas.openxmlformats.org/officeDocument/2006/relationships/vmlDrawing" Target="../drawings/vmlDrawing35.vml"/><Relationship Id="rId6" Type="http://schemas.openxmlformats.org/officeDocument/2006/relationships/image" Target="../media/image104.wmf"/><Relationship Id="rId5" Type="http://schemas.openxmlformats.org/officeDocument/2006/relationships/oleObject" Target="../embeddings/oleObject86.bin"/><Relationship Id="rId4" Type="http://schemas.openxmlformats.org/officeDocument/2006/relationships/image" Target="../media/image103.wmf"/></Relationships>
</file>

<file path=ppt/slides/_rels/slide8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31.xml"/><Relationship Id="rId4" Type="http://schemas.openxmlformats.org/officeDocument/2006/relationships/image" Target="../media/image400.png"/></Relationships>
</file>

<file path=ppt/slides/_rels/slide88.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32.xml"/></Relationships>
</file>

<file path=ppt/slides/_rels/slide89.xml.rels><?xml version="1.0" encoding="UTF-8" standalone="yes"?>
<Relationships xmlns="http://schemas.openxmlformats.org/package/2006/relationships"><Relationship Id="rId8" Type="http://schemas.openxmlformats.org/officeDocument/2006/relationships/image" Target="../media/image125.png"/><Relationship Id="rId3" Type="http://schemas.openxmlformats.org/officeDocument/2006/relationships/oleObject" Target="../embeddings/oleObject87.bin"/><Relationship Id="rId7" Type="http://schemas.openxmlformats.org/officeDocument/2006/relationships/image" Target="../media/image124.png"/><Relationship Id="rId2" Type="http://schemas.openxmlformats.org/officeDocument/2006/relationships/slideLayout" Target="../slideLayouts/slideLayout32.xml"/><Relationship Id="rId1" Type="http://schemas.openxmlformats.org/officeDocument/2006/relationships/vmlDrawing" Target="../drawings/vmlDrawing36.vml"/><Relationship Id="rId6" Type="http://schemas.openxmlformats.org/officeDocument/2006/relationships/image" Target="../media/image123.png"/><Relationship Id="rId5" Type="http://schemas.openxmlformats.org/officeDocument/2006/relationships/image" Target="../media/image122.png"/><Relationship Id="rId4" Type="http://schemas.openxmlformats.org/officeDocument/2006/relationships/image" Target="../media/image105.wmf"/></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C92F9AF1-DD93-44BA-897F-4A96A721CCE8}"/>
              </a:ext>
            </a:extLst>
          </p:cNvPr>
          <p:cNvSpPr>
            <a:spLocks noGrp="1" noChangeArrowheads="1"/>
          </p:cNvSpPr>
          <p:nvPr>
            <p:ph type="title"/>
          </p:nvPr>
        </p:nvSpPr>
        <p:spPr>
          <a:xfrm>
            <a:off x="467544" y="293460"/>
            <a:ext cx="8435280" cy="1714202"/>
          </a:xfrm>
        </p:spPr>
        <p:txBody>
          <a:bodyPr/>
          <a:lstStyle/>
          <a:p>
            <a:pPr eaLnBrk="1" hangingPunct="1"/>
            <a:r>
              <a:rPr lang="en-US" altLang="zh-CN" sz="3800" b="1" dirty="0"/>
              <a:t>2 Basic Structures: Sets, Functions, Sequences, Sums and Matrices</a:t>
            </a:r>
          </a:p>
        </p:txBody>
      </p:sp>
      <p:sp>
        <p:nvSpPr>
          <p:cNvPr id="5123" name="Rectangle 3">
            <a:extLst>
              <a:ext uri="{FF2B5EF4-FFF2-40B4-BE49-F238E27FC236}">
                <a16:creationId xmlns:a16="http://schemas.microsoft.com/office/drawing/2014/main" id="{119CC799-765D-4348-A114-B9B03AF2BDD9}"/>
              </a:ext>
            </a:extLst>
          </p:cNvPr>
          <p:cNvSpPr>
            <a:spLocks noGrp="1" noChangeArrowheads="1"/>
          </p:cNvSpPr>
          <p:nvPr>
            <p:ph type="body" idx="1"/>
          </p:nvPr>
        </p:nvSpPr>
        <p:spPr>
          <a:xfrm>
            <a:off x="1187624" y="2172816"/>
            <a:ext cx="7133964" cy="3888432"/>
          </a:xfrm>
        </p:spPr>
        <p:txBody>
          <a:bodyPr/>
          <a:lstStyle/>
          <a:p>
            <a:pPr marL="0" indent="0" eaLnBrk="1" hangingPunct="1">
              <a:buNone/>
              <a:defRPr/>
            </a:pPr>
            <a:r>
              <a:rPr lang="en-US" altLang="zh-CN" sz="3400" b="1" dirty="0">
                <a:effectLst>
                  <a:outerShdw blurRad="38100" dist="38100" dir="2700000" algn="tl">
                    <a:srgbClr val="000000">
                      <a:alpha val="43137"/>
                    </a:srgbClr>
                  </a:outerShdw>
                </a:effectLst>
              </a:rPr>
              <a:t>2.1 Sets</a:t>
            </a:r>
          </a:p>
          <a:p>
            <a:pPr marL="0" indent="0" eaLnBrk="1" hangingPunct="1">
              <a:buNone/>
              <a:defRPr/>
            </a:pPr>
            <a:r>
              <a:rPr lang="en-US" altLang="zh-CN" sz="3400" b="1" dirty="0">
                <a:effectLst>
                  <a:outerShdw blurRad="38100" dist="38100" dir="2700000" algn="tl">
                    <a:srgbClr val="000000">
                      <a:alpha val="43137"/>
                    </a:srgbClr>
                  </a:outerShdw>
                </a:effectLst>
              </a:rPr>
              <a:t>2.2 Set Operations</a:t>
            </a:r>
          </a:p>
          <a:p>
            <a:pPr marL="0" indent="0" eaLnBrk="1" hangingPunct="1">
              <a:buNone/>
              <a:defRPr/>
            </a:pPr>
            <a:r>
              <a:rPr lang="en-US" altLang="zh-CN" sz="3400" b="1" dirty="0">
                <a:effectLst>
                  <a:outerShdw blurRad="38100" dist="38100" dir="2700000" algn="tl">
                    <a:srgbClr val="000000">
                      <a:alpha val="43137"/>
                    </a:srgbClr>
                  </a:outerShdw>
                </a:effectLst>
              </a:rPr>
              <a:t>2.3 Functions</a:t>
            </a:r>
          </a:p>
          <a:p>
            <a:pPr marL="0" indent="0" eaLnBrk="1" hangingPunct="1">
              <a:buNone/>
              <a:defRPr/>
            </a:pPr>
            <a:r>
              <a:rPr lang="en-US" altLang="zh-CN" sz="3400" b="1" dirty="0">
                <a:effectLst>
                  <a:outerShdw blurRad="38100" dist="38100" dir="2700000" algn="tl">
                    <a:srgbClr val="000000">
                      <a:alpha val="43137"/>
                    </a:srgbClr>
                  </a:outerShdw>
                </a:effectLst>
              </a:rPr>
              <a:t>2.4 Sequences and Summations </a:t>
            </a:r>
          </a:p>
          <a:p>
            <a:pPr marL="0" indent="0" eaLnBrk="1" hangingPunct="1">
              <a:buNone/>
              <a:defRPr/>
            </a:pPr>
            <a:r>
              <a:rPr lang="en-US" altLang="zh-CN" sz="3400" b="1" dirty="0">
                <a:effectLst>
                  <a:outerShdw blurRad="38100" dist="38100" dir="2700000" algn="tl">
                    <a:srgbClr val="000000">
                      <a:alpha val="43137"/>
                    </a:srgbClr>
                  </a:outerShdw>
                </a:effectLst>
              </a:rPr>
              <a:t>2.5 Cardinality of Sets</a:t>
            </a:r>
          </a:p>
          <a:p>
            <a:pPr marL="0" indent="0" eaLnBrk="1" hangingPunct="1">
              <a:buNone/>
              <a:defRPr/>
            </a:pPr>
            <a:r>
              <a:rPr lang="en-US" altLang="zh-CN" sz="3400" b="1" dirty="0">
                <a:effectLst>
                  <a:outerShdw blurRad="38100" dist="38100" dir="2700000" algn="tl">
                    <a:srgbClr val="000000">
                      <a:alpha val="43137"/>
                    </a:srgbClr>
                  </a:outerShdw>
                </a:effectLst>
              </a:rPr>
              <a:t>2.6 Matrices</a:t>
            </a:r>
          </a:p>
        </p:txBody>
      </p:sp>
      <p:sp>
        <p:nvSpPr>
          <p:cNvPr id="2" name="灯片编号占位符 1">
            <a:extLst>
              <a:ext uri="{FF2B5EF4-FFF2-40B4-BE49-F238E27FC236}">
                <a16:creationId xmlns:a16="http://schemas.microsoft.com/office/drawing/2014/main" id="{DBAB2928-9AD4-4817-A36A-7AC263EF811E}"/>
              </a:ext>
            </a:extLst>
          </p:cNvPr>
          <p:cNvSpPr>
            <a:spLocks noGrp="1"/>
          </p:cNvSpPr>
          <p:nvPr>
            <p:ph type="sldNum" sz="quarter" idx="12"/>
          </p:nvPr>
        </p:nvSpPr>
        <p:spPr/>
        <p:txBody>
          <a:bodyPr/>
          <a:lstStyle/>
          <a:p>
            <a:fld id="{95D10F2E-2536-4355-9232-8FA25989555F}" type="slidenum">
              <a:rPr lang="en-US" altLang="zh-CN" smtClean="0"/>
              <a:pPr/>
              <a:t>1</a:t>
            </a:fld>
            <a:endParaRPr lang="en-US" altLang="zh-CN"/>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BE339736-254C-4BC4-9C91-0C5CBF636BD7}"/>
              </a:ext>
            </a:extLst>
          </p:cNvPr>
          <p:cNvSpPr>
            <a:spLocks noGrp="1" noChangeArrowheads="1"/>
          </p:cNvSpPr>
          <p:nvPr>
            <p:ph type="title"/>
          </p:nvPr>
        </p:nvSpPr>
        <p:spPr/>
        <p:txBody>
          <a:bodyPr/>
          <a:lstStyle/>
          <a:p>
            <a:pPr eaLnBrk="1" hangingPunct="1"/>
            <a:r>
              <a:rPr lang="en-US" altLang="zh-CN" sz="4000" b="1" dirty="0"/>
              <a:t>Proper (Strict) Subsets </a:t>
            </a:r>
            <a:r>
              <a:rPr lang="zh-CN" altLang="en-US" sz="4000" b="1" dirty="0">
                <a:latin typeface="微软雅黑" panose="020B0503020204020204" pitchFamily="34" charset="-122"/>
                <a:ea typeface="微软雅黑" panose="020B0503020204020204" pitchFamily="34" charset="-122"/>
              </a:rPr>
              <a:t>真子集</a:t>
            </a:r>
          </a:p>
        </p:txBody>
      </p:sp>
      <p:sp>
        <p:nvSpPr>
          <p:cNvPr id="30723" name="Rectangle 3">
            <a:extLst>
              <a:ext uri="{FF2B5EF4-FFF2-40B4-BE49-F238E27FC236}">
                <a16:creationId xmlns:a16="http://schemas.microsoft.com/office/drawing/2014/main" id="{F4C30022-D7F0-444F-926A-9D43234E89D2}"/>
              </a:ext>
            </a:extLst>
          </p:cNvPr>
          <p:cNvSpPr>
            <a:spLocks noGrp="1" noChangeArrowheads="1"/>
          </p:cNvSpPr>
          <p:nvPr>
            <p:ph type="body" idx="1"/>
          </p:nvPr>
        </p:nvSpPr>
        <p:spPr/>
        <p:txBody>
          <a:bodyPr/>
          <a:lstStyle/>
          <a:p>
            <a:pPr eaLnBrk="1" hangingPunct="1"/>
            <a:r>
              <a:rPr lang="en-US" altLang="zh-CN" i="1" dirty="0">
                <a:sym typeface="Symbol" panose="05050102010706020507" pitchFamily="18" charset="2"/>
              </a:rPr>
              <a:t>S</a:t>
            </a:r>
            <a:r>
              <a:rPr lang="en-US" altLang="zh-CN" dirty="0">
                <a:sym typeface="Symbol" panose="05050102010706020507" pitchFamily="18" charset="2"/>
              </a:rPr>
              <a:t></a:t>
            </a:r>
            <a:r>
              <a:rPr lang="en-US" altLang="zh-CN" i="1" dirty="0">
                <a:sym typeface="Symbol" panose="05050102010706020507" pitchFamily="18" charset="2"/>
              </a:rPr>
              <a:t>T </a:t>
            </a:r>
            <a:r>
              <a:rPr lang="en-US" altLang="zh-CN" dirty="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i="1" dirty="0">
                <a:sym typeface="Symbol" panose="05050102010706020507" pitchFamily="18" charset="2"/>
              </a:rPr>
              <a:t>S</a:t>
            </a:r>
            <a:r>
              <a:rPr lang="en-US" altLang="zh-CN" dirty="0">
                <a:sym typeface="Symbol" panose="05050102010706020507" pitchFamily="18" charset="2"/>
              </a:rPr>
              <a:t> is a proper subset of </a:t>
            </a:r>
            <a:r>
              <a:rPr lang="en-US" altLang="zh-CN" i="1" dirty="0">
                <a:sym typeface="Symbol" panose="05050102010706020507" pitchFamily="18" charset="2"/>
              </a:rPr>
              <a:t>T</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means that </a:t>
            </a:r>
            <a:r>
              <a:rPr lang="en-US" altLang="zh-CN" i="1" dirty="0">
                <a:sym typeface="Symbol" panose="05050102010706020507" pitchFamily="18" charset="2"/>
              </a:rPr>
              <a:t>S</a:t>
            </a:r>
            <a:r>
              <a:rPr lang="en-US" altLang="zh-CN" dirty="0">
                <a:sym typeface="Symbol" panose="05050102010706020507" pitchFamily="18" charset="2"/>
              </a:rPr>
              <a:t></a:t>
            </a:r>
            <a:r>
              <a:rPr lang="en-US" altLang="zh-CN" i="1" dirty="0">
                <a:sym typeface="Symbol" panose="05050102010706020507" pitchFamily="18" charset="2"/>
              </a:rPr>
              <a:t>T </a:t>
            </a:r>
            <a:r>
              <a:rPr lang="en-US" altLang="zh-CN" dirty="0">
                <a:sym typeface="Symbol" panose="05050102010706020507" pitchFamily="18" charset="2"/>
              </a:rPr>
              <a:t>but</a:t>
            </a:r>
            <a:r>
              <a:rPr lang="en-US" altLang="zh-CN" i="1" dirty="0">
                <a:sym typeface="Symbol" panose="05050102010706020507" pitchFamily="18" charset="2"/>
              </a:rPr>
              <a:t>           .  </a:t>
            </a:r>
          </a:p>
        </p:txBody>
      </p:sp>
      <p:graphicFrame>
        <p:nvGraphicFramePr>
          <p:cNvPr id="30724" name="Object 4">
            <a:extLst>
              <a:ext uri="{FF2B5EF4-FFF2-40B4-BE49-F238E27FC236}">
                <a16:creationId xmlns:a16="http://schemas.microsoft.com/office/drawing/2014/main" id="{E3C7AC27-F6D1-4596-B1B8-8336D46A2D06}"/>
              </a:ext>
            </a:extLst>
          </p:cNvPr>
          <p:cNvGraphicFramePr>
            <a:graphicFrameLocks noChangeAspect="1"/>
          </p:cNvGraphicFramePr>
          <p:nvPr>
            <p:extLst>
              <p:ext uri="{D42A27DB-BD31-4B8C-83A1-F6EECF244321}">
                <p14:modId xmlns:p14="http://schemas.microsoft.com/office/powerpoint/2010/main" val="670054700"/>
              </p:ext>
            </p:extLst>
          </p:nvPr>
        </p:nvGraphicFramePr>
        <p:xfrm>
          <a:off x="3225180" y="2166938"/>
          <a:ext cx="1042987" cy="536575"/>
        </p:xfrm>
        <a:graphic>
          <a:graphicData uri="http://schemas.openxmlformats.org/presentationml/2006/ole">
            <mc:AlternateContent xmlns:mc="http://schemas.openxmlformats.org/markup-compatibility/2006">
              <mc:Choice xmlns:v="urn:schemas-microsoft-com:vml" Requires="v">
                <p:oleObj spid="_x0000_s9219" name="Equation" r:id="rId4" imgW="393529" imgH="203112" progId="Equation.3">
                  <p:embed/>
                </p:oleObj>
              </mc:Choice>
              <mc:Fallback>
                <p:oleObj name="Equation" r:id="rId4" imgW="393529" imgH="203112"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5180" y="2166938"/>
                        <a:ext cx="1042987" cy="536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25" name="Oval 5">
            <a:extLst>
              <a:ext uri="{FF2B5EF4-FFF2-40B4-BE49-F238E27FC236}">
                <a16:creationId xmlns:a16="http://schemas.microsoft.com/office/drawing/2014/main" id="{5CE35908-F796-4237-A46F-5145637F7BDA}"/>
              </a:ext>
            </a:extLst>
          </p:cNvPr>
          <p:cNvSpPr>
            <a:spLocks noChangeArrowheads="1"/>
          </p:cNvSpPr>
          <p:nvPr/>
        </p:nvSpPr>
        <p:spPr bwMode="auto">
          <a:xfrm>
            <a:off x="1981200" y="3276600"/>
            <a:ext cx="4419600" cy="2133600"/>
          </a:xfrm>
          <a:prstGeom prst="ellipse">
            <a:avLst/>
          </a:prstGeom>
          <a:solidFill>
            <a:schemeClr val="accent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0726" name="Oval 6">
            <a:extLst>
              <a:ext uri="{FF2B5EF4-FFF2-40B4-BE49-F238E27FC236}">
                <a16:creationId xmlns:a16="http://schemas.microsoft.com/office/drawing/2014/main" id="{D9A49F0C-1F5C-4E14-BAAA-F1079E8644AE}"/>
              </a:ext>
            </a:extLst>
          </p:cNvPr>
          <p:cNvSpPr>
            <a:spLocks noChangeArrowheads="1"/>
          </p:cNvSpPr>
          <p:nvPr/>
        </p:nvSpPr>
        <p:spPr bwMode="auto">
          <a:xfrm>
            <a:off x="2438400" y="3733800"/>
            <a:ext cx="1828800" cy="1295400"/>
          </a:xfrm>
          <a:prstGeom prst="ellipse">
            <a:avLst/>
          </a:prstGeom>
          <a:solidFill>
            <a:srgbClr val="FF9900"/>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pPr>
            <a:endParaRPr lang="zh-CN" altLang="en-US" sz="1800"/>
          </a:p>
        </p:txBody>
      </p:sp>
      <p:sp>
        <p:nvSpPr>
          <p:cNvPr id="30727" name="Text Box 7">
            <a:extLst>
              <a:ext uri="{FF2B5EF4-FFF2-40B4-BE49-F238E27FC236}">
                <a16:creationId xmlns:a16="http://schemas.microsoft.com/office/drawing/2014/main" id="{2BC167B8-D8CB-4290-A58E-F4447377CEFC}"/>
              </a:ext>
            </a:extLst>
          </p:cNvPr>
          <p:cNvSpPr txBox="1">
            <a:spLocks noChangeArrowheads="1"/>
          </p:cNvSpPr>
          <p:nvPr/>
        </p:nvSpPr>
        <p:spPr bwMode="auto">
          <a:xfrm>
            <a:off x="3124200" y="4419600"/>
            <a:ext cx="762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4000" i="1">
                <a:latin typeface="Times New Roman" panose="02020603050405020304" pitchFamily="18" charset="0"/>
              </a:rPr>
              <a:t>S</a:t>
            </a:r>
            <a:endParaRPr lang="en-US" altLang="zh-CN" sz="2400">
              <a:latin typeface="Times New Roman" panose="02020603050405020304" pitchFamily="18" charset="0"/>
            </a:endParaRPr>
          </a:p>
        </p:txBody>
      </p:sp>
      <p:sp>
        <p:nvSpPr>
          <p:cNvPr id="30728" name="Text Box 8">
            <a:extLst>
              <a:ext uri="{FF2B5EF4-FFF2-40B4-BE49-F238E27FC236}">
                <a16:creationId xmlns:a16="http://schemas.microsoft.com/office/drawing/2014/main" id="{7D658ED6-5E55-4AE7-A95A-37E755990443}"/>
              </a:ext>
            </a:extLst>
          </p:cNvPr>
          <p:cNvSpPr txBox="1">
            <a:spLocks noChangeArrowheads="1"/>
          </p:cNvSpPr>
          <p:nvPr/>
        </p:nvSpPr>
        <p:spPr bwMode="auto">
          <a:xfrm>
            <a:off x="4038600" y="4800600"/>
            <a:ext cx="7620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4000" i="1">
                <a:latin typeface="Times New Roman" panose="02020603050405020304" pitchFamily="18" charset="0"/>
              </a:rPr>
              <a:t>T</a:t>
            </a:r>
            <a:endParaRPr lang="en-US" altLang="zh-CN" sz="2400">
              <a:latin typeface="Times New Roman" panose="02020603050405020304" pitchFamily="18" charset="0"/>
            </a:endParaRPr>
          </a:p>
        </p:txBody>
      </p:sp>
      <p:sp>
        <p:nvSpPr>
          <p:cNvPr id="30729" name="Text Box 9">
            <a:extLst>
              <a:ext uri="{FF2B5EF4-FFF2-40B4-BE49-F238E27FC236}">
                <a16:creationId xmlns:a16="http://schemas.microsoft.com/office/drawing/2014/main" id="{AAA49113-5026-46FA-B0C5-F7C67E126CCE}"/>
              </a:ext>
            </a:extLst>
          </p:cNvPr>
          <p:cNvSpPr txBox="1">
            <a:spLocks noChangeArrowheads="1"/>
          </p:cNvSpPr>
          <p:nvPr/>
        </p:nvSpPr>
        <p:spPr bwMode="auto">
          <a:xfrm>
            <a:off x="2057400" y="5410200"/>
            <a:ext cx="449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2400">
                <a:latin typeface="Times New Roman" panose="02020603050405020304" pitchFamily="18" charset="0"/>
              </a:rPr>
              <a:t>Venn Diagram equivalent of </a:t>
            </a:r>
            <a:r>
              <a:rPr lang="en-US" altLang="zh-CN" sz="2400" i="1">
                <a:latin typeface="Times New Roman" panose="02020603050405020304" pitchFamily="18" charset="0"/>
                <a:sym typeface="Symbol" panose="05050102010706020507" pitchFamily="18" charset="2"/>
              </a:rPr>
              <a:t>S</a:t>
            </a:r>
            <a:r>
              <a:rPr lang="en-US" altLang="zh-CN" sz="2400">
                <a:latin typeface="Times New Roman" panose="02020603050405020304" pitchFamily="18" charset="0"/>
                <a:sym typeface="Symbol" panose="05050102010706020507" pitchFamily="18" charset="2"/>
              </a:rPr>
              <a:t></a:t>
            </a:r>
            <a:r>
              <a:rPr lang="en-US" altLang="zh-CN" sz="2400" i="1">
                <a:latin typeface="Times New Roman" panose="02020603050405020304" pitchFamily="18" charset="0"/>
                <a:sym typeface="Symbol" panose="05050102010706020507" pitchFamily="18" charset="2"/>
              </a:rPr>
              <a:t>T</a:t>
            </a:r>
            <a:endParaRPr lang="en-US" altLang="zh-CN" sz="2400">
              <a:latin typeface="Times New Roman" panose="02020603050405020304" pitchFamily="18" charset="0"/>
            </a:endParaRPr>
          </a:p>
        </p:txBody>
      </p:sp>
      <p:sp>
        <p:nvSpPr>
          <p:cNvPr id="30730" name="Text Box 10">
            <a:extLst>
              <a:ext uri="{FF2B5EF4-FFF2-40B4-BE49-F238E27FC236}">
                <a16:creationId xmlns:a16="http://schemas.microsoft.com/office/drawing/2014/main" id="{5AC61FB4-9963-4B60-877B-B2CD4EA394B5}"/>
              </a:ext>
            </a:extLst>
          </p:cNvPr>
          <p:cNvSpPr txBox="1">
            <a:spLocks noChangeArrowheads="1"/>
          </p:cNvSpPr>
          <p:nvPr/>
        </p:nvSpPr>
        <p:spPr bwMode="auto">
          <a:xfrm>
            <a:off x="6553200" y="3352800"/>
            <a:ext cx="1524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FontTx/>
              <a:buNone/>
            </a:pPr>
            <a:r>
              <a:rPr lang="en-US" altLang="zh-CN" sz="2400" dirty="0">
                <a:latin typeface="Times New Roman" panose="02020603050405020304" pitchFamily="18" charset="0"/>
              </a:rPr>
              <a:t>Example:</a:t>
            </a:r>
            <a:br>
              <a:rPr lang="en-US" altLang="zh-CN" sz="2400" dirty="0">
                <a:latin typeface="Times New Roman" panose="02020603050405020304" pitchFamily="18" charset="0"/>
              </a:rPr>
            </a:br>
            <a:r>
              <a:rPr lang="en-US" altLang="zh-CN" sz="2400" dirty="0">
                <a:latin typeface="Times New Roman" panose="02020603050405020304" pitchFamily="18" charset="0"/>
              </a:rPr>
              <a:t>{1,2} </a:t>
            </a:r>
            <a:r>
              <a:rPr lang="en-US" altLang="zh-CN" sz="2400" dirty="0">
                <a:latin typeface="Times New Roman" panose="02020603050405020304" pitchFamily="18" charset="0"/>
                <a:sym typeface="Symbol" panose="05050102010706020507" pitchFamily="18" charset="2"/>
              </a:rPr>
              <a:t></a:t>
            </a:r>
            <a:br>
              <a:rPr lang="en-US" altLang="zh-CN" sz="2400" dirty="0">
                <a:latin typeface="Times New Roman" panose="02020603050405020304" pitchFamily="18" charset="0"/>
                <a:sym typeface="Symbol" panose="05050102010706020507" pitchFamily="18" charset="2"/>
              </a:rPr>
            </a:br>
            <a:r>
              <a:rPr lang="en-US" altLang="zh-CN" sz="2400" dirty="0">
                <a:latin typeface="Times New Roman" panose="02020603050405020304" pitchFamily="18" charset="0"/>
                <a:sym typeface="Symbol" panose="05050102010706020507" pitchFamily="18" charset="2"/>
              </a:rPr>
              <a:t>{1,2,3}</a:t>
            </a:r>
          </a:p>
        </p:txBody>
      </p:sp>
      <p:sp>
        <p:nvSpPr>
          <p:cNvPr id="2" name="灯片编号占位符 1">
            <a:extLst>
              <a:ext uri="{FF2B5EF4-FFF2-40B4-BE49-F238E27FC236}">
                <a16:creationId xmlns:a16="http://schemas.microsoft.com/office/drawing/2014/main" id="{6AD202C6-DCD7-456E-8D69-E2BA4EE7AA93}"/>
              </a:ext>
            </a:extLst>
          </p:cNvPr>
          <p:cNvSpPr>
            <a:spLocks noGrp="1"/>
          </p:cNvSpPr>
          <p:nvPr>
            <p:ph type="sldNum" sz="quarter" idx="12"/>
          </p:nvPr>
        </p:nvSpPr>
        <p:spPr/>
        <p:txBody>
          <a:bodyPr/>
          <a:lstStyle/>
          <a:p>
            <a:fld id="{95D10F2E-2536-4355-9232-8FA25989555F}" type="slidenum">
              <a:rPr lang="en-US" altLang="zh-CN" smtClean="0"/>
              <a:pPr/>
              <a:t>10</a:t>
            </a:fld>
            <a:endParaRPr lang="en-US" altLang="zh-C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C3A1016-7654-4672-9A09-44296088F008}"/>
              </a:ext>
            </a:extLst>
          </p:cNvPr>
          <p:cNvSpPr>
            <a:spLocks noGrp="1" noChangeArrowheads="1"/>
          </p:cNvSpPr>
          <p:nvPr>
            <p:ph type="title"/>
          </p:nvPr>
        </p:nvSpPr>
        <p:spPr>
          <a:xfrm>
            <a:off x="390364" y="260648"/>
            <a:ext cx="8574124" cy="1143000"/>
          </a:xfrm>
        </p:spPr>
        <p:txBody>
          <a:bodyPr/>
          <a:lstStyle/>
          <a:p>
            <a:pPr eaLnBrk="1" hangingPunct="1"/>
            <a:r>
              <a:rPr lang="en-US" altLang="zh-CN" b="1" dirty="0"/>
              <a:t>Cardinality and Finiteness </a:t>
            </a:r>
            <a:r>
              <a:rPr lang="zh-CN" altLang="en-US" b="1" dirty="0">
                <a:latin typeface="微软雅黑" panose="020B0503020204020204" pitchFamily="34" charset="-122"/>
                <a:ea typeface="微软雅黑" panose="020B0503020204020204" pitchFamily="34" charset="-122"/>
              </a:rPr>
              <a:t>基数</a:t>
            </a:r>
          </a:p>
        </p:txBody>
      </p:sp>
      <p:sp>
        <p:nvSpPr>
          <p:cNvPr id="34819" name="Rectangle 3">
            <a:extLst>
              <a:ext uri="{FF2B5EF4-FFF2-40B4-BE49-F238E27FC236}">
                <a16:creationId xmlns:a16="http://schemas.microsoft.com/office/drawing/2014/main" id="{A96CE71B-5110-4BA3-B45F-E32BBD6B112E}"/>
              </a:ext>
            </a:extLst>
          </p:cNvPr>
          <p:cNvSpPr>
            <a:spLocks noGrp="1" noChangeArrowheads="1"/>
          </p:cNvSpPr>
          <p:nvPr>
            <p:ph type="body" idx="1"/>
          </p:nvPr>
        </p:nvSpPr>
        <p:spPr>
          <a:xfrm>
            <a:off x="457200" y="1423317"/>
            <a:ext cx="8574124" cy="4525963"/>
          </a:xfrm>
        </p:spPr>
        <p:txBody>
          <a:bodyPr/>
          <a:lstStyle/>
          <a:p>
            <a:pPr eaLnBrk="1" hangingPunct="1">
              <a:spcBef>
                <a:spcPts val="0"/>
              </a:spcBef>
            </a:pPr>
            <a:r>
              <a:rPr lang="en-US" altLang="zh-CN" dirty="0"/>
              <a:t>|</a:t>
            </a:r>
            <a:r>
              <a:rPr lang="en-US" altLang="zh-CN" i="1" dirty="0"/>
              <a:t>S</a:t>
            </a:r>
            <a:r>
              <a:rPr lang="en-US" altLang="zh-CN" dirty="0"/>
              <a:t>| (read </a:t>
            </a:r>
            <a:r>
              <a:rPr lang="en-US" altLang="zh-CN" dirty="0">
                <a:latin typeface="Times New Roman" panose="02020603050405020304" pitchFamily="18" charset="0"/>
              </a:rPr>
              <a:t>“</a:t>
            </a:r>
            <a:r>
              <a:rPr lang="en-US" altLang="zh-CN" dirty="0"/>
              <a:t>the </a:t>
            </a:r>
            <a:r>
              <a:rPr lang="en-US" altLang="zh-CN" i="1" dirty="0"/>
              <a:t>cardinality</a:t>
            </a:r>
            <a:r>
              <a:rPr lang="en-US" altLang="zh-CN" dirty="0"/>
              <a:t> of </a:t>
            </a:r>
            <a:r>
              <a:rPr lang="en-US" altLang="zh-CN" i="1" dirty="0"/>
              <a:t>S</a:t>
            </a:r>
            <a:r>
              <a:rPr lang="en-US" altLang="zh-CN" dirty="0">
                <a:latin typeface="Times New Roman" panose="02020603050405020304" pitchFamily="18" charset="0"/>
              </a:rPr>
              <a:t>”</a:t>
            </a:r>
            <a:r>
              <a:rPr lang="en-US" altLang="zh-CN" dirty="0"/>
              <a:t>) is a measure of how many different elements </a:t>
            </a:r>
            <a:r>
              <a:rPr lang="en-US" altLang="zh-CN" i="1" dirty="0"/>
              <a:t>S</a:t>
            </a:r>
            <a:r>
              <a:rPr lang="en-US" altLang="zh-CN" dirty="0"/>
              <a:t> has.</a:t>
            </a:r>
          </a:p>
          <a:p>
            <a:pPr eaLnBrk="1" hangingPunct="1">
              <a:spcBef>
                <a:spcPts val="0"/>
              </a:spcBef>
            </a:pPr>
            <a:r>
              <a:rPr lang="en-US" altLang="zh-CN" i="1" dirty="0"/>
              <a:t>e.g.</a:t>
            </a:r>
            <a:r>
              <a:rPr lang="en-US" altLang="zh-CN" dirty="0"/>
              <a:t>, |</a:t>
            </a:r>
            <a:r>
              <a:rPr lang="en-US" altLang="zh-CN" dirty="0">
                <a:sym typeface="Symbol" panose="05050102010706020507" pitchFamily="18" charset="2"/>
              </a:rPr>
              <a:t></a:t>
            </a:r>
            <a:r>
              <a:rPr lang="en-US" altLang="zh-CN" dirty="0"/>
              <a:t>|=0,    |{1,2,3}| = 3,   |{</a:t>
            </a:r>
            <a:r>
              <a:rPr lang="en-US" altLang="zh-CN" dirty="0" err="1"/>
              <a:t>a,b</a:t>
            </a:r>
            <a:r>
              <a:rPr lang="en-US" altLang="zh-CN" dirty="0"/>
              <a:t>}| = 2,</a:t>
            </a:r>
            <a:br>
              <a:rPr lang="en-US" altLang="zh-CN" dirty="0"/>
            </a:br>
            <a:r>
              <a:rPr lang="en-US" altLang="zh-CN" dirty="0"/>
              <a:t>        |{{1,2,3},{4,5}}| = ____</a:t>
            </a:r>
          </a:p>
          <a:p>
            <a:pPr eaLnBrk="1" hangingPunct="1">
              <a:spcBef>
                <a:spcPts val="0"/>
              </a:spcBef>
            </a:pPr>
            <a:r>
              <a:rPr lang="en-US" altLang="zh-CN" dirty="0">
                <a:sym typeface="Symbol" panose="05050102010706020507" pitchFamily="18" charset="2"/>
              </a:rPr>
              <a:t>If there are exactly </a:t>
            </a:r>
            <a:r>
              <a:rPr lang="en-US" altLang="zh-CN" i="1" dirty="0">
                <a:sym typeface="Symbol" panose="05050102010706020507" pitchFamily="18" charset="2"/>
              </a:rPr>
              <a:t>n</a:t>
            </a:r>
            <a:r>
              <a:rPr lang="en-US" altLang="zh-CN" dirty="0">
                <a:sym typeface="Symbol" panose="05050102010706020507" pitchFamily="18" charset="2"/>
              </a:rPr>
              <a:t> distinct elements in S where </a:t>
            </a:r>
            <a:r>
              <a:rPr lang="en-US" altLang="zh-CN" i="1" dirty="0">
                <a:sym typeface="Symbol" panose="05050102010706020507" pitchFamily="18" charset="2"/>
              </a:rPr>
              <a:t>n</a:t>
            </a:r>
            <a:r>
              <a:rPr lang="en-US" altLang="zh-CN" dirty="0">
                <a:sym typeface="Symbol" panose="05050102010706020507" pitchFamily="18" charset="2"/>
              </a:rPr>
              <a:t> is a nonnegative integer, we say that S is a </a:t>
            </a:r>
            <a:r>
              <a:rPr lang="en-US" altLang="zh-CN" i="1" dirty="0">
                <a:sym typeface="Symbol" panose="05050102010706020507" pitchFamily="18" charset="2"/>
              </a:rPr>
              <a:t>finite set</a:t>
            </a:r>
            <a:r>
              <a:rPr lang="en-US" altLang="zh-CN" dirty="0">
                <a:sym typeface="Symbol" panose="05050102010706020507" pitchFamily="18" charset="2"/>
              </a:rPr>
              <a:t>.</a:t>
            </a:r>
            <a:r>
              <a:rPr lang="zh-CN" altLang="en-US" dirty="0">
                <a:sym typeface="Symbol" panose="05050102010706020507" pitchFamily="18" charset="2"/>
              </a:rPr>
              <a:t>  </a:t>
            </a:r>
            <a:r>
              <a:rPr lang="en-US" altLang="zh-CN" dirty="0">
                <a:sym typeface="Symbol" panose="05050102010706020507" pitchFamily="18" charset="2"/>
              </a:rPr>
              <a:t>Otherwise, we say </a:t>
            </a:r>
            <a:r>
              <a:rPr lang="en-US" altLang="zh-CN" i="1" dirty="0">
                <a:sym typeface="Symbol" panose="05050102010706020507" pitchFamily="18" charset="2"/>
              </a:rPr>
              <a:t>S</a:t>
            </a:r>
            <a:r>
              <a:rPr lang="en-US" altLang="zh-CN" dirty="0">
                <a:sym typeface="Symbol" panose="05050102010706020507" pitchFamily="18" charset="2"/>
              </a:rPr>
              <a:t> is </a:t>
            </a:r>
            <a:r>
              <a:rPr lang="en-US" altLang="zh-CN" i="1" dirty="0">
                <a:sym typeface="Symbol" panose="05050102010706020507" pitchFamily="18" charset="2"/>
              </a:rPr>
              <a:t>infinite set</a:t>
            </a:r>
            <a:r>
              <a:rPr lang="en-US" altLang="zh-CN" dirty="0">
                <a:sym typeface="Symbol" panose="05050102010706020507" pitchFamily="18" charset="2"/>
              </a:rPr>
              <a:t>.</a:t>
            </a:r>
            <a:endParaRPr lang="en-US" altLang="zh-CN" dirty="0"/>
          </a:p>
          <a:p>
            <a:pPr eaLnBrk="1" hangingPunct="1">
              <a:spcBef>
                <a:spcPts val="0"/>
              </a:spcBef>
            </a:pPr>
            <a:r>
              <a:rPr lang="en-US" altLang="zh-CN" dirty="0"/>
              <a:t>What are some infinite sets we</a:t>
            </a:r>
            <a:r>
              <a:rPr lang="en-US" altLang="zh-CN" dirty="0">
                <a:latin typeface="Times New Roman" panose="02020603050405020304" pitchFamily="18" charset="0"/>
              </a:rPr>
              <a:t>’</a:t>
            </a:r>
            <a:r>
              <a:rPr lang="en-US" altLang="zh-CN" dirty="0"/>
              <a:t>ve seen?</a:t>
            </a:r>
          </a:p>
        </p:txBody>
      </p:sp>
      <p:sp>
        <p:nvSpPr>
          <p:cNvPr id="25604" name="WordArt 4">
            <a:extLst>
              <a:ext uri="{FF2B5EF4-FFF2-40B4-BE49-F238E27FC236}">
                <a16:creationId xmlns:a16="http://schemas.microsoft.com/office/drawing/2014/main" id="{3FB6F3B5-710A-4C3D-8D12-149951742971}"/>
              </a:ext>
            </a:extLst>
          </p:cNvPr>
          <p:cNvSpPr>
            <a:spLocks noChangeArrowheads="1" noChangeShapeType="1" noTextEdit="1"/>
          </p:cNvSpPr>
          <p:nvPr/>
        </p:nvSpPr>
        <p:spPr bwMode="auto">
          <a:xfrm>
            <a:off x="5076056" y="3033158"/>
            <a:ext cx="457200" cy="381000"/>
          </a:xfrm>
          <a:prstGeom prst="rect">
            <a:avLst/>
          </a:prstGeom>
        </p:spPr>
        <p:txBody>
          <a:bodyPr wrap="none" fromWordArt="1">
            <a:prstTxWarp prst="textPlain">
              <a:avLst>
                <a:gd name="adj" fmla="val 50000"/>
              </a:avLst>
            </a:prstTxWarp>
            <a:scene3d>
              <a:camera prst="legacyPerspectiveTopLeft"/>
              <a:lightRig rig="legacyNormal3" dir="r"/>
            </a:scene3d>
            <a:sp3d extrusionH="201600" prstMaterial="legacyMetal">
              <a:extrusionClr>
                <a:srgbClr val="FFFFFF"/>
              </a:extrusionClr>
              <a:contourClr>
                <a:srgbClr val="CBCBCB"/>
              </a:contourClr>
            </a:sp3d>
          </a:bodyPr>
          <a:lstStyle/>
          <a:p>
            <a:pPr algn="ctr"/>
            <a:r>
              <a:rPr lang="en-US" altLang="zh-CN" sz="3600" kern="10" dirty="0">
                <a:ln w="9525">
                  <a:round/>
                  <a:headEnd/>
                  <a:tailEnd/>
                </a:ln>
                <a:gradFill rotWithShape="1">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1"/>
                </a:gradFill>
                <a:latin typeface="Times New Roman" panose="02020603050405020304" pitchFamily="18" charset="0"/>
                <a:cs typeface="Times New Roman" panose="02020603050405020304" pitchFamily="18" charset="0"/>
              </a:rPr>
              <a:t>2</a:t>
            </a:r>
            <a:endParaRPr lang="zh-CN" altLang="en-US" sz="3600" kern="10" dirty="0">
              <a:ln w="9525">
                <a:round/>
                <a:headEnd/>
                <a:tailEnd/>
              </a:ln>
              <a:gradFill rotWithShape="1">
                <a:gsLst>
                  <a:gs pos="0">
                    <a:srgbClr val="CBCBCB"/>
                  </a:gs>
                  <a:gs pos="13000">
                    <a:srgbClr val="5F5F5F"/>
                  </a:gs>
                  <a:gs pos="21001">
                    <a:srgbClr val="5F5F5F"/>
                  </a:gs>
                  <a:gs pos="63000">
                    <a:srgbClr val="FFFFFF"/>
                  </a:gs>
                  <a:gs pos="67000">
                    <a:srgbClr val="B2B2B2"/>
                  </a:gs>
                  <a:gs pos="69000">
                    <a:srgbClr val="292929"/>
                  </a:gs>
                  <a:gs pos="82001">
                    <a:srgbClr val="777777"/>
                  </a:gs>
                  <a:gs pos="100000">
                    <a:srgbClr val="EAEAEA"/>
                  </a:gs>
                </a:gsLst>
                <a:lin ang="5400000" scaled="1"/>
              </a:gradFill>
              <a:latin typeface="Times New Roman" panose="02020603050405020304" pitchFamily="18" charset="0"/>
              <a:cs typeface="Times New Roman" panose="02020603050405020304" pitchFamily="18" charset="0"/>
            </a:endParaRPr>
          </a:p>
        </p:txBody>
      </p:sp>
      <p:sp>
        <p:nvSpPr>
          <p:cNvPr id="25605" name="WordArt 5">
            <a:extLst>
              <a:ext uri="{FF2B5EF4-FFF2-40B4-BE49-F238E27FC236}">
                <a16:creationId xmlns:a16="http://schemas.microsoft.com/office/drawing/2014/main" id="{C8C4310D-C388-49D4-B4F9-1E9D55668AAE}"/>
              </a:ext>
            </a:extLst>
          </p:cNvPr>
          <p:cNvSpPr>
            <a:spLocks noChangeArrowheads="1" noChangeShapeType="1" noTextEdit="1"/>
          </p:cNvSpPr>
          <p:nvPr/>
        </p:nvSpPr>
        <p:spPr bwMode="auto">
          <a:xfrm>
            <a:off x="3377952" y="5990127"/>
            <a:ext cx="533400" cy="647700"/>
          </a:xfrm>
          <a:prstGeom prst="rect">
            <a:avLst/>
          </a:prstGeom>
        </p:spPr>
        <p:txBody>
          <a:bodyPr wrap="none" fromWordArt="1">
            <a:prstTxWarp prst="textPlain">
              <a:avLst>
                <a:gd name="adj" fmla="val 50000"/>
              </a:avLst>
            </a:prstTxWarp>
          </a:bodyPr>
          <a:lstStyle/>
          <a:p>
            <a:pPr algn="ctr"/>
            <a:r>
              <a:rPr lang="en-US" altLang="zh-CN" sz="3600" kern="10">
                <a:ln w="76200">
                  <a:solidFill>
                    <a:srgbClr val="000000"/>
                  </a:solidFill>
                  <a:round/>
                  <a:headEnd/>
                  <a:tailEnd/>
                </a:ln>
                <a:solidFill>
                  <a:srgbClr val="FFFFFF"/>
                </a:solidFill>
                <a:latin typeface="Arial Black" panose="020B0A04020102020204" pitchFamily="34" charset="0"/>
              </a:rPr>
              <a:t>N</a:t>
            </a:r>
            <a:endParaRPr lang="zh-CN" altLang="en-US" sz="3600" kern="10">
              <a:ln w="76200">
                <a:solidFill>
                  <a:srgbClr val="000000"/>
                </a:solidFill>
                <a:round/>
                <a:headEnd/>
                <a:tailEnd/>
              </a:ln>
              <a:solidFill>
                <a:srgbClr val="FFFFFF"/>
              </a:solidFill>
              <a:latin typeface="Arial Black" panose="020B0A04020102020204" pitchFamily="34" charset="0"/>
            </a:endParaRPr>
          </a:p>
        </p:txBody>
      </p:sp>
      <p:sp>
        <p:nvSpPr>
          <p:cNvPr id="25606" name="WordArt 6">
            <a:extLst>
              <a:ext uri="{FF2B5EF4-FFF2-40B4-BE49-F238E27FC236}">
                <a16:creationId xmlns:a16="http://schemas.microsoft.com/office/drawing/2014/main" id="{3BD422F6-C45F-41F6-BE32-BB61A0540D1A}"/>
              </a:ext>
            </a:extLst>
          </p:cNvPr>
          <p:cNvSpPr>
            <a:spLocks noChangeArrowheads="1" noChangeShapeType="1" noTextEdit="1"/>
          </p:cNvSpPr>
          <p:nvPr/>
        </p:nvSpPr>
        <p:spPr bwMode="auto">
          <a:xfrm>
            <a:off x="4139952" y="5990127"/>
            <a:ext cx="609600" cy="647700"/>
          </a:xfrm>
          <a:prstGeom prst="rect">
            <a:avLst/>
          </a:prstGeom>
        </p:spPr>
        <p:txBody>
          <a:bodyPr wrap="none" fromWordArt="1">
            <a:prstTxWarp prst="textPlain">
              <a:avLst>
                <a:gd name="adj" fmla="val 50000"/>
              </a:avLst>
            </a:prstTxWarp>
          </a:bodyPr>
          <a:lstStyle/>
          <a:p>
            <a:pPr algn="ctr"/>
            <a:r>
              <a:rPr lang="en-US" altLang="zh-CN" sz="3600" kern="10">
                <a:ln w="76200">
                  <a:solidFill>
                    <a:srgbClr val="000000"/>
                  </a:solidFill>
                  <a:round/>
                  <a:headEnd/>
                  <a:tailEnd/>
                </a:ln>
                <a:solidFill>
                  <a:srgbClr val="FFFFFF"/>
                </a:solidFill>
                <a:latin typeface="Arial Black" panose="020B0A04020102020204" pitchFamily="34" charset="0"/>
              </a:rPr>
              <a:t>Z</a:t>
            </a:r>
            <a:endParaRPr lang="zh-CN" altLang="en-US" sz="3600" kern="10">
              <a:ln w="76200">
                <a:solidFill>
                  <a:srgbClr val="000000"/>
                </a:solidFill>
                <a:round/>
                <a:headEnd/>
                <a:tailEnd/>
              </a:ln>
              <a:solidFill>
                <a:srgbClr val="FFFFFF"/>
              </a:solidFill>
              <a:latin typeface="Arial Black" panose="020B0A04020102020204" pitchFamily="34" charset="0"/>
            </a:endParaRPr>
          </a:p>
        </p:txBody>
      </p:sp>
      <p:sp>
        <p:nvSpPr>
          <p:cNvPr id="25607" name="WordArt 7">
            <a:extLst>
              <a:ext uri="{FF2B5EF4-FFF2-40B4-BE49-F238E27FC236}">
                <a16:creationId xmlns:a16="http://schemas.microsoft.com/office/drawing/2014/main" id="{CB4A072A-0918-4DF4-BCF6-0DBBFD10DC8B}"/>
              </a:ext>
            </a:extLst>
          </p:cNvPr>
          <p:cNvSpPr>
            <a:spLocks noChangeArrowheads="1" noChangeShapeType="1" noTextEdit="1"/>
          </p:cNvSpPr>
          <p:nvPr/>
        </p:nvSpPr>
        <p:spPr bwMode="auto">
          <a:xfrm>
            <a:off x="4978152" y="5990127"/>
            <a:ext cx="685800" cy="647700"/>
          </a:xfrm>
          <a:prstGeom prst="rect">
            <a:avLst/>
          </a:prstGeom>
        </p:spPr>
        <p:txBody>
          <a:bodyPr wrap="none" fromWordArt="1">
            <a:prstTxWarp prst="textPlain">
              <a:avLst>
                <a:gd name="adj" fmla="val 50000"/>
              </a:avLst>
            </a:prstTxWarp>
          </a:bodyPr>
          <a:lstStyle/>
          <a:p>
            <a:pPr algn="ctr"/>
            <a:r>
              <a:rPr lang="en-US" altLang="zh-CN" sz="3600" kern="10">
                <a:ln w="76200">
                  <a:solidFill>
                    <a:srgbClr val="000000"/>
                  </a:solidFill>
                  <a:round/>
                  <a:headEnd/>
                  <a:tailEnd/>
                </a:ln>
                <a:solidFill>
                  <a:srgbClr val="FFFFFF"/>
                </a:solidFill>
                <a:latin typeface="Arial Black" panose="020B0A04020102020204" pitchFamily="34" charset="0"/>
              </a:rPr>
              <a:t>R</a:t>
            </a:r>
            <a:endParaRPr lang="zh-CN" altLang="en-US" sz="3600" kern="10">
              <a:ln w="76200">
                <a:solidFill>
                  <a:srgbClr val="000000"/>
                </a:solidFill>
                <a:round/>
                <a:headEnd/>
                <a:tailEnd/>
              </a:ln>
              <a:solidFill>
                <a:srgbClr val="FFFFFF"/>
              </a:solidFill>
              <a:latin typeface="Arial Black" panose="020B0A04020102020204" pitchFamily="34" charset="0"/>
            </a:endParaRPr>
          </a:p>
        </p:txBody>
      </p:sp>
      <p:sp>
        <p:nvSpPr>
          <p:cNvPr id="2" name="灯片编号占位符 1">
            <a:extLst>
              <a:ext uri="{FF2B5EF4-FFF2-40B4-BE49-F238E27FC236}">
                <a16:creationId xmlns:a16="http://schemas.microsoft.com/office/drawing/2014/main" id="{0C12DA3A-750B-4A97-A933-098BE16F8A1E}"/>
              </a:ext>
            </a:extLst>
          </p:cNvPr>
          <p:cNvSpPr>
            <a:spLocks noGrp="1"/>
          </p:cNvSpPr>
          <p:nvPr>
            <p:ph type="sldNum" sz="quarter" idx="12"/>
          </p:nvPr>
        </p:nvSpPr>
        <p:spPr/>
        <p:txBody>
          <a:bodyPr/>
          <a:lstStyle/>
          <a:p>
            <a:fld id="{95D10F2E-2536-4355-9232-8FA25989555F}" type="slidenum">
              <a:rPr lang="en-US" altLang="zh-CN" smtClean="0"/>
              <a:pPr/>
              <a:t>11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32" fill="hold" nodeType="clickEffect">
                                  <p:stCondLst>
                                    <p:cond delay="0"/>
                                  </p:stCondLst>
                                  <p:childTnLst>
                                    <p:set>
                                      <p:cBhvr>
                                        <p:cTn id="6" dur="1" fill="hold">
                                          <p:stCondLst>
                                            <p:cond delay="0"/>
                                          </p:stCondLst>
                                        </p:cTn>
                                        <p:tgtEl>
                                          <p:spTgt spid="25604"/>
                                        </p:tgtEl>
                                        <p:attrNameLst>
                                          <p:attrName>style.visibility</p:attrName>
                                        </p:attrNameLst>
                                      </p:cBhvr>
                                      <p:to>
                                        <p:strVal val="visible"/>
                                      </p:to>
                                    </p:set>
                                    <p:anim calcmode="lin" valueType="num">
                                      <p:cBhvr>
                                        <p:cTn id="7" dur="500" fill="hold"/>
                                        <p:tgtEl>
                                          <p:spTgt spid="25604"/>
                                        </p:tgtEl>
                                        <p:attrNameLst>
                                          <p:attrName>ppt_w</p:attrName>
                                        </p:attrNameLst>
                                      </p:cBhvr>
                                      <p:tavLst>
                                        <p:tav tm="0">
                                          <p:val>
                                            <p:strVal val="4*#ppt_w"/>
                                          </p:val>
                                        </p:tav>
                                        <p:tav tm="100000">
                                          <p:val>
                                            <p:strVal val="#ppt_w"/>
                                          </p:val>
                                        </p:tav>
                                      </p:tavLst>
                                    </p:anim>
                                    <p:anim calcmode="lin" valueType="num">
                                      <p:cBhvr>
                                        <p:cTn id="8" dur="500" fill="hold"/>
                                        <p:tgtEl>
                                          <p:spTgt spid="25604"/>
                                        </p:tgtEl>
                                        <p:attrNameLst>
                                          <p:attrName>ppt_h</p:attrName>
                                        </p:attrNameLst>
                                      </p:cBhvr>
                                      <p:tavLst>
                                        <p:tav tm="0">
                                          <p:val>
                                            <p:strVal val="4*#ppt_h"/>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3" name="GLASS.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25605"/>
                                        </p:tgtEl>
                                        <p:attrNameLst>
                                          <p:attrName>style.visibility</p:attrName>
                                        </p:attrNameLst>
                                      </p:cBhvr>
                                      <p:to>
                                        <p:strVal val="visible"/>
                                      </p:to>
                                    </p:set>
                                    <p:anim calcmode="lin" valueType="num">
                                      <p:cBhvr additive="base">
                                        <p:cTn id="13" dur="500" fill="hold"/>
                                        <p:tgtEl>
                                          <p:spTgt spid="25605"/>
                                        </p:tgtEl>
                                        <p:attrNameLst>
                                          <p:attrName>ppt_x</p:attrName>
                                        </p:attrNameLst>
                                      </p:cBhvr>
                                      <p:tavLst>
                                        <p:tav tm="0">
                                          <p:val>
                                            <p:strVal val="1+#ppt_w/2"/>
                                          </p:val>
                                        </p:tav>
                                        <p:tav tm="100000">
                                          <p:val>
                                            <p:strVal val="#ppt_x"/>
                                          </p:val>
                                        </p:tav>
                                      </p:tavLst>
                                    </p:anim>
                                    <p:anim calcmode="lin" valueType="num">
                                      <p:cBhvr additive="base">
                                        <p:cTn id="14" dur="500" fill="hold"/>
                                        <p:tgtEl>
                                          <p:spTgt spid="2560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4" name="EXPLODE.WAV"/>
                                        </p:tgtEl>
                                      </p:cMediaNode>
                                    </p:audio>
                                  </p:sub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2" fill="hold" nodeType="clickEffect">
                                  <p:stCondLst>
                                    <p:cond delay="0"/>
                                  </p:stCondLst>
                                  <p:childTnLst>
                                    <p:set>
                                      <p:cBhvr>
                                        <p:cTn id="18" dur="1" fill="hold">
                                          <p:stCondLst>
                                            <p:cond delay="0"/>
                                          </p:stCondLst>
                                        </p:cTn>
                                        <p:tgtEl>
                                          <p:spTgt spid="25606"/>
                                        </p:tgtEl>
                                        <p:attrNameLst>
                                          <p:attrName>style.visibility</p:attrName>
                                        </p:attrNameLst>
                                      </p:cBhvr>
                                      <p:to>
                                        <p:strVal val="visible"/>
                                      </p:to>
                                    </p:set>
                                    <p:anim calcmode="lin" valueType="num">
                                      <p:cBhvr additive="base">
                                        <p:cTn id="19" dur="500" fill="hold"/>
                                        <p:tgtEl>
                                          <p:spTgt spid="25606"/>
                                        </p:tgtEl>
                                        <p:attrNameLst>
                                          <p:attrName>ppt_x</p:attrName>
                                        </p:attrNameLst>
                                      </p:cBhvr>
                                      <p:tavLst>
                                        <p:tav tm="0">
                                          <p:val>
                                            <p:strVal val="1+#ppt_w/2"/>
                                          </p:val>
                                        </p:tav>
                                        <p:tav tm="100000">
                                          <p:val>
                                            <p:strVal val="#ppt_x"/>
                                          </p:val>
                                        </p:tav>
                                      </p:tavLst>
                                    </p:anim>
                                    <p:anim calcmode="lin" valueType="num">
                                      <p:cBhvr additive="base">
                                        <p:cTn id="20" dur="500" fill="hold"/>
                                        <p:tgtEl>
                                          <p:spTgt spid="25606"/>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4" name="EXPLODE.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2" fill="hold" nodeType="clickEffect">
                                  <p:stCondLst>
                                    <p:cond delay="0"/>
                                  </p:stCondLst>
                                  <p:childTnLst>
                                    <p:set>
                                      <p:cBhvr>
                                        <p:cTn id="24" dur="1" fill="hold">
                                          <p:stCondLst>
                                            <p:cond delay="0"/>
                                          </p:stCondLst>
                                        </p:cTn>
                                        <p:tgtEl>
                                          <p:spTgt spid="25607"/>
                                        </p:tgtEl>
                                        <p:attrNameLst>
                                          <p:attrName>style.visibility</p:attrName>
                                        </p:attrNameLst>
                                      </p:cBhvr>
                                      <p:to>
                                        <p:strVal val="visible"/>
                                      </p:to>
                                    </p:set>
                                    <p:anim calcmode="lin" valueType="num">
                                      <p:cBhvr additive="base">
                                        <p:cTn id="25" dur="500" fill="hold"/>
                                        <p:tgtEl>
                                          <p:spTgt spid="25607"/>
                                        </p:tgtEl>
                                        <p:attrNameLst>
                                          <p:attrName>ppt_x</p:attrName>
                                        </p:attrNameLst>
                                      </p:cBhvr>
                                      <p:tavLst>
                                        <p:tav tm="0">
                                          <p:val>
                                            <p:strVal val="1+#ppt_w/2"/>
                                          </p:val>
                                        </p:tav>
                                        <p:tav tm="100000">
                                          <p:val>
                                            <p:strVal val="#ppt_x"/>
                                          </p:val>
                                        </p:tav>
                                      </p:tavLst>
                                    </p:anim>
                                    <p:anim calcmode="lin" valueType="num">
                                      <p:cBhvr additive="base">
                                        <p:cTn id="26" dur="500" fill="hold"/>
                                        <p:tgtEl>
                                          <p:spTgt spid="25607"/>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3"/>
                                            </p:cond>
                                          </p:stCondLst>
                                          <p:endCondLst>
                                            <p:cond evt="onStopAudio" delay="0">
                                              <p:tgtEl>
                                                <p:sldTgt/>
                                              </p:tgtEl>
                                            </p:cond>
                                          </p:endCondLst>
                                        </p:cTn>
                                        <p:tgtEl>
                                          <p:sndTgt r:embed="rId4" name="EXPLOD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E7390705-B63B-46AC-9297-925121516537}"/>
              </a:ext>
            </a:extLst>
          </p:cNvPr>
          <p:cNvSpPr>
            <a:spLocks noGrp="1" noChangeArrowheads="1"/>
          </p:cNvSpPr>
          <p:nvPr>
            <p:ph type="title"/>
          </p:nvPr>
        </p:nvSpPr>
        <p:spPr>
          <a:xfrm>
            <a:off x="457200" y="274638"/>
            <a:ext cx="8579296" cy="1143000"/>
          </a:xfrm>
        </p:spPr>
        <p:txBody>
          <a:bodyPr/>
          <a:lstStyle/>
          <a:p>
            <a:pPr eaLnBrk="1" hangingPunct="1"/>
            <a:r>
              <a:rPr lang="en-US" altLang="zh-CN" b="1" dirty="0"/>
              <a:t>The </a:t>
            </a:r>
            <a:r>
              <a:rPr lang="en-US" altLang="zh-CN" b="1" i="1" dirty="0"/>
              <a:t>Power Set</a:t>
            </a:r>
            <a:r>
              <a:rPr lang="en-US" altLang="zh-CN" b="1" dirty="0"/>
              <a:t> (</a:t>
            </a:r>
            <a:r>
              <a:rPr lang="zh-CN" altLang="en-US" b="1" dirty="0">
                <a:latin typeface="微软雅黑" panose="020B0503020204020204" pitchFamily="34" charset="-122"/>
                <a:ea typeface="微软雅黑" panose="020B0503020204020204" pitchFamily="34" charset="-122"/>
              </a:rPr>
              <a:t>幂集</a:t>
            </a:r>
            <a:r>
              <a:rPr lang="en-US" altLang="zh-CN" b="1" dirty="0">
                <a:latin typeface="微软雅黑" panose="020B0503020204020204" pitchFamily="34" charset="-122"/>
                <a:ea typeface="微软雅黑" panose="020B0503020204020204" pitchFamily="34" charset="-122"/>
              </a:rPr>
              <a:t>) </a:t>
            </a:r>
            <a:r>
              <a:rPr lang="en-US" altLang="zh-CN" b="1" dirty="0"/>
              <a:t>Operation</a:t>
            </a:r>
          </a:p>
        </p:txBody>
      </p:sp>
      <p:sp>
        <p:nvSpPr>
          <p:cNvPr id="36867" name="Rectangle 3">
            <a:extLst>
              <a:ext uri="{FF2B5EF4-FFF2-40B4-BE49-F238E27FC236}">
                <a16:creationId xmlns:a16="http://schemas.microsoft.com/office/drawing/2014/main" id="{0D0F0CCE-BA26-43EE-A3E3-CF3A42D23E90}"/>
              </a:ext>
            </a:extLst>
          </p:cNvPr>
          <p:cNvSpPr>
            <a:spLocks noGrp="1" noChangeArrowheads="1"/>
          </p:cNvSpPr>
          <p:nvPr>
            <p:ph type="body" idx="1"/>
          </p:nvPr>
        </p:nvSpPr>
        <p:spPr/>
        <p:txBody>
          <a:bodyPr/>
          <a:lstStyle/>
          <a:p>
            <a:pPr eaLnBrk="1" hangingPunct="1"/>
            <a:r>
              <a:rPr lang="en-US" altLang="zh-CN" dirty="0"/>
              <a:t>The </a:t>
            </a:r>
            <a:r>
              <a:rPr lang="en-US" altLang="zh-CN" i="1" dirty="0"/>
              <a:t>power set</a:t>
            </a:r>
            <a:r>
              <a:rPr lang="en-US" altLang="zh-CN" dirty="0"/>
              <a:t> P(</a:t>
            </a:r>
            <a:r>
              <a:rPr lang="en-US" altLang="zh-CN" i="1" dirty="0"/>
              <a:t>S</a:t>
            </a:r>
            <a:r>
              <a:rPr lang="en-US" altLang="zh-CN" dirty="0"/>
              <a:t>) of a set </a:t>
            </a:r>
            <a:r>
              <a:rPr lang="en-US" altLang="zh-CN" i="1" dirty="0"/>
              <a:t>S</a:t>
            </a:r>
            <a:r>
              <a:rPr lang="en-US" altLang="zh-CN" dirty="0"/>
              <a:t> is the set of all subsets of </a:t>
            </a:r>
            <a:r>
              <a:rPr lang="en-US" altLang="zh-CN" i="1" dirty="0"/>
              <a:t>S</a:t>
            </a:r>
            <a:r>
              <a:rPr lang="en-US" altLang="zh-CN" dirty="0"/>
              <a:t>.  </a:t>
            </a:r>
            <a:r>
              <a:rPr lang="en-US" altLang="zh-CN" dirty="0">
                <a:solidFill>
                  <a:srgbClr val="FF0000"/>
                </a:solidFill>
              </a:rPr>
              <a:t>P(</a:t>
            </a:r>
            <a:r>
              <a:rPr lang="en-US" altLang="zh-CN" i="1" dirty="0">
                <a:solidFill>
                  <a:srgbClr val="FF0000"/>
                </a:solidFill>
              </a:rPr>
              <a:t>S</a:t>
            </a:r>
            <a:r>
              <a:rPr lang="en-US" altLang="zh-CN" dirty="0">
                <a:solidFill>
                  <a:srgbClr val="FF0000"/>
                </a:solidFill>
              </a:rPr>
              <a:t>) :</a:t>
            </a:r>
            <a:r>
              <a:rPr lang="en-US" altLang="zh-CN" dirty="0">
                <a:solidFill>
                  <a:srgbClr val="FF0000"/>
                </a:solidFill>
                <a:cs typeface="Times New Roman" panose="02020603050405020304" pitchFamily="18" charset="0"/>
              </a:rPr>
              <a:t>≡ </a:t>
            </a:r>
            <a:r>
              <a:rPr lang="en-US" altLang="zh-CN" dirty="0">
                <a:solidFill>
                  <a:srgbClr val="FF0000"/>
                </a:solidFill>
              </a:rPr>
              <a:t>{</a:t>
            </a:r>
            <a:r>
              <a:rPr lang="en-US" altLang="zh-CN" i="1" dirty="0">
                <a:solidFill>
                  <a:srgbClr val="FF0000"/>
                </a:solidFill>
              </a:rPr>
              <a:t>x </a:t>
            </a:r>
            <a:r>
              <a:rPr lang="en-US" altLang="zh-CN" dirty="0">
                <a:solidFill>
                  <a:srgbClr val="FF0000"/>
                </a:solidFill>
              </a:rPr>
              <a:t>| </a:t>
            </a:r>
            <a:r>
              <a:rPr lang="en-US" altLang="zh-CN" i="1" dirty="0" err="1">
                <a:solidFill>
                  <a:srgbClr val="FF0000"/>
                </a:solidFill>
              </a:rPr>
              <a:t>x</a:t>
            </a:r>
            <a:r>
              <a:rPr lang="en-US" altLang="zh-CN" dirty="0" err="1">
                <a:solidFill>
                  <a:srgbClr val="FF0000"/>
                </a:solidFill>
                <a:sym typeface="Symbol" panose="05050102010706020507" pitchFamily="18" charset="2"/>
              </a:rPr>
              <a:t></a:t>
            </a:r>
            <a:r>
              <a:rPr lang="en-US" altLang="zh-CN" i="1" dirty="0" err="1">
                <a:solidFill>
                  <a:srgbClr val="FF0000"/>
                </a:solidFill>
              </a:rPr>
              <a:t>S</a:t>
            </a:r>
            <a:r>
              <a:rPr lang="en-US" altLang="zh-CN" dirty="0">
                <a:solidFill>
                  <a:srgbClr val="FF0000"/>
                </a:solidFill>
              </a:rPr>
              <a:t>}.</a:t>
            </a:r>
          </a:p>
          <a:p>
            <a:pPr eaLnBrk="1" hangingPunct="1"/>
            <a:r>
              <a:rPr lang="en-US" altLang="zh-CN" i="1" dirty="0">
                <a:solidFill>
                  <a:schemeClr val="accent2"/>
                </a:solidFill>
              </a:rPr>
              <a:t>E</a:t>
            </a:r>
            <a:r>
              <a:rPr lang="en-US" altLang="zh-CN" dirty="0">
                <a:solidFill>
                  <a:schemeClr val="accent2"/>
                </a:solidFill>
              </a:rPr>
              <a:t>.</a:t>
            </a:r>
            <a:r>
              <a:rPr lang="en-US" altLang="zh-CN" i="1" dirty="0">
                <a:solidFill>
                  <a:schemeClr val="accent2"/>
                </a:solidFill>
              </a:rPr>
              <a:t>g.</a:t>
            </a:r>
            <a:r>
              <a:rPr lang="en-US" altLang="zh-CN" dirty="0">
                <a:solidFill>
                  <a:schemeClr val="accent2"/>
                </a:solidFill>
              </a:rPr>
              <a:t> P({</a:t>
            </a:r>
            <a:r>
              <a:rPr lang="en-US" altLang="zh-CN" dirty="0" err="1">
                <a:solidFill>
                  <a:schemeClr val="accent2"/>
                </a:solidFill>
              </a:rPr>
              <a:t>a,b</a:t>
            </a:r>
            <a:r>
              <a:rPr lang="en-US" altLang="zh-CN" dirty="0">
                <a:solidFill>
                  <a:schemeClr val="accent2"/>
                </a:solidFill>
              </a:rPr>
              <a:t>}) = {</a:t>
            </a:r>
            <a:r>
              <a:rPr lang="en-US" altLang="zh-CN" dirty="0">
                <a:solidFill>
                  <a:schemeClr val="accent2"/>
                </a:solidFill>
                <a:sym typeface="Symbol" panose="05050102010706020507" pitchFamily="18" charset="2"/>
              </a:rPr>
              <a:t></a:t>
            </a:r>
            <a:r>
              <a:rPr lang="en-US" altLang="zh-CN" dirty="0">
                <a:solidFill>
                  <a:schemeClr val="accent2"/>
                </a:solidFill>
              </a:rPr>
              <a:t>, {a}, {b}, {</a:t>
            </a:r>
            <a:r>
              <a:rPr lang="en-US" altLang="zh-CN" dirty="0" err="1">
                <a:solidFill>
                  <a:schemeClr val="accent2"/>
                </a:solidFill>
              </a:rPr>
              <a:t>a,b</a:t>
            </a:r>
            <a:r>
              <a:rPr lang="en-US" altLang="zh-CN" dirty="0">
                <a:solidFill>
                  <a:schemeClr val="accent2"/>
                </a:solidFill>
              </a:rPr>
              <a:t>}}.</a:t>
            </a:r>
          </a:p>
          <a:p>
            <a:pPr eaLnBrk="1" hangingPunct="1"/>
            <a:r>
              <a:rPr lang="en-US" altLang="zh-CN" dirty="0"/>
              <a:t>Sometimes P(</a:t>
            </a:r>
            <a:r>
              <a:rPr lang="en-US" altLang="zh-CN" i="1" dirty="0"/>
              <a:t>S</a:t>
            </a:r>
            <a:r>
              <a:rPr lang="en-US" altLang="zh-CN" dirty="0"/>
              <a:t>) is written </a:t>
            </a:r>
            <a:r>
              <a:rPr lang="en-US" altLang="zh-CN" b="1" dirty="0"/>
              <a:t>2</a:t>
            </a:r>
            <a:r>
              <a:rPr lang="en-US" altLang="zh-CN" i="1" baseline="30000" dirty="0"/>
              <a:t>S</a:t>
            </a:r>
            <a:r>
              <a:rPr lang="en-US" altLang="zh-CN" i="1" dirty="0"/>
              <a:t>.</a:t>
            </a:r>
            <a:br>
              <a:rPr lang="en-US" altLang="zh-CN" i="1" dirty="0"/>
            </a:br>
            <a:r>
              <a:rPr lang="en-US" altLang="zh-CN" dirty="0"/>
              <a:t>Note that for finite </a:t>
            </a:r>
            <a:r>
              <a:rPr lang="en-US" altLang="zh-CN" i="1" dirty="0"/>
              <a:t>S</a:t>
            </a:r>
            <a:r>
              <a:rPr lang="en-US" altLang="zh-CN" dirty="0"/>
              <a:t>,   </a:t>
            </a:r>
            <a:r>
              <a:rPr lang="en-US" altLang="zh-CN" dirty="0">
                <a:solidFill>
                  <a:srgbClr val="FF0000"/>
                </a:solidFill>
              </a:rPr>
              <a:t>|P(</a:t>
            </a:r>
            <a:r>
              <a:rPr lang="en-US" altLang="zh-CN" i="1" dirty="0">
                <a:solidFill>
                  <a:srgbClr val="FF0000"/>
                </a:solidFill>
              </a:rPr>
              <a:t>S</a:t>
            </a:r>
            <a:r>
              <a:rPr lang="en-US" altLang="zh-CN" dirty="0">
                <a:solidFill>
                  <a:srgbClr val="FF0000"/>
                </a:solidFill>
              </a:rPr>
              <a:t>)| = 2</a:t>
            </a:r>
            <a:r>
              <a:rPr lang="en-US" altLang="zh-CN" baseline="30000" dirty="0">
                <a:solidFill>
                  <a:srgbClr val="FF0000"/>
                </a:solidFill>
              </a:rPr>
              <a:t>|</a:t>
            </a:r>
            <a:r>
              <a:rPr lang="en-US" altLang="zh-CN" i="1" baseline="30000" dirty="0">
                <a:solidFill>
                  <a:srgbClr val="FF0000"/>
                </a:solidFill>
              </a:rPr>
              <a:t>S</a:t>
            </a:r>
            <a:r>
              <a:rPr lang="en-US" altLang="zh-CN" baseline="30000" dirty="0">
                <a:solidFill>
                  <a:srgbClr val="FF0000"/>
                </a:solidFill>
              </a:rPr>
              <a:t>|</a:t>
            </a:r>
            <a:r>
              <a:rPr lang="en-US" altLang="zh-CN" dirty="0"/>
              <a:t>.</a:t>
            </a:r>
          </a:p>
          <a:p>
            <a:pPr eaLnBrk="1" hangingPunct="1"/>
            <a:r>
              <a:rPr lang="en-US" altLang="zh-CN" dirty="0"/>
              <a:t>It turns out </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S</a:t>
            </a:r>
            <a:r>
              <a:rPr lang="en-US" altLang="zh-CN" dirty="0">
                <a:solidFill>
                  <a:srgbClr val="FF0000"/>
                </a:solidFill>
                <a:sym typeface="Symbol" panose="05050102010706020507" pitchFamily="18" charset="2"/>
              </a:rPr>
              <a:t>:|P(</a:t>
            </a:r>
            <a:r>
              <a:rPr lang="en-US" altLang="zh-CN" i="1" dirty="0">
                <a:solidFill>
                  <a:srgbClr val="FF0000"/>
                </a:solidFill>
                <a:sym typeface="Symbol" panose="05050102010706020507" pitchFamily="18" charset="2"/>
              </a:rPr>
              <a:t>S</a:t>
            </a:r>
            <a:r>
              <a:rPr lang="en-US" altLang="zh-CN" dirty="0">
                <a:solidFill>
                  <a:srgbClr val="FF0000"/>
                </a:solidFill>
                <a:sym typeface="Symbol" panose="05050102010706020507" pitchFamily="18" charset="2"/>
              </a:rPr>
              <a:t>)|&gt;|</a:t>
            </a:r>
            <a:r>
              <a:rPr lang="en-US" altLang="zh-CN" i="1" dirty="0">
                <a:solidFill>
                  <a:srgbClr val="FF0000"/>
                </a:solidFill>
                <a:sym typeface="Symbol" panose="05050102010706020507" pitchFamily="18" charset="2"/>
              </a:rPr>
              <a:t>S</a:t>
            </a:r>
            <a:r>
              <a:rPr lang="en-US" altLang="zh-CN" dirty="0">
                <a:solidFill>
                  <a:srgbClr val="FF0000"/>
                </a:solidFill>
                <a:sym typeface="Symbol" panose="05050102010706020507" pitchFamily="18" charset="2"/>
              </a:rPr>
              <a:t>|</a:t>
            </a:r>
            <a:r>
              <a:rPr lang="en-US" altLang="zh-CN" dirty="0">
                <a:sym typeface="Symbol" panose="05050102010706020507" pitchFamily="18" charset="2"/>
              </a:rPr>
              <a:t>, </a:t>
            </a:r>
            <a:r>
              <a:rPr lang="en-US" altLang="zh-CN" i="1" dirty="0">
                <a:sym typeface="Symbol" panose="05050102010706020507" pitchFamily="18" charset="2"/>
              </a:rPr>
              <a:t>e.g.</a:t>
            </a:r>
            <a:r>
              <a:rPr lang="en-US" altLang="zh-CN" dirty="0"/>
              <a:t> </a:t>
            </a:r>
            <a:r>
              <a:rPr lang="en-US" altLang="zh-CN" dirty="0">
                <a:solidFill>
                  <a:srgbClr val="FF0000"/>
                </a:solidFill>
              </a:rPr>
              <a:t>|P(</a:t>
            </a:r>
            <a:r>
              <a:rPr lang="en-US" altLang="zh-CN" b="1" dirty="0">
                <a:solidFill>
                  <a:srgbClr val="FF0000"/>
                </a:solidFill>
              </a:rPr>
              <a:t>N</a:t>
            </a:r>
            <a:r>
              <a:rPr lang="en-US" altLang="zh-CN" dirty="0">
                <a:solidFill>
                  <a:srgbClr val="FF0000"/>
                </a:solidFill>
              </a:rPr>
              <a:t>)| &gt; |</a:t>
            </a:r>
            <a:r>
              <a:rPr lang="en-US" altLang="zh-CN" b="1" dirty="0">
                <a:solidFill>
                  <a:srgbClr val="FF0000"/>
                </a:solidFill>
              </a:rPr>
              <a:t>N</a:t>
            </a:r>
            <a:r>
              <a:rPr lang="en-US" altLang="zh-CN" dirty="0">
                <a:solidFill>
                  <a:srgbClr val="FF0000"/>
                </a:solidFill>
              </a:rPr>
              <a:t>|</a:t>
            </a:r>
            <a:r>
              <a:rPr lang="en-US" altLang="zh-CN" dirty="0"/>
              <a:t>.</a:t>
            </a:r>
            <a:br>
              <a:rPr lang="en-US" altLang="zh-CN" i="1" dirty="0"/>
            </a:br>
            <a:endParaRPr lang="en-US" altLang="zh-CN" dirty="0">
              <a:solidFill>
                <a:schemeClr val="accent2"/>
              </a:solidFill>
            </a:endParaRPr>
          </a:p>
        </p:txBody>
      </p:sp>
      <p:sp>
        <p:nvSpPr>
          <p:cNvPr id="2" name="灯片编号占位符 1">
            <a:extLst>
              <a:ext uri="{FF2B5EF4-FFF2-40B4-BE49-F238E27FC236}">
                <a16:creationId xmlns:a16="http://schemas.microsoft.com/office/drawing/2014/main" id="{31FA17E7-06D1-4510-938B-5790D264F374}"/>
              </a:ext>
            </a:extLst>
          </p:cNvPr>
          <p:cNvSpPr>
            <a:spLocks noGrp="1"/>
          </p:cNvSpPr>
          <p:nvPr>
            <p:ph type="sldNum" sz="quarter" idx="12"/>
          </p:nvPr>
        </p:nvSpPr>
        <p:spPr/>
        <p:txBody>
          <a:bodyPr/>
          <a:lstStyle/>
          <a:p>
            <a:fld id="{95D10F2E-2536-4355-9232-8FA25989555F}" type="slidenum">
              <a:rPr lang="en-US" altLang="zh-CN" smtClean="0"/>
              <a:pPr/>
              <a:t>12</a:t>
            </a:fld>
            <a:endParaRPr lang="en-US" altLang="zh-CN"/>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28B495A6-60AB-4418-A22E-27A20D04E8A4}"/>
              </a:ext>
            </a:extLst>
          </p:cNvPr>
          <p:cNvSpPr>
            <a:spLocks noGrp="1" noChangeArrowheads="1"/>
          </p:cNvSpPr>
          <p:nvPr>
            <p:ph type="title"/>
          </p:nvPr>
        </p:nvSpPr>
        <p:spPr/>
        <p:txBody>
          <a:bodyPr/>
          <a:lstStyle/>
          <a:p>
            <a:pPr eaLnBrk="1" hangingPunct="1"/>
            <a:r>
              <a:rPr lang="en-US" altLang="zh-CN" sz="4000" b="1" dirty="0"/>
              <a:t>Cartesian Products of Sets</a:t>
            </a:r>
            <a:br>
              <a:rPr lang="en-US" altLang="zh-CN" sz="4000" dirty="0"/>
            </a:br>
            <a:r>
              <a:rPr lang="zh-CN" altLang="en-US" sz="4000" b="1" dirty="0">
                <a:latin typeface="微软雅黑" panose="020B0503020204020204" pitchFamily="34" charset="-122"/>
                <a:ea typeface="微软雅黑" panose="020B0503020204020204" pitchFamily="34" charset="-122"/>
              </a:rPr>
              <a:t>笛卡尔集</a:t>
            </a:r>
          </a:p>
        </p:txBody>
      </p:sp>
      <p:sp>
        <p:nvSpPr>
          <p:cNvPr id="46083" name="Rectangle 3">
            <a:extLst>
              <a:ext uri="{FF2B5EF4-FFF2-40B4-BE49-F238E27FC236}">
                <a16:creationId xmlns:a16="http://schemas.microsoft.com/office/drawing/2014/main" id="{45CC6F3A-43B1-4D96-87B6-1491926959BA}"/>
              </a:ext>
            </a:extLst>
          </p:cNvPr>
          <p:cNvSpPr>
            <a:spLocks noGrp="1" noChangeArrowheads="1"/>
          </p:cNvSpPr>
          <p:nvPr>
            <p:ph type="body" idx="1"/>
          </p:nvPr>
        </p:nvSpPr>
        <p:spPr>
          <a:xfrm>
            <a:off x="107504" y="1573436"/>
            <a:ext cx="8229600" cy="4525963"/>
          </a:xfrm>
        </p:spPr>
        <p:txBody>
          <a:bodyPr/>
          <a:lstStyle/>
          <a:p>
            <a:pPr eaLnBrk="1" hangingPunct="1"/>
            <a:r>
              <a:rPr lang="en-US" altLang="zh-CN" dirty="0"/>
              <a:t>For sets </a:t>
            </a:r>
            <a:r>
              <a:rPr lang="en-US" altLang="zh-CN" i="1" dirty="0"/>
              <a:t>A</a:t>
            </a:r>
            <a:r>
              <a:rPr lang="en-US" altLang="zh-CN" dirty="0"/>
              <a:t>, </a:t>
            </a:r>
            <a:r>
              <a:rPr lang="en-US" altLang="zh-CN" i="1" dirty="0"/>
              <a:t>B</a:t>
            </a:r>
            <a:r>
              <a:rPr lang="en-US" altLang="zh-CN" dirty="0"/>
              <a:t>, their </a:t>
            </a:r>
            <a:r>
              <a:rPr lang="en-US" altLang="zh-CN" i="1" dirty="0"/>
              <a:t>Cartesian product</a:t>
            </a:r>
            <a:br>
              <a:rPr lang="en-US" altLang="zh-CN" i="1" dirty="0"/>
            </a:br>
            <a:r>
              <a:rPr lang="en-US" altLang="zh-CN" i="1" dirty="0">
                <a:solidFill>
                  <a:srgbClr val="FF0000"/>
                </a:solidFill>
              </a:rPr>
              <a:t>A</a:t>
            </a:r>
            <a:r>
              <a:rPr lang="en-US" altLang="zh-CN" dirty="0">
                <a:solidFill>
                  <a:srgbClr val="FF0000"/>
                </a:solidFill>
                <a:sym typeface="Symbol" panose="05050102010706020507" pitchFamily="18" charset="2"/>
              </a:rPr>
              <a:t></a:t>
            </a:r>
            <a:r>
              <a:rPr lang="en-US" altLang="zh-CN" i="1" dirty="0">
                <a:solidFill>
                  <a:srgbClr val="FF0000"/>
                </a:solidFill>
              </a:rPr>
              <a:t>B </a:t>
            </a:r>
            <a:r>
              <a:rPr lang="en-US" altLang="zh-CN" dirty="0">
                <a:solidFill>
                  <a:srgbClr val="FF0000"/>
                </a:solidFill>
              </a:rPr>
              <a:t>:</a:t>
            </a:r>
            <a:r>
              <a:rPr lang="en-US" altLang="zh-CN" dirty="0">
                <a:solidFill>
                  <a:srgbClr val="FF0000"/>
                </a:solidFill>
                <a:sym typeface="Symbol" panose="05050102010706020507" pitchFamily="18" charset="2"/>
              </a:rPr>
              <a:t> {(</a:t>
            </a:r>
            <a:r>
              <a:rPr lang="en-US" altLang="zh-CN" i="1" dirty="0">
                <a:solidFill>
                  <a:srgbClr val="FF0000"/>
                </a:solidFill>
                <a:sym typeface="Symbol" panose="05050102010706020507" pitchFamily="18" charset="2"/>
              </a:rPr>
              <a:t>a</a:t>
            </a:r>
            <a:r>
              <a:rPr lang="en-US" altLang="zh-CN" dirty="0">
                <a:solidFill>
                  <a:srgbClr val="FF0000"/>
                </a:solidFill>
                <a:sym typeface="Symbol" panose="05050102010706020507" pitchFamily="18" charset="2"/>
              </a:rPr>
              <a:t>, </a:t>
            </a:r>
            <a:r>
              <a:rPr lang="en-US" altLang="zh-CN" i="1" dirty="0">
                <a:solidFill>
                  <a:srgbClr val="FF0000"/>
                </a:solidFill>
                <a:sym typeface="Symbol" panose="05050102010706020507" pitchFamily="18" charset="2"/>
              </a:rPr>
              <a:t>b</a:t>
            </a:r>
            <a:r>
              <a:rPr lang="en-US" altLang="zh-CN" dirty="0">
                <a:solidFill>
                  <a:srgbClr val="FF0000"/>
                </a:solidFill>
                <a:sym typeface="Symbol" panose="05050102010706020507" pitchFamily="18" charset="2"/>
              </a:rPr>
              <a:t>) | </a:t>
            </a:r>
            <a:r>
              <a:rPr lang="en-US" altLang="zh-CN" i="1" dirty="0" err="1">
                <a:solidFill>
                  <a:srgbClr val="FF0000"/>
                </a:solidFill>
                <a:sym typeface="Symbol" panose="05050102010706020507" pitchFamily="18" charset="2"/>
              </a:rPr>
              <a:t>a</a:t>
            </a:r>
            <a:r>
              <a:rPr lang="en-US" altLang="zh-CN" dirty="0" err="1">
                <a:solidFill>
                  <a:srgbClr val="FF0000"/>
                </a:solidFill>
                <a:sym typeface="Symbol" panose="05050102010706020507" pitchFamily="18" charset="2"/>
              </a:rPr>
              <a:t></a:t>
            </a:r>
            <a:r>
              <a:rPr lang="en-US" altLang="zh-CN" i="1" dirty="0" err="1">
                <a:solidFill>
                  <a:srgbClr val="FF0000"/>
                </a:solidFill>
                <a:sym typeface="Symbol" panose="05050102010706020507" pitchFamily="18" charset="2"/>
              </a:rPr>
              <a:t>A</a:t>
            </a:r>
            <a:r>
              <a:rPr lang="en-US" altLang="zh-CN" dirty="0">
                <a:solidFill>
                  <a:srgbClr val="FF0000"/>
                </a:solidFill>
                <a:sym typeface="Symbol" panose="05050102010706020507" pitchFamily="18" charset="2"/>
              </a:rPr>
              <a:t>  </a:t>
            </a:r>
            <a:r>
              <a:rPr lang="en-US" altLang="zh-CN" i="1" dirty="0" err="1">
                <a:solidFill>
                  <a:srgbClr val="FF0000"/>
                </a:solidFill>
                <a:sym typeface="Symbol" panose="05050102010706020507" pitchFamily="18" charset="2"/>
              </a:rPr>
              <a:t>b</a:t>
            </a:r>
            <a:r>
              <a:rPr lang="en-US" altLang="zh-CN" dirty="0" err="1">
                <a:solidFill>
                  <a:srgbClr val="FF0000"/>
                </a:solidFill>
                <a:sym typeface="Symbol" panose="05050102010706020507" pitchFamily="18" charset="2"/>
              </a:rPr>
              <a:t></a:t>
            </a:r>
            <a:r>
              <a:rPr lang="en-US" altLang="zh-CN" i="1" dirty="0" err="1">
                <a:solidFill>
                  <a:srgbClr val="FF0000"/>
                </a:solidFill>
                <a:sym typeface="Symbol" panose="05050102010706020507" pitchFamily="18" charset="2"/>
              </a:rPr>
              <a:t>B</a:t>
            </a:r>
            <a:r>
              <a:rPr lang="en-US" altLang="zh-CN" i="1" dirty="0">
                <a:solidFill>
                  <a:srgbClr val="FF0000"/>
                </a:solidFill>
                <a:sym typeface="Symbol" panose="05050102010706020507" pitchFamily="18" charset="2"/>
              </a:rPr>
              <a:t> </a:t>
            </a:r>
            <a:r>
              <a:rPr lang="en-US" altLang="zh-CN" dirty="0">
                <a:solidFill>
                  <a:srgbClr val="FF0000"/>
                </a:solidFill>
                <a:sym typeface="Symbol" panose="05050102010706020507" pitchFamily="18" charset="2"/>
              </a:rPr>
              <a:t>}</a:t>
            </a:r>
            <a:r>
              <a:rPr lang="en-US" altLang="zh-CN" dirty="0">
                <a:sym typeface="Symbol" panose="05050102010706020507" pitchFamily="18" charset="2"/>
              </a:rPr>
              <a:t>.</a:t>
            </a:r>
          </a:p>
          <a:p>
            <a:pPr eaLnBrk="1" hangingPunct="1"/>
            <a:r>
              <a:rPr lang="en-US" altLang="zh-CN" i="1" dirty="0">
                <a:solidFill>
                  <a:schemeClr val="accent2"/>
                </a:solidFill>
                <a:sym typeface="Symbol" panose="05050102010706020507" pitchFamily="18" charset="2"/>
              </a:rPr>
              <a:t>E.g.</a:t>
            </a:r>
            <a:r>
              <a:rPr lang="en-US" altLang="zh-CN" dirty="0">
                <a:solidFill>
                  <a:schemeClr val="accent2"/>
                </a:solidFill>
                <a:sym typeface="Symbol" panose="05050102010706020507" pitchFamily="18" charset="2"/>
              </a:rPr>
              <a:t> {</a:t>
            </a:r>
            <a:r>
              <a:rPr lang="en-US" altLang="zh-CN" dirty="0" err="1">
                <a:solidFill>
                  <a:schemeClr val="accent2"/>
                </a:solidFill>
                <a:sym typeface="Symbol" panose="05050102010706020507" pitchFamily="18" charset="2"/>
              </a:rPr>
              <a:t>a,b</a:t>
            </a:r>
            <a:r>
              <a:rPr lang="en-US" altLang="zh-CN" dirty="0">
                <a:solidFill>
                  <a:schemeClr val="accent2"/>
                </a:solidFill>
                <a:sym typeface="Symbol" panose="05050102010706020507" pitchFamily="18" charset="2"/>
              </a:rPr>
              <a:t>}{1,2} = {(a,1),(a,2),(b,1),(b,2)}</a:t>
            </a:r>
          </a:p>
          <a:p>
            <a:pPr eaLnBrk="1" hangingPunct="1"/>
            <a:r>
              <a:rPr lang="en-US" altLang="zh-CN" dirty="0">
                <a:sym typeface="Symbol" panose="05050102010706020507" pitchFamily="18" charset="2"/>
              </a:rPr>
              <a:t>Note that for finite </a:t>
            </a:r>
            <a:r>
              <a:rPr lang="en-US" altLang="zh-CN" i="1" dirty="0">
                <a:sym typeface="Symbol" panose="05050102010706020507" pitchFamily="18" charset="2"/>
              </a:rPr>
              <a:t>A</a:t>
            </a:r>
            <a:r>
              <a:rPr lang="en-US" altLang="zh-CN" dirty="0">
                <a:sym typeface="Symbol" panose="05050102010706020507" pitchFamily="18" charset="2"/>
              </a:rPr>
              <a:t>, </a:t>
            </a:r>
            <a:r>
              <a:rPr lang="en-US" altLang="zh-CN" i="1" dirty="0">
                <a:sym typeface="Symbol" panose="05050102010706020507" pitchFamily="18" charset="2"/>
              </a:rPr>
              <a:t>B</a:t>
            </a:r>
            <a:r>
              <a:rPr lang="en-US" altLang="zh-CN" dirty="0">
                <a:sym typeface="Symbol" panose="05050102010706020507" pitchFamily="18" charset="2"/>
              </a:rPr>
              <a:t>,   </a:t>
            </a:r>
            <a:r>
              <a:rPr lang="en-US" altLang="zh-CN" dirty="0">
                <a:solidFill>
                  <a:srgbClr val="FF0000"/>
                </a:solidFill>
                <a:sym typeface="Symbol" panose="05050102010706020507" pitchFamily="18" charset="2"/>
              </a:rPr>
              <a:t>|</a:t>
            </a:r>
            <a:r>
              <a:rPr lang="en-US" altLang="zh-CN" i="1" dirty="0">
                <a:solidFill>
                  <a:srgbClr val="FF0000"/>
                </a:solidFill>
              </a:rPr>
              <a:t>A</a:t>
            </a:r>
            <a:r>
              <a:rPr lang="en-US" altLang="zh-CN" dirty="0">
                <a:solidFill>
                  <a:srgbClr val="FF0000"/>
                </a:solidFill>
                <a:sym typeface="Symbol" panose="05050102010706020507" pitchFamily="18" charset="2"/>
              </a:rPr>
              <a:t></a:t>
            </a:r>
            <a:r>
              <a:rPr lang="en-US" altLang="zh-CN" i="1" dirty="0">
                <a:solidFill>
                  <a:srgbClr val="FF0000"/>
                </a:solidFill>
              </a:rPr>
              <a:t>B</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A</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B</a:t>
            </a:r>
            <a:r>
              <a:rPr lang="en-US" altLang="zh-CN" dirty="0">
                <a:solidFill>
                  <a:srgbClr val="FF0000"/>
                </a:solidFill>
                <a:sym typeface="Symbol" panose="05050102010706020507" pitchFamily="18" charset="2"/>
              </a:rPr>
              <a:t>|</a:t>
            </a:r>
            <a:r>
              <a:rPr lang="en-US" altLang="zh-CN" dirty="0">
                <a:sym typeface="Symbol" panose="05050102010706020507" pitchFamily="18" charset="2"/>
              </a:rPr>
              <a:t>.</a:t>
            </a:r>
          </a:p>
          <a:p>
            <a:pPr eaLnBrk="1" hangingPunct="1"/>
            <a:r>
              <a:rPr lang="en-US" altLang="zh-CN" dirty="0">
                <a:sym typeface="Symbol" panose="05050102010706020507" pitchFamily="18" charset="2"/>
              </a:rPr>
              <a:t>Note that the Cartesian product is </a:t>
            </a:r>
            <a:r>
              <a:rPr lang="en-US" altLang="zh-CN" i="1" dirty="0">
                <a:sym typeface="Symbol" panose="05050102010706020507" pitchFamily="18" charset="2"/>
              </a:rPr>
              <a:t>not</a:t>
            </a:r>
            <a:r>
              <a:rPr lang="en-US" altLang="zh-CN" dirty="0">
                <a:sym typeface="Symbol" panose="05050102010706020507" pitchFamily="18" charset="2"/>
              </a:rPr>
              <a:t> commutative: </a:t>
            </a:r>
            <a:r>
              <a:rPr lang="en-US" altLang="zh-CN" i="1" dirty="0">
                <a:sym typeface="Symbol" panose="05050102010706020507" pitchFamily="18" charset="2"/>
              </a:rPr>
              <a:t>i.e.</a:t>
            </a:r>
            <a:r>
              <a:rPr lang="en-US" altLang="zh-CN" dirty="0">
                <a:sym typeface="Symbol" panose="05050102010706020507" pitchFamily="18" charset="2"/>
              </a:rPr>
              <a:t>, </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AB</a:t>
            </a:r>
            <a:r>
              <a:rPr lang="en-US" altLang="zh-CN" dirty="0">
                <a:solidFill>
                  <a:srgbClr val="FF0000"/>
                </a:solidFill>
                <a:sym typeface="Symbol" panose="05050102010706020507" pitchFamily="18" charset="2"/>
              </a:rPr>
              <a:t>: </a:t>
            </a:r>
            <a:r>
              <a:rPr lang="en-US" altLang="zh-CN" i="1" dirty="0">
                <a:solidFill>
                  <a:srgbClr val="FF0000"/>
                </a:solidFill>
              </a:rPr>
              <a:t>A</a:t>
            </a:r>
            <a:r>
              <a:rPr lang="en-US" altLang="zh-CN" dirty="0">
                <a:solidFill>
                  <a:srgbClr val="FF0000"/>
                </a:solidFill>
                <a:sym typeface="Symbol" panose="05050102010706020507" pitchFamily="18" charset="2"/>
              </a:rPr>
              <a:t></a:t>
            </a:r>
            <a:r>
              <a:rPr lang="en-US" altLang="zh-CN" i="1" dirty="0">
                <a:solidFill>
                  <a:srgbClr val="FF0000"/>
                </a:solidFill>
              </a:rPr>
              <a:t>B=B</a:t>
            </a:r>
            <a:r>
              <a:rPr lang="en-US" altLang="zh-CN" dirty="0">
                <a:solidFill>
                  <a:srgbClr val="FF0000"/>
                </a:solidFill>
                <a:sym typeface="Symbol" panose="05050102010706020507" pitchFamily="18" charset="2"/>
              </a:rPr>
              <a:t></a:t>
            </a:r>
            <a:r>
              <a:rPr lang="en-US" altLang="zh-CN" i="1" dirty="0">
                <a:solidFill>
                  <a:srgbClr val="FF0000"/>
                </a:solidFill>
              </a:rPr>
              <a:t>A</a:t>
            </a:r>
            <a:r>
              <a:rPr lang="en-US" altLang="zh-CN" dirty="0">
                <a:sym typeface="Symbol" panose="05050102010706020507" pitchFamily="18" charset="2"/>
              </a:rPr>
              <a:t>.</a:t>
            </a:r>
          </a:p>
          <a:p>
            <a:pPr eaLnBrk="1" hangingPunct="1"/>
            <a:r>
              <a:rPr lang="en-US" altLang="zh-CN" dirty="0">
                <a:sym typeface="Symbol" panose="05050102010706020507" pitchFamily="18" charset="2"/>
              </a:rPr>
              <a:t>Extends to </a:t>
            </a:r>
            <a:r>
              <a:rPr lang="en-US" altLang="zh-CN" i="1" dirty="0">
                <a:sym typeface="Symbol" panose="05050102010706020507" pitchFamily="18" charset="2"/>
              </a:rPr>
              <a:t>A</a:t>
            </a:r>
            <a:r>
              <a:rPr lang="en-US" altLang="zh-CN" baseline="-25000" dirty="0">
                <a:sym typeface="Symbol" panose="05050102010706020507" pitchFamily="18" charset="2"/>
              </a:rPr>
              <a:t>1</a:t>
            </a:r>
            <a:r>
              <a:rPr lang="en-US" altLang="zh-CN" dirty="0">
                <a:sym typeface="Symbol" panose="05050102010706020507" pitchFamily="18" charset="2"/>
              </a:rPr>
              <a:t>  </a:t>
            </a:r>
            <a:r>
              <a:rPr lang="en-US" altLang="zh-CN" i="1" dirty="0">
                <a:sym typeface="Symbol" panose="05050102010706020507" pitchFamily="18" charset="2"/>
              </a:rPr>
              <a:t>A</a:t>
            </a:r>
            <a:r>
              <a:rPr lang="en-US" altLang="zh-CN" baseline="-25000" dirty="0">
                <a:sym typeface="Symbol" panose="05050102010706020507" pitchFamily="18" charset="2"/>
              </a:rPr>
              <a:t>2</a:t>
            </a:r>
            <a:r>
              <a:rPr lang="en-US" altLang="zh-CN" dirty="0">
                <a:sym typeface="Symbol" panose="05050102010706020507" pitchFamily="18" charset="2"/>
              </a:rPr>
              <a:t>  </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 </a:t>
            </a:r>
            <a:r>
              <a:rPr lang="en-US" altLang="zh-CN" i="1" dirty="0">
                <a:sym typeface="Symbol" panose="05050102010706020507" pitchFamily="18" charset="2"/>
              </a:rPr>
              <a:t>A</a:t>
            </a:r>
            <a:r>
              <a:rPr lang="en-US" altLang="zh-CN" i="1" baseline="-25000" dirty="0">
                <a:sym typeface="Symbol" panose="05050102010706020507" pitchFamily="18" charset="2"/>
              </a:rPr>
              <a:t>n</a:t>
            </a:r>
            <a:r>
              <a:rPr lang="en-US" altLang="zh-CN" dirty="0">
                <a:sym typeface="Symbol" panose="05050102010706020507" pitchFamily="18" charset="2"/>
              </a:rPr>
              <a:t>...</a:t>
            </a:r>
          </a:p>
        </p:txBody>
      </p:sp>
      <p:sp>
        <p:nvSpPr>
          <p:cNvPr id="46084" name="Text Box 4">
            <a:extLst>
              <a:ext uri="{FF2B5EF4-FFF2-40B4-BE49-F238E27FC236}">
                <a16:creationId xmlns:a16="http://schemas.microsoft.com/office/drawing/2014/main" id="{947F30E3-D35E-4F3F-93CA-7DF379D0ACEE}"/>
              </a:ext>
            </a:extLst>
          </p:cNvPr>
          <p:cNvSpPr txBox="1">
            <a:spLocks noChangeArrowheads="1"/>
          </p:cNvSpPr>
          <p:nvPr/>
        </p:nvSpPr>
        <p:spPr bwMode="auto">
          <a:xfrm>
            <a:off x="7311514" y="5885309"/>
            <a:ext cx="1857375" cy="739775"/>
          </a:xfrm>
          <a:prstGeom prst="rect">
            <a:avLst/>
          </a:prstGeom>
          <a:solidFill>
            <a:srgbClr val="FFFFCC"/>
          </a:solidFill>
          <a:ln w="38100">
            <a:solidFill>
              <a:srgbClr val="00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0"/>
              </a:spcBef>
              <a:buFontTx/>
              <a:buNone/>
            </a:pPr>
            <a:r>
              <a:rPr lang="en-US" altLang="zh-CN" sz="2000" dirty="0">
                <a:latin typeface="Times New Roman" panose="02020603050405020304" pitchFamily="18" charset="0"/>
              </a:rPr>
              <a:t>René Descartes </a:t>
            </a:r>
            <a:br>
              <a:rPr lang="en-US" altLang="zh-CN" sz="2000" dirty="0">
                <a:latin typeface="Times New Roman" panose="02020603050405020304" pitchFamily="18" charset="0"/>
              </a:rPr>
            </a:br>
            <a:r>
              <a:rPr lang="en-US" altLang="zh-CN" sz="2000" dirty="0">
                <a:latin typeface="Times New Roman" panose="02020603050405020304" pitchFamily="18" charset="0"/>
              </a:rPr>
              <a:t>(1596-1650) </a:t>
            </a:r>
          </a:p>
        </p:txBody>
      </p:sp>
      <p:pic>
        <p:nvPicPr>
          <p:cNvPr id="46085" name="Picture 5" descr="descartes">
            <a:extLst>
              <a:ext uri="{FF2B5EF4-FFF2-40B4-BE49-F238E27FC236}">
                <a16:creationId xmlns:a16="http://schemas.microsoft.com/office/drawing/2014/main" id="{8D666546-A3C5-47AD-8608-9B1A92C9FA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2001" y="3730960"/>
            <a:ext cx="1676400" cy="2076450"/>
          </a:xfrm>
          <a:prstGeom prst="rect">
            <a:avLst/>
          </a:prstGeom>
          <a:noFill/>
          <a:ln w="28575">
            <a:solidFill>
              <a:srgbClr val="99FF66"/>
            </a:solidFill>
            <a:miter lim="800000"/>
            <a:headEnd/>
            <a:tailEnd/>
          </a:ln>
          <a:extLst>
            <a:ext uri="{909E8E84-426E-40DD-AFC4-6F175D3DCCD1}">
              <a14:hiddenFill xmlns:a14="http://schemas.microsoft.com/office/drawing/2010/main">
                <a:solidFill>
                  <a:srgbClr val="FFFFFF"/>
                </a:solidFill>
              </a14:hiddenFill>
            </a:ext>
          </a:extLst>
        </p:spPr>
      </p:pic>
      <p:sp>
        <p:nvSpPr>
          <p:cNvPr id="2" name="灯片编号占位符 1">
            <a:extLst>
              <a:ext uri="{FF2B5EF4-FFF2-40B4-BE49-F238E27FC236}">
                <a16:creationId xmlns:a16="http://schemas.microsoft.com/office/drawing/2014/main" id="{9D559C7D-2860-494D-9862-C006498B8C0B}"/>
              </a:ext>
            </a:extLst>
          </p:cNvPr>
          <p:cNvSpPr>
            <a:spLocks noGrp="1"/>
          </p:cNvSpPr>
          <p:nvPr>
            <p:ph type="sldNum" sz="quarter" idx="12"/>
          </p:nvPr>
        </p:nvSpPr>
        <p:spPr/>
        <p:txBody>
          <a:bodyPr/>
          <a:lstStyle/>
          <a:p>
            <a:fld id="{95D10F2E-2536-4355-9232-8FA25989555F}" type="slidenum">
              <a:rPr lang="en-US" altLang="zh-CN" smtClean="0"/>
              <a:pPr/>
              <a:t>13</a:t>
            </a:fld>
            <a:endParaRPr lang="en-US" altLang="zh-CN"/>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B8D348B8-C42C-44D0-8D68-AD77EFFA2FF8}"/>
              </a:ext>
            </a:extLst>
          </p:cNvPr>
          <p:cNvSpPr>
            <a:spLocks noGrp="1" noChangeArrowheads="1"/>
          </p:cNvSpPr>
          <p:nvPr>
            <p:ph type="title"/>
          </p:nvPr>
        </p:nvSpPr>
        <p:spPr/>
        <p:txBody>
          <a:bodyPr/>
          <a:lstStyle/>
          <a:p>
            <a:pPr eaLnBrk="1" hangingPunct="1"/>
            <a:r>
              <a:rPr lang="en-US" altLang="zh-CN" sz="4000" b="1" dirty="0"/>
              <a:t>Start §2.2: </a:t>
            </a:r>
            <a:br>
              <a:rPr lang="en-US" altLang="zh-CN" sz="4000" dirty="0"/>
            </a:br>
            <a:r>
              <a:rPr lang="zh-CN" altLang="en-US" sz="4000" b="1" dirty="0">
                <a:latin typeface="微软雅黑" panose="020B0503020204020204" pitchFamily="34" charset="-122"/>
                <a:ea typeface="微软雅黑" panose="020B0503020204020204" pitchFamily="34" charset="-122"/>
              </a:rPr>
              <a:t>集合运算</a:t>
            </a:r>
            <a:r>
              <a:rPr lang="en-US" altLang="zh-CN" sz="4000" b="1" dirty="0"/>
              <a:t>The Union Operator </a:t>
            </a:r>
            <a:r>
              <a:rPr lang="zh-CN" altLang="en-US" sz="4000" b="1" dirty="0">
                <a:latin typeface="微软雅黑" panose="020B0503020204020204" pitchFamily="34" charset="-122"/>
                <a:ea typeface="微软雅黑" panose="020B0503020204020204" pitchFamily="34" charset="-122"/>
              </a:rPr>
              <a:t>并集</a:t>
            </a:r>
          </a:p>
        </p:txBody>
      </p:sp>
      <p:sp>
        <p:nvSpPr>
          <p:cNvPr id="55299" name="Rectangle 3">
            <a:extLst>
              <a:ext uri="{FF2B5EF4-FFF2-40B4-BE49-F238E27FC236}">
                <a16:creationId xmlns:a16="http://schemas.microsoft.com/office/drawing/2014/main" id="{7C1C7C87-83BF-4CD2-AF1C-29D8C7088295}"/>
              </a:ext>
            </a:extLst>
          </p:cNvPr>
          <p:cNvSpPr>
            <a:spLocks noGrp="1" noChangeArrowheads="1"/>
          </p:cNvSpPr>
          <p:nvPr>
            <p:ph type="body" idx="1"/>
          </p:nvPr>
        </p:nvSpPr>
        <p:spPr/>
        <p:txBody>
          <a:bodyPr/>
          <a:lstStyle/>
          <a:p>
            <a:pPr eaLnBrk="1" hangingPunct="1"/>
            <a:r>
              <a:rPr lang="en-US" altLang="zh-CN"/>
              <a:t>For sets </a:t>
            </a:r>
            <a:r>
              <a:rPr lang="en-US" altLang="zh-CN" i="1"/>
              <a:t>A</a:t>
            </a:r>
            <a:r>
              <a:rPr lang="en-US" altLang="zh-CN"/>
              <a:t>, </a:t>
            </a:r>
            <a:r>
              <a:rPr lang="en-US" altLang="zh-CN" i="1"/>
              <a:t>B</a:t>
            </a:r>
            <a:r>
              <a:rPr lang="en-US" altLang="zh-CN"/>
              <a:t>, their</a:t>
            </a:r>
            <a:r>
              <a:rPr lang="en-US" altLang="zh-CN" b="1" i="1">
                <a:sym typeface="Symbol" panose="05050102010706020507" pitchFamily="18" charset="2"/>
              </a:rPr>
              <a:t></a:t>
            </a:r>
            <a:r>
              <a:rPr lang="en-US" altLang="zh-CN" i="1"/>
              <a:t>nion</a:t>
            </a:r>
            <a:r>
              <a:rPr lang="en-US" altLang="zh-CN"/>
              <a:t> </a:t>
            </a:r>
            <a:r>
              <a:rPr lang="en-US" altLang="zh-CN" i="1"/>
              <a:t>A</a:t>
            </a:r>
            <a:r>
              <a:rPr lang="en-US" altLang="zh-CN">
                <a:sym typeface="Symbol" panose="05050102010706020507" pitchFamily="18" charset="2"/>
              </a:rPr>
              <a:t></a:t>
            </a:r>
            <a:r>
              <a:rPr lang="en-US" altLang="zh-CN" i="1"/>
              <a:t>B</a:t>
            </a:r>
            <a:r>
              <a:rPr lang="en-US" altLang="zh-CN"/>
              <a:t> is the set containing all elements that are either in </a:t>
            </a:r>
            <a:r>
              <a:rPr lang="en-US" altLang="zh-CN" i="1"/>
              <a:t>A</a:t>
            </a:r>
            <a:r>
              <a:rPr lang="en-US" altLang="zh-CN"/>
              <a:t>, </a:t>
            </a:r>
            <a:r>
              <a:rPr lang="en-US" altLang="zh-CN" b="1"/>
              <a:t>or</a:t>
            </a:r>
            <a:r>
              <a:rPr lang="en-US" altLang="zh-CN"/>
              <a:t> (</a:t>
            </a:r>
            <a:r>
              <a:rPr lang="en-US" altLang="zh-CN">
                <a:latin typeface="Times New Roman" panose="02020603050405020304" pitchFamily="18" charset="0"/>
              </a:rPr>
              <a:t>“</a:t>
            </a:r>
            <a:r>
              <a:rPr lang="en-US" altLang="zh-CN">
                <a:sym typeface="Symbol" panose="05050102010706020507" pitchFamily="18" charset="2"/>
              </a:rPr>
              <a:t></a:t>
            </a:r>
            <a:r>
              <a:rPr lang="en-US" altLang="zh-CN">
                <a:latin typeface="Times New Roman" panose="02020603050405020304" pitchFamily="18" charset="0"/>
                <a:sym typeface="Symbol" panose="05050102010706020507" pitchFamily="18" charset="2"/>
              </a:rPr>
              <a:t>”</a:t>
            </a:r>
            <a:r>
              <a:rPr lang="en-US" altLang="zh-CN">
                <a:sym typeface="Symbol" panose="05050102010706020507" pitchFamily="18" charset="2"/>
              </a:rPr>
              <a:t>) </a:t>
            </a:r>
            <a:r>
              <a:rPr lang="en-US" altLang="zh-CN"/>
              <a:t>in </a:t>
            </a:r>
            <a:r>
              <a:rPr lang="en-US" altLang="zh-CN" i="1"/>
              <a:t>B</a:t>
            </a:r>
            <a:r>
              <a:rPr lang="en-US" altLang="zh-CN"/>
              <a:t> (or, of course, in both).</a:t>
            </a:r>
          </a:p>
          <a:p>
            <a:pPr eaLnBrk="1" hangingPunct="1"/>
            <a:r>
              <a:rPr lang="en-US" altLang="zh-CN"/>
              <a:t>Formally, </a:t>
            </a:r>
            <a:r>
              <a:rPr lang="en-US" altLang="zh-CN">
                <a:solidFill>
                  <a:srgbClr val="FF0000"/>
                </a:solidFill>
                <a:sym typeface="Symbol" panose="05050102010706020507" pitchFamily="18" charset="2"/>
              </a:rPr>
              <a:t></a:t>
            </a:r>
            <a:r>
              <a:rPr lang="en-US" altLang="zh-CN" i="1">
                <a:solidFill>
                  <a:srgbClr val="FF0000"/>
                </a:solidFill>
                <a:sym typeface="Symbol" panose="05050102010706020507" pitchFamily="18" charset="2"/>
              </a:rPr>
              <a:t>A</a:t>
            </a:r>
            <a:r>
              <a:rPr lang="en-US" altLang="zh-CN">
                <a:solidFill>
                  <a:srgbClr val="FF0000"/>
                </a:solidFill>
                <a:sym typeface="Symbol" panose="05050102010706020507" pitchFamily="18" charset="2"/>
              </a:rPr>
              <a:t>,</a:t>
            </a:r>
            <a:r>
              <a:rPr lang="en-US" altLang="zh-CN" i="1">
                <a:solidFill>
                  <a:srgbClr val="FF0000"/>
                </a:solidFill>
                <a:sym typeface="Symbol" panose="05050102010706020507" pitchFamily="18" charset="2"/>
              </a:rPr>
              <a:t>B</a:t>
            </a:r>
            <a:r>
              <a:rPr lang="en-US" altLang="zh-CN">
                <a:solidFill>
                  <a:srgbClr val="FF0000"/>
                </a:solidFill>
                <a:sym typeface="Symbol" panose="05050102010706020507" pitchFamily="18" charset="2"/>
              </a:rPr>
              <a:t>:</a:t>
            </a:r>
            <a:r>
              <a:rPr lang="en-US" altLang="zh-CN">
                <a:solidFill>
                  <a:srgbClr val="FF0000"/>
                </a:solidFill>
              </a:rPr>
              <a:t> </a:t>
            </a:r>
            <a:r>
              <a:rPr lang="en-US" altLang="zh-CN" i="1">
                <a:solidFill>
                  <a:srgbClr val="FF0000"/>
                </a:solidFill>
              </a:rPr>
              <a:t>A</a:t>
            </a:r>
            <a:r>
              <a:rPr lang="en-US" altLang="zh-CN">
                <a:solidFill>
                  <a:srgbClr val="FF0000"/>
                </a:solidFill>
                <a:sym typeface="Symbol" panose="05050102010706020507" pitchFamily="18" charset="2"/>
              </a:rPr>
              <a:t></a:t>
            </a:r>
            <a:r>
              <a:rPr lang="en-US" altLang="zh-CN" i="1">
                <a:solidFill>
                  <a:srgbClr val="FF0000"/>
                </a:solidFill>
              </a:rPr>
              <a:t>B</a:t>
            </a:r>
            <a:r>
              <a:rPr lang="en-US" altLang="zh-CN">
                <a:solidFill>
                  <a:srgbClr val="FF0000"/>
                </a:solidFill>
                <a:sym typeface="Symbol" panose="05050102010706020507" pitchFamily="18" charset="2"/>
              </a:rPr>
              <a:t> = </a:t>
            </a:r>
            <a:r>
              <a:rPr lang="en-US" altLang="zh-CN">
                <a:solidFill>
                  <a:srgbClr val="FF0000"/>
                </a:solidFill>
              </a:rPr>
              <a:t>{</a:t>
            </a:r>
            <a:r>
              <a:rPr lang="en-US" altLang="zh-CN" i="1">
                <a:solidFill>
                  <a:srgbClr val="FF0000"/>
                </a:solidFill>
              </a:rPr>
              <a:t>x </a:t>
            </a:r>
            <a:r>
              <a:rPr lang="en-US" altLang="zh-CN">
                <a:solidFill>
                  <a:srgbClr val="FF0000"/>
                </a:solidFill>
              </a:rPr>
              <a:t>| </a:t>
            </a:r>
            <a:r>
              <a:rPr lang="en-US" altLang="zh-CN" i="1">
                <a:solidFill>
                  <a:srgbClr val="FF0000"/>
                </a:solidFill>
              </a:rPr>
              <a:t>x</a:t>
            </a:r>
            <a:r>
              <a:rPr lang="en-US" altLang="zh-CN">
                <a:solidFill>
                  <a:srgbClr val="FF0000"/>
                </a:solidFill>
                <a:sym typeface="Symbol" panose="05050102010706020507" pitchFamily="18" charset="2"/>
              </a:rPr>
              <a:t></a:t>
            </a:r>
            <a:r>
              <a:rPr lang="en-US" altLang="zh-CN" i="1">
                <a:solidFill>
                  <a:srgbClr val="FF0000"/>
                </a:solidFill>
                <a:sym typeface="Symbol" panose="05050102010706020507" pitchFamily="18" charset="2"/>
              </a:rPr>
              <a:t>A</a:t>
            </a:r>
            <a:r>
              <a:rPr lang="en-US" altLang="zh-CN">
                <a:solidFill>
                  <a:srgbClr val="FF0000"/>
                </a:solidFill>
                <a:sym typeface="Symbol" panose="05050102010706020507" pitchFamily="18" charset="2"/>
              </a:rPr>
              <a:t> </a:t>
            </a:r>
            <a:r>
              <a:rPr lang="en-US" altLang="zh-CN" b="1">
                <a:solidFill>
                  <a:srgbClr val="FF0000"/>
                </a:solidFill>
                <a:sym typeface="Symbol" panose="05050102010706020507" pitchFamily="18" charset="2"/>
              </a:rPr>
              <a:t></a:t>
            </a:r>
            <a:r>
              <a:rPr lang="en-US" altLang="zh-CN">
                <a:solidFill>
                  <a:srgbClr val="FF0000"/>
                </a:solidFill>
                <a:sym typeface="Symbol" panose="05050102010706020507" pitchFamily="18" charset="2"/>
              </a:rPr>
              <a:t> </a:t>
            </a:r>
            <a:r>
              <a:rPr lang="en-US" altLang="zh-CN" i="1">
                <a:solidFill>
                  <a:srgbClr val="FF0000"/>
                </a:solidFill>
                <a:sym typeface="Symbol" panose="05050102010706020507" pitchFamily="18" charset="2"/>
              </a:rPr>
              <a:t>x</a:t>
            </a:r>
            <a:r>
              <a:rPr lang="en-US" altLang="zh-CN">
                <a:solidFill>
                  <a:srgbClr val="FF0000"/>
                </a:solidFill>
                <a:sym typeface="Symbol" panose="05050102010706020507" pitchFamily="18" charset="2"/>
              </a:rPr>
              <a:t></a:t>
            </a:r>
            <a:r>
              <a:rPr lang="en-US" altLang="zh-CN" i="1">
                <a:solidFill>
                  <a:srgbClr val="FF0000"/>
                </a:solidFill>
                <a:sym typeface="Symbol" panose="05050102010706020507" pitchFamily="18" charset="2"/>
              </a:rPr>
              <a:t>B</a:t>
            </a:r>
            <a:r>
              <a:rPr lang="en-US" altLang="zh-CN">
                <a:solidFill>
                  <a:srgbClr val="FF0000"/>
                </a:solidFill>
                <a:sym typeface="Symbol" panose="05050102010706020507" pitchFamily="18" charset="2"/>
              </a:rPr>
              <a:t>}.</a:t>
            </a:r>
          </a:p>
          <a:p>
            <a:pPr eaLnBrk="1" hangingPunct="1"/>
            <a:r>
              <a:rPr lang="en-US" altLang="zh-CN">
                <a:sym typeface="Symbol" panose="05050102010706020507" pitchFamily="18" charset="2"/>
              </a:rPr>
              <a:t>Note that </a:t>
            </a:r>
            <a:r>
              <a:rPr lang="en-US" altLang="zh-CN" i="1"/>
              <a:t>A</a:t>
            </a:r>
            <a:r>
              <a:rPr lang="en-US" altLang="zh-CN">
                <a:sym typeface="Symbol" panose="05050102010706020507" pitchFamily="18" charset="2"/>
              </a:rPr>
              <a:t></a:t>
            </a:r>
            <a:r>
              <a:rPr lang="en-US" altLang="zh-CN" i="1"/>
              <a:t>B </a:t>
            </a:r>
            <a:r>
              <a:rPr lang="en-US" altLang="zh-CN"/>
              <a:t>is a </a:t>
            </a:r>
            <a:r>
              <a:rPr lang="en-US" altLang="zh-CN" b="1"/>
              <a:t>superset</a:t>
            </a:r>
            <a:r>
              <a:rPr lang="en-US" altLang="zh-CN"/>
              <a:t> of both </a:t>
            </a:r>
            <a:r>
              <a:rPr lang="en-US" altLang="zh-CN" i="1"/>
              <a:t>A</a:t>
            </a:r>
            <a:r>
              <a:rPr lang="en-US" altLang="zh-CN"/>
              <a:t> and </a:t>
            </a:r>
            <a:r>
              <a:rPr lang="en-US" altLang="zh-CN" i="1"/>
              <a:t>B </a:t>
            </a:r>
            <a:r>
              <a:rPr lang="en-US" altLang="zh-CN"/>
              <a:t>(in fact, it is the smallest such superset):</a:t>
            </a:r>
            <a:r>
              <a:rPr lang="en-US" altLang="zh-CN" i="1"/>
              <a:t> </a:t>
            </a:r>
            <a:br>
              <a:rPr lang="en-US" altLang="zh-CN"/>
            </a:br>
            <a:r>
              <a:rPr lang="en-US" altLang="zh-CN"/>
              <a:t>	</a:t>
            </a:r>
            <a:r>
              <a:rPr lang="en-US" altLang="zh-CN">
                <a:solidFill>
                  <a:srgbClr val="FF0000"/>
                </a:solidFill>
                <a:sym typeface="Symbol" panose="05050102010706020507" pitchFamily="18" charset="2"/>
              </a:rPr>
              <a:t></a:t>
            </a:r>
            <a:r>
              <a:rPr lang="en-US" altLang="zh-CN" i="1">
                <a:solidFill>
                  <a:srgbClr val="FF0000"/>
                </a:solidFill>
                <a:sym typeface="Symbol" panose="05050102010706020507" pitchFamily="18" charset="2"/>
              </a:rPr>
              <a:t>A</a:t>
            </a:r>
            <a:r>
              <a:rPr lang="en-US" altLang="zh-CN">
                <a:solidFill>
                  <a:srgbClr val="FF0000"/>
                </a:solidFill>
                <a:sym typeface="Symbol" panose="05050102010706020507" pitchFamily="18" charset="2"/>
              </a:rPr>
              <a:t>, </a:t>
            </a:r>
            <a:r>
              <a:rPr lang="en-US" altLang="zh-CN" i="1">
                <a:solidFill>
                  <a:srgbClr val="FF0000"/>
                </a:solidFill>
                <a:sym typeface="Symbol" panose="05050102010706020507" pitchFamily="18" charset="2"/>
              </a:rPr>
              <a:t>B</a:t>
            </a:r>
            <a:r>
              <a:rPr lang="en-US" altLang="zh-CN">
                <a:solidFill>
                  <a:srgbClr val="FF0000"/>
                </a:solidFill>
                <a:sym typeface="Symbol" panose="05050102010706020507" pitchFamily="18" charset="2"/>
              </a:rPr>
              <a:t>: </a:t>
            </a:r>
            <a:r>
              <a:rPr lang="en-US" altLang="zh-CN">
                <a:solidFill>
                  <a:srgbClr val="FF0000"/>
                </a:solidFill>
              </a:rPr>
              <a:t>(</a:t>
            </a:r>
            <a:r>
              <a:rPr lang="en-US" altLang="zh-CN" i="1">
                <a:solidFill>
                  <a:srgbClr val="FF0000"/>
                </a:solidFill>
              </a:rPr>
              <a:t>A</a:t>
            </a:r>
            <a:r>
              <a:rPr lang="en-US" altLang="zh-CN">
                <a:solidFill>
                  <a:srgbClr val="FF0000"/>
                </a:solidFill>
                <a:sym typeface="Symbol" panose="05050102010706020507" pitchFamily="18" charset="2"/>
              </a:rPr>
              <a:t></a:t>
            </a:r>
            <a:r>
              <a:rPr lang="en-US" altLang="zh-CN" i="1">
                <a:solidFill>
                  <a:srgbClr val="FF0000"/>
                </a:solidFill>
              </a:rPr>
              <a:t>B </a:t>
            </a:r>
            <a:r>
              <a:rPr lang="en-US" altLang="zh-CN">
                <a:solidFill>
                  <a:srgbClr val="FF0000"/>
                </a:solidFill>
                <a:sym typeface="Symbol" panose="05050102010706020507" pitchFamily="18" charset="2"/>
              </a:rPr>
              <a:t> </a:t>
            </a:r>
            <a:r>
              <a:rPr lang="en-US" altLang="zh-CN" i="1">
                <a:solidFill>
                  <a:srgbClr val="FF0000"/>
                </a:solidFill>
                <a:sym typeface="Symbol" panose="05050102010706020507" pitchFamily="18" charset="2"/>
              </a:rPr>
              <a:t>A</a:t>
            </a:r>
            <a:r>
              <a:rPr lang="en-US" altLang="zh-CN">
                <a:solidFill>
                  <a:srgbClr val="FF0000"/>
                </a:solidFill>
                <a:sym typeface="Symbol" panose="05050102010706020507" pitchFamily="18" charset="2"/>
              </a:rPr>
              <a:t>) </a:t>
            </a:r>
            <a:r>
              <a:rPr lang="en-US" altLang="zh-CN" b="1">
                <a:solidFill>
                  <a:srgbClr val="FF0000"/>
                </a:solidFill>
                <a:sym typeface="Symbol" panose="05050102010706020507" pitchFamily="18" charset="2"/>
              </a:rPr>
              <a:t></a:t>
            </a:r>
            <a:r>
              <a:rPr lang="en-US" altLang="zh-CN">
                <a:solidFill>
                  <a:srgbClr val="FF0000"/>
                </a:solidFill>
              </a:rPr>
              <a:t> (</a:t>
            </a:r>
            <a:r>
              <a:rPr lang="en-US" altLang="zh-CN" i="1">
                <a:solidFill>
                  <a:srgbClr val="FF0000"/>
                </a:solidFill>
              </a:rPr>
              <a:t>A</a:t>
            </a:r>
            <a:r>
              <a:rPr lang="en-US" altLang="zh-CN">
                <a:solidFill>
                  <a:srgbClr val="FF0000"/>
                </a:solidFill>
                <a:sym typeface="Symbol" panose="05050102010706020507" pitchFamily="18" charset="2"/>
              </a:rPr>
              <a:t></a:t>
            </a:r>
            <a:r>
              <a:rPr lang="en-US" altLang="zh-CN" i="1">
                <a:solidFill>
                  <a:srgbClr val="FF0000"/>
                </a:solidFill>
              </a:rPr>
              <a:t>B </a:t>
            </a:r>
            <a:r>
              <a:rPr lang="en-US" altLang="zh-CN">
                <a:solidFill>
                  <a:srgbClr val="FF0000"/>
                </a:solidFill>
                <a:sym typeface="Symbol" panose="05050102010706020507" pitchFamily="18" charset="2"/>
              </a:rPr>
              <a:t> </a:t>
            </a:r>
            <a:r>
              <a:rPr lang="en-US" altLang="zh-CN" i="1">
                <a:solidFill>
                  <a:srgbClr val="FF0000"/>
                </a:solidFill>
                <a:sym typeface="Symbol" panose="05050102010706020507" pitchFamily="18" charset="2"/>
              </a:rPr>
              <a:t>B</a:t>
            </a:r>
            <a:r>
              <a:rPr lang="en-US" altLang="zh-CN">
                <a:solidFill>
                  <a:srgbClr val="FF0000"/>
                </a:solidFill>
                <a:sym typeface="Symbol" panose="05050102010706020507" pitchFamily="18" charset="2"/>
              </a:rPr>
              <a:t>)</a:t>
            </a:r>
          </a:p>
        </p:txBody>
      </p:sp>
      <p:sp>
        <p:nvSpPr>
          <p:cNvPr id="2" name="灯片编号占位符 1">
            <a:extLst>
              <a:ext uri="{FF2B5EF4-FFF2-40B4-BE49-F238E27FC236}">
                <a16:creationId xmlns:a16="http://schemas.microsoft.com/office/drawing/2014/main" id="{C25D809B-8473-4A85-8541-C11A65158B26}"/>
              </a:ext>
            </a:extLst>
          </p:cNvPr>
          <p:cNvSpPr>
            <a:spLocks noGrp="1"/>
          </p:cNvSpPr>
          <p:nvPr>
            <p:ph type="sldNum" sz="quarter" idx="12"/>
          </p:nvPr>
        </p:nvSpPr>
        <p:spPr/>
        <p:txBody>
          <a:bodyPr/>
          <a:lstStyle/>
          <a:p>
            <a:fld id="{95D10F2E-2536-4355-9232-8FA25989555F}" type="slidenum">
              <a:rPr lang="en-US" altLang="zh-CN" smtClean="0"/>
              <a:pPr/>
              <a:t>14</a:t>
            </a:fld>
            <a:endParaRPr lang="en-US" altLang="zh-CN"/>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AE9D0D10-C7A2-4F53-8AF2-BF30B5D18E4F}"/>
              </a:ext>
            </a:extLst>
          </p:cNvPr>
          <p:cNvSpPr>
            <a:spLocks noGrp="1" noChangeArrowheads="1"/>
          </p:cNvSpPr>
          <p:nvPr>
            <p:ph type="title"/>
          </p:nvPr>
        </p:nvSpPr>
        <p:spPr>
          <a:xfrm>
            <a:off x="457200" y="274638"/>
            <a:ext cx="8363272" cy="1143000"/>
          </a:xfrm>
        </p:spPr>
        <p:txBody>
          <a:bodyPr/>
          <a:lstStyle/>
          <a:p>
            <a:pPr eaLnBrk="1" hangingPunct="1"/>
            <a:r>
              <a:rPr lang="en-US" altLang="zh-CN" b="1" dirty="0"/>
              <a:t>The Intersection Operator </a:t>
            </a:r>
            <a:r>
              <a:rPr lang="zh-CN" altLang="en-US" b="1" dirty="0">
                <a:latin typeface="微软雅黑" panose="020B0503020204020204" pitchFamily="34" charset="-122"/>
                <a:ea typeface="微软雅黑" panose="020B0503020204020204" pitchFamily="34" charset="-122"/>
              </a:rPr>
              <a:t>交集</a:t>
            </a:r>
          </a:p>
        </p:txBody>
      </p:sp>
      <p:sp>
        <p:nvSpPr>
          <p:cNvPr id="59395" name="Rectangle 3">
            <a:extLst>
              <a:ext uri="{FF2B5EF4-FFF2-40B4-BE49-F238E27FC236}">
                <a16:creationId xmlns:a16="http://schemas.microsoft.com/office/drawing/2014/main" id="{B38A2809-D343-4CFF-97E7-3E7BAF41F82C}"/>
              </a:ext>
            </a:extLst>
          </p:cNvPr>
          <p:cNvSpPr>
            <a:spLocks noGrp="1" noChangeArrowheads="1"/>
          </p:cNvSpPr>
          <p:nvPr>
            <p:ph type="body" idx="1"/>
          </p:nvPr>
        </p:nvSpPr>
        <p:spPr/>
        <p:txBody>
          <a:bodyPr/>
          <a:lstStyle/>
          <a:p>
            <a:pPr eaLnBrk="1" hangingPunct="1"/>
            <a:r>
              <a:rPr lang="en-US" altLang="zh-CN"/>
              <a:t>For sets </a:t>
            </a:r>
            <a:r>
              <a:rPr lang="en-US" altLang="zh-CN" i="1"/>
              <a:t>A</a:t>
            </a:r>
            <a:r>
              <a:rPr lang="en-US" altLang="zh-CN"/>
              <a:t>, </a:t>
            </a:r>
            <a:r>
              <a:rPr lang="en-US" altLang="zh-CN" i="1"/>
              <a:t>B</a:t>
            </a:r>
            <a:r>
              <a:rPr lang="en-US" altLang="zh-CN"/>
              <a:t>, their </a:t>
            </a:r>
            <a:r>
              <a:rPr lang="en-US" altLang="zh-CN" i="1"/>
              <a:t>intersection</a:t>
            </a:r>
            <a:r>
              <a:rPr lang="en-US" altLang="zh-CN"/>
              <a:t> </a:t>
            </a:r>
            <a:r>
              <a:rPr lang="en-US" altLang="zh-CN" i="1"/>
              <a:t>A</a:t>
            </a:r>
            <a:r>
              <a:rPr lang="en-US" altLang="zh-CN">
                <a:sym typeface="Symbol" panose="05050102010706020507" pitchFamily="18" charset="2"/>
              </a:rPr>
              <a:t></a:t>
            </a:r>
            <a:r>
              <a:rPr lang="en-US" altLang="zh-CN" i="1"/>
              <a:t>B</a:t>
            </a:r>
            <a:r>
              <a:rPr lang="en-US" altLang="zh-CN"/>
              <a:t> is the set containing all elements that are simultaneously in </a:t>
            </a:r>
            <a:r>
              <a:rPr lang="en-US" altLang="zh-CN" i="1"/>
              <a:t>A </a:t>
            </a:r>
            <a:r>
              <a:rPr lang="en-US" altLang="zh-CN" b="1"/>
              <a:t>and</a:t>
            </a:r>
            <a:r>
              <a:rPr lang="en-US" altLang="zh-CN"/>
              <a:t> (</a:t>
            </a:r>
            <a:r>
              <a:rPr lang="en-US" altLang="zh-CN">
                <a:latin typeface="Times New Roman" panose="02020603050405020304" pitchFamily="18" charset="0"/>
              </a:rPr>
              <a:t>“</a:t>
            </a:r>
            <a:r>
              <a:rPr lang="en-US" altLang="zh-CN">
                <a:sym typeface="Symbol" panose="05050102010706020507" pitchFamily="18" charset="2"/>
              </a:rPr>
              <a:t></a:t>
            </a:r>
            <a:r>
              <a:rPr lang="en-US" altLang="zh-CN">
                <a:latin typeface="Times New Roman" panose="02020603050405020304" pitchFamily="18" charset="0"/>
                <a:sym typeface="Symbol" panose="05050102010706020507" pitchFamily="18" charset="2"/>
              </a:rPr>
              <a:t>”</a:t>
            </a:r>
            <a:r>
              <a:rPr lang="en-US" altLang="zh-CN">
                <a:sym typeface="Symbol" panose="05050102010706020507" pitchFamily="18" charset="2"/>
              </a:rPr>
              <a:t>) </a:t>
            </a:r>
            <a:r>
              <a:rPr lang="en-US" altLang="zh-CN"/>
              <a:t>in </a:t>
            </a:r>
            <a:r>
              <a:rPr lang="en-US" altLang="zh-CN" i="1"/>
              <a:t>B</a:t>
            </a:r>
            <a:r>
              <a:rPr lang="en-US" altLang="zh-CN"/>
              <a:t>.</a:t>
            </a:r>
          </a:p>
          <a:p>
            <a:pPr eaLnBrk="1" hangingPunct="1"/>
            <a:r>
              <a:rPr lang="en-US" altLang="zh-CN"/>
              <a:t>Formally, </a:t>
            </a:r>
            <a:r>
              <a:rPr lang="en-US" altLang="zh-CN">
                <a:solidFill>
                  <a:srgbClr val="FF0000"/>
                </a:solidFill>
                <a:sym typeface="Symbol" panose="05050102010706020507" pitchFamily="18" charset="2"/>
              </a:rPr>
              <a:t></a:t>
            </a:r>
            <a:r>
              <a:rPr lang="en-US" altLang="zh-CN" i="1">
                <a:solidFill>
                  <a:srgbClr val="FF0000"/>
                </a:solidFill>
                <a:sym typeface="Symbol" panose="05050102010706020507" pitchFamily="18" charset="2"/>
              </a:rPr>
              <a:t>A</a:t>
            </a:r>
            <a:r>
              <a:rPr lang="en-US" altLang="zh-CN">
                <a:solidFill>
                  <a:srgbClr val="FF0000"/>
                </a:solidFill>
                <a:sym typeface="Symbol" panose="05050102010706020507" pitchFamily="18" charset="2"/>
              </a:rPr>
              <a:t>,</a:t>
            </a:r>
            <a:r>
              <a:rPr lang="en-US" altLang="zh-CN" i="1">
                <a:solidFill>
                  <a:srgbClr val="FF0000"/>
                </a:solidFill>
                <a:sym typeface="Symbol" panose="05050102010706020507" pitchFamily="18" charset="2"/>
              </a:rPr>
              <a:t>B</a:t>
            </a:r>
            <a:r>
              <a:rPr lang="en-US" altLang="zh-CN">
                <a:solidFill>
                  <a:srgbClr val="FF0000"/>
                </a:solidFill>
                <a:sym typeface="Symbol" panose="05050102010706020507" pitchFamily="18" charset="2"/>
              </a:rPr>
              <a:t>:</a:t>
            </a:r>
            <a:r>
              <a:rPr lang="en-US" altLang="zh-CN">
                <a:solidFill>
                  <a:srgbClr val="FF0000"/>
                </a:solidFill>
              </a:rPr>
              <a:t> </a:t>
            </a:r>
            <a:r>
              <a:rPr lang="en-US" altLang="zh-CN" i="1">
                <a:solidFill>
                  <a:srgbClr val="FF0000"/>
                </a:solidFill>
              </a:rPr>
              <a:t>A</a:t>
            </a:r>
            <a:r>
              <a:rPr lang="en-US" altLang="zh-CN">
                <a:solidFill>
                  <a:srgbClr val="FF0000"/>
                </a:solidFill>
                <a:sym typeface="Symbol" panose="05050102010706020507" pitchFamily="18" charset="2"/>
              </a:rPr>
              <a:t></a:t>
            </a:r>
            <a:r>
              <a:rPr lang="en-US" altLang="zh-CN" i="1">
                <a:solidFill>
                  <a:srgbClr val="FF0000"/>
                </a:solidFill>
              </a:rPr>
              <a:t>B</a:t>
            </a:r>
            <a:r>
              <a:rPr lang="en-US" altLang="zh-CN">
                <a:solidFill>
                  <a:srgbClr val="FF0000"/>
                </a:solidFill>
                <a:sym typeface="Symbol" panose="05050102010706020507" pitchFamily="18" charset="2"/>
              </a:rPr>
              <a:t>=</a:t>
            </a:r>
            <a:r>
              <a:rPr lang="en-US" altLang="zh-CN">
                <a:solidFill>
                  <a:srgbClr val="FF0000"/>
                </a:solidFill>
              </a:rPr>
              <a:t>{</a:t>
            </a:r>
            <a:r>
              <a:rPr lang="en-US" altLang="zh-CN" i="1">
                <a:solidFill>
                  <a:srgbClr val="FF0000"/>
                </a:solidFill>
              </a:rPr>
              <a:t>x </a:t>
            </a:r>
            <a:r>
              <a:rPr lang="en-US" altLang="zh-CN">
                <a:solidFill>
                  <a:srgbClr val="FF0000"/>
                </a:solidFill>
              </a:rPr>
              <a:t>| </a:t>
            </a:r>
            <a:r>
              <a:rPr lang="en-US" altLang="zh-CN" i="1">
                <a:solidFill>
                  <a:srgbClr val="FF0000"/>
                </a:solidFill>
              </a:rPr>
              <a:t>x</a:t>
            </a:r>
            <a:r>
              <a:rPr lang="en-US" altLang="zh-CN">
                <a:solidFill>
                  <a:srgbClr val="FF0000"/>
                </a:solidFill>
                <a:sym typeface="Symbol" panose="05050102010706020507" pitchFamily="18" charset="2"/>
              </a:rPr>
              <a:t></a:t>
            </a:r>
            <a:r>
              <a:rPr lang="en-US" altLang="zh-CN" i="1">
                <a:solidFill>
                  <a:srgbClr val="FF0000"/>
                </a:solidFill>
                <a:sym typeface="Symbol" panose="05050102010706020507" pitchFamily="18" charset="2"/>
              </a:rPr>
              <a:t>A</a:t>
            </a:r>
            <a:r>
              <a:rPr lang="en-US" altLang="zh-CN">
                <a:solidFill>
                  <a:srgbClr val="FF0000"/>
                </a:solidFill>
                <a:sym typeface="Symbol" panose="05050102010706020507" pitchFamily="18" charset="2"/>
              </a:rPr>
              <a:t> </a:t>
            </a:r>
            <a:r>
              <a:rPr lang="en-US" altLang="zh-CN" b="1">
                <a:solidFill>
                  <a:srgbClr val="FF0000"/>
                </a:solidFill>
                <a:sym typeface="Symbol" panose="05050102010706020507" pitchFamily="18" charset="2"/>
              </a:rPr>
              <a:t></a:t>
            </a:r>
            <a:r>
              <a:rPr lang="en-US" altLang="zh-CN">
                <a:solidFill>
                  <a:srgbClr val="FF0000"/>
                </a:solidFill>
                <a:sym typeface="Symbol" panose="05050102010706020507" pitchFamily="18" charset="2"/>
              </a:rPr>
              <a:t> </a:t>
            </a:r>
            <a:r>
              <a:rPr lang="en-US" altLang="zh-CN" i="1">
                <a:solidFill>
                  <a:srgbClr val="FF0000"/>
                </a:solidFill>
                <a:sym typeface="Symbol" panose="05050102010706020507" pitchFamily="18" charset="2"/>
              </a:rPr>
              <a:t>x</a:t>
            </a:r>
            <a:r>
              <a:rPr lang="en-US" altLang="zh-CN">
                <a:solidFill>
                  <a:srgbClr val="FF0000"/>
                </a:solidFill>
                <a:sym typeface="Symbol" panose="05050102010706020507" pitchFamily="18" charset="2"/>
              </a:rPr>
              <a:t></a:t>
            </a:r>
            <a:r>
              <a:rPr lang="en-US" altLang="zh-CN" i="1">
                <a:solidFill>
                  <a:srgbClr val="FF0000"/>
                </a:solidFill>
                <a:sym typeface="Symbol" panose="05050102010706020507" pitchFamily="18" charset="2"/>
              </a:rPr>
              <a:t>B</a:t>
            </a:r>
            <a:r>
              <a:rPr lang="en-US" altLang="zh-CN">
                <a:solidFill>
                  <a:srgbClr val="FF0000"/>
                </a:solidFill>
                <a:sym typeface="Symbol" panose="05050102010706020507" pitchFamily="18" charset="2"/>
              </a:rPr>
              <a:t>}</a:t>
            </a:r>
            <a:r>
              <a:rPr lang="en-US" altLang="zh-CN">
                <a:sym typeface="Symbol" panose="05050102010706020507" pitchFamily="18" charset="2"/>
              </a:rPr>
              <a:t>.</a:t>
            </a:r>
          </a:p>
          <a:p>
            <a:pPr eaLnBrk="1" hangingPunct="1"/>
            <a:r>
              <a:rPr lang="en-US" altLang="zh-CN">
                <a:sym typeface="Symbol" panose="05050102010706020507" pitchFamily="18" charset="2"/>
              </a:rPr>
              <a:t>Note that </a:t>
            </a:r>
            <a:r>
              <a:rPr lang="en-US" altLang="zh-CN" i="1"/>
              <a:t>A</a:t>
            </a:r>
            <a:r>
              <a:rPr lang="en-US" altLang="zh-CN">
                <a:sym typeface="Symbol" panose="05050102010706020507" pitchFamily="18" charset="2"/>
              </a:rPr>
              <a:t></a:t>
            </a:r>
            <a:r>
              <a:rPr lang="en-US" altLang="zh-CN" i="1"/>
              <a:t>B </a:t>
            </a:r>
            <a:r>
              <a:rPr lang="en-US" altLang="zh-CN"/>
              <a:t>is a </a:t>
            </a:r>
            <a:r>
              <a:rPr lang="en-US" altLang="zh-CN" b="1"/>
              <a:t>subset</a:t>
            </a:r>
            <a:r>
              <a:rPr lang="en-US" altLang="zh-CN"/>
              <a:t> of both A and B (in fact it is the largest such subset):</a:t>
            </a:r>
            <a:r>
              <a:rPr lang="en-US" altLang="zh-CN" i="1"/>
              <a:t> </a:t>
            </a:r>
            <a:br>
              <a:rPr lang="en-US" altLang="zh-CN"/>
            </a:br>
            <a:r>
              <a:rPr lang="en-US" altLang="zh-CN"/>
              <a:t>	</a:t>
            </a:r>
            <a:r>
              <a:rPr lang="en-US" altLang="zh-CN">
                <a:solidFill>
                  <a:srgbClr val="FF0000"/>
                </a:solidFill>
                <a:sym typeface="Symbol" panose="05050102010706020507" pitchFamily="18" charset="2"/>
              </a:rPr>
              <a:t></a:t>
            </a:r>
            <a:r>
              <a:rPr lang="en-US" altLang="zh-CN" i="1">
                <a:solidFill>
                  <a:srgbClr val="FF0000"/>
                </a:solidFill>
                <a:sym typeface="Symbol" panose="05050102010706020507" pitchFamily="18" charset="2"/>
              </a:rPr>
              <a:t>A</a:t>
            </a:r>
            <a:r>
              <a:rPr lang="en-US" altLang="zh-CN">
                <a:solidFill>
                  <a:srgbClr val="FF0000"/>
                </a:solidFill>
                <a:sym typeface="Symbol" panose="05050102010706020507" pitchFamily="18" charset="2"/>
              </a:rPr>
              <a:t>, </a:t>
            </a:r>
            <a:r>
              <a:rPr lang="en-US" altLang="zh-CN" i="1">
                <a:solidFill>
                  <a:srgbClr val="FF0000"/>
                </a:solidFill>
                <a:sym typeface="Symbol" panose="05050102010706020507" pitchFamily="18" charset="2"/>
              </a:rPr>
              <a:t>B</a:t>
            </a:r>
            <a:r>
              <a:rPr lang="en-US" altLang="zh-CN">
                <a:solidFill>
                  <a:srgbClr val="FF0000"/>
                </a:solidFill>
                <a:sym typeface="Symbol" panose="05050102010706020507" pitchFamily="18" charset="2"/>
              </a:rPr>
              <a:t>: </a:t>
            </a:r>
            <a:r>
              <a:rPr lang="en-US" altLang="zh-CN">
                <a:solidFill>
                  <a:srgbClr val="FF0000"/>
                </a:solidFill>
              </a:rPr>
              <a:t>(</a:t>
            </a:r>
            <a:r>
              <a:rPr lang="en-US" altLang="zh-CN" i="1">
                <a:solidFill>
                  <a:srgbClr val="FF0000"/>
                </a:solidFill>
              </a:rPr>
              <a:t>A</a:t>
            </a:r>
            <a:r>
              <a:rPr lang="en-US" altLang="zh-CN">
                <a:solidFill>
                  <a:srgbClr val="FF0000"/>
                </a:solidFill>
                <a:sym typeface="Symbol" panose="05050102010706020507" pitchFamily="18" charset="2"/>
              </a:rPr>
              <a:t></a:t>
            </a:r>
            <a:r>
              <a:rPr lang="en-US" altLang="zh-CN" i="1">
                <a:solidFill>
                  <a:srgbClr val="FF0000"/>
                </a:solidFill>
              </a:rPr>
              <a:t>B </a:t>
            </a:r>
            <a:r>
              <a:rPr lang="en-US" altLang="zh-CN">
                <a:solidFill>
                  <a:srgbClr val="FF0000"/>
                </a:solidFill>
                <a:sym typeface="Symbol" panose="05050102010706020507" pitchFamily="18" charset="2"/>
              </a:rPr>
              <a:t> </a:t>
            </a:r>
            <a:r>
              <a:rPr lang="en-US" altLang="zh-CN" i="1">
                <a:solidFill>
                  <a:srgbClr val="FF0000"/>
                </a:solidFill>
                <a:sym typeface="Symbol" panose="05050102010706020507" pitchFamily="18" charset="2"/>
              </a:rPr>
              <a:t>A</a:t>
            </a:r>
            <a:r>
              <a:rPr lang="en-US" altLang="zh-CN">
                <a:solidFill>
                  <a:srgbClr val="FF0000"/>
                </a:solidFill>
                <a:sym typeface="Symbol" panose="05050102010706020507" pitchFamily="18" charset="2"/>
              </a:rPr>
              <a:t>) </a:t>
            </a:r>
            <a:r>
              <a:rPr lang="en-US" altLang="zh-CN" b="1">
                <a:solidFill>
                  <a:srgbClr val="FF0000"/>
                </a:solidFill>
                <a:sym typeface="Symbol" panose="05050102010706020507" pitchFamily="18" charset="2"/>
              </a:rPr>
              <a:t></a:t>
            </a:r>
            <a:r>
              <a:rPr lang="en-US" altLang="zh-CN">
                <a:solidFill>
                  <a:srgbClr val="FF0000"/>
                </a:solidFill>
              </a:rPr>
              <a:t> (</a:t>
            </a:r>
            <a:r>
              <a:rPr lang="en-US" altLang="zh-CN" i="1">
                <a:solidFill>
                  <a:srgbClr val="FF0000"/>
                </a:solidFill>
              </a:rPr>
              <a:t>A</a:t>
            </a:r>
            <a:r>
              <a:rPr lang="en-US" altLang="zh-CN">
                <a:solidFill>
                  <a:srgbClr val="FF0000"/>
                </a:solidFill>
                <a:sym typeface="Symbol" panose="05050102010706020507" pitchFamily="18" charset="2"/>
              </a:rPr>
              <a:t></a:t>
            </a:r>
            <a:r>
              <a:rPr lang="en-US" altLang="zh-CN" i="1">
                <a:solidFill>
                  <a:srgbClr val="FF0000"/>
                </a:solidFill>
              </a:rPr>
              <a:t>B </a:t>
            </a:r>
            <a:r>
              <a:rPr lang="en-US" altLang="zh-CN">
                <a:solidFill>
                  <a:srgbClr val="FF0000"/>
                </a:solidFill>
                <a:sym typeface="Symbol" panose="05050102010706020507" pitchFamily="18" charset="2"/>
              </a:rPr>
              <a:t> </a:t>
            </a:r>
            <a:r>
              <a:rPr lang="en-US" altLang="zh-CN" i="1">
                <a:solidFill>
                  <a:srgbClr val="FF0000"/>
                </a:solidFill>
                <a:sym typeface="Symbol" panose="05050102010706020507" pitchFamily="18" charset="2"/>
              </a:rPr>
              <a:t>B</a:t>
            </a:r>
            <a:r>
              <a:rPr lang="en-US" altLang="zh-CN">
                <a:solidFill>
                  <a:srgbClr val="FF0000"/>
                </a:solidFill>
                <a:sym typeface="Symbol" panose="05050102010706020507" pitchFamily="18" charset="2"/>
              </a:rPr>
              <a:t>)</a:t>
            </a:r>
            <a:endParaRPr lang="en-US" altLang="zh-CN">
              <a:solidFill>
                <a:srgbClr val="FF0000"/>
              </a:solidFill>
            </a:endParaRPr>
          </a:p>
        </p:txBody>
      </p:sp>
      <p:sp>
        <p:nvSpPr>
          <p:cNvPr id="2" name="灯片编号占位符 1">
            <a:extLst>
              <a:ext uri="{FF2B5EF4-FFF2-40B4-BE49-F238E27FC236}">
                <a16:creationId xmlns:a16="http://schemas.microsoft.com/office/drawing/2014/main" id="{F1FDDE10-6276-4362-BCC7-D83E560FABC2}"/>
              </a:ext>
            </a:extLst>
          </p:cNvPr>
          <p:cNvSpPr>
            <a:spLocks noGrp="1"/>
          </p:cNvSpPr>
          <p:nvPr>
            <p:ph type="sldNum" sz="quarter" idx="12"/>
          </p:nvPr>
        </p:nvSpPr>
        <p:spPr/>
        <p:txBody>
          <a:bodyPr/>
          <a:lstStyle/>
          <a:p>
            <a:fld id="{95D10F2E-2536-4355-9232-8FA25989555F}" type="slidenum">
              <a:rPr lang="en-US" altLang="zh-CN" smtClean="0"/>
              <a:pPr/>
              <a:t>15</a:t>
            </a:fld>
            <a:endParaRPr lang="en-US" altLang="zh-C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1E0B9F3B-9E80-4F8A-9F46-F61A4C432A71}"/>
              </a:ext>
            </a:extLst>
          </p:cNvPr>
          <p:cNvSpPr>
            <a:spLocks noGrp="1" noChangeArrowheads="1"/>
          </p:cNvSpPr>
          <p:nvPr>
            <p:ph type="title"/>
          </p:nvPr>
        </p:nvSpPr>
        <p:spPr/>
        <p:txBody>
          <a:bodyPr/>
          <a:lstStyle/>
          <a:p>
            <a:pPr eaLnBrk="1" hangingPunct="1"/>
            <a:r>
              <a:rPr lang="en-US" altLang="zh-CN" b="1" dirty="0"/>
              <a:t>Set Difference </a:t>
            </a:r>
            <a:r>
              <a:rPr lang="zh-CN" altLang="en-US" b="1" dirty="0">
                <a:latin typeface="微软雅黑" panose="020B0503020204020204" pitchFamily="34" charset="-122"/>
                <a:ea typeface="微软雅黑" panose="020B0503020204020204" pitchFamily="34" charset="-122"/>
              </a:rPr>
              <a:t>差集</a:t>
            </a:r>
          </a:p>
        </p:txBody>
      </p:sp>
      <p:sp>
        <p:nvSpPr>
          <p:cNvPr id="69635" name="Rectangle 3">
            <a:extLst>
              <a:ext uri="{FF2B5EF4-FFF2-40B4-BE49-F238E27FC236}">
                <a16:creationId xmlns:a16="http://schemas.microsoft.com/office/drawing/2014/main" id="{68EA9B41-A072-411C-8368-D47F02159E60}"/>
              </a:ext>
            </a:extLst>
          </p:cNvPr>
          <p:cNvSpPr>
            <a:spLocks noGrp="1" noChangeArrowheads="1"/>
          </p:cNvSpPr>
          <p:nvPr>
            <p:ph type="body" idx="1"/>
          </p:nvPr>
        </p:nvSpPr>
        <p:spPr/>
        <p:txBody>
          <a:bodyPr/>
          <a:lstStyle/>
          <a:p>
            <a:pPr eaLnBrk="1" hangingPunct="1"/>
            <a:r>
              <a:rPr lang="en-US" altLang="zh-CN"/>
              <a:t>For sets </a:t>
            </a:r>
            <a:r>
              <a:rPr lang="en-US" altLang="zh-CN" i="1"/>
              <a:t>A</a:t>
            </a:r>
            <a:r>
              <a:rPr lang="en-US" altLang="zh-CN"/>
              <a:t>, </a:t>
            </a:r>
            <a:r>
              <a:rPr lang="en-US" altLang="zh-CN" i="1"/>
              <a:t>B</a:t>
            </a:r>
            <a:r>
              <a:rPr lang="en-US" altLang="zh-CN"/>
              <a:t>, the </a:t>
            </a:r>
            <a:r>
              <a:rPr lang="en-US" altLang="zh-CN" i="1"/>
              <a:t>difference</a:t>
            </a:r>
            <a:r>
              <a:rPr lang="en-US" altLang="zh-CN"/>
              <a:t> </a:t>
            </a:r>
            <a:r>
              <a:rPr lang="en-US" altLang="zh-CN" i="1"/>
              <a:t>of A and B</a:t>
            </a:r>
            <a:r>
              <a:rPr lang="en-US" altLang="zh-CN"/>
              <a:t>, written </a:t>
            </a:r>
            <a:r>
              <a:rPr lang="en-US" altLang="zh-CN" i="1"/>
              <a:t>A</a:t>
            </a:r>
            <a:r>
              <a:rPr lang="en-US" altLang="zh-CN">
                <a:sym typeface="Symbol" panose="05050102010706020507" pitchFamily="18" charset="2"/>
              </a:rPr>
              <a:t></a:t>
            </a:r>
            <a:r>
              <a:rPr lang="en-US" altLang="zh-CN" i="1"/>
              <a:t>B</a:t>
            </a:r>
            <a:r>
              <a:rPr lang="en-US" altLang="zh-CN"/>
              <a:t>, is the set of all elements that are in </a:t>
            </a:r>
            <a:r>
              <a:rPr lang="en-US" altLang="zh-CN" i="1"/>
              <a:t>A</a:t>
            </a:r>
            <a:r>
              <a:rPr lang="en-US" altLang="zh-CN"/>
              <a:t> but not </a:t>
            </a:r>
            <a:r>
              <a:rPr lang="en-US" altLang="zh-CN" i="1"/>
              <a:t>B</a:t>
            </a:r>
            <a:r>
              <a:rPr lang="en-US" altLang="zh-CN"/>
              <a:t>.   Formally:</a:t>
            </a:r>
            <a:br>
              <a:rPr lang="en-US" altLang="zh-CN"/>
            </a:br>
            <a:r>
              <a:rPr lang="en-US" altLang="zh-CN"/>
              <a:t>	 </a:t>
            </a:r>
            <a:r>
              <a:rPr lang="en-US" altLang="zh-CN" i="1">
                <a:solidFill>
                  <a:srgbClr val="FF0000"/>
                </a:solidFill>
              </a:rPr>
              <a:t>A </a:t>
            </a:r>
            <a:r>
              <a:rPr lang="en-US" altLang="zh-CN">
                <a:solidFill>
                  <a:srgbClr val="FF0000"/>
                </a:solidFill>
                <a:sym typeface="Symbol" panose="05050102010706020507" pitchFamily="18" charset="2"/>
              </a:rPr>
              <a:t> </a:t>
            </a:r>
            <a:r>
              <a:rPr lang="en-US" altLang="zh-CN" i="1">
                <a:solidFill>
                  <a:srgbClr val="FF0000"/>
                </a:solidFill>
              </a:rPr>
              <a:t>B </a:t>
            </a:r>
            <a:r>
              <a:rPr lang="en-US" altLang="zh-CN">
                <a:solidFill>
                  <a:srgbClr val="FF0000"/>
                </a:solidFill>
              </a:rPr>
              <a:t>:</a:t>
            </a:r>
            <a:r>
              <a:rPr lang="en-US" altLang="zh-CN">
                <a:solidFill>
                  <a:srgbClr val="FF0000"/>
                </a:solidFill>
                <a:sym typeface="Symbol" panose="05050102010706020507" pitchFamily="18" charset="2"/>
              </a:rPr>
              <a:t> </a:t>
            </a:r>
            <a:r>
              <a:rPr lang="en-US" altLang="zh-CN" i="1">
                <a:solidFill>
                  <a:srgbClr val="FF0000"/>
                </a:solidFill>
                <a:sym typeface="Symbol" panose="05050102010706020507" pitchFamily="18" charset="2"/>
              </a:rPr>
              <a:t>x </a:t>
            </a:r>
            <a:r>
              <a:rPr lang="en-US" altLang="zh-CN">
                <a:solidFill>
                  <a:srgbClr val="FF0000"/>
                </a:solidFill>
                <a:sym typeface="Symbol" panose="05050102010706020507" pitchFamily="18" charset="2"/>
              </a:rPr>
              <a:t></a:t>
            </a:r>
            <a:r>
              <a:rPr lang="en-US" altLang="zh-CN" i="1">
                <a:solidFill>
                  <a:srgbClr val="FF0000"/>
                </a:solidFill>
                <a:sym typeface="Symbol" panose="05050102010706020507" pitchFamily="18" charset="2"/>
              </a:rPr>
              <a:t> x</a:t>
            </a:r>
            <a:r>
              <a:rPr lang="en-US" altLang="zh-CN">
                <a:solidFill>
                  <a:srgbClr val="FF0000"/>
                </a:solidFill>
                <a:sym typeface="Symbol" panose="05050102010706020507" pitchFamily="18" charset="2"/>
              </a:rPr>
              <a:t></a:t>
            </a:r>
            <a:r>
              <a:rPr lang="en-US" altLang="zh-CN" i="1">
                <a:solidFill>
                  <a:srgbClr val="FF0000"/>
                </a:solidFill>
                <a:sym typeface="Symbol" panose="05050102010706020507" pitchFamily="18" charset="2"/>
              </a:rPr>
              <a:t>A </a:t>
            </a:r>
            <a:r>
              <a:rPr lang="en-US" altLang="zh-CN">
                <a:solidFill>
                  <a:srgbClr val="FF0000"/>
                </a:solidFill>
                <a:sym typeface="Symbol" panose="05050102010706020507" pitchFamily="18" charset="2"/>
              </a:rPr>
              <a:t> x</a:t>
            </a:r>
            <a:r>
              <a:rPr lang="en-US" altLang="zh-CN" i="1">
                <a:solidFill>
                  <a:srgbClr val="FF0000"/>
                </a:solidFill>
                <a:sym typeface="Symbol" panose="05050102010706020507" pitchFamily="18" charset="2"/>
              </a:rPr>
              <a:t>B</a:t>
            </a:r>
            <a:r>
              <a:rPr lang="en-US" altLang="zh-CN">
                <a:solidFill>
                  <a:srgbClr val="FF0000"/>
                </a:solidFill>
                <a:sym typeface="Symbol" panose="05050102010706020507" pitchFamily="18" charset="2"/>
              </a:rPr>
              <a:t></a:t>
            </a:r>
            <a:br>
              <a:rPr lang="en-US" altLang="zh-CN">
                <a:solidFill>
                  <a:srgbClr val="FF0000"/>
                </a:solidFill>
                <a:sym typeface="Symbol" panose="05050102010706020507" pitchFamily="18" charset="2"/>
              </a:rPr>
            </a:br>
            <a:r>
              <a:rPr lang="en-US" altLang="zh-CN">
                <a:solidFill>
                  <a:srgbClr val="FF0000"/>
                </a:solidFill>
                <a:sym typeface="Symbol" panose="05050102010706020507" pitchFamily="18" charset="2"/>
              </a:rPr>
              <a:t>                   </a:t>
            </a:r>
            <a:r>
              <a:rPr lang="en-US" altLang="zh-CN" i="1">
                <a:solidFill>
                  <a:srgbClr val="FF0000"/>
                </a:solidFill>
                <a:sym typeface="Symbol" panose="05050102010706020507" pitchFamily="18" charset="2"/>
              </a:rPr>
              <a:t>x</a:t>
            </a:r>
            <a:r>
              <a:rPr lang="en-US" altLang="zh-CN">
                <a:solidFill>
                  <a:srgbClr val="FF0000"/>
                </a:solidFill>
                <a:sym typeface="Symbol" panose="05050102010706020507" pitchFamily="18" charset="2"/>
              </a:rPr>
              <a:t>  </a:t>
            </a:r>
            <a:r>
              <a:rPr lang="en-US" altLang="zh-CN" i="1">
                <a:solidFill>
                  <a:srgbClr val="FF0000"/>
                </a:solidFill>
                <a:sym typeface="Symbol" panose="05050102010706020507" pitchFamily="18" charset="2"/>
              </a:rPr>
              <a:t>x</a:t>
            </a:r>
            <a:r>
              <a:rPr lang="en-US" altLang="zh-CN">
                <a:solidFill>
                  <a:srgbClr val="FF0000"/>
                </a:solidFill>
                <a:sym typeface="Symbol" panose="05050102010706020507" pitchFamily="18" charset="2"/>
              </a:rPr>
              <a:t></a:t>
            </a:r>
            <a:r>
              <a:rPr lang="en-US" altLang="zh-CN" i="1">
                <a:solidFill>
                  <a:srgbClr val="FF0000"/>
                </a:solidFill>
                <a:sym typeface="Symbol" panose="05050102010706020507" pitchFamily="18" charset="2"/>
              </a:rPr>
              <a:t>A</a:t>
            </a:r>
            <a:r>
              <a:rPr lang="en-US" altLang="zh-CN">
                <a:solidFill>
                  <a:srgbClr val="FF0000"/>
                </a:solidFill>
                <a:sym typeface="Symbol" panose="05050102010706020507" pitchFamily="18" charset="2"/>
              </a:rPr>
              <a:t>  </a:t>
            </a:r>
            <a:r>
              <a:rPr lang="en-US" altLang="zh-CN" i="1">
                <a:solidFill>
                  <a:srgbClr val="FF0000"/>
                </a:solidFill>
                <a:sym typeface="Symbol" panose="05050102010706020507" pitchFamily="18" charset="2"/>
              </a:rPr>
              <a:t>x</a:t>
            </a:r>
            <a:r>
              <a:rPr lang="en-US" altLang="zh-CN">
                <a:solidFill>
                  <a:srgbClr val="FF0000"/>
                </a:solidFill>
                <a:sym typeface="Symbol" panose="05050102010706020507" pitchFamily="18" charset="2"/>
              </a:rPr>
              <a:t></a:t>
            </a:r>
            <a:r>
              <a:rPr lang="en-US" altLang="zh-CN" i="1">
                <a:solidFill>
                  <a:srgbClr val="FF0000"/>
                </a:solidFill>
                <a:sym typeface="Symbol" panose="05050102010706020507" pitchFamily="18" charset="2"/>
              </a:rPr>
              <a:t>B</a:t>
            </a:r>
            <a:r>
              <a:rPr lang="en-US" altLang="zh-CN">
                <a:solidFill>
                  <a:srgbClr val="FF0000"/>
                </a:solidFill>
                <a:sym typeface="Symbol" panose="05050102010706020507" pitchFamily="18" charset="2"/>
              </a:rPr>
              <a:t> </a:t>
            </a:r>
            <a:endParaRPr lang="en-US" altLang="zh-CN">
              <a:solidFill>
                <a:srgbClr val="FF0000"/>
              </a:solidFill>
            </a:endParaRPr>
          </a:p>
          <a:p>
            <a:pPr eaLnBrk="1" hangingPunct="1"/>
            <a:r>
              <a:rPr lang="en-US" altLang="zh-CN"/>
              <a:t>Also called: </a:t>
            </a:r>
            <a:br>
              <a:rPr lang="en-US" altLang="zh-CN"/>
            </a:br>
            <a:r>
              <a:rPr lang="en-US" altLang="zh-CN"/>
              <a:t>The </a:t>
            </a:r>
            <a:r>
              <a:rPr lang="en-US" altLang="zh-CN" i="1"/>
              <a:t>complement</a:t>
            </a:r>
            <a:r>
              <a:rPr lang="en-US" altLang="zh-CN"/>
              <a:t> </a:t>
            </a:r>
            <a:r>
              <a:rPr lang="en-US" altLang="zh-CN" i="1"/>
              <a:t>of</a:t>
            </a:r>
            <a:r>
              <a:rPr lang="en-US" altLang="zh-CN"/>
              <a:t> </a:t>
            </a:r>
            <a:r>
              <a:rPr lang="en-US" altLang="zh-CN" i="1"/>
              <a:t>B</a:t>
            </a:r>
            <a:r>
              <a:rPr lang="en-US" altLang="zh-CN"/>
              <a:t> </a:t>
            </a:r>
            <a:r>
              <a:rPr lang="en-US" altLang="zh-CN" i="1"/>
              <a:t>with respect to</a:t>
            </a:r>
            <a:r>
              <a:rPr lang="en-US" altLang="zh-CN"/>
              <a:t> </a:t>
            </a:r>
            <a:r>
              <a:rPr lang="en-US" altLang="zh-CN" i="1"/>
              <a:t>A</a:t>
            </a:r>
            <a:r>
              <a:rPr lang="en-US" altLang="zh-CN"/>
              <a:t>.</a:t>
            </a:r>
          </a:p>
        </p:txBody>
      </p:sp>
      <p:sp>
        <p:nvSpPr>
          <p:cNvPr id="2" name="灯片编号占位符 1">
            <a:extLst>
              <a:ext uri="{FF2B5EF4-FFF2-40B4-BE49-F238E27FC236}">
                <a16:creationId xmlns:a16="http://schemas.microsoft.com/office/drawing/2014/main" id="{C95A7D14-F49F-46C2-BA8F-BB5A0111A868}"/>
              </a:ext>
            </a:extLst>
          </p:cNvPr>
          <p:cNvSpPr>
            <a:spLocks noGrp="1"/>
          </p:cNvSpPr>
          <p:nvPr>
            <p:ph type="sldNum" sz="quarter" idx="12"/>
          </p:nvPr>
        </p:nvSpPr>
        <p:spPr/>
        <p:txBody>
          <a:bodyPr/>
          <a:lstStyle/>
          <a:p>
            <a:fld id="{95D10F2E-2536-4355-9232-8FA25989555F}" type="slidenum">
              <a:rPr lang="en-US" altLang="zh-CN" smtClean="0"/>
              <a:pPr/>
              <a:t>16</a:t>
            </a:fld>
            <a:endParaRPr lang="en-US" altLang="zh-CN"/>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20F81C74-2D3B-4B78-B7DC-8F1532E193E3}"/>
              </a:ext>
            </a:extLst>
          </p:cNvPr>
          <p:cNvSpPr>
            <a:spLocks noGrp="1" noChangeArrowheads="1"/>
          </p:cNvSpPr>
          <p:nvPr>
            <p:ph type="title"/>
          </p:nvPr>
        </p:nvSpPr>
        <p:spPr/>
        <p:txBody>
          <a:bodyPr/>
          <a:lstStyle/>
          <a:p>
            <a:pPr eaLnBrk="1" hangingPunct="1"/>
            <a:r>
              <a:rPr lang="en-US" altLang="zh-CN" b="1" dirty="0"/>
              <a:t>Set Complements </a:t>
            </a:r>
            <a:r>
              <a:rPr lang="zh-CN" altLang="en-US" b="1" dirty="0">
                <a:latin typeface="微软雅黑" panose="020B0503020204020204" pitchFamily="34" charset="-122"/>
                <a:ea typeface="微软雅黑" panose="020B0503020204020204" pitchFamily="34" charset="-122"/>
              </a:rPr>
              <a:t>补集</a:t>
            </a:r>
          </a:p>
        </p:txBody>
      </p:sp>
      <p:sp>
        <p:nvSpPr>
          <p:cNvPr id="75779" name="Rectangle 3">
            <a:extLst>
              <a:ext uri="{FF2B5EF4-FFF2-40B4-BE49-F238E27FC236}">
                <a16:creationId xmlns:a16="http://schemas.microsoft.com/office/drawing/2014/main" id="{9D3B75F1-98E2-434B-8CB6-E4CD1433AA41}"/>
              </a:ext>
            </a:extLst>
          </p:cNvPr>
          <p:cNvSpPr>
            <a:spLocks noGrp="1" noChangeArrowheads="1"/>
          </p:cNvSpPr>
          <p:nvPr>
            <p:ph type="body" idx="1"/>
          </p:nvPr>
        </p:nvSpPr>
        <p:spPr/>
        <p:txBody>
          <a:bodyPr/>
          <a:lstStyle/>
          <a:p>
            <a:pPr eaLnBrk="1" hangingPunct="1"/>
            <a:r>
              <a:rPr lang="en-US" altLang="zh-CN" dirty="0"/>
              <a:t>The </a:t>
            </a:r>
            <a:r>
              <a:rPr lang="en-US" altLang="zh-CN" i="1" dirty="0">
                <a:solidFill>
                  <a:srgbClr val="C00000"/>
                </a:solidFill>
              </a:rPr>
              <a:t>universe of discourse</a:t>
            </a:r>
            <a:r>
              <a:rPr lang="en-US" altLang="zh-CN" dirty="0">
                <a:solidFill>
                  <a:srgbClr val="C00000"/>
                </a:solidFill>
              </a:rPr>
              <a:t> </a:t>
            </a:r>
            <a:r>
              <a:rPr lang="en-US" altLang="zh-CN" dirty="0"/>
              <a:t>can itself be considered a set, call it </a:t>
            </a:r>
            <a:r>
              <a:rPr lang="en-US" altLang="zh-CN" i="1" dirty="0"/>
              <a:t>U</a:t>
            </a:r>
            <a:r>
              <a:rPr lang="en-US" altLang="zh-CN" dirty="0"/>
              <a:t>.</a:t>
            </a:r>
          </a:p>
          <a:p>
            <a:pPr eaLnBrk="1" hangingPunct="1"/>
            <a:r>
              <a:rPr lang="en-US" altLang="zh-CN" dirty="0"/>
              <a:t>When the context clearly defines </a:t>
            </a:r>
            <a:r>
              <a:rPr lang="en-US" altLang="zh-CN" i="1" dirty="0"/>
              <a:t>U</a:t>
            </a:r>
            <a:r>
              <a:rPr lang="en-US" altLang="zh-CN" dirty="0"/>
              <a:t>, we say that for any set </a:t>
            </a:r>
            <a:r>
              <a:rPr lang="en-US" altLang="zh-CN" i="1" dirty="0"/>
              <a:t>A</a:t>
            </a:r>
            <a:r>
              <a:rPr lang="en-US" altLang="zh-CN" dirty="0">
                <a:sym typeface="Symbol" panose="05050102010706020507" pitchFamily="18" charset="2"/>
              </a:rPr>
              <a:t></a:t>
            </a:r>
            <a:r>
              <a:rPr lang="en-US" altLang="zh-CN" i="1" dirty="0">
                <a:sym typeface="Symbol" panose="05050102010706020507" pitchFamily="18" charset="2"/>
              </a:rPr>
              <a:t>U</a:t>
            </a:r>
            <a:r>
              <a:rPr lang="en-US" altLang="zh-CN" dirty="0">
                <a:sym typeface="Symbol" panose="05050102010706020507" pitchFamily="18" charset="2"/>
              </a:rPr>
              <a:t>,</a:t>
            </a:r>
            <a:r>
              <a:rPr lang="en-US" altLang="zh-CN" dirty="0"/>
              <a:t> the </a:t>
            </a:r>
            <a:r>
              <a:rPr lang="en-US" altLang="zh-CN" i="1" dirty="0"/>
              <a:t>complement</a:t>
            </a:r>
            <a:r>
              <a:rPr lang="en-US" altLang="zh-CN" dirty="0"/>
              <a:t> of </a:t>
            </a:r>
            <a:r>
              <a:rPr lang="en-US" altLang="zh-CN" i="1" dirty="0"/>
              <a:t>A</a:t>
            </a:r>
            <a:r>
              <a:rPr lang="en-US" altLang="zh-CN" dirty="0"/>
              <a:t>, written    , is the complement of </a:t>
            </a:r>
            <a:r>
              <a:rPr lang="en-US" altLang="zh-CN" i="1" dirty="0"/>
              <a:t>A</a:t>
            </a:r>
            <a:r>
              <a:rPr lang="en-US" altLang="zh-CN" dirty="0"/>
              <a:t> </a:t>
            </a:r>
            <a:r>
              <a:rPr lang="en-US" altLang="zh-CN" dirty="0" err="1"/>
              <a:t>w.r.t.</a:t>
            </a:r>
            <a:r>
              <a:rPr lang="en-US" altLang="zh-CN" dirty="0"/>
              <a:t> </a:t>
            </a:r>
            <a:r>
              <a:rPr lang="en-US" altLang="zh-CN" i="1" dirty="0"/>
              <a:t>U</a:t>
            </a:r>
            <a:r>
              <a:rPr lang="en-US" altLang="zh-CN" dirty="0"/>
              <a:t>, </a:t>
            </a:r>
            <a:r>
              <a:rPr lang="en-US" altLang="zh-CN" i="1" dirty="0"/>
              <a:t>i.e.</a:t>
            </a:r>
            <a:r>
              <a:rPr lang="en-US" altLang="zh-CN" dirty="0"/>
              <a:t>,</a:t>
            </a:r>
            <a:r>
              <a:rPr lang="en-US" altLang="zh-CN" i="1" dirty="0"/>
              <a:t> </a:t>
            </a:r>
            <a:r>
              <a:rPr lang="en-US" altLang="zh-CN" dirty="0"/>
              <a:t>it is </a:t>
            </a:r>
            <a:r>
              <a:rPr lang="en-US" altLang="zh-CN" i="1" dirty="0"/>
              <a:t>U</a:t>
            </a:r>
            <a:r>
              <a:rPr lang="en-US" altLang="zh-CN" dirty="0">
                <a:sym typeface="Symbol" panose="05050102010706020507" pitchFamily="18" charset="2"/>
              </a:rPr>
              <a:t></a:t>
            </a:r>
            <a:r>
              <a:rPr lang="en-US" altLang="zh-CN" i="1" dirty="0">
                <a:sym typeface="Symbol" panose="05050102010706020507" pitchFamily="18" charset="2"/>
              </a:rPr>
              <a:t>A.</a:t>
            </a:r>
          </a:p>
          <a:p>
            <a:pPr eaLnBrk="1" hangingPunct="1"/>
            <a:r>
              <a:rPr lang="en-US" altLang="zh-CN" i="1" dirty="0">
                <a:sym typeface="Symbol" panose="05050102010706020507" pitchFamily="18" charset="2"/>
              </a:rPr>
              <a:t>E.g., </a:t>
            </a:r>
            <a:r>
              <a:rPr lang="en-US" altLang="zh-CN" dirty="0">
                <a:sym typeface="Symbol" panose="05050102010706020507" pitchFamily="18" charset="2"/>
              </a:rPr>
              <a:t>If </a:t>
            </a:r>
            <a:r>
              <a:rPr lang="en-US" altLang="zh-CN" i="1" dirty="0">
                <a:sym typeface="Symbol" panose="05050102010706020507" pitchFamily="18" charset="2"/>
              </a:rPr>
              <a:t>U</a:t>
            </a:r>
            <a:r>
              <a:rPr lang="en-US" altLang="zh-CN" dirty="0">
                <a:sym typeface="Symbol" panose="05050102010706020507" pitchFamily="18" charset="2"/>
              </a:rPr>
              <a:t>=</a:t>
            </a:r>
            <a:r>
              <a:rPr lang="en-US" altLang="zh-CN" b="1" dirty="0">
                <a:sym typeface="Symbol" panose="05050102010706020507" pitchFamily="18" charset="2"/>
              </a:rPr>
              <a:t>N</a:t>
            </a:r>
            <a:r>
              <a:rPr lang="en-US" altLang="zh-CN" dirty="0">
                <a:sym typeface="Symbol" panose="05050102010706020507" pitchFamily="18" charset="2"/>
              </a:rPr>
              <a:t>, </a:t>
            </a:r>
            <a:r>
              <a:rPr lang="en-US" altLang="zh-CN" i="1" dirty="0"/>
              <a:t> </a:t>
            </a:r>
            <a:endParaRPr lang="en-US" altLang="zh-CN" dirty="0"/>
          </a:p>
        </p:txBody>
      </p:sp>
      <p:graphicFrame>
        <p:nvGraphicFramePr>
          <p:cNvPr id="75780" name="Object 4">
            <a:extLst>
              <a:ext uri="{FF2B5EF4-FFF2-40B4-BE49-F238E27FC236}">
                <a16:creationId xmlns:a16="http://schemas.microsoft.com/office/drawing/2014/main" id="{BC96E140-DD89-4749-8B1B-3F0F9DA97927}"/>
              </a:ext>
            </a:extLst>
          </p:cNvPr>
          <p:cNvGraphicFramePr>
            <a:graphicFrameLocks noChangeAspect="1"/>
          </p:cNvGraphicFramePr>
          <p:nvPr/>
        </p:nvGraphicFramePr>
        <p:xfrm>
          <a:off x="3059113" y="3644900"/>
          <a:ext cx="458787" cy="533400"/>
        </p:xfrm>
        <a:graphic>
          <a:graphicData uri="http://schemas.openxmlformats.org/presentationml/2006/ole">
            <mc:AlternateContent xmlns:mc="http://schemas.openxmlformats.org/markup-compatibility/2006">
              <mc:Choice xmlns:v="urn:schemas-microsoft-com:vml" Requires="v">
                <p:oleObj spid="_x0000_s10244" name="Equation" r:id="rId4" imgW="164957" imgH="190335" progId="Equation.3">
                  <p:embed/>
                </p:oleObj>
              </mc:Choice>
              <mc:Fallback>
                <p:oleObj name="Equation" r:id="rId4" imgW="164957" imgH="190335"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113" y="3644900"/>
                        <a:ext cx="458787"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5781" name="Object 5">
            <a:extLst>
              <a:ext uri="{FF2B5EF4-FFF2-40B4-BE49-F238E27FC236}">
                <a16:creationId xmlns:a16="http://schemas.microsoft.com/office/drawing/2014/main" id="{ECD39EB1-2B5A-4594-8812-C727FA83F131}"/>
              </a:ext>
            </a:extLst>
          </p:cNvPr>
          <p:cNvGraphicFramePr>
            <a:graphicFrameLocks noChangeAspect="1"/>
          </p:cNvGraphicFramePr>
          <p:nvPr/>
        </p:nvGraphicFramePr>
        <p:xfrm>
          <a:off x="3708400" y="4797425"/>
          <a:ext cx="4279900" cy="749300"/>
        </p:xfrm>
        <a:graphic>
          <a:graphicData uri="http://schemas.openxmlformats.org/presentationml/2006/ole">
            <mc:AlternateContent xmlns:mc="http://schemas.openxmlformats.org/markup-compatibility/2006">
              <mc:Choice xmlns:v="urn:schemas-microsoft-com:vml" Requires="v">
                <p:oleObj spid="_x0000_s10245" name="Equation" r:id="rId6" imgW="1371600" imgH="241300" progId="Equation.3">
                  <p:embed/>
                </p:oleObj>
              </mc:Choice>
              <mc:Fallback>
                <p:oleObj name="Equation" r:id="rId6" imgW="1371600" imgH="2413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08400" y="4797425"/>
                        <a:ext cx="4279900"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58D5A555-FFF6-4378-A1AD-5ECCA08C9BB9}"/>
              </a:ext>
            </a:extLst>
          </p:cNvPr>
          <p:cNvSpPr>
            <a:spLocks noGrp="1"/>
          </p:cNvSpPr>
          <p:nvPr>
            <p:ph type="sldNum" sz="quarter" idx="12"/>
          </p:nvPr>
        </p:nvSpPr>
        <p:spPr/>
        <p:txBody>
          <a:bodyPr/>
          <a:lstStyle/>
          <a:p>
            <a:fld id="{95D10F2E-2536-4355-9232-8FA25989555F}" type="slidenum">
              <a:rPr lang="en-US" altLang="zh-CN" smtClean="0"/>
              <a:pPr/>
              <a:t>17</a:t>
            </a:fld>
            <a:endParaRPr lang="en-US" altLang="zh-CN"/>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r>
              <a:rPr lang="en-US" b="1" dirty="0">
                <a:solidFill>
                  <a:schemeClr val="tx2"/>
                </a:solidFill>
                <a:cs typeface="+mj-cs"/>
              </a:rPr>
              <a:t>Symmetric Difference (optional)</a:t>
            </a:r>
          </a:p>
        </p:txBody>
      </p:sp>
      <p:sp>
        <p:nvSpPr>
          <p:cNvPr id="11" name="Content Placeholder 2"/>
          <p:cNvSpPr>
            <a:spLocks noGrp="1"/>
          </p:cNvSpPr>
          <p:nvPr>
            <p:ph idx="1"/>
          </p:nvPr>
        </p:nvSpPr>
        <p:spPr>
          <a:xfrm>
            <a:off x="457200" y="1295400"/>
            <a:ext cx="8229600" cy="1066800"/>
          </a:xfrm>
        </p:spPr>
        <p:txBody>
          <a:bodyPr/>
          <a:lstStyle/>
          <a:p>
            <a:r>
              <a:rPr lang="en-US" b="1" dirty="0"/>
              <a:t>Definition</a:t>
            </a:r>
            <a:r>
              <a:rPr lang="en-US" dirty="0"/>
              <a:t>: The </a:t>
            </a:r>
            <a:r>
              <a:rPr lang="en-US" i="1" dirty="0"/>
              <a:t>symmetric difference </a:t>
            </a:r>
            <a:r>
              <a:rPr lang="en-US" dirty="0"/>
              <a:t>of </a:t>
            </a:r>
            <a:r>
              <a:rPr lang="en-US" b="1" dirty="0"/>
              <a:t>A</a:t>
            </a:r>
            <a:r>
              <a:rPr lang="en-US" dirty="0"/>
              <a:t> and </a:t>
            </a:r>
            <a:r>
              <a:rPr lang="en-US" b="1" dirty="0"/>
              <a:t>B</a:t>
            </a:r>
            <a:r>
              <a:rPr lang="en-US" dirty="0"/>
              <a:t>, denoted by </a:t>
            </a:r>
          </a:p>
        </p:txBody>
      </p:sp>
      <p:graphicFrame>
        <p:nvGraphicFramePr>
          <p:cNvPr id="12" name="Object 3"/>
          <p:cNvGraphicFramePr>
            <a:graphicFrameLocks noChangeAspect="1"/>
          </p:cNvGraphicFramePr>
          <p:nvPr>
            <p:extLst>
              <p:ext uri="{D42A27DB-BD31-4B8C-83A1-F6EECF244321}">
                <p14:modId xmlns:p14="http://schemas.microsoft.com/office/powerpoint/2010/main" val="3234296460"/>
              </p:ext>
            </p:extLst>
          </p:nvPr>
        </p:nvGraphicFramePr>
        <p:xfrm>
          <a:off x="4067945" y="1897448"/>
          <a:ext cx="992239" cy="420949"/>
        </p:xfrm>
        <a:graphic>
          <a:graphicData uri="http://schemas.openxmlformats.org/presentationml/2006/ole">
            <mc:AlternateContent xmlns:mc="http://schemas.openxmlformats.org/markup-compatibility/2006">
              <mc:Choice xmlns:v="urn:schemas-microsoft-com:vml" Requires="v">
                <p:oleObj spid="_x0000_s11269" name="Equation" r:id="rId3" imgW="419040" imgH="177480" progId="Equation.DSMT4">
                  <p:embed/>
                </p:oleObj>
              </mc:Choice>
              <mc:Fallback>
                <p:oleObj name="Equation" r:id="rId3" imgW="419040" imgH="177480" progId="Equation.DSMT4">
                  <p:embed/>
                  <p:pic>
                    <p:nvPicPr>
                      <p:cNvPr id="12" name="Object 3"/>
                      <p:cNvPicPr/>
                      <p:nvPr/>
                    </p:nvPicPr>
                    <p:blipFill>
                      <a:blip r:embed="rId4"/>
                      <a:stretch>
                        <a:fillRect/>
                      </a:stretch>
                    </p:blipFill>
                    <p:spPr>
                      <a:xfrm>
                        <a:off x="4067945" y="1897448"/>
                        <a:ext cx="992239" cy="420949"/>
                      </a:xfrm>
                      <a:prstGeom prst="rect">
                        <a:avLst/>
                      </a:prstGeom>
                    </p:spPr>
                  </p:pic>
                </p:oleObj>
              </mc:Fallback>
            </mc:AlternateContent>
          </a:graphicData>
        </a:graphic>
      </p:graphicFrame>
      <p:sp>
        <p:nvSpPr>
          <p:cNvPr id="4" name="Content Placeholder 4"/>
          <p:cNvSpPr>
            <a:spLocks noGrp="1"/>
          </p:cNvSpPr>
          <p:nvPr>
            <p:ph idx="13"/>
          </p:nvPr>
        </p:nvSpPr>
        <p:spPr>
          <a:xfrm>
            <a:off x="5148064" y="1767772"/>
            <a:ext cx="1828800" cy="563880"/>
          </a:xfrm>
        </p:spPr>
        <p:txBody>
          <a:bodyPr/>
          <a:lstStyle/>
          <a:p>
            <a:r>
              <a:rPr lang="en-US" dirty="0"/>
              <a:t>is the set</a:t>
            </a:r>
          </a:p>
        </p:txBody>
      </p:sp>
      <p:graphicFrame>
        <p:nvGraphicFramePr>
          <p:cNvPr id="13" name="Object 5"/>
          <p:cNvGraphicFramePr>
            <a:graphicFrameLocks noChangeAspect="1"/>
          </p:cNvGraphicFramePr>
          <p:nvPr/>
        </p:nvGraphicFramePr>
        <p:xfrm>
          <a:off x="2195513" y="2476500"/>
          <a:ext cx="2514600" cy="571500"/>
        </p:xfrm>
        <a:graphic>
          <a:graphicData uri="http://schemas.openxmlformats.org/presentationml/2006/ole">
            <mc:AlternateContent xmlns:mc="http://schemas.openxmlformats.org/markup-compatibility/2006">
              <mc:Choice xmlns:v="urn:schemas-microsoft-com:vml" Requires="v">
                <p:oleObj spid="_x0000_s11270" name="Equation" r:id="rId5" imgW="1117440" imgH="253800" progId="Equation.DSMT4">
                  <p:embed/>
                </p:oleObj>
              </mc:Choice>
              <mc:Fallback>
                <p:oleObj name="Equation" r:id="rId5" imgW="1117440" imgH="253800" progId="Equation.DSMT4">
                  <p:embed/>
                  <p:pic>
                    <p:nvPicPr>
                      <p:cNvPr id="13" name="Object 5"/>
                      <p:cNvPicPr/>
                      <p:nvPr/>
                    </p:nvPicPr>
                    <p:blipFill>
                      <a:blip r:embed="rId6"/>
                      <a:stretch>
                        <a:fillRect/>
                      </a:stretch>
                    </p:blipFill>
                    <p:spPr>
                      <a:xfrm>
                        <a:off x="2195513" y="2476500"/>
                        <a:ext cx="2514600" cy="571500"/>
                      </a:xfrm>
                      <a:prstGeom prst="rect">
                        <a:avLst/>
                      </a:prstGeom>
                    </p:spPr>
                  </p:pic>
                </p:oleObj>
              </mc:Fallback>
            </mc:AlternateContent>
          </a:graphicData>
        </a:graphic>
      </p:graphicFrame>
      <p:sp>
        <p:nvSpPr>
          <p:cNvPr id="5" name="Content Placeholder 6"/>
          <p:cNvSpPr>
            <a:spLocks noGrp="1"/>
          </p:cNvSpPr>
          <p:nvPr>
            <p:ph idx="14"/>
          </p:nvPr>
        </p:nvSpPr>
        <p:spPr>
          <a:xfrm>
            <a:off x="457200" y="3063239"/>
            <a:ext cx="8229600" cy="2476661"/>
          </a:xfrm>
        </p:spPr>
        <p:txBody>
          <a:bodyPr/>
          <a:lstStyle/>
          <a:p>
            <a:r>
              <a:rPr lang="en-US" b="1" dirty="0"/>
              <a:t>Example</a:t>
            </a:r>
            <a:r>
              <a:rPr lang="en-US" dirty="0"/>
              <a:t>:</a:t>
            </a:r>
          </a:p>
          <a:p>
            <a:pPr lvl="1">
              <a:buNone/>
            </a:pPr>
            <a:r>
              <a:rPr lang="en-US" i="1" dirty="0">
                <a:ea typeface="Cambria Math" pitchFamily="18" charset="0"/>
              </a:rPr>
              <a:t>U</a:t>
            </a:r>
            <a:r>
              <a:rPr lang="en-US" dirty="0">
                <a:ea typeface="Cambria Math" pitchFamily="18" charset="0"/>
              </a:rPr>
              <a:t> = {0,1,2,3,4,5,6,7,8,9,10}  </a:t>
            </a:r>
          </a:p>
          <a:p>
            <a:pPr lvl="1">
              <a:buNone/>
            </a:pPr>
            <a:r>
              <a:rPr lang="en-US" i="1" dirty="0">
                <a:ea typeface="Cambria Math" pitchFamily="18" charset="0"/>
              </a:rPr>
              <a:t>A</a:t>
            </a:r>
            <a:r>
              <a:rPr lang="en-US" dirty="0">
                <a:ea typeface="Cambria Math" pitchFamily="18" charset="0"/>
              </a:rPr>
              <a:t> = {1,2,3,4,5}   </a:t>
            </a:r>
            <a:r>
              <a:rPr lang="en-US" i="1" dirty="0">
                <a:ea typeface="Cambria Math" pitchFamily="18" charset="0"/>
              </a:rPr>
              <a:t>B</a:t>
            </a:r>
            <a:r>
              <a:rPr lang="en-US" dirty="0">
                <a:ea typeface="Cambria Math" pitchFamily="18" charset="0"/>
              </a:rPr>
              <a:t> ={4,5,6,7,8}</a:t>
            </a:r>
          </a:p>
          <a:p>
            <a:pPr lvl="1">
              <a:buNone/>
            </a:pPr>
            <a:r>
              <a:rPr lang="en-US" dirty="0"/>
              <a:t>What is</a:t>
            </a:r>
          </a:p>
        </p:txBody>
      </p:sp>
      <p:graphicFrame>
        <p:nvGraphicFramePr>
          <p:cNvPr id="14" name="Object 7"/>
          <p:cNvGraphicFramePr>
            <a:graphicFrameLocks noChangeAspect="1"/>
          </p:cNvGraphicFramePr>
          <p:nvPr/>
        </p:nvGraphicFramePr>
        <p:xfrm>
          <a:off x="1771650" y="5140325"/>
          <a:ext cx="1057275" cy="400050"/>
        </p:xfrm>
        <a:graphic>
          <a:graphicData uri="http://schemas.openxmlformats.org/presentationml/2006/ole">
            <mc:AlternateContent xmlns:mc="http://schemas.openxmlformats.org/markup-compatibility/2006">
              <mc:Choice xmlns:v="urn:schemas-microsoft-com:vml" Requires="v">
                <p:oleObj spid="_x0000_s11271" name="Equation" r:id="rId7" imgW="469800" imgH="177480" progId="Equation.DSMT4">
                  <p:embed/>
                </p:oleObj>
              </mc:Choice>
              <mc:Fallback>
                <p:oleObj name="Equation" r:id="rId7" imgW="469800" imgH="177480" progId="Equation.DSMT4">
                  <p:embed/>
                  <p:pic>
                    <p:nvPicPr>
                      <p:cNvPr id="14" name="Object 7"/>
                      <p:cNvPicPr/>
                      <p:nvPr/>
                    </p:nvPicPr>
                    <p:blipFill>
                      <a:blip r:embed="rId8"/>
                      <a:stretch>
                        <a:fillRect/>
                      </a:stretch>
                    </p:blipFill>
                    <p:spPr>
                      <a:xfrm>
                        <a:off x="1771650" y="5140325"/>
                        <a:ext cx="1057275" cy="400050"/>
                      </a:xfrm>
                      <a:prstGeom prst="rect">
                        <a:avLst/>
                      </a:prstGeom>
                    </p:spPr>
                  </p:pic>
                </p:oleObj>
              </mc:Fallback>
            </mc:AlternateContent>
          </a:graphicData>
        </a:graphic>
      </p:graphicFrame>
      <p:sp>
        <p:nvSpPr>
          <p:cNvPr id="6" name="Content Placeholder 8"/>
          <p:cNvSpPr>
            <a:spLocks noGrp="1"/>
          </p:cNvSpPr>
          <p:nvPr>
            <p:ph idx="15"/>
          </p:nvPr>
        </p:nvSpPr>
        <p:spPr>
          <a:xfrm>
            <a:off x="457200" y="5636230"/>
            <a:ext cx="3368291" cy="731520"/>
          </a:xfrm>
        </p:spPr>
        <p:txBody>
          <a:bodyPr/>
          <a:lstStyle/>
          <a:p>
            <a:pPr marL="0" lvl="1" indent="0">
              <a:buClrTx/>
              <a:buNone/>
            </a:pPr>
            <a:r>
              <a:rPr lang="en-US" b="1" dirty="0">
                <a:ea typeface="Cambria Math" pitchFamily="18" charset="0"/>
              </a:rPr>
              <a:t>Solution</a:t>
            </a:r>
            <a:r>
              <a:rPr lang="en-US" dirty="0">
                <a:ea typeface="Cambria Math" pitchFamily="18" charset="0"/>
              </a:rPr>
              <a:t>: {1,2,3,6,7,8}</a:t>
            </a:r>
            <a:endParaRPr lang="en-US" dirty="0"/>
          </a:p>
        </p:txBody>
      </p:sp>
      <p:pic>
        <p:nvPicPr>
          <p:cNvPr id="17" name="Picture 9"/>
          <p:cNvPicPr>
            <a:picLocks noGrp="1" noChangeAspect="1" noChangeArrowheads="1"/>
          </p:cNvPicPr>
          <p:nvPr>
            <p:ph idx="16"/>
          </p:nvPr>
        </p:nvPicPr>
        <p:blipFill rotWithShape="1">
          <a:blip r:embed="rId9">
            <a:extLst>
              <a:ext uri="{28A0092B-C50C-407E-A947-70E740481C1C}">
                <a14:useLocalDpi xmlns:a14="http://schemas.microsoft.com/office/drawing/2010/main" val="0"/>
              </a:ext>
            </a:extLst>
          </a:blip>
          <a:srcRect l="44003"/>
          <a:stretch/>
        </p:blipFill>
        <p:spPr bwMode="auto">
          <a:xfrm>
            <a:off x="5843291" y="4457180"/>
            <a:ext cx="2843508" cy="1661772"/>
          </a:xfrm>
          <a:prstGeom prst="rect">
            <a:avLst/>
          </a:prstGeom>
          <a:extLst>
            <a:ext uri="{909E8E84-426E-40DD-AFC4-6F175D3DCCD1}">
              <a14:hiddenFill xmlns:a14="http://schemas.microsoft.com/office/drawing/2010/main">
                <a:solidFill>
                  <a:srgbClr val="FFFFFF"/>
                </a:solidFill>
              </a14:hiddenFill>
            </a:ext>
          </a:extLst>
        </p:spPr>
      </p:pic>
      <p:sp>
        <p:nvSpPr>
          <p:cNvPr id="16" name="Content Placeholder 10"/>
          <p:cNvSpPr>
            <a:spLocks noGrp="1"/>
          </p:cNvSpPr>
          <p:nvPr>
            <p:ph idx="17"/>
          </p:nvPr>
        </p:nvSpPr>
        <p:spPr>
          <a:xfrm>
            <a:off x="6242372" y="6118952"/>
            <a:ext cx="2045346" cy="457200"/>
          </a:xfrm>
        </p:spPr>
        <p:txBody>
          <a:bodyPr/>
          <a:lstStyle/>
          <a:p>
            <a:r>
              <a:rPr lang="en-US" sz="2400" dirty="0"/>
              <a:t>Venn Diagram</a:t>
            </a:r>
          </a:p>
        </p:txBody>
      </p:sp>
    </p:spTree>
    <p:extLst>
      <p:ext uri="{BB962C8B-B14F-4D97-AF65-F5344CB8AC3E}">
        <p14:creationId xmlns:p14="http://schemas.microsoft.com/office/powerpoint/2010/main" val="2831792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CFAEA3-F82F-478B-B403-31AFF0E31A5A}"/>
              </a:ext>
            </a:extLst>
          </p:cNvPr>
          <p:cNvSpPr>
            <a:spLocks noGrp="1"/>
          </p:cNvSpPr>
          <p:nvPr>
            <p:ph type="title"/>
          </p:nvPr>
        </p:nvSpPr>
        <p:spPr/>
        <p:txBody>
          <a:bodyPr/>
          <a:lstStyle/>
          <a:p>
            <a:r>
              <a:rPr lang="en-US" altLang="zh-CN" b="1" dirty="0">
                <a:latin typeface="+mn-lt"/>
                <a:cs typeface="Times New Roman" pitchFamily="18" charset="0"/>
              </a:rPr>
              <a:t>Venn Diagram</a:t>
            </a:r>
            <a:endParaRPr lang="zh-CN" altLang="en-US" b="1" dirty="0">
              <a:latin typeface="+mn-lt"/>
            </a:endParaRPr>
          </a:p>
        </p:txBody>
      </p:sp>
      <p:sp>
        <p:nvSpPr>
          <p:cNvPr id="3" name="内容占位符 2">
            <a:extLst>
              <a:ext uri="{FF2B5EF4-FFF2-40B4-BE49-F238E27FC236}">
                <a16:creationId xmlns:a16="http://schemas.microsoft.com/office/drawing/2014/main" id="{AC212AF5-2182-410A-9B86-6D28B48E66A6}"/>
              </a:ext>
            </a:extLst>
          </p:cNvPr>
          <p:cNvSpPr>
            <a:spLocks noGrp="1"/>
          </p:cNvSpPr>
          <p:nvPr>
            <p:ph idx="1"/>
          </p:nvPr>
        </p:nvSpPr>
        <p:spPr/>
        <p:txBody>
          <a:bodyPr/>
          <a:lstStyle/>
          <a:p>
            <a:endParaRPr lang="zh-CN" altLang="en-US"/>
          </a:p>
        </p:txBody>
      </p:sp>
      <p:sp>
        <p:nvSpPr>
          <p:cNvPr id="4" name="灯片编号占位符 3">
            <a:extLst>
              <a:ext uri="{FF2B5EF4-FFF2-40B4-BE49-F238E27FC236}">
                <a16:creationId xmlns:a16="http://schemas.microsoft.com/office/drawing/2014/main" id="{C57F82E0-27B0-4E27-A5AD-C867195CF0A0}"/>
              </a:ext>
            </a:extLst>
          </p:cNvPr>
          <p:cNvSpPr>
            <a:spLocks noGrp="1"/>
          </p:cNvSpPr>
          <p:nvPr>
            <p:ph type="sldNum" sz="quarter" idx="12"/>
          </p:nvPr>
        </p:nvSpPr>
        <p:spPr/>
        <p:txBody>
          <a:bodyPr/>
          <a:lstStyle/>
          <a:p>
            <a:fld id="{95D10F2E-2536-4355-9232-8FA25989555F}" type="slidenum">
              <a:rPr lang="en-US" altLang="zh-CN" smtClean="0"/>
              <a:pPr/>
              <a:t>19</a:t>
            </a:fld>
            <a:endParaRPr lang="en-US" altLang="zh-CN"/>
          </a:p>
        </p:txBody>
      </p:sp>
      <p:pic>
        <p:nvPicPr>
          <p:cNvPr id="5" name="图片 4">
            <a:extLst>
              <a:ext uri="{FF2B5EF4-FFF2-40B4-BE49-F238E27FC236}">
                <a16:creationId xmlns:a16="http://schemas.microsoft.com/office/drawing/2014/main" id="{1749B85E-B90E-430A-AEEA-4B6D8DD158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9991"/>
          <a:stretch>
            <a:fillRect/>
          </a:stretch>
        </p:blipFill>
        <p:spPr bwMode="auto">
          <a:xfrm>
            <a:off x="458065" y="1556082"/>
            <a:ext cx="8331035" cy="47853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a:extLst>
              <a:ext uri="{FF2B5EF4-FFF2-40B4-BE49-F238E27FC236}">
                <a16:creationId xmlns:a16="http://schemas.microsoft.com/office/drawing/2014/main" id="{342C087D-4102-4CC3-8C72-18840593103D}"/>
              </a:ext>
            </a:extLst>
          </p:cNvPr>
          <p:cNvSpPr/>
          <p:nvPr/>
        </p:nvSpPr>
        <p:spPr>
          <a:xfrm>
            <a:off x="6948264" y="5733256"/>
            <a:ext cx="576064" cy="28803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6" name="Object 4">
            <a:extLst>
              <a:ext uri="{FF2B5EF4-FFF2-40B4-BE49-F238E27FC236}">
                <a16:creationId xmlns:a16="http://schemas.microsoft.com/office/drawing/2014/main" id="{67CE1185-E2F8-41DE-AC9A-41955EF24402}"/>
              </a:ext>
            </a:extLst>
          </p:cNvPr>
          <p:cNvGraphicFramePr>
            <a:graphicFrameLocks noChangeAspect="1"/>
          </p:cNvGraphicFramePr>
          <p:nvPr>
            <p:extLst>
              <p:ext uri="{D42A27DB-BD31-4B8C-83A1-F6EECF244321}">
                <p14:modId xmlns:p14="http://schemas.microsoft.com/office/powerpoint/2010/main" val="12095422"/>
              </p:ext>
            </p:extLst>
          </p:nvPr>
        </p:nvGraphicFramePr>
        <p:xfrm>
          <a:off x="7081795" y="5703531"/>
          <a:ext cx="273309" cy="317757"/>
        </p:xfrm>
        <a:graphic>
          <a:graphicData uri="http://schemas.openxmlformats.org/presentationml/2006/ole">
            <mc:AlternateContent xmlns:mc="http://schemas.openxmlformats.org/markup-compatibility/2006">
              <mc:Choice xmlns:v="urn:schemas-microsoft-com:vml" Requires="v">
                <p:oleObj spid="_x0000_s12291" name="Equation" r:id="rId4" imgW="164957" imgH="190335" progId="Equation.3">
                  <p:embed/>
                </p:oleObj>
              </mc:Choice>
              <mc:Fallback>
                <p:oleObj name="Equation" r:id="rId4" imgW="164957" imgH="190335" progId="Equation.3">
                  <p:embed/>
                  <p:pic>
                    <p:nvPicPr>
                      <p:cNvPr id="75780" name="Object 4">
                        <a:extLst>
                          <a:ext uri="{FF2B5EF4-FFF2-40B4-BE49-F238E27FC236}">
                            <a16:creationId xmlns:a16="http://schemas.microsoft.com/office/drawing/2014/main" id="{BC96E140-DD89-4749-8B1B-3F0F9DA9792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81795" y="5703531"/>
                        <a:ext cx="273309" cy="317757"/>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38961308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C4C6A976-4FDB-462B-8247-258A66D0BD16}"/>
              </a:ext>
            </a:extLst>
          </p:cNvPr>
          <p:cNvSpPr>
            <a:spLocks noGrp="1" noChangeArrowheads="1"/>
          </p:cNvSpPr>
          <p:nvPr>
            <p:ph type="title"/>
          </p:nvPr>
        </p:nvSpPr>
        <p:spPr/>
        <p:txBody>
          <a:bodyPr/>
          <a:lstStyle/>
          <a:p>
            <a:pPr eaLnBrk="1" hangingPunct="1"/>
            <a:r>
              <a:rPr lang="en-US" altLang="zh-CN" b="1" dirty="0"/>
              <a:t>Introduction to Set Theory</a:t>
            </a:r>
            <a:br>
              <a:rPr lang="en-US" altLang="zh-CN" dirty="0"/>
            </a:br>
            <a:r>
              <a:rPr lang="en-US" altLang="zh-CN" dirty="0"/>
              <a:t> </a:t>
            </a:r>
            <a:r>
              <a:rPr lang="zh-CN" altLang="en-US" b="1" dirty="0">
                <a:latin typeface="微软雅黑" panose="020B0503020204020204" pitchFamily="34" charset="-122"/>
                <a:ea typeface="微软雅黑" panose="020B0503020204020204" pitchFamily="34" charset="-122"/>
              </a:rPr>
              <a:t>集合论</a:t>
            </a:r>
            <a:r>
              <a:rPr lang="en-US" altLang="zh-CN" b="1" dirty="0">
                <a:ea typeface="微软雅黑" panose="020B0503020204020204" pitchFamily="34" charset="-122"/>
              </a:rPr>
              <a:t>(</a:t>
            </a:r>
            <a:r>
              <a:rPr lang="en-US" altLang="zh-CN" b="1" dirty="0"/>
              <a:t>§2.1)</a:t>
            </a:r>
          </a:p>
        </p:txBody>
      </p:sp>
      <p:sp>
        <p:nvSpPr>
          <p:cNvPr id="7171" name="Rectangle 3">
            <a:extLst>
              <a:ext uri="{FF2B5EF4-FFF2-40B4-BE49-F238E27FC236}">
                <a16:creationId xmlns:a16="http://schemas.microsoft.com/office/drawing/2014/main" id="{BE791341-9496-4459-BD13-A0E266D2D1DF}"/>
              </a:ext>
            </a:extLst>
          </p:cNvPr>
          <p:cNvSpPr>
            <a:spLocks noGrp="1" noChangeArrowheads="1"/>
          </p:cNvSpPr>
          <p:nvPr>
            <p:ph type="body" idx="1"/>
          </p:nvPr>
        </p:nvSpPr>
        <p:spPr/>
        <p:txBody>
          <a:bodyPr/>
          <a:lstStyle/>
          <a:p>
            <a:pPr eaLnBrk="1" hangingPunct="1"/>
            <a:r>
              <a:rPr lang="en-US" altLang="zh-CN" sz="2800" dirty="0"/>
              <a:t>A </a:t>
            </a:r>
            <a:r>
              <a:rPr lang="en-US" altLang="zh-CN" sz="2800" i="1" dirty="0"/>
              <a:t>set</a:t>
            </a:r>
            <a:r>
              <a:rPr lang="en-US" altLang="zh-CN" sz="2800" dirty="0"/>
              <a:t> is a new type of structure, representing an </a:t>
            </a:r>
            <a:r>
              <a:rPr lang="en-US" altLang="zh-CN" sz="2800" i="1" dirty="0"/>
              <a:t>unordered </a:t>
            </a:r>
            <a:r>
              <a:rPr lang="en-US" altLang="zh-CN" sz="2800" dirty="0"/>
              <a:t>collection (group, plurality) of zero or more </a:t>
            </a:r>
            <a:r>
              <a:rPr lang="en-US" altLang="zh-CN" sz="2800" i="1" dirty="0"/>
              <a:t>distinct </a:t>
            </a:r>
            <a:r>
              <a:rPr lang="en-US" altLang="zh-CN" sz="2800" dirty="0"/>
              <a:t>(different) objects.</a:t>
            </a:r>
          </a:p>
          <a:p>
            <a:pPr eaLnBrk="1" hangingPunct="1"/>
            <a:r>
              <a:rPr lang="en-US" altLang="zh-CN" sz="2800" dirty="0">
                <a:solidFill>
                  <a:schemeClr val="accent2"/>
                </a:solidFill>
              </a:rPr>
              <a:t>Set theory deals with operations between, relations among, and statements about sets.</a:t>
            </a:r>
          </a:p>
          <a:p>
            <a:pPr eaLnBrk="1" hangingPunct="1"/>
            <a:r>
              <a:rPr lang="en-US" altLang="zh-CN" sz="2800" dirty="0"/>
              <a:t>Sets are ubiquitous in computer software systems.</a:t>
            </a:r>
          </a:p>
          <a:p>
            <a:pPr eaLnBrk="1" hangingPunct="1"/>
            <a:r>
              <a:rPr lang="en-US" altLang="zh-CN" sz="2800" i="1" dirty="0">
                <a:solidFill>
                  <a:schemeClr val="accent2"/>
                </a:solidFill>
              </a:rPr>
              <a:t>All</a:t>
            </a:r>
            <a:r>
              <a:rPr lang="en-US" altLang="zh-CN" sz="2800" dirty="0">
                <a:solidFill>
                  <a:schemeClr val="accent2"/>
                </a:solidFill>
              </a:rPr>
              <a:t> of mathematics can be defined in terms of some form of set theory (using predicate logic).</a:t>
            </a:r>
          </a:p>
        </p:txBody>
      </p:sp>
      <p:sp>
        <p:nvSpPr>
          <p:cNvPr id="2" name="灯片编号占位符 1">
            <a:extLst>
              <a:ext uri="{FF2B5EF4-FFF2-40B4-BE49-F238E27FC236}">
                <a16:creationId xmlns:a16="http://schemas.microsoft.com/office/drawing/2014/main" id="{3E426D9A-7B8E-4EA6-8669-C4365633482C}"/>
              </a:ext>
            </a:extLst>
          </p:cNvPr>
          <p:cNvSpPr>
            <a:spLocks noGrp="1"/>
          </p:cNvSpPr>
          <p:nvPr>
            <p:ph type="sldNum" sz="quarter" idx="12"/>
          </p:nvPr>
        </p:nvSpPr>
        <p:spPr/>
        <p:txBody>
          <a:bodyPr/>
          <a:lstStyle/>
          <a:p>
            <a:fld id="{95D10F2E-2536-4355-9232-8FA25989555F}" type="slidenum">
              <a:rPr lang="en-US" altLang="zh-CN" smtClean="0"/>
              <a:pPr/>
              <a:t>2</a:t>
            </a:fld>
            <a:endParaRPr lang="en-US" altLang="zh-CN"/>
          </a:p>
        </p:txBody>
      </p:sp>
    </p:spTree>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2"/>
                </a:solidFill>
                <a:cs typeface="+mj-cs"/>
              </a:rPr>
              <a:t>Set Identities</a:t>
            </a:r>
          </a:p>
        </p:txBody>
      </p:sp>
      <p:sp>
        <p:nvSpPr>
          <p:cNvPr id="9" name="Content Placeholder 2"/>
          <p:cNvSpPr>
            <a:spLocks noGrp="1"/>
          </p:cNvSpPr>
          <p:nvPr>
            <p:ph idx="1"/>
          </p:nvPr>
        </p:nvSpPr>
        <p:spPr>
          <a:xfrm>
            <a:off x="457200" y="1295400"/>
            <a:ext cx="8229600" cy="609600"/>
          </a:xfrm>
        </p:spPr>
        <p:txBody>
          <a:bodyPr/>
          <a:lstStyle/>
          <a:p>
            <a:r>
              <a:rPr lang="en-US" dirty="0"/>
              <a:t>Identity laws</a:t>
            </a:r>
          </a:p>
        </p:txBody>
      </p:sp>
      <p:graphicFrame>
        <p:nvGraphicFramePr>
          <p:cNvPr id="10" name="Object 3"/>
          <p:cNvGraphicFramePr>
            <a:graphicFrameLocks noChangeAspect="1"/>
          </p:cNvGraphicFramePr>
          <p:nvPr/>
        </p:nvGraphicFramePr>
        <p:xfrm>
          <a:off x="1752600" y="1876425"/>
          <a:ext cx="4665890" cy="514350"/>
        </p:xfrm>
        <a:graphic>
          <a:graphicData uri="http://schemas.openxmlformats.org/presentationml/2006/ole">
            <mc:AlternateContent xmlns:mc="http://schemas.openxmlformats.org/markup-compatibility/2006">
              <mc:Choice xmlns:v="urn:schemas-microsoft-com:vml" Requires="v">
                <p:oleObj spid="_x0000_s13318" name="Equation" r:id="rId3" imgW="1612800" imgH="177480" progId="Equation.DSMT4">
                  <p:embed/>
                </p:oleObj>
              </mc:Choice>
              <mc:Fallback>
                <p:oleObj name="Equation" r:id="rId3" imgW="1612800" imgH="177480" progId="Equation.DSMT4">
                  <p:embed/>
                  <p:pic>
                    <p:nvPicPr>
                      <p:cNvPr id="10" name="Object 3"/>
                      <p:cNvPicPr/>
                      <p:nvPr/>
                    </p:nvPicPr>
                    <p:blipFill>
                      <a:blip r:embed="rId4"/>
                      <a:stretch>
                        <a:fillRect/>
                      </a:stretch>
                    </p:blipFill>
                    <p:spPr>
                      <a:xfrm>
                        <a:off x="1752600" y="1876425"/>
                        <a:ext cx="4665890" cy="514350"/>
                      </a:xfrm>
                      <a:prstGeom prst="rect">
                        <a:avLst/>
                      </a:prstGeom>
                    </p:spPr>
                  </p:pic>
                </p:oleObj>
              </mc:Fallback>
            </mc:AlternateContent>
          </a:graphicData>
        </a:graphic>
      </p:graphicFrame>
      <p:sp>
        <p:nvSpPr>
          <p:cNvPr id="4" name="Content Placeholder 4"/>
          <p:cNvSpPr>
            <a:spLocks noGrp="1"/>
          </p:cNvSpPr>
          <p:nvPr>
            <p:ph idx="13"/>
          </p:nvPr>
        </p:nvSpPr>
        <p:spPr>
          <a:xfrm>
            <a:off x="457200" y="2514600"/>
            <a:ext cx="8229600" cy="533400"/>
          </a:xfrm>
        </p:spPr>
        <p:txBody>
          <a:bodyPr/>
          <a:lstStyle/>
          <a:p>
            <a:r>
              <a:rPr lang="en-US" dirty="0"/>
              <a:t>Domination laws</a:t>
            </a:r>
          </a:p>
        </p:txBody>
      </p:sp>
      <p:graphicFrame>
        <p:nvGraphicFramePr>
          <p:cNvPr id="11" name="Object 5"/>
          <p:cNvGraphicFramePr>
            <a:graphicFrameLocks noChangeAspect="1"/>
          </p:cNvGraphicFramePr>
          <p:nvPr/>
        </p:nvGraphicFramePr>
        <p:xfrm>
          <a:off x="1868488" y="3162300"/>
          <a:ext cx="4738687" cy="514350"/>
        </p:xfrm>
        <a:graphic>
          <a:graphicData uri="http://schemas.openxmlformats.org/presentationml/2006/ole">
            <mc:AlternateContent xmlns:mc="http://schemas.openxmlformats.org/markup-compatibility/2006">
              <mc:Choice xmlns:v="urn:schemas-microsoft-com:vml" Requires="v">
                <p:oleObj spid="_x0000_s13319" name="Equation" r:id="rId5" imgW="1638000" imgH="177480" progId="Equation.DSMT4">
                  <p:embed/>
                </p:oleObj>
              </mc:Choice>
              <mc:Fallback>
                <p:oleObj name="Equation" r:id="rId5" imgW="1638000" imgH="177480" progId="Equation.DSMT4">
                  <p:embed/>
                  <p:pic>
                    <p:nvPicPr>
                      <p:cNvPr id="11" name="Object 5"/>
                      <p:cNvPicPr/>
                      <p:nvPr/>
                    </p:nvPicPr>
                    <p:blipFill>
                      <a:blip r:embed="rId6"/>
                      <a:stretch>
                        <a:fillRect/>
                      </a:stretch>
                    </p:blipFill>
                    <p:spPr>
                      <a:xfrm>
                        <a:off x="1868488" y="3162300"/>
                        <a:ext cx="4738687" cy="514350"/>
                      </a:xfrm>
                      <a:prstGeom prst="rect">
                        <a:avLst/>
                      </a:prstGeom>
                    </p:spPr>
                  </p:pic>
                </p:oleObj>
              </mc:Fallback>
            </mc:AlternateContent>
          </a:graphicData>
        </a:graphic>
      </p:graphicFrame>
      <p:sp>
        <p:nvSpPr>
          <p:cNvPr id="5" name="Content Placeholder 6"/>
          <p:cNvSpPr>
            <a:spLocks noGrp="1"/>
          </p:cNvSpPr>
          <p:nvPr>
            <p:ph idx="14"/>
          </p:nvPr>
        </p:nvSpPr>
        <p:spPr>
          <a:xfrm>
            <a:off x="457200" y="3810000"/>
            <a:ext cx="8229600" cy="609600"/>
          </a:xfrm>
        </p:spPr>
        <p:txBody>
          <a:bodyPr/>
          <a:lstStyle/>
          <a:p>
            <a:r>
              <a:rPr lang="en-US" dirty="0"/>
              <a:t>Idempotent laws</a:t>
            </a:r>
          </a:p>
        </p:txBody>
      </p:sp>
      <p:graphicFrame>
        <p:nvGraphicFramePr>
          <p:cNvPr id="12" name="Object 7"/>
          <p:cNvGraphicFramePr>
            <a:graphicFrameLocks noChangeAspect="1"/>
          </p:cNvGraphicFramePr>
          <p:nvPr/>
        </p:nvGraphicFramePr>
        <p:xfrm>
          <a:off x="1985963" y="4467225"/>
          <a:ext cx="4627562" cy="514350"/>
        </p:xfrm>
        <a:graphic>
          <a:graphicData uri="http://schemas.openxmlformats.org/presentationml/2006/ole">
            <mc:AlternateContent xmlns:mc="http://schemas.openxmlformats.org/markup-compatibility/2006">
              <mc:Choice xmlns:v="urn:schemas-microsoft-com:vml" Requires="v">
                <p:oleObj spid="_x0000_s13320" name="Equation" r:id="rId7" imgW="1600200" imgH="177480" progId="Equation.DSMT4">
                  <p:embed/>
                </p:oleObj>
              </mc:Choice>
              <mc:Fallback>
                <p:oleObj name="Equation" r:id="rId7" imgW="1600200" imgH="177480" progId="Equation.DSMT4">
                  <p:embed/>
                  <p:pic>
                    <p:nvPicPr>
                      <p:cNvPr id="12" name="Object 7"/>
                      <p:cNvPicPr/>
                      <p:nvPr/>
                    </p:nvPicPr>
                    <p:blipFill>
                      <a:blip r:embed="rId8"/>
                      <a:stretch>
                        <a:fillRect/>
                      </a:stretch>
                    </p:blipFill>
                    <p:spPr>
                      <a:xfrm>
                        <a:off x="1985963" y="4467225"/>
                        <a:ext cx="4627562" cy="514350"/>
                      </a:xfrm>
                      <a:prstGeom prst="rect">
                        <a:avLst/>
                      </a:prstGeom>
                    </p:spPr>
                  </p:pic>
                </p:oleObj>
              </mc:Fallback>
            </mc:AlternateContent>
          </a:graphicData>
        </a:graphic>
      </p:graphicFrame>
      <p:sp>
        <p:nvSpPr>
          <p:cNvPr id="6" name="Content Placeholder 8"/>
          <p:cNvSpPr>
            <a:spLocks noGrp="1"/>
          </p:cNvSpPr>
          <p:nvPr>
            <p:ph idx="15"/>
          </p:nvPr>
        </p:nvSpPr>
        <p:spPr>
          <a:xfrm>
            <a:off x="457200" y="5029200"/>
            <a:ext cx="8229600" cy="533400"/>
          </a:xfrm>
        </p:spPr>
        <p:txBody>
          <a:bodyPr/>
          <a:lstStyle/>
          <a:p>
            <a:r>
              <a:rPr lang="en-US" dirty="0"/>
              <a:t>Complementation law</a:t>
            </a:r>
          </a:p>
        </p:txBody>
      </p:sp>
      <p:graphicFrame>
        <p:nvGraphicFramePr>
          <p:cNvPr id="13" name="Object 9"/>
          <p:cNvGraphicFramePr>
            <a:graphicFrameLocks noChangeAspect="1"/>
          </p:cNvGraphicFramePr>
          <p:nvPr/>
        </p:nvGraphicFramePr>
        <p:xfrm>
          <a:off x="3990181" y="5652330"/>
          <a:ext cx="1163638" cy="738156"/>
        </p:xfrm>
        <a:graphic>
          <a:graphicData uri="http://schemas.openxmlformats.org/presentationml/2006/ole">
            <mc:AlternateContent xmlns:mc="http://schemas.openxmlformats.org/markup-compatibility/2006">
              <mc:Choice xmlns:v="urn:schemas-microsoft-com:vml" Requires="v">
                <p:oleObj spid="_x0000_s13321" name="Equation" r:id="rId9" imgW="520560" imgH="330120" progId="Equation.DSMT4">
                  <p:embed/>
                </p:oleObj>
              </mc:Choice>
              <mc:Fallback>
                <p:oleObj name="Equation" r:id="rId9" imgW="520560" imgH="330120" progId="Equation.DSMT4">
                  <p:embed/>
                  <p:pic>
                    <p:nvPicPr>
                      <p:cNvPr id="13" name="Object 9"/>
                      <p:cNvPicPr/>
                      <p:nvPr/>
                    </p:nvPicPr>
                    <p:blipFill>
                      <a:blip r:embed="rId10"/>
                      <a:stretch>
                        <a:fillRect/>
                      </a:stretch>
                    </p:blipFill>
                    <p:spPr>
                      <a:xfrm>
                        <a:off x="3990181" y="5652330"/>
                        <a:ext cx="1163638" cy="738156"/>
                      </a:xfrm>
                      <a:prstGeom prst="rect">
                        <a:avLst/>
                      </a:prstGeom>
                    </p:spPr>
                  </p:pic>
                </p:oleObj>
              </mc:Fallback>
            </mc:AlternateContent>
          </a:graphicData>
        </a:graphic>
      </p:graphicFrame>
    </p:spTree>
    <p:extLst>
      <p:ext uri="{BB962C8B-B14F-4D97-AF65-F5344CB8AC3E}">
        <p14:creationId xmlns:p14="http://schemas.microsoft.com/office/powerpoint/2010/main" val="1848868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Identities</a:t>
            </a:r>
            <a:r>
              <a:rPr lang="en-US" sz="1500" dirty="0"/>
              <a:t> 2</a:t>
            </a:r>
          </a:p>
        </p:txBody>
      </p:sp>
      <p:sp>
        <p:nvSpPr>
          <p:cNvPr id="9" name="Content Placeholder 2"/>
          <p:cNvSpPr>
            <a:spLocks noGrp="1"/>
          </p:cNvSpPr>
          <p:nvPr>
            <p:ph idx="1"/>
          </p:nvPr>
        </p:nvSpPr>
        <p:spPr>
          <a:xfrm>
            <a:off x="457200" y="1295400"/>
            <a:ext cx="8229600" cy="609600"/>
          </a:xfrm>
        </p:spPr>
        <p:txBody>
          <a:bodyPr/>
          <a:lstStyle/>
          <a:p>
            <a:r>
              <a:rPr lang="en-US" dirty="0"/>
              <a:t>Commutative laws</a:t>
            </a:r>
          </a:p>
        </p:txBody>
      </p:sp>
      <p:graphicFrame>
        <p:nvGraphicFramePr>
          <p:cNvPr id="10" name="Object 3"/>
          <p:cNvGraphicFramePr>
            <a:graphicFrameLocks noChangeAspect="1"/>
          </p:cNvGraphicFramePr>
          <p:nvPr/>
        </p:nvGraphicFramePr>
        <p:xfrm>
          <a:off x="742950" y="1876425"/>
          <a:ext cx="6686550" cy="514350"/>
        </p:xfrm>
        <a:graphic>
          <a:graphicData uri="http://schemas.openxmlformats.org/presentationml/2006/ole">
            <mc:AlternateContent xmlns:mc="http://schemas.openxmlformats.org/markup-compatibility/2006">
              <mc:Choice xmlns:v="urn:schemas-microsoft-com:vml" Requires="v">
                <p:oleObj spid="_x0000_s14341" name="Equation" r:id="rId3" imgW="2311200" imgH="177480" progId="Equation.DSMT4">
                  <p:embed/>
                </p:oleObj>
              </mc:Choice>
              <mc:Fallback>
                <p:oleObj name="Equation" r:id="rId3" imgW="2311200" imgH="177480" progId="Equation.DSMT4">
                  <p:embed/>
                  <p:pic>
                    <p:nvPicPr>
                      <p:cNvPr id="10" name="Object 3"/>
                      <p:cNvPicPr/>
                      <p:nvPr/>
                    </p:nvPicPr>
                    <p:blipFill>
                      <a:blip r:embed="rId4"/>
                      <a:stretch>
                        <a:fillRect/>
                      </a:stretch>
                    </p:blipFill>
                    <p:spPr>
                      <a:xfrm>
                        <a:off x="742950" y="1876425"/>
                        <a:ext cx="6686550" cy="514350"/>
                      </a:xfrm>
                      <a:prstGeom prst="rect">
                        <a:avLst/>
                      </a:prstGeom>
                    </p:spPr>
                  </p:pic>
                </p:oleObj>
              </mc:Fallback>
            </mc:AlternateContent>
          </a:graphicData>
        </a:graphic>
      </p:graphicFrame>
      <p:sp>
        <p:nvSpPr>
          <p:cNvPr id="4" name="Content Placeholder 4"/>
          <p:cNvSpPr>
            <a:spLocks noGrp="1"/>
          </p:cNvSpPr>
          <p:nvPr>
            <p:ph idx="13"/>
          </p:nvPr>
        </p:nvSpPr>
        <p:spPr>
          <a:xfrm>
            <a:off x="457200" y="2514600"/>
            <a:ext cx="8229600" cy="533400"/>
          </a:xfrm>
        </p:spPr>
        <p:txBody>
          <a:bodyPr/>
          <a:lstStyle/>
          <a:p>
            <a:r>
              <a:rPr lang="en-US" dirty="0"/>
              <a:t>Associative laws</a:t>
            </a:r>
          </a:p>
        </p:txBody>
      </p:sp>
      <p:graphicFrame>
        <p:nvGraphicFramePr>
          <p:cNvPr id="11" name="Object 5"/>
          <p:cNvGraphicFramePr>
            <a:graphicFrameLocks noChangeAspect="1"/>
          </p:cNvGraphicFramePr>
          <p:nvPr/>
        </p:nvGraphicFramePr>
        <p:xfrm>
          <a:off x="1739900" y="3048000"/>
          <a:ext cx="4995863" cy="1470025"/>
        </p:xfrm>
        <a:graphic>
          <a:graphicData uri="http://schemas.openxmlformats.org/presentationml/2006/ole">
            <mc:AlternateContent xmlns:mc="http://schemas.openxmlformats.org/markup-compatibility/2006">
              <mc:Choice xmlns:v="urn:schemas-microsoft-com:vml" Requires="v">
                <p:oleObj spid="_x0000_s14342" name="Equation" r:id="rId5" imgW="1726920" imgH="507960" progId="Equation.DSMT4">
                  <p:embed/>
                </p:oleObj>
              </mc:Choice>
              <mc:Fallback>
                <p:oleObj name="Equation" r:id="rId5" imgW="1726920" imgH="507960" progId="Equation.DSMT4">
                  <p:embed/>
                  <p:pic>
                    <p:nvPicPr>
                      <p:cNvPr id="11" name="Object 5"/>
                      <p:cNvPicPr/>
                      <p:nvPr/>
                    </p:nvPicPr>
                    <p:blipFill>
                      <a:blip r:embed="rId6"/>
                      <a:stretch>
                        <a:fillRect/>
                      </a:stretch>
                    </p:blipFill>
                    <p:spPr>
                      <a:xfrm>
                        <a:off x="1739900" y="3048000"/>
                        <a:ext cx="4995863" cy="1470025"/>
                      </a:xfrm>
                      <a:prstGeom prst="rect">
                        <a:avLst/>
                      </a:prstGeom>
                    </p:spPr>
                  </p:pic>
                </p:oleObj>
              </mc:Fallback>
            </mc:AlternateContent>
          </a:graphicData>
        </a:graphic>
      </p:graphicFrame>
      <p:sp>
        <p:nvSpPr>
          <p:cNvPr id="5" name="Content Placeholder 6"/>
          <p:cNvSpPr>
            <a:spLocks noGrp="1"/>
          </p:cNvSpPr>
          <p:nvPr>
            <p:ph idx="14"/>
          </p:nvPr>
        </p:nvSpPr>
        <p:spPr>
          <a:xfrm>
            <a:off x="457200" y="4419600"/>
            <a:ext cx="8229600" cy="609600"/>
          </a:xfrm>
        </p:spPr>
        <p:txBody>
          <a:bodyPr/>
          <a:lstStyle/>
          <a:p>
            <a:r>
              <a:rPr lang="en-US" dirty="0"/>
              <a:t>Distributive laws</a:t>
            </a:r>
          </a:p>
        </p:txBody>
      </p:sp>
      <p:graphicFrame>
        <p:nvGraphicFramePr>
          <p:cNvPr id="14" name="Object 7"/>
          <p:cNvGraphicFramePr>
            <a:graphicFrameLocks noChangeAspect="1"/>
          </p:cNvGraphicFramePr>
          <p:nvPr/>
        </p:nvGraphicFramePr>
        <p:xfrm>
          <a:off x="1189038" y="5029200"/>
          <a:ext cx="6097587" cy="1470025"/>
        </p:xfrm>
        <a:graphic>
          <a:graphicData uri="http://schemas.openxmlformats.org/presentationml/2006/ole">
            <mc:AlternateContent xmlns:mc="http://schemas.openxmlformats.org/markup-compatibility/2006">
              <mc:Choice xmlns:v="urn:schemas-microsoft-com:vml" Requires="v">
                <p:oleObj spid="_x0000_s14343" name="Equation" r:id="rId7" imgW="2108160" imgH="507960" progId="Equation.DSMT4">
                  <p:embed/>
                </p:oleObj>
              </mc:Choice>
              <mc:Fallback>
                <p:oleObj name="Equation" r:id="rId7" imgW="2108160" imgH="507960" progId="Equation.DSMT4">
                  <p:embed/>
                  <p:pic>
                    <p:nvPicPr>
                      <p:cNvPr id="14" name="Object 7"/>
                      <p:cNvPicPr/>
                      <p:nvPr/>
                    </p:nvPicPr>
                    <p:blipFill>
                      <a:blip r:embed="rId8"/>
                      <a:stretch>
                        <a:fillRect/>
                      </a:stretch>
                    </p:blipFill>
                    <p:spPr>
                      <a:xfrm>
                        <a:off x="1189038" y="5029200"/>
                        <a:ext cx="6097587" cy="1470025"/>
                      </a:xfrm>
                      <a:prstGeom prst="rect">
                        <a:avLst/>
                      </a:prstGeom>
                    </p:spPr>
                  </p:pic>
                </p:oleObj>
              </mc:Fallback>
            </mc:AlternateContent>
          </a:graphicData>
        </a:graphic>
      </p:graphicFrame>
    </p:spTree>
    <p:extLst>
      <p:ext uri="{BB962C8B-B14F-4D97-AF65-F5344CB8AC3E}">
        <p14:creationId xmlns:p14="http://schemas.microsoft.com/office/powerpoint/2010/main" val="33975157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Set Identities</a:t>
            </a:r>
            <a:r>
              <a:rPr lang="en-US" sz="1500" dirty="0"/>
              <a:t> 3</a:t>
            </a:r>
          </a:p>
        </p:txBody>
      </p:sp>
      <p:sp>
        <p:nvSpPr>
          <p:cNvPr id="9" name="Content Placeholder 2"/>
          <p:cNvSpPr>
            <a:spLocks noGrp="1"/>
          </p:cNvSpPr>
          <p:nvPr>
            <p:ph idx="1"/>
          </p:nvPr>
        </p:nvSpPr>
        <p:spPr>
          <a:xfrm>
            <a:off x="457200" y="1295400"/>
            <a:ext cx="8229600" cy="609600"/>
          </a:xfrm>
        </p:spPr>
        <p:txBody>
          <a:bodyPr/>
          <a:lstStyle/>
          <a:p>
            <a:r>
              <a:rPr lang="en-US" dirty="0"/>
              <a:t>De Morgan’s laws</a:t>
            </a:r>
          </a:p>
        </p:txBody>
      </p:sp>
      <p:graphicFrame>
        <p:nvGraphicFramePr>
          <p:cNvPr id="10" name="Object 3"/>
          <p:cNvGraphicFramePr>
            <a:graphicFrameLocks noChangeAspect="1"/>
          </p:cNvGraphicFramePr>
          <p:nvPr/>
        </p:nvGraphicFramePr>
        <p:xfrm>
          <a:off x="857250" y="2099459"/>
          <a:ext cx="6457950" cy="604092"/>
        </p:xfrm>
        <a:graphic>
          <a:graphicData uri="http://schemas.openxmlformats.org/presentationml/2006/ole">
            <mc:AlternateContent xmlns:mc="http://schemas.openxmlformats.org/markup-compatibility/2006">
              <mc:Choice xmlns:v="urn:schemas-microsoft-com:vml" Requires="v">
                <p:oleObj spid="_x0000_s15365" name="Equation" r:id="rId3" imgW="2311200" imgH="215640" progId="Equation.DSMT4">
                  <p:embed/>
                </p:oleObj>
              </mc:Choice>
              <mc:Fallback>
                <p:oleObj name="Equation" r:id="rId3" imgW="2311200" imgH="215640" progId="Equation.DSMT4">
                  <p:embed/>
                  <p:pic>
                    <p:nvPicPr>
                      <p:cNvPr id="10" name="Object 3"/>
                      <p:cNvPicPr/>
                      <p:nvPr/>
                    </p:nvPicPr>
                    <p:blipFill>
                      <a:blip r:embed="rId4"/>
                      <a:stretch>
                        <a:fillRect/>
                      </a:stretch>
                    </p:blipFill>
                    <p:spPr>
                      <a:xfrm>
                        <a:off x="857250" y="2099459"/>
                        <a:ext cx="6457950" cy="604092"/>
                      </a:xfrm>
                      <a:prstGeom prst="rect">
                        <a:avLst/>
                      </a:prstGeom>
                    </p:spPr>
                  </p:pic>
                </p:oleObj>
              </mc:Fallback>
            </mc:AlternateContent>
          </a:graphicData>
        </a:graphic>
      </p:graphicFrame>
      <p:sp>
        <p:nvSpPr>
          <p:cNvPr id="4" name="Content Placeholder 4"/>
          <p:cNvSpPr>
            <a:spLocks noGrp="1"/>
          </p:cNvSpPr>
          <p:nvPr>
            <p:ph idx="13"/>
          </p:nvPr>
        </p:nvSpPr>
        <p:spPr>
          <a:xfrm>
            <a:off x="457200" y="2898010"/>
            <a:ext cx="8229600" cy="533400"/>
          </a:xfrm>
        </p:spPr>
        <p:txBody>
          <a:bodyPr/>
          <a:lstStyle/>
          <a:p>
            <a:r>
              <a:rPr lang="en-US" dirty="0"/>
              <a:t>Absorption laws</a:t>
            </a:r>
          </a:p>
        </p:txBody>
      </p:sp>
      <p:graphicFrame>
        <p:nvGraphicFramePr>
          <p:cNvPr id="14" name="Object 5"/>
          <p:cNvGraphicFramePr>
            <a:graphicFrameLocks noChangeAspect="1"/>
          </p:cNvGraphicFramePr>
          <p:nvPr/>
        </p:nvGraphicFramePr>
        <p:xfrm>
          <a:off x="681038" y="3625869"/>
          <a:ext cx="6811962" cy="712787"/>
        </p:xfrm>
        <a:graphic>
          <a:graphicData uri="http://schemas.openxmlformats.org/presentationml/2006/ole">
            <mc:AlternateContent xmlns:mc="http://schemas.openxmlformats.org/markup-compatibility/2006">
              <mc:Choice xmlns:v="urn:schemas-microsoft-com:vml" Requires="v">
                <p:oleObj spid="_x0000_s15366" name="Equation" r:id="rId5" imgW="2438280" imgH="253800" progId="Equation.DSMT4">
                  <p:embed/>
                </p:oleObj>
              </mc:Choice>
              <mc:Fallback>
                <p:oleObj name="Equation" r:id="rId5" imgW="2438280" imgH="253800" progId="Equation.DSMT4">
                  <p:embed/>
                  <p:pic>
                    <p:nvPicPr>
                      <p:cNvPr id="14" name="Object 5"/>
                      <p:cNvPicPr/>
                      <p:nvPr/>
                    </p:nvPicPr>
                    <p:blipFill>
                      <a:blip r:embed="rId6"/>
                      <a:stretch>
                        <a:fillRect/>
                      </a:stretch>
                    </p:blipFill>
                    <p:spPr>
                      <a:xfrm>
                        <a:off x="681038" y="3625869"/>
                        <a:ext cx="6811962" cy="712787"/>
                      </a:xfrm>
                      <a:prstGeom prst="rect">
                        <a:avLst/>
                      </a:prstGeom>
                    </p:spPr>
                  </p:pic>
                </p:oleObj>
              </mc:Fallback>
            </mc:AlternateContent>
          </a:graphicData>
        </a:graphic>
      </p:graphicFrame>
      <p:sp>
        <p:nvSpPr>
          <p:cNvPr id="5" name="Content Placeholder 6"/>
          <p:cNvSpPr>
            <a:spLocks noGrp="1"/>
          </p:cNvSpPr>
          <p:nvPr>
            <p:ph idx="14"/>
          </p:nvPr>
        </p:nvSpPr>
        <p:spPr>
          <a:xfrm>
            <a:off x="457200" y="4533115"/>
            <a:ext cx="8229600" cy="609600"/>
          </a:xfrm>
        </p:spPr>
        <p:txBody>
          <a:bodyPr/>
          <a:lstStyle/>
          <a:p>
            <a:r>
              <a:rPr lang="en-US" dirty="0"/>
              <a:t>Complement laws</a:t>
            </a:r>
          </a:p>
        </p:txBody>
      </p:sp>
      <p:graphicFrame>
        <p:nvGraphicFramePr>
          <p:cNvPr id="15" name="Object 7"/>
          <p:cNvGraphicFramePr>
            <a:graphicFrameLocks noChangeAspect="1"/>
          </p:cNvGraphicFramePr>
          <p:nvPr/>
        </p:nvGraphicFramePr>
        <p:xfrm>
          <a:off x="1941513" y="5337175"/>
          <a:ext cx="4505325" cy="606425"/>
        </p:xfrm>
        <a:graphic>
          <a:graphicData uri="http://schemas.openxmlformats.org/presentationml/2006/ole">
            <mc:AlternateContent xmlns:mc="http://schemas.openxmlformats.org/markup-compatibility/2006">
              <mc:Choice xmlns:v="urn:schemas-microsoft-com:vml" Requires="v">
                <p:oleObj spid="_x0000_s15367" name="Equation" r:id="rId7" imgW="1612800" imgH="215640" progId="Equation.DSMT4">
                  <p:embed/>
                </p:oleObj>
              </mc:Choice>
              <mc:Fallback>
                <p:oleObj name="Equation" r:id="rId7" imgW="1612800" imgH="215640" progId="Equation.DSMT4">
                  <p:embed/>
                  <p:pic>
                    <p:nvPicPr>
                      <p:cNvPr id="15" name="Object 7"/>
                      <p:cNvPicPr/>
                      <p:nvPr/>
                    </p:nvPicPr>
                    <p:blipFill>
                      <a:blip r:embed="rId8"/>
                      <a:stretch>
                        <a:fillRect/>
                      </a:stretch>
                    </p:blipFill>
                    <p:spPr>
                      <a:xfrm>
                        <a:off x="1941513" y="5337175"/>
                        <a:ext cx="4505325" cy="606425"/>
                      </a:xfrm>
                      <a:prstGeom prst="rect">
                        <a:avLst/>
                      </a:prstGeom>
                    </p:spPr>
                  </p:pic>
                </p:oleObj>
              </mc:Fallback>
            </mc:AlternateContent>
          </a:graphicData>
        </a:graphic>
      </p:graphicFrame>
    </p:spTree>
    <p:extLst>
      <p:ext uri="{BB962C8B-B14F-4D97-AF65-F5344CB8AC3E}">
        <p14:creationId xmlns:p14="http://schemas.microsoft.com/office/powerpoint/2010/main" val="5752811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01E83681-974C-4654-B29D-037CA208CCF1}"/>
              </a:ext>
            </a:extLst>
          </p:cNvPr>
          <p:cNvSpPr>
            <a:spLocks noGrp="1" noChangeArrowheads="1"/>
          </p:cNvSpPr>
          <p:nvPr>
            <p:ph type="title"/>
          </p:nvPr>
        </p:nvSpPr>
        <p:spPr/>
        <p:txBody>
          <a:bodyPr/>
          <a:lstStyle/>
          <a:p>
            <a:pPr eaLnBrk="1" hangingPunct="1"/>
            <a:r>
              <a:rPr lang="en-US" altLang="zh-CN" b="1" dirty="0" err="1"/>
              <a:t>DeMorgan’s</a:t>
            </a:r>
            <a:r>
              <a:rPr lang="en-US" altLang="zh-CN" b="1" dirty="0"/>
              <a:t> Law for Sets</a:t>
            </a:r>
          </a:p>
        </p:txBody>
      </p:sp>
      <p:sp>
        <p:nvSpPr>
          <p:cNvPr id="81923" name="Rectangle 3">
            <a:extLst>
              <a:ext uri="{FF2B5EF4-FFF2-40B4-BE49-F238E27FC236}">
                <a16:creationId xmlns:a16="http://schemas.microsoft.com/office/drawing/2014/main" id="{379C3C8D-FBA4-43BA-A5B9-108C1318F624}"/>
              </a:ext>
            </a:extLst>
          </p:cNvPr>
          <p:cNvSpPr>
            <a:spLocks noGrp="1" noChangeArrowheads="1"/>
          </p:cNvSpPr>
          <p:nvPr>
            <p:ph type="body" idx="1"/>
          </p:nvPr>
        </p:nvSpPr>
        <p:spPr/>
        <p:txBody>
          <a:bodyPr/>
          <a:lstStyle/>
          <a:p>
            <a:pPr eaLnBrk="1" hangingPunct="1"/>
            <a:r>
              <a:rPr lang="en-US" altLang="zh-CN"/>
              <a:t>Exactly analogous to (and provable from) DeMorgan</a:t>
            </a:r>
            <a:r>
              <a:rPr lang="en-US" altLang="zh-CN">
                <a:latin typeface="Times New Roman" panose="02020603050405020304" pitchFamily="18" charset="0"/>
              </a:rPr>
              <a:t>’</a:t>
            </a:r>
            <a:r>
              <a:rPr lang="en-US" altLang="zh-CN"/>
              <a:t>s Law for propositions.</a:t>
            </a:r>
          </a:p>
          <a:p>
            <a:pPr eaLnBrk="1" hangingPunct="1"/>
            <a:endParaRPr lang="en-US" altLang="zh-CN"/>
          </a:p>
        </p:txBody>
      </p:sp>
      <p:graphicFrame>
        <p:nvGraphicFramePr>
          <p:cNvPr id="81924" name="Object 4">
            <a:extLst>
              <a:ext uri="{FF2B5EF4-FFF2-40B4-BE49-F238E27FC236}">
                <a16:creationId xmlns:a16="http://schemas.microsoft.com/office/drawing/2014/main" id="{D4C10EF8-AB7E-42AE-AA7C-C72324E27EFE}"/>
              </a:ext>
            </a:extLst>
          </p:cNvPr>
          <p:cNvGraphicFramePr>
            <a:graphicFrameLocks noChangeAspect="1"/>
          </p:cNvGraphicFramePr>
          <p:nvPr/>
        </p:nvGraphicFramePr>
        <p:xfrm>
          <a:off x="2397125" y="3430588"/>
          <a:ext cx="3625850" cy="1717675"/>
        </p:xfrm>
        <a:graphic>
          <a:graphicData uri="http://schemas.openxmlformats.org/presentationml/2006/ole">
            <mc:AlternateContent xmlns:mc="http://schemas.openxmlformats.org/markup-compatibility/2006">
              <mc:Choice xmlns:v="urn:schemas-microsoft-com:vml" Requires="v">
                <p:oleObj spid="_x0000_s16387" name="Equation" r:id="rId4" imgW="965200" imgH="457200" progId="Equation.3">
                  <p:embed/>
                </p:oleObj>
              </mc:Choice>
              <mc:Fallback>
                <p:oleObj name="Equation" r:id="rId4" imgW="965200" imgH="457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97125" y="3430588"/>
                        <a:ext cx="3625850" cy="1717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3F3448F8-F607-4F1D-8329-25B986FC48C4}"/>
              </a:ext>
            </a:extLst>
          </p:cNvPr>
          <p:cNvSpPr>
            <a:spLocks noGrp="1"/>
          </p:cNvSpPr>
          <p:nvPr>
            <p:ph type="sldNum" sz="quarter" idx="12"/>
          </p:nvPr>
        </p:nvSpPr>
        <p:spPr/>
        <p:txBody>
          <a:bodyPr/>
          <a:lstStyle/>
          <a:p>
            <a:fld id="{95D10F2E-2536-4355-9232-8FA25989555F}" type="slidenum">
              <a:rPr lang="en-US" altLang="zh-CN" smtClean="0"/>
              <a:pPr/>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Proving Set Identities</a:t>
            </a:r>
          </a:p>
        </p:txBody>
      </p:sp>
      <p:sp>
        <p:nvSpPr>
          <p:cNvPr id="3" name="Content Placeholder 2"/>
          <p:cNvSpPr>
            <a:spLocks noGrp="1"/>
          </p:cNvSpPr>
          <p:nvPr>
            <p:ph idx="1"/>
          </p:nvPr>
        </p:nvSpPr>
        <p:spPr>
          <a:xfrm>
            <a:off x="457200" y="1295400"/>
            <a:ext cx="8412480" cy="5303520"/>
          </a:xfrm>
        </p:spPr>
        <p:txBody>
          <a:bodyPr/>
          <a:lstStyle/>
          <a:p>
            <a:pPr marL="514350" indent="-514350"/>
            <a:r>
              <a:rPr lang="en-US" dirty="0"/>
              <a:t>Different ways to prove set identities:</a:t>
            </a:r>
          </a:p>
          <a:p>
            <a:pPr marL="880110" lvl="1" indent="-514350">
              <a:buClrTx/>
              <a:buFont typeface="+mj-lt"/>
              <a:buAutoNum type="arabicPeriod"/>
            </a:pPr>
            <a:r>
              <a:rPr lang="en-US" dirty="0"/>
              <a:t>Prove that each set (side of the identity) is a subset of the other.</a:t>
            </a:r>
          </a:p>
          <a:p>
            <a:pPr marL="880110" lvl="1" indent="-514350">
              <a:buClrTx/>
              <a:buFont typeface="+mj-lt"/>
              <a:buAutoNum type="arabicPeriod"/>
            </a:pPr>
            <a:r>
              <a:rPr lang="en-US" dirty="0"/>
              <a:t>Use set builder notation and propositional logic.</a:t>
            </a:r>
          </a:p>
          <a:p>
            <a:pPr marL="880110" lvl="1" indent="-514350">
              <a:buClrTx/>
              <a:buFont typeface="+mj-lt"/>
              <a:buAutoNum type="arabicPeriod"/>
            </a:pPr>
            <a:r>
              <a:rPr lang="en-US" dirty="0"/>
              <a:t>Membership Tables: Verify that elements in the same combination of sets always either belong or do not belong to the same side of the identity.  Use </a:t>
            </a:r>
            <a:r>
              <a:rPr lang="en-US" dirty="0">
                <a:ea typeface="Cambria Math" pitchFamily="18" charset="0"/>
              </a:rPr>
              <a:t>1</a:t>
            </a:r>
            <a:r>
              <a:rPr lang="en-US" dirty="0"/>
              <a:t> to indicate it is in the set and a </a:t>
            </a:r>
            <a:r>
              <a:rPr lang="en-US" dirty="0">
                <a:ea typeface="Cambria Math" pitchFamily="18" charset="0"/>
              </a:rPr>
              <a:t>0</a:t>
            </a:r>
            <a:r>
              <a:rPr lang="en-US" dirty="0"/>
              <a:t> to indicate that it is not</a:t>
            </a:r>
          </a:p>
        </p:txBody>
      </p:sp>
    </p:spTree>
    <p:extLst>
      <p:ext uri="{BB962C8B-B14F-4D97-AF65-F5344CB8AC3E}">
        <p14:creationId xmlns:p14="http://schemas.microsoft.com/office/powerpoint/2010/main" val="872212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tx1"/>
                </a:solidFill>
              </a:rPr>
              <a:t>Proof of Second De Morgan Law</a:t>
            </a:r>
            <a:r>
              <a:rPr lang="en-US" sz="1400" b="1" dirty="0">
                <a:solidFill>
                  <a:schemeClr val="tx1"/>
                </a:solidFill>
              </a:rPr>
              <a:t> 1</a:t>
            </a:r>
          </a:p>
        </p:txBody>
      </p:sp>
      <p:sp>
        <p:nvSpPr>
          <p:cNvPr id="5" name="Content Placeholder 2"/>
          <p:cNvSpPr>
            <a:spLocks noGrp="1"/>
          </p:cNvSpPr>
          <p:nvPr>
            <p:ph idx="1"/>
          </p:nvPr>
        </p:nvSpPr>
        <p:spPr>
          <a:xfrm>
            <a:off x="457200" y="1295400"/>
            <a:ext cx="8229600" cy="685800"/>
          </a:xfrm>
        </p:spPr>
        <p:txBody>
          <a:bodyPr/>
          <a:lstStyle/>
          <a:p>
            <a:r>
              <a:rPr lang="en-US" b="1" dirty="0"/>
              <a:t>Example</a:t>
            </a:r>
            <a:r>
              <a:rPr lang="en-US" dirty="0"/>
              <a:t>: Prove that</a:t>
            </a:r>
          </a:p>
        </p:txBody>
      </p:sp>
      <p:graphicFrame>
        <p:nvGraphicFramePr>
          <p:cNvPr id="8" name="Object 3"/>
          <p:cNvGraphicFramePr>
            <a:graphicFrameLocks noChangeAspect="1"/>
          </p:cNvGraphicFramePr>
          <p:nvPr>
            <p:extLst>
              <p:ext uri="{D42A27DB-BD31-4B8C-83A1-F6EECF244321}">
                <p14:modId xmlns:p14="http://schemas.microsoft.com/office/powerpoint/2010/main" val="323457688"/>
              </p:ext>
            </p:extLst>
          </p:nvPr>
        </p:nvGraphicFramePr>
        <p:xfrm>
          <a:off x="4427984" y="1405974"/>
          <a:ext cx="1874838" cy="420432"/>
        </p:xfrm>
        <a:graphic>
          <a:graphicData uri="http://schemas.openxmlformats.org/presentationml/2006/ole">
            <mc:AlternateContent xmlns:mc="http://schemas.openxmlformats.org/markup-compatibility/2006">
              <mc:Choice xmlns:v="urn:schemas-microsoft-com:vml" Requires="v">
                <p:oleObj spid="_x0000_s17412" name="Equation" r:id="rId3" imgW="965160" imgH="215640" progId="Equation.DSMT4">
                  <p:embed/>
                </p:oleObj>
              </mc:Choice>
              <mc:Fallback>
                <p:oleObj name="Equation" r:id="rId3" imgW="965160" imgH="215640" progId="Equation.DSMT4">
                  <p:embed/>
                  <p:pic>
                    <p:nvPicPr>
                      <p:cNvPr id="8" name="Object 3"/>
                      <p:cNvPicPr/>
                      <p:nvPr/>
                    </p:nvPicPr>
                    <p:blipFill>
                      <a:blip r:embed="rId4"/>
                      <a:stretch>
                        <a:fillRect/>
                      </a:stretch>
                    </p:blipFill>
                    <p:spPr>
                      <a:xfrm>
                        <a:off x="4427984" y="1405974"/>
                        <a:ext cx="1874838" cy="420432"/>
                      </a:xfrm>
                      <a:prstGeom prst="rect">
                        <a:avLst/>
                      </a:prstGeom>
                    </p:spPr>
                  </p:pic>
                </p:oleObj>
              </mc:Fallback>
            </mc:AlternateContent>
          </a:graphicData>
        </a:graphic>
      </p:graphicFrame>
      <p:sp>
        <p:nvSpPr>
          <p:cNvPr id="3" name="Content Placeholder 4"/>
          <p:cNvSpPr>
            <a:spLocks noGrp="1"/>
          </p:cNvSpPr>
          <p:nvPr>
            <p:ph idx="13"/>
          </p:nvPr>
        </p:nvSpPr>
        <p:spPr>
          <a:xfrm>
            <a:off x="457200" y="1981200"/>
            <a:ext cx="8382000" cy="609600"/>
          </a:xfrm>
        </p:spPr>
        <p:txBody>
          <a:bodyPr/>
          <a:lstStyle/>
          <a:p>
            <a:r>
              <a:rPr lang="en-US" b="1" dirty="0"/>
              <a:t>Solution</a:t>
            </a:r>
            <a:r>
              <a:rPr lang="en-US" dirty="0"/>
              <a:t>: We prove this identity by showing that:</a:t>
            </a:r>
          </a:p>
          <a:p>
            <a:endParaRPr lang="en-US" dirty="0"/>
          </a:p>
        </p:txBody>
      </p:sp>
      <p:graphicFrame>
        <p:nvGraphicFramePr>
          <p:cNvPr id="10" name="Object 5"/>
          <p:cNvGraphicFramePr>
            <a:graphicFrameLocks noChangeAspect="1"/>
          </p:cNvGraphicFramePr>
          <p:nvPr>
            <p:extLst>
              <p:ext uri="{D42A27DB-BD31-4B8C-83A1-F6EECF244321}">
                <p14:modId xmlns:p14="http://schemas.microsoft.com/office/powerpoint/2010/main" val="3157781316"/>
              </p:ext>
            </p:extLst>
          </p:nvPr>
        </p:nvGraphicFramePr>
        <p:xfrm>
          <a:off x="2386460" y="2999857"/>
          <a:ext cx="3916362" cy="1267344"/>
        </p:xfrm>
        <a:graphic>
          <a:graphicData uri="http://schemas.openxmlformats.org/presentationml/2006/ole">
            <mc:AlternateContent xmlns:mc="http://schemas.openxmlformats.org/markup-compatibility/2006">
              <mc:Choice xmlns:v="urn:schemas-microsoft-com:vml" Requires="v">
                <p:oleObj spid="_x0000_s17413" name="Equation" r:id="rId5" imgW="1650960" imgH="533160" progId="Equation.DSMT4">
                  <p:embed/>
                </p:oleObj>
              </mc:Choice>
              <mc:Fallback>
                <p:oleObj name="Equation" r:id="rId5" imgW="1650960" imgH="533160" progId="Equation.DSMT4">
                  <p:embed/>
                  <p:pic>
                    <p:nvPicPr>
                      <p:cNvPr id="10" name="Object 5"/>
                      <p:cNvPicPr/>
                      <p:nvPr/>
                    </p:nvPicPr>
                    <p:blipFill>
                      <a:blip r:embed="rId6"/>
                      <a:stretch>
                        <a:fillRect/>
                      </a:stretch>
                    </p:blipFill>
                    <p:spPr>
                      <a:xfrm>
                        <a:off x="2386460" y="2999857"/>
                        <a:ext cx="3916362" cy="1267344"/>
                      </a:xfrm>
                      <a:prstGeom prst="rect">
                        <a:avLst/>
                      </a:prstGeom>
                    </p:spPr>
                  </p:pic>
                </p:oleObj>
              </mc:Fallback>
            </mc:AlternateContent>
          </a:graphicData>
        </a:graphic>
      </p:graphicFrame>
    </p:spTree>
    <p:extLst>
      <p:ext uri="{BB962C8B-B14F-4D97-AF65-F5344CB8AC3E}">
        <p14:creationId xmlns:p14="http://schemas.microsoft.com/office/powerpoint/2010/main" val="30657187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tx1"/>
                </a:solidFill>
              </a:rPr>
              <a:t>Proof of Second De Morgan Law</a:t>
            </a:r>
            <a:r>
              <a:rPr lang="en-US" sz="1400" b="1" dirty="0">
                <a:solidFill>
                  <a:schemeClr val="tx1"/>
                </a:solidFill>
              </a:rPr>
              <a:t> 2</a:t>
            </a:r>
          </a:p>
        </p:txBody>
      </p:sp>
      <p:sp>
        <p:nvSpPr>
          <p:cNvPr id="4" name="Content Placeholder 2"/>
          <p:cNvSpPr>
            <a:spLocks noGrp="1"/>
          </p:cNvSpPr>
          <p:nvPr>
            <p:ph idx="1"/>
          </p:nvPr>
        </p:nvSpPr>
        <p:spPr>
          <a:xfrm>
            <a:off x="457200" y="1295400"/>
            <a:ext cx="8229600" cy="546100"/>
          </a:xfrm>
        </p:spPr>
        <p:txBody>
          <a:bodyPr/>
          <a:lstStyle/>
          <a:p>
            <a:pPr>
              <a:spcBef>
                <a:spcPts val="600"/>
              </a:spcBef>
            </a:pPr>
            <a:r>
              <a:rPr lang="en-US" dirty="0"/>
              <a:t>These steps show that:</a:t>
            </a:r>
          </a:p>
        </p:txBody>
      </p:sp>
      <p:graphicFrame>
        <p:nvGraphicFramePr>
          <p:cNvPr id="5" name="Object 3"/>
          <p:cNvGraphicFramePr>
            <a:graphicFrameLocks noChangeAspect="1"/>
          </p:cNvGraphicFramePr>
          <p:nvPr>
            <p:extLst>
              <p:ext uri="{D42A27DB-BD31-4B8C-83A1-F6EECF244321}">
                <p14:modId xmlns:p14="http://schemas.microsoft.com/office/powerpoint/2010/main" val="3286096035"/>
              </p:ext>
            </p:extLst>
          </p:nvPr>
        </p:nvGraphicFramePr>
        <p:xfrm>
          <a:off x="5004048" y="1365798"/>
          <a:ext cx="1874838" cy="446087"/>
        </p:xfrm>
        <a:graphic>
          <a:graphicData uri="http://schemas.openxmlformats.org/presentationml/2006/ole">
            <mc:AlternateContent xmlns:mc="http://schemas.openxmlformats.org/markup-compatibility/2006">
              <mc:Choice xmlns:v="urn:schemas-microsoft-com:vml" Requires="v">
                <p:oleObj spid="_x0000_s18436" name="Equation" r:id="rId3" imgW="965160" imgH="228600" progId="Equation.DSMT4">
                  <p:embed/>
                </p:oleObj>
              </mc:Choice>
              <mc:Fallback>
                <p:oleObj name="Equation" r:id="rId3" imgW="965160" imgH="228600" progId="Equation.DSMT4">
                  <p:embed/>
                  <p:pic>
                    <p:nvPicPr>
                      <p:cNvPr id="5" name="Object 3"/>
                      <p:cNvPicPr/>
                      <p:nvPr/>
                    </p:nvPicPr>
                    <p:blipFill>
                      <a:blip r:embed="rId4"/>
                      <a:stretch>
                        <a:fillRect/>
                      </a:stretch>
                    </p:blipFill>
                    <p:spPr>
                      <a:xfrm>
                        <a:off x="5004048" y="1365798"/>
                        <a:ext cx="1874838" cy="446087"/>
                      </a:xfrm>
                      <a:prstGeom prst="rect">
                        <a:avLst/>
                      </a:prstGeom>
                    </p:spPr>
                  </p:pic>
                </p:oleObj>
              </mc:Fallback>
            </mc:AlternateContent>
          </a:graphicData>
        </a:graphic>
      </p:graphicFrame>
      <p:graphicFrame>
        <p:nvGraphicFramePr>
          <p:cNvPr id="6" name="Object 4"/>
          <p:cNvGraphicFramePr>
            <a:graphicFrameLocks noChangeAspect="1"/>
          </p:cNvGraphicFramePr>
          <p:nvPr>
            <p:extLst>
              <p:ext uri="{D42A27DB-BD31-4B8C-83A1-F6EECF244321}">
                <p14:modId xmlns:p14="http://schemas.microsoft.com/office/powerpoint/2010/main" val="1512054768"/>
              </p:ext>
            </p:extLst>
          </p:nvPr>
        </p:nvGraphicFramePr>
        <p:xfrm>
          <a:off x="762000" y="2065338"/>
          <a:ext cx="6831013" cy="3421062"/>
        </p:xfrm>
        <a:graphic>
          <a:graphicData uri="http://schemas.openxmlformats.org/presentationml/2006/ole">
            <mc:AlternateContent xmlns:mc="http://schemas.openxmlformats.org/markup-compatibility/2006">
              <mc:Choice xmlns:v="urn:schemas-microsoft-com:vml" Requires="v">
                <p:oleObj spid="_x0000_s18437" name="Equation" r:id="rId5" imgW="3517560" imgH="1752480" progId="Equation.DSMT4">
                  <p:embed/>
                </p:oleObj>
              </mc:Choice>
              <mc:Fallback>
                <p:oleObj name="Equation" r:id="rId5" imgW="3517560" imgH="1752480" progId="Equation.DSMT4">
                  <p:embed/>
                  <p:pic>
                    <p:nvPicPr>
                      <p:cNvPr id="6" name="Object 4"/>
                      <p:cNvPicPr/>
                      <p:nvPr/>
                    </p:nvPicPr>
                    <p:blipFill>
                      <a:blip r:embed="rId6"/>
                      <a:stretch>
                        <a:fillRect/>
                      </a:stretch>
                    </p:blipFill>
                    <p:spPr>
                      <a:xfrm>
                        <a:off x="762000" y="2065338"/>
                        <a:ext cx="6831013" cy="3421062"/>
                      </a:xfrm>
                      <a:prstGeom prst="rect">
                        <a:avLst/>
                      </a:prstGeom>
                    </p:spPr>
                  </p:pic>
                </p:oleObj>
              </mc:Fallback>
            </mc:AlternateContent>
          </a:graphicData>
        </a:graphic>
      </p:graphicFrame>
    </p:spTree>
    <p:extLst>
      <p:ext uri="{BB962C8B-B14F-4D97-AF65-F5344CB8AC3E}">
        <p14:creationId xmlns:p14="http://schemas.microsoft.com/office/powerpoint/2010/main" val="22661850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tx1"/>
                </a:solidFill>
              </a:rPr>
              <a:t>Proof of Second De Morgan Law</a:t>
            </a:r>
            <a:r>
              <a:rPr lang="en-US" sz="1400" b="1" dirty="0">
                <a:solidFill>
                  <a:schemeClr val="tx1"/>
                </a:solidFill>
              </a:rPr>
              <a:t> 3</a:t>
            </a:r>
          </a:p>
        </p:txBody>
      </p:sp>
      <p:sp>
        <p:nvSpPr>
          <p:cNvPr id="4" name="Content Placeholder 2"/>
          <p:cNvSpPr>
            <a:spLocks noGrp="1"/>
          </p:cNvSpPr>
          <p:nvPr>
            <p:ph idx="1"/>
          </p:nvPr>
        </p:nvSpPr>
        <p:spPr>
          <a:xfrm>
            <a:off x="457200" y="1295400"/>
            <a:ext cx="8229600" cy="546100"/>
          </a:xfrm>
        </p:spPr>
        <p:txBody>
          <a:bodyPr/>
          <a:lstStyle/>
          <a:p>
            <a:pPr>
              <a:spcBef>
                <a:spcPts val="600"/>
              </a:spcBef>
            </a:pPr>
            <a:r>
              <a:rPr lang="en-US" dirty="0"/>
              <a:t>These steps show that:</a:t>
            </a:r>
          </a:p>
        </p:txBody>
      </p:sp>
      <p:graphicFrame>
        <p:nvGraphicFramePr>
          <p:cNvPr id="5" name="Object 3"/>
          <p:cNvGraphicFramePr>
            <a:graphicFrameLocks noChangeAspect="1"/>
          </p:cNvGraphicFramePr>
          <p:nvPr>
            <p:extLst>
              <p:ext uri="{D42A27DB-BD31-4B8C-83A1-F6EECF244321}">
                <p14:modId xmlns:p14="http://schemas.microsoft.com/office/powerpoint/2010/main" val="4078650245"/>
              </p:ext>
            </p:extLst>
          </p:nvPr>
        </p:nvGraphicFramePr>
        <p:xfrm>
          <a:off x="5076056" y="1395413"/>
          <a:ext cx="1851025" cy="446087"/>
        </p:xfrm>
        <a:graphic>
          <a:graphicData uri="http://schemas.openxmlformats.org/presentationml/2006/ole">
            <mc:AlternateContent xmlns:mc="http://schemas.openxmlformats.org/markup-compatibility/2006">
              <mc:Choice xmlns:v="urn:schemas-microsoft-com:vml" Requires="v">
                <p:oleObj spid="_x0000_s19460" name="Equation" r:id="rId3" imgW="952200" imgH="228600" progId="Equation.DSMT4">
                  <p:embed/>
                </p:oleObj>
              </mc:Choice>
              <mc:Fallback>
                <p:oleObj name="Equation" r:id="rId3" imgW="952200" imgH="228600" progId="Equation.DSMT4">
                  <p:embed/>
                  <p:pic>
                    <p:nvPicPr>
                      <p:cNvPr id="5" name="Object 3"/>
                      <p:cNvPicPr/>
                      <p:nvPr/>
                    </p:nvPicPr>
                    <p:blipFill>
                      <a:blip r:embed="rId4"/>
                      <a:stretch>
                        <a:fillRect/>
                      </a:stretch>
                    </p:blipFill>
                    <p:spPr>
                      <a:xfrm>
                        <a:off x="5076056" y="1395413"/>
                        <a:ext cx="1851025" cy="446087"/>
                      </a:xfrm>
                      <a:prstGeom prst="rect">
                        <a:avLst/>
                      </a:prstGeom>
                    </p:spPr>
                  </p:pic>
                </p:oleObj>
              </mc:Fallback>
            </mc:AlternateContent>
          </a:graphicData>
        </a:graphic>
      </p:graphicFrame>
      <p:graphicFrame>
        <p:nvGraphicFramePr>
          <p:cNvPr id="6" name="Object 4"/>
          <p:cNvGraphicFramePr>
            <a:graphicFrameLocks noChangeAspect="1"/>
          </p:cNvGraphicFramePr>
          <p:nvPr/>
        </p:nvGraphicFramePr>
        <p:xfrm>
          <a:off x="966787" y="2209800"/>
          <a:ext cx="7720013" cy="3768725"/>
        </p:xfrm>
        <a:graphic>
          <a:graphicData uri="http://schemas.openxmlformats.org/presentationml/2006/ole">
            <mc:AlternateContent xmlns:mc="http://schemas.openxmlformats.org/markup-compatibility/2006">
              <mc:Choice xmlns:v="urn:schemas-microsoft-com:vml" Requires="v">
                <p:oleObj spid="_x0000_s19461" name="Equation" r:id="rId5" imgW="3974760" imgH="1930320" progId="Equation.DSMT4">
                  <p:embed/>
                </p:oleObj>
              </mc:Choice>
              <mc:Fallback>
                <p:oleObj name="Equation" r:id="rId5" imgW="3974760" imgH="1930320" progId="Equation.DSMT4">
                  <p:embed/>
                  <p:pic>
                    <p:nvPicPr>
                      <p:cNvPr id="6" name="Object 4"/>
                      <p:cNvPicPr/>
                      <p:nvPr/>
                    </p:nvPicPr>
                    <p:blipFill>
                      <a:blip r:embed="rId6"/>
                      <a:stretch>
                        <a:fillRect/>
                      </a:stretch>
                    </p:blipFill>
                    <p:spPr>
                      <a:xfrm>
                        <a:off x="966787" y="2209800"/>
                        <a:ext cx="7720013" cy="3768725"/>
                      </a:xfrm>
                      <a:prstGeom prst="rect">
                        <a:avLst/>
                      </a:prstGeom>
                    </p:spPr>
                  </p:pic>
                </p:oleObj>
              </mc:Fallback>
            </mc:AlternateContent>
          </a:graphicData>
        </a:graphic>
      </p:graphicFrame>
    </p:spTree>
    <p:extLst>
      <p:ext uri="{BB962C8B-B14F-4D97-AF65-F5344CB8AC3E}">
        <p14:creationId xmlns:p14="http://schemas.microsoft.com/office/powerpoint/2010/main" val="3880721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tx1"/>
                </a:solidFill>
              </a:rPr>
              <a:t>Set-Builder Notation: Second De Morgan Law</a:t>
            </a:r>
            <a:endParaRPr lang="en-US" sz="1400" b="1" dirty="0">
              <a:solidFill>
                <a:schemeClr val="tx1"/>
              </a:solidFill>
            </a:endParaRPr>
          </a:p>
        </p:txBody>
      </p:sp>
      <mc:AlternateContent xmlns:mc="http://schemas.openxmlformats.org/markup-compatibility/2006" xmlns:a14="http://schemas.microsoft.com/office/drawing/2010/main">
        <mc:Choice Requires="a14">
          <p:sp>
            <p:nvSpPr>
              <p:cNvPr id="6" name="Object 2"/>
              <p:cNvSpPr txBox="1"/>
              <p:nvPr/>
            </p:nvSpPr>
            <p:spPr>
              <a:xfrm>
                <a:off x="1331641" y="1556792"/>
                <a:ext cx="7812360" cy="4837113"/>
              </a:xfrm>
              <a:prstGeom prst="rect">
                <a:avLst/>
              </a:prstGeom>
            </p:spPr>
            <p:txBody>
              <a:bodyPr>
                <a:normAutofit/>
              </a:bodyPr>
              <a:lstStyle/>
              <a:p>
                <a:pPr/>
                <a14:m>
                  <m:oMathPara xmlns:m="http://schemas.openxmlformats.org/officeDocument/2006/math">
                    <m:oMathParaPr>
                      <m:jc m:val="left"/>
                    </m:oMathParaPr>
                    <m:oMath xmlns:m="http://schemas.openxmlformats.org/officeDocument/2006/math">
                      <m:r>
                        <a:rPr lang="en-US" altLang="zh-CN" sz="2400" b="0" i="1" smtClean="0">
                          <a:solidFill>
                            <a:srgbClr val="000000"/>
                          </a:solidFill>
                          <a:latin typeface="Cambria Math" panose="02040503050406030204" pitchFamily="18" charset="0"/>
                        </a:rPr>
                        <m:t> </m:t>
                      </m:r>
                      <m:r>
                        <a:rPr lang="zh-CN" altLang="en-US" sz="2400" i="1">
                          <a:solidFill>
                            <a:srgbClr val="000000"/>
                          </a:solidFill>
                          <a:latin typeface="Cambria Math" panose="02040503050406030204" pitchFamily="18" charset="0"/>
                        </a:rPr>
                        <m:t>=</m:t>
                      </m:r>
                      <m:r>
                        <a:rPr lang="en-US" altLang="zh-CN" sz="2400" b="0" i="1" smtClean="0">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en-US" altLang="zh-CN" sz="2400" b="0" i="1" smtClean="0">
                          <a:solidFill>
                            <a:srgbClr val="000000"/>
                          </a:solidFill>
                          <a:latin typeface="Cambria Math" panose="02040503050406030204" pitchFamily="18" charset="0"/>
                        </a:rPr>
                        <m:t> </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𝐴</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𝐵</m:t>
                      </m:r>
                      <m:r>
                        <a:rPr lang="zh-CN" altLang="en-US" sz="2400" i="1">
                          <a:solidFill>
                            <a:srgbClr val="000000"/>
                          </a:solidFill>
                          <a:latin typeface="Cambria Math" panose="02040503050406030204" pitchFamily="18" charset="0"/>
                        </a:rPr>
                        <m:t>	}		</m:t>
                      </m:r>
                      <m:r>
                        <m:rPr>
                          <m:nor/>
                        </m:rPr>
                        <a:rPr lang="zh-CN" altLang="en-US" sz="2400" i="0">
                          <a:solidFill>
                            <a:srgbClr val="000000"/>
                          </a:solidFill>
                          <a:latin typeface="Cambria Math" panose="02040503050406030204" pitchFamily="18" charset="0"/>
                        </a:rPr>
                        <m:t>by</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defn</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of</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complement</m:t>
                      </m:r>
                    </m:oMath>
                    <m:oMath xmlns:m="http://schemas.openxmlformats.org/officeDocument/2006/math">
                      <m:r>
                        <a:rPr lang="zh-CN" altLang="en-US" sz="2400" i="1">
                          <a:solidFill>
                            <a:srgbClr val="000000"/>
                          </a:solidFill>
                          <a:latin typeface="Cambria Math" panose="02040503050406030204" pitchFamily="18" charset="0"/>
                        </a:rPr>
                        <m:t>	=</m:t>
                      </m:r>
                      <m:d>
                        <m:dPr>
                          <m:begChr m:val="{"/>
                          <m:endChr m:val="}"/>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𝐴</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𝐵</m:t>
                                  </m:r>
                                </m:e>
                              </m:d>
                            </m:e>
                          </m:d>
                        </m:e>
                      </m:d>
                      <m:r>
                        <a:rPr lang="zh-CN" altLang="en-US" sz="2400" i="1">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by</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defn</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of</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does</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not</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belong</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symbol</m:t>
                      </m:r>
                      <m:r>
                        <a:rPr lang="zh-CN" altLang="en-US" sz="2400" i="1">
                          <a:solidFill>
                            <a:srgbClr val="000000"/>
                          </a:solidFill>
                          <a:latin typeface="Cambria Math" panose="02040503050406030204" pitchFamily="18" charset="0"/>
                        </a:rPr>
                        <m:t>	</m:t>
                      </m:r>
                    </m:oMath>
                    <m:oMath xmlns:m="http://schemas.openxmlformats.org/officeDocument/2006/math">
                      <m:r>
                        <a:rPr lang="zh-CN" altLang="en-US" sz="2400" i="1">
                          <a:solidFill>
                            <a:srgbClr val="000000"/>
                          </a:solidFill>
                          <a:latin typeface="Cambria Math" panose="02040503050406030204" pitchFamily="18" charset="0"/>
                        </a:rPr>
                        <m:t>	=</m:t>
                      </m:r>
                      <m:d>
                        <m:dPr>
                          <m:begChr m:val="{"/>
                          <m:endChr m:val="}"/>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d>
                            <m:dPr>
                              <m:endChr m:val=""/>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𝐴</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𝐵</m:t>
                              </m:r>
                            </m:e>
                          </m:d>
                        </m:e>
                      </m:d>
                      <m:r>
                        <a:rPr lang="zh-CN" altLang="en-US" sz="2400" i="1">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by</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defn</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of</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intersection</m:t>
                      </m:r>
                    </m:oMath>
                    <m:oMath xmlns:m="http://schemas.openxmlformats.org/officeDocument/2006/math">
                      <m:r>
                        <a:rPr lang="zh-CN" altLang="en-US" sz="2400" i="1">
                          <a:solidFill>
                            <a:srgbClr val="000000"/>
                          </a:solidFill>
                          <a:latin typeface="Cambria Math" panose="02040503050406030204" pitchFamily="18" charset="0"/>
                        </a:rPr>
                        <m:t>	=</m:t>
                      </m:r>
                      <m:d>
                        <m:dPr>
                          <m:begChr m:val="{"/>
                          <m:endChr m:val="}"/>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𝐴</m:t>
                              </m:r>
                            </m:e>
                          </m:d>
                          <m:r>
                            <a:rPr lang="zh-CN" altLang="en-US" sz="2400" i="1">
                              <a:solidFill>
                                <a:srgbClr val="000000"/>
                              </a:solidFill>
                              <a:latin typeface="Cambria Math" panose="02040503050406030204" pitchFamily="18" charset="0"/>
                            </a:rPr>
                            <m:t>∨¬</m:t>
                          </m:r>
                          <m:d>
                            <m:dPr>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𝐵</m:t>
                              </m:r>
                            </m:e>
                          </m:d>
                        </m:e>
                      </m:d>
                      <m:r>
                        <a:rPr lang="zh-CN" altLang="en-US" sz="2400" i="1">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by</m:t>
                      </m:r>
                      <m:r>
                        <m:rPr>
                          <m:nor/>
                        </m:rPr>
                        <a:rPr lang="zh-CN" altLang="en-US" sz="2400" i="0">
                          <a:solidFill>
                            <a:srgbClr val="000000"/>
                          </a:solidFill>
                          <a:latin typeface="Cambria Math" panose="02040503050406030204" pitchFamily="18" charset="0"/>
                        </a:rPr>
                        <m:t> 1</m:t>
                      </m:r>
                      <m:r>
                        <m:rPr>
                          <m:nor/>
                        </m:rPr>
                        <a:rPr lang="zh-CN" altLang="en-US" sz="2400" i="0">
                          <a:solidFill>
                            <a:srgbClr val="000000"/>
                          </a:solidFill>
                          <a:latin typeface="Cambria Math" panose="02040503050406030204" pitchFamily="18" charset="0"/>
                        </a:rPr>
                        <m:t>st</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De</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Morgan</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law</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for</m:t>
                      </m:r>
                    </m:oMath>
                    <m:oMath xmlns:m="http://schemas.openxmlformats.org/officeDocument/2006/math">
                      <m:r>
                        <a:rPr lang="zh-CN" altLang="en-US" sz="2400" i="1">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Prop</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Logic</m:t>
                      </m:r>
                    </m:oMath>
                    <m:oMath xmlns:m="http://schemas.openxmlformats.org/officeDocument/2006/math">
                      <m:r>
                        <a:rPr lang="zh-CN" altLang="en-US" sz="2400" i="1">
                          <a:solidFill>
                            <a:srgbClr val="000000"/>
                          </a:solidFill>
                          <a:latin typeface="Cambria Math" panose="02040503050406030204" pitchFamily="18" charset="0"/>
                        </a:rPr>
                        <m:t>	=</m:t>
                      </m:r>
                      <m:d>
                        <m:dPr>
                          <m:begChr m:val="{"/>
                          <m:endChr m:val="}"/>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𝐴</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𝐵</m:t>
                          </m:r>
                        </m:e>
                      </m:d>
                      <m:r>
                        <a:rPr lang="zh-CN" altLang="en-US" sz="2400" i="1">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by</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defn</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of</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not</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belong</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symbol</m:t>
                      </m:r>
                    </m:oMath>
                    <m:oMath xmlns:m="http://schemas.openxmlformats.org/officeDocument/2006/math">
                      <m:r>
                        <a:rPr lang="zh-CN" altLang="en-US" sz="2400" i="1">
                          <a:solidFill>
                            <a:srgbClr val="000000"/>
                          </a:solidFill>
                          <a:latin typeface="Cambria Math" panose="02040503050406030204" pitchFamily="18" charset="0"/>
                        </a:rPr>
                        <m:t>	=</m:t>
                      </m:r>
                      <m:d>
                        <m:dPr>
                          <m:begChr m:val="{"/>
                          <m:endChr m:val="}"/>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bar>
                            <m:barPr>
                              <m:pos m:val="top"/>
                              <m:ctrlPr>
                                <a:rPr lang="zh-CN" altLang="en-US" sz="2400" i="1">
                                  <a:solidFill>
                                    <a:srgbClr val="000000"/>
                                  </a:solidFill>
                                  <a:latin typeface="Cambria Math" panose="02040503050406030204" pitchFamily="18" charset="0"/>
                                </a:rPr>
                              </m:ctrlPr>
                            </m:barPr>
                            <m:e>
                              <m:r>
                                <a:rPr lang="zh-CN" altLang="en-US" sz="2400" i="1">
                                  <a:solidFill>
                                    <a:srgbClr val="000000"/>
                                  </a:solidFill>
                                  <a:latin typeface="Cambria Math" panose="02040503050406030204" pitchFamily="18" charset="0"/>
                                </a:rPr>
                                <m:t>𝐴</m:t>
                              </m:r>
                            </m:e>
                          </m:ba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bar>
                            <m:barPr>
                              <m:pos m:val="top"/>
                              <m:ctrlPr>
                                <a:rPr lang="zh-CN" altLang="en-US" sz="2400" i="1">
                                  <a:solidFill>
                                    <a:srgbClr val="000000"/>
                                  </a:solidFill>
                                  <a:latin typeface="Cambria Math" panose="02040503050406030204" pitchFamily="18" charset="0"/>
                                </a:rPr>
                              </m:ctrlPr>
                            </m:barPr>
                            <m:e>
                              <m:r>
                                <a:rPr lang="zh-CN" altLang="en-US" sz="2400" i="1">
                                  <a:solidFill>
                                    <a:srgbClr val="000000"/>
                                  </a:solidFill>
                                  <a:latin typeface="Cambria Math" panose="02040503050406030204" pitchFamily="18" charset="0"/>
                                </a:rPr>
                                <m:t>𝐵</m:t>
                              </m:r>
                            </m:e>
                          </m:bar>
                        </m:e>
                      </m:d>
                      <m:r>
                        <a:rPr lang="zh-CN" altLang="en-US" sz="2400" i="1">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by</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defn</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of</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complement</m:t>
                      </m:r>
                    </m:oMath>
                    <m:oMath xmlns:m="http://schemas.openxmlformats.org/officeDocument/2006/math">
                      <m:r>
                        <a:rPr lang="zh-CN" altLang="en-US" sz="2400" i="1">
                          <a:solidFill>
                            <a:srgbClr val="000000"/>
                          </a:solidFill>
                          <a:latin typeface="Cambria Math" panose="02040503050406030204" pitchFamily="18" charset="0"/>
                        </a:rPr>
                        <m:t>	=</m:t>
                      </m:r>
                      <m:d>
                        <m:dPr>
                          <m:begChr m:val="{"/>
                          <m:endChr m:val="}"/>
                          <m:ctrlPr>
                            <a:rPr lang="zh-CN" altLang="en-US" sz="2400" i="1">
                              <a:solidFill>
                                <a:srgbClr val="000000"/>
                              </a:solidFill>
                              <a:latin typeface="Cambria Math" panose="02040503050406030204" pitchFamily="18" charset="0"/>
                            </a:rPr>
                          </m:ctrlPr>
                        </m:dPr>
                        <m:e>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𝑥</m:t>
                          </m:r>
                          <m:r>
                            <a:rPr lang="zh-CN" altLang="en-US" sz="2400" i="1">
                              <a:solidFill>
                                <a:srgbClr val="000000"/>
                              </a:solidFill>
                              <a:latin typeface="Cambria Math" panose="02040503050406030204" pitchFamily="18" charset="0"/>
                            </a:rPr>
                            <m:t>∈</m:t>
                          </m:r>
                          <m:bar>
                            <m:barPr>
                              <m:pos m:val="top"/>
                              <m:ctrlPr>
                                <a:rPr lang="zh-CN" altLang="en-US" sz="2400" i="1">
                                  <a:solidFill>
                                    <a:srgbClr val="000000"/>
                                  </a:solidFill>
                                  <a:latin typeface="Cambria Math" panose="02040503050406030204" pitchFamily="18" charset="0"/>
                                </a:rPr>
                              </m:ctrlPr>
                            </m:barPr>
                            <m:e>
                              <m:r>
                                <a:rPr lang="zh-CN" altLang="en-US" sz="2400" i="1">
                                  <a:solidFill>
                                    <a:srgbClr val="000000"/>
                                  </a:solidFill>
                                  <a:latin typeface="Cambria Math" panose="02040503050406030204" pitchFamily="18" charset="0"/>
                                </a:rPr>
                                <m:t>𝐴</m:t>
                              </m:r>
                            </m:e>
                          </m:bar>
                          <m:r>
                            <a:rPr lang="zh-CN" altLang="en-US" sz="2400" i="1">
                              <a:solidFill>
                                <a:srgbClr val="000000"/>
                              </a:solidFill>
                              <a:latin typeface="Cambria Math" panose="02040503050406030204" pitchFamily="18" charset="0"/>
                            </a:rPr>
                            <m:t>∪</m:t>
                          </m:r>
                          <m:bar>
                            <m:barPr>
                              <m:pos m:val="top"/>
                              <m:ctrlPr>
                                <a:rPr lang="zh-CN" altLang="en-US" sz="2400" i="1">
                                  <a:solidFill>
                                    <a:srgbClr val="000000"/>
                                  </a:solidFill>
                                  <a:latin typeface="Cambria Math" panose="02040503050406030204" pitchFamily="18" charset="0"/>
                                </a:rPr>
                              </m:ctrlPr>
                            </m:barPr>
                            <m:e>
                              <m:r>
                                <a:rPr lang="zh-CN" altLang="en-US" sz="2400" i="1">
                                  <a:solidFill>
                                    <a:srgbClr val="000000"/>
                                  </a:solidFill>
                                  <a:latin typeface="Cambria Math" panose="02040503050406030204" pitchFamily="18" charset="0"/>
                                </a:rPr>
                                <m:t>𝐵</m:t>
                              </m:r>
                            </m:e>
                          </m:bar>
                        </m:e>
                      </m:d>
                      <m:r>
                        <a:rPr lang="zh-CN" altLang="en-US" sz="2400" i="1">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by</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defn</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of</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union</m:t>
                      </m:r>
                    </m:oMath>
                    <m:oMath xmlns:m="http://schemas.openxmlformats.org/officeDocument/2006/math">
                      <m:r>
                        <a:rPr lang="zh-CN" altLang="en-US" sz="2400" i="1">
                          <a:solidFill>
                            <a:srgbClr val="000000"/>
                          </a:solidFill>
                          <a:latin typeface="Cambria Math" panose="02040503050406030204" pitchFamily="18" charset="0"/>
                        </a:rPr>
                        <m:t>	=</m:t>
                      </m:r>
                      <m:bar>
                        <m:barPr>
                          <m:pos m:val="top"/>
                          <m:ctrlPr>
                            <a:rPr lang="zh-CN" altLang="en-US" sz="2400" i="1">
                              <a:solidFill>
                                <a:srgbClr val="000000"/>
                              </a:solidFill>
                              <a:latin typeface="Cambria Math" panose="02040503050406030204" pitchFamily="18" charset="0"/>
                            </a:rPr>
                          </m:ctrlPr>
                        </m:barPr>
                        <m:e>
                          <m:r>
                            <a:rPr lang="zh-CN" altLang="en-US" sz="2400" i="1">
                              <a:solidFill>
                                <a:srgbClr val="000000"/>
                              </a:solidFill>
                              <a:latin typeface="Cambria Math" panose="02040503050406030204" pitchFamily="18" charset="0"/>
                            </a:rPr>
                            <m:t>𝐴</m:t>
                          </m:r>
                        </m:e>
                      </m:bar>
                      <m:r>
                        <a:rPr lang="zh-CN" altLang="en-US" sz="2400" i="1">
                          <a:solidFill>
                            <a:srgbClr val="000000"/>
                          </a:solidFill>
                          <a:latin typeface="Cambria Math" panose="02040503050406030204" pitchFamily="18" charset="0"/>
                        </a:rPr>
                        <m:t>∪</m:t>
                      </m:r>
                      <m:bar>
                        <m:barPr>
                          <m:pos m:val="top"/>
                          <m:ctrlPr>
                            <a:rPr lang="zh-CN" altLang="en-US" sz="2400" i="1">
                              <a:solidFill>
                                <a:srgbClr val="000000"/>
                              </a:solidFill>
                              <a:latin typeface="Cambria Math" panose="02040503050406030204" pitchFamily="18" charset="0"/>
                            </a:rPr>
                          </m:ctrlPr>
                        </m:barPr>
                        <m:e>
                          <m:r>
                            <a:rPr lang="zh-CN" altLang="en-US" sz="2400" i="1">
                              <a:solidFill>
                                <a:srgbClr val="000000"/>
                              </a:solidFill>
                              <a:latin typeface="Cambria Math" panose="02040503050406030204" pitchFamily="18" charset="0"/>
                            </a:rPr>
                            <m:t>𝐵</m:t>
                          </m:r>
                        </m:e>
                      </m:bar>
                      <m:r>
                        <a:rPr lang="zh-CN" altLang="en-US" sz="2400" i="1">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by</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meaning</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of</m:t>
                      </m:r>
                      <m:r>
                        <m:rPr>
                          <m:nor/>
                        </m:rPr>
                        <a:rPr lang="zh-CN" altLang="en-US" sz="2400" i="0">
                          <a:solidFill>
                            <a:srgbClr val="000000"/>
                          </a:solidFill>
                          <a:latin typeface="Cambria Math" panose="02040503050406030204" pitchFamily="18" charset="0"/>
                        </a:rPr>
                        <m:t> </m:t>
                      </m:r>
                      <m:r>
                        <m:rPr>
                          <m:nor/>
                        </m:rPr>
                        <a:rPr lang="zh-CN" altLang="en-US" sz="2400" i="0">
                          <a:solidFill>
                            <a:srgbClr val="000000"/>
                          </a:solidFill>
                          <a:latin typeface="Cambria Math" panose="02040503050406030204" pitchFamily="18" charset="0"/>
                        </a:rPr>
                        <m:t>notation</m:t>
                      </m:r>
                    </m:oMath>
                  </m:oMathPara>
                </a14:m>
                <a:endParaRPr lang="zh-CN" altLang="en-US" sz="2400" dirty="0"/>
              </a:p>
            </p:txBody>
          </p:sp>
        </mc:Choice>
        <mc:Fallback xmlns="">
          <p:sp>
            <p:nvSpPr>
              <p:cNvPr id="6" name="Object 2"/>
              <p:cNvSpPr txBox="1">
                <a:spLocks noRot="1" noChangeAspect="1" noMove="1" noResize="1" noEditPoints="1" noAdjustHandles="1" noChangeArrowheads="1" noChangeShapeType="1" noTextEdit="1"/>
              </p:cNvSpPr>
              <p:nvPr/>
            </p:nvSpPr>
            <p:spPr>
              <a:xfrm>
                <a:off x="1331641" y="1556792"/>
                <a:ext cx="7812360" cy="4837113"/>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F0BB3D0F-A93C-B9F6-936F-56744229A030}"/>
                  </a:ext>
                </a:extLst>
              </p:cNvPr>
              <p:cNvSpPr txBox="1"/>
              <p:nvPr/>
            </p:nvSpPr>
            <p:spPr>
              <a:xfrm>
                <a:off x="467544" y="1556792"/>
                <a:ext cx="1080120" cy="5052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bar>
                        <m:barPr>
                          <m:pos m:val="top"/>
                          <m:ctrlPr>
                            <a:rPr lang="zh-CN" altLang="en-US" sz="2400" i="1" smtClean="0">
                              <a:solidFill>
                                <a:srgbClr val="000000"/>
                              </a:solidFill>
                              <a:latin typeface="Cambria Math" panose="02040503050406030204" pitchFamily="18" charset="0"/>
                            </a:rPr>
                          </m:ctrlPr>
                        </m:barPr>
                        <m:e>
                          <m:r>
                            <a:rPr lang="zh-CN" altLang="en-US" sz="2400" i="1">
                              <a:solidFill>
                                <a:srgbClr val="000000"/>
                              </a:solidFill>
                              <a:latin typeface="Cambria Math" panose="02040503050406030204" pitchFamily="18" charset="0"/>
                            </a:rPr>
                            <m:t>𝐴</m:t>
                          </m:r>
                          <m:r>
                            <a:rPr lang="zh-CN" altLang="en-US" sz="2400" i="1">
                              <a:solidFill>
                                <a:srgbClr val="000000"/>
                              </a:solidFill>
                              <a:latin typeface="Cambria Math" panose="02040503050406030204" pitchFamily="18" charset="0"/>
                            </a:rPr>
                            <m:t>∩</m:t>
                          </m:r>
                          <m:r>
                            <a:rPr lang="zh-CN" altLang="en-US" sz="2400" i="1">
                              <a:solidFill>
                                <a:srgbClr val="000000"/>
                              </a:solidFill>
                              <a:latin typeface="Cambria Math" panose="02040503050406030204" pitchFamily="18" charset="0"/>
                            </a:rPr>
                            <m:t>𝐵</m:t>
                          </m:r>
                        </m:e>
                      </m:bar>
                      <m:r>
                        <a:rPr lang="zh-CN" altLang="en-US" sz="2400" i="1">
                          <a:solidFill>
                            <a:srgbClr val="000000"/>
                          </a:solidFill>
                          <a:latin typeface="Cambria Math" panose="02040503050406030204" pitchFamily="18" charset="0"/>
                        </a:rPr>
                        <m:t>	</m:t>
                      </m:r>
                    </m:oMath>
                  </m:oMathPara>
                </a14:m>
                <a:endParaRPr lang="zh-CN" altLang="en-US" dirty="0"/>
              </a:p>
            </p:txBody>
          </p:sp>
        </mc:Choice>
        <mc:Fallback xmlns="">
          <p:sp>
            <p:nvSpPr>
              <p:cNvPr id="7" name="文本框 6">
                <a:extLst>
                  <a:ext uri="{FF2B5EF4-FFF2-40B4-BE49-F238E27FC236}">
                    <a16:creationId xmlns:a16="http://schemas.microsoft.com/office/drawing/2014/main" id="{F0BB3D0F-A93C-B9F6-936F-56744229A030}"/>
                  </a:ext>
                </a:extLst>
              </p:cNvPr>
              <p:cNvSpPr txBox="1">
                <a:spLocks noRot="1" noChangeAspect="1" noMove="1" noResize="1" noEditPoints="1" noAdjustHandles="1" noChangeArrowheads="1" noChangeShapeType="1" noTextEdit="1"/>
              </p:cNvSpPr>
              <p:nvPr/>
            </p:nvSpPr>
            <p:spPr>
              <a:xfrm>
                <a:off x="467544" y="1556792"/>
                <a:ext cx="1080120" cy="505203"/>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327674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p:txBody>
          <a:bodyPr/>
          <a:lstStyle/>
          <a:p>
            <a:r>
              <a:rPr lang="en-US" b="1" dirty="0">
                <a:solidFill>
                  <a:schemeClr val="tx1"/>
                </a:solidFill>
              </a:rPr>
              <a:t>Membership Table</a:t>
            </a:r>
          </a:p>
        </p:txBody>
      </p:sp>
      <p:sp>
        <p:nvSpPr>
          <p:cNvPr id="12" name="Content Placeholder 2"/>
          <p:cNvSpPr>
            <a:spLocks noGrp="1"/>
          </p:cNvSpPr>
          <p:nvPr>
            <p:ph idx="1"/>
          </p:nvPr>
        </p:nvSpPr>
        <p:spPr>
          <a:xfrm>
            <a:off x="457200" y="1295400"/>
            <a:ext cx="8229600" cy="838200"/>
          </a:xfrm>
        </p:spPr>
        <p:txBody>
          <a:bodyPr/>
          <a:lstStyle/>
          <a:p>
            <a:r>
              <a:rPr lang="en-US" sz="2600" b="1" dirty="0"/>
              <a:t>Example</a:t>
            </a:r>
            <a:r>
              <a:rPr lang="en-US" sz="2600" dirty="0"/>
              <a:t>: Construct a membership table to show that the distributive law holds.</a:t>
            </a:r>
          </a:p>
        </p:txBody>
      </p:sp>
      <p:graphicFrame>
        <p:nvGraphicFramePr>
          <p:cNvPr id="16" name="Object 3"/>
          <p:cNvGraphicFramePr>
            <a:graphicFrameLocks noChangeAspect="1"/>
          </p:cNvGraphicFramePr>
          <p:nvPr/>
        </p:nvGraphicFramePr>
        <p:xfrm>
          <a:off x="2057400" y="2133600"/>
          <a:ext cx="4046537" cy="493713"/>
        </p:xfrm>
        <a:graphic>
          <a:graphicData uri="http://schemas.openxmlformats.org/presentationml/2006/ole">
            <mc:AlternateContent xmlns:mc="http://schemas.openxmlformats.org/markup-compatibility/2006">
              <mc:Choice xmlns:v="urn:schemas-microsoft-com:vml" Requires="v">
                <p:oleObj spid="_x0000_s20483" name="Equation" r:id="rId3" imgW="2082600" imgH="253800" progId="Equation.DSMT4">
                  <p:embed/>
                </p:oleObj>
              </mc:Choice>
              <mc:Fallback>
                <p:oleObj name="Equation" r:id="rId3" imgW="2082600" imgH="253800" progId="Equation.DSMT4">
                  <p:embed/>
                  <p:pic>
                    <p:nvPicPr>
                      <p:cNvPr id="16" name="Object 3"/>
                      <p:cNvPicPr/>
                      <p:nvPr/>
                    </p:nvPicPr>
                    <p:blipFill>
                      <a:blip r:embed="rId4"/>
                      <a:stretch>
                        <a:fillRect/>
                      </a:stretch>
                    </p:blipFill>
                    <p:spPr>
                      <a:xfrm>
                        <a:off x="2057400" y="2133600"/>
                        <a:ext cx="4046537" cy="493713"/>
                      </a:xfrm>
                      <a:prstGeom prst="rect">
                        <a:avLst/>
                      </a:prstGeom>
                    </p:spPr>
                  </p:pic>
                </p:oleObj>
              </mc:Fallback>
            </mc:AlternateContent>
          </a:graphicData>
        </a:graphic>
      </p:graphicFrame>
      <p:sp>
        <p:nvSpPr>
          <p:cNvPr id="13" name="Content Placeholder 4"/>
          <p:cNvSpPr>
            <a:spLocks noGrp="1"/>
          </p:cNvSpPr>
          <p:nvPr>
            <p:ph idx="13"/>
          </p:nvPr>
        </p:nvSpPr>
        <p:spPr>
          <a:xfrm>
            <a:off x="457200" y="2602298"/>
            <a:ext cx="1653480" cy="457200"/>
          </a:xfrm>
        </p:spPr>
        <p:txBody>
          <a:bodyPr/>
          <a:lstStyle/>
          <a:p>
            <a:r>
              <a:rPr lang="en-US" sz="2600" b="1" dirty="0"/>
              <a:t>Solution</a:t>
            </a:r>
            <a:r>
              <a:rPr lang="en-US" sz="2600" dirty="0"/>
              <a:t>:</a:t>
            </a:r>
          </a:p>
        </p:txBody>
      </p:sp>
      <mc:AlternateContent xmlns:mc="http://schemas.openxmlformats.org/markup-compatibility/2006" xmlns:a14="http://schemas.microsoft.com/office/drawing/2010/main">
        <mc:Choice Requires="a14">
          <p:graphicFrame>
            <p:nvGraphicFramePr>
              <p:cNvPr id="17" name="Table 5"/>
              <p:cNvGraphicFramePr>
                <a:graphicFrameLocks noGrp="1"/>
              </p:cNvGraphicFramePr>
              <p:nvPr>
                <p:extLst>
                  <p:ext uri="{D42A27DB-BD31-4B8C-83A1-F6EECF244321}">
                    <p14:modId xmlns:p14="http://schemas.microsoft.com/office/powerpoint/2010/main" val="1475434222"/>
                  </p:ext>
                </p:extLst>
              </p:nvPr>
            </p:nvGraphicFramePr>
            <p:xfrm>
              <a:off x="971600" y="3212976"/>
              <a:ext cx="7380000" cy="3337560"/>
            </p:xfrm>
            <a:graphic>
              <a:graphicData uri="http://schemas.openxmlformats.org/drawingml/2006/table">
                <a:tbl>
                  <a:tblPr firstRow="1" bandRow="1">
                    <a:tableStyleId>{5C22544A-7EE6-4342-B048-85BDC9FD1C3A}</a:tableStyleId>
                  </a:tblPr>
                  <a:tblGrid>
                    <a:gridCol w="427827">
                      <a:extLst>
                        <a:ext uri="{9D8B030D-6E8A-4147-A177-3AD203B41FA5}">
                          <a16:colId xmlns:a16="http://schemas.microsoft.com/office/drawing/2014/main" val="1083418368"/>
                        </a:ext>
                      </a:extLst>
                    </a:gridCol>
                    <a:gridCol w="427827">
                      <a:extLst>
                        <a:ext uri="{9D8B030D-6E8A-4147-A177-3AD203B41FA5}">
                          <a16:colId xmlns:a16="http://schemas.microsoft.com/office/drawing/2014/main" val="2523832045"/>
                        </a:ext>
                      </a:extLst>
                    </a:gridCol>
                    <a:gridCol w="427827">
                      <a:extLst>
                        <a:ext uri="{9D8B030D-6E8A-4147-A177-3AD203B41FA5}">
                          <a16:colId xmlns:a16="http://schemas.microsoft.com/office/drawing/2014/main" val="3594459888"/>
                        </a:ext>
                      </a:extLst>
                    </a:gridCol>
                    <a:gridCol w="815546">
                      <a:extLst>
                        <a:ext uri="{9D8B030D-6E8A-4147-A177-3AD203B41FA5}">
                          <a16:colId xmlns:a16="http://schemas.microsoft.com/office/drawing/2014/main" val="4130070648"/>
                        </a:ext>
                      </a:extLst>
                    </a:gridCol>
                    <a:gridCol w="1351677">
                      <a:extLst>
                        <a:ext uri="{9D8B030D-6E8A-4147-A177-3AD203B41FA5}">
                          <a16:colId xmlns:a16="http://schemas.microsoft.com/office/drawing/2014/main" val="3314860136"/>
                        </a:ext>
                      </a:extLst>
                    </a:gridCol>
                    <a:gridCol w="792088">
                      <a:extLst>
                        <a:ext uri="{9D8B030D-6E8A-4147-A177-3AD203B41FA5}">
                          <a16:colId xmlns:a16="http://schemas.microsoft.com/office/drawing/2014/main" val="4024246663"/>
                        </a:ext>
                      </a:extLst>
                    </a:gridCol>
                    <a:gridCol w="864096">
                      <a:extLst>
                        <a:ext uri="{9D8B030D-6E8A-4147-A177-3AD203B41FA5}">
                          <a16:colId xmlns:a16="http://schemas.microsoft.com/office/drawing/2014/main" val="3060255362"/>
                        </a:ext>
                      </a:extLst>
                    </a:gridCol>
                    <a:gridCol w="2273112">
                      <a:extLst>
                        <a:ext uri="{9D8B030D-6E8A-4147-A177-3AD203B41FA5}">
                          <a16:colId xmlns:a16="http://schemas.microsoft.com/office/drawing/2014/main" val="2075488130"/>
                        </a:ext>
                      </a:extLst>
                    </a:gridCol>
                  </a:tblGrid>
                  <a:tr h="370840">
                    <a:tc>
                      <a:txBody>
                        <a:bodyPr/>
                        <a:lstStyle/>
                        <a:p>
                          <a:pPr algn="ctr"/>
                          <a:r>
                            <a:rPr lang="en-US" i="1" dirty="0">
                              <a:solidFill>
                                <a:schemeClr val="tx1"/>
                              </a:solidFill>
                            </a:rPr>
                            <a:t>A</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pPr algn="ctr"/>
                          <a:r>
                            <a:rPr lang="en-US" i="1" dirty="0">
                              <a:solidFill>
                                <a:schemeClr val="tx1"/>
                              </a:solidFill>
                            </a:rPr>
                            <a:t>B</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pPr algn="ctr"/>
                          <a:r>
                            <a:rPr lang="en-US" i="1" dirty="0">
                              <a:solidFill>
                                <a:schemeClr val="tx1"/>
                              </a:solidFill>
                            </a:rPr>
                            <a:t>C</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pPr algn="ctr"/>
                          <a:r>
                            <a:rPr lang="en-US" i="1" dirty="0">
                              <a:solidFill>
                                <a:schemeClr val="tx1"/>
                              </a:solidFill>
                            </a:rPr>
                            <a:t>B</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i="1" dirty="0">
                              <a:solidFill>
                                <a:schemeClr val="tx1"/>
                              </a:solidFill>
                            </a:rPr>
                            <a:t>C</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pPr algn="ctr"/>
                          <a:r>
                            <a:rPr lang="en-US" i="1" dirty="0">
                              <a:solidFill>
                                <a:schemeClr val="tx1"/>
                              </a:solidFill>
                            </a:rPr>
                            <a:t>A</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i="1" dirty="0">
                              <a:solidFill>
                                <a:schemeClr val="tx1"/>
                              </a:solidFill>
                            </a:rPr>
                            <a:t> (B</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i="1" dirty="0">
                              <a:solidFill>
                                <a:schemeClr val="tx1"/>
                              </a:solidFill>
                            </a:rPr>
                            <a:t>C)</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pPr algn="ctr"/>
                          <a:r>
                            <a:rPr lang="en-US" i="1" dirty="0">
                              <a:solidFill>
                                <a:schemeClr val="tx1"/>
                              </a:solidFill>
                            </a:rPr>
                            <a:t>A</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i="1" dirty="0">
                              <a:solidFill>
                                <a:schemeClr val="tx1"/>
                              </a:solidFill>
                            </a:rPr>
                            <a:t>B</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pPr algn="ctr"/>
                          <a:r>
                            <a:rPr lang="en-US" i="1" dirty="0">
                              <a:solidFill>
                                <a:schemeClr val="tx1"/>
                              </a:solidFill>
                            </a:rPr>
                            <a:t>A</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i="1" dirty="0">
                              <a:solidFill>
                                <a:schemeClr val="tx1"/>
                              </a:solidFill>
                            </a:rPr>
                            <a:t>C</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en-US" i="1" dirty="0">
                              <a:solidFill>
                                <a:schemeClr val="tx1"/>
                              </a:solidFill>
                            </a:rPr>
                            <a:t>(A</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i="1" dirty="0">
                              <a:solidFill>
                                <a:schemeClr val="tx1"/>
                              </a:solidFill>
                            </a:rPr>
                            <a:t>B)</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 ∩</m:t>
                              </m:r>
                            </m:oMath>
                          </a14:m>
                          <a:r>
                            <a:rPr lang="en-US" i="1" dirty="0">
                              <a:solidFill>
                                <a:schemeClr val="tx1"/>
                              </a:solidFill>
                            </a:rPr>
                            <a:t> (A</a:t>
                          </a:r>
                          <a14:m>
                            <m:oMath xmlns:m="http://schemas.openxmlformats.org/officeDocument/2006/math">
                              <m:r>
                                <a:rPr lang="en-US" sz="1800" b="1" i="1" kern="1200" smtClean="0">
                                  <a:solidFill>
                                    <a:schemeClr val="tx1"/>
                                  </a:solidFill>
                                  <a:latin typeface="Cambria Math" panose="02040503050406030204" pitchFamily="18" charset="0"/>
                                  <a:ea typeface="+mn-ea"/>
                                  <a:cs typeface="+mn-cs"/>
                                </a:rPr>
                                <m:t>∪</m:t>
                              </m:r>
                            </m:oMath>
                          </a14:m>
                          <a:r>
                            <a:rPr lang="en-US" i="1" dirty="0">
                              <a:solidFill>
                                <a:schemeClr val="tx1"/>
                              </a:solidFill>
                            </a:rPr>
                            <a:t>C)</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extLst>
                      <a:ext uri="{0D108BD9-81ED-4DB2-BD59-A6C34878D82A}">
                        <a16:rowId xmlns:a16="http://schemas.microsoft.com/office/drawing/2014/main" val="1492407654"/>
                      </a:ext>
                    </a:extLst>
                  </a:tr>
                  <a:tr h="370840">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1263497777"/>
                      </a:ext>
                    </a:extLst>
                  </a:tr>
                  <a:tr h="370840">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3832431909"/>
                      </a:ext>
                    </a:extLst>
                  </a:tr>
                  <a:tr h="370840">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841594127"/>
                      </a:ext>
                    </a:extLst>
                  </a:tr>
                  <a:tr h="370840">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3427264873"/>
                      </a:ext>
                    </a:extLst>
                  </a:tr>
                  <a:tr h="370840">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2167107224"/>
                      </a:ext>
                    </a:extLst>
                  </a:tr>
                  <a:tr h="370840">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385510901"/>
                      </a:ext>
                    </a:extLst>
                  </a:tr>
                  <a:tr h="370840">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4042512232"/>
                      </a:ext>
                    </a:extLst>
                  </a:tr>
                  <a:tr h="370840">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1887864337"/>
                      </a:ext>
                    </a:extLst>
                  </a:tr>
                </a:tbl>
              </a:graphicData>
            </a:graphic>
          </p:graphicFrame>
        </mc:Choice>
        <mc:Fallback xmlns="">
          <p:graphicFrame>
            <p:nvGraphicFramePr>
              <p:cNvPr id="17" name="Table 5"/>
              <p:cNvGraphicFramePr>
                <a:graphicFrameLocks noGrp="1"/>
              </p:cNvGraphicFramePr>
              <p:nvPr>
                <p:extLst>
                  <p:ext uri="{D42A27DB-BD31-4B8C-83A1-F6EECF244321}">
                    <p14:modId xmlns:p14="http://schemas.microsoft.com/office/powerpoint/2010/main" val="1475434222"/>
                  </p:ext>
                </p:extLst>
              </p:nvPr>
            </p:nvGraphicFramePr>
            <p:xfrm>
              <a:off x="971600" y="3212976"/>
              <a:ext cx="7380000" cy="3337560"/>
            </p:xfrm>
            <a:graphic>
              <a:graphicData uri="http://schemas.openxmlformats.org/drawingml/2006/table">
                <a:tbl>
                  <a:tblPr firstRow="1" bandRow="1">
                    <a:tableStyleId>{5C22544A-7EE6-4342-B048-85BDC9FD1C3A}</a:tableStyleId>
                  </a:tblPr>
                  <a:tblGrid>
                    <a:gridCol w="427827">
                      <a:extLst>
                        <a:ext uri="{9D8B030D-6E8A-4147-A177-3AD203B41FA5}">
                          <a16:colId xmlns:a16="http://schemas.microsoft.com/office/drawing/2014/main" val="1083418368"/>
                        </a:ext>
                      </a:extLst>
                    </a:gridCol>
                    <a:gridCol w="427827">
                      <a:extLst>
                        <a:ext uri="{9D8B030D-6E8A-4147-A177-3AD203B41FA5}">
                          <a16:colId xmlns:a16="http://schemas.microsoft.com/office/drawing/2014/main" val="2523832045"/>
                        </a:ext>
                      </a:extLst>
                    </a:gridCol>
                    <a:gridCol w="427827">
                      <a:extLst>
                        <a:ext uri="{9D8B030D-6E8A-4147-A177-3AD203B41FA5}">
                          <a16:colId xmlns:a16="http://schemas.microsoft.com/office/drawing/2014/main" val="3594459888"/>
                        </a:ext>
                      </a:extLst>
                    </a:gridCol>
                    <a:gridCol w="815546">
                      <a:extLst>
                        <a:ext uri="{9D8B030D-6E8A-4147-A177-3AD203B41FA5}">
                          <a16:colId xmlns:a16="http://schemas.microsoft.com/office/drawing/2014/main" val="4130070648"/>
                        </a:ext>
                      </a:extLst>
                    </a:gridCol>
                    <a:gridCol w="1351677">
                      <a:extLst>
                        <a:ext uri="{9D8B030D-6E8A-4147-A177-3AD203B41FA5}">
                          <a16:colId xmlns:a16="http://schemas.microsoft.com/office/drawing/2014/main" val="3314860136"/>
                        </a:ext>
                      </a:extLst>
                    </a:gridCol>
                    <a:gridCol w="792088">
                      <a:extLst>
                        <a:ext uri="{9D8B030D-6E8A-4147-A177-3AD203B41FA5}">
                          <a16:colId xmlns:a16="http://schemas.microsoft.com/office/drawing/2014/main" val="4024246663"/>
                        </a:ext>
                      </a:extLst>
                    </a:gridCol>
                    <a:gridCol w="864096">
                      <a:extLst>
                        <a:ext uri="{9D8B030D-6E8A-4147-A177-3AD203B41FA5}">
                          <a16:colId xmlns:a16="http://schemas.microsoft.com/office/drawing/2014/main" val="3060255362"/>
                        </a:ext>
                      </a:extLst>
                    </a:gridCol>
                    <a:gridCol w="2273112">
                      <a:extLst>
                        <a:ext uri="{9D8B030D-6E8A-4147-A177-3AD203B41FA5}">
                          <a16:colId xmlns:a16="http://schemas.microsoft.com/office/drawing/2014/main" val="2075488130"/>
                        </a:ext>
                      </a:extLst>
                    </a:gridCol>
                  </a:tblGrid>
                  <a:tr h="370840">
                    <a:tc>
                      <a:txBody>
                        <a:bodyPr/>
                        <a:lstStyle/>
                        <a:p>
                          <a:pPr algn="ctr"/>
                          <a:r>
                            <a:rPr lang="en-US" i="1" dirty="0">
                              <a:solidFill>
                                <a:schemeClr val="tx1"/>
                              </a:solidFill>
                            </a:rPr>
                            <a:t>A</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pPr algn="ctr"/>
                          <a:r>
                            <a:rPr lang="en-US" i="1" dirty="0">
                              <a:solidFill>
                                <a:schemeClr val="tx1"/>
                              </a:solidFill>
                            </a:rPr>
                            <a:t>B</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pPr algn="ctr"/>
                          <a:r>
                            <a:rPr lang="en-US" i="1" dirty="0">
                              <a:solidFill>
                                <a:schemeClr val="tx1"/>
                              </a:solidFill>
                            </a:rPr>
                            <a:t>C</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endParaRPr lang="zh-CN"/>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blipFill>
                          <a:blip r:embed="rId5"/>
                          <a:stretch>
                            <a:fillRect l="-158955" t="-8197" r="-650000" b="-822951"/>
                          </a:stretch>
                        </a:blipFill>
                      </a:tcPr>
                    </a:tc>
                    <a:tc>
                      <a:txBody>
                        <a:bodyPr/>
                        <a:lstStyle/>
                        <a:p>
                          <a:endParaRPr lang="zh-CN"/>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blipFill>
                          <a:blip r:embed="rId5"/>
                          <a:stretch>
                            <a:fillRect l="-156306" t="-8197" r="-292342" b="-822951"/>
                          </a:stretch>
                        </a:blipFill>
                      </a:tcPr>
                    </a:tc>
                    <a:tc>
                      <a:txBody>
                        <a:bodyPr/>
                        <a:lstStyle/>
                        <a:p>
                          <a:endParaRPr lang="zh-CN"/>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blipFill>
                          <a:blip r:embed="rId5"/>
                          <a:stretch>
                            <a:fillRect l="-437692" t="-8197" r="-399231" b="-822951"/>
                          </a:stretch>
                        </a:blipFill>
                      </a:tcPr>
                    </a:tc>
                    <a:tc>
                      <a:txBody>
                        <a:bodyPr/>
                        <a:lstStyle/>
                        <a:p>
                          <a:endParaRPr lang="zh-CN"/>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blipFill>
                          <a:blip r:embed="rId5"/>
                          <a:stretch>
                            <a:fillRect l="-492254" t="-8197" r="-265493" b="-822951"/>
                          </a:stretch>
                        </a:blipFill>
                      </a:tcPr>
                    </a:tc>
                    <a:tc>
                      <a:txBody>
                        <a:bodyPr/>
                        <a:lstStyle/>
                        <a:p>
                          <a:endParaRPr lang="zh-CN"/>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blipFill>
                          <a:blip r:embed="rId5"/>
                          <a:stretch>
                            <a:fillRect l="-225469" t="-8197" r="-1072" b="-822951"/>
                          </a:stretch>
                        </a:blipFill>
                      </a:tcPr>
                    </a:tc>
                    <a:extLst>
                      <a:ext uri="{0D108BD9-81ED-4DB2-BD59-A6C34878D82A}">
                        <a16:rowId xmlns:a16="http://schemas.microsoft.com/office/drawing/2014/main" val="1492407654"/>
                      </a:ext>
                    </a:extLst>
                  </a:tr>
                  <a:tr h="370840">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1263497777"/>
                      </a:ext>
                    </a:extLst>
                  </a:tr>
                  <a:tr h="370840">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3832431909"/>
                      </a:ext>
                    </a:extLst>
                  </a:tr>
                  <a:tr h="370840">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841594127"/>
                      </a:ext>
                    </a:extLst>
                  </a:tr>
                  <a:tr h="370840">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3427264873"/>
                      </a:ext>
                    </a:extLst>
                  </a:tr>
                  <a:tr h="370840">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2167107224"/>
                      </a:ext>
                    </a:extLst>
                  </a:tr>
                  <a:tr h="370840">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385510901"/>
                      </a:ext>
                    </a:extLst>
                  </a:tr>
                  <a:tr h="370840">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1</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4042512232"/>
                      </a:ext>
                    </a:extLst>
                  </a:tr>
                  <a:tr h="370840">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pPr algn="ctr"/>
                          <a:r>
                            <a:rPr lang="en-US" dirty="0"/>
                            <a:t>0</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1887864337"/>
                      </a:ext>
                    </a:extLst>
                  </a:tr>
                </a:tbl>
              </a:graphicData>
            </a:graphic>
          </p:graphicFrame>
        </mc:Fallback>
      </mc:AlternateContent>
    </p:spTree>
    <p:extLst>
      <p:ext uri="{BB962C8B-B14F-4D97-AF65-F5344CB8AC3E}">
        <p14:creationId xmlns:p14="http://schemas.microsoft.com/office/powerpoint/2010/main" val="14971844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488C9900-6AEF-4572-9EBD-7AE5E1E02302}"/>
              </a:ext>
            </a:extLst>
          </p:cNvPr>
          <p:cNvSpPr>
            <a:spLocks noGrp="1" noChangeArrowheads="1"/>
          </p:cNvSpPr>
          <p:nvPr>
            <p:ph type="title"/>
          </p:nvPr>
        </p:nvSpPr>
        <p:spPr/>
        <p:txBody>
          <a:bodyPr/>
          <a:lstStyle/>
          <a:p>
            <a:pPr eaLnBrk="1" hangingPunct="1"/>
            <a:r>
              <a:rPr lang="en-US" altLang="zh-CN" b="1" dirty="0"/>
              <a:t>Basic notations for sets</a:t>
            </a:r>
          </a:p>
        </p:txBody>
      </p:sp>
      <p:sp>
        <p:nvSpPr>
          <p:cNvPr id="11267" name="Rectangle 3">
            <a:extLst>
              <a:ext uri="{FF2B5EF4-FFF2-40B4-BE49-F238E27FC236}">
                <a16:creationId xmlns:a16="http://schemas.microsoft.com/office/drawing/2014/main" id="{35B7FFE8-91EB-4E9B-BC86-C1228560842F}"/>
              </a:ext>
            </a:extLst>
          </p:cNvPr>
          <p:cNvSpPr>
            <a:spLocks noGrp="1" noChangeArrowheads="1"/>
          </p:cNvSpPr>
          <p:nvPr>
            <p:ph type="body" idx="1"/>
          </p:nvPr>
        </p:nvSpPr>
        <p:spPr/>
        <p:txBody>
          <a:bodyPr/>
          <a:lstStyle/>
          <a:p>
            <a:pPr eaLnBrk="1" hangingPunct="1"/>
            <a:r>
              <a:rPr lang="en-US" altLang="zh-CN" dirty="0"/>
              <a:t>For sets, we</a:t>
            </a:r>
            <a:r>
              <a:rPr lang="en-US" altLang="zh-CN" dirty="0">
                <a:latin typeface="Times New Roman" panose="02020603050405020304" pitchFamily="18" charset="0"/>
              </a:rPr>
              <a:t>’</a:t>
            </a:r>
            <a:r>
              <a:rPr lang="en-US" altLang="zh-CN" dirty="0"/>
              <a:t>ll use variables </a:t>
            </a:r>
            <a:r>
              <a:rPr lang="en-US" altLang="zh-CN" i="1" dirty="0"/>
              <a:t>S</a:t>
            </a:r>
            <a:r>
              <a:rPr lang="en-US" altLang="zh-CN" dirty="0"/>
              <a:t>, </a:t>
            </a:r>
            <a:r>
              <a:rPr lang="en-US" altLang="zh-CN" i="1" dirty="0"/>
              <a:t>T</a:t>
            </a:r>
            <a:r>
              <a:rPr lang="en-US" altLang="zh-CN" dirty="0"/>
              <a:t>, </a:t>
            </a:r>
            <a:r>
              <a:rPr lang="en-US" altLang="zh-CN" i="1" dirty="0"/>
              <a:t>U</a:t>
            </a:r>
            <a:r>
              <a:rPr lang="en-US" altLang="zh-CN" dirty="0"/>
              <a:t>, </a:t>
            </a:r>
            <a:r>
              <a:rPr lang="en-US" altLang="zh-CN" dirty="0">
                <a:latin typeface="Times New Roman" panose="02020603050405020304" pitchFamily="18" charset="0"/>
              </a:rPr>
              <a:t>…</a:t>
            </a:r>
            <a:r>
              <a:rPr lang="en-US" altLang="zh-CN" dirty="0"/>
              <a:t> </a:t>
            </a:r>
          </a:p>
          <a:p>
            <a:pPr eaLnBrk="1" hangingPunct="1"/>
            <a:r>
              <a:rPr lang="en-US" altLang="zh-CN" sz="3200" dirty="0"/>
              <a:t>Roster method</a:t>
            </a:r>
            <a:r>
              <a:rPr lang="en-US" altLang="zh-CN" dirty="0"/>
              <a:t>:</a:t>
            </a:r>
            <a:r>
              <a:rPr lang="zh-CN" altLang="en-US" dirty="0"/>
              <a:t> </a:t>
            </a:r>
            <a:r>
              <a:rPr lang="en-US" altLang="zh-CN" dirty="0"/>
              <a:t>we can denote a set </a:t>
            </a:r>
            <a:r>
              <a:rPr lang="en-US" altLang="zh-CN" i="1" dirty="0"/>
              <a:t>S</a:t>
            </a:r>
            <a:r>
              <a:rPr lang="en-US" altLang="zh-CN" dirty="0"/>
              <a:t> in writing by listing all of its elements in curly braces: </a:t>
            </a:r>
          </a:p>
          <a:p>
            <a:pPr lvl="1" eaLnBrk="1" hangingPunct="1"/>
            <a:r>
              <a:rPr lang="en-US" altLang="zh-CN" dirty="0">
                <a:solidFill>
                  <a:srgbClr val="C00000"/>
                </a:solidFill>
              </a:rPr>
              <a:t>{</a:t>
            </a:r>
            <a:r>
              <a:rPr lang="en-US" altLang="zh-CN" i="1" dirty="0">
                <a:solidFill>
                  <a:srgbClr val="C00000"/>
                </a:solidFill>
              </a:rPr>
              <a:t>a, b, c</a:t>
            </a:r>
            <a:r>
              <a:rPr lang="en-US" altLang="zh-CN" dirty="0">
                <a:solidFill>
                  <a:srgbClr val="C00000"/>
                </a:solidFill>
              </a:rPr>
              <a:t>} </a:t>
            </a:r>
            <a:r>
              <a:rPr lang="en-US" altLang="zh-CN" dirty="0"/>
              <a:t>is the set of whatever 3 objects are denoted by </a:t>
            </a:r>
            <a:r>
              <a:rPr lang="en-US" altLang="zh-CN" i="1" dirty="0"/>
              <a:t>a, b, c</a:t>
            </a:r>
            <a:r>
              <a:rPr lang="en-US" altLang="zh-CN" dirty="0"/>
              <a:t>.</a:t>
            </a:r>
          </a:p>
          <a:p>
            <a:pPr eaLnBrk="1" hangingPunct="1"/>
            <a:r>
              <a:rPr lang="en-US" altLang="zh-CN" i="1" dirty="0"/>
              <a:t>Set</a:t>
            </a:r>
            <a:r>
              <a:rPr lang="en-US" altLang="zh-CN" dirty="0"/>
              <a:t> </a:t>
            </a:r>
            <a:r>
              <a:rPr lang="en-US" altLang="zh-CN" i="1" dirty="0"/>
              <a:t>builder notation</a:t>
            </a:r>
            <a:r>
              <a:rPr lang="en-US" altLang="zh-CN" dirty="0"/>
              <a:t>: For any proposition </a:t>
            </a:r>
            <a:r>
              <a:rPr lang="en-US" altLang="zh-CN" i="1" dirty="0"/>
              <a:t>P</a:t>
            </a:r>
            <a:r>
              <a:rPr lang="en-US" altLang="zh-CN" dirty="0"/>
              <a:t>(</a:t>
            </a:r>
            <a:r>
              <a:rPr lang="en-US" altLang="zh-CN" i="1" dirty="0"/>
              <a:t>x</a:t>
            </a:r>
            <a:r>
              <a:rPr lang="en-US" altLang="zh-CN" dirty="0"/>
              <a:t>) over any universe of discourse, </a:t>
            </a:r>
          </a:p>
          <a:p>
            <a:pPr marL="0" indent="0" eaLnBrk="1" hangingPunct="1">
              <a:buNone/>
            </a:pPr>
            <a:r>
              <a:rPr lang="en-US" altLang="zh-CN" dirty="0">
                <a:solidFill>
                  <a:srgbClr val="C00000"/>
                </a:solidFill>
              </a:rPr>
              <a:t>   {</a:t>
            </a:r>
            <a:r>
              <a:rPr lang="en-US" altLang="zh-CN" i="1" dirty="0">
                <a:solidFill>
                  <a:srgbClr val="C00000"/>
                </a:solidFill>
              </a:rPr>
              <a:t>x </a:t>
            </a:r>
            <a:r>
              <a:rPr lang="en-US" altLang="zh-CN" dirty="0">
                <a:solidFill>
                  <a:srgbClr val="C00000"/>
                </a:solidFill>
              </a:rPr>
              <a:t>| </a:t>
            </a:r>
            <a:r>
              <a:rPr lang="en-US" altLang="zh-CN" i="1" dirty="0">
                <a:solidFill>
                  <a:srgbClr val="C00000"/>
                </a:solidFill>
              </a:rPr>
              <a:t>P</a:t>
            </a:r>
            <a:r>
              <a:rPr lang="en-US" altLang="zh-CN" dirty="0">
                <a:solidFill>
                  <a:srgbClr val="C00000"/>
                </a:solidFill>
              </a:rPr>
              <a:t>(</a:t>
            </a:r>
            <a:r>
              <a:rPr lang="en-US" altLang="zh-CN" i="1" dirty="0">
                <a:solidFill>
                  <a:srgbClr val="C00000"/>
                </a:solidFill>
              </a:rPr>
              <a:t>x</a:t>
            </a:r>
            <a:r>
              <a:rPr lang="en-US" altLang="zh-CN" dirty="0">
                <a:solidFill>
                  <a:srgbClr val="C00000"/>
                </a:solidFill>
              </a:rPr>
              <a:t>)} </a:t>
            </a:r>
            <a:r>
              <a:rPr lang="en-US" altLang="zh-CN" dirty="0"/>
              <a:t>is </a:t>
            </a:r>
            <a:r>
              <a:rPr lang="en-US" altLang="zh-CN" i="1" dirty="0"/>
              <a:t>the set of all x such that P(x).</a:t>
            </a:r>
          </a:p>
        </p:txBody>
      </p:sp>
      <p:sp>
        <p:nvSpPr>
          <p:cNvPr id="2" name="灯片编号占位符 1">
            <a:extLst>
              <a:ext uri="{FF2B5EF4-FFF2-40B4-BE49-F238E27FC236}">
                <a16:creationId xmlns:a16="http://schemas.microsoft.com/office/drawing/2014/main" id="{BD6686F9-C92F-45FE-8F38-BA5DDCC2E1DF}"/>
              </a:ext>
            </a:extLst>
          </p:cNvPr>
          <p:cNvSpPr>
            <a:spLocks noGrp="1"/>
          </p:cNvSpPr>
          <p:nvPr>
            <p:ph type="sldNum" sz="quarter" idx="12"/>
          </p:nvPr>
        </p:nvSpPr>
        <p:spPr/>
        <p:txBody>
          <a:bodyPr/>
          <a:lstStyle/>
          <a:p>
            <a:fld id="{95D10F2E-2536-4355-9232-8FA25989555F}" type="slidenum">
              <a:rPr lang="en-US" altLang="zh-CN" smtClean="0"/>
              <a:pPr/>
              <a:t>3</a:t>
            </a:fld>
            <a:endParaRPr lang="en-US" altLang="zh-CN"/>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066BE94A-2A9E-4388-88AA-C690BC6BA5D7}"/>
              </a:ext>
            </a:extLst>
          </p:cNvPr>
          <p:cNvSpPr>
            <a:spLocks noGrp="1" noChangeArrowheads="1"/>
          </p:cNvSpPr>
          <p:nvPr>
            <p:ph type="title"/>
          </p:nvPr>
        </p:nvSpPr>
        <p:spPr/>
        <p:txBody>
          <a:bodyPr/>
          <a:lstStyle/>
          <a:p>
            <a:pPr eaLnBrk="1" hangingPunct="1"/>
            <a:r>
              <a:rPr lang="en-US" altLang="zh-CN" b="1" dirty="0"/>
              <a:t>Generalized Union</a:t>
            </a:r>
          </a:p>
        </p:txBody>
      </p:sp>
      <p:sp>
        <p:nvSpPr>
          <p:cNvPr id="98307" name="Rectangle 3">
            <a:extLst>
              <a:ext uri="{FF2B5EF4-FFF2-40B4-BE49-F238E27FC236}">
                <a16:creationId xmlns:a16="http://schemas.microsoft.com/office/drawing/2014/main" id="{D55E99EE-0FFD-4C85-B1CB-018C2C201294}"/>
              </a:ext>
            </a:extLst>
          </p:cNvPr>
          <p:cNvSpPr>
            <a:spLocks noGrp="1" noChangeArrowheads="1"/>
          </p:cNvSpPr>
          <p:nvPr>
            <p:ph type="body" idx="1"/>
          </p:nvPr>
        </p:nvSpPr>
        <p:spPr/>
        <p:txBody>
          <a:bodyPr/>
          <a:lstStyle/>
          <a:p>
            <a:pPr eaLnBrk="1" hangingPunct="1">
              <a:lnSpc>
                <a:spcPct val="150000"/>
              </a:lnSpc>
            </a:pPr>
            <a:r>
              <a:rPr lang="en-US" altLang="zh-CN" dirty="0"/>
              <a:t>Binary union operator: </a:t>
            </a:r>
            <a:r>
              <a:rPr lang="en-US" altLang="zh-CN" i="1" dirty="0"/>
              <a:t>A</a:t>
            </a:r>
            <a:r>
              <a:rPr lang="en-US" altLang="zh-CN" dirty="0">
                <a:sym typeface="Symbol" panose="05050102010706020507" pitchFamily="18" charset="2"/>
              </a:rPr>
              <a:t></a:t>
            </a:r>
            <a:r>
              <a:rPr lang="en-US" altLang="zh-CN" i="1" dirty="0">
                <a:sym typeface="Symbol" panose="05050102010706020507" pitchFamily="18" charset="2"/>
              </a:rPr>
              <a:t>B</a:t>
            </a:r>
            <a:endParaRPr lang="en-US" altLang="zh-CN" dirty="0">
              <a:sym typeface="Symbol" panose="05050102010706020507" pitchFamily="18" charset="2"/>
            </a:endParaRPr>
          </a:p>
          <a:p>
            <a:pPr eaLnBrk="1" hangingPunct="1">
              <a:lnSpc>
                <a:spcPct val="150000"/>
              </a:lnSpc>
            </a:pPr>
            <a:r>
              <a:rPr lang="en-US" altLang="zh-CN" i="1" dirty="0">
                <a:sym typeface="Symbol" panose="05050102010706020507" pitchFamily="18" charset="2"/>
              </a:rPr>
              <a:t>n</a:t>
            </a:r>
            <a:r>
              <a:rPr lang="en-US" altLang="zh-CN" dirty="0">
                <a:sym typeface="Symbol" panose="05050102010706020507" pitchFamily="18" charset="2"/>
              </a:rPr>
              <a:t>-</a:t>
            </a:r>
            <a:r>
              <a:rPr lang="en-US" altLang="zh-CN" dirty="0" err="1">
                <a:sym typeface="Symbol" panose="05050102010706020507" pitchFamily="18" charset="2"/>
              </a:rPr>
              <a:t>ary</a:t>
            </a:r>
            <a:r>
              <a:rPr lang="en-US" altLang="zh-CN" dirty="0">
                <a:sym typeface="Symbol" panose="05050102010706020507" pitchFamily="18" charset="2"/>
              </a:rPr>
              <a:t> union:</a:t>
            </a:r>
            <a:br>
              <a:rPr lang="en-US" altLang="zh-CN" dirty="0">
                <a:sym typeface="Symbol" panose="05050102010706020507" pitchFamily="18" charset="2"/>
              </a:rPr>
            </a:br>
            <a:r>
              <a:rPr lang="en-US" altLang="zh-CN" i="1" dirty="0">
                <a:solidFill>
                  <a:srgbClr val="FF0000"/>
                </a:solidFill>
                <a:sym typeface="Symbol" panose="05050102010706020507" pitchFamily="18" charset="2"/>
              </a:rPr>
              <a:t>A</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A</a:t>
            </a:r>
            <a:r>
              <a:rPr lang="en-US" altLang="zh-CN" baseline="-25000" dirty="0">
                <a:solidFill>
                  <a:srgbClr val="FF0000"/>
                </a:solidFill>
                <a:sym typeface="Symbol" panose="05050102010706020507" pitchFamily="18" charset="2"/>
              </a:rPr>
              <a:t>2</a:t>
            </a:r>
            <a:r>
              <a:rPr lang="en-US" altLang="zh-CN" dirty="0">
                <a:solidFill>
                  <a:srgbClr val="FF0000"/>
                </a:solidFill>
                <a:sym typeface="Symbol" panose="05050102010706020507" pitchFamily="18" charset="2"/>
              </a:rPr>
              <a:t></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A</a:t>
            </a:r>
            <a:r>
              <a:rPr lang="en-US" altLang="zh-CN" i="1" baseline="-25000" dirty="0">
                <a:solidFill>
                  <a:srgbClr val="FF0000"/>
                </a:solidFill>
                <a:sym typeface="Symbol" panose="05050102010706020507" pitchFamily="18" charset="2"/>
              </a:rPr>
              <a:t>n</a:t>
            </a:r>
            <a:r>
              <a:rPr lang="en-US" altLang="zh-CN" dirty="0">
                <a:solidFill>
                  <a:srgbClr val="FF0000"/>
                </a:solidFill>
                <a:sym typeface="Symbol" panose="05050102010706020507" pitchFamily="18" charset="2"/>
              </a:rPr>
              <a:t> : ((</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A</a:t>
            </a:r>
            <a:r>
              <a:rPr lang="en-US" altLang="zh-CN" baseline="-25000" dirty="0">
                <a:solidFill>
                  <a:srgbClr val="FF0000"/>
                </a:solidFill>
                <a:sym typeface="Symbol" panose="05050102010706020507" pitchFamily="18" charset="2"/>
              </a:rPr>
              <a:t>1</a:t>
            </a:r>
            <a:r>
              <a:rPr lang="en-US" altLang="zh-CN" dirty="0">
                <a:solidFill>
                  <a:srgbClr val="FF0000"/>
                </a:solidFill>
                <a:sym typeface="Symbol" panose="05050102010706020507" pitchFamily="18" charset="2"/>
              </a:rPr>
              <a:t> </a:t>
            </a:r>
            <a:r>
              <a:rPr lang="en-US" altLang="zh-CN" i="1" dirty="0">
                <a:solidFill>
                  <a:srgbClr val="FF0000"/>
                </a:solidFill>
                <a:sym typeface="Symbol" panose="05050102010706020507" pitchFamily="18" charset="2"/>
              </a:rPr>
              <a:t>A</a:t>
            </a:r>
            <a:r>
              <a:rPr lang="en-US" altLang="zh-CN" baseline="-25000" dirty="0">
                <a:solidFill>
                  <a:srgbClr val="FF0000"/>
                </a:solidFill>
                <a:sym typeface="Symbol" panose="05050102010706020507" pitchFamily="18" charset="2"/>
              </a:rPr>
              <a:t>2</a:t>
            </a:r>
            <a:r>
              <a:rPr lang="en-US" altLang="zh-CN" dirty="0">
                <a:solidFill>
                  <a:srgbClr val="FF0000"/>
                </a:solidFill>
                <a:sym typeface="Symbol" panose="05050102010706020507" pitchFamily="18" charset="2"/>
              </a:rPr>
              <a:t>)</a:t>
            </a:r>
            <a:r>
              <a:rPr lang="en-US" altLang="zh-CN" baseline="-25000" dirty="0">
                <a:solidFill>
                  <a:srgbClr val="FF0000"/>
                </a:solidFill>
                <a:sym typeface="Symbol" panose="05050102010706020507" pitchFamily="18" charset="2"/>
              </a:rPr>
              <a:t> </a:t>
            </a:r>
            <a:r>
              <a:rPr lang="en-US" altLang="zh-CN" dirty="0">
                <a:solidFill>
                  <a:srgbClr val="FF0000"/>
                </a:solidFill>
                <a:sym typeface="Symbol" panose="05050102010706020507" pitchFamily="18" charset="2"/>
              </a:rPr>
              <a:t></a:t>
            </a:r>
            <a:r>
              <a:rPr lang="en-US" altLang="zh-CN" dirty="0">
                <a:solidFill>
                  <a:srgbClr val="FF0000"/>
                </a:solidFill>
                <a:latin typeface="Times New Roman" panose="02020603050405020304" pitchFamily="18" charset="0"/>
                <a:sym typeface="Symbol" panose="05050102010706020507" pitchFamily="18" charset="2"/>
              </a:rPr>
              <a:t>…</a:t>
            </a:r>
            <a:r>
              <a:rPr lang="en-US" altLang="zh-CN" dirty="0">
                <a:solidFill>
                  <a:srgbClr val="FF0000"/>
                </a:solidFill>
                <a:sym typeface="Symbol" panose="05050102010706020507" pitchFamily="18" charset="2"/>
              </a:rPr>
              <a:t>) </a:t>
            </a:r>
            <a:r>
              <a:rPr lang="en-US" altLang="zh-CN" i="1" dirty="0">
                <a:solidFill>
                  <a:srgbClr val="FF0000"/>
                </a:solidFill>
                <a:sym typeface="Symbol" panose="05050102010706020507" pitchFamily="18" charset="2"/>
              </a:rPr>
              <a:t>A</a:t>
            </a:r>
            <a:r>
              <a:rPr lang="en-US" altLang="zh-CN" i="1" baseline="-25000" dirty="0">
                <a:solidFill>
                  <a:srgbClr val="FF0000"/>
                </a:solidFill>
                <a:sym typeface="Symbol" panose="05050102010706020507" pitchFamily="18" charset="2"/>
              </a:rPr>
              <a:t>n</a:t>
            </a:r>
            <a:r>
              <a:rPr lang="en-US" altLang="zh-CN" dirty="0">
                <a:solidFill>
                  <a:srgbClr val="FF0000"/>
                </a:solidFill>
                <a:sym typeface="Symbol" panose="05050102010706020507" pitchFamily="18" charset="2"/>
              </a:rPr>
              <a:t>)</a:t>
            </a:r>
            <a:br>
              <a:rPr lang="en-US" altLang="zh-CN" dirty="0">
                <a:sym typeface="Symbol" panose="05050102010706020507" pitchFamily="18" charset="2"/>
              </a:rPr>
            </a:br>
            <a:r>
              <a:rPr lang="en-US" altLang="zh-CN" dirty="0">
                <a:sym typeface="Symbol" panose="05050102010706020507" pitchFamily="18" charset="2"/>
              </a:rPr>
              <a:t>(grouping &amp; order is irrelevant)</a:t>
            </a:r>
          </a:p>
          <a:p>
            <a:pPr eaLnBrk="1" hangingPunct="1">
              <a:lnSpc>
                <a:spcPct val="150000"/>
              </a:lnSpc>
            </a:pP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Big U</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notation:</a:t>
            </a:r>
            <a:br>
              <a:rPr lang="en-US" altLang="zh-CN" dirty="0">
                <a:sym typeface="Symbol" panose="05050102010706020507" pitchFamily="18" charset="2"/>
              </a:rPr>
            </a:br>
            <a:endParaRPr lang="en-US" altLang="zh-CN" dirty="0">
              <a:sym typeface="Symbol" panose="05050102010706020507" pitchFamily="18" charset="2"/>
            </a:endParaRPr>
          </a:p>
        </p:txBody>
      </p:sp>
      <mc:AlternateContent xmlns:mc="http://schemas.openxmlformats.org/markup-compatibility/2006" xmlns:a14="http://schemas.microsoft.com/office/drawing/2010/main">
        <mc:Choice Requires="a14">
          <p:sp>
            <p:nvSpPr>
              <p:cNvPr id="98308" name="Object 4">
                <a:extLst>
                  <a:ext uri="{FF2B5EF4-FFF2-40B4-BE49-F238E27FC236}">
                    <a16:creationId xmlns:a16="http://schemas.microsoft.com/office/drawing/2014/main" id="{36547C87-8421-4D9F-A90A-80CF4BFEDCDB}"/>
                  </a:ext>
                </a:extLst>
              </p:cNvPr>
              <p:cNvSpPr txBox="1"/>
              <p:nvPr/>
            </p:nvSpPr>
            <p:spPr bwMode="auto">
              <a:xfrm>
                <a:off x="4572000" y="4725144"/>
                <a:ext cx="1224136" cy="117475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nary>
                        <m:naryPr>
                          <m:chr m:val="⋃"/>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=1</m:t>
                          </m:r>
                        </m:sub>
                        <m:sup>
                          <m:r>
                            <a:rPr lang="zh-CN" altLang="en-US" sz="2400" i="1">
                              <a:solidFill>
                                <a:srgbClr val="000000"/>
                              </a:solidFill>
                              <a:latin typeface="Cambria Math" panose="02040503050406030204" pitchFamily="18" charset="0"/>
                            </a:rPr>
                            <m:t>𝑛</m:t>
                          </m:r>
                        </m:sup>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𝐴</m:t>
                              </m:r>
                            </m:e>
                            <m:sub>
                              <m:r>
                                <a:rPr lang="zh-CN" altLang="en-US" sz="2400" i="1">
                                  <a:solidFill>
                                    <a:srgbClr val="000000"/>
                                  </a:solidFill>
                                  <a:latin typeface="Cambria Math" panose="02040503050406030204" pitchFamily="18" charset="0"/>
                                </a:rPr>
                                <m:t>𝑖</m:t>
                              </m:r>
                            </m:sub>
                          </m:sSub>
                        </m:e>
                      </m:nary>
                    </m:oMath>
                  </m:oMathPara>
                </a14:m>
                <a:endParaRPr lang="zh-CN" altLang="en-US" dirty="0"/>
              </a:p>
            </p:txBody>
          </p:sp>
        </mc:Choice>
        <mc:Fallback xmlns="">
          <p:sp>
            <p:nvSpPr>
              <p:cNvPr id="98308" name="Object 4">
                <a:extLst>
                  <a:ext uri="{FF2B5EF4-FFF2-40B4-BE49-F238E27FC236}">
                    <a16:creationId xmlns:a16="http://schemas.microsoft.com/office/drawing/2014/main" id="{36547C87-8421-4D9F-A90A-80CF4BFEDCDB}"/>
                  </a:ext>
                </a:extLst>
              </p:cNvPr>
              <p:cNvSpPr txBox="1">
                <a:spLocks noRot="1" noChangeAspect="1" noMove="1" noResize="1" noEditPoints="1" noAdjustHandles="1" noChangeArrowheads="1" noChangeShapeType="1" noTextEdit="1"/>
              </p:cNvSpPr>
              <p:nvPr/>
            </p:nvSpPr>
            <p:spPr bwMode="auto">
              <a:xfrm>
                <a:off x="4572000" y="4725144"/>
                <a:ext cx="1224136" cy="1174750"/>
              </a:xfrm>
              <a:prstGeom prst="rect">
                <a:avLst/>
              </a:prstGeom>
              <a:blipFill>
                <a:blip r:embed="rId3"/>
                <a:stretch>
                  <a:fillRect/>
                </a:stretch>
              </a:blipFill>
              <a:ln>
                <a:noFill/>
              </a:ln>
              <a:effectLst/>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91C9C860-D0AE-4268-BEEB-C4051A3415E6}"/>
              </a:ext>
            </a:extLst>
          </p:cNvPr>
          <p:cNvSpPr>
            <a:spLocks noGrp="1"/>
          </p:cNvSpPr>
          <p:nvPr>
            <p:ph type="sldNum" sz="quarter" idx="12"/>
          </p:nvPr>
        </p:nvSpPr>
        <p:spPr/>
        <p:txBody>
          <a:bodyPr/>
          <a:lstStyle/>
          <a:p>
            <a:fld id="{95D10F2E-2536-4355-9232-8FA25989555F}" type="slidenum">
              <a:rPr lang="en-US" altLang="zh-CN" smtClean="0"/>
              <a:pPr/>
              <a:t>30</a:t>
            </a:fld>
            <a:endParaRPr lang="en-US" altLang="zh-CN"/>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B3AC6F5F-3B24-490F-AA51-D9BE27DD98C9}"/>
              </a:ext>
            </a:extLst>
          </p:cNvPr>
          <p:cNvSpPr>
            <a:spLocks noGrp="1" noChangeArrowheads="1"/>
          </p:cNvSpPr>
          <p:nvPr>
            <p:ph type="title"/>
          </p:nvPr>
        </p:nvSpPr>
        <p:spPr/>
        <p:txBody>
          <a:bodyPr/>
          <a:lstStyle/>
          <a:p>
            <a:pPr eaLnBrk="1" hangingPunct="1"/>
            <a:r>
              <a:rPr lang="en-US" altLang="zh-CN" b="1" dirty="0"/>
              <a:t>Generalized Intersection</a:t>
            </a:r>
          </a:p>
        </p:txBody>
      </p:sp>
      <p:sp>
        <p:nvSpPr>
          <p:cNvPr id="100355" name="Rectangle 3">
            <a:extLst>
              <a:ext uri="{FF2B5EF4-FFF2-40B4-BE49-F238E27FC236}">
                <a16:creationId xmlns:a16="http://schemas.microsoft.com/office/drawing/2014/main" id="{56C5F81C-B089-4C67-B991-7CCA4E35674D}"/>
              </a:ext>
            </a:extLst>
          </p:cNvPr>
          <p:cNvSpPr>
            <a:spLocks noGrp="1" noChangeArrowheads="1"/>
          </p:cNvSpPr>
          <p:nvPr>
            <p:ph type="body" idx="1"/>
          </p:nvPr>
        </p:nvSpPr>
        <p:spPr/>
        <p:txBody>
          <a:bodyPr/>
          <a:lstStyle/>
          <a:p>
            <a:pPr eaLnBrk="1" hangingPunct="1">
              <a:lnSpc>
                <a:spcPct val="150000"/>
              </a:lnSpc>
            </a:pPr>
            <a:r>
              <a:rPr lang="en-US" altLang="zh-CN" dirty="0"/>
              <a:t>Binary intersection operator: </a:t>
            </a:r>
            <a:r>
              <a:rPr lang="en-US" altLang="zh-CN" i="1" dirty="0"/>
              <a:t>A</a:t>
            </a:r>
            <a:r>
              <a:rPr lang="en-US" altLang="zh-CN" dirty="0">
                <a:sym typeface="Symbol" panose="05050102010706020507" pitchFamily="18" charset="2"/>
              </a:rPr>
              <a:t></a:t>
            </a:r>
            <a:r>
              <a:rPr lang="en-US" altLang="zh-CN" i="1" dirty="0">
                <a:sym typeface="Symbol" panose="05050102010706020507" pitchFamily="18" charset="2"/>
              </a:rPr>
              <a:t>B</a:t>
            </a:r>
            <a:endParaRPr lang="en-US" altLang="zh-CN" dirty="0">
              <a:sym typeface="Symbol" panose="05050102010706020507" pitchFamily="18" charset="2"/>
            </a:endParaRPr>
          </a:p>
          <a:p>
            <a:pPr eaLnBrk="1" hangingPunct="1">
              <a:lnSpc>
                <a:spcPct val="150000"/>
              </a:lnSpc>
            </a:pPr>
            <a:r>
              <a:rPr lang="en-US" altLang="zh-CN" i="1" dirty="0">
                <a:sym typeface="Symbol" panose="05050102010706020507" pitchFamily="18" charset="2"/>
              </a:rPr>
              <a:t>n</a:t>
            </a:r>
            <a:r>
              <a:rPr lang="en-US" altLang="zh-CN" dirty="0">
                <a:sym typeface="Symbol" panose="05050102010706020507" pitchFamily="18" charset="2"/>
              </a:rPr>
              <a:t>-</a:t>
            </a:r>
            <a:r>
              <a:rPr lang="en-US" altLang="zh-CN" dirty="0" err="1">
                <a:sym typeface="Symbol" panose="05050102010706020507" pitchFamily="18" charset="2"/>
              </a:rPr>
              <a:t>ary</a:t>
            </a:r>
            <a:r>
              <a:rPr lang="en-US" altLang="zh-CN" dirty="0">
                <a:sym typeface="Symbol" panose="05050102010706020507" pitchFamily="18" charset="2"/>
              </a:rPr>
              <a:t> intersection:</a:t>
            </a:r>
            <a:br>
              <a:rPr lang="en-US" altLang="zh-CN" dirty="0">
                <a:sym typeface="Symbol" panose="05050102010706020507" pitchFamily="18" charset="2"/>
              </a:rPr>
            </a:br>
            <a:r>
              <a:rPr lang="en-US" altLang="zh-CN" i="1" dirty="0">
                <a:sym typeface="Symbol" panose="05050102010706020507" pitchFamily="18" charset="2"/>
              </a:rPr>
              <a:t>A</a:t>
            </a:r>
            <a:r>
              <a:rPr lang="en-US" altLang="zh-CN" baseline="-25000" dirty="0">
                <a:sym typeface="Symbol" panose="05050102010706020507" pitchFamily="18" charset="2"/>
              </a:rPr>
              <a:t>1</a:t>
            </a:r>
            <a:r>
              <a:rPr lang="en-US" altLang="zh-CN" dirty="0">
                <a:sym typeface="Symbol" panose="05050102010706020507" pitchFamily="18" charset="2"/>
              </a:rPr>
              <a:t></a:t>
            </a:r>
            <a:r>
              <a:rPr lang="en-US" altLang="zh-CN" i="1" dirty="0">
                <a:sym typeface="Symbol" panose="05050102010706020507" pitchFamily="18" charset="2"/>
              </a:rPr>
              <a:t>A</a:t>
            </a:r>
            <a:r>
              <a:rPr lang="en-US" altLang="zh-CN" baseline="-25000" dirty="0">
                <a:sym typeface="Symbol" panose="05050102010706020507" pitchFamily="18" charset="2"/>
              </a:rPr>
              <a:t>2</a:t>
            </a:r>
            <a:r>
              <a:rPr lang="en-US" altLang="zh-CN" dirty="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a:t>
            </a:r>
            <a:r>
              <a:rPr lang="en-US" altLang="zh-CN" i="1" dirty="0">
                <a:sym typeface="Symbol" panose="05050102010706020507" pitchFamily="18" charset="2"/>
              </a:rPr>
              <a:t>A</a:t>
            </a:r>
            <a:r>
              <a:rPr lang="en-US" altLang="zh-CN" i="1" baseline="-25000" dirty="0">
                <a:sym typeface="Symbol" panose="05050102010706020507" pitchFamily="18" charset="2"/>
              </a:rPr>
              <a:t>n</a:t>
            </a:r>
            <a:r>
              <a:rPr lang="en-US" altLang="zh-CN" dirty="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a:t>
            </a:r>
            <a:r>
              <a:rPr lang="en-US" altLang="zh-CN" i="1" dirty="0">
                <a:sym typeface="Symbol" panose="05050102010706020507" pitchFamily="18" charset="2"/>
              </a:rPr>
              <a:t>A</a:t>
            </a:r>
            <a:r>
              <a:rPr lang="en-US" altLang="zh-CN" baseline="-25000" dirty="0">
                <a:sym typeface="Symbol" panose="05050102010706020507" pitchFamily="18" charset="2"/>
              </a:rPr>
              <a:t>1</a:t>
            </a:r>
            <a:r>
              <a:rPr lang="en-US" altLang="zh-CN" dirty="0">
                <a:sym typeface="Symbol" panose="05050102010706020507" pitchFamily="18" charset="2"/>
              </a:rPr>
              <a:t></a:t>
            </a:r>
            <a:r>
              <a:rPr lang="en-US" altLang="zh-CN" i="1" dirty="0">
                <a:sym typeface="Symbol" panose="05050102010706020507" pitchFamily="18" charset="2"/>
              </a:rPr>
              <a:t>A</a:t>
            </a:r>
            <a:r>
              <a:rPr lang="en-US" altLang="zh-CN" baseline="-25000" dirty="0">
                <a:sym typeface="Symbol" panose="05050102010706020507" pitchFamily="18" charset="2"/>
              </a:rPr>
              <a:t>2</a:t>
            </a:r>
            <a:r>
              <a:rPr lang="en-US" altLang="zh-CN" dirty="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a:t>
            </a:r>
            <a:r>
              <a:rPr lang="en-US" altLang="zh-CN" i="1" dirty="0">
                <a:sym typeface="Symbol" panose="05050102010706020507" pitchFamily="18" charset="2"/>
              </a:rPr>
              <a:t>A</a:t>
            </a:r>
            <a:r>
              <a:rPr lang="en-US" altLang="zh-CN" i="1" baseline="-25000" dirty="0">
                <a:sym typeface="Symbol" panose="05050102010706020507" pitchFamily="18" charset="2"/>
              </a:rPr>
              <a:t>n</a:t>
            </a:r>
            <a:r>
              <a:rPr lang="en-US" altLang="zh-CN" dirty="0">
                <a:sym typeface="Symbol" panose="05050102010706020507" pitchFamily="18" charset="2"/>
              </a:rPr>
              <a:t>)</a:t>
            </a:r>
            <a:br>
              <a:rPr lang="en-US" altLang="zh-CN" dirty="0">
                <a:sym typeface="Symbol" panose="05050102010706020507" pitchFamily="18" charset="2"/>
              </a:rPr>
            </a:br>
            <a:r>
              <a:rPr lang="en-US" altLang="zh-CN" dirty="0">
                <a:sym typeface="Symbol" panose="05050102010706020507" pitchFamily="18" charset="2"/>
              </a:rPr>
              <a:t>(grouping &amp; order is irrelevant)</a:t>
            </a:r>
          </a:p>
          <a:p>
            <a:pPr eaLnBrk="1" hangingPunct="1">
              <a:lnSpc>
                <a:spcPct val="150000"/>
              </a:lnSpc>
            </a:pP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Big Arch</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notation:</a:t>
            </a:r>
            <a:br>
              <a:rPr lang="en-US" altLang="zh-CN" dirty="0">
                <a:sym typeface="Symbol" panose="05050102010706020507" pitchFamily="18" charset="2"/>
              </a:rPr>
            </a:br>
            <a:endParaRPr lang="en-US" altLang="zh-CN" dirty="0">
              <a:sym typeface="Symbol" panose="05050102010706020507" pitchFamily="18" charset="2"/>
            </a:endParaRPr>
          </a:p>
        </p:txBody>
      </p:sp>
      <mc:AlternateContent xmlns:mc="http://schemas.openxmlformats.org/markup-compatibility/2006" xmlns:a14="http://schemas.microsoft.com/office/drawing/2010/main">
        <mc:Choice Requires="a14">
          <p:sp>
            <p:nvSpPr>
              <p:cNvPr id="100356" name="Object 4">
                <a:extLst>
                  <a:ext uri="{FF2B5EF4-FFF2-40B4-BE49-F238E27FC236}">
                    <a16:creationId xmlns:a16="http://schemas.microsoft.com/office/drawing/2014/main" id="{1294753B-D173-4610-804D-985450F1059A}"/>
                  </a:ext>
                </a:extLst>
              </p:cNvPr>
              <p:cNvSpPr txBox="1"/>
              <p:nvPr/>
            </p:nvSpPr>
            <p:spPr bwMode="auto">
              <a:xfrm>
                <a:off x="4932040" y="4725144"/>
                <a:ext cx="931862" cy="1174750"/>
              </a:xfrm>
              <a:prstGeom prst="rect">
                <a:avLst/>
              </a:prstGeom>
              <a:noFill/>
              <a:ln>
                <a:noFill/>
              </a:ln>
              <a:effectLst/>
            </p:spPr>
            <p:txBody>
              <a:bodyPr>
                <a:normAutofit/>
              </a:bodyPr>
              <a:lstStyle/>
              <a:p>
                <a:pPr/>
                <a14:m>
                  <m:oMathPara xmlns:m="http://schemas.openxmlformats.org/officeDocument/2006/math">
                    <m:oMathParaPr>
                      <m:jc m:val="left"/>
                    </m:oMathParaPr>
                    <m:oMath xmlns:m="http://schemas.openxmlformats.org/officeDocument/2006/math">
                      <m:nary>
                        <m:naryPr>
                          <m:chr m:val="⋂"/>
                          <m:ctrlPr>
                            <a:rPr lang="zh-CN" altLang="en-US" sz="2400" i="1">
                              <a:solidFill>
                                <a:srgbClr val="000000"/>
                              </a:solidFill>
                              <a:latin typeface="Cambria Math" panose="02040503050406030204" pitchFamily="18" charset="0"/>
                            </a:rPr>
                          </m:ctrlPr>
                        </m:naryPr>
                        <m:sub>
                          <m:r>
                            <a:rPr lang="zh-CN" altLang="en-US" sz="2400" i="1">
                              <a:solidFill>
                                <a:srgbClr val="000000"/>
                              </a:solidFill>
                              <a:latin typeface="Cambria Math" panose="02040503050406030204" pitchFamily="18" charset="0"/>
                            </a:rPr>
                            <m:t>𝑖</m:t>
                          </m:r>
                          <m:r>
                            <a:rPr lang="zh-CN" altLang="en-US" sz="2400" i="1">
                              <a:solidFill>
                                <a:srgbClr val="000000"/>
                              </a:solidFill>
                              <a:latin typeface="Cambria Math" panose="02040503050406030204" pitchFamily="18" charset="0"/>
                            </a:rPr>
                            <m:t>=1</m:t>
                          </m:r>
                        </m:sub>
                        <m:sup>
                          <m:r>
                            <a:rPr lang="zh-CN" altLang="en-US" sz="2400" i="1">
                              <a:solidFill>
                                <a:srgbClr val="000000"/>
                              </a:solidFill>
                              <a:latin typeface="Cambria Math" panose="02040503050406030204" pitchFamily="18" charset="0"/>
                            </a:rPr>
                            <m:t>𝑛</m:t>
                          </m:r>
                        </m:sup>
                        <m:e>
                          <m:sSub>
                            <m:sSubPr>
                              <m:ctrlPr>
                                <a:rPr lang="zh-CN" altLang="en-US" sz="2400" i="1">
                                  <a:solidFill>
                                    <a:srgbClr val="000000"/>
                                  </a:solidFill>
                                  <a:latin typeface="Cambria Math" panose="02040503050406030204" pitchFamily="18" charset="0"/>
                                </a:rPr>
                              </m:ctrlPr>
                            </m:sSubPr>
                            <m:e>
                              <m:r>
                                <a:rPr lang="zh-CN" altLang="en-US" sz="2400" i="1">
                                  <a:solidFill>
                                    <a:srgbClr val="000000"/>
                                  </a:solidFill>
                                  <a:latin typeface="Cambria Math" panose="02040503050406030204" pitchFamily="18" charset="0"/>
                                </a:rPr>
                                <m:t>𝐴</m:t>
                              </m:r>
                            </m:e>
                            <m:sub>
                              <m:r>
                                <a:rPr lang="zh-CN" altLang="en-US" sz="2400" i="1">
                                  <a:solidFill>
                                    <a:srgbClr val="000000"/>
                                  </a:solidFill>
                                  <a:latin typeface="Cambria Math" panose="02040503050406030204" pitchFamily="18" charset="0"/>
                                </a:rPr>
                                <m:t>𝑖</m:t>
                              </m:r>
                            </m:sub>
                          </m:sSub>
                        </m:e>
                      </m:nary>
                    </m:oMath>
                  </m:oMathPara>
                </a14:m>
                <a:endParaRPr lang="zh-CN" altLang="en-US" dirty="0"/>
              </a:p>
            </p:txBody>
          </p:sp>
        </mc:Choice>
        <mc:Fallback xmlns="">
          <p:sp>
            <p:nvSpPr>
              <p:cNvPr id="100356" name="Object 4">
                <a:extLst>
                  <a:ext uri="{FF2B5EF4-FFF2-40B4-BE49-F238E27FC236}">
                    <a16:creationId xmlns:a16="http://schemas.microsoft.com/office/drawing/2014/main" id="{1294753B-D173-4610-804D-985450F1059A}"/>
                  </a:ext>
                </a:extLst>
              </p:cNvPr>
              <p:cNvSpPr txBox="1">
                <a:spLocks noRot="1" noChangeAspect="1" noMove="1" noResize="1" noEditPoints="1" noAdjustHandles="1" noChangeArrowheads="1" noChangeShapeType="1" noTextEdit="1"/>
              </p:cNvSpPr>
              <p:nvPr/>
            </p:nvSpPr>
            <p:spPr bwMode="auto">
              <a:xfrm>
                <a:off x="4932040" y="4725144"/>
                <a:ext cx="931862" cy="1174750"/>
              </a:xfrm>
              <a:prstGeom prst="rect">
                <a:avLst/>
              </a:prstGeom>
              <a:blipFill>
                <a:blip r:embed="rId3"/>
                <a:stretch>
                  <a:fillRect/>
                </a:stretch>
              </a:blipFill>
              <a:ln>
                <a:noFill/>
              </a:ln>
              <a:effectLst/>
            </p:spPr>
            <p:txBody>
              <a:bodyPr/>
              <a:lstStyle/>
              <a:p>
                <a:r>
                  <a:rPr lang="zh-CN" altLang="en-US">
                    <a:noFill/>
                  </a:rPr>
                  <a:t> </a:t>
                </a:r>
              </a:p>
            </p:txBody>
          </p:sp>
        </mc:Fallback>
      </mc:AlternateContent>
      <p:sp>
        <p:nvSpPr>
          <p:cNvPr id="2" name="灯片编号占位符 1">
            <a:extLst>
              <a:ext uri="{FF2B5EF4-FFF2-40B4-BE49-F238E27FC236}">
                <a16:creationId xmlns:a16="http://schemas.microsoft.com/office/drawing/2014/main" id="{48443134-9E1B-4CD3-9E8A-151BE7BF4ACD}"/>
              </a:ext>
            </a:extLst>
          </p:cNvPr>
          <p:cNvSpPr>
            <a:spLocks noGrp="1"/>
          </p:cNvSpPr>
          <p:nvPr>
            <p:ph type="sldNum" sz="quarter" idx="12"/>
          </p:nvPr>
        </p:nvSpPr>
        <p:spPr/>
        <p:txBody>
          <a:bodyPr/>
          <a:lstStyle/>
          <a:p>
            <a:fld id="{95D10F2E-2536-4355-9232-8FA25989555F}" type="slidenum">
              <a:rPr lang="en-US" altLang="zh-CN" smtClean="0"/>
              <a:pPr/>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Functions </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2.3</a:t>
            </a:r>
          </a:p>
        </p:txBody>
      </p:sp>
    </p:spTree>
    <p:extLst>
      <p:ext uri="{BB962C8B-B14F-4D97-AF65-F5344CB8AC3E}">
        <p14:creationId xmlns:p14="http://schemas.microsoft.com/office/powerpoint/2010/main" val="38904567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a:t>Section Summary</a:t>
            </a:r>
            <a:r>
              <a:rPr lang="en-US" sz="1500" dirty="0"/>
              <a:t> </a:t>
            </a:r>
          </a:p>
        </p:txBody>
      </p:sp>
      <p:sp>
        <p:nvSpPr>
          <p:cNvPr id="14" name="Content Placeholder 2"/>
          <p:cNvSpPr>
            <a:spLocks noGrp="1"/>
          </p:cNvSpPr>
          <p:nvPr>
            <p:ph idx="1"/>
          </p:nvPr>
        </p:nvSpPr>
        <p:spPr/>
        <p:txBody>
          <a:bodyPr/>
          <a:lstStyle/>
          <a:p>
            <a:pPr>
              <a:spcBef>
                <a:spcPts val="600"/>
              </a:spcBef>
            </a:pPr>
            <a:r>
              <a:rPr lang="en-US" sz="3000" dirty="0"/>
              <a:t>Definition of a Function.</a:t>
            </a:r>
          </a:p>
          <a:p>
            <a:pPr lvl="1">
              <a:spcBef>
                <a:spcPts val="600"/>
              </a:spcBef>
            </a:pPr>
            <a:r>
              <a:rPr lang="en-US" sz="2600" dirty="0"/>
              <a:t>Domain, Codomain</a:t>
            </a:r>
          </a:p>
          <a:p>
            <a:pPr lvl="1">
              <a:spcBef>
                <a:spcPts val="600"/>
              </a:spcBef>
            </a:pPr>
            <a:r>
              <a:rPr lang="en-US" sz="2600" dirty="0"/>
              <a:t>Image, Preimage</a:t>
            </a:r>
          </a:p>
          <a:p>
            <a:pPr>
              <a:spcBef>
                <a:spcPts val="600"/>
              </a:spcBef>
            </a:pPr>
            <a:r>
              <a:rPr lang="en-US" sz="3000" dirty="0"/>
              <a:t>Injection, Surjection, Bijection</a:t>
            </a:r>
          </a:p>
          <a:p>
            <a:pPr>
              <a:spcBef>
                <a:spcPts val="600"/>
              </a:spcBef>
            </a:pPr>
            <a:r>
              <a:rPr lang="en-US" sz="3000" dirty="0"/>
              <a:t>Inverse Function</a:t>
            </a:r>
          </a:p>
          <a:p>
            <a:pPr>
              <a:spcBef>
                <a:spcPts val="600"/>
              </a:spcBef>
            </a:pPr>
            <a:r>
              <a:rPr lang="en-US" sz="3000" dirty="0"/>
              <a:t>Function Composition</a:t>
            </a:r>
          </a:p>
          <a:p>
            <a:pPr>
              <a:spcBef>
                <a:spcPts val="600"/>
              </a:spcBef>
            </a:pPr>
            <a:r>
              <a:rPr lang="en-US" sz="3000" dirty="0"/>
              <a:t>Graphing Functions</a:t>
            </a:r>
          </a:p>
          <a:p>
            <a:pPr>
              <a:spcBef>
                <a:spcPts val="600"/>
              </a:spcBef>
            </a:pPr>
            <a:r>
              <a:rPr lang="en-US" sz="3000" dirty="0"/>
              <a:t>Floor, Ceiling, Factorial</a:t>
            </a:r>
          </a:p>
          <a:p>
            <a:pPr>
              <a:spcBef>
                <a:spcPts val="600"/>
              </a:spcBef>
            </a:pPr>
            <a:r>
              <a:rPr lang="en-US" sz="3000" dirty="0"/>
              <a:t>Partial Functions </a:t>
            </a:r>
          </a:p>
        </p:txBody>
      </p:sp>
    </p:spTree>
    <p:extLst>
      <p:ext uri="{BB962C8B-B14F-4D97-AF65-F5344CB8AC3E}">
        <p14:creationId xmlns:p14="http://schemas.microsoft.com/office/powerpoint/2010/main" val="4710414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a:t>Functions</a:t>
            </a:r>
            <a:r>
              <a:rPr lang="en-US" sz="1500" dirty="0"/>
              <a:t>  </a:t>
            </a:r>
            <a:r>
              <a:rPr lang="zh-CN" altLang="en-US" sz="3600" dirty="0">
                <a:latin typeface="微软雅黑" panose="020B0503020204020204" pitchFamily="34" charset="-122"/>
                <a:ea typeface="微软雅黑" panose="020B0503020204020204" pitchFamily="34" charset="-122"/>
              </a:rPr>
              <a:t>函数</a:t>
            </a:r>
            <a:endParaRPr lang="en-US" sz="1500" dirty="0">
              <a:latin typeface="微软雅黑" panose="020B0503020204020204" pitchFamily="34" charset="-122"/>
              <a:ea typeface="微软雅黑" panose="020B0503020204020204" pitchFamily="34" charset="-122"/>
            </a:endParaRPr>
          </a:p>
        </p:txBody>
      </p:sp>
      <p:sp>
        <p:nvSpPr>
          <p:cNvPr id="14" name="Content Placeholder 2"/>
          <p:cNvSpPr>
            <a:spLocks noGrp="1"/>
          </p:cNvSpPr>
          <p:nvPr>
            <p:ph idx="1"/>
          </p:nvPr>
        </p:nvSpPr>
        <p:spPr>
          <a:xfrm>
            <a:off x="457200" y="1295400"/>
            <a:ext cx="8364998" cy="4038600"/>
          </a:xfrm>
        </p:spPr>
        <p:txBody>
          <a:bodyPr/>
          <a:lstStyle/>
          <a:p>
            <a:r>
              <a:rPr lang="en-US" sz="3000" b="1" dirty="0"/>
              <a:t>Definition</a:t>
            </a:r>
            <a:r>
              <a:rPr lang="en-US" sz="3000" dirty="0"/>
              <a:t>: Let </a:t>
            </a:r>
            <a:r>
              <a:rPr lang="en-US" sz="3000" i="1" dirty="0"/>
              <a:t>A</a:t>
            </a:r>
            <a:r>
              <a:rPr lang="en-US" sz="3000" dirty="0"/>
              <a:t> and </a:t>
            </a:r>
            <a:r>
              <a:rPr lang="en-US" sz="3000" i="1" dirty="0"/>
              <a:t>B </a:t>
            </a:r>
            <a:r>
              <a:rPr lang="en-US" sz="3000" dirty="0"/>
              <a:t>be nonempty sets. A </a:t>
            </a:r>
            <a:r>
              <a:rPr lang="en-US" sz="3000" i="1" dirty="0">
                <a:solidFill>
                  <a:srgbClr val="C00000"/>
                </a:solidFill>
              </a:rPr>
              <a:t>function</a:t>
            </a:r>
            <a:r>
              <a:rPr lang="en-US" sz="3000" dirty="0"/>
              <a:t> </a:t>
            </a:r>
            <a:r>
              <a:rPr lang="en-US" sz="3000" i="1" dirty="0"/>
              <a:t>f</a:t>
            </a:r>
            <a:r>
              <a:rPr lang="en-US" sz="3000" dirty="0"/>
              <a:t>  from </a:t>
            </a:r>
            <a:r>
              <a:rPr lang="en-US" sz="3000" i="1" dirty="0"/>
              <a:t>A</a:t>
            </a:r>
            <a:r>
              <a:rPr lang="en-US" sz="3000" dirty="0"/>
              <a:t> to </a:t>
            </a:r>
            <a:r>
              <a:rPr lang="en-US" sz="3000" i="1" dirty="0"/>
              <a:t>B</a:t>
            </a:r>
            <a:r>
              <a:rPr lang="en-US" sz="3000" dirty="0"/>
              <a:t>, denoted </a:t>
            </a:r>
            <a:r>
              <a:rPr lang="en-US" sz="3000" i="1" dirty="0"/>
              <a:t>f</a:t>
            </a:r>
            <a:r>
              <a:rPr lang="en-US" sz="3000" dirty="0">
                <a:ea typeface="Cambria Math" pitchFamily="18" charset="0"/>
              </a:rPr>
              <a:t>: </a:t>
            </a:r>
            <a:r>
              <a:rPr lang="en-US" sz="3000" i="1" dirty="0">
                <a:ea typeface="Cambria Math" pitchFamily="18" charset="0"/>
              </a:rPr>
              <a:t>A</a:t>
            </a:r>
            <a:r>
              <a:rPr lang="en-US" sz="3000" dirty="0">
                <a:ea typeface="Cambria Math" pitchFamily="18" charset="0"/>
              </a:rPr>
              <a:t> </a:t>
            </a:r>
            <a:r>
              <a:rPr lang="en-US" sz="3000" dirty="0">
                <a:ea typeface="Cambria Math"/>
                <a:sym typeface="Symbol" panose="05050102010706020507" pitchFamily="18" charset="2"/>
              </a:rPr>
              <a:t></a:t>
            </a:r>
            <a:r>
              <a:rPr lang="en-US" sz="3000" dirty="0">
                <a:ea typeface="Cambria Math" pitchFamily="18" charset="0"/>
                <a:sym typeface="Wingdings" pitchFamily="2" charset="2"/>
              </a:rPr>
              <a:t> </a:t>
            </a:r>
            <a:r>
              <a:rPr lang="en-US" sz="3000" i="1" dirty="0">
                <a:ea typeface="Cambria Math" pitchFamily="18" charset="0"/>
                <a:sym typeface="Wingdings" pitchFamily="2" charset="2"/>
              </a:rPr>
              <a:t>B</a:t>
            </a:r>
            <a:r>
              <a:rPr lang="en-US" sz="3000" b="1" dirty="0">
                <a:ea typeface="Cambria Math" pitchFamily="18" charset="0"/>
                <a:sym typeface="Wingdings" pitchFamily="2" charset="2"/>
              </a:rPr>
              <a:t> </a:t>
            </a:r>
            <a:r>
              <a:rPr lang="en-US" sz="3000" dirty="0">
                <a:ea typeface="Cambria Math" pitchFamily="18" charset="0"/>
                <a:sym typeface="Wingdings" pitchFamily="2" charset="2"/>
              </a:rPr>
              <a:t>is an assignment of each element of </a:t>
            </a:r>
            <a:r>
              <a:rPr lang="en-US" sz="3000" i="1" dirty="0">
                <a:ea typeface="Cambria Math" pitchFamily="18" charset="0"/>
                <a:sym typeface="Wingdings" pitchFamily="2" charset="2"/>
              </a:rPr>
              <a:t>A</a:t>
            </a:r>
            <a:r>
              <a:rPr lang="en-US" sz="3000" dirty="0">
                <a:ea typeface="Cambria Math" pitchFamily="18" charset="0"/>
                <a:sym typeface="Wingdings" pitchFamily="2" charset="2"/>
              </a:rPr>
              <a:t> to exactly one element of </a:t>
            </a:r>
            <a:r>
              <a:rPr lang="en-US" sz="3000" i="1" dirty="0">
                <a:ea typeface="Cambria Math" pitchFamily="18" charset="0"/>
                <a:sym typeface="Wingdings" pitchFamily="2" charset="2"/>
              </a:rPr>
              <a:t>B</a:t>
            </a:r>
            <a:r>
              <a:rPr lang="en-US" sz="3000" dirty="0">
                <a:ea typeface="Cambria Math" pitchFamily="18" charset="0"/>
                <a:sym typeface="Wingdings" pitchFamily="2" charset="2"/>
              </a:rPr>
              <a:t>. We write</a:t>
            </a:r>
            <a:r>
              <a:rPr lang="en-US" sz="3000" dirty="0">
                <a:sym typeface="Wingdings" pitchFamily="2" charset="2"/>
              </a:rPr>
              <a:t> </a:t>
            </a:r>
            <a:r>
              <a:rPr lang="en-US" sz="3000" i="1" dirty="0"/>
              <a:t>f</a:t>
            </a:r>
            <a:r>
              <a:rPr lang="en-US" sz="3000" dirty="0">
                <a:ea typeface="Cambria Math" pitchFamily="18" charset="0"/>
              </a:rPr>
              <a:t>(</a:t>
            </a:r>
            <a:r>
              <a:rPr lang="en-US" sz="3000" i="1" dirty="0">
                <a:ea typeface="Cambria Math" pitchFamily="18" charset="0"/>
              </a:rPr>
              <a:t>a</a:t>
            </a:r>
            <a:r>
              <a:rPr lang="en-US" sz="3000" dirty="0">
                <a:ea typeface="Cambria Math" pitchFamily="18" charset="0"/>
              </a:rPr>
              <a:t>) = </a:t>
            </a:r>
            <a:r>
              <a:rPr lang="en-US" sz="3000" i="1" dirty="0">
                <a:ea typeface="Cambria Math" pitchFamily="18" charset="0"/>
              </a:rPr>
              <a:t>b</a:t>
            </a:r>
            <a:r>
              <a:rPr lang="en-US" sz="3000" b="1" dirty="0">
                <a:ea typeface="Cambria Math" pitchFamily="18" charset="0"/>
                <a:sym typeface="Wingdings" pitchFamily="2" charset="2"/>
              </a:rPr>
              <a:t>  </a:t>
            </a:r>
            <a:r>
              <a:rPr lang="en-US" sz="3000" dirty="0">
                <a:ea typeface="Cambria Math" pitchFamily="18" charset="0"/>
                <a:sym typeface="Wingdings" pitchFamily="2" charset="2"/>
              </a:rPr>
              <a:t>if </a:t>
            </a:r>
            <a:r>
              <a:rPr lang="en-US" sz="3000" i="1" dirty="0">
                <a:ea typeface="Cambria Math" pitchFamily="18" charset="0"/>
                <a:sym typeface="Wingdings" pitchFamily="2" charset="2"/>
              </a:rPr>
              <a:t>b</a:t>
            </a:r>
            <a:r>
              <a:rPr lang="en-US" sz="3000" dirty="0">
                <a:ea typeface="Cambria Math" pitchFamily="18" charset="0"/>
                <a:sym typeface="Wingdings" pitchFamily="2" charset="2"/>
              </a:rPr>
              <a:t> is the unique element of </a:t>
            </a:r>
            <a:r>
              <a:rPr lang="en-US" sz="3000" i="1" dirty="0">
                <a:ea typeface="Cambria Math" pitchFamily="18" charset="0"/>
                <a:sym typeface="Wingdings" pitchFamily="2" charset="2"/>
              </a:rPr>
              <a:t>B</a:t>
            </a:r>
            <a:r>
              <a:rPr lang="en-US" sz="3000" dirty="0">
                <a:ea typeface="Cambria Math" pitchFamily="18" charset="0"/>
                <a:sym typeface="Wingdings" pitchFamily="2" charset="2"/>
              </a:rPr>
              <a:t> assigned by the function </a:t>
            </a:r>
            <a:r>
              <a:rPr lang="en-US" sz="3000" dirty="0"/>
              <a:t>f</a:t>
            </a:r>
            <a:r>
              <a:rPr lang="en-US" sz="3000" dirty="0">
                <a:ea typeface="Cambria Math" pitchFamily="18" charset="0"/>
                <a:sym typeface="Wingdings" pitchFamily="2" charset="2"/>
              </a:rPr>
              <a:t> to the element </a:t>
            </a:r>
            <a:r>
              <a:rPr lang="en-US" sz="3000" i="1" dirty="0">
                <a:ea typeface="Cambria Math" pitchFamily="18" charset="0"/>
                <a:sym typeface="Wingdings" pitchFamily="2" charset="2"/>
              </a:rPr>
              <a:t>a</a:t>
            </a:r>
            <a:r>
              <a:rPr lang="en-US" sz="3000" dirty="0">
                <a:ea typeface="Cambria Math" pitchFamily="18" charset="0"/>
                <a:sym typeface="Wingdings" pitchFamily="2" charset="2"/>
              </a:rPr>
              <a:t> of </a:t>
            </a:r>
            <a:r>
              <a:rPr lang="en-US" sz="3000" i="1" dirty="0">
                <a:ea typeface="Cambria Math" pitchFamily="18" charset="0"/>
                <a:sym typeface="Wingdings" pitchFamily="2" charset="2"/>
              </a:rPr>
              <a:t>A</a:t>
            </a:r>
            <a:r>
              <a:rPr lang="en-US" sz="3000" dirty="0">
                <a:ea typeface="Cambria Math" pitchFamily="18" charset="0"/>
                <a:sym typeface="Wingdings" pitchFamily="2" charset="2"/>
              </a:rPr>
              <a:t>. </a:t>
            </a:r>
          </a:p>
          <a:p>
            <a:pPr lvl="1"/>
            <a:r>
              <a:rPr lang="en-US" sz="2600" dirty="0">
                <a:ea typeface="Cambria Math" pitchFamily="18" charset="0"/>
                <a:sym typeface="Wingdings" pitchFamily="2" charset="2"/>
              </a:rPr>
              <a:t>Functions are sometimes</a:t>
            </a:r>
            <a:br>
              <a:rPr lang="en-US" sz="2600" dirty="0">
                <a:ea typeface="Cambria Math" pitchFamily="18" charset="0"/>
                <a:sym typeface="Wingdings" pitchFamily="2" charset="2"/>
              </a:rPr>
            </a:br>
            <a:r>
              <a:rPr lang="en-US" sz="2600" dirty="0">
                <a:ea typeface="Cambria Math" pitchFamily="18" charset="0"/>
                <a:sym typeface="Wingdings" pitchFamily="2" charset="2"/>
              </a:rPr>
              <a:t>called </a:t>
            </a:r>
            <a:r>
              <a:rPr lang="en-US" sz="2600" i="1" dirty="0">
                <a:solidFill>
                  <a:srgbClr val="C00000"/>
                </a:solidFill>
                <a:ea typeface="Cambria Math" pitchFamily="18" charset="0"/>
                <a:sym typeface="Wingdings" pitchFamily="2" charset="2"/>
              </a:rPr>
              <a:t>mappings</a:t>
            </a:r>
            <a:br>
              <a:rPr lang="en-US" sz="2600" dirty="0">
                <a:ea typeface="Cambria Math" pitchFamily="18" charset="0"/>
                <a:sym typeface="Wingdings" pitchFamily="2" charset="2"/>
              </a:rPr>
            </a:br>
            <a:r>
              <a:rPr lang="en-US" sz="2600" dirty="0">
                <a:ea typeface="Cambria Math" pitchFamily="18" charset="0"/>
                <a:sym typeface="Wingdings" pitchFamily="2" charset="2"/>
              </a:rPr>
              <a:t>or </a:t>
            </a:r>
            <a:r>
              <a:rPr lang="en-US" sz="2600" i="1" dirty="0">
                <a:solidFill>
                  <a:srgbClr val="C00000"/>
                </a:solidFill>
                <a:ea typeface="Cambria Math" pitchFamily="18" charset="0"/>
                <a:sym typeface="Wingdings" pitchFamily="2" charset="2"/>
              </a:rPr>
              <a:t>transformations</a:t>
            </a:r>
            <a:r>
              <a:rPr lang="en-US" sz="2600" dirty="0">
                <a:ea typeface="Cambria Math" pitchFamily="18" charset="0"/>
                <a:sym typeface="Wingdings" pitchFamily="2" charset="2"/>
              </a:rPr>
              <a:t>.</a:t>
            </a:r>
            <a:endParaRPr lang="en-US" sz="2600" b="1" dirty="0">
              <a:ea typeface="Cambria Math" pitchFamily="18" charset="0"/>
              <a:sym typeface="Wingdings" pitchFamily="2" charset="2"/>
            </a:endParaRPr>
          </a:p>
        </p:txBody>
      </p:sp>
      <p:pic>
        <p:nvPicPr>
          <p:cNvPr id="7" name="Picture 3"/>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4928919" y="3916680"/>
            <a:ext cx="3893279" cy="263652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54088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p:cNvSpPr>
            <a:spLocks noGrp="1"/>
          </p:cNvSpPr>
          <p:nvPr>
            <p:ph type="title"/>
          </p:nvPr>
        </p:nvSpPr>
        <p:spPr/>
        <p:txBody>
          <a:bodyPr/>
          <a:lstStyle/>
          <a:p>
            <a:r>
              <a:rPr lang="en-US" dirty="0"/>
              <a:t>Functions </a:t>
            </a:r>
            <a:r>
              <a:rPr lang="zh-CN" altLang="en-US" sz="3600" dirty="0">
                <a:latin typeface="微软雅黑" panose="020B0503020204020204" pitchFamily="34" charset="-122"/>
                <a:ea typeface="微软雅黑" panose="020B0503020204020204" pitchFamily="34" charset="-122"/>
              </a:rPr>
              <a:t>函数</a:t>
            </a:r>
            <a:endParaRPr lang="en-US" sz="1500" dirty="0">
              <a:latin typeface="微软雅黑" panose="020B0503020204020204" pitchFamily="34" charset="-122"/>
              <a:ea typeface="微软雅黑" panose="020B0503020204020204" pitchFamily="34" charset="-122"/>
            </a:endParaRPr>
          </a:p>
        </p:txBody>
      </p:sp>
      <p:sp>
        <p:nvSpPr>
          <p:cNvPr id="14" name="Content Placeholder 2"/>
          <p:cNvSpPr>
            <a:spLocks noGrp="1"/>
          </p:cNvSpPr>
          <p:nvPr>
            <p:ph idx="1"/>
          </p:nvPr>
        </p:nvSpPr>
        <p:spPr>
          <a:xfrm>
            <a:off x="457200" y="1295400"/>
            <a:ext cx="8364998" cy="5029200"/>
          </a:xfrm>
        </p:spPr>
        <p:txBody>
          <a:bodyPr/>
          <a:lstStyle/>
          <a:p>
            <a:pPr marL="0" lvl="1" indent="0">
              <a:spcBef>
                <a:spcPts val="300"/>
              </a:spcBef>
              <a:buNone/>
            </a:pPr>
            <a:r>
              <a:rPr lang="en-US" sz="2600" dirty="0"/>
              <a:t>Given a function </a:t>
            </a:r>
            <a:r>
              <a:rPr lang="en-US" sz="2600" i="1" dirty="0"/>
              <a:t>f</a:t>
            </a:r>
            <a:r>
              <a:rPr lang="en-US" sz="2600" dirty="0">
                <a:ea typeface="Cambria Math" pitchFamily="18" charset="0"/>
              </a:rPr>
              <a:t>: </a:t>
            </a:r>
            <a:r>
              <a:rPr lang="en-US" sz="2600" i="1" dirty="0">
                <a:ea typeface="Cambria Math" pitchFamily="18" charset="0"/>
              </a:rPr>
              <a:t>A</a:t>
            </a:r>
            <a:r>
              <a:rPr lang="en-US" sz="2600" dirty="0">
                <a:ea typeface="Cambria Math" pitchFamily="18" charset="0"/>
              </a:rPr>
              <a:t> </a:t>
            </a:r>
            <a:r>
              <a:rPr lang="en-US" sz="2600" dirty="0">
                <a:ea typeface="Cambria Math" pitchFamily="18" charset="0"/>
                <a:sym typeface="Symbol" panose="05050102010706020507" pitchFamily="18" charset="2"/>
              </a:rPr>
              <a:t></a:t>
            </a:r>
            <a:r>
              <a:rPr lang="en-US" sz="2600" dirty="0">
                <a:ea typeface="Cambria Math" pitchFamily="18" charset="0"/>
                <a:sym typeface="Wingdings" pitchFamily="2" charset="2"/>
              </a:rPr>
              <a:t> </a:t>
            </a:r>
            <a:r>
              <a:rPr lang="en-US" sz="2600" i="1" dirty="0">
                <a:ea typeface="Cambria Math" pitchFamily="18" charset="0"/>
                <a:sym typeface="Wingdings" pitchFamily="2" charset="2"/>
              </a:rPr>
              <a:t>B</a:t>
            </a:r>
            <a:r>
              <a:rPr lang="en-US" sz="2600" b="1" dirty="0">
                <a:ea typeface="Cambria Math" pitchFamily="18" charset="0"/>
                <a:sym typeface="Wingdings" pitchFamily="2" charset="2"/>
              </a:rPr>
              <a:t>:</a:t>
            </a:r>
            <a:r>
              <a:rPr lang="en-US" sz="2600" dirty="0"/>
              <a:t> </a:t>
            </a:r>
          </a:p>
          <a:p>
            <a:pPr lvl="1">
              <a:spcBef>
                <a:spcPts val="300"/>
              </a:spcBef>
            </a:pPr>
            <a:r>
              <a:rPr lang="en-US" sz="2200" dirty="0"/>
              <a:t>We say </a:t>
            </a:r>
            <a:r>
              <a:rPr lang="en-US" sz="2200" i="1" dirty="0"/>
              <a:t>f</a:t>
            </a:r>
            <a:r>
              <a:rPr lang="en-US" sz="2200" dirty="0"/>
              <a:t> </a:t>
            </a:r>
            <a:r>
              <a:rPr lang="en-US" sz="2200" i="1" dirty="0"/>
              <a:t>maps</a:t>
            </a:r>
            <a:r>
              <a:rPr lang="en-US" sz="2200" dirty="0"/>
              <a:t> </a:t>
            </a:r>
            <a:r>
              <a:rPr lang="en-US" sz="2200" i="1" dirty="0"/>
              <a:t>A</a:t>
            </a:r>
            <a:r>
              <a:rPr lang="en-US" sz="2200" dirty="0"/>
              <a:t> to </a:t>
            </a:r>
            <a:r>
              <a:rPr lang="en-US" sz="2200" i="1" dirty="0"/>
              <a:t>B or f </a:t>
            </a:r>
            <a:r>
              <a:rPr lang="en-US" sz="2200" dirty="0"/>
              <a:t>is a </a:t>
            </a:r>
            <a:r>
              <a:rPr lang="en-US" sz="2200" i="1" dirty="0">
                <a:solidFill>
                  <a:srgbClr val="C00000"/>
                </a:solidFill>
              </a:rPr>
              <a:t>mapping</a:t>
            </a:r>
            <a:r>
              <a:rPr lang="en-US" sz="2200" dirty="0"/>
              <a:t> from  </a:t>
            </a:r>
            <a:r>
              <a:rPr lang="en-US" sz="2200" i="1" dirty="0"/>
              <a:t>A</a:t>
            </a:r>
            <a:r>
              <a:rPr lang="en-US" sz="2200" dirty="0"/>
              <a:t> to </a:t>
            </a:r>
            <a:r>
              <a:rPr lang="en-US" sz="2200" i="1" dirty="0"/>
              <a:t>B</a:t>
            </a:r>
            <a:r>
              <a:rPr lang="en-US" sz="2200" dirty="0"/>
              <a:t>.</a:t>
            </a:r>
          </a:p>
          <a:p>
            <a:pPr lvl="1">
              <a:spcBef>
                <a:spcPts val="300"/>
              </a:spcBef>
            </a:pPr>
            <a:r>
              <a:rPr lang="en-US" sz="2200" i="1" dirty="0"/>
              <a:t>A</a:t>
            </a:r>
            <a:r>
              <a:rPr lang="en-US" sz="2200" dirty="0"/>
              <a:t> is called the </a:t>
            </a:r>
            <a:r>
              <a:rPr lang="en-US" sz="2200" i="1" dirty="0">
                <a:solidFill>
                  <a:srgbClr val="C00000"/>
                </a:solidFill>
              </a:rPr>
              <a:t>domain</a:t>
            </a:r>
            <a:r>
              <a:rPr lang="en-US" sz="2200" dirty="0"/>
              <a:t> (</a:t>
            </a:r>
            <a:r>
              <a:rPr lang="zh-CN" altLang="en-US" sz="2200" dirty="0"/>
              <a:t>定义域</a:t>
            </a:r>
            <a:r>
              <a:rPr lang="en-US" sz="2200" dirty="0"/>
              <a:t>) of </a:t>
            </a:r>
            <a:r>
              <a:rPr lang="en-US" sz="2200" i="1" dirty="0"/>
              <a:t>f</a:t>
            </a:r>
            <a:r>
              <a:rPr lang="en-US" sz="2200" dirty="0"/>
              <a:t>.</a:t>
            </a:r>
          </a:p>
          <a:p>
            <a:pPr lvl="1">
              <a:spcBef>
                <a:spcPts val="300"/>
              </a:spcBef>
            </a:pPr>
            <a:r>
              <a:rPr lang="en-US" sz="2200" i="1" dirty="0"/>
              <a:t>B</a:t>
            </a:r>
            <a:r>
              <a:rPr lang="en-US" sz="2200" dirty="0"/>
              <a:t> is called the </a:t>
            </a:r>
            <a:r>
              <a:rPr lang="en-US" sz="2200" i="1" dirty="0">
                <a:solidFill>
                  <a:srgbClr val="C00000"/>
                </a:solidFill>
              </a:rPr>
              <a:t>codomain</a:t>
            </a:r>
            <a:r>
              <a:rPr lang="en-US" sz="2200" dirty="0"/>
              <a:t> </a:t>
            </a:r>
            <a:r>
              <a:rPr lang="en-US" altLang="zh-CN" sz="2200" dirty="0"/>
              <a:t>(</a:t>
            </a:r>
            <a:r>
              <a:rPr lang="zh-CN" altLang="en-US" sz="2200" dirty="0"/>
              <a:t>陪域</a:t>
            </a:r>
            <a:r>
              <a:rPr lang="en-US" altLang="zh-CN" sz="2200" dirty="0"/>
              <a:t>) </a:t>
            </a:r>
            <a:r>
              <a:rPr lang="en-US" sz="2200" dirty="0"/>
              <a:t>of </a:t>
            </a:r>
            <a:r>
              <a:rPr lang="en-US" sz="2200" i="1" dirty="0"/>
              <a:t>f</a:t>
            </a:r>
            <a:r>
              <a:rPr lang="en-US" sz="2200" dirty="0"/>
              <a:t>.</a:t>
            </a:r>
          </a:p>
          <a:p>
            <a:pPr lvl="1">
              <a:spcBef>
                <a:spcPts val="300"/>
              </a:spcBef>
            </a:pPr>
            <a:r>
              <a:rPr lang="en-US" sz="2200" dirty="0"/>
              <a:t>If </a:t>
            </a:r>
            <a:r>
              <a:rPr lang="en-US" sz="2200" i="1" dirty="0"/>
              <a:t>f</a:t>
            </a:r>
            <a:r>
              <a:rPr lang="en-US" sz="2200" dirty="0"/>
              <a:t>(</a:t>
            </a:r>
            <a:r>
              <a:rPr lang="en-US" sz="2200" i="1" dirty="0">
                <a:ea typeface="Cambria Math" pitchFamily="18" charset="0"/>
              </a:rPr>
              <a:t>a</a:t>
            </a:r>
            <a:r>
              <a:rPr lang="en-US" sz="2200" dirty="0"/>
              <a:t>)</a:t>
            </a:r>
            <a:r>
              <a:rPr lang="en-US" sz="2200" i="1" dirty="0"/>
              <a:t> = </a:t>
            </a:r>
            <a:r>
              <a:rPr lang="en-US" sz="2200" i="1" dirty="0">
                <a:ea typeface="Cambria Math" pitchFamily="18" charset="0"/>
              </a:rPr>
              <a:t>b</a:t>
            </a:r>
            <a:r>
              <a:rPr lang="en-US" sz="2200" dirty="0"/>
              <a:t>, </a:t>
            </a:r>
          </a:p>
          <a:p>
            <a:pPr lvl="2">
              <a:spcBef>
                <a:spcPts val="300"/>
              </a:spcBef>
            </a:pPr>
            <a:r>
              <a:rPr lang="en-US" sz="2000" dirty="0"/>
              <a:t>then </a:t>
            </a:r>
            <a:r>
              <a:rPr lang="en-US" sz="2000" i="1" dirty="0">
                <a:ea typeface="Cambria Math" pitchFamily="18" charset="0"/>
              </a:rPr>
              <a:t>b</a:t>
            </a:r>
            <a:r>
              <a:rPr lang="en-US" sz="2000" dirty="0">
                <a:ea typeface="Cambria Math" pitchFamily="18" charset="0"/>
              </a:rPr>
              <a:t> </a:t>
            </a:r>
            <a:r>
              <a:rPr lang="en-US" sz="2000" dirty="0"/>
              <a:t>is called the </a:t>
            </a:r>
            <a:r>
              <a:rPr lang="en-US" sz="2000" i="1" dirty="0">
                <a:solidFill>
                  <a:srgbClr val="C00000"/>
                </a:solidFill>
              </a:rPr>
              <a:t>image</a:t>
            </a:r>
            <a:r>
              <a:rPr lang="en-US" sz="2000" dirty="0"/>
              <a:t> </a:t>
            </a:r>
            <a:r>
              <a:rPr lang="en-US" altLang="zh-CN" sz="2000" dirty="0"/>
              <a:t>(</a:t>
            </a:r>
            <a:r>
              <a:rPr lang="zh-CN" altLang="en-US" sz="2000" dirty="0"/>
              <a:t>像</a:t>
            </a:r>
            <a:r>
              <a:rPr lang="en-US" altLang="zh-CN" sz="2000" dirty="0"/>
              <a:t>) </a:t>
            </a:r>
            <a:r>
              <a:rPr lang="en-US" sz="2000" dirty="0"/>
              <a:t>of </a:t>
            </a:r>
            <a:r>
              <a:rPr lang="en-US" sz="2000" i="1" dirty="0">
                <a:ea typeface="Cambria Math" pitchFamily="18" charset="0"/>
              </a:rPr>
              <a:t>a </a:t>
            </a:r>
            <a:r>
              <a:rPr lang="en-US" sz="2000" dirty="0"/>
              <a:t>under </a:t>
            </a:r>
            <a:r>
              <a:rPr lang="en-US" sz="2000" i="1" dirty="0"/>
              <a:t>f</a:t>
            </a:r>
            <a:r>
              <a:rPr lang="en-US" sz="2000" dirty="0"/>
              <a:t>.</a:t>
            </a:r>
          </a:p>
          <a:p>
            <a:pPr lvl="2">
              <a:spcBef>
                <a:spcPts val="300"/>
              </a:spcBef>
            </a:pPr>
            <a:r>
              <a:rPr lang="en-US" sz="2000" i="1" dirty="0">
                <a:ea typeface="Cambria Math" pitchFamily="18" charset="0"/>
              </a:rPr>
              <a:t>a</a:t>
            </a:r>
            <a:r>
              <a:rPr lang="en-US" sz="2000" dirty="0"/>
              <a:t> is called the </a:t>
            </a:r>
            <a:r>
              <a:rPr lang="en-US" sz="2000" i="1" dirty="0">
                <a:solidFill>
                  <a:srgbClr val="C00000"/>
                </a:solidFill>
              </a:rPr>
              <a:t>preimage</a:t>
            </a:r>
            <a:r>
              <a:rPr lang="en-US" sz="2000" dirty="0"/>
              <a:t> </a:t>
            </a:r>
            <a:r>
              <a:rPr lang="en-US" altLang="zh-CN" sz="2000" dirty="0"/>
              <a:t>(</a:t>
            </a:r>
            <a:r>
              <a:rPr lang="zh-CN" altLang="en-US" sz="2000" dirty="0"/>
              <a:t>原像</a:t>
            </a:r>
            <a:r>
              <a:rPr lang="en-US" altLang="zh-CN" sz="2000" dirty="0"/>
              <a:t>) </a:t>
            </a:r>
            <a:r>
              <a:rPr lang="en-US" sz="2000" dirty="0"/>
              <a:t>of </a:t>
            </a:r>
            <a:r>
              <a:rPr lang="en-US" sz="2000" i="1" dirty="0">
                <a:ea typeface="Cambria Math" pitchFamily="18" charset="0"/>
              </a:rPr>
              <a:t>b.</a:t>
            </a:r>
          </a:p>
          <a:p>
            <a:pPr lvl="1">
              <a:spcBef>
                <a:spcPts val="300"/>
              </a:spcBef>
            </a:pPr>
            <a:r>
              <a:rPr lang="en-US" sz="2200" dirty="0"/>
              <a:t>The range of </a:t>
            </a:r>
            <a:r>
              <a:rPr lang="en-US" sz="2200" i="1" dirty="0"/>
              <a:t>f</a:t>
            </a:r>
            <a:r>
              <a:rPr lang="en-US" sz="2200" dirty="0"/>
              <a:t> is the set of all images of points in </a:t>
            </a:r>
            <a:r>
              <a:rPr lang="en-US" sz="2200" b="1" dirty="0"/>
              <a:t>A</a:t>
            </a:r>
            <a:r>
              <a:rPr lang="en-US" sz="2200" dirty="0"/>
              <a:t> under </a:t>
            </a:r>
            <a:r>
              <a:rPr lang="en-US" sz="2200" i="1" dirty="0"/>
              <a:t>f</a:t>
            </a:r>
            <a:r>
              <a:rPr lang="en-US" sz="2200" dirty="0"/>
              <a:t>. We denote it by </a:t>
            </a:r>
            <a:r>
              <a:rPr lang="en-US" sz="2200" i="1" dirty="0"/>
              <a:t>f</a:t>
            </a:r>
            <a:r>
              <a:rPr lang="en-US" sz="2200" dirty="0"/>
              <a:t>(</a:t>
            </a:r>
            <a:r>
              <a:rPr lang="en-US" sz="2200" b="1" i="1" dirty="0"/>
              <a:t>A</a:t>
            </a:r>
            <a:r>
              <a:rPr lang="en-US" sz="2200" dirty="0"/>
              <a:t>).</a:t>
            </a:r>
          </a:p>
          <a:p>
            <a:pPr lvl="1">
              <a:spcBef>
                <a:spcPts val="300"/>
              </a:spcBef>
            </a:pPr>
            <a:r>
              <a:rPr lang="en-US" sz="2200" dirty="0"/>
              <a:t>Two functions are </a:t>
            </a:r>
            <a:r>
              <a:rPr lang="en-US" sz="2200" i="1" dirty="0"/>
              <a:t>equal </a:t>
            </a:r>
            <a:r>
              <a:rPr lang="en-US" sz="2200" dirty="0"/>
              <a:t>when they have the same domain, the same codomain and map each element of the domain to the same element of the codomain.</a:t>
            </a:r>
          </a:p>
        </p:txBody>
      </p:sp>
      <p:pic>
        <p:nvPicPr>
          <p:cNvPr id="7" name="Picture 3" descr="Illustration of function F mapping set A to set B.&#10;"/>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5225637" y="2286000"/>
            <a:ext cx="3893279" cy="1376677"/>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40061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Injections </a:t>
            </a:r>
            <a:r>
              <a:rPr lang="zh-CN" altLang="en-US" sz="3600" dirty="0"/>
              <a:t>单射函数</a:t>
            </a:r>
            <a:endParaRPr lang="en-US" dirty="0"/>
          </a:p>
        </p:txBody>
      </p:sp>
      <p:sp>
        <p:nvSpPr>
          <p:cNvPr id="11" name="Content Placeholder 2"/>
          <p:cNvSpPr>
            <a:spLocks noGrp="1"/>
          </p:cNvSpPr>
          <p:nvPr>
            <p:ph idx="1"/>
          </p:nvPr>
        </p:nvSpPr>
        <p:spPr>
          <a:xfrm>
            <a:off x="457200" y="1295400"/>
            <a:ext cx="8346208" cy="1981200"/>
          </a:xfrm>
        </p:spPr>
        <p:txBody>
          <a:bodyPr/>
          <a:lstStyle/>
          <a:p>
            <a:r>
              <a:rPr lang="en-US" b="1" dirty="0"/>
              <a:t>Definition</a:t>
            </a:r>
            <a:r>
              <a:rPr lang="en-US" dirty="0"/>
              <a:t>: A function f is said to be </a:t>
            </a:r>
            <a:r>
              <a:rPr lang="en-US" i="1" dirty="0">
                <a:solidFill>
                  <a:srgbClr val="C00000"/>
                </a:solidFill>
              </a:rPr>
              <a:t>one-to-one</a:t>
            </a:r>
            <a:r>
              <a:rPr lang="en-US" dirty="0"/>
              <a:t> ,  or </a:t>
            </a:r>
            <a:r>
              <a:rPr lang="en-US" i="1" dirty="0">
                <a:solidFill>
                  <a:srgbClr val="C00000"/>
                </a:solidFill>
              </a:rPr>
              <a:t>injective</a:t>
            </a:r>
            <a:r>
              <a:rPr lang="en-US" dirty="0"/>
              <a:t>, if and only if </a:t>
            </a:r>
            <a:r>
              <a:rPr lang="en-US" i="1" dirty="0"/>
              <a:t>f</a:t>
            </a:r>
            <a:r>
              <a:rPr lang="en-US" dirty="0"/>
              <a:t>(</a:t>
            </a:r>
            <a:r>
              <a:rPr lang="en-US" i="1" dirty="0"/>
              <a:t>a</a:t>
            </a:r>
            <a:r>
              <a:rPr lang="en-US" dirty="0"/>
              <a:t>) = </a:t>
            </a:r>
            <a:r>
              <a:rPr lang="en-US" i="1" dirty="0"/>
              <a:t>f</a:t>
            </a:r>
            <a:r>
              <a:rPr lang="en-US" dirty="0"/>
              <a:t>(</a:t>
            </a:r>
            <a:r>
              <a:rPr lang="en-US" i="1" dirty="0"/>
              <a:t>b</a:t>
            </a:r>
            <a:r>
              <a:rPr lang="en-US" dirty="0"/>
              <a:t>) implies that  </a:t>
            </a:r>
            <a:r>
              <a:rPr lang="en-US" i="1" dirty="0"/>
              <a:t>a</a:t>
            </a:r>
            <a:r>
              <a:rPr lang="en-US" dirty="0"/>
              <a:t> = </a:t>
            </a:r>
            <a:r>
              <a:rPr lang="en-US" i="1" dirty="0"/>
              <a:t>b</a:t>
            </a:r>
            <a:r>
              <a:rPr lang="en-US" dirty="0"/>
              <a:t> for all </a:t>
            </a:r>
            <a:r>
              <a:rPr lang="en-US" i="1" dirty="0"/>
              <a:t>a</a:t>
            </a:r>
            <a:r>
              <a:rPr lang="en-US" dirty="0"/>
              <a:t> and </a:t>
            </a:r>
            <a:r>
              <a:rPr lang="en-US" i="1" dirty="0"/>
              <a:t>b</a:t>
            </a:r>
            <a:r>
              <a:rPr lang="en-US" dirty="0"/>
              <a:t> in the domain of </a:t>
            </a:r>
            <a:r>
              <a:rPr lang="en-US" i="1" dirty="0"/>
              <a:t>f</a:t>
            </a:r>
            <a:r>
              <a:rPr lang="en-US" dirty="0"/>
              <a:t>. A function is said to be an </a:t>
            </a:r>
            <a:r>
              <a:rPr lang="en-US" i="1" dirty="0">
                <a:solidFill>
                  <a:srgbClr val="C00000"/>
                </a:solidFill>
              </a:rPr>
              <a:t>injection</a:t>
            </a:r>
            <a:r>
              <a:rPr lang="en-US" dirty="0"/>
              <a:t> if it is one-to-one.</a:t>
            </a:r>
          </a:p>
        </p:txBody>
      </p:sp>
      <p:pic>
        <p:nvPicPr>
          <p:cNvPr id="20" name="Picture 3"/>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808383" y="4189626"/>
            <a:ext cx="2163418" cy="2102474"/>
          </a:xfrm>
          <a:prstGeom prst="rect">
            <a:avLst/>
          </a:prstGeom>
          <a:extLst>
            <a:ext uri="{909E8E84-426E-40DD-AFC4-6F175D3DCCD1}">
              <a14:hiddenFill xmlns:a14="http://schemas.microsoft.com/office/drawing/2010/main">
                <a:solidFill>
                  <a:srgbClr val="FFFFFF"/>
                </a:solidFill>
              </a14:hiddenFill>
            </a:ext>
          </a:extLst>
        </p:spPr>
      </p:pic>
      <p:pic>
        <p:nvPicPr>
          <p:cNvPr id="18" name="Picture 4"/>
          <p:cNvPicPr>
            <a:picLocks noGrp="1" noChangeAspect="1" noChangeArrowheads="1"/>
          </p:cNvPicPr>
          <p:nvPr>
            <p:ph idx="14"/>
          </p:nvPr>
        </p:nvPicPr>
        <p:blipFill>
          <a:blip r:embed="rId3">
            <a:extLst>
              <a:ext uri="{28A0092B-C50C-407E-A947-70E740481C1C}">
                <a14:useLocalDpi xmlns:a14="http://schemas.microsoft.com/office/drawing/2010/main" val="0"/>
              </a:ext>
            </a:extLst>
          </a:blip>
          <a:stretch>
            <a:fillRect/>
          </a:stretch>
        </p:blipFill>
        <p:spPr bwMode="auto">
          <a:xfrm>
            <a:off x="6172200" y="3465564"/>
            <a:ext cx="2631208" cy="2935236"/>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27374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Surjections </a:t>
            </a:r>
            <a:r>
              <a:rPr lang="zh-CN" altLang="en-US" sz="4000" dirty="0"/>
              <a:t>满射函数</a:t>
            </a:r>
            <a:endParaRPr lang="en-US" dirty="0"/>
          </a:p>
        </p:txBody>
      </p:sp>
      <p:sp>
        <p:nvSpPr>
          <p:cNvPr id="11" name="Content Placeholder 2"/>
          <p:cNvSpPr>
            <a:spLocks noGrp="1"/>
          </p:cNvSpPr>
          <p:nvPr>
            <p:ph idx="1"/>
          </p:nvPr>
        </p:nvSpPr>
        <p:spPr>
          <a:xfrm>
            <a:off x="457200" y="1295400"/>
            <a:ext cx="8229600" cy="1036320"/>
          </a:xfrm>
        </p:spPr>
        <p:txBody>
          <a:bodyPr/>
          <a:lstStyle/>
          <a:p>
            <a:r>
              <a:rPr lang="en-US" b="1" dirty="0"/>
              <a:t>Definition</a:t>
            </a:r>
            <a:r>
              <a:rPr lang="en-US" dirty="0"/>
              <a:t>: A function </a:t>
            </a:r>
            <a:r>
              <a:rPr lang="en-US" i="1" dirty="0"/>
              <a:t>f</a:t>
            </a:r>
            <a:r>
              <a:rPr lang="en-US" dirty="0"/>
              <a:t> from </a:t>
            </a:r>
            <a:r>
              <a:rPr lang="en-US" i="1" dirty="0"/>
              <a:t>A</a:t>
            </a:r>
            <a:r>
              <a:rPr lang="en-US" dirty="0"/>
              <a:t> to </a:t>
            </a:r>
            <a:r>
              <a:rPr lang="en-US" i="1" dirty="0"/>
              <a:t>B</a:t>
            </a:r>
            <a:r>
              <a:rPr lang="en-US" dirty="0"/>
              <a:t> is called </a:t>
            </a:r>
            <a:r>
              <a:rPr lang="en-US" i="1" dirty="0">
                <a:solidFill>
                  <a:srgbClr val="C00000"/>
                </a:solidFill>
              </a:rPr>
              <a:t>onto</a:t>
            </a:r>
            <a:r>
              <a:rPr lang="en-US" dirty="0"/>
              <a:t> or </a:t>
            </a:r>
            <a:r>
              <a:rPr lang="en-US" i="1" dirty="0">
                <a:solidFill>
                  <a:srgbClr val="C00000"/>
                </a:solidFill>
              </a:rPr>
              <a:t>surjective</a:t>
            </a:r>
            <a:r>
              <a:rPr lang="en-US" dirty="0"/>
              <a:t>, if and only if for every element</a:t>
            </a:r>
          </a:p>
        </p:txBody>
      </p:sp>
      <p:graphicFrame>
        <p:nvGraphicFramePr>
          <p:cNvPr id="19" name="Object 3"/>
          <p:cNvGraphicFramePr>
            <a:graphicFrameLocks noChangeAspect="1"/>
          </p:cNvGraphicFramePr>
          <p:nvPr/>
        </p:nvGraphicFramePr>
        <p:xfrm>
          <a:off x="7936454" y="1905000"/>
          <a:ext cx="876506" cy="422402"/>
        </p:xfrm>
        <a:graphic>
          <a:graphicData uri="http://schemas.openxmlformats.org/presentationml/2006/ole">
            <mc:AlternateContent xmlns:mc="http://schemas.openxmlformats.org/markup-compatibility/2006">
              <mc:Choice xmlns:v="urn:schemas-microsoft-com:vml" Requires="v">
                <p:oleObj spid="_x0000_s22533" name="Equation" r:id="rId3" imgW="368280" imgH="177480" progId="Equation.DSMT4">
                  <p:embed/>
                </p:oleObj>
              </mc:Choice>
              <mc:Fallback>
                <p:oleObj name="Equation" r:id="rId3" imgW="368280" imgH="177480" progId="Equation.DSMT4">
                  <p:embed/>
                  <p:pic>
                    <p:nvPicPr>
                      <p:cNvPr id="19" name="Object 3"/>
                      <p:cNvPicPr/>
                      <p:nvPr/>
                    </p:nvPicPr>
                    <p:blipFill>
                      <a:blip r:embed="rId4"/>
                      <a:stretch>
                        <a:fillRect/>
                      </a:stretch>
                    </p:blipFill>
                    <p:spPr>
                      <a:xfrm>
                        <a:off x="7936454" y="1905000"/>
                        <a:ext cx="876506" cy="422402"/>
                      </a:xfrm>
                      <a:prstGeom prst="rect">
                        <a:avLst/>
                      </a:prstGeom>
                    </p:spPr>
                  </p:pic>
                </p:oleObj>
              </mc:Fallback>
            </mc:AlternateContent>
          </a:graphicData>
        </a:graphic>
      </p:graphicFrame>
      <p:sp>
        <p:nvSpPr>
          <p:cNvPr id="9" name="Content Placeholder 4"/>
          <p:cNvSpPr>
            <a:spLocks noGrp="1"/>
          </p:cNvSpPr>
          <p:nvPr>
            <p:ph idx="13"/>
          </p:nvPr>
        </p:nvSpPr>
        <p:spPr>
          <a:xfrm>
            <a:off x="457200" y="2362200"/>
            <a:ext cx="3403600" cy="419188"/>
          </a:xfrm>
        </p:spPr>
        <p:txBody>
          <a:bodyPr anchor="ctr"/>
          <a:lstStyle/>
          <a:p>
            <a:r>
              <a:rPr lang="en-US" dirty="0"/>
              <a:t>there is an element</a:t>
            </a:r>
          </a:p>
        </p:txBody>
      </p:sp>
      <p:graphicFrame>
        <p:nvGraphicFramePr>
          <p:cNvPr id="21" name="Object 5"/>
          <p:cNvGraphicFramePr>
            <a:graphicFrameLocks noChangeAspect="1"/>
          </p:cNvGraphicFramePr>
          <p:nvPr/>
        </p:nvGraphicFramePr>
        <p:xfrm>
          <a:off x="3810000" y="2362200"/>
          <a:ext cx="908050" cy="422275"/>
        </p:xfrm>
        <a:graphic>
          <a:graphicData uri="http://schemas.openxmlformats.org/presentationml/2006/ole">
            <mc:AlternateContent xmlns:mc="http://schemas.openxmlformats.org/markup-compatibility/2006">
              <mc:Choice xmlns:v="urn:schemas-microsoft-com:vml" Requires="v">
                <p:oleObj spid="_x0000_s22534" name="Equation" r:id="rId5" imgW="380880" imgH="177480" progId="Equation.DSMT4">
                  <p:embed/>
                </p:oleObj>
              </mc:Choice>
              <mc:Fallback>
                <p:oleObj name="Equation" r:id="rId5" imgW="380880" imgH="177480" progId="Equation.DSMT4">
                  <p:embed/>
                  <p:pic>
                    <p:nvPicPr>
                      <p:cNvPr id="21" name="Object 5"/>
                      <p:cNvPicPr/>
                      <p:nvPr/>
                    </p:nvPicPr>
                    <p:blipFill>
                      <a:blip r:embed="rId6"/>
                      <a:stretch>
                        <a:fillRect/>
                      </a:stretch>
                    </p:blipFill>
                    <p:spPr>
                      <a:xfrm>
                        <a:off x="3810000" y="2362200"/>
                        <a:ext cx="908050" cy="422275"/>
                      </a:xfrm>
                      <a:prstGeom prst="rect">
                        <a:avLst/>
                      </a:prstGeom>
                    </p:spPr>
                  </p:pic>
                </p:oleObj>
              </mc:Fallback>
            </mc:AlternateContent>
          </a:graphicData>
        </a:graphic>
      </p:graphicFrame>
      <p:sp>
        <p:nvSpPr>
          <p:cNvPr id="12" name="Content Placeholder 6"/>
          <p:cNvSpPr>
            <a:spLocks noGrp="1"/>
          </p:cNvSpPr>
          <p:nvPr>
            <p:ph idx="14"/>
          </p:nvPr>
        </p:nvSpPr>
        <p:spPr>
          <a:xfrm>
            <a:off x="4654550" y="2350770"/>
            <a:ext cx="984250" cy="387796"/>
          </a:xfrm>
        </p:spPr>
        <p:txBody>
          <a:bodyPr anchor="ctr"/>
          <a:lstStyle/>
          <a:p>
            <a:r>
              <a:rPr lang="en-US" dirty="0"/>
              <a:t>with</a:t>
            </a:r>
          </a:p>
        </p:txBody>
      </p:sp>
      <p:graphicFrame>
        <p:nvGraphicFramePr>
          <p:cNvPr id="22" name="Object 7"/>
          <p:cNvGraphicFramePr>
            <a:graphicFrameLocks noChangeAspect="1"/>
          </p:cNvGraphicFramePr>
          <p:nvPr/>
        </p:nvGraphicFramePr>
        <p:xfrm>
          <a:off x="5573712" y="2297018"/>
          <a:ext cx="1512888" cy="603250"/>
        </p:xfrm>
        <a:graphic>
          <a:graphicData uri="http://schemas.openxmlformats.org/presentationml/2006/ole">
            <mc:AlternateContent xmlns:mc="http://schemas.openxmlformats.org/markup-compatibility/2006">
              <mc:Choice xmlns:v="urn:schemas-microsoft-com:vml" Requires="v">
                <p:oleObj spid="_x0000_s22535" name="Equation" r:id="rId7" imgW="634680" imgH="253800" progId="Equation.DSMT4">
                  <p:embed/>
                </p:oleObj>
              </mc:Choice>
              <mc:Fallback>
                <p:oleObj name="Equation" r:id="rId7" imgW="634680" imgH="253800" progId="Equation.DSMT4">
                  <p:embed/>
                  <p:pic>
                    <p:nvPicPr>
                      <p:cNvPr id="22" name="Object 7"/>
                      <p:cNvPicPr/>
                      <p:nvPr/>
                    </p:nvPicPr>
                    <p:blipFill>
                      <a:blip r:embed="rId8"/>
                      <a:stretch>
                        <a:fillRect/>
                      </a:stretch>
                    </p:blipFill>
                    <p:spPr>
                      <a:xfrm>
                        <a:off x="5573712" y="2297018"/>
                        <a:ext cx="1512888" cy="603250"/>
                      </a:xfrm>
                      <a:prstGeom prst="rect">
                        <a:avLst/>
                      </a:prstGeom>
                    </p:spPr>
                  </p:pic>
                </p:oleObj>
              </mc:Fallback>
            </mc:AlternateContent>
          </a:graphicData>
        </a:graphic>
      </p:graphicFrame>
      <p:sp>
        <p:nvSpPr>
          <p:cNvPr id="14" name="Content Placeholder 8"/>
          <p:cNvSpPr>
            <a:spLocks noGrp="1"/>
          </p:cNvSpPr>
          <p:nvPr>
            <p:ph idx="16"/>
          </p:nvPr>
        </p:nvSpPr>
        <p:spPr>
          <a:xfrm>
            <a:off x="443753" y="2811868"/>
            <a:ext cx="8229600" cy="509620"/>
          </a:xfrm>
        </p:spPr>
        <p:txBody>
          <a:bodyPr anchor="ctr"/>
          <a:lstStyle/>
          <a:p>
            <a:r>
              <a:rPr lang="en-US" dirty="0"/>
              <a:t>A function </a:t>
            </a:r>
            <a:r>
              <a:rPr lang="en-US" i="1" dirty="0"/>
              <a:t>f</a:t>
            </a:r>
            <a:r>
              <a:rPr lang="en-US" b="1" dirty="0"/>
              <a:t> </a:t>
            </a:r>
            <a:r>
              <a:rPr lang="en-US" dirty="0"/>
              <a:t>is called a </a:t>
            </a:r>
            <a:r>
              <a:rPr lang="en-US" i="1" dirty="0">
                <a:solidFill>
                  <a:srgbClr val="C00000"/>
                </a:solidFill>
              </a:rPr>
              <a:t>surjection</a:t>
            </a:r>
            <a:r>
              <a:rPr lang="en-US" dirty="0"/>
              <a:t> if it is </a:t>
            </a:r>
            <a:r>
              <a:rPr lang="en-US" i="1" dirty="0"/>
              <a:t>onto</a:t>
            </a:r>
            <a:r>
              <a:rPr lang="en-US" dirty="0"/>
              <a:t>.</a:t>
            </a:r>
          </a:p>
        </p:txBody>
      </p:sp>
      <p:pic>
        <p:nvPicPr>
          <p:cNvPr id="13" name="Picture 9"/>
          <p:cNvPicPr>
            <a:picLocks noGrp="1" noChangeAspect="1" noChangeArrowheads="1"/>
          </p:cNvPicPr>
          <p:nvPr>
            <p:ph idx="15"/>
          </p:nvPr>
        </p:nvPicPr>
        <p:blipFill rotWithShape="1">
          <a:blip r:embed="rId9">
            <a:extLst>
              <a:ext uri="{28A0092B-C50C-407E-A947-70E740481C1C}">
                <a14:useLocalDpi xmlns:a14="http://schemas.microsoft.com/office/drawing/2010/main" val="0"/>
              </a:ext>
            </a:extLst>
          </a:blip>
          <a:srcRect l="4934" t="7524" r="9352" b="2182"/>
          <a:stretch/>
        </p:blipFill>
        <p:spPr bwMode="auto">
          <a:xfrm>
            <a:off x="3124200" y="3657600"/>
            <a:ext cx="2743200" cy="274320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14484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US" dirty="0"/>
              <a:t>Bijections</a:t>
            </a:r>
            <a:r>
              <a:rPr lang="en-US" altLang="zh-CN" sz="4400" dirty="0"/>
              <a:t> </a:t>
            </a:r>
            <a:r>
              <a:rPr lang="zh-CN" altLang="en-US" sz="4000" dirty="0"/>
              <a:t>双射函数</a:t>
            </a:r>
            <a:endParaRPr lang="en-US" dirty="0"/>
          </a:p>
        </p:txBody>
      </p:sp>
      <p:sp>
        <p:nvSpPr>
          <p:cNvPr id="11" name="Content Placeholder 2"/>
          <p:cNvSpPr>
            <a:spLocks noGrp="1"/>
          </p:cNvSpPr>
          <p:nvPr>
            <p:ph idx="1"/>
          </p:nvPr>
        </p:nvSpPr>
        <p:spPr>
          <a:xfrm>
            <a:off x="457200" y="1295400"/>
            <a:ext cx="7924800" cy="1676400"/>
          </a:xfrm>
        </p:spPr>
        <p:txBody>
          <a:bodyPr/>
          <a:lstStyle/>
          <a:p>
            <a:r>
              <a:rPr lang="en-US" b="1" dirty="0"/>
              <a:t>Definition</a:t>
            </a:r>
            <a:r>
              <a:rPr lang="en-US" dirty="0"/>
              <a:t>: A function f is a </a:t>
            </a:r>
            <a:r>
              <a:rPr lang="en-US" i="1" dirty="0">
                <a:solidFill>
                  <a:srgbClr val="C00000"/>
                </a:solidFill>
              </a:rPr>
              <a:t>one-to-one correspondence</a:t>
            </a:r>
            <a:r>
              <a:rPr lang="en-US" dirty="0"/>
              <a:t>, or a </a:t>
            </a:r>
            <a:r>
              <a:rPr lang="en-US" i="1" dirty="0">
                <a:solidFill>
                  <a:srgbClr val="C00000"/>
                </a:solidFill>
              </a:rPr>
              <a:t>bijection </a:t>
            </a:r>
            <a:r>
              <a:rPr lang="en-US" dirty="0"/>
              <a:t>if it is both one-to-one and onto (surjective and injective).</a:t>
            </a:r>
          </a:p>
        </p:txBody>
      </p:sp>
      <p:pic>
        <p:nvPicPr>
          <p:cNvPr id="16" name="Picture 3"/>
          <p:cNvPicPr>
            <a:picLocks noGrp="1" noChangeAspect="1" noChangeArrowheads="1"/>
          </p:cNvPicPr>
          <p:nvPr>
            <p:ph idx="13"/>
          </p:nvPr>
        </p:nvPicPr>
        <p:blipFill>
          <a:blip r:embed="rId2">
            <a:extLst>
              <a:ext uri="{28A0092B-C50C-407E-A947-70E740481C1C}">
                <a14:useLocalDpi xmlns:a14="http://schemas.microsoft.com/office/drawing/2010/main" val="0"/>
              </a:ext>
            </a:extLst>
          </a:blip>
          <a:stretch>
            <a:fillRect/>
          </a:stretch>
        </p:blipFill>
        <p:spPr bwMode="auto">
          <a:xfrm>
            <a:off x="2929531" y="3124199"/>
            <a:ext cx="3284939" cy="3200401"/>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435254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Showing that </a:t>
            </a:r>
            <a:r>
              <a:rPr lang="en-US" i="1" dirty="0"/>
              <a:t>f</a:t>
            </a:r>
            <a:r>
              <a:rPr lang="en-US" dirty="0"/>
              <a:t> is one-to-one or onto</a:t>
            </a:r>
            <a:r>
              <a:rPr lang="en-US" sz="1500" dirty="0"/>
              <a:t> 1</a:t>
            </a:r>
            <a:endParaRPr lang="en-US" dirty="0"/>
          </a:p>
        </p:txBody>
      </p:sp>
      <p:sp>
        <p:nvSpPr>
          <p:cNvPr id="4" name="Content Placeholder 2"/>
          <p:cNvSpPr>
            <a:spLocks noGrp="1"/>
          </p:cNvSpPr>
          <p:nvPr>
            <p:ph idx="1"/>
          </p:nvPr>
        </p:nvSpPr>
        <p:spPr>
          <a:xfrm>
            <a:off x="457200" y="1295400"/>
            <a:ext cx="8305800" cy="5257800"/>
          </a:xfrm>
        </p:spPr>
        <p:txBody>
          <a:bodyPr/>
          <a:lstStyle/>
          <a:p>
            <a:pPr>
              <a:spcBef>
                <a:spcPts val="600"/>
              </a:spcBef>
            </a:pPr>
            <a:r>
              <a:rPr lang="en-US" sz="3000" dirty="0"/>
              <a:t>Suppose that </a:t>
            </a:r>
            <a:r>
              <a:rPr lang="en-US" sz="3000" i="1" dirty="0"/>
              <a:t>f </a:t>
            </a:r>
            <a:r>
              <a:rPr lang="en-US" sz="3000" dirty="0"/>
              <a:t>: </a:t>
            </a:r>
            <a:r>
              <a:rPr lang="en-US" sz="3000" i="1" dirty="0"/>
              <a:t>A </a:t>
            </a:r>
            <a:r>
              <a:rPr lang="en-US" sz="3000" dirty="0">
                <a:sym typeface="Symbol" panose="05050102010706020507" pitchFamily="18" charset="2"/>
              </a:rPr>
              <a:t></a:t>
            </a:r>
            <a:r>
              <a:rPr lang="en-US" sz="3000" dirty="0"/>
              <a:t> </a:t>
            </a:r>
            <a:r>
              <a:rPr lang="en-US" sz="3000" i="1" dirty="0"/>
              <a:t>B</a:t>
            </a:r>
            <a:r>
              <a:rPr lang="en-US" sz="3000" dirty="0"/>
              <a:t>.</a:t>
            </a:r>
          </a:p>
          <a:p>
            <a:pPr>
              <a:spcBef>
                <a:spcPts val="600"/>
              </a:spcBef>
            </a:pPr>
            <a:r>
              <a:rPr lang="en-US" sz="3000" i="1" dirty="0">
                <a:solidFill>
                  <a:srgbClr val="214E91"/>
                </a:solidFill>
              </a:rPr>
              <a:t>To show that f is injective </a:t>
            </a:r>
            <a:r>
              <a:rPr lang="en-US" sz="3000" dirty="0"/>
              <a:t>Show that if </a:t>
            </a:r>
            <a:r>
              <a:rPr lang="en-US" sz="3000" i="1" dirty="0"/>
              <a:t>f </a:t>
            </a:r>
            <a:r>
              <a:rPr lang="en-US" sz="3000" dirty="0"/>
              <a:t>(</a:t>
            </a:r>
            <a:r>
              <a:rPr lang="en-US" sz="3000" i="1" dirty="0"/>
              <a:t>x</a:t>
            </a:r>
            <a:r>
              <a:rPr lang="en-US" sz="3000" dirty="0"/>
              <a:t>) = </a:t>
            </a:r>
            <a:r>
              <a:rPr lang="en-US" sz="3000" i="1" dirty="0"/>
              <a:t>f </a:t>
            </a:r>
            <a:r>
              <a:rPr lang="en-US" sz="3000" dirty="0"/>
              <a:t>(</a:t>
            </a:r>
            <a:r>
              <a:rPr lang="en-US" sz="3000" i="1" dirty="0"/>
              <a:t>y</a:t>
            </a:r>
            <a:r>
              <a:rPr lang="en-US" sz="3000" dirty="0"/>
              <a:t>) for arbitrary </a:t>
            </a:r>
            <a:r>
              <a:rPr lang="en-US" sz="3000" i="1" dirty="0"/>
              <a:t>x, y </a:t>
            </a:r>
            <a:r>
              <a:rPr lang="en-US" sz="3000" dirty="0"/>
              <a:t>∈ </a:t>
            </a:r>
            <a:r>
              <a:rPr lang="en-US" sz="3000" i="1" dirty="0"/>
              <a:t>A</a:t>
            </a:r>
            <a:r>
              <a:rPr lang="en-US" sz="3000" dirty="0"/>
              <a:t>, then </a:t>
            </a:r>
            <a:r>
              <a:rPr lang="en-US" sz="3000" i="1" dirty="0"/>
              <a:t>x </a:t>
            </a:r>
            <a:r>
              <a:rPr lang="en-US" sz="3000" dirty="0"/>
              <a:t>= </a:t>
            </a:r>
            <a:r>
              <a:rPr lang="en-US" sz="3000" i="1" dirty="0"/>
              <a:t>y</a:t>
            </a:r>
            <a:r>
              <a:rPr lang="en-US" sz="3000" dirty="0"/>
              <a:t>.</a:t>
            </a:r>
          </a:p>
          <a:p>
            <a:pPr>
              <a:spcBef>
                <a:spcPts val="600"/>
              </a:spcBef>
            </a:pPr>
            <a:r>
              <a:rPr lang="en-US" sz="3000" i="1" dirty="0">
                <a:solidFill>
                  <a:srgbClr val="00518B"/>
                </a:solidFill>
              </a:rPr>
              <a:t>To show that f is not injective </a:t>
            </a:r>
            <a:r>
              <a:rPr lang="en-US" sz="3000" dirty="0"/>
              <a:t>Find particular elements </a:t>
            </a:r>
            <a:r>
              <a:rPr lang="en-US" sz="3000" i="1" dirty="0"/>
              <a:t>x, y </a:t>
            </a:r>
            <a:r>
              <a:rPr lang="en-US" sz="3000" dirty="0"/>
              <a:t>∈ </a:t>
            </a:r>
            <a:r>
              <a:rPr lang="en-US" sz="3000" i="1" dirty="0"/>
              <a:t>A </a:t>
            </a:r>
            <a:r>
              <a:rPr lang="en-US" sz="3000" dirty="0"/>
              <a:t>such that </a:t>
            </a:r>
            <a:r>
              <a:rPr lang="en-US" sz="3000" i="1" dirty="0"/>
              <a:t>x </a:t>
            </a:r>
            <a:r>
              <a:rPr lang="en-US" sz="3000" dirty="0"/>
              <a:t>≠ </a:t>
            </a:r>
            <a:r>
              <a:rPr lang="en-US" sz="3000" i="1" dirty="0"/>
              <a:t>y </a:t>
            </a:r>
            <a:r>
              <a:rPr lang="en-US" sz="3000" dirty="0"/>
              <a:t>and </a:t>
            </a:r>
            <a:r>
              <a:rPr lang="en-US" sz="3000" i="1" dirty="0"/>
              <a:t>f </a:t>
            </a:r>
            <a:r>
              <a:rPr lang="en-US" sz="3000" dirty="0"/>
              <a:t>(</a:t>
            </a:r>
            <a:r>
              <a:rPr lang="en-US" sz="3000" i="1" dirty="0"/>
              <a:t>x</a:t>
            </a:r>
            <a:r>
              <a:rPr lang="en-US" sz="3000" dirty="0"/>
              <a:t>) = </a:t>
            </a:r>
            <a:r>
              <a:rPr lang="en-US" sz="3000" i="1" dirty="0"/>
              <a:t>f </a:t>
            </a:r>
            <a:r>
              <a:rPr lang="en-US" sz="3000" dirty="0"/>
              <a:t>(</a:t>
            </a:r>
            <a:r>
              <a:rPr lang="en-US" sz="3000" i="1" dirty="0"/>
              <a:t>y</a:t>
            </a:r>
            <a:r>
              <a:rPr lang="en-US" sz="3000" dirty="0"/>
              <a:t>).</a:t>
            </a:r>
          </a:p>
          <a:p>
            <a:pPr>
              <a:spcBef>
                <a:spcPts val="600"/>
              </a:spcBef>
            </a:pPr>
            <a:r>
              <a:rPr lang="en-US" sz="3000" i="1" dirty="0">
                <a:solidFill>
                  <a:srgbClr val="00518B"/>
                </a:solidFill>
              </a:rPr>
              <a:t>To show that f is surjective </a:t>
            </a:r>
            <a:r>
              <a:rPr lang="en-US" sz="3000" dirty="0"/>
              <a:t>Consider an arbitrary element </a:t>
            </a:r>
            <a:r>
              <a:rPr lang="en-US" sz="3000" i="1" dirty="0"/>
              <a:t>y </a:t>
            </a:r>
            <a:r>
              <a:rPr lang="en-US" sz="3000" dirty="0"/>
              <a:t>∈ </a:t>
            </a:r>
            <a:r>
              <a:rPr lang="en-US" sz="3000" i="1" dirty="0"/>
              <a:t>B </a:t>
            </a:r>
            <a:r>
              <a:rPr lang="en-US" sz="3000" dirty="0"/>
              <a:t>and find an element </a:t>
            </a:r>
            <a:r>
              <a:rPr lang="en-US" sz="3000" i="1" dirty="0"/>
              <a:t>x </a:t>
            </a:r>
            <a:r>
              <a:rPr lang="en-US" sz="3000" dirty="0"/>
              <a:t>∈ </a:t>
            </a:r>
            <a:r>
              <a:rPr lang="en-US" sz="3000" i="1" dirty="0"/>
              <a:t>A </a:t>
            </a:r>
            <a:r>
              <a:rPr lang="en-US" sz="3000" dirty="0"/>
              <a:t>such that </a:t>
            </a:r>
            <a:r>
              <a:rPr lang="en-US" sz="3000" i="1" dirty="0"/>
              <a:t>f </a:t>
            </a:r>
            <a:r>
              <a:rPr lang="en-US" sz="3000" dirty="0"/>
              <a:t>(</a:t>
            </a:r>
            <a:r>
              <a:rPr lang="en-US" sz="3000" i="1" dirty="0"/>
              <a:t>x</a:t>
            </a:r>
            <a:r>
              <a:rPr lang="en-US" sz="3000" dirty="0"/>
              <a:t>) = </a:t>
            </a:r>
            <a:r>
              <a:rPr lang="en-US" sz="3000" i="1" dirty="0"/>
              <a:t>y</a:t>
            </a:r>
            <a:r>
              <a:rPr lang="en-US" sz="3000" dirty="0"/>
              <a:t>.</a:t>
            </a:r>
          </a:p>
          <a:p>
            <a:pPr>
              <a:spcBef>
                <a:spcPts val="600"/>
              </a:spcBef>
            </a:pPr>
            <a:r>
              <a:rPr lang="en-US" sz="3000" i="1" dirty="0">
                <a:solidFill>
                  <a:srgbClr val="00518B"/>
                </a:solidFill>
              </a:rPr>
              <a:t>To show that f is not surjective </a:t>
            </a:r>
            <a:r>
              <a:rPr lang="en-US" sz="3000" dirty="0"/>
              <a:t>Find a particular </a:t>
            </a:r>
            <a:r>
              <a:rPr lang="en-US" sz="3000" i="1" dirty="0"/>
              <a:t>y </a:t>
            </a:r>
            <a:r>
              <a:rPr lang="en-US" sz="3000" dirty="0"/>
              <a:t>∈ </a:t>
            </a:r>
            <a:r>
              <a:rPr lang="en-US" sz="3000" i="1" dirty="0"/>
              <a:t>B </a:t>
            </a:r>
            <a:r>
              <a:rPr lang="en-US" sz="3000" dirty="0"/>
              <a:t>such that </a:t>
            </a:r>
            <a:r>
              <a:rPr lang="en-US" sz="3000" i="1" dirty="0"/>
              <a:t>f </a:t>
            </a:r>
            <a:r>
              <a:rPr lang="en-US" sz="3000" dirty="0"/>
              <a:t>(</a:t>
            </a:r>
            <a:r>
              <a:rPr lang="en-US" sz="3000" i="1" dirty="0"/>
              <a:t>x</a:t>
            </a:r>
            <a:r>
              <a:rPr lang="en-US" sz="3000" dirty="0"/>
              <a:t>) ≠ </a:t>
            </a:r>
            <a:r>
              <a:rPr lang="en-US" sz="3000" i="1" dirty="0"/>
              <a:t>y </a:t>
            </a:r>
            <a:r>
              <a:rPr lang="en-US" sz="3000" dirty="0"/>
              <a:t>for all </a:t>
            </a:r>
            <a:r>
              <a:rPr lang="en-US" sz="3000" i="1" dirty="0"/>
              <a:t>x </a:t>
            </a:r>
            <a:r>
              <a:rPr lang="en-US" sz="3000" dirty="0"/>
              <a:t>∈ </a:t>
            </a:r>
            <a:r>
              <a:rPr lang="en-US" sz="3000" i="1" dirty="0"/>
              <a:t>A</a:t>
            </a:r>
            <a:r>
              <a:rPr lang="en-US" sz="3000" dirty="0"/>
              <a:t>.</a:t>
            </a:r>
          </a:p>
        </p:txBody>
      </p:sp>
    </p:spTree>
    <p:extLst>
      <p:ext uri="{BB962C8B-B14F-4D97-AF65-F5344CB8AC3E}">
        <p14:creationId xmlns:p14="http://schemas.microsoft.com/office/powerpoint/2010/main" val="3587348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78B5B933-CB9D-49C8-9C0D-3F162C62DA3F}"/>
              </a:ext>
            </a:extLst>
          </p:cNvPr>
          <p:cNvSpPr>
            <a:spLocks noGrp="1" noChangeArrowheads="1"/>
          </p:cNvSpPr>
          <p:nvPr>
            <p:ph type="title"/>
          </p:nvPr>
        </p:nvSpPr>
        <p:spPr/>
        <p:txBody>
          <a:bodyPr/>
          <a:lstStyle/>
          <a:p>
            <a:pPr eaLnBrk="1" hangingPunct="1"/>
            <a:r>
              <a:rPr lang="en-US" altLang="zh-CN" b="1" dirty="0"/>
              <a:t>Basic properties of sets</a:t>
            </a:r>
          </a:p>
        </p:txBody>
      </p:sp>
      <p:sp>
        <p:nvSpPr>
          <p:cNvPr id="15363" name="Rectangle 3">
            <a:extLst>
              <a:ext uri="{FF2B5EF4-FFF2-40B4-BE49-F238E27FC236}">
                <a16:creationId xmlns:a16="http://schemas.microsoft.com/office/drawing/2014/main" id="{4D7A75A8-452B-4815-BB81-A4DCCC510B93}"/>
              </a:ext>
            </a:extLst>
          </p:cNvPr>
          <p:cNvSpPr>
            <a:spLocks noGrp="1" noChangeArrowheads="1"/>
          </p:cNvSpPr>
          <p:nvPr>
            <p:ph type="body" idx="1"/>
          </p:nvPr>
        </p:nvSpPr>
        <p:spPr>
          <a:xfrm>
            <a:off x="684213" y="1412875"/>
            <a:ext cx="7772400" cy="4495800"/>
          </a:xfrm>
        </p:spPr>
        <p:txBody>
          <a:bodyPr/>
          <a:lstStyle/>
          <a:p>
            <a:pPr eaLnBrk="1" hangingPunct="1"/>
            <a:r>
              <a:rPr lang="en-US" altLang="zh-CN" dirty="0"/>
              <a:t>Sets are inherently </a:t>
            </a:r>
            <a:r>
              <a:rPr lang="en-US" altLang="zh-CN" i="1" dirty="0"/>
              <a:t>unordered</a:t>
            </a:r>
            <a:r>
              <a:rPr lang="en-US" altLang="zh-CN" dirty="0"/>
              <a:t>:</a:t>
            </a:r>
          </a:p>
          <a:p>
            <a:pPr lvl="1" eaLnBrk="1" hangingPunct="1"/>
            <a:r>
              <a:rPr lang="en-US" altLang="zh-CN" dirty="0"/>
              <a:t>No matter what objects a, b, and c denote, </a:t>
            </a:r>
            <a:br>
              <a:rPr lang="en-US" altLang="zh-CN" dirty="0"/>
            </a:br>
            <a:r>
              <a:rPr lang="en-US" altLang="zh-CN" dirty="0"/>
              <a:t>{a, b, c} = {a, c, b} = {b, a, c} =</a:t>
            </a:r>
            <a:br>
              <a:rPr lang="en-US" altLang="zh-CN" dirty="0"/>
            </a:br>
            <a:r>
              <a:rPr lang="en-US" altLang="zh-CN" dirty="0"/>
              <a:t>{b, c, a} = {c, a, b} = {c, b, a}.</a:t>
            </a:r>
          </a:p>
          <a:p>
            <a:pPr eaLnBrk="1" hangingPunct="1"/>
            <a:r>
              <a:rPr lang="en-US" altLang="zh-CN" dirty="0"/>
              <a:t>All elements are </a:t>
            </a:r>
            <a:r>
              <a:rPr lang="en-US" altLang="zh-CN" i="1" dirty="0"/>
              <a:t>distinct</a:t>
            </a:r>
            <a:r>
              <a:rPr lang="en-US" altLang="zh-CN" dirty="0"/>
              <a:t> (unequal);</a:t>
            </a:r>
            <a:br>
              <a:rPr lang="en-US" altLang="zh-CN" dirty="0"/>
            </a:br>
            <a:r>
              <a:rPr lang="en-US" altLang="zh-CN" dirty="0"/>
              <a:t>multiple listings make no difference!</a:t>
            </a:r>
          </a:p>
          <a:p>
            <a:pPr lvl="1" eaLnBrk="1" hangingPunct="1"/>
            <a:r>
              <a:rPr lang="en-US" altLang="zh-CN" dirty="0"/>
              <a:t>If a=b, then {a, b, c} = {a, c} = {b, c} = </a:t>
            </a:r>
            <a:br>
              <a:rPr lang="en-US" altLang="zh-CN" dirty="0"/>
            </a:br>
            <a:r>
              <a:rPr lang="en-US" altLang="zh-CN" dirty="0"/>
              <a:t>{a, a, b, a, b, c, c, c, c}. </a:t>
            </a:r>
          </a:p>
          <a:p>
            <a:pPr lvl="1" eaLnBrk="1" hangingPunct="1"/>
            <a:r>
              <a:rPr lang="en-US" altLang="zh-CN" dirty="0"/>
              <a:t>This set contains (at most) 2 elements!</a:t>
            </a:r>
          </a:p>
        </p:txBody>
      </p:sp>
      <p:sp>
        <p:nvSpPr>
          <p:cNvPr id="2" name="灯片编号占位符 1">
            <a:extLst>
              <a:ext uri="{FF2B5EF4-FFF2-40B4-BE49-F238E27FC236}">
                <a16:creationId xmlns:a16="http://schemas.microsoft.com/office/drawing/2014/main" id="{9D54474D-AC9B-46AA-85FD-3CDC890A05B9}"/>
              </a:ext>
            </a:extLst>
          </p:cNvPr>
          <p:cNvSpPr>
            <a:spLocks noGrp="1"/>
          </p:cNvSpPr>
          <p:nvPr>
            <p:ph type="sldNum" sz="quarter" idx="12"/>
          </p:nvPr>
        </p:nvSpPr>
        <p:spPr/>
        <p:txBody>
          <a:bodyPr/>
          <a:lstStyle/>
          <a:p>
            <a:fld id="{95D10F2E-2536-4355-9232-8FA25989555F}" type="slidenum">
              <a:rPr lang="en-US" altLang="zh-CN" smtClean="0"/>
              <a:pPr/>
              <a:t>4</a:t>
            </a:fld>
            <a:endParaRPr lang="en-US" altLang="zh-CN"/>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Showing that </a:t>
            </a:r>
            <a:r>
              <a:rPr lang="en-US" i="1" dirty="0"/>
              <a:t>f</a:t>
            </a:r>
            <a:r>
              <a:rPr lang="en-US" dirty="0"/>
              <a:t> is one-to-one or onto</a:t>
            </a:r>
            <a:r>
              <a:rPr lang="en-US" sz="1500" dirty="0"/>
              <a:t> 2</a:t>
            </a:r>
          </a:p>
        </p:txBody>
      </p:sp>
      <p:sp>
        <p:nvSpPr>
          <p:cNvPr id="3" name="Content Placeholder 2"/>
          <p:cNvSpPr>
            <a:spLocks noGrp="1"/>
          </p:cNvSpPr>
          <p:nvPr>
            <p:ph idx="1"/>
          </p:nvPr>
        </p:nvSpPr>
        <p:spPr>
          <a:xfrm>
            <a:off x="457200" y="1295400"/>
            <a:ext cx="8229600" cy="5257800"/>
          </a:xfrm>
        </p:spPr>
        <p:txBody>
          <a:bodyPr/>
          <a:lstStyle/>
          <a:p>
            <a:pPr>
              <a:spcBef>
                <a:spcPts val="600"/>
              </a:spcBef>
            </a:pPr>
            <a:r>
              <a:rPr lang="en-US" sz="2800" b="1" dirty="0"/>
              <a:t>Example </a:t>
            </a:r>
            <a:r>
              <a:rPr lang="en-US" sz="2800" b="1" dirty="0">
                <a:ea typeface="Cambria Math" pitchFamily="18" charset="0"/>
              </a:rPr>
              <a:t>1</a:t>
            </a:r>
            <a:r>
              <a:rPr lang="en-US" sz="2800" dirty="0"/>
              <a:t>: Let </a:t>
            </a:r>
            <a:r>
              <a:rPr lang="en-US" sz="2800" i="1" dirty="0"/>
              <a:t>f </a:t>
            </a:r>
            <a:r>
              <a:rPr lang="en-US" sz="2800" dirty="0"/>
              <a:t>be the function from {</a:t>
            </a:r>
            <a:r>
              <a:rPr lang="en-US" sz="2800" i="1" dirty="0"/>
              <a:t>a,b,c,d</a:t>
            </a:r>
            <a:r>
              <a:rPr lang="en-US" sz="2800" dirty="0"/>
              <a:t>} to {</a:t>
            </a:r>
            <a:r>
              <a:rPr lang="en-US" sz="2800" dirty="0">
                <a:ea typeface="Cambria Math" pitchFamily="18" charset="0"/>
              </a:rPr>
              <a:t>1,2,3</a:t>
            </a:r>
            <a:r>
              <a:rPr lang="en-US" sz="2800" dirty="0"/>
              <a:t>} defined by </a:t>
            </a:r>
            <a:r>
              <a:rPr lang="en-US" sz="2800" i="1" dirty="0"/>
              <a:t>f</a:t>
            </a:r>
            <a:r>
              <a:rPr lang="en-US" sz="2800" dirty="0"/>
              <a:t>(</a:t>
            </a:r>
            <a:r>
              <a:rPr lang="en-US" sz="2800" i="1" dirty="0"/>
              <a:t>a</a:t>
            </a:r>
            <a:r>
              <a:rPr lang="en-US" sz="2800" dirty="0"/>
              <a:t>) = </a:t>
            </a:r>
            <a:r>
              <a:rPr lang="en-US" sz="2800" dirty="0">
                <a:ea typeface="Cambria Math" pitchFamily="18" charset="0"/>
              </a:rPr>
              <a:t>3</a:t>
            </a:r>
            <a:r>
              <a:rPr lang="en-US" sz="2800" dirty="0"/>
              <a:t>, </a:t>
            </a:r>
            <a:r>
              <a:rPr lang="en-US" sz="2800" i="1" dirty="0"/>
              <a:t>f</a:t>
            </a:r>
            <a:r>
              <a:rPr lang="en-US" sz="2800" dirty="0"/>
              <a:t>(</a:t>
            </a:r>
            <a:r>
              <a:rPr lang="en-US" sz="2800" i="1" dirty="0"/>
              <a:t>b</a:t>
            </a:r>
            <a:r>
              <a:rPr lang="en-US" sz="2800" dirty="0"/>
              <a:t>) = </a:t>
            </a:r>
            <a:r>
              <a:rPr lang="en-US" sz="2800" dirty="0">
                <a:ea typeface="Cambria Math" pitchFamily="18" charset="0"/>
              </a:rPr>
              <a:t>2</a:t>
            </a:r>
            <a:r>
              <a:rPr lang="en-US" sz="2800" dirty="0"/>
              <a:t>, </a:t>
            </a:r>
            <a:r>
              <a:rPr lang="en-US" sz="2800" i="1" dirty="0"/>
              <a:t>f</a:t>
            </a:r>
            <a:r>
              <a:rPr lang="en-US" sz="2800" dirty="0"/>
              <a:t>(</a:t>
            </a:r>
            <a:r>
              <a:rPr lang="en-US" sz="2800" i="1" dirty="0"/>
              <a:t>c</a:t>
            </a:r>
            <a:r>
              <a:rPr lang="en-US" sz="2800" dirty="0"/>
              <a:t>) = </a:t>
            </a:r>
            <a:r>
              <a:rPr lang="en-US" sz="2800" dirty="0">
                <a:ea typeface="Cambria Math" pitchFamily="18" charset="0"/>
              </a:rPr>
              <a:t>1</a:t>
            </a:r>
            <a:r>
              <a:rPr lang="en-US" sz="2800" dirty="0"/>
              <a:t>, and </a:t>
            </a:r>
            <a:r>
              <a:rPr lang="en-US" sz="2800" i="1" dirty="0"/>
              <a:t>f</a:t>
            </a:r>
            <a:r>
              <a:rPr lang="en-US" sz="2800" dirty="0"/>
              <a:t>(</a:t>
            </a:r>
            <a:r>
              <a:rPr lang="en-US" sz="2800" i="1" dirty="0"/>
              <a:t>d</a:t>
            </a:r>
            <a:r>
              <a:rPr lang="en-US" sz="2800" dirty="0"/>
              <a:t>) = </a:t>
            </a:r>
            <a:r>
              <a:rPr lang="en-US" sz="2800" dirty="0">
                <a:ea typeface="Cambria Math" pitchFamily="18" charset="0"/>
              </a:rPr>
              <a:t>3</a:t>
            </a:r>
            <a:r>
              <a:rPr lang="en-US" sz="2800" dirty="0"/>
              <a:t>. Is </a:t>
            </a:r>
            <a:r>
              <a:rPr lang="en-US" sz="2800" i="1" dirty="0"/>
              <a:t>f</a:t>
            </a:r>
            <a:r>
              <a:rPr lang="en-US" sz="2800" dirty="0"/>
              <a:t> an onto function?</a:t>
            </a:r>
          </a:p>
          <a:p>
            <a:pPr>
              <a:spcBef>
                <a:spcPts val="600"/>
              </a:spcBef>
            </a:pPr>
            <a:r>
              <a:rPr lang="en-US" sz="2800" b="1" dirty="0"/>
              <a:t>Solution</a:t>
            </a:r>
            <a:r>
              <a:rPr lang="en-US" sz="2800" dirty="0"/>
              <a:t>: Yes, </a:t>
            </a:r>
            <a:r>
              <a:rPr lang="en-US" sz="2800" i="1" dirty="0"/>
              <a:t>f </a:t>
            </a:r>
            <a:r>
              <a:rPr lang="en-US" sz="2800" dirty="0"/>
              <a:t>is onto since all three elements of the codomain are images of elements in the domain. If the codomain were changed to {</a:t>
            </a:r>
            <a:r>
              <a:rPr lang="en-US" sz="2800" dirty="0">
                <a:ea typeface="Cambria Math" pitchFamily="18" charset="0"/>
              </a:rPr>
              <a:t>1,2,3,4</a:t>
            </a:r>
            <a:r>
              <a:rPr lang="en-US" sz="2800" dirty="0"/>
              <a:t>}, </a:t>
            </a:r>
            <a:r>
              <a:rPr lang="en-US" sz="2800" i="1" dirty="0"/>
              <a:t>f  </a:t>
            </a:r>
            <a:r>
              <a:rPr lang="en-US" sz="2800" dirty="0"/>
              <a:t>would not be onto. </a:t>
            </a:r>
          </a:p>
          <a:p>
            <a:pPr>
              <a:spcBef>
                <a:spcPts val="600"/>
              </a:spcBef>
            </a:pPr>
            <a:r>
              <a:rPr lang="en-US" sz="2800" b="1" dirty="0"/>
              <a:t>Example </a:t>
            </a:r>
            <a:r>
              <a:rPr lang="en-US" sz="2800" b="1" dirty="0">
                <a:ea typeface="Cambria Math" pitchFamily="18" charset="0"/>
              </a:rPr>
              <a:t>2</a:t>
            </a:r>
            <a:r>
              <a:rPr lang="en-US" sz="2800" dirty="0"/>
              <a:t>: Is the function </a:t>
            </a:r>
            <a:r>
              <a:rPr lang="en-US" sz="2800" i="1" dirty="0"/>
              <a:t>f</a:t>
            </a:r>
            <a:r>
              <a:rPr lang="en-US" sz="2800" dirty="0"/>
              <a:t>(</a:t>
            </a:r>
            <a:r>
              <a:rPr lang="en-US" sz="2800" i="1" dirty="0"/>
              <a:t>x</a:t>
            </a:r>
            <a:r>
              <a:rPr lang="en-US" sz="2800" dirty="0"/>
              <a:t>)</a:t>
            </a:r>
            <a:r>
              <a:rPr lang="en-US" sz="2800" i="1" dirty="0"/>
              <a:t> = x</a:t>
            </a:r>
            <a:r>
              <a:rPr lang="en-US" sz="2800" baseline="30000" dirty="0"/>
              <a:t>2</a:t>
            </a:r>
            <a:r>
              <a:rPr lang="en-US" sz="2800" i="1" baseline="30000" dirty="0"/>
              <a:t> </a:t>
            </a:r>
            <a:r>
              <a:rPr lang="en-US" sz="2800" dirty="0"/>
              <a:t>from the set of integers to the set of integers onto?  </a:t>
            </a:r>
          </a:p>
          <a:p>
            <a:pPr>
              <a:spcBef>
                <a:spcPts val="600"/>
              </a:spcBef>
            </a:pPr>
            <a:r>
              <a:rPr lang="en-US" sz="2800" b="1" dirty="0"/>
              <a:t>Solution</a:t>
            </a:r>
            <a:r>
              <a:rPr lang="en-US" sz="2800" dirty="0"/>
              <a:t>: No, </a:t>
            </a:r>
            <a:r>
              <a:rPr lang="en-US" sz="2800" i="1" dirty="0"/>
              <a:t>f</a:t>
            </a:r>
            <a:r>
              <a:rPr lang="en-US" sz="2800" dirty="0"/>
              <a:t> is not onto because there is no integer </a:t>
            </a:r>
            <a:r>
              <a:rPr lang="en-US" sz="2800" i="1" dirty="0"/>
              <a:t>x </a:t>
            </a:r>
            <a:r>
              <a:rPr lang="en-US" sz="2800" dirty="0"/>
              <a:t>with </a:t>
            </a:r>
            <a:r>
              <a:rPr lang="en-US" sz="2800" i="1" dirty="0"/>
              <a:t>x</a:t>
            </a:r>
            <a:r>
              <a:rPr lang="en-US" sz="2800" baseline="30000" dirty="0"/>
              <a:t>2</a:t>
            </a:r>
            <a:r>
              <a:rPr lang="en-US" sz="2800" i="1" baseline="30000" dirty="0"/>
              <a:t>  </a:t>
            </a:r>
            <a:r>
              <a:rPr lang="en-US" sz="2800" dirty="0"/>
              <a:t>= </a:t>
            </a:r>
            <a:r>
              <a:rPr lang="en-US" sz="2800" dirty="0">
                <a:ea typeface="Cambria Math"/>
                <a:cs typeface="Calibri" panose="020F0502020204030204" pitchFamily="34" charset="0"/>
              </a:rPr>
              <a:t>−</a:t>
            </a:r>
            <a:r>
              <a:rPr lang="en-US" sz="2800" dirty="0">
                <a:ea typeface="Cambria Math" pitchFamily="18" charset="0"/>
              </a:rPr>
              <a:t>1, for example.</a:t>
            </a:r>
            <a:endParaRPr lang="en-US" sz="2800" dirty="0"/>
          </a:p>
        </p:txBody>
      </p:sp>
    </p:spTree>
    <p:extLst>
      <p:ext uri="{BB962C8B-B14F-4D97-AF65-F5344CB8AC3E}">
        <p14:creationId xmlns:p14="http://schemas.microsoft.com/office/powerpoint/2010/main" val="22622101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Inverse Functions </a:t>
            </a:r>
            <a:r>
              <a:rPr lang="zh-CN" altLang="en-US" sz="4000" dirty="0"/>
              <a:t>反函数</a:t>
            </a:r>
            <a:endParaRPr lang="en-US" sz="1500" dirty="0"/>
          </a:p>
        </p:txBody>
      </p:sp>
      <p:sp>
        <p:nvSpPr>
          <p:cNvPr id="9" name="Content Placeholder 2"/>
          <p:cNvSpPr>
            <a:spLocks noGrp="1"/>
          </p:cNvSpPr>
          <p:nvPr>
            <p:ph idx="1"/>
          </p:nvPr>
        </p:nvSpPr>
        <p:spPr>
          <a:xfrm>
            <a:off x="457200" y="1295399"/>
            <a:ext cx="8229600" cy="1026267"/>
          </a:xfrm>
        </p:spPr>
        <p:txBody>
          <a:bodyPr/>
          <a:lstStyle/>
          <a:p>
            <a:r>
              <a:rPr lang="en-US" b="1" dirty="0"/>
              <a:t>Definition</a:t>
            </a:r>
            <a:r>
              <a:rPr lang="en-US" dirty="0"/>
              <a:t>: Let </a:t>
            </a:r>
            <a:r>
              <a:rPr lang="en-US" i="1" dirty="0"/>
              <a:t>f</a:t>
            </a:r>
            <a:r>
              <a:rPr lang="en-US" dirty="0"/>
              <a:t> be a bijection from </a:t>
            </a:r>
            <a:r>
              <a:rPr lang="en-US" i="1" dirty="0"/>
              <a:t>A</a:t>
            </a:r>
            <a:r>
              <a:rPr lang="en-US" dirty="0"/>
              <a:t> to </a:t>
            </a:r>
            <a:r>
              <a:rPr lang="en-US" i="1" dirty="0"/>
              <a:t>B</a:t>
            </a:r>
            <a:r>
              <a:rPr lang="en-US" dirty="0"/>
              <a:t>. Then the </a:t>
            </a:r>
            <a:r>
              <a:rPr lang="en-US" i="1" dirty="0">
                <a:solidFill>
                  <a:srgbClr val="C00000"/>
                </a:solidFill>
              </a:rPr>
              <a:t>inverse</a:t>
            </a:r>
            <a:r>
              <a:rPr lang="en-US" dirty="0"/>
              <a:t> of </a:t>
            </a:r>
            <a:r>
              <a:rPr lang="en-US" i="1" dirty="0"/>
              <a:t>f</a:t>
            </a:r>
            <a:r>
              <a:rPr lang="en-US" dirty="0"/>
              <a:t>, denoted</a:t>
            </a:r>
          </a:p>
        </p:txBody>
      </p:sp>
      <p:graphicFrame>
        <p:nvGraphicFramePr>
          <p:cNvPr id="13" name="Object 3"/>
          <p:cNvGraphicFramePr>
            <a:graphicFrameLocks noChangeAspect="1"/>
          </p:cNvGraphicFramePr>
          <p:nvPr/>
        </p:nvGraphicFramePr>
        <p:xfrm>
          <a:off x="4598624" y="1790700"/>
          <a:ext cx="729900" cy="571500"/>
        </p:xfrm>
        <a:graphic>
          <a:graphicData uri="http://schemas.openxmlformats.org/presentationml/2006/ole">
            <mc:AlternateContent xmlns:mc="http://schemas.openxmlformats.org/markup-compatibility/2006">
              <mc:Choice xmlns:v="urn:schemas-microsoft-com:vml" Requires="v">
                <p:oleObj spid="_x0000_s23556" name="Equation" r:id="rId3" imgW="291960" imgH="228600" progId="Equation.DSMT4">
                  <p:embed/>
                </p:oleObj>
              </mc:Choice>
              <mc:Fallback>
                <p:oleObj name="Equation" r:id="rId3" imgW="291960" imgH="228600" progId="Equation.DSMT4">
                  <p:embed/>
                  <p:pic>
                    <p:nvPicPr>
                      <p:cNvPr id="13" name="Object 3"/>
                      <p:cNvPicPr/>
                      <p:nvPr/>
                    </p:nvPicPr>
                    <p:blipFill>
                      <a:blip r:embed="rId4"/>
                      <a:stretch>
                        <a:fillRect/>
                      </a:stretch>
                    </p:blipFill>
                    <p:spPr>
                      <a:xfrm>
                        <a:off x="4598624" y="1790700"/>
                        <a:ext cx="729900" cy="571500"/>
                      </a:xfrm>
                      <a:prstGeom prst="rect">
                        <a:avLst/>
                      </a:prstGeom>
                    </p:spPr>
                  </p:pic>
                </p:oleObj>
              </mc:Fallback>
            </mc:AlternateContent>
          </a:graphicData>
        </a:graphic>
      </p:graphicFrame>
      <p:sp>
        <p:nvSpPr>
          <p:cNvPr id="4" name="Content Placeholder 4"/>
          <p:cNvSpPr>
            <a:spLocks noGrp="1"/>
          </p:cNvSpPr>
          <p:nvPr>
            <p:ph idx="13"/>
          </p:nvPr>
        </p:nvSpPr>
        <p:spPr>
          <a:xfrm>
            <a:off x="5257800" y="1783080"/>
            <a:ext cx="3505200" cy="502920"/>
          </a:xfrm>
        </p:spPr>
        <p:txBody>
          <a:bodyPr/>
          <a:lstStyle/>
          <a:p>
            <a:r>
              <a:rPr lang="en-US" dirty="0"/>
              <a:t>is the function from</a:t>
            </a:r>
            <a:endParaRPr lang="en-US" b="1" dirty="0"/>
          </a:p>
        </p:txBody>
      </p:sp>
      <p:sp>
        <p:nvSpPr>
          <p:cNvPr id="5" name="Content Placeholder 5"/>
          <p:cNvSpPr>
            <a:spLocks noGrp="1"/>
          </p:cNvSpPr>
          <p:nvPr>
            <p:ph idx="14"/>
          </p:nvPr>
        </p:nvSpPr>
        <p:spPr>
          <a:xfrm>
            <a:off x="457200" y="2286000"/>
            <a:ext cx="2971800" cy="593725"/>
          </a:xfrm>
        </p:spPr>
        <p:txBody>
          <a:bodyPr/>
          <a:lstStyle/>
          <a:p>
            <a:r>
              <a:rPr lang="en-US" i="1" dirty="0"/>
              <a:t>B</a:t>
            </a:r>
            <a:r>
              <a:rPr lang="en-US" dirty="0"/>
              <a:t> to </a:t>
            </a:r>
            <a:r>
              <a:rPr lang="en-US" i="1" dirty="0"/>
              <a:t>A</a:t>
            </a:r>
            <a:r>
              <a:rPr lang="en-US" b="1" dirty="0"/>
              <a:t> </a:t>
            </a:r>
            <a:r>
              <a:rPr lang="en-US" dirty="0"/>
              <a:t>defined as</a:t>
            </a:r>
            <a:endParaRPr lang="en-US" b="1" dirty="0"/>
          </a:p>
        </p:txBody>
      </p:sp>
      <p:graphicFrame>
        <p:nvGraphicFramePr>
          <p:cNvPr id="14" name="Object 6"/>
          <p:cNvGraphicFramePr>
            <a:graphicFrameLocks noChangeAspect="1"/>
          </p:cNvGraphicFramePr>
          <p:nvPr/>
        </p:nvGraphicFramePr>
        <p:xfrm>
          <a:off x="3352800" y="2321667"/>
          <a:ext cx="3625850" cy="609386"/>
        </p:xfrm>
        <a:graphic>
          <a:graphicData uri="http://schemas.openxmlformats.org/presentationml/2006/ole">
            <mc:AlternateContent xmlns:mc="http://schemas.openxmlformats.org/markup-compatibility/2006">
              <mc:Choice xmlns:v="urn:schemas-microsoft-com:vml" Requires="v">
                <p:oleObj spid="_x0000_s23557" name="Equation" r:id="rId5" imgW="1511280" imgH="253800" progId="Equation.DSMT4">
                  <p:embed/>
                </p:oleObj>
              </mc:Choice>
              <mc:Fallback>
                <p:oleObj name="Equation" r:id="rId5" imgW="1511280" imgH="253800" progId="Equation.DSMT4">
                  <p:embed/>
                  <p:pic>
                    <p:nvPicPr>
                      <p:cNvPr id="14" name="Object 6"/>
                      <p:cNvPicPr/>
                      <p:nvPr/>
                    </p:nvPicPr>
                    <p:blipFill>
                      <a:blip r:embed="rId6"/>
                      <a:stretch>
                        <a:fillRect/>
                      </a:stretch>
                    </p:blipFill>
                    <p:spPr>
                      <a:xfrm>
                        <a:off x="3352800" y="2321667"/>
                        <a:ext cx="3625850" cy="609386"/>
                      </a:xfrm>
                      <a:prstGeom prst="rect">
                        <a:avLst/>
                      </a:prstGeom>
                    </p:spPr>
                  </p:pic>
                </p:oleObj>
              </mc:Fallback>
            </mc:AlternateContent>
          </a:graphicData>
        </a:graphic>
      </p:graphicFrame>
      <p:sp>
        <p:nvSpPr>
          <p:cNvPr id="19" name="Content Placeholder 7"/>
          <p:cNvSpPr>
            <a:spLocks noGrp="1"/>
          </p:cNvSpPr>
          <p:nvPr>
            <p:ph idx="15"/>
          </p:nvPr>
        </p:nvSpPr>
        <p:spPr>
          <a:xfrm>
            <a:off x="457200" y="2819400"/>
            <a:ext cx="8229600" cy="619708"/>
          </a:xfrm>
        </p:spPr>
        <p:txBody>
          <a:bodyPr/>
          <a:lstStyle/>
          <a:p>
            <a:r>
              <a:rPr lang="en-US" dirty="0"/>
              <a:t>No inverse exists unless </a:t>
            </a:r>
            <a:r>
              <a:rPr lang="en-US" i="1" dirty="0"/>
              <a:t>f</a:t>
            </a:r>
            <a:r>
              <a:rPr lang="en-US" dirty="0"/>
              <a:t> is a bijection. Why?</a:t>
            </a:r>
          </a:p>
        </p:txBody>
      </p:sp>
      <p:pic>
        <p:nvPicPr>
          <p:cNvPr id="20" name="Picture 8" descr="Illustration of function F power minus one is the inverse of function F.&#10;"/>
          <p:cNvPicPr>
            <a:picLocks noGrp="1" noChangeAspect="1" noChangeArrowheads="1"/>
          </p:cNvPicPr>
          <p:nvPr>
            <p:ph idx="16"/>
          </p:nvPr>
        </p:nvPicPr>
        <p:blipFill>
          <a:blip r:embed="rId7">
            <a:extLst>
              <a:ext uri="{28A0092B-C50C-407E-A947-70E740481C1C}">
                <a14:useLocalDpi xmlns:a14="http://schemas.microsoft.com/office/drawing/2010/main" val="0"/>
              </a:ext>
            </a:extLst>
          </a:blip>
          <a:stretch>
            <a:fillRect/>
          </a:stretch>
        </p:blipFill>
        <p:spPr bwMode="auto">
          <a:xfrm>
            <a:off x="2067052" y="3691295"/>
            <a:ext cx="5324348" cy="2597242"/>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58830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Composition </a:t>
            </a:r>
            <a:r>
              <a:rPr lang="zh-CN" altLang="en-US" sz="4000" dirty="0"/>
              <a:t>复合函数</a:t>
            </a:r>
            <a:endParaRPr lang="en-US" sz="1500" dirty="0"/>
          </a:p>
        </p:txBody>
      </p:sp>
      <p:sp>
        <p:nvSpPr>
          <p:cNvPr id="9" name="Content Placeholder 2"/>
          <p:cNvSpPr>
            <a:spLocks noGrp="1"/>
          </p:cNvSpPr>
          <p:nvPr>
            <p:ph idx="1"/>
          </p:nvPr>
        </p:nvSpPr>
        <p:spPr>
          <a:xfrm>
            <a:off x="457200" y="1295400"/>
            <a:ext cx="8595360" cy="982027"/>
          </a:xfrm>
        </p:spPr>
        <p:txBody>
          <a:bodyPr/>
          <a:lstStyle/>
          <a:p>
            <a:r>
              <a:rPr lang="en-US" sz="2800" b="1" dirty="0"/>
              <a:t>Definition</a:t>
            </a:r>
            <a:r>
              <a:rPr lang="en-US" sz="2800" dirty="0"/>
              <a:t>: Let </a:t>
            </a:r>
            <a:r>
              <a:rPr lang="en-US" sz="2800" i="1" dirty="0"/>
              <a:t>f</a:t>
            </a:r>
            <a:r>
              <a:rPr lang="en-US" sz="2800" dirty="0"/>
              <a:t>: </a:t>
            </a:r>
            <a:r>
              <a:rPr lang="en-US" sz="2800" i="1" dirty="0"/>
              <a:t>B</a:t>
            </a:r>
            <a:r>
              <a:rPr lang="en-US" sz="2800" dirty="0">
                <a:ea typeface="Cambria Math"/>
              </a:rPr>
              <a:t>→</a:t>
            </a:r>
            <a:r>
              <a:rPr lang="en-US" sz="2800" i="1" dirty="0">
                <a:sym typeface="Wingdings" pitchFamily="2" charset="2"/>
              </a:rPr>
              <a:t>C</a:t>
            </a:r>
            <a:r>
              <a:rPr lang="en-US" sz="2800" dirty="0">
                <a:sym typeface="Wingdings" pitchFamily="2" charset="2"/>
              </a:rPr>
              <a:t>, </a:t>
            </a:r>
            <a:r>
              <a:rPr lang="en-US" sz="2800" i="1" dirty="0">
                <a:sym typeface="Wingdings" pitchFamily="2" charset="2"/>
              </a:rPr>
              <a:t>g</a:t>
            </a:r>
            <a:r>
              <a:rPr lang="en-US" sz="2800" dirty="0">
                <a:sym typeface="Wingdings" pitchFamily="2" charset="2"/>
              </a:rPr>
              <a:t>: </a:t>
            </a:r>
            <a:r>
              <a:rPr lang="en-US" sz="2800" i="1" dirty="0">
                <a:sym typeface="Wingdings" pitchFamily="2" charset="2"/>
              </a:rPr>
              <a:t>A</a:t>
            </a:r>
            <a:r>
              <a:rPr lang="en-US" sz="2800" dirty="0">
                <a:ea typeface="Cambria Math"/>
              </a:rPr>
              <a:t>→</a:t>
            </a:r>
            <a:r>
              <a:rPr lang="en-US" sz="2800" i="1" dirty="0">
                <a:sym typeface="Wingdings" pitchFamily="2" charset="2"/>
              </a:rPr>
              <a:t>B</a:t>
            </a:r>
            <a:r>
              <a:rPr lang="en-US" sz="2800" dirty="0">
                <a:sym typeface="Wingdings" pitchFamily="2" charset="2"/>
              </a:rPr>
              <a:t>. The </a:t>
            </a:r>
            <a:r>
              <a:rPr lang="en-US" sz="2800" i="1" dirty="0">
                <a:solidFill>
                  <a:srgbClr val="C00000"/>
                </a:solidFill>
                <a:sym typeface="Wingdings" pitchFamily="2" charset="2"/>
              </a:rPr>
              <a:t>composition</a:t>
            </a:r>
            <a:r>
              <a:rPr lang="en-US" sz="2800" i="1" dirty="0">
                <a:sym typeface="Wingdings" pitchFamily="2" charset="2"/>
              </a:rPr>
              <a:t> of f with g</a:t>
            </a:r>
            <a:r>
              <a:rPr lang="en-US" sz="2800" dirty="0">
                <a:sym typeface="Wingdings" pitchFamily="2" charset="2"/>
              </a:rPr>
              <a:t>, denoted</a:t>
            </a:r>
            <a:endParaRPr lang="en-US" sz="2800" dirty="0"/>
          </a:p>
        </p:txBody>
      </p:sp>
      <p:graphicFrame>
        <p:nvGraphicFramePr>
          <p:cNvPr id="10" name="Object 3"/>
          <p:cNvGraphicFramePr>
            <a:graphicFrameLocks noChangeAspect="1"/>
          </p:cNvGraphicFramePr>
          <p:nvPr/>
        </p:nvGraphicFramePr>
        <p:xfrm>
          <a:off x="2162175" y="1779588"/>
          <a:ext cx="781050" cy="461962"/>
        </p:xfrm>
        <a:graphic>
          <a:graphicData uri="http://schemas.openxmlformats.org/presentationml/2006/ole">
            <mc:AlternateContent xmlns:mc="http://schemas.openxmlformats.org/markup-compatibility/2006">
              <mc:Choice xmlns:v="urn:schemas-microsoft-com:vml" Requires="v">
                <p:oleObj spid="_x0000_s24580" name="Equation" r:id="rId3" imgW="342720" imgH="203040" progId="Equation.DSMT4">
                  <p:embed/>
                </p:oleObj>
              </mc:Choice>
              <mc:Fallback>
                <p:oleObj name="Equation" r:id="rId3" imgW="342720" imgH="203040" progId="Equation.DSMT4">
                  <p:embed/>
                  <p:pic>
                    <p:nvPicPr>
                      <p:cNvPr id="10" name="Object 3"/>
                      <p:cNvPicPr/>
                      <p:nvPr/>
                    </p:nvPicPr>
                    <p:blipFill>
                      <a:blip r:embed="rId4"/>
                      <a:stretch>
                        <a:fillRect/>
                      </a:stretch>
                    </p:blipFill>
                    <p:spPr>
                      <a:xfrm>
                        <a:off x="2162175" y="1779588"/>
                        <a:ext cx="781050" cy="461962"/>
                      </a:xfrm>
                      <a:prstGeom prst="rect">
                        <a:avLst/>
                      </a:prstGeom>
                    </p:spPr>
                  </p:pic>
                </p:oleObj>
              </mc:Fallback>
            </mc:AlternateContent>
          </a:graphicData>
        </a:graphic>
      </p:graphicFrame>
      <p:sp>
        <p:nvSpPr>
          <p:cNvPr id="4" name="Content Placeholder 4"/>
          <p:cNvSpPr>
            <a:spLocks noGrp="1"/>
          </p:cNvSpPr>
          <p:nvPr>
            <p:ph idx="13"/>
          </p:nvPr>
        </p:nvSpPr>
        <p:spPr>
          <a:xfrm>
            <a:off x="2956193" y="1744027"/>
            <a:ext cx="5654407" cy="533400"/>
          </a:xfrm>
        </p:spPr>
        <p:txBody>
          <a:bodyPr/>
          <a:lstStyle/>
          <a:p>
            <a:r>
              <a:rPr lang="en-US" sz="2800" dirty="0">
                <a:sym typeface="Wingdings" pitchFamily="2" charset="2"/>
              </a:rPr>
              <a:t>is the function from </a:t>
            </a:r>
            <a:r>
              <a:rPr lang="en-US" sz="2800" i="1" dirty="0">
                <a:sym typeface="Wingdings" pitchFamily="2" charset="2"/>
              </a:rPr>
              <a:t>A</a:t>
            </a:r>
            <a:r>
              <a:rPr lang="en-US" sz="2800" dirty="0">
                <a:sym typeface="Wingdings" pitchFamily="2" charset="2"/>
              </a:rPr>
              <a:t> to </a:t>
            </a:r>
            <a:r>
              <a:rPr lang="en-US" sz="2800" i="1" dirty="0">
                <a:sym typeface="Wingdings" pitchFamily="2" charset="2"/>
              </a:rPr>
              <a:t>C </a:t>
            </a:r>
            <a:r>
              <a:rPr lang="en-US" sz="2800" dirty="0">
                <a:sym typeface="Wingdings" pitchFamily="2" charset="2"/>
              </a:rPr>
              <a:t>defined by</a:t>
            </a:r>
          </a:p>
        </p:txBody>
      </p:sp>
      <p:graphicFrame>
        <p:nvGraphicFramePr>
          <p:cNvPr id="11" name="Object 5"/>
          <p:cNvGraphicFramePr>
            <a:graphicFrameLocks noChangeAspect="1"/>
          </p:cNvGraphicFramePr>
          <p:nvPr/>
        </p:nvGraphicFramePr>
        <p:xfrm>
          <a:off x="471488" y="2209800"/>
          <a:ext cx="2890837" cy="577850"/>
        </p:xfrm>
        <a:graphic>
          <a:graphicData uri="http://schemas.openxmlformats.org/presentationml/2006/ole">
            <mc:AlternateContent xmlns:mc="http://schemas.openxmlformats.org/markup-compatibility/2006">
              <mc:Choice xmlns:v="urn:schemas-microsoft-com:vml" Requires="v">
                <p:oleObj spid="_x0000_s24581" name="Equation" r:id="rId5" imgW="1269720" imgH="253800" progId="Equation.DSMT4">
                  <p:embed/>
                </p:oleObj>
              </mc:Choice>
              <mc:Fallback>
                <p:oleObj name="Equation" r:id="rId5" imgW="1269720" imgH="253800" progId="Equation.DSMT4">
                  <p:embed/>
                  <p:pic>
                    <p:nvPicPr>
                      <p:cNvPr id="11" name="Object 5"/>
                      <p:cNvPicPr/>
                      <p:nvPr/>
                    </p:nvPicPr>
                    <p:blipFill>
                      <a:blip r:embed="rId6"/>
                      <a:stretch>
                        <a:fillRect/>
                      </a:stretch>
                    </p:blipFill>
                    <p:spPr>
                      <a:xfrm>
                        <a:off x="471488" y="2209800"/>
                        <a:ext cx="2890837" cy="577850"/>
                      </a:xfrm>
                      <a:prstGeom prst="rect">
                        <a:avLst/>
                      </a:prstGeom>
                    </p:spPr>
                  </p:pic>
                </p:oleObj>
              </mc:Fallback>
            </mc:AlternateContent>
          </a:graphicData>
        </a:graphic>
      </p:graphicFrame>
      <p:pic>
        <p:nvPicPr>
          <p:cNvPr id="8" name="Picture 6" descr="Illustration of the composition of functions F and G.&#10;"/>
          <p:cNvPicPr>
            <a:picLocks noGrp="1" noChangeAspect="1" noChangeArrowheads="1"/>
          </p:cNvPicPr>
          <p:nvPr>
            <p:ph idx="14"/>
          </p:nvPr>
        </p:nvPicPr>
        <p:blipFill>
          <a:blip r:embed="rId7">
            <a:extLst>
              <a:ext uri="{28A0092B-C50C-407E-A947-70E740481C1C}">
                <a14:useLocalDpi xmlns:a14="http://schemas.microsoft.com/office/drawing/2010/main" val="0"/>
              </a:ext>
            </a:extLst>
          </a:blip>
          <a:stretch>
            <a:fillRect/>
          </a:stretch>
        </p:blipFill>
        <p:spPr bwMode="auto">
          <a:xfrm>
            <a:off x="2048256" y="3429000"/>
            <a:ext cx="5413248" cy="2590800"/>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71096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zh-CN" dirty="0"/>
              <a:t>Composition </a:t>
            </a:r>
            <a:r>
              <a:rPr lang="zh-CN" altLang="en-US" sz="4000" dirty="0"/>
              <a:t>复合函数</a:t>
            </a:r>
            <a:endParaRPr lang="en-US" sz="1500" dirty="0"/>
          </a:p>
        </p:txBody>
      </p:sp>
      <p:pic>
        <p:nvPicPr>
          <p:cNvPr id="15"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57200" y="1752600"/>
            <a:ext cx="4495800" cy="3060603"/>
          </a:xfrm>
          <a:prstGeom prst="rect">
            <a:avLst/>
          </a:prstGeom>
          <a:extLst>
            <a:ext uri="{909E8E84-426E-40DD-AFC4-6F175D3DCCD1}">
              <a14:hiddenFill xmlns:a14="http://schemas.microsoft.com/office/drawing/2010/main">
                <a:solidFill>
                  <a:srgbClr val="FFFFFF"/>
                </a:solidFill>
              </a14:hiddenFill>
            </a:ext>
          </a:extLst>
        </p:spPr>
      </p:pic>
      <p:pic>
        <p:nvPicPr>
          <p:cNvPr id="17" name="Picture 3"/>
          <p:cNvPicPr>
            <a:picLocks noGrp="1" noChangeAspect="1" noChangeArrowheads="1"/>
          </p:cNvPicPr>
          <p:nvPr>
            <p:ph idx="13"/>
          </p:nvPr>
        </p:nvPicPr>
        <p:blipFill>
          <a:blip r:embed="rId3">
            <a:extLst>
              <a:ext uri="{28A0092B-C50C-407E-A947-70E740481C1C}">
                <a14:useLocalDpi xmlns:a14="http://schemas.microsoft.com/office/drawing/2010/main" val="0"/>
              </a:ext>
            </a:extLst>
          </a:blip>
          <a:stretch>
            <a:fillRect/>
          </a:stretch>
        </p:blipFill>
        <p:spPr bwMode="auto">
          <a:xfrm>
            <a:off x="5257800" y="1752600"/>
            <a:ext cx="3462828" cy="2993395"/>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8296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p:txBody>
          <a:bodyPr/>
          <a:lstStyle/>
          <a:p>
            <a:r>
              <a:rPr lang="en-US" altLang="zh-CN" dirty="0"/>
              <a:t>Composition </a:t>
            </a:r>
            <a:r>
              <a:rPr lang="zh-CN" altLang="en-US" sz="4000" dirty="0"/>
              <a:t>复合函数</a:t>
            </a:r>
            <a:endParaRPr lang="en-US" sz="1500" dirty="0"/>
          </a:p>
        </p:txBody>
      </p:sp>
      <p:sp>
        <p:nvSpPr>
          <p:cNvPr id="4" name="Content Placeholder 2"/>
          <p:cNvSpPr>
            <a:spLocks noGrp="1"/>
          </p:cNvSpPr>
          <p:nvPr>
            <p:ph idx="1"/>
          </p:nvPr>
        </p:nvSpPr>
        <p:spPr>
          <a:xfrm>
            <a:off x="457200" y="1295400"/>
            <a:ext cx="2362200" cy="533400"/>
          </a:xfrm>
        </p:spPr>
        <p:txBody>
          <a:bodyPr/>
          <a:lstStyle/>
          <a:p>
            <a:r>
              <a:rPr lang="en-US" b="1" dirty="0"/>
              <a:t>Example </a:t>
            </a:r>
            <a:r>
              <a:rPr lang="en-US" b="1" dirty="0">
                <a:ea typeface="Cambria Math" pitchFamily="18" charset="0"/>
              </a:rPr>
              <a:t>1</a:t>
            </a:r>
            <a:r>
              <a:rPr lang="en-US" dirty="0"/>
              <a:t>: If</a:t>
            </a:r>
          </a:p>
        </p:txBody>
      </p:sp>
      <p:graphicFrame>
        <p:nvGraphicFramePr>
          <p:cNvPr id="5" name="Object 3"/>
          <p:cNvGraphicFramePr>
            <a:graphicFrameLocks noChangeAspect="1"/>
          </p:cNvGraphicFramePr>
          <p:nvPr/>
        </p:nvGraphicFramePr>
        <p:xfrm>
          <a:off x="2209800" y="2301986"/>
          <a:ext cx="4724400" cy="3336814"/>
        </p:xfrm>
        <a:graphic>
          <a:graphicData uri="http://schemas.openxmlformats.org/presentationml/2006/ole">
            <mc:AlternateContent xmlns:mc="http://schemas.openxmlformats.org/markup-compatibility/2006">
              <mc:Choice xmlns:v="urn:schemas-microsoft-com:vml" Requires="v">
                <p:oleObj spid="_x0000_s25603" name="Equation" r:id="rId3" imgW="1815840" imgH="1282680" progId="Equation.DSMT4">
                  <p:embed/>
                </p:oleObj>
              </mc:Choice>
              <mc:Fallback>
                <p:oleObj name="Equation" r:id="rId3" imgW="1815840" imgH="1282680" progId="Equation.DSMT4">
                  <p:embed/>
                  <p:pic>
                    <p:nvPicPr>
                      <p:cNvPr id="5" name="Object 3"/>
                      <p:cNvPicPr/>
                      <p:nvPr/>
                    </p:nvPicPr>
                    <p:blipFill>
                      <a:blip r:embed="rId4"/>
                      <a:stretch>
                        <a:fillRect/>
                      </a:stretch>
                    </p:blipFill>
                    <p:spPr>
                      <a:xfrm>
                        <a:off x="2209800" y="2301986"/>
                        <a:ext cx="4724400" cy="3336814"/>
                      </a:xfrm>
                      <a:prstGeom prst="rect">
                        <a:avLst/>
                      </a:prstGeom>
                    </p:spPr>
                  </p:pic>
                </p:oleObj>
              </mc:Fallback>
            </mc:AlternateContent>
          </a:graphicData>
        </a:graphic>
      </p:graphicFrame>
    </p:spTree>
    <p:extLst>
      <p:ext uri="{BB962C8B-B14F-4D97-AF65-F5344CB8AC3E}">
        <p14:creationId xmlns:p14="http://schemas.microsoft.com/office/powerpoint/2010/main" val="323843257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Partial Functions</a:t>
            </a:r>
            <a:endParaRPr lang="en-US" sz="1500" dirty="0"/>
          </a:p>
        </p:txBody>
      </p:sp>
      <mc:AlternateContent xmlns:mc="http://schemas.openxmlformats.org/markup-compatibility/2006" xmlns:a14="http://schemas.microsoft.com/office/drawing/2010/main">
        <mc:Choice Requires="a14">
          <p:sp>
            <p:nvSpPr>
              <p:cNvPr id="5" name="Content Placeholder 2"/>
              <p:cNvSpPr>
                <a:spLocks noGrp="1"/>
              </p:cNvSpPr>
              <p:nvPr>
                <p:ph idx="1"/>
              </p:nvPr>
            </p:nvSpPr>
            <p:spPr>
              <a:xfrm>
                <a:off x="457200" y="1295400"/>
                <a:ext cx="8458200" cy="5181600"/>
              </a:xfrm>
            </p:spPr>
            <p:txBody>
              <a:bodyPr/>
              <a:lstStyle/>
              <a:p>
                <a:pPr>
                  <a:spcBef>
                    <a:spcPts val="600"/>
                  </a:spcBef>
                </a:pPr>
                <a:r>
                  <a:rPr lang="en-US" sz="2600" b="1" dirty="0"/>
                  <a:t>Definition</a:t>
                </a:r>
                <a:r>
                  <a:rPr lang="en-US" sz="2600" dirty="0"/>
                  <a:t>: A </a:t>
                </a:r>
                <a:r>
                  <a:rPr lang="en-US" sz="2600" i="1" dirty="0">
                    <a:solidFill>
                      <a:srgbClr val="C00000"/>
                    </a:solidFill>
                  </a:rPr>
                  <a:t>partial function </a:t>
                </a:r>
                <a:r>
                  <a:rPr lang="en-US" sz="2600" i="1" dirty="0"/>
                  <a:t>f  </a:t>
                </a:r>
                <a:r>
                  <a:rPr lang="en-US" sz="2600" dirty="0"/>
                  <a:t>from a set </a:t>
                </a:r>
                <a:r>
                  <a:rPr lang="en-US" sz="2600" i="1" dirty="0"/>
                  <a:t>A</a:t>
                </a:r>
                <a:r>
                  <a:rPr lang="en-US" sz="2600" dirty="0"/>
                  <a:t> to a set </a:t>
                </a:r>
                <a:r>
                  <a:rPr lang="en-US" sz="2600" i="1" dirty="0"/>
                  <a:t>B</a:t>
                </a:r>
                <a:r>
                  <a:rPr lang="en-US" sz="2600" dirty="0"/>
                  <a:t>  is an assignment to each element </a:t>
                </a:r>
                <a:r>
                  <a:rPr lang="en-US" sz="2600" i="1" dirty="0"/>
                  <a:t>a</a:t>
                </a:r>
                <a:r>
                  <a:rPr lang="en-US" sz="2600" dirty="0"/>
                  <a:t> in a subset of </a:t>
                </a:r>
                <a:r>
                  <a:rPr lang="en-US" sz="2600" i="1" dirty="0"/>
                  <a:t>A</a:t>
                </a:r>
                <a:r>
                  <a:rPr lang="en-US" sz="2600" b="1" dirty="0"/>
                  <a:t>, </a:t>
                </a:r>
                <a:r>
                  <a:rPr lang="en-US" sz="2600" dirty="0"/>
                  <a:t>called the </a:t>
                </a:r>
                <a:r>
                  <a:rPr lang="en-US" sz="2600" i="1" dirty="0"/>
                  <a:t>domain of definition </a:t>
                </a:r>
                <a:r>
                  <a:rPr lang="en-US" sz="2600" dirty="0"/>
                  <a:t>of </a:t>
                </a:r>
                <a:r>
                  <a:rPr lang="en-US" sz="2600" i="1" dirty="0"/>
                  <a:t>f</a:t>
                </a:r>
                <a:r>
                  <a:rPr lang="en-US" sz="2600" dirty="0"/>
                  <a:t>, of a unique element </a:t>
                </a:r>
                <a:r>
                  <a:rPr lang="en-US" sz="2600" i="1" dirty="0"/>
                  <a:t>b</a:t>
                </a:r>
                <a:r>
                  <a:rPr lang="en-US" sz="2600" dirty="0"/>
                  <a:t> in </a:t>
                </a:r>
                <a:r>
                  <a:rPr lang="en-US" sz="2600" i="1" dirty="0"/>
                  <a:t>B</a:t>
                </a:r>
                <a:r>
                  <a:rPr lang="en-US" sz="2600" dirty="0"/>
                  <a:t>.</a:t>
                </a:r>
              </a:p>
              <a:p>
                <a:pPr lvl="1">
                  <a:spcBef>
                    <a:spcPts val="600"/>
                  </a:spcBef>
                </a:pPr>
                <a:r>
                  <a:rPr lang="en-US" sz="2200" dirty="0"/>
                  <a:t>The sets </a:t>
                </a:r>
                <a:r>
                  <a:rPr lang="en-US" sz="2200" i="1" dirty="0"/>
                  <a:t>A</a:t>
                </a:r>
                <a:r>
                  <a:rPr lang="en-US" sz="2200" dirty="0"/>
                  <a:t> and </a:t>
                </a:r>
                <a:r>
                  <a:rPr lang="en-US" sz="2200" i="1" dirty="0"/>
                  <a:t>B</a:t>
                </a:r>
                <a:r>
                  <a:rPr lang="en-US" sz="2200" dirty="0"/>
                  <a:t> are called the </a:t>
                </a:r>
                <a:r>
                  <a:rPr lang="en-US" sz="2200" i="1" dirty="0"/>
                  <a:t>domain</a:t>
                </a:r>
                <a:r>
                  <a:rPr lang="en-US" sz="2200" dirty="0"/>
                  <a:t> and </a:t>
                </a:r>
                <a:r>
                  <a:rPr lang="en-US" sz="2200" i="1" dirty="0"/>
                  <a:t>codomain</a:t>
                </a:r>
                <a:r>
                  <a:rPr lang="en-US" sz="2200" dirty="0"/>
                  <a:t> of </a:t>
                </a:r>
                <a:r>
                  <a:rPr lang="en-US" sz="2200" i="1" dirty="0"/>
                  <a:t>f</a:t>
                </a:r>
                <a:r>
                  <a:rPr lang="en-US" sz="2200" dirty="0"/>
                  <a:t>, respectively.</a:t>
                </a:r>
              </a:p>
              <a:p>
                <a:pPr lvl="1">
                  <a:spcBef>
                    <a:spcPts val="600"/>
                  </a:spcBef>
                </a:pPr>
                <a:r>
                  <a:rPr lang="en-US" sz="2200" dirty="0"/>
                  <a:t>We day that </a:t>
                </a:r>
                <a:r>
                  <a:rPr lang="en-US" sz="2200" i="1" dirty="0"/>
                  <a:t>f</a:t>
                </a:r>
                <a:r>
                  <a:rPr lang="en-US" sz="2200" dirty="0"/>
                  <a:t> is </a:t>
                </a:r>
                <a:r>
                  <a:rPr lang="en-US" sz="2200" i="1" dirty="0"/>
                  <a:t>undefined</a:t>
                </a:r>
                <a:r>
                  <a:rPr lang="en-US" sz="2200" dirty="0"/>
                  <a:t>  for elements in </a:t>
                </a:r>
                <a:r>
                  <a:rPr lang="en-US" sz="2200" i="1" dirty="0"/>
                  <a:t>A</a:t>
                </a:r>
                <a:r>
                  <a:rPr lang="en-US" sz="2200" dirty="0"/>
                  <a:t> that are not in the domain of definition of </a:t>
                </a:r>
                <a:r>
                  <a:rPr lang="en-US" sz="2200" i="1" dirty="0"/>
                  <a:t>f</a:t>
                </a:r>
                <a:r>
                  <a:rPr lang="en-US" sz="2200" dirty="0"/>
                  <a:t>.</a:t>
                </a:r>
              </a:p>
              <a:p>
                <a:pPr lvl="1">
                  <a:spcBef>
                    <a:spcPts val="600"/>
                  </a:spcBef>
                </a:pPr>
                <a:r>
                  <a:rPr lang="en-US" sz="2200" dirty="0"/>
                  <a:t>When the domain of definition of </a:t>
                </a:r>
                <a:r>
                  <a:rPr lang="en-US" sz="2200" i="1" dirty="0"/>
                  <a:t>f</a:t>
                </a:r>
                <a:r>
                  <a:rPr lang="en-US" sz="2200" dirty="0"/>
                  <a:t> equals </a:t>
                </a:r>
                <a:r>
                  <a:rPr lang="en-US" sz="2200" i="1" dirty="0"/>
                  <a:t>A</a:t>
                </a:r>
                <a:r>
                  <a:rPr lang="en-US" sz="2200" dirty="0"/>
                  <a:t>, we say that </a:t>
                </a:r>
                <a:r>
                  <a:rPr lang="en-US" sz="2200" i="1" dirty="0"/>
                  <a:t>f</a:t>
                </a:r>
                <a:r>
                  <a:rPr lang="en-US" sz="2200" dirty="0"/>
                  <a:t> is a </a:t>
                </a:r>
                <a:r>
                  <a:rPr lang="en-US" sz="2200" i="1" dirty="0"/>
                  <a:t>total function</a:t>
                </a:r>
                <a:r>
                  <a:rPr lang="en-US" sz="2200" dirty="0"/>
                  <a:t>.</a:t>
                </a:r>
              </a:p>
              <a:p>
                <a:pPr>
                  <a:spcBef>
                    <a:spcPts val="600"/>
                  </a:spcBef>
                </a:pPr>
                <a:r>
                  <a:rPr lang="en-US" sz="2600" b="1" dirty="0"/>
                  <a:t>Example: </a:t>
                </a:r>
                <a:r>
                  <a:rPr lang="en-US" sz="2600" i="1" dirty="0"/>
                  <a:t>f</a:t>
                </a:r>
                <a:r>
                  <a:rPr lang="en-US" sz="2600" dirty="0"/>
                  <a:t>:</a:t>
                </a:r>
                <a:r>
                  <a:rPr lang="en-US" sz="2600" b="1" dirty="0"/>
                  <a:t> N </a:t>
                </a:r>
                <a:r>
                  <a:rPr lang="en-US" sz="2600" b="1" dirty="0">
                    <a:ea typeface="Cambria Math"/>
                    <a:sym typeface="Symbol" panose="05050102010706020507" pitchFamily="18" charset="2"/>
                  </a:rPr>
                  <a:t></a:t>
                </a:r>
                <a:r>
                  <a:rPr lang="en-US" sz="2600" b="1" dirty="0">
                    <a:sym typeface="Wingdings" pitchFamily="2" charset="2"/>
                  </a:rPr>
                  <a:t> R </a:t>
                </a:r>
                <a:r>
                  <a:rPr lang="en-US" sz="2600" dirty="0">
                    <a:sym typeface="Wingdings" pitchFamily="2" charset="2"/>
                  </a:rPr>
                  <a:t>where </a:t>
                </a:r>
                <a:r>
                  <a:rPr lang="en-US" sz="2600" i="1" dirty="0">
                    <a:ea typeface="Cambria Math" pitchFamily="18" charset="0"/>
                    <a:sym typeface="Wingdings" pitchFamily="2" charset="2"/>
                  </a:rPr>
                  <a:t>f</a:t>
                </a:r>
                <a:r>
                  <a:rPr lang="en-US" sz="2600" dirty="0">
                    <a:ea typeface="Cambria Math" pitchFamily="18" charset="0"/>
                    <a:sym typeface="Wingdings" pitchFamily="2" charset="2"/>
                  </a:rPr>
                  <a:t>(</a:t>
                </a:r>
                <a:r>
                  <a:rPr lang="en-US" sz="2600" i="1" dirty="0">
                    <a:ea typeface="Cambria Math" pitchFamily="18" charset="0"/>
                    <a:sym typeface="Wingdings" pitchFamily="2" charset="2"/>
                  </a:rPr>
                  <a:t>n</a:t>
                </a:r>
                <a:r>
                  <a:rPr lang="en-US" sz="2600" dirty="0">
                    <a:ea typeface="Cambria Math" pitchFamily="18" charset="0"/>
                    <a:sym typeface="Wingdings" pitchFamily="2" charset="2"/>
                  </a:rPr>
                  <a:t>) = </a:t>
                </a:r>
                <a14:m>
                  <m:oMath xmlns:m="http://schemas.openxmlformats.org/officeDocument/2006/math">
                    <m:rad>
                      <m:radPr>
                        <m:degHide m:val="on"/>
                        <m:ctrlPr>
                          <a:rPr lang="en-US" altLang="zh-CN" sz="2400" i="1" smtClean="0">
                            <a:solidFill>
                              <a:schemeClr val="tx1"/>
                            </a:solidFill>
                            <a:latin typeface="Cambria Math" panose="02040503050406030204" pitchFamily="18" charset="0"/>
                            <a:ea typeface="Cambria Math"/>
                          </a:rPr>
                        </m:ctrlPr>
                      </m:radPr>
                      <m:deg/>
                      <m:e>
                        <m:r>
                          <a:rPr lang="en-US" altLang="zh-CN" sz="2400" b="0" i="1" smtClean="0">
                            <a:solidFill>
                              <a:schemeClr val="tx1"/>
                            </a:solidFill>
                            <a:latin typeface="Cambria Math" panose="02040503050406030204" pitchFamily="18" charset="0"/>
                            <a:ea typeface="Cambria Math"/>
                          </a:rPr>
                          <m:t>𝑛</m:t>
                        </m:r>
                      </m:e>
                    </m:rad>
                  </m:oMath>
                </a14:m>
                <a:r>
                  <a:rPr lang="en-US" sz="2000" dirty="0">
                    <a:ea typeface="Cambria Math" pitchFamily="18" charset="0"/>
                    <a:sym typeface="Wingdings" pitchFamily="2" charset="2"/>
                  </a:rPr>
                  <a:t> </a:t>
                </a:r>
                <a:r>
                  <a:rPr lang="en-US" sz="2600" dirty="0">
                    <a:ea typeface="Cambria Math" pitchFamily="18" charset="0"/>
                    <a:sym typeface="Wingdings" pitchFamily="2" charset="2"/>
                  </a:rPr>
                  <a:t>is a partial function from </a:t>
                </a:r>
                <a:r>
                  <a:rPr lang="en-US" sz="2600" b="1" dirty="0">
                    <a:ea typeface="Cambria Math" pitchFamily="18" charset="0"/>
                    <a:sym typeface="Wingdings" pitchFamily="2" charset="2"/>
                  </a:rPr>
                  <a:t>Z</a:t>
                </a:r>
                <a:r>
                  <a:rPr lang="en-US" sz="2600" dirty="0">
                    <a:ea typeface="Cambria Math" pitchFamily="18" charset="0"/>
                    <a:sym typeface="Wingdings" pitchFamily="2" charset="2"/>
                  </a:rPr>
                  <a:t> to </a:t>
                </a:r>
                <a:r>
                  <a:rPr lang="en-US" sz="2600" b="1" dirty="0">
                    <a:ea typeface="Cambria Math" pitchFamily="18" charset="0"/>
                    <a:sym typeface="Wingdings" pitchFamily="2" charset="2"/>
                  </a:rPr>
                  <a:t>R</a:t>
                </a:r>
                <a:r>
                  <a:rPr lang="en-US" sz="2600" dirty="0">
                    <a:ea typeface="Cambria Math" pitchFamily="18" charset="0"/>
                    <a:sym typeface="Wingdings" pitchFamily="2" charset="2"/>
                  </a:rPr>
                  <a:t> where the domain of definition is the set of nonnegative integers. Note that </a:t>
                </a:r>
                <a:r>
                  <a:rPr lang="en-US" sz="2600" i="1" dirty="0">
                    <a:ea typeface="Cambria Math" pitchFamily="18" charset="0"/>
                    <a:sym typeface="Wingdings" pitchFamily="2" charset="2"/>
                  </a:rPr>
                  <a:t>f</a:t>
                </a:r>
                <a:r>
                  <a:rPr lang="en-US" sz="2600" dirty="0">
                    <a:ea typeface="Cambria Math" pitchFamily="18" charset="0"/>
                    <a:sym typeface="Wingdings" pitchFamily="2" charset="2"/>
                  </a:rPr>
                  <a:t> is undefined for negative integers.</a:t>
                </a:r>
                <a:endParaRPr lang="en-US" sz="2600" dirty="0"/>
              </a:p>
            </p:txBody>
          </p:sp>
        </mc:Choice>
        <mc:Fallback xmlns="">
          <p:sp>
            <p:nvSpPr>
              <p:cNvPr id="5" name="Content Placeholder 2"/>
              <p:cNvSpPr>
                <a:spLocks noGrp="1" noRot="1" noChangeAspect="1" noMove="1" noResize="1" noEditPoints="1" noAdjustHandles="1" noChangeArrowheads="1" noChangeShapeType="1" noTextEdit="1"/>
              </p:cNvSpPr>
              <p:nvPr>
                <p:ph idx="1"/>
              </p:nvPr>
            </p:nvSpPr>
            <p:spPr>
              <a:xfrm>
                <a:off x="457200" y="1295400"/>
                <a:ext cx="8458200" cy="5181600"/>
              </a:xfrm>
              <a:blipFill>
                <a:blip r:embed="rId3"/>
                <a:stretch>
                  <a:fillRect l="-1297" t="-1059" r="-793" b="-129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563532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Sequences and Summations</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2.4</a:t>
            </a:r>
          </a:p>
        </p:txBody>
      </p:sp>
    </p:spTree>
    <p:extLst>
      <p:ext uri="{BB962C8B-B14F-4D97-AF65-F5344CB8AC3E}">
        <p14:creationId xmlns:p14="http://schemas.microsoft.com/office/powerpoint/2010/main" val="32361643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endParaRPr lang="en-US" sz="1500" dirty="0"/>
          </a:p>
        </p:txBody>
      </p:sp>
      <p:sp>
        <p:nvSpPr>
          <p:cNvPr id="5" name="Content Placeholder 2"/>
          <p:cNvSpPr>
            <a:spLocks noGrp="1"/>
          </p:cNvSpPr>
          <p:nvPr>
            <p:ph idx="1"/>
          </p:nvPr>
        </p:nvSpPr>
        <p:spPr>
          <a:xfrm>
            <a:off x="457200" y="1295400"/>
            <a:ext cx="8458200" cy="5181600"/>
          </a:xfrm>
        </p:spPr>
        <p:txBody>
          <a:bodyPr/>
          <a:lstStyle/>
          <a:p>
            <a:r>
              <a:rPr lang="en-US" dirty="0"/>
              <a:t>Sequences.</a:t>
            </a:r>
          </a:p>
          <a:p>
            <a:pPr lvl="1"/>
            <a:r>
              <a:rPr lang="en-US" dirty="0"/>
              <a:t>Examples: Geometric Progression, Arithmetic Progression</a:t>
            </a:r>
          </a:p>
          <a:p>
            <a:r>
              <a:rPr lang="en-US" dirty="0"/>
              <a:t>Recurrence Relations</a:t>
            </a:r>
          </a:p>
          <a:p>
            <a:pPr lvl="1"/>
            <a:r>
              <a:rPr lang="en-US" dirty="0"/>
              <a:t>Example: Fibonacci Sequence</a:t>
            </a:r>
          </a:p>
          <a:p>
            <a:r>
              <a:rPr lang="en-US" dirty="0"/>
              <a:t>Summations</a:t>
            </a:r>
          </a:p>
          <a:p>
            <a:r>
              <a:rPr lang="en-US" dirty="0"/>
              <a:t>Special Integer Sequences </a:t>
            </a:r>
          </a:p>
        </p:txBody>
      </p:sp>
    </p:spTree>
    <p:extLst>
      <p:ext uri="{BB962C8B-B14F-4D97-AF65-F5344CB8AC3E}">
        <p14:creationId xmlns:p14="http://schemas.microsoft.com/office/powerpoint/2010/main" val="36435435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Sequences </a:t>
            </a:r>
            <a:r>
              <a:rPr lang="zh-CN" altLang="en-US" sz="4000" dirty="0"/>
              <a:t>序列</a:t>
            </a:r>
            <a:endParaRPr lang="en-US" sz="1500" dirty="0"/>
          </a:p>
        </p:txBody>
      </p:sp>
      <p:sp>
        <p:nvSpPr>
          <p:cNvPr id="5" name="Content Placeholder 2"/>
          <p:cNvSpPr>
            <a:spLocks noGrp="1"/>
          </p:cNvSpPr>
          <p:nvPr>
            <p:ph idx="1"/>
          </p:nvPr>
        </p:nvSpPr>
        <p:spPr>
          <a:xfrm>
            <a:off x="457200" y="1295400"/>
            <a:ext cx="8458200" cy="5212080"/>
          </a:xfrm>
        </p:spPr>
        <p:txBody>
          <a:bodyPr/>
          <a:lstStyle/>
          <a:p>
            <a:r>
              <a:rPr lang="en-US" b="1" dirty="0"/>
              <a:t>Definition</a:t>
            </a:r>
            <a:r>
              <a:rPr lang="en-US" dirty="0"/>
              <a:t>: A </a:t>
            </a:r>
            <a:r>
              <a:rPr lang="en-US" i="1" dirty="0">
                <a:solidFill>
                  <a:srgbClr val="C00000"/>
                </a:solidFill>
              </a:rPr>
              <a:t>sequence</a:t>
            </a:r>
            <a:r>
              <a:rPr lang="en-US" dirty="0"/>
              <a:t> is a function from a subset of the integers (usually either the set {</a:t>
            </a:r>
            <a:r>
              <a:rPr lang="en-US" dirty="0">
                <a:ea typeface="Cambria Math" pitchFamily="18" charset="0"/>
              </a:rPr>
              <a:t>0, 1, 2, 3, 4, </a:t>
            </a:r>
            <a:r>
              <a:rPr lang="en-US" dirty="0"/>
              <a:t>…..} or {</a:t>
            </a:r>
            <a:r>
              <a:rPr lang="en-US" dirty="0">
                <a:ea typeface="Cambria Math" pitchFamily="18" charset="0"/>
              </a:rPr>
              <a:t>1, 2, 3, 4, </a:t>
            </a:r>
            <a:r>
              <a:rPr lang="en-US" dirty="0"/>
              <a:t>….}) to a set </a:t>
            </a:r>
            <a:r>
              <a:rPr lang="en-US" i="1" dirty="0"/>
              <a:t>S</a:t>
            </a:r>
            <a:r>
              <a:rPr lang="en-US" dirty="0"/>
              <a:t>.</a:t>
            </a:r>
          </a:p>
          <a:p>
            <a:r>
              <a:rPr lang="en-US" dirty="0"/>
              <a:t>The notation </a:t>
            </a:r>
            <a:r>
              <a:rPr lang="en-US" i="1" dirty="0">
                <a:ea typeface="Cambria Math" pitchFamily="18" charset="0"/>
              </a:rPr>
              <a:t>a</a:t>
            </a:r>
            <a:r>
              <a:rPr lang="en-US" i="1" baseline="-25000" dirty="0">
                <a:ea typeface="Cambria Math" pitchFamily="18" charset="0"/>
              </a:rPr>
              <a:t>n</a:t>
            </a:r>
            <a:r>
              <a:rPr lang="en-US" dirty="0"/>
              <a:t> is used to denote the image of the integer </a:t>
            </a:r>
            <a:r>
              <a:rPr lang="en-US" i="1" dirty="0"/>
              <a:t>n</a:t>
            </a:r>
            <a:r>
              <a:rPr lang="en-US" dirty="0"/>
              <a:t>. We can think of </a:t>
            </a:r>
            <a:r>
              <a:rPr lang="en-US" i="1" dirty="0">
                <a:ea typeface="Cambria Math" pitchFamily="18" charset="0"/>
              </a:rPr>
              <a:t>a</a:t>
            </a:r>
            <a:r>
              <a:rPr lang="en-US" i="1" baseline="-25000" dirty="0">
                <a:ea typeface="Cambria Math" pitchFamily="18" charset="0"/>
              </a:rPr>
              <a:t>n</a:t>
            </a:r>
            <a:r>
              <a:rPr lang="en-US" dirty="0"/>
              <a:t> as the equivalent of </a:t>
            </a:r>
            <a:r>
              <a:rPr lang="en-US" i="1" dirty="0"/>
              <a:t>f(n)</a:t>
            </a:r>
            <a:r>
              <a:rPr lang="en-US" dirty="0"/>
              <a:t> where </a:t>
            </a:r>
            <a:r>
              <a:rPr lang="en-US" i="1" dirty="0"/>
              <a:t>f</a:t>
            </a:r>
            <a:r>
              <a:rPr lang="en-US" dirty="0"/>
              <a:t> is a function from {</a:t>
            </a:r>
            <a:r>
              <a:rPr lang="en-US" dirty="0">
                <a:ea typeface="Cambria Math" pitchFamily="18" charset="0"/>
              </a:rPr>
              <a:t>0,1,2</a:t>
            </a:r>
            <a:r>
              <a:rPr lang="en-US" dirty="0"/>
              <a:t>,…..} to </a:t>
            </a:r>
            <a:r>
              <a:rPr lang="en-US" i="1" dirty="0"/>
              <a:t>S</a:t>
            </a:r>
            <a:r>
              <a:rPr lang="en-US" dirty="0"/>
              <a:t>.  We call </a:t>
            </a:r>
            <a:r>
              <a:rPr lang="en-US" i="1" dirty="0">
                <a:ea typeface="Cambria Math" pitchFamily="18" charset="0"/>
              </a:rPr>
              <a:t>a</a:t>
            </a:r>
            <a:r>
              <a:rPr lang="en-US" i="1" baseline="-25000" dirty="0">
                <a:ea typeface="Cambria Math" pitchFamily="18" charset="0"/>
              </a:rPr>
              <a:t>n</a:t>
            </a:r>
            <a:r>
              <a:rPr lang="en-US" dirty="0"/>
              <a:t> a </a:t>
            </a:r>
            <a:r>
              <a:rPr lang="en-US" i="1" dirty="0"/>
              <a:t>term</a:t>
            </a:r>
            <a:r>
              <a:rPr lang="en-US" dirty="0"/>
              <a:t> of the sequence.</a:t>
            </a:r>
          </a:p>
        </p:txBody>
      </p:sp>
    </p:spTree>
    <p:extLst>
      <p:ext uri="{BB962C8B-B14F-4D97-AF65-F5344CB8AC3E}">
        <p14:creationId xmlns:p14="http://schemas.microsoft.com/office/powerpoint/2010/main" val="228628518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Progression </a:t>
            </a:r>
            <a:r>
              <a:rPr lang="zh-CN" altLang="en-US" sz="4000" dirty="0"/>
              <a:t>几何级数</a:t>
            </a:r>
            <a:endParaRPr lang="en-US" sz="1500" dirty="0"/>
          </a:p>
        </p:txBody>
      </p:sp>
      <p:sp>
        <p:nvSpPr>
          <p:cNvPr id="4" name="Content Placeholder 2"/>
          <p:cNvSpPr>
            <a:spLocks noGrp="1"/>
          </p:cNvSpPr>
          <p:nvPr>
            <p:ph idx="1"/>
          </p:nvPr>
        </p:nvSpPr>
        <p:spPr>
          <a:xfrm>
            <a:off x="457200" y="1295400"/>
            <a:ext cx="8229600" cy="838200"/>
          </a:xfrm>
        </p:spPr>
        <p:txBody>
          <a:bodyPr/>
          <a:lstStyle/>
          <a:p>
            <a:r>
              <a:rPr lang="en-US" sz="2600" b="1" dirty="0"/>
              <a:t>Definition</a:t>
            </a:r>
            <a:r>
              <a:rPr lang="en-US" sz="2600" dirty="0"/>
              <a:t>: A </a:t>
            </a:r>
            <a:r>
              <a:rPr lang="en-US" sz="2600" i="1" dirty="0">
                <a:solidFill>
                  <a:srgbClr val="C00000"/>
                </a:solidFill>
              </a:rPr>
              <a:t>geometric progression </a:t>
            </a:r>
            <a:r>
              <a:rPr lang="en-US" sz="2600" dirty="0"/>
              <a:t>is a sequence of the form:</a:t>
            </a:r>
          </a:p>
        </p:txBody>
      </p:sp>
      <mc:AlternateContent xmlns:mc="http://schemas.openxmlformats.org/markup-compatibility/2006" xmlns:a14="http://schemas.microsoft.com/office/drawing/2010/main">
        <mc:Choice Requires="a14">
          <p:sp>
            <p:nvSpPr>
              <p:cNvPr id="9" name="Object 3"/>
              <p:cNvSpPr txBox="1"/>
              <p:nvPr/>
            </p:nvSpPr>
            <p:spPr>
              <a:xfrm>
                <a:off x="1423307" y="1742757"/>
                <a:ext cx="2590800" cy="568325"/>
              </a:xfrm>
              <a:prstGeom prst="rect">
                <a:avLst/>
              </a:prstGeo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zh-CN" altLang="en-US"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𝑎</m:t>
                      </m:r>
                      <m:r>
                        <a:rPr kumimoji="0" lang="zh-CN" altLang="en-US"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𝑎</m:t>
                      </m:r>
                      <m:sSup>
                        <m:sSupPr>
                          <m:ctrlP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ctrlPr>
                        </m:sSupPr>
                        <m:e>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𝑟</m:t>
                          </m:r>
                        </m:e>
                        <m:sup>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m:t>
                          </m:r>
                        </m:sup>
                      </m:sSup>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𝑎</m:t>
                      </m:r>
                      <m:sSup>
                        <m:sSupPr>
                          <m:ctrlP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ctrlPr>
                        </m:sSupPr>
                        <m:e>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𝑟</m:t>
                          </m:r>
                        </m:e>
                        <m:sup>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2</m:t>
                          </m:r>
                        </m:sup>
                      </m:sSup>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𝑎</m:t>
                      </m:r>
                      <m:sSup>
                        <m:sSupPr>
                          <m:ctrlP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ctrlPr>
                        </m:sSupPr>
                        <m:e>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𝑟</m:t>
                          </m:r>
                        </m:e>
                        <m:sup>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𝑛</m:t>
                          </m:r>
                        </m:sup>
                      </m:sSup>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m:t>
                      </m:r>
                    </m:oMath>
                  </m:oMathPara>
                </a14:m>
                <a:endPar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mc:Choice>
        <mc:Fallback xmlns="">
          <p:sp>
            <p:nvSpPr>
              <p:cNvPr id="9" name="Object 3"/>
              <p:cNvSpPr txBox="1">
                <a:spLocks noRot="1" noChangeAspect="1" noMove="1" noResize="1" noEditPoints="1" noAdjustHandles="1" noChangeArrowheads="1" noChangeShapeType="1" noTextEdit="1"/>
              </p:cNvSpPr>
              <p:nvPr/>
            </p:nvSpPr>
            <p:spPr>
              <a:xfrm>
                <a:off x="1423307" y="1742757"/>
                <a:ext cx="2590800" cy="568325"/>
              </a:xfrm>
              <a:prstGeom prst="rect">
                <a:avLst/>
              </a:prstGeom>
              <a:blipFill>
                <a:blip r:embed="rId3"/>
                <a:stretch>
                  <a:fillRect/>
                </a:stretch>
              </a:blipFill>
            </p:spPr>
            <p:txBody>
              <a:bodyPr/>
              <a:lstStyle/>
              <a:p>
                <a:r>
                  <a:rPr lang="zh-CN" altLang="en-US">
                    <a:noFill/>
                  </a:rPr>
                  <a:t> </a:t>
                </a:r>
              </a:p>
            </p:txBody>
          </p:sp>
        </mc:Fallback>
      </mc:AlternateContent>
      <p:sp>
        <p:nvSpPr>
          <p:cNvPr id="6" name="Content Placeholder 4"/>
          <p:cNvSpPr>
            <a:spLocks noGrp="1"/>
          </p:cNvSpPr>
          <p:nvPr>
            <p:ph idx="13"/>
          </p:nvPr>
        </p:nvSpPr>
        <p:spPr>
          <a:xfrm>
            <a:off x="457200" y="2133600"/>
            <a:ext cx="8229600" cy="838200"/>
          </a:xfrm>
        </p:spPr>
        <p:txBody>
          <a:bodyPr/>
          <a:lstStyle/>
          <a:p>
            <a:r>
              <a:rPr lang="en-US" sz="2600" dirty="0"/>
              <a:t>where the </a:t>
            </a:r>
            <a:r>
              <a:rPr lang="en-US" sz="2600" i="1" dirty="0">
                <a:solidFill>
                  <a:srgbClr val="C00000"/>
                </a:solidFill>
              </a:rPr>
              <a:t>initial term </a:t>
            </a:r>
            <a:r>
              <a:rPr lang="en-US" sz="2600" i="1" dirty="0">
                <a:solidFill>
                  <a:srgbClr val="1A587B"/>
                </a:solidFill>
              </a:rPr>
              <a:t>a</a:t>
            </a:r>
            <a:r>
              <a:rPr lang="en-US" sz="2600" dirty="0"/>
              <a:t> and the </a:t>
            </a:r>
            <a:r>
              <a:rPr lang="en-US" sz="2600" i="1" dirty="0">
                <a:solidFill>
                  <a:srgbClr val="C00000"/>
                </a:solidFill>
              </a:rPr>
              <a:t>common ratio </a:t>
            </a:r>
            <a:r>
              <a:rPr lang="en-US" sz="2600" i="1" dirty="0">
                <a:solidFill>
                  <a:srgbClr val="1A587B"/>
                </a:solidFill>
              </a:rPr>
              <a:t>r</a:t>
            </a:r>
            <a:r>
              <a:rPr lang="en-US" sz="2600" i="1" dirty="0"/>
              <a:t> </a:t>
            </a:r>
            <a:r>
              <a:rPr lang="en-US" sz="2600" dirty="0"/>
              <a:t>are real numbers.</a:t>
            </a:r>
          </a:p>
        </p:txBody>
      </p:sp>
      <mc:AlternateContent xmlns:mc="http://schemas.openxmlformats.org/markup-compatibility/2006" xmlns:a14="http://schemas.microsoft.com/office/drawing/2010/main">
        <mc:Choice Requires="a14">
          <p:sp>
            <p:nvSpPr>
              <p:cNvPr id="10" name="Object 5"/>
              <p:cNvSpPr txBox="1"/>
              <p:nvPr/>
            </p:nvSpPr>
            <p:spPr>
              <a:xfrm>
                <a:off x="457200" y="3051175"/>
                <a:ext cx="7162800" cy="3606800"/>
              </a:xfrm>
              <a:prstGeom prst="rect">
                <a:avLst/>
              </a:prstGeom>
            </p:spPr>
            <p:txBody>
              <a:bodyPr>
                <a:normAutofit fontScale="92500"/>
              </a:bodyPr>
              <a:lstStyle/>
              <a:p>
                <a:pPr marL="0" marR="0" lvl="0" indent="0" algn="l" defTabSz="914400" rtl="0" eaLnBrk="1" fontAlgn="auto" latinLnBrk="0" hangingPunct="1">
                  <a:lnSpc>
                    <a:spcPct val="12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sty m:val="p"/>
                        </m:rPr>
                        <a:rPr kumimoji="0" lang="zh-CN" altLang="en-US"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Examples</m:t>
                      </m:r>
                      <m:r>
                        <a:rPr kumimoji="0" lang="zh-CN" altLang="en-US"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oMath>
                    <m:oMath xmlns:m="http://schemas.openxmlformats.org/officeDocument/2006/math">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1.</m:t>
                      </m:r>
                      <m:r>
                        <m:rPr>
                          <m:nor/>
                        </m:rPr>
                        <a:rPr kumimoji="0" lang="zh-CN" altLang="en-US"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Let</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𝑎</m:t>
                      </m:r>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=1 </m:t>
                      </m:r>
                      <m:r>
                        <m:rPr>
                          <m:nor/>
                        </m:rPr>
                        <a:rPr kumimoji="0" lang="zh-CN" altLang="en-US"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and</m:t>
                      </m:r>
                      <m:r>
                        <m:rPr>
                          <m:nor/>
                        </m:rPr>
                        <a:rPr kumimoji="0" lang="en-US" altLang="zh-CN" sz="2400" b="0" i="0" u="none" strike="noStrike" kern="12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 </m:t>
                      </m:r>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𝑟</m:t>
                      </m:r>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=−1.</m:t>
                      </m:r>
                      <m:r>
                        <m:rPr>
                          <m:nor/>
                        </m:rPr>
                        <a:rPr kumimoji="0" lang="zh-CN" altLang="en-US"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 </m:t>
                      </m:r>
                      <m:r>
                        <m:rPr>
                          <m:nor/>
                        </m:rPr>
                        <a:rPr kumimoji="0" lang="zh-CN" altLang="en-US"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Then</m:t>
                      </m:r>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oMath>
                    <m:oMath xmlns:m="http://schemas.openxmlformats.org/officeDocument/2006/math">
                      <m:d>
                        <m:dPr>
                          <m:begChr m:val="{"/>
                          <m:endChr m:val="}"/>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𝑏</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𝑛</m:t>
                              </m:r>
                            </m:sub>
                          </m:sSub>
                        </m:e>
                      </m:d>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d>
                        <m:dPr>
                          <m:begChr m:val="{"/>
                          <m:endChr m:val="}"/>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𝑏</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0</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𝑏</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1</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𝑏</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2</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𝑏</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3</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𝑏</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4</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e>
                      </m:d>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d>
                        <m:dPr>
                          <m:begChr m:val="{"/>
                          <m:endChr m:val="}"/>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1,−1,1,−1,1,...</m:t>
                          </m:r>
                        </m:e>
                      </m:d>
                    </m:oMath>
                    <m:oMath xmlns:m="http://schemas.openxmlformats.org/officeDocument/2006/math">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2.</m:t>
                      </m:r>
                      <m:r>
                        <m:rPr>
                          <m:nor/>
                        </m:rPr>
                        <a:rPr kumimoji="0" lang="zh-CN" altLang="en-US"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Let</m:t>
                      </m:r>
                      <m:r>
                        <m:rPr>
                          <m:nor/>
                        </m:rPr>
                        <a:rPr kumimoji="0" lang="zh-CN" altLang="en-US"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 </m:t>
                      </m:r>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𝑎</m:t>
                      </m:r>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=2</m:t>
                      </m:r>
                      <m:r>
                        <m:rPr>
                          <m:nor/>
                        </m:rPr>
                        <a:rPr kumimoji="0" lang="en-US" altLang="zh-CN" sz="2400" b="0" i="0" u="none" strike="noStrike" kern="12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 </m:t>
                      </m:r>
                      <m:r>
                        <m:rPr>
                          <m:nor/>
                        </m:rPr>
                        <a:rPr kumimoji="0" lang="zh-CN" altLang="en-US"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and</m:t>
                      </m:r>
                      <m:r>
                        <m:rPr>
                          <m:nor/>
                        </m:rPr>
                        <a:rPr kumimoji="0" lang="zh-CN" altLang="en-US"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 </m:t>
                      </m:r>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𝑟</m:t>
                      </m:r>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=5.</m:t>
                      </m:r>
                      <m:r>
                        <m:rPr>
                          <m:nor/>
                        </m:rPr>
                        <a:rPr kumimoji="0" lang="zh-CN" altLang="en-US"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 </m:t>
                      </m:r>
                      <m:r>
                        <m:rPr>
                          <m:nor/>
                        </m:rPr>
                        <a:rPr kumimoji="0" lang="zh-CN" altLang="en-US"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Then</m:t>
                      </m:r>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oMath>
                    <m:oMath xmlns:m="http://schemas.openxmlformats.org/officeDocument/2006/math">
                      <m:d>
                        <m:dPr>
                          <m:begChr m:val="{"/>
                          <m:endChr m:val="}"/>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𝑐</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𝑛</m:t>
                              </m:r>
                            </m:sub>
                          </m:sSub>
                        </m:e>
                      </m:d>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d>
                        <m:dPr>
                          <m:begChr m:val="{"/>
                          <m:endChr m:val="}"/>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𝑐</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0</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𝑐</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1</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𝑐</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2</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𝑐</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3</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𝑐</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4</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e>
                      </m:d>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d>
                        <m:dPr>
                          <m:begChr m:val="{"/>
                          <m:endChr m:val="}"/>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2,10,50,250,1250,...</m:t>
                          </m:r>
                        </m:e>
                      </m:d>
                    </m:oMath>
                    <m:oMath xmlns:m="http://schemas.openxmlformats.org/officeDocument/2006/math">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3.</m:t>
                      </m:r>
                      <m:r>
                        <m:rPr>
                          <m:nor/>
                        </m:rPr>
                        <a:rPr kumimoji="0" lang="zh-CN" altLang="en-US"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Let</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𝑎</m:t>
                      </m:r>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=6 </m:t>
                      </m:r>
                      <m:r>
                        <m:rPr>
                          <m:nor/>
                        </m:rPr>
                        <a:rPr kumimoji="0" lang="zh-CN" altLang="en-US"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and</m:t>
                      </m:r>
                      <m:r>
                        <m:rPr>
                          <m:nor/>
                        </m:rPr>
                        <a:rPr kumimoji="0" lang="en-US" altLang="zh-CN" sz="2400" b="0" i="0" u="none" strike="noStrike" kern="12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 </m:t>
                      </m:r>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𝑟</m:t>
                      </m:r>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=1/3.</m:t>
                      </m:r>
                      <m:r>
                        <m:rPr>
                          <m:nor/>
                        </m:rPr>
                        <a:rPr kumimoji="0" lang="zh-CN" altLang="en-US"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 </m:t>
                      </m:r>
                      <m:r>
                        <m:rPr>
                          <m:nor/>
                        </m:rPr>
                        <a:rPr kumimoji="0" lang="zh-CN" altLang="en-US"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Then</m:t>
                      </m:r>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oMath>
                    <m:oMath xmlns:m="http://schemas.openxmlformats.org/officeDocument/2006/math">
                      <m:d>
                        <m:dPr>
                          <m:begChr m:val="{"/>
                          <m:endChr m:val="}"/>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𝑑</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𝑛</m:t>
                              </m:r>
                            </m:sub>
                          </m:sSub>
                        </m:e>
                      </m:d>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d>
                        <m:dPr>
                          <m:begChr m:val="{"/>
                          <m:endChr m:val="}"/>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𝑑</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0</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𝑑</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1</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𝑑</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2</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𝑑</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3</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𝑑</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4</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e>
                      </m:d>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d>
                        <m:dPr>
                          <m:begChr m:val="{"/>
                          <m:endChr m:val="}"/>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6,2,</m:t>
                          </m:r>
                          <m:f>
                            <m:f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fPr>
                            <m:num>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2</m:t>
                              </m:r>
                            </m:num>
                            <m:den>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3</m:t>
                              </m:r>
                            </m:den>
                          </m:f>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f>
                            <m:f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fPr>
                            <m:num>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2</m:t>
                              </m:r>
                            </m:num>
                            <m:den>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9</m:t>
                              </m:r>
                            </m:den>
                          </m:f>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f>
                            <m:f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fPr>
                            <m:num>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2</m:t>
                              </m:r>
                            </m:num>
                            <m:den>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27</m:t>
                              </m:r>
                            </m:den>
                          </m:f>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e>
                      </m:d>
                    </m:oMath>
                  </m:oMathPara>
                </a14:m>
                <a:endPar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mc:Choice>
        <mc:Fallback xmlns="">
          <p:sp>
            <p:nvSpPr>
              <p:cNvPr id="10" name="Object 5"/>
              <p:cNvSpPr txBox="1">
                <a:spLocks noRot="1" noChangeAspect="1" noMove="1" noResize="1" noEditPoints="1" noAdjustHandles="1" noChangeArrowheads="1" noChangeShapeType="1" noTextEdit="1"/>
              </p:cNvSpPr>
              <p:nvPr/>
            </p:nvSpPr>
            <p:spPr>
              <a:xfrm>
                <a:off x="457200" y="3051175"/>
                <a:ext cx="7162800" cy="3606800"/>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1378980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88B1EEA3-E5A5-49C6-BEF4-3041ABABAB14}"/>
              </a:ext>
            </a:extLst>
          </p:cNvPr>
          <p:cNvSpPr>
            <a:spLocks noGrp="1" noChangeArrowheads="1"/>
          </p:cNvSpPr>
          <p:nvPr>
            <p:ph type="title"/>
          </p:nvPr>
        </p:nvSpPr>
        <p:spPr/>
        <p:txBody>
          <a:bodyPr/>
          <a:lstStyle/>
          <a:p>
            <a:pPr eaLnBrk="1" hangingPunct="1"/>
            <a:r>
              <a:rPr lang="en-US" altLang="zh-CN" sz="4000" b="1" dirty="0"/>
              <a:t>Definition of Set Equality</a:t>
            </a:r>
            <a:br>
              <a:rPr lang="en-US" altLang="zh-CN" sz="4000" dirty="0"/>
            </a:br>
            <a:r>
              <a:rPr lang="zh-CN" altLang="en-US" sz="4000" b="1" dirty="0">
                <a:latin typeface="微软雅黑" panose="020B0503020204020204" pitchFamily="34" charset="-122"/>
                <a:ea typeface="微软雅黑" panose="020B0503020204020204" pitchFamily="34" charset="-122"/>
              </a:rPr>
              <a:t>集合相等</a:t>
            </a:r>
          </a:p>
        </p:txBody>
      </p:sp>
      <p:sp>
        <p:nvSpPr>
          <p:cNvPr id="17411" name="Rectangle 3">
            <a:extLst>
              <a:ext uri="{FF2B5EF4-FFF2-40B4-BE49-F238E27FC236}">
                <a16:creationId xmlns:a16="http://schemas.microsoft.com/office/drawing/2014/main" id="{7151B6F3-D682-4DED-B80E-F8929CBDEEB1}"/>
              </a:ext>
            </a:extLst>
          </p:cNvPr>
          <p:cNvSpPr>
            <a:spLocks noGrp="1" noChangeArrowheads="1"/>
          </p:cNvSpPr>
          <p:nvPr>
            <p:ph type="body" idx="1"/>
          </p:nvPr>
        </p:nvSpPr>
        <p:spPr>
          <a:xfrm>
            <a:off x="685800" y="1844824"/>
            <a:ext cx="7772400" cy="4267200"/>
          </a:xfrm>
        </p:spPr>
        <p:txBody>
          <a:bodyPr/>
          <a:lstStyle/>
          <a:p>
            <a:pPr eaLnBrk="1" hangingPunct="1"/>
            <a:r>
              <a:rPr lang="en-US" altLang="zh-CN" sz="2800" dirty="0"/>
              <a:t>Two sets are declared to be equal </a:t>
            </a:r>
            <a:r>
              <a:rPr lang="en-US" altLang="zh-CN" sz="2800" i="1" dirty="0"/>
              <a:t>if and only if</a:t>
            </a:r>
            <a:r>
              <a:rPr lang="en-US" altLang="zh-CN" sz="2800" dirty="0"/>
              <a:t> they contain </a:t>
            </a:r>
            <a:r>
              <a:rPr lang="en-US" altLang="zh-CN" sz="2800" u="sng" dirty="0"/>
              <a:t>exactly the same</a:t>
            </a:r>
            <a:r>
              <a:rPr lang="en-US" altLang="zh-CN" sz="2800" dirty="0"/>
              <a:t> elements.</a:t>
            </a:r>
          </a:p>
          <a:p>
            <a:pPr eaLnBrk="1" hangingPunct="1"/>
            <a:r>
              <a:rPr lang="en-US" altLang="zh-CN" sz="2800" dirty="0">
                <a:solidFill>
                  <a:srgbClr val="FF0000"/>
                </a:solidFill>
              </a:rPr>
              <a:t>In particular, it does not matter </a:t>
            </a:r>
            <a:r>
              <a:rPr lang="en-US" altLang="zh-CN" sz="2800" i="1" dirty="0">
                <a:solidFill>
                  <a:srgbClr val="FF0000"/>
                </a:solidFill>
              </a:rPr>
              <a:t>how the set is defined or denoted.</a:t>
            </a:r>
            <a:endParaRPr lang="en-US" altLang="zh-CN" sz="2800" dirty="0">
              <a:solidFill>
                <a:srgbClr val="FF0000"/>
              </a:solidFill>
            </a:endParaRPr>
          </a:p>
          <a:p>
            <a:pPr eaLnBrk="1" hangingPunct="1"/>
            <a:r>
              <a:rPr lang="en-US" altLang="zh-CN" sz="2800" b="1" dirty="0"/>
              <a:t>For example:</a:t>
            </a:r>
            <a:r>
              <a:rPr lang="en-US" altLang="zh-CN" sz="2800" dirty="0"/>
              <a:t> </a:t>
            </a:r>
          </a:p>
          <a:p>
            <a:pPr eaLnBrk="1" hangingPunct="1"/>
            <a:r>
              <a:rPr lang="en-US" altLang="zh-CN" sz="2800" dirty="0"/>
              <a:t>The set {1, 2, 3, 4} </a:t>
            </a:r>
          </a:p>
          <a:p>
            <a:pPr marL="0" indent="0" eaLnBrk="1" hangingPunct="1">
              <a:buNone/>
            </a:pPr>
            <a:r>
              <a:rPr lang="en-US" altLang="zh-CN" sz="2800" dirty="0"/>
              <a:t>    = 	{</a:t>
            </a:r>
            <a:r>
              <a:rPr lang="en-US" altLang="zh-CN" sz="2800" i="1" dirty="0"/>
              <a:t>x</a:t>
            </a:r>
            <a:r>
              <a:rPr lang="en-US" altLang="zh-CN" sz="2800" dirty="0"/>
              <a:t> | </a:t>
            </a:r>
            <a:r>
              <a:rPr lang="en-US" altLang="zh-CN" sz="2800" i="1" dirty="0"/>
              <a:t>x</a:t>
            </a:r>
            <a:r>
              <a:rPr lang="en-US" altLang="zh-CN" sz="2800" dirty="0"/>
              <a:t> is an integer where </a:t>
            </a:r>
            <a:r>
              <a:rPr lang="en-US" altLang="zh-CN" sz="2800" i="1" dirty="0"/>
              <a:t>x</a:t>
            </a:r>
            <a:r>
              <a:rPr lang="en-US" altLang="zh-CN" sz="2800" dirty="0"/>
              <a:t>&gt;0 and </a:t>
            </a:r>
            <a:r>
              <a:rPr lang="en-US" altLang="zh-CN" sz="2800" i="1" dirty="0"/>
              <a:t>x</a:t>
            </a:r>
            <a:r>
              <a:rPr lang="en-US" altLang="zh-CN" sz="2800" dirty="0"/>
              <a:t>&lt;5 } </a:t>
            </a:r>
          </a:p>
          <a:p>
            <a:pPr marL="0" indent="0" eaLnBrk="1" hangingPunct="1">
              <a:buNone/>
            </a:pPr>
            <a:r>
              <a:rPr lang="en-US" altLang="zh-CN" sz="2800" dirty="0"/>
              <a:t>    = 	{</a:t>
            </a:r>
            <a:r>
              <a:rPr lang="en-US" altLang="zh-CN" sz="2800" i="1" dirty="0"/>
              <a:t>x</a:t>
            </a:r>
            <a:r>
              <a:rPr lang="en-US" altLang="zh-CN" sz="2800" dirty="0"/>
              <a:t> | </a:t>
            </a:r>
            <a:r>
              <a:rPr lang="en-US" altLang="zh-CN" sz="2800" i="1" dirty="0"/>
              <a:t>x</a:t>
            </a:r>
            <a:r>
              <a:rPr lang="en-US" altLang="zh-CN" sz="2800" dirty="0"/>
              <a:t> is a positive integer whose square</a:t>
            </a:r>
            <a:br>
              <a:rPr lang="en-US" altLang="zh-CN" sz="2800" dirty="0"/>
            </a:br>
            <a:r>
              <a:rPr lang="en-US" altLang="zh-CN" sz="2800" dirty="0"/>
              <a:t>               is  &gt;0 and &lt;25}</a:t>
            </a:r>
          </a:p>
        </p:txBody>
      </p:sp>
      <p:sp>
        <p:nvSpPr>
          <p:cNvPr id="2" name="灯片编号占位符 1">
            <a:extLst>
              <a:ext uri="{FF2B5EF4-FFF2-40B4-BE49-F238E27FC236}">
                <a16:creationId xmlns:a16="http://schemas.microsoft.com/office/drawing/2014/main" id="{2F317680-B6CE-450F-A7E1-D04CA8DF1071}"/>
              </a:ext>
            </a:extLst>
          </p:cNvPr>
          <p:cNvSpPr>
            <a:spLocks noGrp="1"/>
          </p:cNvSpPr>
          <p:nvPr>
            <p:ph type="sldNum" sz="quarter" idx="12"/>
          </p:nvPr>
        </p:nvSpPr>
        <p:spPr/>
        <p:txBody>
          <a:bodyPr/>
          <a:lstStyle/>
          <a:p>
            <a:fld id="{95D10F2E-2536-4355-9232-8FA25989555F}" type="slidenum">
              <a:rPr lang="en-US" altLang="zh-CN" smtClean="0"/>
              <a:pPr/>
              <a:t>5</a:t>
            </a:fld>
            <a:endParaRPr lang="en-US" altLang="zh-CN"/>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Arithmetic Progression </a:t>
            </a:r>
            <a:r>
              <a:rPr lang="zh-CN" altLang="en-US" sz="4000" dirty="0"/>
              <a:t>算数级数</a:t>
            </a:r>
            <a:endParaRPr lang="en-US" sz="1500" dirty="0"/>
          </a:p>
        </p:txBody>
      </p:sp>
      <p:sp>
        <p:nvSpPr>
          <p:cNvPr id="4" name="Content Placeholder 2"/>
          <p:cNvSpPr>
            <a:spLocks noGrp="1"/>
          </p:cNvSpPr>
          <p:nvPr>
            <p:ph idx="1"/>
          </p:nvPr>
        </p:nvSpPr>
        <p:spPr>
          <a:xfrm>
            <a:off x="457200" y="1295400"/>
            <a:ext cx="8229600" cy="838200"/>
          </a:xfrm>
        </p:spPr>
        <p:txBody>
          <a:bodyPr/>
          <a:lstStyle/>
          <a:p>
            <a:r>
              <a:rPr lang="en-US" sz="2600" b="1" dirty="0"/>
              <a:t>Definition: </a:t>
            </a:r>
            <a:r>
              <a:rPr lang="en-US" sz="2600" dirty="0"/>
              <a:t>A </a:t>
            </a:r>
            <a:r>
              <a:rPr lang="en-US" sz="2600" i="1" dirty="0">
                <a:solidFill>
                  <a:srgbClr val="C00000"/>
                </a:solidFill>
              </a:rPr>
              <a:t>arithmetic progression </a:t>
            </a:r>
            <a:r>
              <a:rPr lang="en-US" sz="2600" dirty="0"/>
              <a:t>is a sequence of the form:</a:t>
            </a:r>
          </a:p>
        </p:txBody>
      </p:sp>
      <p:graphicFrame>
        <p:nvGraphicFramePr>
          <p:cNvPr id="9" name="Object 3"/>
          <p:cNvGraphicFramePr>
            <a:graphicFrameLocks noChangeAspect="1"/>
          </p:cNvGraphicFramePr>
          <p:nvPr/>
        </p:nvGraphicFramePr>
        <p:xfrm>
          <a:off x="1368425" y="1676400"/>
          <a:ext cx="4422775" cy="504825"/>
        </p:xfrm>
        <a:graphic>
          <a:graphicData uri="http://schemas.openxmlformats.org/presentationml/2006/ole">
            <mc:AlternateContent xmlns:mc="http://schemas.openxmlformats.org/markup-compatibility/2006">
              <mc:Choice xmlns:v="urn:schemas-microsoft-com:vml" Requires="v">
                <p:oleObj spid="_x0000_s26627" name="Equation" r:id="rId4" imgW="1777680" imgH="203040" progId="Equation.DSMT4">
                  <p:embed/>
                </p:oleObj>
              </mc:Choice>
              <mc:Fallback>
                <p:oleObj name="Equation" r:id="rId4" imgW="1777680" imgH="203040" progId="Equation.DSMT4">
                  <p:embed/>
                  <p:pic>
                    <p:nvPicPr>
                      <p:cNvPr id="9" name="Object 3"/>
                      <p:cNvPicPr/>
                      <p:nvPr/>
                    </p:nvPicPr>
                    <p:blipFill>
                      <a:blip r:embed="rId5"/>
                      <a:stretch>
                        <a:fillRect/>
                      </a:stretch>
                    </p:blipFill>
                    <p:spPr>
                      <a:xfrm>
                        <a:off x="1368425" y="1676400"/>
                        <a:ext cx="4422775" cy="504825"/>
                      </a:xfrm>
                      <a:prstGeom prst="rect">
                        <a:avLst/>
                      </a:prstGeom>
                    </p:spPr>
                  </p:pic>
                </p:oleObj>
              </mc:Fallback>
            </mc:AlternateContent>
          </a:graphicData>
        </a:graphic>
      </p:graphicFrame>
      <p:sp>
        <p:nvSpPr>
          <p:cNvPr id="6" name="Content Placeholder 4"/>
          <p:cNvSpPr>
            <a:spLocks noGrp="1"/>
          </p:cNvSpPr>
          <p:nvPr>
            <p:ph idx="13"/>
          </p:nvPr>
        </p:nvSpPr>
        <p:spPr>
          <a:xfrm>
            <a:off x="457200" y="2133600"/>
            <a:ext cx="8229600" cy="838200"/>
          </a:xfrm>
        </p:spPr>
        <p:txBody>
          <a:bodyPr/>
          <a:lstStyle/>
          <a:p>
            <a:r>
              <a:rPr lang="en-US" sz="2600" dirty="0"/>
              <a:t>where the </a:t>
            </a:r>
            <a:r>
              <a:rPr lang="en-US" sz="2600" i="1" dirty="0">
                <a:solidFill>
                  <a:srgbClr val="C00000"/>
                </a:solidFill>
              </a:rPr>
              <a:t>initial term </a:t>
            </a:r>
            <a:r>
              <a:rPr lang="en-US" sz="2600" i="1" dirty="0">
                <a:solidFill>
                  <a:srgbClr val="1A587B"/>
                </a:solidFill>
              </a:rPr>
              <a:t>a</a:t>
            </a:r>
            <a:r>
              <a:rPr lang="en-US" sz="2600" i="1" dirty="0"/>
              <a:t> </a:t>
            </a:r>
            <a:r>
              <a:rPr lang="en-US" sz="2600" dirty="0"/>
              <a:t>and the </a:t>
            </a:r>
            <a:r>
              <a:rPr lang="en-US" sz="2600" i="1" dirty="0">
                <a:solidFill>
                  <a:srgbClr val="C00000"/>
                </a:solidFill>
              </a:rPr>
              <a:t>common difference </a:t>
            </a:r>
            <a:r>
              <a:rPr lang="en-US" sz="2600" i="1" dirty="0">
                <a:solidFill>
                  <a:srgbClr val="1A587B"/>
                </a:solidFill>
              </a:rPr>
              <a:t>d</a:t>
            </a:r>
            <a:r>
              <a:rPr lang="en-US" sz="2600" i="1" dirty="0"/>
              <a:t> </a:t>
            </a:r>
            <a:r>
              <a:rPr lang="en-US" sz="2600" dirty="0"/>
              <a:t>are real numbers.</a:t>
            </a:r>
          </a:p>
        </p:txBody>
      </p:sp>
      <mc:AlternateContent xmlns:mc="http://schemas.openxmlformats.org/markup-compatibility/2006" xmlns:a14="http://schemas.microsoft.com/office/drawing/2010/main">
        <mc:Choice Requires="a14">
          <p:sp>
            <p:nvSpPr>
              <p:cNvPr id="10" name="Object 5"/>
              <p:cNvSpPr txBox="1"/>
              <p:nvPr/>
            </p:nvSpPr>
            <p:spPr>
              <a:xfrm>
                <a:off x="457200" y="3019425"/>
                <a:ext cx="6705600" cy="3235325"/>
              </a:xfrm>
              <a:prstGeom prst="rect">
                <a:avLst/>
              </a:prstGeom>
            </p:spPr>
            <p:txBody>
              <a:bodyPr>
                <a:noAutofit/>
              </a:bodyPr>
              <a:lstStyle/>
              <a:p>
                <a:pPr marL="0" marR="0" lvl="0" indent="0" algn="l" defTabSz="914400" rtl="0" eaLnBrk="1" fontAlgn="auto" latinLnBrk="0" hangingPunct="1">
                  <a:lnSpc>
                    <a:spcPct val="13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sty m:val="p"/>
                        </m:rPr>
                        <a:rPr kumimoji="0" lang="zh-CN" altLang="en-US"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Examples</m:t>
                      </m:r>
                      <m:r>
                        <a:rPr kumimoji="0" lang="zh-CN" altLang="en-US"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oMath>
                    <m:oMath xmlns:m="http://schemas.openxmlformats.org/officeDocument/2006/math">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1.</m:t>
                      </m:r>
                      <m:r>
                        <m:rPr>
                          <m:nor/>
                        </m:rPr>
                        <a:rPr kumimoji="0" lang="zh-CN" altLang="en-US"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Let</m:t>
                      </m:r>
                      <m:r>
                        <m:rPr>
                          <m:nor/>
                        </m:rPr>
                        <a:rPr kumimoji="0" lang="en-US" altLang="zh-CN" sz="2400" b="0" i="0" u="none" strike="noStrike" kern="12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 </m:t>
                      </m:r>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𝑎</m:t>
                      </m:r>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=−1</m:t>
                      </m:r>
                      <m:r>
                        <m:rPr>
                          <m:nor/>
                        </m:rPr>
                        <a:rPr kumimoji="0" lang="en-US" altLang="zh-CN" sz="2400" b="0" i="0" u="none" strike="noStrike" kern="12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  </m:t>
                      </m:r>
                      <m:r>
                        <m:rPr>
                          <m:nor/>
                        </m:rPr>
                        <a:rPr kumimoji="0" lang="zh-CN" altLang="en-US"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and</m:t>
                      </m:r>
                      <m:r>
                        <m:rPr>
                          <m:nor/>
                        </m:rPr>
                        <a:rPr kumimoji="0" lang="en-US" altLang="zh-CN" sz="2400" b="0" i="0" u="none" strike="noStrike" kern="12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  </m:t>
                      </m:r>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𝑑</m:t>
                      </m:r>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=4:</m:t>
                      </m:r>
                    </m:oMath>
                    <m:oMath xmlns:m="http://schemas.openxmlformats.org/officeDocument/2006/math">
                      <m:d>
                        <m:dPr>
                          <m:begChr m:val="{"/>
                          <m:endChr m:val="}"/>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𝑠</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𝑛</m:t>
                              </m:r>
                            </m:sub>
                          </m:sSub>
                        </m:e>
                      </m:d>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d>
                        <m:dPr>
                          <m:begChr m:val="{"/>
                          <m:endChr m:val="}"/>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𝑠</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0</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𝑠</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1</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𝑠</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2</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𝑠</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3</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𝑠</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4</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e>
                      </m:d>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d>
                        <m:dPr>
                          <m:begChr m:val="{"/>
                          <m:endChr m:val="}"/>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3</m:t>
                          </m:r>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7</m:t>
                          </m:r>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11</m:t>
                          </m:r>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,1</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5</m:t>
                          </m:r>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e>
                      </m:d>
                    </m:oMath>
                    <m:oMath xmlns:m="http://schemas.openxmlformats.org/officeDocument/2006/math">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2.</m:t>
                      </m:r>
                      <m:r>
                        <m:rPr>
                          <m:nor/>
                        </m:rPr>
                        <a:rPr kumimoji="0" lang="zh-CN" altLang="en-US"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Let</m:t>
                      </m:r>
                      <m:r>
                        <m:rPr>
                          <m:nor/>
                        </m:rPr>
                        <a:rPr kumimoji="0" lang="zh-CN" altLang="en-US"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 </m:t>
                      </m:r>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𝑎</m:t>
                      </m:r>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=7</m:t>
                      </m:r>
                      <m:r>
                        <m:rPr>
                          <m:nor/>
                        </m:rPr>
                        <a:rPr kumimoji="0" lang="en-US" altLang="zh-CN" sz="2400" b="0" i="0" u="none" strike="noStrike" kern="12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  </m:t>
                      </m:r>
                      <m:r>
                        <m:rPr>
                          <m:nor/>
                        </m:rPr>
                        <a:rPr kumimoji="0" lang="zh-CN" altLang="en-US"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and</m:t>
                      </m:r>
                      <m:r>
                        <m:rPr>
                          <m:nor/>
                        </m:rPr>
                        <a:rPr kumimoji="0" lang="zh-CN" altLang="en-US"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 </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𝑑</m:t>
                      </m:r>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=−3:</m:t>
                      </m:r>
                    </m:oMath>
                    <m:oMath xmlns:m="http://schemas.openxmlformats.org/officeDocument/2006/math">
                      <m:d>
                        <m:dPr>
                          <m:begChr m:val="{"/>
                          <m:endChr m:val="}"/>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𝑡</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𝑛</m:t>
                              </m:r>
                            </m:sub>
                          </m:sSub>
                        </m:e>
                      </m:d>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d>
                        <m:dPr>
                          <m:begChr m:val="{"/>
                          <m:endChr m:val="}"/>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𝑡</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0</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𝑡</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1</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𝑡</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2</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𝑡</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3</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𝑡</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4</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e>
                      </m:d>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d>
                        <m:dPr>
                          <m:begChr m:val="{"/>
                          <m:endChr m:val="}"/>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7,4,1,−2,−5,...</m:t>
                          </m:r>
                        </m:e>
                      </m:d>
                    </m:oMath>
                    <m:oMath xmlns:m="http://schemas.openxmlformats.org/officeDocument/2006/math">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3.</m:t>
                      </m:r>
                      <m:r>
                        <m:rPr>
                          <m:nor/>
                        </m:rPr>
                        <a:rPr kumimoji="0" lang="zh-CN" altLang="en-US"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Let</m:t>
                      </m:r>
                      <m:r>
                        <a:rPr kumimoji="0" lang="en-US" altLang="zh-CN" sz="24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𝑎</m:t>
                      </m:r>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=1</m:t>
                      </m:r>
                      <m:r>
                        <m:rPr>
                          <m:nor/>
                        </m:rPr>
                        <a:rPr kumimoji="0" lang="en-US" altLang="zh-CN" sz="2400" b="0" i="0" u="none" strike="noStrike" kern="12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  </m:t>
                      </m:r>
                      <m:r>
                        <m:rPr>
                          <m:nor/>
                        </m:rPr>
                        <a:rPr kumimoji="0" lang="zh-CN" altLang="en-US" sz="24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and</m:t>
                      </m:r>
                      <m:r>
                        <m:rPr>
                          <m:nor/>
                        </m:rPr>
                        <a:rPr kumimoji="0" lang="en-US" altLang="zh-CN" sz="2400" b="0" i="0" u="none" strike="noStrike" kern="1200" cap="none" spc="0" normalizeH="0" baseline="0" noProof="0" smtClean="0">
                          <a:ln>
                            <a:noFill/>
                          </a:ln>
                          <a:solidFill>
                            <a:srgbClr val="000000"/>
                          </a:solidFill>
                          <a:effectLst/>
                          <a:uLnTx/>
                          <a:uFillTx/>
                          <a:latin typeface="Cambria Math" panose="02040503050406030204" pitchFamily="18" charset="0"/>
                          <a:ea typeface="宋体" panose="02010600030101010101" pitchFamily="2" charset="-122"/>
                          <a:cs typeface="+mn-cs"/>
                        </a:rPr>
                        <m:t>  </m:t>
                      </m:r>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𝑑</m:t>
                      </m:r>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=2:</m:t>
                      </m:r>
                    </m:oMath>
                    <m:oMath xmlns:m="http://schemas.openxmlformats.org/officeDocument/2006/math">
                      <m:d>
                        <m:dPr>
                          <m:begChr m:val="{"/>
                          <m:endChr m:val="}"/>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𝑢</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𝑛</m:t>
                              </m:r>
                            </m:sub>
                          </m:sSub>
                        </m:e>
                      </m:d>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d>
                        <m:dPr>
                          <m:begChr m:val="{"/>
                          <m:endChr m:val="}"/>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𝑢</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0</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𝑢</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1</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𝑢</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2</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𝑢</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3</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𝑢</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4</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e>
                      </m:d>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d>
                        <m:dPr>
                          <m:begChr m:val="{"/>
                          <m:endChr m:val="}"/>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1,3,5,7,9,...</m:t>
                          </m:r>
                        </m:e>
                      </m:d>
                    </m:oMath>
                  </m:oMathPara>
                </a14:m>
                <a:endParaRPr kumimoji="0" lang="zh-CN" altLang="en-US" sz="24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mc:Choice>
        <mc:Fallback xmlns="">
          <p:sp>
            <p:nvSpPr>
              <p:cNvPr id="10" name="Object 5"/>
              <p:cNvSpPr txBox="1">
                <a:spLocks noRot="1" noChangeAspect="1" noMove="1" noResize="1" noEditPoints="1" noAdjustHandles="1" noChangeArrowheads="1" noChangeShapeType="1" noTextEdit="1"/>
              </p:cNvSpPr>
              <p:nvPr/>
            </p:nvSpPr>
            <p:spPr>
              <a:xfrm>
                <a:off x="457200" y="3019425"/>
                <a:ext cx="6705600" cy="3235325"/>
              </a:xfrm>
              <a:prstGeom prst="rect">
                <a:avLst/>
              </a:prstGeom>
              <a:blipFill>
                <a:blip r:embed="rId6"/>
                <a:stretch>
                  <a:fillRect b="-282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7463854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Recurrence Relations </a:t>
            </a:r>
            <a:r>
              <a:rPr lang="zh-CN" altLang="en-US" sz="4000" dirty="0"/>
              <a:t>递推关系</a:t>
            </a:r>
            <a:endParaRPr lang="en-US" sz="1500" dirty="0"/>
          </a:p>
        </p:txBody>
      </p:sp>
      <p:sp>
        <p:nvSpPr>
          <p:cNvPr id="4" name="Content Placeholder 2"/>
          <p:cNvSpPr>
            <a:spLocks noGrp="1"/>
          </p:cNvSpPr>
          <p:nvPr>
            <p:ph idx="1"/>
          </p:nvPr>
        </p:nvSpPr>
        <p:spPr>
          <a:xfrm>
            <a:off x="457200" y="1295400"/>
            <a:ext cx="8229600" cy="5105400"/>
          </a:xfrm>
        </p:spPr>
        <p:txBody>
          <a:bodyPr/>
          <a:lstStyle/>
          <a:p>
            <a:r>
              <a:rPr lang="en-US" sz="3000" b="1" dirty="0"/>
              <a:t>Definition: </a:t>
            </a:r>
            <a:r>
              <a:rPr lang="en-US" sz="3000" dirty="0"/>
              <a:t>A </a:t>
            </a:r>
            <a:r>
              <a:rPr lang="en-US" sz="3000" i="1" dirty="0">
                <a:solidFill>
                  <a:srgbClr val="C00000"/>
                </a:solidFill>
              </a:rPr>
              <a:t>recurrence relation </a:t>
            </a:r>
            <a:r>
              <a:rPr lang="en-US" sz="3000" dirty="0"/>
              <a:t>for the sequence {</a:t>
            </a:r>
            <a:r>
              <a:rPr lang="en-US" sz="3000" i="1" dirty="0"/>
              <a:t>a</a:t>
            </a:r>
            <a:r>
              <a:rPr lang="en-US" sz="3000" i="1" baseline="-25000" dirty="0"/>
              <a:t>n</a:t>
            </a:r>
            <a:r>
              <a:rPr lang="en-US" sz="3000" dirty="0"/>
              <a:t>}</a:t>
            </a:r>
            <a:r>
              <a:rPr lang="en-US" sz="3000" i="1" dirty="0"/>
              <a:t> </a:t>
            </a:r>
            <a:r>
              <a:rPr lang="en-US" sz="3000" dirty="0"/>
              <a:t>is an equation that expresses </a:t>
            </a:r>
            <a:r>
              <a:rPr lang="en-US" sz="3000" i="1" dirty="0"/>
              <a:t>a</a:t>
            </a:r>
            <a:r>
              <a:rPr lang="en-US" sz="3000" i="1" baseline="-25000" dirty="0"/>
              <a:t>n</a:t>
            </a:r>
            <a:r>
              <a:rPr lang="en-US" sz="3000" dirty="0"/>
              <a:t> in terms of one or more of the previous terms of the sequence, namely, </a:t>
            </a:r>
            <a:r>
              <a:rPr lang="en-US" sz="3000" i="1" dirty="0"/>
              <a:t>a</a:t>
            </a:r>
            <a:r>
              <a:rPr lang="en-US" sz="3000" i="1" baseline="-25000" dirty="0"/>
              <a:t>0</a:t>
            </a:r>
            <a:r>
              <a:rPr lang="en-US" sz="3000" i="1" dirty="0"/>
              <a:t>, a</a:t>
            </a:r>
            <a:r>
              <a:rPr lang="en-US" sz="3000" i="1" baseline="-25000" dirty="0"/>
              <a:t>1</a:t>
            </a:r>
            <a:r>
              <a:rPr lang="en-US" sz="3000" i="1" dirty="0"/>
              <a:t>, …, a</a:t>
            </a:r>
            <a:r>
              <a:rPr lang="en-US" sz="3000" i="1" baseline="-25000" dirty="0"/>
              <a:t>n</a:t>
            </a:r>
            <a:r>
              <a:rPr lang="en-US" sz="3000" i="1" baseline="-25000" dirty="0">
                <a:cs typeface="Calibri" panose="020F0502020204030204" pitchFamily="34" charset="0"/>
              </a:rPr>
              <a:t>−</a:t>
            </a:r>
            <a:r>
              <a:rPr lang="en-US" sz="3000" i="1" baseline="-25000" dirty="0"/>
              <a:t>1</a:t>
            </a:r>
            <a:r>
              <a:rPr lang="en-US" sz="3000" dirty="0"/>
              <a:t>, for all integers </a:t>
            </a:r>
            <a:r>
              <a:rPr lang="en-US" sz="3000" i="1" dirty="0"/>
              <a:t>n</a:t>
            </a:r>
            <a:r>
              <a:rPr lang="en-US" sz="3000" dirty="0"/>
              <a:t> with </a:t>
            </a:r>
            <a:r>
              <a:rPr lang="en-US" sz="3000" i="1" dirty="0"/>
              <a:t>n ≥ n</a:t>
            </a:r>
            <a:r>
              <a:rPr lang="en-US" sz="3000" i="1" baseline="-25000" dirty="0"/>
              <a:t>0</a:t>
            </a:r>
            <a:r>
              <a:rPr lang="en-US" sz="3000" dirty="0"/>
              <a:t>, where </a:t>
            </a:r>
            <a:r>
              <a:rPr lang="en-US" sz="3000" i="1" dirty="0"/>
              <a:t>n</a:t>
            </a:r>
            <a:r>
              <a:rPr lang="en-US" sz="3000" i="1" baseline="-25000" dirty="0"/>
              <a:t>0</a:t>
            </a:r>
            <a:r>
              <a:rPr lang="en-US" sz="3000" dirty="0"/>
              <a:t> is a nonnegative integer.</a:t>
            </a:r>
          </a:p>
          <a:p>
            <a:r>
              <a:rPr lang="en-US" sz="3000" dirty="0"/>
              <a:t>A sequence is called a </a:t>
            </a:r>
            <a:r>
              <a:rPr lang="en-US" sz="3000" i="1" dirty="0">
                <a:solidFill>
                  <a:srgbClr val="C00000"/>
                </a:solidFill>
              </a:rPr>
              <a:t>solution</a:t>
            </a:r>
            <a:r>
              <a:rPr lang="en-US" sz="3000" dirty="0"/>
              <a:t> of a recurrence relation if its terms satisfy the recurrence relation.</a:t>
            </a:r>
          </a:p>
          <a:p>
            <a:r>
              <a:rPr lang="en-US" sz="3000" dirty="0"/>
              <a:t>The </a:t>
            </a:r>
            <a:r>
              <a:rPr lang="en-US" sz="3000" i="1" dirty="0">
                <a:solidFill>
                  <a:srgbClr val="C00000"/>
                </a:solidFill>
              </a:rPr>
              <a:t>initial conditions </a:t>
            </a:r>
            <a:r>
              <a:rPr lang="en-US" sz="3000" dirty="0"/>
              <a:t>for a sequence specify the terms that precede the first term where the recurrence relation takes effect.</a:t>
            </a:r>
          </a:p>
        </p:txBody>
      </p:sp>
    </p:spTree>
    <p:extLst>
      <p:ext uri="{BB962C8B-B14F-4D97-AF65-F5344CB8AC3E}">
        <p14:creationId xmlns:p14="http://schemas.microsoft.com/office/powerpoint/2010/main" val="102804537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Sequence </a:t>
            </a:r>
            <a:r>
              <a:rPr lang="zh-CN" altLang="en-US" sz="4000" dirty="0"/>
              <a:t>斐波那契数列</a:t>
            </a:r>
            <a:endParaRPr lang="en-US" sz="1500" dirty="0"/>
          </a:p>
        </p:txBody>
      </p:sp>
      <p:sp>
        <p:nvSpPr>
          <p:cNvPr id="4" name="Content Placeholder 2"/>
          <p:cNvSpPr>
            <a:spLocks noGrp="1"/>
          </p:cNvSpPr>
          <p:nvPr>
            <p:ph idx="1"/>
          </p:nvPr>
        </p:nvSpPr>
        <p:spPr>
          <a:xfrm>
            <a:off x="457200" y="1295400"/>
            <a:ext cx="8382000" cy="2362200"/>
          </a:xfrm>
        </p:spPr>
        <p:txBody>
          <a:bodyPr/>
          <a:lstStyle/>
          <a:p>
            <a:pPr>
              <a:spcBef>
                <a:spcPts val="0"/>
              </a:spcBef>
              <a:spcAft>
                <a:spcPts val="400"/>
              </a:spcAft>
            </a:pPr>
            <a:r>
              <a:rPr lang="en-US" sz="3000" b="1" dirty="0"/>
              <a:t>Definition: </a:t>
            </a:r>
            <a:r>
              <a:rPr lang="en-US" sz="3000" dirty="0">
                <a:ea typeface="Cambria Math" pitchFamily="18" charset="0"/>
              </a:rPr>
              <a:t>Define the </a:t>
            </a:r>
            <a:r>
              <a:rPr lang="en-US" sz="3000" i="1" dirty="0">
                <a:solidFill>
                  <a:srgbClr val="C00000"/>
                </a:solidFill>
                <a:ea typeface="Cambria Math" pitchFamily="18" charset="0"/>
              </a:rPr>
              <a:t>Fibonacci sequence</a:t>
            </a:r>
            <a:r>
              <a:rPr lang="en-US" sz="3000" dirty="0">
                <a:ea typeface="Cambria Math" pitchFamily="18" charset="0"/>
              </a:rPr>
              <a:t>, </a:t>
            </a:r>
            <a:r>
              <a:rPr lang="en-US" sz="3000" i="1" dirty="0"/>
              <a:t>f</a:t>
            </a:r>
            <a:r>
              <a:rPr lang="en-US" sz="3000" baseline="-25000" dirty="0">
                <a:ea typeface="Cambria Math" pitchFamily="18" charset="0"/>
              </a:rPr>
              <a:t>0</a:t>
            </a:r>
            <a:r>
              <a:rPr lang="en-US" sz="3000" i="1" baseline="-25000" dirty="0"/>
              <a:t> </a:t>
            </a:r>
            <a:r>
              <a:rPr lang="en-US" sz="3000" i="1" dirty="0"/>
              <a:t>,f</a:t>
            </a:r>
            <a:r>
              <a:rPr lang="en-US" sz="3000" baseline="-25000" dirty="0"/>
              <a:t>1</a:t>
            </a:r>
            <a:r>
              <a:rPr lang="en-US" sz="3000" i="1" baseline="-25000" dirty="0"/>
              <a:t> </a:t>
            </a:r>
            <a:r>
              <a:rPr lang="en-US" sz="3000" i="1" dirty="0"/>
              <a:t>,f</a:t>
            </a:r>
            <a:r>
              <a:rPr lang="en-US" sz="3000" baseline="-25000" dirty="0"/>
              <a:t>2</a:t>
            </a:r>
            <a:r>
              <a:rPr lang="en-US" sz="3000" i="1" dirty="0"/>
              <a:t>,…,</a:t>
            </a:r>
            <a:r>
              <a:rPr lang="en-US" sz="3000" dirty="0"/>
              <a:t> by:</a:t>
            </a:r>
          </a:p>
          <a:p>
            <a:pPr lvl="1">
              <a:spcBef>
                <a:spcPts val="0"/>
              </a:spcBef>
              <a:spcAft>
                <a:spcPts val="400"/>
              </a:spcAft>
            </a:pPr>
            <a:r>
              <a:rPr lang="en-US" sz="2600" dirty="0"/>
              <a:t>Initial Conditions: </a:t>
            </a:r>
            <a:r>
              <a:rPr lang="en-US" sz="2600" i="1" dirty="0"/>
              <a:t>f</a:t>
            </a:r>
            <a:r>
              <a:rPr lang="en-US" sz="2600" baseline="-25000" dirty="0">
                <a:ea typeface="Cambria Math" pitchFamily="18" charset="0"/>
              </a:rPr>
              <a:t>0</a:t>
            </a:r>
            <a:r>
              <a:rPr lang="en-US" sz="2600" i="1" baseline="-25000" dirty="0"/>
              <a:t> </a:t>
            </a:r>
            <a:r>
              <a:rPr lang="en-US" sz="2600" dirty="0"/>
              <a:t>=</a:t>
            </a:r>
            <a:r>
              <a:rPr lang="en-US" sz="2600" i="1" dirty="0"/>
              <a:t> </a:t>
            </a:r>
            <a:r>
              <a:rPr lang="en-US" sz="2600" dirty="0">
                <a:ea typeface="Cambria Math" pitchFamily="18" charset="0"/>
              </a:rPr>
              <a:t>0</a:t>
            </a:r>
            <a:r>
              <a:rPr lang="en-US" sz="2600" i="1" dirty="0"/>
              <a:t>, f</a:t>
            </a:r>
            <a:r>
              <a:rPr lang="en-US" sz="2600" baseline="-25000" dirty="0"/>
              <a:t>1</a:t>
            </a:r>
            <a:r>
              <a:rPr lang="en-US" sz="2600" i="1" baseline="-25000" dirty="0"/>
              <a:t> </a:t>
            </a:r>
            <a:r>
              <a:rPr lang="en-US" sz="2600" dirty="0">
                <a:ea typeface="Cambria Math" pitchFamily="18" charset="0"/>
              </a:rPr>
              <a:t>= 1</a:t>
            </a:r>
          </a:p>
          <a:p>
            <a:pPr lvl="1">
              <a:spcBef>
                <a:spcPts val="0"/>
              </a:spcBef>
              <a:spcAft>
                <a:spcPts val="400"/>
              </a:spcAft>
            </a:pPr>
            <a:r>
              <a:rPr lang="en-US" sz="2600" dirty="0"/>
              <a:t>Recurrence Relation: </a:t>
            </a:r>
            <a:r>
              <a:rPr lang="en-US" sz="2600" i="1" dirty="0" err="1"/>
              <a:t>f</a:t>
            </a:r>
            <a:r>
              <a:rPr lang="en-US" sz="2600" i="1" baseline="-25000" dirty="0" err="1"/>
              <a:t>n</a:t>
            </a:r>
            <a:r>
              <a:rPr lang="en-US" sz="2600" i="1" baseline="-25000" dirty="0"/>
              <a:t> </a:t>
            </a:r>
            <a:r>
              <a:rPr lang="en-US" sz="2600" i="1" dirty="0"/>
              <a:t> = f</a:t>
            </a:r>
            <a:r>
              <a:rPr lang="en-US" sz="2600" i="1" baseline="-25000" dirty="0"/>
              <a:t>n</a:t>
            </a:r>
            <a:r>
              <a:rPr lang="en-US" sz="2600" i="1" baseline="-25000" dirty="0">
                <a:cs typeface="Calibri" panose="020F0502020204030204" pitchFamily="34" charset="0"/>
              </a:rPr>
              <a:t>−</a:t>
            </a:r>
            <a:r>
              <a:rPr lang="en-US" sz="2600" baseline="-25000" dirty="0"/>
              <a:t>1</a:t>
            </a:r>
            <a:r>
              <a:rPr lang="en-US" sz="2600" i="1" dirty="0"/>
              <a:t> </a:t>
            </a:r>
            <a:r>
              <a:rPr lang="en-US" sz="2600" i="1" baseline="-25000" dirty="0"/>
              <a:t> </a:t>
            </a:r>
            <a:r>
              <a:rPr lang="en-US" sz="2600" i="1" dirty="0"/>
              <a:t>+ f</a:t>
            </a:r>
            <a:r>
              <a:rPr lang="en-US" sz="2600" i="1" baseline="-25000" dirty="0"/>
              <a:t>n</a:t>
            </a:r>
            <a:r>
              <a:rPr lang="en-US" sz="2600" i="1" baseline="-25000" dirty="0">
                <a:cs typeface="Calibri" panose="020F0502020204030204" pitchFamily="34" charset="0"/>
              </a:rPr>
              <a:t>−</a:t>
            </a:r>
            <a:r>
              <a:rPr lang="en-US" sz="2600" baseline="-25000" dirty="0"/>
              <a:t>2</a:t>
            </a:r>
          </a:p>
          <a:p>
            <a:pPr>
              <a:spcBef>
                <a:spcPts val="0"/>
              </a:spcBef>
              <a:spcAft>
                <a:spcPts val="400"/>
              </a:spcAft>
            </a:pPr>
            <a:r>
              <a:rPr lang="en-US" sz="3000" dirty="0"/>
              <a:t>  </a:t>
            </a:r>
            <a:r>
              <a:rPr lang="en-US" sz="3000" b="1" dirty="0"/>
              <a:t>Example</a:t>
            </a:r>
            <a:r>
              <a:rPr lang="en-US" sz="3000" dirty="0"/>
              <a:t>: Find</a:t>
            </a:r>
            <a:r>
              <a:rPr lang="en-US" sz="3000" i="1" dirty="0"/>
              <a:t> f</a:t>
            </a:r>
            <a:r>
              <a:rPr lang="en-US" sz="3000" i="1" baseline="-25000" dirty="0"/>
              <a:t>2 </a:t>
            </a:r>
            <a:r>
              <a:rPr lang="en-US" sz="3000" i="1" dirty="0"/>
              <a:t>,f</a:t>
            </a:r>
            <a:r>
              <a:rPr lang="en-US" sz="3000" i="1" baseline="-25000" dirty="0"/>
              <a:t>3 </a:t>
            </a:r>
            <a:r>
              <a:rPr lang="en-US" sz="3000" i="1" dirty="0"/>
              <a:t>,f</a:t>
            </a:r>
            <a:r>
              <a:rPr lang="en-US" sz="3000" i="1" baseline="-25000" dirty="0"/>
              <a:t>4 </a:t>
            </a:r>
            <a:r>
              <a:rPr lang="en-US" sz="3000" i="1" dirty="0"/>
              <a:t>, f</a:t>
            </a:r>
            <a:r>
              <a:rPr lang="en-US" sz="3000" i="1" baseline="-25000" dirty="0"/>
              <a:t>5 </a:t>
            </a:r>
            <a:r>
              <a:rPr lang="en-US" sz="3000" i="1" dirty="0"/>
              <a:t> </a:t>
            </a:r>
            <a:r>
              <a:rPr lang="en-US" sz="3000" dirty="0"/>
              <a:t>and </a:t>
            </a:r>
            <a:r>
              <a:rPr lang="en-US" sz="3000" i="1" dirty="0"/>
              <a:t>f</a:t>
            </a:r>
            <a:r>
              <a:rPr lang="en-US" sz="3000" i="1" baseline="-25000" dirty="0"/>
              <a:t>6</a:t>
            </a:r>
            <a:r>
              <a:rPr lang="en-US" sz="3000" i="1" dirty="0"/>
              <a:t> .</a:t>
            </a:r>
            <a:endParaRPr lang="en-US" sz="3000" dirty="0"/>
          </a:p>
        </p:txBody>
      </p:sp>
      <mc:AlternateContent xmlns:mc="http://schemas.openxmlformats.org/markup-compatibility/2006" xmlns:a14="http://schemas.microsoft.com/office/drawing/2010/main">
        <mc:Choice Requires="a14">
          <p:sp>
            <p:nvSpPr>
              <p:cNvPr id="5" name="Object 3"/>
              <p:cNvSpPr txBox="1"/>
              <p:nvPr/>
            </p:nvSpPr>
            <p:spPr>
              <a:xfrm>
                <a:off x="762000" y="3743325"/>
                <a:ext cx="3733800" cy="2827338"/>
              </a:xfrm>
              <a:prstGeom prst="rect">
                <a:avLst/>
              </a:prstGeo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sty m:val="p"/>
                        </m:r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Answer</m:t>
                      </m:r>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oMath>
                    <m:oMath xmlns:m="http://schemas.openxmlformats.org/officeDocument/2006/math">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𝑓</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2</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𝑓</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1</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𝑓</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0</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=1+0=1,</m:t>
                      </m:r>
                    </m:oMath>
                    <m:oMath xmlns:m="http://schemas.openxmlformats.org/officeDocument/2006/math">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𝑓</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3</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𝑓</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2</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 +</m:t>
                      </m:r>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𝑓</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1</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=1+1=2,</m:t>
                      </m:r>
                    </m:oMath>
                    <m:oMath xmlns:m="http://schemas.openxmlformats.org/officeDocument/2006/math">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𝑓</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4</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𝑓</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3</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𝑓</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2</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=2+1=3,</m:t>
                      </m:r>
                    </m:oMath>
                    <m:oMath xmlns:m="http://schemas.openxmlformats.org/officeDocument/2006/math">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𝑓</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5</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𝑓</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4</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𝑓</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3</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=3+2=5,</m:t>
                      </m:r>
                    </m:oMath>
                    <m:oMath xmlns:m="http://schemas.openxmlformats.org/officeDocument/2006/math">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𝑓</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6</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𝑓</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5</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𝑓</m:t>
                          </m:r>
                        </m:e>
                        <m: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4</m:t>
                          </m:r>
                        </m:sub>
                      </m:sSub>
                      <m:r>
                        <a:rPr kumimoji="0" lang="zh-CN" altLang="en-US" sz="2400" b="0" i="1" u="none" strike="noStrike" kern="1200" cap="none" spc="0" normalizeH="0" baseline="0" noProof="0">
                          <a:ln>
                            <a:noFill/>
                          </a:ln>
                          <a:solidFill>
                            <a:srgbClr val="000000"/>
                          </a:solidFill>
                          <a:effectLst/>
                          <a:uLnTx/>
                          <a:uFillTx/>
                          <a:latin typeface="Cambria Math" panose="02040503050406030204" pitchFamily="18" charset="0"/>
                          <a:cs typeface="+mn-cs"/>
                        </a:rPr>
                        <m:t>=5+3=8.</m:t>
                      </m:r>
                    </m:oMath>
                  </m:oMathPara>
                </a14:m>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mc:Choice>
        <mc:Fallback xmlns="">
          <p:sp>
            <p:nvSpPr>
              <p:cNvPr id="5" name="Object 3"/>
              <p:cNvSpPr txBox="1">
                <a:spLocks noRot="1" noChangeAspect="1" noMove="1" noResize="1" noEditPoints="1" noAdjustHandles="1" noChangeArrowheads="1" noChangeShapeType="1" noTextEdit="1"/>
              </p:cNvSpPr>
              <p:nvPr/>
            </p:nvSpPr>
            <p:spPr>
              <a:xfrm>
                <a:off x="762000" y="3743325"/>
                <a:ext cx="3733800" cy="2827338"/>
              </a:xfrm>
              <a:prstGeom prst="rect">
                <a:avLst/>
              </a:prstGeom>
              <a:blipFill>
                <a:blip r:embed="rId3"/>
                <a:stretch>
                  <a:fillRect l="-1305"/>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25295416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Solving Recurrence Relations</a:t>
            </a:r>
            <a:endParaRPr lang="en-US" sz="1500" dirty="0"/>
          </a:p>
        </p:txBody>
      </p:sp>
      <p:sp>
        <p:nvSpPr>
          <p:cNvPr id="4" name="Content Placeholder 2"/>
          <p:cNvSpPr>
            <a:spLocks noGrp="1"/>
          </p:cNvSpPr>
          <p:nvPr>
            <p:ph idx="1"/>
          </p:nvPr>
        </p:nvSpPr>
        <p:spPr>
          <a:xfrm>
            <a:off x="457200" y="1295400"/>
            <a:ext cx="8382000" cy="5105400"/>
          </a:xfrm>
        </p:spPr>
        <p:txBody>
          <a:bodyPr/>
          <a:lstStyle/>
          <a:p>
            <a:r>
              <a:rPr lang="en-US" sz="2800" dirty="0"/>
              <a:t>Finding a formula for the </a:t>
            </a:r>
            <a:r>
              <a:rPr lang="en-US" sz="2800" i="1" dirty="0"/>
              <a:t>n</a:t>
            </a:r>
            <a:r>
              <a:rPr lang="en-US" sz="2800" dirty="0"/>
              <a:t>th term of the sequence generated by a recurrence relation is </a:t>
            </a:r>
            <a:r>
              <a:rPr lang="en-US" sz="2800" dirty="0">
                <a:solidFill>
                  <a:srgbClr val="C00000"/>
                </a:solidFill>
              </a:rPr>
              <a:t>called </a:t>
            </a:r>
            <a:r>
              <a:rPr lang="en-US" sz="2800" i="1" dirty="0">
                <a:solidFill>
                  <a:srgbClr val="C00000"/>
                </a:solidFill>
              </a:rPr>
              <a:t>solving the recurrence relation</a:t>
            </a:r>
            <a:r>
              <a:rPr lang="en-US" sz="2800" dirty="0"/>
              <a:t>. </a:t>
            </a:r>
          </a:p>
          <a:p>
            <a:r>
              <a:rPr lang="en-US" sz="2800" dirty="0"/>
              <a:t>Such a formula is called a </a:t>
            </a:r>
            <a:r>
              <a:rPr lang="en-US" sz="2800" i="1" dirty="0">
                <a:solidFill>
                  <a:srgbClr val="C00000"/>
                </a:solidFill>
              </a:rPr>
              <a:t>closed formula</a:t>
            </a:r>
            <a:r>
              <a:rPr lang="en-US" sz="2800" dirty="0"/>
              <a:t>.</a:t>
            </a:r>
          </a:p>
          <a:p>
            <a:r>
              <a:rPr lang="en-US" sz="2800" dirty="0"/>
              <a:t>Various methods for solving recurrence relations will be covered in Chapter 8 where recurrence relations will be studied in greater depth.</a:t>
            </a:r>
          </a:p>
          <a:p>
            <a:r>
              <a:rPr lang="en-US" sz="2800" dirty="0"/>
              <a:t>Here we illustrate by example the method of iteration in which we need to guess the formula. The guess can be proved correct by the method of induction (Chapter 5).</a:t>
            </a:r>
          </a:p>
        </p:txBody>
      </p:sp>
    </p:spTree>
    <p:extLst>
      <p:ext uri="{BB962C8B-B14F-4D97-AF65-F5344CB8AC3E}">
        <p14:creationId xmlns:p14="http://schemas.microsoft.com/office/powerpoint/2010/main" val="37155632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Summations</a:t>
            </a:r>
            <a:endParaRPr lang="en-US" sz="1500" dirty="0"/>
          </a:p>
        </p:txBody>
      </p:sp>
      <mc:AlternateContent xmlns:mc="http://schemas.openxmlformats.org/markup-compatibility/2006" xmlns:a14="http://schemas.microsoft.com/office/drawing/2010/main">
        <mc:Choice Requires="a14">
          <p:sp>
            <p:nvSpPr>
              <p:cNvPr id="3" name="Object 2"/>
              <p:cNvSpPr txBox="1"/>
              <p:nvPr/>
            </p:nvSpPr>
            <p:spPr>
              <a:xfrm>
                <a:off x="609600" y="1357313"/>
                <a:ext cx="6292850" cy="3595687"/>
              </a:xfrm>
              <a:prstGeom prst="rect">
                <a:avLst/>
              </a:prstGeo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nor/>
                        </m:rPr>
                        <a:rPr kumimoji="0" lang="zh-CN" altLang="en-US" sz="26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Sum</m:t>
                      </m:r>
                      <m:r>
                        <m:rPr>
                          <m:nor/>
                        </m:rPr>
                        <a:rPr kumimoji="0" lang="zh-CN" altLang="en-US" sz="26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 </m:t>
                      </m:r>
                      <m:r>
                        <m:rPr>
                          <m:nor/>
                        </m:rPr>
                        <a:rPr kumimoji="0" lang="zh-CN" altLang="en-US" sz="26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of</m:t>
                      </m:r>
                      <m:r>
                        <m:rPr>
                          <m:nor/>
                        </m:rPr>
                        <a:rPr kumimoji="0" lang="zh-CN" altLang="en-US" sz="26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 </m:t>
                      </m:r>
                      <m:r>
                        <m:rPr>
                          <m:nor/>
                        </m:rPr>
                        <a:rPr kumimoji="0" lang="zh-CN" altLang="en-US" sz="26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the</m:t>
                      </m:r>
                      <m:r>
                        <m:rPr>
                          <m:nor/>
                        </m:rPr>
                        <a:rPr kumimoji="0" lang="zh-CN" altLang="en-US" sz="26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 </m:t>
                      </m:r>
                      <m:r>
                        <m:rPr>
                          <m:nor/>
                        </m:rPr>
                        <a:rPr kumimoji="0" lang="zh-CN" altLang="en-US" sz="26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terms</m:t>
                      </m:r>
                      <m:r>
                        <m:rPr>
                          <m:nor/>
                        </m:rPr>
                        <a:rPr kumimoji="0" lang="zh-CN" altLang="en-US" sz="26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 </m:t>
                      </m:r>
                      <m:sSub>
                        <m:sSubPr>
                          <m:ctrlP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𝑎</m:t>
                          </m:r>
                        </m:e>
                        <m:sub>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𝑚</m:t>
                          </m:r>
                        </m:sub>
                      </m:sSub>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𝑎</m:t>
                          </m:r>
                        </m:e>
                        <m:sub>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𝑚</m:t>
                          </m:r>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+1</m:t>
                          </m:r>
                        </m:sub>
                      </m:sSub>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𝑎</m:t>
                          </m:r>
                        </m:e>
                        <m:sub>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𝑛</m:t>
                          </m:r>
                        </m:sub>
                      </m:sSub>
                    </m:oMath>
                    <m:oMath xmlns:m="http://schemas.openxmlformats.org/officeDocument/2006/math">
                      <m:r>
                        <m:rPr>
                          <m:nor/>
                        </m:rPr>
                        <a:rPr kumimoji="0" lang="zh-CN" altLang="en-US" sz="26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from</m:t>
                      </m:r>
                      <m:r>
                        <m:rPr>
                          <m:nor/>
                        </m:rPr>
                        <a:rPr kumimoji="0" lang="zh-CN" altLang="en-US" sz="26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 </m:t>
                      </m:r>
                      <m:r>
                        <m:rPr>
                          <m:nor/>
                        </m:rPr>
                        <a:rPr kumimoji="0" lang="zh-CN" altLang="en-US" sz="26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the</m:t>
                      </m:r>
                      <m:r>
                        <m:rPr>
                          <m:nor/>
                        </m:rPr>
                        <a:rPr kumimoji="0" lang="zh-CN" altLang="en-US" sz="26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 </m:t>
                      </m:r>
                      <m:r>
                        <m:rPr>
                          <m:nor/>
                        </m:rPr>
                        <a:rPr kumimoji="0" lang="zh-CN" altLang="en-US" sz="26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sequence</m:t>
                      </m:r>
                      <m:r>
                        <m:rPr>
                          <m:nor/>
                        </m:rPr>
                        <a:rPr kumimoji="0" lang="zh-CN" altLang="en-US" sz="26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 </m:t>
                      </m:r>
                      <m:d>
                        <m:dPr>
                          <m:begChr m:val="{"/>
                          <m:endChr m:val="}"/>
                          <m:ctrlP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sSub>
                            <m:sSubPr>
                              <m:ctrlP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𝑎</m:t>
                              </m:r>
                            </m:e>
                            <m:sub>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𝑛</m:t>
                              </m:r>
                            </m:sub>
                          </m:sSub>
                        </m:e>
                      </m:d>
                    </m:oMath>
                    <m:oMath xmlns:m="http://schemas.openxmlformats.org/officeDocument/2006/math">
                      <m:r>
                        <m:rPr>
                          <m:nor/>
                        </m:rPr>
                        <a:rPr kumimoji="0" lang="zh-CN" altLang="en-US" sz="26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The</m:t>
                      </m:r>
                      <m:r>
                        <m:rPr>
                          <m:nor/>
                        </m:rPr>
                        <a:rPr kumimoji="0" lang="zh-CN" altLang="en-US" sz="26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 </m:t>
                      </m:r>
                      <m:r>
                        <m:rPr>
                          <m:nor/>
                        </m:rPr>
                        <a:rPr kumimoji="0" lang="zh-CN" altLang="en-US" sz="26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notation</m:t>
                      </m:r>
                      <m:r>
                        <m:rPr>
                          <m:nor/>
                        </m:rPr>
                        <a:rPr kumimoji="0" lang="zh-CN" altLang="en-US" sz="26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m:t>
                      </m:r>
                    </m:oMath>
                    <m:oMath xmlns:m="http://schemas.openxmlformats.org/officeDocument/2006/math">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		</m:t>
                      </m:r>
                      <m:nary>
                        <m:naryPr>
                          <m:chr m:val="∑"/>
                          <m:ctrlP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ctrlPr>
                        </m:naryPr>
                        <m:sub>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𝑗</m:t>
                          </m:r>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𝑚</m:t>
                          </m:r>
                        </m:sub>
                        <m:sup>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𝑛</m:t>
                          </m:r>
                        </m:sup>
                        <m:e>
                          <m:sSub>
                            <m:sSubPr>
                              <m:ctrlP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𝑎</m:t>
                              </m:r>
                            </m:e>
                            <m:sub>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𝑗</m:t>
                              </m:r>
                            </m:sub>
                          </m:sSub>
                        </m:e>
                      </m:nary>
                      <m:nary>
                        <m:naryPr>
                          <m:chr m:val="∑"/>
                          <m:limLoc m:val="subSup"/>
                          <m:ctrlP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ctrlPr>
                        </m:naryPr>
                        <m:sub>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𝑗</m:t>
                          </m:r>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𝑚</m:t>
                          </m:r>
                        </m:sub>
                        <m:sup>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𝑛</m:t>
                          </m:r>
                        </m:sup>
                        <m:e>
                          <m:sSub>
                            <m:sSubPr>
                              <m:ctrlP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𝑎</m:t>
                              </m:r>
                            </m:e>
                            <m:sub>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𝑗</m:t>
                              </m:r>
                            </m:sub>
                          </m:sSub>
                        </m:e>
                      </m:nary>
                      <m:nary>
                        <m:naryPr>
                          <m:chr m:val="∑"/>
                          <m:limLoc m:val="subSup"/>
                          <m:supHide m:val="on"/>
                          <m:ctrlP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ctrlPr>
                        </m:naryPr>
                        <m:sub>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𝑚</m:t>
                          </m:r>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𝑗</m:t>
                          </m:r>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𝑛</m:t>
                          </m:r>
                        </m:sub>
                        <m:sup/>
                        <m:e>
                          <m:sSub>
                            <m:sSubPr>
                              <m:ctrlP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𝑎</m:t>
                              </m:r>
                            </m:e>
                            <m:sub>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𝑗</m:t>
                              </m:r>
                            </m:sub>
                          </m:sSub>
                        </m:e>
                      </m:nary>
                    </m:oMath>
                    <m:oMath xmlns:m="http://schemas.openxmlformats.org/officeDocument/2006/math">
                      <m:r>
                        <m:rPr>
                          <m:nor/>
                        </m:rPr>
                        <a:rPr kumimoji="0" lang="zh-CN" altLang="en-US" sz="26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represents</m:t>
                      </m:r>
                    </m:oMath>
                    <m:oMath xmlns:m="http://schemas.openxmlformats.org/officeDocument/2006/math">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		</m:t>
                      </m:r>
                      <m:sSub>
                        <m:sSubPr>
                          <m:ctrlP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𝑎</m:t>
                          </m:r>
                        </m:e>
                        <m:sub>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𝑚</m:t>
                          </m:r>
                        </m:sub>
                      </m:sSub>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𝑎</m:t>
                          </m:r>
                        </m:e>
                        <m:sub>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𝑚</m:t>
                          </m:r>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+1</m:t>
                          </m:r>
                        </m:sub>
                      </m:sSub>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𝑎</m:t>
                          </m:r>
                        </m:e>
                        <m:sub>
                          <m:r>
                            <a:rPr kumimoji="0" lang="zh-CN" altLang="en-US" sz="2600" b="0" i="1" u="none" strike="noStrike" kern="1200" cap="none" spc="0" normalizeH="0" baseline="0" noProof="0">
                              <a:ln>
                                <a:noFill/>
                              </a:ln>
                              <a:solidFill>
                                <a:srgbClr val="000000"/>
                              </a:solidFill>
                              <a:effectLst/>
                              <a:uLnTx/>
                              <a:uFillTx/>
                              <a:latin typeface="Cambria Math" panose="02040503050406030204" pitchFamily="18" charset="0"/>
                              <a:cs typeface="+mn-cs"/>
                            </a:rPr>
                            <m:t>𝑛</m:t>
                          </m:r>
                        </m:sub>
                      </m:sSub>
                    </m:oMath>
                  </m:oMathPara>
                </a14:m>
                <a:endParaRPr kumimoji="0" lang="zh-CN" altLang="en-US" sz="2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mc:Choice>
        <mc:Fallback xmlns="">
          <p:sp>
            <p:nvSpPr>
              <p:cNvPr id="3" name="Object 2"/>
              <p:cNvSpPr txBox="1">
                <a:spLocks noRot="1" noChangeAspect="1" noMove="1" noResize="1" noEditPoints="1" noAdjustHandles="1" noChangeArrowheads="1" noChangeShapeType="1" noTextEdit="1"/>
              </p:cNvSpPr>
              <p:nvPr/>
            </p:nvSpPr>
            <p:spPr>
              <a:xfrm>
                <a:off x="609600" y="1357313"/>
                <a:ext cx="6292850" cy="3595687"/>
              </a:xfrm>
              <a:prstGeom prst="rect">
                <a:avLst/>
              </a:prstGeom>
              <a:blipFill>
                <a:blip r:embed="rId2"/>
                <a:stretch>
                  <a:fillRect/>
                </a:stretch>
              </a:blipFill>
            </p:spPr>
            <p:txBody>
              <a:bodyPr/>
              <a:lstStyle/>
              <a:p>
                <a:r>
                  <a:rPr lang="zh-CN" altLang="en-US">
                    <a:noFill/>
                  </a:rPr>
                  <a:t> </a:t>
                </a:r>
              </a:p>
            </p:txBody>
          </p:sp>
        </mc:Fallback>
      </mc:AlternateContent>
      <p:sp>
        <p:nvSpPr>
          <p:cNvPr id="4" name="Content Placeholder 3"/>
          <p:cNvSpPr>
            <a:spLocks noGrp="1"/>
          </p:cNvSpPr>
          <p:nvPr>
            <p:ph idx="1"/>
          </p:nvPr>
        </p:nvSpPr>
        <p:spPr>
          <a:xfrm>
            <a:off x="457200" y="5105400"/>
            <a:ext cx="8382000" cy="1447800"/>
          </a:xfrm>
        </p:spPr>
        <p:txBody>
          <a:bodyPr/>
          <a:lstStyle/>
          <a:p>
            <a:pPr>
              <a:spcBef>
                <a:spcPts val="300"/>
              </a:spcBef>
            </a:pPr>
            <a:r>
              <a:rPr lang="en-US" sz="3000" dirty="0"/>
              <a:t>The variable </a:t>
            </a:r>
            <a:r>
              <a:rPr lang="en-US" sz="3000" i="1" dirty="0"/>
              <a:t>j</a:t>
            </a:r>
            <a:r>
              <a:rPr lang="en-US" sz="3000" dirty="0"/>
              <a:t> is called the </a:t>
            </a:r>
            <a:r>
              <a:rPr lang="en-US" sz="3000" i="1" dirty="0"/>
              <a:t>index of summation</a:t>
            </a:r>
            <a:r>
              <a:rPr lang="en-US" sz="3000" dirty="0"/>
              <a:t>. It runs through all the integers starting with its </a:t>
            </a:r>
            <a:r>
              <a:rPr lang="en-US" sz="3000" i="1" dirty="0"/>
              <a:t>lower  limit  m</a:t>
            </a:r>
            <a:r>
              <a:rPr lang="en-US" sz="3000" dirty="0"/>
              <a:t> and ending with its </a:t>
            </a:r>
            <a:r>
              <a:rPr lang="en-US" sz="3000" i="1" dirty="0"/>
              <a:t>upper limit n</a:t>
            </a:r>
            <a:r>
              <a:rPr lang="en-US" sz="3000" dirty="0"/>
              <a:t>.</a:t>
            </a:r>
          </a:p>
        </p:txBody>
      </p:sp>
    </p:spTree>
    <p:extLst>
      <p:ext uri="{BB962C8B-B14F-4D97-AF65-F5344CB8AC3E}">
        <p14:creationId xmlns:p14="http://schemas.microsoft.com/office/powerpoint/2010/main" val="40757387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Summations</a:t>
            </a:r>
            <a:endParaRPr lang="en-US" sz="1500" dirty="0"/>
          </a:p>
        </p:txBody>
      </p:sp>
      <p:graphicFrame>
        <p:nvGraphicFramePr>
          <p:cNvPr id="3" name="Object 2"/>
          <p:cNvGraphicFramePr>
            <a:graphicFrameLocks noChangeAspect="1"/>
          </p:cNvGraphicFramePr>
          <p:nvPr/>
        </p:nvGraphicFramePr>
        <p:xfrm>
          <a:off x="685800" y="1524000"/>
          <a:ext cx="7005638" cy="4793698"/>
        </p:xfrm>
        <a:graphic>
          <a:graphicData uri="http://schemas.openxmlformats.org/presentationml/2006/ole">
            <mc:AlternateContent xmlns:mc="http://schemas.openxmlformats.org/markup-compatibility/2006">
              <mc:Choice xmlns:v="urn:schemas-microsoft-com:vml" Requires="v">
                <p:oleObj spid="_x0000_s27651" name="Equation" r:id="rId3" imgW="2895480" imgH="1981080" progId="Equation.DSMT4">
                  <p:embed/>
                </p:oleObj>
              </mc:Choice>
              <mc:Fallback>
                <p:oleObj name="Equation" r:id="rId3" imgW="2895480" imgH="1981080" progId="Equation.DSMT4">
                  <p:embed/>
                  <p:pic>
                    <p:nvPicPr>
                      <p:cNvPr id="3" name="Object 2"/>
                      <p:cNvPicPr/>
                      <p:nvPr/>
                    </p:nvPicPr>
                    <p:blipFill>
                      <a:blip r:embed="rId4"/>
                      <a:stretch>
                        <a:fillRect/>
                      </a:stretch>
                    </p:blipFill>
                    <p:spPr>
                      <a:xfrm>
                        <a:off x="685800" y="1524000"/>
                        <a:ext cx="7005638" cy="4793698"/>
                      </a:xfrm>
                      <a:prstGeom prst="rect">
                        <a:avLst/>
                      </a:prstGeom>
                    </p:spPr>
                  </p:pic>
                </p:oleObj>
              </mc:Fallback>
            </mc:AlternateContent>
          </a:graphicData>
        </a:graphic>
      </p:graphicFrame>
    </p:spTree>
    <p:extLst>
      <p:ext uri="{BB962C8B-B14F-4D97-AF65-F5344CB8AC3E}">
        <p14:creationId xmlns:p14="http://schemas.microsoft.com/office/powerpoint/2010/main" val="103460863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Product Notation</a:t>
            </a:r>
            <a:endParaRPr lang="en-US" sz="1500" dirty="0"/>
          </a:p>
        </p:txBody>
      </p:sp>
      <mc:AlternateContent xmlns:mc="http://schemas.openxmlformats.org/markup-compatibility/2006" xmlns:a14="http://schemas.microsoft.com/office/drawing/2010/main">
        <mc:Choice Requires="a14">
          <p:sp>
            <p:nvSpPr>
              <p:cNvPr id="3" name="Object 2"/>
              <p:cNvSpPr txBox="1"/>
              <p:nvPr/>
            </p:nvSpPr>
            <p:spPr>
              <a:xfrm>
                <a:off x="931862" y="1295400"/>
                <a:ext cx="7280275" cy="4724400"/>
              </a:xfrm>
              <a:prstGeom prst="rect">
                <a:avLst/>
              </a:prstGeom>
            </p:spPr>
            <p:txBody>
              <a:bodyPr>
                <a:normAutofit fontScale="85000" lnSpcReduction="10000"/>
              </a:bodyPr>
              <a:lstStyle/>
              <a:p>
                <a:pPr marL="0" marR="0" lvl="0" indent="0" algn="l" defTabSz="914400" rtl="0" eaLnBrk="1" fontAlgn="auto" latinLnBrk="0" hangingPunct="1">
                  <a:lnSpc>
                    <a:spcPct val="15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nor/>
                        </m:rPr>
                        <a:rPr kumimoji="0" lang="zh-CN" altLang="en-US" sz="28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Product</m:t>
                      </m:r>
                      <m:r>
                        <m:rPr>
                          <m:nor/>
                        </m:rPr>
                        <a:rPr kumimoji="0" lang="zh-CN" altLang="en-US" sz="28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 </m:t>
                      </m:r>
                      <m:r>
                        <m:rPr>
                          <m:nor/>
                        </m:rPr>
                        <a:rPr kumimoji="0" lang="zh-CN" altLang="en-US" sz="28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of</m:t>
                      </m:r>
                      <m:r>
                        <m:rPr>
                          <m:nor/>
                        </m:rPr>
                        <a:rPr kumimoji="0" lang="zh-CN" altLang="en-US" sz="28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 </m:t>
                      </m:r>
                      <m:r>
                        <m:rPr>
                          <m:nor/>
                        </m:rPr>
                        <a:rPr kumimoji="0" lang="zh-CN" altLang="en-US" sz="28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the</m:t>
                      </m:r>
                      <m:r>
                        <m:rPr>
                          <m:nor/>
                        </m:rPr>
                        <a:rPr kumimoji="0" lang="zh-CN" altLang="en-US" sz="28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 </m:t>
                      </m:r>
                      <m:r>
                        <m:rPr>
                          <m:nor/>
                        </m:rPr>
                        <a:rPr kumimoji="0" lang="zh-CN" altLang="en-US" sz="28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terms</m:t>
                      </m:r>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	</m:t>
                      </m:r>
                      <m:sSub>
                        <m:sSubPr>
                          <m:ctrlP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𝑎</m:t>
                          </m:r>
                        </m:e>
                        <m:sub>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𝑚</m:t>
                          </m:r>
                        </m:sub>
                      </m:sSub>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𝑎</m:t>
                          </m:r>
                        </m:e>
                        <m:sub>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𝑚</m:t>
                          </m:r>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+1</m:t>
                          </m:r>
                        </m:sub>
                      </m:sSub>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𝑎</m:t>
                          </m:r>
                        </m:e>
                        <m:sub>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𝑛</m:t>
                          </m:r>
                        </m:sub>
                      </m:sSub>
                    </m:oMath>
                    <m:oMath xmlns:m="http://schemas.openxmlformats.org/officeDocument/2006/math">
                      <m:r>
                        <m:rPr>
                          <m:nor/>
                        </m:rPr>
                        <a:rPr kumimoji="0" lang="zh-CN" altLang="en-US" sz="28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from</m:t>
                      </m:r>
                      <m:r>
                        <m:rPr>
                          <m:nor/>
                        </m:rPr>
                        <a:rPr kumimoji="0" lang="zh-CN" altLang="en-US" sz="28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 </m:t>
                      </m:r>
                      <m:r>
                        <m:rPr>
                          <m:nor/>
                        </m:rPr>
                        <a:rPr kumimoji="0" lang="zh-CN" altLang="en-US" sz="28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the</m:t>
                      </m:r>
                      <m:r>
                        <m:rPr>
                          <m:nor/>
                        </m:rPr>
                        <a:rPr kumimoji="0" lang="zh-CN" altLang="en-US" sz="28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 </m:t>
                      </m:r>
                      <m:r>
                        <m:rPr>
                          <m:nor/>
                        </m:rPr>
                        <a:rPr kumimoji="0" lang="zh-CN" altLang="en-US" sz="28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sequence</m:t>
                      </m:r>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	</m:t>
                      </m:r>
                      <m:d>
                        <m:dPr>
                          <m:begChr m:val="{"/>
                          <m:endChr m:val="}"/>
                          <m:ctrlP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sSub>
                            <m:sSubPr>
                              <m:ctrlP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𝑎</m:t>
                              </m:r>
                            </m:e>
                            <m:sub>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𝑛</m:t>
                              </m:r>
                            </m:sub>
                          </m:sSub>
                        </m:e>
                      </m:d>
                    </m:oMath>
                    <m:oMath xmlns:m="http://schemas.openxmlformats.org/officeDocument/2006/math">
                      <m:r>
                        <m:rPr>
                          <m:nor/>
                        </m:rPr>
                        <a:rPr kumimoji="0" lang="zh-CN" altLang="en-US" sz="28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The</m:t>
                      </m:r>
                      <m:r>
                        <m:rPr>
                          <m:nor/>
                        </m:rPr>
                        <a:rPr kumimoji="0" lang="zh-CN" altLang="en-US" sz="28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 </m:t>
                      </m:r>
                      <m:r>
                        <m:rPr>
                          <m:nor/>
                        </m:rPr>
                        <a:rPr kumimoji="0" lang="zh-CN" altLang="en-US" sz="28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notation</m:t>
                      </m:r>
                      <m:r>
                        <m:rPr>
                          <m:nor/>
                        </m:rPr>
                        <a:rPr kumimoji="0" lang="zh-CN" altLang="en-US" sz="28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m:t>
                      </m:r>
                    </m:oMath>
                    <m:oMath xmlns:m="http://schemas.openxmlformats.org/officeDocument/2006/math">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	</m:t>
                      </m:r>
                      <m:nary>
                        <m:naryPr>
                          <m:chr m:val="∏"/>
                          <m:ctrlP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ctrlPr>
                        </m:naryPr>
                        <m:sub>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𝑗</m:t>
                          </m:r>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𝑚</m:t>
                          </m:r>
                        </m:sub>
                        <m:sup>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𝑛</m:t>
                          </m:r>
                        </m:sup>
                        <m:e>
                          <m:sSub>
                            <m:sSubPr>
                              <m:ctrlP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𝑎</m:t>
                              </m:r>
                            </m:e>
                            <m:sub>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𝑗</m:t>
                              </m:r>
                            </m:sub>
                          </m:sSub>
                        </m:e>
                      </m:nary>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		</m:t>
                      </m:r>
                      <m:nary>
                        <m:naryPr>
                          <m:chr m:val="∏"/>
                          <m:limLoc m:val="subSup"/>
                          <m:ctrlP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ctrlPr>
                        </m:naryPr>
                        <m:sub>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𝑗</m:t>
                          </m:r>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𝑚</m:t>
                          </m:r>
                        </m:sub>
                        <m:sup>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𝑛</m:t>
                          </m:r>
                        </m:sup>
                        <m:e>
                          <m:sSub>
                            <m:sSubPr>
                              <m:ctrlP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𝑎</m:t>
                              </m:r>
                            </m:e>
                            <m:sub>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𝑗</m:t>
                              </m:r>
                            </m:sub>
                          </m:sSub>
                        </m:e>
                      </m:nary>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	</m:t>
                      </m:r>
                      <m:nary>
                        <m:naryPr>
                          <m:chr m:val="∏"/>
                          <m:limLoc m:val="subSup"/>
                          <m:supHide m:val="on"/>
                          <m:ctrlP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ctrlPr>
                        </m:naryPr>
                        <m:sub>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𝑚</m:t>
                          </m:r>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𝑗</m:t>
                          </m:r>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𝑛</m:t>
                          </m:r>
                        </m:sub>
                        <m:sup/>
                        <m:e>
                          <m:sSub>
                            <m:sSubPr>
                              <m:ctrlP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𝑎</m:t>
                              </m:r>
                            </m:e>
                            <m:sub>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𝑗</m:t>
                              </m:r>
                            </m:sub>
                          </m:sSub>
                        </m:e>
                      </m:nary>
                    </m:oMath>
                    <m:oMath xmlns:m="http://schemas.openxmlformats.org/officeDocument/2006/math">
                      <m:r>
                        <m:rPr>
                          <m:nor/>
                        </m:rPr>
                        <a:rPr kumimoji="0" lang="zh-CN" altLang="en-US" sz="28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represents</m:t>
                      </m:r>
                    </m:oMath>
                    <m:oMath xmlns:m="http://schemas.openxmlformats.org/officeDocument/2006/math">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	</m:t>
                      </m:r>
                      <m:sSub>
                        <m:sSubPr>
                          <m:ctrlP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𝑎</m:t>
                          </m:r>
                        </m:e>
                        <m:sub>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𝑚</m:t>
                          </m:r>
                        </m:sub>
                      </m:sSub>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𝑎</m:t>
                          </m:r>
                        </m:e>
                        <m:sub>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𝑚</m:t>
                          </m:r>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+1</m:t>
                          </m:r>
                        </m:sub>
                      </m:sSub>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m:t>
                      </m:r>
                      <m:sSub>
                        <m:sSubPr>
                          <m:ctrlP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𝑎</m:t>
                          </m:r>
                        </m:e>
                        <m:sub>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𝑛</m:t>
                          </m:r>
                        </m:sub>
                      </m:sSub>
                    </m:oMath>
                  </m:oMathPara>
                </a14:m>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mc:Choice>
        <mc:Fallback xmlns="">
          <p:sp>
            <p:nvSpPr>
              <p:cNvPr id="3" name="Object 2"/>
              <p:cNvSpPr txBox="1">
                <a:spLocks noRot="1" noChangeAspect="1" noMove="1" noResize="1" noEditPoints="1" noAdjustHandles="1" noChangeArrowheads="1" noChangeShapeType="1" noTextEdit="1"/>
              </p:cNvSpPr>
              <p:nvPr/>
            </p:nvSpPr>
            <p:spPr>
              <a:xfrm>
                <a:off x="931862" y="1295400"/>
                <a:ext cx="7280275" cy="4724400"/>
              </a:xfrm>
              <a:prstGeom prst="rect">
                <a:avLst/>
              </a:prstGeom>
              <a:blipFill>
                <a:blip r:embed="rId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2428240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Series</a:t>
            </a:r>
            <a:r>
              <a:rPr lang="en-US" sz="1500" dirty="0"/>
              <a:t> 1</a:t>
            </a:r>
          </a:p>
        </p:txBody>
      </p:sp>
      <p:sp>
        <p:nvSpPr>
          <p:cNvPr id="4" name="Content Placeholder 2"/>
          <p:cNvSpPr>
            <a:spLocks noGrp="1"/>
          </p:cNvSpPr>
          <p:nvPr>
            <p:ph idx="1"/>
          </p:nvPr>
        </p:nvSpPr>
        <p:spPr>
          <a:xfrm>
            <a:off x="457200" y="1295400"/>
            <a:ext cx="8229600" cy="549275"/>
          </a:xfrm>
        </p:spPr>
        <p:txBody>
          <a:bodyPr/>
          <a:lstStyle/>
          <a:p>
            <a:r>
              <a:rPr lang="en-US" sz="3000" dirty="0"/>
              <a:t>Sums of terms of geometric progressions</a:t>
            </a:r>
          </a:p>
        </p:txBody>
      </p:sp>
      <p:graphicFrame>
        <p:nvGraphicFramePr>
          <p:cNvPr id="3" name="Object 3"/>
          <p:cNvGraphicFramePr>
            <a:graphicFrameLocks noChangeAspect="1"/>
          </p:cNvGraphicFramePr>
          <p:nvPr/>
        </p:nvGraphicFramePr>
        <p:xfrm>
          <a:off x="2438400" y="1844675"/>
          <a:ext cx="3932237" cy="1660525"/>
        </p:xfrm>
        <a:graphic>
          <a:graphicData uri="http://schemas.openxmlformats.org/presentationml/2006/ole">
            <mc:AlternateContent xmlns:mc="http://schemas.openxmlformats.org/markup-compatibility/2006">
              <mc:Choice xmlns:v="urn:schemas-microsoft-com:vml" Requires="v">
                <p:oleObj spid="_x0000_s28678" name="Equation" r:id="rId3" imgW="1625400" imgH="685800" progId="Equation.DSMT4">
                  <p:embed/>
                </p:oleObj>
              </mc:Choice>
              <mc:Fallback>
                <p:oleObj name="Equation" r:id="rId3" imgW="1625400" imgH="685800" progId="Equation.DSMT4">
                  <p:embed/>
                  <p:pic>
                    <p:nvPicPr>
                      <p:cNvPr id="3" name="Object 3"/>
                      <p:cNvPicPr/>
                      <p:nvPr/>
                    </p:nvPicPr>
                    <p:blipFill>
                      <a:blip r:embed="rId4"/>
                      <a:stretch>
                        <a:fillRect/>
                      </a:stretch>
                    </p:blipFill>
                    <p:spPr>
                      <a:xfrm>
                        <a:off x="2438400" y="1844675"/>
                        <a:ext cx="3932237" cy="1660525"/>
                      </a:xfrm>
                      <a:prstGeom prst="rect">
                        <a:avLst/>
                      </a:prstGeom>
                    </p:spPr>
                  </p:pic>
                </p:oleObj>
              </mc:Fallback>
            </mc:AlternateContent>
          </a:graphicData>
        </a:graphic>
      </p:graphicFrame>
      <p:sp>
        <p:nvSpPr>
          <p:cNvPr id="7" name="Content Placeholder 4"/>
          <p:cNvSpPr>
            <a:spLocks noGrp="1"/>
          </p:cNvSpPr>
          <p:nvPr>
            <p:ph idx="13"/>
          </p:nvPr>
        </p:nvSpPr>
        <p:spPr>
          <a:xfrm>
            <a:off x="457200" y="3692525"/>
            <a:ext cx="1981200" cy="498475"/>
          </a:xfrm>
        </p:spPr>
        <p:txBody>
          <a:bodyPr/>
          <a:lstStyle/>
          <a:p>
            <a:r>
              <a:rPr lang="en-US" sz="3000" b="1" dirty="0"/>
              <a:t>Proof:</a:t>
            </a:r>
            <a:r>
              <a:rPr lang="en-US" sz="3000" dirty="0"/>
              <a:t> Let</a:t>
            </a:r>
          </a:p>
        </p:txBody>
      </p:sp>
      <p:graphicFrame>
        <p:nvGraphicFramePr>
          <p:cNvPr id="11" name="Object 5"/>
          <p:cNvGraphicFramePr>
            <a:graphicFrameLocks noChangeAspect="1"/>
          </p:cNvGraphicFramePr>
          <p:nvPr/>
        </p:nvGraphicFramePr>
        <p:xfrm>
          <a:off x="2624137" y="3477941"/>
          <a:ext cx="1782763" cy="1076325"/>
        </p:xfrm>
        <a:graphic>
          <a:graphicData uri="http://schemas.openxmlformats.org/presentationml/2006/ole">
            <mc:AlternateContent xmlns:mc="http://schemas.openxmlformats.org/markup-compatibility/2006">
              <mc:Choice xmlns:v="urn:schemas-microsoft-com:vml" Requires="v">
                <p:oleObj spid="_x0000_s28679" name="Equation" r:id="rId5" imgW="736560" imgH="444240" progId="Equation.DSMT4">
                  <p:embed/>
                </p:oleObj>
              </mc:Choice>
              <mc:Fallback>
                <p:oleObj name="Equation" r:id="rId5" imgW="736560" imgH="444240" progId="Equation.DSMT4">
                  <p:embed/>
                  <p:pic>
                    <p:nvPicPr>
                      <p:cNvPr id="11" name="Object 5"/>
                      <p:cNvPicPr/>
                      <p:nvPr/>
                    </p:nvPicPr>
                    <p:blipFill>
                      <a:blip r:embed="rId6"/>
                      <a:stretch>
                        <a:fillRect/>
                      </a:stretch>
                    </p:blipFill>
                    <p:spPr>
                      <a:xfrm>
                        <a:off x="2624137" y="3477941"/>
                        <a:ext cx="1782763" cy="1076325"/>
                      </a:xfrm>
                      <a:prstGeom prst="rect">
                        <a:avLst/>
                      </a:prstGeom>
                    </p:spPr>
                  </p:pic>
                </p:oleObj>
              </mc:Fallback>
            </mc:AlternateContent>
          </a:graphicData>
        </a:graphic>
      </p:graphicFrame>
      <p:graphicFrame>
        <p:nvGraphicFramePr>
          <p:cNvPr id="12" name="Object 6"/>
          <p:cNvGraphicFramePr>
            <a:graphicFrameLocks noChangeAspect="1"/>
          </p:cNvGraphicFramePr>
          <p:nvPr/>
        </p:nvGraphicFramePr>
        <p:xfrm>
          <a:off x="2470150" y="4487767"/>
          <a:ext cx="2090738" cy="1076325"/>
        </p:xfrm>
        <a:graphic>
          <a:graphicData uri="http://schemas.openxmlformats.org/presentationml/2006/ole">
            <mc:AlternateContent xmlns:mc="http://schemas.openxmlformats.org/markup-compatibility/2006">
              <mc:Choice xmlns:v="urn:schemas-microsoft-com:vml" Requires="v">
                <p:oleObj spid="_x0000_s28680" name="Equation" r:id="rId7" imgW="863280" imgH="444240" progId="Equation.DSMT4">
                  <p:embed/>
                </p:oleObj>
              </mc:Choice>
              <mc:Fallback>
                <p:oleObj name="Equation" r:id="rId7" imgW="863280" imgH="444240" progId="Equation.DSMT4">
                  <p:embed/>
                  <p:pic>
                    <p:nvPicPr>
                      <p:cNvPr id="12" name="Object 6"/>
                      <p:cNvPicPr/>
                      <p:nvPr/>
                    </p:nvPicPr>
                    <p:blipFill>
                      <a:blip r:embed="rId8"/>
                      <a:stretch>
                        <a:fillRect/>
                      </a:stretch>
                    </p:blipFill>
                    <p:spPr>
                      <a:xfrm>
                        <a:off x="2470150" y="4487767"/>
                        <a:ext cx="2090738" cy="1076325"/>
                      </a:xfrm>
                      <a:prstGeom prst="rect">
                        <a:avLst/>
                      </a:prstGeom>
                    </p:spPr>
                  </p:pic>
                </p:oleObj>
              </mc:Fallback>
            </mc:AlternateContent>
          </a:graphicData>
        </a:graphic>
      </p:graphicFrame>
      <p:graphicFrame>
        <p:nvGraphicFramePr>
          <p:cNvPr id="13" name="Object 7"/>
          <p:cNvGraphicFramePr>
            <a:graphicFrameLocks noChangeAspect="1"/>
          </p:cNvGraphicFramePr>
          <p:nvPr/>
        </p:nvGraphicFramePr>
        <p:xfrm>
          <a:off x="3079750" y="5553075"/>
          <a:ext cx="1568450" cy="1076325"/>
        </p:xfrm>
        <a:graphic>
          <a:graphicData uri="http://schemas.openxmlformats.org/presentationml/2006/ole">
            <mc:AlternateContent xmlns:mc="http://schemas.openxmlformats.org/markup-compatibility/2006">
              <mc:Choice xmlns:v="urn:schemas-microsoft-com:vml" Requires="v">
                <p:oleObj spid="_x0000_s28681" name="Equation" r:id="rId9" imgW="647640" imgH="444240" progId="Equation.DSMT4">
                  <p:embed/>
                </p:oleObj>
              </mc:Choice>
              <mc:Fallback>
                <p:oleObj name="Equation" r:id="rId9" imgW="647640" imgH="444240" progId="Equation.DSMT4">
                  <p:embed/>
                  <p:pic>
                    <p:nvPicPr>
                      <p:cNvPr id="13" name="Object 7"/>
                      <p:cNvPicPr/>
                      <p:nvPr/>
                    </p:nvPicPr>
                    <p:blipFill>
                      <a:blip r:embed="rId10"/>
                      <a:stretch>
                        <a:fillRect/>
                      </a:stretch>
                    </p:blipFill>
                    <p:spPr>
                      <a:xfrm>
                        <a:off x="3079750" y="5553075"/>
                        <a:ext cx="1568450" cy="1076325"/>
                      </a:xfrm>
                      <a:prstGeom prst="rect">
                        <a:avLst/>
                      </a:prstGeom>
                    </p:spPr>
                  </p:pic>
                </p:oleObj>
              </mc:Fallback>
            </mc:AlternateContent>
          </a:graphicData>
        </a:graphic>
      </p:graphicFrame>
      <p:sp>
        <p:nvSpPr>
          <p:cNvPr id="8" name="Content Placeholder 8"/>
          <p:cNvSpPr>
            <a:spLocks noGrp="1"/>
          </p:cNvSpPr>
          <p:nvPr>
            <p:ph idx="14"/>
          </p:nvPr>
        </p:nvSpPr>
        <p:spPr>
          <a:xfrm>
            <a:off x="4876800" y="3733800"/>
            <a:ext cx="4038600" cy="2362200"/>
          </a:xfrm>
        </p:spPr>
        <p:txBody>
          <a:bodyPr/>
          <a:lstStyle/>
          <a:p>
            <a:r>
              <a:rPr lang="en-US" sz="3000" dirty="0"/>
              <a:t>To compute </a:t>
            </a:r>
            <a:r>
              <a:rPr lang="en-US" sz="3000" i="1" dirty="0"/>
              <a:t>S</a:t>
            </a:r>
            <a:r>
              <a:rPr lang="en-US" sz="3000" i="1" baseline="-25000" dirty="0"/>
              <a:t>n</a:t>
            </a:r>
            <a:r>
              <a:rPr lang="en-US" sz="3000" baseline="-25000" dirty="0"/>
              <a:t> </a:t>
            </a:r>
            <a:r>
              <a:rPr lang="en-US" sz="3000" dirty="0"/>
              <a:t>, first multiply both sides of the equality by r and then manipulate the resulting sum as follows:</a:t>
            </a:r>
          </a:p>
        </p:txBody>
      </p:sp>
    </p:spTree>
    <p:extLst>
      <p:ext uri="{BB962C8B-B14F-4D97-AF65-F5344CB8AC3E}">
        <p14:creationId xmlns:p14="http://schemas.microsoft.com/office/powerpoint/2010/main" val="26242669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Geometric Series</a:t>
            </a:r>
            <a:r>
              <a:rPr lang="en-US" sz="1500" dirty="0"/>
              <a:t> </a:t>
            </a:r>
          </a:p>
        </p:txBody>
      </p:sp>
      <p:graphicFrame>
        <p:nvGraphicFramePr>
          <p:cNvPr id="18" name="Object 2"/>
          <p:cNvGraphicFramePr>
            <a:graphicFrameLocks noChangeAspect="1"/>
          </p:cNvGraphicFramePr>
          <p:nvPr/>
        </p:nvGraphicFramePr>
        <p:xfrm>
          <a:off x="1044048" y="1300439"/>
          <a:ext cx="1165752" cy="799632"/>
        </p:xfrm>
        <a:graphic>
          <a:graphicData uri="http://schemas.openxmlformats.org/presentationml/2006/ole">
            <mc:AlternateContent xmlns:mc="http://schemas.openxmlformats.org/markup-compatibility/2006">
              <mc:Choice xmlns:v="urn:schemas-microsoft-com:vml" Requires="v">
                <p:oleObj spid="_x0000_s29705" name="Equation" r:id="rId3" imgW="647640" imgH="444240" progId="Equation.DSMT4">
                  <p:embed/>
                </p:oleObj>
              </mc:Choice>
              <mc:Fallback>
                <p:oleObj name="Equation" r:id="rId3" imgW="647640" imgH="444240" progId="Equation.DSMT4">
                  <p:embed/>
                  <p:pic>
                    <p:nvPicPr>
                      <p:cNvPr id="18" name="Object 2"/>
                      <p:cNvPicPr/>
                      <p:nvPr/>
                    </p:nvPicPr>
                    <p:blipFill>
                      <a:blip r:embed="rId4"/>
                      <a:stretch>
                        <a:fillRect/>
                      </a:stretch>
                    </p:blipFill>
                    <p:spPr>
                      <a:xfrm>
                        <a:off x="1044048" y="1300439"/>
                        <a:ext cx="1165752" cy="799632"/>
                      </a:xfrm>
                      <a:prstGeom prst="rect">
                        <a:avLst/>
                      </a:prstGeom>
                    </p:spPr>
                  </p:pic>
                </p:oleObj>
              </mc:Fallback>
            </mc:AlternateContent>
          </a:graphicData>
        </a:graphic>
      </p:graphicFrame>
      <p:sp>
        <p:nvSpPr>
          <p:cNvPr id="17" name="Content Placeholder 3"/>
          <p:cNvSpPr>
            <a:spLocks noGrp="1"/>
          </p:cNvSpPr>
          <p:nvPr>
            <p:ph idx="1"/>
          </p:nvPr>
        </p:nvSpPr>
        <p:spPr>
          <a:xfrm>
            <a:off x="3048000" y="1478280"/>
            <a:ext cx="2743200" cy="426720"/>
          </a:xfrm>
        </p:spPr>
        <p:txBody>
          <a:bodyPr/>
          <a:lstStyle/>
          <a:p>
            <a:r>
              <a:rPr lang="en-US" sz="2200" dirty="0">
                <a:latin typeface="Arial" panose="020B0604020202020204" pitchFamily="34" charset="0"/>
              </a:rPr>
              <a:t>From previous slide.</a:t>
            </a:r>
          </a:p>
        </p:txBody>
      </p:sp>
      <p:graphicFrame>
        <p:nvGraphicFramePr>
          <p:cNvPr id="19" name="Object 4"/>
          <p:cNvGraphicFramePr>
            <a:graphicFrameLocks noChangeAspect="1"/>
          </p:cNvGraphicFramePr>
          <p:nvPr/>
        </p:nvGraphicFramePr>
        <p:xfrm>
          <a:off x="1044048" y="2161707"/>
          <a:ext cx="1005696" cy="776952"/>
        </p:xfrm>
        <a:graphic>
          <a:graphicData uri="http://schemas.openxmlformats.org/presentationml/2006/ole">
            <mc:AlternateContent xmlns:mc="http://schemas.openxmlformats.org/markup-compatibility/2006">
              <mc:Choice xmlns:v="urn:schemas-microsoft-com:vml" Requires="v">
                <p:oleObj spid="_x0000_s29706" name="Equation" r:id="rId5" imgW="558720" imgH="431640" progId="Equation.DSMT4">
                  <p:embed/>
                </p:oleObj>
              </mc:Choice>
              <mc:Fallback>
                <p:oleObj name="Equation" r:id="rId5" imgW="558720" imgH="431640" progId="Equation.DSMT4">
                  <p:embed/>
                  <p:pic>
                    <p:nvPicPr>
                      <p:cNvPr id="19" name="Object 4"/>
                      <p:cNvPicPr/>
                      <p:nvPr/>
                    </p:nvPicPr>
                    <p:blipFill>
                      <a:blip r:embed="rId6"/>
                      <a:stretch>
                        <a:fillRect/>
                      </a:stretch>
                    </p:blipFill>
                    <p:spPr>
                      <a:xfrm>
                        <a:off x="1044048" y="2161707"/>
                        <a:ext cx="1005696" cy="776952"/>
                      </a:xfrm>
                      <a:prstGeom prst="rect">
                        <a:avLst/>
                      </a:prstGeom>
                    </p:spPr>
                  </p:pic>
                </p:oleObj>
              </mc:Fallback>
            </mc:AlternateContent>
          </a:graphicData>
        </a:graphic>
      </p:graphicFrame>
      <p:sp>
        <p:nvSpPr>
          <p:cNvPr id="16" name="Content Placeholder 5"/>
          <p:cNvSpPr>
            <a:spLocks noGrp="1"/>
          </p:cNvSpPr>
          <p:nvPr>
            <p:ph idx="13"/>
          </p:nvPr>
        </p:nvSpPr>
        <p:spPr>
          <a:xfrm>
            <a:off x="3048000" y="2286000"/>
            <a:ext cx="5410200" cy="420513"/>
          </a:xfrm>
        </p:spPr>
        <p:txBody>
          <a:bodyPr/>
          <a:lstStyle/>
          <a:p>
            <a:r>
              <a:rPr lang="en-US" sz="2200" dirty="0"/>
              <a:t>Shifting the index of summation with </a:t>
            </a:r>
            <a:r>
              <a:rPr lang="en-US" sz="2200" i="1" dirty="0"/>
              <a:t>k</a:t>
            </a:r>
            <a:r>
              <a:rPr lang="en-US" sz="2200" dirty="0"/>
              <a:t> = </a:t>
            </a:r>
            <a:r>
              <a:rPr lang="en-US" sz="2200" i="1" dirty="0"/>
              <a:t>j</a:t>
            </a:r>
            <a:r>
              <a:rPr lang="en-US" sz="2200" dirty="0"/>
              <a:t> + </a:t>
            </a:r>
            <a:r>
              <a:rPr lang="en-US" sz="2200" dirty="0">
                <a:ea typeface="Cambria Math" pitchFamily="18" charset="0"/>
              </a:rPr>
              <a:t>1</a:t>
            </a:r>
            <a:r>
              <a:rPr lang="en-US" sz="2200" dirty="0"/>
              <a:t>.</a:t>
            </a:r>
          </a:p>
        </p:txBody>
      </p:sp>
      <p:graphicFrame>
        <p:nvGraphicFramePr>
          <p:cNvPr id="20" name="Object 6"/>
          <p:cNvGraphicFramePr>
            <a:graphicFrameLocks noChangeAspect="1"/>
          </p:cNvGraphicFramePr>
          <p:nvPr/>
        </p:nvGraphicFramePr>
        <p:xfrm>
          <a:off x="1044048" y="3000295"/>
          <a:ext cx="2651616" cy="822960"/>
        </p:xfrm>
        <a:graphic>
          <a:graphicData uri="http://schemas.openxmlformats.org/presentationml/2006/ole">
            <mc:AlternateContent xmlns:mc="http://schemas.openxmlformats.org/markup-compatibility/2006">
              <mc:Choice xmlns:v="urn:schemas-microsoft-com:vml" Requires="v">
                <p:oleObj spid="_x0000_s29707" name="Equation" r:id="rId7" imgW="1473120" imgH="457200" progId="Equation.DSMT4">
                  <p:embed/>
                </p:oleObj>
              </mc:Choice>
              <mc:Fallback>
                <p:oleObj name="Equation" r:id="rId7" imgW="1473120" imgH="457200" progId="Equation.DSMT4">
                  <p:embed/>
                  <p:pic>
                    <p:nvPicPr>
                      <p:cNvPr id="20" name="Object 6"/>
                      <p:cNvPicPr/>
                      <p:nvPr/>
                    </p:nvPicPr>
                    <p:blipFill>
                      <a:blip r:embed="rId8"/>
                      <a:stretch>
                        <a:fillRect/>
                      </a:stretch>
                    </p:blipFill>
                    <p:spPr>
                      <a:xfrm>
                        <a:off x="1044048" y="3000295"/>
                        <a:ext cx="2651616" cy="822960"/>
                      </a:xfrm>
                      <a:prstGeom prst="rect">
                        <a:avLst/>
                      </a:prstGeom>
                    </p:spPr>
                  </p:pic>
                </p:oleObj>
              </mc:Fallback>
            </mc:AlternateContent>
          </a:graphicData>
        </a:graphic>
      </p:graphicFrame>
      <p:sp>
        <p:nvSpPr>
          <p:cNvPr id="15" name="Content Placeholder 7"/>
          <p:cNvSpPr>
            <a:spLocks noGrp="1"/>
          </p:cNvSpPr>
          <p:nvPr>
            <p:ph idx="14"/>
          </p:nvPr>
        </p:nvSpPr>
        <p:spPr>
          <a:xfrm>
            <a:off x="4114800" y="2971800"/>
            <a:ext cx="3505200" cy="755758"/>
          </a:xfrm>
        </p:spPr>
        <p:txBody>
          <a:bodyPr/>
          <a:lstStyle/>
          <a:p>
            <a:r>
              <a:rPr lang="en-US" sz="2200" dirty="0"/>
              <a:t>Removing </a:t>
            </a:r>
            <a:r>
              <a:rPr lang="en-US" sz="2200" i="1" dirty="0"/>
              <a:t>k</a:t>
            </a:r>
            <a:r>
              <a:rPr lang="en-US" sz="2200" dirty="0"/>
              <a:t> = </a:t>
            </a:r>
            <a:r>
              <a:rPr lang="en-US" sz="2200" i="1" dirty="0"/>
              <a:t>n</a:t>
            </a:r>
            <a:r>
              <a:rPr lang="en-US" sz="2200" dirty="0"/>
              <a:t> + </a:t>
            </a:r>
            <a:r>
              <a:rPr lang="en-US" sz="2200" dirty="0">
                <a:ea typeface="Cambria Math" pitchFamily="18" charset="0"/>
              </a:rPr>
              <a:t>1</a:t>
            </a:r>
            <a:r>
              <a:rPr lang="en-US" sz="2200" dirty="0"/>
              <a:t> term and</a:t>
            </a:r>
            <a:br>
              <a:rPr lang="en-US" sz="2200" dirty="0"/>
            </a:br>
            <a:r>
              <a:rPr lang="en-US" sz="2200" dirty="0"/>
              <a:t>adding </a:t>
            </a:r>
            <a:r>
              <a:rPr lang="en-US" sz="2200" i="1" dirty="0"/>
              <a:t>k</a:t>
            </a:r>
            <a:r>
              <a:rPr lang="en-US" sz="2200" dirty="0"/>
              <a:t> = </a:t>
            </a:r>
            <a:r>
              <a:rPr lang="en-US" sz="2200" dirty="0">
                <a:ea typeface="Cambria Math" pitchFamily="18" charset="0"/>
              </a:rPr>
              <a:t>0</a:t>
            </a:r>
            <a:r>
              <a:rPr lang="en-US" sz="2200" dirty="0"/>
              <a:t> term.</a:t>
            </a:r>
          </a:p>
        </p:txBody>
      </p:sp>
      <p:graphicFrame>
        <p:nvGraphicFramePr>
          <p:cNvPr id="21" name="Object 8"/>
          <p:cNvGraphicFramePr>
            <a:graphicFrameLocks noChangeAspect="1"/>
          </p:cNvGraphicFramePr>
          <p:nvPr/>
        </p:nvGraphicFramePr>
        <p:xfrm>
          <a:off x="1044048" y="3886200"/>
          <a:ext cx="1942704" cy="502848"/>
        </p:xfrm>
        <a:graphic>
          <a:graphicData uri="http://schemas.openxmlformats.org/presentationml/2006/ole">
            <mc:AlternateContent xmlns:mc="http://schemas.openxmlformats.org/markup-compatibility/2006">
              <mc:Choice xmlns:v="urn:schemas-microsoft-com:vml" Requires="v">
                <p:oleObj spid="_x0000_s29708" name="Equation" r:id="rId9" imgW="1079280" imgH="279360" progId="Equation.DSMT4">
                  <p:embed/>
                </p:oleObj>
              </mc:Choice>
              <mc:Fallback>
                <p:oleObj name="Equation" r:id="rId9" imgW="1079280" imgH="279360" progId="Equation.DSMT4">
                  <p:embed/>
                  <p:pic>
                    <p:nvPicPr>
                      <p:cNvPr id="21" name="Object 8"/>
                      <p:cNvPicPr/>
                      <p:nvPr/>
                    </p:nvPicPr>
                    <p:blipFill>
                      <a:blip r:embed="rId10"/>
                      <a:stretch>
                        <a:fillRect/>
                      </a:stretch>
                    </p:blipFill>
                    <p:spPr>
                      <a:xfrm>
                        <a:off x="1044048" y="3886200"/>
                        <a:ext cx="1942704" cy="502848"/>
                      </a:xfrm>
                      <a:prstGeom prst="rect">
                        <a:avLst/>
                      </a:prstGeom>
                    </p:spPr>
                  </p:pic>
                </p:oleObj>
              </mc:Fallback>
            </mc:AlternateContent>
          </a:graphicData>
        </a:graphic>
      </p:graphicFrame>
      <p:sp>
        <p:nvSpPr>
          <p:cNvPr id="5" name="Content Placeholder 9"/>
          <p:cNvSpPr>
            <a:spLocks noGrp="1"/>
          </p:cNvSpPr>
          <p:nvPr>
            <p:ph idx="15"/>
          </p:nvPr>
        </p:nvSpPr>
        <p:spPr>
          <a:xfrm>
            <a:off x="4114800" y="3947124"/>
            <a:ext cx="4495800" cy="381000"/>
          </a:xfrm>
        </p:spPr>
        <p:txBody>
          <a:bodyPr/>
          <a:lstStyle/>
          <a:p>
            <a:r>
              <a:rPr lang="en-US" sz="2200" dirty="0"/>
              <a:t>Substituting </a:t>
            </a:r>
            <a:r>
              <a:rPr lang="en-US" sz="2200" i="1" dirty="0"/>
              <a:t>S</a:t>
            </a:r>
            <a:r>
              <a:rPr lang="en-US" sz="2200" dirty="0"/>
              <a:t> for summation formula</a:t>
            </a:r>
          </a:p>
        </p:txBody>
      </p:sp>
      <p:graphicFrame>
        <p:nvGraphicFramePr>
          <p:cNvPr id="22" name="Object 10"/>
          <p:cNvGraphicFramePr>
            <a:graphicFrameLocks noChangeAspect="1"/>
          </p:cNvGraphicFramePr>
          <p:nvPr/>
        </p:nvGraphicFramePr>
        <p:xfrm>
          <a:off x="533400" y="4449763"/>
          <a:ext cx="3200400" cy="503237"/>
        </p:xfrm>
        <a:graphic>
          <a:graphicData uri="http://schemas.openxmlformats.org/presentationml/2006/ole">
            <mc:AlternateContent xmlns:mc="http://schemas.openxmlformats.org/markup-compatibility/2006">
              <mc:Choice xmlns:v="urn:schemas-microsoft-com:vml" Requires="v">
                <p:oleObj spid="_x0000_s29709" name="Equation" r:id="rId11" imgW="1777680" imgH="279360" progId="Equation.DSMT4">
                  <p:embed/>
                </p:oleObj>
              </mc:Choice>
              <mc:Fallback>
                <p:oleObj name="Equation" r:id="rId11" imgW="1777680" imgH="279360" progId="Equation.DSMT4">
                  <p:embed/>
                  <p:pic>
                    <p:nvPicPr>
                      <p:cNvPr id="22" name="Object 10"/>
                      <p:cNvPicPr/>
                      <p:nvPr/>
                    </p:nvPicPr>
                    <p:blipFill>
                      <a:blip r:embed="rId12"/>
                      <a:stretch>
                        <a:fillRect/>
                      </a:stretch>
                    </p:blipFill>
                    <p:spPr>
                      <a:xfrm>
                        <a:off x="533400" y="4449763"/>
                        <a:ext cx="3200400" cy="503237"/>
                      </a:xfrm>
                      <a:prstGeom prst="rect">
                        <a:avLst/>
                      </a:prstGeom>
                    </p:spPr>
                  </p:pic>
                </p:oleObj>
              </mc:Fallback>
            </mc:AlternateContent>
          </a:graphicData>
        </a:graphic>
      </p:graphicFrame>
      <p:graphicFrame>
        <p:nvGraphicFramePr>
          <p:cNvPr id="23" name="Object 11"/>
          <p:cNvGraphicFramePr>
            <a:graphicFrameLocks noChangeAspect="1"/>
          </p:cNvGraphicFramePr>
          <p:nvPr/>
        </p:nvGraphicFramePr>
        <p:xfrm>
          <a:off x="1044048" y="5013859"/>
          <a:ext cx="1577232" cy="754272"/>
        </p:xfrm>
        <a:graphic>
          <a:graphicData uri="http://schemas.openxmlformats.org/presentationml/2006/ole">
            <mc:AlternateContent xmlns:mc="http://schemas.openxmlformats.org/markup-compatibility/2006">
              <mc:Choice xmlns:v="urn:schemas-microsoft-com:vml" Requires="v">
                <p:oleObj spid="_x0000_s29710" name="Equation" r:id="rId13" imgW="876240" imgH="419040" progId="Equation.DSMT4">
                  <p:embed/>
                </p:oleObj>
              </mc:Choice>
              <mc:Fallback>
                <p:oleObj name="Equation" r:id="rId13" imgW="876240" imgH="419040" progId="Equation.DSMT4">
                  <p:embed/>
                  <p:pic>
                    <p:nvPicPr>
                      <p:cNvPr id="23" name="Object 11"/>
                      <p:cNvPicPr/>
                      <p:nvPr/>
                    </p:nvPicPr>
                    <p:blipFill>
                      <a:blip r:embed="rId14"/>
                      <a:stretch>
                        <a:fillRect/>
                      </a:stretch>
                    </p:blipFill>
                    <p:spPr>
                      <a:xfrm>
                        <a:off x="1044048" y="5013859"/>
                        <a:ext cx="1577232" cy="754272"/>
                      </a:xfrm>
                      <a:prstGeom prst="rect">
                        <a:avLst/>
                      </a:prstGeom>
                    </p:spPr>
                  </p:pic>
                </p:oleObj>
              </mc:Fallback>
            </mc:AlternateContent>
          </a:graphicData>
        </a:graphic>
      </p:graphicFrame>
      <p:sp>
        <p:nvSpPr>
          <p:cNvPr id="6" name="Content Placeholder 12"/>
          <p:cNvSpPr>
            <a:spLocks noGrp="1"/>
          </p:cNvSpPr>
          <p:nvPr>
            <p:ph idx="16"/>
          </p:nvPr>
        </p:nvSpPr>
        <p:spPr>
          <a:xfrm>
            <a:off x="4800600" y="5278498"/>
            <a:ext cx="914400" cy="426720"/>
          </a:xfrm>
        </p:spPr>
        <p:txBody>
          <a:bodyPr/>
          <a:lstStyle/>
          <a:p>
            <a:r>
              <a:rPr lang="en-US" sz="2200" dirty="0"/>
              <a:t>if r </a:t>
            </a:r>
            <a:r>
              <a:rPr lang="en-US" sz="2200" dirty="0">
                <a:ea typeface="Cambria Math"/>
              </a:rPr>
              <a:t>≠1</a:t>
            </a:r>
            <a:endParaRPr lang="en-US" sz="2200" dirty="0"/>
          </a:p>
        </p:txBody>
      </p:sp>
      <p:graphicFrame>
        <p:nvGraphicFramePr>
          <p:cNvPr id="24" name="Object 13"/>
          <p:cNvGraphicFramePr>
            <a:graphicFrameLocks noChangeAspect="1"/>
          </p:cNvGraphicFramePr>
          <p:nvPr/>
        </p:nvGraphicFramePr>
        <p:xfrm>
          <a:off x="1044048" y="5829768"/>
          <a:ext cx="3223152" cy="799632"/>
        </p:xfrm>
        <a:graphic>
          <a:graphicData uri="http://schemas.openxmlformats.org/presentationml/2006/ole">
            <mc:AlternateContent xmlns:mc="http://schemas.openxmlformats.org/markup-compatibility/2006">
              <mc:Choice xmlns:v="urn:schemas-microsoft-com:vml" Requires="v">
                <p:oleObj spid="_x0000_s29711" name="Equation" r:id="rId15" imgW="1790640" imgH="444240" progId="Equation.DSMT4">
                  <p:embed/>
                </p:oleObj>
              </mc:Choice>
              <mc:Fallback>
                <p:oleObj name="Equation" r:id="rId15" imgW="1790640" imgH="444240" progId="Equation.DSMT4">
                  <p:embed/>
                  <p:pic>
                    <p:nvPicPr>
                      <p:cNvPr id="24" name="Object 13"/>
                      <p:cNvPicPr/>
                      <p:nvPr/>
                    </p:nvPicPr>
                    <p:blipFill>
                      <a:blip r:embed="rId16"/>
                      <a:stretch>
                        <a:fillRect/>
                      </a:stretch>
                    </p:blipFill>
                    <p:spPr>
                      <a:xfrm>
                        <a:off x="1044048" y="5829768"/>
                        <a:ext cx="3223152" cy="799632"/>
                      </a:xfrm>
                      <a:prstGeom prst="rect">
                        <a:avLst/>
                      </a:prstGeom>
                    </p:spPr>
                  </p:pic>
                </p:oleObj>
              </mc:Fallback>
            </mc:AlternateContent>
          </a:graphicData>
        </a:graphic>
      </p:graphicFrame>
      <p:sp>
        <p:nvSpPr>
          <p:cNvPr id="9" name="Content Placeholder 14"/>
          <p:cNvSpPr>
            <a:spLocks noGrp="1"/>
          </p:cNvSpPr>
          <p:nvPr>
            <p:ph idx="17"/>
          </p:nvPr>
        </p:nvSpPr>
        <p:spPr>
          <a:xfrm>
            <a:off x="4800600" y="6000984"/>
            <a:ext cx="1066800" cy="457200"/>
          </a:xfrm>
        </p:spPr>
        <p:txBody>
          <a:bodyPr/>
          <a:lstStyle/>
          <a:p>
            <a:r>
              <a:rPr lang="en-US" sz="2200" dirty="0"/>
              <a:t>if r</a:t>
            </a:r>
            <a:r>
              <a:rPr lang="en-US" sz="2200" dirty="0">
                <a:ea typeface="Cambria Math"/>
              </a:rPr>
              <a:t> = 1</a:t>
            </a:r>
            <a:endParaRPr lang="en-US" sz="2200" dirty="0"/>
          </a:p>
        </p:txBody>
      </p:sp>
    </p:spTree>
    <p:extLst>
      <p:ext uri="{BB962C8B-B14F-4D97-AF65-F5344CB8AC3E}">
        <p14:creationId xmlns:p14="http://schemas.microsoft.com/office/powerpoint/2010/main" val="295523952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Useful Summation Formulae</a:t>
            </a:r>
            <a:endParaRPr lang="en-US" sz="1500" dirty="0"/>
          </a:p>
        </p:txBody>
      </p:sp>
      <p:sp>
        <p:nvSpPr>
          <p:cNvPr id="4" name="Content Placeholder 2"/>
          <p:cNvSpPr>
            <a:spLocks noGrp="1"/>
          </p:cNvSpPr>
          <p:nvPr>
            <p:ph idx="1"/>
          </p:nvPr>
        </p:nvSpPr>
        <p:spPr>
          <a:xfrm>
            <a:off x="682254" y="1295400"/>
            <a:ext cx="4754880" cy="457200"/>
          </a:xfrm>
          <a:solidFill>
            <a:srgbClr val="E1F3FF"/>
          </a:solidFill>
          <a:ln w="28575">
            <a:solidFill>
              <a:srgbClr val="14AAE1"/>
            </a:solidFill>
          </a:ln>
        </p:spPr>
        <p:txBody>
          <a:bodyPr/>
          <a:lstStyle/>
          <a:p>
            <a:r>
              <a:rPr lang="en-US" sz="2000" b="1" dirty="0"/>
              <a:t>TABLE 2 </a:t>
            </a:r>
            <a:r>
              <a:rPr lang="en-US" sz="2000" dirty="0"/>
              <a:t>Some Useful Summation Formulae.</a:t>
            </a:r>
          </a:p>
        </p:txBody>
      </p:sp>
      <p:graphicFrame>
        <p:nvGraphicFramePr>
          <p:cNvPr id="5" name="Table 3"/>
          <p:cNvGraphicFramePr>
            <a:graphicFrameLocks noGrp="1"/>
          </p:cNvGraphicFramePr>
          <p:nvPr/>
        </p:nvGraphicFramePr>
        <p:xfrm>
          <a:off x="682254" y="1752600"/>
          <a:ext cx="4754880" cy="4661953"/>
        </p:xfrm>
        <a:graphic>
          <a:graphicData uri="http://schemas.openxmlformats.org/drawingml/2006/table">
            <a:tbl>
              <a:tblPr firstRow="1" bandRow="1">
                <a:tableStyleId>{5C22544A-7EE6-4342-B048-85BDC9FD1C3A}</a:tableStyleId>
              </a:tblPr>
              <a:tblGrid>
                <a:gridCol w="2377440">
                  <a:extLst>
                    <a:ext uri="{9D8B030D-6E8A-4147-A177-3AD203B41FA5}">
                      <a16:colId xmlns:a16="http://schemas.microsoft.com/office/drawing/2014/main" val="2725489792"/>
                    </a:ext>
                  </a:extLst>
                </a:gridCol>
                <a:gridCol w="2377440">
                  <a:extLst>
                    <a:ext uri="{9D8B030D-6E8A-4147-A177-3AD203B41FA5}">
                      <a16:colId xmlns:a16="http://schemas.microsoft.com/office/drawing/2014/main" val="3575191945"/>
                    </a:ext>
                  </a:extLst>
                </a:gridCol>
              </a:tblGrid>
              <a:tr h="352007">
                <a:tc>
                  <a:txBody>
                    <a:bodyPr/>
                    <a:lstStyle/>
                    <a:p>
                      <a:r>
                        <a:rPr lang="en-US" i="1" dirty="0">
                          <a:solidFill>
                            <a:schemeClr val="tx1"/>
                          </a:solidFill>
                        </a:rPr>
                        <a:t>Sum</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tc>
                  <a:txBody>
                    <a:bodyPr/>
                    <a:lstStyle/>
                    <a:p>
                      <a:r>
                        <a:rPr lang="en-US" i="1" dirty="0">
                          <a:solidFill>
                            <a:schemeClr val="tx1"/>
                          </a:solidFill>
                        </a:rPr>
                        <a:t>Closed From</a:t>
                      </a:r>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solidFill>
                      <a:srgbClr val="E1F3FF"/>
                    </a:solidFill>
                  </a:tcPr>
                </a:tc>
                <a:extLst>
                  <a:ext uri="{0D108BD9-81ED-4DB2-BD59-A6C34878D82A}">
                    <a16:rowId xmlns:a16="http://schemas.microsoft.com/office/drawing/2014/main" val="3073538586"/>
                  </a:ext>
                </a:extLst>
              </a:tr>
              <a:tr h="4296193">
                <a:tc>
                  <a:txBody>
                    <a:bodyPr/>
                    <a:lstStyle/>
                    <a:p>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tc>
                  <a:txBody>
                    <a:bodyPr/>
                    <a:lstStyle/>
                    <a:p>
                      <a:endParaRPr lang="en-US" dirty="0"/>
                    </a:p>
                  </a:txBody>
                  <a:tcPr>
                    <a:lnL w="28575" cap="flat" cmpd="sng" algn="ctr">
                      <a:solidFill>
                        <a:srgbClr val="14AAE1"/>
                      </a:solidFill>
                      <a:prstDash val="solid"/>
                      <a:round/>
                      <a:headEnd type="none" w="med" len="med"/>
                      <a:tailEnd type="none" w="med" len="med"/>
                    </a:lnL>
                    <a:lnR w="28575" cap="flat" cmpd="sng" algn="ctr">
                      <a:solidFill>
                        <a:srgbClr val="14AAE1"/>
                      </a:solidFill>
                      <a:prstDash val="solid"/>
                      <a:round/>
                      <a:headEnd type="none" w="med" len="med"/>
                      <a:tailEnd type="none" w="med" len="med"/>
                    </a:lnR>
                    <a:lnT w="28575" cap="flat" cmpd="sng" algn="ctr">
                      <a:solidFill>
                        <a:srgbClr val="14AAE1"/>
                      </a:solidFill>
                      <a:prstDash val="solid"/>
                      <a:round/>
                      <a:headEnd type="none" w="med" len="med"/>
                      <a:tailEnd type="none" w="med" len="med"/>
                    </a:lnT>
                    <a:lnB w="28575" cap="flat" cmpd="sng" algn="ctr">
                      <a:solidFill>
                        <a:srgbClr val="14AAE1"/>
                      </a:solidFill>
                      <a:prstDash val="solid"/>
                      <a:round/>
                      <a:headEnd type="none" w="med" len="med"/>
                      <a:tailEnd type="none" w="med" len="med"/>
                    </a:lnB>
                    <a:noFill/>
                  </a:tcPr>
                </a:tc>
                <a:extLst>
                  <a:ext uri="{0D108BD9-81ED-4DB2-BD59-A6C34878D82A}">
                    <a16:rowId xmlns:a16="http://schemas.microsoft.com/office/drawing/2014/main" val="3581469861"/>
                  </a:ext>
                </a:extLst>
              </a:tr>
            </a:tbl>
          </a:graphicData>
        </a:graphic>
      </p:graphicFrame>
      <p:graphicFrame>
        <p:nvGraphicFramePr>
          <p:cNvPr id="3" name="Object 4"/>
          <p:cNvGraphicFramePr>
            <a:graphicFrameLocks noChangeAspect="1"/>
          </p:cNvGraphicFramePr>
          <p:nvPr/>
        </p:nvGraphicFramePr>
        <p:xfrm>
          <a:off x="883922" y="2209800"/>
          <a:ext cx="1314360" cy="647460"/>
        </p:xfrm>
        <a:graphic>
          <a:graphicData uri="http://schemas.openxmlformats.org/presentationml/2006/ole">
            <mc:AlternateContent xmlns:mc="http://schemas.openxmlformats.org/markup-compatibility/2006">
              <mc:Choice xmlns:v="urn:schemas-microsoft-com:vml" Requires="v">
                <p:oleObj spid="_x0000_s30734" name="Equation" r:id="rId3" imgW="876240" imgH="431640" progId="Equation.DSMT4">
                  <p:embed/>
                </p:oleObj>
              </mc:Choice>
              <mc:Fallback>
                <p:oleObj name="Equation" r:id="rId3" imgW="876240" imgH="431640" progId="Equation.DSMT4">
                  <p:embed/>
                  <p:pic>
                    <p:nvPicPr>
                      <p:cNvPr id="3" name="Object 4"/>
                      <p:cNvPicPr/>
                      <p:nvPr/>
                    </p:nvPicPr>
                    <p:blipFill>
                      <a:blip r:embed="rId4"/>
                      <a:stretch>
                        <a:fillRect/>
                      </a:stretch>
                    </p:blipFill>
                    <p:spPr>
                      <a:xfrm>
                        <a:off x="883922" y="2209800"/>
                        <a:ext cx="1314360" cy="647460"/>
                      </a:xfrm>
                      <a:prstGeom prst="rect">
                        <a:avLst/>
                      </a:prstGeom>
                    </p:spPr>
                  </p:pic>
                </p:oleObj>
              </mc:Fallback>
            </mc:AlternateContent>
          </a:graphicData>
        </a:graphic>
      </p:graphicFrame>
      <p:graphicFrame>
        <p:nvGraphicFramePr>
          <p:cNvPr id="10" name="Object 5"/>
          <p:cNvGraphicFramePr>
            <a:graphicFrameLocks noChangeAspect="1"/>
          </p:cNvGraphicFramePr>
          <p:nvPr/>
        </p:nvGraphicFramePr>
        <p:xfrm>
          <a:off x="3482664" y="2209800"/>
          <a:ext cx="1428300" cy="628560"/>
        </p:xfrm>
        <a:graphic>
          <a:graphicData uri="http://schemas.openxmlformats.org/presentationml/2006/ole">
            <mc:AlternateContent xmlns:mc="http://schemas.openxmlformats.org/markup-compatibility/2006">
              <mc:Choice xmlns:v="urn:schemas-microsoft-com:vml" Requires="v">
                <p:oleObj spid="_x0000_s30735" name="Equation" r:id="rId5" imgW="952200" imgH="419040" progId="Equation.DSMT4">
                  <p:embed/>
                </p:oleObj>
              </mc:Choice>
              <mc:Fallback>
                <p:oleObj name="Equation" r:id="rId5" imgW="952200" imgH="419040" progId="Equation.DSMT4">
                  <p:embed/>
                  <p:pic>
                    <p:nvPicPr>
                      <p:cNvPr id="10" name="Object 5"/>
                      <p:cNvPicPr/>
                      <p:nvPr/>
                    </p:nvPicPr>
                    <p:blipFill>
                      <a:blip r:embed="rId6"/>
                      <a:stretch>
                        <a:fillRect/>
                      </a:stretch>
                    </p:blipFill>
                    <p:spPr>
                      <a:xfrm>
                        <a:off x="3482664" y="2209800"/>
                        <a:ext cx="1428300" cy="628560"/>
                      </a:xfrm>
                      <a:prstGeom prst="rect">
                        <a:avLst/>
                      </a:prstGeom>
                    </p:spPr>
                  </p:pic>
                </p:oleObj>
              </mc:Fallback>
            </mc:AlternateContent>
          </a:graphicData>
        </a:graphic>
      </p:graphicFrame>
      <p:graphicFrame>
        <p:nvGraphicFramePr>
          <p:cNvPr id="14" name="Object 6"/>
          <p:cNvGraphicFramePr>
            <a:graphicFrameLocks noChangeAspect="1"/>
          </p:cNvGraphicFramePr>
          <p:nvPr/>
        </p:nvGraphicFramePr>
        <p:xfrm>
          <a:off x="883922" y="2900136"/>
          <a:ext cx="456840" cy="647460"/>
        </p:xfrm>
        <a:graphic>
          <a:graphicData uri="http://schemas.openxmlformats.org/presentationml/2006/ole">
            <mc:AlternateContent xmlns:mc="http://schemas.openxmlformats.org/markup-compatibility/2006">
              <mc:Choice xmlns:v="urn:schemas-microsoft-com:vml" Requires="v">
                <p:oleObj spid="_x0000_s30736" name="Equation" r:id="rId7" imgW="304560" imgH="431640" progId="Equation.DSMT4">
                  <p:embed/>
                </p:oleObj>
              </mc:Choice>
              <mc:Fallback>
                <p:oleObj name="Equation" r:id="rId7" imgW="304560" imgH="431640" progId="Equation.DSMT4">
                  <p:embed/>
                  <p:pic>
                    <p:nvPicPr>
                      <p:cNvPr id="14" name="Object 6"/>
                      <p:cNvPicPr/>
                      <p:nvPr/>
                    </p:nvPicPr>
                    <p:blipFill>
                      <a:blip r:embed="rId8"/>
                      <a:stretch>
                        <a:fillRect/>
                      </a:stretch>
                    </p:blipFill>
                    <p:spPr>
                      <a:xfrm>
                        <a:off x="883922" y="2900136"/>
                        <a:ext cx="456840" cy="647460"/>
                      </a:xfrm>
                      <a:prstGeom prst="rect">
                        <a:avLst/>
                      </a:prstGeom>
                    </p:spPr>
                  </p:pic>
                </p:oleObj>
              </mc:Fallback>
            </mc:AlternateContent>
          </a:graphicData>
        </a:graphic>
      </p:graphicFrame>
      <p:graphicFrame>
        <p:nvGraphicFramePr>
          <p:cNvPr id="19" name="Object 7"/>
          <p:cNvGraphicFramePr>
            <a:graphicFrameLocks noChangeAspect="1"/>
          </p:cNvGraphicFramePr>
          <p:nvPr/>
        </p:nvGraphicFramePr>
        <p:xfrm>
          <a:off x="3482664" y="2895600"/>
          <a:ext cx="818640" cy="628560"/>
        </p:xfrm>
        <a:graphic>
          <a:graphicData uri="http://schemas.openxmlformats.org/presentationml/2006/ole">
            <mc:AlternateContent xmlns:mc="http://schemas.openxmlformats.org/markup-compatibility/2006">
              <mc:Choice xmlns:v="urn:schemas-microsoft-com:vml" Requires="v">
                <p:oleObj spid="_x0000_s30737" name="Equation" r:id="rId9" imgW="545760" imgH="419040" progId="Equation.DSMT4">
                  <p:embed/>
                </p:oleObj>
              </mc:Choice>
              <mc:Fallback>
                <p:oleObj name="Equation" r:id="rId9" imgW="545760" imgH="419040" progId="Equation.DSMT4">
                  <p:embed/>
                  <p:pic>
                    <p:nvPicPr>
                      <p:cNvPr id="19" name="Object 7"/>
                      <p:cNvPicPr/>
                      <p:nvPr/>
                    </p:nvPicPr>
                    <p:blipFill>
                      <a:blip r:embed="rId10"/>
                      <a:stretch>
                        <a:fillRect/>
                      </a:stretch>
                    </p:blipFill>
                    <p:spPr>
                      <a:xfrm>
                        <a:off x="3482664" y="2895600"/>
                        <a:ext cx="818640" cy="628560"/>
                      </a:xfrm>
                      <a:prstGeom prst="rect">
                        <a:avLst/>
                      </a:prstGeom>
                    </p:spPr>
                  </p:pic>
                </p:oleObj>
              </mc:Fallback>
            </mc:AlternateContent>
          </a:graphicData>
        </a:graphic>
      </p:graphicFrame>
      <p:graphicFrame>
        <p:nvGraphicFramePr>
          <p:cNvPr id="15" name="Object 8"/>
          <p:cNvGraphicFramePr>
            <a:graphicFrameLocks noChangeAspect="1"/>
          </p:cNvGraphicFramePr>
          <p:nvPr/>
        </p:nvGraphicFramePr>
        <p:xfrm>
          <a:off x="883922" y="3590472"/>
          <a:ext cx="571320" cy="647460"/>
        </p:xfrm>
        <a:graphic>
          <a:graphicData uri="http://schemas.openxmlformats.org/presentationml/2006/ole">
            <mc:AlternateContent xmlns:mc="http://schemas.openxmlformats.org/markup-compatibility/2006">
              <mc:Choice xmlns:v="urn:schemas-microsoft-com:vml" Requires="v">
                <p:oleObj spid="_x0000_s30738" name="Equation" r:id="rId11" imgW="380880" imgH="431640" progId="Equation.DSMT4">
                  <p:embed/>
                </p:oleObj>
              </mc:Choice>
              <mc:Fallback>
                <p:oleObj name="Equation" r:id="rId11" imgW="380880" imgH="431640" progId="Equation.DSMT4">
                  <p:embed/>
                  <p:pic>
                    <p:nvPicPr>
                      <p:cNvPr id="15" name="Object 8"/>
                      <p:cNvPicPr/>
                      <p:nvPr/>
                    </p:nvPicPr>
                    <p:blipFill>
                      <a:blip r:embed="rId12"/>
                      <a:stretch>
                        <a:fillRect/>
                      </a:stretch>
                    </p:blipFill>
                    <p:spPr>
                      <a:xfrm>
                        <a:off x="883922" y="3590472"/>
                        <a:ext cx="571320" cy="647460"/>
                      </a:xfrm>
                      <a:prstGeom prst="rect">
                        <a:avLst/>
                      </a:prstGeom>
                    </p:spPr>
                  </p:pic>
                </p:oleObj>
              </mc:Fallback>
            </mc:AlternateContent>
          </a:graphicData>
        </a:graphic>
      </p:graphicFrame>
      <p:graphicFrame>
        <p:nvGraphicFramePr>
          <p:cNvPr id="20" name="Object 9"/>
          <p:cNvGraphicFramePr>
            <a:graphicFrameLocks noChangeAspect="1"/>
          </p:cNvGraphicFramePr>
          <p:nvPr/>
        </p:nvGraphicFramePr>
        <p:xfrm>
          <a:off x="3482664" y="3581400"/>
          <a:ext cx="1542780" cy="628560"/>
        </p:xfrm>
        <a:graphic>
          <a:graphicData uri="http://schemas.openxmlformats.org/presentationml/2006/ole">
            <mc:AlternateContent xmlns:mc="http://schemas.openxmlformats.org/markup-compatibility/2006">
              <mc:Choice xmlns:v="urn:schemas-microsoft-com:vml" Requires="v">
                <p:oleObj spid="_x0000_s30739" name="Equation" r:id="rId13" imgW="1028520" imgH="419040" progId="Equation.DSMT4">
                  <p:embed/>
                </p:oleObj>
              </mc:Choice>
              <mc:Fallback>
                <p:oleObj name="Equation" r:id="rId13" imgW="1028520" imgH="419040" progId="Equation.DSMT4">
                  <p:embed/>
                  <p:pic>
                    <p:nvPicPr>
                      <p:cNvPr id="20" name="Object 9"/>
                      <p:cNvPicPr/>
                      <p:nvPr/>
                    </p:nvPicPr>
                    <p:blipFill>
                      <a:blip r:embed="rId14"/>
                      <a:stretch>
                        <a:fillRect/>
                      </a:stretch>
                    </p:blipFill>
                    <p:spPr>
                      <a:xfrm>
                        <a:off x="3482664" y="3581400"/>
                        <a:ext cx="1542780" cy="628560"/>
                      </a:xfrm>
                      <a:prstGeom prst="rect">
                        <a:avLst/>
                      </a:prstGeom>
                    </p:spPr>
                  </p:pic>
                </p:oleObj>
              </mc:Fallback>
            </mc:AlternateContent>
          </a:graphicData>
        </a:graphic>
      </p:graphicFrame>
      <p:graphicFrame>
        <p:nvGraphicFramePr>
          <p:cNvPr id="16" name="Object 10"/>
          <p:cNvGraphicFramePr>
            <a:graphicFrameLocks noChangeAspect="1"/>
          </p:cNvGraphicFramePr>
          <p:nvPr/>
        </p:nvGraphicFramePr>
        <p:xfrm>
          <a:off x="883922" y="4280808"/>
          <a:ext cx="552420" cy="647460"/>
        </p:xfrm>
        <a:graphic>
          <a:graphicData uri="http://schemas.openxmlformats.org/presentationml/2006/ole">
            <mc:AlternateContent xmlns:mc="http://schemas.openxmlformats.org/markup-compatibility/2006">
              <mc:Choice xmlns:v="urn:schemas-microsoft-com:vml" Requires="v">
                <p:oleObj spid="_x0000_s30740" name="Equation" r:id="rId15" imgW="368280" imgH="431640" progId="Equation.DSMT4">
                  <p:embed/>
                </p:oleObj>
              </mc:Choice>
              <mc:Fallback>
                <p:oleObj name="Equation" r:id="rId15" imgW="368280" imgH="431640" progId="Equation.DSMT4">
                  <p:embed/>
                  <p:pic>
                    <p:nvPicPr>
                      <p:cNvPr id="16" name="Object 10"/>
                      <p:cNvPicPr/>
                      <p:nvPr/>
                    </p:nvPicPr>
                    <p:blipFill>
                      <a:blip r:embed="rId16"/>
                      <a:stretch>
                        <a:fillRect/>
                      </a:stretch>
                    </p:blipFill>
                    <p:spPr>
                      <a:xfrm>
                        <a:off x="883922" y="4280808"/>
                        <a:ext cx="552420" cy="647460"/>
                      </a:xfrm>
                      <a:prstGeom prst="rect">
                        <a:avLst/>
                      </a:prstGeom>
                    </p:spPr>
                  </p:pic>
                </p:oleObj>
              </mc:Fallback>
            </mc:AlternateContent>
          </a:graphicData>
        </a:graphic>
      </p:graphicFrame>
      <p:graphicFrame>
        <p:nvGraphicFramePr>
          <p:cNvPr id="21" name="Object 11"/>
          <p:cNvGraphicFramePr>
            <a:graphicFrameLocks noChangeAspect="1"/>
          </p:cNvGraphicFramePr>
          <p:nvPr/>
        </p:nvGraphicFramePr>
        <p:xfrm>
          <a:off x="3482664" y="4267200"/>
          <a:ext cx="1009260" cy="685800"/>
        </p:xfrm>
        <a:graphic>
          <a:graphicData uri="http://schemas.openxmlformats.org/presentationml/2006/ole">
            <mc:AlternateContent xmlns:mc="http://schemas.openxmlformats.org/markup-compatibility/2006">
              <mc:Choice xmlns:v="urn:schemas-microsoft-com:vml" Requires="v">
                <p:oleObj spid="_x0000_s30741" name="Equation" r:id="rId17" imgW="672840" imgH="457200" progId="Equation.DSMT4">
                  <p:embed/>
                </p:oleObj>
              </mc:Choice>
              <mc:Fallback>
                <p:oleObj name="Equation" r:id="rId17" imgW="672840" imgH="457200" progId="Equation.DSMT4">
                  <p:embed/>
                  <p:pic>
                    <p:nvPicPr>
                      <p:cNvPr id="21" name="Object 11"/>
                      <p:cNvPicPr/>
                      <p:nvPr/>
                    </p:nvPicPr>
                    <p:blipFill>
                      <a:blip r:embed="rId18"/>
                      <a:stretch>
                        <a:fillRect/>
                      </a:stretch>
                    </p:blipFill>
                    <p:spPr>
                      <a:xfrm>
                        <a:off x="3482664" y="4267200"/>
                        <a:ext cx="1009260" cy="685800"/>
                      </a:xfrm>
                      <a:prstGeom prst="rect">
                        <a:avLst/>
                      </a:prstGeom>
                    </p:spPr>
                  </p:pic>
                </p:oleObj>
              </mc:Fallback>
            </mc:AlternateContent>
          </a:graphicData>
        </a:graphic>
      </p:graphicFrame>
      <p:graphicFrame>
        <p:nvGraphicFramePr>
          <p:cNvPr id="17" name="Object 12"/>
          <p:cNvGraphicFramePr>
            <a:graphicFrameLocks noChangeAspect="1"/>
          </p:cNvGraphicFramePr>
          <p:nvPr/>
        </p:nvGraphicFramePr>
        <p:xfrm>
          <a:off x="883922" y="4953000"/>
          <a:ext cx="1257120" cy="647460"/>
        </p:xfrm>
        <a:graphic>
          <a:graphicData uri="http://schemas.openxmlformats.org/presentationml/2006/ole">
            <mc:AlternateContent xmlns:mc="http://schemas.openxmlformats.org/markup-compatibility/2006">
              <mc:Choice xmlns:v="urn:schemas-microsoft-com:vml" Requires="v">
                <p:oleObj spid="_x0000_s30742" name="Equation" r:id="rId19" imgW="838080" imgH="431640" progId="Equation.DSMT4">
                  <p:embed/>
                </p:oleObj>
              </mc:Choice>
              <mc:Fallback>
                <p:oleObj name="Equation" r:id="rId19" imgW="838080" imgH="431640" progId="Equation.DSMT4">
                  <p:embed/>
                  <p:pic>
                    <p:nvPicPr>
                      <p:cNvPr id="17" name="Object 12"/>
                      <p:cNvPicPr/>
                      <p:nvPr/>
                    </p:nvPicPr>
                    <p:blipFill>
                      <a:blip r:embed="rId20"/>
                      <a:stretch>
                        <a:fillRect/>
                      </a:stretch>
                    </p:blipFill>
                    <p:spPr>
                      <a:xfrm>
                        <a:off x="883922" y="4953000"/>
                        <a:ext cx="1257120" cy="647460"/>
                      </a:xfrm>
                      <a:prstGeom prst="rect">
                        <a:avLst/>
                      </a:prstGeom>
                    </p:spPr>
                  </p:pic>
                </p:oleObj>
              </mc:Fallback>
            </mc:AlternateContent>
          </a:graphicData>
        </a:graphic>
      </p:graphicFrame>
      <p:graphicFrame>
        <p:nvGraphicFramePr>
          <p:cNvPr id="22" name="Object 13"/>
          <p:cNvGraphicFramePr>
            <a:graphicFrameLocks noChangeAspect="1"/>
          </p:cNvGraphicFramePr>
          <p:nvPr/>
        </p:nvGraphicFramePr>
        <p:xfrm>
          <a:off x="3482664" y="5003544"/>
          <a:ext cx="495180" cy="590220"/>
        </p:xfrm>
        <a:graphic>
          <a:graphicData uri="http://schemas.openxmlformats.org/presentationml/2006/ole">
            <mc:AlternateContent xmlns:mc="http://schemas.openxmlformats.org/markup-compatibility/2006">
              <mc:Choice xmlns:v="urn:schemas-microsoft-com:vml" Requires="v">
                <p:oleObj spid="_x0000_s30743" name="Equation" r:id="rId21" imgW="330120" imgH="393480" progId="Equation.DSMT4">
                  <p:embed/>
                </p:oleObj>
              </mc:Choice>
              <mc:Fallback>
                <p:oleObj name="Equation" r:id="rId21" imgW="330120" imgH="393480" progId="Equation.DSMT4">
                  <p:embed/>
                  <p:pic>
                    <p:nvPicPr>
                      <p:cNvPr id="22" name="Object 13"/>
                      <p:cNvPicPr/>
                      <p:nvPr/>
                    </p:nvPicPr>
                    <p:blipFill>
                      <a:blip r:embed="rId22"/>
                      <a:stretch>
                        <a:fillRect/>
                      </a:stretch>
                    </p:blipFill>
                    <p:spPr>
                      <a:xfrm>
                        <a:off x="3482664" y="5003544"/>
                        <a:ext cx="495180" cy="590220"/>
                      </a:xfrm>
                      <a:prstGeom prst="rect">
                        <a:avLst/>
                      </a:prstGeom>
                    </p:spPr>
                  </p:pic>
                </p:oleObj>
              </mc:Fallback>
            </mc:AlternateContent>
          </a:graphicData>
        </a:graphic>
      </p:graphicFrame>
      <p:graphicFrame>
        <p:nvGraphicFramePr>
          <p:cNvPr id="18" name="Object 14"/>
          <p:cNvGraphicFramePr>
            <a:graphicFrameLocks noChangeAspect="1"/>
          </p:cNvGraphicFramePr>
          <p:nvPr/>
        </p:nvGraphicFramePr>
        <p:xfrm>
          <a:off x="883922" y="5638800"/>
          <a:ext cx="1466640" cy="647460"/>
        </p:xfrm>
        <a:graphic>
          <a:graphicData uri="http://schemas.openxmlformats.org/presentationml/2006/ole">
            <mc:AlternateContent xmlns:mc="http://schemas.openxmlformats.org/markup-compatibility/2006">
              <mc:Choice xmlns:v="urn:schemas-microsoft-com:vml" Requires="v">
                <p:oleObj spid="_x0000_s30744" name="Equation" r:id="rId23" imgW="977760" imgH="431640" progId="Equation.DSMT4">
                  <p:embed/>
                </p:oleObj>
              </mc:Choice>
              <mc:Fallback>
                <p:oleObj name="Equation" r:id="rId23" imgW="977760" imgH="431640" progId="Equation.DSMT4">
                  <p:embed/>
                  <p:pic>
                    <p:nvPicPr>
                      <p:cNvPr id="18" name="Object 14"/>
                      <p:cNvPicPr/>
                      <p:nvPr/>
                    </p:nvPicPr>
                    <p:blipFill>
                      <a:blip r:embed="rId24"/>
                      <a:stretch>
                        <a:fillRect/>
                      </a:stretch>
                    </p:blipFill>
                    <p:spPr>
                      <a:xfrm>
                        <a:off x="883922" y="5638800"/>
                        <a:ext cx="1466640" cy="647460"/>
                      </a:xfrm>
                      <a:prstGeom prst="rect">
                        <a:avLst/>
                      </a:prstGeom>
                    </p:spPr>
                  </p:pic>
                </p:oleObj>
              </mc:Fallback>
            </mc:AlternateContent>
          </a:graphicData>
        </a:graphic>
      </p:graphicFrame>
      <p:graphicFrame>
        <p:nvGraphicFramePr>
          <p:cNvPr id="23" name="Object 15"/>
          <p:cNvGraphicFramePr>
            <a:graphicFrameLocks noChangeAspect="1"/>
          </p:cNvGraphicFramePr>
          <p:nvPr/>
        </p:nvGraphicFramePr>
        <p:xfrm>
          <a:off x="3482664" y="5638800"/>
          <a:ext cx="761940" cy="704700"/>
        </p:xfrm>
        <a:graphic>
          <a:graphicData uri="http://schemas.openxmlformats.org/presentationml/2006/ole">
            <mc:AlternateContent xmlns:mc="http://schemas.openxmlformats.org/markup-compatibility/2006">
              <mc:Choice xmlns:v="urn:schemas-microsoft-com:vml" Requires="v">
                <p:oleObj spid="_x0000_s30745" name="Equation" r:id="rId25" imgW="507960" imgH="469800" progId="Equation.DSMT4">
                  <p:embed/>
                </p:oleObj>
              </mc:Choice>
              <mc:Fallback>
                <p:oleObj name="Equation" r:id="rId25" imgW="507960" imgH="469800" progId="Equation.DSMT4">
                  <p:embed/>
                  <p:pic>
                    <p:nvPicPr>
                      <p:cNvPr id="23" name="Object 15"/>
                      <p:cNvPicPr/>
                      <p:nvPr/>
                    </p:nvPicPr>
                    <p:blipFill>
                      <a:blip r:embed="rId26"/>
                      <a:stretch>
                        <a:fillRect/>
                      </a:stretch>
                    </p:blipFill>
                    <p:spPr>
                      <a:xfrm>
                        <a:off x="3482664" y="5638800"/>
                        <a:ext cx="761940" cy="704700"/>
                      </a:xfrm>
                      <a:prstGeom prst="rect">
                        <a:avLst/>
                      </a:prstGeom>
                    </p:spPr>
                  </p:pic>
                </p:oleObj>
              </mc:Fallback>
            </mc:AlternateContent>
          </a:graphicData>
        </a:graphic>
      </p:graphicFrame>
      <p:sp>
        <p:nvSpPr>
          <p:cNvPr id="7" name="Content Placeholder 16"/>
          <p:cNvSpPr>
            <a:spLocks noGrp="1"/>
          </p:cNvSpPr>
          <p:nvPr>
            <p:ph idx="13"/>
          </p:nvPr>
        </p:nvSpPr>
        <p:spPr>
          <a:xfrm>
            <a:off x="6340634" y="1661158"/>
            <a:ext cx="2667000" cy="838201"/>
          </a:xfrm>
        </p:spPr>
        <p:txBody>
          <a:bodyPr/>
          <a:lstStyle/>
          <a:p>
            <a:r>
              <a:rPr lang="en-US" sz="2400" dirty="0"/>
              <a:t>Geometric Series: We just proved this.</a:t>
            </a:r>
          </a:p>
        </p:txBody>
      </p:sp>
      <p:cxnSp>
        <p:nvCxnSpPr>
          <p:cNvPr id="25" name="Straight Arrow Connector 17"/>
          <p:cNvCxnSpPr>
            <a:stCxn id="7" idx="1"/>
          </p:cNvCxnSpPr>
          <p:nvPr/>
        </p:nvCxnSpPr>
        <p:spPr>
          <a:xfrm flipH="1">
            <a:off x="5437134" y="2080259"/>
            <a:ext cx="903500" cy="304799"/>
          </a:xfrm>
          <a:prstGeom prst="straightConnector1">
            <a:avLst/>
          </a:prstGeom>
          <a:ln w="19050">
            <a:solidFill>
              <a:srgbClr val="00518B"/>
            </a:solidFill>
            <a:tailEnd type="arrow"/>
          </a:ln>
        </p:spPr>
        <p:style>
          <a:lnRef idx="1">
            <a:schemeClr val="accent1"/>
          </a:lnRef>
          <a:fillRef idx="0">
            <a:schemeClr val="accent1"/>
          </a:fillRef>
          <a:effectRef idx="0">
            <a:schemeClr val="accent1"/>
          </a:effectRef>
          <a:fontRef idx="minor">
            <a:schemeClr val="tx1"/>
          </a:fontRef>
        </p:style>
      </p:cxnSp>
      <p:sp>
        <p:nvSpPr>
          <p:cNvPr id="8" name="Content Placeholder 18"/>
          <p:cNvSpPr>
            <a:spLocks noGrp="1"/>
          </p:cNvSpPr>
          <p:nvPr>
            <p:ph idx="14"/>
          </p:nvPr>
        </p:nvSpPr>
        <p:spPr>
          <a:xfrm>
            <a:off x="6340634" y="2971797"/>
            <a:ext cx="1952989" cy="1562340"/>
          </a:xfrm>
        </p:spPr>
        <p:txBody>
          <a:bodyPr/>
          <a:lstStyle/>
          <a:p>
            <a:r>
              <a:rPr lang="en-US" sz="2400" dirty="0"/>
              <a:t>Later we will prove some of these by induction.</a:t>
            </a:r>
          </a:p>
        </p:txBody>
      </p:sp>
      <p:cxnSp>
        <p:nvCxnSpPr>
          <p:cNvPr id="27" name="Straight Arrow Connector 19"/>
          <p:cNvCxnSpPr/>
          <p:nvPr/>
        </p:nvCxnSpPr>
        <p:spPr>
          <a:xfrm flipH="1" flipV="1">
            <a:off x="5440806" y="3108958"/>
            <a:ext cx="899828" cy="114908"/>
          </a:xfrm>
          <a:prstGeom prst="straightConnector1">
            <a:avLst/>
          </a:prstGeom>
          <a:ln w="19050">
            <a:solidFill>
              <a:srgbClr val="00518B"/>
            </a:solidFill>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0"/>
          <p:cNvCxnSpPr/>
          <p:nvPr/>
        </p:nvCxnSpPr>
        <p:spPr>
          <a:xfrm flipH="1">
            <a:off x="5437134" y="3614948"/>
            <a:ext cx="903500" cy="264053"/>
          </a:xfrm>
          <a:prstGeom prst="straightConnector1">
            <a:avLst/>
          </a:prstGeom>
          <a:ln w="19050">
            <a:solidFill>
              <a:srgbClr val="00518B"/>
            </a:solidFill>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21"/>
          <p:cNvCxnSpPr/>
          <p:nvPr/>
        </p:nvCxnSpPr>
        <p:spPr>
          <a:xfrm flipH="1">
            <a:off x="5437134" y="4336201"/>
            <a:ext cx="903500" cy="304799"/>
          </a:xfrm>
          <a:prstGeom prst="straightConnector1">
            <a:avLst/>
          </a:prstGeom>
          <a:ln w="19050">
            <a:solidFill>
              <a:srgbClr val="00518B"/>
            </a:solidFill>
            <a:tailEnd type="arrow"/>
          </a:ln>
        </p:spPr>
        <p:style>
          <a:lnRef idx="1">
            <a:schemeClr val="accent1"/>
          </a:lnRef>
          <a:fillRef idx="0">
            <a:schemeClr val="accent1"/>
          </a:fillRef>
          <a:effectRef idx="0">
            <a:schemeClr val="accent1"/>
          </a:effectRef>
          <a:fontRef idx="minor">
            <a:schemeClr val="tx1"/>
          </a:fontRef>
        </p:style>
      </p:cxnSp>
      <p:sp>
        <p:nvSpPr>
          <p:cNvPr id="6" name="Content Placeholder 22"/>
          <p:cNvSpPr>
            <a:spLocks noGrp="1"/>
          </p:cNvSpPr>
          <p:nvPr>
            <p:ph idx="15"/>
          </p:nvPr>
        </p:nvSpPr>
        <p:spPr>
          <a:xfrm>
            <a:off x="6340634" y="5298654"/>
            <a:ext cx="2438398" cy="838200"/>
          </a:xfrm>
        </p:spPr>
        <p:txBody>
          <a:bodyPr/>
          <a:lstStyle/>
          <a:p>
            <a:r>
              <a:rPr lang="en-US" sz="2400" dirty="0"/>
              <a:t>Proof in text </a:t>
            </a:r>
            <a:br>
              <a:rPr lang="en-US" sz="2400" dirty="0"/>
            </a:br>
            <a:r>
              <a:rPr lang="en-US" sz="2400" dirty="0"/>
              <a:t>(requires calculus)</a:t>
            </a:r>
          </a:p>
        </p:txBody>
      </p:sp>
      <p:cxnSp>
        <p:nvCxnSpPr>
          <p:cNvPr id="32" name="Straight Arrow Connector 23"/>
          <p:cNvCxnSpPr/>
          <p:nvPr/>
        </p:nvCxnSpPr>
        <p:spPr>
          <a:xfrm flipH="1" flipV="1">
            <a:off x="5427953" y="5451053"/>
            <a:ext cx="912681" cy="35347"/>
          </a:xfrm>
          <a:prstGeom prst="straightConnector1">
            <a:avLst/>
          </a:prstGeom>
          <a:ln w="19050">
            <a:solidFill>
              <a:srgbClr val="00518B"/>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24"/>
          <p:cNvCxnSpPr/>
          <p:nvPr/>
        </p:nvCxnSpPr>
        <p:spPr>
          <a:xfrm flipH="1">
            <a:off x="5437135" y="5991150"/>
            <a:ext cx="903499" cy="38873"/>
          </a:xfrm>
          <a:prstGeom prst="straightConnector1">
            <a:avLst/>
          </a:prstGeom>
          <a:ln w="19050">
            <a:solidFill>
              <a:srgbClr val="00518B"/>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395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3707EE34-725E-420F-9BEF-BD7542158A86}"/>
              </a:ext>
            </a:extLst>
          </p:cNvPr>
          <p:cNvSpPr>
            <a:spLocks noGrp="1" noChangeArrowheads="1"/>
          </p:cNvSpPr>
          <p:nvPr>
            <p:ph type="title"/>
          </p:nvPr>
        </p:nvSpPr>
        <p:spPr/>
        <p:txBody>
          <a:bodyPr/>
          <a:lstStyle/>
          <a:p>
            <a:pPr eaLnBrk="1" hangingPunct="1"/>
            <a:r>
              <a:rPr lang="en-US" altLang="zh-CN" b="1" dirty="0"/>
              <a:t>Infinite Sets </a:t>
            </a:r>
            <a:r>
              <a:rPr lang="zh-CN" altLang="en-US" b="1" dirty="0">
                <a:latin typeface="微软雅黑" panose="020B0503020204020204" pitchFamily="34" charset="-122"/>
                <a:ea typeface="微软雅黑" panose="020B0503020204020204" pitchFamily="34" charset="-122"/>
              </a:rPr>
              <a:t>无限集</a:t>
            </a:r>
          </a:p>
        </p:txBody>
      </p:sp>
      <p:sp>
        <p:nvSpPr>
          <p:cNvPr id="19459" name="Rectangle 3">
            <a:extLst>
              <a:ext uri="{FF2B5EF4-FFF2-40B4-BE49-F238E27FC236}">
                <a16:creationId xmlns:a16="http://schemas.microsoft.com/office/drawing/2014/main" id="{75E8EC9F-4651-4C8C-9C35-1B1C1CFAFD83}"/>
              </a:ext>
            </a:extLst>
          </p:cNvPr>
          <p:cNvSpPr>
            <a:spLocks noGrp="1" noChangeArrowheads="1"/>
          </p:cNvSpPr>
          <p:nvPr>
            <p:ph type="body" idx="1"/>
          </p:nvPr>
        </p:nvSpPr>
        <p:spPr>
          <a:xfrm>
            <a:off x="899406" y="1417638"/>
            <a:ext cx="7345188" cy="4680991"/>
          </a:xfrm>
        </p:spPr>
        <p:txBody>
          <a:bodyPr/>
          <a:lstStyle/>
          <a:p>
            <a:pPr eaLnBrk="1" hangingPunct="1">
              <a:lnSpc>
                <a:spcPct val="90000"/>
              </a:lnSpc>
            </a:pPr>
            <a:r>
              <a:rPr lang="en-US" altLang="zh-CN" sz="2800" dirty="0"/>
              <a:t>Conceptually, sets may be </a:t>
            </a:r>
            <a:r>
              <a:rPr lang="en-US" altLang="zh-CN" sz="2800" i="1" dirty="0"/>
              <a:t>infinite</a:t>
            </a:r>
            <a:r>
              <a:rPr lang="en-US" altLang="zh-CN" sz="2800" dirty="0"/>
              <a:t> (</a:t>
            </a:r>
            <a:r>
              <a:rPr lang="en-US" altLang="zh-CN" sz="2800" i="1" dirty="0"/>
              <a:t>i.e., </a:t>
            </a:r>
            <a:r>
              <a:rPr lang="en-US" altLang="zh-CN" sz="2800" dirty="0"/>
              <a:t>not </a:t>
            </a:r>
            <a:r>
              <a:rPr lang="en-US" altLang="zh-CN" sz="2800" i="1" dirty="0"/>
              <a:t>finite</a:t>
            </a:r>
            <a:r>
              <a:rPr lang="en-US" altLang="zh-CN" sz="2800" dirty="0"/>
              <a:t>, without end, unending).</a:t>
            </a:r>
          </a:p>
          <a:p>
            <a:pPr eaLnBrk="1" hangingPunct="1">
              <a:lnSpc>
                <a:spcPct val="90000"/>
              </a:lnSpc>
            </a:pPr>
            <a:r>
              <a:rPr lang="en-US" altLang="zh-CN" sz="2800" dirty="0"/>
              <a:t>Symbols for some special infinite sets:</a:t>
            </a:r>
            <a:br>
              <a:rPr lang="en-US" altLang="zh-CN" sz="2800" dirty="0"/>
            </a:br>
            <a:r>
              <a:rPr lang="en-US" altLang="zh-CN" sz="2800" b="1" dirty="0">
                <a:solidFill>
                  <a:schemeClr val="accent2"/>
                </a:solidFill>
              </a:rPr>
              <a:t>N</a:t>
            </a:r>
            <a:r>
              <a:rPr lang="en-US" altLang="zh-CN" sz="2800" dirty="0">
                <a:solidFill>
                  <a:schemeClr val="accent2"/>
                </a:solidFill>
              </a:rPr>
              <a:t> = {0, 1, 2, </a:t>
            </a:r>
            <a:r>
              <a:rPr lang="en-US" altLang="zh-CN" sz="2800" dirty="0">
                <a:solidFill>
                  <a:schemeClr val="accent2"/>
                </a:solidFill>
                <a:latin typeface="Times New Roman" panose="02020603050405020304" pitchFamily="18" charset="0"/>
              </a:rPr>
              <a:t>…</a:t>
            </a:r>
            <a:r>
              <a:rPr lang="en-US" altLang="zh-CN" sz="2800" dirty="0">
                <a:solidFill>
                  <a:schemeClr val="accent2"/>
                </a:solidFill>
              </a:rPr>
              <a:t>}    The </a:t>
            </a:r>
            <a:r>
              <a:rPr lang="en-US" altLang="zh-CN" sz="2800" b="1" dirty="0">
                <a:solidFill>
                  <a:schemeClr val="accent2"/>
                </a:solidFill>
              </a:rPr>
              <a:t>N</a:t>
            </a:r>
            <a:r>
              <a:rPr lang="en-US" altLang="zh-CN" sz="2800" dirty="0">
                <a:solidFill>
                  <a:schemeClr val="accent2"/>
                </a:solidFill>
              </a:rPr>
              <a:t>atural numbers.</a:t>
            </a:r>
            <a:br>
              <a:rPr lang="en-US" altLang="zh-CN" sz="2800" dirty="0">
                <a:solidFill>
                  <a:schemeClr val="accent2"/>
                </a:solidFill>
              </a:rPr>
            </a:br>
            <a:r>
              <a:rPr lang="en-US" altLang="zh-CN" sz="2800" b="1" dirty="0">
                <a:solidFill>
                  <a:schemeClr val="accent2"/>
                </a:solidFill>
              </a:rPr>
              <a:t>Z</a:t>
            </a:r>
            <a:r>
              <a:rPr lang="en-US" altLang="zh-CN" sz="2800" dirty="0">
                <a:solidFill>
                  <a:schemeClr val="accent2"/>
                </a:solidFill>
              </a:rPr>
              <a:t> = {</a:t>
            </a:r>
            <a:r>
              <a:rPr lang="en-US" altLang="zh-CN" sz="2800" dirty="0">
                <a:solidFill>
                  <a:schemeClr val="accent2"/>
                </a:solidFill>
                <a:latin typeface="Times New Roman" panose="02020603050405020304" pitchFamily="18" charset="0"/>
              </a:rPr>
              <a:t>…</a:t>
            </a:r>
            <a:r>
              <a:rPr lang="en-US" altLang="zh-CN" sz="2800" dirty="0">
                <a:solidFill>
                  <a:schemeClr val="accent2"/>
                </a:solidFill>
              </a:rPr>
              <a:t>, -2, -1, 0, 1, 2, </a:t>
            </a:r>
            <a:r>
              <a:rPr lang="en-US" altLang="zh-CN" sz="2800" dirty="0">
                <a:solidFill>
                  <a:schemeClr val="accent2"/>
                </a:solidFill>
                <a:latin typeface="Times New Roman" panose="02020603050405020304" pitchFamily="18" charset="0"/>
              </a:rPr>
              <a:t>…</a:t>
            </a:r>
            <a:r>
              <a:rPr lang="en-US" altLang="zh-CN" sz="2800" dirty="0">
                <a:solidFill>
                  <a:schemeClr val="accent2"/>
                </a:solidFill>
              </a:rPr>
              <a:t>}  The </a:t>
            </a:r>
            <a:r>
              <a:rPr lang="en-US" altLang="zh-CN" sz="2800" b="1" dirty="0" err="1">
                <a:solidFill>
                  <a:schemeClr val="accent2"/>
                </a:solidFill>
              </a:rPr>
              <a:t>Z</a:t>
            </a:r>
            <a:r>
              <a:rPr lang="en-US" altLang="zh-CN" sz="2800" dirty="0" err="1">
                <a:solidFill>
                  <a:schemeClr val="accent2"/>
                </a:solidFill>
              </a:rPr>
              <a:t>ntegers</a:t>
            </a:r>
            <a:r>
              <a:rPr lang="en-US" altLang="zh-CN" sz="2800" dirty="0">
                <a:solidFill>
                  <a:schemeClr val="accent2"/>
                </a:solidFill>
              </a:rPr>
              <a:t>.</a:t>
            </a:r>
            <a:br>
              <a:rPr lang="en-US" altLang="zh-CN" sz="2800" dirty="0">
                <a:solidFill>
                  <a:schemeClr val="accent2"/>
                </a:solidFill>
              </a:rPr>
            </a:br>
            <a:r>
              <a:rPr lang="en-US" altLang="zh-CN" sz="2800" b="1" dirty="0">
                <a:solidFill>
                  <a:schemeClr val="accent2"/>
                </a:solidFill>
              </a:rPr>
              <a:t>R</a:t>
            </a:r>
            <a:r>
              <a:rPr lang="en-US" altLang="zh-CN" sz="2800" dirty="0">
                <a:solidFill>
                  <a:schemeClr val="accent2"/>
                </a:solidFill>
              </a:rPr>
              <a:t> = The </a:t>
            </a:r>
            <a:r>
              <a:rPr lang="en-US" altLang="zh-CN" sz="2800" dirty="0">
                <a:solidFill>
                  <a:schemeClr val="accent2"/>
                </a:solidFill>
                <a:latin typeface="Times New Roman" panose="02020603050405020304" pitchFamily="18" charset="0"/>
              </a:rPr>
              <a:t>“</a:t>
            </a:r>
            <a:r>
              <a:rPr lang="en-US" altLang="zh-CN" sz="2800" b="1" dirty="0">
                <a:solidFill>
                  <a:schemeClr val="accent2"/>
                </a:solidFill>
              </a:rPr>
              <a:t>R</a:t>
            </a:r>
            <a:r>
              <a:rPr lang="en-US" altLang="zh-CN" sz="2800" dirty="0">
                <a:solidFill>
                  <a:schemeClr val="accent2"/>
                </a:solidFill>
              </a:rPr>
              <a:t>eal</a:t>
            </a:r>
            <a:r>
              <a:rPr lang="en-US" altLang="zh-CN" sz="2800" dirty="0">
                <a:solidFill>
                  <a:schemeClr val="accent2"/>
                </a:solidFill>
                <a:latin typeface="Times New Roman" panose="02020603050405020304" pitchFamily="18" charset="0"/>
              </a:rPr>
              <a:t>”</a:t>
            </a:r>
            <a:r>
              <a:rPr lang="en-US" altLang="zh-CN" sz="2800" dirty="0">
                <a:solidFill>
                  <a:schemeClr val="accent2"/>
                </a:solidFill>
              </a:rPr>
              <a:t> numbers, such as 374.1828471929498181917281943125</a:t>
            </a:r>
            <a:r>
              <a:rPr lang="en-US" altLang="zh-CN" sz="2800" dirty="0">
                <a:solidFill>
                  <a:schemeClr val="accent2"/>
                </a:solidFill>
                <a:latin typeface="Times New Roman" panose="02020603050405020304" pitchFamily="18" charset="0"/>
              </a:rPr>
              <a:t>…</a:t>
            </a:r>
            <a:endParaRPr lang="en-US" altLang="zh-CN" sz="2800" dirty="0">
              <a:solidFill>
                <a:schemeClr val="accent2"/>
              </a:solidFill>
            </a:endParaRPr>
          </a:p>
          <a:p>
            <a:pPr eaLnBrk="1" hangingPunct="1">
              <a:lnSpc>
                <a:spcPct val="90000"/>
              </a:lnSpc>
            </a:pPr>
            <a:r>
              <a:rPr lang="en-US" altLang="zh-CN" sz="2800" dirty="0">
                <a:latin typeface="Times New Roman" panose="02020603050405020304" pitchFamily="18" charset="0"/>
              </a:rPr>
              <a:t>“</a:t>
            </a:r>
            <a:r>
              <a:rPr lang="en-US" altLang="zh-CN" sz="2800" dirty="0"/>
              <a:t>Blackboard Bold</a:t>
            </a:r>
            <a:r>
              <a:rPr lang="en-US" altLang="zh-CN" sz="2800" dirty="0">
                <a:latin typeface="Times New Roman" panose="02020603050405020304" pitchFamily="18" charset="0"/>
              </a:rPr>
              <a:t>”</a:t>
            </a:r>
            <a:r>
              <a:rPr lang="en-US" altLang="zh-CN" sz="2800" dirty="0"/>
              <a:t> or double-struck font (</a:t>
            </a:r>
            <a:r>
              <a:rPr lang="en-US" altLang="zh-CN" sz="2800" dirty="0">
                <a:latin typeface="Arial Unicode MS" panose="020B0604020202020204" pitchFamily="34" charset="-122"/>
              </a:rPr>
              <a:t>ℕ</a:t>
            </a:r>
            <a:r>
              <a:rPr lang="en-US" altLang="zh-CN" sz="2800" dirty="0"/>
              <a:t>,</a:t>
            </a:r>
            <a:r>
              <a:rPr lang="en-US" altLang="zh-CN" sz="2800" dirty="0">
                <a:latin typeface="Arial Unicode MS" panose="020B0604020202020204" pitchFamily="34" charset="-122"/>
              </a:rPr>
              <a:t>ℤ</a:t>
            </a:r>
            <a:r>
              <a:rPr lang="en-US" altLang="zh-CN" sz="2800" dirty="0"/>
              <a:t>,</a:t>
            </a:r>
            <a:r>
              <a:rPr lang="en-US" altLang="zh-CN" sz="2800" dirty="0">
                <a:latin typeface="Arial Unicode MS" panose="020B0604020202020204" pitchFamily="34" charset="-122"/>
              </a:rPr>
              <a:t>ℝ</a:t>
            </a:r>
            <a:r>
              <a:rPr lang="en-US" altLang="zh-CN" sz="2800" dirty="0"/>
              <a:t>) is also often used for these special number sets.</a:t>
            </a:r>
          </a:p>
          <a:p>
            <a:pPr eaLnBrk="1" hangingPunct="1">
              <a:lnSpc>
                <a:spcPct val="90000"/>
              </a:lnSpc>
            </a:pPr>
            <a:r>
              <a:rPr lang="en-US" altLang="zh-CN" sz="2800" dirty="0"/>
              <a:t>Infinite sets come in different sizes!</a:t>
            </a:r>
          </a:p>
        </p:txBody>
      </p:sp>
      <p:sp>
        <p:nvSpPr>
          <p:cNvPr id="2" name="灯片编号占位符 1">
            <a:extLst>
              <a:ext uri="{FF2B5EF4-FFF2-40B4-BE49-F238E27FC236}">
                <a16:creationId xmlns:a16="http://schemas.microsoft.com/office/drawing/2014/main" id="{5DF64614-376F-4D73-876F-18705089517E}"/>
              </a:ext>
            </a:extLst>
          </p:cNvPr>
          <p:cNvSpPr>
            <a:spLocks noGrp="1"/>
          </p:cNvSpPr>
          <p:nvPr>
            <p:ph type="sldNum" sz="quarter" idx="12"/>
          </p:nvPr>
        </p:nvSpPr>
        <p:spPr/>
        <p:txBody>
          <a:bodyPr/>
          <a:lstStyle/>
          <a:p>
            <a:fld id="{95D10F2E-2536-4355-9232-8FA25989555F}" type="slidenum">
              <a:rPr lang="en-US" altLang="zh-CN" smtClean="0"/>
              <a:pPr/>
              <a:t>6</a:t>
            </a:fld>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Cardinality of Sets</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2.5</a:t>
            </a:r>
          </a:p>
        </p:txBody>
      </p:sp>
    </p:spTree>
    <p:extLst>
      <p:ext uri="{BB962C8B-B14F-4D97-AF65-F5344CB8AC3E}">
        <p14:creationId xmlns:p14="http://schemas.microsoft.com/office/powerpoint/2010/main" val="177412766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endParaRPr lang="en-US" sz="1500" dirty="0"/>
          </a:p>
        </p:txBody>
      </p:sp>
      <p:sp>
        <p:nvSpPr>
          <p:cNvPr id="4" name="Content Placeholder 2"/>
          <p:cNvSpPr>
            <a:spLocks noGrp="1"/>
          </p:cNvSpPr>
          <p:nvPr>
            <p:ph idx="1"/>
          </p:nvPr>
        </p:nvSpPr>
        <p:spPr>
          <a:xfrm>
            <a:off x="914400" y="1752600"/>
            <a:ext cx="7620000" cy="4724400"/>
          </a:xfrm>
        </p:spPr>
        <p:txBody>
          <a:bodyPr/>
          <a:lstStyle/>
          <a:p>
            <a:pPr marL="571500" indent="-571500">
              <a:buFont typeface="Wingdings" panose="05000000000000000000" pitchFamily="2" charset="2"/>
              <a:buChar char="p"/>
            </a:pPr>
            <a:r>
              <a:rPr lang="en-US" sz="3600" dirty="0"/>
              <a:t>Cardinality</a:t>
            </a:r>
          </a:p>
          <a:p>
            <a:pPr marL="571500" indent="-571500">
              <a:buFont typeface="Wingdings" panose="05000000000000000000" pitchFamily="2" charset="2"/>
              <a:buChar char="p"/>
            </a:pPr>
            <a:r>
              <a:rPr lang="en-US" sz="3600" dirty="0"/>
              <a:t>Countable Sets</a:t>
            </a:r>
          </a:p>
          <a:p>
            <a:pPr marL="571500" indent="-571500">
              <a:buFont typeface="Wingdings" panose="05000000000000000000" pitchFamily="2" charset="2"/>
              <a:buChar char="p"/>
            </a:pPr>
            <a:r>
              <a:rPr lang="en-US" sz="3600" dirty="0"/>
              <a:t>Computability</a:t>
            </a:r>
          </a:p>
        </p:txBody>
      </p:sp>
    </p:spTree>
    <p:extLst>
      <p:ext uri="{BB962C8B-B14F-4D97-AF65-F5344CB8AC3E}">
        <p14:creationId xmlns:p14="http://schemas.microsoft.com/office/powerpoint/2010/main" val="30124474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Cardinality </a:t>
            </a:r>
            <a:r>
              <a:rPr lang="zh-CN" altLang="en-US" dirty="0"/>
              <a:t>基数</a:t>
            </a:r>
            <a:endParaRPr lang="en-US" sz="1500" dirty="0"/>
          </a:p>
        </p:txBody>
      </p:sp>
      <p:sp>
        <p:nvSpPr>
          <p:cNvPr id="4" name="Content Placeholder 2"/>
          <p:cNvSpPr>
            <a:spLocks noGrp="1"/>
          </p:cNvSpPr>
          <p:nvPr>
            <p:ph idx="1"/>
          </p:nvPr>
        </p:nvSpPr>
        <p:spPr>
          <a:xfrm>
            <a:off x="457200" y="1295400"/>
            <a:ext cx="8382000" cy="5257800"/>
          </a:xfrm>
        </p:spPr>
        <p:txBody>
          <a:bodyPr/>
          <a:lstStyle/>
          <a:p>
            <a:pPr>
              <a:spcBef>
                <a:spcPts val="400"/>
              </a:spcBef>
            </a:pPr>
            <a:r>
              <a:rPr lang="en-US" sz="2800" b="1" dirty="0"/>
              <a:t>Definition</a:t>
            </a:r>
            <a:r>
              <a:rPr lang="en-US" sz="2800" dirty="0"/>
              <a:t>: The </a:t>
            </a:r>
            <a:r>
              <a:rPr lang="en-US" sz="2800" i="1" dirty="0">
                <a:solidFill>
                  <a:srgbClr val="C00000"/>
                </a:solidFill>
              </a:rPr>
              <a:t>cardinality</a:t>
            </a:r>
            <a:r>
              <a:rPr lang="en-US" sz="2800" dirty="0"/>
              <a:t> of a set </a:t>
            </a:r>
            <a:r>
              <a:rPr lang="en-US" sz="2800" i="1" dirty="0"/>
              <a:t>A</a:t>
            </a:r>
            <a:r>
              <a:rPr lang="en-US" sz="2800" dirty="0"/>
              <a:t> is equal to the cardinality of a set </a:t>
            </a:r>
            <a:r>
              <a:rPr lang="en-US" sz="2800" i="1" dirty="0"/>
              <a:t>B</a:t>
            </a:r>
            <a:r>
              <a:rPr lang="en-US" sz="2800" dirty="0"/>
              <a:t>, denoted </a:t>
            </a:r>
          </a:p>
          <a:p>
            <a:pPr>
              <a:spcBef>
                <a:spcPts val="400"/>
              </a:spcBef>
            </a:pPr>
            <a:r>
              <a:rPr lang="en-US" sz="2800" dirty="0"/>
              <a:t>                  |</a:t>
            </a:r>
            <a:r>
              <a:rPr lang="en-US" sz="2800" i="1" dirty="0"/>
              <a:t>A</a:t>
            </a:r>
            <a:r>
              <a:rPr lang="en-US" sz="2800" dirty="0"/>
              <a:t>|</a:t>
            </a:r>
            <a:r>
              <a:rPr lang="en-US" sz="2800" i="1" dirty="0"/>
              <a:t> </a:t>
            </a:r>
            <a:r>
              <a:rPr lang="en-US" sz="2800" dirty="0"/>
              <a:t>=</a:t>
            </a:r>
            <a:r>
              <a:rPr lang="en-US" sz="2800" i="1" dirty="0"/>
              <a:t> </a:t>
            </a:r>
            <a:r>
              <a:rPr lang="en-US" sz="2800" dirty="0"/>
              <a:t>|B|</a:t>
            </a:r>
            <a:r>
              <a:rPr lang="en-US" sz="2800" i="1" dirty="0"/>
              <a:t>,</a:t>
            </a:r>
          </a:p>
          <a:p>
            <a:pPr>
              <a:spcBef>
                <a:spcPts val="400"/>
              </a:spcBef>
            </a:pPr>
            <a:r>
              <a:rPr lang="en-US" sz="2800" dirty="0"/>
              <a:t>if and only if there is a one-to-one correspondence (</a:t>
            </a:r>
            <a:r>
              <a:rPr lang="en-US" sz="2800" i="1" dirty="0"/>
              <a:t>i.e.</a:t>
            </a:r>
            <a:r>
              <a:rPr lang="en-US" sz="2800" dirty="0"/>
              <a:t>, a bijection)  from </a:t>
            </a:r>
            <a:r>
              <a:rPr lang="en-US" sz="2800" i="1" dirty="0"/>
              <a:t>A</a:t>
            </a:r>
            <a:r>
              <a:rPr lang="en-US" sz="2800" dirty="0"/>
              <a:t> to </a:t>
            </a:r>
            <a:r>
              <a:rPr lang="en-US" sz="2800" i="1" dirty="0"/>
              <a:t>B</a:t>
            </a:r>
            <a:r>
              <a:rPr lang="en-US" sz="2800" dirty="0"/>
              <a:t>. </a:t>
            </a:r>
          </a:p>
          <a:p>
            <a:pPr>
              <a:spcBef>
                <a:spcPts val="400"/>
              </a:spcBef>
            </a:pPr>
            <a:r>
              <a:rPr lang="en-US" sz="2800" dirty="0"/>
              <a:t>If there is a one-to-one function (</a:t>
            </a:r>
            <a:r>
              <a:rPr lang="en-US" sz="2800" i="1" dirty="0"/>
              <a:t>i.e.</a:t>
            </a:r>
            <a:r>
              <a:rPr lang="en-US" sz="2800" dirty="0"/>
              <a:t>, an injection) from </a:t>
            </a:r>
            <a:r>
              <a:rPr lang="en-US" sz="2800" i="1" dirty="0"/>
              <a:t>A</a:t>
            </a:r>
            <a:r>
              <a:rPr lang="en-US" sz="2800" dirty="0"/>
              <a:t> to </a:t>
            </a:r>
            <a:r>
              <a:rPr lang="en-US" sz="2800" i="1" dirty="0"/>
              <a:t>B</a:t>
            </a:r>
            <a:r>
              <a:rPr lang="en-US" sz="2800" dirty="0"/>
              <a:t>, the cardinality of </a:t>
            </a:r>
            <a:r>
              <a:rPr lang="en-US" sz="2800" i="1" dirty="0"/>
              <a:t>A</a:t>
            </a:r>
            <a:r>
              <a:rPr lang="en-US" sz="2800" dirty="0"/>
              <a:t> is less than or the same as the cardinality of </a:t>
            </a:r>
            <a:r>
              <a:rPr lang="en-US" sz="2800" i="1" dirty="0"/>
              <a:t>B</a:t>
            </a:r>
            <a:r>
              <a:rPr lang="en-US" sz="2800" dirty="0"/>
              <a:t> and we write |</a:t>
            </a:r>
            <a:r>
              <a:rPr lang="en-US" sz="2800" i="1" dirty="0"/>
              <a:t>A</a:t>
            </a:r>
            <a:r>
              <a:rPr lang="en-US" sz="2800" dirty="0"/>
              <a:t>| </a:t>
            </a:r>
            <a:r>
              <a:rPr lang="en-US" sz="2800" dirty="0">
                <a:ea typeface="Cambria Math"/>
              </a:rPr>
              <a:t>≤ |</a:t>
            </a:r>
            <a:r>
              <a:rPr lang="en-US" sz="2800" i="1" dirty="0">
                <a:ea typeface="Cambria Math"/>
              </a:rPr>
              <a:t>B</a:t>
            </a:r>
            <a:r>
              <a:rPr lang="en-US" sz="2800" dirty="0">
                <a:ea typeface="Cambria Math"/>
              </a:rPr>
              <a:t>|. </a:t>
            </a:r>
          </a:p>
          <a:p>
            <a:pPr>
              <a:spcBef>
                <a:spcPts val="400"/>
              </a:spcBef>
            </a:pPr>
            <a:r>
              <a:rPr lang="en-US" sz="2800" dirty="0">
                <a:ea typeface="Cambria Math"/>
              </a:rPr>
              <a:t>When </a:t>
            </a:r>
            <a:r>
              <a:rPr lang="en-US" sz="2800" dirty="0"/>
              <a:t>|</a:t>
            </a:r>
            <a:r>
              <a:rPr lang="en-US" sz="2800" i="1" dirty="0"/>
              <a:t>A</a:t>
            </a:r>
            <a:r>
              <a:rPr lang="en-US" sz="2800" dirty="0"/>
              <a:t>| </a:t>
            </a:r>
            <a:r>
              <a:rPr lang="en-US" sz="2800" dirty="0">
                <a:ea typeface="Cambria Math"/>
              </a:rPr>
              <a:t>≤ |</a:t>
            </a:r>
            <a:r>
              <a:rPr lang="en-US" sz="2800" i="1" dirty="0">
                <a:ea typeface="Cambria Math"/>
              </a:rPr>
              <a:t>B</a:t>
            </a:r>
            <a:r>
              <a:rPr lang="en-US" sz="2800" dirty="0">
                <a:ea typeface="Cambria Math"/>
              </a:rPr>
              <a:t>| and </a:t>
            </a:r>
            <a:r>
              <a:rPr lang="en-US" sz="2800" i="1" dirty="0">
                <a:ea typeface="Cambria Math"/>
              </a:rPr>
              <a:t>A</a:t>
            </a:r>
            <a:r>
              <a:rPr lang="en-US" sz="2800" dirty="0">
                <a:ea typeface="Cambria Math"/>
              </a:rPr>
              <a:t> and </a:t>
            </a:r>
            <a:r>
              <a:rPr lang="en-US" sz="2800" i="1" dirty="0">
                <a:ea typeface="Cambria Math"/>
              </a:rPr>
              <a:t>B</a:t>
            </a:r>
            <a:r>
              <a:rPr lang="en-US" sz="2800" dirty="0">
                <a:ea typeface="Cambria Math"/>
              </a:rPr>
              <a:t> have different cardinality, we say that the cardinality of A is less than the cardinality of </a:t>
            </a:r>
            <a:r>
              <a:rPr lang="en-US" sz="2800" i="1" dirty="0">
                <a:ea typeface="Cambria Math"/>
              </a:rPr>
              <a:t>B</a:t>
            </a:r>
            <a:r>
              <a:rPr lang="en-US" sz="2800" dirty="0">
                <a:ea typeface="Cambria Math"/>
              </a:rPr>
              <a:t> and write </a:t>
            </a:r>
            <a:r>
              <a:rPr lang="en-US" sz="2800" dirty="0"/>
              <a:t>|</a:t>
            </a:r>
            <a:r>
              <a:rPr lang="en-US" sz="2800" i="1" dirty="0"/>
              <a:t>A</a:t>
            </a:r>
            <a:r>
              <a:rPr lang="en-US" sz="2800" dirty="0"/>
              <a:t>| </a:t>
            </a:r>
            <a:r>
              <a:rPr lang="en-US" sz="2800" dirty="0">
                <a:ea typeface="Cambria Math"/>
              </a:rPr>
              <a:t>&lt; |</a:t>
            </a:r>
            <a:r>
              <a:rPr lang="en-US" sz="2800" i="1" dirty="0">
                <a:ea typeface="Cambria Math"/>
              </a:rPr>
              <a:t>B</a:t>
            </a:r>
            <a:r>
              <a:rPr lang="en-US" sz="2800" dirty="0">
                <a:ea typeface="Cambria Math"/>
              </a:rPr>
              <a:t>|.</a:t>
            </a:r>
            <a:endParaRPr lang="en-US" sz="2800" b="1" dirty="0"/>
          </a:p>
        </p:txBody>
      </p:sp>
    </p:spTree>
    <p:extLst>
      <p:ext uri="{BB962C8B-B14F-4D97-AF65-F5344CB8AC3E}">
        <p14:creationId xmlns:p14="http://schemas.microsoft.com/office/powerpoint/2010/main" val="39357906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Cardinality </a:t>
            </a:r>
            <a:r>
              <a:rPr lang="zh-CN" altLang="en-US" dirty="0"/>
              <a:t>基数</a:t>
            </a:r>
            <a:endParaRPr lang="en-US" sz="1500" dirty="0"/>
          </a:p>
        </p:txBody>
      </p:sp>
      <p:sp>
        <p:nvSpPr>
          <p:cNvPr id="4" name="Content Placeholder 2"/>
          <p:cNvSpPr>
            <a:spLocks noGrp="1"/>
          </p:cNvSpPr>
          <p:nvPr>
            <p:ph idx="1"/>
          </p:nvPr>
        </p:nvSpPr>
        <p:spPr>
          <a:xfrm>
            <a:off x="457200" y="1295400"/>
            <a:ext cx="8382000" cy="5257800"/>
          </a:xfrm>
        </p:spPr>
        <p:txBody>
          <a:bodyPr/>
          <a:lstStyle/>
          <a:p>
            <a:r>
              <a:rPr lang="en-US" b="1" dirty="0"/>
              <a:t>Definition</a:t>
            </a:r>
            <a:r>
              <a:rPr lang="en-US" dirty="0"/>
              <a:t>: A set that is either finite or has the same cardinality as the set of positive integers (</a:t>
            </a:r>
            <a:r>
              <a:rPr lang="en-US" b="1" dirty="0"/>
              <a:t>Z</a:t>
            </a:r>
            <a:r>
              <a:rPr lang="en-US" b="1" baseline="30000" dirty="0"/>
              <a:t>+</a:t>
            </a:r>
            <a:r>
              <a:rPr lang="en-US" dirty="0"/>
              <a:t>) is called </a:t>
            </a:r>
            <a:r>
              <a:rPr lang="en-US" i="1" dirty="0">
                <a:solidFill>
                  <a:srgbClr val="C00000"/>
                </a:solidFill>
              </a:rPr>
              <a:t>countable</a:t>
            </a:r>
            <a:r>
              <a:rPr lang="en-US" dirty="0"/>
              <a:t>. A set that is not countable is </a:t>
            </a:r>
            <a:r>
              <a:rPr lang="en-US" i="1" dirty="0">
                <a:solidFill>
                  <a:srgbClr val="C00000"/>
                </a:solidFill>
              </a:rPr>
              <a:t>uncountable</a:t>
            </a:r>
            <a:r>
              <a:rPr lang="en-US" dirty="0"/>
              <a:t>.</a:t>
            </a:r>
          </a:p>
          <a:p>
            <a:r>
              <a:rPr lang="en-US" dirty="0"/>
              <a:t>The set of real numbers </a:t>
            </a:r>
            <a:r>
              <a:rPr lang="en-US" b="1" dirty="0"/>
              <a:t>R </a:t>
            </a:r>
            <a:r>
              <a:rPr lang="en-US" dirty="0"/>
              <a:t> is an uncountable set.</a:t>
            </a:r>
          </a:p>
          <a:p>
            <a:r>
              <a:rPr lang="en-US" dirty="0"/>
              <a:t>When an infinite set is countable (</a:t>
            </a:r>
            <a:r>
              <a:rPr lang="en-US" i="1" dirty="0"/>
              <a:t>countably infinite</a:t>
            </a:r>
            <a:r>
              <a:rPr lang="en-US" dirty="0"/>
              <a:t>) its cardinality is </a:t>
            </a:r>
            <a:r>
              <a:rPr lang="en-US" dirty="0">
                <a:ea typeface="Cambria Math"/>
              </a:rPr>
              <a:t>ℵ</a:t>
            </a:r>
            <a:r>
              <a:rPr lang="en-US" baseline="-25000" dirty="0">
                <a:ea typeface="Cambria Math"/>
              </a:rPr>
              <a:t>0 </a:t>
            </a:r>
            <a:r>
              <a:rPr lang="en-US" dirty="0">
                <a:ea typeface="Cambria Math"/>
              </a:rPr>
              <a:t>(where ℵ is aleph, the 1</a:t>
            </a:r>
            <a:r>
              <a:rPr lang="en-US" baseline="30000" dirty="0">
                <a:ea typeface="Cambria Math"/>
              </a:rPr>
              <a:t>st</a:t>
            </a:r>
            <a:r>
              <a:rPr lang="en-US" dirty="0">
                <a:ea typeface="Cambria Math"/>
              </a:rPr>
              <a:t> letter of the Hebrew alphabet)</a:t>
            </a:r>
            <a:r>
              <a:rPr lang="en-US" dirty="0"/>
              <a:t>. We write |</a:t>
            </a:r>
            <a:r>
              <a:rPr lang="en-US" i="1" dirty="0"/>
              <a:t>S</a:t>
            </a:r>
            <a:r>
              <a:rPr lang="en-US" dirty="0"/>
              <a:t>| = </a:t>
            </a:r>
            <a:r>
              <a:rPr lang="en-US" dirty="0">
                <a:ea typeface="Cambria Math"/>
              </a:rPr>
              <a:t>ℵ</a:t>
            </a:r>
            <a:r>
              <a:rPr lang="en-US" baseline="-25000" dirty="0">
                <a:ea typeface="Cambria Math"/>
              </a:rPr>
              <a:t>0 </a:t>
            </a:r>
            <a:r>
              <a:rPr lang="en-US" dirty="0">
                <a:ea typeface="Cambria Math"/>
              </a:rPr>
              <a:t> and say that </a:t>
            </a:r>
            <a:r>
              <a:rPr lang="en-US" i="1" dirty="0">
                <a:ea typeface="Cambria Math"/>
              </a:rPr>
              <a:t>S </a:t>
            </a:r>
            <a:r>
              <a:rPr lang="en-US" dirty="0">
                <a:ea typeface="Cambria Math"/>
              </a:rPr>
              <a:t>has cardinality “aleph null.”</a:t>
            </a:r>
            <a:endParaRPr lang="en-US" dirty="0"/>
          </a:p>
        </p:txBody>
      </p:sp>
    </p:spTree>
    <p:extLst>
      <p:ext uri="{BB962C8B-B14F-4D97-AF65-F5344CB8AC3E}">
        <p14:creationId xmlns:p14="http://schemas.microsoft.com/office/powerpoint/2010/main" val="219312478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Showing that a Set is Countable</a:t>
            </a:r>
            <a:endParaRPr lang="en-US" sz="1500" dirty="0"/>
          </a:p>
        </p:txBody>
      </p:sp>
      <p:sp>
        <p:nvSpPr>
          <p:cNvPr id="4" name="Content Placeholder 2"/>
          <p:cNvSpPr>
            <a:spLocks noGrp="1"/>
          </p:cNvSpPr>
          <p:nvPr>
            <p:ph idx="1"/>
          </p:nvPr>
        </p:nvSpPr>
        <p:spPr>
          <a:xfrm>
            <a:off x="457200" y="1295400"/>
            <a:ext cx="8077200" cy="5105400"/>
          </a:xfrm>
        </p:spPr>
        <p:txBody>
          <a:bodyPr/>
          <a:lstStyle/>
          <a:p>
            <a:r>
              <a:rPr lang="en-US" dirty="0"/>
              <a:t>An infinite set is countable if and only if it is possible to list the elements of the set in a sequence (indexed by the positive integers). </a:t>
            </a:r>
          </a:p>
          <a:p>
            <a:r>
              <a:rPr lang="en-US" dirty="0"/>
              <a:t>The reason for this is that a one-to-one correspondence </a:t>
            </a:r>
            <a:r>
              <a:rPr lang="en-US" i="1" dirty="0"/>
              <a:t>f</a:t>
            </a:r>
            <a:r>
              <a:rPr lang="en-US" dirty="0"/>
              <a:t> from the set of positive integers to a set </a:t>
            </a:r>
            <a:r>
              <a:rPr lang="en-US" i="1" dirty="0"/>
              <a:t>S</a:t>
            </a:r>
            <a:r>
              <a:rPr lang="en-US" dirty="0"/>
              <a:t> can be expressed in terms of a sequence </a:t>
            </a:r>
            <a:r>
              <a:rPr lang="en-US" i="1" dirty="0"/>
              <a:t>a</a:t>
            </a:r>
            <a:r>
              <a:rPr lang="en-US" baseline="-25000" dirty="0"/>
              <a:t>1</a:t>
            </a:r>
            <a:r>
              <a:rPr lang="en-US" i="1" dirty="0"/>
              <a:t>,a</a:t>
            </a:r>
            <a:r>
              <a:rPr lang="en-US" baseline="-25000" dirty="0"/>
              <a:t>2</a:t>
            </a:r>
            <a:r>
              <a:rPr lang="en-US" i="1" dirty="0"/>
              <a:t>,…, a</a:t>
            </a:r>
            <a:r>
              <a:rPr lang="en-US" i="1" baseline="-25000" dirty="0"/>
              <a:t>n </a:t>
            </a:r>
            <a:r>
              <a:rPr lang="en-US" i="1" dirty="0"/>
              <a:t>,… </a:t>
            </a:r>
            <a:r>
              <a:rPr lang="en-US" dirty="0"/>
              <a:t>where </a:t>
            </a:r>
            <a:r>
              <a:rPr lang="en-US" i="1" dirty="0"/>
              <a:t>a</a:t>
            </a:r>
            <a:r>
              <a:rPr lang="en-US" baseline="-25000" dirty="0"/>
              <a:t>1</a:t>
            </a:r>
            <a:r>
              <a:rPr lang="en-US" i="1" baseline="-25000" dirty="0"/>
              <a:t> </a:t>
            </a:r>
            <a:r>
              <a:rPr lang="en-US" i="1" dirty="0"/>
              <a:t>= f</a:t>
            </a:r>
            <a:r>
              <a:rPr lang="en-US" dirty="0"/>
              <a:t>(</a:t>
            </a:r>
            <a:r>
              <a:rPr lang="en-US" dirty="0">
                <a:ea typeface="Cambria Math" pitchFamily="18" charset="0"/>
              </a:rPr>
              <a:t>1</a:t>
            </a:r>
            <a:r>
              <a:rPr lang="en-US" dirty="0"/>
              <a:t>)</a:t>
            </a:r>
            <a:r>
              <a:rPr lang="en-US" i="1" dirty="0"/>
              <a:t>, a</a:t>
            </a:r>
            <a:r>
              <a:rPr lang="en-US" baseline="-25000" dirty="0"/>
              <a:t>2</a:t>
            </a:r>
            <a:r>
              <a:rPr lang="en-US" i="1" dirty="0"/>
              <a:t>  = f</a:t>
            </a:r>
            <a:r>
              <a:rPr lang="en-US" dirty="0"/>
              <a:t>(</a:t>
            </a:r>
            <a:r>
              <a:rPr lang="en-US" dirty="0">
                <a:ea typeface="Cambria Math" pitchFamily="18" charset="0"/>
              </a:rPr>
              <a:t>2</a:t>
            </a:r>
            <a:r>
              <a:rPr lang="en-US" dirty="0"/>
              <a:t>)</a:t>
            </a:r>
            <a:r>
              <a:rPr lang="en-US" i="1" dirty="0"/>
              <a:t>,</a:t>
            </a:r>
            <a:r>
              <a:rPr lang="en-US" dirty="0"/>
              <a:t>…,</a:t>
            </a:r>
            <a:r>
              <a:rPr lang="en-US" i="1" dirty="0"/>
              <a:t> a</a:t>
            </a:r>
            <a:r>
              <a:rPr lang="en-US" i="1" baseline="-25000" dirty="0"/>
              <a:t>n</a:t>
            </a:r>
            <a:r>
              <a:rPr lang="en-US" i="1" dirty="0"/>
              <a:t> = f</a:t>
            </a:r>
            <a:r>
              <a:rPr lang="en-US" dirty="0"/>
              <a:t>(</a:t>
            </a:r>
            <a:r>
              <a:rPr lang="en-US" i="1" dirty="0"/>
              <a:t>n</a:t>
            </a:r>
            <a:r>
              <a:rPr lang="en-US" dirty="0"/>
              <a:t>)</a:t>
            </a:r>
            <a:r>
              <a:rPr lang="en-US" i="1" dirty="0"/>
              <a:t>,…</a:t>
            </a:r>
            <a:endParaRPr lang="en-US" dirty="0"/>
          </a:p>
        </p:txBody>
      </p:sp>
    </p:spTree>
    <p:extLst>
      <p:ext uri="{BB962C8B-B14F-4D97-AF65-F5344CB8AC3E}">
        <p14:creationId xmlns:p14="http://schemas.microsoft.com/office/powerpoint/2010/main" val="293597999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Showing that a Set is Countable</a:t>
            </a:r>
            <a:r>
              <a:rPr lang="en-US" sz="1500" dirty="0"/>
              <a:t> 1</a:t>
            </a:r>
          </a:p>
        </p:txBody>
      </p:sp>
      <p:sp>
        <p:nvSpPr>
          <p:cNvPr id="4" name="Content Placeholder 2"/>
          <p:cNvSpPr>
            <a:spLocks noGrp="1"/>
          </p:cNvSpPr>
          <p:nvPr>
            <p:ph idx="1"/>
          </p:nvPr>
        </p:nvSpPr>
        <p:spPr>
          <a:xfrm>
            <a:off x="457200" y="1295400"/>
            <a:ext cx="8077200" cy="1295400"/>
          </a:xfrm>
        </p:spPr>
        <p:txBody>
          <a:bodyPr/>
          <a:lstStyle/>
          <a:p>
            <a:pPr>
              <a:spcBef>
                <a:spcPts val="0"/>
              </a:spcBef>
            </a:pPr>
            <a:r>
              <a:rPr lang="en-US" sz="2600" b="1" dirty="0"/>
              <a:t>Example </a:t>
            </a:r>
            <a:r>
              <a:rPr lang="en-US" sz="2600" b="1" dirty="0">
                <a:ea typeface="Cambria Math" pitchFamily="18" charset="0"/>
              </a:rPr>
              <a:t>1</a:t>
            </a:r>
            <a:r>
              <a:rPr lang="en-US" sz="2600" b="1" dirty="0"/>
              <a:t>:</a:t>
            </a:r>
            <a:r>
              <a:rPr lang="en-US" sz="2600" dirty="0"/>
              <a:t> Show that the set of positive even integers </a:t>
            </a:r>
            <a:r>
              <a:rPr lang="en-US" sz="2600" i="1" dirty="0"/>
              <a:t>E</a:t>
            </a:r>
            <a:r>
              <a:rPr lang="en-US" sz="2600" dirty="0"/>
              <a:t> is countable set.</a:t>
            </a:r>
          </a:p>
          <a:p>
            <a:pPr>
              <a:spcBef>
                <a:spcPts val="0"/>
              </a:spcBef>
            </a:pPr>
            <a:r>
              <a:rPr lang="en-US" sz="2600" b="1" dirty="0"/>
              <a:t>Solution</a:t>
            </a:r>
            <a:r>
              <a:rPr lang="en-US" sz="2600" dirty="0"/>
              <a:t>: Let</a:t>
            </a:r>
          </a:p>
        </p:txBody>
      </p:sp>
      <p:graphicFrame>
        <p:nvGraphicFramePr>
          <p:cNvPr id="5" name="Object 3"/>
          <p:cNvGraphicFramePr>
            <a:graphicFrameLocks noChangeAspect="1"/>
          </p:cNvGraphicFramePr>
          <p:nvPr/>
        </p:nvGraphicFramePr>
        <p:xfrm>
          <a:off x="2311400" y="2078644"/>
          <a:ext cx="3479800" cy="2340956"/>
        </p:xfrm>
        <a:graphic>
          <a:graphicData uri="http://schemas.openxmlformats.org/presentationml/2006/ole">
            <mc:AlternateContent xmlns:mc="http://schemas.openxmlformats.org/markup-compatibility/2006">
              <mc:Choice xmlns:v="urn:schemas-microsoft-com:vml" Requires="v">
                <p:oleObj spid="_x0000_s31747" name="Equation" r:id="rId3" imgW="1396800" imgH="939600" progId="Equation.DSMT4">
                  <p:embed/>
                </p:oleObj>
              </mc:Choice>
              <mc:Fallback>
                <p:oleObj name="Equation" r:id="rId3" imgW="1396800" imgH="939600" progId="Equation.DSMT4">
                  <p:embed/>
                  <p:pic>
                    <p:nvPicPr>
                      <p:cNvPr id="5" name="Object 3"/>
                      <p:cNvPicPr/>
                      <p:nvPr/>
                    </p:nvPicPr>
                    <p:blipFill>
                      <a:blip r:embed="rId4"/>
                      <a:stretch>
                        <a:fillRect/>
                      </a:stretch>
                    </p:blipFill>
                    <p:spPr>
                      <a:xfrm>
                        <a:off x="2311400" y="2078644"/>
                        <a:ext cx="3479800" cy="2340956"/>
                      </a:xfrm>
                      <a:prstGeom prst="rect">
                        <a:avLst/>
                      </a:prstGeom>
                    </p:spPr>
                  </p:pic>
                </p:oleObj>
              </mc:Fallback>
            </mc:AlternateContent>
          </a:graphicData>
        </a:graphic>
      </p:graphicFrame>
      <p:sp>
        <p:nvSpPr>
          <p:cNvPr id="6" name="Content Placeholder 4"/>
          <p:cNvSpPr>
            <a:spLocks noGrp="1"/>
          </p:cNvSpPr>
          <p:nvPr>
            <p:ph idx="13"/>
          </p:nvPr>
        </p:nvSpPr>
        <p:spPr>
          <a:xfrm>
            <a:off x="457200" y="4495800"/>
            <a:ext cx="8077200" cy="2057400"/>
          </a:xfrm>
        </p:spPr>
        <p:txBody>
          <a:bodyPr/>
          <a:lstStyle/>
          <a:p>
            <a:pPr>
              <a:spcBef>
                <a:spcPts val="0"/>
              </a:spcBef>
            </a:pPr>
            <a:r>
              <a:rPr lang="en-US" sz="2600" dirty="0"/>
              <a:t>Then </a:t>
            </a:r>
            <a:r>
              <a:rPr lang="en-US" sz="2600" i="1" dirty="0"/>
              <a:t>f</a:t>
            </a:r>
            <a:r>
              <a:rPr lang="en-US" sz="2600" dirty="0"/>
              <a:t> is a bijection from </a:t>
            </a:r>
            <a:r>
              <a:rPr lang="en-US" sz="2600" b="1" dirty="0"/>
              <a:t>N</a:t>
            </a:r>
            <a:r>
              <a:rPr lang="en-US" sz="2600" dirty="0"/>
              <a:t> to </a:t>
            </a:r>
            <a:r>
              <a:rPr lang="en-US" sz="2600" i="1" dirty="0"/>
              <a:t>E</a:t>
            </a:r>
            <a:r>
              <a:rPr lang="en-US" sz="2600" dirty="0"/>
              <a:t> since </a:t>
            </a:r>
            <a:r>
              <a:rPr lang="en-US" sz="2600" i="1" dirty="0"/>
              <a:t>f</a:t>
            </a:r>
            <a:r>
              <a:rPr lang="en-US" sz="2600" dirty="0"/>
              <a:t> is both one-to-one and onto. To show that it is one-to-one, suppose that  </a:t>
            </a:r>
            <a:r>
              <a:rPr lang="en-US" sz="2600" i="1" dirty="0">
                <a:ea typeface="Cambria Math" pitchFamily="18" charset="0"/>
              </a:rPr>
              <a:t>f</a:t>
            </a:r>
            <a:r>
              <a:rPr lang="en-US" sz="2600" dirty="0">
                <a:ea typeface="Cambria Math" pitchFamily="18" charset="0"/>
              </a:rPr>
              <a:t>(</a:t>
            </a:r>
            <a:r>
              <a:rPr lang="en-US" sz="2600" i="1" dirty="0">
                <a:ea typeface="Cambria Math" pitchFamily="18" charset="0"/>
              </a:rPr>
              <a:t>n</a:t>
            </a:r>
            <a:r>
              <a:rPr lang="en-US" sz="2600" dirty="0">
                <a:ea typeface="Cambria Math" pitchFamily="18" charset="0"/>
              </a:rPr>
              <a:t>)</a:t>
            </a:r>
            <a:r>
              <a:rPr lang="en-US" sz="2600" i="1" dirty="0">
                <a:ea typeface="Cambria Math" pitchFamily="18" charset="0"/>
              </a:rPr>
              <a:t> </a:t>
            </a:r>
            <a:r>
              <a:rPr lang="en-US" sz="2600" dirty="0">
                <a:ea typeface="Cambria Math" pitchFamily="18" charset="0"/>
              </a:rPr>
              <a:t>=</a:t>
            </a:r>
            <a:r>
              <a:rPr lang="en-US" sz="2600" i="1" dirty="0">
                <a:ea typeface="Cambria Math" pitchFamily="18" charset="0"/>
              </a:rPr>
              <a:t> f</a:t>
            </a:r>
            <a:r>
              <a:rPr lang="en-US" sz="2600" dirty="0">
                <a:ea typeface="Cambria Math" pitchFamily="18" charset="0"/>
              </a:rPr>
              <a:t>(</a:t>
            </a:r>
            <a:r>
              <a:rPr lang="en-US" sz="2600" i="1" dirty="0">
                <a:ea typeface="Cambria Math" pitchFamily="18" charset="0"/>
              </a:rPr>
              <a:t>m</a:t>
            </a:r>
            <a:r>
              <a:rPr lang="en-US" sz="2600" dirty="0">
                <a:ea typeface="Cambria Math" pitchFamily="18" charset="0"/>
              </a:rPr>
              <a:t>). </a:t>
            </a:r>
            <a:r>
              <a:rPr lang="en-US" sz="2600" dirty="0"/>
              <a:t>Then </a:t>
            </a:r>
            <a:r>
              <a:rPr lang="en-US" sz="2600" dirty="0">
                <a:ea typeface="Cambria Math" pitchFamily="18" charset="0"/>
              </a:rPr>
              <a:t>2</a:t>
            </a:r>
            <a:r>
              <a:rPr lang="en-US" sz="2600" i="1" dirty="0">
                <a:ea typeface="Cambria Math" pitchFamily="18" charset="0"/>
              </a:rPr>
              <a:t>n </a:t>
            </a:r>
            <a:r>
              <a:rPr lang="en-US" sz="2600" dirty="0">
                <a:ea typeface="Cambria Math" pitchFamily="18" charset="0"/>
              </a:rPr>
              <a:t>= 2</a:t>
            </a:r>
            <a:r>
              <a:rPr lang="en-US" sz="2600" i="1" dirty="0">
                <a:ea typeface="Cambria Math" pitchFamily="18" charset="0"/>
              </a:rPr>
              <a:t>m</a:t>
            </a:r>
            <a:r>
              <a:rPr lang="en-US" sz="2600" dirty="0"/>
              <a:t>, and so </a:t>
            </a:r>
            <a:r>
              <a:rPr lang="en-US" sz="2600" i="1" dirty="0">
                <a:ea typeface="Cambria Math" pitchFamily="18" charset="0"/>
              </a:rPr>
              <a:t>n </a:t>
            </a:r>
            <a:r>
              <a:rPr lang="en-US" sz="2600" dirty="0">
                <a:ea typeface="Cambria Math" pitchFamily="18" charset="0"/>
              </a:rPr>
              <a:t>=</a:t>
            </a:r>
            <a:r>
              <a:rPr lang="en-US" sz="2600" i="1" dirty="0">
                <a:ea typeface="Cambria Math" pitchFamily="18" charset="0"/>
              </a:rPr>
              <a:t> m</a:t>
            </a:r>
            <a:r>
              <a:rPr lang="en-US" sz="2600" dirty="0"/>
              <a:t>. To see that it is onto, suppose that </a:t>
            </a:r>
            <a:r>
              <a:rPr lang="en-US" sz="2600" i="1" dirty="0"/>
              <a:t>t</a:t>
            </a:r>
            <a:r>
              <a:rPr lang="en-US" sz="2600" dirty="0"/>
              <a:t> is an even positive integer. Then </a:t>
            </a:r>
            <a:r>
              <a:rPr lang="en-US" sz="2600" i="1" dirty="0">
                <a:ea typeface="Cambria Math" pitchFamily="18" charset="0"/>
              </a:rPr>
              <a:t>t </a:t>
            </a:r>
            <a:r>
              <a:rPr lang="en-US" sz="2600" dirty="0">
                <a:ea typeface="Cambria Math" pitchFamily="18" charset="0"/>
              </a:rPr>
              <a:t>=</a:t>
            </a:r>
            <a:r>
              <a:rPr lang="en-US" sz="2600" i="1" dirty="0">
                <a:ea typeface="Cambria Math" pitchFamily="18" charset="0"/>
              </a:rPr>
              <a:t> </a:t>
            </a:r>
            <a:r>
              <a:rPr lang="en-US" sz="2600" dirty="0">
                <a:ea typeface="Cambria Math" pitchFamily="18" charset="0"/>
              </a:rPr>
              <a:t>2</a:t>
            </a:r>
            <a:r>
              <a:rPr lang="en-US" sz="2600" i="1" dirty="0">
                <a:ea typeface="Cambria Math" pitchFamily="18" charset="0"/>
              </a:rPr>
              <a:t>k </a:t>
            </a:r>
            <a:r>
              <a:rPr lang="en-US" sz="2600" dirty="0"/>
              <a:t>for some positive integer </a:t>
            </a:r>
            <a:r>
              <a:rPr lang="en-US" sz="2600" i="1" dirty="0">
                <a:ea typeface="Cambria Math" pitchFamily="18" charset="0"/>
              </a:rPr>
              <a:t>k</a:t>
            </a:r>
            <a:r>
              <a:rPr lang="en-US" sz="2600" dirty="0"/>
              <a:t> and </a:t>
            </a:r>
            <a:r>
              <a:rPr lang="en-US" sz="2600" i="1" dirty="0">
                <a:ea typeface="Cambria Math" pitchFamily="18" charset="0"/>
              </a:rPr>
              <a:t>f</a:t>
            </a:r>
            <a:r>
              <a:rPr lang="en-US" sz="2600" dirty="0">
                <a:ea typeface="Cambria Math" pitchFamily="18" charset="0"/>
              </a:rPr>
              <a:t>(</a:t>
            </a:r>
            <a:r>
              <a:rPr lang="en-US" sz="2600" i="1" dirty="0">
                <a:ea typeface="Cambria Math" pitchFamily="18" charset="0"/>
              </a:rPr>
              <a:t>k</a:t>
            </a:r>
            <a:r>
              <a:rPr lang="en-US" sz="2600" dirty="0">
                <a:ea typeface="Cambria Math" pitchFamily="18" charset="0"/>
              </a:rPr>
              <a:t>) = </a:t>
            </a:r>
            <a:r>
              <a:rPr lang="en-US" sz="2600" i="1" dirty="0">
                <a:ea typeface="Cambria Math" pitchFamily="18" charset="0"/>
              </a:rPr>
              <a:t>t</a:t>
            </a:r>
            <a:r>
              <a:rPr lang="en-US" sz="2600" dirty="0"/>
              <a:t>.</a:t>
            </a:r>
          </a:p>
        </p:txBody>
      </p:sp>
    </p:spTree>
    <p:extLst>
      <p:ext uri="{BB962C8B-B14F-4D97-AF65-F5344CB8AC3E}">
        <p14:creationId xmlns:p14="http://schemas.microsoft.com/office/powerpoint/2010/main" val="339497576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Showing that a Set is Countable</a:t>
            </a:r>
            <a:r>
              <a:rPr lang="en-US" sz="1500" dirty="0"/>
              <a:t> 2</a:t>
            </a:r>
          </a:p>
        </p:txBody>
      </p:sp>
      <p:sp>
        <p:nvSpPr>
          <p:cNvPr id="4" name="Content Placeholder 2"/>
          <p:cNvSpPr>
            <a:spLocks noGrp="1"/>
          </p:cNvSpPr>
          <p:nvPr>
            <p:ph idx="1"/>
          </p:nvPr>
        </p:nvSpPr>
        <p:spPr>
          <a:xfrm>
            <a:off x="457200" y="1295400"/>
            <a:ext cx="8077200" cy="5105400"/>
          </a:xfrm>
        </p:spPr>
        <p:txBody>
          <a:bodyPr/>
          <a:lstStyle/>
          <a:p>
            <a:r>
              <a:rPr lang="en-US" b="1" dirty="0"/>
              <a:t>Example </a:t>
            </a:r>
            <a:r>
              <a:rPr lang="en-US" b="1" dirty="0">
                <a:ea typeface="Cambria Math" pitchFamily="18" charset="0"/>
              </a:rPr>
              <a:t>2</a:t>
            </a:r>
            <a:r>
              <a:rPr lang="en-US" b="1" dirty="0"/>
              <a:t>: </a:t>
            </a:r>
            <a:r>
              <a:rPr lang="en-US" dirty="0"/>
              <a:t>Show that the set of integers </a:t>
            </a:r>
            <a:r>
              <a:rPr lang="en-US" b="1" dirty="0"/>
              <a:t>Z</a:t>
            </a:r>
            <a:r>
              <a:rPr lang="en-US" dirty="0"/>
              <a:t> is countable.</a:t>
            </a:r>
          </a:p>
          <a:p>
            <a:r>
              <a:rPr lang="en-US" b="1" dirty="0"/>
              <a:t>Solution</a:t>
            </a:r>
            <a:r>
              <a:rPr lang="en-US" dirty="0"/>
              <a:t>: Can list in a sequence:</a:t>
            </a:r>
          </a:p>
          <a:p>
            <a:r>
              <a:rPr lang="en-US" dirty="0">
                <a:ea typeface="Cambria Math" pitchFamily="18" charset="0"/>
              </a:rPr>
              <a:t>0, 1, </a:t>
            </a:r>
            <a:r>
              <a:rPr lang="en-US" i="1" dirty="0">
                <a:ea typeface="Cambria Math"/>
              </a:rPr>
              <a:t>− </a:t>
            </a:r>
            <a:r>
              <a:rPr lang="en-US" dirty="0">
                <a:ea typeface="Cambria Math" pitchFamily="18" charset="0"/>
              </a:rPr>
              <a:t>1, 2, </a:t>
            </a:r>
            <a:r>
              <a:rPr lang="en-US" i="1" dirty="0">
                <a:ea typeface="Cambria Math"/>
              </a:rPr>
              <a:t>− </a:t>
            </a:r>
            <a:r>
              <a:rPr lang="en-US" dirty="0">
                <a:ea typeface="Cambria Math" pitchFamily="18" charset="0"/>
              </a:rPr>
              <a:t>2, 3, </a:t>
            </a:r>
            <a:r>
              <a:rPr lang="en-US" i="1" dirty="0">
                <a:ea typeface="Cambria Math"/>
              </a:rPr>
              <a:t>− </a:t>
            </a:r>
            <a:r>
              <a:rPr lang="en-US" dirty="0">
                <a:ea typeface="Cambria Math" pitchFamily="18" charset="0"/>
              </a:rPr>
              <a:t>3 ,………..</a:t>
            </a:r>
          </a:p>
          <a:p>
            <a:r>
              <a:rPr lang="en-US" dirty="0"/>
              <a:t>Or can define a bijection from </a:t>
            </a:r>
            <a:r>
              <a:rPr lang="en-US" b="1" dirty="0"/>
              <a:t>N</a:t>
            </a:r>
            <a:r>
              <a:rPr lang="en-US" dirty="0"/>
              <a:t>  to </a:t>
            </a:r>
            <a:r>
              <a:rPr lang="en-US" b="1" dirty="0"/>
              <a:t>Z</a:t>
            </a:r>
            <a:r>
              <a:rPr lang="en-US" dirty="0"/>
              <a:t>:</a:t>
            </a:r>
          </a:p>
          <a:p>
            <a:pPr lvl="1"/>
            <a:r>
              <a:rPr lang="en-US" dirty="0"/>
              <a:t>When </a:t>
            </a:r>
            <a:r>
              <a:rPr lang="en-US" i="1" dirty="0"/>
              <a:t>n</a:t>
            </a:r>
            <a:r>
              <a:rPr lang="en-US" dirty="0"/>
              <a:t> is even:  </a:t>
            </a:r>
            <a:r>
              <a:rPr lang="en-US" i="1" dirty="0"/>
              <a:t>f</a:t>
            </a:r>
            <a:r>
              <a:rPr lang="en-US" dirty="0"/>
              <a:t>(</a:t>
            </a:r>
            <a:r>
              <a:rPr lang="en-US" i="1" dirty="0"/>
              <a:t>n</a:t>
            </a:r>
            <a:r>
              <a:rPr lang="en-US" dirty="0"/>
              <a:t>)</a:t>
            </a:r>
            <a:r>
              <a:rPr lang="en-US" i="1" dirty="0"/>
              <a:t> = n/</a:t>
            </a:r>
            <a:r>
              <a:rPr lang="en-US" dirty="0">
                <a:ea typeface="Cambria Math" pitchFamily="18" charset="0"/>
              </a:rPr>
              <a:t>2</a:t>
            </a:r>
          </a:p>
          <a:p>
            <a:pPr lvl="1"/>
            <a:r>
              <a:rPr lang="en-US" dirty="0"/>
              <a:t>When </a:t>
            </a:r>
            <a:r>
              <a:rPr lang="en-US" i="1" dirty="0"/>
              <a:t>n</a:t>
            </a:r>
            <a:r>
              <a:rPr lang="en-US" dirty="0"/>
              <a:t> is odd:  </a:t>
            </a:r>
            <a:r>
              <a:rPr lang="en-US" i="1" dirty="0"/>
              <a:t>f</a:t>
            </a:r>
            <a:r>
              <a:rPr lang="en-US" dirty="0"/>
              <a:t>(n) = </a:t>
            </a:r>
            <a:r>
              <a:rPr lang="en-US" i="1" dirty="0">
                <a:ea typeface="Cambria Math"/>
              </a:rPr>
              <a:t>−</a:t>
            </a:r>
            <a:r>
              <a:rPr lang="en-US" dirty="0"/>
              <a:t>(</a:t>
            </a:r>
            <a:r>
              <a:rPr lang="en-US" i="1" dirty="0"/>
              <a:t>n</a:t>
            </a:r>
            <a:r>
              <a:rPr lang="en-US" i="1" dirty="0">
                <a:ea typeface="Cambria Math"/>
              </a:rPr>
              <a:t>−</a:t>
            </a:r>
            <a:r>
              <a:rPr lang="en-US" dirty="0">
                <a:ea typeface="Cambria Math" pitchFamily="18" charset="0"/>
              </a:rPr>
              <a:t>1</a:t>
            </a:r>
            <a:r>
              <a:rPr lang="en-US" dirty="0"/>
              <a:t>)/</a:t>
            </a:r>
            <a:r>
              <a:rPr lang="en-US" dirty="0">
                <a:ea typeface="Cambria Math" pitchFamily="18" charset="0"/>
              </a:rPr>
              <a:t>2</a:t>
            </a:r>
          </a:p>
        </p:txBody>
      </p:sp>
    </p:spTree>
    <p:extLst>
      <p:ext uri="{BB962C8B-B14F-4D97-AF65-F5344CB8AC3E}">
        <p14:creationId xmlns:p14="http://schemas.microsoft.com/office/powerpoint/2010/main" val="417279627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Positive Rational Numbers are Countable</a:t>
            </a:r>
            <a:r>
              <a:rPr lang="en-US" sz="1500" dirty="0"/>
              <a:t> 1</a:t>
            </a:r>
          </a:p>
        </p:txBody>
      </p:sp>
      <mc:AlternateContent xmlns:mc="http://schemas.openxmlformats.org/markup-compatibility/2006" xmlns:a14="http://schemas.microsoft.com/office/drawing/2010/main">
        <mc:Choice Requires="a14">
          <p:sp>
            <p:nvSpPr>
              <p:cNvPr id="4" name="Content Placeholder 2"/>
              <p:cNvSpPr>
                <a:spLocks noGrp="1"/>
              </p:cNvSpPr>
              <p:nvPr>
                <p:ph idx="1"/>
              </p:nvPr>
            </p:nvSpPr>
            <p:spPr>
              <a:xfrm>
                <a:off x="457200" y="1295400"/>
                <a:ext cx="8534400" cy="5105400"/>
              </a:xfrm>
            </p:spPr>
            <p:txBody>
              <a:bodyPr/>
              <a:lstStyle/>
              <a:p>
                <a:pPr>
                  <a:spcBef>
                    <a:spcPts val="600"/>
                  </a:spcBef>
                </a:pPr>
                <a:r>
                  <a:rPr lang="en-US" sz="2800" b="1" dirty="0"/>
                  <a:t>Definition</a:t>
                </a:r>
                <a:r>
                  <a:rPr lang="en-US" sz="2800" dirty="0"/>
                  <a:t>: A </a:t>
                </a:r>
                <a:r>
                  <a:rPr lang="en-US" sz="2800" i="1" dirty="0">
                    <a:solidFill>
                      <a:srgbClr val="C00000"/>
                    </a:solidFill>
                  </a:rPr>
                  <a:t>rational number </a:t>
                </a:r>
                <a:r>
                  <a:rPr lang="en-US" sz="2800" dirty="0"/>
                  <a:t>can be expressed as the ratio of two integers </a:t>
                </a:r>
                <a:r>
                  <a:rPr lang="en-US" sz="2800" i="1" dirty="0"/>
                  <a:t>p</a:t>
                </a:r>
                <a:r>
                  <a:rPr lang="en-US" sz="2800" dirty="0"/>
                  <a:t> and </a:t>
                </a:r>
                <a:r>
                  <a:rPr lang="en-US" sz="2800" i="1" dirty="0"/>
                  <a:t>q</a:t>
                </a:r>
                <a:r>
                  <a:rPr lang="en-US" sz="2800" dirty="0"/>
                  <a:t> such that </a:t>
                </a:r>
                <a:r>
                  <a:rPr lang="en-US" sz="2800" i="1" dirty="0"/>
                  <a:t>q</a:t>
                </a:r>
                <a:r>
                  <a:rPr lang="en-US" sz="2800" dirty="0"/>
                  <a:t> </a:t>
                </a:r>
                <a:r>
                  <a:rPr lang="en-US" sz="2800" dirty="0">
                    <a:ea typeface="Cambria Math"/>
                  </a:rPr>
                  <a:t>≠</a:t>
                </a:r>
                <a:r>
                  <a:rPr lang="en-US" sz="2800" dirty="0"/>
                  <a:t> </a:t>
                </a:r>
                <a:r>
                  <a:rPr lang="en-US" sz="2800" dirty="0">
                    <a:ea typeface="Cambria Math" pitchFamily="18" charset="0"/>
                  </a:rPr>
                  <a:t>0.</a:t>
                </a:r>
              </a:p>
              <a:p>
                <a:pPr lvl="1">
                  <a:spcBef>
                    <a:spcPts val="600"/>
                  </a:spcBef>
                </a:pPr>
                <a:r>
                  <a:rPr lang="en-US" sz="2400" dirty="0"/>
                  <a:t>¾ is a rational number</a:t>
                </a:r>
              </a:p>
              <a:p>
                <a:pPr lvl="1">
                  <a:spcBef>
                    <a:spcPts val="600"/>
                  </a:spcBef>
                </a:pPr>
                <a14:m>
                  <m:oMath xmlns:m="http://schemas.openxmlformats.org/officeDocument/2006/math">
                    <m:rad>
                      <m:radPr>
                        <m:degHide m:val="on"/>
                        <m:ctrlPr>
                          <a:rPr lang="en-US" altLang="zh-CN" sz="2400" i="1" smtClean="0">
                            <a:solidFill>
                              <a:schemeClr val="tx1"/>
                            </a:solidFill>
                            <a:latin typeface="Cambria Math" panose="02040503050406030204" pitchFamily="18" charset="0"/>
                            <a:ea typeface="Cambria Math"/>
                          </a:rPr>
                        </m:ctrlPr>
                      </m:radPr>
                      <m:deg/>
                      <m:e>
                        <m:r>
                          <a:rPr lang="en-US" altLang="zh-CN" sz="2400" b="0" i="1" smtClean="0">
                            <a:solidFill>
                              <a:schemeClr val="tx1"/>
                            </a:solidFill>
                            <a:latin typeface="Cambria Math" panose="02040503050406030204" pitchFamily="18" charset="0"/>
                            <a:ea typeface="Cambria Math"/>
                          </a:rPr>
                          <m:t>2</m:t>
                        </m:r>
                      </m:e>
                    </m:rad>
                  </m:oMath>
                </a14:m>
                <a:r>
                  <a:rPr lang="en-US" altLang="zh-CN" sz="2400" dirty="0">
                    <a:solidFill>
                      <a:schemeClr val="tx1"/>
                    </a:solidFill>
                  </a:rPr>
                  <a:t> </a:t>
                </a:r>
                <a:r>
                  <a:rPr lang="en-US" sz="2400" dirty="0"/>
                  <a:t>is not a rational number.</a:t>
                </a:r>
              </a:p>
              <a:p>
                <a:pPr>
                  <a:spcBef>
                    <a:spcPts val="600"/>
                  </a:spcBef>
                </a:pPr>
                <a:r>
                  <a:rPr lang="en-US" sz="2800" b="1" dirty="0"/>
                  <a:t>Example </a:t>
                </a:r>
                <a:r>
                  <a:rPr lang="en-US" sz="2800" b="1" dirty="0">
                    <a:ea typeface="Cambria Math" pitchFamily="18" charset="0"/>
                  </a:rPr>
                  <a:t>3</a:t>
                </a:r>
                <a:r>
                  <a:rPr lang="en-US" sz="2800" dirty="0"/>
                  <a:t>: Show that the positive rational numbers are countable.</a:t>
                </a:r>
              </a:p>
              <a:p>
                <a:pPr>
                  <a:spcBef>
                    <a:spcPts val="600"/>
                  </a:spcBef>
                </a:pPr>
                <a:r>
                  <a:rPr lang="en-US" sz="2800" b="1" dirty="0"/>
                  <a:t>Solution</a:t>
                </a:r>
                <a:r>
                  <a:rPr lang="en-US" sz="2800" dirty="0"/>
                  <a:t>: The positive rational numbers are countable since they can be arranged in a sequence:</a:t>
                </a:r>
              </a:p>
              <a:p>
                <a:pPr algn="ctr">
                  <a:spcBef>
                    <a:spcPts val="600"/>
                  </a:spcBef>
                </a:pPr>
                <a:r>
                  <a:rPr lang="en-US" sz="2800" i="1" dirty="0"/>
                  <a:t>r</a:t>
                </a:r>
                <a:r>
                  <a:rPr lang="en-US" sz="2800" baseline="-25000" dirty="0"/>
                  <a:t>1 </a:t>
                </a:r>
                <a:r>
                  <a:rPr lang="en-US" sz="2800" dirty="0"/>
                  <a:t>, </a:t>
                </a:r>
                <a:r>
                  <a:rPr lang="en-US" sz="2800" i="1" dirty="0"/>
                  <a:t>r</a:t>
                </a:r>
                <a:r>
                  <a:rPr lang="en-US" sz="2800" baseline="-25000" dirty="0"/>
                  <a:t>2 </a:t>
                </a:r>
                <a:r>
                  <a:rPr lang="en-US" sz="2800" dirty="0"/>
                  <a:t>, </a:t>
                </a:r>
                <a:r>
                  <a:rPr lang="en-US" sz="2800" i="1" dirty="0"/>
                  <a:t>r</a:t>
                </a:r>
                <a:r>
                  <a:rPr lang="en-US" sz="2800" baseline="-25000" dirty="0"/>
                  <a:t>3 </a:t>
                </a:r>
                <a:r>
                  <a:rPr lang="en-US" sz="2800" dirty="0"/>
                  <a:t>,…   </a:t>
                </a:r>
              </a:p>
              <a:p>
                <a:pPr>
                  <a:spcBef>
                    <a:spcPts val="600"/>
                  </a:spcBef>
                </a:pPr>
                <a:r>
                  <a:rPr lang="en-US" sz="2800" dirty="0"/>
                  <a:t>The next slide shows how this is done.</a:t>
                </a:r>
              </a:p>
            </p:txBody>
          </p:sp>
        </mc:Choice>
        <mc:Fallback xmlns="">
          <p:sp>
            <p:nvSpPr>
              <p:cNvPr id="4" name="Content Placeholder 2"/>
              <p:cNvSpPr>
                <a:spLocks noGrp="1" noRot="1" noChangeAspect="1" noMove="1" noResize="1" noEditPoints="1" noAdjustHandles="1" noChangeArrowheads="1" noChangeShapeType="1" noTextEdit="1"/>
              </p:cNvSpPr>
              <p:nvPr>
                <p:ph idx="1"/>
              </p:nvPr>
            </p:nvSpPr>
            <p:spPr>
              <a:xfrm>
                <a:off x="457200" y="1295400"/>
                <a:ext cx="8534400" cy="5105400"/>
              </a:xfrm>
              <a:blipFill>
                <a:blip r:embed="rId3"/>
                <a:stretch>
                  <a:fillRect l="-1429" t="-1195" b="-48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5836245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Positive Rational Numbers are Countable</a:t>
            </a:r>
            <a:r>
              <a:rPr lang="en-US" sz="1500" dirty="0"/>
              <a:t> 2</a:t>
            </a:r>
          </a:p>
        </p:txBody>
      </p:sp>
      <p:sp>
        <p:nvSpPr>
          <p:cNvPr id="9" name="Content Placeholder 2"/>
          <p:cNvSpPr>
            <a:spLocks noGrp="1"/>
          </p:cNvSpPr>
          <p:nvPr>
            <p:ph idx="1"/>
          </p:nvPr>
        </p:nvSpPr>
        <p:spPr>
          <a:xfrm>
            <a:off x="457200" y="1295400"/>
            <a:ext cx="3505200" cy="4114800"/>
          </a:xfrm>
        </p:spPr>
        <p:txBody>
          <a:bodyPr/>
          <a:lstStyle/>
          <a:p>
            <a:r>
              <a:rPr lang="en-US" sz="2400" b="1" dirty="0"/>
              <a:t>Constructing  the List</a:t>
            </a:r>
            <a:endParaRPr lang="en-US" sz="2400" dirty="0"/>
          </a:p>
          <a:p>
            <a:r>
              <a:rPr lang="en-US" sz="2400" dirty="0"/>
              <a:t>First list </a:t>
            </a:r>
            <a:r>
              <a:rPr lang="en-US" sz="2400" i="1" dirty="0"/>
              <a:t>p</a:t>
            </a:r>
            <a:r>
              <a:rPr lang="en-US" sz="2400" dirty="0"/>
              <a:t>/</a:t>
            </a:r>
            <a:r>
              <a:rPr lang="en-US" sz="2400" i="1" dirty="0"/>
              <a:t>q</a:t>
            </a:r>
            <a:r>
              <a:rPr lang="en-US" sz="2400" dirty="0"/>
              <a:t> with </a:t>
            </a:r>
            <a:r>
              <a:rPr lang="en-US" sz="2400" i="1" dirty="0"/>
              <a:t>p</a:t>
            </a:r>
            <a:r>
              <a:rPr lang="en-US" sz="2400" dirty="0"/>
              <a:t> + </a:t>
            </a:r>
            <a:r>
              <a:rPr lang="en-US" sz="2400" i="1" dirty="0"/>
              <a:t>q</a:t>
            </a:r>
            <a:r>
              <a:rPr lang="en-US" sz="2400" dirty="0"/>
              <a:t> = </a:t>
            </a:r>
            <a:r>
              <a:rPr lang="en-US" sz="2400" dirty="0">
                <a:ea typeface="Cambria Math" pitchFamily="18" charset="0"/>
              </a:rPr>
              <a:t>2</a:t>
            </a:r>
            <a:r>
              <a:rPr lang="en-US" sz="2400" dirty="0"/>
              <a:t>.</a:t>
            </a:r>
          </a:p>
          <a:p>
            <a:r>
              <a:rPr lang="en-US" sz="2400" dirty="0"/>
              <a:t>Next list </a:t>
            </a:r>
            <a:r>
              <a:rPr lang="en-US" sz="2400" i="1" dirty="0"/>
              <a:t>p</a:t>
            </a:r>
            <a:r>
              <a:rPr lang="en-US" sz="2400" dirty="0"/>
              <a:t>/</a:t>
            </a:r>
            <a:r>
              <a:rPr lang="en-US" sz="2400" i="1" dirty="0"/>
              <a:t>q</a:t>
            </a:r>
            <a:r>
              <a:rPr lang="en-US" sz="2400" dirty="0"/>
              <a:t> with </a:t>
            </a:r>
            <a:r>
              <a:rPr lang="en-US" sz="2400" i="1" dirty="0"/>
              <a:t>p</a:t>
            </a:r>
            <a:r>
              <a:rPr lang="en-US" sz="2400" dirty="0"/>
              <a:t> + </a:t>
            </a:r>
            <a:r>
              <a:rPr lang="en-US" sz="2400" i="1" dirty="0"/>
              <a:t>q </a:t>
            </a:r>
            <a:r>
              <a:rPr lang="en-US" sz="2400" dirty="0"/>
              <a:t>= </a:t>
            </a:r>
            <a:r>
              <a:rPr lang="en-US" sz="2400" dirty="0">
                <a:ea typeface="Cambria Math" pitchFamily="18" charset="0"/>
              </a:rPr>
              <a:t>3</a:t>
            </a:r>
            <a:endParaRPr lang="en-US" sz="2400" dirty="0"/>
          </a:p>
          <a:p>
            <a:endParaRPr lang="en-US" sz="2400" dirty="0"/>
          </a:p>
          <a:p>
            <a:r>
              <a:rPr lang="en-US" sz="2400" dirty="0"/>
              <a:t>And so on.</a:t>
            </a:r>
          </a:p>
          <a:p>
            <a:endParaRPr lang="en-US" sz="2400" dirty="0">
              <a:ea typeface="Cambria Math" pitchFamily="18" charset="0"/>
            </a:endParaRPr>
          </a:p>
          <a:p>
            <a:r>
              <a:rPr lang="en-US" sz="2400" dirty="0">
                <a:ea typeface="Cambria Math" pitchFamily="18" charset="0"/>
              </a:rPr>
              <a:t>1, ½, 2, 3, 1/3,1/4, 2/3, </a:t>
            </a:r>
            <a:r>
              <a:rPr lang="en-US" sz="2400" dirty="0">
                <a:ea typeface="Cambria Math"/>
              </a:rPr>
              <a:t>….</a:t>
            </a:r>
            <a:r>
              <a:rPr lang="en-US" sz="2400" dirty="0">
                <a:ea typeface="Cambria Math" pitchFamily="18" charset="0"/>
              </a:rPr>
              <a:t> </a:t>
            </a:r>
          </a:p>
        </p:txBody>
      </p:sp>
      <p:pic>
        <p:nvPicPr>
          <p:cNvPr id="15" name="Picture 3" descr="Illustration that positive rational numbers are countable.&#10;"/>
          <p:cNvPicPr>
            <a:picLocks noGrp="1" noChangeAspect="1" noChangeArrowheads="1"/>
          </p:cNvPicPr>
          <p:nvPr>
            <p:ph idx="14"/>
          </p:nvPr>
        </p:nvPicPr>
        <p:blipFill>
          <a:blip r:embed="rId2">
            <a:extLst>
              <a:ext uri="{28A0092B-C50C-407E-A947-70E740481C1C}">
                <a14:useLocalDpi xmlns:a14="http://schemas.microsoft.com/office/drawing/2010/main" val="0"/>
              </a:ext>
            </a:extLst>
          </a:blip>
          <a:stretch>
            <a:fillRect/>
          </a:stretch>
        </p:blipFill>
        <p:spPr bwMode="auto">
          <a:xfrm>
            <a:off x="3636264" y="2891688"/>
            <a:ext cx="5279136" cy="3661512"/>
          </a:xfrm>
          <a:prstGeom prst="rect">
            <a:avLst/>
          </a:prstGeom>
          <a:extLst>
            <a:ext uri="{909E8E84-426E-40DD-AFC4-6F175D3DCCD1}">
              <a14:hiddenFill xmlns:a14="http://schemas.microsoft.com/office/drawing/2010/main">
                <a:solidFill>
                  <a:srgbClr val="FFFFFF"/>
                </a:solidFill>
              </a14:hiddenFill>
            </a:ext>
          </a:extLst>
        </p:spPr>
      </p:pic>
      <p:sp>
        <p:nvSpPr>
          <p:cNvPr id="3" name="Content Placeholder 4"/>
          <p:cNvSpPr>
            <a:spLocks noGrp="1"/>
          </p:cNvSpPr>
          <p:nvPr>
            <p:ph idx="13"/>
          </p:nvPr>
        </p:nvSpPr>
        <p:spPr>
          <a:xfrm>
            <a:off x="5943600" y="1565808"/>
            <a:ext cx="2434728" cy="1177392"/>
          </a:xfrm>
        </p:spPr>
        <p:txBody>
          <a:bodyPr/>
          <a:lstStyle/>
          <a:p>
            <a:pPr>
              <a:spcBef>
                <a:spcPts val="0"/>
              </a:spcBef>
            </a:pPr>
            <a:r>
              <a:rPr lang="en-US" sz="2200" dirty="0"/>
              <a:t>First row </a:t>
            </a:r>
            <a:r>
              <a:rPr lang="en-US" sz="2200" i="1" dirty="0"/>
              <a:t>q</a:t>
            </a:r>
            <a:r>
              <a:rPr lang="en-US" sz="2200" dirty="0"/>
              <a:t> = </a:t>
            </a:r>
            <a:r>
              <a:rPr lang="en-US" sz="2200" dirty="0">
                <a:ea typeface="Cambria Math" pitchFamily="18" charset="0"/>
              </a:rPr>
              <a:t>1</a:t>
            </a:r>
            <a:r>
              <a:rPr lang="en-US" sz="2200" dirty="0"/>
              <a:t>.</a:t>
            </a:r>
          </a:p>
          <a:p>
            <a:pPr>
              <a:spcBef>
                <a:spcPts val="0"/>
              </a:spcBef>
            </a:pPr>
            <a:r>
              <a:rPr lang="en-US" sz="2200" dirty="0"/>
              <a:t>Second row </a:t>
            </a:r>
            <a:r>
              <a:rPr lang="en-US" sz="2200" i="1" dirty="0"/>
              <a:t>q</a:t>
            </a:r>
            <a:r>
              <a:rPr lang="en-US" sz="2200" dirty="0"/>
              <a:t> = </a:t>
            </a:r>
            <a:r>
              <a:rPr lang="en-US" sz="2200" dirty="0">
                <a:ea typeface="Cambria Math" pitchFamily="18" charset="0"/>
              </a:rPr>
              <a:t>2</a:t>
            </a:r>
            <a:r>
              <a:rPr lang="en-US" sz="2200" dirty="0"/>
              <a:t>.</a:t>
            </a:r>
          </a:p>
          <a:p>
            <a:pPr>
              <a:spcBef>
                <a:spcPts val="0"/>
              </a:spcBef>
            </a:pPr>
            <a:r>
              <a:rPr lang="en-US" sz="2200" dirty="0"/>
              <a:t>etc.</a:t>
            </a:r>
          </a:p>
        </p:txBody>
      </p:sp>
    </p:spTree>
    <p:extLst>
      <p:ext uri="{BB962C8B-B14F-4D97-AF65-F5344CB8AC3E}">
        <p14:creationId xmlns:p14="http://schemas.microsoft.com/office/powerpoint/2010/main" val="187150564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descr="A portrait of Georg Cantor.&#10;"/>
          <p:cNvPicPr>
            <a:picLocks noGrp="1" noChangeAspect="1" noChangeArrowheads="1"/>
          </p:cNvPicPr>
          <p:nvPr>
            <p:ph idx="1"/>
          </p:nvPr>
        </p:nvPicPr>
        <p:blipFill>
          <a:blip r:embed="rId4">
            <a:extLst>
              <a:ext uri="{28A0092B-C50C-407E-A947-70E740481C1C}">
                <a14:useLocalDpi xmlns:a14="http://schemas.microsoft.com/office/drawing/2010/main" val="0"/>
              </a:ext>
            </a:extLst>
          </a:blip>
          <a:stretch>
            <a:fillRect/>
          </a:stretch>
        </p:blipFill>
        <p:spPr bwMode="auto">
          <a:xfrm>
            <a:off x="7848600" y="147692"/>
            <a:ext cx="1124210" cy="1300108"/>
          </a:xfrm>
          <a:prstGeom prst="rect">
            <a:avLst/>
          </a:prstGeom>
          <a:extLst>
            <a:ext uri="{909E8E84-426E-40DD-AFC4-6F175D3DCCD1}">
              <a14:hiddenFill xmlns:a14="http://schemas.microsoft.com/office/drawing/2010/main">
                <a:solidFill>
                  <a:srgbClr val="FFFFFF"/>
                </a:solidFill>
              </a14:hiddenFill>
            </a:ext>
          </a:extLst>
        </p:spPr>
      </p:pic>
      <p:sp>
        <p:nvSpPr>
          <p:cNvPr id="3" name="Content Placeholder 3"/>
          <p:cNvSpPr>
            <a:spLocks noGrp="1"/>
          </p:cNvSpPr>
          <p:nvPr>
            <p:ph idx="13"/>
          </p:nvPr>
        </p:nvSpPr>
        <p:spPr>
          <a:xfrm>
            <a:off x="6382512" y="533400"/>
            <a:ext cx="1313688" cy="523235"/>
          </a:xfrm>
        </p:spPr>
        <p:txBody>
          <a:bodyPr/>
          <a:lstStyle/>
          <a:p>
            <a:pPr>
              <a:spcBef>
                <a:spcPts val="0"/>
              </a:spcBef>
              <a:spcAft>
                <a:spcPts val="0"/>
              </a:spcAft>
            </a:pPr>
            <a:r>
              <a:rPr lang="en-US" sz="1600" dirty="0"/>
              <a:t>Georg Cantor</a:t>
            </a:r>
          </a:p>
          <a:p>
            <a:pPr>
              <a:spcBef>
                <a:spcPts val="0"/>
              </a:spcBef>
              <a:spcAft>
                <a:spcPts val="0"/>
              </a:spcAft>
            </a:pPr>
            <a:r>
              <a:rPr lang="en-US" sz="1600" dirty="0"/>
              <a:t>(1845-1918)</a:t>
            </a:r>
          </a:p>
        </p:txBody>
      </p:sp>
      <p:sp>
        <p:nvSpPr>
          <p:cNvPr id="5" name="Content Placeholder 4"/>
          <p:cNvSpPr>
            <a:spLocks noGrp="1"/>
          </p:cNvSpPr>
          <p:nvPr>
            <p:ph idx="14"/>
          </p:nvPr>
        </p:nvSpPr>
        <p:spPr>
          <a:xfrm>
            <a:off x="457200" y="1295400"/>
            <a:ext cx="8515610" cy="2209800"/>
          </a:xfrm>
        </p:spPr>
        <p:txBody>
          <a:bodyPr/>
          <a:lstStyle/>
          <a:p>
            <a:pPr>
              <a:spcBef>
                <a:spcPts val="0"/>
              </a:spcBef>
              <a:spcAft>
                <a:spcPts val="300"/>
              </a:spcAft>
            </a:pPr>
            <a:r>
              <a:rPr lang="en-US" sz="2000" b="1" dirty="0"/>
              <a:t>Example</a:t>
            </a:r>
            <a:r>
              <a:rPr lang="en-US" sz="2000" dirty="0"/>
              <a:t>: Show that the set of real numbers is uncountable.</a:t>
            </a:r>
          </a:p>
          <a:p>
            <a:pPr>
              <a:spcBef>
                <a:spcPts val="0"/>
              </a:spcBef>
              <a:spcAft>
                <a:spcPts val="300"/>
              </a:spcAft>
            </a:pPr>
            <a:r>
              <a:rPr lang="en-US" sz="2000" b="1" dirty="0"/>
              <a:t>Solution</a:t>
            </a:r>
            <a:r>
              <a:rPr lang="en-US" sz="2000" dirty="0"/>
              <a:t>: The method is called the Cantor diagnalization  </a:t>
            </a:r>
            <a:r>
              <a:rPr lang="en-US" sz="1800" dirty="0"/>
              <a:t>(</a:t>
            </a:r>
            <a:r>
              <a:rPr lang="zh-CN" altLang="en-US" sz="1800" dirty="0"/>
              <a:t>康托对角线法</a:t>
            </a:r>
            <a:r>
              <a:rPr lang="en-US" sz="1800" dirty="0"/>
              <a:t>) </a:t>
            </a:r>
            <a:r>
              <a:rPr lang="en-US" sz="2000" dirty="0"/>
              <a:t>argument, and is a proof by contradiction.</a:t>
            </a:r>
          </a:p>
          <a:p>
            <a:pPr marL="457200" indent="-347472">
              <a:spcBef>
                <a:spcPts val="0"/>
              </a:spcBef>
              <a:spcAft>
                <a:spcPts val="300"/>
              </a:spcAft>
              <a:buFont typeface="+mj-lt"/>
              <a:buAutoNum type="arabicPeriod"/>
            </a:pPr>
            <a:r>
              <a:rPr lang="en-US" sz="1800" dirty="0"/>
              <a:t>Suppose </a:t>
            </a:r>
            <a:r>
              <a:rPr lang="en-US" sz="1800" b="1" dirty="0"/>
              <a:t>R</a:t>
            </a:r>
            <a:r>
              <a:rPr lang="en-US" sz="1800" dirty="0"/>
              <a:t> is countable. Then the real numbers between </a:t>
            </a:r>
            <a:r>
              <a:rPr lang="en-US" sz="1800" dirty="0">
                <a:ea typeface="Cambria Math" pitchFamily="18" charset="0"/>
              </a:rPr>
              <a:t>0</a:t>
            </a:r>
            <a:r>
              <a:rPr lang="en-US" sz="1800" dirty="0"/>
              <a:t> and </a:t>
            </a:r>
            <a:r>
              <a:rPr lang="en-US" sz="1800" dirty="0">
                <a:ea typeface="Cambria Math" pitchFamily="18" charset="0"/>
              </a:rPr>
              <a:t>1</a:t>
            </a:r>
            <a:r>
              <a:rPr lang="en-US" sz="1800" dirty="0"/>
              <a:t> are also countable (any subset of a countable set is countable - an exercise in the text).</a:t>
            </a:r>
          </a:p>
          <a:p>
            <a:pPr marL="457200" indent="-347472">
              <a:spcBef>
                <a:spcPts val="0"/>
              </a:spcBef>
              <a:spcAft>
                <a:spcPts val="300"/>
              </a:spcAft>
              <a:buFont typeface="+mj-lt"/>
              <a:buAutoNum type="arabicPeriod"/>
            </a:pPr>
            <a:r>
              <a:rPr lang="en-US" sz="1800" dirty="0"/>
              <a:t>The real numbers between </a:t>
            </a:r>
            <a:r>
              <a:rPr lang="en-US" sz="1800" dirty="0">
                <a:ea typeface="Cambria Math" pitchFamily="18" charset="0"/>
              </a:rPr>
              <a:t>0</a:t>
            </a:r>
            <a:r>
              <a:rPr lang="en-US" sz="1800" dirty="0"/>
              <a:t> and </a:t>
            </a:r>
            <a:r>
              <a:rPr lang="en-US" sz="1800" dirty="0">
                <a:ea typeface="Cambria Math" pitchFamily="18" charset="0"/>
              </a:rPr>
              <a:t>1</a:t>
            </a:r>
            <a:r>
              <a:rPr lang="en-US" sz="1800" dirty="0"/>
              <a:t> can be listed in order </a:t>
            </a:r>
            <a:r>
              <a:rPr lang="en-US" sz="1800" i="1" dirty="0"/>
              <a:t>r</a:t>
            </a:r>
            <a:r>
              <a:rPr lang="en-US" sz="1800" baseline="-25000" dirty="0"/>
              <a:t>1 </a:t>
            </a:r>
            <a:r>
              <a:rPr lang="en-US" sz="1800" dirty="0"/>
              <a:t>, </a:t>
            </a:r>
            <a:r>
              <a:rPr lang="en-US" sz="1800" i="1" dirty="0"/>
              <a:t>r</a:t>
            </a:r>
            <a:r>
              <a:rPr lang="en-US" sz="1800" baseline="-25000" dirty="0"/>
              <a:t>2 </a:t>
            </a:r>
            <a:r>
              <a:rPr lang="en-US" sz="1800" dirty="0"/>
              <a:t>, </a:t>
            </a:r>
            <a:r>
              <a:rPr lang="en-US" sz="1800" i="1" dirty="0"/>
              <a:t>r</a:t>
            </a:r>
            <a:r>
              <a:rPr lang="en-US" sz="1800" baseline="-25000" dirty="0"/>
              <a:t>3 </a:t>
            </a:r>
            <a:r>
              <a:rPr lang="en-US" sz="1800" dirty="0"/>
              <a:t>,… .</a:t>
            </a:r>
          </a:p>
          <a:p>
            <a:pPr marL="457200" indent="-347472">
              <a:spcBef>
                <a:spcPts val="0"/>
              </a:spcBef>
              <a:spcAft>
                <a:spcPts val="300"/>
              </a:spcAft>
              <a:buFont typeface="+mj-lt"/>
              <a:buAutoNum type="arabicPeriod"/>
            </a:pPr>
            <a:r>
              <a:rPr lang="en-US" sz="1800" dirty="0"/>
              <a:t>Let the decimal representation of this listing be</a:t>
            </a:r>
          </a:p>
          <a:p>
            <a:pPr>
              <a:spcBef>
                <a:spcPts val="0"/>
              </a:spcBef>
              <a:spcAft>
                <a:spcPts val="300"/>
              </a:spcAft>
            </a:pPr>
            <a:endParaRPr lang="en-US" sz="2200" dirty="0"/>
          </a:p>
        </p:txBody>
      </p:sp>
      <mc:AlternateContent xmlns:mc="http://schemas.openxmlformats.org/markup-compatibility/2006" xmlns:a14="http://schemas.microsoft.com/office/drawing/2010/main">
        <mc:Choice Requires="a14">
          <p:sp>
            <p:nvSpPr>
              <p:cNvPr id="13" name="Object 5"/>
              <p:cNvSpPr txBox="1"/>
              <p:nvPr/>
            </p:nvSpPr>
            <p:spPr>
              <a:xfrm>
                <a:off x="2238505" y="3624582"/>
                <a:ext cx="4953000" cy="1928147"/>
              </a:xfrm>
              <a:prstGeom prst="rect">
                <a:avLst/>
              </a:prstGeom>
              <a:ln>
                <a:noFill/>
              </a:ln>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000" b="0" i="1"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r</a:t>
                </a:r>
                <a:r>
                  <a:rPr kumimoji="0" lang="en-US" altLang="zh-CN" sz="2000" b="0" i="0" u="none" strike="noStrike" kern="1200" cap="none" spc="0" normalizeH="0" baseline="-25000" noProof="0" dirty="0">
                    <a:ln>
                      <a:noFill/>
                    </a:ln>
                    <a:solidFill>
                      <a:srgbClr val="7030A0"/>
                    </a:solidFill>
                    <a:effectLst/>
                    <a:uLnTx/>
                    <a:uFillTx/>
                    <a:latin typeface="Calibri"/>
                    <a:ea typeface="宋体" panose="02010600030101010101" pitchFamily="2" charset="-122"/>
                    <a:cs typeface="+mn-cs"/>
                  </a:rPr>
                  <a:t>1</a:t>
                </a:r>
                <a:r>
                  <a:rPr kumimoji="0" lang="en-US" altLang="zh-CN" sz="2000" b="0"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 =  0.</a:t>
                </a:r>
                <a:r>
                  <a:rPr kumimoji="0" lang="en-US" altLang="zh-CN" sz="2000" b="0" i="1"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d</a:t>
                </a:r>
                <a:r>
                  <a:rPr kumimoji="0" lang="en-US" altLang="zh-CN" sz="2000" b="0" i="0" u="none" strike="noStrike" kern="1200" cap="none" spc="0" normalizeH="0" baseline="-25000" noProof="0" dirty="0">
                    <a:ln>
                      <a:noFill/>
                    </a:ln>
                    <a:solidFill>
                      <a:srgbClr val="7030A0"/>
                    </a:solidFill>
                    <a:effectLst/>
                    <a:uLnTx/>
                    <a:uFillTx/>
                    <a:latin typeface="Calibri"/>
                    <a:ea typeface="宋体" panose="02010600030101010101" pitchFamily="2" charset="-122"/>
                    <a:cs typeface="+mn-cs"/>
                  </a:rPr>
                  <a:t>1,1 </a:t>
                </a:r>
                <a:r>
                  <a:rPr kumimoji="0" lang="en-US" altLang="zh-CN" sz="2000" b="0" i="1"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d</a:t>
                </a:r>
                <a:r>
                  <a:rPr kumimoji="0" lang="en-US" altLang="zh-CN" sz="2000" b="0" i="0" u="none" strike="noStrike" kern="1200" cap="none" spc="0" normalizeH="0" baseline="-25000" noProof="0" dirty="0">
                    <a:ln>
                      <a:noFill/>
                    </a:ln>
                    <a:solidFill>
                      <a:srgbClr val="7030A0"/>
                    </a:solidFill>
                    <a:effectLst/>
                    <a:uLnTx/>
                    <a:uFillTx/>
                    <a:latin typeface="Calibri"/>
                    <a:ea typeface="宋体" panose="02010600030101010101" pitchFamily="2" charset="-122"/>
                    <a:cs typeface="+mn-cs"/>
                  </a:rPr>
                  <a:t>1,2 </a:t>
                </a:r>
                <a:r>
                  <a:rPr kumimoji="0" lang="en-US" altLang="zh-CN" sz="2000" b="0" i="1"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d</a:t>
                </a:r>
                <a:r>
                  <a:rPr kumimoji="0" lang="en-US" altLang="zh-CN" sz="2000" b="0" i="0" u="none" strike="noStrike" kern="1200" cap="none" spc="0" normalizeH="0" baseline="-25000" noProof="0" dirty="0">
                    <a:ln>
                      <a:noFill/>
                    </a:ln>
                    <a:solidFill>
                      <a:srgbClr val="7030A0"/>
                    </a:solidFill>
                    <a:effectLst/>
                    <a:uLnTx/>
                    <a:uFillTx/>
                    <a:latin typeface="Calibri"/>
                    <a:ea typeface="宋体" panose="02010600030101010101" pitchFamily="2" charset="-122"/>
                    <a:cs typeface="+mn-cs"/>
                  </a:rPr>
                  <a:t>1,3 </a:t>
                </a:r>
                <a:r>
                  <a:rPr kumimoji="0" lang="en-US" altLang="zh-CN" sz="2000" b="0" i="1"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d</a:t>
                </a:r>
                <a:r>
                  <a:rPr kumimoji="0" lang="en-US" altLang="zh-CN" sz="2000" b="0" i="0" u="none" strike="noStrike" kern="1200" cap="none" spc="0" normalizeH="0" baseline="-25000" noProof="0" dirty="0">
                    <a:ln>
                      <a:noFill/>
                    </a:ln>
                    <a:solidFill>
                      <a:srgbClr val="7030A0"/>
                    </a:solidFill>
                    <a:effectLst/>
                    <a:uLnTx/>
                    <a:uFillTx/>
                    <a:latin typeface="Calibri"/>
                    <a:ea typeface="宋体" panose="02010600030101010101" pitchFamily="2" charset="-122"/>
                    <a:cs typeface="+mn-cs"/>
                  </a:rPr>
                  <a:t>1,4 </a:t>
                </a:r>
                <a:r>
                  <a:rPr kumimoji="0" lang="en-US" altLang="zh-CN" sz="2000" b="0" i="1"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d</a:t>
                </a:r>
                <a:r>
                  <a:rPr kumimoji="0" lang="en-US" altLang="zh-CN" sz="2000" b="0" i="0" u="none" strike="noStrike" kern="1200" cap="none" spc="0" normalizeH="0" baseline="-25000" noProof="0" dirty="0">
                    <a:ln>
                      <a:noFill/>
                    </a:ln>
                    <a:solidFill>
                      <a:srgbClr val="7030A0"/>
                    </a:solidFill>
                    <a:effectLst/>
                    <a:uLnTx/>
                    <a:uFillTx/>
                    <a:latin typeface="Calibri"/>
                    <a:ea typeface="宋体" panose="02010600030101010101" pitchFamily="2" charset="-122"/>
                    <a:cs typeface="+mn-cs"/>
                  </a:rPr>
                  <a:t>1,5 </a:t>
                </a:r>
                <a:r>
                  <a:rPr kumimoji="0" lang="en-US" altLang="zh-CN" sz="2000" b="0" i="1"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d</a:t>
                </a:r>
                <a:r>
                  <a:rPr kumimoji="0" lang="en-US" altLang="zh-CN" sz="2000" b="0" i="0" u="none" strike="noStrike" kern="1200" cap="none" spc="0" normalizeH="0" baseline="-25000" noProof="0" dirty="0">
                    <a:ln>
                      <a:noFill/>
                    </a:ln>
                    <a:solidFill>
                      <a:srgbClr val="7030A0"/>
                    </a:solidFill>
                    <a:effectLst/>
                    <a:uLnTx/>
                    <a:uFillTx/>
                    <a:latin typeface="Calibri"/>
                    <a:ea typeface="宋体" panose="02010600030101010101" pitchFamily="2" charset="-122"/>
                    <a:cs typeface="+mn-cs"/>
                  </a:rPr>
                  <a:t>1,6 </a:t>
                </a:r>
                <a:r>
                  <a:rPr kumimoji="0" lang="en-US" altLang="zh-CN" sz="2000" b="0" i="1"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d</a:t>
                </a:r>
                <a:r>
                  <a:rPr kumimoji="0" lang="en-US" altLang="zh-CN" sz="2000" b="0" i="0" u="none" strike="noStrike" kern="1200" cap="none" spc="0" normalizeH="0" baseline="-25000" noProof="0" dirty="0">
                    <a:ln>
                      <a:noFill/>
                    </a:ln>
                    <a:solidFill>
                      <a:srgbClr val="7030A0"/>
                    </a:solidFill>
                    <a:effectLst/>
                    <a:uLnTx/>
                    <a:uFillTx/>
                    <a:latin typeface="Calibri"/>
                    <a:ea typeface="宋体" panose="02010600030101010101" pitchFamily="2" charset="-122"/>
                    <a:cs typeface="+mn-cs"/>
                  </a:rPr>
                  <a:t>1,7 </a:t>
                </a:r>
                <a:r>
                  <a:rPr kumimoji="0" lang="en-US" altLang="zh-CN" sz="2000" b="0" i="1"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d</a:t>
                </a:r>
                <a:r>
                  <a:rPr kumimoji="0" lang="en-US" altLang="zh-CN" sz="2000" b="0" i="0" u="none" strike="noStrike" kern="1200" cap="none" spc="0" normalizeH="0" baseline="-25000" noProof="0" dirty="0">
                    <a:ln>
                      <a:noFill/>
                    </a:ln>
                    <a:solidFill>
                      <a:srgbClr val="7030A0"/>
                    </a:solidFill>
                    <a:effectLst/>
                    <a:uLnTx/>
                    <a:uFillTx/>
                    <a:latin typeface="Calibri"/>
                    <a:ea typeface="宋体" panose="02010600030101010101" pitchFamily="2" charset="-122"/>
                    <a:cs typeface="+mn-cs"/>
                  </a:rPr>
                  <a:t>1,8</a:t>
                </a:r>
                <a:r>
                  <a:rPr kumimoji="0" lang="en-US" altLang="zh-CN" sz="20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rPr>
                  <a:t>…</a:t>
                </a:r>
                <a:br>
                  <a:rPr kumimoji="0" lang="en-US" altLang="zh-CN" sz="2000" b="0"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br>
                <a:r>
                  <a:rPr kumimoji="0" lang="en-US" altLang="zh-CN" sz="2000" b="0" i="1"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r</a:t>
                </a:r>
                <a:r>
                  <a:rPr kumimoji="0" lang="en-US" altLang="zh-CN" sz="2000" b="0" i="0" u="none" strike="noStrike" kern="1200" cap="none" spc="0" normalizeH="0" baseline="-25000" noProof="0" dirty="0">
                    <a:ln>
                      <a:noFill/>
                    </a:ln>
                    <a:solidFill>
                      <a:srgbClr val="7030A0"/>
                    </a:solidFill>
                    <a:effectLst/>
                    <a:uLnTx/>
                    <a:uFillTx/>
                    <a:latin typeface="Calibri"/>
                    <a:ea typeface="宋体" panose="02010600030101010101" pitchFamily="2" charset="-122"/>
                    <a:cs typeface="+mn-cs"/>
                  </a:rPr>
                  <a:t>2</a:t>
                </a:r>
                <a:r>
                  <a:rPr kumimoji="0" lang="en-US" altLang="zh-CN" sz="2000" b="0"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 =  0.</a:t>
                </a:r>
                <a:r>
                  <a:rPr kumimoji="0" lang="en-US" altLang="zh-CN" sz="2000" b="0" i="1"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d</a:t>
                </a:r>
                <a:r>
                  <a:rPr kumimoji="0" lang="en-US" altLang="zh-CN" sz="2000" b="0" i="0" u="none" strike="noStrike" kern="1200" cap="none" spc="0" normalizeH="0" baseline="-25000" noProof="0" dirty="0">
                    <a:ln>
                      <a:noFill/>
                    </a:ln>
                    <a:solidFill>
                      <a:srgbClr val="7030A0"/>
                    </a:solidFill>
                    <a:effectLst/>
                    <a:uLnTx/>
                    <a:uFillTx/>
                    <a:latin typeface="Calibri"/>
                    <a:ea typeface="宋体" panose="02010600030101010101" pitchFamily="2" charset="-122"/>
                    <a:cs typeface="+mn-cs"/>
                  </a:rPr>
                  <a:t>2,1 </a:t>
                </a:r>
                <a:r>
                  <a:rPr kumimoji="0" lang="en-US" altLang="zh-CN" sz="2000" b="0" i="1"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d</a:t>
                </a:r>
                <a:r>
                  <a:rPr kumimoji="0" lang="en-US" altLang="zh-CN" sz="2000" b="0" i="0" u="none" strike="noStrike" kern="1200" cap="none" spc="0" normalizeH="0" baseline="-25000" noProof="0" dirty="0">
                    <a:ln>
                      <a:noFill/>
                    </a:ln>
                    <a:solidFill>
                      <a:srgbClr val="7030A0"/>
                    </a:solidFill>
                    <a:effectLst/>
                    <a:uLnTx/>
                    <a:uFillTx/>
                    <a:latin typeface="Calibri"/>
                    <a:ea typeface="宋体" panose="02010600030101010101" pitchFamily="2" charset="-122"/>
                    <a:cs typeface="+mn-cs"/>
                  </a:rPr>
                  <a:t>2,2 </a:t>
                </a:r>
                <a:r>
                  <a:rPr kumimoji="0" lang="en-US" altLang="zh-CN" sz="2000" b="0" i="1"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d</a:t>
                </a:r>
                <a:r>
                  <a:rPr kumimoji="0" lang="en-US" altLang="zh-CN" sz="2000" b="0" i="0" u="none" strike="noStrike" kern="1200" cap="none" spc="0" normalizeH="0" baseline="-25000" noProof="0" dirty="0">
                    <a:ln>
                      <a:noFill/>
                    </a:ln>
                    <a:solidFill>
                      <a:srgbClr val="7030A0"/>
                    </a:solidFill>
                    <a:effectLst/>
                    <a:uLnTx/>
                    <a:uFillTx/>
                    <a:latin typeface="Calibri"/>
                    <a:ea typeface="宋体" panose="02010600030101010101" pitchFamily="2" charset="-122"/>
                    <a:cs typeface="+mn-cs"/>
                  </a:rPr>
                  <a:t>2,3 </a:t>
                </a:r>
                <a:r>
                  <a:rPr kumimoji="0" lang="en-US" altLang="zh-CN" sz="2000" b="0" i="1"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d</a:t>
                </a:r>
                <a:r>
                  <a:rPr kumimoji="0" lang="en-US" altLang="zh-CN" sz="2000" b="0" i="0" u="none" strike="noStrike" kern="1200" cap="none" spc="0" normalizeH="0" baseline="-25000" noProof="0" dirty="0">
                    <a:ln>
                      <a:noFill/>
                    </a:ln>
                    <a:solidFill>
                      <a:srgbClr val="7030A0"/>
                    </a:solidFill>
                    <a:effectLst/>
                    <a:uLnTx/>
                    <a:uFillTx/>
                    <a:latin typeface="Calibri"/>
                    <a:ea typeface="宋体" panose="02010600030101010101" pitchFamily="2" charset="-122"/>
                    <a:cs typeface="+mn-cs"/>
                  </a:rPr>
                  <a:t>2,4 </a:t>
                </a:r>
                <a:r>
                  <a:rPr kumimoji="0" lang="en-US" altLang="zh-CN" sz="2000" b="0" i="1"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d</a:t>
                </a:r>
                <a:r>
                  <a:rPr kumimoji="0" lang="en-US" altLang="zh-CN" sz="2000" b="0" i="0" u="none" strike="noStrike" kern="1200" cap="none" spc="0" normalizeH="0" baseline="-25000" noProof="0" dirty="0">
                    <a:ln>
                      <a:noFill/>
                    </a:ln>
                    <a:solidFill>
                      <a:srgbClr val="7030A0"/>
                    </a:solidFill>
                    <a:effectLst/>
                    <a:uLnTx/>
                    <a:uFillTx/>
                    <a:latin typeface="Calibri"/>
                    <a:ea typeface="宋体" panose="02010600030101010101" pitchFamily="2" charset="-122"/>
                    <a:cs typeface="+mn-cs"/>
                  </a:rPr>
                  <a:t>2,5 </a:t>
                </a:r>
                <a:r>
                  <a:rPr kumimoji="0" lang="en-US" altLang="zh-CN" sz="2000" b="0" i="1"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d</a:t>
                </a:r>
                <a:r>
                  <a:rPr kumimoji="0" lang="en-US" altLang="zh-CN" sz="2000" b="0" i="0" u="none" strike="noStrike" kern="1200" cap="none" spc="0" normalizeH="0" baseline="-25000" noProof="0" dirty="0">
                    <a:ln>
                      <a:noFill/>
                    </a:ln>
                    <a:solidFill>
                      <a:srgbClr val="7030A0"/>
                    </a:solidFill>
                    <a:effectLst/>
                    <a:uLnTx/>
                    <a:uFillTx/>
                    <a:latin typeface="Calibri"/>
                    <a:ea typeface="宋体" panose="02010600030101010101" pitchFamily="2" charset="-122"/>
                    <a:cs typeface="+mn-cs"/>
                  </a:rPr>
                  <a:t>2,6 </a:t>
                </a:r>
                <a:r>
                  <a:rPr kumimoji="0" lang="en-US" altLang="zh-CN" sz="2000" b="0" i="1"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d</a:t>
                </a:r>
                <a:r>
                  <a:rPr kumimoji="0" lang="en-US" altLang="zh-CN" sz="2000" b="0" i="0" u="none" strike="noStrike" kern="1200" cap="none" spc="0" normalizeH="0" baseline="-25000" noProof="0" dirty="0">
                    <a:ln>
                      <a:noFill/>
                    </a:ln>
                    <a:solidFill>
                      <a:srgbClr val="7030A0"/>
                    </a:solidFill>
                    <a:effectLst/>
                    <a:uLnTx/>
                    <a:uFillTx/>
                    <a:latin typeface="Calibri"/>
                    <a:ea typeface="宋体" panose="02010600030101010101" pitchFamily="2" charset="-122"/>
                    <a:cs typeface="+mn-cs"/>
                  </a:rPr>
                  <a:t>2,7 </a:t>
                </a:r>
                <a:r>
                  <a:rPr kumimoji="0" lang="en-US" altLang="zh-CN" sz="2000" b="0" i="1"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d</a:t>
                </a:r>
                <a:r>
                  <a:rPr kumimoji="0" lang="en-US" altLang="zh-CN" sz="2000" b="0" i="0" u="none" strike="noStrike" kern="1200" cap="none" spc="0" normalizeH="0" baseline="-25000" noProof="0" dirty="0">
                    <a:ln>
                      <a:noFill/>
                    </a:ln>
                    <a:solidFill>
                      <a:srgbClr val="7030A0"/>
                    </a:solidFill>
                    <a:effectLst/>
                    <a:uLnTx/>
                    <a:uFillTx/>
                    <a:latin typeface="Calibri"/>
                    <a:ea typeface="宋体" panose="02010600030101010101" pitchFamily="2" charset="-122"/>
                    <a:cs typeface="+mn-cs"/>
                  </a:rPr>
                  <a:t>2,8</a:t>
                </a:r>
                <a:r>
                  <a:rPr kumimoji="0" lang="en-US" altLang="zh-CN" sz="20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rPr>
                  <a:t>…</a:t>
                </a:r>
                <a:br>
                  <a:rPr kumimoji="0" lang="en-US" altLang="zh-CN" sz="2000" b="0"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br>
                <a:r>
                  <a:rPr kumimoji="0" lang="en-US" altLang="zh-CN" sz="2000" b="0" i="1"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r</a:t>
                </a:r>
                <a:r>
                  <a:rPr kumimoji="0" lang="en-US" altLang="zh-CN" sz="2000" b="0" i="0" u="none" strike="noStrike" kern="1200" cap="none" spc="0" normalizeH="0" baseline="-25000" noProof="0" dirty="0">
                    <a:ln>
                      <a:noFill/>
                    </a:ln>
                    <a:solidFill>
                      <a:srgbClr val="7030A0"/>
                    </a:solidFill>
                    <a:effectLst/>
                    <a:uLnTx/>
                    <a:uFillTx/>
                    <a:latin typeface="Calibri"/>
                    <a:ea typeface="宋体" panose="02010600030101010101" pitchFamily="2" charset="-122"/>
                    <a:cs typeface="+mn-cs"/>
                  </a:rPr>
                  <a:t>3</a:t>
                </a:r>
                <a:r>
                  <a:rPr kumimoji="0" lang="en-US" altLang="zh-CN" sz="2000" b="0"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 =  0.</a:t>
                </a:r>
                <a:r>
                  <a:rPr kumimoji="0" lang="en-US" altLang="zh-CN" sz="2000" b="0" i="1"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d</a:t>
                </a:r>
                <a:r>
                  <a:rPr kumimoji="0" lang="en-US" altLang="zh-CN" sz="2000" b="0" i="0" u="none" strike="noStrike" kern="1200" cap="none" spc="0" normalizeH="0" baseline="-25000" noProof="0" dirty="0">
                    <a:ln>
                      <a:noFill/>
                    </a:ln>
                    <a:solidFill>
                      <a:srgbClr val="7030A0"/>
                    </a:solidFill>
                    <a:effectLst/>
                    <a:uLnTx/>
                    <a:uFillTx/>
                    <a:latin typeface="Calibri"/>
                    <a:ea typeface="宋体" panose="02010600030101010101" pitchFamily="2" charset="-122"/>
                    <a:cs typeface="+mn-cs"/>
                  </a:rPr>
                  <a:t>3,1 </a:t>
                </a:r>
                <a:r>
                  <a:rPr kumimoji="0" lang="en-US" altLang="zh-CN" sz="2000" b="0" i="1"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d</a:t>
                </a:r>
                <a:r>
                  <a:rPr kumimoji="0" lang="en-US" altLang="zh-CN" sz="2000" b="0" i="0" u="none" strike="noStrike" kern="1200" cap="none" spc="0" normalizeH="0" baseline="-25000" noProof="0" dirty="0">
                    <a:ln>
                      <a:noFill/>
                    </a:ln>
                    <a:solidFill>
                      <a:srgbClr val="7030A0"/>
                    </a:solidFill>
                    <a:effectLst/>
                    <a:uLnTx/>
                    <a:uFillTx/>
                    <a:latin typeface="Calibri"/>
                    <a:ea typeface="宋体" panose="02010600030101010101" pitchFamily="2" charset="-122"/>
                    <a:cs typeface="+mn-cs"/>
                  </a:rPr>
                  <a:t>3,2 </a:t>
                </a:r>
                <a:r>
                  <a:rPr kumimoji="0" lang="en-US" altLang="zh-CN" sz="2000" b="0" i="1"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d</a:t>
                </a:r>
                <a:r>
                  <a:rPr kumimoji="0" lang="en-US" altLang="zh-CN" sz="2000" b="0" i="0" u="none" strike="noStrike" kern="1200" cap="none" spc="0" normalizeH="0" baseline="-25000" noProof="0" dirty="0">
                    <a:ln>
                      <a:noFill/>
                    </a:ln>
                    <a:solidFill>
                      <a:srgbClr val="7030A0"/>
                    </a:solidFill>
                    <a:effectLst/>
                    <a:uLnTx/>
                    <a:uFillTx/>
                    <a:latin typeface="Calibri"/>
                    <a:ea typeface="宋体" panose="02010600030101010101" pitchFamily="2" charset="-122"/>
                    <a:cs typeface="+mn-cs"/>
                  </a:rPr>
                  <a:t>3,3 </a:t>
                </a:r>
                <a:r>
                  <a:rPr kumimoji="0" lang="en-US" altLang="zh-CN" sz="2000" b="0" i="1"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d</a:t>
                </a:r>
                <a:r>
                  <a:rPr kumimoji="0" lang="en-US" altLang="zh-CN" sz="2000" b="0" i="0" u="none" strike="noStrike" kern="1200" cap="none" spc="0" normalizeH="0" baseline="-25000" noProof="0" dirty="0">
                    <a:ln>
                      <a:noFill/>
                    </a:ln>
                    <a:solidFill>
                      <a:srgbClr val="7030A0"/>
                    </a:solidFill>
                    <a:effectLst/>
                    <a:uLnTx/>
                    <a:uFillTx/>
                    <a:latin typeface="Calibri"/>
                    <a:ea typeface="宋体" panose="02010600030101010101" pitchFamily="2" charset="-122"/>
                    <a:cs typeface="+mn-cs"/>
                  </a:rPr>
                  <a:t>3,4 </a:t>
                </a:r>
                <a:r>
                  <a:rPr kumimoji="0" lang="en-US" altLang="zh-CN" sz="2000" b="0" i="1"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d</a:t>
                </a:r>
                <a:r>
                  <a:rPr kumimoji="0" lang="en-US" altLang="zh-CN" sz="2000" b="0" i="0" u="none" strike="noStrike" kern="1200" cap="none" spc="0" normalizeH="0" baseline="-25000" noProof="0" dirty="0">
                    <a:ln>
                      <a:noFill/>
                    </a:ln>
                    <a:solidFill>
                      <a:srgbClr val="7030A0"/>
                    </a:solidFill>
                    <a:effectLst/>
                    <a:uLnTx/>
                    <a:uFillTx/>
                    <a:latin typeface="Calibri"/>
                    <a:ea typeface="宋体" panose="02010600030101010101" pitchFamily="2" charset="-122"/>
                    <a:cs typeface="+mn-cs"/>
                  </a:rPr>
                  <a:t>3,5 </a:t>
                </a:r>
                <a:r>
                  <a:rPr kumimoji="0" lang="en-US" altLang="zh-CN" sz="2000" b="0" i="1"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d</a:t>
                </a:r>
                <a:r>
                  <a:rPr kumimoji="0" lang="en-US" altLang="zh-CN" sz="2000" b="0" i="0" u="none" strike="noStrike" kern="1200" cap="none" spc="0" normalizeH="0" baseline="-25000" noProof="0" dirty="0">
                    <a:ln>
                      <a:noFill/>
                    </a:ln>
                    <a:solidFill>
                      <a:srgbClr val="7030A0"/>
                    </a:solidFill>
                    <a:effectLst/>
                    <a:uLnTx/>
                    <a:uFillTx/>
                    <a:latin typeface="Calibri"/>
                    <a:ea typeface="宋体" panose="02010600030101010101" pitchFamily="2" charset="-122"/>
                    <a:cs typeface="+mn-cs"/>
                  </a:rPr>
                  <a:t>3,6 </a:t>
                </a:r>
                <a:r>
                  <a:rPr kumimoji="0" lang="en-US" altLang="zh-CN" sz="2000" b="0" i="1"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d</a:t>
                </a:r>
                <a:r>
                  <a:rPr kumimoji="0" lang="en-US" altLang="zh-CN" sz="2000" b="0" i="0" u="none" strike="noStrike" kern="1200" cap="none" spc="0" normalizeH="0" baseline="-25000" noProof="0" dirty="0">
                    <a:ln>
                      <a:noFill/>
                    </a:ln>
                    <a:solidFill>
                      <a:srgbClr val="7030A0"/>
                    </a:solidFill>
                    <a:effectLst/>
                    <a:uLnTx/>
                    <a:uFillTx/>
                    <a:latin typeface="Calibri"/>
                    <a:ea typeface="宋体" panose="02010600030101010101" pitchFamily="2" charset="-122"/>
                    <a:cs typeface="+mn-cs"/>
                  </a:rPr>
                  <a:t>3,7 </a:t>
                </a:r>
                <a:r>
                  <a:rPr kumimoji="0" lang="en-US" altLang="zh-CN" sz="2000" b="0" i="1"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d</a:t>
                </a:r>
                <a:r>
                  <a:rPr kumimoji="0" lang="en-US" altLang="zh-CN" sz="2000" b="0" i="0" u="none" strike="noStrike" kern="1200" cap="none" spc="0" normalizeH="0" baseline="-25000" noProof="0" dirty="0">
                    <a:ln>
                      <a:noFill/>
                    </a:ln>
                    <a:solidFill>
                      <a:srgbClr val="7030A0"/>
                    </a:solidFill>
                    <a:effectLst/>
                    <a:uLnTx/>
                    <a:uFillTx/>
                    <a:latin typeface="Calibri"/>
                    <a:ea typeface="宋体" panose="02010600030101010101" pitchFamily="2" charset="-122"/>
                    <a:cs typeface="+mn-cs"/>
                  </a:rPr>
                  <a:t>3,8</a:t>
                </a:r>
                <a:r>
                  <a:rPr kumimoji="0" lang="en-US" altLang="zh-CN" sz="20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rPr>
                  <a:t>…</a:t>
                </a:r>
                <a:br>
                  <a:rPr kumimoji="0" lang="en-US" altLang="zh-CN" sz="2000" b="0"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br>
                <a:r>
                  <a:rPr kumimoji="0" lang="en-US" altLang="zh-CN" sz="2000" b="0" i="1"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r</a:t>
                </a:r>
                <a:r>
                  <a:rPr kumimoji="0" lang="en-US" altLang="zh-CN" sz="2000" b="0" i="0" u="none" strike="noStrike" kern="1200" cap="none" spc="0" normalizeH="0" baseline="-25000" noProof="0" dirty="0">
                    <a:ln>
                      <a:noFill/>
                    </a:ln>
                    <a:solidFill>
                      <a:srgbClr val="7030A0"/>
                    </a:solidFill>
                    <a:effectLst/>
                    <a:uLnTx/>
                    <a:uFillTx/>
                    <a:latin typeface="Calibri"/>
                    <a:ea typeface="宋体" panose="02010600030101010101" pitchFamily="2" charset="-122"/>
                    <a:cs typeface="+mn-cs"/>
                  </a:rPr>
                  <a:t>4</a:t>
                </a:r>
                <a:r>
                  <a:rPr kumimoji="0" lang="en-US" altLang="zh-CN" sz="2000" b="0" i="0"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 =  0.</a:t>
                </a:r>
                <a:r>
                  <a:rPr kumimoji="0" lang="en-US" altLang="zh-CN" sz="2000" b="0" i="1"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d</a:t>
                </a:r>
                <a:r>
                  <a:rPr kumimoji="0" lang="en-US" altLang="zh-CN" sz="2000" b="0" i="0" u="none" strike="noStrike" kern="1200" cap="none" spc="0" normalizeH="0" baseline="-25000" noProof="0" dirty="0">
                    <a:ln>
                      <a:noFill/>
                    </a:ln>
                    <a:solidFill>
                      <a:srgbClr val="7030A0"/>
                    </a:solidFill>
                    <a:effectLst/>
                    <a:uLnTx/>
                    <a:uFillTx/>
                    <a:latin typeface="Calibri"/>
                    <a:ea typeface="宋体" panose="02010600030101010101" pitchFamily="2" charset="-122"/>
                    <a:cs typeface="+mn-cs"/>
                  </a:rPr>
                  <a:t>4,1 </a:t>
                </a:r>
                <a:r>
                  <a:rPr kumimoji="0" lang="en-US" altLang="zh-CN" sz="2000" b="0" i="1"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d</a:t>
                </a:r>
                <a:r>
                  <a:rPr kumimoji="0" lang="en-US" altLang="zh-CN" sz="2000" b="0" i="0" u="none" strike="noStrike" kern="1200" cap="none" spc="0" normalizeH="0" baseline="-25000" noProof="0" dirty="0">
                    <a:ln>
                      <a:noFill/>
                    </a:ln>
                    <a:solidFill>
                      <a:srgbClr val="7030A0"/>
                    </a:solidFill>
                    <a:effectLst/>
                    <a:uLnTx/>
                    <a:uFillTx/>
                    <a:latin typeface="Calibri"/>
                    <a:ea typeface="宋体" panose="02010600030101010101" pitchFamily="2" charset="-122"/>
                    <a:cs typeface="+mn-cs"/>
                  </a:rPr>
                  <a:t>4,2 </a:t>
                </a:r>
                <a:r>
                  <a:rPr kumimoji="0" lang="en-US" altLang="zh-CN" sz="2000" b="0" i="1"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d</a:t>
                </a:r>
                <a:r>
                  <a:rPr kumimoji="0" lang="en-US" altLang="zh-CN" sz="2000" b="0" i="0" u="none" strike="noStrike" kern="1200" cap="none" spc="0" normalizeH="0" baseline="-25000" noProof="0" dirty="0">
                    <a:ln>
                      <a:noFill/>
                    </a:ln>
                    <a:solidFill>
                      <a:srgbClr val="7030A0"/>
                    </a:solidFill>
                    <a:effectLst/>
                    <a:uLnTx/>
                    <a:uFillTx/>
                    <a:latin typeface="Calibri"/>
                    <a:ea typeface="宋体" panose="02010600030101010101" pitchFamily="2" charset="-122"/>
                    <a:cs typeface="+mn-cs"/>
                  </a:rPr>
                  <a:t>4,3 </a:t>
                </a:r>
                <a:r>
                  <a:rPr kumimoji="0" lang="en-US" altLang="zh-CN" sz="2000" b="0" i="1"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d</a:t>
                </a:r>
                <a:r>
                  <a:rPr kumimoji="0" lang="en-US" altLang="zh-CN" sz="2000" b="0" i="0" u="none" strike="noStrike" kern="1200" cap="none" spc="0" normalizeH="0" baseline="-25000" noProof="0" dirty="0">
                    <a:ln>
                      <a:noFill/>
                    </a:ln>
                    <a:solidFill>
                      <a:srgbClr val="7030A0"/>
                    </a:solidFill>
                    <a:effectLst/>
                    <a:uLnTx/>
                    <a:uFillTx/>
                    <a:latin typeface="Calibri"/>
                    <a:ea typeface="宋体" panose="02010600030101010101" pitchFamily="2" charset="-122"/>
                    <a:cs typeface="+mn-cs"/>
                  </a:rPr>
                  <a:t>4,4 </a:t>
                </a:r>
                <a:r>
                  <a:rPr kumimoji="0" lang="en-US" altLang="zh-CN" sz="2000" b="0" i="1"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d</a:t>
                </a:r>
                <a:r>
                  <a:rPr kumimoji="0" lang="en-US" altLang="zh-CN" sz="2000" b="0" i="0" u="none" strike="noStrike" kern="1200" cap="none" spc="0" normalizeH="0" baseline="-25000" noProof="0" dirty="0">
                    <a:ln>
                      <a:noFill/>
                    </a:ln>
                    <a:solidFill>
                      <a:srgbClr val="7030A0"/>
                    </a:solidFill>
                    <a:effectLst/>
                    <a:uLnTx/>
                    <a:uFillTx/>
                    <a:latin typeface="Calibri"/>
                    <a:ea typeface="宋体" panose="02010600030101010101" pitchFamily="2" charset="-122"/>
                    <a:cs typeface="+mn-cs"/>
                  </a:rPr>
                  <a:t>4,5 </a:t>
                </a:r>
                <a:r>
                  <a:rPr kumimoji="0" lang="en-US" altLang="zh-CN" sz="2000" b="0" i="1"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d</a:t>
                </a:r>
                <a:r>
                  <a:rPr kumimoji="0" lang="en-US" altLang="zh-CN" sz="2000" b="0" i="0" u="none" strike="noStrike" kern="1200" cap="none" spc="0" normalizeH="0" baseline="-25000" noProof="0" dirty="0">
                    <a:ln>
                      <a:noFill/>
                    </a:ln>
                    <a:solidFill>
                      <a:srgbClr val="7030A0"/>
                    </a:solidFill>
                    <a:effectLst/>
                    <a:uLnTx/>
                    <a:uFillTx/>
                    <a:latin typeface="Calibri"/>
                    <a:ea typeface="宋体" panose="02010600030101010101" pitchFamily="2" charset="-122"/>
                    <a:cs typeface="+mn-cs"/>
                  </a:rPr>
                  <a:t>4,6 </a:t>
                </a:r>
                <a:r>
                  <a:rPr kumimoji="0" lang="en-US" altLang="zh-CN" sz="2000" b="0" i="1"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d</a:t>
                </a:r>
                <a:r>
                  <a:rPr kumimoji="0" lang="en-US" altLang="zh-CN" sz="2000" b="0" i="0" u="none" strike="noStrike" kern="1200" cap="none" spc="0" normalizeH="0" baseline="-25000" noProof="0" dirty="0">
                    <a:ln>
                      <a:noFill/>
                    </a:ln>
                    <a:solidFill>
                      <a:srgbClr val="7030A0"/>
                    </a:solidFill>
                    <a:effectLst/>
                    <a:uLnTx/>
                    <a:uFillTx/>
                    <a:latin typeface="Calibri"/>
                    <a:ea typeface="宋体" panose="02010600030101010101" pitchFamily="2" charset="-122"/>
                    <a:cs typeface="+mn-cs"/>
                  </a:rPr>
                  <a:t>4,7 </a:t>
                </a:r>
                <a:r>
                  <a:rPr kumimoji="0" lang="en-US" altLang="zh-CN" sz="2000" b="0" i="1" u="none" strike="noStrike" kern="1200" cap="none" spc="0" normalizeH="0" baseline="0" noProof="0" dirty="0">
                    <a:ln>
                      <a:noFill/>
                    </a:ln>
                    <a:solidFill>
                      <a:srgbClr val="7030A0"/>
                    </a:solidFill>
                    <a:effectLst/>
                    <a:uLnTx/>
                    <a:uFillTx/>
                    <a:latin typeface="Calibri"/>
                    <a:ea typeface="宋体" panose="02010600030101010101" pitchFamily="2" charset="-122"/>
                    <a:cs typeface="+mn-cs"/>
                  </a:rPr>
                  <a:t>d</a:t>
                </a:r>
                <a:r>
                  <a:rPr kumimoji="0" lang="en-US" altLang="zh-CN" sz="2000" b="0" i="0" u="none" strike="noStrike" kern="1200" cap="none" spc="0" normalizeH="0" baseline="-25000" noProof="0" dirty="0">
                    <a:ln>
                      <a:noFill/>
                    </a:ln>
                    <a:solidFill>
                      <a:srgbClr val="7030A0"/>
                    </a:solidFill>
                    <a:effectLst/>
                    <a:uLnTx/>
                    <a:uFillTx/>
                    <a:latin typeface="Calibri"/>
                    <a:ea typeface="宋体" panose="02010600030101010101" pitchFamily="2" charset="-122"/>
                    <a:cs typeface="+mn-cs"/>
                  </a:rPr>
                  <a:t>4,8</a:t>
                </a:r>
                <a:r>
                  <a:rPr kumimoji="0" lang="en-US" altLang="zh-CN" sz="2000" b="0" i="0" u="none" strike="noStrike" kern="1200" cap="none" spc="0" normalizeH="0" baseline="0" noProof="0" dirty="0">
                    <a:ln>
                      <a:noFill/>
                    </a:ln>
                    <a:solidFill>
                      <a:srgbClr val="7030A0"/>
                    </a:solidFill>
                    <a:effectLst/>
                    <a:uLnTx/>
                    <a:uFillTx/>
                    <a:latin typeface="Times New Roman" panose="02020603050405020304" pitchFamily="18" charset="0"/>
                    <a:ea typeface="宋体" panose="02010600030101010101" pitchFamily="2" charset="-122"/>
                    <a:cs typeface="+mn-cs"/>
                  </a:rPr>
                  <a:t>…</a:t>
                </a:r>
                <a:br>
                  <a:rPr kumimoji="0" lang="zh-CN" altLang="en-US" sz="2000" b="0" i="1" u="none" strike="noStrike" kern="1200" cap="none" spc="0" normalizeH="0" baseline="0" noProof="0" dirty="0">
                    <a:ln>
                      <a:noFill/>
                    </a:ln>
                    <a:solidFill>
                      <a:srgbClr val="000000"/>
                    </a:solidFill>
                    <a:effectLst/>
                    <a:uLnTx/>
                    <a:uFillTx/>
                    <a:latin typeface="Cambria Math" panose="02040503050406030204" pitchFamily="18" charset="0"/>
                    <a:ea typeface="宋体" panose="02010600030101010101" pitchFamily="2" charset="-122"/>
                    <a:cs typeface="+mn-cs"/>
                  </a:rPr>
                </a:br>
                <a14:m>
                  <m:oMathPara xmlns:m="http://schemas.openxmlformats.org/officeDocument/2006/math">
                    <m:oMathParaPr>
                      <m:jc m:val="left"/>
                    </m:oMathParaPr>
                    <m:oMath xmlns:m="http://schemas.openxmlformats.org/officeDocument/2006/math">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m:t>
                      </m:r>
                    </m:oMath>
                    <m:oMath xmlns:m="http://schemas.openxmlformats.org/officeDocument/2006/math">
                      <m:r>
                        <a:rPr kumimoji="0" lang="zh-CN" altLang="en-US" sz="1600" b="0" i="1" u="none" strike="noStrike" kern="1200" cap="none" spc="0" normalizeH="0" baseline="0" noProof="0">
                          <a:ln>
                            <a:noFill/>
                          </a:ln>
                          <a:solidFill>
                            <a:srgbClr val="000000"/>
                          </a:solidFill>
                          <a:effectLst/>
                          <a:uLnTx/>
                          <a:uFillTx/>
                          <a:latin typeface="Cambria Math" panose="02040503050406030204" pitchFamily="18" charset="0"/>
                          <a:cs typeface="+mn-cs"/>
                        </a:rPr>
                        <m:t>.</m:t>
                      </m:r>
                    </m:oMath>
                  </m:oMathPara>
                </a14:m>
                <a:endParaRPr kumimoji="0" lang="zh-CN" altLang="en-US" sz="16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mc:Choice>
        <mc:Fallback xmlns="">
          <p:sp>
            <p:nvSpPr>
              <p:cNvPr id="13" name="Object 5"/>
              <p:cNvSpPr txBox="1">
                <a:spLocks noRot="1" noChangeAspect="1" noMove="1" noResize="1" noEditPoints="1" noAdjustHandles="1" noChangeArrowheads="1" noChangeShapeType="1" noTextEdit="1"/>
              </p:cNvSpPr>
              <p:nvPr/>
            </p:nvSpPr>
            <p:spPr>
              <a:xfrm>
                <a:off x="2238505" y="3624582"/>
                <a:ext cx="4953000" cy="1928147"/>
              </a:xfrm>
              <a:prstGeom prst="rect">
                <a:avLst/>
              </a:prstGeom>
              <a:blipFill>
                <a:blip r:embed="rId5"/>
                <a:stretch>
                  <a:fillRect l="-1230" t="-2215"/>
                </a:stretch>
              </a:blipFill>
              <a:ln>
                <a:noFill/>
              </a:ln>
            </p:spPr>
            <p:txBody>
              <a:bodyPr/>
              <a:lstStyle/>
              <a:p>
                <a:r>
                  <a:rPr lang="zh-CN" altLang="en-US">
                    <a:noFill/>
                  </a:rPr>
                  <a:t> </a:t>
                </a:r>
              </a:p>
            </p:txBody>
          </p:sp>
        </mc:Fallback>
      </mc:AlternateContent>
      <p:sp>
        <p:nvSpPr>
          <p:cNvPr id="6" name="Content Placeholder 6"/>
          <p:cNvSpPr>
            <a:spLocks noGrp="1"/>
          </p:cNvSpPr>
          <p:nvPr>
            <p:ph idx="15"/>
          </p:nvPr>
        </p:nvSpPr>
        <p:spPr>
          <a:xfrm>
            <a:off x="533400" y="5095712"/>
            <a:ext cx="4648200" cy="330136"/>
          </a:xfrm>
        </p:spPr>
        <p:txBody>
          <a:bodyPr/>
          <a:lstStyle/>
          <a:p>
            <a:pPr marL="457200" indent="-347472">
              <a:spcBef>
                <a:spcPts val="0"/>
              </a:spcBef>
              <a:buFont typeface="+mj-lt"/>
              <a:buAutoNum type="arabicPeriod" startAt="4"/>
            </a:pPr>
            <a:r>
              <a:rPr lang="en-US" sz="1800" dirty="0"/>
              <a:t>Form a new real number with the decimal</a:t>
            </a:r>
            <a:br>
              <a:rPr lang="en-US" sz="1800" dirty="0"/>
            </a:br>
            <a:r>
              <a:rPr lang="en-US" sz="1800" dirty="0"/>
              <a:t>expansion</a:t>
            </a:r>
          </a:p>
        </p:txBody>
      </p:sp>
      <p:graphicFrame>
        <p:nvGraphicFramePr>
          <p:cNvPr id="14" name="Object 7"/>
          <p:cNvGraphicFramePr>
            <a:graphicFrameLocks noChangeAspect="1"/>
          </p:cNvGraphicFramePr>
          <p:nvPr/>
        </p:nvGraphicFramePr>
        <p:xfrm>
          <a:off x="2133600" y="5400675"/>
          <a:ext cx="1196975" cy="358775"/>
        </p:xfrm>
        <a:graphic>
          <a:graphicData uri="http://schemas.openxmlformats.org/presentationml/2006/ole">
            <mc:AlternateContent xmlns:mc="http://schemas.openxmlformats.org/markup-compatibility/2006">
              <mc:Choice xmlns:v="urn:schemas-microsoft-com:vml" Requires="v">
                <p:oleObj spid="_x0000_s32772" name="Equation" r:id="rId6" imgW="761760" imgH="228600" progId="Equation.DSMT4">
                  <p:embed/>
                </p:oleObj>
              </mc:Choice>
              <mc:Fallback>
                <p:oleObj name="Equation" r:id="rId6" imgW="761760" imgH="228600" progId="Equation.DSMT4">
                  <p:embed/>
                  <p:pic>
                    <p:nvPicPr>
                      <p:cNvPr id="14" name="Object 7"/>
                      <p:cNvPicPr/>
                      <p:nvPr/>
                    </p:nvPicPr>
                    <p:blipFill>
                      <a:blip r:embed="rId7"/>
                      <a:stretch>
                        <a:fillRect/>
                      </a:stretch>
                    </p:blipFill>
                    <p:spPr>
                      <a:xfrm>
                        <a:off x="2133600" y="5400675"/>
                        <a:ext cx="1196975" cy="358775"/>
                      </a:xfrm>
                      <a:prstGeom prst="rect">
                        <a:avLst/>
                      </a:prstGeom>
                    </p:spPr>
                  </p:pic>
                </p:oleObj>
              </mc:Fallback>
            </mc:AlternateContent>
          </a:graphicData>
        </a:graphic>
      </p:graphicFrame>
      <p:graphicFrame>
        <p:nvGraphicFramePr>
          <p:cNvPr id="15" name="Object 8"/>
          <p:cNvGraphicFramePr>
            <a:graphicFrameLocks noChangeAspect="1"/>
          </p:cNvGraphicFramePr>
          <p:nvPr/>
        </p:nvGraphicFramePr>
        <p:xfrm>
          <a:off x="1076325" y="5727537"/>
          <a:ext cx="3771900" cy="358775"/>
        </p:xfrm>
        <a:graphic>
          <a:graphicData uri="http://schemas.openxmlformats.org/presentationml/2006/ole">
            <mc:AlternateContent xmlns:mc="http://schemas.openxmlformats.org/markup-compatibility/2006">
              <mc:Choice xmlns:v="urn:schemas-microsoft-com:vml" Requires="v">
                <p:oleObj spid="_x0000_s32773" name="Equation" r:id="rId8" imgW="2400120" imgH="228600" progId="Equation.DSMT4">
                  <p:embed/>
                </p:oleObj>
              </mc:Choice>
              <mc:Fallback>
                <p:oleObj name="Equation" r:id="rId8" imgW="2400120" imgH="228600" progId="Equation.DSMT4">
                  <p:embed/>
                  <p:pic>
                    <p:nvPicPr>
                      <p:cNvPr id="15" name="Object 8"/>
                      <p:cNvPicPr/>
                      <p:nvPr/>
                    </p:nvPicPr>
                    <p:blipFill>
                      <a:blip r:embed="rId9"/>
                      <a:stretch>
                        <a:fillRect/>
                      </a:stretch>
                    </p:blipFill>
                    <p:spPr>
                      <a:xfrm>
                        <a:off x="1076325" y="5727537"/>
                        <a:ext cx="3771900" cy="358775"/>
                      </a:xfrm>
                      <a:prstGeom prst="rect">
                        <a:avLst/>
                      </a:prstGeom>
                    </p:spPr>
                  </p:pic>
                </p:oleObj>
              </mc:Fallback>
            </mc:AlternateContent>
          </a:graphicData>
        </a:graphic>
      </p:graphicFrame>
      <p:sp>
        <p:nvSpPr>
          <p:cNvPr id="11" name="Freeform 5">
            <a:extLst>
              <a:ext uri="{FF2B5EF4-FFF2-40B4-BE49-F238E27FC236}">
                <a16:creationId xmlns:a16="http://schemas.microsoft.com/office/drawing/2014/main" id="{E89FC0AC-D614-450E-B61F-51F1C2DC8864}"/>
              </a:ext>
            </a:extLst>
          </p:cNvPr>
          <p:cNvSpPr>
            <a:spLocks/>
          </p:cNvSpPr>
          <p:nvPr/>
        </p:nvSpPr>
        <p:spPr bwMode="auto">
          <a:xfrm>
            <a:off x="2895600" y="3605532"/>
            <a:ext cx="1905000" cy="1420082"/>
          </a:xfrm>
          <a:custGeom>
            <a:avLst/>
            <a:gdLst>
              <a:gd name="T0" fmla="*/ 2147483646 w 1912"/>
              <a:gd name="T1" fmla="*/ 2147483646 h 1472"/>
              <a:gd name="T2" fmla="*/ 2147483646 w 1912"/>
              <a:gd name="T3" fmla="*/ 2147483646 h 1472"/>
              <a:gd name="T4" fmla="*/ 2147483646 w 1912"/>
              <a:gd name="T5" fmla="*/ 2147483646 h 1472"/>
              <a:gd name="T6" fmla="*/ 2147483646 w 1912"/>
              <a:gd name="T7" fmla="*/ 2147483646 h 14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12" h="1472">
                <a:moveTo>
                  <a:pt x="1432" y="1424"/>
                </a:moveTo>
                <a:cubicBezTo>
                  <a:pt x="928" y="1024"/>
                  <a:pt x="424" y="624"/>
                  <a:pt x="232" y="416"/>
                </a:cubicBezTo>
                <a:cubicBezTo>
                  <a:pt x="40" y="208"/>
                  <a:pt x="0" y="0"/>
                  <a:pt x="280" y="176"/>
                </a:cubicBezTo>
                <a:cubicBezTo>
                  <a:pt x="560" y="352"/>
                  <a:pt x="1236" y="912"/>
                  <a:pt x="1912" y="1472"/>
                </a:cubicBezTo>
              </a:path>
            </a:pathLst>
          </a:custGeom>
          <a:noFill/>
          <a:ln w="3810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
        <p:nvSpPr>
          <p:cNvPr id="9" name="Title 1">
            <a:extLst>
              <a:ext uri="{FF2B5EF4-FFF2-40B4-BE49-F238E27FC236}">
                <a16:creationId xmlns:a16="http://schemas.microsoft.com/office/drawing/2014/main" id="{C5FF5DDA-EDD5-8650-3758-4DECF2B26BC2}"/>
              </a:ext>
            </a:extLst>
          </p:cNvPr>
          <p:cNvSpPr txBox="1">
            <a:spLocks/>
          </p:cNvSpPr>
          <p:nvPr/>
        </p:nvSpPr>
        <p:spPr>
          <a:xfrm>
            <a:off x="228600" y="-12702"/>
            <a:ext cx="9144000" cy="1188720"/>
          </a:xfrm>
          <a:prstGeom prst="rect">
            <a:avLst/>
          </a:prstGeom>
        </p:spPr>
        <p:txBody>
          <a:bodyPr anchor="ctr"/>
          <a:lstStyle>
            <a:lvl1pPr algn="ctr" defTabSz="457200" rtl="0" eaLnBrk="1" latinLnBrk="0" hangingPunct="1">
              <a:spcBef>
                <a:spcPct val="0"/>
              </a:spcBef>
              <a:buNone/>
              <a:defRPr sz="4400" b="0" kern="1200">
                <a:solidFill>
                  <a:schemeClr val="tx1"/>
                </a:solidFill>
                <a:latin typeface="+mj-lt"/>
                <a:ea typeface="+mj-ea"/>
                <a:cs typeface="Arial" panose="020B0604020202020204" pitchFamily="34" charset="0"/>
              </a:defRPr>
            </a:lvl1p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a:ea typeface="+mj-ea"/>
                <a:cs typeface="Arial" panose="020B0604020202020204" pitchFamily="34" charset="0"/>
              </a:rPr>
              <a:t>The Real Numbers are</a:t>
            </a:r>
            <a:br>
              <a:rPr kumimoji="0" lang="en-US" sz="4000" b="0" i="0" u="none" strike="noStrike" kern="1200" cap="none" spc="0" normalizeH="0" baseline="0" noProof="0" dirty="0">
                <a:ln>
                  <a:noFill/>
                </a:ln>
                <a:solidFill>
                  <a:prstClr val="black"/>
                </a:solidFill>
                <a:effectLst/>
                <a:uLnTx/>
                <a:uFillTx/>
                <a:latin typeface="Calibri"/>
                <a:ea typeface="+mj-ea"/>
                <a:cs typeface="Arial" panose="020B0604020202020204" pitchFamily="34" charset="0"/>
              </a:rPr>
            </a:br>
            <a:r>
              <a:rPr kumimoji="0" lang="en-US" sz="4000" b="0" i="0" u="none" strike="noStrike" kern="1200" cap="none" spc="0" normalizeH="0" baseline="0" noProof="0" dirty="0">
                <a:ln>
                  <a:noFill/>
                </a:ln>
                <a:solidFill>
                  <a:prstClr val="black"/>
                </a:solidFill>
                <a:effectLst/>
                <a:uLnTx/>
                <a:uFillTx/>
                <a:latin typeface="Calibri"/>
                <a:ea typeface="+mj-ea"/>
                <a:cs typeface="Arial" panose="020B0604020202020204" pitchFamily="34" charset="0"/>
              </a:rPr>
              <a:t>Uncountable</a:t>
            </a:r>
          </a:p>
        </p:txBody>
      </p:sp>
    </p:spTree>
    <p:extLst>
      <p:ext uri="{BB962C8B-B14F-4D97-AF65-F5344CB8AC3E}">
        <p14:creationId xmlns:p14="http://schemas.microsoft.com/office/powerpoint/2010/main" val="154901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up)">
                                      <p:cBhvr>
                                        <p:cTn id="7" dur="500"/>
                                        <p:tgtEl>
                                          <p:spTgt spid="11"/>
                                        </p:tgtEl>
                                      </p:cBhvr>
                                    </p:animEffect>
                                  </p:childTnLst>
                                  <p:subTnLst>
                                    <p:audio>
                                      <p:cMediaNode>
                                        <p:cTn display="0" masterRel="sameClick">
                                          <p:stCondLst>
                                            <p:cond evt="begin" delay="0">
                                              <p:tn val="5"/>
                                            </p:cond>
                                          </p:stCondLst>
                                          <p:endCondLst>
                                            <p:cond evt="onStopAudio" delay="0">
                                              <p:tgtEl>
                                                <p:sldTgt/>
                                              </p:tgtEl>
                                            </p:cond>
                                          </p:endCondLst>
                                        </p:cTn>
                                        <p:tgtEl>
                                          <p:sndTgt r:embed="rId3"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F36700C7-E6BF-48D6-9C79-B08D5B3AF326}"/>
              </a:ext>
            </a:extLst>
          </p:cNvPr>
          <p:cNvSpPr>
            <a:spLocks noGrp="1" noChangeArrowheads="1"/>
          </p:cNvSpPr>
          <p:nvPr>
            <p:ph type="title"/>
          </p:nvPr>
        </p:nvSpPr>
        <p:spPr>
          <a:xfrm>
            <a:off x="354360" y="260648"/>
            <a:ext cx="8435280" cy="1143000"/>
          </a:xfrm>
        </p:spPr>
        <p:txBody>
          <a:bodyPr/>
          <a:lstStyle/>
          <a:p>
            <a:pPr eaLnBrk="1" hangingPunct="1"/>
            <a:r>
              <a:rPr lang="en-US" altLang="zh-CN" b="1" dirty="0"/>
              <a:t>Basic Set Relations: </a:t>
            </a:r>
            <a:br>
              <a:rPr lang="en-US" altLang="zh-CN" b="1" dirty="0"/>
            </a:br>
            <a:r>
              <a:rPr lang="en-US" altLang="zh-CN" b="1" dirty="0"/>
              <a:t>Member of (</a:t>
            </a:r>
            <a:r>
              <a:rPr lang="zh-CN" altLang="en-US" b="1" dirty="0">
                <a:latin typeface="微软雅黑" panose="020B0503020204020204" pitchFamily="34" charset="-122"/>
                <a:ea typeface="微软雅黑" panose="020B0503020204020204" pitchFamily="34" charset="-122"/>
                <a:sym typeface="Symbol" panose="05050102010706020507" pitchFamily="18" charset="2"/>
              </a:rPr>
              <a:t>成员</a:t>
            </a:r>
            <a:r>
              <a:rPr lang="en-US" altLang="zh-CN" b="1" dirty="0">
                <a:latin typeface="微软雅黑" panose="020B0503020204020204" pitchFamily="34" charset="-122"/>
                <a:ea typeface="微软雅黑" panose="020B0503020204020204" pitchFamily="34" charset="-122"/>
                <a:sym typeface="Symbol" panose="05050102010706020507" pitchFamily="18" charset="2"/>
              </a:rPr>
              <a:t>)   </a:t>
            </a:r>
            <a:endParaRPr lang="zh-CN" altLang="en-US" b="1" dirty="0">
              <a:latin typeface="微软雅黑" panose="020B0503020204020204" pitchFamily="34" charset="-122"/>
              <a:ea typeface="微软雅黑" panose="020B0503020204020204" pitchFamily="34" charset="-122"/>
              <a:sym typeface="Symbol" panose="05050102010706020507" pitchFamily="18" charset="2"/>
            </a:endParaRPr>
          </a:p>
        </p:txBody>
      </p:sp>
      <p:sp>
        <p:nvSpPr>
          <p:cNvPr id="24579" name="Rectangle 3">
            <a:extLst>
              <a:ext uri="{FF2B5EF4-FFF2-40B4-BE49-F238E27FC236}">
                <a16:creationId xmlns:a16="http://schemas.microsoft.com/office/drawing/2014/main" id="{3EE6F523-6B4A-4D15-AB5A-F8B0587F7D0B}"/>
              </a:ext>
            </a:extLst>
          </p:cNvPr>
          <p:cNvSpPr>
            <a:spLocks noGrp="1" noChangeArrowheads="1"/>
          </p:cNvSpPr>
          <p:nvPr>
            <p:ph type="body" idx="1"/>
          </p:nvPr>
        </p:nvSpPr>
        <p:spPr/>
        <p:txBody>
          <a:bodyPr/>
          <a:lstStyle/>
          <a:p>
            <a:pPr eaLnBrk="1" hangingPunct="1"/>
            <a:r>
              <a:rPr lang="en-US" altLang="zh-CN" i="1" dirty="0" err="1"/>
              <a:t>x</a:t>
            </a:r>
            <a:r>
              <a:rPr lang="en-US" altLang="zh-CN" dirty="0" err="1">
                <a:sym typeface="Symbol" panose="05050102010706020507" pitchFamily="18" charset="2"/>
              </a:rPr>
              <a:t></a:t>
            </a:r>
            <a:r>
              <a:rPr lang="en-US" altLang="zh-CN" i="1" dirty="0" err="1">
                <a:sym typeface="Symbol" panose="05050102010706020507" pitchFamily="18" charset="2"/>
              </a:rPr>
              <a:t>S</a:t>
            </a:r>
            <a:r>
              <a:rPr lang="en-US" altLang="zh-CN" i="1" dirty="0">
                <a:sym typeface="Symbol" panose="05050102010706020507" pitchFamily="18" charset="2"/>
              </a:rPr>
              <a:t> </a:t>
            </a:r>
            <a:r>
              <a:rPr lang="en-US" altLang="zh-CN" dirty="0">
                <a:sym typeface="Symbol" panose="05050102010706020507" pitchFamily="18" charset="2"/>
              </a:rPr>
              <a:t>(</a:t>
            </a:r>
            <a:r>
              <a:rPr lang="en-US" altLang="zh-CN" dirty="0">
                <a:latin typeface="Times New Roman" panose="02020603050405020304" pitchFamily="18" charset="0"/>
                <a:sym typeface="Symbol" panose="05050102010706020507" pitchFamily="18" charset="2"/>
              </a:rPr>
              <a:t>“</a:t>
            </a:r>
            <a:r>
              <a:rPr lang="en-US" altLang="zh-CN" i="1" dirty="0">
                <a:sym typeface="Symbol" panose="05050102010706020507" pitchFamily="18" charset="2"/>
              </a:rPr>
              <a:t>x</a:t>
            </a:r>
            <a:r>
              <a:rPr lang="en-US" altLang="zh-CN" dirty="0">
                <a:sym typeface="Symbol" panose="05050102010706020507" pitchFamily="18" charset="2"/>
              </a:rPr>
              <a:t> is in </a:t>
            </a:r>
            <a:r>
              <a:rPr lang="en-US" altLang="zh-CN" i="1" dirty="0">
                <a:sym typeface="Symbol" panose="05050102010706020507" pitchFamily="18" charset="2"/>
              </a:rPr>
              <a:t>S</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a:t>
            </a:r>
            <a:r>
              <a:rPr lang="en-US" altLang="zh-CN" i="1" dirty="0">
                <a:sym typeface="Symbol" panose="05050102010706020507" pitchFamily="18" charset="2"/>
              </a:rPr>
              <a:t> </a:t>
            </a:r>
            <a:r>
              <a:rPr lang="en-US" altLang="zh-CN" dirty="0">
                <a:sym typeface="Symbol" panose="05050102010706020507" pitchFamily="18" charset="2"/>
              </a:rPr>
              <a:t>is the proposition that object </a:t>
            </a:r>
            <a:r>
              <a:rPr lang="en-US" altLang="zh-CN" i="1" dirty="0">
                <a:sym typeface="Symbol" panose="05050102010706020507" pitchFamily="18" charset="2"/>
              </a:rPr>
              <a:t>x</a:t>
            </a:r>
            <a:r>
              <a:rPr lang="en-US" altLang="zh-CN" dirty="0">
                <a:sym typeface="Symbol" panose="05050102010706020507" pitchFamily="18" charset="2"/>
              </a:rPr>
              <a:t> is an </a:t>
            </a:r>
            <a:r>
              <a:rPr lang="en-US" altLang="zh-CN" i="1" dirty="0">
                <a:sym typeface="Symbol" panose="05050102010706020507" pitchFamily="18" charset="2"/>
              </a:rPr>
              <a:t></a:t>
            </a:r>
            <a:r>
              <a:rPr lang="en-US" altLang="zh-CN" i="1" dirty="0" err="1">
                <a:sym typeface="Symbol" panose="05050102010706020507" pitchFamily="18" charset="2"/>
              </a:rPr>
              <a:t>lement</a:t>
            </a:r>
            <a:r>
              <a:rPr lang="en-US" altLang="zh-CN" dirty="0">
                <a:sym typeface="Symbol" panose="05050102010706020507" pitchFamily="18" charset="2"/>
              </a:rPr>
              <a:t> or </a:t>
            </a:r>
            <a:r>
              <a:rPr lang="en-US" altLang="zh-CN" i="1" dirty="0">
                <a:sym typeface="Symbol" panose="05050102010706020507" pitchFamily="18" charset="2"/>
              </a:rPr>
              <a:t>member</a:t>
            </a:r>
            <a:r>
              <a:rPr lang="en-US" altLang="zh-CN" dirty="0">
                <a:sym typeface="Symbol" panose="05050102010706020507" pitchFamily="18" charset="2"/>
              </a:rPr>
              <a:t> of set </a:t>
            </a:r>
            <a:r>
              <a:rPr lang="en-US" altLang="zh-CN" i="1" dirty="0">
                <a:sym typeface="Symbol" panose="05050102010706020507" pitchFamily="18" charset="2"/>
              </a:rPr>
              <a:t>S</a:t>
            </a:r>
            <a:r>
              <a:rPr lang="en-US" altLang="zh-CN" dirty="0">
                <a:sym typeface="Symbol" panose="05050102010706020507" pitchFamily="18" charset="2"/>
              </a:rPr>
              <a:t>.</a:t>
            </a:r>
          </a:p>
          <a:p>
            <a:pPr lvl="1" eaLnBrk="1" hangingPunct="1"/>
            <a:r>
              <a:rPr lang="en-US" altLang="zh-CN" i="1" dirty="0">
                <a:sym typeface="Symbol" panose="05050102010706020507" pitchFamily="18" charset="2"/>
              </a:rPr>
              <a:t>e.g.</a:t>
            </a:r>
            <a:r>
              <a:rPr lang="en-US" altLang="zh-CN" dirty="0">
                <a:sym typeface="Symbol" panose="05050102010706020507" pitchFamily="18" charset="2"/>
              </a:rPr>
              <a:t> 3</a:t>
            </a:r>
            <a:r>
              <a:rPr lang="en-US" altLang="zh-CN" b="1" dirty="0">
                <a:sym typeface="Symbol" panose="05050102010706020507" pitchFamily="18" charset="2"/>
              </a:rPr>
              <a:t>N</a:t>
            </a:r>
            <a:r>
              <a:rPr lang="en-US" altLang="zh-CN" b="1" i="1" dirty="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a</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a:t>
            </a:r>
            <a:r>
              <a:rPr lang="en-US" altLang="zh-CN" i="1" dirty="0">
                <a:sym typeface="Symbol" panose="05050102010706020507" pitchFamily="18" charset="2"/>
              </a:rPr>
              <a:t>x </a:t>
            </a:r>
            <a:r>
              <a:rPr lang="en-US" altLang="zh-CN" dirty="0">
                <a:sym typeface="Symbol" panose="05050102010706020507" pitchFamily="18" charset="2"/>
              </a:rPr>
              <a:t>| </a:t>
            </a:r>
            <a:r>
              <a:rPr lang="en-US" altLang="zh-CN" i="1" dirty="0">
                <a:sym typeface="Symbol" panose="05050102010706020507" pitchFamily="18" charset="2"/>
              </a:rPr>
              <a:t>x</a:t>
            </a:r>
            <a:r>
              <a:rPr lang="en-US" altLang="zh-CN" dirty="0">
                <a:sym typeface="Symbol" panose="05050102010706020507" pitchFamily="18" charset="2"/>
              </a:rPr>
              <a:t> is a letter of the alphabet}</a:t>
            </a:r>
            <a:endParaRPr lang="en-US" altLang="zh-CN" b="1" dirty="0">
              <a:sym typeface="Symbol" panose="05050102010706020507" pitchFamily="18" charset="2"/>
            </a:endParaRPr>
          </a:p>
          <a:p>
            <a:pPr lvl="1" eaLnBrk="1" hangingPunct="1"/>
            <a:r>
              <a:rPr lang="en-US" altLang="zh-CN" dirty="0">
                <a:sym typeface="Symbol" panose="05050102010706020507" pitchFamily="18" charset="2"/>
              </a:rPr>
              <a:t>Can define set equality in terms of  relation:</a:t>
            </a:r>
            <a:br>
              <a:rPr lang="en-US" altLang="zh-CN" dirty="0">
                <a:sym typeface="Symbol" panose="05050102010706020507" pitchFamily="18" charset="2"/>
              </a:rPr>
            </a:b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S</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T</a:t>
            </a:r>
            <a:r>
              <a:rPr lang="en-US" altLang="zh-CN" dirty="0">
                <a:solidFill>
                  <a:srgbClr val="FF0000"/>
                </a:solidFill>
                <a:sym typeface="Symbol" panose="05050102010706020507" pitchFamily="18" charset="2"/>
              </a:rPr>
              <a:t>: </a:t>
            </a:r>
            <a:r>
              <a:rPr lang="en-US" altLang="zh-CN" i="1" dirty="0">
                <a:solidFill>
                  <a:srgbClr val="FF0000"/>
                </a:solidFill>
                <a:sym typeface="Symbol" panose="05050102010706020507" pitchFamily="18" charset="2"/>
              </a:rPr>
              <a:t>S</a:t>
            </a:r>
            <a:r>
              <a:rPr lang="en-US" altLang="zh-CN" dirty="0">
                <a:solidFill>
                  <a:srgbClr val="FF0000"/>
                </a:solidFill>
                <a:sym typeface="Symbol" panose="05050102010706020507" pitchFamily="18" charset="2"/>
              </a:rPr>
              <a:t>=</a:t>
            </a:r>
            <a:r>
              <a:rPr lang="en-US" altLang="zh-CN" i="1" dirty="0">
                <a:solidFill>
                  <a:srgbClr val="FF0000"/>
                </a:solidFill>
                <a:sym typeface="Symbol" panose="05050102010706020507" pitchFamily="18" charset="2"/>
              </a:rPr>
              <a:t>T </a:t>
            </a:r>
            <a:r>
              <a:rPr lang="en-US" altLang="zh-CN" dirty="0">
                <a:solidFill>
                  <a:srgbClr val="FF0000"/>
                </a:solidFill>
                <a:sym typeface="Symbol" panose="05050102010706020507" pitchFamily="18" charset="2"/>
              </a:rPr>
              <a:t> (</a:t>
            </a:r>
            <a:r>
              <a:rPr lang="en-US" altLang="zh-CN" i="1" dirty="0">
                <a:solidFill>
                  <a:srgbClr val="FF0000"/>
                </a:solidFill>
                <a:sym typeface="Symbol" panose="05050102010706020507" pitchFamily="18" charset="2"/>
              </a:rPr>
              <a:t>x</a:t>
            </a:r>
            <a:r>
              <a:rPr lang="en-US" altLang="zh-CN" dirty="0">
                <a:solidFill>
                  <a:srgbClr val="FF0000"/>
                </a:solidFill>
                <a:sym typeface="Symbol" panose="05050102010706020507" pitchFamily="18" charset="2"/>
              </a:rPr>
              <a:t>: </a:t>
            </a:r>
            <a:r>
              <a:rPr lang="en-US" altLang="zh-CN" i="1" dirty="0" err="1">
                <a:solidFill>
                  <a:srgbClr val="FF0000"/>
                </a:solidFill>
                <a:sym typeface="Symbol" panose="05050102010706020507" pitchFamily="18" charset="2"/>
              </a:rPr>
              <a:t>x</a:t>
            </a:r>
            <a:r>
              <a:rPr lang="en-US" altLang="zh-CN" dirty="0" err="1">
                <a:solidFill>
                  <a:srgbClr val="FF0000"/>
                </a:solidFill>
                <a:sym typeface="Symbol" panose="05050102010706020507" pitchFamily="18" charset="2"/>
              </a:rPr>
              <a:t></a:t>
            </a:r>
            <a:r>
              <a:rPr lang="en-US" altLang="zh-CN" i="1" dirty="0" err="1">
                <a:solidFill>
                  <a:srgbClr val="FF0000"/>
                </a:solidFill>
                <a:sym typeface="Symbol" panose="05050102010706020507" pitchFamily="18" charset="2"/>
              </a:rPr>
              <a:t>S</a:t>
            </a:r>
            <a:r>
              <a:rPr lang="en-US" altLang="zh-CN" dirty="0">
                <a:solidFill>
                  <a:srgbClr val="FF0000"/>
                </a:solidFill>
                <a:sym typeface="Symbol" panose="05050102010706020507" pitchFamily="18" charset="2"/>
              </a:rPr>
              <a:t>  </a:t>
            </a:r>
            <a:r>
              <a:rPr lang="en-US" altLang="zh-CN" i="1" dirty="0" err="1">
                <a:solidFill>
                  <a:srgbClr val="FF0000"/>
                </a:solidFill>
                <a:sym typeface="Symbol" panose="05050102010706020507" pitchFamily="18" charset="2"/>
              </a:rPr>
              <a:t>x</a:t>
            </a:r>
            <a:r>
              <a:rPr lang="en-US" altLang="zh-CN" dirty="0" err="1">
                <a:solidFill>
                  <a:srgbClr val="FF0000"/>
                </a:solidFill>
                <a:sym typeface="Symbol" panose="05050102010706020507" pitchFamily="18" charset="2"/>
              </a:rPr>
              <a:t></a:t>
            </a:r>
            <a:r>
              <a:rPr lang="en-US" altLang="zh-CN" i="1" dirty="0" err="1">
                <a:solidFill>
                  <a:srgbClr val="FF0000"/>
                </a:solidFill>
                <a:sym typeface="Symbol" panose="05050102010706020507" pitchFamily="18" charset="2"/>
              </a:rPr>
              <a:t>T</a:t>
            </a:r>
            <a:r>
              <a:rPr lang="en-US" altLang="zh-CN" dirty="0">
                <a:solidFill>
                  <a:srgbClr val="FF0000"/>
                </a:solidFill>
                <a:sym typeface="Symbol" panose="05050102010706020507" pitchFamily="18" charset="2"/>
              </a:rPr>
              <a:t>)</a:t>
            </a:r>
            <a:br>
              <a:rPr lang="en-US" altLang="zh-CN" dirty="0">
                <a:solidFill>
                  <a:srgbClr val="FF0000"/>
                </a:solidFill>
                <a:sym typeface="Symbol" panose="05050102010706020507" pitchFamily="18" charset="2"/>
              </a:rPr>
            </a:b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Two sets are equal </a:t>
            </a:r>
            <a:r>
              <a:rPr lang="en-US" altLang="zh-CN" i="1" dirty="0" err="1">
                <a:sym typeface="Symbol" panose="05050102010706020507" pitchFamily="18" charset="2"/>
              </a:rPr>
              <a:t>iff</a:t>
            </a:r>
            <a:r>
              <a:rPr lang="en-US" altLang="zh-CN" dirty="0">
                <a:sym typeface="Symbol" panose="05050102010706020507" pitchFamily="18" charset="2"/>
              </a:rPr>
              <a:t> they have all the same members.</a:t>
            </a:r>
            <a:r>
              <a:rPr lang="en-US" altLang="zh-CN" dirty="0">
                <a:latin typeface="Times New Roman" panose="02020603050405020304" pitchFamily="18" charset="0"/>
                <a:sym typeface="Symbol" panose="05050102010706020507" pitchFamily="18" charset="2"/>
              </a:rPr>
              <a:t>”</a:t>
            </a:r>
            <a:endParaRPr lang="en-US" altLang="zh-CN" dirty="0">
              <a:sym typeface="Symbol" panose="05050102010706020507" pitchFamily="18" charset="2"/>
            </a:endParaRPr>
          </a:p>
          <a:p>
            <a:pPr eaLnBrk="1" hangingPunct="1"/>
            <a:r>
              <a:rPr lang="en-US" altLang="zh-CN" i="1" dirty="0" err="1">
                <a:sym typeface="Symbol" panose="05050102010706020507" pitchFamily="18" charset="2"/>
              </a:rPr>
              <a:t>x</a:t>
            </a:r>
            <a:r>
              <a:rPr lang="en-US" altLang="zh-CN" dirty="0" err="1">
                <a:sym typeface="Symbol" panose="05050102010706020507" pitchFamily="18" charset="2"/>
              </a:rPr>
              <a:t></a:t>
            </a:r>
            <a:r>
              <a:rPr lang="en-US" altLang="zh-CN" i="1" dirty="0" err="1">
                <a:sym typeface="Symbol" panose="05050102010706020507" pitchFamily="18" charset="2"/>
              </a:rPr>
              <a:t>S</a:t>
            </a:r>
            <a:r>
              <a:rPr lang="en-US" altLang="zh-CN" i="1" dirty="0">
                <a:sym typeface="Symbol" panose="05050102010706020507" pitchFamily="18" charset="2"/>
              </a:rPr>
              <a:t> </a:t>
            </a:r>
            <a:r>
              <a:rPr lang="en-US" altLang="zh-CN" dirty="0">
                <a:sym typeface="Symbol" panose="05050102010706020507" pitchFamily="18" charset="2"/>
              </a:rPr>
              <a:t>: (</a:t>
            </a:r>
            <a:r>
              <a:rPr lang="en-US" altLang="zh-CN" i="1" dirty="0" err="1"/>
              <a:t>x</a:t>
            </a:r>
            <a:r>
              <a:rPr lang="en-US" altLang="zh-CN" dirty="0" err="1">
                <a:sym typeface="Symbol" panose="05050102010706020507" pitchFamily="18" charset="2"/>
              </a:rPr>
              <a:t></a:t>
            </a:r>
            <a:r>
              <a:rPr lang="en-US" altLang="zh-CN" i="1" dirty="0" err="1">
                <a:sym typeface="Symbol" panose="05050102010706020507" pitchFamily="18" charset="2"/>
              </a:rPr>
              <a:t>S</a:t>
            </a:r>
            <a:r>
              <a:rPr lang="en-US" altLang="zh-CN" dirty="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i="1" dirty="0">
                <a:sym typeface="Symbol" panose="05050102010706020507" pitchFamily="18" charset="2"/>
              </a:rPr>
              <a:t>x</a:t>
            </a:r>
            <a:r>
              <a:rPr lang="en-US" altLang="zh-CN" dirty="0">
                <a:sym typeface="Symbol" panose="05050102010706020507" pitchFamily="18" charset="2"/>
              </a:rPr>
              <a:t> is not in </a:t>
            </a:r>
            <a:r>
              <a:rPr lang="en-US" altLang="zh-CN" i="1" dirty="0">
                <a:sym typeface="Symbol" panose="05050102010706020507" pitchFamily="18" charset="2"/>
              </a:rPr>
              <a:t>S</a:t>
            </a:r>
            <a:r>
              <a:rPr lang="en-US" altLang="zh-CN" dirty="0">
                <a:latin typeface="Times New Roman" panose="02020603050405020304" pitchFamily="18" charset="0"/>
                <a:sym typeface="Symbol" panose="05050102010706020507" pitchFamily="18" charset="2"/>
              </a:rPr>
              <a:t>”</a:t>
            </a:r>
            <a:endParaRPr lang="en-US" altLang="zh-CN" i="1" dirty="0">
              <a:sym typeface="Symbol" panose="05050102010706020507" pitchFamily="18" charset="2"/>
            </a:endParaRPr>
          </a:p>
        </p:txBody>
      </p:sp>
      <p:sp>
        <p:nvSpPr>
          <p:cNvPr id="2" name="灯片编号占位符 1">
            <a:extLst>
              <a:ext uri="{FF2B5EF4-FFF2-40B4-BE49-F238E27FC236}">
                <a16:creationId xmlns:a16="http://schemas.microsoft.com/office/drawing/2014/main" id="{8D1CACF1-F36B-4D69-8699-B50C77C32952}"/>
              </a:ext>
            </a:extLst>
          </p:cNvPr>
          <p:cNvSpPr>
            <a:spLocks noGrp="1"/>
          </p:cNvSpPr>
          <p:nvPr>
            <p:ph type="sldNum" sz="quarter" idx="12"/>
          </p:nvPr>
        </p:nvSpPr>
        <p:spPr/>
        <p:txBody>
          <a:bodyPr/>
          <a:lstStyle/>
          <a:p>
            <a:fld id="{95D10F2E-2536-4355-9232-8FA25989555F}" type="slidenum">
              <a:rPr lang="en-US" altLang="zh-CN" smtClean="0"/>
              <a:pPr/>
              <a:t>7</a:t>
            </a:fld>
            <a:endParaRPr lang="en-U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2702"/>
            <a:ext cx="9144000" cy="1188720"/>
          </a:xfrm>
        </p:spPr>
        <p:txBody>
          <a:bodyPr/>
          <a:lstStyle/>
          <a:p>
            <a:pPr algn="l"/>
            <a:r>
              <a:rPr lang="en-US" sz="4000" dirty="0"/>
              <a:t>The Real Numbers are</a:t>
            </a:r>
            <a:br>
              <a:rPr lang="en-US" sz="4000" dirty="0"/>
            </a:br>
            <a:r>
              <a:rPr lang="en-US" sz="4000" dirty="0"/>
              <a:t>Uncountable</a:t>
            </a:r>
          </a:p>
        </p:txBody>
      </p:sp>
      <p:pic>
        <p:nvPicPr>
          <p:cNvPr id="12" name="Picture 2" descr="A portrait of Georg Cantor.&#10;"/>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848600" y="147692"/>
            <a:ext cx="1124210" cy="1300108"/>
          </a:xfrm>
          <a:prstGeom prst="rect">
            <a:avLst/>
          </a:prstGeom>
          <a:extLst>
            <a:ext uri="{909E8E84-426E-40DD-AFC4-6F175D3DCCD1}">
              <a14:hiddenFill xmlns:a14="http://schemas.microsoft.com/office/drawing/2010/main">
                <a:solidFill>
                  <a:srgbClr val="FFFFFF"/>
                </a:solidFill>
              </a14:hiddenFill>
            </a:ext>
          </a:extLst>
        </p:spPr>
      </p:pic>
      <p:sp>
        <p:nvSpPr>
          <p:cNvPr id="3" name="Content Placeholder 3"/>
          <p:cNvSpPr>
            <a:spLocks noGrp="1"/>
          </p:cNvSpPr>
          <p:nvPr>
            <p:ph idx="13"/>
          </p:nvPr>
        </p:nvSpPr>
        <p:spPr>
          <a:xfrm>
            <a:off x="6382512" y="533400"/>
            <a:ext cx="1313688" cy="523235"/>
          </a:xfrm>
        </p:spPr>
        <p:txBody>
          <a:bodyPr/>
          <a:lstStyle/>
          <a:p>
            <a:pPr>
              <a:spcBef>
                <a:spcPts val="0"/>
              </a:spcBef>
              <a:spcAft>
                <a:spcPts val="0"/>
              </a:spcAft>
            </a:pPr>
            <a:r>
              <a:rPr lang="en-US" sz="1600" dirty="0"/>
              <a:t>Georg Cantor</a:t>
            </a:r>
          </a:p>
          <a:p>
            <a:pPr>
              <a:spcBef>
                <a:spcPts val="0"/>
              </a:spcBef>
              <a:spcAft>
                <a:spcPts val="0"/>
              </a:spcAft>
            </a:pPr>
            <a:r>
              <a:rPr lang="en-US" sz="1600" dirty="0"/>
              <a:t>(1845-1918)</a:t>
            </a:r>
          </a:p>
        </p:txBody>
      </p:sp>
      <p:sp>
        <p:nvSpPr>
          <p:cNvPr id="5" name="Content Placeholder 4"/>
          <p:cNvSpPr>
            <a:spLocks noGrp="1"/>
          </p:cNvSpPr>
          <p:nvPr>
            <p:ph idx="14"/>
          </p:nvPr>
        </p:nvSpPr>
        <p:spPr>
          <a:xfrm>
            <a:off x="457200" y="1295400"/>
            <a:ext cx="8515610" cy="2209800"/>
          </a:xfrm>
        </p:spPr>
        <p:txBody>
          <a:bodyPr/>
          <a:lstStyle/>
          <a:p>
            <a:pPr>
              <a:spcBef>
                <a:spcPts val="0"/>
              </a:spcBef>
              <a:spcAft>
                <a:spcPts val="300"/>
              </a:spcAft>
            </a:pPr>
            <a:r>
              <a:rPr lang="en-US" sz="2000" b="1" dirty="0"/>
              <a:t>Example</a:t>
            </a:r>
            <a:r>
              <a:rPr lang="en-US" sz="2000" dirty="0"/>
              <a:t>: Show that the set of real numbers is uncountable.</a:t>
            </a:r>
          </a:p>
          <a:p>
            <a:pPr>
              <a:spcBef>
                <a:spcPts val="0"/>
              </a:spcBef>
              <a:spcAft>
                <a:spcPts val="300"/>
              </a:spcAft>
            </a:pPr>
            <a:r>
              <a:rPr lang="en-US" sz="2000" b="1" dirty="0"/>
              <a:t>Solution</a:t>
            </a:r>
            <a:r>
              <a:rPr lang="en-US" sz="2000" dirty="0"/>
              <a:t>: The method is called the Cantor diagnalization  </a:t>
            </a:r>
            <a:r>
              <a:rPr lang="en-US" sz="1800" dirty="0"/>
              <a:t>(</a:t>
            </a:r>
            <a:r>
              <a:rPr lang="zh-CN" altLang="en-US" sz="1800"/>
              <a:t>康托对角线</a:t>
            </a:r>
            <a:r>
              <a:rPr lang="zh-CN" altLang="en-US" sz="1800" dirty="0"/>
              <a:t>法</a:t>
            </a:r>
            <a:r>
              <a:rPr lang="en-US" sz="1800" dirty="0"/>
              <a:t>) </a:t>
            </a:r>
            <a:r>
              <a:rPr lang="en-US" sz="2000" dirty="0"/>
              <a:t>argument, and is a proof by contradiction.</a:t>
            </a:r>
          </a:p>
          <a:p>
            <a:pPr>
              <a:spcBef>
                <a:spcPts val="0"/>
              </a:spcBef>
              <a:spcAft>
                <a:spcPts val="300"/>
              </a:spcAft>
            </a:pPr>
            <a:endParaRPr lang="en-US" sz="2200" dirty="0"/>
          </a:p>
        </p:txBody>
      </p:sp>
      <p:sp>
        <p:nvSpPr>
          <p:cNvPr id="7" name="Content Placeholder 9"/>
          <p:cNvSpPr>
            <a:spLocks noGrp="1"/>
          </p:cNvSpPr>
          <p:nvPr>
            <p:ph idx="16"/>
          </p:nvPr>
        </p:nvSpPr>
        <p:spPr>
          <a:xfrm>
            <a:off x="450669" y="2349137"/>
            <a:ext cx="8229600" cy="2018665"/>
          </a:xfrm>
        </p:spPr>
        <p:txBody>
          <a:bodyPr/>
          <a:lstStyle/>
          <a:p>
            <a:pPr marL="457200" indent="-347472">
              <a:spcBef>
                <a:spcPts val="0"/>
              </a:spcBef>
              <a:spcAft>
                <a:spcPts val="300"/>
              </a:spcAft>
              <a:buFont typeface="+mj-lt"/>
              <a:buAutoNum type="arabicPeriod" startAt="5"/>
            </a:pPr>
            <a:r>
              <a:rPr lang="en-US" sz="1800" i="1" dirty="0"/>
              <a:t>r </a:t>
            </a:r>
            <a:r>
              <a:rPr lang="en-US" sz="1800" dirty="0"/>
              <a:t>is not equal to any of the </a:t>
            </a:r>
            <a:r>
              <a:rPr lang="en-US" sz="1800" i="1" dirty="0"/>
              <a:t>r</a:t>
            </a:r>
            <a:r>
              <a:rPr lang="en-US" sz="1800" baseline="-25000" dirty="0"/>
              <a:t>1 </a:t>
            </a:r>
            <a:r>
              <a:rPr lang="en-US" sz="1800" dirty="0"/>
              <a:t>, </a:t>
            </a:r>
            <a:r>
              <a:rPr lang="en-US" sz="1800" i="1" dirty="0"/>
              <a:t>r</a:t>
            </a:r>
            <a:r>
              <a:rPr lang="en-US" sz="1800" baseline="-25000" dirty="0"/>
              <a:t>2 </a:t>
            </a:r>
            <a:r>
              <a:rPr lang="en-US" sz="1800" dirty="0"/>
              <a:t>, </a:t>
            </a:r>
            <a:r>
              <a:rPr lang="en-US" sz="1800" i="1" dirty="0"/>
              <a:t>r</a:t>
            </a:r>
            <a:r>
              <a:rPr lang="en-US" sz="1800" baseline="-25000" dirty="0"/>
              <a:t>3 </a:t>
            </a:r>
            <a:r>
              <a:rPr lang="en-US" sz="1800" dirty="0"/>
              <a:t>,...  Because it differs from </a:t>
            </a:r>
            <a:r>
              <a:rPr lang="en-US" sz="1800" i="1" dirty="0" err="1"/>
              <a:t>r</a:t>
            </a:r>
            <a:r>
              <a:rPr lang="en-US" sz="1800" i="1" baseline="-25000" dirty="0" err="1"/>
              <a:t>i</a:t>
            </a:r>
            <a:r>
              <a:rPr lang="en-US" sz="1800" baseline="-25000" dirty="0"/>
              <a:t>   </a:t>
            </a:r>
            <a:r>
              <a:rPr lang="en-US" sz="1800" dirty="0"/>
              <a:t>in its </a:t>
            </a:r>
            <a:r>
              <a:rPr lang="en-US" sz="1800" i="1" dirty="0" err="1"/>
              <a:t>i</a:t>
            </a:r>
            <a:r>
              <a:rPr lang="en-US" sz="1800" dirty="0" err="1"/>
              <a:t>th</a:t>
            </a:r>
            <a:r>
              <a:rPr lang="en-US" sz="1800" dirty="0"/>
              <a:t> position after the decimal point. Therefore there is a real number between </a:t>
            </a:r>
            <a:r>
              <a:rPr lang="en-US" sz="1800" dirty="0">
                <a:ea typeface="Cambria Math" pitchFamily="18" charset="0"/>
              </a:rPr>
              <a:t>0</a:t>
            </a:r>
            <a:r>
              <a:rPr lang="en-US" sz="1800" dirty="0"/>
              <a:t> and </a:t>
            </a:r>
            <a:r>
              <a:rPr lang="en-US" sz="1800" dirty="0">
                <a:ea typeface="Cambria Math" pitchFamily="18" charset="0"/>
              </a:rPr>
              <a:t>1</a:t>
            </a:r>
            <a:r>
              <a:rPr lang="en-US" sz="1800" dirty="0"/>
              <a:t> that is not on the list since every real number has a unique decimal expansion. Hence, all the real numbers between </a:t>
            </a:r>
            <a:r>
              <a:rPr lang="en-US" sz="1800" dirty="0">
                <a:ea typeface="Cambria Math" pitchFamily="18" charset="0"/>
              </a:rPr>
              <a:t>0</a:t>
            </a:r>
            <a:r>
              <a:rPr lang="en-US" sz="1800" dirty="0"/>
              <a:t> and </a:t>
            </a:r>
            <a:r>
              <a:rPr lang="en-US" sz="1800" dirty="0">
                <a:ea typeface="Cambria Math" pitchFamily="18" charset="0"/>
              </a:rPr>
              <a:t>1</a:t>
            </a:r>
            <a:r>
              <a:rPr lang="en-US" sz="1800" dirty="0"/>
              <a:t> cannot be listed, so the set of real numbers between </a:t>
            </a:r>
            <a:r>
              <a:rPr lang="en-US" sz="1800" dirty="0">
                <a:ea typeface="Cambria Math" pitchFamily="18" charset="0"/>
              </a:rPr>
              <a:t>0</a:t>
            </a:r>
            <a:r>
              <a:rPr lang="en-US" sz="1800" dirty="0"/>
              <a:t> and </a:t>
            </a:r>
            <a:r>
              <a:rPr lang="en-US" sz="1800" dirty="0">
                <a:ea typeface="Cambria Math" pitchFamily="18" charset="0"/>
              </a:rPr>
              <a:t>1</a:t>
            </a:r>
            <a:r>
              <a:rPr lang="en-US" sz="1800" dirty="0"/>
              <a:t> is uncountable.</a:t>
            </a:r>
          </a:p>
          <a:p>
            <a:pPr marL="457200" indent="-347472">
              <a:spcBef>
                <a:spcPts val="0"/>
              </a:spcBef>
              <a:spcAft>
                <a:spcPts val="300"/>
              </a:spcAft>
              <a:buFont typeface="+mj-lt"/>
              <a:buAutoNum type="arabicPeriod" startAt="5"/>
            </a:pPr>
            <a:r>
              <a:rPr lang="en-US" sz="1800" dirty="0">
                <a:ea typeface="Cambria Math" pitchFamily="18" charset="0"/>
              </a:rPr>
              <a:t>Since a set with an uncountable subset is uncountable (an exercise), the set of real numbers is uncountable.</a:t>
            </a:r>
            <a:endParaRPr lang="en-US" sz="1800" dirty="0"/>
          </a:p>
        </p:txBody>
      </p:sp>
      <p:sp>
        <p:nvSpPr>
          <p:cNvPr id="16" name="Rectangle 3">
            <a:extLst>
              <a:ext uri="{FF2B5EF4-FFF2-40B4-BE49-F238E27FC236}">
                <a16:creationId xmlns:a16="http://schemas.microsoft.com/office/drawing/2014/main" id="{D7DAD0F1-FBCC-41CF-8E38-D9C4AEC72FB5}"/>
              </a:ext>
            </a:extLst>
          </p:cNvPr>
          <p:cNvSpPr txBox="1">
            <a:spLocks noChangeArrowheads="1"/>
          </p:cNvSpPr>
          <p:nvPr/>
        </p:nvSpPr>
        <p:spPr>
          <a:xfrm>
            <a:off x="828805" y="4406537"/>
            <a:ext cx="7772400" cy="4267200"/>
          </a:xfrm>
          <a:prstGeom prst="rect">
            <a:avLst/>
          </a:prstGeom>
        </p:spPr>
        <p:txBody>
          <a:bodyPr/>
          <a:lstStyle>
            <a:lvl1pPr marL="0" indent="0" algn="l" defTabSz="457200" rtl="0" eaLnBrk="1" latinLnBrk="0" hangingPunct="1">
              <a:spcBef>
                <a:spcPts val="1200"/>
              </a:spcBef>
              <a:spcAft>
                <a:spcPts val="600"/>
              </a:spcAft>
              <a:buFont typeface="Arial" panose="020B0604020202020204" pitchFamily="34" charset="0"/>
              <a:buNone/>
              <a:defRPr sz="3200" kern="1200">
                <a:solidFill>
                  <a:schemeClr val="tx1"/>
                </a:solidFill>
                <a:latin typeface="+mj-lt"/>
                <a:ea typeface="+mn-ea"/>
                <a:cs typeface="Arial" panose="020B0604020202020204" pitchFamily="34" charset="0"/>
              </a:defRPr>
            </a:lvl1pPr>
            <a:lvl2pPr marL="457200" indent="-342900" algn="l" defTabSz="457200" rtl="0" eaLnBrk="1" latinLnBrk="0" hangingPunct="1">
              <a:spcBef>
                <a:spcPts val="1200"/>
              </a:spcBef>
              <a:spcAft>
                <a:spcPts val="600"/>
              </a:spcAft>
              <a:buClr>
                <a:srgbClr val="04617B"/>
              </a:buClr>
              <a:buFont typeface="Arial" panose="020B0604020202020204" pitchFamily="34" charset="0"/>
              <a:buChar char="•"/>
              <a:defRPr sz="2800" kern="1200">
                <a:solidFill>
                  <a:schemeClr val="tx1"/>
                </a:solidFill>
                <a:latin typeface="+mj-lt"/>
                <a:ea typeface="+mn-ea"/>
                <a:cs typeface="Arial" panose="020B0604020202020204" pitchFamily="34" charset="0"/>
              </a:defRPr>
            </a:lvl2pPr>
            <a:lvl3pPr marL="822960" indent="-274320" algn="l" defTabSz="457200" rtl="0" eaLnBrk="1" latinLnBrk="0" hangingPunct="1">
              <a:spcBef>
                <a:spcPts val="1200"/>
              </a:spcBef>
              <a:spcAft>
                <a:spcPts val="600"/>
              </a:spcAft>
              <a:buClr>
                <a:srgbClr val="B60000"/>
              </a:buClr>
              <a:buFont typeface="Arial" panose="020B0604020202020204" pitchFamily="34" charset="0"/>
              <a:buChar char="•"/>
              <a:defRPr sz="2400" kern="1200">
                <a:solidFill>
                  <a:schemeClr val="tx1"/>
                </a:solidFill>
                <a:latin typeface="+mj-lt"/>
                <a:ea typeface="+mn-ea"/>
                <a:cs typeface="Arial" panose="020B0604020202020204" pitchFamily="34" charset="0"/>
              </a:defRPr>
            </a:lvl3pPr>
            <a:lvl4pPr marL="1188720" indent="-274320" algn="l" defTabSz="457200" rtl="0" eaLnBrk="1" latinLnBrk="0" hangingPunct="1">
              <a:spcBef>
                <a:spcPts val="1200"/>
              </a:spcBef>
              <a:spcAft>
                <a:spcPts val="600"/>
              </a:spcAft>
              <a:buClr>
                <a:srgbClr val="663F78"/>
              </a:buClr>
              <a:buFont typeface="Arial" panose="020B0604020202020204" pitchFamily="34" charset="0"/>
              <a:buChar char="•"/>
              <a:defRPr sz="2000" kern="1200">
                <a:solidFill>
                  <a:schemeClr val="tx1"/>
                </a:solidFill>
                <a:latin typeface="+mj-lt"/>
                <a:ea typeface="+mn-ea"/>
                <a:cs typeface="Arial" panose="020B0604020202020204" pitchFamily="34" charset="0"/>
              </a:defRPr>
            </a:lvl4pPr>
            <a:lvl5pPr marL="1554480" indent="-228600" algn="l" defTabSz="457200" rtl="0" eaLnBrk="1" latinLnBrk="0" hangingPunct="1">
              <a:spcBef>
                <a:spcPts val="1200"/>
              </a:spcBef>
              <a:spcAft>
                <a:spcPts val="600"/>
              </a:spcAft>
              <a:buFont typeface="Arial" panose="020B0604020202020204" pitchFamily="34" charset="0"/>
              <a:buChar char="•"/>
              <a:defRPr sz="1600" kern="1200">
                <a:solidFill>
                  <a:schemeClr val="tx1"/>
                </a:solidFill>
                <a:latin typeface="+mj-lt"/>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ts val="1200"/>
              </a:spcBef>
              <a:spcAft>
                <a:spcPts val="600"/>
              </a:spcAft>
              <a:buClrTx/>
              <a:buSzTx/>
              <a:buFont typeface="Arial" panose="020B0604020202020204" pitchFamily="34" charset="0"/>
              <a:buNone/>
              <a:tabLst/>
              <a:defRPr/>
            </a:pPr>
            <a:r>
              <a:rPr kumimoji="0" lang="en-US" altLang="zh-CN" sz="2000" b="0" i="1" u="none" strike="noStrike" kern="1200" cap="none" spc="0" normalizeH="0" baseline="0" noProof="0" dirty="0">
                <a:ln>
                  <a:noFill/>
                </a:ln>
                <a:solidFill>
                  <a:prstClr val="black"/>
                </a:solidFill>
                <a:effectLst/>
                <a:uLnTx/>
                <a:uFillTx/>
                <a:latin typeface="Calibri"/>
                <a:ea typeface="宋体" panose="02010600030101010101" pitchFamily="2" charset="-122"/>
                <a:cs typeface="Arial" panose="020B0604020202020204" pitchFamily="34" charset="0"/>
              </a:rPr>
              <a:t>E.g.</a:t>
            </a:r>
            <a:r>
              <a:rPr kumimoji="0" lang="en-US" altLang="zh-CN"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Arial" panose="020B0604020202020204" pitchFamily="34" charset="0"/>
              </a:rPr>
              <a:t>, a postulated enumeration of the reals:</a:t>
            </a:r>
            <a:br>
              <a:rPr kumimoji="0" lang="en-US" altLang="zh-CN" sz="2000" b="0" i="1" u="none" strike="noStrike" kern="1200" cap="none" spc="0" normalizeH="0" baseline="0" noProof="0" dirty="0">
                <a:ln>
                  <a:noFill/>
                </a:ln>
                <a:solidFill>
                  <a:prstClr val="black"/>
                </a:solidFill>
                <a:effectLst/>
                <a:uLnTx/>
                <a:uFillTx/>
                <a:latin typeface="Calibri"/>
                <a:ea typeface="宋体" panose="02010600030101010101" pitchFamily="2" charset="-122"/>
                <a:cs typeface="Arial" panose="020B0604020202020204" pitchFamily="34" charset="0"/>
              </a:rPr>
            </a:br>
            <a:r>
              <a:rPr kumimoji="0" lang="en-US" altLang="zh-CN" sz="2000" b="0" i="1" u="none" strike="noStrike" kern="1200" cap="none" spc="0" normalizeH="0" baseline="0" noProof="0" dirty="0">
                <a:ln>
                  <a:noFill/>
                </a:ln>
                <a:solidFill>
                  <a:srgbClr val="802754"/>
                </a:solidFill>
                <a:effectLst/>
                <a:uLnTx/>
                <a:uFillTx/>
                <a:latin typeface="Calibri"/>
                <a:ea typeface="宋体" panose="02010600030101010101" pitchFamily="2" charset="-122"/>
                <a:cs typeface="Arial" panose="020B0604020202020204" pitchFamily="34" charset="0"/>
              </a:rPr>
              <a:t>r</a:t>
            </a:r>
            <a:r>
              <a:rPr kumimoji="0" lang="en-US" altLang="zh-CN" sz="2000" b="0" i="0" u="none" strike="noStrike" kern="1200" cap="none" spc="0" normalizeH="0" baseline="-25000" noProof="0" dirty="0">
                <a:ln>
                  <a:noFill/>
                </a:ln>
                <a:solidFill>
                  <a:srgbClr val="802754"/>
                </a:solidFill>
                <a:effectLst/>
                <a:uLnTx/>
                <a:uFillTx/>
                <a:latin typeface="Calibri"/>
                <a:ea typeface="宋体" panose="02010600030101010101" pitchFamily="2" charset="-122"/>
                <a:cs typeface="Arial" panose="020B0604020202020204" pitchFamily="34" charset="0"/>
              </a:rPr>
              <a:t>1</a:t>
            </a:r>
            <a:r>
              <a:rPr kumimoji="0" lang="en-US" altLang="zh-CN" sz="2000" b="0" i="0" u="none" strike="noStrike" kern="1200" cap="none" spc="0" normalizeH="0" baseline="0" noProof="0" dirty="0">
                <a:ln>
                  <a:noFill/>
                </a:ln>
                <a:solidFill>
                  <a:srgbClr val="802754"/>
                </a:solidFill>
                <a:effectLst/>
                <a:uLnTx/>
                <a:uFillTx/>
                <a:latin typeface="Calibri"/>
                <a:ea typeface="宋体" panose="02010600030101010101" pitchFamily="2" charset="-122"/>
                <a:cs typeface="Arial" panose="020B0604020202020204" pitchFamily="34" charset="0"/>
              </a:rPr>
              <a:t> = </a:t>
            </a:r>
            <a:r>
              <a:rPr kumimoji="0" lang="en-US" altLang="zh-CN" sz="2000" b="0" i="0" u="none" strike="noStrike" kern="1200" cap="none" spc="0" normalizeH="0" baseline="0" noProof="0" dirty="0">
                <a:ln>
                  <a:noFill/>
                </a:ln>
                <a:solidFill>
                  <a:srgbClr val="802754"/>
                </a:solidFill>
                <a:effectLst/>
                <a:uLnTx/>
                <a:uFillTx/>
                <a:latin typeface="Courier New" panose="02070309020205020404" pitchFamily="49" charset="0"/>
                <a:ea typeface="宋体" panose="02010600030101010101" pitchFamily="2" charset="-122"/>
                <a:cs typeface="Arial" panose="020B0604020202020204" pitchFamily="34" charset="0"/>
              </a:rPr>
              <a:t>0.301948571</a:t>
            </a:r>
            <a:r>
              <a:rPr kumimoji="0" lang="en-US" altLang="zh-CN" sz="2000" b="0" i="0" u="none" strike="noStrike" kern="1200" cap="none" spc="0" normalizeH="0" baseline="0" noProof="0" dirty="0">
                <a:ln>
                  <a:noFill/>
                </a:ln>
                <a:solidFill>
                  <a:srgbClr val="802754"/>
                </a:solidFill>
                <a:effectLst/>
                <a:uLnTx/>
                <a:uFillTx/>
                <a:latin typeface="Times New Roman" panose="02020603050405020304" pitchFamily="18" charset="0"/>
                <a:ea typeface="宋体" panose="02010600030101010101" pitchFamily="2" charset="-122"/>
                <a:cs typeface="Arial" panose="020B0604020202020204" pitchFamily="34" charset="0"/>
              </a:rPr>
              <a:t>…</a:t>
            </a:r>
            <a:br>
              <a:rPr kumimoji="0" lang="en-US" altLang="zh-CN" sz="2000" b="0" i="0" u="none" strike="noStrike" kern="1200" cap="none" spc="0" normalizeH="0" baseline="0" noProof="0" dirty="0">
                <a:ln>
                  <a:noFill/>
                </a:ln>
                <a:solidFill>
                  <a:srgbClr val="802754"/>
                </a:solidFill>
                <a:effectLst/>
                <a:uLnTx/>
                <a:uFillTx/>
                <a:latin typeface="Calibri"/>
                <a:ea typeface="宋体" panose="02010600030101010101" pitchFamily="2" charset="-122"/>
                <a:cs typeface="Arial" panose="020B0604020202020204" pitchFamily="34" charset="0"/>
              </a:rPr>
            </a:br>
            <a:r>
              <a:rPr kumimoji="0" lang="en-US" altLang="zh-CN" sz="2000" b="0" i="1" u="none" strike="noStrike" kern="1200" cap="none" spc="0" normalizeH="0" baseline="0" noProof="0" dirty="0">
                <a:ln>
                  <a:noFill/>
                </a:ln>
                <a:solidFill>
                  <a:srgbClr val="802754"/>
                </a:solidFill>
                <a:effectLst/>
                <a:uLnTx/>
                <a:uFillTx/>
                <a:latin typeface="Calibri"/>
                <a:ea typeface="宋体" panose="02010600030101010101" pitchFamily="2" charset="-122"/>
                <a:cs typeface="Arial" panose="020B0604020202020204" pitchFamily="34" charset="0"/>
              </a:rPr>
              <a:t>r</a:t>
            </a:r>
            <a:r>
              <a:rPr kumimoji="0" lang="en-US" altLang="zh-CN" sz="2000" b="0" i="0" u="none" strike="noStrike" kern="1200" cap="none" spc="0" normalizeH="0" baseline="-25000" noProof="0" dirty="0">
                <a:ln>
                  <a:noFill/>
                </a:ln>
                <a:solidFill>
                  <a:srgbClr val="802754"/>
                </a:solidFill>
                <a:effectLst/>
                <a:uLnTx/>
                <a:uFillTx/>
                <a:latin typeface="Calibri"/>
                <a:ea typeface="宋体" panose="02010600030101010101" pitchFamily="2" charset="-122"/>
                <a:cs typeface="Arial" panose="020B0604020202020204" pitchFamily="34" charset="0"/>
              </a:rPr>
              <a:t>2</a:t>
            </a:r>
            <a:r>
              <a:rPr kumimoji="0" lang="en-US" altLang="zh-CN" sz="2000" b="0" i="0" u="none" strike="noStrike" kern="1200" cap="none" spc="0" normalizeH="0" baseline="0" noProof="0" dirty="0">
                <a:ln>
                  <a:noFill/>
                </a:ln>
                <a:solidFill>
                  <a:srgbClr val="802754"/>
                </a:solidFill>
                <a:effectLst/>
                <a:uLnTx/>
                <a:uFillTx/>
                <a:latin typeface="Calibri"/>
                <a:ea typeface="宋体" panose="02010600030101010101" pitchFamily="2" charset="-122"/>
                <a:cs typeface="Arial" panose="020B0604020202020204" pitchFamily="34" charset="0"/>
              </a:rPr>
              <a:t> = </a:t>
            </a:r>
            <a:r>
              <a:rPr kumimoji="0" lang="en-US" altLang="zh-CN" sz="2000" b="0" i="0" u="none" strike="noStrike" kern="1200" cap="none" spc="0" normalizeH="0" baseline="0" noProof="0" dirty="0">
                <a:ln>
                  <a:noFill/>
                </a:ln>
                <a:solidFill>
                  <a:srgbClr val="802754"/>
                </a:solidFill>
                <a:effectLst/>
                <a:uLnTx/>
                <a:uFillTx/>
                <a:latin typeface="Courier New" panose="02070309020205020404" pitchFamily="49" charset="0"/>
                <a:ea typeface="宋体" panose="02010600030101010101" pitchFamily="2" charset="-122"/>
                <a:cs typeface="Arial" panose="020B0604020202020204" pitchFamily="34" charset="0"/>
              </a:rPr>
              <a:t>0.103918481</a:t>
            </a:r>
            <a:r>
              <a:rPr kumimoji="0" lang="en-US" altLang="zh-CN" sz="2000" b="0" i="0" u="none" strike="noStrike" kern="1200" cap="none" spc="0" normalizeH="0" baseline="0" noProof="0" dirty="0">
                <a:ln>
                  <a:noFill/>
                </a:ln>
                <a:solidFill>
                  <a:srgbClr val="802754"/>
                </a:solidFill>
                <a:effectLst/>
                <a:uLnTx/>
                <a:uFillTx/>
                <a:latin typeface="Times New Roman" panose="02020603050405020304" pitchFamily="18" charset="0"/>
                <a:ea typeface="宋体" panose="02010600030101010101" pitchFamily="2" charset="-122"/>
                <a:cs typeface="Arial" panose="020B0604020202020204" pitchFamily="34" charset="0"/>
              </a:rPr>
              <a:t>…</a:t>
            </a:r>
            <a:br>
              <a:rPr kumimoji="0" lang="en-US" altLang="zh-CN" sz="2000" b="0" i="0" u="none" strike="noStrike" kern="1200" cap="none" spc="0" normalizeH="0" baseline="0" noProof="0" dirty="0">
                <a:ln>
                  <a:noFill/>
                </a:ln>
                <a:solidFill>
                  <a:srgbClr val="802754"/>
                </a:solidFill>
                <a:effectLst/>
                <a:uLnTx/>
                <a:uFillTx/>
                <a:latin typeface="Calibri"/>
                <a:ea typeface="宋体" panose="02010600030101010101" pitchFamily="2" charset="-122"/>
                <a:cs typeface="Arial" panose="020B0604020202020204" pitchFamily="34" charset="0"/>
              </a:rPr>
            </a:br>
            <a:r>
              <a:rPr kumimoji="0" lang="en-US" altLang="zh-CN" sz="2000" b="0" i="1" u="none" strike="noStrike" kern="1200" cap="none" spc="0" normalizeH="0" baseline="0" noProof="0" dirty="0">
                <a:ln>
                  <a:noFill/>
                </a:ln>
                <a:solidFill>
                  <a:srgbClr val="802754"/>
                </a:solidFill>
                <a:effectLst/>
                <a:uLnTx/>
                <a:uFillTx/>
                <a:latin typeface="Calibri"/>
                <a:ea typeface="宋体" panose="02010600030101010101" pitchFamily="2" charset="-122"/>
                <a:cs typeface="Arial" panose="020B0604020202020204" pitchFamily="34" charset="0"/>
              </a:rPr>
              <a:t>r</a:t>
            </a:r>
            <a:r>
              <a:rPr kumimoji="0" lang="en-US" altLang="zh-CN" sz="2000" b="0" i="0" u="none" strike="noStrike" kern="1200" cap="none" spc="0" normalizeH="0" baseline="-25000" noProof="0" dirty="0">
                <a:ln>
                  <a:noFill/>
                </a:ln>
                <a:solidFill>
                  <a:srgbClr val="802754"/>
                </a:solidFill>
                <a:effectLst/>
                <a:uLnTx/>
                <a:uFillTx/>
                <a:latin typeface="Calibri"/>
                <a:ea typeface="宋体" panose="02010600030101010101" pitchFamily="2" charset="-122"/>
                <a:cs typeface="Arial" panose="020B0604020202020204" pitchFamily="34" charset="0"/>
              </a:rPr>
              <a:t>3</a:t>
            </a:r>
            <a:r>
              <a:rPr kumimoji="0" lang="en-US" altLang="zh-CN" sz="2000" b="0" i="0" u="none" strike="noStrike" kern="1200" cap="none" spc="0" normalizeH="0" baseline="0" noProof="0" dirty="0">
                <a:ln>
                  <a:noFill/>
                </a:ln>
                <a:solidFill>
                  <a:srgbClr val="802754"/>
                </a:solidFill>
                <a:effectLst/>
                <a:uLnTx/>
                <a:uFillTx/>
                <a:latin typeface="Calibri"/>
                <a:ea typeface="宋体" panose="02010600030101010101" pitchFamily="2" charset="-122"/>
                <a:cs typeface="Arial" panose="020B0604020202020204" pitchFamily="34" charset="0"/>
              </a:rPr>
              <a:t> = </a:t>
            </a:r>
            <a:r>
              <a:rPr kumimoji="0" lang="en-US" altLang="zh-CN" sz="2000" b="0" i="0" u="none" strike="noStrike" kern="1200" cap="none" spc="0" normalizeH="0" baseline="0" noProof="0" dirty="0">
                <a:ln>
                  <a:noFill/>
                </a:ln>
                <a:solidFill>
                  <a:srgbClr val="802754"/>
                </a:solidFill>
                <a:effectLst/>
                <a:uLnTx/>
                <a:uFillTx/>
                <a:latin typeface="Courier New" panose="02070309020205020404" pitchFamily="49" charset="0"/>
                <a:ea typeface="宋体" panose="02010600030101010101" pitchFamily="2" charset="-122"/>
                <a:cs typeface="Arial" panose="020B0604020202020204" pitchFamily="34" charset="0"/>
              </a:rPr>
              <a:t>0.039194193</a:t>
            </a:r>
            <a:r>
              <a:rPr kumimoji="0" lang="en-US" altLang="zh-CN" sz="2000" b="0" i="0" u="none" strike="noStrike" kern="1200" cap="none" spc="0" normalizeH="0" baseline="0" noProof="0" dirty="0">
                <a:ln>
                  <a:noFill/>
                </a:ln>
                <a:solidFill>
                  <a:srgbClr val="802754"/>
                </a:solidFill>
                <a:effectLst/>
                <a:uLnTx/>
                <a:uFillTx/>
                <a:latin typeface="Times New Roman" panose="02020603050405020304" pitchFamily="18" charset="0"/>
                <a:ea typeface="宋体" panose="02010600030101010101" pitchFamily="2" charset="-122"/>
                <a:cs typeface="Arial" panose="020B0604020202020204" pitchFamily="34" charset="0"/>
              </a:rPr>
              <a:t>…</a:t>
            </a:r>
            <a:br>
              <a:rPr kumimoji="0" lang="en-US" altLang="zh-CN" sz="2000" b="0" i="0" u="none" strike="noStrike" kern="1200" cap="none" spc="0" normalizeH="0" baseline="0" noProof="0" dirty="0">
                <a:ln>
                  <a:noFill/>
                </a:ln>
                <a:solidFill>
                  <a:srgbClr val="802754"/>
                </a:solidFill>
                <a:effectLst/>
                <a:uLnTx/>
                <a:uFillTx/>
                <a:latin typeface="Calibri"/>
                <a:ea typeface="宋体" panose="02010600030101010101" pitchFamily="2" charset="-122"/>
                <a:cs typeface="Arial" panose="020B0604020202020204" pitchFamily="34" charset="0"/>
              </a:rPr>
            </a:br>
            <a:r>
              <a:rPr kumimoji="0" lang="en-US" altLang="zh-CN" sz="2000" b="0" i="1" u="none" strike="noStrike" kern="1200" cap="none" spc="0" normalizeH="0" baseline="0" noProof="0" dirty="0">
                <a:ln>
                  <a:noFill/>
                </a:ln>
                <a:solidFill>
                  <a:srgbClr val="802754"/>
                </a:solidFill>
                <a:effectLst/>
                <a:uLnTx/>
                <a:uFillTx/>
                <a:latin typeface="Calibri"/>
                <a:ea typeface="宋体" panose="02010600030101010101" pitchFamily="2" charset="-122"/>
                <a:cs typeface="Arial" panose="020B0604020202020204" pitchFamily="34" charset="0"/>
              </a:rPr>
              <a:t>r</a:t>
            </a:r>
            <a:r>
              <a:rPr kumimoji="0" lang="en-US" altLang="zh-CN" sz="2000" b="0" i="0" u="none" strike="noStrike" kern="1200" cap="none" spc="0" normalizeH="0" baseline="-25000" noProof="0" dirty="0">
                <a:ln>
                  <a:noFill/>
                </a:ln>
                <a:solidFill>
                  <a:srgbClr val="802754"/>
                </a:solidFill>
                <a:effectLst/>
                <a:uLnTx/>
                <a:uFillTx/>
                <a:latin typeface="Calibri"/>
                <a:ea typeface="宋体" panose="02010600030101010101" pitchFamily="2" charset="-122"/>
                <a:cs typeface="Arial" panose="020B0604020202020204" pitchFamily="34" charset="0"/>
              </a:rPr>
              <a:t>4</a:t>
            </a:r>
            <a:r>
              <a:rPr kumimoji="0" lang="en-US" altLang="zh-CN" sz="2000" b="0" i="0" u="none" strike="noStrike" kern="1200" cap="none" spc="0" normalizeH="0" baseline="0" noProof="0" dirty="0">
                <a:ln>
                  <a:noFill/>
                </a:ln>
                <a:solidFill>
                  <a:srgbClr val="802754"/>
                </a:solidFill>
                <a:effectLst/>
                <a:uLnTx/>
                <a:uFillTx/>
                <a:latin typeface="Calibri"/>
                <a:ea typeface="宋体" panose="02010600030101010101" pitchFamily="2" charset="-122"/>
                <a:cs typeface="Arial" panose="020B0604020202020204" pitchFamily="34" charset="0"/>
              </a:rPr>
              <a:t> = </a:t>
            </a:r>
            <a:r>
              <a:rPr kumimoji="0" lang="en-US" altLang="zh-CN" sz="2000" b="0" i="0" u="none" strike="noStrike" kern="1200" cap="none" spc="0" normalizeH="0" baseline="0" noProof="0" dirty="0">
                <a:ln>
                  <a:noFill/>
                </a:ln>
                <a:solidFill>
                  <a:srgbClr val="802754"/>
                </a:solidFill>
                <a:effectLst/>
                <a:uLnTx/>
                <a:uFillTx/>
                <a:latin typeface="Courier New" panose="02070309020205020404" pitchFamily="49" charset="0"/>
                <a:ea typeface="宋体" panose="02010600030101010101" pitchFamily="2" charset="-122"/>
                <a:cs typeface="Arial" panose="020B0604020202020204" pitchFamily="34" charset="0"/>
              </a:rPr>
              <a:t>0.918237461</a:t>
            </a:r>
            <a:r>
              <a:rPr kumimoji="0" lang="en-US" altLang="zh-CN" sz="2000" b="0" i="0" u="none" strike="noStrike" kern="1200" cap="none" spc="0" normalizeH="0" baseline="0" noProof="0" dirty="0">
                <a:ln>
                  <a:noFill/>
                </a:ln>
                <a:solidFill>
                  <a:srgbClr val="802754"/>
                </a:solidFill>
                <a:effectLst/>
                <a:uLnTx/>
                <a:uFillTx/>
                <a:latin typeface="Times New Roman" panose="02020603050405020304" pitchFamily="18" charset="0"/>
                <a:ea typeface="宋体" panose="02010600030101010101" pitchFamily="2" charset="-122"/>
                <a:cs typeface="Arial" panose="020B0604020202020204" pitchFamily="34" charset="0"/>
              </a:rPr>
              <a:t>…</a:t>
            </a:r>
          </a:p>
          <a:p>
            <a:pPr marL="0" marR="0" lvl="0" indent="0" algn="l" defTabSz="457200" rtl="0" eaLnBrk="1" fontAlgn="auto" latinLnBrk="0" hangingPunct="1">
              <a:lnSpc>
                <a:spcPct val="100000"/>
              </a:lnSpc>
              <a:spcBef>
                <a:spcPts val="1200"/>
              </a:spcBef>
              <a:spcAft>
                <a:spcPts val="600"/>
              </a:spcAft>
              <a:buClrTx/>
              <a:buSzTx/>
              <a:buFont typeface="Arial" panose="020B0604020202020204" pitchFamily="34" charset="0"/>
              <a:buNone/>
              <a:tabLst/>
              <a:defRPr/>
            </a:pPr>
            <a:r>
              <a:rPr kumimoji="0" lang="en-US" altLang="zh-CN" sz="1800" b="0" i="0" u="none" strike="noStrike" kern="1200" cap="none" spc="0" normalizeH="0" baseline="0" noProof="0" dirty="0">
                <a:ln>
                  <a:noFill/>
                </a:ln>
                <a:solidFill>
                  <a:srgbClr val="802754"/>
                </a:solidFill>
                <a:effectLst/>
                <a:uLnTx/>
                <a:uFillTx/>
                <a:latin typeface="Calibri"/>
                <a:ea typeface="宋体" panose="02010600030101010101" pitchFamily="2" charset="-122"/>
                <a:cs typeface="Arial" panose="020B0604020202020204" pitchFamily="34" charset="0"/>
              </a:rPr>
              <a:t>Then, 0.4333</a:t>
            </a:r>
            <a:r>
              <a:rPr kumimoji="0" lang="en-US" altLang="zh-CN" sz="1800" b="0" i="0" u="none" strike="noStrike" kern="1200" cap="none" spc="0" normalizeH="0" baseline="0" noProof="0" dirty="0">
                <a:ln>
                  <a:noFill/>
                </a:ln>
                <a:solidFill>
                  <a:srgbClr val="802754"/>
                </a:solidFill>
                <a:effectLst/>
                <a:uLnTx/>
                <a:uFillTx/>
                <a:latin typeface="Times New Roman" panose="02020603050405020304" pitchFamily="18" charset="0"/>
                <a:ea typeface="宋体" panose="02010600030101010101" pitchFamily="2" charset="-122"/>
                <a:cs typeface="Arial" panose="020B0604020202020204" pitchFamily="34" charset="0"/>
              </a:rPr>
              <a:t>…</a:t>
            </a:r>
            <a:r>
              <a:rPr kumimoji="0" lang="en-US" altLang="zh-CN" sz="1800" b="0" i="0" u="none" strike="noStrike" kern="1200" cap="none" spc="0" normalizeH="0" baseline="0" noProof="0" dirty="0">
                <a:ln>
                  <a:noFill/>
                </a:ln>
                <a:solidFill>
                  <a:srgbClr val="802754"/>
                </a:solidFill>
                <a:effectLst/>
                <a:uLnTx/>
                <a:uFillTx/>
                <a:latin typeface="Calibri"/>
                <a:ea typeface="宋体" panose="02010600030101010101" pitchFamily="2" charset="-122"/>
                <a:cs typeface="Arial" panose="020B0604020202020204" pitchFamily="34" charset="0"/>
              </a:rPr>
              <a:t> can</a:t>
            </a:r>
            <a:r>
              <a:rPr kumimoji="0" lang="en-US" altLang="zh-CN" sz="1800" b="0" i="0" u="none" strike="noStrike" kern="1200" cap="none" spc="0" normalizeH="0" baseline="0" noProof="0" dirty="0">
                <a:ln>
                  <a:noFill/>
                </a:ln>
                <a:solidFill>
                  <a:srgbClr val="802754"/>
                </a:solidFill>
                <a:effectLst/>
                <a:uLnTx/>
                <a:uFillTx/>
                <a:latin typeface="Times New Roman" panose="02020603050405020304" pitchFamily="18" charset="0"/>
                <a:ea typeface="宋体" panose="02010600030101010101" pitchFamily="2" charset="-122"/>
                <a:cs typeface="Arial" panose="020B0604020202020204" pitchFamily="34" charset="0"/>
              </a:rPr>
              <a:t>’</a:t>
            </a:r>
            <a:r>
              <a:rPr kumimoji="0" lang="en-US" altLang="zh-CN" sz="1800" b="0" i="0" u="none" strike="noStrike" kern="1200" cap="none" spc="0" normalizeH="0" baseline="0" noProof="0" dirty="0">
                <a:ln>
                  <a:noFill/>
                </a:ln>
                <a:solidFill>
                  <a:srgbClr val="802754"/>
                </a:solidFill>
                <a:effectLst/>
                <a:uLnTx/>
                <a:uFillTx/>
                <a:latin typeface="Calibri"/>
                <a:ea typeface="宋体" panose="02010600030101010101" pitchFamily="2" charset="-122"/>
                <a:cs typeface="Arial" panose="020B0604020202020204" pitchFamily="34" charset="0"/>
              </a:rPr>
              <a:t>t be on the list anywhere!</a:t>
            </a:r>
          </a:p>
        </p:txBody>
      </p:sp>
      <p:sp>
        <p:nvSpPr>
          <p:cNvPr id="17" name="Freeform 4">
            <a:extLst>
              <a:ext uri="{FF2B5EF4-FFF2-40B4-BE49-F238E27FC236}">
                <a16:creationId xmlns:a16="http://schemas.microsoft.com/office/drawing/2014/main" id="{A7484DFD-4F72-470E-8E07-0BB88513B324}"/>
              </a:ext>
            </a:extLst>
          </p:cNvPr>
          <p:cNvSpPr>
            <a:spLocks/>
          </p:cNvSpPr>
          <p:nvPr/>
        </p:nvSpPr>
        <p:spPr bwMode="auto">
          <a:xfrm>
            <a:off x="1600200" y="4635137"/>
            <a:ext cx="762000" cy="1384663"/>
          </a:xfrm>
          <a:custGeom>
            <a:avLst/>
            <a:gdLst>
              <a:gd name="T0" fmla="*/ 2147483646 w 760"/>
              <a:gd name="T1" fmla="*/ 2147483646 h 1364"/>
              <a:gd name="T2" fmla="*/ 2147483646 w 760"/>
              <a:gd name="T3" fmla="*/ 2147483646 h 1364"/>
              <a:gd name="T4" fmla="*/ 2147483646 w 760"/>
              <a:gd name="T5" fmla="*/ 2147483646 h 1364"/>
              <a:gd name="T6" fmla="*/ 2147483646 w 760"/>
              <a:gd name="T7" fmla="*/ 2147483646 h 1364"/>
              <a:gd name="T8" fmla="*/ 2147483646 w 760"/>
              <a:gd name="T9" fmla="*/ 2147483646 h 136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60" h="1364">
                <a:moveTo>
                  <a:pt x="568" y="1316"/>
                </a:moveTo>
                <a:cubicBezTo>
                  <a:pt x="368" y="932"/>
                  <a:pt x="176" y="540"/>
                  <a:pt x="88" y="356"/>
                </a:cubicBezTo>
                <a:cubicBezTo>
                  <a:pt x="0" y="172"/>
                  <a:pt x="27" y="237"/>
                  <a:pt x="42" y="210"/>
                </a:cubicBezTo>
                <a:cubicBezTo>
                  <a:pt x="57" y="183"/>
                  <a:pt x="56" y="0"/>
                  <a:pt x="176" y="192"/>
                </a:cubicBezTo>
                <a:cubicBezTo>
                  <a:pt x="296" y="384"/>
                  <a:pt x="638" y="1120"/>
                  <a:pt x="760" y="1364"/>
                </a:cubicBezTo>
              </a:path>
            </a:pathLst>
          </a:custGeom>
          <a:noFill/>
          <a:ln w="38100" cap="flat" cmpd="sng">
            <a:solidFill>
              <a:srgbClr val="FF0000"/>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1069476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8800"/>
            <a:ext cx="9144000" cy="1722120"/>
          </a:xfrm>
        </p:spPr>
        <p:txBody>
          <a:bodyPr/>
          <a:lstStyle/>
          <a:p>
            <a:r>
              <a:rPr lang="en-US" sz="6000" b="1" dirty="0"/>
              <a:t>Matrices </a:t>
            </a:r>
          </a:p>
        </p:txBody>
      </p:sp>
      <p:sp>
        <p:nvSpPr>
          <p:cNvPr id="3" name="Content Placeholder 2"/>
          <p:cNvSpPr>
            <a:spLocks noGrp="1"/>
          </p:cNvSpPr>
          <p:nvPr>
            <p:ph idx="1"/>
          </p:nvPr>
        </p:nvSpPr>
        <p:spPr>
          <a:xfrm>
            <a:off x="3200400" y="3810000"/>
            <a:ext cx="2743200" cy="640080"/>
          </a:xfrm>
        </p:spPr>
        <p:txBody>
          <a:bodyPr/>
          <a:lstStyle/>
          <a:p>
            <a:pPr algn="ctr"/>
            <a:r>
              <a:rPr lang="en-US" dirty="0"/>
              <a:t>Section 2.6</a:t>
            </a:r>
          </a:p>
        </p:txBody>
      </p:sp>
    </p:spTree>
    <p:extLst>
      <p:ext uri="{BB962C8B-B14F-4D97-AF65-F5344CB8AC3E}">
        <p14:creationId xmlns:p14="http://schemas.microsoft.com/office/powerpoint/2010/main" val="55236523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533400"/>
            <a:ext cx="9144000" cy="1188720"/>
          </a:xfrm>
        </p:spPr>
        <p:txBody>
          <a:bodyPr/>
          <a:lstStyle/>
          <a:p>
            <a:r>
              <a:rPr lang="en-US" dirty="0"/>
              <a:t>Section Summary</a:t>
            </a:r>
            <a:endParaRPr lang="en-US" sz="1500" dirty="0"/>
          </a:p>
        </p:txBody>
      </p:sp>
      <p:sp>
        <p:nvSpPr>
          <p:cNvPr id="4" name="Content Placeholder 2"/>
          <p:cNvSpPr>
            <a:spLocks noGrp="1"/>
          </p:cNvSpPr>
          <p:nvPr>
            <p:ph idx="1"/>
          </p:nvPr>
        </p:nvSpPr>
        <p:spPr>
          <a:xfrm>
            <a:off x="533400" y="1981200"/>
            <a:ext cx="8153400" cy="4724400"/>
          </a:xfrm>
        </p:spPr>
        <p:txBody>
          <a:bodyPr/>
          <a:lstStyle/>
          <a:p>
            <a:r>
              <a:rPr lang="en-US" dirty="0"/>
              <a:t>Definition of a Matrix</a:t>
            </a:r>
          </a:p>
          <a:p>
            <a:r>
              <a:rPr lang="en-US" dirty="0"/>
              <a:t>Matrix Arithmetic</a:t>
            </a:r>
          </a:p>
          <a:p>
            <a:r>
              <a:rPr lang="en-US" dirty="0"/>
              <a:t>Transposes and Powers of Arithmetic</a:t>
            </a:r>
          </a:p>
          <a:p>
            <a:r>
              <a:rPr lang="en-US" dirty="0"/>
              <a:t>Zero-One matrices</a:t>
            </a:r>
          </a:p>
        </p:txBody>
      </p:sp>
    </p:spTree>
    <p:extLst>
      <p:ext uri="{BB962C8B-B14F-4D97-AF65-F5344CB8AC3E}">
        <p14:creationId xmlns:p14="http://schemas.microsoft.com/office/powerpoint/2010/main" val="323378180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Matrices</a:t>
            </a:r>
            <a:endParaRPr lang="en-US" sz="1500" dirty="0"/>
          </a:p>
        </p:txBody>
      </p:sp>
      <p:sp>
        <p:nvSpPr>
          <p:cNvPr id="4" name="Content Placeholder 2"/>
          <p:cNvSpPr>
            <a:spLocks noGrp="1"/>
          </p:cNvSpPr>
          <p:nvPr>
            <p:ph idx="1"/>
          </p:nvPr>
        </p:nvSpPr>
        <p:spPr>
          <a:xfrm>
            <a:off x="457200" y="1295400"/>
            <a:ext cx="8534400" cy="5257800"/>
          </a:xfrm>
        </p:spPr>
        <p:txBody>
          <a:bodyPr/>
          <a:lstStyle/>
          <a:p>
            <a:pPr>
              <a:spcBef>
                <a:spcPts val="0"/>
              </a:spcBef>
            </a:pPr>
            <a:r>
              <a:rPr lang="en-US" sz="2600" dirty="0"/>
              <a:t>Matrices are useful discrete structures that can be used in many ways. For example, they are used to:</a:t>
            </a:r>
          </a:p>
          <a:p>
            <a:pPr lvl="1">
              <a:spcBef>
                <a:spcPts val="0"/>
              </a:spcBef>
            </a:pPr>
            <a:r>
              <a:rPr lang="en-US" sz="2200" dirty="0"/>
              <a:t>describe certain types of functions known as linear transformations.</a:t>
            </a:r>
          </a:p>
          <a:p>
            <a:pPr lvl="1">
              <a:spcBef>
                <a:spcPts val="0"/>
              </a:spcBef>
            </a:pPr>
            <a:r>
              <a:rPr lang="en-US" sz="2200" dirty="0"/>
              <a:t>Express which vertices of a graph are connected by edges (see Chapter 10).</a:t>
            </a:r>
          </a:p>
          <a:p>
            <a:pPr>
              <a:spcBef>
                <a:spcPts val="0"/>
              </a:spcBef>
            </a:pPr>
            <a:r>
              <a:rPr lang="en-US" sz="2600" dirty="0"/>
              <a:t>In later chapters, we will see matrices used to build models of:</a:t>
            </a:r>
          </a:p>
          <a:p>
            <a:pPr lvl="1">
              <a:spcBef>
                <a:spcPts val="0"/>
              </a:spcBef>
            </a:pPr>
            <a:r>
              <a:rPr lang="en-US" sz="2200" dirty="0"/>
              <a:t>Transportation systems.</a:t>
            </a:r>
          </a:p>
          <a:p>
            <a:pPr lvl="1">
              <a:spcBef>
                <a:spcPts val="0"/>
              </a:spcBef>
            </a:pPr>
            <a:r>
              <a:rPr lang="en-US" sz="2200" dirty="0"/>
              <a:t>Communication networks.</a:t>
            </a:r>
          </a:p>
          <a:p>
            <a:pPr>
              <a:spcBef>
                <a:spcPts val="0"/>
              </a:spcBef>
            </a:pPr>
            <a:r>
              <a:rPr lang="en-US" sz="2600" dirty="0"/>
              <a:t>Algorithms based on matrix models will be presented in later chapters.</a:t>
            </a:r>
          </a:p>
          <a:p>
            <a:pPr>
              <a:spcBef>
                <a:spcPts val="0"/>
              </a:spcBef>
            </a:pPr>
            <a:r>
              <a:rPr lang="en-US" sz="2600" dirty="0"/>
              <a:t>Here we cover the aspect of matrix arithmetic that will be needed later.</a:t>
            </a:r>
          </a:p>
        </p:txBody>
      </p:sp>
    </p:spTree>
    <p:extLst>
      <p:ext uri="{BB962C8B-B14F-4D97-AF65-F5344CB8AC3E}">
        <p14:creationId xmlns:p14="http://schemas.microsoft.com/office/powerpoint/2010/main" val="17047437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a:t>
            </a:r>
            <a:endParaRPr lang="en-US" sz="1500" dirty="0"/>
          </a:p>
        </p:txBody>
      </p:sp>
      <p:sp>
        <p:nvSpPr>
          <p:cNvPr id="4" name="Content Placeholder 2"/>
          <p:cNvSpPr>
            <a:spLocks noGrp="1"/>
          </p:cNvSpPr>
          <p:nvPr>
            <p:ph idx="1"/>
          </p:nvPr>
        </p:nvSpPr>
        <p:spPr>
          <a:xfrm>
            <a:off x="457200" y="1295400"/>
            <a:ext cx="8229600" cy="4648200"/>
          </a:xfrm>
        </p:spPr>
        <p:txBody>
          <a:bodyPr/>
          <a:lstStyle/>
          <a:p>
            <a:pPr>
              <a:spcBef>
                <a:spcPts val="600"/>
              </a:spcBef>
            </a:pPr>
            <a:r>
              <a:rPr lang="en-US" sz="3000" b="1" dirty="0"/>
              <a:t>Definition</a:t>
            </a:r>
            <a:r>
              <a:rPr lang="en-US" sz="3000" dirty="0"/>
              <a:t>: A </a:t>
            </a:r>
            <a:r>
              <a:rPr lang="en-US" sz="3000" i="1" dirty="0">
                <a:solidFill>
                  <a:srgbClr val="C00000"/>
                </a:solidFill>
              </a:rPr>
              <a:t>matrix</a:t>
            </a:r>
            <a:r>
              <a:rPr lang="en-US" sz="3000" i="1" dirty="0"/>
              <a:t> </a:t>
            </a:r>
            <a:r>
              <a:rPr lang="en-US" sz="3000" dirty="0"/>
              <a:t>is a rectangular array of numbers. A matrix with </a:t>
            </a:r>
            <a:r>
              <a:rPr lang="en-US" sz="3000" i="1" dirty="0"/>
              <a:t>m </a:t>
            </a:r>
            <a:r>
              <a:rPr lang="en-US" sz="3000" dirty="0"/>
              <a:t>rows and </a:t>
            </a:r>
            <a:r>
              <a:rPr lang="en-US" sz="3000" i="1" dirty="0"/>
              <a:t>n</a:t>
            </a:r>
            <a:r>
              <a:rPr lang="en-US" sz="3000" dirty="0"/>
              <a:t> columns is called an </a:t>
            </a:r>
            <a:r>
              <a:rPr lang="en-US" sz="3000" i="1" dirty="0">
                <a:ea typeface="Cambria Math" pitchFamily="18" charset="0"/>
              </a:rPr>
              <a:t>m </a:t>
            </a:r>
            <a:r>
              <a:rPr lang="en-US" sz="3000" dirty="0">
                <a:ea typeface="Cambria Math" pitchFamily="18" charset="0"/>
                <a:cs typeface="Calibri" panose="020F0502020204030204" pitchFamily="34" charset="0"/>
              </a:rPr>
              <a:t>× </a:t>
            </a:r>
            <a:r>
              <a:rPr lang="en-US" sz="3000" i="1" dirty="0">
                <a:ea typeface="Cambria Math" pitchFamily="18" charset="0"/>
                <a:sym typeface="Symbol"/>
              </a:rPr>
              <a:t>n</a:t>
            </a:r>
            <a:r>
              <a:rPr lang="en-US" sz="3000" i="1" dirty="0">
                <a:ea typeface="Cambria Math" pitchFamily="18" charset="0"/>
              </a:rPr>
              <a:t> </a:t>
            </a:r>
            <a:r>
              <a:rPr lang="en-US" sz="3000" dirty="0"/>
              <a:t>matrix. </a:t>
            </a:r>
          </a:p>
          <a:p>
            <a:pPr lvl="1">
              <a:spcBef>
                <a:spcPts val="600"/>
              </a:spcBef>
            </a:pPr>
            <a:r>
              <a:rPr lang="en-US" sz="2600" dirty="0"/>
              <a:t>The plural of matrix is </a:t>
            </a:r>
            <a:r>
              <a:rPr lang="en-US" sz="2600" i="1" dirty="0"/>
              <a:t>matrices</a:t>
            </a:r>
            <a:r>
              <a:rPr lang="en-US" sz="2600" dirty="0"/>
              <a:t>.</a:t>
            </a:r>
          </a:p>
          <a:p>
            <a:pPr lvl="1">
              <a:spcBef>
                <a:spcPts val="600"/>
              </a:spcBef>
            </a:pPr>
            <a:r>
              <a:rPr lang="en-US" sz="2600" dirty="0"/>
              <a:t> A matrix with the same number of rows as columns is called </a:t>
            </a:r>
            <a:r>
              <a:rPr lang="en-US" sz="2600" i="1" dirty="0"/>
              <a:t>square</a:t>
            </a:r>
            <a:r>
              <a:rPr lang="en-US" sz="2600" dirty="0"/>
              <a:t>.</a:t>
            </a:r>
          </a:p>
          <a:p>
            <a:pPr lvl="1">
              <a:spcBef>
                <a:spcPts val="600"/>
              </a:spcBef>
            </a:pPr>
            <a:r>
              <a:rPr lang="en-US" sz="2600" dirty="0"/>
              <a:t>Two matrices are </a:t>
            </a:r>
            <a:r>
              <a:rPr lang="en-US" sz="2600" i="1" dirty="0"/>
              <a:t>equal</a:t>
            </a:r>
            <a:r>
              <a:rPr lang="en-US" sz="2600" dirty="0"/>
              <a:t> if they have the same number of rows and the same number of columns</a:t>
            </a:r>
            <a:br>
              <a:rPr lang="en-US" sz="2600" dirty="0"/>
            </a:br>
            <a:r>
              <a:rPr lang="en-US" sz="2600" dirty="0"/>
              <a:t>and the corresponding entries in every</a:t>
            </a:r>
            <a:br>
              <a:rPr lang="en-US" sz="2600" dirty="0"/>
            </a:br>
            <a:r>
              <a:rPr lang="en-US" sz="2600" dirty="0"/>
              <a:t>position are equal.</a:t>
            </a:r>
          </a:p>
        </p:txBody>
      </p:sp>
      <p:sp>
        <p:nvSpPr>
          <p:cNvPr id="5" name="Content Placeholder 3"/>
          <p:cNvSpPr>
            <a:spLocks noGrp="1"/>
          </p:cNvSpPr>
          <p:nvPr>
            <p:ph idx="13"/>
          </p:nvPr>
        </p:nvSpPr>
        <p:spPr>
          <a:xfrm>
            <a:off x="4876799" y="6019800"/>
            <a:ext cx="1987627" cy="457200"/>
          </a:xfrm>
        </p:spPr>
        <p:txBody>
          <a:bodyPr/>
          <a:lstStyle/>
          <a:p>
            <a:r>
              <a:rPr lang="en-US" sz="2600" dirty="0"/>
              <a:t> </a:t>
            </a:r>
            <a:r>
              <a:rPr lang="en-US" sz="2600" dirty="0">
                <a:ea typeface="Cambria Math" pitchFamily="18" charset="0"/>
              </a:rPr>
              <a:t>3</a:t>
            </a:r>
            <a:r>
              <a:rPr lang="en-US" sz="2600" dirty="0">
                <a:ea typeface="Cambria Math" pitchFamily="18" charset="0"/>
                <a:cs typeface="Calibri" panose="020F0502020204030204" pitchFamily="34" charset="0"/>
              </a:rPr>
              <a:t> × </a:t>
            </a:r>
            <a:r>
              <a:rPr lang="en-US" sz="2600" dirty="0">
                <a:ea typeface="Cambria Math" pitchFamily="18" charset="0"/>
                <a:sym typeface="Symbol"/>
              </a:rPr>
              <a:t>2</a:t>
            </a:r>
            <a:r>
              <a:rPr lang="en-US" sz="2600" i="1" dirty="0">
                <a:ea typeface="Cambria Math" pitchFamily="18" charset="0"/>
                <a:sym typeface="Symbol"/>
              </a:rPr>
              <a:t> </a:t>
            </a:r>
            <a:r>
              <a:rPr lang="en-US" sz="2600" dirty="0">
                <a:ea typeface="Cambria Math" pitchFamily="18" charset="0"/>
                <a:sym typeface="Symbol"/>
              </a:rPr>
              <a:t>matrix</a:t>
            </a:r>
            <a:endParaRPr lang="en-US" sz="2600" dirty="0">
              <a:ea typeface="Cambria Math" pitchFamily="18" charset="0"/>
            </a:endParaRPr>
          </a:p>
        </p:txBody>
      </p:sp>
      <p:graphicFrame>
        <p:nvGraphicFramePr>
          <p:cNvPr id="3" name="Object 4"/>
          <p:cNvGraphicFramePr>
            <a:graphicFrameLocks noChangeAspect="1"/>
          </p:cNvGraphicFramePr>
          <p:nvPr/>
        </p:nvGraphicFramePr>
        <p:xfrm>
          <a:off x="7099300" y="5207000"/>
          <a:ext cx="1001713" cy="1423988"/>
        </p:xfrm>
        <a:graphic>
          <a:graphicData uri="http://schemas.openxmlformats.org/presentationml/2006/ole">
            <mc:AlternateContent xmlns:mc="http://schemas.openxmlformats.org/markup-compatibility/2006">
              <mc:Choice xmlns:v="urn:schemas-microsoft-com:vml" Requires="v">
                <p:oleObj spid="_x0000_s33795" name="Equation" r:id="rId3" imgW="482400" imgH="685800" progId="Equation.DSMT4">
                  <p:embed/>
                </p:oleObj>
              </mc:Choice>
              <mc:Fallback>
                <p:oleObj name="Equation" r:id="rId3" imgW="482400" imgH="685800" progId="Equation.DSMT4">
                  <p:embed/>
                  <p:pic>
                    <p:nvPicPr>
                      <p:cNvPr id="3" name="Object 4"/>
                      <p:cNvPicPr/>
                      <p:nvPr/>
                    </p:nvPicPr>
                    <p:blipFill>
                      <a:blip r:embed="rId4"/>
                      <a:stretch>
                        <a:fillRect/>
                      </a:stretch>
                    </p:blipFill>
                    <p:spPr>
                      <a:xfrm>
                        <a:off x="7099300" y="5207000"/>
                        <a:ext cx="1001713" cy="1423988"/>
                      </a:xfrm>
                      <a:prstGeom prst="rect">
                        <a:avLst/>
                      </a:prstGeom>
                    </p:spPr>
                  </p:pic>
                </p:oleObj>
              </mc:Fallback>
            </mc:AlternateContent>
          </a:graphicData>
        </a:graphic>
      </p:graphicFrame>
    </p:spTree>
    <p:extLst>
      <p:ext uri="{BB962C8B-B14F-4D97-AF65-F5344CB8AC3E}">
        <p14:creationId xmlns:p14="http://schemas.microsoft.com/office/powerpoint/2010/main" val="153783975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Notation</a:t>
            </a:r>
            <a:endParaRPr lang="en-US" sz="1500" dirty="0"/>
          </a:p>
        </p:txBody>
      </p:sp>
      <p:sp>
        <p:nvSpPr>
          <p:cNvPr id="9" name="Content Placeholder 2"/>
          <p:cNvSpPr>
            <a:spLocks noGrp="1"/>
          </p:cNvSpPr>
          <p:nvPr>
            <p:ph idx="1"/>
          </p:nvPr>
        </p:nvSpPr>
        <p:spPr>
          <a:xfrm>
            <a:off x="457200" y="1295400"/>
            <a:ext cx="5181600" cy="457200"/>
          </a:xfrm>
        </p:spPr>
        <p:txBody>
          <a:bodyPr/>
          <a:lstStyle/>
          <a:p>
            <a:r>
              <a:rPr lang="en-US" sz="2400" dirty="0"/>
              <a:t>Let </a:t>
            </a:r>
            <a:r>
              <a:rPr lang="en-US" sz="2400" i="1" dirty="0"/>
              <a:t>m</a:t>
            </a:r>
            <a:r>
              <a:rPr lang="en-US" sz="2400" dirty="0"/>
              <a:t> and </a:t>
            </a:r>
            <a:r>
              <a:rPr lang="en-US" sz="2400" i="1" dirty="0"/>
              <a:t>n</a:t>
            </a:r>
            <a:r>
              <a:rPr lang="en-US" sz="2400" dirty="0"/>
              <a:t> be positive integers and let</a:t>
            </a:r>
          </a:p>
        </p:txBody>
      </p:sp>
      <p:graphicFrame>
        <p:nvGraphicFramePr>
          <p:cNvPr id="11" name="Object 3"/>
          <p:cNvGraphicFramePr>
            <a:graphicFrameLocks noChangeAspect="1"/>
          </p:cNvGraphicFramePr>
          <p:nvPr/>
        </p:nvGraphicFramePr>
        <p:xfrm>
          <a:off x="5334000" y="1441494"/>
          <a:ext cx="2617726" cy="1942184"/>
        </p:xfrm>
        <a:graphic>
          <a:graphicData uri="http://schemas.openxmlformats.org/presentationml/2006/ole">
            <mc:AlternateContent xmlns:mc="http://schemas.openxmlformats.org/markup-compatibility/2006">
              <mc:Choice xmlns:v="urn:schemas-microsoft-com:vml" Requires="v">
                <p:oleObj spid="_x0000_s34820" name="Equation" r:id="rId3" imgW="1574640" imgH="1168200" progId="Equation.DSMT4">
                  <p:embed/>
                </p:oleObj>
              </mc:Choice>
              <mc:Fallback>
                <p:oleObj name="Equation" r:id="rId3" imgW="1574640" imgH="1168200" progId="Equation.DSMT4">
                  <p:embed/>
                  <p:pic>
                    <p:nvPicPr>
                      <p:cNvPr id="11" name="Object 3"/>
                      <p:cNvPicPr/>
                      <p:nvPr/>
                    </p:nvPicPr>
                    <p:blipFill>
                      <a:blip r:embed="rId4"/>
                      <a:stretch>
                        <a:fillRect/>
                      </a:stretch>
                    </p:blipFill>
                    <p:spPr>
                      <a:xfrm>
                        <a:off x="5334000" y="1441494"/>
                        <a:ext cx="2617726" cy="1942184"/>
                      </a:xfrm>
                      <a:prstGeom prst="rect">
                        <a:avLst/>
                      </a:prstGeom>
                    </p:spPr>
                  </p:pic>
                </p:oleObj>
              </mc:Fallback>
            </mc:AlternateContent>
          </a:graphicData>
        </a:graphic>
      </p:graphicFrame>
      <p:sp>
        <p:nvSpPr>
          <p:cNvPr id="10" name="Content Placeholder 4"/>
          <p:cNvSpPr>
            <a:spLocks noGrp="1"/>
          </p:cNvSpPr>
          <p:nvPr>
            <p:ph idx="13"/>
          </p:nvPr>
        </p:nvSpPr>
        <p:spPr>
          <a:xfrm>
            <a:off x="457200" y="3536842"/>
            <a:ext cx="8229600" cy="882758"/>
          </a:xfrm>
        </p:spPr>
        <p:txBody>
          <a:bodyPr/>
          <a:lstStyle/>
          <a:p>
            <a:r>
              <a:rPr lang="en-US" sz="2400" dirty="0"/>
              <a:t>The </a:t>
            </a:r>
            <a:r>
              <a:rPr lang="en-US" sz="2400" i="1" dirty="0" err="1"/>
              <a:t>i</a:t>
            </a:r>
            <a:r>
              <a:rPr lang="en-US" sz="2400" dirty="0" err="1"/>
              <a:t>th</a:t>
            </a:r>
            <a:r>
              <a:rPr lang="en-US" sz="2400" dirty="0"/>
              <a:t> row of </a:t>
            </a:r>
            <a:r>
              <a:rPr lang="en-US" sz="2400" b="1" dirty="0"/>
              <a:t>A</a:t>
            </a:r>
            <a:r>
              <a:rPr lang="en-US" sz="2400" dirty="0"/>
              <a:t> is the </a:t>
            </a:r>
            <a:r>
              <a:rPr lang="en-US" sz="2400" dirty="0">
                <a:ea typeface="Cambria Math" pitchFamily="18" charset="0"/>
              </a:rPr>
              <a:t>1</a:t>
            </a:r>
            <a:r>
              <a:rPr lang="en-US" sz="2400" dirty="0">
                <a:ea typeface="Cambria Math" pitchFamily="18" charset="0"/>
                <a:cs typeface="Calibri" panose="020F0502020204030204" pitchFamily="34" charset="0"/>
              </a:rPr>
              <a:t> </a:t>
            </a:r>
            <a:r>
              <a:rPr lang="en-US" sz="2400" dirty="0">
                <a:ea typeface="Cambria Math" pitchFamily="18" charset="0"/>
              </a:rPr>
              <a:t>×</a:t>
            </a:r>
            <a:r>
              <a:rPr lang="en-US" sz="2400" dirty="0">
                <a:ea typeface="Cambria Math" pitchFamily="18" charset="0"/>
                <a:cs typeface="Calibri" panose="020F0502020204030204" pitchFamily="34" charset="0"/>
              </a:rPr>
              <a:t> </a:t>
            </a:r>
            <a:r>
              <a:rPr lang="en-US" sz="2400" i="1" dirty="0">
                <a:ea typeface="Cambria Math" pitchFamily="18" charset="0"/>
                <a:sym typeface="Symbol"/>
              </a:rPr>
              <a:t>n </a:t>
            </a:r>
            <a:r>
              <a:rPr lang="en-US" sz="2400" dirty="0">
                <a:ea typeface="Cambria Math" pitchFamily="18" charset="0"/>
                <a:sym typeface="Symbol"/>
              </a:rPr>
              <a:t>matrix</a:t>
            </a:r>
            <a:r>
              <a:rPr lang="en-US" sz="2400" i="1" dirty="0">
                <a:ea typeface="Cambria Math" pitchFamily="18" charset="0"/>
                <a:sym typeface="Symbol"/>
              </a:rPr>
              <a:t> </a:t>
            </a:r>
            <a:r>
              <a:rPr lang="en-US" sz="2400" dirty="0">
                <a:ea typeface="Cambria Math" pitchFamily="18" charset="0"/>
                <a:sym typeface="Symbol"/>
              </a:rPr>
              <a:t>[</a:t>
            </a:r>
            <a:r>
              <a:rPr lang="en-US" sz="2400" i="1" dirty="0">
                <a:ea typeface="Cambria Math" pitchFamily="18" charset="0"/>
                <a:sym typeface="Symbol"/>
              </a:rPr>
              <a:t>a</a:t>
            </a:r>
            <a:r>
              <a:rPr lang="en-US" sz="2400" i="1" baseline="-25000" dirty="0">
                <a:ea typeface="Cambria Math" pitchFamily="18" charset="0"/>
                <a:sym typeface="Symbol"/>
              </a:rPr>
              <a:t>i</a:t>
            </a:r>
            <a:r>
              <a:rPr lang="en-US" sz="2400" baseline="-25000" dirty="0">
                <a:ea typeface="Cambria Math" pitchFamily="18" charset="0"/>
                <a:sym typeface="Symbol"/>
              </a:rPr>
              <a:t>1</a:t>
            </a:r>
            <a:r>
              <a:rPr lang="en-US" sz="2400" i="1" dirty="0">
                <a:ea typeface="Cambria Math" pitchFamily="18" charset="0"/>
                <a:sym typeface="Symbol"/>
              </a:rPr>
              <a:t>, a</a:t>
            </a:r>
            <a:r>
              <a:rPr lang="en-US" sz="2400" i="1" baseline="-25000" dirty="0">
                <a:ea typeface="Cambria Math" pitchFamily="18" charset="0"/>
                <a:sym typeface="Symbol"/>
              </a:rPr>
              <a:t>i</a:t>
            </a:r>
            <a:r>
              <a:rPr lang="en-US" sz="2400" baseline="-25000" dirty="0">
                <a:ea typeface="Cambria Math" pitchFamily="18" charset="0"/>
                <a:sym typeface="Symbol"/>
              </a:rPr>
              <a:t>2</a:t>
            </a:r>
            <a:r>
              <a:rPr lang="en-US" sz="2400" i="1" dirty="0">
                <a:ea typeface="Cambria Math" pitchFamily="18" charset="0"/>
                <a:sym typeface="Symbol"/>
              </a:rPr>
              <a:t>,…,</a:t>
            </a:r>
            <a:r>
              <a:rPr lang="en-US" sz="2400" i="1" dirty="0" err="1">
                <a:ea typeface="Cambria Math" pitchFamily="18" charset="0"/>
                <a:sym typeface="Symbol"/>
              </a:rPr>
              <a:t>a</a:t>
            </a:r>
            <a:r>
              <a:rPr lang="en-US" sz="2400" i="1" baseline="-25000" dirty="0" err="1">
                <a:ea typeface="Cambria Math" pitchFamily="18" charset="0"/>
                <a:sym typeface="Symbol"/>
              </a:rPr>
              <a:t>in</a:t>
            </a:r>
            <a:r>
              <a:rPr lang="en-US" sz="2400" dirty="0">
                <a:ea typeface="Cambria Math" pitchFamily="18" charset="0"/>
                <a:sym typeface="Symbol"/>
              </a:rPr>
              <a:t>].</a:t>
            </a:r>
            <a:r>
              <a:rPr lang="en-US" sz="2400" i="1" dirty="0">
                <a:ea typeface="Cambria Math" pitchFamily="18" charset="0"/>
                <a:sym typeface="Symbol"/>
              </a:rPr>
              <a:t> </a:t>
            </a:r>
            <a:r>
              <a:rPr lang="en-US" sz="2400" dirty="0">
                <a:ea typeface="Cambria Math" pitchFamily="18" charset="0"/>
                <a:sym typeface="Symbol"/>
              </a:rPr>
              <a:t>The </a:t>
            </a:r>
            <a:r>
              <a:rPr lang="en-US" sz="2400" i="1" dirty="0" err="1">
                <a:ea typeface="Cambria Math" pitchFamily="18" charset="0"/>
                <a:sym typeface="Symbol"/>
              </a:rPr>
              <a:t>j</a:t>
            </a:r>
            <a:r>
              <a:rPr lang="en-US" sz="2400" dirty="0" err="1">
                <a:ea typeface="Cambria Math" pitchFamily="18" charset="0"/>
                <a:sym typeface="Symbol"/>
              </a:rPr>
              <a:t>th</a:t>
            </a:r>
            <a:r>
              <a:rPr lang="en-US" sz="2400" dirty="0">
                <a:ea typeface="Cambria Math" pitchFamily="18" charset="0"/>
                <a:sym typeface="Symbol"/>
              </a:rPr>
              <a:t> column of </a:t>
            </a:r>
            <a:r>
              <a:rPr lang="en-US" sz="2400" b="1" dirty="0">
                <a:ea typeface="Cambria Math" pitchFamily="18" charset="0"/>
                <a:sym typeface="Symbol"/>
              </a:rPr>
              <a:t>A</a:t>
            </a:r>
            <a:r>
              <a:rPr lang="en-US" sz="2400" dirty="0">
                <a:ea typeface="Cambria Math" pitchFamily="18" charset="0"/>
                <a:sym typeface="Symbol"/>
              </a:rPr>
              <a:t> is the </a:t>
            </a:r>
            <a:r>
              <a:rPr lang="en-US" sz="2400" i="1" dirty="0">
                <a:ea typeface="Cambria Math" pitchFamily="18" charset="0"/>
                <a:sym typeface="Symbol"/>
              </a:rPr>
              <a:t>m</a:t>
            </a:r>
            <a:r>
              <a:rPr lang="en-US" sz="2400" dirty="0">
                <a:ea typeface="Cambria Math" pitchFamily="18" charset="0"/>
                <a:cs typeface="Calibri" panose="020F0502020204030204" pitchFamily="34" charset="0"/>
              </a:rPr>
              <a:t> </a:t>
            </a:r>
            <a:r>
              <a:rPr lang="en-US" sz="2400" dirty="0">
                <a:ea typeface="Cambria Math" pitchFamily="18" charset="0"/>
              </a:rPr>
              <a:t>×</a:t>
            </a:r>
            <a:r>
              <a:rPr lang="en-US" sz="2400" dirty="0">
                <a:ea typeface="Cambria Math" pitchFamily="18" charset="0"/>
                <a:cs typeface="Calibri" panose="020F0502020204030204" pitchFamily="34" charset="0"/>
              </a:rPr>
              <a:t> </a:t>
            </a:r>
            <a:r>
              <a:rPr lang="en-US" sz="2400" dirty="0">
                <a:ea typeface="Cambria Math" pitchFamily="18" charset="0"/>
                <a:sym typeface="Symbol"/>
              </a:rPr>
              <a:t>1</a:t>
            </a:r>
            <a:r>
              <a:rPr lang="en-US" sz="2400" i="1" dirty="0">
                <a:ea typeface="Cambria Math" pitchFamily="18" charset="0"/>
                <a:sym typeface="Symbol"/>
              </a:rPr>
              <a:t> matrix:</a:t>
            </a:r>
          </a:p>
        </p:txBody>
      </p:sp>
      <p:graphicFrame>
        <p:nvGraphicFramePr>
          <p:cNvPr id="12" name="Object 5"/>
          <p:cNvGraphicFramePr>
            <a:graphicFrameLocks noChangeAspect="1"/>
          </p:cNvGraphicFramePr>
          <p:nvPr/>
        </p:nvGraphicFramePr>
        <p:xfrm>
          <a:off x="5410200" y="4038600"/>
          <a:ext cx="538334" cy="1708150"/>
        </p:xfrm>
        <a:graphic>
          <a:graphicData uri="http://schemas.openxmlformats.org/presentationml/2006/ole">
            <mc:AlternateContent xmlns:mc="http://schemas.openxmlformats.org/markup-compatibility/2006">
              <mc:Choice xmlns:v="urn:schemas-microsoft-com:vml" Requires="v">
                <p:oleObj spid="_x0000_s34821" name="Equation" r:id="rId5" imgW="368280" imgH="1168200" progId="Equation.DSMT4">
                  <p:embed/>
                </p:oleObj>
              </mc:Choice>
              <mc:Fallback>
                <p:oleObj name="Equation" r:id="rId5" imgW="368280" imgH="1168200" progId="Equation.DSMT4">
                  <p:embed/>
                  <p:pic>
                    <p:nvPicPr>
                      <p:cNvPr id="12" name="Object 5"/>
                      <p:cNvPicPr/>
                      <p:nvPr/>
                    </p:nvPicPr>
                    <p:blipFill>
                      <a:blip r:embed="rId6"/>
                      <a:stretch>
                        <a:fillRect/>
                      </a:stretch>
                    </p:blipFill>
                    <p:spPr>
                      <a:xfrm>
                        <a:off x="5410200" y="4038600"/>
                        <a:ext cx="538334" cy="1708150"/>
                      </a:xfrm>
                      <a:prstGeom prst="rect">
                        <a:avLst/>
                      </a:prstGeom>
                    </p:spPr>
                  </p:pic>
                </p:oleObj>
              </mc:Fallback>
            </mc:AlternateContent>
          </a:graphicData>
        </a:graphic>
      </p:graphicFrame>
      <p:sp>
        <p:nvSpPr>
          <p:cNvPr id="6" name="Content Placeholder 6"/>
          <p:cNvSpPr>
            <a:spLocks noGrp="1"/>
          </p:cNvSpPr>
          <p:nvPr>
            <p:ph idx="14"/>
          </p:nvPr>
        </p:nvSpPr>
        <p:spPr>
          <a:xfrm>
            <a:off x="457200" y="5715000"/>
            <a:ext cx="8229600" cy="838200"/>
          </a:xfrm>
        </p:spPr>
        <p:txBody>
          <a:bodyPr/>
          <a:lstStyle/>
          <a:p>
            <a:r>
              <a:rPr lang="en-US" sz="2400" dirty="0"/>
              <a:t>The (</a:t>
            </a:r>
            <a:r>
              <a:rPr lang="en-US" sz="2400" i="1" dirty="0" err="1"/>
              <a:t>i,j</a:t>
            </a:r>
            <a:r>
              <a:rPr lang="en-US" sz="2400" dirty="0"/>
              <a:t>)</a:t>
            </a:r>
            <a:r>
              <a:rPr lang="en-US" sz="2400" dirty="0" err="1"/>
              <a:t>th</a:t>
            </a:r>
            <a:r>
              <a:rPr lang="en-US" sz="2400" i="1" dirty="0"/>
              <a:t>  element </a:t>
            </a:r>
            <a:r>
              <a:rPr lang="en-US" sz="2400" dirty="0"/>
              <a:t>or</a:t>
            </a:r>
            <a:r>
              <a:rPr lang="en-US" sz="2400" i="1" dirty="0"/>
              <a:t> entry </a:t>
            </a:r>
            <a:r>
              <a:rPr lang="en-US" sz="2400" dirty="0"/>
              <a:t>of </a:t>
            </a:r>
            <a:r>
              <a:rPr lang="en-US" sz="2400" b="1" dirty="0"/>
              <a:t>A </a:t>
            </a:r>
            <a:r>
              <a:rPr lang="en-US" sz="2400" dirty="0"/>
              <a:t>is the element </a:t>
            </a:r>
            <a:r>
              <a:rPr lang="en-US" sz="2400" i="1" dirty="0"/>
              <a:t>a</a:t>
            </a:r>
            <a:r>
              <a:rPr lang="en-US" sz="2400" i="1" baseline="-25000" dirty="0"/>
              <a:t>ij</a:t>
            </a:r>
            <a:r>
              <a:rPr lang="en-US" sz="2400" dirty="0"/>
              <a:t>. We can use </a:t>
            </a:r>
            <a:r>
              <a:rPr lang="en-US" sz="2400" b="1" dirty="0"/>
              <a:t>A</a:t>
            </a:r>
            <a:r>
              <a:rPr lang="en-US" sz="2400" dirty="0"/>
              <a:t> = [</a:t>
            </a:r>
            <a:r>
              <a:rPr lang="en-US" sz="2400" i="1" dirty="0"/>
              <a:t>a</a:t>
            </a:r>
            <a:r>
              <a:rPr lang="en-US" sz="2400" i="1" baseline="-25000" dirty="0"/>
              <a:t>ij </a:t>
            </a:r>
            <a:r>
              <a:rPr lang="en-US" sz="2400" dirty="0"/>
              <a:t>] to denote the matrix  with its (</a:t>
            </a:r>
            <a:r>
              <a:rPr lang="en-US" sz="2400" i="1" dirty="0" err="1"/>
              <a:t>i,j</a:t>
            </a:r>
            <a:r>
              <a:rPr lang="en-US" sz="2400" dirty="0"/>
              <a:t>)</a:t>
            </a:r>
            <a:r>
              <a:rPr lang="en-US" sz="2400" dirty="0" err="1"/>
              <a:t>th</a:t>
            </a:r>
            <a:r>
              <a:rPr lang="en-US" sz="2400" i="1" dirty="0"/>
              <a:t> </a:t>
            </a:r>
            <a:r>
              <a:rPr lang="en-US" sz="2400" dirty="0"/>
              <a:t>element equal to </a:t>
            </a:r>
            <a:r>
              <a:rPr lang="en-US" sz="2400" i="1" dirty="0"/>
              <a:t>a</a:t>
            </a:r>
            <a:r>
              <a:rPr lang="en-US" sz="2400" i="1" baseline="-25000" dirty="0"/>
              <a:t>ij</a:t>
            </a:r>
            <a:r>
              <a:rPr lang="en-US" sz="2400" dirty="0"/>
              <a:t>.</a:t>
            </a:r>
            <a:endParaRPr lang="en-US" sz="2400" b="1" dirty="0"/>
          </a:p>
        </p:txBody>
      </p:sp>
    </p:spTree>
    <p:extLst>
      <p:ext uri="{BB962C8B-B14F-4D97-AF65-F5344CB8AC3E}">
        <p14:creationId xmlns:p14="http://schemas.microsoft.com/office/powerpoint/2010/main" val="85361676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Arithmetic: Addition</a:t>
            </a:r>
            <a:endParaRPr lang="en-US" sz="1500" dirty="0"/>
          </a:p>
        </p:txBody>
      </p:sp>
      <p:sp>
        <p:nvSpPr>
          <p:cNvPr id="9" name="Content Placeholder 2"/>
          <p:cNvSpPr>
            <a:spLocks noGrp="1"/>
          </p:cNvSpPr>
          <p:nvPr>
            <p:ph idx="1"/>
          </p:nvPr>
        </p:nvSpPr>
        <p:spPr>
          <a:xfrm>
            <a:off x="457200" y="1295400"/>
            <a:ext cx="8229600" cy="2438400"/>
          </a:xfrm>
        </p:spPr>
        <p:txBody>
          <a:bodyPr/>
          <a:lstStyle/>
          <a:p>
            <a:r>
              <a:rPr lang="en-US" sz="2800" b="1" dirty="0"/>
              <a:t>Definition</a:t>
            </a:r>
            <a:r>
              <a:rPr lang="en-US" sz="2800" dirty="0"/>
              <a:t>: Let </a:t>
            </a:r>
            <a:r>
              <a:rPr lang="en-US" sz="2800" b="1" dirty="0">
                <a:ea typeface="Cambria Math" pitchFamily="18" charset="0"/>
              </a:rPr>
              <a:t>A</a:t>
            </a:r>
            <a:r>
              <a:rPr lang="en-US" sz="2800" dirty="0">
                <a:ea typeface="Cambria Math" pitchFamily="18" charset="0"/>
              </a:rPr>
              <a:t> = [a</a:t>
            </a:r>
            <a:r>
              <a:rPr lang="en-US" sz="2800" baseline="-25000" dirty="0">
                <a:ea typeface="Cambria Math" pitchFamily="18" charset="0"/>
              </a:rPr>
              <a:t>ij</a:t>
            </a:r>
            <a:r>
              <a:rPr lang="en-US" sz="2800" dirty="0">
                <a:ea typeface="Cambria Math" pitchFamily="18" charset="0"/>
              </a:rPr>
              <a:t>] </a:t>
            </a:r>
            <a:r>
              <a:rPr lang="en-US" sz="2800" dirty="0"/>
              <a:t>and</a:t>
            </a:r>
            <a:r>
              <a:rPr lang="en-US" sz="2800" dirty="0">
                <a:ea typeface="Cambria Math" pitchFamily="18" charset="0"/>
              </a:rPr>
              <a:t> </a:t>
            </a:r>
            <a:r>
              <a:rPr lang="en-US" sz="2800" b="1" dirty="0">
                <a:ea typeface="Cambria Math" pitchFamily="18" charset="0"/>
              </a:rPr>
              <a:t>B</a:t>
            </a:r>
            <a:r>
              <a:rPr lang="en-US" sz="2800" dirty="0">
                <a:ea typeface="Cambria Math" pitchFamily="18" charset="0"/>
              </a:rPr>
              <a:t> = [b</a:t>
            </a:r>
            <a:r>
              <a:rPr lang="en-US" sz="2800" baseline="-25000" dirty="0">
                <a:ea typeface="Cambria Math" pitchFamily="18" charset="0"/>
              </a:rPr>
              <a:t>ij</a:t>
            </a:r>
            <a:r>
              <a:rPr lang="en-US" sz="2800" dirty="0">
                <a:ea typeface="Cambria Math" pitchFamily="18" charset="0"/>
              </a:rPr>
              <a:t>]</a:t>
            </a:r>
            <a:r>
              <a:rPr lang="en-US" sz="2800" i="1" dirty="0"/>
              <a:t>  </a:t>
            </a:r>
            <a:r>
              <a:rPr lang="en-US" sz="2800" dirty="0"/>
              <a:t>be </a:t>
            </a:r>
            <a:r>
              <a:rPr lang="en-US" sz="2800" i="1" dirty="0">
                <a:ea typeface="Cambria Math" pitchFamily="18" charset="0"/>
              </a:rPr>
              <a:t>m </a:t>
            </a:r>
            <a:r>
              <a:rPr lang="en-US" sz="2800" dirty="0">
                <a:ea typeface="Cambria Math" pitchFamily="18" charset="0"/>
                <a:cs typeface="Calibri" panose="020F0502020204030204" pitchFamily="34" charset="0"/>
              </a:rPr>
              <a:t>× </a:t>
            </a:r>
            <a:r>
              <a:rPr lang="en-US" sz="2800" i="1" dirty="0">
                <a:ea typeface="Cambria Math" pitchFamily="18" charset="0"/>
                <a:sym typeface="Symbol"/>
              </a:rPr>
              <a:t>n</a:t>
            </a:r>
            <a:r>
              <a:rPr lang="en-US" sz="2800" i="1" dirty="0">
                <a:ea typeface="Cambria Math" pitchFamily="18" charset="0"/>
              </a:rPr>
              <a:t> </a:t>
            </a:r>
            <a:r>
              <a:rPr lang="en-US" sz="2800" dirty="0"/>
              <a:t>matrices. The sum of </a:t>
            </a:r>
            <a:r>
              <a:rPr lang="en-US" sz="2800" b="1" dirty="0"/>
              <a:t>A</a:t>
            </a:r>
            <a:r>
              <a:rPr lang="en-US" sz="2800" dirty="0"/>
              <a:t> and </a:t>
            </a:r>
            <a:r>
              <a:rPr lang="en-US" sz="2800" b="1" dirty="0"/>
              <a:t>B</a:t>
            </a:r>
            <a:r>
              <a:rPr lang="en-US" sz="2800" dirty="0"/>
              <a:t>, denoted by </a:t>
            </a:r>
            <a:r>
              <a:rPr lang="en-US" sz="2800" b="1" dirty="0"/>
              <a:t>A</a:t>
            </a:r>
            <a:r>
              <a:rPr lang="en-US" sz="2800" dirty="0"/>
              <a:t> + </a:t>
            </a:r>
            <a:r>
              <a:rPr lang="en-US" sz="2800" b="1" dirty="0"/>
              <a:t>B</a:t>
            </a:r>
            <a:r>
              <a:rPr lang="en-US" sz="2800" dirty="0"/>
              <a:t>, is the </a:t>
            </a:r>
            <a:r>
              <a:rPr lang="en-US" sz="2800" i="1" dirty="0">
                <a:ea typeface="Cambria Math" pitchFamily="18" charset="0"/>
              </a:rPr>
              <a:t>m</a:t>
            </a:r>
            <a:r>
              <a:rPr lang="en-US" sz="2800" dirty="0">
                <a:ea typeface="Cambria Math" pitchFamily="18" charset="0"/>
                <a:cs typeface="Calibri" panose="020F0502020204030204" pitchFamily="34" charset="0"/>
              </a:rPr>
              <a:t> × </a:t>
            </a:r>
            <a:r>
              <a:rPr lang="en-US" sz="2800" i="1" dirty="0">
                <a:ea typeface="Cambria Math" pitchFamily="18" charset="0"/>
                <a:sym typeface="Symbol"/>
              </a:rPr>
              <a:t>n</a:t>
            </a:r>
            <a:r>
              <a:rPr lang="en-US" sz="2800" i="1" dirty="0">
                <a:ea typeface="Cambria Math" pitchFamily="18" charset="0"/>
              </a:rPr>
              <a:t> </a:t>
            </a:r>
            <a:r>
              <a:rPr lang="en-US" sz="2800" dirty="0">
                <a:ea typeface="Cambria Math" pitchFamily="18" charset="0"/>
              </a:rPr>
              <a:t>matrix that has </a:t>
            </a:r>
            <a:r>
              <a:rPr lang="en-US" sz="2800" i="1" dirty="0">
                <a:ea typeface="Cambria Math" pitchFamily="18" charset="0"/>
              </a:rPr>
              <a:t>a</a:t>
            </a:r>
            <a:r>
              <a:rPr lang="en-US" sz="2800" baseline="-25000" dirty="0">
                <a:ea typeface="Cambria Math" pitchFamily="18" charset="0"/>
              </a:rPr>
              <a:t>ij</a:t>
            </a:r>
            <a:r>
              <a:rPr lang="en-US" sz="2800" dirty="0">
                <a:ea typeface="Cambria Math" pitchFamily="18" charset="0"/>
              </a:rPr>
              <a:t> + </a:t>
            </a:r>
            <a:r>
              <a:rPr lang="en-US" sz="2800" i="1" dirty="0">
                <a:ea typeface="Cambria Math" pitchFamily="18" charset="0"/>
              </a:rPr>
              <a:t>b</a:t>
            </a:r>
            <a:r>
              <a:rPr lang="en-US" sz="2800" baseline="-25000" dirty="0">
                <a:ea typeface="Cambria Math" pitchFamily="18" charset="0"/>
              </a:rPr>
              <a:t>ij </a:t>
            </a:r>
            <a:r>
              <a:rPr lang="en-US" sz="2800" dirty="0">
                <a:ea typeface="Cambria Math" pitchFamily="18" charset="0"/>
              </a:rPr>
              <a:t>as its (</a:t>
            </a:r>
            <a:r>
              <a:rPr lang="en-US" sz="2800" i="1" dirty="0">
                <a:ea typeface="Cambria Math" pitchFamily="18" charset="0"/>
              </a:rPr>
              <a:t>i,j</a:t>
            </a:r>
            <a:r>
              <a:rPr lang="en-US" sz="2800" dirty="0">
                <a:ea typeface="Cambria Math" pitchFamily="18" charset="0"/>
              </a:rPr>
              <a:t>)</a:t>
            </a:r>
            <a:r>
              <a:rPr lang="en-US" sz="2800" dirty="0" err="1">
                <a:ea typeface="Cambria Math" pitchFamily="18" charset="0"/>
              </a:rPr>
              <a:t>th</a:t>
            </a:r>
            <a:r>
              <a:rPr lang="en-US" sz="2800" dirty="0">
                <a:ea typeface="Cambria Math" pitchFamily="18" charset="0"/>
              </a:rPr>
              <a:t> element. In other words, </a:t>
            </a:r>
            <a:r>
              <a:rPr lang="en-US" sz="2800" b="1" dirty="0"/>
              <a:t>A</a:t>
            </a:r>
            <a:r>
              <a:rPr lang="en-US" sz="2800" dirty="0"/>
              <a:t> + </a:t>
            </a:r>
            <a:r>
              <a:rPr lang="en-US" sz="2800" b="1" dirty="0"/>
              <a:t>B</a:t>
            </a:r>
            <a:r>
              <a:rPr lang="en-US" sz="2800" dirty="0"/>
              <a:t> = [</a:t>
            </a:r>
            <a:r>
              <a:rPr lang="en-US" sz="2800" i="1" dirty="0">
                <a:ea typeface="Cambria Math" pitchFamily="18" charset="0"/>
              </a:rPr>
              <a:t>a</a:t>
            </a:r>
            <a:r>
              <a:rPr lang="en-US" sz="2800" i="1" baseline="-25000" dirty="0">
                <a:ea typeface="Cambria Math" pitchFamily="18" charset="0"/>
              </a:rPr>
              <a:t>ij</a:t>
            </a:r>
            <a:r>
              <a:rPr lang="en-US" sz="2800" baseline="-25000" dirty="0">
                <a:ea typeface="Cambria Math" pitchFamily="18" charset="0"/>
              </a:rPr>
              <a:t> </a:t>
            </a:r>
            <a:r>
              <a:rPr lang="en-US" sz="2800" dirty="0">
                <a:ea typeface="Cambria Math" pitchFamily="18" charset="0"/>
              </a:rPr>
              <a:t> + </a:t>
            </a:r>
            <a:r>
              <a:rPr lang="en-US" sz="2800" i="1" dirty="0">
                <a:ea typeface="Cambria Math" pitchFamily="18" charset="0"/>
              </a:rPr>
              <a:t>b</a:t>
            </a:r>
            <a:r>
              <a:rPr lang="en-US" sz="2800" i="1" baseline="-25000" dirty="0">
                <a:ea typeface="Cambria Math" pitchFamily="18" charset="0"/>
              </a:rPr>
              <a:t>ij</a:t>
            </a:r>
            <a:r>
              <a:rPr lang="en-US" sz="2800" dirty="0">
                <a:ea typeface="Cambria Math" pitchFamily="18" charset="0"/>
              </a:rPr>
              <a:t>].</a:t>
            </a:r>
          </a:p>
          <a:p>
            <a:r>
              <a:rPr lang="en-US" sz="2800" b="1" dirty="0">
                <a:ea typeface="Cambria Math" pitchFamily="18" charset="0"/>
              </a:rPr>
              <a:t>Example</a:t>
            </a:r>
            <a:r>
              <a:rPr lang="en-US" sz="2800" dirty="0">
                <a:ea typeface="Cambria Math" pitchFamily="18" charset="0"/>
              </a:rPr>
              <a:t>:</a:t>
            </a:r>
            <a:endParaRPr lang="en-US" sz="2800" dirty="0"/>
          </a:p>
        </p:txBody>
      </p:sp>
      <p:graphicFrame>
        <p:nvGraphicFramePr>
          <p:cNvPr id="5" name="Object 3"/>
          <p:cNvGraphicFramePr>
            <a:graphicFrameLocks noChangeAspect="1"/>
          </p:cNvGraphicFramePr>
          <p:nvPr/>
        </p:nvGraphicFramePr>
        <p:xfrm>
          <a:off x="1297578" y="4017152"/>
          <a:ext cx="6548844" cy="1697848"/>
        </p:xfrm>
        <a:graphic>
          <a:graphicData uri="http://schemas.openxmlformats.org/presentationml/2006/ole">
            <mc:AlternateContent xmlns:mc="http://schemas.openxmlformats.org/markup-compatibility/2006">
              <mc:Choice xmlns:v="urn:schemas-microsoft-com:vml" Requires="v">
                <p:oleObj spid="_x0000_s35843" name="Equation" r:id="rId3" imgW="2743200" imgH="711000" progId="Equation.DSMT4">
                  <p:embed/>
                </p:oleObj>
              </mc:Choice>
              <mc:Fallback>
                <p:oleObj name="Equation" r:id="rId3" imgW="2743200" imgH="711000" progId="Equation.DSMT4">
                  <p:embed/>
                  <p:pic>
                    <p:nvPicPr>
                      <p:cNvPr id="5" name="Object 3"/>
                      <p:cNvPicPr/>
                      <p:nvPr/>
                    </p:nvPicPr>
                    <p:blipFill>
                      <a:blip r:embed="rId4"/>
                      <a:stretch>
                        <a:fillRect/>
                      </a:stretch>
                    </p:blipFill>
                    <p:spPr>
                      <a:xfrm>
                        <a:off x="1297578" y="4017152"/>
                        <a:ext cx="6548844" cy="1697848"/>
                      </a:xfrm>
                      <a:prstGeom prst="rect">
                        <a:avLst/>
                      </a:prstGeom>
                    </p:spPr>
                  </p:pic>
                </p:oleObj>
              </mc:Fallback>
            </mc:AlternateContent>
          </a:graphicData>
        </a:graphic>
      </p:graphicFrame>
      <p:sp>
        <p:nvSpPr>
          <p:cNvPr id="10" name="Content Placeholder 4"/>
          <p:cNvSpPr>
            <a:spLocks noGrp="1"/>
          </p:cNvSpPr>
          <p:nvPr>
            <p:ph idx="13"/>
          </p:nvPr>
        </p:nvSpPr>
        <p:spPr>
          <a:xfrm>
            <a:off x="457200" y="5943600"/>
            <a:ext cx="8229600" cy="457200"/>
          </a:xfrm>
        </p:spPr>
        <p:txBody>
          <a:bodyPr/>
          <a:lstStyle/>
          <a:p>
            <a:r>
              <a:rPr lang="en-US" sz="2800" dirty="0">
                <a:ea typeface="Cambria Math" pitchFamily="18" charset="0"/>
              </a:rPr>
              <a:t>Note that matrices of different sizes can not be added.</a:t>
            </a:r>
            <a:endParaRPr lang="en-US" sz="2800" dirty="0"/>
          </a:p>
        </p:txBody>
      </p:sp>
    </p:spTree>
    <p:extLst>
      <p:ext uri="{BB962C8B-B14F-4D97-AF65-F5344CB8AC3E}">
        <p14:creationId xmlns:p14="http://schemas.microsoft.com/office/powerpoint/2010/main" val="27346128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Multiplication</a:t>
            </a:r>
            <a:endParaRPr lang="en-US" sz="1500" dirty="0"/>
          </a:p>
        </p:txBody>
      </p:sp>
      <p:sp>
        <p:nvSpPr>
          <p:cNvPr id="9" name="Content Placeholder 2"/>
          <p:cNvSpPr>
            <a:spLocks noGrp="1"/>
          </p:cNvSpPr>
          <p:nvPr>
            <p:ph idx="1"/>
          </p:nvPr>
        </p:nvSpPr>
        <p:spPr>
          <a:xfrm>
            <a:off x="457200" y="1295400"/>
            <a:ext cx="8458200" cy="2438400"/>
          </a:xfrm>
        </p:spPr>
        <p:txBody>
          <a:bodyPr/>
          <a:lstStyle/>
          <a:p>
            <a:pPr>
              <a:spcBef>
                <a:spcPts val="600"/>
              </a:spcBef>
            </a:pPr>
            <a:r>
              <a:rPr lang="en-US" sz="2400" b="1" dirty="0"/>
              <a:t>Definition</a:t>
            </a:r>
            <a:r>
              <a:rPr lang="en-US" sz="2400" dirty="0"/>
              <a:t>: Let </a:t>
            </a:r>
            <a:r>
              <a:rPr lang="en-US" sz="2400" b="1" dirty="0">
                <a:ea typeface="Cambria Math" pitchFamily="18" charset="0"/>
              </a:rPr>
              <a:t>A</a:t>
            </a:r>
            <a:r>
              <a:rPr lang="en-US" sz="2400" dirty="0">
                <a:ea typeface="Cambria Math" pitchFamily="18" charset="0"/>
              </a:rPr>
              <a:t> </a:t>
            </a:r>
            <a:r>
              <a:rPr lang="en-US" sz="2400" dirty="0"/>
              <a:t>be an </a:t>
            </a:r>
            <a:r>
              <a:rPr lang="en-US" sz="2400" i="1" dirty="0">
                <a:ea typeface="Cambria Math" pitchFamily="18" charset="0"/>
              </a:rPr>
              <a:t>m </a:t>
            </a:r>
            <a:r>
              <a:rPr lang="en-US" sz="2400" dirty="0">
                <a:ea typeface="Cambria Math" pitchFamily="18" charset="0"/>
                <a:cs typeface="Calibri" panose="020F0502020204030204" pitchFamily="34" charset="0"/>
              </a:rPr>
              <a:t>× </a:t>
            </a:r>
            <a:r>
              <a:rPr lang="en-US" sz="2400" i="1" dirty="0">
                <a:ea typeface="Cambria Math" pitchFamily="18" charset="0"/>
                <a:sym typeface="Symbol"/>
              </a:rPr>
              <a:t>k</a:t>
            </a:r>
            <a:r>
              <a:rPr lang="en-US" sz="2400" i="1" dirty="0">
                <a:ea typeface="Cambria Math" pitchFamily="18" charset="0"/>
              </a:rPr>
              <a:t> </a:t>
            </a:r>
            <a:r>
              <a:rPr lang="en-US" sz="2400" dirty="0"/>
              <a:t>matrix and </a:t>
            </a:r>
            <a:r>
              <a:rPr lang="en-US" sz="2400" b="1" dirty="0"/>
              <a:t>B </a:t>
            </a:r>
            <a:r>
              <a:rPr lang="en-US" sz="2400" dirty="0"/>
              <a:t>be a </a:t>
            </a:r>
            <a:r>
              <a:rPr lang="en-US" sz="2400" i="1" dirty="0">
                <a:ea typeface="Cambria Math" pitchFamily="18" charset="0"/>
              </a:rPr>
              <a:t>k</a:t>
            </a:r>
            <a:r>
              <a:rPr lang="en-US" sz="2400" dirty="0">
                <a:ea typeface="Cambria Math" pitchFamily="18" charset="0"/>
                <a:cs typeface="Calibri" panose="020F0502020204030204" pitchFamily="34" charset="0"/>
              </a:rPr>
              <a:t> × </a:t>
            </a:r>
            <a:r>
              <a:rPr lang="en-US" sz="2400" i="1" dirty="0">
                <a:ea typeface="Cambria Math" pitchFamily="18" charset="0"/>
                <a:sym typeface="Symbol"/>
              </a:rPr>
              <a:t>n</a:t>
            </a:r>
            <a:r>
              <a:rPr lang="en-US" sz="2400" i="1" dirty="0">
                <a:ea typeface="Cambria Math" pitchFamily="18" charset="0"/>
              </a:rPr>
              <a:t> </a:t>
            </a:r>
            <a:r>
              <a:rPr lang="en-US" sz="2400" dirty="0">
                <a:ea typeface="Cambria Math" pitchFamily="18" charset="0"/>
              </a:rPr>
              <a:t>matrix</a:t>
            </a:r>
            <a:r>
              <a:rPr lang="en-US" sz="2400" dirty="0"/>
              <a:t>. The </a:t>
            </a:r>
            <a:r>
              <a:rPr lang="en-US" sz="2400" i="1" dirty="0"/>
              <a:t>product</a:t>
            </a:r>
            <a:r>
              <a:rPr lang="en-US" sz="2400" dirty="0"/>
              <a:t> of </a:t>
            </a:r>
            <a:r>
              <a:rPr lang="en-US" sz="2400" b="1" dirty="0"/>
              <a:t>A</a:t>
            </a:r>
            <a:r>
              <a:rPr lang="en-US" sz="2400" dirty="0"/>
              <a:t> and </a:t>
            </a:r>
            <a:r>
              <a:rPr lang="en-US" sz="2400" b="1" dirty="0"/>
              <a:t>B</a:t>
            </a:r>
            <a:r>
              <a:rPr lang="en-US" sz="2400" dirty="0"/>
              <a:t>, denoted by </a:t>
            </a:r>
            <a:r>
              <a:rPr lang="en-US" sz="2400" b="1" dirty="0"/>
              <a:t>AB</a:t>
            </a:r>
            <a:r>
              <a:rPr lang="en-US" sz="2400" dirty="0"/>
              <a:t>, is the </a:t>
            </a:r>
            <a:r>
              <a:rPr lang="en-US" sz="2400" i="1" dirty="0">
                <a:ea typeface="Cambria Math" pitchFamily="18" charset="0"/>
              </a:rPr>
              <a:t>m</a:t>
            </a:r>
            <a:r>
              <a:rPr lang="en-US" sz="2400" dirty="0">
                <a:ea typeface="Cambria Math" pitchFamily="18" charset="0"/>
                <a:cs typeface="Calibri" panose="020F0502020204030204" pitchFamily="34" charset="0"/>
              </a:rPr>
              <a:t> × </a:t>
            </a:r>
            <a:r>
              <a:rPr lang="en-US" sz="2400" i="1" dirty="0">
                <a:ea typeface="Cambria Math" pitchFamily="18" charset="0"/>
                <a:sym typeface="Symbol"/>
              </a:rPr>
              <a:t>n</a:t>
            </a:r>
            <a:r>
              <a:rPr lang="en-US" sz="2400" i="1" dirty="0">
                <a:ea typeface="Cambria Math" pitchFamily="18" charset="0"/>
              </a:rPr>
              <a:t> </a:t>
            </a:r>
            <a:r>
              <a:rPr lang="en-US" sz="2400" dirty="0">
                <a:ea typeface="Cambria Math" pitchFamily="18" charset="0"/>
              </a:rPr>
              <a:t>matrix that has its (</a:t>
            </a:r>
            <a:r>
              <a:rPr lang="en-US" sz="2400" i="1" dirty="0">
                <a:ea typeface="Cambria Math" pitchFamily="18" charset="0"/>
              </a:rPr>
              <a:t>i,j</a:t>
            </a:r>
            <a:r>
              <a:rPr lang="en-US" sz="2400" dirty="0">
                <a:ea typeface="Cambria Math" pitchFamily="18" charset="0"/>
              </a:rPr>
              <a:t>)</a:t>
            </a:r>
            <a:r>
              <a:rPr lang="en-US" sz="2400" dirty="0" err="1">
                <a:ea typeface="Cambria Math" pitchFamily="18" charset="0"/>
              </a:rPr>
              <a:t>th</a:t>
            </a:r>
            <a:r>
              <a:rPr lang="en-US" sz="2400" dirty="0">
                <a:ea typeface="Cambria Math" pitchFamily="18" charset="0"/>
              </a:rPr>
              <a:t> element equal to the sum of the products of the corresponding elements from the </a:t>
            </a:r>
            <a:r>
              <a:rPr lang="en-US" sz="2400" i="1" dirty="0" err="1">
                <a:ea typeface="Cambria Math" pitchFamily="18" charset="0"/>
              </a:rPr>
              <a:t>i</a:t>
            </a:r>
            <a:r>
              <a:rPr lang="en-US" sz="2400" dirty="0" err="1">
                <a:ea typeface="Cambria Math" pitchFamily="18" charset="0"/>
              </a:rPr>
              <a:t>th</a:t>
            </a:r>
            <a:r>
              <a:rPr lang="en-US" sz="2400" dirty="0">
                <a:ea typeface="Cambria Math" pitchFamily="18" charset="0"/>
              </a:rPr>
              <a:t> row of </a:t>
            </a:r>
            <a:r>
              <a:rPr lang="en-US" sz="2400" b="1" dirty="0">
                <a:ea typeface="Cambria Math" pitchFamily="18" charset="0"/>
              </a:rPr>
              <a:t>A</a:t>
            </a:r>
            <a:r>
              <a:rPr lang="en-US" sz="2400" dirty="0">
                <a:ea typeface="Cambria Math" pitchFamily="18" charset="0"/>
              </a:rPr>
              <a:t> and the </a:t>
            </a:r>
            <a:r>
              <a:rPr lang="en-US" sz="2400" i="1" dirty="0" err="1">
                <a:ea typeface="Cambria Math" pitchFamily="18" charset="0"/>
              </a:rPr>
              <a:t>j</a:t>
            </a:r>
            <a:r>
              <a:rPr lang="en-US" sz="2400" dirty="0" err="1">
                <a:ea typeface="Cambria Math" pitchFamily="18" charset="0"/>
              </a:rPr>
              <a:t>th</a:t>
            </a:r>
            <a:r>
              <a:rPr lang="en-US" sz="2400" dirty="0">
                <a:ea typeface="Cambria Math" pitchFamily="18" charset="0"/>
              </a:rPr>
              <a:t> column of </a:t>
            </a:r>
            <a:r>
              <a:rPr lang="en-US" sz="2400" b="1" dirty="0">
                <a:ea typeface="Cambria Math" pitchFamily="18" charset="0"/>
              </a:rPr>
              <a:t>B</a:t>
            </a:r>
            <a:r>
              <a:rPr lang="en-US" sz="2400" dirty="0">
                <a:ea typeface="Cambria Math" pitchFamily="18" charset="0"/>
              </a:rPr>
              <a:t>. In other words, if </a:t>
            </a:r>
            <a:r>
              <a:rPr lang="en-US" sz="2400" b="1" dirty="0"/>
              <a:t>AB</a:t>
            </a:r>
            <a:r>
              <a:rPr lang="en-US" sz="2400" dirty="0"/>
              <a:t> = [</a:t>
            </a:r>
            <a:r>
              <a:rPr lang="en-US" sz="2400" i="1" dirty="0" err="1">
                <a:ea typeface="Cambria Math" pitchFamily="18" charset="0"/>
              </a:rPr>
              <a:t>c</a:t>
            </a:r>
            <a:r>
              <a:rPr lang="en-US" sz="2400" i="1" baseline="-25000" dirty="0" err="1">
                <a:ea typeface="Cambria Math" pitchFamily="18" charset="0"/>
              </a:rPr>
              <a:t>ij</a:t>
            </a:r>
            <a:r>
              <a:rPr lang="en-US" sz="2400" dirty="0">
                <a:ea typeface="Cambria Math" pitchFamily="18" charset="0"/>
              </a:rPr>
              <a:t>] then </a:t>
            </a:r>
            <a:r>
              <a:rPr lang="en-US" sz="2400" i="1" dirty="0" err="1">
                <a:ea typeface="Cambria Math" pitchFamily="18" charset="0"/>
              </a:rPr>
              <a:t>c</a:t>
            </a:r>
            <a:r>
              <a:rPr lang="en-US" sz="2400" i="1" baseline="-25000" dirty="0" err="1">
                <a:ea typeface="Cambria Math" pitchFamily="18" charset="0"/>
              </a:rPr>
              <a:t>ij</a:t>
            </a:r>
            <a:r>
              <a:rPr lang="en-US" sz="2400" baseline="-25000" dirty="0">
                <a:ea typeface="Cambria Math" pitchFamily="18" charset="0"/>
              </a:rPr>
              <a:t> </a:t>
            </a:r>
            <a:r>
              <a:rPr lang="en-US" sz="2400" dirty="0">
                <a:ea typeface="Cambria Math" pitchFamily="18" charset="0"/>
              </a:rPr>
              <a:t>= </a:t>
            </a:r>
            <a:r>
              <a:rPr lang="en-US" sz="2400" i="1" dirty="0">
                <a:ea typeface="Cambria Math" pitchFamily="18" charset="0"/>
              </a:rPr>
              <a:t>a</a:t>
            </a:r>
            <a:r>
              <a:rPr lang="en-US" sz="2400" i="1" baseline="-25000" dirty="0">
                <a:ea typeface="Cambria Math" pitchFamily="18" charset="0"/>
              </a:rPr>
              <a:t>i</a:t>
            </a:r>
            <a:r>
              <a:rPr lang="en-US" sz="2400" baseline="-25000" dirty="0">
                <a:ea typeface="Cambria Math" pitchFamily="18" charset="0"/>
              </a:rPr>
              <a:t>1</a:t>
            </a:r>
            <a:r>
              <a:rPr lang="en-US" sz="2400" i="1" dirty="0">
                <a:ea typeface="Cambria Math" pitchFamily="18" charset="0"/>
              </a:rPr>
              <a:t>b</a:t>
            </a:r>
            <a:r>
              <a:rPr lang="en-US" sz="2400" baseline="-25000" dirty="0">
                <a:ea typeface="Cambria Math" pitchFamily="18" charset="0"/>
              </a:rPr>
              <a:t>1j </a:t>
            </a:r>
            <a:r>
              <a:rPr lang="en-US" sz="2400" dirty="0">
                <a:ea typeface="Cambria Math" pitchFamily="18" charset="0"/>
              </a:rPr>
              <a:t>+ </a:t>
            </a:r>
            <a:r>
              <a:rPr lang="en-US" sz="2400" i="1" dirty="0">
                <a:ea typeface="Cambria Math" pitchFamily="18" charset="0"/>
              </a:rPr>
              <a:t>a</a:t>
            </a:r>
            <a:r>
              <a:rPr lang="en-US" sz="2400" i="1" baseline="-25000" dirty="0">
                <a:ea typeface="Cambria Math" pitchFamily="18" charset="0"/>
              </a:rPr>
              <a:t>i</a:t>
            </a:r>
            <a:r>
              <a:rPr lang="en-US" sz="2400" baseline="-25000" dirty="0">
                <a:ea typeface="Cambria Math" pitchFamily="18" charset="0"/>
              </a:rPr>
              <a:t>2</a:t>
            </a:r>
            <a:r>
              <a:rPr lang="en-US" sz="2400" i="1" dirty="0">
                <a:ea typeface="Cambria Math" pitchFamily="18" charset="0"/>
              </a:rPr>
              <a:t>b</a:t>
            </a:r>
            <a:r>
              <a:rPr lang="en-US" sz="2400" baseline="-25000" dirty="0">
                <a:ea typeface="Cambria Math" pitchFamily="18" charset="0"/>
              </a:rPr>
              <a:t>2</a:t>
            </a:r>
            <a:r>
              <a:rPr lang="en-US" sz="2400" i="1" baseline="-25000" dirty="0">
                <a:ea typeface="Cambria Math" pitchFamily="18" charset="0"/>
              </a:rPr>
              <a:t>j</a:t>
            </a:r>
            <a:r>
              <a:rPr lang="en-US" sz="2400" dirty="0">
                <a:ea typeface="Cambria Math" pitchFamily="18" charset="0"/>
              </a:rPr>
              <a:t> + … + </a:t>
            </a:r>
            <a:r>
              <a:rPr lang="en-US" sz="2400" i="1" dirty="0">
                <a:ea typeface="Cambria Math" pitchFamily="18" charset="0"/>
              </a:rPr>
              <a:t>a</a:t>
            </a:r>
            <a:r>
              <a:rPr lang="en-US" sz="2400" i="1" baseline="-25000" dirty="0">
                <a:ea typeface="Cambria Math" pitchFamily="18" charset="0"/>
              </a:rPr>
              <a:t>kj</a:t>
            </a:r>
            <a:r>
              <a:rPr lang="en-US" sz="2400" i="1" dirty="0">
                <a:ea typeface="Cambria Math" pitchFamily="18" charset="0"/>
              </a:rPr>
              <a:t>b</a:t>
            </a:r>
            <a:r>
              <a:rPr lang="en-US" sz="2400" baseline="-25000" dirty="0">
                <a:ea typeface="Cambria Math" pitchFamily="18" charset="0"/>
              </a:rPr>
              <a:t>2</a:t>
            </a:r>
            <a:r>
              <a:rPr lang="en-US" sz="2400" i="1" baseline="-25000" dirty="0">
                <a:ea typeface="Cambria Math" pitchFamily="18" charset="0"/>
              </a:rPr>
              <a:t>j</a:t>
            </a:r>
            <a:r>
              <a:rPr lang="en-US" sz="2400" dirty="0">
                <a:ea typeface="Cambria Math" pitchFamily="18" charset="0"/>
              </a:rPr>
              <a:t>.</a:t>
            </a:r>
          </a:p>
          <a:p>
            <a:pPr>
              <a:spcBef>
                <a:spcPts val="600"/>
              </a:spcBef>
            </a:pPr>
            <a:r>
              <a:rPr lang="en-US" sz="2400" b="1" dirty="0">
                <a:ea typeface="Cambria Math" pitchFamily="18" charset="0"/>
              </a:rPr>
              <a:t>Example</a:t>
            </a:r>
            <a:r>
              <a:rPr lang="en-US" sz="2400" dirty="0">
                <a:ea typeface="Cambria Math" pitchFamily="18" charset="0"/>
              </a:rPr>
              <a:t>:</a:t>
            </a:r>
            <a:endParaRPr lang="en-US" sz="2400" dirty="0"/>
          </a:p>
        </p:txBody>
      </p:sp>
      <p:graphicFrame>
        <p:nvGraphicFramePr>
          <p:cNvPr id="5" name="Object 3"/>
          <p:cNvGraphicFramePr>
            <a:graphicFrameLocks noChangeAspect="1"/>
          </p:cNvGraphicFramePr>
          <p:nvPr/>
        </p:nvGraphicFramePr>
        <p:xfrm>
          <a:off x="2362200" y="3505200"/>
          <a:ext cx="4121150" cy="1788864"/>
        </p:xfrm>
        <a:graphic>
          <a:graphicData uri="http://schemas.openxmlformats.org/presentationml/2006/ole">
            <mc:AlternateContent xmlns:mc="http://schemas.openxmlformats.org/markup-compatibility/2006">
              <mc:Choice xmlns:v="urn:schemas-microsoft-com:vml" Requires="v">
                <p:oleObj spid="_x0000_s36867" name="Equation" r:id="rId3" imgW="2108160" imgH="914400" progId="Equation.DSMT4">
                  <p:embed/>
                </p:oleObj>
              </mc:Choice>
              <mc:Fallback>
                <p:oleObj name="Equation" r:id="rId3" imgW="2108160" imgH="914400" progId="Equation.DSMT4">
                  <p:embed/>
                  <p:pic>
                    <p:nvPicPr>
                      <p:cNvPr id="5" name="Object 3"/>
                      <p:cNvPicPr/>
                      <p:nvPr/>
                    </p:nvPicPr>
                    <p:blipFill>
                      <a:blip r:embed="rId4"/>
                      <a:stretch>
                        <a:fillRect/>
                      </a:stretch>
                    </p:blipFill>
                    <p:spPr>
                      <a:xfrm>
                        <a:off x="2362200" y="3505200"/>
                        <a:ext cx="4121150" cy="1788864"/>
                      </a:xfrm>
                      <a:prstGeom prst="rect">
                        <a:avLst/>
                      </a:prstGeom>
                    </p:spPr>
                  </p:pic>
                </p:oleObj>
              </mc:Fallback>
            </mc:AlternateContent>
          </a:graphicData>
        </a:graphic>
      </p:graphicFrame>
      <p:sp>
        <p:nvSpPr>
          <p:cNvPr id="10" name="Content Placeholder 4"/>
          <p:cNvSpPr>
            <a:spLocks noGrp="1"/>
          </p:cNvSpPr>
          <p:nvPr>
            <p:ph idx="13"/>
          </p:nvPr>
        </p:nvSpPr>
        <p:spPr>
          <a:xfrm>
            <a:off x="457200" y="5410200"/>
            <a:ext cx="8229600" cy="1143000"/>
          </a:xfrm>
        </p:spPr>
        <p:txBody>
          <a:bodyPr/>
          <a:lstStyle/>
          <a:p>
            <a:r>
              <a:rPr lang="en-US" sz="2400" dirty="0">
                <a:ea typeface="Cambria Math" pitchFamily="18" charset="0"/>
              </a:rPr>
              <a:t>The product of two matrices is undefined when the number of columns in the first matrix is not the same as the number of rows in the second.</a:t>
            </a:r>
          </a:p>
        </p:txBody>
      </p:sp>
    </p:spTree>
    <p:extLst>
      <p:ext uri="{BB962C8B-B14F-4D97-AF65-F5344CB8AC3E}">
        <p14:creationId xmlns:p14="http://schemas.microsoft.com/office/powerpoint/2010/main" val="419997490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Illustration of Matrix Multiplication</a:t>
            </a:r>
            <a:endParaRPr lang="en-US" sz="1500" dirty="0"/>
          </a:p>
        </p:txBody>
      </p:sp>
      <p:sp>
        <p:nvSpPr>
          <p:cNvPr id="9" name="Content Placeholder 2"/>
          <p:cNvSpPr>
            <a:spLocks noGrp="1"/>
          </p:cNvSpPr>
          <p:nvPr>
            <p:ph idx="1"/>
          </p:nvPr>
        </p:nvSpPr>
        <p:spPr>
          <a:xfrm>
            <a:off x="457200" y="1295400"/>
            <a:ext cx="8229600" cy="533400"/>
          </a:xfrm>
        </p:spPr>
        <p:txBody>
          <a:bodyPr/>
          <a:lstStyle/>
          <a:p>
            <a:r>
              <a:rPr lang="en-US" sz="2800" dirty="0"/>
              <a:t>The Product of </a:t>
            </a:r>
            <a:r>
              <a:rPr lang="en-US" sz="2800" b="1" dirty="0"/>
              <a:t>A</a:t>
            </a:r>
            <a:r>
              <a:rPr lang="en-US" sz="2800" dirty="0"/>
              <a:t> = [</a:t>
            </a:r>
            <a:r>
              <a:rPr lang="en-US" sz="2800" dirty="0">
                <a:ea typeface="Cambria Math" pitchFamily="18" charset="0"/>
              </a:rPr>
              <a:t>a</a:t>
            </a:r>
            <a:r>
              <a:rPr lang="en-US" sz="2800" i="1" baseline="-25000" dirty="0">
                <a:ea typeface="Cambria Math" pitchFamily="18" charset="0"/>
              </a:rPr>
              <a:t>ij</a:t>
            </a:r>
            <a:r>
              <a:rPr lang="en-US" sz="2800" dirty="0">
                <a:ea typeface="Cambria Math" pitchFamily="18" charset="0"/>
              </a:rPr>
              <a:t>] and </a:t>
            </a:r>
            <a:r>
              <a:rPr lang="en-US" sz="2800" b="1" dirty="0"/>
              <a:t>B</a:t>
            </a:r>
            <a:r>
              <a:rPr lang="en-US" sz="2800" dirty="0"/>
              <a:t> = [</a:t>
            </a:r>
            <a:r>
              <a:rPr lang="en-US" sz="2800" dirty="0">
                <a:ea typeface="Cambria Math" pitchFamily="18" charset="0"/>
              </a:rPr>
              <a:t>b</a:t>
            </a:r>
            <a:r>
              <a:rPr lang="en-US" sz="2800" i="1" baseline="-25000" dirty="0">
                <a:ea typeface="Cambria Math" pitchFamily="18" charset="0"/>
              </a:rPr>
              <a:t>ij</a:t>
            </a:r>
            <a:r>
              <a:rPr lang="en-US" sz="2800" dirty="0">
                <a:ea typeface="Cambria Math" pitchFamily="18" charset="0"/>
              </a:rPr>
              <a:t>]</a:t>
            </a:r>
            <a:endParaRPr lang="en-US" sz="2800" dirty="0"/>
          </a:p>
        </p:txBody>
      </p:sp>
      <p:graphicFrame>
        <p:nvGraphicFramePr>
          <p:cNvPr id="6" name="Object 3"/>
          <p:cNvGraphicFramePr>
            <a:graphicFrameLocks noChangeAspect="1"/>
          </p:cNvGraphicFramePr>
          <p:nvPr/>
        </p:nvGraphicFramePr>
        <p:xfrm>
          <a:off x="609600" y="1905000"/>
          <a:ext cx="2741760" cy="3151800"/>
        </p:xfrm>
        <a:graphic>
          <a:graphicData uri="http://schemas.openxmlformats.org/presentationml/2006/ole">
            <mc:AlternateContent xmlns:mc="http://schemas.openxmlformats.org/markup-compatibility/2006">
              <mc:Choice xmlns:v="urn:schemas-microsoft-com:vml" Requires="v">
                <p:oleObj spid="_x0000_s37894" name="Equation" r:id="rId3" imgW="1612800" imgH="1854000" progId="Equation.DSMT4">
                  <p:embed/>
                </p:oleObj>
              </mc:Choice>
              <mc:Fallback>
                <p:oleObj name="Equation" r:id="rId3" imgW="1612800" imgH="1854000" progId="Equation.DSMT4">
                  <p:embed/>
                  <p:pic>
                    <p:nvPicPr>
                      <p:cNvPr id="6" name="Object 3"/>
                      <p:cNvPicPr/>
                      <p:nvPr/>
                    </p:nvPicPr>
                    <p:blipFill>
                      <a:blip r:embed="rId4"/>
                      <a:stretch>
                        <a:fillRect/>
                      </a:stretch>
                    </p:blipFill>
                    <p:spPr>
                      <a:xfrm>
                        <a:off x="609600" y="1905000"/>
                        <a:ext cx="2741760" cy="3151800"/>
                      </a:xfrm>
                      <a:prstGeom prst="rect">
                        <a:avLst/>
                      </a:prstGeom>
                    </p:spPr>
                  </p:pic>
                </p:oleObj>
              </mc:Fallback>
            </mc:AlternateContent>
          </a:graphicData>
        </a:graphic>
      </p:graphicFrame>
      <p:graphicFrame>
        <p:nvGraphicFramePr>
          <p:cNvPr id="11" name="Object 4"/>
          <p:cNvGraphicFramePr>
            <a:graphicFrameLocks noChangeAspect="1"/>
          </p:cNvGraphicFramePr>
          <p:nvPr/>
        </p:nvGraphicFramePr>
        <p:xfrm>
          <a:off x="4739712" y="1905000"/>
          <a:ext cx="3583872" cy="1985940"/>
        </p:xfrm>
        <a:graphic>
          <a:graphicData uri="http://schemas.openxmlformats.org/presentationml/2006/ole">
            <mc:AlternateContent xmlns:mc="http://schemas.openxmlformats.org/markup-compatibility/2006">
              <mc:Choice xmlns:v="urn:schemas-microsoft-com:vml" Requires="v">
                <p:oleObj spid="_x0000_s37895" name="Equation" r:id="rId5" imgW="2108160" imgH="1168200" progId="Equation.DSMT4">
                  <p:embed/>
                </p:oleObj>
              </mc:Choice>
              <mc:Fallback>
                <p:oleObj name="Equation" r:id="rId5" imgW="2108160" imgH="1168200" progId="Equation.DSMT4">
                  <p:embed/>
                  <p:pic>
                    <p:nvPicPr>
                      <p:cNvPr id="11" name="Object 4"/>
                      <p:cNvPicPr/>
                      <p:nvPr/>
                    </p:nvPicPr>
                    <p:blipFill>
                      <a:blip r:embed="rId6"/>
                      <a:stretch>
                        <a:fillRect/>
                      </a:stretch>
                    </p:blipFill>
                    <p:spPr>
                      <a:xfrm>
                        <a:off x="4739712" y="1905000"/>
                        <a:ext cx="3583872" cy="1985940"/>
                      </a:xfrm>
                      <a:prstGeom prst="rect">
                        <a:avLst/>
                      </a:prstGeom>
                    </p:spPr>
                  </p:pic>
                </p:oleObj>
              </mc:Fallback>
            </mc:AlternateContent>
          </a:graphicData>
        </a:graphic>
      </p:graphicFrame>
      <p:graphicFrame>
        <p:nvGraphicFramePr>
          <p:cNvPr id="12" name="Object 5"/>
          <p:cNvGraphicFramePr>
            <a:graphicFrameLocks noChangeAspect="1"/>
          </p:cNvGraphicFramePr>
          <p:nvPr/>
        </p:nvGraphicFramePr>
        <p:xfrm>
          <a:off x="5128512" y="4178640"/>
          <a:ext cx="2849472" cy="2374560"/>
        </p:xfrm>
        <a:graphic>
          <a:graphicData uri="http://schemas.openxmlformats.org/presentationml/2006/ole">
            <mc:AlternateContent xmlns:mc="http://schemas.openxmlformats.org/markup-compatibility/2006">
              <mc:Choice xmlns:v="urn:schemas-microsoft-com:vml" Requires="v">
                <p:oleObj spid="_x0000_s37896" name="Equation" r:id="rId7" imgW="1676160" imgH="1396800" progId="Equation.DSMT4">
                  <p:embed/>
                </p:oleObj>
              </mc:Choice>
              <mc:Fallback>
                <p:oleObj name="Equation" r:id="rId7" imgW="1676160" imgH="1396800" progId="Equation.DSMT4">
                  <p:embed/>
                  <p:pic>
                    <p:nvPicPr>
                      <p:cNvPr id="12" name="Object 5"/>
                      <p:cNvPicPr/>
                      <p:nvPr/>
                    </p:nvPicPr>
                    <p:blipFill>
                      <a:blip r:embed="rId8"/>
                      <a:stretch>
                        <a:fillRect/>
                      </a:stretch>
                    </p:blipFill>
                    <p:spPr>
                      <a:xfrm>
                        <a:off x="5128512" y="4178640"/>
                        <a:ext cx="2849472" cy="2374560"/>
                      </a:xfrm>
                      <a:prstGeom prst="rect">
                        <a:avLst/>
                      </a:prstGeom>
                    </p:spPr>
                  </p:pic>
                </p:oleObj>
              </mc:Fallback>
            </mc:AlternateContent>
          </a:graphicData>
        </a:graphic>
      </p:graphicFrame>
      <p:graphicFrame>
        <p:nvGraphicFramePr>
          <p:cNvPr id="13" name="Object 6"/>
          <p:cNvGraphicFramePr>
            <a:graphicFrameLocks noChangeAspect="1"/>
          </p:cNvGraphicFramePr>
          <p:nvPr/>
        </p:nvGraphicFramePr>
        <p:xfrm>
          <a:off x="1035050" y="5762160"/>
          <a:ext cx="3000636" cy="410040"/>
        </p:xfrm>
        <a:graphic>
          <a:graphicData uri="http://schemas.openxmlformats.org/presentationml/2006/ole">
            <mc:AlternateContent xmlns:mc="http://schemas.openxmlformats.org/markup-compatibility/2006">
              <mc:Choice xmlns:v="urn:schemas-microsoft-com:vml" Requires="v">
                <p:oleObj spid="_x0000_s37897" name="Equation" r:id="rId9" imgW="1765080" imgH="241200" progId="Equation.DSMT4">
                  <p:embed/>
                </p:oleObj>
              </mc:Choice>
              <mc:Fallback>
                <p:oleObj name="Equation" r:id="rId9" imgW="1765080" imgH="241200" progId="Equation.DSMT4">
                  <p:embed/>
                  <p:pic>
                    <p:nvPicPr>
                      <p:cNvPr id="13" name="Object 6"/>
                      <p:cNvPicPr/>
                      <p:nvPr/>
                    </p:nvPicPr>
                    <p:blipFill>
                      <a:blip r:embed="rId10"/>
                      <a:stretch>
                        <a:fillRect/>
                      </a:stretch>
                    </p:blipFill>
                    <p:spPr>
                      <a:xfrm>
                        <a:off x="1035050" y="5762160"/>
                        <a:ext cx="3000636" cy="410040"/>
                      </a:xfrm>
                      <a:prstGeom prst="rect">
                        <a:avLst/>
                      </a:prstGeom>
                    </p:spPr>
                  </p:pic>
                </p:oleObj>
              </mc:Fallback>
            </mc:AlternateContent>
          </a:graphicData>
        </a:graphic>
      </p:graphicFrame>
    </p:spTree>
    <p:extLst>
      <p:ext uri="{BB962C8B-B14F-4D97-AF65-F5344CB8AC3E}">
        <p14:creationId xmlns:p14="http://schemas.microsoft.com/office/powerpoint/2010/main" val="297050445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Matrix Multiplication is not Commutative</a:t>
            </a:r>
            <a:endParaRPr lang="en-US" sz="1500" dirty="0"/>
          </a:p>
        </p:txBody>
      </p:sp>
      <p:sp>
        <p:nvSpPr>
          <p:cNvPr id="9" name="Content Placeholder 2"/>
          <p:cNvSpPr>
            <a:spLocks noGrp="1"/>
          </p:cNvSpPr>
          <p:nvPr>
            <p:ph idx="1"/>
          </p:nvPr>
        </p:nvSpPr>
        <p:spPr>
          <a:xfrm>
            <a:off x="457200" y="1295400"/>
            <a:ext cx="2514600" cy="533400"/>
          </a:xfrm>
        </p:spPr>
        <p:txBody>
          <a:bodyPr/>
          <a:lstStyle/>
          <a:p>
            <a:r>
              <a:rPr lang="en-US" dirty="0"/>
              <a:t>Example: Let</a:t>
            </a:r>
          </a:p>
        </p:txBody>
      </p:sp>
      <p:graphicFrame>
        <p:nvGraphicFramePr>
          <p:cNvPr id="11" name="Object 3"/>
          <p:cNvGraphicFramePr>
            <a:graphicFrameLocks noChangeAspect="1"/>
          </p:cNvGraphicFramePr>
          <p:nvPr/>
        </p:nvGraphicFramePr>
        <p:xfrm>
          <a:off x="2370136" y="1898447"/>
          <a:ext cx="1809000" cy="1143000"/>
        </p:xfrm>
        <a:graphic>
          <a:graphicData uri="http://schemas.openxmlformats.org/presentationml/2006/ole">
            <mc:AlternateContent xmlns:mc="http://schemas.openxmlformats.org/markup-compatibility/2006">
              <mc:Choice xmlns:v="urn:schemas-microsoft-com:vml" Requires="v">
                <p:oleObj spid="_x0000_s38918" name="Equation" r:id="rId3" imgW="723600" imgH="457200" progId="Equation.DSMT4">
                  <p:embed/>
                </p:oleObj>
              </mc:Choice>
              <mc:Fallback>
                <p:oleObj name="Equation" r:id="rId3" imgW="723600" imgH="457200" progId="Equation.DSMT4">
                  <p:embed/>
                  <p:pic>
                    <p:nvPicPr>
                      <p:cNvPr id="11" name="Object 3"/>
                      <p:cNvPicPr/>
                      <p:nvPr/>
                    </p:nvPicPr>
                    <p:blipFill>
                      <a:blip r:embed="rId4"/>
                      <a:stretch>
                        <a:fillRect/>
                      </a:stretch>
                    </p:blipFill>
                    <p:spPr>
                      <a:xfrm>
                        <a:off x="2370136" y="1898447"/>
                        <a:ext cx="1809000" cy="1143000"/>
                      </a:xfrm>
                      <a:prstGeom prst="rect">
                        <a:avLst/>
                      </a:prstGeom>
                    </p:spPr>
                  </p:pic>
                </p:oleObj>
              </mc:Fallback>
            </mc:AlternateContent>
          </a:graphicData>
        </a:graphic>
      </p:graphicFrame>
      <p:graphicFrame>
        <p:nvGraphicFramePr>
          <p:cNvPr id="8" name="Object 4"/>
          <p:cNvGraphicFramePr>
            <a:graphicFrameLocks noChangeAspect="1"/>
          </p:cNvGraphicFramePr>
          <p:nvPr/>
        </p:nvGraphicFramePr>
        <p:xfrm>
          <a:off x="5569500" y="1898447"/>
          <a:ext cx="1746000" cy="1143000"/>
        </p:xfrm>
        <a:graphic>
          <a:graphicData uri="http://schemas.openxmlformats.org/presentationml/2006/ole">
            <mc:AlternateContent xmlns:mc="http://schemas.openxmlformats.org/markup-compatibility/2006">
              <mc:Choice xmlns:v="urn:schemas-microsoft-com:vml" Requires="v">
                <p:oleObj spid="_x0000_s38919" name="Equation" r:id="rId5" imgW="698400" imgH="457200" progId="Equation.DSMT4">
                  <p:embed/>
                </p:oleObj>
              </mc:Choice>
              <mc:Fallback>
                <p:oleObj name="Equation" r:id="rId5" imgW="698400" imgH="457200" progId="Equation.DSMT4">
                  <p:embed/>
                  <p:pic>
                    <p:nvPicPr>
                      <p:cNvPr id="8" name="Object 4"/>
                      <p:cNvPicPr/>
                      <p:nvPr/>
                    </p:nvPicPr>
                    <p:blipFill>
                      <a:blip r:embed="rId6"/>
                      <a:stretch>
                        <a:fillRect/>
                      </a:stretch>
                    </p:blipFill>
                    <p:spPr>
                      <a:xfrm>
                        <a:off x="5569500" y="1898447"/>
                        <a:ext cx="1746000" cy="1143000"/>
                      </a:xfrm>
                      <a:prstGeom prst="rect">
                        <a:avLst/>
                      </a:prstGeom>
                    </p:spPr>
                  </p:pic>
                </p:oleObj>
              </mc:Fallback>
            </mc:AlternateContent>
          </a:graphicData>
        </a:graphic>
      </p:graphicFrame>
      <p:sp>
        <p:nvSpPr>
          <p:cNvPr id="10" name="Content Placeholder 5"/>
          <p:cNvSpPr>
            <a:spLocks noGrp="1"/>
          </p:cNvSpPr>
          <p:nvPr>
            <p:ph idx="13"/>
          </p:nvPr>
        </p:nvSpPr>
        <p:spPr>
          <a:xfrm>
            <a:off x="457200" y="3276600"/>
            <a:ext cx="2667000" cy="1263758"/>
          </a:xfrm>
        </p:spPr>
        <p:txBody>
          <a:bodyPr/>
          <a:lstStyle/>
          <a:p>
            <a:r>
              <a:rPr lang="en-US" dirty="0"/>
              <a:t>Does </a:t>
            </a:r>
            <a:r>
              <a:rPr lang="en-US" b="1" dirty="0"/>
              <a:t>AB</a:t>
            </a:r>
            <a:r>
              <a:rPr lang="en-US" dirty="0"/>
              <a:t> = </a:t>
            </a:r>
            <a:r>
              <a:rPr lang="en-US" b="1" dirty="0"/>
              <a:t>BA</a:t>
            </a:r>
            <a:r>
              <a:rPr lang="en-US" dirty="0"/>
              <a:t>?</a:t>
            </a:r>
            <a:endParaRPr lang="en-US" b="1" dirty="0"/>
          </a:p>
          <a:p>
            <a:r>
              <a:rPr lang="en-US" b="1" dirty="0"/>
              <a:t>Solution:</a:t>
            </a:r>
          </a:p>
        </p:txBody>
      </p:sp>
      <p:graphicFrame>
        <p:nvGraphicFramePr>
          <p:cNvPr id="13" name="Object 6"/>
          <p:cNvGraphicFramePr>
            <a:graphicFrameLocks noChangeAspect="1"/>
          </p:cNvGraphicFramePr>
          <p:nvPr/>
        </p:nvGraphicFramePr>
        <p:xfrm>
          <a:off x="2370136" y="4540358"/>
          <a:ext cx="2095200" cy="1143000"/>
        </p:xfrm>
        <a:graphic>
          <a:graphicData uri="http://schemas.openxmlformats.org/presentationml/2006/ole">
            <mc:AlternateContent xmlns:mc="http://schemas.openxmlformats.org/markup-compatibility/2006">
              <mc:Choice xmlns:v="urn:schemas-microsoft-com:vml" Requires="v">
                <p:oleObj spid="_x0000_s38920" name="Equation" r:id="rId7" imgW="838080" imgH="457200" progId="Equation.DSMT4">
                  <p:embed/>
                </p:oleObj>
              </mc:Choice>
              <mc:Fallback>
                <p:oleObj name="Equation" r:id="rId7" imgW="838080" imgH="457200" progId="Equation.DSMT4">
                  <p:embed/>
                  <p:pic>
                    <p:nvPicPr>
                      <p:cNvPr id="13" name="Object 6"/>
                      <p:cNvPicPr/>
                      <p:nvPr/>
                    </p:nvPicPr>
                    <p:blipFill>
                      <a:blip r:embed="rId8"/>
                      <a:stretch>
                        <a:fillRect/>
                      </a:stretch>
                    </p:blipFill>
                    <p:spPr>
                      <a:xfrm>
                        <a:off x="2370136" y="4540358"/>
                        <a:ext cx="2095200" cy="1143000"/>
                      </a:xfrm>
                      <a:prstGeom prst="rect">
                        <a:avLst/>
                      </a:prstGeom>
                    </p:spPr>
                  </p:pic>
                </p:oleObj>
              </mc:Fallback>
            </mc:AlternateContent>
          </a:graphicData>
        </a:graphic>
      </p:graphicFrame>
      <p:graphicFrame>
        <p:nvGraphicFramePr>
          <p:cNvPr id="14" name="Object 7"/>
          <p:cNvGraphicFramePr>
            <a:graphicFrameLocks noChangeAspect="1"/>
          </p:cNvGraphicFramePr>
          <p:nvPr/>
        </p:nvGraphicFramePr>
        <p:xfrm>
          <a:off x="5569500" y="4521308"/>
          <a:ext cx="2126700" cy="1143000"/>
        </p:xfrm>
        <a:graphic>
          <a:graphicData uri="http://schemas.openxmlformats.org/presentationml/2006/ole">
            <mc:AlternateContent xmlns:mc="http://schemas.openxmlformats.org/markup-compatibility/2006">
              <mc:Choice xmlns:v="urn:schemas-microsoft-com:vml" Requires="v">
                <p:oleObj spid="_x0000_s38921" name="Equation" r:id="rId9" imgW="850680" imgH="457200" progId="Equation.DSMT4">
                  <p:embed/>
                </p:oleObj>
              </mc:Choice>
              <mc:Fallback>
                <p:oleObj name="Equation" r:id="rId9" imgW="850680" imgH="457200" progId="Equation.DSMT4">
                  <p:embed/>
                  <p:pic>
                    <p:nvPicPr>
                      <p:cNvPr id="14" name="Object 7"/>
                      <p:cNvPicPr/>
                      <p:nvPr/>
                    </p:nvPicPr>
                    <p:blipFill>
                      <a:blip r:embed="rId10"/>
                      <a:stretch>
                        <a:fillRect/>
                      </a:stretch>
                    </p:blipFill>
                    <p:spPr>
                      <a:xfrm>
                        <a:off x="5569500" y="4521308"/>
                        <a:ext cx="2126700" cy="1143000"/>
                      </a:xfrm>
                      <a:prstGeom prst="rect">
                        <a:avLst/>
                      </a:prstGeom>
                    </p:spPr>
                  </p:pic>
                </p:oleObj>
              </mc:Fallback>
            </mc:AlternateContent>
          </a:graphicData>
        </a:graphic>
      </p:graphicFrame>
      <p:sp>
        <p:nvSpPr>
          <p:cNvPr id="6" name="Content Placeholder 8"/>
          <p:cNvSpPr>
            <a:spLocks noGrp="1"/>
          </p:cNvSpPr>
          <p:nvPr>
            <p:ph idx="14"/>
          </p:nvPr>
        </p:nvSpPr>
        <p:spPr>
          <a:xfrm>
            <a:off x="4267200" y="6019800"/>
            <a:ext cx="1600200" cy="533400"/>
          </a:xfrm>
        </p:spPr>
        <p:txBody>
          <a:bodyPr/>
          <a:lstStyle/>
          <a:p>
            <a:r>
              <a:rPr lang="en-US" b="1" dirty="0"/>
              <a:t>AB</a:t>
            </a:r>
            <a:r>
              <a:rPr lang="en-US" dirty="0"/>
              <a:t> </a:t>
            </a:r>
            <a:r>
              <a:rPr lang="en-US" dirty="0">
                <a:ea typeface="Cambria Math" pitchFamily="18" charset="0"/>
              </a:rPr>
              <a:t>≠</a:t>
            </a:r>
            <a:r>
              <a:rPr lang="en-US" dirty="0"/>
              <a:t> </a:t>
            </a:r>
            <a:r>
              <a:rPr lang="en-US" b="1" dirty="0"/>
              <a:t>BA</a:t>
            </a:r>
            <a:endParaRPr lang="en-US" dirty="0"/>
          </a:p>
        </p:txBody>
      </p:sp>
    </p:spTree>
    <p:extLst>
      <p:ext uri="{BB962C8B-B14F-4D97-AF65-F5344CB8AC3E}">
        <p14:creationId xmlns:p14="http://schemas.microsoft.com/office/powerpoint/2010/main" val="277975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81D52B51-F00E-46D0-8142-E4B8BA276B78}"/>
              </a:ext>
            </a:extLst>
          </p:cNvPr>
          <p:cNvSpPr>
            <a:spLocks noGrp="1" noChangeArrowheads="1"/>
          </p:cNvSpPr>
          <p:nvPr>
            <p:ph type="title"/>
          </p:nvPr>
        </p:nvSpPr>
        <p:spPr/>
        <p:txBody>
          <a:bodyPr/>
          <a:lstStyle/>
          <a:p>
            <a:pPr eaLnBrk="1" hangingPunct="1"/>
            <a:r>
              <a:rPr lang="en-US" altLang="zh-CN" b="1" dirty="0"/>
              <a:t>The Empty Set </a:t>
            </a:r>
            <a:r>
              <a:rPr lang="zh-CN" altLang="en-US" b="1" dirty="0">
                <a:latin typeface="微软雅黑" panose="020B0503020204020204" pitchFamily="34" charset="-122"/>
                <a:ea typeface="微软雅黑" panose="020B0503020204020204" pitchFamily="34" charset="-122"/>
              </a:rPr>
              <a:t>空集</a:t>
            </a:r>
          </a:p>
        </p:txBody>
      </p:sp>
      <p:sp>
        <p:nvSpPr>
          <p:cNvPr id="26627" name="Rectangle 3">
            <a:extLst>
              <a:ext uri="{FF2B5EF4-FFF2-40B4-BE49-F238E27FC236}">
                <a16:creationId xmlns:a16="http://schemas.microsoft.com/office/drawing/2014/main" id="{0274F440-3725-4290-8FEA-A13F61CA40A2}"/>
              </a:ext>
            </a:extLst>
          </p:cNvPr>
          <p:cNvSpPr>
            <a:spLocks noGrp="1" noChangeArrowheads="1"/>
          </p:cNvSpPr>
          <p:nvPr>
            <p:ph type="body" idx="1"/>
          </p:nvPr>
        </p:nvSpPr>
        <p:spPr/>
        <p:txBody>
          <a:bodyPr/>
          <a:lstStyle/>
          <a:p>
            <a:pPr eaLnBrk="1" hangingPunct="1"/>
            <a:r>
              <a:rPr lang="en-US" altLang="zh-CN" dirty="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null</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the empty set</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is the unique set that contains no elements whatsoever.</a:t>
            </a:r>
          </a:p>
          <a:p>
            <a:pPr eaLnBrk="1" hangingPunct="1"/>
            <a:r>
              <a:rPr lang="en-US" altLang="zh-CN" dirty="0">
                <a:sym typeface="Symbol" panose="05050102010706020507" pitchFamily="18" charset="2"/>
              </a:rPr>
              <a:t> = {} = {</a:t>
            </a:r>
            <a:r>
              <a:rPr lang="en-US" altLang="zh-CN" i="1" dirty="0">
                <a:sym typeface="Symbol" panose="05050102010706020507" pitchFamily="18" charset="2"/>
              </a:rPr>
              <a:t>x | </a:t>
            </a:r>
            <a:r>
              <a:rPr lang="en-US" altLang="zh-CN" b="1" dirty="0">
                <a:sym typeface="Symbol" panose="05050102010706020507" pitchFamily="18" charset="2"/>
              </a:rPr>
              <a:t>False</a:t>
            </a:r>
            <a:r>
              <a:rPr lang="en-US" altLang="zh-CN" dirty="0">
                <a:sym typeface="Symbol" panose="05050102010706020507" pitchFamily="18" charset="2"/>
              </a:rPr>
              <a:t>}</a:t>
            </a:r>
          </a:p>
          <a:p>
            <a:pPr eaLnBrk="1" hangingPunct="1"/>
            <a:r>
              <a:rPr lang="en-US" altLang="zh-CN" dirty="0"/>
              <a:t>No matter the domain of discourse,</a:t>
            </a:r>
            <a:br>
              <a:rPr lang="en-US" altLang="zh-CN" dirty="0"/>
            </a:br>
            <a:r>
              <a:rPr lang="en-US" altLang="zh-CN" dirty="0"/>
              <a:t>we have the axiom </a:t>
            </a:r>
            <a:r>
              <a:rPr lang="en-US" altLang="zh-CN" dirty="0">
                <a:sym typeface="Symbol" panose="05050102010706020507" pitchFamily="18" charset="2"/>
              </a:rPr>
              <a:t></a:t>
            </a:r>
            <a:r>
              <a:rPr lang="en-US" altLang="zh-CN" i="1" dirty="0">
                <a:sym typeface="Symbol" panose="05050102010706020507" pitchFamily="18" charset="2"/>
              </a:rPr>
              <a:t>x</a:t>
            </a:r>
            <a:r>
              <a:rPr lang="en-US" altLang="zh-CN" dirty="0">
                <a:sym typeface="Symbol" panose="05050102010706020507" pitchFamily="18" charset="2"/>
              </a:rPr>
              <a:t>: </a:t>
            </a:r>
            <a:r>
              <a:rPr lang="en-US" altLang="zh-CN" i="1" dirty="0">
                <a:sym typeface="Symbol" panose="05050102010706020507" pitchFamily="18" charset="2"/>
              </a:rPr>
              <a:t>x</a:t>
            </a:r>
            <a:r>
              <a:rPr lang="en-US" altLang="zh-CN" dirty="0">
                <a:sym typeface="Symbol" panose="05050102010706020507" pitchFamily="18" charset="2"/>
              </a:rPr>
              <a:t>.</a:t>
            </a:r>
          </a:p>
          <a:p>
            <a:pPr eaLnBrk="1" hangingPunct="1"/>
            <a:endParaRPr lang="en-US" altLang="zh-CN" dirty="0">
              <a:sym typeface="Symbol" panose="05050102010706020507" pitchFamily="18" charset="2"/>
            </a:endParaRPr>
          </a:p>
        </p:txBody>
      </p:sp>
      <p:sp>
        <p:nvSpPr>
          <p:cNvPr id="2" name="灯片编号占位符 1">
            <a:extLst>
              <a:ext uri="{FF2B5EF4-FFF2-40B4-BE49-F238E27FC236}">
                <a16:creationId xmlns:a16="http://schemas.microsoft.com/office/drawing/2014/main" id="{5602B74D-5E9E-4F28-9C91-48C1577A87C0}"/>
              </a:ext>
            </a:extLst>
          </p:cNvPr>
          <p:cNvSpPr>
            <a:spLocks noGrp="1"/>
          </p:cNvSpPr>
          <p:nvPr>
            <p:ph type="sldNum" sz="quarter" idx="12"/>
          </p:nvPr>
        </p:nvSpPr>
        <p:spPr/>
        <p:txBody>
          <a:bodyPr/>
          <a:lstStyle/>
          <a:p>
            <a:fld id="{95D10F2E-2536-4355-9232-8FA25989555F}" type="slidenum">
              <a:rPr lang="en-US" altLang="zh-CN" smtClean="0"/>
              <a:pPr/>
              <a:t>8</a:t>
            </a:fld>
            <a:endParaRPr lang="en-US" altLang="zh-CN"/>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Identity Matrix and Powers of Matrices</a:t>
            </a:r>
            <a:endParaRPr lang="en-US" sz="1500" dirty="0"/>
          </a:p>
        </p:txBody>
      </p:sp>
      <p:sp>
        <p:nvSpPr>
          <p:cNvPr id="3" name="Content Placeholder 2"/>
          <p:cNvSpPr>
            <a:spLocks noGrp="1"/>
          </p:cNvSpPr>
          <p:nvPr>
            <p:ph idx="1"/>
          </p:nvPr>
        </p:nvSpPr>
        <p:spPr>
          <a:xfrm>
            <a:off x="457200" y="1295400"/>
            <a:ext cx="8229600" cy="1066800"/>
          </a:xfrm>
        </p:spPr>
        <p:txBody>
          <a:bodyPr/>
          <a:lstStyle/>
          <a:p>
            <a:r>
              <a:rPr lang="en-US" sz="2800" b="1" dirty="0"/>
              <a:t>Definition</a:t>
            </a:r>
            <a:r>
              <a:rPr lang="en-US" sz="2800" dirty="0"/>
              <a:t>: The </a:t>
            </a:r>
            <a:r>
              <a:rPr lang="en-US" sz="2800" i="1" dirty="0">
                <a:solidFill>
                  <a:srgbClr val="C00000"/>
                </a:solidFill>
              </a:rPr>
              <a:t>identity matrix </a:t>
            </a:r>
            <a:r>
              <a:rPr lang="en-US" sz="2800" i="1" dirty="0"/>
              <a:t>of order n </a:t>
            </a:r>
            <a:r>
              <a:rPr lang="en-US" sz="2800" dirty="0"/>
              <a:t>is the </a:t>
            </a:r>
            <a:r>
              <a:rPr lang="en-US" sz="2800" i="1" dirty="0">
                <a:ea typeface="Cambria Math" pitchFamily="18" charset="0"/>
              </a:rPr>
              <a:t>m</a:t>
            </a:r>
            <a:r>
              <a:rPr lang="en-US" sz="2800" dirty="0">
                <a:ea typeface="Cambria Math" pitchFamily="18" charset="0"/>
                <a:cs typeface="Calibri" panose="020F0502020204030204" pitchFamily="34" charset="0"/>
              </a:rPr>
              <a:t> × </a:t>
            </a:r>
            <a:r>
              <a:rPr lang="en-US" sz="2800" i="1" dirty="0">
                <a:ea typeface="Cambria Math" pitchFamily="18" charset="0"/>
                <a:sym typeface="Symbol"/>
              </a:rPr>
              <a:t>n</a:t>
            </a:r>
            <a:r>
              <a:rPr lang="en-US" sz="2800" dirty="0"/>
              <a:t> matrix </a:t>
            </a:r>
            <a:r>
              <a:rPr lang="en-US" sz="2800" b="1" dirty="0"/>
              <a:t>I</a:t>
            </a:r>
            <a:r>
              <a:rPr lang="en-US" sz="2800" i="1" baseline="-25000" dirty="0"/>
              <a:t>n</a:t>
            </a:r>
            <a:r>
              <a:rPr lang="en-US" sz="2800" baseline="-25000" dirty="0"/>
              <a:t> </a:t>
            </a:r>
            <a:r>
              <a:rPr lang="en-US" sz="2800" dirty="0"/>
              <a:t> = [</a:t>
            </a:r>
            <a:r>
              <a:rPr lang="en-US" sz="2800" dirty="0">
                <a:ea typeface="Cambria Math" pitchFamily="18" charset="0"/>
                <a:sym typeface="Symbol"/>
              </a:rPr>
              <a:t></a:t>
            </a:r>
            <a:r>
              <a:rPr lang="en-US" sz="2800" i="1" baseline="-25000" dirty="0" err="1">
                <a:ea typeface="Cambria Math" pitchFamily="18" charset="0"/>
                <a:sym typeface="Symbol"/>
              </a:rPr>
              <a:t>ij</a:t>
            </a:r>
            <a:r>
              <a:rPr lang="en-US" sz="2800" dirty="0"/>
              <a:t>], where </a:t>
            </a:r>
            <a:r>
              <a:rPr lang="en-US" sz="2800" dirty="0">
                <a:ea typeface="Cambria Math" pitchFamily="18" charset="0"/>
                <a:sym typeface="Symbol"/>
              </a:rPr>
              <a:t></a:t>
            </a:r>
            <a:r>
              <a:rPr lang="en-US" sz="2800" i="1" baseline="-25000" dirty="0" err="1">
                <a:ea typeface="Cambria Math" pitchFamily="18" charset="0"/>
                <a:sym typeface="Symbol"/>
              </a:rPr>
              <a:t>ij</a:t>
            </a:r>
            <a:r>
              <a:rPr lang="en-US" sz="2800" baseline="-25000" dirty="0">
                <a:ea typeface="Cambria Math" pitchFamily="18" charset="0"/>
                <a:sym typeface="Symbol"/>
              </a:rPr>
              <a:t> </a:t>
            </a:r>
            <a:r>
              <a:rPr lang="en-US" sz="2800" dirty="0">
                <a:ea typeface="Cambria Math" pitchFamily="18" charset="0"/>
                <a:sym typeface="Symbol"/>
              </a:rPr>
              <a:t> = 1 if </a:t>
            </a:r>
            <a:r>
              <a:rPr lang="en-US" sz="2800" i="1" dirty="0" err="1">
                <a:ea typeface="Cambria Math" pitchFamily="18" charset="0"/>
                <a:sym typeface="Symbol"/>
              </a:rPr>
              <a:t>i</a:t>
            </a:r>
            <a:r>
              <a:rPr lang="en-US" sz="2800" dirty="0">
                <a:ea typeface="Cambria Math" pitchFamily="18" charset="0"/>
                <a:sym typeface="Symbol"/>
              </a:rPr>
              <a:t> = </a:t>
            </a:r>
            <a:r>
              <a:rPr lang="en-US" sz="2800" i="1" dirty="0">
                <a:ea typeface="Cambria Math" pitchFamily="18" charset="0"/>
                <a:sym typeface="Symbol"/>
              </a:rPr>
              <a:t>j</a:t>
            </a:r>
            <a:r>
              <a:rPr lang="en-US" sz="2800" dirty="0">
                <a:ea typeface="Cambria Math" pitchFamily="18" charset="0"/>
                <a:sym typeface="Symbol"/>
              </a:rPr>
              <a:t> and </a:t>
            </a:r>
            <a:r>
              <a:rPr lang="en-US" sz="2800" i="1" baseline="-25000" dirty="0" err="1">
                <a:ea typeface="Cambria Math" pitchFamily="18" charset="0"/>
                <a:sym typeface="Symbol"/>
              </a:rPr>
              <a:t>ij</a:t>
            </a:r>
            <a:r>
              <a:rPr lang="en-US" sz="2800" baseline="-25000" dirty="0">
                <a:ea typeface="Cambria Math" pitchFamily="18" charset="0"/>
                <a:sym typeface="Symbol"/>
              </a:rPr>
              <a:t> </a:t>
            </a:r>
            <a:r>
              <a:rPr lang="en-US" sz="2800" dirty="0">
                <a:ea typeface="Cambria Math" pitchFamily="18" charset="0"/>
                <a:sym typeface="Symbol"/>
              </a:rPr>
              <a:t> = 0 if </a:t>
            </a:r>
            <a:r>
              <a:rPr lang="en-US" sz="2800" i="1" dirty="0" err="1">
                <a:ea typeface="Cambria Math" pitchFamily="18" charset="0"/>
                <a:sym typeface="Symbol"/>
              </a:rPr>
              <a:t>i</a:t>
            </a:r>
            <a:r>
              <a:rPr lang="en-US" sz="2800" dirty="0" err="1">
                <a:ea typeface="Cambria Math"/>
                <a:sym typeface="Symbol"/>
              </a:rPr>
              <a:t>≠</a:t>
            </a:r>
            <a:r>
              <a:rPr lang="en-US" sz="2800" i="1" dirty="0" err="1">
                <a:ea typeface="Cambria Math"/>
                <a:sym typeface="Symbol"/>
              </a:rPr>
              <a:t>j</a:t>
            </a:r>
            <a:r>
              <a:rPr lang="en-US" sz="2800" dirty="0">
                <a:ea typeface="Cambria Math"/>
                <a:sym typeface="Symbol"/>
              </a:rPr>
              <a:t>.</a:t>
            </a:r>
          </a:p>
        </p:txBody>
      </p:sp>
      <p:graphicFrame>
        <p:nvGraphicFramePr>
          <p:cNvPr id="14" name="Object 3"/>
          <p:cNvGraphicFramePr>
            <a:graphicFrameLocks noChangeAspect="1"/>
          </p:cNvGraphicFramePr>
          <p:nvPr/>
        </p:nvGraphicFramePr>
        <p:xfrm>
          <a:off x="831850" y="2383408"/>
          <a:ext cx="2444750" cy="2721992"/>
        </p:xfrm>
        <a:graphic>
          <a:graphicData uri="http://schemas.openxmlformats.org/presentationml/2006/ole">
            <mc:AlternateContent xmlns:mc="http://schemas.openxmlformats.org/markup-compatibility/2006">
              <mc:Choice xmlns:v="urn:schemas-microsoft-com:vml" Requires="v">
                <p:oleObj spid="_x0000_s39940" name="Equation" r:id="rId3" imgW="1231560" imgH="1371600" progId="Equation.DSMT4">
                  <p:embed/>
                </p:oleObj>
              </mc:Choice>
              <mc:Fallback>
                <p:oleObj name="Equation" r:id="rId3" imgW="1231560" imgH="1371600" progId="Equation.DSMT4">
                  <p:embed/>
                  <p:pic>
                    <p:nvPicPr>
                      <p:cNvPr id="14" name="Object 3"/>
                      <p:cNvPicPr/>
                      <p:nvPr/>
                    </p:nvPicPr>
                    <p:blipFill>
                      <a:blip r:embed="rId4"/>
                      <a:stretch>
                        <a:fillRect/>
                      </a:stretch>
                    </p:blipFill>
                    <p:spPr>
                      <a:xfrm>
                        <a:off x="831850" y="2383408"/>
                        <a:ext cx="2444750" cy="2721992"/>
                      </a:xfrm>
                      <a:prstGeom prst="rect">
                        <a:avLst/>
                      </a:prstGeom>
                    </p:spPr>
                  </p:pic>
                </p:oleObj>
              </mc:Fallback>
            </mc:AlternateContent>
          </a:graphicData>
        </a:graphic>
      </p:graphicFrame>
      <p:sp>
        <p:nvSpPr>
          <p:cNvPr id="4" name="Content Placeholder 4"/>
          <p:cNvSpPr>
            <a:spLocks noGrp="1"/>
          </p:cNvSpPr>
          <p:nvPr>
            <p:ph idx="13"/>
          </p:nvPr>
        </p:nvSpPr>
        <p:spPr>
          <a:xfrm>
            <a:off x="4572000" y="3048000"/>
            <a:ext cx="4114800" cy="1143000"/>
          </a:xfrm>
        </p:spPr>
        <p:txBody>
          <a:bodyPr/>
          <a:lstStyle/>
          <a:p>
            <a:pPr algn="ctr"/>
            <a:r>
              <a:rPr lang="en-US" sz="2800" b="1" dirty="0" err="1">
                <a:ea typeface="Cambria Math"/>
                <a:sym typeface="Symbol"/>
              </a:rPr>
              <a:t>A</a:t>
            </a:r>
            <a:r>
              <a:rPr lang="en-US" sz="2800" b="1" dirty="0" err="1"/>
              <a:t>I</a:t>
            </a:r>
            <a:r>
              <a:rPr lang="en-US" sz="2800" i="1" baseline="-25000" dirty="0" err="1"/>
              <a:t>n</a:t>
            </a:r>
            <a:r>
              <a:rPr lang="en-US" sz="2800" baseline="-25000" dirty="0"/>
              <a:t> </a:t>
            </a:r>
            <a:r>
              <a:rPr lang="en-US" sz="2800" dirty="0"/>
              <a:t> = </a:t>
            </a:r>
            <a:r>
              <a:rPr lang="en-US" sz="2800" b="1" dirty="0" err="1"/>
              <a:t>I</a:t>
            </a:r>
            <a:r>
              <a:rPr lang="en-US" sz="2800" i="1" baseline="-25000" dirty="0" err="1"/>
              <a:t>m</a:t>
            </a:r>
            <a:r>
              <a:rPr lang="en-US" sz="2800" b="1" dirty="0" err="1">
                <a:ea typeface="Cambria Math"/>
                <a:sym typeface="Symbol"/>
              </a:rPr>
              <a:t>A</a:t>
            </a:r>
            <a:r>
              <a:rPr lang="en-US" sz="2800" b="1" dirty="0">
                <a:ea typeface="Cambria Math"/>
                <a:sym typeface="Symbol"/>
              </a:rPr>
              <a:t> = A </a:t>
            </a:r>
          </a:p>
          <a:p>
            <a:r>
              <a:rPr lang="en-US" sz="2800" dirty="0">
                <a:ea typeface="Cambria Math"/>
                <a:sym typeface="Symbol"/>
              </a:rPr>
              <a:t>when </a:t>
            </a:r>
            <a:r>
              <a:rPr lang="en-US" sz="2800" b="1" dirty="0">
                <a:ea typeface="Cambria Math"/>
                <a:sym typeface="Symbol"/>
              </a:rPr>
              <a:t>A</a:t>
            </a:r>
            <a:r>
              <a:rPr lang="en-US" sz="2800" dirty="0">
                <a:ea typeface="Cambria Math"/>
                <a:sym typeface="Symbol"/>
              </a:rPr>
              <a:t> is an </a:t>
            </a:r>
            <a:r>
              <a:rPr lang="en-US" sz="2800" i="1" dirty="0">
                <a:ea typeface="Cambria Math" pitchFamily="18" charset="0"/>
              </a:rPr>
              <a:t>m</a:t>
            </a:r>
            <a:r>
              <a:rPr lang="en-US" sz="2800" dirty="0">
                <a:ea typeface="Cambria Math" pitchFamily="18" charset="0"/>
                <a:cs typeface="Calibri" panose="020F0502020204030204" pitchFamily="34" charset="0"/>
              </a:rPr>
              <a:t> × </a:t>
            </a:r>
            <a:r>
              <a:rPr lang="en-US" sz="2800" i="1" dirty="0">
                <a:ea typeface="Cambria Math" pitchFamily="18" charset="0"/>
                <a:sym typeface="Symbol"/>
              </a:rPr>
              <a:t>n</a:t>
            </a:r>
            <a:r>
              <a:rPr lang="en-US" sz="2800" dirty="0">
                <a:ea typeface="Cambria Math"/>
                <a:sym typeface="Symbol"/>
              </a:rPr>
              <a:t>  matrix</a:t>
            </a:r>
          </a:p>
        </p:txBody>
      </p:sp>
      <p:sp>
        <p:nvSpPr>
          <p:cNvPr id="5" name="Content Placeholder 5"/>
          <p:cNvSpPr>
            <a:spLocks noGrp="1"/>
          </p:cNvSpPr>
          <p:nvPr>
            <p:ph idx="14"/>
          </p:nvPr>
        </p:nvSpPr>
        <p:spPr>
          <a:xfrm>
            <a:off x="457200" y="5105400"/>
            <a:ext cx="8305800" cy="914400"/>
          </a:xfrm>
        </p:spPr>
        <p:txBody>
          <a:bodyPr/>
          <a:lstStyle/>
          <a:p>
            <a:r>
              <a:rPr lang="en-US" sz="2800" dirty="0">
                <a:ea typeface="Cambria Math"/>
                <a:sym typeface="Symbol"/>
              </a:rPr>
              <a:t>Powers of square matrices can be defined. When A is an </a:t>
            </a:r>
            <a:r>
              <a:rPr lang="en-US" sz="2800" i="1" dirty="0">
                <a:ea typeface="Cambria Math" pitchFamily="18" charset="0"/>
                <a:sym typeface="Symbol"/>
              </a:rPr>
              <a:t>n</a:t>
            </a:r>
            <a:r>
              <a:rPr lang="en-US" sz="2800" i="1" dirty="0">
                <a:ea typeface="Cambria Math" pitchFamily="18" charset="0"/>
              </a:rPr>
              <a:t> </a:t>
            </a:r>
            <a:r>
              <a:rPr lang="en-US" sz="2800" dirty="0">
                <a:ea typeface="Cambria Math" pitchFamily="18" charset="0"/>
                <a:cs typeface="Calibri" panose="020F0502020204030204" pitchFamily="34" charset="0"/>
              </a:rPr>
              <a:t>×</a:t>
            </a:r>
            <a:r>
              <a:rPr lang="en-US" sz="2800" i="1" dirty="0">
                <a:ea typeface="Cambria Math" pitchFamily="18" charset="0"/>
                <a:sym typeface="Symbol"/>
              </a:rPr>
              <a:t> n</a:t>
            </a:r>
            <a:r>
              <a:rPr lang="en-US" sz="2800" dirty="0"/>
              <a:t>  matrix, we have:</a:t>
            </a:r>
            <a:endParaRPr lang="en-US" sz="2800" dirty="0">
              <a:ea typeface="Cambria Math"/>
              <a:sym typeface="Symbol"/>
            </a:endParaRPr>
          </a:p>
        </p:txBody>
      </p:sp>
      <p:graphicFrame>
        <p:nvGraphicFramePr>
          <p:cNvPr id="15" name="Object 6"/>
          <p:cNvGraphicFramePr>
            <a:graphicFrameLocks noChangeAspect="1"/>
          </p:cNvGraphicFramePr>
          <p:nvPr/>
        </p:nvGraphicFramePr>
        <p:xfrm>
          <a:off x="4370618" y="5791200"/>
          <a:ext cx="4411662" cy="820972"/>
        </p:xfrm>
        <a:graphic>
          <a:graphicData uri="http://schemas.openxmlformats.org/presentationml/2006/ole">
            <mc:AlternateContent xmlns:mc="http://schemas.openxmlformats.org/markup-compatibility/2006">
              <mc:Choice xmlns:v="urn:schemas-microsoft-com:vml" Requires="v">
                <p:oleObj spid="_x0000_s39941" name="Equation" r:id="rId5" imgW="1904760" imgH="355320" progId="Equation.DSMT4">
                  <p:embed/>
                </p:oleObj>
              </mc:Choice>
              <mc:Fallback>
                <p:oleObj name="Equation" r:id="rId5" imgW="1904760" imgH="355320" progId="Equation.DSMT4">
                  <p:embed/>
                  <p:pic>
                    <p:nvPicPr>
                      <p:cNvPr id="15" name="Object 6"/>
                      <p:cNvPicPr/>
                      <p:nvPr/>
                    </p:nvPicPr>
                    <p:blipFill>
                      <a:blip r:embed="rId6"/>
                      <a:stretch>
                        <a:fillRect/>
                      </a:stretch>
                    </p:blipFill>
                    <p:spPr>
                      <a:xfrm>
                        <a:off x="4370618" y="5791200"/>
                        <a:ext cx="4411662" cy="820972"/>
                      </a:xfrm>
                      <a:prstGeom prst="rect">
                        <a:avLst/>
                      </a:prstGeom>
                    </p:spPr>
                  </p:pic>
                </p:oleObj>
              </mc:Fallback>
            </mc:AlternateContent>
          </a:graphicData>
        </a:graphic>
      </p:graphicFrame>
    </p:spTree>
    <p:extLst>
      <p:ext uri="{BB962C8B-B14F-4D97-AF65-F5344CB8AC3E}">
        <p14:creationId xmlns:p14="http://schemas.microsoft.com/office/powerpoint/2010/main" val="26984568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Transposes of Matrices</a:t>
            </a:r>
            <a:r>
              <a:rPr lang="en-US" sz="1500" dirty="0"/>
              <a:t> 1</a:t>
            </a:r>
          </a:p>
        </p:txBody>
      </p:sp>
      <p:sp>
        <p:nvSpPr>
          <p:cNvPr id="3" name="Content Placeholder 2"/>
          <p:cNvSpPr>
            <a:spLocks noGrp="1"/>
          </p:cNvSpPr>
          <p:nvPr>
            <p:ph idx="1"/>
          </p:nvPr>
        </p:nvSpPr>
        <p:spPr>
          <a:xfrm>
            <a:off x="457200" y="1295400"/>
            <a:ext cx="8534400" cy="2133600"/>
          </a:xfrm>
        </p:spPr>
        <p:txBody>
          <a:bodyPr/>
          <a:lstStyle/>
          <a:p>
            <a:r>
              <a:rPr lang="en-US" sz="2800" b="1" dirty="0"/>
              <a:t>Definition</a:t>
            </a:r>
            <a:r>
              <a:rPr lang="en-US" sz="2800" dirty="0"/>
              <a:t>: Let </a:t>
            </a:r>
            <a:r>
              <a:rPr lang="en-US" sz="2800" b="1" dirty="0"/>
              <a:t>A</a:t>
            </a:r>
            <a:r>
              <a:rPr lang="en-US" sz="2800" dirty="0"/>
              <a:t> = [</a:t>
            </a:r>
            <a:r>
              <a:rPr lang="en-US" sz="2800" i="1" dirty="0">
                <a:ea typeface="Cambria Math" pitchFamily="18" charset="0"/>
              </a:rPr>
              <a:t>a</a:t>
            </a:r>
            <a:r>
              <a:rPr lang="en-US" sz="2800" i="1" baseline="-25000" dirty="0">
                <a:ea typeface="Cambria Math" pitchFamily="18" charset="0"/>
              </a:rPr>
              <a:t>ij</a:t>
            </a:r>
            <a:r>
              <a:rPr lang="en-US" sz="2800" dirty="0">
                <a:ea typeface="Cambria Math" pitchFamily="18" charset="0"/>
              </a:rPr>
              <a:t>] be an </a:t>
            </a:r>
            <a:r>
              <a:rPr lang="en-US" sz="2800" i="1" dirty="0">
                <a:ea typeface="Cambria Math" pitchFamily="18" charset="0"/>
              </a:rPr>
              <a:t>m </a:t>
            </a:r>
            <a:r>
              <a:rPr lang="en-US" sz="2800" dirty="0">
                <a:ea typeface="Cambria Math" pitchFamily="18" charset="0"/>
                <a:cs typeface="Calibri" panose="020F0502020204030204" pitchFamily="34" charset="0"/>
              </a:rPr>
              <a:t>× </a:t>
            </a:r>
            <a:r>
              <a:rPr lang="en-US" sz="2800" i="1" dirty="0">
                <a:ea typeface="Cambria Math" pitchFamily="18" charset="0"/>
                <a:sym typeface="Symbol"/>
              </a:rPr>
              <a:t>n</a:t>
            </a:r>
            <a:r>
              <a:rPr lang="en-US" sz="2800" dirty="0">
                <a:ea typeface="Cambria Math"/>
                <a:sym typeface="Symbol"/>
              </a:rPr>
              <a:t> matrix. The </a:t>
            </a:r>
            <a:r>
              <a:rPr lang="en-US" sz="2800" i="1" dirty="0">
                <a:solidFill>
                  <a:srgbClr val="C00000"/>
                </a:solidFill>
                <a:ea typeface="Cambria Math"/>
                <a:sym typeface="Symbol"/>
              </a:rPr>
              <a:t>transpose</a:t>
            </a:r>
            <a:r>
              <a:rPr lang="en-US" sz="2800" dirty="0">
                <a:ea typeface="Cambria Math"/>
                <a:sym typeface="Symbol"/>
              </a:rPr>
              <a:t> (</a:t>
            </a:r>
            <a:r>
              <a:rPr lang="zh-CN" altLang="en-US" sz="2400" dirty="0">
                <a:ea typeface="Cambria Math"/>
                <a:sym typeface="Symbol"/>
              </a:rPr>
              <a:t>转置</a:t>
            </a:r>
            <a:r>
              <a:rPr lang="en-US" sz="2800" dirty="0">
                <a:ea typeface="Cambria Math"/>
                <a:sym typeface="Symbol"/>
              </a:rPr>
              <a:t>)</a:t>
            </a:r>
            <a:r>
              <a:rPr lang="zh-CN" altLang="en-US" sz="2800" dirty="0">
                <a:ea typeface="Cambria Math"/>
                <a:sym typeface="Symbol"/>
              </a:rPr>
              <a:t> </a:t>
            </a:r>
            <a:r>
              <a:rPr lang="en-US" sz="2800" dirty="0">
                <a:ea typeface="Cambria Math"/>
                <a:sym typeface="Symbol"/>
              </a:rPr>
              <a:t>of </a:t>
            </a:r>
            <a:r>
              <a:rPr lang="en-US" sz="2800" b="1" dirty="0">
                <a:ea typeface="Cambria Math"/>
                <a:sym typeface="Symbol"/>
              </a:rPr>
              <a:t>A</a:t>
            </a:r>
            <a:r>
              <a:rPr lang="en-US" sz="2800" dirty="0">
                <a:ea typeface="Cambria Math"/>
                <a:sym typeface="Symbol"/>
              </a:rPr>
              <a:t>, denoted by </a:t>
            </a:r>
            <a:r>
              <a:rPr lang="en-US" sz="2800" b="1" dirty="0"/>
              <a:t>A</a:t>
            </a:r>
            <a:r>
              <a:rPr lang="en-US" sz="2800" baseline="30000" dirty="0">
                <a:ea typeface="Cambria Math"/>
                <a:sym typeface="Symbol"/>
              </a:rPr>
              <a:t>t</a:t>
            </a:r>
            <a:r>
              <a:rPr lang="en-US" sz="2800" dirty="0">
                <a:sym typeface="Symbol"/>
              </a:rPr>
              <a:t> ,</a:t>
            </a:r>
            <a:r>
              <a:rPr lang="en-US" sz="2800" dirty="0"/>
              <a:t>is the </a:t>
            </a:r>
            <a:r>
              <a:rPr lang="en-US" sz="2800" i="1" dirty="0">
                <a:ea typeface="Cambria Math" pitchFamily="18" charset="0"/>
              </a:rPr>
              <a:t>n</a:t>
            </a:r>
            <a:r>
              <a:rPr lang="en-US" sz="2800" dirty="0">
                <a:ea typeface="Cambria Math" pitchFamily="18" charset="0"/>
                <a:cs typeface="Calibri" panose="020F0502020204030204" pitchFamily="34" charset="0"/>
              </a:rPr>
              <a:t> × </a:t>
            </a:r>
            <a:r>
              <a:rPr lang="en-US" sz="2800" i="1" dirty="0">
                <a:ea typeface="Cambria Math" pitchFamily="18" charset="0"/>
                <a:sym typeface="Symbol"/>
              </a:rPr>
              <a:t>m</a:t>
            </a:r>
            <a:r>
              <a:rPr lang="en-US" sz="2800" dirty="0"/>
              <a:t> matrix obtained by interchanging the rows and columns of </a:t>
            </a:r>
            <a:r>
              <a:rPr lang="en-US" sz="2800" b="1" dirty="0"/>
              <a:t>A</a:t>
            </a:r>
            <a:r>
              <a:rPr lang="en-US" sz="2800" dirty="0"/>
              <a:t>.</a:t>
            </a:r>
          </a:p>
          <a:p>
            <a:pPr marL="0" lvl="1" indent="0">
              <a:buNone/>
            </a:pPr>
            <a:r>
              <a:rPr lang="en-US" dirty="0"/>
              <a:t>If </a:t>
            </a:r>
            <a:r>
              <a:rPr lang="en-US" b="1" dirty="0"/>
              <a:t>A</a:t>
            </a:r>
            <a:r>
              <a:rPr lang="en-US" baseline="30000" dirty="0">
                <a:ea typeface="Cambria Math"/>
                <a:sym typeface="Symbol"/>
              </a:rPr>
              <a:t>t</a:t>
            </a:r>
            <a:r>
              <a:rPr lang="en-US" dirty="0">
                <a:sym typeface="Symbol"/>
              </a:rPr>
              <a:t> =</a:t>
            </a:r>
            <a:r>
              <a:rPr lang="en-US" dirty="0"/>
              <a:t> [</a:t>
            </a:r>
            <a:r>
              <a:rPr lang="en-US" i="1" dirty="0">
                <a:ea typeface="Cambria Math" pitchFamily="18" charset="0"/>
                <a:sym typeface="Symbol"/>
              </a:rPr>
              <a:t>b</a:t>
            </a:r>
            <a:r>
              <a:rPr lang="en-US" i="1" baseline="-25000" dirty="0">
                <a:ea typeface="Cambria Math" pitchFamily="18" charset="0"/>
                <a:sym typeface="Symbol"/>
              </a:rPr>
              <a:t>ij</a:t>
            </a:r>
            <a:r>
              <a:rPr lang="en-US" dirty="0"/>
              <a:t>], then  </a:t>
            </a:r>
            <a:r>
              <a:rPr lang="en-US" dirty="0">
                <a:ea typeface="Cambria Math" pitchFamily="18" charset="0"/>
                <a:sym typeface="Symbol"/>
              </a:rPr>
              <a:t>b</a:t>
            </a:r>
            <a:r>
              <a:rPr lang="en-US" baseline="-25000" dirty="0">
                <a:ea typeface="Cambria Math" pitchFamily="18" charset="0"/>
                <a:sym typeface="Symbol"/>
              </a:rPr>
              <a:t>ij </a:t>
            </a:r>
            <a:r>
              <a:rPr lang="en-US" dirty="0">
                <a:ea typeface="Cambria Math" pitchFamily="18" charset="0"/>
                <a:sym typeface="Symbol"/>
              </a:rPr>
              <a:t> = </a:t>
            </a:r>
            <a:r>
              <a:rPr lang="en-US" dirty="0" err="1">
                <a:ea typeface="Cambria Math" pitchFamily="18" charset="0"/>
                <a:sym typeface="Symbol"/>
              </a:rPr>
              <a:t>a</a:t>
            </a:r>
            <a:r>
              <a:rPr lang="en-US" baseline="-25000" dirty="0" err="1">
                <a:ea typeface="Cambria Math" pitchFamily="18" charset="0"/>
                <a:sym typeface="Symbol"/>
              </a:rPr>
              <a:t>ji</a:t>
            </a:r>
            <a:r>
              <a:rPr lang="en-US" dirty="0">
                <a:ea typeface="Cambria Math" pitchFamily="18" charset="0"/>
                <a:sym typeface="Symbol"/>
              </a:rPr>
              <a:t> for </a:t>
            </a:r>
            <a:r>
              <a:rPr lang="en-US" i="1" dirty="0" err="1">
                <a:ea typeface="Cambria Math" pitchFamily="18" charset="0"/>
                <a:sym typeface="Symbol"/>
              </a:rPr>
              <a:t>i</a:t>
            </a:r>
            <a:r>
              <a:rPr lang="en-US" dirty="0">
                <a:ea typeface="Cambria Math" pitchFamily="18" charset="0"/>
                <a:sym typeface="Symbol"/>
              </a:rPr>
              <a:t> =1,2,…,</a:t>
            </a:r>
            <a:r>
              <a:rPr lang="en-US" i="1" dirty="0">
                <a:ea typeface="Cambria Math" pitchFamily="18" charset="0"/>
                <a:sym typeface="Symbol"/>
              </a:rPr>
              <a:t>n</a:t>
            </a:r>
            <a:r>
              <a:rPr lang="en-US" dirty="0">
                <a:ea typeface="Cambria Math" pitchFamily="18" charset="0"/>
                <a:sym typeface="Symbol"/>
              </a:rPr>
              <a:t> and </a:t>
            </a:r>
            <a:r>
              <a:rPr lang="en-US" i="1" dirty="0">
                <a:ea typeface="Cambria Math" pitchFamily="18" charset="0"/>
                <a:sym typeface="Symbol"/>
              </a:rPr>
              <a:t>j</a:t>
            </a:r>
            <a:r>
              <a:rPr lang="en-US" dirty="0">
                <a:ea typeface="Cambria Math" pitchFamily="18" charset="0"/>
                <a:sym typeface="Symbol"/>
              </a:rPr>
              <a:t> = 1,2, ...,</a:t>
            </a:r>
            <a:r>
              <a:rPr lang="en-US" i="1" dirty="0">
                <a:ea typeface="Cambria Math" pitchFamily="18" charset="0"/>
                <a:sym typeface="Symbol"/>
              </a:rPr>
              <a:t>m</a:t>
            </a:r>
            <a:r>
              <a:rPr lang="en-US" dirty="0">
                <a:ea typeface="Cambria Math" pitchFamily="18" charset="0"/>
                <a:sym typeface="Symbol"/>
              </a:rPr>
              <a:t>. </a:t>
            </a:r>
            <a:endParaRPr lang="en-US" dirty="0">
              <a:ea typeface="Cambria Math"/>
              <a:sym typeface="Symbol"/>
            </a:endParaRPr>
          </a:p>
        </p:txBody>
      </p:sp>
      <p:graphicFrame>
        <p:nvGraphicFramePr>
          <p:cNvPr id="14" name="Object 3"/>
          <p:cNvGraphicFramePr>
            <a:graphicFrameLocks noChangeAspect="1"/>
          </p:cNvGraphicFramePr>
          <p:nvPr/>
        </p:nvGraphicFramePr>
        <p:xfrm>
          <a:off x="457200" y="4079875"/>
          <a:ext cx="8517346" cy="1635126"/>
        </p:xfrm>
        <a:graphic>
          <a:graphicData uri="http://schemas.openxmlformats.org/presentationml/2006/ole">
            <mc:AlternateContent xmlns:mc="http://schemas.openxmlformats.org/markup-compatibility/2006">
              <mc:Choice xmlns:v="urn:schemas-microsoft-com:vml" Requires="v">
                <p:oleObj spid="_x0000_s40963" name="Equation" r:id="rId3" imgW="3708360" imgH="711000" progId="Equation.DSMT4">
                  <p:embed/>
                </p:oleObj>
              </mc:Choice>
              <mc:Fallback>
                <p:oleObj name="Equation" r:id="rId3" imgW="3708360" imgH="711000" progId="Equation.DSMT4">
                  <p:embed/>
                  <p:pic>
                    <p:nvPicPr>
                      <p:cNvPr id="14" name="Object 3"/>
                      <p:cNvPicPr/>
                      <p:nvPr/>
                    </p:nvPicPr>
                    <p:blipFill>
                      <a:blip r:embed="rId4"/>
                      <a:stretch>
                        <a:fillRect/>
                      </a:stretch>
                    </p:blipFill>
                    <p:spPr>
                      <a:xfrm>
                        <a:off x="457200" y="4079875"/>
                        <a:ext cx="8517346" cy="1635126"/>
                      </a:xfrm>
                      <a:prstGeom prst="rect">
                        <a:avLst/>
                      </a:prstGeom>
                    </p:spPr>
                  </p:pic>
                </p:oleObj>
              </mc:Fallback>
            </mc:AlternateContent>
          </a:graphicData>
        </a:graphic>
      </p:graphicFrame>
    </p:spTree>
    <p:extLst>
      <p:ext uri="{BB962C8B-B14F-4D97-AF65-F5344CB8AC3E}">
        <p14:creationId xmlns:p14="http://schemas.microsoft.com/office/powerpoint/2010/main" val="218627491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Transposes of Matrices</a:t>
            </a:r>
            <a:r>
              <a:rPr lang="en-US" sz="1500" dirty="0"/>
              <a:t> 2</a:t>
            </a:r>
          </a:p>
        </p:txBody>
      </p:sp>
      <p:sp>
        <p:nvSpPr>
          <p:cNvPr id="3" name="Content Placeholder 2"/>
          <p:cNvSpPr>
            <a:spLocks noGrp="1"/>
          </p:cNvSpPr>
          <p:nvPr>
            <p:ph idx="1"/>
          </p:nvPr>
        </p:nvSpPr>
        <p:spPr>
          <a:xfrm>
            <a:off x="457200" y="1295400"/>
            <a:ext cx="8382000" cy="1676400"/>
          </a:xfrm>
        </p:spPr>
        <p:txBody>
          <a:bodyPr/>
          <a:lstStyle/>
          <a:p>
            <a:r>
              <a:rPr lang="en-US" b="1" dirty="0"/>
              <a:t>Definition</a:t>
            </a:r>
            <a:r>
              <a:rPr lang="en-US" dirty="0"/>
              <a:t>: A square matrix </a:t>
            </a:r>
            <a:r>
              <a:rPr lang="en-US" b="1" dirty="0"/>
              <a:t>A</a:t>
            </a:r>
            <a:r>
              <a:rPr lang="en-US" dirty="0"/>
              <a:t> </a:t>
            </a:r>
            <a:r>
              <a:rPr lang="en-US" dirty="0">
                <a:ea typeface="Cambria Math" pitchFamily="18" charset="0"/>
              </a:rPr>
              <a:t> is called </a:t>
            </a:r>
            <a:r>
              <a:rPr lang="en-US" i="1" dirty="0">
                <a:ea typeface="Cambria Math" pitchFamily="18" charset="0"/>
              </a:rPr>
              <a:t>symmetric</a:t>
            </a:r>
            <a:r>
              <a:rPr lang="en-US" dirty="0">
                <a:ea typeface="Cambria Math" pitchFamily="18" charset="0"/>
              </a:rPr>
              <a:t> (</a:t>
            </a:r>
            <a:r>
              <a:rPr lang="zh-CN" altLang="en-US" sz="2800" dirty="0">
                <a:ea typeface="Cambria Math" pitchFamily="18" charset="0"/>
              </a:rPr>
              <a:t>对称</a:t>
            </a:r>
            <a:r>
              <a:rPr lang="en-US" dirty="0">
                <a:ea typeface="Cambria Math" pitchFamily="18" charset="0"/>
              </a:rPr>
              <a:t>)</a:t>
            </a:r>
            <a:r>
              <a:rPr lang="zh-CN" altLang="en-US" dirty="0">
                <a:ea typeface="Cambria Math" pitchFamily="18" charset="0"/>
              </a:rPr>
              <a:t> </a:t>
            </a:r>
            <a:r>
              <a:rPr lang="en-US" dirty="0">
                <a:ea typeface="Cambria Math" pitchFamily="18" charset="0"/>
              </a:rPr>
              <a:t>if  </a:t>
            </a:r>
            <a:r>
              <a:rPr lang="en-US" b="1" dirty="0">
                <a:ea typeface="Cambria Math"/>
                <a:sym typeface="Symbol"/>
              </a:rPr>
              <a:t>A</a:t>
            </a:r>
            <a:r>
              <a:rPr lang="en-US" dirty="0">
                <a:ea typeface="Cambria Math"/>
                <a:sym typeface="Symbol"/>
              </a:rPr>
              <a:t> =</a:t>
            </a:r>
            <a:r>
              <a:rPr lang="en-US" b="1" dirty="0">
                <a:ea typeface="Cambria Math"/>
                <a:sym typeface="Symbol"/>
              </a:rPr>
              <a:t> A</a:t>
            </a:r>
            <a:r>
              <a:rPr lang="en-US" baseline="30000" dirty="0">
                <a:ea typeface="Cambria Math"/>
                <a:sym typeface="Symbol"/>
              </a:rPr>
              <a:t>t</a:t>
            </a:r>
            <a:r>
              <a:rPr lang="en-US" dirty="0">
                <a:sym typeface="Symbol"/>
              </a:rPr>
              <a:t>. Thus </a:t>
            </a:r>
            <a:r>
              <a:rPr lang="en-US" b="1" dirty="0"/>
              <a:t>A</a:t>
            </a:r>
            <a:r>
              <a:rPr lang="en-US" dirty="0">
                <a:sym typeface="Symbol"/>
              </a:rPr>
              <a:t> =</a:t>
            </a:r>
            <a:r>
              <a:rPr lang="en-US" dirty="0"/>
              <a:t> [</a:t>
            </a:r>
            <a:r>
              <a:rPr lang="en-US" i="1" dirty="0">
                <a:ea typeface="Cambria Math" pitchFamily="18" charset="0"/>
                <a:sym typeface="Symbol"/>
              </a:rPr>
              <a:t>a</a:t>
            </a:r>
            <a:r>
              <a:rPr lang="en-US" i="1" baseline="-25000" dirty="0">
                <a:ea typeface="Cambria Math" pitchFamily="18" charset="0"/>
                <a:sym typeface="Symbol"/>
              </a:rPr>
              <a:t>ij</a:t>
            </a:r>
            <a:r>
              <a:rPr lang="en-US" dirty="0"/>
              <a:t>] is symmetric if  </a:t>
            </a:r>
            <a:r>
              <a:rPr lang="en-US" i="1" dirty="0">
                <a:ea typeface="Cambria Math" pitchFamily="18" charset="0"/>
                <a:sym typeface="Symbol"/>
              </a:rPr>
              <a:t>a</a:t>
            </a:r>
            <a:r>
              <a:rPr lang="en-US" i="1" baseline="-25000" dirty="0">
                <a:ea typeface="Cambria Math" pitchFamily="18" charset="0"/>
                <a:sym typeface="Symbol"/>
              </a:rPr>
              <a:t>ij</a:t>
            </a:r>
            <a:r>
              <a:rPr lang="en-US" baseline="-25000" dirty="0">
                <a:ea typeface="Cambria Math" pitchFamily="18" charset="0"/>
                <a:sym typeface="Symbol"/>
              </a:rPr>
              <a:t> </a:t>
            </a:r>
            <a:r>
              <a:rPr lang="en-US" dirty="0">
                <a:ea typeface="Cambria Math" pitchFamily="18" charset="0"/>
                <a:sym typeface="Symbol"/>
              </a:rPr>
              <a:t> = </a:t>
            </a:r>
            <a:r>
              <a:rPr lang="en-US" i="1" dirty="0" err="1">
                <a:ea typeface="Cambria Math" pitchFamily="18" charset="0"/>
                <a:sym typeface="Symbol"/>
              </a:rPr>
              <a:t>a</a:t>
            </a:r>
            <a:r>
              <a:rPr lang="en-US" i="1" baseline="-25000" dirty="0" err="1">
                <a:ea typeface="Cambria Math" pitchFamily="18" charset="0"/>
                <a:sym typeface="Symbol"/>
              </a:rPr>
              <a:t>ji</a:t>
            </a:r>
            <a:r>
              <a:rPr lang="en-US" dirty="0">
                <a:ea typeface="Cambria Math" pitchFamily="18" charset="0"/>
                <a:sym typeface="Symbol"/>
              </a:rPr>
              <a:t> for </a:t>
            </a:r>
            <a:r>
              <a:rPr lang="en-US" i="1" dirty="0" err="1">
                <a:ea typeface="Cambria Math" pitchFamily="18" charset="0"/>
                <a:sym typeface="Symbol"/>
              </a:rPr>
              <a:t>i</a:t>
            </a:r>
            <a:r>
              <a:rPr lang="en-US" dirty="0">
                <a:ea typeface="Cambria Math" pitchFamily="18" charset="0"/>
                <a:sym typeface="Symbol"/>
              </a:rPr>
              <a:t> and </a:t>
            </a:r>
            <a:r>
              <a:rPr lang="en-US" i="1" dirty="0">
                <a:ea typeface="Cambria Math" pitchFamily="18" charset="0"/>
                <a:sym typeface="Symbol"/>
              </a:rPr>
              <a:t>j</a:t>
            </a:r>
            <a:r>
              <a:rPr lang="en-US" dirty="0">
                <a:ea typeface="Cambria Math" pitchFamily="18" charset="0"/>
                <a:sym typeface="Symbol"/>
              </a:rPr>
              <a:t> with  1</a:t>
            </a:r>
            <a:r>
              <a:rPr lang="en-US" dirty="0">
                <a:ea typeface="Cambria Math"/>
                <a:sym typeface="Symbol"/>
              </a:rPr>
              <a:t>≤ </a:t>
            </a:r>
            <a:r>
              <a:rPr lang="en-US" i="1" dirty="0" err="1">
                <a:ea typeface="Cambria Math"/>
                <a:sym typeface="Symbol"/>
              </a:rPr>
              <a:t>i</a:t>
            </a:r>
            <a:r>
              <a:rPr lang="en-US" dirty="0">
                <a:ea typeface="Cambria Math"/>
                <a:sym typeface="Symbol"/>
              </a:rPr>
              <a:t>≤ </a:t>
            </a:r>
            <a:r>
              <a:rPr lang="en-US" i="1" dirty="0">
                <a:ea typeface="Cambria Math"/>
                <a:sym typeface="Symbol"/>
              </a:rPr>
              <a:t>n</a:t>
            </a:r>
            <a:r>
              <a:rPr lang="en-US" dirty="0">
                <a:ea typeface="Cambria Math"/>
                <a:sym typeface="Symbol"/>
              </a:rPr>
              <a:t>  and </a:t>
            </a:r>
            <a:r>
              <a:rPr lang="en-US" dirty="0">
                <a:ea typeface="Cambria Math" pitchFamily="18" charset="0"/>
                <a:sym typeface="Symbol"/>
              </a:rPr>
              <a:t>1</a:t>
            </a:r>
            <a:r>
              <a:rPr lang="en-US" dirty="0">
                <a:ea typeface="Cambria Math"/>
                <a:sym typeface="Symbol"/>
              </a:rPr>
              <a:t>≤ </a:t>
            </a:r>
            <a:r>
              <a:rPr lang="en-US" i="1" dirty="0">
                <a:ea typeface="Cambria Math"/>
                <a:sym typeface="Symbol"/>
              </a:rPr>
              <a:t>j</a:t>
            </a:r>
            <a:r>
              <a:rPr lang="en-US" dirty="0">
                <a:ea typeface="Cambria Math"/>
                <a:sym typeface="Symbol"/>
              </a:rPr>
              <a:t>≤ </a:t>
            </a:r>
            <a:r>
              <a:rPr lang="en-US" i="1" dirty="0">
                <a:ea typeface="Cambria Math"/>
                <a:sym typeface="Symbol"/>
              </a:rPr>
              <a:t>n</a:t>
            </a:r>
            <a:r>
              <a:rPr lang="en-US" dirty="0">
                <a:ea typeface="Cambria Math" pitchFamily="18" charset="0"/>
                <a:sym typeface="Symbol"/>
              </a:rPr>
              <a:t>. </a:t>
            </a:r>
            <a:endParaRPr lang="en-US" dirty="0">
              <a:ea typeface="Cambria Math"/>
              <a:sym typeface="Symbol"/>
            </a:endParaRPr>
          </a:p>
        </p:txBody>
      </p:sp>
      <p:graphicFrame>
        <p:nvGraphicFramePr>
          <p:cNvPr id="14" name="Object 3"/>
          <p:cNvGraphicFramePr>
            <a:graphicFrameLocks noChangeAspect="1"/>
          </p:cNvGraphicFramePr>
          <p:nvPr/>
        </p:nvGraphicFramePr>
        <p:xfrm>
          <a:off x="2013744" y="3124200"/>
          <a:ext cx="5116512" cy="1804180"/>
        </p:xfrm>
        <a:graphic>
          <a:graphicData uri="http://schemas.openxmlformats.org/presentationml/2006/ole">
            <mc:AlternateContent xmlns:mc="http://schemas.openxmlformats.org/markup-compatibility/2006">
              <mc:Choice xmlns:v="urn:schemas-microsoft-com:vml" Requires="v">
                <p:oleObj spid="_x0000_s41987" name="Equation" r:id="rId3" imgW="2019240" imgH="711000" progId="Equation.DSMT4">
                  <p:embed/>
                </p:oleObj>
              </mc:Choice>
              <mc:Fallback>
                <p:oleObj name="Equation" r:id="rId3" imgW="2019240" imgH="711000" progId="Equation.DSMT4">
                  <p:embed/>
                  <p:pic>
                    <p:nvPicPr>
                      <p:cNvPr id="14" name="Object 3"/>
                      <p:cNvPicPr/>
                      <p:nvPr/>
                    </p:nvPicPr>
                    <p:blipFill>
                      <a:blip r:embed="rId4"/>
                      <a:stretch>
                        <a:fillRect/>
                      </a:stretch>
                    </p:blipFill>
                    <p:spPr>
                      <a:xfrm>
                        <a:off x="2013744" y="3124200"/>
                        <a:ext cx="5116512" cy="1804180"/>
                      </a:xfrm>
                      <a:prstGeom prst="rect">
                        <a:avLst/>
                      </a:prstGeom>
                    </p:spPr>
                  </p:pic>
                </p:oleObj>
              </mc:Fallback>
            </mc:AlternateContent>
          </a:graphicData>
        </a:graphic>
      </p:graphicFrame>
      <p:sp>
        <p:nvSpPr>
          <p:cNvPr id="4" name="Content Placeholder 4"/>
          <p:cNvSpPr>
            <a:spLocks noGrp="1"/>
          </p:cNvSpPr>
          <p:nvPr>
            <p:ph idx="13"/>
          </p:nvPr>
        </p:nvSpPr>
        <p:spPr>
          <a:xfrm>
            <a:off x="457200" y="5257800"/>
            <a:ext cx="8229600" cy="990600"/>
          </a:xfrm>
        </p:spPr>
        <p:txBody>
          <a:bodyPr/>
          <a:lstStyle/>
          <a:p>
            <a:r>
              <a:rPr lang="en-US" dirty="0">
                <a:ea typeface="Cambria Math" pitchFamily="18" charset="0"/>
                <a:sym typeface="Symbol"/>
              </a:rPr>
              <a:t>Square  matrices do not change when their rows and columns are interchanged.</a:t>
            </a:r>
            <a:endParaRPr lang="en-US" dirty="0">
              <a:ea typeface="Cambria Math"/>
              <a:sym typeface="Symbol"/>
            </a:endParaRPr>
          </a:p>
        </p:txBody>
      </p:sp>
    </p:spTree>
    <p:extLst>
      <p:ext uri="{BB962C8B-B14F-4D97-AF65-F5344CB8AC3E}">
        <p14:creationId xmlns:p14="http://schemas.microsoft.com/office/powerpoint/2010/main" val="146383645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Zero-One Matrices</a:t>
            </a:r>
            <a:r>
              <a:rPr lang="en-US" sz="1500" dirty="0"/>
              <a:t> 1</a:t>
            </a:r>
          </a:p>
        </p:txBody>
      </p:sp>
      <p:sp>
        <p:nvSpPr>
          <p:cNvPr id="3" name="Content Placeholder 2"/>
          <p:cNvSpPr>
            <a:spLocks noGrp="1"/>
          </p:cNvSpPr>
          <p:nvPr>
            <p:ph idx="1"/>
          </p:nvPr>
        </p:nvSpPr>
        <p:spPr>
          <a:xfrm>
            <a:off x="457200" y="1295400"/>
            <a:ext cx="8458200" cy="2895600"/>
          </a:xfrm>
        </p:spPr>
        <p:txBody>
          <a:bodyPr/>
          <a:lstStyle/>
          <a:p>
            <a:r>
              <a:rPr lang="en-US" sz="2800" b="1" dirty="0"/>
              <a:t>Definition</a:t>
            </a:r>
            <a:r>
              <a:rPr lang="en-US" sz="2800" dirty="0"/>
              <a:t>: A matrix all of whose entries are either </a:t>
            </a:r>
            <a:r>
              <a:rPr lang="en-US" sz="2800" dirty="0">
                <a:ea typeface="Cambria Math" pitchFamily="18" charset="0"/>
              </a:rPr>
              <a:t>0</a:t>
            </a:r>
            <a:r>
              <a:rPr lang="en-US" sz="2800" dirty="0"/>
              <a:t> or </a:t>
            </a:r>
            <a:r>
              <a:rPr lang="en-US" sz="2800" dirty="0">
                <a:ea typeface="Cambria Math" pitchFamily="18" charset="0"/>
              </a:rPr>
              <a:t>1</a:t>
            </a:r>
            <a:r>
              <a:rPr lang="en-US" sz="2800" dirty="0"/>
              <a:t> is called a </a:t>
            </a:r>
            <a:r>
              <a:rPr lang="en-US" sz="2800" i="1" dirty="0">
                <a:solidFill>
                  <a:srgbClr val="C00000"/>
                </a:solidFill>
              </a:rPr>
              <a:t>zero-one matrix</a:t>
            </a:r>
            <a:r>
              <a:rPr lang="en-US" sz="2800" dirty="0"/>
              <a:t>. (These will be used in Chapters 9 and </a:t>
            </a:r>
            <a:r>
              <a:rPr lang="en-US" sz="2800" dirty="0">
                <a:ea typeface="Cambria Math" pitchFamily="18" charset="0"/>
              </a:rPr>
              <a:t>10.)</a:t>
            </a:r>
            <a:r>
              <a:rPr lang="en-US" sz="2800" dirty="0"/>
              <a:t> </a:t>
            </a:r>
          </a:p>
          <a:p>
            <a:r>
              <a:rPr lang="en-US" sz="2800" dirty="0"/>
              <a:t>Algorithms operating on discrete structures represented by zero-one matrices are based on Boolean arithmetic defined by the following Boolean operations:</a:t>
            </a:r>
          </a:p>
        </p:txBody>
      </p:sp>
      <p:graphicFrame>
        <p:nvGraphicFramePr>
          <p:cNvPr id="14" name="Object 3"/>
          <p:cNvGraphicFramePr>
            <a:graphicFrameLocks noChangeAspect="1"/>
          </p:cNvGraphicFramePr>
          <p:nvPr/>
        </p:nvGraphicFramePr>
        <p:xfrm>
          <a:off x="457200" y="4679408"/>
          <a:ext cx="3709896" cy="1004384"/>
        </p:xfrm>
        <a:graphic>
          <a:graphicData uri="http://schemas.openxmlformats.org/presentationml/2006/ole">
            <mc:AlternateContent xmlns:mc="http://schemas.openxmlformats.org/markup-compatibility/2006">
              <mc:Choice xmlns:v="urn:schemas-microsoft-com:vml" Requires="v">
                <p:oleObj spid="_x0000_s43012" name="Equation" r:id="rId3" imgW="1688760" imgH="457200" progId="Equation.DSMT4">
                  <p:embed/>
                </p:oleObj>
              </mc:Choice>
              <mc:Fallback>
                <p:oleObj name="Equation" r:id="rId3" imgW="1688760" imgH="457200" progId="Equation.DSMT4">
                  <p:embed/>
                  <p:pic>
                    <p:nvPicPr>
                      <p:cNvPr id="14" name="Object 3"/>
                      <p:cNvPicPr/>
                      <p:nvPr/>
                    </p:nvPicPr>
                    <p:blipFill>
                      <a:blip r:embed="rId4"/>
                      <a:stretch>
                        <a:fillRect/>
                      </a:stretch>
                    </p:blipFill>
                    <p:spPr>
                      <a:xfrm>
                        <a:off x="457200" y="4679408"/>
                        <a:ext cx="3709896" cy="1004384"/>
                      </a:xfrm>
                      <a:prstGeom prst="rect">
                        <a:avLst/>
                      </a:prstGeom>
                    </p:spPr>
                  </p:pic>
                </p:oleObj>
              </mc:Fallback>
            </mc:AlternateContent>
          </a:graphicData>
        </a:graphic>
      </p:graphicFrame>
      <p:graphicFrame>
        <p:nvGraphicFramePr>
          <p:cNvPr id="5" name="Object 4"/>
          <p:cNvGraphicFramePr>
            <a:graphicFrameLocks noChangeAspect="1"/>
          </p:cNvGraphicFramePr>
          <p:nvPr/>
        </p:nvGraphicFramePr>
        <p:xfrm>
          <a:off x="4572000" y="4679408"/>
          <a:ext cx="4324390" cy="1004384"/>
        </p:xfrm>
        <a:graphic>
          <a:graphicData uri="http://schemas.openxmlformats.org/presentationml/2006/ole">
            <mc:AlternateContent xmlns:mc="http://schemas.openxmlformats.org/markup-compatibility/2006">
              <mc:Choice xmlns:v="urn:schemas-microsoft-com:vml" Requires="v">
                <p:oleObj spid="_x0000_s43013" name="Equation" r:id="rId5" imgW="1968480" imgH="457200" progId="Equation.DSMT4">
                  <p:embed/>
                </p:oleObj>
              </mc:Choice>
              <mc:Fallback>
                <p:oleObj name="Equation" r:id="rId5" imgW="1968480" imgH="457200" progId="Equation.DSMT4">
                  <p:embed/>
                  <p:pic>
                    <p:nvPicPr>
                      <p:cNvPr id="5" name="Object 4"/>
                      <p:cNvPicPr/>
                      <p:nvPr/>
                    </p:nvPicPr>
                    <p:blipFill>
                      <a:blip r:embed="rId6"/>
                      <a:stretch>
                        <a:fillRect/>
                      </a:stretch>
                    </p:blipFill>
                    <p:spPr>
                      <a:xfrm>
                        <a:off x="4572000" y="4679408"/>
                        <a:ext cx="4324390" cy="1004384"/>
                      </a:xfrm>
                      <a:prstGeom prst="rect">
                        <a:avLst/>
                      </a:prstGeom>
                    </p:spPr>
                  </p:pic>
                </p:oleObj>
              </mc:Fallback>
            </mc:AlternateContent>
          </a:graphicData>
        </a:graphic>
      </p:graphicFrame>
    </p:spTree>
    <p:extLst>
      <p:ext uri="{BB962C8B-B14F-4D97-AF65-F5344CB8AC3E}">
        <p14:creationId xmlns:p14="http://schemas.microsoft.com/office/powerpoint/2010/main" val="349668003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Zero-One Matrices</a:t>
            </a:r>
            <a:r>
              <a:rPr lang="en-US" sz="1500" dirty="0"/>
              <a:t> 2</a:t>
            </a:r>
          </a:p>
        </p:txBody>
      </p:sp>
      <p:sp>
        <p:nvSpPr>
          <p:cNvPr id="4" name="Content Placeholder 2"/>
          <p:cNvSpPr>
            <a:spLocks noGrp="1"/>
          </p:cNvSpPr>
          <p:nvPr>
            <p:ph idx="1"/>
          </p:nvPr>
        </p:nvSpPr>
        <p:spPr>
          <a:xfrm>
            <a:off x="457200" y="1295400"/>
            <a:ext cx="8458200" cy="4572000"/>
          </a:xfrm>
        </p:spPr>
        <p:txBody>
          <a:bodyPr/>
          <a:lstStyle/>
          <a:p>
            <a:r>
              <a:rPr lang="en-US" b="1" dirty="0"/>
              <a:t>Definition</a:t>
            </a:r>
            <a:r>
              <a:rPr lang="en-US" dirty="0"/>
              <a:t>: Let </a:t>
            </a:r>
            <a:r>
              <a:rPr lang="en-US" sz="2800" b="1" dirty="0"/>
              <a:t>A</a:t>
            </a:r>
            <a:r>
              <a:rPr lang="en-US" sz="2800" dirty="0"/>
              <a:t> = [</a:t>
            </a:r>
            <a:r>
              <a:rPr lang="en-US" sz="2800" i="1" dirty="0">
                <a:ea typeface="Cambria Math" pitchFamily="18" charset="0"/>
              </a:rPr>
              <a:t>a</a:t>
            </a:r>
            <a:r>
              <a:rPr lang="en-US" sz="2800" i="1" baseline="-25000" dirty="0">
                <a:ea typeface="Cambria Math" pitchFamily="18" charset="0"/>
              </a:rPr>
              <a:t>ij</a:t>
            </a:r>
            <a:r>
              <a:rPr lang="en-US" sz="2800" dirty="0">
                <a:ea typeface="Cambria Math" pitchFamily="18" charset="0"/>
              </a:rPr>
              <a:t>]  and </a:t>
            </a:r>
            <a:r>
              <a:rPr lang="en-US" sz="2800" b="1" dirty="0"/>
              <a:t>B</a:t>
            </a:r>
            <a:r>
              <a:rPr lang="en-US" sz="2800" dirty="0"/>
              <a:t> = [</a:t>
            </a:r>
            <a:r>
              <a:rPr lang="en-US" sz="2800" i="1" dirty="0">
                <a:ea typeface="Cambria Math" pitchFamily="18" charset="0"/>
              </a:rPr>
              <a:t>b</a:t>
            </a:r>
            <a:r>
              <a:rPr lang="en-US" sz="2800" i="1" baseline="-25000" dirty="0">
                <a:ea typeface="Cambria Math" pitchFamily="18" charset="0"/>
              </a:rPr>
              <a:t>ij</a:t>
            </a:r>
            <a:r>
              <a:rPr lang="en-US" sz="2800" dirty="0">
                <a:ea typeface="Cambria Math" pitchFamily="18" charset="0"/>
              </a:rPr>
              <a:t>] be an </a:t>
            </a:r>
            <a:r>
              <a:rPr lang="en-US" i="1" dirty="0">
                <a:ea typeface="Cambria Math" pitchFamily="18" charset="0"/>
              </a:rPr>
              <a:t>m </a:t>
            </a:r>
            <a:r>
              <a:rPr lang="en-US" dirty="0">
                <a:ea typeface="Cambria Math" pitchFamily="18" charset="0"/>
                <a:sym typeface="Symbol"/>
              </a:rPr>
              <a:t></a:t>
            </a:r>
            <a:r>
              <a:rPr lang="en-US" i="1" dirty="0">
                <a:ea typeface="Cambria Math" pitchFamily="18" charset="0"/>
                <a:sym typeface="Symbol"/>
              </a:rPr>
              <a:t> n</a:t>
            </a:r>
            <a:r>
              <a:rPr lang="en-US" dirty="0">
                <a:ea typeface="Cambria Math"/>
                <a:sym typeface="Symbol"/>
              </a:rPr>
              <a:t> zero-one matrices. </a:t>
            </a:r>
          </a:p>
          <a:p>
            <a:pPr lvl="1"/>
            <a:r>
              <a:rPr lang="en-US" dirty="0">
                <a:ea typeface="Cambria Math"/>
                <a:sym typeface="Symbol"/>
              </a:rPr>
              <a:t>The </a:t>
            </a:r>
            <a:r>
              <a:rPr lang="en-US" i="1" dirty="0">
                <a:solidFill>
                  <a:srgbClr val="C00000"/>
                </a:solidFill>
                <a:ea typeface="Cambria Math"/>
                <a:sym typeface="Symbol"/>
              </a:rPr>
              <a:t>join</a:t>
            </a:r>
            <a:r>
              <a:rPr lang="en-US" dirty="0">
                <a:ea typeface="Cambria Math"/>
                <a:sym typeface="Symbol"/>
              </a:rPr>
              <a:t> (</a:t>
            </a:r>
            <a:r>
              <a:rPr lang="zh-CN" altLang="en-US" sz="2400" dirty="0">
                <a:ea typeface="Cambria Math"/>
                <a:sym typeface="Symbol"/>
              </a:rPr>
              <a:t>并</a:t>
            </a:r>
            <a:r>
              <a:rPr lang="en-US" dirty="0">
                <a:ea typeface="Cambria Math"/>
                <a:sym typeface="Symbol"/>
              </a:rPr>
              <a:t>)of </a:t>
            </a:r>
            <a:r>
              <a:rPr lang="en-US" b="1" dirty="0">
                <a:ea typeface="Cambria Math"/>
                <a:sym typeface="Symbol"/>
              </a:rPr>
              <a:t>A </a:t>
            </a:r>
            <a:r>
              <a:rPr lang="en-US" dirty="0">
                <a:ea typeface="Cambria Math"/>
                <a:sym typeface="Symbol"/>
              </a:rPr>
              <a:t>and </a:t>
            </a:r>
            <a:r>
              <a:rPr lang="en-US" b="1" dirty="0">
                <a:ea typeface="Cambria Math"/>
                <a:sym typeface="Symbol"/>
              </a:rPr>
              <a:t>B </a:t>
            </a:r>
            <a:r>
              <a:rPr lang="en-US" dirty="0">
                <a:ea typeface="Cambria Math"/>
                <a:sym typeface="Symbol"/>
              </a:rPr>
              <a:t>is the zero-one matrix with (</a:t>
            </a:r>
            <a:r>
              <a:rPr lang="en-US" i="1" dirty="0">
                <a:ea typeface="Cambria Math"/>
                <a:sym typeface="Symbol"/>
              </a:rPr>
              <a:t>i,j</a:t>
            </a:r>
            <a:r>
              <a:rPr lang="en-US" dirty="0">
                <a:ea typeface="Cambria Math"/>
                <a:sym typeface="Symbol"/>
              </a:rPr>
              <a:t>)</a:t>
            </a:r>
            <a:r>
              <a:rPr lang="en-US" dirty="0" err="1">
                <a:ea typeface="Cambria Math"/>
                <a:sym typeface="Symbol"/>
              </a:rPr>
              <a:t>th</a:t>
            </a:r>
            <a:r>
              <a:rPr lang="en-US" dirty="0">
                <a:ea typeface="Cambria Math"/>
                <a:sym typeface="Symbol"/>
              </a:rPr>
              <a:t>  entry  </a:t>
            </a:r>
            <a:r>
              <a:rPr lang="en-US" i="1" dirty="0">
                <a:ea typeface="Cambria Math"/>
                <a:sym typeface="Symbol"/>
              </a:rPr>
              <a:t>a</a:t>
            </a:r>
            <a:r>
              <a:rPr lang="en-US" baseline="-25000" dirty="0">
                <a:ea typeface="Cambria Math"/>
                <a:sym typeface="Symbol"/>
              </a:rPr>
              <a:t>ij</a:t>
            </a:r>
            <a:r>
              <a:rPr lang="en-US" dirty="0">
                <a:ea typeface="Cambria Math"/>
                <a:sym typeface="Symbol"/>
              </a:rPr>
              <a:t> ∨ </a:t>
            </a:r>
            <a:r>
              <a:rPr lang="en-US" i="1" dirty="0">
                <a:ea typeface="Cambria Math"/>
                <a:sym typeface="Symbol"/>
              </a:rPr>
              <a:t>b</a:t>
            </a:r>
            <a:r>
              <a:rPr lang="en-US" baseline="-25000" dirty="0">
                <a:ea typeface="Cambria Math"/>
                <a:sym typeface="Symbol"/>
              </a:rPr>
              <a:t>ij</a:t>
            </a:r>
            <a:r>
              <a:rPr lang="en-US" dirty="0">
                <a:ea typeface="Cambria Math"/>
                <a:sym typeface="Symbol"/>
              </a:rPr>
              <a:t>. The </a:t>
            </a:r>
            <a:r>
              <a:rPr lang="en-US" i="1" dirty="0">
                <a:ea typeface="Cambria Math"/>
                <a:sym typeface="Symbol"/>
              </a:rPr>
              <a:t>join</a:t>
            </a:r>
            <a:r>
              <a:rPr lang="en-US" dirty="0">
                <a:ea typeface="Cambria Math"/>
                <a:sym typeface="Symbol"/>
              </a:rPr>
              <a:t> of </a:t>
            </a:r>
            <a:r>
              <a:rPr lang="en-US" b="1" dirty="0">
                <a:ea typeface="Cambria Math"/>
                <a:sym typeface="Symbol"/>
              </a:rPr>
              <a:t>A </a:t>
            </a:r>
            <a:r>
              <a:rPr lang="en-US" dirty="0">
                <a:ea typeface="Cambria Math"/>
                <a:sym typeface="Symbol"/>
              </a:rPr>
              <a:t>and </a:t>
            </a:r>
            <a:r>
              <a:rPr lang="en-US" b="1" dirty="0">
                <a:ea typeface="Cambria Math"/>
                <a:sym typeface="Symbol"/>
              </a:rPr>
              <a:t>B </a:t>
            </a:r>
            <a:r>
              <a:rPr lang="en-US" dirty="0"/>
              <a:t>is denoted by </a:t>
            </a:r>
            <a:r>
              <a:rPr lang="en-US" b="1" dirty="0">
                <a:ea typeface="Cambria Math"/>
                <a:sym typeface="Symbol"/>
              </a:rPr>
              <a:t>A </a:t>
            </a:r>
            <a:r>
              <a:rPr lang="en-US" dirty="0">
                <a:ea typeface="Cambria Math"/>
                <a:sym typeface="Symbol"/>
              </a:rPr>
              <a:t>∨ </a:t>
            </a:r>
            <a:r>
              <a:rPr lang="en-US" b="1" dirty="0">
                <a:ea typeface="Cambria Math"/>
                <a:sym typeface="Symbol"/>
              </a:rPr>
              <a:t>B</a:t>
            </a:r>
            <a:r>
              <a:rPr lang="en-US" dirty="0">
                <a:ea typeface="Cambria Math"/>
                <a:sym typeface="Symbol"/>
              </a:rPr>
              <a:t>. </a:t>
            </a:r>
          </a:p>
          <a:p>
            <a:pPr lvl="1"/>
            <a:r>
              <a:rPr lang="en-US" dirty="0">
                <a:sym typeface="Symbol"/>
              </a:rPr>
              <a:t> T</a:t>
            </a:r>
            <a:r>
              <a:rPr lang="en-US" dirty="0"/>
              <a:t>he </a:t>
            </a:r>
            <a:r>
              <a:rPr lang="en-US" i="1" dirty="0">
                <a:solidFill>
                  <a:srgbClr val="C00000"/>
                </a:solidFill>
              </a:rPr>
              <a:t>meet</a:t>
            </a:r>
            <a:r>
              <a:rPr lang="en-US" i="1" dirty="0"/>
              <a:t> </a:t>
            </a:r>
            <a:r>
              <a:rPr lang="en-US" altLang="zh-CN" dirty="0">
                <a:ea typeface="Cambria Math"/>
                <a:sym typeface="Symbol"/>
              </a:rPr>
              <a:t>(</a:t>
            </a:r>
            <a:r>
              <a:rPr lang="zh-CN" altLang="en-US" sz="2400" dirty="0">
                <a:ea typeface="Cambria Math"/>
                <a:sym typeface="Symbol"/>
              </a:rPr>
              <a:t>交</a:t>
            </a:r>
            <a:r>
              <a:rPr lang="en-US" altLang="zh-CN" dirty="0">
                <a:ea typeface="Cambria Math"/>
                <a:sym typeface="Symbol"/>
              </a:rPr>
              <a:t>) </a:t>
            </a:r>
            <a:r>
              <a:rPr lang="en-US" dirty="0">
                <a:ea typeface="Cambria Math"/>
                <a:sym typeface="Symbol"/>
              </a:rPr>
              <a:t>of </a:t>
            </a:r>
            <a:r>
              <a:rPr lang="en-US" b="1" dirty="0">
                <a:ea typeface="Cambria Math"/>
                <a:sym typeface="Symbol"/>
              </a:rPr>
              <a:t>A </a:t>
            </a:r>
            <a:r>
              <a:rPr lang="en-US" dirty="0">
                <a:ea typeface="Cambria Math"/>
                <a:sym typeface="Symbol"/>
              </a:rPr>
              <a:t>and </a:t>
            </a:r>
            <a:r>
              <a:rPr lang="en-US" b="1" dirty="0">
                <a:ea typeface="Cambria Math"/>
                <a:sym typeface="Symbol"/>
              </a:rPr>
              <a:t>B </a:t>
            </a:r>
            <a:r>
              <a:rPr lang="en-US" dirty="0"/>
              <a:t>is the zero-one matrix with </a:t>
            </a:r>
            <a:r>
              <a:rPr lang="en-US" dirty="0">
                <a:ea typeface="Cambria Math"/>
                <a:sym typeface="Symbol"/>
              </a:rPr>
              <a:t>(</a:t>
            </a:r>
            <a:r>
              <a:rPr lang="en-US" i="1" dirty="0">
                <a:ea typeface="Cambria Math"/>
                <a:sym typeface="Symbol"/>
              </a:rPr>
              <a:t>i,j</a:t>
            </a:r>
            <a:r>
              <a:rPr lang="en-US" dirty="0">
                <a:ea typeface="Cambria Math"/>
                <a:sym typeface="Symbol"/>
              </a:rPr>
              <a:t>)</a:t>
            </a:r>
            <a:r>
              <a:rPr lang="en-US" dirty="0" err="1">
                <a:ea typeface="Cambria Math"/>
                <a:sym typeface="Symbol"/>
              </a:rPr>
              <a:t>th</a:t>
            </a:r>
            <a:r>
              <a:rPr lang="en-US" dirty="0"/>
              <a:t> </a:t>
            </a:r>
            <a:r>
              <a:rPr lang="en-US" dirty="0">
                <a:ea typeface="Cambria Math" pitchFamily="18" charset="0"/>
              </a:rPr>
              <a:t>entry</a:t>
            </a:r>
            <a:r>
              <a:rPr lang="en-US" i="1" dirty="0">
                <a:ea typeface="Cambria Math" pitchFamily="18" charset="0"/>
              </a:rPr>
              <a:t> </a:t>
            </a:r>
            <a:r>
              <a:rPr lang="en-US" i="1" dirty="0">
                <a:ea typeface="Cambria Math"/>
                <a:sym typeface="Symbol"/>
              </a:rPr>
              <a:t>a</a:t>
            </a:r>
            <a:r>
              <a:rPr lang="en-US" baseline="-25000" dirty="0">
                <a:ea typeface="Cambria Math"/>
                <a:sym typeface="Symbol"/>
              </a:rPr>
              <a:t>ij</a:t>
            </a:r>
            <a:r>
              <a:rPr lang="en-US" dirty="0">
                <a:ea typeface="Cambria Math"/>
                <a:sym typeface="Symbol"/>
              </a:rPr>
              <a:t> ∧ </a:t>
            </a:r>
            <a:r>
              <a:rPr lang="en-US" i="1" dirty="0">
                <a:ea typeface="Cambria Math"/>
                <a:sym typeface="Symbol"/>
              </a:rPr>
              <a:t>b</a:t>
            </a:r>
            <a:r>
              <a:rPr lang="en-US" baseline="-25000" dirty="0">
                <a:ea typeface="Cambria Math"/>
                <a:sym typeface="Symbol"/>
              </a:rPr>
              <a:t>ij</a:t>
            </a:r>
            <a:r>
              <a:rPr lang="en-US" dirty="0">
                <a:sym typeface="Symbol"/>
              </a:rPr>
              <a:t>.</a:t>
            </a:r>
            <a:r>
              <a:rPr lang="en-US" dirty="0">
                <a:ea typeface="Cambria Math"/>
                <a:sym typeface="Symbol"/>
              </a:rPr>
              <a:t> The </a:t>
            </a:r>
            <a:r>
              <a:rPr lang="en-US" i="1" dirty="0">
                <a:ea typeface="Cambria Math"/>
                <a:sym typeface="Symbol"/>
              </a:rPr>
              <a:t>meet</a:t>
            </a:r>
            <a:r>
              <a:rPr lang="en-US" dirty="0">
                <a:ea typeface="Cambria Math"/>
                <a:sym typeface="Symbol"/>
              </a:rPr>
              <a:t> of </a:t>
            </a:r>
            <a:r>
              <a:rPr lang="en-US" b="1" dirty="0">
                <a:ea typeface="Cambria Math"/>
                <a:sym typeface="Symbol"/>
              </a:rPr>
              <a:t>A </a:t>
            </a:r>
            <a:r>
              <a:rPr lang="en-US" dirty="0">
                <a:ea typeface="Cambria Math"/>
                <a:sym typeface="Symbol"/>
              </a:rPr>
              <a:t>and </a:t>
            </a:r>
            <a:r>
              <a:rPr lang="en-US" b="1" dirty="0">
                <a:ea typeface="Cambria Math"/>
                <a:sym typeface="Symbol"/>
              </a:rPr>
              <a:t>B </a:t>
            </a:r>
            <a:r>
              <a:rPr lang="en-US" dirty="0"/>
              <a:t>is denoted       by </a:t>
            </a:r>
            <a:r>
              <a:rPr lang="en-US" b="1" dirty="0">
                <a:ea typeface="Cambria Math"/>
                <a:sym typeface="Symbol"/>
              </a:rPr>
              <a:t>A </a:t>
            </a:r>
            <a:r>
              <a:rPr lang="en-US" dirty="0">
                <a:ea typeface="Cambria Math"/>
                <a:sym typeface="Symbol"/>
              </a:rPr>
              <a:t>∧ </a:t>
            </a:r>
            <a:r>
              <a:rPr lang="en-US" b="1" dirty="0">
                <a:ea typeface="Cambria Math"/>
                <a:sym typeface="Symbol"/>
              </a:rPr>
              <a:t>B</a:t>
            </a:r>
            <a:r>
              <a:rPr lang="en-US" dirty="0">
                <a:ea typeface="Cambria Math"/>
                <a:sym typeface="Symbol"/>
              </a:rPr>
              <a:t>.</a:t>
            </a:r>
            <a:endParaRPr lang="en-US" dirty="0"/>
          </a:p>
        </p:txBody>
      </p:sp>
    </p:spTree>
    <p:extLst>
      <p:ext uri="{BB962C8B-B14F-4D97-AF65-F5344CB8AC3E}">
        <p14:creationId xmlns:p14="http://schemas.microsoft.com/office/powerpoint/2010/main" val="166947590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Joins and Meets of Zero-One Matrices</a:t>
            </a:r>
            <a:endParaRPr lang="en-US" sz="1500" dirty="0"/>
          </a:p>
        </p:txBody>
      </p:sp>
      <p:sp>
        <p:nvSpPr>
          <p:cNvPr id="9" name="Content Placeholder 2"/>
          <p:cNvSpPr>
            <a:spLocks noGrp="1"/>
          </p:cNvSpPr>
          <p:nvPr>
            <p:ph idx="1"/>
          </p:nvPr>
        </p:nvSpPr>
        <p:spPr>
          <a:xfrm>
            <a:off x="457200" y="1295400"/>
            <a:ext cx="8229600" cy="914400"/>
          </a:xfrm>
        </p:spPr>
        <p:txBody>
          <a:bodyPr/>
          <a:lstStyle/>
          <a:p>
            <a:r>
              <a:rPr lang="en-US" sz="3000" b="1" dirty="0"/>
              <a:t>Example</a:t>
            </a:r>
            <a:r>
              <a:rPr lang="en-US" sz="3000" dirty="0"/>
              <a:t>: Find the join and meet of the zero-one matrices</a:t>
            </a:r>
          </a:p>
        </p:txBody>
      </p:sp>
      <p:graphicFrame>
        <p:nvGraphicFramePr>
          <p:cNvPr id="11" name="Object 3"/>
          <p:cNvGraphicFramePr>
            <a:graphicFrameLocks noChangeAspect="1"/>
          </p:cNvGraphicFramePr>
          <p:nvPr/>
        </p:nvGraphicFramePr>
        <p:xfrm>
          <a:off x="1752600" y="2286000"/>
          <a:ext cx="2031840" cy="914400"/>
        </p:xfrm>
        <a:graphic>
          <a:graphicData uri="http://schemas.openxmlformats.org/presentationml/2006/ole">
            <mc:AlternateContent xmlns:mc="http://schemas.openxmlformats.org/markup-compatibility/2006">
              <mc:Choice xmlns:v="urn:schemas-microsoft-com:vml" Requires="v">
                <p:oleObj spid="_x0000_s44038" name="Equation" r:id="rId3" imgW="1015920" imgH="457200" progId="Equation.DSMT4">
                  <p:embed/>
                </p:oleObj>
              </mc:Choice>
              <mc:Fallback>
                <p:oleObj name="Equation" r:id="rId3" imgW="1015920" imgH="457200" progId="Equation.DSMT4">
                  <p:embed/>
                  <p:pic>
                    <p:nvPicPr>
                      <p:cNvPr id="11" name="Object 3"/>
                      <p:cNvPicPr/>
                      <p:nvPr/>
                    </p:nvPicPr>
                    <p:blipFill>
                      <a:blip r:embed="rId4"/>
                      <a:stretch>
                        <a:fillRect/>
                      </a:stretch>
                    </p:blipFill>
                    <p:spPr>
                      <a:xfrm>
                        <a:off x="1752600" y="2286000"/>
                        <a:ext cx="2031840" cy="914400"/>
                      </a:xfrm>
                      <a:prstGeom prst="rect">
                        <a:avLst/>
                      </a:prstGeom>
                    </p:spPr>
                  </p:pic>
                </p:oleObj>
              </mc:Fallback>
            </mc:AlternateContent>
          </a:graphicData>
        </a:graphic>
      </p:graphicFrame>
      <p:graphicFrame>
        <p:nvGraphicFramePr>
          <p:cNvPr id="15" name="Object 4"/>
          <p:cNvGraphicFramePr>
            <a:graphicFrameLocks noChangeAspect="1"/>
          </p:cNvGraphicFramePr>
          <p:nvPr/>
        </p:nvGraphicFramePr>
        <p:xfrm>
          <a:off x="5337175" y="2289175"/>
          <a:ext cx="1904400" cy="914400"/>
        </p:xfrm>
        <a:graphic>
          <a:graphicData uri="http://schemas.openxmlformats.org/presentationml/2006/ole">
            <mc:AlternateContent xmlns:mc="http://schemas.openxmlformats.org/markup-compatibility/2006">
              <mc:Choice xmlns:v="urn:schemas-microsoft-com:vml" Requires="v">
                <p:oleObj spid="_x0000_s44039" name="Equation" r:id="rId5" imgW="952200" imgH="457200" progId="Equation.DSMT4">
                  <p:embed/>
                </p:oleObj>
              </mc:Choice>
              <mc:Fallback>
                <p:oleObj name="Equation" r:id="rId5" imgW="952200" imgH="457200" progId="Equation.DSMT4">
                  <p:embed/>
                  <p:pic>
                    <p:nvPicPr>
                      <p:cNvPr id="15" name="Object 4"/>
                      <p:cNvPicPr/>
                      <p:nvPr/>
                    </p:nvPicPr>
                    <p:blipFill>
                      <a:blip r:embed="rId6"/>
                      <a:stretch>
                        <a:fillRect/>
                      </a:stretch>
                    </p:blipFill>
                    <p:spPr>
                      <a:xfrm>
                        <a:off x="5337175" y="2289175"/>
                        <a:ext cx="1904400" cy="914400"/>
                      </a:xfrm>
                      <a:prstGeom prst="rect">
                        <a:avLst/>
                      </a:prstGeom>
                    </p:spPr>
                  </p:pic>
                </p:oleObj>
              </mc:Fallback>
            </mc:AlternateContent>
          </a:graphicData>
        </a:graphic>
      </p:graphicFrame>
      <p:sp>
        <p:nvSpPr>
          <p:cNvPr id="10" name="Content Placeholder 5"/>
          <p:cNvSpPr>
            <a:spLocks noGrp="1"/>
          </p:cNvSpPr>
          <p:nvPr>
            <p:ph idx="13"/>
          </p:nvPr>
        </p:nvSpPr>
        <p:spPr>
          <a:xfrm>
            <a:off x="457200" y="3276600"/>
            <a:ext cx="8229600" cy="609600"/>
          </a:xfrm>
        </p:spPr>
        <p:txBody>
          <a:bodyPr/>
          <a:lstStyle/>
          <a:p>
            <a:r>
              <a:rPr lang="en-US" sz="3000" b="1" dirty="0"/>
              <a:t>Solution</a:t>
            </a:r>
            <a:r>
              <a:rPr lang="en-US" sz="3000" dirty="0"/>
              <a:t>: The join of  </a:t>
            </a:r>
            <a:r>
              <a:rPr lang="en-US" sz="3000" b="1" dirty="0"/>
              <a:t>A</a:t>
            </a:r>
            <a:r>
              <a:rPr lang="en-US" sz="3000" dirty="0"/>
              <a:t> and </a:t>
            </a:r>
            <a:r>
              <a:rPr lang="en-US" sz="3000" b="1" dirty="0"/>
              <a:t>B</a:t>
            </a:r>
            <a:r>
              <a:rPr lang="en-US" sz="3000" dirty="0"/>
              <a:t> is</a:t>
            </a:r>
          </a:p>
        </p:txBody>
      </p:sp>
      <p:graphicFrame>
        <p:nvGraphicFramePr>
          <p:cNvPr id="13" name="Object 6"/>
          <p:cNvGraphicFramePr>
            <a:graphicFrameLocks noChangeAspect="1"/>
          </p:cNvGraphicFramePr>
          <p:nvPr/>
        </p:nvGraphicFramePr>
        <p:xfrm>
          <a:off x="457200" y="3962400"/>
          <a:ext cx="7619760" cy="914400"/>
        </p:xfrm>
        <a:graphic>
          <a:graphicData uri="http://schemas.openxmlformats.org/presentationml/2006/ole">
            <mc:AlternateContent xmlns:mc="http://schemas.openxmlformats.org/markup-compatibility/2006">
              <mc:Choice xmlns:v="urn:schemas-microsoft-com:vml" Requires="v">
                <p:oleObj spid="_x0000_s44040" name="Equation" r:id="rId7" imgW="3809880" imgH="457200" progId="Equation.DSMT4">
                  <p:embed/>
                </p:oleObj>
              </mc:Choice>
              <mc:Fallback>
                <p:oleObj name="Equation" r:id="rId7" imgW="3809880" imgH="457200" progId="Equation.DSMT4">
                  <p:embed/>
                  <p:pic>
                    <p:nvPicPr>
                      <p:cNvPr id="13" name="Object 6"/>
                      <p:cNvPicPr/>
                      <p:nvPr/>
                    </p:nvPicPr>
                    <p:blipFill>
                      <a:blip r:embed="rId8"/>
                      <a:stretch>
                        <a:fillRect/>
                      </a:stretch>
                    </p:blipFill>
                    <p:spPr>
                      <a:xfrm>
                        <a:off x="457200" y="3962400"/>
                        <a:ext cx="7619760" cy="914400"/>
                      </a:xfrm>
                      <a:prstGeom prst="rect">
                        <a:avLst/>
                      </a:prstGeom>
                    </p:spPr>
                  </p:pic>
                </p:oleObj>
              </mc:Fallback>
            </mc:AlternateContent>
          </a:graphicData>
        </a:graphic>
      </p:graphicFrame>
      <p:sp>
        <p:nvSpPr>
          <p:cNvPr id="6" name="Content Placeholder 7"/>
          <p:cNvSpPr>
            <a:spLocks noGrp="1"/>
          </p:cNvSpPr>
          <p:nvPr>
            <p:ph idx="14"/>
          </p:nvPr>
        </p:nvSpPr>
        <p:spPr>
          <a:xfrm>
            <a:off x="457200" y="4953000"/>
            <a:ext cx="4038600" cy="533400"/>
          </a:xfrm>
        </p:spPr>
        <p:txBody>
          <a:bodyPr/>
          <a:lstStyle/>
          <a:p>
            <a:r>
              <a:rPr lang="en-US" sz="3000" dirty="0"/>
              <a:t>The meet of </a:t>
            </a:r>
            <a:r>
              <a:rPr lang="en-US" sz="3000" b="1" dirty="0"/>
              <a:t>A</a:t>
            </a:r>
            <a:r>
              <a:rPr lang="en-US" sz="3000" dirty="0"/>
              <a:t> and </a:t>
            </a:r>
            <a:r>
              <a:rPr lang="en-US" sz="3000" b="1" dirty="0"/>
              <a:t>B</a:t>
            </a:r>
            <a:r>
              <a:rPr lang="en-US" sz="3000" dirty="0"/>
              <a:t> is</a:t>
            </a:r>
          </a:p>
        </p:txBody>
      </p:sp>
      <p:graphicFrame>
        <p:nvGraphicFramePr>
          <p:cNvPr id="16" name="Object 8"/>
          <p:cNvGraphicFramePr>
            <a:graphicFrameLocks noChangeAspect="1"/>
          </p:cNvGraphicFramePr>
          <p:nvPr/>
        </p:nvGraphicFramePr>
        <p:xfrm>
          <a:off x="457200" y="5580063"/>
          <a:ext cx="7797800" cy="914400"/>
        </p:xfrm>
        <a:graphic>
          <a:graphicData uri="http://schemas.openxmlformats.org/presentationml/2006/ole">
            <mc:AlternateContent xmlns:mc="http://schemas.openxmlformats.org/markup-compatibility/2006">
              <mc:Choice xmlns:v="urn:schemas-microsoft-com:vml" Requires="v">
                <p:oleObj spid="_x0000_s44041" name="Equation" r:id="rId9" imgW="3898800" imgH="457200" progId="Equation.DSMT4">
                  <p:embed/>
                </p:oleObj>
              </mc:Choice>
              <mc:Fallback>
                <p:oleObj name="Equation" r:id="rId9" imgW="3898800" imgH="457200" progId="Equation.DSMT4">
                  <p:embed/>
                  <p:pic>
                    <p:nvPicPr>
                      <p:cNvPr id="16" name="Object 8"/>
                      <p:cNvPicPr/>
                      <p:nvPr/>
                    </p:nvPicPr>
                    <p:blipFill>
                      <a:blip r:embed="rId10"/>
                      <a:stretch>
                        <a:fillRect/>
                      </a:stretch>
                    </p:blipFill>
                    <p:spPr>
                      <a:xfrm>
                        <a:off x="457200" y="5580063"/>
                        <a:ext cx="7797800" cy="914400"/>
                      </a:xfrm>
                      <a:prstGeom prst="rect">
                        <a:avLst/>
                      </a:prstGeom>
                    </p:spPr>
                  </p:pic>
                </p:oleObj>
              </mc:Fallback>
            </mc:AlternateContent>
          </a:graphicData>
        </a:graphic>
      </p:graphicFrame>
    </p:spTree>
    <p:extLst>
      <p:ext uri="{BB962C8B-B14F-4D97-AF65-F5344CB8AC3E}">
        <p14:creationId xmlns:p14="http://schemas.microsoft.com/office/powerpoint/2010/main" val="182175640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Product of Zero-One Matrices</a:t>
            </a:r>
            <a:r>
              <a:rPr lang="en-US" sz="1500" dirty="0"/>
              <a:t> 1</a:t>
            </a:r>
          </a:p>
        </p:txBody>
      </p:sp>
      <p:sp>
        <p:nvSpPr>
          <p:cNvPr id="4" name="Content Placeholder 2"/>
          <p:cNvSpPr>
            <a:spLocks noGrp="1"/>
          </p:cNvSpPr>
          <p:nvPr>
            <p:ph idx="1"/>
          </p:nvPr>
        </p:nvSpPr>
        <p:spPr>
          <a:xfrm>
            <a:off x="457200" y="1295400"/>
            <a:ext cx="8382000" cy="3657600"/>
          </a:xfrm>
        </p:spPr>
        <p:txBody>
          <a:bodyPr/>
          <a:lstStyle/>
          <a:p>
            <a:r>
              <a:rPr lang="en-US" sz="3000" b="1" dirty="0"/>
              <a:t>Definition</a:t>
            </a:r>
            <a:r>
              <a:rPr lang="en-US" sz="3000" dirty="0"/>
              <a:t>: Let </a:t>
            </a:r>
            <a:r>
              <a:rPr lang="en-US" sz="3000" b="1" dirty="0"/>
              <a:t>A</a:t>
            </a:r>
            <a:r>
              <a:rPr lang="en-US" sz="3000" dirty="0"/>
              <a:t> = [</a:t>
            </a:r>
            <a:r>
              <a:rPr lang="en-US" sz="3000" i="1" dirty="0">
                <a:ea typeface="Cambria Math" pitchFamily="18" charset="0"/>
              </a:rPr>
              <a:t>a</a:t>
            </a:r>
            <a:r>
              <a:rPr lang="en-US" sz="3000" i="1" baseline="-25000" dirty="0">
                <a:ea typeface="Cambria Math" pitchFamily="18" charset="0"/>
              </a:rPr>
              <a:t>ij</a:t>
            </a:r>
            <a:r>
              <a:rPr lang="en-US" sz="3000" dirty="0">
                <a:ea typeface="Cambria Math" pitchFamily="18" charset="0"/>
              </a:rPr>
              <a:t>]  be an </a:t>
            </a:r>
            <a:r>
              <a:rPr lang="en-US" sz="3000" i="1" dirty="0">
                <a:ea typeface="Cambria Math" pitchFamily="18" charset="0"/>
              </a:rPr>
              <a:t>m </a:t>
            </a:r>
            <a:r>
              <a:rPr lang="en-US" sz="3000" dirty="0">
                <a:ea typeface="Cambria Math" pitchFamily="18" charset="0"/>
                <a:cs typeface="Calibri" panose="020F0502020204030204" pitchFamily="34" charset="0"/>
              </a:rPr>
              <a:t>× </a:t>
            </a:r>
            <a:r>
              <a:rPr lang="en-US" sz="3000" i="1" dirty="0">
                <a:ea typeface="Cambria Math" pitchFamily="18" charset="0"/>
                <a:sym typeface="Symbol"/>
              </a:rPr>
              <a:t>k</a:t>
            </a:r>
            <a:r>
              <a:rPr lang="en-US" sz="3000" dirty="0">
                <a:ea typeface="Cambria Math"/>
                <a:sym typeface="Symbol"/>
              </a:rPr>
              <a:t> zero-one matrix </a:t>
            </a:r>
            <a:r>
              <a:rPr lang="en-US" sz="3000" dirty="0">
                <a:ea typeface="Cambria Math" pitchFamily="18" charset="0"/>
              </a:rPr>
              <a:t>and </a:t>
            </a:r>
            <a:r>
              <a:rPr lang="en-US" sz="3000" b="1" dirty="0"/>
              <a:t>B</a:t>
            </a:r>
            <a:r>
              <a:rPr lang="en-US" sz="3000" dirty="0"/>
              <a:t> = [</a:t>
            </a:r>
            <a:r>
              <a:rPr lang="en-US" sz="3000" i="1" dirty="0">
                <a:ea typeface="Cambria Math" pitchFamily="18" charset="0"/>
              </a:rPr>
              <a:t>b</a:t>
            </a:r>
            <a:r>
              <a:rPr lang="en-US" sz="3000" i="1" baseline="-25000" dirty="0">
                <a:ea typeface="Cambria Math" pitchFamily="18" charset="0"/>
              </a:rPr>
              <a:t>ij</a:t>
            </a:r>
            <a:r>
              <a:rPr lang="en-US" sz="3000" dirty="0">
                <a:ea typeface="Cambria Math" pitchFamily="18" charset="0"/>
              </a:rPr>
              <a:t>] be a </a:t>
            </a:r>
            <a:r>
              <a:rPr lang="en-US" sz="3000" i="1" dirty="0">
                <a:ea typeface="Cambria Math" pitchFamily="18" charset="0"/>
              </a:rPr>
              <a:t>k</a:t>
            </a:r>
            <a:r>
              <a:rPr lang="en-US" sz="3000" dirty="0">
                <a:ea typeface="Cambria Math" pitchFamily="18" charset="0"/>
                <a:cs typeface="Calibri" panose="020F0502020204030204" pitchFamily="34" charset="0"/>
              </a:rPr>
              <a:t> × </a:t>
            </a:r>
            <a:r>
              <a:rPr lang="en-US" sz="3000" i="1" dirty="0">
                <a:ea typeface="Cambria Math" pitchFamily="18" charset="0"/>
                <a:sym typeface="Symbol"/>
              </a:rPr>
              <a:t>n</a:t>
            </a:r>
            <a:r>
              <a:rPr lang="en-US" sz="3000" dirty="0">
                <a:ea typeface="Cambria Math"/>
                <a:sym typeface="Symbol"/>
              </a:rPr>
              <a:t> zero-one matrix. The </a:t>
            </a:r>
            <a:r>
              <a:rPr lang="en-US" sz="3000" i="1" dirty="0">
                <a:solidFill>
                  <a:srgbClr val="C00000"/>
                </a:solidFill>
                <a:ea typeface="Cambria Math"/>
                <a:sym typeface="Symbol"/>
              </a:rPr>
              <a:t>Boolean product</a:t>
            </a:r>
            <a:r>
              <a:rPr lang="en-US" sz="3000" dirty="0">
                <a:solidFill>
                  <a:srgbClr val="C00000"/>
                </a:solidFill>
                <a:ea typeface="Cambria Math"/>
                <a:sym typeface="Symbol"/>
              </a:rPr>
              <a:t> </a:t>
            </a:r>
            <a:r>
              <a:rPr lang="en-US" sz="3000" dirty="0">
                <a:ea typeface="Cambria Math"/>
                <a:sym typeface="Symbol"/>
              </a:rPr>
              <a:t>(</a:t>
            </a:r>
            <a:r>
              <a:rPr lang="zh-CN" altLang="en-US" sz="2800" dirty="0">
                <a:ea typeface="Cambria Math"/>
                <a:sym typeface="Symbol"/>
              </a:rPr>
              <a:t>布尔积</a:t>
            </a:r>
            <a:r>
              <a:rPr lang="en-US" sz="3000" dirty="0">
                <a:ea typeface="Cambria Math"/>
                <a:sym typeface="Symbol"/>
              </a:rPr>
              <a:t>) of </a:t>
            </a:r>
            <a:r>
              <a:rPr lang="en-US" sz="3000" b="1" dirty="0">
                <a:ea typeface="Cambria Math"/>
                <a:sym typeface="Symbol"/>
              </a:rPr>
              <a:t>A </a:t>
            </a:r>
            <a:r>
              <a:rPr lang="en-US" sz="3000" dirty="0">
                <a:ea typeface="Cambria Math"/>
                <a:sym typeface="Symbol"/>
              </a:rPr>
              <a:t>and </a:t>
            </a:r>
            <a:r>
              <a:rPr lang="en-US" sz="3000" b="1" dirty="0">
                <a:ea typeface="Cambria Math"/>
                <a:sym typeface="Symbol"/>
              </a:rPr>
              <a:t>B</a:t>
            </a:r>
            <a:r>
              <a:rPr lang="en-US" sz="3000" dirty="0">
                <a:ea typeface="Cambria Math"/>
                <a:sym typeface="Symbol"/>
              </a:rPr>
              <a:t>,</a:t>
            </a:r>
            <a:r>
              <a:rPr lang="en-US" sz="3000" b="1" dirty="0">
                <a:ea typeface="Cambria Math"/>
                <a:sym typeface="Symbol"/>
              </a:rPr>
              <a:t> </a:t>
            </a:r>
            <a:r>
              <a:rPr lang="en-US" sz="3000" dirty="0"/>
              <a:t>denoted by </a:t>
            </a:r>
            <a:r>
              <a:rPr lang="en-US" sz="3000" b="1" dirty="0">
                <a:ea typeface="Cambria Math"/>
                <a:sym typeface="Symbol"/>
              </a:rPr>
              <a:t>A </a:t>
            </a:r>
            <a:r>
              <a:rPr lang="en-US" sz="3000" dirty="0">
                <a:ea typeface="Cambria Math"/>
                <a:sym typeface="Symbol"/>
              </a:rPr>
              <a:t>⊙ </a:t>
            </a:r>
            <a:r>
              <a:rPr lang="en-US" sz="3000" b="1" dirty="0">
                <a:ea typeface="Cambria Math"/>
                <a:sym typeface="Symbol"/>
              </a:rPr>
              <a:t>B</a:t>
            </a:r>
            <a:r>
              <a:rPr lang="en-US" sz="3000" dirty="0">
                <a:ea typeface="Cambria Math"/>
                <a:sym typeface="Symbol"/>
              </a:rPr>
              <a:t>, is the </a:t>
            </a:r>
            <a:r>
              <a:rPr lang="en-US" sz="3000" i="1" dirty="0">
                <a:ea typeface="Cambria Math" pitchFamily="18" charset="0"/>
              </a:rPr>
              <a:t>m</a:t>
            </a:r>
            <a:r>
              <a:rPr lang="en-US" sz="3000" dirty="0">
                <a:ea typeface="Cambria Math" pitchFamily="18" charset="0"/>
                <a:cs typeface="Calibri" panose="020F0502020204030204" pitchFamily="34" charset="0"/>
              </a:rPr>
              <a:t> × </a:t>
            </a:r>
            <a:r>
              <a:rPr lang="en-US" sz="3000" i="1" dirty="0">
                <a:ea typeface="Cambria Math" pitchFamily="18" charset="0"/>
                <a:sym typeface="Symbol"/>
              </a:rPr>
              <a:t>n</a:t>
            </a:r>
            <a:r>
              <a:rPr lang="en-US" sz="3000" dirty="0">
                <a:ea typeface="Cambria Math"/>
                <a:sym typeface="Symbol"/>
              </a:rPr>
              <a:t> zero-one matrix with(</a:t>
            </a:r>
            <a:r>
              <a:rPr lang="en-US" sz="3000" i="1" dirty="0">
                <a:ea typeface="Cambria Math"/>
                <a:sym typeface="Symbol"/>
              </a:rPr>
              <a:t>i,j</a:t>
            </a:r>
            <a:r>
              <a:rPr lang="en-US" sz="3000" dirty="0">
                <a:ea typeface="Cambria Math"/>
                <a:sym typeface="Symbol"/>
              </a:rPr>
              <a:t>)</a:t>
            </a:r>
            <a:r>
              <a:rPr lang="en-US" sz="3000" dirty="0" err="1">
                <a:ea typeface="Cambria Math"/>
                <a:sym typeface="Symbol"/>
              </a:rPr>
              <a:t>th</a:t>
            </a:r>
            <a:r>
              <a:rPr lang="en-US" sz="3000" dirty="0">
                <a:ea typeface="Cambria Math"/>
                <a:sym typeface="Symbol"/>
              </a:rPr>
              <a:t> entry</a:t>
            </a:r>
          </a:p>
          <a:p>
            <a:pPr marL="0" lvl="1" indent="0" algn="ctr">
              <a:buNone/>
            </a:pPr>
            <a:r>
              <a:rPr lang="en-US" sz="3000" i="1" dirty="0" err="1">
                <a:ea typeface="Cambria Math"/>
                <a:sym typeface="Symbol"/>
              </a:rPr>
              <a:t>c</a:t>
            </a:r>
            <a:r>
              <a:rPr lang="en-US" sz="3000" i="1" baseline="-25000" dirty="0" err="1">
                <a:ea typeface="Cambria Math"/>
                <a:sym typeface="Symbol"/>
              </a:rPr>
              <a:t>ij</a:t>
            </a:r>
            <a:r>
              <a:rPr lang="en-US" sz="3000" baseline="-25000" dirty="0">
                <a:ea typeface="Cambria Math"/>
                <a:sym typeface="Symbol"/>
              </a:rPr>
              <a:t> </a:t>
            </a:r>
            <a:r>
              <a:rPr lang="en-US" sz="3000" dirty="0">
                <a:ea typeface="Cambria Math"/>
                <a:sym typeface="Symbol"/>
              </a:rPr>
              <a:t>= (</a:t>
            </a:r>
            <a:r>
              <a:rPr lang="en-US" sz="3000" i="1" dirty="0">
                <a:ea typeface="Cambria Math"/>
                <a:sym typeface="Symbol"/>
              </a:rPr>
              <a:t>a</a:t>
            </a:r>
            <a:r>
              <a:rPr lang="en-US" sz="3000" i="1" baseline="-25000" dirty="0">
                <a:ea typeface="Cambria Math"/>
                <a:sym typeface="Symbol"/>
              </a:rPr>
              <a:t>i</a:t>
            </a:r>
            <a:r>
              <a:rPr lang="en-US" sz="3000" baseline="-25000" dirty="0">
                <a:ea typeface="Cambria Math"/>
                <a:sym typeface="Symbol"/>
              </a:rPr>
              <a:t>1</a:t>
            </a:r>
            <a:r>
              <a:rPr lang="en-US" sz="3000" dirty="0">
                <a:ea typeface="Cambria Math"/>
                <a:sym typeface="Symbol"/>
              </a:rPr>
              <a:t> ∧ </a:t>
            </a:r>
            <a:r>
              <a:rPr lang="en-US" sz="3000" i="1" dirty="0">
                <a:ea typeface="Cambria Math"/>
                <a:sym typeface="Symbol"/>
              </a:rPr>
              <a:t>b</a:t>
            </a:r>
            <a:r>
              <a:rPr lang="en-US" sz="3000" baseline="-25000" dirty="0">
                <a:ea typeface="Cambria Math"/>
                <a:sym typeface="Symbol"/>
              </a:rPr>
              <a:t>1</a:t>
            </a:r>
            <a:r>
              <a:rPr lang="en-US" sz="3000" i="1" baseline="-25000" dirty="0">
                <a:ea typeface="Cambria Math"/>
                <a:sym typeface="Symbol"/>
              </a:rPr>
              <a:t>j</a:t>
            </a:r>
            <a:r>
              <a:rPr lang="en-US" sz="3000" dirty="0">
                <a:ea typeface="Cambria Math"/>
                <a:sym typeface="Symbol"/>
              </a:rPr>
              <a:t>)∨ (</a:t>
            </a:r>
            <a:r>
              <a:rPr lang="en-US" sz="3000" i="1" dirty="0">
                <a:ea typeface="Cambria Math"/>
                <a:sym typeface="Symbol"/>
              </a:rPr>
              <a:t>a</a:t>
            </a:r>
            <a:r>
              <a:rPr lang="en-US" sz="3000" baseline="-25000" dirty="0">
                <a:ea typeface="Cambria Math"/>
                <a:sym typeface="Symbol"/>
              </a:rPr>
              <a:t>i2</a:t>
            </a:r>
            <a:r>
              <a:rPr lang="en-US" sz="3000" dirty="0">
                <a:ea typeface="Cambria Math"/>
                <a:sym typeface="Symbol"/>
              </a:rPr>
              <a:t> ∧ </a:t>
            </a:r>
            <a:r>
              <a:rPr lang="en-US" sz="3000" i="1" dirty="0">
                <a:ea typeface="Cambria Math"/>
                <a:sym typeface="Symbol"/>
              </a:rPr>
              <a:t>b</a:t>
            </a:r>
            <a:r>
              <a:rPr lang="en-US" sz="3000" baseline="-25000" dirty="0">
                <a:ea typeface="Cambria Math"/>
                <a:sym typeface="Symbol"/>
              </a:rPr>
              <a:t>2j</a:t>
            </a:r>
            <a:r>
              <a:rPr lang="en-US" sz="3000" dirty="0">
                <a:ea typeface="Cambria Math"/>
                <a:sym typeface="Symbol"/>
              </a:rPr>
              <a:t>) ∨ … ∨ (</a:t>
            </a:r>
            <a:r>
              <a:rPr lang="en-US" sz="3000" i="1" dirty="0" err="1">
                <a:ea typeface="Cambria Math"/>
                <a:sym typeface="Symbol"/>
              </a:rPr>
              <a:t>a</a:t>
            </a:r>
            <a:r>
              <a:rPr lang="en-US" sz="3000" i="1" baseline="-25000" dirty="0" err="1">
                <a:ea typeface="Cambria Math"/>
                <a:sym typeface="Symbol"/>
              </a:rPr>
              <a:t>ik</a:t>
            </a:r>
            <a:r>
              <a:rPr lang="en-US" sz="3000" dirty="0">
                <a:ea typeface="Cambria Math"/>
                <a:sym typeface="Symbol"/>
              </a:rPr>
              <a:t> ∧ </a:t>
            </a:r>
            <a:r>
              <a:rPr lang="en-US" sz="3000" i="1" dirty="0" err="1">
                <a:ea typeface="Cambria Math"/>
                <a:sym typeface="Symbol"/>
              </a:rPr>
              <a:t>b</a:t>
            </a:r>
            <a:r>
              <a:rPr lang="en-US" sz="3000" i="1" baseline="-25000" dirty="0" err="1">
                <a:ea typeface="Cambria Math"/>
                <a:sym typeface="Symbol"/>
              </a:rPr>
              <a:t>kj</a:t>
            </a:r>
            <a:r>
              <a:rPr lang="en-US" sz="3000" dirty="0">
                <a:ea typeface="Cambria Math"/>
                <a:sym typeface="Symbol"/>
              </a:rPr>
              <a:t>).</a:t>
            </a:r>
          </a:p>
          <a:p>
            <a:r>
              <a:rPr lang="en-US" sz="3000" b="1" dirty="0">
                <a:ea typeface="Cambria Math"/>
                <a:sym typeface="Symbol"/>
              </a:rPr>
              <a:t>Example</a:t>
            </a:r>
            <a:r>
              <a:rPr lang="en-US" sz="3000" dirty="0">
                <a:ea typeface="Cambria Math"/>
                <a:sym typeface="Symbol"/>
              </a:rPr>
              <a:t>: Find the Boolean product of </a:t>
            </a:r>
            <a:r>
              <a:rPr lang="en-US" sz="3000" b="1" dirty="0">
                <a:ea typeface="Cambria Math"/>
                <a:sym typeface="Symbol"/>
              </a:rPr>
              <a:t>A</a:t>
            </a:r>
            <a:r>
              <a:rPr lang="en-US" sz="3000" dirty="0">
                <a:ea typeface="Cambria Math"/>
                <a:sym typeface="Symbol"/>
              </a:rPr>
              <a:t> and </a:t>
            </a:r>
            <a:r>
              <a:rPr lang="en-US" sz="3000" b="1" dirty="0">
                <a:ea typeface="Cambria Math"/>
                <a:sym typeface="Symbol"/>
              </a:rPr>
              <a:t>B</a:t>
            </a:r>
            <a:r>
              <a:rPr lang="en-US" sz="3000" dirty="0">
                <a:ea typeface="Cambria Math"/>
                <a:sym typeface="Symbol"/>
              </a:rPr>
              <a:t>, where</a:t>
            </a:r>
            <a:endParaRPr lang="en-US" sz="3000" dirty="0"/>
          </a:p>
        </p:txBody>
      </p:sp>
      <p:graphicFrame>
        <p:nvGraphicFramePr>
          <p:cNvPr id="3" name="Object 3"/>
          <p:cNvGraphicFramePr>
            <a:graphicFrameLocks noChangeAspect="1"/>
          </p:cNvGraphicFramePr>
          <p:nvPr/>
        </p:nvGraphicFramePr>
        <p:xfrm>
          <a:off x="2362200" y="5059680"/>
          <a:ext cx="1638300" cy="1456266"/>
        </p:xfrm>
        <a:graphic>
          <a:graphicData uri="http://schemas.openxmlformats.org/presentationml/2006/ole">
            <mc:AlternateContent xmlns:mc="http://schemas.openxmlformats.org/markup-compatibility/2006">
              <mc:Choice xmlns:v="urn:schemas-microsoft-com:vml" Requires="v">
                <p:oleObj spid="_x0000_s45060" name="Equation" r:id="rId3" imgW="799920" imgH="711000" progId="Equation.DSMT4">
                  <p:embed/>
                </p:oleObj>
              </mc:Choice>
              <mc:Fallback>
                <p:oleObj name="Equation" r:id="rId3" imgW="799920" imgH="711000" progId="Equation.DSMT4">
                  <p:embed/>
                  <p:pic>
                    <p:nvPicPr>
                      <p:cNvPr id="3" name="Object 3"/>
                      <p:cNvPicPr/>
                      <p:nvPr/>
                    </p:nvPicPr>
                    <p:blipFill>
                      <a:blip r:embed="rId4"/>
                      <a:stretch>
                        <a:fillRect/>
                      </a:stretch>
                    </p:blipFill>
                    <p:spPr>
                      <a:xfrm>
                        <a:off x="2362200" y="5059680"/>
                        <a:ext cx="1638300" cy="1456266"/>
                      </a:xfrm>
                      <a:prstGeom prst="rect">
                        <a:avLst/>
                      </a:prstGeom>
                    </p:spPr>
                  </p:pic>
                </p:oleObj>
              </mc:Fallback>
            </mc:AlternateContent>
          </a:graphicData>
        </a:graphic>
      </p:graphicFrame>
      <p:graphicFrame>
        <p:nvGraphicFramePr>
          <p:cNvPr id="6" name="Object 4"/>
          <p:cNvGraphicFramePr>
            <a:graphicFrameLocks noChangeAspect="1"/>
          </p:cNvGraphicFramePr>
          <p:nvPr/>
        </p:nvGraphicFramePr>
        <p:xfrm>
          <a:off x="5407025" y="5319713"/>
          <a:ext cx="1951038" cy="936625"/>
        </p:xfrm>
        <a:graphic>
          <a:graphicData uri="http://schemas.openxmlformats.org/presentationml/2006/ole">
            <mc:AlternateContent xmlns:mc="http://schemas.openxmlformats.org/markup-compatibility/2006">
              <mc:Choice xmlns:v="urn:schemas-microsoft-com:vml" Requires="v">
                <p:oleObj spid="_x0000_s45061" name="Equation" r:id="rId5" imgW="952200" imgH="457200" progId="Equation.DSMT4">
                  <p:embed/>
                </p:oleObj>
              </mc:Choice>
              <mc:Fallback>
                <p:oleObj name="Equation" r:id="rId5" imgW="952200" imgH="457200" progId="Equation.DSMT4">
                  <p:embed/>
                  <p:pic>
                    <p:nvPicPr>
                      <p:cNvPr id="6" name="Object 4"/>
                      <p:cNvPicPr/>
                      <p:nvPr/>
                    </p:nvPicPr>
                    <p:blipFill>
                      <a:blip r:embed="rId6"/>
                      <a:stretch>
                        <a:fillRect/>
                      </a:stretch>
                    </p:blipFill>
                    <p:spPr>
                      <a:xfrm>
                        <a:off x="5407025" y="5319713"/>
                        <a:ext cx="1951038" cy="936625"/>
                      </a:xfrm>
                      <a:prstGeom prst="rect">
                        <a:avLst/>
                      </a:prstGeom>
                    </p:spPr>
                  </p:pic>
                </p:oleObj>
              </mc:Fallback>
            </mc:AlternateContent>
          </a:graphicData>
        </a:graphic>
      </p:graphicFrame>
    </p:spTree>
    <p:extLst>
      <p:ext uri="{BB962C8B-B14F-4D97-AF65-F5344CB8AC3E}">
        <p14:creationId xmlns:p14="http://schemas.microsoft.com/office/powerpoint/2010/main" val="14165751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Product of Zero-One Matrices</a:t>
            </a:r>
            <a:r>
              <a:rPr lang="en-US" sz="1500" dirty="0"/>
              <a:t> 2</a:t>
            </a:r>
          </a:p>
        </p:txBody>
      </p:sp>
      <p:sp>
        <p:nvSpPr>
          <p:cNvPr id="4" name="Content Placeholder 2"/>
          <p:cNvSpPr>
            <a:spLocks noGrp="1"/>
          </p:cNvSpPr>
          <p:nvPr>
            <p:ph idx="1"/>
          </p:nvPr>
        </p:nvSpPr>
        <p:spPr>
          <a:xfrm>
            <a:off x="457200" y="1295400"/>
            <a:ext cx="8458200" cy="609600"/>
          </a:xfrm>
        </p:spPr>
        <p:txBody>
          <a:bodyPr/>
          <a:lstStyle/>
          <a:p>
            <a:r>
              <a:rPr lang="en-US" dirty="0"/>
              <a:t> S</a:t>
            </a:r>
            <a:r>
              <a:rPr lang="en-US" b="1" dirty="0"/>
              <a:t>olution</a:t>
            </a:r>
            <a:r>
              <a:rPr lang="en-US" dirty="0"/>
              <a:t>: The Boolean product </a:t>
            </a:r>
            <a:r>
              <a:rPr lang="en-US" b="1" dirty="0"/>
              <a:t>A</a:t>
            </a:r>
            <a:r>
              <a:rPr lang="en-US" dirty="0"/>
              <a:t> </a:t>
            </a:r>
            <a:r>
              <a:rPr lang="en-US" dirty="0">
                <a:ea typeface="Cambria Math"/>
              </a:rPr>
              <a:t>⊙</a:t>
            </a:r>
            <a:r>
              <a:rPr lang="en-US" dirty="0"/>
              <a:t> </a:t>
            </a:r>
            <a:r>
              <a:rPr lang="en-US" b="1" dirty="0"/>
              <a:t>B</a:t>
            </a:r>
            <a:r>
              <a:rPr lang="en-US" dirty="0"/>
              <a:t> is given by</a:t>
            </a:r>
          </a:p>
        </p:txBody>
      </p:sp>
      <mc:AlternateContent xmlns:mc="http://schemas.openxmlformats.org/markup-compatibility/2006" xmlns:a14="http://schemas.microsoft.com/office/drawing/2010/main">
        <mc:Choice Requires="a14">
          <p:sp>
            <p:nvSpPr>
              <p:cNvPr id="5" name="Object 3"/>
              <p:cNvSpPr txBox="1"/>
              <p:nvPr/>
            </p:nvSpPr>
            <p:spPr>
              <a:xfrm>
                <a:off x="304800" y="2101850"/>
                <a:ext cx="9067800" cy="132715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m:rPr>
                          <m:sty m:val="p"/>
                        </m:rPr>
                        <a:rPr kumimoji="0" lang="zh-CN" altLang="en-US" sz="2100" b="0" i="0" u="none" strike="noStrike" kern="1200" cap="none" spc="0" normalizeH="0" baseline="0" noProof="0" smtClean="0">
                          <a:ln>
                            <a:noFill/>
                          </a:ln>
                          <a:solidFill>
                            <a:srgbClr val="000000"/>
                          </a:solidFill>
                          <a:effectLst/>
                          <a:uLnTx/>
                          <a:uFillTx/>
                          <a:latin typeface="Cambria Math" panose="02040503050406030204" pitchFamily="18" charset="0"/>
                          <a:cs typeface="+mn-cs"/>
                        </a:rPr>
                        <m:t>A</m:t>
                      </m:r>
                      <m: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t>⊙</m:t>
                      </m:r>
                      <m:r>
                        <m:rPr>
                          <m:sty m:val="p"/>
                        </m:rPr>
                        <a:rPr kumimoji="0" lang="zh-CN" altLang="en-US" sz="2100" b="0" i="0" u="none" strike="noStrike" kern="1200" cap="none" spc="0" normalizeH="0" baseline="0" noProof="0">
                          <a:ln>
                            <a:noFill/>
                          </a:ln>
                          <a:solidFill>
                            <a:srgbClr val="000000"/>
                          </a:solidFill>
                          <a:effectLst/>
                          <a:uLnTx/>
                          <a:uFillTx/>
                          <a:latin typeface="Cambria Math" panose="02040503050406030204" pitchFamily="18" charset="0"/>
                          <a:cs typeface="+mn-cs"/>
                        </a:rPr>
                        <m:t>B</m:t>
                      </m:r>
                      <m: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t>=</m:t>
                      </m:r>
                      <m:d>
                        <m:dPr>
                          <m:begChr m:val="["/>
                          <m:endChr m:val="]"/>
                          <m:ctrlP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m>
                            <m:mPr>
                              <m:plcHide m:val="on"/>
                              <m:mcs>
                                <m:mc>
                                  <m:mcPr>
                                    <m:count m:val="3"/>
                                    <m:mcJc m:val="center"/>
                                  </m:mcPr>
                                </m:mc>
                              </m:mcs>
                              <m:ctrlPr>
                                <a:rPr kumimoji="0" lang="zh-CN" altLang="en-US" sz="21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mPr>
                            <m:mr>
                              <m:e>
                                <m:d>
                                  <m:dPr>
                                    <m:ctrlP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t>1∧1</m:t>
                                    </m:r>
                                  </m:e>
                                </m:d>
                              </m:e>
                              <m:e>
                                <m: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t>∨</m:t>
                                </m:r>
                              </m:e>
                              <m:e>
                                <m:d>
                                  <m:dPr>
                                    <m:ctrlP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t>0∧0</m:t>
                                    </m:r>
                                  </m:e>
                                </m:d>
                              </m:e>
                            </m:mr>
                            <m:mr>
                              <m:e>
                                <m:d>
                                  <m:dPr>
                                    <m:ctrlP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t>0∧1</m:t>
                                    </m:r>
                                  </m:e>
                                </m:d>
                              </m:e>
                              <m:e>
                                <m: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t>∨</m:t>
                                </m:r>
                              </m:e>
                              <m:e>
                                <m:d>
                                  <m:dPr>
                                    <m:ctrlP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t>1∧0</m:t>
                                    </m:r>
                                  </m:e>
                                </m:d>
                              </m:e>
                            </m:mr>
                            <m:mr>
                              <m:e>
                                <m:d>
                                  <m:dPr>
                                    <m:ctrlP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t>1∧1</m:t>
                                    </m:r>
                                  </m:e>
                                </m:d>
                              </m:e>
                              <m:e>
                                <m: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t>∨</m:t>
                                </m:r>
                              </m:e>
                              <m:e>
                                <m:d>
                                  <m:dPr>
                                    <m:ctrlP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t>0∧0</m:t>
                                    </m:r>
                                  </m:e>
                                </m:d>
                              </m:e>
                            </m:mr>
                          </m:m>
                          <m:r>
                            <a:rPr kumimoji="0" lang="en-US" altLang="zh-CN" sz="21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m>
                            <m:mPr>
                              <m:plcHide m:val="on"/>
                              <m:mcs>
                                <m:mc>
                                  <m:mcPr>
                                    <m:count m:val="3"/>
                                    <m:mcJc m:val="center"/>
                                  </m:mcPr>
                                </m:mc>
                              </m:mcs>
                              <m:ctrlP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ctrlPr>
                            </m:mPr>
                            <m:mr>
                              <m:e>
                                <m:d>
                                  <m:dPr>
                                    <m:ctrlP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t>1∧1</m:t>
                                    </m:r>
                                  </m:e>
                                </m:d>
                              </m:e>
                              <m:e>
                                <m: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t>∨</m:t>
                                </m:r>
                              </m:e>
                              <m:e>
                                <m:d>
                                  <m:dPr>
                                    <m:ctrlP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t>0∧1</m:t>
                                    </m:r>
                                  </m:e>
                                </m:d>
                              </m:e>
                            </m:mr>
                            <m:mr>
                              <m:e>
                                <m:d>
                                  <m:dPr>
                                    <m:ctrlP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t>0∧1</m:t>
                                    </m:r>
                                  </m:e>
                                </m:d>
                              </m:e>
                              <m:e>
                                <m: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t>∨</m:t>
                                </m:r>
                              </m:e>
                              <m:e>
                                <m:d>
                                  <m:dPr>
                                    <m:ctrlP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t>1∧1</m:t>
                                    </m:r>
                                  </m:e>
                                </m:d>
                              </m:e>
                            </m:mr>
                            <m:mr>
                              <m:e>
                                <m:d>
                                  <m:dPr>
                                    <m:ctrlP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t>1∧1</m:t>
                                    </m:r>
                                  </m:e>
                                </m:d>
                              </m:e>
                              <m:e>
                                <m: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t>∨</m:t>
                                </m:r>
                              </m:e>
                              <m:e>
                                <m:d>
                                  <m:dPr>
                                    <m:ctrlP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t>0∧1</m:t>
                                    </m:r>
                                  </m:e>
                                </m:d>
                              </m:e>
                            </m:mr>
                          </m:m>
                          <m:r>
                            <a:rPr kumimoji="0" lang="en-US" altLang="zh-CN" sz="21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m>
                            <m:mPr>
                              <m:plcHide m:val="on"/>
                              <m:mcs>
                                <m:mc>
                                  <m:mcPr>
                                    <m:count m:val="3"/>
                                    <m:mcJc m:val="center"/>
                                  </m:mcPr>
                                </m:mc>
                              </m:mcs>
                              <m:ctrlP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ctrlPr>
                            </m:mPr>
                            <m:mr>
                              <m:e>
                                <m:d>
                                  <m:dPr>
                                    <m:ctrlP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t>1∧0</m:t>
                                    </m:r>
                                  </m:e>
                                </m:d>
                              </m:e>
                              <m:e>
                                <m: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t>∨</m:t>
                                </m:r>
                              </m:e>
                              <m:e>
                                <m:d>
                                  <m:dPr>
                                    <m:ctrlP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t>0∧1</m:t>
                                    </m:r>
                                  </m:e>
                                </m:d>
                              </m:e>
                            </m:mr>
                            <m:mr>
                              <m:e>
                                <m:d>
                                  <m:dPr>
                                    <m:ctrlP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t>0∧0</m:t>
                                    </m:r>
                                  </m:e>
                                </m:d>
                              </m:e>
                              <m:e>
                                <m: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t>∨</m:t>
                                </m:r>
                              </m:e>
                              <m:e>
                                <m:d>
                                  <m:dPr>
                                    <m:ctrlP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t>1∧1</m:t>
                                    </m:r>
                                  </m:e>
                                </m:d>
                              </m:e>
                            </m:mr>
                            <m:mr>
                              <m:e>
                                <m:d>
                                  <m:dPr>
                                    <m:ctrlP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t>1∧0</m:t>
                                    </m:r>
                                  </m:e>
                                </m:d>
                              </m:e>
                              <m:e>
                                <m: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t>∨</m:t>
                                </m:r>
                              </m:e>
                              <m:e>
                                <m:d>
                                  <m:dPr>
                                    <m:ctrlP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t>0∧1</m:t>
                                    </m:r>
                                  </m:e>
                                </m:d>
                              </m:e>
                            </m:mr>
                          </m:m>
                        </m:e>
                      </m:d>
                    </m:oMath>
                  </m:oMathPara>
                </a14:m>
                <a:endParaRPr kumimoji="0" lang="zh-CN" altLang="en-US" sz="21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mc:Choice>
        <mc:Fallback xmlns="">
          <p:sp>
            <p:nvSpPr>
              <p:cNvPr id="5" name="Object 3"/>
              <p:cNvSpPr txBox="1">
                <a:spLocks noRot="1" noChangeAspect="1" noMove="1" noResize="1" noEditPoints="1" noAdjustHandles="1" noChangeArrowheads="1" noChangeShapeType="1" noTextEdit="1"/>
              </p:cNvSpPr>
              <p:nvPr/>
            </p:nvSpPr>
            <p:spPr>
              <a:xfrm>
                <a:off x="304800" y="2101850"/>
                <a:ext cx="9067800" cy="132715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Object 4"/>
              <p:cNvSpPr txBox="1"/>
              <p:nvPr/>
            </p:nvSpPr>
            <p:spPr>
              <a:xfrm>
                <a:off x="1143000" y="3489325"/>
                <a:ext cx="4343400" cy="1279525"/>
              </a:xfrm>
              <a:prstGeom prst="rect">
                <a:avLst/>
              </a:prstGeo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zh-CN" altLang="en-US"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d>
                        <m:dPr>
                          <m:begChr m:val="["/>
                          <m:endChr m:val="]"/>
                          <m:ctrlP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m>
                            <m:mPr>
                              <m:plcHide m:val="on"/>
                              <m:mcs>
                                <m:mc>
                                  <m:mcPr>
                                    <m:count m:val="3"/>
                                    <m:mcJc m:val="center"/>
                                  </m:mcPr>
                                </m:mc>
                              </m:mcs>
                              <m:ctrlP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ctrlPr>
                            </m:mPr>
                            <m:mr>
                              <m:e>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1</m:t>
                                </m:r>
                              </m:e>
                              <m:e>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m:t>
                                </m:r>
                              </m:e>
                              <m:e>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0</m:t>
                                </m:r>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e>
                            </m:mr>
                            <m:mr>
                              <m:e>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0</m:t>
                                </m:r>
                              </m:e>
                              <m:e>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m:t>
                                </m:r>
                              </m:e>
                              <m:e>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0</m:t>
                                </m:r>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e>
                            </m:mr>
                            <m:mr>
                              <m:e>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1</m:t>
                                </m:r>
                              </m:e>
                              <m:e>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m:t>
                                </m:r>
                              </m:e>
                              <m:e>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0</m:t>
                                </m:r>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e>
                            </m:mr>
                          </m:m>
                          <m:m>
                            <m:mPr>
                              <m:plcHide m:val="on"/>
                              <m:mcs>
                                <m:mc>
                                  <m:mcPr>
                                    <m:count m:val="3"/>
                                    <m:mcJc m:val="center"/>
                                  </m:mcPr>
                                </m:mc>
                              </m:mcs>
                              <m:ctrlP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ctrlPr>
                            </m:mPr>
                            <m:mr>
                              <m:e>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1</m:t>
                                </m:r>
                              </m:e>
                              <m:e>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m:t>
                                </m:r>
                              </m:e>
                              <m:e>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0</m:t>
                                </m:r>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e>
                            </m:mr>
                            <m:mr>
                              <m:e>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0</m:t>
                                </m:r>
                              </m:e>
                              <m:e>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m:t>
                                </m:r>
                              </m:e>
                              <m:e>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1</m:t>
                                </m:r>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e>
                            </m:mr>
                            <m:mr>
                              <m:e>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1</m:t>
                                </m:r>
                              </m:e>
                              <m:e>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m:t>
                                </m:r>
                              </m:e>
                              <m:e>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0</m:t>
                                </m:r>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e>
                            </m:mr>
                          </m:m>
                          <m:m>
                            <m:mPr>
                              <m:plcHide m:val="on"/>
                              <m:mcs>
                                <m:mc>
                                  <m:mcPr>
                                    <m:count m:val="3"/>
                                    <m:mcJc m:val="center"/>
                                  </m:mcPr>
                                </m:mc>
                              </m:mcs>
                              <m:ctrlP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ctrlPr>
                            </m:mPr>
                            <m:mr>
                              <m:e>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0</m:t>
                                </m:r>
                              </m:e>
                              <m:e>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m:t>
                                </m:r>
                              </m:e>
                              <m:e>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0</m:t>
                                </m:r>
                              </m:e>
                            </m:mr>
                            <m:mr>
                              <m:e>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0</m:t>
                                </m:r>
                              </m:e>
                              <m:e>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m:t>
                                </m:r>
                              </m:e>
                              <m:e>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1</m:t>
                                </m:r>
                              </m:e>
                            </m:mr>
                            <m:mr>
                              <m:e>
                                <m:r>
                                  <a:rPr kumimoji="0" lang="en-US" altLang="zh-CN"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0</m:t>
                                </m:r>
                              </m:e>
                              <m:e>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m:t>
                                </m:r>
                              </m:e>
                              <m:e>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0</m:t>
                                </m:r>
                              </m:e>
                            </m:mr>
                          </m:m>
                        </m:e>
                      </m:d>
                    </m:oMath>
                  </m:oMathPara>
                </a14:m>
                <a:endPar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mc:Choice>
        <mc:Fallback xmlns="">
          <p:sp>
            <p:nvSpPr>
              <p:cNvPr id="8" name="Object 4"/>
              <p:cNvSpPr txBox="1">
                <a:spLocks noRot="1" noChangeAspect="1" noMove="1" noResize="1" noEditPoints="1" noAdjustHandles="1" noChangeArrowheads="1" noChangeShapeType="1" noTextEdit="1"/>
              </p:cNvSpPr>
              <p:nvPr/>
            </p:nvSpPr>
            <p:spPr>
              <a:xfrm>
                <a:off x="1143000" y="3489325"/>
                <a:ext cx="4343400" cy="1279525"/>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Object 5"/>
              <p:cNvSpPr txBox="1"/>
              <p:nvPr/>
            </p:nvSpPr>
            <p:spPr>
              <a:xfrm>
                <a:off x="1143000" y="4768850"/>
                <a:ext cx="1828800" cy="1279525"/>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m:t>
                      </m:r>
                      <m:d>
                        <m:dPr>
                          <m:begChr m:val="["/>
                          <m:endChr m:val="]"/>
                          <m:ctrlP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m>
                            <m:mPr>
                              <m:plcHide m:val="on"/>
                              <m:mcs>
                                <m:mc>
                                  <m:mcPr>
                                    <m:count m:val="3"/>
                                    <m:mcJc m:val="center"/>
                                  </m:mcPr>
                                </m:mc>
                              </m:mcs>
                              <m:ctrlP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ctrlPr>
                            </m:mPr>
                            <m:mr>
                              <m:e>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1</m:t>
                                </m:r>
                              </m:e>
                              <m:e>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1</m:t>
                                </m:r>
                              </m:e>
                              <m:e>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0</m:t>
                                </m:r>
                              </m:e>
                            </m:mr>
                            <m:mr>
                              <m:e>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0</m:t>
                                </m:r>
                              </m:e>
                              <m:e>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1</m:t>
                                </m:r>
                              </m:e>
                              <m:e>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1</m:t>
                                </m:r>
                              </m:e>
                            </m:mr>
                            <m:mr>
                              <m:e>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1</m:t>
                                </m:r>
                              </m:e>
                              <m:e>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1</m:t>
                                </m:r>
                              </m:e>
                              <m:e>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0</m:t>
                                </m:r>
                              </m:e>
                            </m:mr>
                          </m:m>
                        </m:e>
                      </m:d>
                      <m:r>
                        <a:rPr kumimoji="0" lang="zh-CN" altLang="en-US" sz="2000" b="0" i="1" u="none" strike="noStrike" kern="1200" cap="none" spc="0" normalizeH="0" baseline="0" noProof="0">
                          <a:ln>
                            <a:noFill/>
                          </a:ln>
                          <a:solidFill>
                            <a:srgbClr val="000000"/>
                          </a:solidFill>
                          <a:effectLst/>
                          <a:uLnTx/>
                          <a:uFillTx/>
                          <a:latin typeface="Cambria Math" panose="02040503050406030204" pitchFamily="18" charset="0"/>
                          <a:cs typeface="+mn-cs"/>
                        </a:rPr>
                        <m:t>.</m:t>
                      </m:r>
                    </m:oMath>
                  </m:oMathPara>
                </a14:m>
                <a:endParaRPr kumimoji="0" lang="zh-CN" altLang="en-US" sz="20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mc:Choice>
        <mc:Fallback xmlns="">
          <p:sp>
            <p:nvSpPr>
              <p:cNvPr id="7" name="Object 5"/>
              <p:cNvSpPr txBox="1">
                <a:spLocks noRot="1" noChangeAspect="1" noMove="1" noResize="1" noEditPoints="1" noAdjustHandles="1" noChangeArrowheads="1" noChangeShapeType="1" noTextEdit="1"/>
              </p:cNvSpPr>
              <p:nvPr/>
            </p:nvSpPr>
            <p:spPr>
              <a:xfrm>
                <a:off x="1143000" y="4768850"/>
                <a:ext cx="1828800" cy="1279525"/>
              </a:xfrm>
              <a:prstGeom prst="rect">
                <a:avLst/>
              </a:prstGeom>
              <a:blipFill>
                <a:blip r:embed="rId4"/>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940598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Powers of Zero-One Matrices</a:t>
            </a:r>
            <a:r>
              <a:rPr lang="en-US" sz="1500" dirty="0"/>
              <a:t> 1</a:t>
            </a:r>
          </a:p>
        </p:txBody>
      </p:sp>
      <p:sp>
        <p:nvSpPr>
          <p:cNvPr id="9" name="Content Placeholder 2"/>
          <p:cNvSpPr>
            <a:spLocks noGrp="1"/>
          </p:cNvSpPr>
          <p:nvPr>
            <p:ph idx="1"/>
          </p:nvPr>
        </p:nvSpPr>
        <p:spPr>
          <a:xfrm>
            <a:off x="457200" y="1295400"/>
            <a:ext cx="8229600" cy="1981200"/>
          </a:xfrm>
        </p:spPr>
        <p:txBody>
          <a:bodyPr/>
          <a:lstStyle/>
          <a:p>
            <a:r>
              <a:rPr lang="en-US" b="1" dirty="0"/>
              <a:t>Definition</a:t>
            </a:r>
            <a:r>
              <a:rPr lang="en-US" dirty="0"/>
              <a:t>: Let </a:t>
            </a:r>
            <a:r>
              <a:rPr lang="en-US" b="1" dirty="0"/>
              <a:t>A</a:t>
            </a:r>
            <a:r>
              <a:rPr lang="en-US" dirty="0"/>
              <a:t> be a square </a:t>
            </a:r>
            <a:r>
              <a:rPr lang="en-US" dirty="0">
                <a:ea typeface="Cambria Math"/>
                <a:sym typeface="Symbol"/>
              </a:rPr>
              <a:t>zero-one matrix </a:t>
            </a:r>
            <a:r>
              <a:rPr lang="en-US" dirty="0">
                <a:ea typeface="Cambria Math" pitchFamily="18" charset="0"/>
              </a:rPr>
              <a:t>and let </a:t>
            </a:r>
            <a:r>
              <a:rPr lang="en-US" i="1" dirty="0">
                <a:ea typeface="Cambria Math" pitchFamily="18" charset="0"/>
              </a:rPr>
              <a:t>r</a:t>
            </a:r>
            <a:r>
              <a:rPr lang="en-US" dirty="0">
                <a:ea typeface="Cambria Math" pitchFamily="18" charset="0"/>
              </a:rPr>
              <a:t> be a positive integer. The </a:t>
            </a:r>
            <a:r>
              <a:rPr lang="en-US" i="1" dirty="0" err="1">
                <a:ea typeface="Cambria Math" pitchFamily="18" charset="0"/>
              </a:rPr>
              <a:t>r</a:t>
            </a:r>
            <a:r>
              <a:rPr lang="en-US" dirty="0" err="1">
                <a:ea typeface="Cambria Math" pitchFamily="18" charset="0"/>
              </a:rPr>
              <a:t>th</a:t>
            </a:r>
            <a:r>
              <a:rPr lang="en-US" dirty="0">
                <a:ea typeface="Cambria Math" pitchFamily="18" charset="0"/>
              </a:rPr>
              <a:t> Boolean power </a:t>
            </a:r>
            <a:r>
              <a:rPr lang="en-US" altLang="zh-CN" dirty="0">
                <a:ea typeface="Cambria Math"/>
                <a:sym typeface="Symbol"/>
              </a:rPr>
              <a:t>(</a:t>
            </a:r>
            <a:r>
              <a:rPr lang="zh-CN" altLang="en-US" sz="2800" dirty="0">
                <a:ea typeface="Cambria Math"/>
                <a:sym typeface="Symbol"/>
              </a:rPr>
              <a:t>布尔幂</a:t>
            </a:r>
            <a:r>
              <a:rPr lang="en-US" altLang="zh-CN" dirty="0">
                <a:ea typeface="Cambria Math"/>
                <a:sym typeface="Symbol"/>
              </a:rPr>
              <a:t>) </a:t>
            </a:r>
            <a:r>
              <a:rPr lang="en-US" dirty="0">
                <a:ea typeface="Cambria Math" pitchFamily="18" charset="0"/>
              </a:rPr>
              <a:t>of  </a:t>
            </a:r>
            <a:r>
              <a:rPr lang="en-US" b="1" dirty="0"/>
              <a:t>A</a:t>
            </a:r>
            <a:r>
              <a:rPr lang="en-US" dirty="0"/>
              <a:t> </a:t>
            </a:r>
            <a:r>
              <a:rPr lang="en-US" dirty="0">
                <a:ea typeface="Cambria Math" pitchFamily="18" charset="0"/>
              </a:rPr>
              <a:t>is the Boolean product of </a:t>
            </a:r>
            <a:r>
              <a:rPr lang="en-US" i="1" dirty="0">
                <a:ea typeface="Cambria Math" pitchFamily="18" charset="0"/>
              </a:rPr>
              <a:t>r</a:t>
            </a:r>
            <a:r>
              <a:rPr lang="en-US" dirty="0">
                <a:ea typeface="Cambria Math" pitchFamily="18" charset="0"/>
              </a:rPr>
              <a:t> factors of </a:t>
            </a:r>
            <a:r>
              <a:rPr lang="en-US" b="1" dirty="0"/>
              <a:t>A</a:t>
            </a:r>
            <a:r>
              <a:rPr lang="en-US" dirty="0"/>
              <a:t>, denoted by </a:t>
            </a:r>
            <a:r>
              <a:rPr lang="en-US" b="1" dirty="0"/>
              <a:t>A</a:t>
            </a:r>
            <a:r>
              <a:rPr lang="en-US" b="1" baseline="30000" dirty="0"/>
              <a:t>[</a:t>
            </a:r>
            <a:r>
              <a:rPr lang="en-US" i="1" baseline="30000" dirty="0"/>
              <a:t>r</a:t>
            </a:r>
            <a:r>
              <a:rPr lang="en-US" b="1" baseline="30000" dirty="0"/>
              <a:t>] </a:t>
            </a:r>
            <a:r>
              <a:rPr lang="en-US" dirty="0"/>
              <a:t>.  Hence,</a:t>
            </a:r>
            <a:endParaRPr lang="en-US" dirty="0">
              <a:ea typeface="Cambria Math" pitchFamily="18" charset="0"/>
            </a:endParaRPr>
          </a:p>
        </p:txBody>
      </p:sp>
      <mc:AlternateContent xmlns:mc="http://schemas.openxmlformats.org/markup-compatibility/2006" xmlns:a14="http://schemas.microsoft.com/office/drawing/2010/main">
        <mc:Choice Requires="a14">
          <p:sp>
            <p:nvSpPr>
              <p:cNvPr id="11" name="Object 3"/>
              <p:cNvSpPr txBox="1"/>
              <p:nvPr/>
            </p:nvSpPr>
            <p:spPr>
              <a:xfrm>
                <a:off x="2514600" y="3472656"/>
                <a:ext cx="4013200" cy="1074737"/>
              </a:xfrm>
              <a:prstGeom prst="rect">
                <a:avLst/>
              </a:prstGeo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p>
                        <m:sSupPr>
                          <m:ctrlP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ctrlPr>
                        </m:sSupPr>
                        <m:e>
                          <m:r>
                            <m:rPr>
                              <m:sty m:val="p"/>
                            </m:rPr>
                            <a:rPr kumimoji="0" lang="zh-CN" altLang="en-US" sz="2800" b="0" i="0" u="none" strike="noStrike" kern="1200" cap="none" spc="0" normalizeH="0" baseline="0" noProof="0">
                              <a:ln>
                                <a:noFill/>
                              </a:ln>
                              <a:solidFill>
                                <a:srgbClr val="000000"/>
                              </a:solidFill>
                              <a:effectLst/>
                              <a:uLnTx/>
                              <a:uFillTx/>
                              <a:latin typeface="Cambria Math" panose="02040503050406030204" pitchFamily="18" charset="0"/>
                              <a:cs typeface="+mn-cs"/>
                            </a:rPr>
                            <m:t>A</m:t>
                          </m:r>
                        </m:e>
                        <m:sup>
                          <m:d>
                            <m:dPr>
                              <m:begChr m:val="["/>
                              <m:endChr m:val="]"/>
                              <m:ctrlP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𝑟</m:t>
                              </m:r>
                            </m:e>
                          </m:d>
                        </m:sup>
                      </m:sSup>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m:t>
                      </m:r>
                      <m:limLow>
                        <m:limLowPr>
                          <m:ctrlP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ctrlPr>
                        </m:limLowPr>
                        <m:e>
                          <m:groupChr>
                            <m:groupChrPr>
                              <m:chr m:val="⏟"/>
                              <m:ctrlP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ctrlPr>
                            </m:groupChrPr>
                            <m:e>
                              <m:r>
                                <m:rPr>
                                  <m:sty m:val="p"/>
                                </m:rPr>
                                <a:rPr kumimoji="0" lang="zh-CN" altLang="en-US" sz="2800" b="0" i="0" u="none" strike="noStrike" kern="1200" cap="none" spc="0" normalizeH="0" baseline="0" noProof="0">
                                  <a:ln>
                                    <a:noFill/>
                                  </a:ln>
                                  <a:solidFill>
                                    <a:srgbClr val="000000"/>
                                  </a:solidFill>
                                  <a:effectLst/>
                                  <a:uLnTx/>
                                  <a:uFillTx/>
                                  <a:latin typeface="Cambria Math" panose="02040503050406030204" pitchFamily="18" charset="0"/>
                                  <a:cs typeface="+mn-cs"/>
                                </a:rPr>
                                <m:t>A</m:t>
                              </m:r>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m:t>
                              </m:r>
                              <m:r>
                                <m:rPr>
                                  <m:sty m:val="p"/>
                                </m:rPr>
                                <a:rPr kumimoji="0" lang="zh-CN" altLang="en-US" sz="2800" b="0" i="0" u="none" strike="noStrike" kern="1200" cap="none" spc="0" normalizeH="0" baseline="0" noProof="0">
                                  <a:ln>
                                    <a:noFill/>
                                  </a:ln>
                                  <a:solidFill>
                                    <a:srgbClr val="000000"/>
                                  </a:solidFill>
                                  <a:effectLst/>
                                  <a:uLnTx/>
                                  <a:uFillTx/>
                                  <a:latin typeface="Cambria Math" panose="02040503050406030204" pitchFamily="18" charset="0"/>
                                  <a:cs typeface="+mn-cs"/>
                                </a:rPr>
                                <m:t>A</m:t>
                              </m:r>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m:t>
                              </m:r>
                              <m:r>
                                <m:rPr>
                                  <m:sty m:val="p"/>
                                </m:rPr>
                                <a:rPr kumimoji="0" lang="zh-CN" altLang="en-US" sz="2800" b="0" i="0" u="none" strike="noStrike" kern="1200" cap="none" spc="0" normalizeH="0" baseline="0" noProof="0">
                                  <a:ln>
                                    <a:noFill/>
                                  </a:ln>
                                  <a:solidFill>
                                    <a:srgbClr val="000000"/>
                                  </a:solidFill>
                                  <a:effectLst/>
                                  <a:uLnTx/>
                                  <a:uFillTx/>
                                  <a:latin typeface="Cambria Math" panose="02040503050406030204" pitchFamily="18" charset="0"/>
                                  <a:cs typeface="+mn-cs"/>
                                </a:rPr>
                                <m:t>A</m:t>
                              </m:r>
                              <m:r>
                                <a:rPr kumimoji="0" lang="zh-CN" altLang="en-US" sz="2800" b="0" i="1" u="none" strike="noStrike" kern="1200" cap="none" spc="0" normalizeH="0" baseline="0" noProof="0">
                                  <a:ln>
                                    <a:noFill/>
                                  </a:ln>
                                  <a:solidFill>
                                    <a:srgbClr val="000000"/>
                                  </a:solidFill>
                                  <a:effectLst/>
                                  <a:uLnTx/>
                                  <a:uFillTx/>
                                  <a:latin typeface="Cambria Math" panose="02040503050406030204" pitchFamily="18" charset="0"/>
                                  <a:cs typeface="+mn-cs"/>
                                </a:rPr>
                                <m:t>.</m:t>
                              </m:r>
                            </m:e>
                          </m:groupChr>
                        </m:e>
                        <m:lim>
                          <m:r>
                            <m:rPr>
                              <m:nor/>
                            </m:rPr>
                            <a:rPr kumimoji="0" lang="zh-CN" altLang="en-US" sz="28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r</m:t>
                          </m:r>
                          <m:r>
                            <m:rPr>
                              <m:nor/>
                            </m:rPr>
                            <a:rPr kumimoji="0" lang="zh-CN" altLang="en-US" sz="28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 </m:t>
                          </m:r>
                          <m:r>
                            <m:rPr>
                              <m:nor/>
                            </m:rPr>
                            <a:rPr kumimoji="0" lang="zh-CN" altLang="en-US" sz="28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times</m:t>
                          </m:r>
                        </m:lim>
                      </m:limLow>
                    </m:oMath>
                  </m:oMathPara>
                </a14:m>
                <a:endPar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mc:Choice>
        <mc:Fallback xmlns="">
          <p:sp>
            <p:nvSpPr>
              <p:cNvPr id="11" name="Object 3"/>
              <p:cNvSpPr txBox="1">
                <a:spLocks noRot="1" noChangeAspect="1" noMove="1" noResize="1" noEditPoints="1" noAdjustHandles="1" noChangeArrowheads="1" noChangeShapeType="1" noTextEdit="1"/>
              </p:cNvSpPr>
              <p:nvPr/>
            </p:nvSpPr>
            <p:spPr>
              <a:xfrm>
                <a:off x="2514600" y="3472656"/>
                <a:ext cx="4013200" cy="1074737"/>
              </a:xfrm>
              <a:prstGeom prst="rect">
                <a:avLst/>
              </a:prstGeom>
              <a:blipFill>
                <a:blip r:embed="rId2"/>
                <a:stretch>
                  <a:fillRect/>
                </a:stretch>
              </a:blipFill>
            </p:spPr>
            <p:txBody>
              <a:bodyPr/>
              <a:lstStyle/>
              <a:p>
                <a:r>
                  <a:rPr lang="zh-CN" altLang="en-US">
                    <a:noFill/>
                  </a:rPr>
                  <a:t> </a:t>
                </a:r>
              </a:p>
            </p:txBody>
          </p:sp>
        </mc:Fallback>
      </mc:AlternateContent>
      <p:sp>
        <p:nvSpPr>
          <p:cNvPr id="10" name="Content Placeholder 4"/>
          <p:cNvSpPr>
            <a:spLocks noGrp="1"/>
          </p:cNvSpPr>
          <p:nvPr>
            <p:ph idx="13"/>
          </p:nvPr>
        </p:nvSpPr>
        <p:spPr>
          <a:xfrm>
            <a:off x="457200" y="4724400"/>
            <a:ext cx="8458200" cy="1828800"/>
          </a:xfrm>
        </p:spPr>
        <p:txBody>
          <a:bodyPr/>
          <a:lstStyle/>
          <a:p>
            <a:r>
              <a:rPr lang="en-US" dirty="0">
                <a:ea typeface="Cambria Math"/>
                <a:sym typeface="Symbol"/>
              </a:rPr>
              <a:t>We define </a:t>
            </a:r>
            <a:r>
              <a:rPr lang="en-US" b="1" dirty="0"/>
              <a:t>A</a:t>
            </a:r>
            <a:r>
              <a:rPr lang="en-US" b="1" baseline="30000" dirty="0"/>
              <a:t>[</a:t>
            </a:r>
            <a:r>
              <a:rPr lang="en-US" i="1" baseline="30000" dirty="0"/>
              <a:t>r</a:t>
            </a:r>
            <a:r>
              <a:rPr lang="en-US" b="1" baseline="30000" dirty="0"/>
              <a:t>] </a:t>
            </a:r>
            <a:r>
              <a:rPr lang="en-US" b="1" dirty="0"/>
              <a:t> </a:t>
            </a:r>
            <a:r>
              <a:rPr lang="en-US" dirty="0">
                <a:ea typeface="Cambria Math"/>
                <a:sym typeface="Symbol"/>
              </a:rPr>
              <a:t>to be  </a:t>
            </a:r>
            <a:r>
              <a:rPr lang="en-US" b="1" dirty="0">
                <a:sym typeface="Symbol"/>
              </a:rPr>
              <a:t>I</a:t>
            </a:r>
            <a:r>
              <a:rPr lang="en-US" i="1" baseline="-25000" dirty="0">
                <a:sym typeface="Symbol"/>
              </a:rPr>
              <a:t>n</a:t>
            </a:r>
            <a:r>
              <a:rPr lang="en-US" dirty="0">
                <a:sym typeface="Symbol"/>
              </a:rPr>
              <a:t>.</a:t>
            </a:r>
            <a:endParaRPr lang="en-US" i="1" dirty="0">
              <a:ea typeface="Cambria Math" pitchFamily="18" charset="0"/>
              <a:sym typeface="Symbol"/>
            </a:endParaRPr>
          </a:p>
          <a:p>
            <a:r>
              <a:rPr lang="en-US" dirty="0">
                <a:ea typeface="Cambria Math" pitchFamily="18" charset="0"/>
                <a:sym typeface="Symbol"/>
              </a:rPr>
              <a:t>(</a:t>
            </a:r>
            <a:r>
              <a:rPr lang="en-US" dirty="0">
                <a:ea typeface="Cambria Math"/>
                <a:sym typeface="Symbol"/>
              </a:rPr>
              <a:t>The Boolean product is  well defined because the Boolean product of matrices is associative.)</a:t>
            </a:r>
            <a:endParaRPr lang="en-US" dirty="0"/>
          </a:p>
        </p:txBody>
      </p:sp>
    </p:spTree>
    <p:extLst>
      <p:ext uri="{BB962C8B-B14F-4D97-AF65-F5344CB8AC3E}">
        <p14:creationId xmlns:p14="http://schemas.microsoft.com/office/powerpoint/2010/main" val="339648407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Boolean Powers of Zero-One Matrices</a:t>
            </a:r>
            <a:r>
              <a:rPr lang="en-US" sz="1500" dirty="0"/>
              <a:t> 2</a:t>
            </a:r>
          </a:p>
        </p:txBody>
      </p:sp>
      <p:sp>
        <p:nvSpPr>
          <p:cNvPr id="9" name="Content Placeholder 2"/>
          <p:cNvSpPr>
            <a:spLocks noGrp="1"/>
          </p:cNvSpPr>
          <p:nvPr>
            <p:ph idx="1"/>
          </p:nvPr>
        </p:nvSpPr>
        <p:spPr>
          <a:xfrm>
            <a:off x="457200" y="1295400"/>
            <a:ext cx="2362200" cy="457200"/>
          </a:xfrm>
        </p:spPr>
        <p:txBody>
          <a:bodyPr/>
          <a:lstStyle/>
          <a:p>
            <a:pPr>
              <a:spcBef>
                <a:spcPts val="0"/>
              </a:spcBef>
            </a:pPr>
            <a:r>
              <a:rPr lang="en-US" sz="2600" b="1" dirty="0"/>
              <a:t>Example</a:t>
            </a:r>
            <a:r>
              <a:rPr lang="en-US" sz="2600" dirty="0"/>
              <a:t>: Let</a:t>
            </a:r>
            <a:endParaRPr lang="en-US" sz="2600" dirty="0">
              <a:ea typeface="Cambria Math" pitchFamily="18" charset="0"/>
            </a:endParaRPr>
          </a:p>
        </p:txBody>
      </p:sp>
      <p:graphicFrame>
        <p:nvGraphicFramePr>
          <p:cNvPr id="6" name="Object 3"/>
          <p:cNvGraphicFramePr>
            <a:graphicFrameLocks noChangeAspect="1"/>
          </p:cNvGraphicFramePr>
          <p:nvPr/>
        </p:nvGraphicFramePr>
        <p:xfrm>
          <a:off x="2819400" y="1371600"/>
          <a:ext cx="1504440" cy="1066500"/>
        </p:xfrm>
        <a:graphic>
          <a:graphicData uri="http://schemas.openxmlformats.org/presentationml/2006/ole">
            <mc:AlternateContent xmlns:mc="http://schemas.openxmlformats.org/markup-compatibility/2006">
              <mc:Choice xmlns:v="urn:schemas-microsoft-com:vml" Requires="v">
                <p:oleObj spid="_x0000_s46083" name="Equation" r:id="rId3" imgW="1002960" imgH="711000" progId="Equation.DSMT4">
                  <p:embed/>
                </p:oleObj>
              </mc:Choice>
              <mc:Fallback>
                <p:oleObj name="Equation" r:id="rId3" imgW="1002960" imgH="711000" progId="Equation.DSMT4">
                  <p:embed/>
                  <p:pic>
                    <p:nvPicPr>
                      <p:cNvPr id="6" name="Object 3"/>
                      <p:cNvPicPr/>
                      <p:nvPr/>
                    </p:nvPicPr>
                    <p:blipFill>
                      <a:blip r:embed="rId4"/>
                      <a:stretch>
                        <a:fillRect/>
                      </a:stretch>
                    </p:blipFill>
                    <p:spPr>
                      <a:xfrm>
                        <a:off x="2819400" y="1371600"/>
                        <a:ext cx="1504440" cy="1066500"/>
                      </a:xfrm>
                      <a:prstGeom prst="rect">
                        <a:avLst/>
                      </a:prstGeom>
                    </p:spPr>
                  </p:pic>
                </p:oleObj>
              </mc:Fallback>
            </mc:AlternateContent>
          </a:graphicData>
        </a:graphic>
      </p:graphicFrame>
      <p:sp>
        <p:nvSpPr>
          <p:cNvPr id="10" name="Content Placeholder 4"/>
          <p:cNvSpPr>
            <a:spLocks noGrp="1"/>
          </p:cNvSpPr>
          <p:nvPr>
            <p:ph idx="13"/>
          </p:nvPr>
        </p:nvSpPr>
        <p:spPr>
          <a:xfrm>
            <a:off x="457200" y="2590800"/>
            <a:ext cx="5791200" cy="914400"/>
          </a:xfrm>
        </p:spPr>
        <p:txBody>
          <a:bodyPr/>
          <a:lstStyle/>
          <a:p>
            <a:pPr>
              <a:spcBef>
                <a:spcPts val="0"/>
              </a:spcBef>
            </a:pPr>
            <a:r>
              <a:rPr lang="en-US" sz="2600" dirty="0"/>
              <a:t>Find </a:t>
            </a:r>
            <a:r>
              <a:rPr lang="en-US" sz="2600" b="1" dirty="0"/>
              <a:t>A</a:t>
            </a:r>
            <a:r>
              <a:rPr lang="en-US" sz="2600" i="1" baseline="30000" dirty="0"/>
              <a:t>n</a:t>
            </a:r>
            <a:r>
              <a:rPr lang="en-US" sz="2600" baseline="30000" dirty="0"/>
              <a:t> </a:t>
            </a:r>
            <a:r>
              <a:rPr lang="en-US" sz="2600" dirty="0"/>
              <a:t>  for all positive integers </a:t>
            </a:r>
            <a:r>
              <a:rPr lang="en-US" sz="2600" i="1" dirty="0"/>
              <a:t>n</a:t>
            </a:r>
            <a:r>
              <a:rPr lang="en-US" sz="2600" dirty="0"/>
              <a:t>.</a:t>
            </a:r>
          </a:p>
          <a:p>
            <a:pPr>
              <a:spcBef>
                <a:spcPts val="0"/>
              </a:spcBef>
            </a:pPr>
            <a:r>
              <a:rPr lang="en-US" sz="2600" b="1" dirty="0"/>
              <a:t>Solution</a:t>
            </a:r>
            <a:r>
              <a:rPr lang="en-US" sz="2600" dirty="0"/>
              <a:t>: </a:t>
            </a:r>
          </a:p>
        </p:txBody>
      </p:sp>
      <mc:AlternateContent xmlns:mc="http://schemas.openxmlformats.org/markup-compatibility/2006" xmlns:a14="http://schemas.microsoft.com/office/drawing/2010/main">
        <mc:Choice Requires="a14">
          <p:sp>
            <p:nvSpPr>
              <p:cNvPr id="11" name="Object 5"/>
              <p:cNvSpPr txBox="1"/>
              <p:nvPr/>
            </p:nvSpPr>
            <p:spPr>
              <a:xfrm>
                <a:off x="1638300" y="3638850"/>
                <a:ext cx="2846387" cy="1066800"/>
              </a:xfrm>
              <a:prstGeom prst="rect">
                <a:avLst/>
              </a:prstGeo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p>
                        <m:sSupPr>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sSupPr>
                        <m:e>
                          <m:r>
                            <m:rPr>
                              <m:sty m:val="p"/>
                            </m:rP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cs typeface="+mn-cs"/>
                            </a:rPr>
                            <m:t>A</m:t>
                          </m:r>
                        </m:e>
                        <m:sup>
                          <m:d>
                            <m:dPr>
                              <m:begChr m:val="["/>
                              <m:endChr m:val="]"/>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2</m:t>
                              </m:r>
                            </m:e>
                          </m:d>
                        </m:sup>
                      </m:sSup>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r>
                        <m:rPr>
                          <m:sty m:val="p"/>
                        </m:rP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cs typeface="+mn-cs"/>
                        </a:rPr>
                        <m:t>A</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r>
                        <m:rPr>
                          <m:sty m:val="p"/>
                        </m:rP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cs typeface="+mn-cs"/>
                        </a:rPr>
                        <m:t>A</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d>
                        <m:dPr>
                          <m:begChr m:val="["/>
                          <m:endChr m:val="]"/>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m>
                            <m:mPr>
                              <m:plcHide m:val="on"/>
                              <m:mcs>
                                <m:mc>
                                  <m:mcPr>
                                    <m:count m:val="3"/>
                                    <m:mcJc m:val="center"/>
                                  </m:mcPr>
                                </m:mc>
                              </m:mcs>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mPr>
                            <m:m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1</m:t>
                                </m:r>
                              </m:e>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1</m:t>
                                </m:r>
                              </m:e>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0</m:t>
                                </m:r>
                              </m:e>
                            </m:mr>
                            <m:m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0</m:t>
                                </m:r>
                              </m:e>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0</m:t>
                                </m:r>
                              </m:e>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1</m:t>
                                </m:r>
                              </m:e>
                            </m:mr>
                            <m:m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1</m:t>
                                </m:r>
                              </m:e>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0</m:t>
                                </m:r>
                              </m:e>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1</m:t>
                                </m:r>
                              </m:e>
                            </m:mr>
                          </m:m>
                        </m:e>
                      </m:d>
                    </m:oMath>
                  </m:oMathPara>
                </a14:m>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mc:Choice>
        <mc:Fallback xmlns="">
          <p:sp>
            <p:nvSpPr>
              <p:cNvPr id="11" name="Object 5"/>
              <p:cNvSpPr txBox="1">
                <a:spLocks noRot="1" noChangeAspect="1" noMove="1" noResize="1" noEditPoints="1" noAdjustHandles="1" noChangeArrowheads="1" noChangeShapeType="1" noTextEdit="1"/>
              </p:cNvSpPr>
              <p:nvPr/>
            </p:nvSpPr>
            <p:spPr>
              <a:xfrm>
                <a:off x="1638300" y="3638850"/>
                <a:ext cx="2846387" cy="106680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Object 6"/>
              <p:cNvSpPr txBox="1"/>
              <p:nvPr/>
            </p:nvSpPr>
            <p:spPr>
              <a:xfrm>
                <a:off x="4905375" y="3638850"/>
                <a:ext cx="3181350" cy="1066800"/>
              </a:xfrm>
              <a:prstGeom prst="rect">
                <a:avLst/>
              </a:prstGeo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p>
                        <m:sSupPr>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sSupPr>
                        <m:e>
                          <m:r>
                            <m:rPr>
                              <m:sty m:val="p"/>
                            </m:rP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cs typeface="+mn-cs"/>
                            </a:rPr>
                            <m:t>A</m:t>
                          </m:r>
                        </m:e>
                        <m:sup>
                          <m:d>
                            <m:dPr>
                              <m:begChr m:val="["/>
                              <m:endChr m:val="]"/>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3</m:t>
                              </m:r>
                            </m:e>
                          </m:d>
                        </m:sup>
                      </m:sSup>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sSup>
                        <m:sSupPr>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sSupPr>
                        <m:e>
                          <m:r>
                            <m:rPr>
                              <m:sty m:val="p"/>
                            </m:rP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cs typeface="+mn-cs"/>
                            </a:rPr>
                            <m:t>A</m:t>
                          </m:r>
                        </m:e>
                        <m:sup>
                          <m:d>
                            <m:dPr>
                              <m:begChr m:val="["/>
                              <m:endChr m:val="]"/>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2</m:t>
                              </m:r>
                            </m:e>
                          </m:d>
                        </m:sup>
                      </m:sSup>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r>
                        <m:rPr>
                          <m:sty m:val="p"/>
                        </m:rP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cs typeface="+mn-cs"/>
                        </a:rPr>
                        <m:t>A</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d>
                        <m:dPr>
                          <m:begChr m:val="["/>
                          <m:endChr m:val="]"/>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m>
                            <m:mPr>
                              <m:plcHide m:val="on"/>
                              <m:mcs>
                                <m:mc>
                                  <m:mcPr>
                                    <m:count m:val="3"/>
                                    <m:mcJc m:val="center"/>
                                  </m:mcPr>
                                </m:mc>
                              </m:mcs>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mPr>
                            <m:m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1</m:t>
                                </m:r>
                              </m:e>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0</m:t>
                                </m:r>
                              </m:e>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0</m:t>
                                </m:r>
                              </m:e>
                            </m:mr>
                            <m:m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1</m:t>
                                </m:r>
                              </m:e>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1</m:t>
                                </m:r>
                              </m:e>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0</m:t>
                                </m:r>
                              </m:e>
                            </m:mr>
                            <m:m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1</m:t>
                                </m:r>
                              </m:e>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1</m:t>
                                </m:r>
                              </m:e>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1</m:t>
                                </m:r>
                              </m:e>
                            </m:mr>
                          </m:m>
                        </m:e>
                      </m:d>
                    </m:oMath>
                  </m:oMathPara>
                </a14:m>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mc:Choice>
        <mc:Fallback xmlns="">
          <p:sp>
            <p:nvSpPr>
              <p:cNvPr id="7" name="Object 6"/>
              <p:cNvSpPr txBox="1">
                <a:spLocks noRot="1" noChangeAspect="1" noMove="1" noResize="1" noEditPoints="1" noAdjustHandles="1" noChangeArrowheads="1" noChangeShapeType="1" noTextEdit="1"/>
              </p:cNvSpPr>
              <p:nvPr/>
            </p:nvSpPr>
            <p:spPr>
              <a:xfrm>
                <a:off x="4905375" y="3638850"/>
                <a:ext cx="3181350" cy="1066800"/>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Object 7"/>
              <p:cNvSpPr txBox="1"/>
              <p:nvPr/>
            </p:nvSpPr>
            <p:spPr>
              <a:xfrm>
                <a:off x="3409950" y="4744050"/>
                <a:ext cx="2990850" cy="1066800"/>
              </a:xfrm>
              <a:prstGeom prst="rect">
                <a:avLst/>
              </a:prstGeom>
            </p:spPr>
            <p:txBody>
              <a:bodyPr>
                <a:normAutofit fontScale="92500"/>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p>
                        <m:sSupPr>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sSupPr>
                        <m:e>
                          <m:r>
                            <m:rPr>
                              <m:sty m:val="p"/>
                            </m:rP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cs typeface="+mn-cs"/>
                            </a:rPr>
                            <m:t>A</m:t>
                          </m:r>
                        </m:e>
                        <m:sup>
                          <m:d>
                            <m:dPr>
                              <m:begChr m:val="["/>
                              <m:endChr m:val="]"/>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4</m:t>
                              </m:r>
                            </m:e>
                          </m:d>
                        </m:sup>
                      </m:sSup>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sSup>
                        <m:sSupPr>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sSupPr>
                        <m:e>
                          <m:r>
                            <m:rPr>
                              <m:sty m:val="p"/>
                            </m:rP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cs typeface="+mn-cs"/>
                            </a:rPr>
                            <m:t>A</m:t>
                          </m:r>
                        </m:e>
                        <m:sup>
                          <m:d>
                            <m:dPr>
                              <m:begChr m:val="["/>
                              <m:endChr m:val="]"/>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3</m:t>
                              </m:r>
                            </m:e>
                          </m:d>
                        </m:sup>
                      </m:sSup>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r>
                        <m:rPr>
                          <m:sty m:val="p"/>
                        </m:rP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cs typeface="+mn-cs"/>
                        </a:rPr>
                        <m:t>A</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d>
                        <m:dPr>
                          <m:begChr m:val="["/>
                          <m:endChr m:val="]"/>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m>
                            <m:mPr>
                              <m:plcHide m:val="on"/>
                              <m:mcs>
                                <m:mc>
                                  <m:mcPr>
                                    <m:count m:val="3"/>
                                    <m:mcJc m:val="center"/>
                                  </m:mcPr>
                                </m:mc>
                              </m:mcs>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mPr>
                            <m:m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1</m:t>
                                </m:r>
                              </m:e>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1</m:t>
                                </m:r>
                              </m:e>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1</m:t>
                                </m:r>
                              </m:e>
                            </m:mr>
                            <m:m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1</m:t>
                                </m:r>
                              </m:e>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0</m:t>
                                </m:r>
                              </m:e>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1</m:t>
                                </m:r>
                              </m:e>
                            </m:mr>
                            <m:m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1</m:t>
                                </m:r>
                              </m:e>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1</m:t>
                                </m:r>
                              </m:e>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1</m:t>
                                </m:r>
                              </m:e>
                            </m:mr>
                          </m:m>
                        </m:e>
                      </m:d>
                    </m:oMath>
                  </m:oMathPara>
                </a14:m>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mc:Choice>
        <mc:Fallback xmlns="">
          <p:sp>
            <p:nvSpPr>
              <p:cNvPr id="8" name="Object 7"/>
              <p:cNvSpPr txBox="1">
                <a:spLocks noRot="1" noChangeAspect="1" noMove="1" noResize="1" noEditPoints="1" noAdjustHandles="1" noChangeArrowheads="1" noChangeShapeType="1" noTextEdit="1"/>
              </p:cNvSpPr>
              <p:nvPr/>
            </p:nvSpPr>
            <p:spPr>
              <a:xfrm>
                <a:off x="3409950" y="4744050"/>
                <a:ext cx="2990850" cy="1066800"/>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Object 8"/>
              <p:cNvSpPr txBox="1"/>
              <p:nvPr/>
            </p:nvSpPr>
            <p:spPr>
              <a:xfrm>
                <a:off x="1524000" y="5638800"/>
                <a:ext cx="6305550" cy="1066800"/>
              </a:xfrm>
              <a:prstGeom prst="rect">
                <a:avLst/>
              </a:prstGeom>
            </p:spPr>
            <p:txBody>
              <a:bodyPr>
                <a:normAutofit fontScale="92500"/>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sSup>
                        <m:sSupPr>
                          <m:ctrlPr>
                            <a:rPr kumimoji="0" lang="zh-CN"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m:rPr>
                              <m:sty m:val="p"/>
                            </m:rP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cs typeface="+mn-cs"/>
                            </a:rPr>
                            <m:t>A</m:t>
                          </m:r>
                        </m:e>
                        <m:sup>
                          <m:d>
                            <m:dPr>
                              <m:begChr m:val="["/>
                              <m:endChr m:val="]"/>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5</m:t>
                              </m:r>
                            </m:e>
                          </m:d>
                        </m:sup>
                      </m:sSup>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d>
                        <m:dPr>
                          <m:begChr m:val="["/>
                          <m:endChr m:val="]"/>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m>
                            <m:mPr>
                              <m:plcHide m:val="on"/>
                              <m:mcs>
                                <m:mc>
                                  <m:mcPr>
                                    <m:count m:val="3"/>
                                    <m:mcJc m:val="center"/>
                                  </m:mcPr>
                                </m:mc>
                              </m:mcs>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mPr>
                            <m:m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1</m:t>
                                </m:r>
                              </m:e>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1</m:t>
                                </m:r>
                              </m:e>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1</m:t>
                                </m:r>
                              </m:e>
                            </m:mr>
                            <m:m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1</m:t>
                                </m:r>
                              </m:e>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1</m:t>
                                </m:r>
                              </m:e>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1</m:t>
                                </m:r>
                              </m:e>
                            </m:mr>
                            <m:m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1</m:t>
                                </m:r>
                              </m:e>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1</m:t>
                                </m:r>
                              </m:e>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1</m:t>
                                </m:r>
                              </m:e>
                            </m:mr>
                          </m:m>
                        </m:e>
                      </m:d>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	</m:t>
                      </m:r>
                      <m:sSup>
                        <m:sSupPr>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sSupPr>
                        <m:e>
                          <m:r>
                            <a:rPr kumimoji="0" lang="en-US" altLang="zh-CN" sz="1800" b="0" i="0" u="none" strike="noStrike" kern="1200" cap="none" spc="0" normalizeH="0" baseline="0" noProof="0" smtClean="0">
                              <a:ln>
                                <a:noFill/>
                              </a:ln>
                              <a:solidFill>
                                <a:srgbClr val="000000"/>
                              </a:solidFill>
                              <a:effectLst/>
                              <a:uLnTx/>
                              <a:uFillTx/>
                              <a:latin typeface="Cambria Math" panose="02040503050406030204" pitchFamily="18" charset="0"/>
                              <a:cs typeface="+mn-cs"/>
                            </a:rPr>
                            <m:t>  </m:t>
                          </m:r>
                          <m:r>
                            <m:rPr>
                              <m:sty m:val="p"/>
                            </m:rP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cs typeface="+mn-cs"/>
                            </a:rPr>
                            <m:t>A</m:t>
                          </m:r>
                        </m:e>
                        <m:sup>
                          <m:d>
                            <m:dPr>
                              <m:begChr m:val="["/>
                              <m:endChr m:val="]"/>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dPr>
                            <m:e>
                              <m:r>
                                <m:rPr>
                                  <m:sty m:val="p"/>
                                </m:rP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cs typeface="+mn-cs"/>
                                </a:rPr>
                                <m:t>n</m:t>
                              </m:r>
                            </m:e>
                          </m:d>
                        </m:sup>
                      </m:sSup>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sSup>
                        <m:sSupPr>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sSupPr>
                        <m:e>
                          <m:r>
                            <m:rPr>
                              <m:sty m:val="p"/>
                            </m:rP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cs typeface="+mn-cs"/>
                            </a:rPr>
                            <m:t>A</m:t>
                          </m:r>
                        </m:e>
                        <m:sup>
                          <m: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cs typeface="+mn-cs"/>
                            </a:rPr>
                            <m:t>5</m:t>
                          </m:r>
                        </m:sup>
                      </m:sSup>
                      <m:r>
                        <m:rPr>
                          <m:nor/>
                        </m:rP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 </m:t>
                      </m:r>
                      <m:r>
                        <m:rPr>
                          <m:nor/>
                        </m:rP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for</m:t>
                      </m:r>
                      <m:r>
                        <m:rPr>
                          <m:nor/>
                        </m:rP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 </m:t>
                      </m:r>
                      <m:r>
                        <m:rPr>
                          <m:nor/>
                        </m:rP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all</m:t>
                      </m:r>
                      <m:r>
                        <m:rPr>
                          <m:nor/>
                        </m:rP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 </m:t>
                      </m:r>
                      <m:r>
                        <m:rPr>
                          <m:nor/>
                        </m:rP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positive</m:t>
                      </m:r>
                      <m:r>
                        <m:rPr>
                          <m:nor/>
                        </m:rP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 </m:t>
                      </m:r>
                      <m:r>
                        <m:rPr>
                          <m:nor/>
                        </m:rP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integers</m:t>
                      </m:r>
                      <m:r>
                        <m:rPr>
                          <m:nor/>
                        </m:rP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 </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𝑛</m:t>
                      </m:r>
                      <m:r>
                        <m:rPr>
                          <m:nor/>
                        </m:rP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 </m:t>
                      </m:r>
                      <m:r>
                        <m:rPr>
                          <m:nor/>
                        </m:rP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with</m:t>
                      </m:r>
                      <m:r>
                        <m:rPr>
                          <m:nor/>
                        </m:rP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ea typeface="宋体" panose="02010600030101010101" pitchFamily="2" charset="-122"/>
                          <a:cs typeface="+mn-cs"/>
                        </a:rPr>
                        <m:t> </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𝑛</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cs typeface="+mn-cs"/>
                        </a:rPr>
                        <m:t>5</m:t>
                      </m:r>
                    </m:oMath>
                  </m:oMathPara>
                </a14:m>
                <a:endParaRPr kumimoji="0" lang="zh-CN" altLang="en-US" sz="1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mc:Choice>
        <mc:Fallback xmlns="">
          <p:sp>
            <p:nvSpPr>
              <p:cNvPr id="12" name="Object 8"/>
              <p:cNvSpPr txBox="1">
                <a:spLocks noRot="1" noChangeAspect="1" noMove="1" noResize="1" noEditPoints="1" noAdjustHandles="1" noChangeArrowheads="1" noChangeShapeType="1" noTextEdit="1"/>
              </p:cNvSpPr>
              <p:nvPr/>
            </p:nvSpPr>
            <p:spPr>
              <a:xfrm>
                <a:off x="1524000" y="5638800"/>
                <a:ext cx="6305550" cy="1066800"/>
              </a:xfrm>
              <a:prstGeom prst="rect">
                <a:avLst/>
              </a:prstGeom>
              <a:blipFill>
                <a:blip r:embed="rId8"/>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633036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09AD40AC-99B2-4EFA-AC1D-07F0CB356310}"/>
              </a:ext>
            </a:extLst>
          </p:cNvPr>
          <p:cNvSpPr>
            <a:spLocks noGrp="1" noChangeArrowheads="1"/>
          </p:cNvSpPr>
          <p:nvPr>
            <p:ph type="title"/>
          </p:nvPr>
        </p:nvSpPr>
        <p:spPr/>
        <p:txBody>
          <a:bodyPr/>
          <a:lstStyle/>
          <a:p>
            <a:pPr eaLnBrk="1" hangingPunct="1"/>
            <a:r>
              <a:rPr lang="en-US" altLang="zh-CN" b="1" dirty="0"/>
              <a:t>Subset</a:t>
            </a:r>
            <a:r>
              <a:rPr lang="en-US" altLang="zh-CN" dirty="0"/>
              <a:t> </a:t>
            </a:r>
            <a:r>
              <a:rPr lang="zh-CN" altLang="en-US" b="1" dirty="0">
                <a:latin typeface="微软雅黑" panose="020B0503020204020204" pitchFamily="34" charset="-122"/>
                <a:ea typeface="微软雅黑" panose="020B0503020204020204" pitchFamily="34" charset="-122"/>
              </a:rPr>
              <a:t>子集</a:t>
            </a:r>
          </a:p>
        </p:txBody>
      </p:sp>
      <p:sp>
        <p:nvSpPr>
          <p:cNvPr id="28675" name="Rectangle 3">
            <a:extLst>
              <a:ext uri="{FF2B5EF4-FFF2-40B4-BE49-F238E27FC236}">
                <a16:creationId xmlns:a16="http://schemas.microsoft.com/office/drawing/2014/main" id="{62FEE754-234C-42EF-83AC-D2F02D130342}"/>
              </a:ext>
            </a:extLst>
          </p:cNvPr>
          <p:cNvSpPr>
            <a:spLocks noGrp="1" noChangeArrowheads="1"/>
          </p:cNvSpPr>
          <p:nvPr>
            <p:ph type="body" idx="1"/>
          </p:nvPr>
        </p:nvSpPr>
        <p:spPr/>
        <p:txBody>
          <a:bodyPr/>
          <a:lstStyle/>
          <a:p>
            <a:pPr eaLnBrk="1" hangingPunct="1"/>
            <a:r>
              <a:rPr lang="en-US" altLang="zh-CN" i="1" dirty="0"/>
              <a:t>S</a:t>
            </a:r>
            <a:r>
              <a:rPr lang="en-US" altLang="zh-CN" dirty="0">
                <a:sym typeface="Symbol" panose="05050102010706020507" pitchFamily="18" charset="2"/>
              </a:rPr>
              <a:t></a:t>
            </a:r>
            <a:r>
              <a:rPr lang="en-US" altLang="zh-CN" i="1" dirty="0">
                <a:sym typeface="Symbol" panose="05050102010706020507" pitchFamily="18" charset="2"/>
              </a:rPr>
              <a:t>T</a:t>
            </a:r>
            <a:r>
              <a:rPr lang="en-US" altLang="zh-CN" dirty="0">
                <a:sym typeface="Symbol" panose="05050102010706020507" pitchFamily="18" charset="2"/>
              </a:rPr>
              <a:t> (</a:t>
            </a:r>
            <a:r>
              <a:rPr lang="en-US" altLang="zh-CN" dirty="0">
                <a:latin typeface="Times New Roman" panose="02020603050405020304" pitchFamily="18" charset="0"/>
                <a:sym typeface="Symbol" panose="05050102010706020507" pitchFamily="18" charset="2"/>
              </a:rPr>
              <a:t>“</a:t>
            </a:r>
            <a:r>
              <a:rPr lang="en-US" altLang="zh-CN" i="1" dirty="0">
                <a:sym typeface="Symbol" panose="05050102010706020507" pitchFamily="18" charset="2"/>
              </a:rPr>
              <a:t>S</a:t>
            </a:r>
            <a:r>
              <a:rPr lang="en-US" altLang="zh-CN" dirty="0">
                <a:sym typeface="Symbol" panose="05050102010706020507" pitchFamily="18" charset="2"/>
              </a:rPr>
              <a:t> is a subset of </a:t>
            </a:r>
            <a:r>
              <a:rPr lang="en-US" altLang="zh-CN" i="1" dirty="0">
                <a:sym typeface="Symbol" panose="05050102010706020507" pitchFamily="18" charset="2"/>
              </a:rPr>
              <a:t>T</a:t>
            </a:r>
            <a:r>
              <a:rPr lang="en-US" altLang="zh-CN" dirty="0">
                <a:latin typeface="Times New Roman" panose="02020603050405020304" pitchFamily="18" charset="0"/>
                <a:sym typeface="Symbol" panose="05050102010706020507" pitchFamily="18" charset="2"/>
              </a:rPr>
              <a:t>”</a:t>
            </a:r>
            <a:r>
              <a:rPr lang="en-US" altLang="zh-CN" dirty="0">
                <a:sym typeface="Symbol" panose="05050102010706020507" pitchFamily="18" charset="2"/>
              </a:rPr>
              <a:t>) means that every element of </a:t>
            </a:r>
            <a:r>
              <a:rPr lang="en-US" altLang="zh-CN" i="1" dirty="0">
                <a:sym typeface="Symbol" panose="05050102010706020507" pitchFamily="18" charset="2"/>
              </a:rPr>
              <a:t>S</a:t>
            </a:r>
            <a:r>
              <a:rPr lang="en-US" altLang="zh-CN" dirty="0">
                <a:sym typeface="Symbol" panose="05050102010706020507" pitchFamily="18" charset="2"/>
              </a:rPr>
              <a:t> is also an element of </a:t>
            </a:r>
            <a:r>
              <a:rPr lang="en-US" altLang="zh-CN" i="1" dirty="0">
                <a:sym typeface="Symbol" panose="05050102010706020507" pitchFamily="18" charset="2"/>
              </a:rPr>
              <a:t>T</a:t>
            </a:r>
            <a:r>
              <a:rPr lang="en-US" altLang="zh-CN" dirty="0">
                <a:sym typeface="Symbol" panose="05050102010706020507" pitchFamily="18" charset="2"/>
              </a:rPr>
              <a:t>.</a:t>
            </a:r>
          </a:p>
          <a:p>
            <a:pPr eaLnBrk="1" hangingPunct="1"/>
            <a:r>
              <a:rPr lang="en-US" altLang="zh-CN" i="1" dirty="0">
                <a:sym typeface="Symbol" panose="05050102010706020507" pitchFamily="18" charset="2"/>
              </a:rPr>
              <a:t>S</a:t>
            </a:r>
            <a:r>
              <a:rPr lang="en-US" altLang="zh-CN" dirty="0">
                <a:sym typeface="Symbol" panose="05050102010706020507" pitchFamily="18" charset="2"/>
              </a:rPr>
              <a:t></a:t>
            </a:r>
            <a:r>
              <a:rPr lang="en-US" altLang="zh-CN" i="1" dirty="0">
                <a:sym typeface="Symbol" panose="05050102010706020507" pitchFamily="18" charset="2"/>
              </a:rPr>
              <a:t>T </a:t>
            </a:r>
            <a:r>
              <a:rPr lang="en-US" altLang="zh-CN" dirty="0">
                <a:sym typeface="Symbol" panose="05050102010706020507" pitchFamily="18" charset="2"/>
              </a:rPr>
              <a:t> </a:t>
            </a:r>
            <a:r>
              <a:rPr lang="en-US" altLang="zh-CN" i="1" dirty="0">
                <a:sym typeface="Symbol" panose="05050102010706020507" pitchFamily="18" charset="2"/>
              </a:rPr>
              <a:t>x </a:t>
            </a:r>
            <a:r>
              <a:rPr lang="en-US" altLang="zh-CN" dirty="0">
                <a:sym typeface="Symbol" panose="05050102010706020507" pitchFamily="18" charset="2"/>
              </a:rPr>
              <a:t>(</a:t>
            </a:r>
            <a:r>
              <a:rPr lang="en-US" altLang="zh-CN" i="1" dirty="0" err="1">
                <a:sym typeface="Symbol" panose="05050102010706020507" pitchFamily="18" charset="2"/>
              </a:rPr>
              <a:t>x</a:t>
            </a:r>
            <a:r>
              <a:rPr lang="en-US" altLang="zh-CN" dirty="0" err="1">
                <a:sym typeface="Symbol" panose="05050102010706020507" pitchFamily="18" charset="2"/>
              </a:rPr>
              <a:t></a:t>
            </a:r>
            <a:r>
              <a:rPr lang="en-US" altLang="zh-CN" i="1" dirty="0" err="1">
                <a:sym typeface="Symbol" panose="05050102010706020507" pitchFamily="18" charset="2"/>
              </a:rPr>
              <a:t>S</a:t>
            </a:r>
            <a:r>
              <a:rPr lang="en-US" altLang="zh-CN" dirty="0">
                <a:sym typeface="Symbol" panose="05050102010706020507" pitchFamily="18" charset="2"/>
              </a:rPr>
              <a:t>  </a:t>
            </a:r>
            <a:r>
              <a:rPr lang="en-US" altLang="zh-CN" i="1" dirty="0" err="1">
                <a:sym typeface="Symbol" panose="05050102010706020507" pitchFamily="18" charset="2"/>
              </a:rPr>
              <a:t>x</a:t>
            </a:r>
            <a:r>
              <a:rPr lang="en-US" altLang="zh-CN" dirty="0" err="1">
                <a:sym typeface="Symbol" panose="05050102010706020507" pitchFamily="18" charset="2"/>
              </a:rPr>
              <a:t></a:t>
            </a:r>
            <a:r>
              <a:rPr lang="en-US" altLang="zh-CN" i="1" dirty="0" err="1">
                <a:sym typeface="Symbol" panose="05050102010706020507" pitchFamily="18" charset="2"/>
              </a:rPr>
              <a:t>T</a:t>
            </a:r>
            <a:r>
              <a:rPr lang="en-US" altLang="zh-CN" dirty="0">
                <a:sym typeface="Symbol" panose="05050102010706020507" pitchFamily="18" charset="2"/>
              </a:rPr>
              <a:t>)</a:t>
            </a:r>
          </a:p>
          <a:p>
            <a:pPr eaLnBrk="1" hangingPunct="1"/>
            <a:r>
              <a:rPr lang="en-US" altLang="zh-CN" dirty="0">
                <a:sym typeface="Symbol" panose="05050102010706020507" pitchFamily="18" charset="2"/>
              </a:rPr>
              <a:t></a:t>
            </a:r>
            <a:r>
              <a:rPr lang="en-US" altLang="zh-CN" i="1" dirty="0">
                <a:sym typeface="Symbol" panose="05050102010706020507" pitchFamily="18" charset="2"/>
              </a:rPr>
              <a:t>S</a:t>
            </a:r>
            <a:r>
              <a:rPr lang="en-US" altLang="zh-CN" dirty="0">
                <a:sym typeface="Symbol" panose="05050102010706020507" pitchFamily="18" charset="2"/>
              </a:rPr>
              <a:t>, </a:t>
            </a:r>
            <a:r>
              <a:rPr lang="en-US" altLang="zh-CN" i="1" dirty="0">
                <a:sym typeface="Symbol" panose="05050102010706020507" pitchFamily="18" charset="2"/>
              </a:rPr>
              <a:t>S</a:t>
            </a:r>
            <a:r>
              <a:rPr lang="en-US" altLang="zh-CN" dirty="0">
                <a:sym typeface="Symbol" panose="05050102010706020507" pitchFamily="18" charset="2"/>
              </a:rPr>
              <a:t></a:t>
            </a:r>
            <a:r>
              <a:rPr lang="en-US" altLang="zh-CN" i="1" dirty="0">
                <a:sym typeface="Symbol" panose="05050102010706020507" pitchFamily="18" charset="2"/>
              </a:rPr>
              <a:t>S.</a:t>
            </a:r>
          </a:p>
        </p:txBody>
      </p:sp>
      <p:sp>
        <p:nvSpPr>
          <p:cNvPr id="2" name="灯片编号占位符 1">
            <a:extLst>
              <a:ext uri="{FF2B5EF4-FFF2-40B4-BE49-F238E27FC236}">
                <a16:creationId xmlns:a16="http://schemas.microsoft.com/office/drawing/2014/main" id="{BA46018F-E61C-4757-B62D-71177F4D5859}"/>
              </a:ext>
            </a:extLst>
          </p:cNvPr>
          <p:cNvSpPr>
            <a:spLocks noGrp="1"/>
          </p:cNvSpPr>
          <p:nvPr>
            <p:ph type="sldNum" sz="quarter" idx="12"/>
          </p:nvPr>
        </p:nvSpPr>
        <p:spPr/>
        <p:txBody>
          <a:bodyPr/>
          <a:lstStyle/>
          <a:p>
            <a:fld id="{95D10F2E-2536-4355-9232-8FA25989555F}" type="slidenum">
              <a:rPr lang="en-US" altLang="zh-CN" smtClean="0"/>
              <a:pPr/>
              <a:t>9</a:t>
            </a:fld>
            <a:endParaRPr lang="en-US" altLang="zh-CN"/>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Red bar footer BODY/MAIN CONTENT">
  <a:themeElements>
    <a:clrScheme name="Custom 12">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4617B"/>
      </a:hlink>
      <a:folHlink>
        <a:srgbClr val="04617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Red bar footer BODY/MAIN CONTENT">
  <a:themeElements>
    <a:clrScheme name="Custom 12">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04617B"/>
      </a:hlink>
      <a:folHlink>
        <a:srgbClr val="04617B"/>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40439</TotalTime>
  <Words>6558</Words>
  <Application>Microsoft Office PowerPoint</Application>
  <PresentationFormat>全屏显示(4:3)</PresentationFormat>
  <Paragraphs>545</Paragraphs>
  <Slides>89</Slides>
  <Notes>25</Notes>
  <HiddenSlides>0</HiddenSlides>
  <MMClips>0</MMClips>
  <ScaleCrop>false</ScaleCrop>
  <HeadingPairs>
    <vt:vector size="8" baseType="variant">
      <vt:variant>
        <vt:lpstr>已用的字体</vt:lpstr>
      </vt:variant>
      <vt:variant>
        <vt:i4>11</vt:i4>
      </vt:variant>
      <vt:variant>
        <vt:lpstr>主题</vt:lpstr>
      </vt:variant>
      <vt:variant>
        <vt:i4>3</vt:i4>
      </vt:variant>
      <vt:variant>
        <vt:lpstr>嵌入 OLE 服务器</vt:lpstr>
      </vt:variant>
      <vt:variant>
        <vt:i4>1</vt:i4>
      </vt:variant>
      <vt:variant>
        <vt:lpstr>幻灯片标题</vt:lpstr>
      </vt:variant>
      <vt:variant>
        <vt:i4>89</vt:i4>
      </vt:variant>
    </vt:vector>
  </HeadingPairs>
  <TitlesOfParts>
    <vt:vector size="104" baseType="lpstr">
      <vt:lpstr>Arial Unicode MS</vt:lpstr>
      <vt:lpstr>宋体</vt:lpstr>
      <vt:lpstr>微软雅黑</vt:lpstr>
      <vt:lpstr>Arial</vt:lpstr>
      <vt:lpstr>Arial Black</vt:lpstr>
      <vt:lpstr>Calibri</vt:lpstr>
      <vt:lpstr>Cambria Math</vt:lpstr>
      <vt:lpstr>Courier New</vt:lpstr>
      <vt:lpstr>Symbol</vt:lpstr>
      <vt:lpstr>Times New Roman</vt:lpstr>
      <vt:lpstr>Wingdings</vt:lpstr>
      <vt:lpstr>默认设计模板</vt:lpstr>
      <vt:lpstr>Red bar footer BODY/MAIN CONTENT</vt:lpstr>
      <vt:lpstr>1_Red bar footer BODY/MAIN CONTENT</vt:lpstr>
      <vt:lpstr>Equation</vt:lpstr>
      <vt:lpstr>2 Basic Structures: Sets, Functions, Sequences, Sums and Matrices</vt:lpstr>
      <vt:lpstr>Introduction to Set Theory  集合论(§2.1)</vt:lpstr>
      <vt:lpstr>Basic notations for sets</vt:lpstr>
      <vt:lpstr>Basic properties of sets</vt:lpstr>
      <vt:lpstr>Definition of Set Equality 集合相等</vt:lpstr>
      <vt:lpstr>Infinite Sets 无限集</vt:lpstr>
      <vt:lpstr>Basic Set Relations:  Member of (成员)   </vt:lpstr>
      <vt:lpstr>The Empty Set 空集</vt:lpstr>
      <vt:lpstr>Subset 子集</vt:lpstr>
      <vt:lpstr>Proper (Strict) Subsets 真子集</vt:lpstr>
      <vt:lpstr>Cardinality and Finiteness 基数</vt:lpstr>
      <vt:lpstr>The Power Set (幂集) Operation</vt:lpstr>
      <vt:lpstr>Cartesian Products of Sets 笛卡尔集</vt:lpstr>
      <vt:lpstr>Start §2.2:  集合运算The Union Operator 并集</vt:lpstr>
      <vt:lpstr>The Intersection Operator 交集</vt:lpstr>
      <vt:lpstr>Set Difference 差集</vt:lpstr>
      <vt:lpstr>Set Complements 补集</vt:lpstr>
      <vt:lpstr>Symmetric Difference (optional)</vt:lpstr>
      <vt:lpstr>Venn Diagram</vt:lpstr>
      <vt:lpstr>Set Identities</vt:lpstr>
      <vt:lpstr>Set Identities 2</vt:lpstr>
      <vt:lpstr>Set Identities 3</vt:lpstr>
      <vt:lpstr>DeMorgan’s Law for Sets</vt:lpstr>
      <vt:lpstr>Proving Set Identities</vt:lpstr>
      <vt:lpstr>Proof of Second De Morgan Law 1</vt:lpstr>
      <vt:lpstr>Proof of Second De Morgan Law 2</vt:lpstr>
      <vt:lpstr>Proof of Second De Morgan Law 3</vt:lpstr>
      <vt:lpstr>Set-Builder Notation: Second De Morgan Law</vt:lpstr>
      <vt:lpstr>Membership Table</vt:lpstr>
      <vt:lpstr>Generalized Union</vt:lpstr>
      <vt:lpstr>Generalized Intersection</vt:lpstr>
      <vt:lpstr>Functions </vt:lpstr>
      <vt:lpstr>Section Summary </vt:lpstr>
      <vt:lpstr>Functions  函数</vt:lpstr>
      <vt:lpstr>Functions 函数</vt:lpstr>
      <vt:lpstr>Injections 单射函数</vt:lpstr>
      <vt:lpstr>Surjections 满射函数</vt:lpstr>
      <vt:lpstr>Bijections 双射函数</vt:lpstr>
      <vt:lpstr>Showing that f is one-to-one or onto 1</vt:lpstr>
      <vt:lpstr>Showing that f is one-to-one or onto 2</vt:lpstr>
      <vt:lpstr>Inverse Functions 反函数</vt:lpstr>
      <vt:lpstr>Composition 复合函数</vt:lpstr>
      <vt:lpstr>Composition 复合函数</vt:lpstr>
      <vt:lpstr>Composition 复合函数</vt:lpstr>
      <vt:lpstr>Partial Functions</vt:lpstr>
      <vt:lpstr>Sequences and Summations</vt:lpstr>
      <vt:lpstr>Section Summary</vt:lpstr>
      <vt:lpstr>Sequences 序列</vt:lpstr>
      <vt:lpstr>Geometric Progression 几何级数</vt:lpstr>
      <vt:lpstr>Arithmetic Progression 算数级数</vt:lpstr>
      <vt:lpstr>Recurrence Relations 递推关系</vt:lpstr>
      <vt:lpstr>Fibonacci Sequence 斐波那契数列</vt:lpstr>
      <vt:lpstr>Solving Recurrence Relations</vt:lpstr>
      <vt:lpstr>Summations</vt:lpstr>
      <vt:lpstr>Summations</vt:lpstr>
      <vt:lpstr>Product Notation</vt:lpstr>
      <vt:lpstr>Geometric Series 1</vt:lpstr>
      <vt:lpstr>Geometric Series </vt:lpstr>
      <vt:lpstr>Some Useful Summation Formulae</vt:lpstr>
      <vt:lpstr>Cardinality of Sets</vt:lpstr>
      <vt:lpstr>Section Summary</vt:lpstr>
      <vt:lpstr>Cardinality 基数</vt:lpstr>
      <vt:lpstr>Cardinality 基数</vt:lpstr>
      <vt:lpstr>Showing that a Set is Countable</vt:lpstr>
      <vt:lpstr>Showing that a Set is Countable 1</vt:lpstr>
      <vt:lpstr>Showing that a Set is Countable 2</vt:lpstr>
      <vt:lpstr>The Positive Rational Numbers are Countable 1</vt:lpstr>
      <vt:lpstr>The Positive Rational Numbers are Countable 2</vt:lpstr>
      <vt:lpstr>PowerPoint 演示文稿</vt:lpstr>
      <vt:lpstr>The Real Numbers are Uncountable</vt:lpstr>
      <vt:lpstr>Matrices </vt:lpstr>
      <vt:lpstr>Section Summary</vt:lpstr>
      <vt:lpstr>Matrices</vt:lpstr>
      <vt:lpstr>Matrix</vt:lpstr>
      <vt:lpstr>Notation</vt:lpstr>
      <vt:lpstr>Matrix Arithmetic: Addition</vt:lpstr>
      <vt:lpstr>Matrix Multiplication</vt:lpstr>
      <vt:lpstr>Illustration of Matrix Multiplication</vt:lpstr>
      <vt:lpstr>Matrix Multiplication is not Commutative</vt:lpstr>
      <vt:lpstr>Identity Matrix and Powers of Matrices</vt:lpstr>
      <vt:lpstr>Transposes of Matrices 1</vt:lpstr>
      <vt:lpstr>Transposes of Matrices 2</vt:lpstr>
      <vt:lpstr>Zero-One Matrices 1</vt:lpstr>
      <vt:lpstr>Zero-One Matrices 2</vt:lpstr>
      <vt:lpstr>Joins and Meets of Zero-One Matrices</vt:lpstr>
      <vt:lpstr>Boolean Product of Zero-One Matrices 1</vt:lpstr>
      <vt:lpstr>Boolean Product of Zero-One Matrices 2</vt:lpstr>
      <vt:lpstr>Boolean Powers of Zero-One Matrices 1</vt:lpstr>
      <vt:lpstr>Boolean Powers of Zero-One Matrices 2</vt:lpstr>
    </vt:vector>
  </TitlesOfParts>
  <Company>SJTU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#3: The Theory of Sets</dc:title>
  <dc:creator>h2006</dc:creator>
  <cp:lastModifiedBy>Hao Jie</cp:lastModifiedBy>
  <cp:revision>165</cp:revision>
  <dcterms:created xsi:type="dcterms:W3CDTF">2006-02-10T03:41:35Z</dcterms:created>
  <dcterms:modified xsi:type="dcterms:W3CDTF">2024-06-11T01:31:32Z</dcterms:modified>
</cp:coreProperties>
</file>