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4.xml" ContentType="application/vnd.openxmlformats-officedocument.theme+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5.xml" ContentType="application/vnd.openxmlformats-officedocument.theme+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6.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7.xml" ContentType="application/vnd.openxmlformats-officedocument.theme+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8.xml" ContentType="application/vnd.openxmlformats-officedocument.theme+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76"/>
  </p:notesMasterIdLst>
  <p:handoutMasterIdLst>
    <p:handoutMasterId r:id="rId77"/>
  </p:handoutMasterIdLst>
  <p:sldIdLst>
    <p:sldId id="273" r:id="rId10"/>
    <p:sldId id="276" r:id="rId11"/>
    <p:sldId id="415" r:id="rId12"/>
    <p:sldId id="419" r:id="rId13"/>
    <p:sldId id="586" r:id="rId14"/>
    <p:sldId id="416" r:id="rId15"/>
    <p:sldId id="587" r:id="rId16"/>
    <p:sldId id="589" r:id="rId17"/>
    <p:sldId id="664" r:id="rId18"/>
    <p:sldId id="590" r:id="rId19"/>
    <p:sldId id="591" r:id="rId20"/>
    <p:sldId id="592" r:id="rId21"/>
    <p:sldId id="420" r:id="rId22"/>
    <p:sldId id="594" r:id="rId23"/>
    <p:sldId id="595" r:id="rId24"/>
    <p:sldId id="596" r:id="rId25"/>
    <p:sldId id="597" r:id="rId26"/>
    <p:sldId id="598" r:id="rId27"/>
    <p:sldId id="665" r:id="rId28"/>
    <p:sldId id="599" r:id="rId29"/>
    <p:sldId id="600" r:id="rId30"/>
    <p:sldId id="601" r:id="rId31"/>
    <p:sldId id="604" r:id="rId32"/>
    <p:sldId id="605" r:id="rId33"/>
    <p:sldId id="606" r:id="rId34"/>
    <p:sldId id="607" r:id="rId35"/>
    <p:sldId id="436" r:id="rId36"/>
    <p:sldId id="611" r:id="rId37"/>
    <p:sldId id="613" r:id="rId38"/>
    <p:sldId id="614" r:id="rId39"/>
    <p:sldId id="616" r:id="rId40"/>
    <p:sldId id="617" r:id="rId41"/>
    <p:sldId id="618" r:id="rId42"/>
    <p:sldId id="619" r:id="rId43"/>
    <p:sldId id="667" r:id="rId44"/>
    <p:sldId id="620" r:id="rId45"/>
    <p:sldId id="621" r:id="rId46"/>
    <p:sldId id="622" r:id="rId47"/>
    <p:sldId id="623" r:id="rId48"/>
    <p:sldId id="477" r:id="rId49"/>
    <p:sldId id="624" r:id="rId50"/>
    <p:sldId id="625" r:id="rId51"/>
    <p:sldId id="626" r:id="rId52"/>
    <p:sldId id="668" r:id="rId53"/>
    <p:sldId id="627" r:id="rId54"/>
    <p:sldId id="673" r:id="rId55"/>
    <p:sldId id="630" r:id="rId56"/>
    <p:sldId id="674" r:id="rId57"/>
    <p:sldId id="675" r:id="rId58"/>
    <p:sldId id="633" r:id="rId59"/>
    <p:sldId id="635" r:id="rId60"/>
    <p:sldId id="636" r:id="rId61"/>
    <p:sldId id="678" r:id="rId62"/>
    <p:sldId id="676" r:id="rId63"/>
    <p:sldId id="639" r:id="rId64"/>
    <p:sldId id="640" r:id="rId65"/>
    <p:sldId id="641" r:id="rId66"/>
    <p:sldId id="679" r:id="rId67"/>
    <p:sldId id="642" r:id="rId68"/>
    <p:sldId id="643" r:id="rId69"/>
    <p:sldId id="644" r:id="rId70"/>
    <p:sldId id="645" r:id="rId71"/>
    <p:sldId id="646" r:id="rId72"/>
    <p:sldId id="680" r:id="rId73"/>
    <p:sldId id="656" r:id="rId74"/>
    <p:sldId id="65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F3FF"/>
    <a:srgbClr val="0B508F"/>
    <a:srgbClr val="B60000"/>
    <a:srgbClr val="E7EBF5"/>
    <a:srgbClr val="CCD5EA"/>
    <a:srgbClr val="04617B"/>
    <a:srgbClr val="505050"/>
    <a:srgbClr val="1A587B"/>
    <a:srgbClr val="00518B"/>
    <a:srgbClr val="214E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7973" autoAdjust="0"/>
    <p:restoredTop sz="95837" autoAdjust="0"/>
  </p:normalViewPr>
  <p:slideViewPr>
    <p:cSldViewPr>
      <p:cViewPr varScale="1">
        <p:scale>
          <a:sx n="112" d="100"/>
          <a:sy n="112" d="100"/>
        </p:scale>
        <p:origin x="920" y="56"/>
      </p:cViewPr>
      <p:guideLst>
        <p:guide orient="horz" pos="3408"/>
        <p:guide orient="horz" pos="3600"/>
        <p:guide orient="horz" pos="912"/>
        <p:guide orient="horz" pos="3360"/>
        <p:guide pos="5616"/>
        <p:guide pos="4320"/>
      </p:guideLst>
    </p:cSldViewPr>
  </p:slideViewPr>
  <p:outlineViewPr>
    <p:cViewPr>
      <p:scale>
        <a:sx n="33" d="100"/>
        <a:sy n="33" d="100"/>
      </p:scale>
      <p:origin x="0" y="-125971"/>
    </p:cViewPr>
  </p:outlineViewPr>
  <p:notesTextViewPr>
    <p:cViewPr>
      <p:scale>
        <a:sx n="1" d="1"/>
        <a:sy n="1" d="1"/>
      </p:scale>
      <p:origin x="0" y="0"/>
    </p:cViewPr>
  </p:notesTextViewPr>
  <p:sorterViewPr>
    <p:cViewPr>
      <p:scale>
        <a:sx n="150" d="100"/>
        <a:sy n="150" d="100"/>
      </p:scale>
      <p:origin x="0" y="-37289"/>
    </p:cViewPr>
  </p:sorterViewPr>
  <p:notesViewPr>
    <p:cSldViewPr>
      <p:cViewPr varScale="1">
        <p:scale>
          <a:sx n="75" d="100"/>
          <a:sy n="75" d="100"/>
        </p:scale>
        <p:origin x="3448"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slide" Target="slides/slide38.xml"/><Relationship Id="rId50" Type="http://schemas.openxmlformats.org/officeDocument/2006/relationships/slide" Target="slides/slide41.xml"/><Relationship Id="rId55" Type="http://schemas.openxmlformats.org/officeDocument/2006/relationships/slide" Target="slides/slide46.xml"/><Relationship Id="rId63" Type="http://schemas.openxmlformats.org/officeDocument/2006/relationships/slide" Target="slides/slide54.xml"/><Relationship Id="rId68" Type="http://schemas.openxmlformats.org/officeDocument/2006/relationships/slide" Target="slides/slide59.xml"/><Relationship Id="rId76" Type="http://schemas.openxmlformats.org/officeDocument/2006/relationships/notesMaster" Target="notesMasters/notesMaster1.xml"/><Relationship Id="rId7" Type="http://schemas.openxmlformats.org/officeDocument/2006/relationships/slideMaster" Target="slideMasters/slideMaster7.xml"/><Relationship Id="rId71" Type="http://schemas.openxmlformats.org/officeDocument/2006/relationships/slide" Target="slides/slide62.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slide" Target="slides/slide36.xml"/><Relationship Id="rId53" Type="http://schemas.openxmlformats.org/officeDocument/2006/relationships/slide" Target="slides/slide44.xml"/><Relationship Id="rId58" Type="http://schemas.openxmlformats.org/officeDocument/2006/relationships/slide" Target="slides/slide49.xml"/><Relationship Id="rId66" Type="http://schemas.openxmlformats.org/officeDocument/2006/relationships/slide" Target="slides/slide57.xml"/><Relationship Id="rId74" Type="http://schemas.openxmlformats.org/officeDocument/2006/relationships/slide" Target="slides/slide65.xml"/><Relationship Id="rId79" Type="http://schemas.openxmlformats.org/officeDocument/2006/relationships/viewProps" Target="viewProps.xml"/><Relationship Id="rId5" Type="http://schemas.openxmlformats.org/officeDocument/2006/relationships/slideMaster" Target="slideMasters/slideMaster5.xml"/><Relationship Id="rId61" Type="http://schemas.openxmlformats.org/officeDocument/2006/relationships/slide" Target="slides/slide52.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slide" Target="slides/slide35.xml"/><Relationship Id="rId52" Type="http://schemas.openxmlformats.org/officeDocument/2006/relationships/slide" Target="slides/slide43.xml"/><Relationship Id="rId60" Type="http://schemas.openxmlformats.org/officeDocument/2006/relationships/slide" Target="slides/slide51.xml"/><Relationship Id="rId65" Type="http://schemas.openxmlformats.org/officeDocument/2006/relationships/slide" Target="slides/slide56.xml"/><Relationship Id="rId73" Type="http://schemas.openxmlformats.org/officeDocument/2006/relationships/slide" Target="slides/slide64.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slide" Target="slides/slide39.xml"/><Relationship Id="rId56" Type="http://schemas.openxmlformats.org/officeDocument/2006/relationships/slide" Target="slides/slide47.xml"/><Relationship Id="rId64" Type="http://schemas.openxmlformats.org/officeDocument/2006/relationships/slide" Target="slides/slide55.xml"/><Relationship Id="rId69" Type="http://schemas.openxmlformats.org/officeDocument/2006/relationships/slide" Target="slides/slide60.xml"/><Relationship Id="rId77" Type="http://schemas.openxmlformats.org/officeDocument/2006/relationships/handoutMaster" Target="handoutMasters/handoutMaster1.xml"/><Relationship Id="rId8" Type="http://schemas.openxmlformats.org/officeDocument/2006/relationships/slideMaster" Target="slideMasters/slideMaster8.xml"/><Relationship Id="rId51" Type="http://schemas.openxmlformats.org/officeDocument/2006/relationships/slide" Target="slides/slide42.xml"/><Relationship Id="rId72" Type="http://schemas.openxmlformats.org/officeDocument/2006/relationships/slide" Target="slides/slide63.xml"/><Relationship Id="rId80"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slide" Target="slides/slide37.xml"/><Relationship Id="rId59" Type="http://schemas.openxmlformats.org/officeDocument/2006/relationships/slide" Target="slides/slide50.xml"/><Relationship Id="rId67" Type="http://schemas.openxmlformats.org/officeDocument/2006/relationships/slide" Target="slides/slide58.xml"/><Relationship Id="rId20" Type="http://schemas.openxmlformats.org/officeDocument/2006/relationships/slide" Target="slides/slide11.xml"/><Relationship Id="rId41" Type="http://schemas.openxmlformats.org/officeDocument/2006/relationships/slide" Target="slides/slide32.xml"/><Relationship Id="rId54" Type="http://schemas.openxmlformats.org/officeDocument/2006/relationships/slide" Target="slides/slide45.xml"/><Relationship Id="rId62" Type="http://schemas.openxmlformats.org/officeDocument/2006/relationships/slide" Target="slides/slide53.xml"/><Relationship Id="rId70" Type="http://schemas.openxmlformats.org/officeDocument/2006/relationships/slide" Target="slides/slide61.xml"/><Relationship Id="rId75" Type="http://schemas.openxmlformats.org/officeDocument/2006/relationships/slide" Target="slides/slide66.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slide" Target="slides/slide40.xml"/><Relationship Id="rId57"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6/5/2023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6/5/2023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5D003D02-7E89-4EBF-B123-9C334E1BFEF7}" type="slidenum">
              <a:rPr lang="en-US" smtClean="0"/>
              <a:t>43</a:t>
            </a:fld>
            <a:endParaRPr lang="en-US"/>
          </a:p>
        </p:txBody>
      </p:sp>
    </p:spTree>
    <p:extLst>
      <p:ext uri="{BB962C8B-B14F-4D97-AF65-F5344CB8AC3E}">
        <p14:creationId xmlns:p14="http://schemas.microsoft.com/office/powerpoint/2010/main" val="30033012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dirty="0"/>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704760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28062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58845154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0701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8448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6195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3942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1689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4" name="Content Placeholder 1"/>
          <p:cNvSpPr>
            <a:spLocks noGrp="1"/>
          </p:cNvSpPr>
          <p:nvPr>
            <p:ph idx="20"/>
          </p:nvPr>
        </p:nvSpPr>
        <p:spPr>
          <a:xfrm>
            <a:off x="457200" y="5943600"/>
            <a:ext cx="8229600" cy="50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107265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5808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2076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88344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74612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608800"/>
            <a:ext cx="8229600" cy="792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04663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3816434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2118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6812844" y="5562600"/>
            <a:ext cx="1873956"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8402728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457200" y="1143000"/>
            <a:ext cx="8229600" cy="1470025"/>
          </a:xfrm>
          <a:prstGeom prst="rect">
            <a:avLst/>
          </a:prstGeom>
        </p:spPr>
        <p:txBody>
          <a:bodyPr/>
          <a:lstStyle>
            <a:lvl1pPr>
              <a:defRPr sz="4800" b="1">
                <a:solidFill>
                  <a:srgbClr val="04617B"/>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457200" y="3048000"/>
            <a:ext cx="8229600" cy="1143000"/>
          </a:xfrm>
          <a:prstGeom prst="rect">
            <a:avLst/>
          </a:prstGeom>
        </p:spPr>
        <p:txBody>
          <a:bodyPr/>
          <a:lstStyle>
            <a:lvl1pPr marL="0" indent="0" algn="ctr">
              <a:buNone/>
              <a:defRPr>
                <a:solidFill>
                  <a:schemeClr val="tx1"/>
                </a:solidFill>
                <a:latin typeface="Times New Roman" panose="02020603050405020304" pitchFamily="18" charset="0"/>
                <a:cs typeface="Times New Roman" panose="02020603050405020304" pitchFamily="18"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Times New Roman" panose="02020603050405020304" pitchFamily="18" charset="0"/>
                <a:cs typeface="Times New Roman" panose="02020603050405020304" pitchFamily="18" charset="0"/>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6" name="Content Placeholder 5"/>
          <p:cNvSpPr>
            <a:spLocks noGrp="1"/>
          </p:cNvSpPr>
          <p:nvPr>
            <p:ph sz="quarter" idx="12" hasCustomPrompt="1"/>
          </p:nvPr>
        </p:nvSpPr>
        <p:spPr>
          <a:xfrm>
            <a:off x="1752600" y="5029200"/>
            <a:ext cx="5486400" cy="548640"/>
          </a:xfrm>
          <a:prstGeom prst="rect">
            <a:avLst/>
          </a:prstGeom>
        </p:spPr>
        <p:txBody>
          <a:bodyPr/>
          <a:lstStyle>
            <a:lvl1pPr algn="ctr">
              <a:defRPr sz="2800">
                <a:solidFill>
                  <a:srgbClr val="505050"/>
                </a:solidFill>
                <a:latin typeface="Times New Roman" panose="02020603050405020304" pitchFamily="18" charset="0"/>
                <a:cs typeface="Times New Roman" panose="02020603050405020304" pitchFamily="18" charset="0"/>
              </a:defRPr>
            </a:lvl1pPr>
          </a:lstStyle>
          <a:p>
            <a:pPr lvl="0"/>
            <a:r>
              <a:rPr lang="en-US" dirty="0"/>
              <a:t>Click to edit Master text styles</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2.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6" Type="http://schemas.openxmlformats.org/officeDocument/2006/relationships/theme" Target="../theme/theme4.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slideLayout" Target="../slideLayouts/slideLayout3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slideLayout" Target="../slideLayouts/slideLayout38.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2.xml"/><Relationship Id="rId7" Type="http://schemas.openxmlformats.org/officeDocument/2006/relationships/slideLayout" Target="../slideLayouts/slideLayout46.xml"/><Relationship Id="rId2" Type="http://schemas.openxmlformats.org/officeDocument/2006/relationships/slideLayout" Target="../slideLayouts/slideLayout41.xml"/><Relationship Id="rId1" Type="http://schemas.openxmlformats.org/officeDocument/2006/relationships/slideLayout" Target="../slideLayouts/slideLayout40.xml"/><Relationship Id="rId6" Type="http://schemas.openxmlformats.org/officeDocument/2006/relationships/slideLayout" Target="../slideLayouts/slideLayout45.xml"/><Relationship Id="rId5" Type="http://schemas.openxmlformats.org/officeDocument/2006/relationships/slideLayout" Target="../slideLayouts/slideLayout44.xml"/><Relationship Id="rId4" Type="http://schemas.openxmlformats.org/officeDocument/2006/relationships/slideLayout" Target="../slideLayouts/slideLayout43.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9.xml"/><Relationship Id="rId7" Type="http://schemas.openxmlformats.org/officeDocument/2006/relationships/slideLayout" Target="../slideLayouts/slideLayout53.xml"/><Relationship Id="rId2" Type="http://schemas.openxmlformats.org/officeDocument/2006/relationships/slideLayout" Target="../slideLayouts/slideLayout48.xml"/><Relationship Id="rId1" Type="http://schemas.openxmlformats.org/officeDocument/2006/relationships/slideLayout" Target="../slideLayouts/slideLayout47.xml"/><Relationship Id="rId6" Type="http://schemas.openxmlformats.org/officeDocument/2006/relationships/slideLayout" Target="../slideLayouts/slideLayout52.xml"/><Relationship Id="rId5" Type="http://schemas.openxmlformats.org/officeDocument/2006/relationships/slideLayout" Target="../slideLayouts/slideLayout51.xml"/><Relationship Id="rId4" Type="http://schemas.openxmlformats.org/officeDocument/2006/relationships/slideLayout" Target="../slideLayouts/slideLayout5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image" Target="../media/image3.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8.xml"/><Relationship Id="rId2" Type="http://schemas.openxmlformats.org/officeDocument/2006/relationships/slideLayout" Target="../slideLayouts/slideLayout57.xml"/><Relationship Id="rId1" Type="http://schemas.openxmlformats.org/officeDocument/2006/relationships/slideLayout" Target="../slideLayouts/slideLayout56.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61.xml"/><Relationship Id="rId2" Type="http://schemas.openxmlformats.org/officeDocument/2006/relationships/slideLayout" Target="../slideLayouts/slideLayout60.xml"/><Relationship Id="rId1" Type="http://schemas.openxmlformats.org/officeDocument/2006/relationships/slideLayout" Target="../slideLayouts/slideLayout59.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1FACEDB-244F-4022-AD6D-E2053E53E1D5}"/>
              </a:ext>
            </a:extLst>
          </p:cNvPr>
          <p:cNvSpPr txBox="1"/>
          <p:nvPr userDrawn="1"/>
        </p:nvSpPr>
        <p:spPr>
          <a:xfrm>
            <a:off x="8699500" y="6550223"/>
            <a:ext cx="457200" cy="307777"/>
          </a:xfrm>
          <a:prstGeom prst="rect">
            <a:avLst/>
          </a:prstGeom>
          <a:noFill/>
        </p:spPr>
        <p:txBody>
          <a:bodyPr wrap="square" rtlCol="0">
            <a:spAutoFit/>
          </a:bodyPr>
          <a:lstStyle/>
          <a:p>
            <a:fld id="{E43DF88E-07FE-46E7-9723-4E10179331D5}" type="slidenum">
              <a:rPr lang="zh-CN" altLang="en-US" sz="1400" smtClean="0"/>
              <a:t>‹#›</a:t>
            </a:fld>
            <a:endParaRPr lang="zh-CN" altLang="en-US" sz="1400" dirty="0"/>
          </a:p>
        </p:txBody>
      </p:sp>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8E032D2-267F-41BA-9F01-475CAA368D7C}"/>
              </a:ext>
            </a:extLst>
          </p:cNvPr>
          <p:cNvSpPr txBox="1"/>
          <p:nvPr userDrawn="1"/>
        </p:nvSpPr>
        <p:spPr>
          <a:xfrm>
            <a:off x="8686800" y="6489700"/>
            <a:ext cx="533400" cy="307777"/>
          </a:xfrm>
          <a:prstGeom prst="rect">
            <a:avLst/>
          </a:prstGeom>
          <a:noFill/>
        </p:spPr>
        <p:txBody>
          <a:bodyPr wrap="square" rtlCol="0">
            <a:spAutoFit/>
          </a:bodyPr>
          <a:lstStyle/>
          <a:p>
            <a:fld id="{530D916F-4C16-4487-8410-53E9625ED2F4}" type="slidenum">
              <a:rPr lang="zh-CN" altLang="en-US" sz="1400" smtClean="0"/>
              <a:t>‹#›</a:t>
            </a:fld>
            <a:endParaRPr lang="zh-CN" altLang="en-US" sz="1400" dirty="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51" r:id="rId1"/>
    <p:sldLayoutId id="2147483966" r:id="rId2"/>
    <p:sldLayoutId id="2147483967" r:id="rId3"/>
    <p:sldLayoutId id="2147483968" r:id="rId4"/>
    <p:sldLayoutId id="2147483969" r:id="rId5"/>
    <p:sldLayoutId id="2147483971" r:id="rId6"/>
    <p:sldLayoutId id="2147483970" r:id="rId7"/>
    <p:sldLayoutId id="2147483972" r:id="rId8"/>
    <p:sldLayoutId id="2147483953" r:id="rId9"/>
    <p:sldLayoutId id="2147483954" r:id="rId10"/>
    <p:sldLayoutId id="2147483955" r:id="rId11"/>
    <p:sldLayoutId id="2147483956" r:id="rId12"/>
    <p:sldLayoutId id="2147483957" r:id="rId13"/>
    <p:sldLayoutId id="2147483958" r:id="rId14"/>
    <p:sldLayoutId id="2147483959" r:id="rId1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dirty="0">
                <a:solidFill>
                  <a:srgbClr val="6A6A6A"/>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dirty="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29.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1.bin"/><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jpg"/><Relationship Id="rId1" Type="http://schemas.openxmlformats.org/officeDocument/2006/relationships/slideLayout" Target="../slideLayouts/slideLayout25.xml"/></Relationships>
</file>

<file path=ppt/slides/_rels/slide3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image" Target="../media/image18.png"/><Relationship Id="rId7" Type="http://schemas.openxmlformats.org/officeDocument/2006/relationships/oleObject" Target="../embeddings/oleObject3.bin"/><Relationship Id="rId1" Type="http://schemas.openxmlformats.org/officeDocument/2006/relationships/slideLayout" Target="../slideLayouts/slideLayout26.xml"/><Relationship Id="rId6" Type="http://schemas.openxmlformats.org/officeDocument/2006/relationships/image" Target="../media/image19.png"/><Relationship Id="rId5" Type="http://schemas.openxmlformats.org/officeDocument/2006/relationships/image" Target="../media/image14.wmf"/><Relationship Id="rId4" Type="http://schemas.openxmlformats.org/officeDocument/2006/relationships/oleObject" Target="../embeddings/oleObject2.bin"/></Relationships>
</file>

<file path=ppt/slides/_rels/slide3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4.bin"/><Relationship Id="rId1" Type="http://schemas.openxmlformats.org/officeDocument/2006/relationships/slideLayout" Target="../slideLayouts/slideLayout25.xml"/><Relationship Id="rId4" Type="http://schemas.openxmlformats.org/officeDocument/2006/relationships/image" Target="../media/image17.jpg"/></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8.bin"/><Relationship Id="rId13" Type="http://schemas.openxmlformats.org/officeDocument/2006/relationships/image" Target="../media/image23.wmf"/><Relationship Id="rId3" Type="http://schemas.openxmlformats.org/officeDocument/2006/relationships/image" Target="../media/image18.wmf"/><Relationship Id="rId7" Type="http://schemas.openxmlformats.org/officeDocument/2006/relationships/image" Target="../media/image20.wmf"/><Relationship Id="rId12" Type="http://schemas.openxmlformats.org/officeDocument/2006/relationships/oleObject" Target="../embeddings/oleObject10.bin"/><Relationship Id="rId17" Type="http://schemas.openxmlformats.org/officeDocument/2006/relationships/image" Target="../media/image25.wmf"/><Relationship Id="rId2" Type="http://schemas.openxmlformats.org/officeDocument/2006/relationships/oleObject" Target="../embeddings/oleObject5.bin"/><Relationship Id="rId16" Type="http://schemas.openxmlformats.org/officeDocument/2006/relationships/oleObject" Target="../embeddings/oleObject12.bin"/><Relationship Id="rId1" Type="http://schemas.openxmlformats.org/officeDocument/2006/relationships/slideLayout" Target="../slideLayouts/slideLayout31.xml"/><Relationship Id="rId6" Type="http://schemas.openxmlformats.org/officeDocument/2006/relationships/oleObject" Target="../embeddings/oleObject7.bin"/><Relationship Id="rId11" Type="http://schemas.openxmlformats.org/officeDocument/2006/relationships/image" Target="../media/image22.wmf"/><Relationship Id="rId5" Type="http://schemas.openxmlformats.org/officeDocument/2006/relationships/image" Target="../media/image19.wmf"/><Relationship Id="rId15" Type="http://schemas.openxmlformats.org/officeDocument/2006/relationships/image" Target="../media/image24.wmf"/><Relationship Id="rId10" Type="http://schemas.openxmlformats.org/officeDocument/2006/relationships/oleObject" Target="../embeddings/oleObject9.bin"/><Relationship Id="rId4" Type="http://schemas.openxmlformats.org/officeDocument/2006/relationships/oleObject" Target="../embeddings/oleObject6.bin"/><Relationship Id="rId9" Type="http://schemas.openxmlformats.org/officeDocument/2006/relationships/image" Target="../media/image21.wmf"/><Relationship Id="rId14" Type="http://schemas.openxmlformats.org/officeDocument/2006/relationships/oleObject" Target="../embeddings/oleObject11.bin"/></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3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26.wmf"/><Relationship Id="rId7" Type="http://schemas.openxmlformats.org/officeDocument/2006/relationships/image" Target="../media/image28.wmf"/><Relationship Id="rId2" Type="http://schemas.openxmlformats.org/officeDocument/2006/relationships/oleObject" Target="../embeddings/oleObject13.bin"/><Relationship Id="rId1" Type="http://schemas.openxmlformats.org/officeDocument/2006/relationships/slideLayout" Target="../slideLayouts/slideLayout31.xml"/><Relationship Id="rId6" Type="http://schemas.openxmlformats.org/officeDocument/2006/relationships/oleObject" Target="../embeddings/oleObject15.bin"/><Relationship Id="rId5" Type="http://schemas.openxmlformats.org/officeDocument/2006/relationships/image" Target="../media/image27.wmf"/><Relationship Id="rId4" Type="http://schemas.openxmlformats.org/officeDocument/2006/relationships/oleObject" Target="../embeddings/oleObject14.bin"/><Relationship Id="rId9" Type="http://schemas.openxmlformats.org/officeDocument/2006/relationships/image" Target="../media/image29.wmf"/></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0.bin"/><Relationship Id="rId3" Type="http://schemas.openxmlformats.org/officeDocument/2006/relationships/image" Target="../media/image30.wmf"/><Relationship Id="rId7" Type="http://schemas.openxmlformats.org/officeDocument/2006/relationships/image" Target="../media/image32.wmf"/><Relationship Id="rId2" Type="http://schemas.openxmlformats.org/officeDocument/2006/relationships/oleObject" Target="../embeddings/oleObject17.bin"/><Relationship Id="rId1" Type="http://schemas.openxmlformats.org/officeDocument/2006/relationships/slideLayout" Target="../slideLayouts/slideLayout27.xml"/><Relationship Id="rId6" Type="http://schemas.openxmlformats.org/officeDocument/2006/relationships/oleObject" Target="../embeddings/oleObject19.bin"/><Relationship Id="rId11" Type="http://schemas.openxmlformats.org/officeDocument/2006/relationships/image" Target="../media/image34.wmf"/><Relationship Id="rId5" Type="http://schemas.openxmlformats.org/officeDocument/2006/relationships/image" Target="../media/image31.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33.wmf"/></Relationships>
</file>

<file path=ppt/slides/_rels/slide38.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22.bin"/><Relationship Id="rId1" Type="http://schemas.openxmlformats.org/officeDocument/2006/relationships/slideLayout" Target="../slideLayouts/slideLayout28.xml"/><Relationship Id="rId5" Type="http://schemas.openxmlformats.org/officeDocument/2006/relationships/image" Target="../media/image36.wmf"/><Relationship Id="rId4" Type="http://schemas.openxmlformats.org/officeDocument/2006/relationships/oleObject" Target="../embeddings/oleObject23.bin"/></Relationships>
</file>

<file path=ppt/slides/_rels/slide39.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27.bin"/><Relationship Id="rId13" Type="http://schemas.openxmlformats.org/officeDocument/2006/relationships/image" Target="../media/image43.wmf"/><Relationship Id="rId3" Type="http://schemas.openxmlformats.org/officeDocument/2006/relationships/image" Target="../media/image38.wmf"/><Relationship Id="rId7" Type="http://schemas.openxmlformats.org/officeDocument/2006/relationships/image" Target="../media/image40.wmf"/><Relationship Id="rId12" Type="http://schemas.openxmlformats.org/officeDocument/2006/relationships/oleObject" Target="../embeddings/oleObject29.bin"/><Relationship Id="rId2" Type="http://schemas.openxmlformats.org/officeDocument/2006/relationships/oleObject" Target="../embeddings/oleObject24.bin"/><Relationship Id="rId1" Type="http://schemas.openxmlformats.org/officeDocument/2006/relationships/slideLayout" Target="../slideLayouts/slideLayout27.xml"/><Relationship Id="rId6" Type="http://schemas.openxmlformats.org/officeDocument/2006/relationships/oleObject" Target="../embeddings/oleObject26.bin"/><Relationship Id="rId11" Type="http://schemas.openxmlformats.org/officeDocument/2006/relationships/image" Target="../media/image42.wmf"/><Relationship Id="rId5" Type="http://schemas.openxmlformats.org/officeDocument/2006/relationships/image" Target="../media/image39.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41.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notesSlide" Target="../notesSlides/notesSlide1.xml"/><Relationship Id="rId1" Type="http://schemas.openxmlformats.org/officeDocument/2006/relationships/slideLayout" Target="../slideLayouts/slideLayout26.xml"/><Relationship Id="rId6" Type="http://schemas.openxmlformats.org/officeDocument/2006/relationships/image" Target="../media/image45.png"/><Relationship Id="rId4" Type="http://schemas.openxmlformats.org/officeDocument/2006/relationships/image" Target="../media/image44.wmf"/></Relationships>
</file>

<file path=ppt/slides/_rels/slide4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9.xml"/><Relationship Id="rId4" Type="http://schemas.openxmlformats.org/officeDocument/2006/relationships/image" Target="../media/image11.jpg"/></Relationships>
</file>

<file path=ppt/slides/_rels/slide45.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31.bin"/><Relationship Id="rId1" Type="http://schemas.openxmlformats.org/officeDocument/2006/relationships/slideLayout" Target="../slideLayouts/slideLayout28.xml"/><Relationship Id="rId5" Type="http://schemas.openxmlformats.org/officeDocument/2006/relationships/image" Target="../media/image46.wmf"/><Relationship Id="rId4" Type="http://schemas.openxmlformats.org/officeDocument/2006/relationships/oleObject" Target="../embeddings/oleObject32.bin"/></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36.bin"/><Relationship Id="rId3" Type="http://schemas.openxmlformats.org/officeDocument/2006/relationships/image" Target="../media/image47.wmf"/><Relationship Id="rId7" Type="http://schemas.openxmlformats.org/officeDocument/2006/relationships/image" Target="../media/image49.wmf"/><Relationship Id="rId2" Type="http://schemas.openxmlformats.org/officeDocument/2006/relationships/oleObject" Target="../embeddings/oleObject33.bin"/><Relationship Id="rId1" Type="http://schemas.openxmlformats.org/officeDocument/2006/relationships/slideLayout" Target="../slideLayouts/slideLayout28.xml"/><Relationship Id="rId6" Type="http://schemas.openxmlformats.org/officeDocument/2006/relationships/oleObject" Target="../embeddings/oleObject35.bin"/><Relationship Id="rId5" Type="http://schemas.openxmlformats.org/officeDocument/2006/relationships/image" Target="../media/image48.wmf"/><Relationship Id="rId4" Type="http://schemas.openxmlformats.org/officeDocument/2006/relationships/oleObject" Target="../embeddings/oleObject34.bin"/><Relationship Id="rId9" Type="http://schemas.openxmlformats.org/officeDocument/2006/relationships/image" Target="../media/image50.wmf"/></Relationships>
</file>

<file path=ppt/slides/_rels/slide47.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37.bin"/><Relationship Id="rId1" Type="http://schemas.openxmlformats.org/officeDocument/2006/relationships/slideLayout" Target="../slideLayouts/slideLayout30.xml"/><Relationship Id="rId5" Type="http://schemas.openxmlformats.org/officeDocument/2006/relationships/image" Target="../media/image52.wmf"/><Relationship Id="rId4" Type="http://schemas.openxmlformats.org/officeDocument/2006/relationships/oleObject" Target="../embeddings/oleObject38.bin"/></Relationships>
</file>

<file path=ppt/slides/_rels/slide48.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39.bin"/><Relationship Id="rId1" Type="http://schemas.openxmlformats.org/officeDocument/2006/relationships/slideLayout" Target="../slideLayouts/slideLayout27.xml"/></Relationships>
</file>

<file path=ppt/slides/_rels/slide49.xml.rels><?xml version="1.0" encoding="UTF-8" standalone="yes"?>
<Relationships xmlns="http://schemas.openxmlformats.org/package/2006/relationships"><Relationship Id="rId3" Type="http://schemas.openxmlformats.org/officeDocument/2006/relationships/image" Target="../media/image54.wmf"/><Relationship Id="rId2" Type="http://schemas.openxmlformats.org/officeDocument/2006/relationships/oleObject" Target="../embeddings/oleObject40.bin"/><Relationship Id="rId1" Type="http://schemas.openxmlformats.org/officeDocument/2006/relationships/slideLayout" Target="../slideLayouts/slideLayout25.xml"/><Relationship Id="rId5" Type="http://schemas.openxmlformats.org/officeDocument/2006/relationships/image" Target="../media/image55.wmf"/><Relationship Id="rId4" Type="http://schemas.openxmlformats.org/officeDocument/2006/relationships/oleObject" Target="../embeddings/oleObject41.bin"/></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7.xml"/></Relationships>
</file>

<file path=ppt/slides/_rels/slide50.xml.rels><?xml version="1.0" encoding="UTF-8" standalone="yes"?>
<Relationships xmlns="http://schemas.openxmlformats.org/package/2006/relationships"><Relationship Id="rId8" Type="http://schemas.openxmlformats.org/officeDocument/2006/relationships/image" Target="../media/image58.wmf"/><Relationship Id="rId3" Type="http://schemas.openxmlformats.org/officeDocument/2006/relationships/image" Target="../media/image56.wmf"/><Relationship Id="rId7" Type="http://schemas.openxmlformats.org/officeDocument/2006/relationships/oleObject" Target="../embeddings/oleObject45.bin"/><Relationship Id="rId2" Type="http://schemas.openxmlformats.org/officeDocument/2006/relationships/oleObject" Target="../embeddings/oleObject42.bin"/><Relationship Id="rId1" Type="http://schemas.openxmlformats.org/officeDocument/2006/relationships/slideLayout" Target="../slideLayouts/slideLayout30.xml"/><Relationship Id="rId6" Type="http://schemas.openxmlformats.org/officeDocument/2006/relationships/oleObject" Target="../embeddings/oleObject44.bin"/><Relationship Id="rId5" Type="http://schemas.openxmlformats.org/officeDocument/2006/relationships/image" Target="../media/image57.wmf"/><Relationship Id="rId4" Type="http://schemas.openxmlformats.org/officeDocument/2006/relationships/oleObject" Target="../embeddings/oleObject43.bin"/></Relationships>
</file>

<file path=ppt/slides/_rels/slide51.xml.rels><?xml version="1.0" encoding="UTF-8" standalone="yes"?>
<Relationships xmlns="http://schemas.openxmlformats.org/package/2006/relationships"><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46.bin"/><Relationship Id="rId1" Type="http://schemas.openxmlformats.org/officeDocument/2006/relationships/slideLayout" Target="../slideLayouts/slideLayout30.xml"/><Relationship Id="rId6" Type="http://schemas.openxmlformats.org/officeDocument/2006/relationships/oleObject" Target="../embeddings/oleObject48.bin"/><Relationship Id="rId5" Type="http://schemas.openxmlformats.org/officeDocument/2006/relationships/image" Target="../media/image60.wmf"/><Relationship Id="rId4" Type="http://schemas.openxmlformats.org/officeDocument/2006/relationships/oleObject" Target="../embeddings/oleObject47.bin"/><Relationship Id="rId9" Type="http://schemas.openxmlformats.org/officeDocument/2006/relationships/image" Target="../media/image62.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0.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62.x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oleObject" Target="../embeddings/oleObject49.bin"/><Relationship Id="rId1" Type="http://schemas.openxmlformats.org/officeDocument/2006/relationships/slideLayout" Target="../slideLayouts/slideLayout28.xml"/><Relationship Id="rId5" Type="http://schemas.openxmlformats.org/officeDocument/2006/relationships/image" Target="../media/image63.wmf"/><Relationship Id="rId4" Type="http://schemas.openxmlformats.org/officeDocument/2006/relationships/oleObject" Target="../embeddings/oleObject50.bin"/></Relationships>
</file>

<file path=ppt/slides/_rels/slide6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6.xml.rels><?xml version="1.0" encoding="UTF-8" standalone="yes"?>
<Relationships xmlns="http://schemas.openxmlformats.org/package/2006/relationships"><Relationship Id="rId8" Type="http://schemas.openxmlformats.org/officeDocument/2006/relationships/oleObject" Target="../embeddings/oleObject54.bin"/><Relationship Id="rId13" Type="http://schemas.openxmlformats.org/officeDocument/2006/relationships/image" Target="../media/image69.wmf"/><Relationship Id="rId3" Type="http://schemas.openxmlformats.org/officeDocument/2006/relationships/image" Target="../media/image64.wmf"/><Relationship Id="rId7" Type="http://schemas.openxmlformats.org/officeDocument/2006/relationships/image" Target="../media/image66.wmf"/><Relationship Id="rId12" Type="http://schemas.openxmlformats.org/officeDocument/2006/relationships/oleObject" Target="../embeddings/oleObject56.bin"/><Relationship Id="rId2" Type="http://schemas.openxmlformats.org/officeDocument/2006/relationships/oleObject" Target="../embeddings/oleObject51.bin"/><Relationship Id="rId1" Type="http://schemas.openxmlformats.org/officeDocument/2006/relationships/slideLayout" Target="../slideLayouts/slideLayout26.xml"/><Relationship Id="rId6" Type="http://schemas.openxmlformats.org/officeDocument/2006/relationships/oleObject" Target="../embeddings/oleObject53.bin"/><Relationship Id="rId11" Type="http://schemas.openxmlformats.org/officeDocument/2006/relationships/image" Target="../media/image68.wmf"/><Relationship Id="rId5" Type="http://schemas.openxmlformats.org/officeDocument/2006/relationships/image" Target="../media/image65.wmf"/><Relationship Id="rId15" Type="http://schemas.openxmlformats.org/officeDocument/2006/relationships/image" Target="../media/image70.wmf"/><Relationship Id="rId10" Type="http://schemas.openxmlformats.org/officeDocument/2006/relationships/oleObject" Target="../embeddings/oleObject55.bin"/><Relationship Id="rId4" Type="http://schemas.openxmlformats.org/officeDocument/2006/relationships/oleObject" Target="../embeddings/oleObject52.bin"/><Relationship Id="rId9" Type="http://schemas.openxmlformats.org/officeDocument/2006/relationships/image" Target="../media/image67.wmf"/><Relationship Id="rId14" Type="http://schemas.openxmlformats.org/officeDocument/2006/relationships/oleObject" Target="../embeddings/oleObject57.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p:cNvSpPr>
            <a:spLocks noGrp="1"/>
          </p:cNvSpPr>
          <p:nvPr>
            <p:ph type="subTitle" idx="1"/>
          </p:nvPr>
        </p:nvSpPr>
        <p:spPr>
          <a:xfrm>
            <a:off x="457200" y="2514600"/>
            <a:ext cx="8229600" cy="1143000"/>
          </a:xfrm>
        </p:spPr>
        <p:txBody>
          <a:bodyPr/>
          <a:lstStyle/>
          <a:p>
            <a:r>
              <a:rPr lang="fr-FR" sz="4800" b="1" dirty="0">
                <a:effectLst>
                  <a:outerShdw blurRad="38100" dist="38100" dir="2700000" algn="tl">
                    <a:srgbClr val="000000">
                      <a:alpha val="43137"/>
                    </a:srgbClr>
                  </a:outerShdw>
                </a:effectLst>
                <a:ea typeface="+mj-ea"/>
              </a:rPr>
              <a:t>Chapter 3: Algorithms</a:t>
            </a:r>
          </a:p>
        </p:txBody>
      </p:sp>
    </p:spTree>
    <p:extLst>
      <p:ext uri="{BB962C8B-B14F-4D97-AF65-F5344CB8AC3E}">
        <p14:creationId xmlns:p14="http://schemas.microsoft.com/office/powerpoint/2010/main" val="3414768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457200" indent="-457200">
              <a:spcBef>
                <a:spcPts val="3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general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to locate an element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 of distinct elements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2800" b="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a:t>
            </a:r>
            <a:r>
              <a:rPr lang="en-US" sz="28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determine that it is not in the list.</a:t>
            </a:r>
          </a:p>
          <a:p>
            <a:pPr marL="457200" indent="-457200">
              <a:spcBef>
                <a:spcPts val="300"/>
              </a:spcBef>
              <a:buFont typeface="Wingdings" panose="05000000000000000000" pitchFamily="2" charset="2"/>
              <a:buChar char="n"/>
            </a:pPr>
            <a:r>
              <a:rPr lang="en-US" altLang="zh-C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altLang="zh-C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solution to a searching problem is the location of the term in the list that equals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(that is, </a:t>
            </a:r>
            <a:r>
              <a:rPr lang="en-US"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solution if  </a:t>
            </a: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in the list.</a:t>
            </a:r>
          </a:p>
        </p:txBody>
      </p:sp>
    </p:spTree>
    <p:extLst>
      <p:ext uri="{BB962C8B-B14F-4D97-AF65-F5344CB8AC3E}">
        <p14:creationId xmlns:p14="http://schemas.microsoft.com/office/powerpoint/2010/main" val="30911999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Algorithm</a:t>
            </a:r>
          </a:p>
        </p:txBody>
      </p:sp>
      <p:sp>
        <p:nvSpPr>
          <p:cNvPr id="3" name="Content Placeholder 2"/>
          <p:cNvSpPr>
            <a:spLocks noGrp="1"/>
          </p:cNvSpPr>
          <p:nvPr>
            <p:ph idx="1"/>
          </p:nvPr>
        </p:nvSpPr>
        <p:spPr>
          <a:xfrm>
            <a:off x="495300" y="1219200"/>
            <a:ext cx="8229600" cy="1828800"/>
          </a:xfrm>
          <a:ln>
            <a:solidFill>
              <a:srgbClr val="FF0000"/>
            </a:solidFill>
          </a:ln>
        </p:spPr>
        <p:txBody>
          <a:bodyPr/>
          <a:lstStyle/>
          <a:p>
            <a:pPr>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linear search algorithm locates an item in a list by examining elements in the sequence one at a time, starting at the beginning.</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First compare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they are equal,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not, try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 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the position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Keep going, and if no match is found when the entire list is scanned, return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533400" y="3581400"/>
            <a:ext cx="8153400" cy="2819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p>
          <a:p>
            <a:pPr marL="274320" lvl="0" indent="-274320" defTabSz="914400">
              <a:spcBef>
                <a:spcPts val="0"/>
              </a:spcBef>
              <a:spcAft>
                <a:spcPts val="300"/>
              </a:spcAft>
              <a:buClr>
                <a:schemeClr val="accent3"/>
              </a:buClr>
              <a:buSzPct val="95000"/>
              <a:defRPr/>
            </a:pP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p>
        </p:txBody>
      </p:sp>
      <p:sp>
        <p:nvSpPr>
          <p:cNvPr id="5" name="Content Placeholder 2"/>
          <p:cNvSpPr txBox="1">
            <a:spLocks/>
          </p:cNvSpPr>
          <p:nvPr/>
        </p:nvSpPr>
        <p:spPr>
          <a:xfrm>
            <a:off x="533400" y="3261360"/>
            <a:ext cx="8153400" cy="304800"/>
          </a:xfrm>
          <a:prstGeom prst="rect">
            <a:avLst/>
          </a:prstGeom>
          <a:solidFill>
            <a:schemeClr val="accent5"/>
          </a:solidFill>
        </p:spPr>
        <p:txBody>
          <a:bodyPr anchor="ct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spcBef>
                <a:spcPts val="0"/>
              </a:spcBef>
              <a:spcAft>
                <a:spcPts val="0"/>
              </a:spcAft>
            </a:pPr>
            <a:r>
              <a:rPr lang="en-US" sz="2400" b="1" dirty="0" err="1">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endParaRPr lang="en-IN" sz="2400" b="1" dirty="0">
              <a:solidFill>
                <a:schemeClr val="bg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0426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32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二分搜索</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3352800" cy="5257800"/>
          </a:xfrm>
          <a:ln>
            <a:solidFill>
              <a:srgbClr val="FF0000"/>
            </a:solidFill>
          </a:ln>
        </p:spPr>
        <p:txBody>
          <a:bodyPr/>
          <a:lstStyle/>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input is a list of items in increasing order.</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algorithm begins by comparing the element to be found with the middle element.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middle element is lower, the search proceeds with the upper half of the list.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not lower, the search proceeds with the lower half of the list (through the middle position).</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this process until we have a list of size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 element we are looking for is equal to the element in the list, the position is returned.</a:t>
            </a:r>
          </a:p>
          <a:p>
            <a:pPr lvl="1">
              <a:spcBef>
                <a:spcPts val="300"/>
              </a:spcBef>
            </a:pP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Otherwise, </a:t>
            </a:r>
            <a:r>
              <a:rPr lang="en-US" sz="12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returned to indicate that the element was not found.</a:t>
            </a:r>
          </a:p>
          <a:p>
            <a:pPr>
              <a:spcBef>
                <a:spcPts val="300"/>
              </a:spcBef>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Section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3.3</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show that the binary search algorithm is much more efficient than linear search.</a:t>
            </a:r>
          </a:p>
        </p:txBody>
      </p:sp>
      <p:sp>
        <p:nvSpPr>
          <p:cNvPr id="4" name="Content Placeholder 3">
            <a:extLst>
              <a:ext uri="{FF2B5EF4-FFF2-40B4-BE49-F238E27FC236}">
                <a16:creationId xmlns:a16="http://schemas.microsoft.com/office/drawing/2014/main" id="{F3009B00-1142-44A4-841E-65155015D817}"/>
              </a:ext>
            </a:extLst>
          </p:cNvPr>
          <p:cNvSpPr txBox="1">
            <a:spLocks/>
          </p:cNvSpPr>
          <p:nvPr/>
        </p:nvSpPr>
        <p:spPr>
          <a:xfrm>
            <a:off x="4038600" y="1295400"/>
            <a:ext cx="4876800" cy="5257800"/>
          </a:xfrm>
          <a:prstGeom prst="rect">
            <a:avLst/>
          </a:prstGeom>
          <a:ln w="19050">
            <a:solidFill>
              <a:srgbClr val="FF0000"/>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binary search(</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p>
          <a:p>
            <a:pPr marL="274320" indent="-27432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+ 1</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a:t>
            </a:r>
          </a:p>
          <a:p>
            <a:pPr marL="0" indent="0" defTabSz="914400">
              <a:spcBef>
                <a:spcPts val="0"/>
              </a:spcBef>
              <a:spcAft>
                <a:spcPts val="300"/>
              </a:spcAft>
              <a:buClr>
                <a:schemeClr val="accent3"/>
              </a:buClr>
              <a:buSzPct val="95000"/>
              <a:buNone/>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subscript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p>
          <a:p>
            <a:pPr marL="0" indent="0" defTabSz="914400">
              <a:spcBef>
                <a:spcPts val="0"/>
              </a:spcBef>
              <a:spcAft>
                <a:spcPts val="300"/>
              </a:spcAft>
              <a:buClr>
                <a:schemeClr val="accent3"/>
              </a:buClr>
              <a:buSzPct val="95000"/>
              <a:buNone/>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p>
        </p:txBody>
      </p:sp>
    </p:spTree>
    <p:extLst>
      <p:ext uri="{BB962C8B-B14F-4D97-AF65-F5344CB8AC3E}">
        <p14:creationId xmlns:p14="http://schemas.microsoft.com/office/powerpoint/2010/main" val="1094115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Binary Search</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295400"/>
            <a:ext cx="8280000" cy="5257800"/>
          </a:xfrm>
        </p:spPr>
        <p:txBody>
          <a:bodyPr/>
          <a:lstStyle/>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Example: The steps taken by a binary search for</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the list:</a:t>
            </a:r>
          </a:p>
          <a:p>
            <a:pPr>
              <a:spcBef>
                <a:spcPts val="300"/>
              </a:spcBef>
            </a:pP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1  2  3  5  6  7  8  10  12  13  15  16  18  19  20  22</a:t>
            </a:r>
          </a:p>
          <a:p>
            <a:pPr marL="514350" indent="-514350">
              <a:spcBef>
                <a:spcPts val="300"/>
              </a:spcBef>
              <a:buFont typeface="+mj-lt"/>
              <a:buAutoNum type="arabicPeriod"/>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list has 16 elements, so the midpoint is 8. The value in the 8</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is 10. Since 19 &gt; 10, further search is restricted to positions 9</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through 16.</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12  13  15  16  18  19  20  22</a:t>
            </a:r>
          </a:p>
          <a:p>
            <a:pPr marL="514350" indent="-514350">
              <a:spcBef>
                <a:spcPts val="300"/>
              </a:spcBef>
              <a:buFont typeface="+mj-lt"/>
              <a:buAutoNum type="arabicPeriod" startAt="2"/>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list (positions 9 through 16) is now the 12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16. Since 19 &gt; 16, further search is restricted to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and above.</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18  19  20  22</a:t>
            </a:r>
          </a:p>
          <a:p>
            <a:pPr marL="514350" indent="-514350">
              <a:spcBef>
                <a:spcPts val="300"/>
              </a:spcBef>
              <a:buFont typeface="+mj-lt"/>
              <a:buAutoNum type="arabicPeriod" startAt="3"/>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current list is now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19. Since </a:t>
            </a:r>
            <a:b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 ≯ 19, further search is restricted to the portion from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positions .</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18  19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20  22</a:t>
            </a:r>
          </a:p>
          <a:p>
            <a:pPr marL="514350" indent="-514350">
              <a:spcBef>
                <a:spcPts val="300"/>
              </a:spcBef>
              <a:buFont typeface="+mj-lt"/>
              <a:buAutoNum type="arabicPeriod" startAt="4"/>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midpoint of the current list is now the 13</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with a value of 18. </a:t>
            </a:r>
            <a:b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b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Since 19&gt; 18, search is restricted to the portion from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position through the 14</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a:spcBef>
                <a:spcPts val="300"/>
              </a:spcBef>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1  2  3  5  6  7  8  10</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12  13  15  16  18</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a:t>
            </a:r>
            <a:r>
              <a:rPr lang="en-US" sz="16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20  22</a:t>
            </a:r>
          </a:p>
          <a:p>
            <a:pPr marL="514350" indent="-514350">
              <a:spcBef>
                <a:spcPts val="300"/>
              </a:spcBef>
              <a:buFont typeface="+mj-lt"/>
              <a:buAutoNum type="arabicPeriod" startAt="5"/>
            </a:pP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Now the list has a single element and the loop ends. Since 19=19, the location 14 is returned.</a:t>
            </a:r>
            <a:endPar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45190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a:t>
            </a:r>
          </a:p>
        </p:txBody>
      </p:sp>
      <p:sp>
        <p:nvSpPr>
          <p:cNvPr id="3" name="Content Placeholder 2"/>
          <p:cNvSpPr>
            <a:spLocks noGrp="1"/>
          </p:cNvSpPr>
          <p:nvPr>
            <p:ph idx="1"/>
          </p:nvPr>
        </p:nvSpPr>
        <p:spPr>
          <a:xfrm>
            <a:off x="457200" y="1295400"/>
            <a:ext cx="8388000" cy="5257800"/>
          </a:xfrm>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elements of a list is to put them in increasing order (numerical order, alphabetic, and so on).</a:t>
            </a:r>
          </a:p>
        </p:txBody>
      </p:sp>
    </p:spTree>
    <p:extLst>
      <p:ext uri="{BB962C8B-B14F-4D97-AF65-F5344CB8AC3E}">
        <p14:creationId xmlns:p14="http://schemas.microsoft.com/office/powerpoint/2010/main" val="25948413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a:t>
            </a:r>
            <a:r>
              <a:rPr lang="en-US" altLang="zh-CN" sz="44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sz="4400"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冒泡排序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1447800"/>
          </a:xfrm>
          <a:ln>
            <a:solidFill>
              <a:srgbClr val="FF0000"/>
            </a:solidFill>
          </a:ln>
        </p:spPr>
        <p:txBody>
          <a:bodyPr/>
          <a:lstStyle/>
          <a:p>
            <a:pPr marL="457200" indent="-457200">
              <a:spcBef>
                <a:spcPts val="300"/>
              </a:spcBef>
              <a:buFont typeface="Wingdings" panose="05000000000000000000" pitchFamily="2" charset="2"/>
              <a:buChar char="n"/>
            </a:pP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makes multiple passes through a list. Every pair of elements that are found to be out of order are interchanged.</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3238501"/>
            <a:ext cx="8229600" cy="2819400"/>
          </a:xfrm>
          <a:ln w="19050">
            <a:solidFill>
              <a:srgbClr val="FF0000"/>
            </a:solidFill>
          </a:ln>
        </p:spPr>
        <p:txBody>
          <a:bodyPr/>
          <a:lstStyle/>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zh-CN" alt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altLang="zh-CN"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endPar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p>
        </p:txBody>
      </p:sp>
    </p:spTree>
    <p:extLst>
      <p:ext uri="{BB962C8B-B14F-4D97-AF65-F5344CB8AC3E}">
        <p14:creationId xmlns:p14="http://schemas.microsoft.com/office/powerpoint/2010/main" val="3027235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 Sort Example</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600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the steps of bubble sort with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3  2  4  1  5</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9" name="Picture 3" descr="Illustration of a bubble sort."/>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33400" y="2286000"/>
            <a:ext cx="7772400" cy="3896591"/>
          </a:xfrm>
          <a:prstGeom prst="rect">
            <a:avLst/>
          </a:prstGeom>
          <a:noFill/>
          <a:ln>
            <a:solidFill>
              <a:srgbClr val="FF0000"/>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312655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 </a:t>
            </a:r>
            <a:r>
              <a:rPr lang="zh-CN" altLang="en-US"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插入排序</a:t>
            </a:r>
            <a:endParaRPr lang="en-IN" sz="15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838200"/>
          </a:xfrm>
        </p:spPr>
        <p:txBody>
          <a:bodyPr/>
          <a:lstStyle/>
          <a:p>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begins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It compares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with the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puts it before the first if it is not larger.</a:t>
            </a:r>
          </a:p>
        </p:txBody>
      </p:sp>
      <p:sp>
        <p:nvSpPr>
          <p:cNvPr id="4" name="Content Placeholder 3"/>
          <p:cNvSpPr>
            <a:spLocks noGrp="1"/>
          </p:cNvSpPr>
          <p:nvPr>
            <p:ph idx="13"/>
          </p:nvPr>
        </p:nvSpPr>
        <p:spPr>
          <a:xfrm>
            <a:off x="457200" y="2667000"/>
            <a:ext cx="3780000" cy="3581400"/>
          </a:xfrm>
        </p:spPr>
        <p:txBody>
          <a:bodyPr/>
          <a:lstStyle/>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Next the 3</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rd</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the correct position among the first 3 elements. </a:t>
            </a: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 each subsequent pass,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 is put into its correct position among the first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a:t>
            </a:r>
          </a:p>
          <a:p>
            <a:pPr>
              <a:spcBef>
                <a:spcPts val="0"/>
              </a:spcBef>
              <a:buClr>
                <a:schemeClr val="tx2">
                  <a:lumMod val="60000"/>
                  <a:lumOff val="40000"/>
                </a:schemeClr>
              </a:buCl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 is used to find the correct position.</a:t>
            </a:r>
          </a:p>
        </p:txBody>
      </p:sp>
      <p:sp>
        <p:nvSpPr>
          <p:cNvPr id="5" name="Content Placeholder 4"/>
          <p:cNvSpPr>
            <a:spLocks noGrp="1"/>
          </p:cNvSpPr>
          <p:nvPr>
            <p:ph idx="14"/>
          </p:nvPr>
        </p:nvSpPr>
        <p:spPr>
          <a:xfrm>
            <a:off x="4495800" y="2590800"/>
            <a:ext cx="4114800" cy="39624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eal numbers with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p>
          <a:p>
            <a:pPr marL="274320" lvl="0" indent="-274320" defTabSz="914400">
              <a:spcBef>
                <a:spcPts val="0"/>
              </a:spcBef>
              <a:spcAft>
                <a:spcPts val="300"/>
              </a:spcAft>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p>
          <a:p>
            <a:pPr marL="274320" lvl="0" indent="-274320" defTabSz="914400">
              <a:spcBef>
                <a:spcPts val="0"/>
              </a:spcBef>
              <a:spcAft>
                <a:spcPts val="30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{Now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in increasing order}</a:t>
            </a:r>
          </a:p>
        </p:txBody>
      </p:sp>
    </p:spTree>
    <p:extLst>
      <p:ext uri="{BB962C8B-B14F-4D97-AF65-F5344CB8AC3E}">
        <p14:creationId xmlns:p14="http://schemas.microsoft.com/office/powerpoint/2010/main" val="303486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686800" cy="4724400"/>
          </a:xfrm>
          <a:ln>
            <a:solidFill>
              <a:srgbClr val="FF0000"/>
            </a:solidFill>
          </a:ln>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Show all the steps of  insertion sort with the input: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2	4	1	5</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3</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4	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first two positions are interchanged</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third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4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fourth is placed at beginning</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571500" indent="-571500">
              <a:buClr>
                <a:schemeClr val="tx1"/>
              </a:buClr>
              <a:buFont typeface="+mj-lt"/>
              <a:buAutoNum type="romanLcPeriod"/>
            </a:pPr>
            <a:r>
              <a:rPr lang="en-US" sz="2800" b="1" dirty="0">
                <a:solidFill>
                  <a:srgbClr val="B6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2	3	4	5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fifth  element remains in its position</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p:txBody>
      </p:sp>
    </p:spTree>
    <p:extLst>
      <p:ext uri="{BB962C8B-B14F-4D97-AF65-F5344CB8AC3E}">
        <p14:creationId xmlns:p14="http://schemas.microsoft.com/office/powerpoint/2010/main" val="12474577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10760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Chapter Summary</a:t>
            </a:r>
          </a:p>
        </p:txBody>
      </p:sp>
      <p:sp>
        <p:nvSpPr>
          <p:cNvPr id="3" name="Content Placeholder 2"/>
          <p:cNvSpPr>
            <a:spLocks noGrp="1"/>
          </p:cNvSpPr>
          <p:nvPr>
            <p:ph idx="1"/>
          </p:nvPr>
        </p:nvSpPr>
        <p:spPr>
          <a:xfrm>
            <a:off x="1371600" y="1295400"/>
            <a:ext cx="7239000" cy="4114800"/>
          </a:xfrm>
        </p:spPr>
        <p:txBody>
          <a:bodyPr/>
          <a:lstStyle/>
          <a:p>
            <a:pPr marL="457200" indent="-457200">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Algorithms</a:t>
            </a:r>
          </a:p>
          <a:p>
            <a:pPr lvl="1">
              <a:buFont typeface="Wingdings" panose="05000000000000000000" pitchFamily="2" charset="2"/>
              <a:buChar char="Ø"/>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Algorithmic Paradigms</a:t>
            </a: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Growth of Functions</a:t>
            </a:r>
          </a:p>
          <a:p>
            <a:pPr lvl="1">
              <a:buFont typeface="Wingdings" panose="05000000000000000000" pitchFamily="2" charset="2"/>
              <a:buChar char="Ø"/>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other Notation</a:t>
            </a:r>
          </a:p>
          <a:p>
            <a:pPr marL="457200" indent="-457200">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p>
        </p:txBody>
      </p:sp>
    </p:spTree>
    <p:extLst>
      <p:ext uri="{BB962C8B-B14F-4D97-AF65-F5344CB8AC3E}">
        <p14:creationId xmlns:p14="http://schemas.microsoft.com/office/powerpoint/2010/main" val="7668816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9144000" cy="1188720"/>
          </a:xfrm>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a:t>
            </a:r>
            <a:r>
              <a:rPr lang="zh-CN" altLang="en-US" sz="4000"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贪婪算法</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229600" cy="5181600"/>
          </a:xfrm>
        </p:spPr>
        <p:txBody>
          <a:bodyPr/>
          <a:lstStyle/>
          <a:p>
            <a:pPr marL="342900" indent="-342900">
              <a:spcBef>
                <a:spcPts val="0"/>
              </a:spcBef>
              <a:spcAft>
                <a:spcPts val="300"/>
              </a:spcAft>
              <a:buFont typeface="Wingdings" panose="05000000000000000000" pitchFamily="2" charset="2"/>
              <a:buChar char="n"/>
            </a:pP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minimize or maximize some parameter over all possible inputs. Optimization problems can often be solved using a </a:t>
            </a:r>
            <a:r>
              <a:rPr lang="en-US"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spcBef>
                <a:spcPts val="0"/>
              </a:spcBef>
              <a:spcAft>
                <a:spcPts val="300"/>
              </a:spcAft>
              <a:buFont typeface="Wingdings" panose="05000000000000000000" pitchFamily="2" charset="2"/>
              <a:buChar char="n"/>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which makes the “best” choice at each step. Making the “best choice” at each step does not necessarily produce an optimal solution to the overall problem, but in many instances, it does. </a:t>
            </a:r>
          </a:p>
          <a:p>
            <a:pPr marL="342900" indent="-342900">
              <a:spcBef>
                <a:spcPts val="0"/>
              </a:spcBef>
              <a:spcAft>
                <a:spcPts val="300"/>
              </a:spcAft>
              <a:buFont typeface="Wingdings" panose="05000000000000000000" pitchFamily="2" charset="2"/>
              <a:buChar char="n"/>
            </a:pP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Optimal solution</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fter specifying what the “best choice” at each step is, we try to prove that this approach always produces an optimal solution, or find a counterexample to show that it does not.</a:t>
            </a:r>
          </a:p>
        </p:txBody>
      </p:sp>
      <p:pic>
        <p:nvPicPr>
          <p:cNvPr id="7" name="Picture 3"/>
          <p:cNvPicPr>
            <a:picLocks noGrp="1" noChangeAspect="1" noChangeArrowheads="1"/>
          </p:cNvPicPr>
          <p:nvPr>
            <p:ph idx="13"/>
          </p:nvPr>
        </p:nvPicPr>
        <p:blipFill>
          <a:blip r:embed="rId2" cstate="print"/>
          <a:srcRect/>
          <a:stretch>
            <a:fillRect/>
          </a:stretch>
        </p:blipFill>
        <p:spPr bwMode="auto">
          <a:xfrm>
            <a:off x="7308792" y="687245"/>
            <a:ext cx="1682808" cy="1216310"/>
          </a:xfrm>
          <a:prstGeom prst="rect">
            <a:avLst/>
          </a:prstGeom>
          <a:noFill/>
        </p:spPr>
      </p:pic>
    </p:spTree>
    <p:extLst>
      <p:ext uri="{BB962C8B-B14F-4D97-AF65-F5344CB8AC3E}">
        <p14:creationId xmlns:p14="http://schemas.microsoft.com/office/powerpoint/2010/main" val="4423388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 Making Change</a:t>
            </a:r>
          </a:p>
        </p:txBody>
      </p:sp>
      <p:sp>
        <p:nvSpPr>
          <p:cNvPr id="3" name="Content Placeholder 2"/>
          <p:cNvSpPr>
            <a:spLocks noGrp="1"/>
          </p:cNvSpPr>
          <p:nvPr>
            <p:ph idx="1"/>
          </p:nvPr>
        </p:nvSpPr>
        <p:spPr>
          <a:xfrm>
            <a:off x="457200" y="1295400"/>
            <a:ext cx="8280000" cy="5256000"/>
          </a:xfrm>
          <a:ln>
            <a:solidFill>
              <a:srgbClr val="FF0000"/>
            </a:solidFill>
          </a:ln>
        </p:spPr>
        <p:txBody>
          <a:bodyPr/>
          <a:lstStyle/>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Design a greedy algorithm for making change (in U.S. money) of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with the following coins: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quarters</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nickels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using the least total number of coins.</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求最少硬币数</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Idea: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coin with the largest possible value that does not exceed the amount of change left.</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67</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first choose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quarter leaving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67−25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42</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cents. Then choose another quarter leaving 42 −25 = 17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Then choose 1 dime, leaving 17 − 10 = 7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Choose 1 nickel, leaving 7 – 5 = 2 cents.</a:t>
            </a:r>
          </a:p>
          <a:p>
            <a:pPr marL="880110" lvl="1" indent="-514350">
              <a:buClr>
                <a:schemeClr val="tx1"/>
              </a:buClr>
              <a:buFont typeface="+mj-lt"/>
              <a:buAutoNum type="arabicPeriod"/>
            </a:pP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Choose a penny, leaving one cent. Choose </a:t>
            </a:r>
            <a:b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b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another penny leaving 0 cents.</a:t>
            </a:r>
          </a:p>
        </p:txBody>
      </p:sp>
      <p:pic>
        <p:nvPicPr>
          <p:cNvPr id="6" name="Picture 3"/>
          <p:cNvPicPr>
            <a:picLocks noGrp="1" noChangeAspect="1" noChangeArrowheads="1"/>
          </p:cNvPicPr>
          <p:nvPr>
            <p:ph idx="13"/>
          </p:nvPr>
        </p:nvPicPr>
        <p:blipFill>
          <a:blip r:embed="rId2" cstate="print"/>
          <a:srcRect/>
          <a:stretch>
            <a:fillRect/>
          </a:stretch>
        </p:blipFill>
        <p:spPr bwMode="auto">
          <a:xfrm>
            <a:off x="6981063" y="4560051"/>
            <a:ext cx="1705737" cy="1939291"/>
          </a:xfrm>
          <a:prstGeom prst="rect">
            <a:avLst/>
          </a:prstGeom>
          <a:noFill/>
        </p:spPr>
      </p:pic>
    </p:spTree>
    <p:extLst>
      <p:ext uri="{BB962C8B-B14F-4D97-AF65-F5344CB8AC3E}">
        <p14:creationId xmlns:p14="http://schemas.microsoft.com/office/powerpoint/2010/main" val="12502405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a:t>
            </a:r>
            <a:endPar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066800"/>
            <a:ext cx="8229600" cy="828000"/>
          </a:xfrm>
        </p:spPr>
        <p:txBody>
          <a:bodyPr/>
          <a:lstStyle/>
          <a:p>
            <a:r>
              <a:rPr lang="en-US" sz="2400" b="1" dirty="0">
                <a:solidFill>
                  <a:schemeClr val="bg2"/>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change-making algorithm 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The algorithm works with any coin denominations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i="1" baseline="-25000"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400" b="1" i="1" baseline="-25000"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1981200"/>
            <a:ext cx="7920000" cy="3352800"/>
          </a:xfrm>
          <a:ln w="19050">
            <a:solidFill>
              <a:srgbClr val="0B508F"/>
            </a:solidFill>
          </a:ln>
        </p:spPr>
        <p:txBody>
          <a:bodyPr/>
          <a:lstStyle/>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change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values of coins, where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&gt; … &gt;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positive integer)</a:t>
            </a: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to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r</a:t>
            </a: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defTabSz="914400">
              <a:spcBef>
                <a:spcPct val="20000"/>
              </a:spcBef>
              <a:spcAft>
                <a:spcPts val="0"/>
              </a:spcAft>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[add a coin of denomination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p>
          <a:p>
            <a:pPr marL="274320" lvl="0" indent="-274320">
              <a:spcBef>
                <a:spcPct val="20000"/>
              </a:spcBef>
              <a:buClr>
                <a:schemeClr val="accent3"/>
              </a:buClr>
              <a:buSzPct val="95000"/>
              <a:defRPr/>
            </a:pP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a:spcBef>
                <a:spcPct val="20000"/>
              </a:spcBef>
              <a:buClr>
                <a:schemeClr val="accent3"/>
              </a:buClr>
              <a:buSzPct val="95000"/>
              <a:defRPr/>
            </a:pP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counts the coins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304800" y="5486400"/>
            <a:ext cx="8534400" cy="1676400"/>
          </a:xfrm>
        </p:spPr>
        <p:txBody>
          <a:bodyPr/>
          <a:lstStyle/>
          <a:p>
            <a:pPr>
              <a:spcBef>
                <a:spcPts val="6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the example of U.S. currency, we may have quarters, dimes, nickels and pennies,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3</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4</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a:spcBef>
                <a:spcPts val="600"/>
              </a:spcBef>
            </a:pPr>
            <a:r>
              <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The optimality can be proved!</a:t>
            </a:r>
            <a:endParaRPr lang="en-US" sz="2400" b="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8845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Algorithm-Counterexample</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a:ln>
            <a:solidFill>
              <a:srgbClr val="FF0000"/>
            </a:solidFill>
          </a:ln>
        </p:spPr>
        <p:txBody>
          <a:bodyPr/>
          <a:lstStyle/>
          <a:p>
            <a:pPr marL="457200" indent="-457200">
              <a:buFont typeface="Wingdings" panose="05000000000000000000" pitchFamily="2" charset="2"/>
              <a:buChar char="n"/>
            </a:pP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if we allow only quarters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25</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dimes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cents), and pennies (</a:t>
            </a:r>
            <a:r>
              <a:rPr lang="en-US" sz="3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cent), the algorithm no longer produces the minimum number of coins.</a:t>
            </a:r>
          </a:p>
          <a:p>
            <a:pPr marL="457200" indent="-457200">
              <a:buFont typeface="Wingdings" panose="05000000000000000000" pitchFamily="2" charset="2"/>
              <a:buChar char="n"/>
            </a:pPr>
            <a:r>
              <a:rPr lang="en-US" altLang="zh-CN"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a:t>
            </a:r>
            <a:r>
              <a:rPr lang="en-US" altLang="zh-C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Consider the example of 31 cents. The optimal number of coins is 4, i.e., 3 dimes and 1 penny. What does the algorithm output?(</a:t>
            </a:r>
            <a:r>
              <a:rPr lang="en-US" sz="3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25+1+1+1+1+1+1=31</a:t>
            </a:r>
            <a:r>
              <a:rPr lang="en-US"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39803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424000" cy="5257800"/>
          </a:xfrm>
        </p:spPr>
        <p:txBody>
          <a:bodyPr/>
          <a:lstStyle/>
          <a:p>
            <a:pPr marL="342900" indent="-342900">
              <a:spcBef>
                <a:spcPts val="200"/>
              </a:spcBef>
              <a:buFont typeface="Wingdings" panose="05000000000000000000" pitchFamily="2" charset="2"/>
              <a:buChar char="n"/>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 group of proposed talks with start and end times. Construct a greedy algorithm to schedule as many as possible in a lecture hall</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342900" indent="-342900">
              <a:spcBef>
                <a:spcPts val="200"/>
              </a:spcBef>
              <a:buFont typeface="Wingdings" panose="05000000000000000000" pitchFamily="2" charset="2"/>
              <a:buChar char="n"/>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should we make the “best choice” at  each step of the algorithm? That is, which talk do we pick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starts earliest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shortest </a:t>
            </a:r>
          </a:p>
          <a:p>
            <a:pPr marL="571500" lvl="1" indent="-457200">
              <a:spcBef>
                <a:spcPts val="200"/>
              </a:spcBef>
              <a:buFont typeface="+mj-lt"/>
              <a:buAutoNum type="arabicPeriod"/>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ends earliest</a:t>
            </a:r>
          </a:p>
        </p:txBody>
      </p:sp>
    </p:spTree>
    <p:extLst>
      <p:ext uri="{BB962C8B-B14F-4D97-AF65-F5344CB8AC3E}">
        <p14:creationId xmlns:p14="http://schemas.microsoft.com/office/powerpoint/2010/main" val="37918611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Counterexample-Greedy Scheduling</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sp>
        <p:nvSpPr>
          <p:cNvPr id="3" name="Content Placeholder 2"/>
          <p:cNvSpPr>
            <a:spLocks noGrp="1"/>
          </p:cNvSpPr>
          <p:nvPr>
            <p:ph idx="1"/>
          </p:nvPr>
        </p:nvSpPr>
        <p:spPr>
          <a:xfrm>
            <a:off x="457200" y="1295400"/>
            <a:ext cx="8352000" cy="5334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Picking the shortest talk doesn’t work.</a:t>
            </a:r>
          </a:p>
        </p:txBody>
      </p:sp>
      <p:pic>
        <p:nvPicPr>
          <p:cNvPr id="9"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1864348" y="1981417"/>
            <a:ext cx="5415304" cy="2895383"/>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4897200"/>
            <a:ext cx="8352000" cy="1656000"/>
          </a:xfrm>
        </p:spPr>
        <p:txBody>
          <a:bodyPr/>
          <a:lstStyle/>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you find a counterexample here?</a:t>
            </a: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But picking the one that ends soonest does work. The algorithm is specified on the next page.</a:t>
            </a:r>
          </a:p>
        </p:txBody>
      </p:sp>
    </p:spTree>
    <p:extLst>
      <p:ext uri="{BB962C8B-B14F-4D97-AF65-F5344CB8AC3E}">
        <p14:creationId xmlns:p14="http://schemas.microsoft.com/office/powerpoint/2010/main" val="21560134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Scheduling algorithm</a:t>
            </a:r>
          </a:p>
        </p:txBody>
      </p:sp>
      <p:sp>
        <p:nvSpPr>
          <p:cNvPr id="3" name="Content Placeholder 2"/>
          <p:cNvSpPr>
            <a:spLocks noGrp="1"/>
          </p:cNvSpPr>
          <p:nvPr>
            <p:ph idx="1"/>
          </p:nvPr>
        </p:nvSpPr>
        <p:spPr>
          <a:xfrm>
            <a:off x="457200" y="1295400"/>
            <a:ext cx="8229600" cy="828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each step, choose the talks with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earliest ending time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among the talks compatible with those selected.</a:t>
            </a:r>
          </a:p>
        </p:txBody>
      </p:sp>
      <p:sp>
        <p:nvSpPr>
          <p:cNvPr id="4" name="Content Placeholder 3"/>
          <p:cNvSpPr>
            <a:spLocks noGrp="1"/>
          </p:cNvSpPr>
          <p:nvPr>
            <p:ph idx="13"/>
          </p:nvPr>
        </p:nvSpPr>
        <p:spPr>
          <a:xfrm>
            <a:off x="609600" y="2230080"/>
            <a:ext cx="8077200" cy="4495800"/>
          </a:xfrm>
          <a:ln w="19050">
            <a:solidFill>
              <a:srgbClr val="FF0000"/>
            </a:solidFill>
          </a:ln>
        </p:spPr>
        <p:txBody>
          <a:bodyPr/>
          <a:lstStyle/>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schedule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start times</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end times)</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 talks by finish time and reorder 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endPar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to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compatible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 := S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{talk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274320" lvl="0" indent="-274320">
              <a:spcBef>
                <a:spcPct val="20000"/>
              </a:spcBef>
              <a:buClr>
                <a:schemeClr val="accent3"/>
              </a:buClr>
              <a:buSzPct val="95000"/>
              <a:defRPr/>
            </a:pP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return S [ S is the set of talks scheduled]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681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Growth of Functions </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3.2</a:t>
            </a:r>
          </a:p>
        </p:txBody>
      </p:sp>
    </p:spTree>
    <p:extLst>
      <p:ext uri="{BB962C8B-B14F-4D97-AF65-F5344CB8AC3E}">
        <p14:creationId xmlns:p14="http://schemas.microsoft.com/office/powerpoint/2010/main" val="3524313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06113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388000" cy="1371600"/>
          </a:xfrm>
        </p:spPr>
        <p:txBody>
          <a:bodyPr/>
          <a:lstStyle/>
          <a:p>
            <a:pPr marL="457200" indent="-457200">
              <a:spcBef>
                <a:spcPts val="300"/>
              </a:spcBef>
              <a:buFont typeface="Wingdings" panose="05000000000000000000" pitchFamily="2" charset="2"/>
              <a:buChar char="n"/>
            </a:pP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We say that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p>
        </p:txBody>
      </p:sp>
      <p:graphicFrame>
        <p:nvGraphicFramePr>
          <p:cNvPr id="7" name="Object 3"/>
          <p:cNvGraphicFramePr>
            <a:graphicFrameLocks noChangeAspect="1"/>
          </p:cNvGraphicFramePr>
          <p:nvPr>
            <p:extLst>
              <p:ext uri="{D42A27DB-BD31-4B8C-83A1-F6EECF244321}">
                <p14:modId xmlns:p14="http://schemas.microsoft.com/office/powerpoint/2010/main" val="3886678604"/>
              </p:ext>
            </p:extLst>
          </p:nvPr>
        </p:nvGraphicFramePr>
        <p:xfrm>
          <a:off x="2438400" y="2971800"/>
          <a:ext cx="2438400" cy="482600"/>
        </p:xfrm>
        <a:graphic>
          <a:graphicData uri="http://schemas.openxmlformats.org/presentationml/2006/ole">
            <mc:AlternateContent xmlns:mc="http://schemas.openxmlformats.org/markup-compatibility/2006">
              <mc:Choice xmlns:v="urn:schemas-microsoft-com:vml" Requires="v">
                <p:oleObj name="Equation" r:id="rId2" imgW="1218960" imgH="241200" progId="Equation.DSMT4">
                  <p:embed/>
                </p:oleObj>
              </mc:Choice>
              <mc:Fallback>
                <p:oleObj name="Equation" r:id="rId2" imgW="1218960" imgH="241200" progId="Equation.DSMT4">
                  <p:embed/>
                  <p:pic>
                    <p:nvPicPr>
                      <p:cNvPr id="7" name="Object 3"/>
                      <p:cNvPicPr/>
                      <p:nvPr/>
                    </p:nvPicPr>
                    <p:blipFill>
                      <a:blip r:embed="rId3"/>
                      <a:stretch>
                        <a:fillRect/>
                      </a:stretch>
                    </p:blipFill>
                    <p:spPr>
                      <a:xfrm>
                        <a:off x="2438400" y="2971800"/>
                        <a:ext cx="2438400" cy="482600"/>
                      </a:xfrm>
                      <a:prstGeom prst="rect">
                        <a:avLst/>
                      </a:prstGeom>
                    </p:spPr>
                  </p:pic>
                </p:oleObj>
              </mc:Fallback>
            </mc:AlternateContent>
          </a:graphicData>
        </a:graphic>
      </p:graphicFrame>
      <p:sp>
        <p:nvSpPr>
          <p:cNvPr id="4" name="Content Placeholder 4"/>
          <p:cNvSpPr>
            <a:spLocks noGrp="1"/>
          </p:cNvSpPr>
          <p:nvPr>
            <p:ph idx="13"/>
          </p:nvPr>
        </p:nvSpPr>
        <p:spPr>
          <a:xfrm>
            <a:off x="457200" y="3657600"/>
            <a:ext cx="8388000" cy="2362200"/>
          </a:xfrm>
        </p:spPr>
        <p:txBody>
          <a:bodyPr/>
          <a:lstStyle/>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(illustration on next slide)</a:t>
            </a:r>
          </a:p>
          <a:p>
            <a:pPr>
              <a:spcBef>
                <a:spcPts val="300"/>
              </a:spcBef>
            </a:pP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is read as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b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asymptotically dominates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300"/>
              </a:spcBef>
              <a:buFont typeface="Wingdings" panose="05000000000000000000" pitchFamily="2" charset="2"/>
              <a:buChar char="n"/>
            </a:pPr>
            <a:r>
              <a:rPr lang="en-US" altLang="zh-CN"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altLang="zh-CN"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凭证</a:t>
            </a:r>
            <a:r>
              <a:rPr lang="en-US" altLang="zh-C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constants </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called </a:t>
            </a:r>
            <a:r>
              <a:rPr lang="en-US" sz="26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witnesses</a:t>
            </a:r>
            <a:r>
              <a:rPr lang="en-US" sz="2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the relationship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725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32311188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pic>
        <p:nvPicPr>
          <p:cNvPr id="7" name="Picture 2" descr="3 curves illustrate that the function f(x) is O(g(x))."/>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836676" y="1642179"/>
            <a:ext cx="7470648" cy="410565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8" name="Object 3"/>
              <p:cNvSpPr txBox="1"/>
              <p:nvPr/>
            </p:nvSpPr>
            <p:spPr>
              <a:xfrm>
                <a:off x="5372100" y="1665288"/>
                <a:ext cx="2571750" cy="6032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is</m:t>
                      </m:r>
                      <m:r>
                        <m:rPr>
                          <m:nor/>
                        </m:rPr>
                        <a:rPr lang="zh-CN" altLang="en-US" sz="2400" i="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𝑂</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𝑔</m:t>
                          </m:r>
                        </m:e>
                      </m:d>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0" smtClean="0">
                          <a:solidFill>
                            <a:srgbClr val="000000"/>
                          </a:solidFill>
                          <a:latin typeface="Cambria Math" panose="02040503050406030204" pitchFamily="18" charset="0"/>
                        </a:rPr>
                        <m:t>)</m:t>
                      </m:r>
                    </m:oMath>
                  </m:oMathPara>
                </a14:m>
                <a:endParaRPr lang="zh-CN" altLang="en-US" sz="2400" dirty="0"/>
              </a:p>
            </p:txBody>
          </p:sp>
        </mc:Choice>
        <mc:Fallback xmlns="">
          <p:sp>
            <p:nvSpPr>
              <p:cNvPr id="8" name="Object 3"/>
              <p:cNvSpPr txBox="1">
                <a:spLocks noRot="1" noChangeAspect="1" noMove="1" noResize="1" noEditPoints="1" noAdjustHandles="1" noChangeArrowheads="1" noChangeShapeType="1" noTextEdit="1"/>
              </p:cNvSpPr>
              <p:nvPr/>
            </p:nvSpPr>
            <p:spPr>
              <a:xfrm>
                <a:off x="5372100" y="1665288"/>
                <a:ext cx="2571750" cy="603250"/>
              </a:xfrm>
              <a:prstGeom prst="rect">
                <a:avLst/>
              </a:prstGeom>
              <a:blipFill>
                <a:blip r:embed="rId3"/>
                <a:stretch>
                  <a:fillRect l="-1896" t="-100000" b="-12626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4863036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1143000"/>
          </a:xfrm>
        </p:spPr>
        <p:txBody>
          <a:bodyPr/>
          <a:lstStyle/>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is           	.</a:t>
            </a:r>
          </a:p>
          <a:p>
            <a:pPr marL="342900" indent="-342900">
              <a:spcBef>
                <a:spcPts val="300"/>
              </a:spcBef>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Object 3"/>
              <p:cNvSpPr txBox="1"/>
              <p:nvPr/>
            </p:nvSpPr>
            <p:spPr>
              <a:xfrm>
                <a:off x="3657600" y="1295400"/>
                <a:ext cx="2819400" cy="482600"/>
              </a:xfrm>
              <a:prstGeom prst="rect">
                <a:avLst/>
              </a:prstGeom>
            </p:spPr>
            <p:txBody>
              <a:bodyPr>
                <a:noAutofit/>
              </a:bodyPr>
              <a:lstStyle/>
              <a:p>
                <a14:m>
                  <m:oMath xmlns:m="http://schemas.openxmlformats.org/officeDocument/2006/math">
                    <m:r>
                      <a:rPr lang="zh-CN" altLang="en-US" sz="2400" i="1">
                        <a:solidFill>
                          <a:srgbClr val="000000"/>
                        </a:solidFill>
                        <a:latin typeface="Cambria Math" panose="02040503050406030204" pitchFamily="18" charset="0"/>
                      </a:rPr>
                      <m:t>𝑓</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e>
                    </m:d>
                    <m:r>
                      <a:rPr lang="en-US" altLang="zh-CN" sz="2400" b="0" i="1" smtClean="0">
                        <a:solidFill>
                          <a:srgbClr val="000000"/>
                        </a:solidFill>
                        <a:latin typeface="Cambria Math" panose="02040503050406030204" pitchFamily="18" charset="0"/>
                      </a:rPr>
                      <m:t>=</m:t>
                    </m:r>
                  </m:oMath>
                </a14:m>
                <a:r>
                  <a:rPr lang="zh-CN" altLang="en-US" sz="2400" dirty="0">
                    <a:solidFill>
                      <a:srgbClr val="000000"/>
                    </a:solidFill>
                  </a:rPr>
                  <a:t> </a:t>
                </a:r>
                <a14:m>
                  <m:oMath xmlns:m="http://schemas.openxmlformats.org/officeDocument/2006/math">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+1</m:t>
                    </m:r>
                  </m:oMath>
                </a14:m>
                <a:endParaRPr lang="zh-CN" altLang="en-US" sz="2400" dirty="0"/>
              </a:p>
            </p:txBody>
          </p:sp>
        </mc:Choice>
        <mc:Fallback xmlns="">
          <p:sp>
            <p:nvSpPr>
              <p:cNvPr id="7" name="Object 3"/>
              <p:cNvSpPr txBox="1">
                <a:spLocks noRot="1" noChangeAspect="1" noMove="1" noResize="1" noEditPoints="1" noAdjustHandles="1" noChangeArrowheads="1" noChangeShapeType="1" noTextEdit="1"/>
              </p:cNvSpPr>
              <p:nvPr/>
            </p:nvSpPr>
            <p:spPr>
              <a:xfrm>
                <a:off x="3657600" y="1295400"/>
                <a:ext cx="2819400" cy="482600"/>
              </a:xfrm>
              <a:prstGeom prst="rect">
                <a:avLst/>
              </a:prstGeom>
              <a:blipFill>
                <a:blip r:embed="rId3"/>
                <a:stretch>
                  <a:fillRect l="-1728" b="-11392"/>
                </a:stretch>
              </a:blipFill>
            </p:spPr>
            <p:txBody>
              <a:bodyPr/>
              <a:lstStyle/>
              <a:p>
                <a:r>
                  <a:rPr lang="zh-CN" altLang="en-US">
                    <a:noFill/>
                  </a:rPr>
                  <a:t> </a:t>
                </a:r>
              </a:p>
            </p:txBody>
          </p:sp>
        </mc:Fallback>
      </mc:AlternateContent>
      <p:graphicFrame>
        <p:nvGraphicFramePr>
          <p:cNvPr id="8" name="Object 4"/>
          <p:cNvGraphicFramePr>
            <a:graphicFrameLocks noChangeAspect="1"/>
          </p:cNvGraphicFramePr>
          <p:nvPr>
            <p:extLst>
              <p:ext uri="{D42A27DB-BD31-4B8C-83A1-F6EECF244321}">
                <p14:modId xmlns:p14="http://schemas.microsoft.com/office/powerpoint/2010/main" val="2522572610"/>
              </p:ext>
            </p:extLst>
          </p:nvPr>
        </p:nvGraphicFramePr>
        <p:xfrm>
          <a:off x="6828426" y="1272115"/>
          <a:ext cx="838080" cy="558720"/>
        </p:xfrm>
        <a:graphic>
          <a:graphicData uri="http://schemas.openxmlformats.org/presentationml/2006/ole">
            <mc:AlternateContent xmlns:mc="http://schemas.openxmlformats.org/markup-compatibility/2006">
              <mc:Choice xmlns:v="urn:schemas-microsoft-com:vml" Requires="v">
                <p:oleObj name="Equation" r:id="rId4" imgW="419040" imgH="279360" progId="Equation.DSMT4">
                  <p:embed/>
                </p:oleObj>
              </mc:Choice>
              <mc:Fallback>
                <p:oleObj name="Equation" r:id="rId4" imgW="419040" imgH="279360" progId="Equation.DSMT4">
                  <p:embed/>
                  <p:pic>
                    <p:nvPicPr>
                      <p:cNvPr id="7" name="Object 6"/>
                      <p:cNvPicPr/>
                      <p:nvPr/>
                    </p:nvPicPr>
                    <p:blipFill>
                      <a:blip r:embed="rId5"/>
                      <a:stretch>
                        <a:fillRect/>
                      </a:stretch>
                    </p:blipFill>
                    <p:spPr>
                      <a:xfrm>
                        <a:off x="6828426" y="1272115"/>
                        <a:ext cx="838080" cy="558720"/>
                      </a:xfrm>
                      <a:prstGeom prst="rect">
                        <a:avLst/>
                      </a:prstGeom>
                    </p:spPr>
                  </p:pic>
                </p:oleObj>
              </mc:Fallback>
            </mc:AlternateContent>
          </a:graphicData>
        </a:graphic>
      </p:graphicFrame>
      <mc:AlternateContent xmlns:mc="http://schemas.openxmlformats.org/markup-compatibility/2006" xmlns:a14="http://schemas.microsoft.com/office/drawing/2010/main">
        <mc:Choice Requires="a14">
          <p:sp>
            <p:nvSpPr>
              <p:cNvPr id="9" name="Object 5"/>
              <p:cNvSpPr txBox="1"/>
              <p:nvPr/>
            </p:nvSpPr>
            <p:spPr>
              <a:xfrm>
                <a:off x="1828800" y="2529246"/>
                <a:ext cx="5867400" cy="4064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0≤</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+1≤</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+2</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r>
                        <a:rPr lang="zh-CN" altLang="en-US" sz="2400" i="1">
                          <a:solidFill>
                            <a:srgbClr val="000000"/>
                          </a:solidFill>
                          <a:latin typeface="Cambria Math" panose="02040503050406030204" pitchFamily="18" charset="0"/>
                        </a:rPr>
                        <m:t>=4</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𝑥</m:t>
                          </m:r>
                        </m:e>
                        <m:sup>
                          <m:r>
                            <a:rPr lang="zh-CN" altLang="en-US" sz="2400" i="1">
                              <a:solidFill>
                                <a:srgbClr val="000000"/>
                              </a:solidFill>
                              <a:latin typeface="Cambria Math" panose="02040503050406030204" pitchFamily="18" charset="0"/>
                            </a:rPr>
                            <m:t>2</m:t>
                          </m:r>
                        </m:sup>
                      </m:sSup>
                    </m:oMath>
                  </m:oMathPara>
                </a14:m>
                <a:endParaRPr lang="zh-CN" altLang="en-US" sz="2400" dirty="0"/>
              </a:p>
            </p:txBody>
          </p:sp>
        </mc:Choice>
        <mc:Fallback xmlns="">
          <p:sp>
            <p:nvSpPr>
              <p:cNvPr id="9" name="Object 5"/>
              <p:cNvSpPr txBox="1">
                <a:spLocks noRot="1" noChangeAspect="1" noMove="1" noResize="1" noEditPoints="1" noAdjustHandles="1" noChangeArrowheads="1" noChangeShapeType="1" noTextEdit="1"/>
              </p:cNvSpPr>
              <p:nvPr/>
            </p:nvSpPr>
            <p:spPr>
              <a:xfrm>
                <a:off x="1828800" y="2529246"/>
                <a:ext cx="5867400" cy="406400"/>
              </a:xfrm>
              <a:prstGeom prst="rect">
                <a:avLst/>
              </a:prstGeom>
              <a:blipFill>
                <a:blip r:embed="rId6"/>
                <a:stretch>
                  <a:fillRect l="-208" b="-11940"/>
                </a:stretch>
              </a:blipFill>
            </p:spPr>
            <p:txBody>
              <a:bodyPr/>
              <a:lstStyle/>
              <a:p>
                <a:r>
                  <a:rPr lang="zh-CN" altLang="en-US">
                    <a:noFill/>
                  </a:rPr>
                  <a:t> </a:t>
                </a:r>
              </a:p>
            </p:txBody>
          </p:sp>
        </mc:Fallback>
      </mc:AlternateContent>
      <p:sp>
        <p:nvSpPr>
          <p:cNvPr id="4" name="Content Placeholder 6"/>
          <p:cNvSpPr>
            <a:spLocks noGrp="1"/>
          </p:cNvSpPr>
          <p:nvPr>
            <p:ph idx="13"/>
          </p:nvPr>
        </p:nvSpPr>
        <p:spPr>
          <a:xfrm>
            <a:off x="457200" y="3276600"/>
            <a:ext cx="8458200" cy="3124200"/>
          </a:xfrm>
        </p:spPr>
        <p:txBody>
          <a:bodyPr/>
          <a:lstStyle/>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4</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to show that 									(see graph on next slide)</a:t>
            </a: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Alternatively, 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have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p>
          <a:p>
            <a:pPr lvl="1">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Can take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as witnesses instead.</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64040550"/>
              </p:ext>
            </p:extLst>
          </p:nvPr>
        </p:nvGraphicFramePr>
        <p:xfrm>
          <a:off x="1676400" y="4617126"/>
          <a:ext cx="4216400" cy="406400"/>
        </p:xfrm>
        <a:graphic>
          <a:graphicData uri="http://schemas.openxmlformats.org/presentationml/2006/ole">
            <mc:AlternateContent xmlns:mc="http://schemas.openxmlformats.org/markup-compatibility/2006">
              <mc:Choice xmlns:v="urn:schemas-microsoft-com:vml" Requires="v">
                <p:oleObj name="Equation" r:id="rId7" imgW="2108160" imgH="203040" progId="Equation.DSMT4">
                  <p:embed/>
                </p:oleObj>
              </mc:Choice>
              <mc:Fallback>
                <p:oleObj name="Equation" r:id="rId7" imgW="2108160" imgH="203040" progId="Equation.DSMT4">
                  <p:embed/>
                  <p:pic>
                    <p:nvPicPr>
                      <p:cNvPr id="9" name="Object 8"/>
                      <p:cNvPicPr/>
                      <p:nvPr/>
                    </p:nvPicPr>
                    <p:blipFill>
                      <a:blip r:embed="rId8"/>
                      <a:stretch>
                        <a:fillRect/>
                      </a:stretch>
                    </p:blipFill>
                    <p:spPr>
                      <a:xfrm>
                        <a:off x="1676400" y="4617126"/>
                        <a:ext cx="4216400" cy="406400"/>
                      </a:xfrm>
                      <a:prstGeom prst="rect">
                        <a:avLst/>
                      </a:prstGeom>
                    </p:spPr>
                  </p:pic>
                </p:oleObj>
              </mc:Fallback>
            </mc:AlternateContent>
          </a:graphicData>
        </a:graphic>
      </p:graphicFrame>
    </p:spTree>
    <p:extLst>
      <p:ext uri="{BB962C8B-B14F-4D97-AF65-F5344CB8AC3E}">
        <p14:creationId xmlns:p14="http://schemas.microsoft.com/office/powerpoint/2010/main" val="1304419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Illustration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graphicFrame>
        <p:nvGraphicFramePr>
          <p:cNvPr id="8" name="Object 2"/>
          <p:cNvGraphicFramePr>
            <a:graphicFrameLocks noChangeAspect="1"/>
          </p:cNvGraphicFramePr>
          <p:nvPr>
            <p:extLst>
              <p:ext uri="{D42A27DB-BD31-4B8C-83A1-F6EECF244321}">
                <p14:modId xmlns:p14="http://schemas.microsoft.com/office/powerpoint/2010/main" val="447457479"/>
              </p:ext>
            </p:extLst>
          </p:nvPr>
        </p:nvGraphicFramePr>
        <p:xfrm>
          <a:off x="1676400" y="1334900"/>
          <a:ext cx="4318000" cy="698500"/>
        </p:xfrm>
        <a:graphic>
          <a:graphicData uri="http://schemas.openxmlformats.org/presentationml/2006/ole">
            <mc:AlternateContent xmlns:mc="http://schemas.openxmlformats.org/markup-compatibility/2006">
              <mc:Choice xmlns:v="urn:schemas-microsoft-com:vml" Requires="v">
                <p:oleObj name="Equation" r:id="rId2" imgW="1726920" imgH="279360" progId="Equation.DSMT4">
                  <p:embed/>
                </p:oleObj>
              </mc:Choice>
              <mc:Fallback>
                <p:oleObj name="Equation" r:id="rId2" imgW="1726920" imgH="279360" progId="Equation.DSMT4">
                  <p:embed/>
                  <p:pic>
                    <p:nvPicPr>
                      <p:cNvPr id="8" name="Object 3"/>
                      <p:cNvPicPr/>
                      <p:nvPr/>
                    </p:nvPicPr>
                    <p:blipFill>
                      <a:blip r:embed="rId3"/>
                      <a:stretch>
                        <a:fillRect/>
                      </a:stretch>
                    </p:blipFill>
                    <p:spPr>
                      <a:xfrm>
                        <a:off x="1676400" y="1334900"/>
                        <a:ext cx="4318000" cy="698500"/>
                      </a:xfrm>
                      <a:prstGeom prst="rect">
                        <a:avLst/>
                      </a:prstGeom>
                    </p:spPr>
                  </p:pic>
                </p:oleObj>
              </mc:Fallback>
            </mc:AlternateContent>
          </a:graphicData>
        </a:graphic>
      </p:graphicFrame>
      <p:pic>
        <p:nvPicPr>
          <p:cNvPr id="7" name="Picture 3" descr="Three curves illustrate that the function x squared plus two x plus one is O left parenthesis x squared right parenthesis."/>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1302507" y="2218943"/>
            <a:ext cx="6538986" cy="4105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6234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280000" cy="1548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a:t>
            </a:r>
            <a:b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t>
            </a:r>
            <a:b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the two functions are of the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order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p:txBody>
      </p:sp>
      <p:graphicFrame>
        <p:nvGraphicFramePr>
          <p:cNvPr id="17" name="Object 3"/>
          <p:cNvGraphicFramePr>
            <a:graphicFrameLocks noChangeAspect="1"/>
          </p:cNvGraphicFramePr>
          <p:nvPr>
            <p:extLst>
              <p:ext uri="{D42A27DB-BD31-4B8C-83A1-F6EECF244321}">
                <p14:modId xmlns:p14="http://schemas.microsoft.com/office/powerpoint/2010/main" val="2623586566"/>
              </p:ext>
            </p:extLst>
          </p:nvPr>
        </p:nvGraphicFramePr>
        <p:xfrm>
          <a:off x="1371348" y="1304679"/>
          <a:ext cx="2990850" cy="361950"/>
        </p:xfrm>
        <a:graphic>
          <a:graphicData uri="http://schemas.openxmlformats.org/presentationml/2006/ole">
            <mc:AlternateContent xmlns:mc="http://schemas.openxmlformats.org/markup-compatibility/2006">
              <mc:Choice xmlns:v="urn:schemas-microsoft-com:vml" Requires="v">
                <p:oleObj name="Equation" r:id="rId2" imgW="1993680" imgH="241200" progId="Equation.DSMT4">
                  <p:embed/>
                </p:oleObj>
              </mc:Choice>
              <mc:Fallback>
                <p:oleObj name="Equation" r:id="rId2" imgW="1993680" imgH="241200" progId="Equation.DSMT4">
                  <p:embed/>
                  <p:pic>
                    <p:nvPicPr>
                      <p:cNvPr id="8" name="Object 2"/>
                      <p:cNvPicPr/>
                      <p:nvPr/>
                    </p:nvPicPr>
                    <p:blipFill>
                      <a:blip r:embed="rId3"/>
                      <a:stretch>
                        <a:fillRect/>
                      </a:stretch>
                    </p:blipFill>
                    <p:spPr>
                      <a:xfrm>
                        <a:off x="1371348" y="1304679"/>
                        <a:ext cx="2990850" cy="361950"/>
                      </a:xfrm>
                      <a:prstGeom prst="rect">
                        <a:avLst/>
                      </a:prstGeom>
                    </p:spPr>
                  </p:pic>
                </p:oleObj>
              </mc:Fallback>
            </mc:AlternateContent>
          </a:graphicData>
        </a:graphic>
      </p:graphicFrame>
      <p:graphicFrame>
        <p:nvGraphicFramePr>
          <p:cNvPr id="18" name="Object 4"/>
          <p:cNvGraphicFramePr>
            <a:graphicFrameLocks noChangeAspect="1"/>
          </p:cNvGraphicFramePr>
          <p:nvPr>
            <p:extLst>
              <p:ext uri="{D42A27DB-BD31-4B8C-83A1-F6EECF244321}">
                <p14:modId xmlns:p14="http://schemas.microsoft.com/office/powerpoint/2010/main" val="2319257671"/>
              </p:ext>
            </p:extLst>
          </p:nvPr>
        </p:nvGraphicFramePr>
        <p:xfrm>
          <a:off x="1981200" y="1597435"/>
          <a:ext cx="4000500" cy="400050"/>
        </p:xfrm>
        <a:graphic>
          <a:graphicData uri="http://schemas.openxmlformats.org/presentationml/2006/ole">
            <mc:AlternateContent xmlns:mc="http://schemas.openxmlformats.org/markup-compatibility/2006">
              <mc:Choice xmlns:v="urn:schemas-microsoft-com:vml" Requires="v">
                <p:oleObj name="Equation" r:id="rId4" imgW="2666880" imgH="266400" progId="Equation.DSMT4">
                  <p:embed/>
                </p:oleObj>
              </mc:Choice>
              <mc:Fallback>
                <p:oleObj name="Equation" r:id="rId4" imgW="2666880" imgH="266400" progId="Equation.DSMT4">
                  <p:embed/>
                  <p:pic>
                    <p:nvPicPr>
                      <p:cNvPr id="17" name="Object 2"/>
                      <p:cNvPicPr/>
                      <p:nvPr/>
                    </p:nvPicPr>
                    <p:blipFill>
                      <a:blip r:embed="rId5"/>
                      <a:stretch>
                        <a:fillRect/>
                      </a:stretch>
                    </p:blipFill>
                    <p:spPr>
                      <a:xfrm>
                        <a:off x="1981200" y="1597435"/>
                        <a:ext cx="4000500" cy="400050"/>
                      </a:xfrm>
                      <a:prstGeom prst="rect">
                        <a:avLst/>
                      </a:prstGeom>
                    </p:spPr>
                  </p:pic>
                </p:oleObj>
              </mc:Fallback>
            </mc:AlternateContent>
          </a:graphicData>
        </a:graphic>
      </p:graphicFrame>
      <p:graphicFrame>
        <p:nvGraphicFramePr>
          <p:cNvPr id="19" name="Object 5"/>
          <p:cNvGraphicFramePr>
            <a:graphicFrameLocks noChangeAspect="1"/>
          </p:cNvGraphicFramePr>
          <p:nvPr>
            <p:extLst>
              <p:ext uri="{D42A27DB-BD31-4B8C-83A1-F6EECF244321}">
                <p14:modId xmlns:p14="http://schemas.microsoft.com/office/powerpoint/2010/main" val="1928705015"/>
              </p:ext>
            </p:extLst>
          </p:nvPr>
        </p:nvGraphicFramePr>
        <p:xfrm>
          <a:off x="457200" y="2994555"/>
          <a:ext cx="2019300" cy="400050"/>
        </p:xfrm>
        <a:graphic>
          <a:graphicData uri="http://schemas.openxmlformats.org/presentationml/2006/ole">
            <mc:AlternateContent xmlns:mc="http://schemas.openxmlformats.org/markup-compatibility/2006">
              <mc:Choice xmlns:v="urn:schemas-microsoft-com:vml" Requires="v">
                <p:oleObj name="Equation" r:id="rId6" imgW="1346040" imgH="266400" progId="Equation.DSMT4">
                  <p:embed/>
                </p:oleObj>
              </mc:Choice>
              <mc:Fallback>
                <p:oleObj name="Equation" r:id="rId6" imgW="1346040" imgH="266400" progId="Equation.DSMT4">
                  <p:embed/>
                  <p:pic>
                    <p:nvPicPr>
                      <p:cNvPr id="17" name="Object 2"/>
                      <p:cNvPicPr/>
                      <p:nvPr/>
                    </p:nvPicPr>
                    <p:blipFill>
                      <a:blip r:embed="rId7"/>
                      <a:stretch>
                        <a:fillRect/>
                      </a:stretch>
                    </p:blipFill>
                    <p:spPr>
                      <a:xfrm>
                        <a:off x="457200" y="2994555"/>
                        <a:ext cx="2019300" cy="400050"/>
                      </a:xfrm>
                      <a:prstGeom prst="rect">
                        <a:avLst/>
                      </a:prstGeom>
                    </p:spPr>
                  </p:pic>
                </p:oleObj>
              </mc:Fallback>
            </mc:AlternateContent>
          </a:graphicData>
        </a:graphic>
      </p:graphicFrame>
      <p:sp>
        <p:nvSpPr>
          <p:cNvPr id="4" name="Content Placeholder 6"/>
          <p:cNvSpPr>
            <a:spLocks noGrp="1"/>
          </p:cNvSpPr>
          <p:nvPr>
            <p:ph idx="13"/>
          </p:nvPr>
        </p:nvSpPr>
        <p:spPr>
          <a:xfrm>
            <a:off x="2683931" y="2929467"/>
            <a:ext cx="5799667" cy="496711"/>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larger than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real</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7"/>
          <p:cNvSpPr>
            <a:spLocks noGrp="1"/>
          </p:cNvSpPr>
          <p:nvPr>
            <p:ph idx="14"/>
          </p:nvPr>
        </p:nvSpPr>
        <p:spPr>
          <a:xfrm>
            <a:off x="457200" y="3417711"/>
            <a:ext cx="2057400" cy="457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8"/>
          <p:cNvGraphicFramePr>
            <a:graphicFrameLocks noChangeAspect="1"/>
          </p:cNvGraphicFramePr>
          <p:nvPr>
            <p:extLst>
              <p:ext uri="{D42A27DB-BD31-4B8C-83A1-F6EECF244321}">
                <p14:modId xmlns:p14="http://schemas.microsoft.com/office/powerpoint/2010/main" val="2610059466"/>
              </p:ext>
            </p:extLst>
          </p:nvPr>
        </p:nvGraphicFramePr>
        <p:xfrm>
          <a:off x="2514600" y="3473274"/>
          <a:ext cx="1866900" cy="400050"/>
        </p:xfrm>
        <a:graphic>
          <a:graphicData uri="http://schemas.openxmlformats.org/presentationml/2006/ole">
            <mc:AlternateContent xmlns:mc="http://schemas.openxmlformats.org/markup-compatibility/2006">
              <mc:Choice xmlns:v="urn:schemas-microsoft-com:vml" Requires="v">
                <p:oleObj name="Equation" r:id="rId8" imgW="1244520" imgH="266400" progId="Equation.DSMT4">
                  <p:embed/>
                </p:oleObj>
              </mc:Choice>
              <mc:Fallback>
                <p:oleObj name="Equation" r:id="rId8" imgW="1244520" imgH="266400" progId="Equation.DSMT4">
                  <p:embed/>
                  <p:pic>
                    <p:nvPicPr>
                      <p:cNvPr id="19" name="Object 2"/>
                      <p:cNvPicPr/>
                      <p:nvPr/>
                    </p:nvPicPr>
                    <p:blipFill>
                      <a:blip r:embed="rId9"/>
                      <a:stretch>
                        <a:fillRect/>
                      </a:stretch>
                    </p:blipFill>
                    <p:spPr>
                      <a:xfrm>
                        <a:off x="2514600" y="3473274"/>
                        <a:ext cx="1866900" cy="400050"/>
                      </a:xfrm>
                      <a:prstGeom prst="rect">
                        <a:avLst/>
                      </a:prstGeom>
                    </p:spPr>
                  </p:pic>
                </p:oleObj>
              </mc:Fallback>
            </mc:AlternateContent>
          </a:graphicData>
        </a:graphic>
      </p:graphicFrame>
      <p:sp>
        <p:nvSpPr>
          <p:cNvPr id="6" name="Content Placeholder 9"/>
          <p:cNvSpPr>
            <a:spLocks noGrp="1"/>
          </p:cNvSpPr>
          <p:nvPr>
            <p:ph idx="15"/>
          </p:nvPr>
        </p:nvSpPr>
        <p:spPr>
          <a:xfrm>
            <a:off x="457200" y="4061178"/>
            <a:ext cx="1764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10"/>
          <p:cNvGraphicFramePr>
            <a:graphicFrameLocks noChangeAspect="1"/>
          </p:cNvGraphicFramePr>
          <p:nvPr>
            <p:extLst>
              <p:ext uri="{D42A27DB-BD31-4B8C-83A1-F6EECF244321}">
                <p14:modId xmlns:p14="http://schemas.microsoft.com/office/powerpoint/2010/main" val="418153128"/>
              </p:ext>
            </p:extLst>
          </p:nvPr>
        </p:nvGraphicFramePr>
        <p:xfrm>
          <a:off x="2185458" y="4114800"/>
          <a:ext cx="1847850" cy="361950"/>
        </p:xfrm>
        <a:graphic>
          <a:graphicData uri="http://schemas.openxmlformats.org/presentationml/2006/ole">
            <mc:AlternateContent xmlns:mc="http://schemas.openxmlformats.org/markup-compatibility/2006">
              <mc:Choice xmlns:v="urn:schemas-microsoft-com:vml" Requires="v">
                <p:oleObj name="Equation" r:id="rId10" imgW="1231560" imgH="241200" progId="Equation.DSMT4">
                  <p:embed/>
                </p:oleObj>
              </mc:Choice>
              <mc:Fallback>
                <p:oleObj name="Equation" r:id="rId10" imgW="1231560" imgH="241200" progId="Equation.DSMT4">
                  <p:embed/>
                  <p:pic>
                    <p:nvPicPr>
                      <p:cNvPr id="20" name="Object 2"/>
                      <p:cNvPicPr/>
                      <p:nvPr/>
                    </p:nvPicPr>
                    <p:blipFill>
                      <a:blip r:embed="rId11"/>
                      <a:stretch>
                        <a:fillRect/>
                      </a:stretch>
                    </p:blipFill>
                    <p:spPr>
                      <a:xfrm>
                        <a:off x="2185458" y="4114800"/>
                        <a:ext cx="1847850" cy="361950"/>
                      </a:xfrm>
                      <a:prstGeom prst="rect">
                        <a:avLst/>
                      </a:prstGeom>
                    </p:spPr>
                  </p:pic>
                </p:oleObj>
              </mc:Fallback>
            </mc:AlternateContent>
          </a:graphicData>
        </a:graphic>
      </p:graphicFrame>
      <p:sp>
        <p:nvSpPr>
          <p:cNvPr id="7" name="Content Placeholder 11"/>
          <p:cNvSpPr>
            <a:spLocks noGrp="1"/>
          </p:cNvSpPr>
          <p:nvPr>
            <p:ph idx="16"/>
          </p:nvPr>
        </p:nvSpPr>
        <p:spPr>
          <a:xfrm>
            <a:off x="4114800" y="4061178"/>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if</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6" name="Object 12"/>
          <p:cNvGraphicFramePr>
            <a:graphicFrameLocks noChangeAspect="1"/>
          </p:cNvGraphicFramePr>
          <p:nvPr>
            <p:extLst>
              <p:ext uri="{D42A27DB-BD31-4B8C-83A1-F6EECF244321}">
                <p14:modId xmlns:p14="http://schemas.microsoft.com/office/powerpoint/2010/main" val="1453323969"/>
              </p:ext>
            </p:extLst>
          </p:nvPr>
        </p:nvGraphicFramePr>
        <p:xfrm>
          <a:off x="6172200" y="4115153"/>
          <a:ext cx="1676400" cy="361950"/>
        </p:xfrm>
        <a:graphic>
          <a:graphicData uri="http://schemas.openxmlformats.org/presentationml/2006/ole">
            <mc:AlternateContent xmlns:mc="http://schemas.openxmlformats.org/markup-compatibility/2006">
              <mc:Choice xmlns:v="urn:schemas-microsoft-com:vml" Requires="v">
                <p:oleObj name="Equation" r:id="rId12" imgW="1117440" imgH="241200" progId="Equation.DSMT4">
                  <p:embed/>
                </p:oleObj>
              </mc:Choice>
              <mc:Fallback>
                <p:oleObj name="Equation" r:id="rId12" imgW="1117440" imgH="241200" progId="Equation.DSMT4">
                  <p:embed/>
                  <p:pic>
                    <p:nvPicPr>
                      <p:cNvPr id="21" name="Object 2"/>
                      <p:cNvPicPr/>
                      <p:nvPr/>
                    </p:nvPicPr>
                    <p:blipFill>
                      <a:blip r:embed="rId13"/>
                      <a:stretch>
                        <a:fillRect/>
                      </a:stretch>
                    </p:blipFill>
                    <p:spPr>
                      <a:xfrm>
                        <a:off x="6172200" y="4115153"/>
                        <a:ext cx="1676400" cy="361950"/>
                      </a:xfrm>
                      <a:prstGeom prst="rect">
                        <a:avLst/>
                      </a:prstGeom>
                    </p:spPr>
                  </p:pic>
                </p:oleObj>
              </mc:Fallback>
            </mc:AlternateContent>
          </a:graphicData>
        </a:graphic>
      </p:graphicFrame>
      <p:sp>
        <p:nvSpPr>
          <p:cNvPr id="8" name="Content Placeholder 13"/>
          <p:cNvSpPr>
            <a:spLocks noGrp="1"/>
          </p:cNvSpPr>
          <p:nvPr>
            <p:ph idx="17"/>
          </p:nvPr>
        </p:nvSpPr>
        <p:spPr>
          <a:xfrm>
            <a:off x="457200" y="4546599"/>
            <a:ext cx="187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all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7" name="Object 14"/>
          <p:cNvGraphicFramePr>
            <a:graphicFrameLocks noChangeAspect="1"/>
          </p:cNvGraphicFramePr>
          <p:nvPr>
            <p:extLst>
              <p:ext uri="{D42A27DB-BD31-4B8C-83A1-F6EECF244321}">
                <p14:modId xmlns:p14="http://schemas.microsoft.com/office/powerpoint/2010/main" val="2104474552"/>
              </p:ext>
            </p:extLst>
          </p:nvPr>
        </p:nvGraphicFramePr>
        <p:xfrm>
          <a:off x="2185458" y="4610805"/>
          <a:ext cx="1847850" cy="361950"/>
        </p:xfrm>
        <a:graphic>
          <a:graphicData uri="http://schemas.openxmlformats.org/presentationml/2006/ole">
            <mc:AlternateContent xmlns:mc="http://schemas.openxmlformats.org/markup-compatibility/2006">
              <mc:Choice xmlns:v="urn:schemas-microsoft-com:vml" Requires="v">
                <p:oleObj name="Equation" r:id="rId14" imgW="1231560" imgH="241200" progId="Equation.DSMT4">
                  <p:embed/>
                </p:oleObj>
              </mc:Choice>
              <mc:Fallback>
                <p:oleObj name="Equation" r:id="rId14" imgW="1231560" imgH="241200" progId="Equation.DSMT4">
                  <p:embed/>
                  <p:pic>
                    <p:nvPicPr>
                      <p:cNvPr id="21" name="Object 2"/>
                      <p:cNvPicPr/>
                      <p:nvPr/>
                    </p:nvPicPr>
                    <p:blipFill>
                      <a:blip r:embed="rId15"/>
                      <a:stretch>
                        <a:fillRect/>
                      </a:stretch>
                    </p:blipFill>
                    <p:spPr>
                      <a:xfrm>
                        <a:off x="2185458" y="4610805"/>
                        <a:ext cx="1847850" cy="361950"/>
                      </a:xfrm>
                      <a:prstGeom prst="rect">
                        <a:avLst/>
                      </a:prstGeom>
                    </p:spPr>
                  </p:pic>
                </p:oleObj>
              </mc:Fallback>
            </mc:AlternateContent>
          </a:graphicData>
        </a:graphic>
      </p:graphicFrame>
      <p:sp>
        <p:nvSpPr>
          <p:cNvPr id="10" name="Content Placeholder 15"/>
          <p:cNvSpPr>
            <a:spLocks noGrp="1"/>
          </p:cNvSpPr>
          <p:nvPr>
            <p:ph idx="20"/>
          </p:nvPr>
        </p:nvSpPr>
        <p:spPr>
          <a:xfrm>
            <a:off x="4114800" y="4546599"/>
            <a:ext cx="2052000" cy="4320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8" name="Object 16"/>
          <p:cNvGraphicFramePr>
            <a:graphicFrameLocks noChangeAspect="1"/>
          </p:cNvGraphicFramePr>
          <p:nvPr>
            <p:extLst>
              <p:ext uri="{D42A27DB-BD31-4B8C-83A1-F6EECF244321}">
                <p14:modId xmlns:p14="http://schemas.microsoft.com/office/powerpoint/2010/main" val="1412208859"/>
              </p:ext>
            </p:extLst>
          </p:nvPr>
        </p:nvGraphicFramePr>
        <p:xfrm>
          <a:off x="6172200" y="4610805"/>
          <a:ext cx="1733550" cy="400050"/>
        </p:xfrm>
        <a:graphic>
          <a:graphicData uri="http://schemas.openxmlformats.org/presentationml/2006/ole">
            <mc:AlternateContent xmlns:mc="http://schemas.openxmlformats.org/markup-compatibility/2006">
              <mc:Choice xmlns:v="urn:schemas-microsoft-com:vml" Requires="v">
                <p:oleObj name="Equation" r:id="rId16" imgW="1155600" imgH="266400" progId="Equation.DSMT4">
                  <p:embed/>
                </p:oleObj>
              </mc:Choice>
              <mc:Fallback>
                <p:oleObj name="Equation" r:id="rId16" imgW="1155600" imgH="266400" progId="Equation.DSMT4">
                  <p:embed/>
                  <p:pic>
                    <p:nvPicPr>
                      <p:cNvPr id="18" name="Object 2"/>
                      <p:cNvPicPr/>
                      <p:nvPr/>
                    </p:nvPicPr>
                    <p:blipFill>
                      <a:blip r:embed="rId17"/>
                      <a:stretch>
                        <a:fillRect/>
                      </a:stretch>
                    </p:blipFill>
                    <p:spPr>
                      <a:xfrm>
                        <a:off x="6172200" y="4610805"/>
                        <a:ext cx="1733550" cy="400050"/>
                      </a:xfrm>
                      <a:prstGeom prst="rect">
                        <a:avLst/>
                      </a:prstGeom>
                    </p:spPr>
                  </p:pic>
                </p:oleObj>
              </mc:Fallback>
            </mc:AlternateContent>
          </a:graphicData>
        </a:graphic>
      </p:graphicFrame>
      <p:sp>
        <p:nvSpPr>
          <p:cNvPr id="11" name="Content Placeholder 17"/>
          <p:cNvSpPr>
            <a:spLocks noGrp="1"/>
          </p:cNvSpPr>
          <p:nvPr>
            <p:ph idx="21"/>
          </p:nvPr>
        </p:nvSpPr>
        <p:spPr>
          <a:xfrm>
            <a:off x="457200" y="5181600"/>
            <a:ext cx="8280000" cy="121920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many applications, the goal is to select the function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O(g(x))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 small as possible (up to multiplication by a constant, of course).</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35373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Using the Definition of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295400"/>
            <a:ext cx="8388000" cy="5257800"/>
          </a:xfrm>
        </p:spPr>
        <p:txBody>
          <a:bodyPr/>
          <a:lstStyle/>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&lt;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Take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 7 as witnesses to establish that 7</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Counterexample</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a:p>
            <a:pPr marL="457200" indent="-457200">
              <a:spcBef>
                <a:spcPts val="8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Suppose there are constants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which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whenever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(by dividing both sides of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by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must hold for all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 contradiction!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6891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8475765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Polynomials</a:t>
            </a:r>
          </a:p>
        </p:txBody>
      </p:sp>
      <p:sp>
        <p:nvSpPr>
          <p:cNvPr id="3" name="Content Placeholder 2"/>
          <p:cNvSpPr>
            <a:spLocks noGrp="1"/>
          </p:cNvSpPr>
          <p:nvPr>
            <p:ph idx="1"/>
          </p:nvPr>
        </p:nvSpPr>
        <p:spPr>
          <a:xfrm>
            <a:off x="457200" y="1295400"/>
            <a:ext cx="3048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a:t>
            </a:r>
          </a:p>
        </p:txBody>
      </p:sp>
      <p:graphicFrame>
        <p:nvGraphicFramePr>
          <p:cNvPr id="18" name="Object 3"/>
          <p:cNvGraphicFramePr>
            <a:graphicFrameLocks noChangeAspect="1"/>
          </p:cNvGraphicFramePr>
          <p:nvPr>
            <p:extLst>
              <p:ext uri="{D42A27DB-BD31-4B8C-83A1-F6EECF244321}">
                <p14:modId xmlns:p14="http://schemas.microsoft.com/office/powerpoint/2010/main" val="3862943450"/>
              </p:ext>
            </p:extLst>
          </p:nvPr>
        </p:nvGraphicFramePr>
        <p:xfrm>
          <a:off x="2774950" y="1319215"/>
          <a:ext cx="3777876" cy="410040"/>
        </p:xfrm>
        <a:graphic>
          <a:graphicData uri="http://schemas.openxmlformats.org/presentationml/2006/ole">
            <mc:AlternateContent xmlns:mc="http://schemas.openxmlformats.org/markup-compatibility/2006">
              <mc:Choice xmlns:v="urn:schemas-microsoft-com:vml" Requires="v">
                <p:oleObj name="Equation" r:id="rId2" imgW="2222280" imgH="241200" progId="Equation.DSMT4">
                  <p:embed/>
                </p:oleObj>
              </mc:Choice>
              <mc:Fallback>
                <p:oleObj name="Equation" r:id="rId2" imgW="2222280" imgH="241200" progId="Equation.DSMT4">
                  <p:embed/>
                  <p:pic>
                    <p:nvPicPr>
                      <p:cNvPr id="28" name="Object 16"/>
                      <p:cNvPicPr/>
                      <p:nvPr/>
                    </p:nvPicPr>
                    <p:blipFill>
                      <a:blip r:embed="rId3"/>
                      <a:stretch>
                        <a:fillRect/>
                      </a:stretch>
                    </p:blipFill>
                    <p:spPr>
                      <a:xfrm>
                        <a:off x="2774950" y="1319215"/>
                        <a:ext cx="3777876" cy="410040"/>
                      </a:xfrm>
                      <a:prstGeom prst="rect">
                        <a:avLst/>
                      </a:prstGeom>
                    </p:spPr>
                  </p:pic>
                </p:oleObj>
              </mc:Fallback>
            </mc:AlternateContent>
          </a:graphicData>
        </a:graphic>
      </p:graphicFrame>
      <p:graphicFrame>
        <p:nvGraphicFramePr>
          <p:cNvPr id="19" name="Object 4"/>
          <p:cNvGraphicFramePr>
            <a:graphicFrameLocks noChangeAspect="1"/>
          </p:cNvGraphicFramePr>
          <p:nvPr>
            <p:extLst>
              <p:ext uri="{D42A27DB-BD31-4B8C-83A1-F6EECF244321}">
                <p14:modId xmlns:p14="http://schemas.microsoft.com/office/powerpoint/2010/main" val="216238730"/>
              </p:ext>
            </p:extLst>
          </p:nvPr>
        </p:nvGraphicFramePr>
        <p:xfrm>
          <a:off x="6619144" y="1372731"/>
          <a:ext cx="2030413" cy="388937"/>
        </p:xfrm>
        <a:graphic>
          <a:graphicData uri="http://schemas.openxmlformats.org/presentationml/2006/ole">
            <mc:AlternateContent xmlns:mc="http://schemas.openxmlformats.org/markup-compatibility/2006">
              <mc:Choice xmlns:v="urn:schemas-microsoft-com:vml" Requires="v">
                <p:oleObj name="Equation" r:id="rId4" imgW="1193760" imgH="228600" progId="Equation.DSMT4">
                  <p:embed/>
                </p:oleObj>
              </mc:Choice>
              <mc:Fallback>
                <p:oleObj name="Equation" r:id="rId4" imgW="1193760" imgH="228600" progId="Equation.DSMT4">
                  <p:embed/>
                  <p:pic>
                    <p:nvPicPr>
                      <p:cNvPr id="18" name="Object 16"/>
                      <p:cNvPicPr/>
                      <p:nvPr/>
                    </p:nvPicPr>
                    <p:blipFill>
                      <a:blip r:embed="rId5"/>
                      <a:stretch>
                        <a:fillRect/>
                      </a:stretch>
                    </p:blipFill>
                    <p:spPr>
                      <a:xfrm>
                        <a:off x="6619144" y="1372731"/>
                        <a:ext cx="2030413" cy="388937"/>
                      </a:xfrm>
                      <a:prstGeom prst="rect">
                        <a:avLst/>
                      </a:prstGeom>
                    </p:spPr>
                  </p:pic>
                </p:oleObj>
              </mc:Fallback>
            </mc:AlternateContent>
          </a:graphicData>
        </a:graphic>
      </p:graphicFrame>
      <p:sp>
        <p:nvSpPr>
          <p:cNvPr id="4" name="Content Placeholder 5"/>
          <p:cNvSpPr>
            <a:spLocks noGrp="1"/>
          </p:cNvSpPr>
          <p:nvPr>
            <p:ph idx="13"/>
          </p:nvPr>
        </p:nvSpPr>
        <p:spPr>
          <a:xfrm>
            <a:off x="835200" y="1653719"/>
            <a:ext cx="6553200"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≠0</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O</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7" name="Content Placeholder 6"/>
          <p:cNvSpPr>
            <a:spLocks noGrp="1"/>
          </p:cNvSpPr>
          <p:nvPr>
            <p:ph idx="14"/>
          </p:nvPr>
        </p:nvSpPr>
        <p:spPr>
          <a:xfrm>
            <a:off x="457200" y="2657275"/>
            <a:ext cx="1905000" cy="432000"/>
          </a:xfrm>
        </p:spPr>
        <p:txBody>
          <a:bodyPr/>
          <a:lstStyle/>
          <a:p>
            <a:pPr marL="342900" indent="-342900">
              <a:buFont typeface="Wingdings" panose="05000000000000000000" pitchFamily="2" charset="2"/>
              <a:buChar char="n"/>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Proof:</a:t>
            </a:r>
            <a:endParaRPr lang="en-I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0" name="Object 7"/>
          <p:cNvGraphicFramePr>
            <a:graphicFrameLocks noChangeAspect="1"/>
          </p:cNvGraphicFramePr>
          <p:nvPr>
            <p:extLst>
              <p:ext uri="{D42A27DB-BD31-4B8C-83A1-F6EECF244321}">
                <p14:modId xmlns:p14="http://schemas.microsoft.com/office/powerpoint/2010/main" val="2215845858"/>
              </p:ext>
            </p:extLst>
          </p:nvPr>
        </p:nvGraphicFramePr>
        <p:xfrm>
          <a:off x="2293938" y="2714625"/>
          <a:ext cx="5784850" cy="1787525"/>
        </p:xfrm>
        <a:graphic>
          <a:graphicData uri="http://schemas.openxmlformats.org/presentationml/2006/ole">
            <mc:AlternateContent xmlns:mc="http://schemas.openxmlformats.org/markup-compatibility/2006">
              <mc:Choice xmlns:v="urn:schemas-microsoft-com:vml" Requires="v">
                <p:oleObj name="Equation" r:id="rId6" imgW="3403440" imgH="1054080" progId="Equation.DSMT4">
                  <p:embed/>
                </p:oleObj>
              </mc:Choice>
              <mc:Fallback>
                <p:oleObj name="Equation" r:id="rId6" imgW="3403440" imgH="1054080" progId="Equation.DSMT4">
                  <p:embed/>
                  <p:pic>
                    <p:nvPicPr>
                      <p:cNvPr id="18" name="Object 16"/>
                      <p:cNvPicPr/>
                      <p:nvPr/>
                    </p:nvPicPr>
                    <p:blipFill>
                      <a:blip r:embed="rId7"/>
                      <a:stretch>
                        <a:fillRect/>
                      </a:stretch>
                    </p:blipFill>
                    <p:spPr>
                      <a:xfrm>
                        <a:off x="2293938" y="2714625"/>
                        <a:ext cx="5784850" cy="1787525"/>
                      </a:xfrm>
                      <a:prstGeom prst="rect">
                        <a:avLst/>
                      </a:prstGeom>
                    </p:spPr>
                  </p:pic>
                </p:oleObj>
              </mc:Fallback>
            </mc:AlternateContent>
          </a:graphicData>
        </a:graphic>
      </p:graphicFrame>
      <p:sp>
        <p:nvSpPr>
          <p:cNvPr id="6" name="Content Placeholder 8"/>
          <p:cNvSpPr>
            <a:spLocks noGrp="1"/>
          </p:cNvSpPr>
          <p:nvPr>
            <p:ph idx="15"/>
          </p:nvPr>
        </p:nvSpPr>
        <p:spPr>
          <a:xfrm>
            <a:off x="457200" y="4825800"/>
            <a:ext cx="9144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21" name="Object 9"/>
          <p:cNvGraphicFramePr>
            <a:graphicFrameLocks noChangeAspect="1"/>
          </p:cNvGraphicFramePr>
          <p:nvPr>
            <p:extLst>
              <p:ext uri="{D42A27DB-BD31-4B8C-83A1-F6EECF244321}">
                <p14:modId xmlns:p14="http://schemas.microsoft.com/office/powerpoint/2010/main" val="2744556385"/>
              </p:ext>
            </p:extLst>
          </p:nvPr>
        </p:nvGraphicFramePr>
        <p:xfrm>
          <a:off x="1371600" y="4870450"/>
          <a:ext cx="2806700" cy="387350"/>
        </p:xfrm>
        <a:graphic>
          <a:graphicData uri="http://schemas.openxmlformats.org/presentationml/2006/ole">
            <mc:AlternateContent xmlns:mc="http://schemas.openxmlformats.org/markup-compatibility/2006">
              <mc:Choice xmlns:v="urn:schemas-microsoft-com:vml" Requires="v">
                <p:oleObj name="Equation" r:id="rId8" imgW="1650960" imgH="228600" progId="Equation.DSMT4">
                  <p:embed/>
                </p:oleObj>
              </mc:Choice>
              <mc:Fallback>
                <p:oleObj name="Equation" r:id="rId8" imgW="1650960" imgH="228600" progId="Equation.DSMT4">
                  <p:embed/>
                  <p:pic>
                    <p:nvPicPr>
                      <p:cNvPr id="18" name="Object 16"/>
                      <p:cNvPicPr/>
                      <p:nvPr/>
                    </p:nvPicPr>
                    <p:blipFill>
                      <a:blip r:embed="rId9"/>
                      <a:stretch>
                        <a:fillRect/>
                      </a:stretch>
                    </p:blipFill>
                    <p:spPr>
                      <a:xfrm>
                        <a:off x="1371600" y="4870450"/>
                        <a:ext cx="2806700" cy="387350"/>
                      </a:xfrm>
                      <a:prstGeom prst="rect">
                        <a:avLst/>
                      </a:prstGeom>
                    </p:spPr>
                  </p:pic>
                </p:oleObj>
              </mc:Fallback>
            </mc:AlternateContent>
          </a:graphicData>
        </a:graphic>
      </p:graphicFrame>
      <p:sp>
        <p:nvSpPr>
          <p:cNvPr id="7" name="Content Placeholder 10"/>
          <p:cNvSpPr>
            <a:spLocks noGrp="1"/>
          </p:cNvSpPr>
          <p:nvPr>
            <p:ph idx="16"/>
          </p:nvPr>
        </p:nvSpPr>
        <p:spPr>
          <a:xfrm>
            <a:off x="4343400" y="4825800"/>
            <a:ext cx="4393800" cy="43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Then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a:t>
            </a:r>
            <a:r>
              <a:rPr lang="en-US" sz="24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8" name="Content Placeholder 11"/>
          <p:cNvSpPr>
            <a:spLocks noGrp="1"/>
          </p:cNvSpPr>
          <p:nvPr>
            <p:ph idx="17"/>
          </p:nvPr>
        </p:nvSpPr>
        <p:spPr>
          <a:xfrm>
            <a:off x="432000" y="5302450"/>
            <a:ext cx="82800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leading term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a polynomial dominates its growth.</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4243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sum of the first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a:t>
            </a: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8" name="Object 3"/>
          <p:cNvGraphicFramePr>
            <a:graphicFrameLocks noChangeAspect="1"/>
          </p:cNvGraphicFramePr>
          <p:nvPr>
            <p:extLst>
              <p:ext uri="{D42A27DB-BD31-4B8C-83A1-F6EECF244321}">
                <p14:modId xmlns:p14="http://schemas.microsoft.com/office/powerpoint/2010/main" val="4100539444"/>
              </p:ext>
            </p:extLst>
          </p:nvPr>
        </p:nvGraphicFramePr>
        <p:xfrm>
          <a:off x="2012244" y="2336800"/>
          <a:ext cx="3962400" cy="406400"/>
        </p:xfrm>
        <a:graphic>
          <a:graphicData uri="http://schemas.openxmlformats.org/presentationml/2006/ole">
            <mc:AlternateContent xmlns:mc="http://schemas.openxmlformats.org/markup-compatibility/2006">
              <mc:Choice xmlns:v="urn:schemas-microsoft-com:vml" Requires="v">
                <p:oleObj name="Equation" r:id="rId2" imgW="1981080" imgH="203040" progId="Equation.DSMT4">
                  <p:embed/>
                </p:oleObj>
              </mc:Choice>
              <mc:Fallback>
                <p:oleObj name="Equation" r:id="rId2" imgW="1981080" imgH="203040" progId="Equation.DSMT4">
                  <p:embed/>
                  <p:pic>
                    <p:nvPicPr>
                      <p:cNvPr id="18" name="Object 3"/>
                      <p:cNvPicPr/>
                      <p:nvPr/>
                    </p:nvPicPr>
                    <p:blipFill>
                      <a:blip r:embed="rId3"/>
                      <a:stretch>
                        <a:fillRect/>
                      </a:stretch>
                    </p:blipFill>
                    <p:spPr>
                      <a:xfrm>
                        <a:off x="2012244" y="2336800"/>
                        <a:ext cx="3962400" cy="406400"/>
                      </a:xfrm>
                      <a:prstGeom prst="rect">
                        <a:avLst/>
                      </a:prstGeom>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3959807712"/>
              </p:ext>
            </p:extLst>
          </p:nvPr>
        </p:nvGraphicFramePr>
        <p:xfrm>
          <a:off x="1092200" y="2819400"/>
          <a:ext cx="5537200" cy="558800"/>
        </p:xfrm>
        <a:graphic>
          <a:graphicData uri="http://schemas.openxmlformats.org/presentationml/2006/ole">
            <mc:AlternateContent xmlns:mc="http://schemas.openxmlformats.org/markup-compatibility/2006">
              <mc:Choice xmlns:v="urn:schemas-microsoft-com:vml" Requires="v">
                <p:oleObj name="Equation" r:id="rId4" imgW="2768400" imgH="279360" progId="Equation.DSMT4">
                  <p:embed/>
                </p:oleObj>
              </mc:Choice>
              <mc:Fallback>
                <p:oleObj name="Equation" r:id="rId4" imgW="2768400" imgH="279360" progId="Equation.DSMT4">
                  <p:embed/>
                  <p:pic>
                    <p:nvPicPr>
                      <p:cNvPr id="8" name="Object 3"/>
                      <p:cNvPicPr/>
                      <p:nvPr/>
                    </p:nvPicPr>
                    <p:blipFill>
                      <a:blip r:embed="rId5"/>
                      <a:stretch>
                        <a:fillRect/>
                      </a:stretch>
                    </p:blipFill>
                    <p:spPr>
                      <a:xfrm>
                        <a:off x="1092200" y="2819400"/>
                        <a:ext cx="5537200" cy="558800"/>
                      </a:xfrm>
                      <a:prstGeom prst="rect">
                        <a:avLst/>
                      </a:prstGeom>
                    </p:spPr>
                  </p:pic>
                </p:oleObj>
              </mc:Fallback>
            </mc:AlternateContent>
          </a:graphicData>
        </a:graphic>
      </p:graphicFrame>
      <p:sp>
        <p:nvSpPr>
          <p:cNvPr id="4" name="Content Placeholder 5"/>
          <p:cNvSpPr>
            <a:spLocks noGrp="1"/>
          </p:cNvSpPr>
          <p:nvPr>
            <p:ph idx="13"/>
          </p:nvPr>
        </p:nvSpPr>
        <p:spPr>
          <a:xfrm>
            <a:off x="457200" y="3505200"/>
            <a:ext cx="8229600" cy="1476000"/>
          </a:xfrm>
        </p:spPr>
        <p:txBody>
          <a:bodyPr/>
          <a:lstStyle/>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the factorial function </a:t>
            </a:r>
          </a:p>
          <a:p>
            <a:pPr>
              <a:spcBef>
                <a:spcPts val="300"/>
              </a:spcBef>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graphicFrame>
        <p:nvGraphicFramePr>
          <p:cNvPr id="10" name="Object 6"/>
          <p:cNvGraphicFramePr>
            <a:graphicFrameLocks noChangeAspect="1"/>
          </p:cNvGraphicFramePr>
          <p:nvPr>
            <p:extLst>
              <p:ext uri="{D42A27DB-BD31-4B8C-83A1-F6EECF244321}">
                <p14:modId xmlns:p14="http://schemas.microsoft.com/office/powerpoint/2010/main" val="1768075960"/>
              </p:ext>
            </p:extLst>
          </p:nvPr>
        </p:nvGraphicFramePr>
        <p:xfrm>
          <a:off x="3352800" y="4001900"/>
          <a:ext cx="3200400" cy="482600"/>
        </p:xfrm>
        <a:graphic>
          <a:graphicData uri="http://schemas.openxmlformats.org/presentationml/2006/ole">
            <mc:AlternateContent xmlns:mc="http://schemas.openxmlformats.org/markup-compatibility/2006">
              <mc:Choice xmlns:v="urn:schemas-microsoft-com:vml" Requires="v">
                <p:oleObj name="Equation" r:id="rId6" imgW="1600200" imgH="241200" progId="Equation.DSMT4">
                  <p:embed/>
                </p:oleObj>
              </mc:Choice>
              <mc:Fallback>
                <p:oleObj name="Equation" r:id="rId6" imgW="1600200" imgH="241200" progId="Equation.DSMT4">
                  <p:embed/>
                  <p:pic>
                    <p:nvPicPr>
                      <p:cNvPr id="8" name="Object 3"/>
                      <p:cNvPicPr/>
                      <p:nvPr/>
                    </p:nvPicPr>
                    <p:blipFill>
                      <a:blip r:embed="rId7"/>
                      <a:stretch>
                        <a:fillRect/>
                      </a:stretch>
                    </p:blipFill>
                    <p:spPr>
                      <a:xfrm>
                        <a:off x="3352800" y="4001900"/>
                        <a:ext cx="3200400" cy="482600"/>
                      </a:xfrm>
                      <a:prstGeom prst="rect">
                        <a:avLst/>
                      </a:prstGeom>
                    </p:spPr>
                  </p:pic>
                </p:oleObj>
              </mc:Fallback>
            </mc:AlternateContent>
          </a:graphicData>
        </a:graphic>
      </p:graphicFrame>
      <p:graphicFrame>
        <p:nvGraphicFramePr>
          <p:cNvPr id="11" name="Object 7"/>
          <p:cNvGraphicFramePr>
            <a:graphicFrameLocks noChangeAspect="1"/>
          </p:cNvGraphicFramePr>
          <p:nvPr>
            <p:extLst>
              <p:ext uri="{D42A27DB-BD31-4B8C-83A1-F6EECF244321}">
                <p14:modId xmlns:p14="http://schemas.microsoft.com/office/powerpoint/2010/main" val="3170789691"/>
              </p:ext>
            </p:extLst>
          </p:nvPr>
        </p:nvGraphicFramePr>
        <p:xfrm>
          <a:off x="533400" y="5143500"/>
          <a:ext cx="4724400" cy="406400"/>
        </p:xfrm>
        <a:graphic>
          <a:graphicData uri="http://schemas.openxmlformats.org/presentationml/2006/ole">
            <mc:AlternateContent xmlns:mc="http://schemas.openxmlformats.org/markup-compatibility/2006">
              <mc:Choice xmlns:v="urn:schemas-microsoft-com:vml" Requires="v">
                <p:oleObj name="Equation" r:id="rId8" imgW="2361960" imgH="203040" progId="Equation.DSMT4">
                  <p:embed/>
                </p:oleObj>
              </mc:Choice>
              <mc:Fallback>
                <p:oleObj name="Equation" r:id="rId8" imgW="2361960" imgH="203040" progId="Equation.DSMT4">
                  <p:embed/>
                  <p:pic>
                    <p:nvPicPr>
                      <p:cNvPr id="10" name="Object 3"/>
                      <p:cNvPicPr/>
                      <p:nvPr/>
                    </p:nvPicPr>
                    <p:blipFill>
                      <a:blip r:embed="rId9"/>
                      <a:stretch>
                        <a:fillRect/>
                      </a:stretch>
                    </p:blipFill>
                    <p:spPr>
                      <a:xfrm>
                        <a:off x="533400" y="5143500"/>
                        <a:ext cx="4724400" cy="406400"/>
                      </a:xfrm>
                      <a:prstGeom prst="rect">
                        <a:avLst/>
                      </a:prstGeom>
                    </p:spPr>
                  </p:pic>
                </p:oleObj>
              </mc:Fallback>
            </mc:AlternateContent>
          </a:graphicData>
        </a:graphic>
      </p:graphicFrame>
      <p:graphicFrame>
        <p:nvGraphicFramePr>
          <p:cNvPr id="13" name="Object 8"/>
          <p:cNvGraphicFramePr>
            <a:graphicFrameLocks noChangeAspect="1"/>
          </p:cNvGraphicFramePr>
          <p:nvPr>
            <p:extLst>
              <p:ext uri="{D42A27DB-BD31-4B8C-83A1-F6EECF244321}">
                <p14:modId xmlns:p14="http://schemas.microsoft.com/office/powerpoint/2010/main" val="2787441309"/>
              </p:ext>
            </p:extLst>
          </p:nvPr>
        </p:nvGraphicFramePr>
        <p:xfrm>
          <a:off x="1181100" y="5791200"/>
          <a:ext cx="4343400" cy="558800"/>
        </p:xfrm>
        <a:graphic>
          <a:graphicData uri="http://schemas.openxmlformats.org/presentationml/2006/ole">
            <mc:AlternateContent xmlns:mc="http://schemas.openxmlformats.org/markup-compatibility/2006">
              <mc:Choice xmlns:v="urn:schemas-microsoft-com:vml" Requires="v">
                <p:oleObj name="Equation" r:id="rId10" imgW="2171520" imgH="279360" progId="Equation.DSMT4">
                  <p:embed/>
                </p:oleObj>
              </mc:Choice>
              <mc:Fallback>
                <p:oleObj name="Equation" r:id="rId10" imgW="2171520" imgH="279360" progId="Equation.DSMT4">
                  <p:embed/>
                  <p:pic>
                    <p:nvPicPr>
                      <p:cNvPr id="11" name="Object 3"/>
                      <p:cNvPicPr/>
                      <p:nvPr/>
                    </p:nvPicPr>
                    <p:blipFill>
                      <a:blip r:embed="rId11"/>
                      <a:stretch>
                        <a:fillRect/>
                      </a:stretch>
                    </p:blipFill>
                    <p:spPr>
                      <a:xfrm>
                        <a:off x="1181100" y="5791200"/>
                        <a:ext cx="4343400" cy="558800"/>
                      </a:xfrm>
                      <a:prstGeom prst="rect">
                        <a:avLst/>
                      </a:prstGeom>
                    </p:spPr>
                  </p:pic>
                </p:oleObj>
              </mc:Fallback>
            </mc:AlternateContent>
          </a:graphicData>
        </a:graphic>
      </p:graphicFrame>
    </p:spTree>
    <p:extLst>
      <p:ext uri="{BB962C8B-B14F-4D97-AF65-F5344CB8AC3E}">
        <p14:creationId xmlns:p14="http://schemas.microsoft.com/office/powerpoint/2010/main" val="421039766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IN" altLang="zh-CN" sz="3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for </a:t>
            </a:r>
            <a:r>
              <a:rPr lang="en-US"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t>
            </a:r>
            <a:r>
              <a:rPr lang="en-IN" altLang="zh-CN" sz="32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ome</a:t>
            </a:r>
            <a:r>
              <a:rPr lang="en-IN" altLang="zh-C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Important Functions</a:t>
            </a:r>
            <a:endParaRPr lang="en-IN" sz="1100" b="1" dirty="0">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686800" cy="1327644"/>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Use big-</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to estimate log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Given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144720491"/>
              </p:ext>
            </p:extLst>
          </p:nvPr>
        </p:nvGraphicFramePr>
        <p:xfrm>
          <a:off x="4111950" y="2011044"/>
          <a:ext cx="1110600" cy="507600"/>
        </p:xfrm>
        <a:graphic>
          <a:graphicData uri="http://schemas.openxmlformats.org/presentationml/2006/ole">
            <mc:AlternateContent xmlns:mc="http://schemas.openxmlformats.org/markup-compatibility/2006">
              <mc:Choice xmlns:v="urn:schemas-microsoft-com:vml" Requires="v">
                <p:oleObj name="Equation" r:id="rId2" imgW="444240" imgH="203040" progId="Equation.DSMT4">
                  <p:embed/>
                </p:oleObj>
              </mc:Choice>
              <mc:Fallback>
                <p:oleObj name="Equation" r:id="rId2" imgW="444240" imgH="203040" progId="Equation.DSMT4">
                  <p:embed/>
                  <p:pic>
                    <p:nvPicPr>
                      <p:cNvPr id="8" name="Object 3"/>
                      <p:cNvPicPr/>
                      <p:nvPr/>
                    </p:nvPicPr>
                    <p:blipFill>
                      <a:blip r:embed="rId3"/>
                      <a:stretch>
                        <a:fillRect/>
                      </a:stretch>
                    </p:blipFill>
                    <p:spPr>
                      <a:xfrm>
                        <a:off x="4111950" y="2011044"/>
                        <a:ext cx="1110600" cy="507600"/>
                      </a:xfrm>
                      <a:prstGeom prst="rect">
                        <a:avLst/>
                      </a:prstGeom>
                    </p:spPr>
                  </p:pic>
                </p:oleObj>
              </mc:Fallback>
            </mc:AlternateContent>
          </a:graphicData>
        </a:graphic>
      </p:graphicFrame>
      <p:sp>
        <p:nvSpPr>
          <p:cNvPr id="5" name="Content Placeholder 5"/>
          <p:cNvSpPr>
            <a:spLocks noGrp="1"/>
          </p:cNvSpPr>
          <p:nvPr>
            <p:ph idx="14"/>
          </p:nvPr>
        </p:nvSpPr>
        <p:spPr>
          <a:xfrm>
            <a:off x="457200" y="2895600"/>
            <a:ext cx="1066800" cy="612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6"/>
          <p:cNvGraphicFramePr>
            <a:graphicFrameLocks noChangeAspect="1"/>
          </p:cNvGraphicFramePr>
          <p:nvPr>
            <p:extLst>
              <p:ext uri="{D42A27DB-BD31-4B8C-83A1-F6EECF244321}">
                <p14:modId xmlns:p14="http://schemas.microsoft.com/office/powerpoint/2010/main" val="3446016231"/>
              </p:ext>
            </p:extLst>
          </p:nvPr>
        </p:nvGraphicFramePr>
        <p:xfrm>
          <a:off x="1524000" y="2895600"/>
          <a:ext cx="3143250" cy="603250"/>
        </p:xfrm>
        <a:graphic>
          <a:graphicData uri="http://schemas.openxmlformats.org/presentationml/2006/ole">
            <mc:AlternateContent xmlns:mc="http://schemas.openxmlformats.org/markup-compatibility/2006">
              <mc:Choice xmlns:v="urn:schemas-microsoft-com:vml" Requires="v">
                <p:oleObj name="Equation" r:id="rId4" imgW="1257120" imgH="241200" progId="Equation.DSMT4">
                  <p:embed/>
                </p:oleObj>
              </mc:Choice>
              <mc:Fallback>
                <p:oleObj name="Equation" r:id="rId4" imgW="1257120" imgH="241200" progId="Equation.DSMT4">
                  <p:embed/>
                  <p:pic>
                    <p:nvPicPr>
                      <p:cNvPr id="9" name="Object 3"/>
                      <p:cNvPicPr/>
                      <p:nvPr/>
                    </p:nvPicPr>
                    <p:blipFill>
                      <a:blip r:embed="rId5"/>
                      <a:stretch>
                        <a:fillRect/>
                      </a:stretch>
                    </p:blipFill>
                    <p:spPr>
                      <a:xfrm>
                        <a:off x="1524000" y="2895600"/>
                        <a:ext cx="3143250" cy="603250"/>
                      </a:xfrm>
                      <a:prstGeom prst="rect">
                        <a:avLst/>
                      </a:prstGeom>
                    </p:spPr>
                  </p:pic>
                </p:oleObj>
              </mc:Fallback>
            </mc:AlternateContent>
          </a:graphicData>
        </a:graphic>
      </p:graphicFrame>
      <p:sp>
        <p:nvSpPr>
          <p:cNvPr id="6" name="Content Placeholder 7"/>
          <p:cNvSpPr>
            <a:spLocks noGrp="1"/>
          </p:cNvSpPr>
          <p:nvPr>
            <p:ph idx="15"/>
          </p:nvPr>
        </p:nvSpPr>
        <p:spPr>
          <a:xfrm>
            <a:off x="457200" y="3581400"/>
            <a:ext cx="8424000" cy="1327644"/>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log(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∙log</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taking </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C </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and </a:t>
            </a:r>
            <a:r>
              <a:rPr lang="en-US" sz="28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k</a:t>
            </a: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1.</a:t>
            </a:r>
            <a:endPar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342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Display of Growth of Functions</a:t>
            </a:r>
          </a:p>
        </p:txBody>
      </p:sp>
      <p:pic>
        <p:nvPicPr>
          <p:cNvPr id="10" name="Picture 2" descr="A graph of the growth of 7 functions commonly used in Big-O estimates."/>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48510" y="1371600"/>
            <a:ext cx="4646981" cy="3769218"/>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p:cNvSpPr>
            <a:spLocks noGrp="1"/>
          </p:cNvSpPr>
          <p:nvPr>
            <p:ph idx="13"/>
          </p:nvPr>
        </p:nvSpPr>
        <p:spPr>
          <a:xfrm>
            <a:off x="457200" y="5334000"/>
            <a:ext cx="8229600" cy="9144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the difference in behavior of functions as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gets larger</a:t>
            </a:r>
          </a:p>
        </p:txBody>
      </p:sp>
    </p:spTree>
    <p:extLst>
      <p:ext uri="{BB962C8B-B14F-4D97-AF65-F5344CB8AC3E}">
        <p14:creationId xmlns:p14="http://schemas.microsoft.com/office/powerpoint/2010/main" val="3830595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 and Algorithms</a:t>
            </a:r>
          </a:p>
        </p:txBody>
      </p:sp>
      <p:sp>
        <p:nvSpPr>
          <p:cNvPr id="3" name="Content Placeholder 2"/>
          <p:cNvSpPr>
            <a:spLocks noGrp="1"/>
          </p:cNvSpPr>
          <p:nvPr>
            <p:ph idx="1"/>
          </p:nvPr>
        </p:nvSpPr>
        <p:spPr/>
        <p:txBody>
          <a:bodyPr/>
          <a:lstStyle/>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Problems</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 many domains there are key general problems that ask for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with specific properties when given valid </a:t>
            </a: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Notation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first step is to precisely state the problem, using the appropriate structures to specify the input and the desired output.</a:t>
            </a:r>
          </a:p>
          <a:p>
            <a:pPr marL="457200" indent="-457200">
              <a:spcBef>
                <a:spcPts val="600"/>
              </a:spcBef>
              <a:buFont typeface="Wingdings" panose="05000000000000000000" pitchFamily="2" charset="2"/>
              <a:buChar char="n"/>
            </a:pP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then solve the general problem by specifying the steps of a procedure that takes a valid input and produces the desired output. This procedure is called an </a:t>
            </a:r>
            <a:r>
              <a:rPr lang="en-US" sz="28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755226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Useful Big-</a:t>
            </a:r>
            <a:r>
              <a:rPr lang="en-IN"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Estimates Involving Logarithms, Powers, and Exponents</a:t>
            </a:r>
            <a:endPar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positive, then</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log</a:t>
            </a:r>
            <a:r>
              <a:rPr lang="en-US" sz="2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positive,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b &gt; </a:t>
            </a:r>
            <a:r>
              <a:rPr lang="en-US" sz="2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a:t>
            </a:r>
          </a:p>
          <a:p>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but </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not </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a:t>
            </a:r>
            <a:r>
              <a:rPr lang="en-US" sz="2800" b="1" i="1" baseline="30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291271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1</a:t>
            </a:r>
            <a:endParaRPr lang="en-US" sz="1500" dirty="0"/>
          </a:p>
        </p:txBody>
      </p:sp>
      <p:sp>
        <p:nvSpPr>
          <p:cNvPr id="3" name="Content Placeholder 2"/>
          <p:cNvSpPr>
            <a:spLocks noGrp="1"/>
          </p:cNvSpPr>
          <p:nvPr>
            <p:ph idx="1"/>
          </p:nvPr>
        </p:nvSpPr>
        <p:spPr>
          <a:xfrm>
            <a:off x="457200" y="1295400"/>
            <a:ext cx="8321040" cy="5257800"/>
          </a:xfrm>
        </p:spPr>
        <p:txBody>
          <a:bodyPr/>
          <a:lstStyle/>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(x))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(max(</a:t>
            </a:r>
            <a:r>
              <a:rPr lang="en-US" sz="2800" dirty="0">
                <a:ea typeface="Cambria Math" pitchFamily="18" charset="0"/>
              </a:rPr>
              <a:t>|</a:t>
            </a:r>
            <a:r>
              <a:rPr lang="en-US" sz="2800" dirty="0"/>
              <a:t>g</a:t>
            </a:r>
            <a:r>
              <a:rPr lang="en-US" sz="2800" baseline="-25000" dirty="0">
                <a:ea typeface="Cambria Math" pitchFamily="18" charset="0"/>
              </a:rPr>
              <a:t>1</a:t>
            </a:r>
            <a:r>
              <a:rPr lang="en-US" sz="2800" dirty="0"/>
              <a:t>(x)</a:t>
            </a:r>
            <a:r>
              <a:rPr lang="en-US" sz="2800" dirty="0">
                <a:ea typeface="Cambria Math" pitchFamily="18" charset="0"/>
              </a:rPr>
              <a:t> |,|</a:t>
            </a:r>
            <a:r>
              <a:rPr lang="en-US" sz="2800" dirty="0"/>
              <a:t>g</a:t>
            </a:r>
            <a:r>
              <a:rPr lang="en-US" sz="2800" baseline="-25000" dirty="0">
                <a:ea typeface="Cambria Math" pitchFamily="18" charset="0"/>
              </a:rPr>
              <a:t>2</a:t>
            </a:r>
            <a:r>
              <a:rPr lang="en-US" sz="2800" dirty="0"/>
              <a:t>(x)</a:t>
            </a:r>
            <a:r>
              <a:rPr lang="en-US" sz="2800" dirty="0">
                <a:ea typeface="Cambria Math" pitchFamily="18" charset="0"/>
              </a:rPr>
              <a:t> |)).</a:t>
            </a:r>
          </a:p>
          <a:p>
            <a:pPr lvl="1">
              <a:spcBef>
                <a:spcPts val="600"/>
              </a:spcBef>
            </a:pPr>
            <a:r>
              <a:rPr lang="en-US" sz="2400" dirty="0"/>
              <a:t>See next slide for proof</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t>
            </a:r>
            <a:r>
              <a:rPr lang="en-US" sz="2800" dirty="0"/>
              <a:t>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are both </a:t>
            </a:r>
            <a:r>
              <a:rPr lang="en-US" sz="2800" i="1" dirty="0">
                <a:ea typeface="Cambria Math" pitchFamily="18" charset="0"/>
              </a:rPr>
              <a:t>O</a:t>
            </a:r>
            <a:r>
              <a:rPr lang="en-US" sz="2800" dirty="0">
                <a:ea typeface="Cambria Math" pitchFamily="18" charset="0"/>
              </a:rPr>
              <a:t>(</a:t>
            </a:r>
            <a:r>
              <a:rPr lang="en-US" sz="2800" dirty="0"/>
              <a:t>g(</a:t>
            </a:r>
            <a:r>
              <a:rPr lang="en-US" sz="2800" i="1" dirty="0"/>
              <a:t>x</a:t>
            </a:r>
            <a:r>
              <a:rPr lang="en-US" sz="2800" dirty="0"/>
              <a:t>)) then </a:t>
            </a:r>
          </a:p>
          <a:p>
            <a:pPr>
              <a:spcBef>
                <a:spcPts val="600"/>
              </a:spcBef>
            </a:pPr>
            <a:r>
              <a:rPr lang="en-US" sz="2800" dirty="0"/>
              <a:t>			</a:t>
            </a:r>
            <a:r>
              <a:rPr lang="en-US" sz="2400" dirty="0"/>
              <a:t>( </a:t>
            </a:r>
            <a:r>
              <a:rPr lang="en-US" sz="2400" i="1" dirty="0"/>
              <a:t>f</a:t>
            </a:r>
            <a:r>
              <a:rPr lang="en-US" sz="2400" baseline="-25000" dirty="0">
                <a:ea typeface="Cambria Math" pitchFamily="18" charset="0"/>
              </a:rPr>
              <a:t>1</a:t>
            </a:r>
            <a:r>
              <a:rPr lang="en-US" sz="2400" dirty="0"/>
              <a:t> + </a:t>
            </a:r>
            <a:r>
              <a:rPr lang="en-US" sz="2400" i="1" dirty="0"/>
              <a:t>f</a:t>
            </a:r>
            <a:r>
              <a:rPr lang="en-US" sz="2400" baseline="-25000" dirty="0">
                <a:ea typeface="Cambria Math" pitchFamily="18" charset="0"/>
              </a:rPr>
              <a:t>2</a:t>
            </a:r>
            <a:r>
              <a:rPr lang="en-US" sz="2400" dirty="0"/>
              <a:t> )(</a:t>
            </a:r>
            <a:r>
              <a:rPr lang="en-US" sz="2400" i="1" dirty="0"/>
              <a:t>x</a:t>
            </a:r>
            <a:r>
              <a:rPr lang="en-US" sz="2400" dirty="0"/>
              <a:t>) is </a:t>
            </a:r>
            <a:r>
              <a:rPr lang="en-US" sz="2400" i="1" dirty="0"/>
              <a:t>O</a:t>
            </a:r>
            <a:r>
              <a:rPr lang="en-US" sz="2400" dirty="0"/>
              <a:t>(g(</a:t>
            </a:r>
            <a:r>
              <a:rPr lang="en-US" sz="2400" i="1" dirty="0"/>
              <a:t>x</a:t>
            </a:r>
            <a:r>
              <a:rPr lang="en-US" sz="2400" dirty="0"/>
              <a:t>)</a:t>
            </a:r>
            <a:r>
              <a:rPr lang="en-US" sz="2400" dirty="0">
                <a:ea typeface="Cambria Math" pitchFamily="18" charset="0"/>
              </a:rPr>
              <a:t>).</a:t>
            </a:r>
            <a:endParaRPr lang="en-US" sz="2400" dirty="0"/>
          </a:p>
          <a:p>
            <a:pPr lvl="1">
              <a:spcBef>
                <a:spcPts val="600"/>
              </a:spcBef>
            </a:pPr>
            <a:r>
              <a:rPr lang="en-US" dirty="0"/>
              <a:t>See text for argument</a:t>
            </a:r>
          </a:p>
          <a:p>
            <a:pPr>
              <a:spcBef>
                <a:spcPts val="600"/>
              </a:spcBef>
            </a:pPr>
            <a:r>
              <a:rPr lang="en-US" sz="2800" dirty="0"/>
              <a:t>If  </a:t>
            </a:r>
            <a:r>
              <a:rPr lang="en-US" sz="2800" i="1" dirty="0"/>
              <a:t>f</a:t>
            </a:r>
            <a:r>
              <a:rPr lang="en-US" sz="2800" baseline="-25000" dirty="0">
                <a:ea typeface="Cambria Math" pitchFamily="18" charset="0"/>
              </a:rPr>
              <a:t>1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1</a:t>
            </a:r>
            <a:r>
              <a:rPr lang="en-US" sz="2800" dirty="0"/>
              <a:t>(x)) and </a:t>
            </a:r>
            <a:r>
              <a:rPr lang="en-US" sz="2800" i="1" dirty="0"/>
              <a:t>f</a:t>
            </a:r>
            <a:r>
              <a:rPr lang="en-US" sz="2800" baseline="-25000" dirty="0">
                <a:ea typeface="Cambria Math" pitchFamily="18" charset="0"/>
              </a:rPr>
              <a:t>2 </a:t>
            </a:r>
            <a:r>
              <a:rPr lang="en-US" sz="2800" dirty="0">
                <a:ea typeface="Cambria Math" pitchFamily="18" charset="0"/>
              </a:rPr>
              <a:t>(</a:t>
            </a:r>
            <a:r>
              <a:rPr lang="en-US" sz="2800" i="1" dirty="0">
                <a:ea typeface="Cambria Math" pitchFamily="18" charset="0"/>
              </a:rPr>
              <a:t>x</a:t>
            </a:r>
            <a:r>
              <a:rPr lang="en-US" sz="2800" dirty="0">
                <a:ea typeface="Cambria Math" pitchFamily="18" charset="0"/>
              </a:rPr>
              <a:t>) is </a:t>
            </a:r>
            <a:r>
              <a:rPr lang="en-US" sz="2800" i="1" dirty="0">
                <a:ea typeface="Cambria Math" pitchFamily="18" charset="0"/>
              </a:rPr>
              <a:t>O</a:t>
            </a:r>
            <a:r>
              <a:rPr lang="en-US" sz="2800" dirty="0">
                <a:ea typeface="Cambria Math" pitchFamily="18" charset="0"/>
              </a:rPr>
              <a:t>(</a:t>
            </a:r>
            <a:r>
              <a:rPr lang="en-US" sz="2800" dirty="0"/>
              <a:t>g</a:t>
            </a:r>
            <a:r>
              <a:rPr lang="en-US" sz="2800" baseline="-25000" dirty="0">
                <a:ea typeface="Cambria Math" pitchFamily="18" charset="0"/>
              </a:rPr>
              <a:t>2</a:t>
            </a:r>
            <a:r>
              <a:rPr lang="en-US" sz="2800" dirty="0"/>
              <a:t>(</a:t>
            </a:r>
            <a:r>
              <a:rPr lang="en-US" sz="2800" i="1" dirty="0"/>
              <a:t>x</a:t>
            </a:r>
            <a:r>
              <a:rPr lang="en-US" sz="2800" dirty="0"/>
              <a:t>)) then </a:t>
            </a:r>
          </a:p>
          <a:p>
            <a:pPr>
              <a:spcBef>
                <a:spcPts val="600"/>
              </a:spcBef>
            </a:pPr>
            <a:r>
              <a:rPr lang="en-US" sz="2800" dirty="0"/>
              <a:t>			( </a:t>
            </a:r>
            <a:r>
              <a:rPr lang="en-US" sz="2800" i="1" dirty="0"/>
              <a:t>f</a:t>
            </a:r>
            <a:r>
              <a:rPr lang="en-US" sz="2800" baseline="-25000" dirty="0">
                <a:ea typeface="Cambria Math" pitchFamily="18" charset="0"/>
              </a:rPr>
              <a:t>1</a:t>
            </a:r>
            <a:r>
              <a:rPr lang="en-US" sz="2800" dirty="0"/>
              <a:t> </a:t>
            </a:r>
            <a:r>
              <a:rPr lang="en-US" sz="2800" i="1" dirty="0"/>
              <a:t>f</a:t>
            </a:r>
            <a:r>
              <a:rPr lang="en-US" sz="2800" baseline="-25000" dirty="0">
                <a:ea typeface="Cambria Math" pitchFamily="18" charset="0"/>
              </a:rPr>
              <a:t>2</a:t>
            </a:r>
            <a:r>
              <a:rPr lang="en-US" sz="2800" dirty="0"/>
              <a:t> )(</a:t>
            </a:r>
            <a:r>
              <a:rPr lang="en-US" sz="2800" i="1" dirty="0"/>
              <a:t>x</a:t>
            </a:r>
            <a:r>
              <a:rPr lang="en-US" sz="2800" dirty="0"/>
              <a:t>) is </a:t>
            </a:r>
            <a:r>
              <a:rPr lang="en-US" sz="2800" i="1" dirty="0"/>
              <a:t>O</a:t>
            </a:r>
            <a:r>
              <a:rPr lang="en-US" sz="2800" dirty="0"/>
              <a:t>(g</a:t>
            </a:r>
            <a:r>
              <a:rPr lang="en-US" sz="2800" baseline="-25000" dirty="0">
                <a:ea typeface="Cambria Math" pitchFamily="18" charset="0"/>
              </a:rPr>
              <a:t>1</a:t>
            </a:r>
            <a:r>
              <a:rPr lang="en-US" sz="2800" dirty="0"/>
              <a:t>(x)g</a:t>
            </a:r>
            <a:r>
              <a:rPr lang="en-US" sz="2800" baseline="-25000" dirty="0">
                <a:ea typeface="Cambria Math" pitchFamily="18" charset="0"/>
              </a:rPr>
              <a:t>2</a:t>
            </a:r>
            <a:r>
              <a:rPr lang="en-US" sz="2800" dirty="0"/>
              <a:t>(x)</a:t>
            </a:r>
            <a:r>
              <a:rPr lang="en-US" sz="2800" dirty="0">
                <a:ea typeface="Cambria Math" pitchFamily="18" charset="0"/>
              </a:rPr>
              <a:t>).</a:t>
            </a:r>
          </a:p>
          <a:p>
            <a:pPr lvl="1">
              <a:spcBef>
                <a:spcPts val="600"/>
              </a:spcBef>
            </a:pPr>
            <a:r>
              <a:rPr lang="en-US" dirty="0"/>
              <a:t>See text for argument</a:t>
            </a:r>
          </a:p>
        </p:txBody>
      </p:sp>
    </p:spTree>
    <p:extLst>
      <p:ext uri="{BB962C8B-B14F-4D97-AF65-F5344CB8AC3E}">
        <p14:creationId xmlns:p14="http://schemas.microsoft.com/office/powerpoint/2010/main" val="33131724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Combinations of Functions</a:t>
            </a:r>
            <a:r>
              <a:rPr lang="en-IN" sz="1500" dirty="0"/>
              <a:t> 2</a:t>
            </a:r>
          </a:p>
        </p:txBody>
      </p:sp>
      <p:graphicFrame>
        <p:nvGraphicFramePr>
          <p:cNvPr id="14" name="Object 2"/>
          <p:cNvGraphicFramePr>
            <a:graphicFrameLocks noChangeAspect="1"/>
          </p:cNvGraphicFramePr>
          <p:nvPr/>
        </p:nvGraphicFramePr>
        <p:xfrm>
          <a:off x="457200" y="1066800"/>
          <a:ext cx="5310936" cy="949824"/>
        </p:xfrm>
        <a:graphic>
          <a:graphicData uri="http://schemas.openxmlformats.org/presentationml/2006/ole">
            <mc:AlternateContent xmlns:mc="http://schemas.openxmlformats.org/markup-compatibility/2006">
              <mc:Choice xmlns:v="urn:schemas-microsoft-com:vml" Requires="v">
                <p:oleObj name="Equation" r:id="rId2" imgW="3124080" imgH="558720" progId="Equation.DSMT4">
                  <p:embed/>
                </p:oleObj>
              </mc:Choice>
              <mc:Fallback>
                <p:oleObj name="Equation" r:id="rId2" imgW="3124080" imgH="558720" progId="Equation.DSMT4">
                  <p:embed/>
                  <p:pic>
                    <p:nvPicPr>
                      <p:cNvPr id="14" name="Object 2"/>
                      <p:cNvPicPr/>
                      <p:nvPr/>
                    </p:nvPicPr>
                    <p:blipFill>
                      <a:blip r:embed="rId3"/>
                      <a:stretch>
                        <a:fillRect/>
                      </a:stretch>
                    </p:blipFill>
                    <p:spPr>
                      <a:xfrm>
                        <a:off x="457200" y="1066800"/>
                        <a:ext cx="5310936" cy="949824"/>
                      </a:xfrm>
                      <a:prstGeom prst="rect">
                        <a:avLst/>
                      </a:prstGeom>
                    </p:spPr>
                  </p:pic>
                </p:oleObj>
              </mc:Fallback>
            </mc:AlternateContent>
          </a:graphicData>
        </a:graphic>
      </p:graphicFrame>
      <p:sp>
        <p:nvSpPr>
          <p:cNvPr id="3" name="Content Placeholder 3"/>
          <p:cNvSpPr>
            <a:spLocks noGrp="1"/>
          </p:cNvSpPr>
          <p:nvPr>
            <p:ph idx="1"/>
          </p:nvPr>
        </p:nvSpPr>
        <p:spPr>
          <a:xfrm>
            <a:off x="457200" y="2251364"/>
            <a:ext cx="8424000" cy="457200"/>
          </a:xfrm>
        </p:spPr>
        <p:txBody>
          <a:bodyPr/>
          <a:lstStyle/>
          <a:p>
            <a:pPr marL="457200" indent="-342900">
              <a:buClr>
                <a:srgbClr val="04617B"/>
              </a:buClr>
              <a:buFont typeface="Arial" panose="020B0604020202020204" pitchFamily="34" charset="0"/>
              <a:buChar char="•"/>
            </a:pPr>
            <a:r>
              <a:rPr lang="en-US" sz="2000" dirty="0"/>
              <a:t>By the definition of big-</a:t>
            </a:r>
            <a:r>
              <a:rPr lang="en-US" sz="2000" i="1" dirty="0"/>
              <a:t>O</a:t>
            </a:r>
            <a:r>
              <a:rPr lang="en-US" sz="2000" dirty="0"/>
              <a:t> notation, there are constants C</a:t>
            </a:r>
            <a:r>
              <a:rPr lang="en-US" sz="2000" baseline="-25000" dirty="0">
                <a:ea typeface="Cambria Math" pitchFamily="18" charset="0"/>
              </a:rPr>
              <a:t>1</a:t>
            </a:r>
            <a:r>
              <a:rPr lang="en-US" sz="2000" dirty="0"/>
              <a:t>,C</a:t>
            </a:r>
            <a:r>
              <a:rPr lang="en-US" sz="2000" baseline="-25000" dirty="0">
                <a:ea typeface="Cambria Math" pitchFamily="18" charset="0"/>
              </a:rPr>
              <a:t>2 </a:t>
            </a:r>
            <a:r>
              <a:rPr lang="en-US" sz="2000" dirty="0"/>
              <a:t>,</a:t>
            </a:r>
            <a:r>
              <a:rPr lang="en-US" sz="2000" i="1" dirty="0"/>
              <a:t>k</a:t>
            </a:r>
            <a:r>
              <a:rPr lang="en-US" sz="2000" baseline="-25000" dirty="0">
                <a:ea typeface="Cambria Math" pitchFamily="18" charset="0"/>
              </a:rPr>
              <a:t>1</a:t>
            </a:r>
            <a:r>
              <a:rPr lang="en-US" sz="2000" dirty="0"/>
              <a:t>,</a:t>
            </a:r>
            <a:r>
              <a:rPr lang="en-US" sz="2000" i="1" dirty="0"/>
              <a:t>k</a:t>
            </a:r>
            <a:r>
              <a:rPr lang="en-US" sz="2000" baseline="-25000" dirty="0">
                <a:ea typeface="Cambria Math" pitchFamily="18" charset="0"/>
              </a:rPr>
              <a:t>2 </a:t>
            </a:r>
            <a:r>
              <a:rPr lang="en-US" sz="2000" dirty="0"/>
              <a:t>such that</a:t>
            </a:r>
            <a:endParaRPr lang="en-IN" sz="2000" dirty="0"/>
          </a:p>
        </p:txBody>
      </p:sp>
      <p:graphicFrame>
        <p:nvGraphicFramePr>
          <p:cNvPr id="15" name="Object 4"/>
          <p:cNvGraphicFramePr>
            <a:graphicFrameLocks noChangeAspect="1"/>
          </p:cNvGraphicFramePr>
          <p:nvPr/>
        </p:nvGraphicFramePr>
        <p:xfrm>
          <a:off x="990600" y="2632364"/>
          <a:ext cx="7102872" cy="3000636"/>
        </p:xfrm>
        <a:graphic>
          <a:graphicData uri="http://schemas.openxmlformats.org/presentationml/2006/ole">
            <mc:AlternateContent xmlns:mc="http://schemas.openxmlformats.org/markup-compatibility/2006">
              <mc:Choice xmlns:v="urn:schemas-microsoft-com:vml" Requires="v">
                <p:oleObj name="Equation" r:id="rId4" imgW="4178160" imgH="1765080" progId="Equation.DSMT4">
                  <p:embed/>
                </p:oleObj>
              </mc:Choice>
              <mc:Fallback>
                <p:oleObj name="Equation" r:id="rId4" imgW="4178160" imgH="1765080" progId="Equation.DSMT4">
                  <p:embed/>
                  <p:pic>
                    <p:nvPicPr>
                      <p:cNvPr id="15" name="Object 4"/>
                      <p:cNvPicPr/>
                      <p:nvPr/>
                    </p:nvPicPr>
                    <p:blipFill>
                      <a:blip r:embed="rId5"/>
                      <a:stretch>
                        <a:fillRect/>
                      </a:stretch>
                    </p:blipFill>
                    <p:spPr>
                      <a:xfrm>
                        <a:off x="990600" y="2632364"/>
                        <a:ext cx="7102872" cy="3000636"/>
                      </a:xfrm>
                      <a:prstGeom prst="rect">
                        <a:avLst/>
                      </a:prstGeom>
                    </p:spPr>
                  </p:pic>
                </p:oleObj>
              </mc:Fallback>
            </mc:AlternateContent>
          </a:graphicData>
        </a:graphic>
      </p:graphicFrame>
      <p:sp>
        <p:nvSpPr>
          <p:cNvPr id="4" name="Content Placeholder 5"/>
          <p:cNvSpPr>
            <a:spLocks noGrp="1"/>
          </p:cNvSpPr>
          <p:nvPr>
            <p:ph idx="13"/>
          </p:nvPr>
        </p:nvSpPr>
        <p:spPr>
          <a:xfrm>
            <a:off x="457200" y="5791200"/>
            <a:ext cx="1692000" cy="396000"/>
          </a:xfrm>
        </p:spPr>
        <p:txBody>
          <a:bodyPr/>
          <a:lstStyle/>
          <a:p>
            <a:pPr marL="457200" indent="-342900">
              <a:buClr>
                <a:srgbClr val="04617B"/>
              </a:buClr>
              <a:buFont typeface="Arial" panose="020B0604020202020204" pitchFamily="34" charset="0"/>
              <a:buChar char="•"/>
            </a:pPr>
            <a:r>
              <a:rPr lang="en-US" sz="2000" dirty="0"/>
              <a:t>Therefore</a:t>
            </a:r>
            <a:endParaRPr lang="en-IN" sz="2000" dirty="0"/>
          </a:p>
        </p:txBody>
      </p:sp>
      <p:graphicFrame>
        <p:nvGraphicFramePr>
          <p:cNvPr id="16" name="Object 6"/>
          <p:cNvGraphicFramePr>
            <a:graphicFrameLocks noChangeAspect="1"/>
          </p:cNvGraphicFramePr>
          <p:nvPr/>
        </p:nvGraphicFramePr>
        <p:xfrm>
          <a:off x="2098964" y="5821209"/>
          <a:ext cx="2741613" cy="431800"/>
        </p:xfrm>
        <a:graphic>
          <a:graphicData uri="http://schemas.openxmlformats.org/presentationml/2006/ole">
            <mc:AlternateContent xmlns:mc="http://schemas.openxmlformats.org/markup-compatibility/2006">
              <mc:Choice xmlns:v="urn:schemas-microsoft-com:vml" Requires="v">
                <p:oleObj name="Equation" r:id="rId6" imgW="1612800" imgH="253800" progId="Equation.DSMT4">
                  <p:embed/>
                </p:oleObj>
              </mc:Choice>
              <mc:Fallback>
                <p:oleObj name="Equation" r:id="rId6" imgW="1612800" imgH="253800" progId="Equation.DSMT4">
                  <p:embed/>
                  <p:pic>
                    <p:nvPicPr>
                      <p:cNvPr id="16" name="Object 6"/>
                      <p:cNvPicPr/>
                      <p:nvPr/>
                    </p:nvPicPr>
                    <p:blipFill>
                      <a:blip r:embed="rId7"/>
                      <a:stretch>
                        <a:fillRect/>
                      </a:stretch>
                    </p:blipFill>
                    <p:spPr>
                      <a:xfrm>
                        <a:off x="2098964" y="5821209"/>
                        <a:ext cx="2741613" cy="431800"/>
                      </a:xfrm>
                      <a:prstGeom prst="rect">
                        <a:avLst/>
                      </a:prstGeom>
                    </p:spPr>
                  </p:pic>
                </p:oleObj>
              </mc:Fallback>
            </mc:AlternateContent>
          </a:graphicData>
        </a:graphic>
      </p:graphicFrame>
      <p:sp>
        <p:nvSpPr>
          <p:cNvPr id="5" name="Content Placeholder 7"/>
          <p:cNvSpPr>
            <a:spLocks noGrp="1"/>
          </p:cNvSpPr>
          <p:nvPr>
            <p:ph idx="14"/>
          </p:nvPr>
        </p:nvSpPr>
        <p:spPr>
          <a:xfrm>
            <a:off x="4876800" y="5791200"/>
            <a:ext cx="4068000" cy="396000"/>
          </a:xfrm>
        </p:spPr>
        <p:txBody>
          <a:bodyPr/>
          <a:lstStyle/>
          <a:p>
            <a:pPr marL="0" lvl="1" indent="0">
              <a:buClrTx/>
              <a:buNone/>
            </a:pPr>
            <a:r>
              <a:rPr lang="en-US" sz="2000" dirty="0"/>
              <a:t>whenever </a:t>
            </a:r>
            <a:r>
              <a:rPr lang="en-US" sz="2000" i="1" dirty="0"/>
              <a:t>x</a:t>
            </a:r>
            <a:r>
              <a:rPr lang="en-US" sz="2000" dirty="0"/>
              <a:t> &gt; </a:t>
            </a:r>
            <a:r>
              <a:rPr lang="en-US" sz="2000" i="1" dirty="0"/>
              <a:t>k</a:t>
            </a:r>
            <a:r>
              <a:rPr lang="en-US" sz="2000" dirty="0"/>
              <a:t>, where </a:t>
            </a:r>
            <a:r>
              <a:rPr lang="en-US" sz="2000" i="1" dirty="0">
                <a:solidFill>
                  <a:srgbClr val="C00000"/>
                </a:solidFill>
              </a:rPr>
              <a:t>k</a:t>
            </a:r>
            <a:r>
              <a:rPr lang="en-US" sz="2000" dirty="0">
                <a:solidFill>
                  <a:srgbClr val="C00000"/>
                </a:solidFill>
              </a:rPr>
              <a:t> = max(</a:t>
            </a:r>
            <a:r>
              <a:rPr lang="en-US" sz="2000" i="1" dirty="0">
                <a:solidFill>
                  <a:srgbClr val="C00000"/>
                </a:solidFill>
              </a:rPr>
              <a:t>k</a:t>
            </a:r>
            <a:r>
              <a:rPr lang="en-US" sz="2000" baseline="-25000" dirty="0">
                <a:solidFill>
                  <a:srgbClr val="C00000"/>
                </a:solidFill>
                <a:ea typeface="Cambria Math" pitchFamily="18" charset="0"/>
              </a:rPr>
              <a:t>1</a:t>
            </a:r>
            <a:r>
              <a:rPr lang="en-US" sz="2000" dirty="0">
                <a:solidFill>
                  <a:srgbClr val="C00000"/>
                </a:solidFill>
              </a:rPr>
              <a:t>,</a:t>
            </a:r>
            <a:r>
              <a:rPr lang="en-US" sz="2000" i="1" dirty="0">
                <a:solidFill>
                  <a:srgbClr val="C00000"/>
                </a:solidFill>
              </a:rPr>
              <a:t>k</a:t>
            </a:r>
            <a:r>
              <a:rPr lang="en-US" sz="2000" baseline="-25000" dirty="0">
                <a:solidFill>
                  <a:srgbClr val="C00000"/>
                </a:solidFill>
                <a:ea typeface="Cambria Math" pitchFamily="18" charset="0"/>
              </a:rPr>
              <a:t>2</a:t>
            </a:r>
            <a:r>
              <a:rPr lang="en-US" sz="2000" dirty="0">
                <a:solidFill>
                  <a:srgbClr val="C00000"/>
                </a:solidFill>
              </a:rPr>
              <a:t>).</a:t>
            </a:r>
          </a:p>
        </p:txBody>
      </p:sp>
      <p:graphicFrame>
        <p:nvGraphicFramePr>
          <p:cNvPr id="17" name="Object 8"/>
          <p:cNvGraphicFramePr>
            <a:graphicFrameLocks noChangeAspect="1"/>
          </p:cNvGraphicFramePr>
          <p:nvPr/>
        </p:nvGraphicFramePr>
        <p:xfrm>
          <a:off x="5111750" y="3124200"/>
          <a:ext cx="3924300" cy="304800"/>
        </p:xfrm>
        <a:graphic>
          <a:graphicData uri="http://schemas.openxmlformats.org/presentationml/2006/ole">
            <mc:AlternateContent xmlns:mc="http://schemas.openxmlformats.org/markup-compatibility/2006">
              <mc:Choice xmlns:v="urn:schemas-microsoft-com:vml" Requires="v">
                <p:oleObj name="Equation" r:id="rId8" imgW="2616120" imgH="203040" progId="Equation.DSMT4">
                  <p:embed/>
                </p:oleObj>
              </mc:Choice>
              <mc:Fallback>
                <p:oleObj name="Equation" r:id="rId8" imgW="2616120" imgH="203040" progId="Equation.DSMT4">
                  <p:embed/>
                  <p:pic>
                    <p:nvPicPr>
                      <p:cNvPr id="17" name="Object 8"/>
                      <p:cNvPicPr/>
                      <p:nvPr/>
                    </p:nvPicPr>
                    <p:blipFill>
                      <a:blip r:embed="rId9"/>
                      <a:stretch>
                        <a:fillRect/>
                      </a:stretch>
                    </p:blipFill>
                    <p:spPr>
                      <a:xfrm>
                        <a:off x="5111750" y="3124200"/>
                        <a:ext cx="3924300" cy="304800"/>
                      </a:xfrm>
                      <a:prstGeom prst="rect">
                        <a:avLst/>
                      </a:prstGeom>
                    </p:spPr>
                  </p:pic>
                </p:oleObj>
              </mc:Fallback>
            </mc:AlternateContent>
          </a:graphicData>
        </a:graphic>
      </p:graphicFrame>
      <p:graphicFrame>
        <p:nvGraphicFramePr>
          <p:cNvPr id="18" name="Object 9"/>
          <p:cNvGraphicFramePr>
            <a:graphicFrameLocks noChangeAspect="1"/>
          </p:cNvGraphicFramePr>
          <p:nvPr/>
        </p:nvGraphicFramePr>
        <p:xfrm>
          <a:off x="5638800" y="4391025"/>
          <a:ext cx="3352800" cy="400050"/>
        </p:xfrm>
        <a:graphic>
          <a:graphicData uri="http://schemas.openxmlformats.org/presentationml/2006/ole">
            <mc:AlternateContent xmlns:mc="http://schemas.openxmlformats.org/markup-compatibility/2006">
              <mc:Choice xmlns:v="urn:schemas-microsoft-com:vml" Requires="v">
                <p:oleObj name="Equation" r:id="rId10" imgW="2234880" imgH="266400" progId="Equation.DSMT4">
                  <p:embed/>
                </p:oleObj>
              </mc:Choice>
              <mc:Fallback>
                <p:oleObj name="Equation" r:id="rId10" imgW="2234880" imgH="266400" progId="Equation.DSMT4">
                  <p:embed/>
                  <p:pic>
                    <p:nvPicPr>
                      <p:cNvPr id="18" name="Object 9"/>
                      <p:cNvPicPr/>
                      <p:nvPr/>
                    </p:nvPicPr>
                    <p:blipFill>
                      <a:blip r:embed="rId11"/>
                      <a:stretch>
                        <a:fillRect/>
                      </a:stretch>
                    </p:blipFill>
                    <p:spPr>
                      <a:xfrm>
                        <a:off x="5638800" y="4391025"/>
                        <a:ext cx="3352800" cy="400050"/>
                      </a:xfrm>
                      <a:prstGeom prst="rect">
                        <a:avLst/>
                      </a:prstGeom>
                    </p:spPr>
                  </p:pic>
                </p:oleObj>
              </mc:Fallback>
            </mc:AlternateContent>
          </a:graphicData>
        </a:graphic>
      </p:graphicFrame>
      <p:graphicFrame>
        <p:nvGraphicFramePr>
          <p:cNvPr id="19" name="Object 10"/>
          <p:cNvGraphicFramePr>
            <a:graphicFrameLocks noChangeAspect="1"/>
          </p:cNvGraphicFramePr>
          <p:nvPr/>
        </p:nvGraphicFramePr>
        <p:xfrm>
          <a:off x="4514850" y="5295900"/>
          <a:ext cx="1885950" cy="342900"/>
        </p:xfrm>
        <a:graphic>
          <a:graphicData uri="http://schemas.openxmlformats.org/presentationml/2006/ole">
            <mc:AlternateContent xmlns:mc="http://schemas.openxmlformats.org/markup-compatibility/2006">
              <mc:Choice xmlns:v="urn:schemas-microsoft-com:vml" Requires="v">
                <p:oleObj name="Equation" r:id="rId12" imgW="1257120" imgH="228600" progId="Equation.DSMT4">
                  <p:embed/>
                </p:oleObj>
              </mc:Choice>
              <mc:Fallback>
                <p:oleObj name="Equation" r:id="rId12" imgW="1257120" imgH="228600" progId="Equation.DSMT4">
                  <p:embed/>
                  <p:pic>
                    <p:nvPicPr>
                      <p:cNvPr id="19" name="Object 10"/>
                      <p:cNvPicPr/>
                      <p:nvPr/>
                    </p:nvPicPr>
                    <p:blipFill>
                      <a:blip r:embed="rId13"/>
                      <a:stretch>
                        <a:fillRect/>
                      </a:stretch>
                    </p:blipFill>
                    <p:spPr>
                      <a:xfrm>
                        <a:off x="4514850" y="5295900"/>
                        <a:ext cx="1885950" cy="342900"/>
                      </a:xfrm>
                      <a:prstGeom prst="rect">
                        <a:avLst/>
                      </a:prstGeom>
                    </p:spPr>
                  </p:pic>
                </p:oleObj>
              </mc:Fallback>
            </mc:AlternateContent>
          </a:graphicData>
        </a:graphic>
      </p:graphicFrame>
    </p:spTree>
    <p:extLst>
      <p:ext uri="{BB962C8B-B14F-4D97-AF65-F5344CB8AC3E}">
        <p14:creationId xmlns:p14="http://schemas.microsoft.com/office/powerpoint/2010/main" val="23755708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Ordering Functions by Order of Growth</a:t>
            </a:r>
          </a:p>
        </p:txBody>
      </p:sp>
      <p:sp>
        <p:nvSpPr>
          <p:cNvPr id="3" name="Content Placeholder 2"/>
          <p:cNvSpPr>
            <a:spLocks noGrp="1"/>
          </p:cNvSpPr>
          <p:nvPr>
            <p:ph idx="1"/>
          </p:nvPr>
        </p:nvSpPr>
        <p:spPr>
          <a:xfrm>
            <a:off x="457200" y="1295400"/>
            <a:ext cx="8229600" cy="838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Put the functions below in order so that each function is big-O of the next function on the list.</a:t>
            </a:r>
          </a:p>
        </p:txBody>
      </p:sp>
      <p:graphicFrame>
        <p:nvGraphicFramePr>
          <p:cNvPr id="7" name="Object 3"/>
          <p:cNvGraphicFramePr>
            <a:graphicFrameLocks noChangeAspect="1"/>
          </p:cNvGraphicFramePr>
          <p:nvPr>
            <p:extLst>
              <p:ext uri="{D42A27DB-BD31-4B8C-83A1-F6EECF244321}">
                <p14:modId xmlns:p14="http://schemas.microsoft.com/office/powerpoint/2010/main" val="1835288177"/>
              </p:ext>
            </p:extLst>
          </p:nvPr>
        </p:nvGraphicFramePr>
        <p:xfrm>
          <a:off x="468313" y="2065338"/>
          <a:ext cx="2568575" cy="4564062"/>
        </p:xfrm>
        <a:graphic>
          <a:graphicData uri="http://schemas.openxmlformats.org/presentationml/2006/ole">
            <mc:AlternateContent xmlns:mc="http://schemas.openxmlformats.org/markup-compatibility/2006">
              <mc:Choice xmlns:v="urn:schemas-microsoft-com:vml" Requires="v">
                <p:oleObj name="Equation" r:id="rId3" imgW="1511280" imgH="2679480" progId="Equation.DSMT4">
                  <p:embed/>
                </p:oleObj>
              </mc:Choice>
              <mc:Fallback>
                <p:oleObj name="Equation" r:id="rId3" imgW="1511280" imgH="2679480" progId="Equation.DSMT4">
                  <p:embed/>
                  <p:pic>
                    <p:nvPicPr>
                      <p:cNvPr id="16" name="Object 6"/>
                      <p:cNvPicPr/>
                      <p:nvPr/>
                    </p:nvPicPr>
                    <p:blipFill>
                      <a:blip r:embed="rId4"/>
                      <a:stretch>
                        <a:fillRect/>
                      </a:stretch>
                    </p:blipFill>
                    <p:spPr>
                      <a:xfrm>
                        <a:off x="468313" y="2065338"/>
                        <a:ext cx="2568575" cy="4564062"/>
                      </a:xfrm>
                      <a:prstGeom prst="rect">
                        <a:avLst/>
                      </a:prstGeom>
                      <a:ln>
                        <a:solidFill>
                          <a:srgbClr val="FF0000"/>
                        </a:solidFill>
                      </a:ln>
                    </p:spPr>
                  </p:pic>
                </p:oleObj>
              </mc:Fallback>
            </mc:AlternateContent>
          </a:graphicData>
        </a:graphic>
      </p:graphicFrame>
      <p:sp>
        <p:nvSpPr>
          <p:cNvPr id="4" name="Content Placeholder 4"/>
          <p:cNvSpPr>
            <a:spLocks noGrp="1"/>
          </p:cNvSpPr>
          <p:nvPr>
            <p:ph idx="13"/>
          </p:nvPr>
        </p:nvSpPr>
        <p:spPr>
          <a:xfrm>
            <a:off x="3223679" y="2240280"/>
            <a:ext cx="5654015" cy="838200"/>
          </a:xfrm>
          <a:ln>
            <a:solidFill>
              <a:srgbClr val="FF0000"/>
            </a:solidFill>
          </a:ln>
        </p:spPr>
        <p:txBody>
          <a:bodyPr/>
          <a:lstStyle/>
          <a:p>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solve this exercise by successively finding the function that grows slowest among all those left on the list.</a:t>
            </a:r>
          </a:p>
        </p:txBody>
      </p:sp>
      <mc:AlternateContent xmlns:mc="http://schemas.openxmlformats.org/markup-compatibility/2006" xmlns:a14="http://schemas.microsoft.com/office/drawing/2010/main">
        <mc:Choice Requires="a14">
          <p:sp>
            <p:nvSpPr>
              <p:cNvPr id="9" name="Object 5"/>
              <p:cNvSpPr txBox="1"/>
              <p:nvPr/>
            </p:nvSpPr>
            <p:spPr>
              <a:xfrm>
                <a:off x="3224213" y="3402013"/>
                <a:ext cx="5653087" cy="3216275"/>
              </a:xfrm>
              <a:prstGeom prst="rect">
                <a:avLst/>
              </a:prstGeom>
              <a:ln>
                <a:solidFill>
                  <a:srgbClr val="FF0000"/>
                </a:solidFill>
              </a:ln>
            </p:spPr>
            <p:txBody>
              <a:bodyPr>
                <a:noAutofit/>
              </a:bodyPr>
              <a:lstStyle/>
              <a:p>
                <a:pPr/>
                <a14:m>
                  <m:oMathPara xmlns:m="http://schemas.openxmlformats.org/officeDocument/2006/math">
                    <m:oMathParaPr>
                      <m:jc m:val="left"/>
                    </m:oMathParaPr>
                    <m:oMath xmlns:m="http://schemas.openxmlformats.org/officeDocument/2006/math">
                      <m:sSub>
                        <m:sSubPr>
                          <m:ctrlPr>
                            <a:rPr lang="zh-CN" altLang="en-US" sz="1600" i="1" smtClean="0">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9</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=10000</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constant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does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not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increase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5</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all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others</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3</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m:t>
                              </m:r>
                            </m:e>
                          </m:d>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slowest</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6</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pPr/>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log</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m:t>
                        </m:r>
                      </m:e>
                      <m:sup>
                        <m:r>
                          <a:rPr lang="zh-CN" altLang="en-US" sz="1600" i="0">
                            <a:solidFill>
                              <a:srgbClr val="000000"/>
                            </a:solidFill>
                            <a:latin typeface="Cambria Math" panose="02040503050406030204" pitchFamily="18" charset="0"/>
                          </a:rPr>
                          <m:t>3</m:t>
                        </m:r>
                      </m:sup>
                    </m:sSup>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factor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smaller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any</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power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8</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log</m:t>
                              </m:r>
                              <m:r>
                                <m:rPr>
                                  <m:nor/>
                                </m:rPr>
                                <a:rPr lang="zh-CN" altLang="en-US" sz="160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𝑛</m:t>
                              </m:r>
                            </m:e>
                          </m:d>
                        </m:e>
                        <m:sup>
                          <m:r>
                            <a:rPr lang="zh-CN" altLang="en-US" sz="1600" i="1">
                              <a:solidFill>
                                <a:srgbClr val="000000"/>
                              </a:solidFill>
                              <a:latin typeface="Cambria Math" panose="02040503050406030204" pitchFamily="18" charset="0"/>
                            </a:rPr>
                            <m:t>2</m:t>
                          </m:r>
                        </m:sup>
                      </m:sSup>
                      <m:r>
                        <m:rPr>
                          <m:nor/>
                        </m:rPr>
                        <a:rPr lang="zh-CN" altLang="en-US" sz="160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a:solidFill>
                                <a:srgbClr val="000000"/>
                              </a:solidFill>
                              <a:latin typeface="Cambria Math" panose="02040503050406030204" pitchFamily="18" charset="0"/>
                            </a:rPr>
                            <m:t>tied</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with</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the</m:t>
                          </m:r>
                          <m:r>
                            <m:rPr>
                              <m:nor/>
                            </m:rPr>
                            <a:rPr lang="zh-CN" altLang="en-US" sz="160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below</m:t>
                          </m:r>
                        </m:e>
                      </m:d>
                    </m:oMath>
                  </m:oMathPara>
                </a14:m>
                <a:endParaRPr lang="en-US" altLang="zh-CN" sz="1600" i="1" dirty="0">
                  <a:solidFill>
                    <a:srgbClr val="000000"/>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2</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=8</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3</m:t>
                          </m:r>
                        </m:sup>
                      </m:sSup>
                      <m:r>
                        <a:rPr lang="zh-CN" altLang="en-US" sz="1600" i="1">
                          <a:solidFill>
                            <a:srgbClr val="000000"/>
                          </a:solidFill>
                          <a:latin typeface="Cambria Math" panose="02040503050406030204" pitchFamily="18" charset="0"/>
                        </a:rPr>
                        <m:t>+17</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+111</m:t>
                      </m:r>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tied</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with</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en-US" altLang="zh-CN" sz="1600" b="0" i="0" smtClean="0">
                              <a:solidFill>
                                <a:srgbClr val="000000"/>
                              </a:solidFill>
                              <a:latin typeface="Cambria Math" panose="02040503050406030204" pitchFamily="18" charset="0"/>
                            </a:rPr>
                            <m:t> </m:t>
                          </m:r>
                          <m:r>
                            <m:rPr>
                              <m:nor/>
                            </m:rPr>
                            <a:rPr lang="zh-CN" altLang="en-US" sz="1600">
                              <a:solidFill>
                                <a:srgbClr val="000000"/>
                              </a:solidFill>
                              <a:latin typeface="Cambria Math" panose="02040503050406030204" pitchFamily="18" charset="0"/>
                            </a:rPr>
                            <m:t>above</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1.5</m:t>
                              </m:r>
                            </m:e>
                          </m:d>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next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largest</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exponential</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function</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4</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r>
                        <m:rPr>
                          <m:nor/>
                        </m:rPr>
                        <a:rPr lang="zh-CN" altLang="en-US" sz="1600" i="0">
                          <a:solidFill>
                            <a:srgbClr val="000000"/>
                          </a:solidFill>
                          <a:latin typeface="Cambria Math" panose="02040503050406030204" pitchFamily="18" charset="0"/>
                        </a:rPr>
                        <m:t>  </m:t>
                      </m:r>
                      <m:d>
                        <m:dPr>
                          <m:ctrlPr>
                            <a:rPr lang="zh-CN" altLang="en-US" sz="1600" i="1">
                              <a:solidFill>
                                <a:srgbClr val="000000"/>
                              </a:solidFill>
                              <a:latin typeface="Cambria Math" panose="02040503050406030204" pitchFamily="18" charset="0"/>
                            </a:rPr>
                          </m:ctrlPr>
                        </m:dPr>
                        <m:e>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one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since</m:t>
                          </m:r>
                          <m:r>
                            <m:rPr>
                              <m:nor/>
                            </m:rPr>
                            <a:rPr lang="zh-CN" altLang="en-US" sz="1600" i="0">
                              <a:solidFill>
                                <a:srgbClr val="000000"/>
                              </a:solidFill>
                              <a:latin typeface="Cambria Math" panose="02040503050406030204" pitchFamily="18" charset="0"/>
                            </a:rPr>
                            <m:t> 2 &gt; 1.5</m:t>
                          </m:r>
                        </m:e>
                      </m:d>
                    </m:oMath>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7</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2</m:t>
                          </m:r>
                        </m:e>
                        <m:sup>
                          <m:r>
                            <a:rPr lang="zh-CN" altLang="en-US" sz="1600" i="1">
                              <a:solidFill>
                                <a:srgbClr val="000000"/>
                              </a:solidFill>
                              <a:latin typeface="Cambria Math" panose="02040503050406030204" pitchFamily="18" charset="0"/>
                            </a:rPr>
                            <m:t>𝑛</m:t>
                          </m:r>
                        </m:sup>
                      </m:sSup>
                      <m:d>
                        <m:dPr>
                          <m:ctrlPr>
                            <a:rPr lang="zh-CN" altLang="en-US" sz="1600" i="1">
                              <a:solidFill>
                                <a:srgbClr val="000000"/>
                              </a:solidFill>
                              <a:latin typeface="Cambria Math" panose="02040503050406030204" pitchFamily="18" charset="0"/>
                            </a:rPr>
                          </m:ctrlPr>
                        </m:dPr>
                        <m:e>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a:rPr lang="zh-CN" altLang="en-US" sz="1600" i="1">
                              <a:solidFill>
                                <a:srgbClr val="000000"/>
                              </a:solidFill>
                              <a:latin typeface="Cambria Math" panose="02040503050406030204" pitchFamily="18" charset="0"/>
                            </a:rPr>
                            <m:t>+1</m:t>
                          </m:r>
                        </m:e>
                      </m:d>
                      <m:r>
                        <m:rPr>
                          <m:nor/>
                        </m:rPr>
                        <a:rPr lang="zh-CN" altLang="en-US" sz="1600" i="0">
                          <a:solidFill>
                            <a:srgbClr val="000000"/>
                          </a:solidFill>
                          <a:latin typeface="Cambria Math" panose="02040503050406030204" pitchFamily="18" charset="0"/>
                        </a:rPr>
                        <m:t>  </m:t>
                      </m:r>
                    </m:oMath>
                  </m:oMathPara>
                </a14:m>
                <a:endParaRPr lang="en-US" altLang="zh-CN" sz="1600" i="0" dirty="0">
                  <a:solidFill>
                    <a:srgbClr val="000000"/>
                  </a:solidFill>
                  <a:latin typeface="Cambria Math" panose="02040503050406030204" pitchFamily="18" charset="0"/>
                </a:endParaRPr>
              </a:p>
              <a:p>
                <a:pPr/>
                <a:r>
                  <a:rPr lang="zh-CN" altLang="en-US" sz="1600" dirty="0">
                    <a:solidFill>
                      <a:srgbClr val="000000"/>
                    </a:solidFill>
                  </a:rPr>
                  <a:t>            </a:t>
                </a:r>
                <a14:m>
                  <m:oMath xmlns:m="http://schemas.openxmlformats.org/officeDocument/2006/math">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above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because</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of</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the</m:t>
                    </m:r>
                    <m:r>
                      <m:rPr>
                        <m:nor/>
                      </m:rPr>
                      <a:rPr lang="zh-CN" altLang="en-US" sz="1600" i="0">
                        <a:solidFill>
                          <a:srgbClr val="000000"/>
                        </a:solidFill>
                        <a:latin typeface="Cambria Math" panose="02040503050406030204" pitchFamily="18" charset="0"/>
                      </a:rPr>
                      <m:t> </m:t>
                    </m:r>
                    <m:sSup>
                      <m:sSupPr>
                        <m:ctrlPr>
                          <a:rPr lang="zh-CN" altLang="en-US" sz="1600" i="1">
                            <a:solidFill>
                              <a:srgbClr val="000000"/>
                            </a:solidFill>
                            <a:latin typeface="Cambria Math" panose="02040503050406030204" pitchFamily="18" charset="0"/>
                          </a:rPr>
                        </m:ctrlPr>
                      </m:sSupPr>
                      <m:e>
                        <m:r>
                          <a:rPr lang="zh-CN" altLang="en-US" sz="1600" i="1">
                            <a:solidFill>
                              <a:srgbClr val="000000"/>
                            </a:solidFill>
                            <a:latin typeface="Cambria Math" panose="02040503050406030204" pitchFamily="18" charset="0"/>
                          </a:rPr>
                          <m:t>𝑛</m:t>
                        </m:r>
                      </m:e>
                      <m:sup>
                        <m:r>
                          <a:rPr lang="zh-CN" altLang="en-US" sz="1600" i="1">
                            <a:solidFill>
                              <a:srgbClr val="000000"/>
                            </a:solidFill>
                            <a:latin typeface="Cambria Math" panose="02040503050406030204" pitchFamily="18" charset="0"/>
                          </a:rPr>
                          <m:t>2</m:t>
                        </m:r>
                      </m:sup>
                    </m:sSup>
                    <m:r>
                      <m:rPr>
                        <m:nor/>
                      </m:rPr>
                      <a:rPr lang="zh-CN" altLang="en-US" sz="1600" i="0">
                        <a:solidFill>
                          <a:srgbClr val="000000"/>
                        </a:solidFill>
                        <a:latin typeface="Cambria Math" panose="02040503050406030204" pitchFamily="18" charset="0"/>
                      </a:rPr>
                      <m:t> +1 </m:t>
                    </m:r>
                    <m:r>
                      <m:rPr>
                        <m:nor/>
                      </m:rPr>
                      <a:rPr lang="zh-CN" altLang="en-US" sz="1600" i="0">
                        <a:solidFill>
                          <a:srgbClr val="000000"/>
                        </a:solidFill>
                        <a:latin typeface="Cambria Math" panose="02040503050406030204" pitchFamily="18" charset="0"/>
                      </a:rPr>
                      <m:t>factor</m:t>
                    </m:r>
                    <m:r>
                      <a:rPr lang="zh-CN" altLang="en-US" sz="1600" i="1">
                        <a:solidFill>
                          <a:srgbClr val="000000"/>
                        </a:solidFill>
                        <a:latin typeface="Cambria Math" panose="02040503050406030204" pitchFamily="18" charset="0"/>
                      </a:rPr>
                      <m:t>)</m:t>
                    </m:r>
                  </m:oMath>
                </a14:m>
                <a:br>
                  <a:rPr lang="zh-CN" altLang="en-US" sz="1600" i="1" dirty="0">
                    <a:solidFill>
                      <a:srgbClr val="000000"/>
                    </a:solidFill>
                    <a:latin typeface="Cambria Math" panose="02040503050406030204" pitchFamily="18" charset="0"/>
                  </a:rPr>
                </a:br>
                <a14:m>
                  <m:oMathPara xmlns:m="http://schemas.openxmlformats.org/officeDocument/2006/math">
                    <m:oMathParaPr>
                      <m:jc m:val="left"/>
                    </m:oMathParaPr>
                    <m:oMath xmlns:m="http://schemas.openxmlformats.org/officeDocument/2006/math">
                      <m:sSub>
                        <m:sSubPr>
                          <m:ctrlPr>
                            <a:rPr lang="zh-CN" altLang="en-US" sz="1600" i="1">
                              <a:solidFill>
                                <a:srgbClr val="000000"/>
                              </a:solidFill>
                              <a:latin typeface="Cambria Math" panose="02040503050406030204" pitchFamily="18" charset="0"/>
                            </a:rPr>
                          </m:ctrlPr>
                        </m:sSubPr>
                        <m:e>
                          <m:r>
                            <a:rPr lang="zh-CN" altLang="en-US" sz="1600" i="1">
                              <a:solidFill>
                                <a:srgbClr val="000000"/>
                              </a:solidFill>
                              <a:latin typeface="Cambria Math" panose="02040503050406030204" pitchFamily="18" charset="0"/>
                            </a:rPr>
                            <m:t>𝑓</m:t>
                          </m:r>
                        </m:e>
                        <m:sub>
                          <m:r>
                            <a:rPr lang="zh-CN" altLang="en-US" sz="1600" i="1">
                              <a:solidFill>
                                <a:srgbClr val="000000"/>
                              </a:solidFill>
                              <a:latin typeface="Cambria Math" panose="02040503050406030204" pitchFamily="18" charset="0"/>
                            </a:rPr>
                            <m:t>10</m:t>
                          </m:r>
                        </m:sub>
                      </m:sSub>
                      <m:d>
                        <m:dPr>
                          <m:ctrlPr>
                            <a:rPr lang="zh-CN" altLang="en-US" sz="1600" i="1">
                              <a:solidFill>
                                <a:srgbClr val="000000"/>
                              </a:solidFill>
                              <a:latin typeface="Cambria Math" panose="02040503050406030204" pitchFamily="18" charset="0"/>
                            </a:rPr>
                          </m:ctrlPr>
                        </m:dPr>
                        <m:e>
                          <m:r>
                            <a:rPr lang="zh-CN" altLang="en-US" sz="1600" i="1">
                              <a:solidFill>
                                <a:srgbClr val="000000"/>
                              </a:solidFill>
                              <a:latin typeface="Cambria Math" panose="02040503050406030204" pitchFamily="18" charset="0"/>
                            </a:rPr>
                            <m:t>𝑛</m:t>
                          </m:r>
                        </m:e>
                      </m:d>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m:t>
                      </m:r>
                      <m:r>
                        <a:rPr lang="zh-CN" altLang="en-US" sz="1600" i="1">
                          <a:solidFill>
                            <a:srgbClr val="000000"/>
                          </a:solidFill>
                          <a:latin typeface="Cambria Math" panose="02040503050406030204" pitchFamily="18" charset="0"/>
                        </a:rPr>
                        <m:t>𝑛</m:t>
                      </m:r>
                      <m:r>
                        <a:rPr lang="zh-CN" altLang="en-US" sz="1600" i="1">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grows</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faster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thancn</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for</m:t>
                      </m:r>
                      <m:r>
                        <m:rPr>
                          <m:nor/>
                        </m:rPr>
                        <a:rPr lang="zh-CN" altLang="en-US" sz="1600" i="0">
                          <a:solidFill>
                            <a:srgbClr val="000000"/>
                          </a:solidFill>
                          <a:latin typeface="Cambria Math" panose="02040503050406030204" pitchFamily="18" charset="0"/>
                        </a:rPr>
                        <m:t> </m:t>
                      </m:r>
                      <m:r>
                        <m:rPr>
                          <m:nor/>
                        </m:rPr>
                        <a:rPr lang="zh-CN" altLang="en-US" sz="1600" i="0">
                          <a:solidFill>
                            <a:srgbClr val="000000"/>
                          </a:solidFill>
                          <a:latin typeface="Cambria Math" panose="02040503050406030204" pitchFamily="18" charset="0"/>
                        </a:rPr>
                        <m:t>every</m:t>
                      </m:r>
                      <m:r>
                        <m:rPr>
                          <m:nor/>
                        </m:rPr>
                        <a:rPr lang="zh-CN" altLang="en-US" sz="1600" i="0">
                          <a:solidFill>
                            <a:srgbClr val="000000"/>
                          </a:solidFill>
                          <a:latin typeface="Cambria Math" panose="02040503050406030204" pitchFamily="18" charset="0"/>
                        </a:rPr>
                        <m:t> </m:t>
                      </m:r>
                      <m:r>
                        <a:rPr lang="zh-CN" altLang="en-US" sz="1600" i="1">
                          <a:solidFill>
                            <a:srgbClr val="000000"/>
                          </a:solidFill>
                          <a:latin typeface="Cambria Math" panose="02040503050406030204" pitchFamily="18" charset="0"/>
                        </a:rPr>
                        <m:t>𝑐</m:t>
                      </m:r>
                      <m:r>
                        <a:rPr lang="zh-CN" altLang="en-US" sz="1600" i="1">
                          <a:solidFill>
                            <a:srgbClr val="000000"/>
                          </a:solidFill>
                          <a:latin typeface="Cambria Math" panose="02040503050406030204" pitchFamily="18" charset="0"/>
                        </a:rPr>
                        <m:t>)</m:t>
                      </m:r>
                    </m:oMath>
                  </m:oMathPara>
                </a14:m>
                <a:endParaRPr lang="zh-CN" altLang="en-US" sz="1600" dirty="0"/>
              </a:p>
            </p:txBody>
          </p:sp>
        </mc:Choice>
        <mc:Fallback xmlns="">
          <p:sp>
            <p:nvSpPr>
              <p:cNvPr id="9" name="Object 5"/>
              <p:cNvSpPr txBox="1">
                <a:spLocks noRot="1" noChangeAspect="1" noMove="1" noResize="1" noEditPoints="1" noAdjustHandles="1" noChangeArrowheads="1" noChangeShapeType="1" noTextEdit="1"/>
              </p:cNvSpPr>
              <p:nvPr/>
            </p:nvSpPr>
            <p:spPr>
              <a:xfrm>
                <a:off x="3224213" y="3402013"/>
                <a:ext cx="5653087" cy="3216275"/>
              </a:xfrm>
              <a:prstGeom prst="rect">
                <a:avLst/>
              </a:prstGeom>
              <a:blipFill>
                <a:blip r:embed="rId6"/>
                <a:stretch>
                  <a:fillRect/>
                </a:stretch>
              </a:blipFill>
              <a:ln>
                <a:solidFill>
                  <a:srgbClr val="FF0000"/>
                </a:solidFill>
              </a:ln>
            </p:spPr>
            <p:txBody>
              <a:bodyPr/>
              <a:lstStyle/>
              <a:p>
                <a:r>
                  <a:rPr lang="zh-CN" altLang="en-US">
                    <a:noFill/>
                  </a:rPr>
                  <a:t> </a:t>
                </a:r>
              </a:p>
            </p:txBody>
          </p:sp>
        </mc:Fallback>
      </mc:AlternateContent>
    </p:spTree>
    <p:extLst>
      <p:ext uri="{BB962C8B-B14F-4D97-AF65-F5344CB8AC3E}">
        <p14:creationId xmlns:p14="http://schemas.microsoft.com/office/powerpoint/2010/main" val="883134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457200" y="1705560"/>
            <a:ext cx="8229600" cy="1981200"/>
          </a:xfrm>
        </p:spPr>
        <p:txBody>
          <a:bodyPr/>
          <a:lstStyle/>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Notation</a:t>
            </a:r>
          </a:p>
          <a:p>
            <a:pPr>
              <a:spcBef>
                <a:spcPts val="300"/>
              </a:spcBef>
            </a:pP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 Estimates for Important Functions</a:t>
            </a:r>
          </a:p>
          <a:p>
            <a:pPr>
              <a:spcBef>
                <a:spcPts val="300"/>
              </a:spcBef>
            </a:pPr>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and Big-Theta Notation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3" descr="A portrait of Edmund Landau."/>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958596" y="3973512"/>
            <a:ext cx="902208" cy="103632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457200" y="5105400"/>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Edmund Landau</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1877-1938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3" name="Picture 5" descr="A portrait of Paul Gustav Heinrich Bachman."/>
          <p:cNvPicPr>
            <a:picLocks noGrp="1" noChangeAspect="1" noChangeArrowheads="1"/>
          </p:cNvPicPr>
          <p:nvPr>
            <p:ph idx="15"/>
          </p:nvPr>
        </p:nvPicPr>
        <p:blipFill>
          <a:blip r:embed="rId3">
            <a:extLst>
              <a:ext uri="{28A0092B-C50C-407E-A947-70E740481C1C}">
                <a14:useLocalDpi xmlns:a14="http://schemas.microsoft.com/office/drawing/2010/main" val="0"/>
              </a:ext>
            </a:extLst>
          </a:blip>
          <a:stretch>
            <a:fillRect/>
          </a:stretch>
        </p:blipFill>
        <p:spPr bwMode="auto">
          <a:xfrm>
            <a:off x="6254496" y="3973512"/>
            <a:ext cx="902208" cy="1042416"/>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idx="16"/>
          </p:nvPr>
        </p:nvSpPr>
        <p:spPr>
          <a:xfrm>
            <a:off x="4953000" y="5105400"/>
            <a:ext cx="35052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Paul Gustav Heinrich Bachmann</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1837-1920</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pic>
        <p:nvPicPr>
          <p:cNvPr id="14" name="Picture 7" descr="A portrait of Donald E. Knuth."/>
          <p:cNvPicPr>
            <a:picLocks noGrp="1" noChangeAspect="1" noChangeArrowheads="1"/>
          </p:cNvPicPr>
          <p:nvPr>
            <p:ph idx="17"/>
          </p:nvPr>
        </p:nvPicPr>
        <p:blipFill>
          <a:blip r:embed="rId4">
            <a:extLst>
              <a:ext uri="{28A0092B-C50C-407E-A947-70E740481C1C}">
                <a14:useLocalDpi xmlns:a14="http://schemas.microsoft.com/office/drawing/2010/main" val="0"/>
              </a:ext>
            </a:extLst>
          </a:blip>
          <a:stretch>
            <a:fillRect/>
          </a:stretch>
        </p:blipFill>
        <p:spPr bwMode="auto">
          <a:xfrm>
            <a:off x="7514844" y="95955"/>
            <a:ext cx="896112" cy="103632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8"/>
          <p:cNvSpPr>
            <a:spLocks noGrp="1"/>
          </p:cNvSpPr>
          <p:nvPr>
            <p:ph idx="20"/>
          </p:nvPr>
        </p:nvSpPr>
        <p:spPr>
          <a:xfrm>
            <a:off x="7010400" y="1204755"/>
            <a:ext cx="1905000" cy="720000"/>
          </a:xfrm>
        </p:spPr>
        <p:txBody>
          <a:bodyPr/>
          <a:lstStyle/>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Donald E. Knuth</a:t>
            </a:r>
          </a:p>
          <a:p>
            <a:pPr>
              <a:spcBef>
                <a:spcPts val="0"/>
              </a:spcBef>
              <a:spcAft>
                <a:spcPts val="300"/>
              </a:spcAft>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Born 1938</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6753506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295400"/>
            <a:ext cx="8229600" cy="2133600"/>
          </a:xfrm>
          <a:ln>
            <a:solidFill>
              <a:srgbClr val="FF0000"/>
            </a:solidFill>
          </a:ln>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numbers. We say that</a:t>
            </a:r>
            <a:b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there are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a:t>
            </a:r>
          </a:p>
        </p:txBody>
      </p:sp>
      <p:graphicFrame>
        <p:nvGraphicFramePr>
          <p:cNvPr id="9" name="Object 3"/>
          <p:cNvGraphicFramePr>
            <a:graphicFrameLocks noChangeAspect="1"/>
          </p:cNvGraphicFramePr>
          <p:nvPr>
            <p:extLst>
              <p:ext uri="{D42A27DB-BD31-4B8C-83A1-F6EECF244321}">
                <p14:modId xmlns:p14="http://schemas.microsoft.com/office/powerpoint/2010/main" val="1725800620"/>
              </p:ext>
            </p:extLst>
          </p:nvPr>
        </p:nvGraphicFramePr>
        <p:xfrm>
          <a:off x="3352800" y="2058988"/>
          <a:ext cx="1747838" cy="425450"/>
        </p:xfrm>
        <a:graphic>
          <a:graphicData uri="http://schemas.openxmlformats.org/presentationml/2006/ole">
            <mc:AlternateContent xmlns:mc="http://schemas.openxmlformats.org/markup-compatibility/2006">
              <mc:Choice xmlns:v="urn:schemas-microsoft-com:vml" Requires="v">
                <p:oleObj name="Equation" r:id="rId2" imgW="1091880" imgH="266400" progId="Equation.DSMT4">
                  <p:embed/>
                </p:oleObj>
              </mc:Choice>
              <mc:Fallback>
                <p:oleObj name="Equation" r:id="rId2" imgW="1091880" imgH="266400" progId="Equation.DSMT4">
                  <p:embed/>
                  <p:pic>
                    <p:nvPicPr>
                      <p:cNvPr id="16" name="Object 6"/>
                      <p:cNvPicPr/>
                      <p:nvPr/>
                    </p:nvPicPr>
                    <p:blipFill>
                      <a:blip r:embed="rId3"/>
                      <a:stretch>
                        <a:fillRect/>
                      </a:stretch>
                    </p:blipFill>
                    <p:spPr>
                      <a:xfrm>
                        <a:off x="3352800" y="2058988"/>
                        <a:ext cx="1747838" cy="425450"/>
                      </a:xfrm>
                      <a:prstGeom prst="rect">
                        <a:avLst/>
                      </a:prstGeom>
                    </p:spPr>
                  </p:pic>
                </p:oleObj>
              </mc:Fallback>
            </mc:AlternateContent>
          </a:graphicData>
        </a:graphic>
      </p:graphicFrame>
      <p:graphicFrame>
        <p:nvGraphicFramePr>
          <p:cNvPr id="10" name="Object 4"/>
          <p:cNvGraphicFramePr>
            <a:graphicFrameLocks noChangeAspect="1"/>
          </p:cNvGraphicFramePr>
          <p:nvPr>
            <p:extLst>
              <p:ext uri="{D42A27DB-BD31-4B8C-83A1-F6EECF244321}">
                <p14:modId xmlns:p14="http://schemas.microsoft.com/office/powerpoint/2010/main" val="1827797285"/>
              </p:ext>
            </p:extLst>
          </p:nvPr>
        </p:nvGraphicFramePr>
        <p:xfrm>
          <a:off x="1020762" y="2819977"/>
          <a:ext cx="1951038" cy="385763"/>
        </p:xfrm>
        <a:graphic>
          <a:graphicData uri="http://schemas.openxmlformats.org/presentationml/2006/ole">
            <mc:AlternateContent xmlns:mc="http://schemas.openxmlformats.org/markup-compatibility/2006">
              <mc:Choice xmlns:v="urn:schemas-microsoft-com:vml" Requires="v">
                <p:oleObj name="Equation" r:id="rId4" imgW="1218960" imgH="241200" progId="Equation.DSMT4">
                  <p:embed/>
                </p:oleObj>
              </mc:Choice>
              <mc:Fallback>
                <p:oleObj name="Equation" r:id="rId4" imgW="1218960" imgH="241200" progId="Equation.DSMT4">
                  <p:embed/>
                  <p:pic>
                    <p:nvPicPr>
                      <p:cNvPr id="9" name="Object 6"/>
                      <p:cNvPicPr/>
                      <p:nvPr/>
                    </p:nvPicPr>
                    <p:blipFill>
                      <a:blip r:embed="rId5"/>
                      <a:stretch>
                        <a:fillRect/>
                      </a:stretch>
                    </p:blipFill>
                    <p:spPr>
                      <a:xfrm>
                        <a:off x="1020762" y="2819977"/>
                        <a:ext cx="1951038" cy="385763"/>
                      </a:xfrm>
                      <a:prstGeom prst="rect">
                        <a:avLst/>
                      </a:prstGeom>
                    </p:spPr>
                  </p:pic>
                </p:oleObj>
              </mc:Fallback>
            </mc:AlternateContent>
          </a:graphicData>
        </a:graphic>
      </p:graphicFrame>
      <p:sp>
        <p:nvSpPr>
          <p:cNvPr id="4" name="Content Placeholder 5"/>
          <p:cNvSpPr>
            <a:spLocks noGrp="1"/>
          </p:cNvSpPr>
          <p:nvPr>
            <p:ph idx="13"/>
          </p:nvPr>
        </p:nvSpPr>
        <p:spPr>
          <a:xfrm>
            <a:off x="3061854" y="2727108"/>
            <a:ext cx="18288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&gt; 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89857" y="4049448"/>
            <a:ext cx="8229600" cy="1817952"/>
          </a:xfrm>
          <a:ln>
            <a:solidFill>
              <a:srgbClr val="FF0000"/>
            </a:solidFill>
          </a:ln>
        </p:spPr>
        <p:txBody>
          <a:bodyPr/>
          <a:lstStyle/>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big-Omega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spcBef>
                <a:spcPts val="300"/>
              </a:spcBef>
            </a:pP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gives an upper bound on the growth of a function, while Big-Omega gives a lower bound.</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Big-Omega tells us that a function grows at least as fast as another.</a:t>
            </a:r>
          </a:p>
          <a:p>
            <a:pPr>
              <a:spcBef>
                <a:spcPts val="300"/>
              </a:spcBef>
            </a:pP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6190863" y="2104678"/>
            <a:ext cx="2232000" cy="914400"/>
          </a:xfrm>
          <a:ln w="19050">
            <a:solidFill>
              <a:srgbClr val="0B508F"/>
            </a:solidFill>
          </a:ln>
        </p:spPr>
        <p:txBody>
          <a:bodyPr/>
          <a:lstStyle/>
          <a:p>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236910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Big-Omega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457200" y="1315234"/>
            <a:ext cx="4140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Show that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9" name="Object 3"/>
          <p:cNvGraphicFramePr>
            <a:graphicFrameLocks noChangeAspect="1"/>
          </p:cNvGraphicFramePr>
          <p:nvPr>
            <p:extLst>
              <p:ext uri="{D42A27DB-BD31-4B8C-83A1-F6EECF244321}">
                <p14:modId xmlns:p14="http://schemas.microsoft.com/office/powerpoint/2010/main" val="3624753385"/>
              </p:ext>
            </p:extLst>
          </p:nvPr>
        </p:nvGraphicFramePr>
        <p:xfrm>
          <a:off x="4300337" y="1406944"/>
          <a:ext cx="2869920" cy="482400"/>
        </p:xfrm>
        <a:graphic>
          <a:graphicData uri="http://schemas.openxmlformats.org/presentationml/2006/ole">
            <mc:AlternateContent xmlns:mc="http://schemas.openxmlformats.org/markup-compatibility/2006">
              <mc:Choice xmlns:v="urn:schemas-microsoft-com:vml" Requires="v">
                <p:oleObj name="Equation" r:id="rId2" imgW="1434960" imgH="241200" progId="Equation.DSMT4">
                  <p:embed/>
                </p:oleObj>
              </mc:Choice>
              <mc:Fallback>
                <p:oleObj name="Equation" r:id="rId2" imgW="1434960" imgH="241200" progId="Equation.DSMT4">
                  <p:embed/>
                  <p:pic>
                    <p:nvPicPr>
                      <p:cNvPr id="9" name="Object 3"/>
                      <p:cNvPicPr/>
                      <p:nvPr/>
                    </p:nvPicPr>
                    <p:blipFill>
                      <a:blip r:embed="rId3"/>
                      <a:stretch>
                        <a:fillRect/>
                      </a:stretch>
                    </p:blipFill>
                    <p:spPr>
                      <a:xfrm>
                        <a:off x="4300337" y="1406944"/>
                        <a:ext cx="2869920" cy="482400"/>
                      </a:xfrm>
                      <a:prstGeom prst="rect">
                        <a:avLst/>
                      </a:prstGeom>
                    </p:spPr>
                  </p:pic>
                </p:oleObj>
              </mc:Fallback>
            </mc:AlternateContent>
          </a:graphicData>
        </a:graphic>
      </p:graphicFrame>
      <p:graphicFrame>
        <p:nvGraphicFramePr>
          <p:cNvPr id="10" name="Object 4"/>
          <p:cNvGraphicFramePr>
            <a:graphicFrameLocks noChangeAspect="1"/>
          </p:cNvGraphicFramePr>
          <p:nvPr/>
        </p:nvGraphicFramePr>
        <p:xfrm>
          <a:off x="666750" y="1853623"/>
          <a:ext cx="3453840" cy="532800"/>
        </p:xfrm>
        <a:graphic>
          <a:graphicData uri="http://schemas.openxmlformats.org/presentationml/2006/ole">
            <mc:AlternateContent xmlns:mc="http://schemas.openxmlformats.org/markup-compatibility/2006">
              <mc:Choice xmlns:v="urn:schemas-microsoft-com:vml" Requires="v">
                <p:oleObj name="Equation" r:id="rId4" imgW="1726920" imgH="266400" progId="Equation.DSMT4">
                  <p:embed/>
                </p:oleObj>
              </mc:Choice>
              <mc:Fallback>
                <p:oleObj name="Equation" r:id="rId4" imgW="1726920" imgH="266400" progId="Equation.DSMT4">
                  <p:embed/>
                  <p:pic>
                    <p:nvPicPr>
                      <p:cNvPr id="10" name="Object 4"/>
                      <p:cNvPicPr/>
                      <p:nvPr/>
                    </p:nvPicPr>
                    <p:blipFill>
                      <a:blip r:embed="rId5"/>
                      <a:stretch>
                        <a:fillRect/>
                      </a:stretch>
                    </p:blipFill>
                    <p:spPr>
                      <a:xfrm>
                        <a:off x="666750" y="1853623"/>
                        <a:ext cx="3453840" cy="532800"/>
                      </a:xfrm>
                      <a:prstGeom prst="rect">
                        <a:avLst/>
                      </a:prstGeom>
                    </p:spPr>
                  </p:pic>
                </p:oleObj>
              </mc:Fallback>
            </mc:AlternateContent>
          </a:graphicData>
        </a:graphic>
      </p:graphicFrame>
      <p:sp>
        <p:nvSpPr>
          <p:cNvPr id="4" name="Content Placeholder 5"/>
          <p:cNvSpPr>
            <a:spLocks noGrp="1"/>
          </p:cNvSpPr>
          <p:nvPr>
            <p:ph idx="13"/>
          </p:nvPr>
        </p:nvSpPr>
        <p:spPr>
          <a:xfrm>
            <a:off x="457200" y="2716483"/>
            <a:ext cx="1764000" cy="5400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endPar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6"/>
          <p:cNvGraphicFramePr>
            <a:graphicFrameLocks noChangeAspect="1"/>
          </p:cNvGraphicFramePr>
          <p:nvPr/>
        </p:nvGraphicFramePr>
        <p:xfrm>
          <a:off x="2205036" y="2774083"/>
          <a:ext cx="4291920" cy="482400"/>
        </p:xfrm>
        <a:graphic>
          <a:graphicData uri="http://schemas.openxmlformats.org/presentationml/2006/ole">
            <mc:AlternateContent xmlns:mc="http://schemas.openxmlformats.org/markup-compatibility/2006">
              <mc:Choice xmlns:v="urn:schemas-microsoft-com:vml" Requires="v">
                <p:oleObj name="Equation" r:id="rId6" imgW="2145960" imgH="241200" progId="Equation.DSMT4">
                  <p:embed/>
                </p:oleObj>
              </mc:Choice>
              <mc:Fallback>
                <p:oleObj name="Equation" r:id="rId6" imgW="2145960" imgH="241200" progId="Equation.DSMT4">
                  <p:embed/>
                  <p:pic>
                    <p:nvPicPr>
                      <p:cNvPr id="12" name="Object 6"/>
                      <p:cNvPicPr/>
                      <p:nvPr/>
                    </p:nvPicPr>
                    <p:blipFill>
                      <a:blip r:embed="rId7"/>
                      <a:stretch>
                        <a:fillRect/>
                      </a:stretch>
                    </p:blipFill>
                    <p:spPr>
                      <a:xfrm>
                        <a:off x="2205036" y="2774083"/>
                        <a:ext cx="4291920" cy="482400"/>
                      </a:xfrm>
                      <a:prstGeom prst="rect">
                        <a:avLst/>
                      </a:prstGeom>
                    </p:spPr>
                  </p:pic>
                </p:oleObj>
              </mc:Fallback>
            </mc:AlternateContent>
          </a:graphicData>
        </a:graphic>
      </p:graphicFrame>
      <p:sp>
        <p:nvSpPr>
          <p:cNvPr id="5" name="Content Placeholder 7"/>
          <p:cNvSpPr>
            <a:spLocks noGrp="1"/>
          </p:cNvSpPr>
          <p:nvPr>
            <p:ph idx="14"/>
          </p:nvPr>
        </p:nvSpPr>
        <p:spPr>
          <a:xfrm>
            <a:off x="457200" y="3117600"/>
            <a:ext cx="4800600" cy="5400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positive real numbers </a:t>
            </a:r>
            <a:r>
              <a:rPr lang="en-US"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8"/>
          <p:cNvSpPr>
            <a:spLocks noGrp="1"/>
          </p:cNvSpPr>
          <p:nvPr>
            <p:ph idx="15"/>
          </p:nvPr>
        </p:nvSpPr>
        <p:spPr>
          <a:xfrm>
            <a:off x="383220" y="4117633"/>
            <a:ext cx="3960000" cy="540000"/>
          </a:xfrm>
        </p:spPr>
        <p:txBody>
          <a:bodyPr/>
          <a:lstStyle/>
          <a:p>
            <a:pPr marL="115200">
              <a:buClr>
                <a:srgbClr val="04617B"/>
              </a:buClr>
            </a:pPr>
            <a:r>
              <a:rPr lang="en-US"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it also the case that</a:t>
            </a:r>
            <a:endParaRPr lang="en-IN"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9"/>
          <p:cNvGraphicFramePr>
            <a:graphicFrameLocks noChangeAspect="1"/>
          </p:cNvGraphicFramePr>
          <p:nvPr>
            <p:extLst>
              <p:ext uri="{D42A27DB-BD31-4B8C-83A1-F6EECF244321}">
                <p14:modId xmlns:p14="http://schemas.microsoft.com/office/powerpoint/2010/main" val="420772921"/>
              </p:ext>
            </p:extLst>
          </p:nvPr>
        </p:nvGraphicFramePr>
        <p:xfrm>
          <a:off x="3830537" y="4131436"/>
          <a:ext cx="3809520" cy="558720"/>
        </p:xfrm>
        <a:graphic>
          <a:graphicData uri="http://schemas.openxmlformats.org/presentationml/2006/ole">
            <mc:AlternateContent xmlns:mc="http://schemas.openxmlformats.org/markup-compatibility/2006">
              <mc:Choice xmlns:v="urn:schemas-microsoft-com:vml" Requires="v">
                <p:oleObj name="Equation" r:id="rId8" imgW="1904760" imgH="279360" progId="Equation.DSMT4">
                  <p:embed/>
                </p:oleObj>
              </mc:Choice>
              <mc:Fallback>
                <p:oleObj name="Equation" r:id="rId8" imgW="1904760" imgH="279360" progId="Equation.DSMT4">
                  <p:embed/>
                  <p:pic>
                    <p:nvPicPr>
                      <p:cNvPr id="13" name="Object 9"/>
                      <p:cNvPicPr/>
                      <p:nvPr/>
                    </p:nvPicPr>
                    <p:blipFill>
                      <a:blip r:embed="rId9"/>
                      <a:stretch>
                        <a:fillRect/>
                      </a:stretch>
                    </p:blipFill>
                    <p:spPr>
                      <a:xfrm>
                        <a:off x="3830537" y="4131436"/>
                        <a:ext cx="3809520" cy="558720"/>
                      </a:xfrm>
                      <a:prstGeom prst="rect">
                        <a:avLst/>
                      </a:prstGeom>
                    </p:spPr>
                  </p:pic>
                </p:oleObj>
              </mc:Fallback>
            </mc:AlternateContent>
          </a:graphicData>
        </a:graphic>
      </p:graphicFrame>
      <p:sp>
        <p:nvSpPr>
          <p:cNvPr id="14" name="文本框 13">
            <a:extLst>
              <a:ext uri="{FF2B5EF4-FFF2-40B4-BE49-F238E27FC236}">
                <a16:creationId xmlns:a16="http://schemas.microsoft.com/office/drawing/2014/main" id="{48EF8F90-6A06-46A4-B1EC-A921D1E2E69D}"/>
              </a:ext>
            </a:extLst>
          </p:cNvPr>
          <p:cNvSpPr txBox="1"/>
          <p:nvPr/>
        </p:nvSpPr>
        <p:spPr>
          <a:xfrm>
            <a:off x="304800" y="4623649"/>
            <a:ext cx="8534400" cy="1200329"/>
          </a:xfrm>
          <a:prstGeom prst="rect">
            <a:avLst/>
          </a:prstGeom>
          <a:noFill/>
          <a:ln>
            <a:solidFill>
              <a:schemeClr val="bg1"/>
            </a:solidFill>
          </a:ln>
        </p:spPr>
        <p:txBody>
          <a:bodyPr wrap="square">
            <a:spAutoFit/>
          </a:bodyPr>
          <a:lstStyle/>
          <a:p>
            <a:endPar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1*</a:t>
            </a:r>
            <a:r>
              <a:rPr lang="zh-CN" altLang="en-US"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8</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altLang="zh-CN"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x</a:t>
            </a:r>
            <a:r>
              <a:rPr lang="en-US" altLang="zh-CN" sz="2400"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+7), taking C=1 and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k</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a:t>
            </a:r>
            <a:r>
              <a:rPr lang="en-US" altLang="zh-CN" sz="2400"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altLang="zh-CN" sz="24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endPar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26035482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Let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 functions from the set of integers or the set of real numbers to the set of real numbers. The function</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2884127531"/>
              </p:ext>
            </p:extLst>
          </p:nvPr>
        </p:nvGraphicFramePr>
        <p:xfrm>
          <a:off x="1600200" y="2131761"/>
          <a:ext cx="7391400" cy="533400"/>
        </p:xfrm>
        <a:graphic>
          <a:graphicData uri="http://schemas.openxmlformats.org/presentationml/2006/ole">
            <mc:AlternateContent xmlns:mc="http://schemas.openxmlformats.org/markup-compatibility/2006">
              <mc:Choice xmlns:v="urn:schemas-microsoft-com:vml" Requires="v">
                <p:oleObj name="Equation" r:id="rId2" imgW="3695400" imgH="266400" progId="Equation.DSMT4">
                  <p:embed/>
                </p:oleObj>
              </mc:Choice>
              <mc:Fallback>
                <p:oleObj name="Equation" r:id="rId2" imgW="3695400" imgH="266400" progId="Equation.DSMT4">
                  <p:embed/>
                  <p:pic>
                    <p:nvPicPr>
                      <p:cNvPr id="11" name="Object 9"/>
                      <p:cNvPicPr/>
                      <p:nvPr/>
                    </p:nvPicPr>
                    <p:blipFill>
                      <a:blip r:embed="rId3"/>
                      <a:stretch>
                        <a:fillRect/>
                      </a:stretch>
                    </p:blipFill>
                    <p:spPr>
                      <a:xfrm>
                        <a:off x="1600200" y="2131761"/>
                        <a:ext cx="7391400" cy="533400"/>
                      </a:xfrm>
                      <a:prstGeom prst="rect">
                        <a:avLst/>
                      </a:prstGeom>
                    </p:spPr>
                  </p:pic>
                </p:oleObj>
              </mc:Fallback>
            </mc:AlternateContent>
          </a:graphicData>
        </a:graphic>
      </p:graphicFrame>
      <p:sp>
        <p:nvSpPr>
          <p:cNvPr id="4" name="Content Placeholder 4"/>
          <p:cNvSpPr>
            <a:spLocks noGrp="1"/>
          </p:cNvSpPr>
          <p:nvPr>
            <p:ph idx="13"/>
          </p:nvPr>
        </p:nvSpPr>
        <p:spPr>
          <a:xfrm>
            <a:off x="457200" y="2819400"/>
            <a:ext cx="8229600" cy="792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say that “</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big-Theta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also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are of the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same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order</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2" name="Object 5"/>
          <p:cNvGraphicFramePr>
            <a:graphicFrameLocks noChangeAspect="1"/>
          </p:cNvGraphicFramePr>
          <p:nvPr>
            <p:extLst>
              <p:ext uri="{D42A27DB-BD31-4B8C-83A1-F6EECF244321}">
                <p14:modId xmlns:p14="http://schemas.microsoft.com/office/powerpoint/2010/main" val="1519108006"/>
              </p:ext>
            </p:extLst>
          </p:nvPr>
        </p:nvGraphicFramePr>
        <p:xfrm>
          <a:off x="533400" y="4038600"/>
          <a:ext cx="2159000" cy="533400"/>
        </p:xfrm>
        <a:graphic>
          <a:graphicData uri="http://schemas.openxmlformats.org/presentationml/2006/ole">
            <mc:AlternateContent xmlns:mc="http://schemas.openxmlformats.org/markup-compatibility/2006">
              <mc:Choice xmlns:v="urn:schemas-microsoft-com:vml" Requires="v">
                <p:oleObj name="Equation" r:id="rId4" imgW="1079280" imgH="266400" progId="Equation.DSMT4">
                  <p:embed/>
                </p:oleObj>
              </mc:Choice>
              <mc:Fallback>
                <p:oleObj name="Equation" r:id="rId4" imgW="1079280" imgH="266400" progId="Equation.DSMT4">
                  <p:embed/>
                  <p:pic>
                    <p:nvPicPr>
                      <p:cNvPr id="12" name="Object 9"/>
                      <p:cNvPicPr/>
                      <p:nvPr/>
                    </p:nvPicPr>
                    <p:blipFill>
                      <a:blip r:embed="rId5"/>
                      <a:stretch>
                        <a:fillRect/>
                      </a:stretch>
                    </p:blipFill>
                    <p:spPr>
                      <a:xfrm>
                        <a:off x="533400" y="4038600"/>
                        <a:ext cx="2159000" cy="533400"/>
                      </a:xfrm>
                      <a:prstGeom prst="rect">
                        <a:avLst/>
                      </a:prstGeom>
                    </p:spPr>
                  </p:pic>
                </p:oleObj>
              </mc:Fallback>
            </mc:AlternateContent>
          </a:graphicData>
        </a:graphic>
      </p:graphicFrame>
      <p:sp>
        <p:nvSpPr>
          <p:cNvPr id="5" name="Content Placeholder 6"/>
          <p:cNvSpPr>
            <a:spLocks noGrp="1"/>
          </p:cNvSpPr>
          <p:nvPr>
            <p:ph idx="14"/>
          </p:nvPr>
        </p:nvSpPr>
        <p:spPr>
          <a:xfrm>
            <a:off x="2743200" y="4082460"/>
            <a:ext cx="5715000" cy="44568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there exists constants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Content Placeholder 7"/>
          <p:cNvSpPr>
            <a:spLocks noGrp="1"/>
          </p:cNvSpPr>
          <p:nvPr>
            <p:ph idx="15"/>
          </p:nvPr>
        </p:nvSpPr>
        <p:spPr>
          <a:xfrm>
            <a:off x="381000" y="4038600"/>
            <a:ext cx="8229600" cy="1524000"/>
          </a:xfrm>
          <a:ln>
            <a:solidFill>
              <a:srgbClr val="FF0000"/>
            </a:solidFill>
          </a:ln>
        </p:spPr>
        <p:txBody>
          <a:bodyPr/>
          <a:lstStyle/>
          <a:p>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and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such that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a:t>
            </a:r>
            <a:r>
              <a:rPr lang="en-US" sz="2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400" b="1" baseline="-25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This follows from the definitions of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big-Omega.</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8"/>
          <p:cNvSpPr>
            <a:spLocks noGrp="1"/>
          </p:cNvSpPr>
          <p:nvPr>
            <p:ph idx="16"/>
          </p:nvPr>
        </p:nvSpPr>
        <p:spPr>
          <a:xfrm>
            <a:off x="6984124" y="418596"/>
            <a:ext cx="2133600" cy="864000"/>
          </a:xfrm>
          <a:ln w="19050">
            <a:solidFill>
              <a:srgbClr val="0B508F"/>
            </a:solidFill>
          </a:ln>
        </p:spPr>
        <p:txBody>
          <a:bodyPr anchor="ctr"/>
          <a:lstStyle/>
          <a:p>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the upper case version of the lower case Greek letter </a:t>
            </a:r>
            <a:r>
              <a:rPr lang="el-GR"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9861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258468" y="1273921"/>
            <a:ext cx="8809332" cy="457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 the </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sum of the first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positive integers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l-GR"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304800" y="2006431"/>
            <a:ext cx="8229600" cy="2016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have already shown that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 </a:t>
            </a:r>
            <a:r>
              <a:rPr lang="en-US" altLang="zh-CN"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solidFill>
                  <a:srgbClr val="FF0000"/>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show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Ω</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we need a positive constant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such that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Cn</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for sufficiently large </a:t>
            </a:r>
            <a:r>
              <a:rPr lang="en-US" sz="2000" b="1" i="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Summing only the terms greater than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/2 we obtain the inequality</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graphicFrame>
        <p:nvGraphicFramePr>
          <p:cNvPr id="13" name="Object 4"/>
          <p:cNvGraphicFramePr>
            <a:graphicFrameLocks noChangeAspect="1"/>
          </p:cNvGraphicFramePr>
          <p:nvPr/>
        </p:nvGraphicFramePr>
        <p:xfrm>
          <a:off x="1752600" y="3962253"/>
          <a:ext cx="4730750" cy="1965325"/>
        </p:xfrm>
        <a:graphic>
          <a:graphicData uri="http://schemas.openxmlformats.org/presentationml/2006/ole">
            <mc:AlternateContent xmlns:mc="http://schemas.openxmlformats.org/markup-compatibility/2006">
              <mc:Choice xmlns:v="urn:schemas-microsoft-com:vml" Requires="v">
                <p:oleObj name="Equation" r:id="rId2" imgW="2628720" imgH="1091880" progId="Equation.DSMT4">
                  <p:embed/>
                </p:oleObj>
              </mc:Choice>
              <mc:Fallback>
                <p:oleObj name="Equation" r:id="rId2" imgW="2628720" imgH="1091880" progId="Equation.DSMT4">
                  <p:embed/>
                  <p:pic>
                    <p:nvPicPr>
                      <p:cNvPr id="13" name="Object 4"/>
                      <p:cNvPicPr/>
                      <p:nvPr/>
                    </p:nvPicPr>
                    <p:blipFill>
                      <a:blip r:embed="rId3"/>
                      <a:stretch>
                        <a:fillRect/>
                      </a:stretch>
                    </p:blipFill>
                    <p:spPr>
                      <a:xfrm>
                        <a:off x="1752600" y="3962253"/>
                        <a:ext cx="4730750" cy="1965325"/>
                      </a:xfrm>
                      <a:prstGeom prst="rect">
                        <a:avLst/>
                      </a:prstGeom>
                      <a:ln>
                        <a:solidFill>
                          <a:srgbClr val="FF0000"/>
                        </a:solidFill>
                      </a:ln>
                    </p:spPr>
                  </p:pic>
                </p:oleObj>
              </mc:Fallback>
            </mc:AlternateContent>
          </a:graphicData>
        </a:graphic>
      </p:graphicFrame>
      <p:sp>
        <p:nvSpPr>
          <p:cNvPr id="5" name="Content Placeholder 5"/>
          <p:cNvSpPr>
            <a:spLocks noGrp="1"/>
          </p:cNvSpPr>
          <p:nvPr>
            <p:ph idx="14"/>
          </p:nvPr>
        </p:nvSpPr>
        <p:spPr>
          <a:xfrm>
            <a:off x="457200" y="5867400"/>
            <a:ext cx="8229600" cy="685800"/>
          </a:xfrm>
        </p:spPr>
        <p:txBody>
          <a:bodyPr/>
          <a:lstStyle/>
          <a:p>
            <a:pPr marL="880110" lvl="1" indent="-514350">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Taking C =¼,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C</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all positive integers n. Hence, f(</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Ω(</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we can conclude that f(n) is </a:t>
            </a:r>
            <a:r>
              <a:rPr lang="el-GR"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5955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3</a:t>
            </a:r>
          </a:p>
        </p:txBody>
      </p:sp>
      <p:sp>
        <p:nvSpPr>
          <p:cNvPr id="3" name="Content Placeholder 2"/>
          <p:cNvSpPr>
            <a:spLocks noGrp="1"/>
          </p:cNvSpPr>
          <p:nvPr>
            <p:ph idx="1"/>
          </p:nvPr>
        </p:nvSpPr>
        <p:spPr>
          <a:xfrm>
            <a:off x="457200" y="1295400"/>
            <a:ext cx="3911600" cy="990600"/>
          </a:xfrm>
        </p:spPr>
        <p:txBody>
          <a:bodyPr/>
          <a:lstStyle/>
          <a:p>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Show that</a:t>
            </a:r>
            <a:b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US" sz="2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根据定义</a:t>
            </a:r>
            <a:r>
              <a:rPr lang="en-US" altLang="zh-C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6" name="Object 3"/>
          <p:cNvGraphicFramePr>
            <a:graphicFrameLocks noChangeAspect="1"/>
          </p:cNvGraphicFramePr>
          <p:nvPr>
            <p:extLst>
              <p:ext uri="{D42A27DB-BD31-4B8C-83A1-F6EECF244321}">
                <p14:modId xmlns:p14="http://schemas.microsoft.com/office/powerpoint/2010/main" val="4267363918"/>
              </p:ext>
            </p:extLst>
          </p:nvPr>
        </p:nvGraphicFramePr>
        <p:xfrm>
          <a:off x="3810000" y="1295400"/>
          <a:ext cx="3911600" cy="558800"/>
        </p:xfrm>
        <a:graphic>
          <a:graphicData uri="http://schemas.openxmlformats.org/presentationml/2006/ole">
            <mc:AlternateContent xmlns:mc="http://schemas.openxmlformats.org/markup-compatibility/2006">
              <mc:Choice xmlns:v="urn:schemas-microsoft-com:vml" Requires="v">
                <p:oleObj name="Equation" r:id="rId2" imgW="1955520" imgH="279360" progId="Equation.DSMT4">
                  <p:embed/>
                </p:oleObj>
              </mc:Choice>
              <mc:Fallback>
                <p:oleObj name="Equation" r:id="rId2" imgW="1955520" imgH="279360" progId="Equation.DSMT4">
                  <p:embed/>
                  <p:pic>
                    <p:nvPicPr>
                      <p:cNvPr id="6" name="Object 3"/>
                      <p:cNvPicPr/>
                      <p:nvPr/>
                    </p:nvPicPr>
                    <p:blipFill>
                      <a:blip r:embed="rId3"/>
                      <a:stretch>
                        <a:fillRect/>
                      </a:stretch>
                    </p:blipFill>
                    <p:spPr>
                      <a:xfrm>
                        <a:off x="3810000" y="1295400"/>
                        <a:ext cx="3911600" cy="558800"/>
                      </a:xfrm>
                      <a:prstGeom prst="rect">
                        <a:avLst/>
                      </a:prstGeom>
                    </p:spPr>
                  </p:pic>
                </p:oleObj>
              </mc:Fallback>
            </mc:AlternateContent>
          </a:graphicData>
        </a:graphic>
      </p:graphicFrame>
      <p:graphicFrame>
        <p:nvGraphicFramePr>
          <p:cNvPr id="7" name="Object 4"/>
          <p:cNvGraphicFramePr>
            <a:graphicFrameLocks noChangeAspect="1"/>
          </p:cNvGraphicFramePr>
          <p:nvPr/>
        </p:nvGraphicFramePr>
        <p:xfrm>
          <a:off x="2209800" y="2743200"/>
          <a:ext cx="4241800" cy="2717800"/>
        </p:xfrm>
        <a:graphic>
          <a:graphicData uri="http://schemas.openxmlformats.org/presentationml/2006/ole">
            <mc:AlternateContent xmlns:mc="http://schemas.openxmlformats.org/markup-compatibility/2006">
              <mc:Choice xmlns:v="urn:schemas-microsoft-com:vml" Requires="v">
                <p:oleObj name="Equation" r:id="rId4" imgW="2120760" imgH="1358640" progId="Equation.DSMT4">
                  <p:embed/>
                </p:oleObj>
              </mc:Choice>
              <mc:Fallback>
                <p:oleObj name="Equation" r:id="rId4" imgW="2120760" imgH="1358640" progId="Equation.DSMT4">
                  <p:embed/>
                  <p:pic>
                    <p:nvPicPr>
                      <p:cNvPr id="7" name="Object 4"/>
                      <p:cNvPicPr/>
                      <p:nvPr/>
                    </p:nvPicPr>
                    <p:blipFill>
                      <a:blip r:embed="rId5"/>
                      <a:stretch>
                        <a:fillRect/>
                      </a:stretch>
                    </p:blipFill>
                    <p:spPr>
                      <a:xfrm>
                        <a:off x="2209800" y="2743200"/>
                        <a:ext cx="4241800" cy="2717800"/>
                      </a:xfrm>
                      <a:prstGeom prst="rect">
                        <a:avLst/>
                      </a:prstGeom>
                    </p:spPr>
                  </p:pic>
                </p:oleObj>
              </mc:Fallback>
            </mc:AlternateContent>
          </a:graphicData>
        </a:graphic>
      </p:graphicFrame>
    </p:spTree>
    <p:extLst>
      <p:ext uri="{BB962C8B-B14F-4D97-AF65-F5344CB8AC3E}">
        <p14:creationId xmlns:p14="http://schemas.microsoft.com/office/powerpoint/2010/main" val="2023552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a:t>
            </a:r>
          </a:p>
        </p:txBody>
      </p:sp>
      <p:sp>
        <p:nvSpPr>
          <p:cNvPr id="3" name="Content Placeholder 2"/>
          <p:cNvSpPr>
            <a:spLocks noGrp="1"/>
          </p:cNvSpPr>
          <p:nvPr>
            <p:ph idx="1"/>
          </p:nvPr>
        </p:nvSpPr>
        <p:spPr>
          <a:xfrm>
            <a:off x="381000" y="1579984"/>
            <a:ext cx="8229600" cy="5257800"/>
          </a:xfrm>
        </p:spPr>
        <p:txBody>
          <a:bodyPr/>
          <a:lstStyle/>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Definition: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t>
            </a: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a finite set of precise instructions for performing a computation or for solving a problem.</a:t>
            </a: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an algorithm for finding the maximum value in a finite sequence of integers.</a:t>
            </a:r>
          </a:p>
          <a:p>
            <a:pPr marL="342900" indent="-342900">
              <a:spcBef>
                <a:spcPts val="0"/>
              </a:spcBef>
              <a:buFont typeface="Wingdings" panose="05000000000000000000" pitchFamily="2" charset="2"/>
              <a:buChar char="n"/>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Perform the following steps:</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Set the temporary maximum equal to the first integer in the sequence.</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Compare the next integer in the sequence to the temporary maximum.</a:t>
            </a:r>
          </a:p>
          <a:p>
            <a:pPr marL="1428750" lvl="3" indent="-514350">
              <a:spcBef>
                <a:spcPts val="0"/>
              </a:spcBef>
              <a:buClr>
                <a:srgbClr val="04617B"/>
              </a:buCl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it is larger than the temporary maximum, set the temporary maximum equal to this integer.</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Repeat the previous step if there are more integers. If not, stop.</a:t>
            </a:r>
          </a:p>
          <a:p>
            <a:pPr marL="1154430" lvl="2" indent="-514350">
              <a:spcBef>
                <a:spcPts val="0"/>
              </a:spcBef>
              <a:buClr>
                <a:schemeClr val="tx1"/>
              </a:buClr>
              <a:buFont typeface="+mj-lt"/>
              <a:buAutoNum type="arabicPeriod"/>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the algorithm terminates, the temporary maximum is the largest integer in the sequence.</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sym typeface="Symbol"/>
            </a:endParaRPr>
          </a:p>
        </p:txBody>
      </p:sp>
      <p:pic>
        <p:nvPicPr>
          <p:cNvPr id="15" name="Picture 3" descr="A portrait of Abu Ja'far Mohammed ibn Musa al-Khowarizmi."/>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105400" y="166852"/>
            <a:ext cx="928468" cy="106837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4"/>
          </p:nvPr>
        </p:nvSpPr>
        <p:spPr>
          <a:xfrm>
            <a:off x="6143400" y="182880"/>
            <a:ext cx="2772000" cy="1005840"/>
          </a:xfrm>
        </p:spPr>
        <p:txBody>
          <a:bodyPr/>
          <a:lstStyle/>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Abu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Ja’far</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Mohammed </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Ibin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Musa Al-</a:t>
            </a:r>
            <a:r>
              <a:rPr lang="en-US" sz="2000" b="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Khowarizmi</a:t>
            </a:r>
            <a:endPar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(780-850)</a:t>
            </a:r>
          </a:p>
        </p:txBody>
      </p:sp>
    </p:spTree>
    <p:extLst>
      <p:ext uri="{BB962C8B-B14F-4D97-AF65-F5344CB8AC3E}">
        <p14:creationId xmlns:p14="http://schemas.microsoft.com/office/powerpoint/2010/main" val="156940695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Notation</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4</a:t>
            </a:r>
          </a:p>
        </p:txBody>
      </p:sp>
      <p:sp>
        <p:nvSpPr>
          <p:cNvPr id="3" name="Content Placeholder 2"/>
          <p:cNvSpPr>
            <a:spLocks noGrp="1"/>
          </p:cNvSpPr>
          <p:nvPr>
            <p:ph idx="1"/>
          </p:nvPr>
        </p:nvSpPr>
        <p:spPr>
          <a:xfrm>
            <a:off x="457200" y="1295400"/>
            <a:ext cx="13716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1935220048"/>
              </p:ext>
            </p:extLst>
          </p:nvPr>
        </p:nvGraphicFramePr>
        <p:xfrm>
          <a:off x="1600200" y="1295400"/>
          <a:ext cx="2159000" cy="533400"/>
        </p:xfrm>
        <a:graphic>
          <a:graphicData uri="http://schemas.openxmlformats.org/presentationml/2006/ole">
            <mc:AlternateContent xmlns:mc="http://schemas.openxmlformats.org/markup-compatibility/2006">
              <mc:Choice xmlns:v="urn:schemas-microsoft-com:vml" Requires="v">
                <p:oleObj name="Equation" r:id="rId2" imgW="1079280" imgH="266400" progId="Equation.DSMT4">
                  <p:embed/>
                </p:oleObj>
              </mc:Choice>
              <mc:Fallback>
                <p:oleObj name="Equation" r:id="rId2" imgW="1079280" imgH="266400" progId="Equation.DSMT4">
                  <p:embed/>
                  <p:pic>
                    <p:nvPicPr>
                      <p:cNvPr id="6" name="Object 3"/>
                      <p:cNvPicPr/>
                      <p:nvPr/>
                    </p:nvPicPr>
                    <p:blipFill>
                      <a:blip r:embed="rId3"/>
                      <a:stretch>
                        <a:fillRect/>
                      </a:stretch>
                    </p:blipFill>
                    <p:spPr>
                      <a:xfrm>
                        <a:off x="1600200" y="1295400"/>
                        <a:ext cx="2159000" cy="533400"/>
                      </a:xfrm>
                      <a:prstGeom prst="rect">
                        <a:avLst/>
                      </a:prstGeom>
                    </p:spPr>
                  </p:pic>
                </p:oleObj>
              </mc:Fallback>
            </mc:AlternateContent>
          </a:graphicData>
        </a:graphic>
      </p:graphicFrame>
      <p:sp>
        <p:nvSpPr>
          <p:cNvPr id="4" name="Content Placeholder 4"/>
          <p:cNvSpPr>
            <a:spLocks noGrp="1"/>
          </p:cNvSpPr>
          <p:nvPr>
            <p:ph idx="13"/>
          </p:nvPr>
        </p:nvSpPr>
        <p:spPr>
          <a:xfrm>
            <a:off x="3873600" y="1284600"/>
            <a:ext cx="48132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must  also be the case that</a:t>
            </a:r>
          </a:p>
        </p:txBody>
      </p:sp>
      <p:graphicFrame>
        <p:nvGraphicFramePr>
          <p:cNvPr id="12" name="Object 5"/>
          <p:cNvGraphicFramePr>
            <a:graphicFrameLocks noChangeAspect="1"/>
          </p:cNvGraphicFramePr>
          <p:nvPr>
            <p:extLst>
              <p:ext uri="{D42A27DB-BD31-4B8C-83A1-F6EECF244321}">
                <p14:modId xmlns:p14="http://schemas.microsoft.com/office/powerpoint/2010/main" val="3296582129"/>
              </p:ext>
            </p:extLst>
          </p:nvPr>
        </p:nvGraphicFramePr>
        <p:xfrm>
          <a:off x="1549400" y="1981200"/>
          <a:ext cx="2260600" cy="533400"/>
        </p:xfrm>
        <a:graphic>
          <a:graphicData uri="http://schemas.openxmlformats.org/presentationml/2006/ole">
            <mc:AlternateContent xmlns:mc="http://schemas.openxmlformats.org/markup-compatibility/2006">
              <mc:Choice xmlns:v="urn:schemas-microsoft-com:vml" Requires="v">
                <p:oleObj name="Equation" r:id="rId4" imgW="1130040" imgH="266400" progId="Equation.DSMT4">
                  <p:embed/>
                </p:oleObj>
              </mc:Choice>
              <mc:Fallback>
                <p:oleObj name="Equation" r:id="rId4" imgW="1130040" imgH="266400" progId="Equation.DSMT4">
                  <p:embed/>
                  <p:pic>
                    <p:nvPicPr>
                      <p:cNvPr id="11" name="Object 3"/>
                      <p:cNvPicPr/>
                      <p:nvPr/>
                    </p:nvPicPr>
                    <p:blipFill>
                      <a:blip r:embed="rId5"/>
                      <a:stretch>
                        <a:fillRect/>
                      </a:stretch>
                    </p:blipFill>
                    <p:spPr>
                      <a:xfrm>
                        <a:off x="1549400" y="1981200"/>
                        <a:ext cx="2260600" cy="533400"/>
                      </a:xfrm>
                      <a:prstGeom prst="rect">
                        <a:avLst/>
                      </a:prstGeom>
                    </p:spPr>
                  </p:pic>
                </p:oleObj>
              </mc:Fallback>
            </mc:AlternateContent>
          </a:graphicData>
        </a:graphic>
      </p:graphicFrame>
      <p:sp>
        <p:nvSpPr>
          <p:cNvPr id="5" name="Content Placeholder 6"/>
          <p:cNvSpPr>
            <a:spLocks noGrp="1"/>
          </p:cNvSpPr>
          <p:nvPr>
            <p:ph idx="14"/>
          </p:nvPr>
        </p:nvSpPr>
        <p:spPr>
          <a:xfrm>
            <a:off x="457200" y="3009900"/>
            <a:ext cx="15840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Note that</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3397786875"/>
              </p:ext>
            </p:extLst>
          </p:nvPr>
        </p:nvGraphicFramePr>
        <p:xfrm>
          <a:off x="2041200" y="2971800"/>
          <a:ext cx="2159000" cy="533400"/>
        </p:xfrm>
        <a:graphic>
          <a:graphicData uri="http://schemas.openxmlformats.org/presentationml/2006/ole">
            <mc:AlternateContent xmlns:mc="http://schemas.openxmlformats.org/markup-compatibility/2006">
              <mc:Choice xmlns:v="urn:schemas-microsoft-com:vml" Requires="v">
                <p:oleObj name="Equation" r:id="rId6" imgW="1079280" imgH="266400" progId="Equation.DSMT4">
                  <p:embed/>
                </p:oleObj>
              </mc:Choice>
              <mc:Fallback>
                <p:oleObj name="Equation" r:id="rId6" imgW="1079280" imgH="266400" progId="Equation.DSMT4">
                  <p:embed/>
                  <p:pic>
                    <p:nvPicPr>
                      <p:cNvPr id="11" name="Object 3"/>
                      <p:cNvPicPr/>
                      <p:nvPr/>
                    </p:nvPicPr>
                    <p:blipFill>
                      <a:blip r:embed="rId3"/>
                      <a:stretch>
                        <a:fillRect/>
                      </a:stretch>
                    </p:blipFill>
                    <p:spPr>
                      <a:xfrm>
                        <a:off x="2041200" y="2971800"/>
                        <a:ext cx="2159000" cy="533400"/>
                      </a:xfrm>
                      <a:prstGeom prst="rect">
                        <a:avLst/>
                      </a:prstGeom>
                    </p:spPr>
                  </p:pic>
                </p:oleObj>
              </mc:Fallback>
            </mc:AlternateContent>
          </a:graphicData>
        </a:graphic>
      </p:graphicFrame>
      <p:sp>
        <p:nvSpPr>
          <p:cNvPr id="6" name="Content Placeholder 8"/>
          <p:cNvSpPr>
            <a:spLocks noGrp="1"/>
          </p:cNvSpPr>
          <p:nvPr>
            <p:ph idx="15"/>
          </p:nvPr>
        </p:nvSpPr>
        <p:spPr>
          <a:xfrm>
            <a:off x="4350000" y="3009900"/>
            <a:ext cx="4946400" cy="46800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and only if it is the cases</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4" name="Object 9"/>
          <p:cNvGraphicFramePr>
            <a:graphicFrameLocks noChangeAspect="1"/>
          </p:cNvGraphicFramePr>
          <p:nvPr>
            <p:extLst>
              <p:ext uri="{D42A27DB-BD31-4B8C-83A1-F6EECF244321}">
                <p14:modId xmlns:p14="http://schemas.microsoft.com/office/powerpoint/2010/main" val="3254050271"/>
              </p:ext>
            </p:extLst>
          </p:nvPr>
        </p:nvGraphicFramePr>
        <p:xfrm>
          <a:off x="1401763" y="3444875"/>
          <a:ext cx="5410200" cy="533400"/>
        </p:xfrm>
        <a:graphic>
          <a:graphicData uri="http://schemas.openxmlformats.org/presentationml/2006/ole">
            <mc:AlternateContent xmlns:mc="http://schemas.openxmlformats.org/markup-compatibility/2006">
              <mc:Choice xmlns:v="urn:schemas-microsoft-com:vml" Requires="v">
                <p:oleObj name="Equation" r:id="rId7" imgW="2705040" imgH="266400" progId="Equation.DSMT4">
                  <p:embed/>
                </p:oleObj>
              </mc:Choice>
              <mc:Fallback>
                <p:oleObj name="Equation" r:id="rId7" imgW="2705040" imgH="266400" progId="Equation.DSMT4">
                  <p:embed/>
                  <p:pic>
                    <p:nvPicPr>
                      <p:cNvPr id="13" name="Object 3"/>
                      <p:cNvPicPr/>
                      <p:nvPr/>
                    </p:nvPicPr>
                    <p:blipFill>
                      <a:blip r:embed="rId8"/>
                      <a:stretch>
                        <a:fillRect/>
                      </a:stretch>
                    </p:blipFill>
                    <p:spPr>
                      <a:xfrm>
                        <a:off x="1401763" y="3444875"/>
                        <a:ext cx="5410200" cy="533400"/>
                      </a:xfrm>
                      <a:prstGeom prst="rect">
                        <a:avLst/>
                      </a:prstGeom>
                    </p:spPr>
                  </p:pic>
                </p:oleObj>
              </mc:Fallback>
            </mc:AlternateContent>
          </a:graphicData>
        </a:graphic>
      </p:graphicFrame>
      <p:sp>
        <p:nvSpPr>
          <p:cNvPr id="7" name="Content Placeholder 10"/>
          <p:cNvSpPr>
            <a:spLocks noGrp="1"/>
          </p:cNvSpPr>
          <p:nvPr>
            <p:ph idx="16"/>
          </p:nvPr>
        </p:nvSpPr>
        <p:spPr>
          <a:xfrm>
            <a:off x="457200" y="4419600"/>
            <a:ext cx="8229600" cy="1045080"/>
          </a:xfrm>
        </p:spPr>
        <p:txBody>
          <a:bodyPr/>
          <a:lstStyle/>
          <a:p>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Sometimes writers are careless and write as if big-</a:t>
            </a:r>
            <a:r>
              <a:rPr lang="en-US" sz="2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notation has the same meaning as big-Theta.</a:t>
            </a:r>
            <a:endParaRPr lang="en-IN"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935294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Big-Theta Estimates for Polynomials</a:t>
            </a:r>
          </a:p>
        </p:txBody>
      </p:sp>
      <p:sp>
        <p:nvSpPr>
          <p:cNvPr id="3" name="Content Placeholder 2"/>
          <p:cNvSpPr>
            <a:spLocks noGrp="1"/>
          </p:cNvSpPr>
          <p:nvPr>
            <p:ph idx="1"/>
          </p:nvPr>
        </p:nvSpPr>
        <p:spPr>
          <a:xfrm>
            <a:off x="457200" y="1295400"/>
            <a:ext cx="1981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Theorem: Let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1" name="Object 3"/>
          <p:cNvGraphicFramePr>
            <a:graphicFrameLocks noChangeAspect="1"/>
          </p:cNvGraphicFramePr>
          <p:nvPr>
            <p:extLst>
              <p:ext uri="{D42A27DB-BD31-4B8C-83A1-F6EECF244321}">
                <p14:modId xmlns:p14="http://schemas.microsoft.com/office/powerpoint/2010/main" val="3849780468"/>
              </p:ext>
            </p:extLst>
          </p:nvPr>
        </p:nvGraphicFramePr>
        <p:xfrm>
          <a:off x="2286000" y="1325418"/>
          <a:ext cx="4470400" cy="482600"/>
        </p:xfrm>
        <a:graphic>
          <a:graphicData uri="http://schemas.openxmlformats.org/presentationml/2006/ole">
            <mc:AlternateContent xmlns:mc="http://schemas.openxmlformats.org/markup-compatibility/2006">
              <mc:Choice xmlns:v="urn:schemas-microsoft-com:vml" Requires="v">
                <p:oleObj name="Equation" r:id="rId2" imgW="2234880" imgH="241200" progId="Equation.DSMT4">
                  <p:embed/>
                </p:oleObj>
              </mc:Choice>
              <mc:Fallback>
                <p:oleObj name="Equation" r:id="rId2" imgW="2234880" imgH="241200" progId="Equation.DSMT4">
                  <p:embed/>
                  <p:pic>
                    <p:nvPicPr>
                      <p:cNvPr id="14" name="Object 3"/>
                      <p:cNvPicPr/>
                      <p:nvPr/>
                    </p:nvPicPr>
                    <p:blipFill>
                      <a:blip r:embed="rId3"/>
                      <a:stretch>
                        <a:fillRect/>
                      </a:stretch>
                    </p:blipFill>
                    <p:spPr>
                      <a:xfrm>
                        <a:off x="2286000" y="1325418"/>
                        <a:ext cx="4470400" cy="482600"/>
                      </a:xfrm>
                      <a:prstGeom prst="rect">
                        <a:avLst/>
                      </a:prstGeom>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2623861805"/>
              </p:ext>
            </p:extLst>
          </p:nvPr>
        </p:nvGraphicFramePr>
        <p:xfrm>
          <a:off x="457200" y="1752600"/>
          <a:ext cx="2438400" cy="457200"/>
        </p:xfrm>
        <a:graphic>
          <a:graphicData uri="http://schemas.openxmlformats.org/presentationml/2006/ole">
            <mc:AlternateContent xmlns:mc="http://schemas.openxmlformats.org/markup-compatibility/2006">
              <mc:Choice xmlns:v="urn:schemas-microsoft-com:vml" Requires="v">
                <p:oleObj name="Equation" r:id="rId4" imgW="1218960" imgH="228600" progId="Equation.DSMT4">
                  <p:embed/>
                </p:oleObj>
              </mc:Choice>
              <mc:Fallback>
                <p:oleObj name="Equation" r:id="rId4" imgW="1218960" imgH="228600" progId="Equation.DSMT4">
                  <p:embed/>
                  <p:pic>
                    <p:nvPicPr>
                      <p:cNvPr id="15" name="Object 4"/>
                      <p:cNvPicPr/>
                      <p:nvPr/>
                    </p:nvPicPr>
                    <p:blipFill>
                      <a:blip r:embed="rId5"/>
                      <a:stretch>
                        <a:fillRect/>
                      </a:stretch>
                    </p:blipFill>
                    <p:spPr>
                      <a:xfrm>
                        <a:off x="457200" y="1752600"/>
                        <a:ext cx="2438400" cy="457200"/>
                      </a:xfrm>
                      <a:prstGeom prst="rect">
                        <a:avLst/>
                      </a:prstGeom>
                    </p:spPr>
                  </p:pic>
                </p:oleObj>
              </mc:Fallback>
            </mc:AlternateContent>
          </a:graphicData>
        </a:graphic>
      </p:graphicFrame>
      <p:sp>
        <p:nvSpPr>
          <p:cNvPr id="4" name="Content Placeholder 5"/>
          <p:cNvSpPr>
            <a:spLocks noGrp="1"/>
          </p:cNvSpPr>
          <p:nvPr>
            <p:ph idx="13"/>
          </p:nvPr>
        </p:nvSpPr>
        <p:spPr>
          <a:xfrm>
            <a:off x="3048000" y="1756803"/>
            <a:ext cx="4201391"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are real numbers with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6"/>
          <p:cNvSpPr>
            <a:spLocks noGrp="1"/>
          </p:cNvSpPr>
          <p:nvPr>
            <p:ph idx="14"/>
          </p:nvPr>
        </p:nvSpPr>
        <p:spPr>
          <a:xfrm>
            <a:off x="457200" y="2269854"/>
            <a:ext cx="8915400" cy="2012138"/>
          </a:xfrm>
        </p:spPr>
        <p:txBody>
          <a:bodyPr/>
          <a:lstStyle/>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f</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x</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is of order </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i="1" baseline="30000"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err="1">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err="1">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n</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proof is an exercise.) </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p>
          <a:p>
            <a:pPr lvl="0">
              <a:spcBef>
                <a:spcPts val="300"/>
              </a:spcBef>
            </a:pP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3" name="Object 7"/>
          <p:cNvGraphicFramePr>
            <a:graphicFrameLocks noChangeAspect="1"/>
          </p:cNvGraphicFramePr>
          <p:nvPr>
            <p:extLst>
              <p:ext uri="{D42A27DB-BD31-4B8C-83A1-F6EECF244321}">
                <p14:modId xmlns:p14="http://schemas.microsoft.com/office/powerpoint/2010/main" val="2818578709"/>
              </p:ext>
            </p:extLst>
          </p:nvPr>
        </p:nvGraphicFramePr>
        <p:xfrm>
          <a:off x="2623457" y="3696091"/>
          <a:ext cx="2717800" cy="482600"/>
        </p:xfrm>
        <a:graphic>
          <a:graphicData uri="http://schemas.openxmlformats.org/presentationml/2006/ole">
            <mc:AlternateContent xmlns:mc="http://schemas.openxmlformats.org/markup-compatibility/2006">
              <mc:Choice xmlns:v="urn:schemas-microsoft-com:vml" Requires="v">
                <p:oleObj name="Equation" r:id="rId6" imgW="1358640" imgH="241200" progId="Equation.DSMT4">
                  <p:embed/>
                </p:oleObj>
              </mc:Choice>
              <mc:Fallback>
                <p:oleObj name="Equation" r:id="rId6" imgW="1358640" imgH="241200" progId="Equation.DSMT4">
                  <p:embed/>
                  <p:pic>
                    <p:nvPicPr>
                      <p:cNvPr id="13" name="Object 3"/>
                      <p:cNvPicPr/>
                      <p:nvPr/>
                    </p:nvPicPr>
                    <p:blipFill>
                      <a:blip r:embed="rId7"/>
                      <a:stretch>
                        <a:fillRect/>
                      </a:stretch>
                    </p:blipFill>
                    <p:spPr>
                      <a:xfrm>
                        <a:off x="2623457" y="3696091"/>
                        <a:ext cx="2717800" cy="482600"/>
                      </a:xfrm>
                      <a:prstGeom prst="rect">
                        <a:avLst/>
                      </a:prstGeom>
                    </p:spPr>
                  </p:pic>
                </p:oleObj>
              </mc:Fallback>
            </mc:AlternateContent>
          </a:graphicData>
        </a:graphic>
      </p:graphicFrame>
      <p:sp>
        <p:nvSpPr>
          <p:cNvPr id="6" name="Content Placeholder 8"/>
          <p:cNvSpPr>
            <a:spLocks noGrp="1"/>
          </p:cNvSpPr>
          <p:nvPr>
            <p:ph idx="15"/>
          </p:nvPr>
        </p:nvSpPr>
        <p:spPr>
          <a:xfrm>
            <a:off x="5257800" y="3703781"/>
            <a:ext cx="3505200" cy="468000"/>
          </a:xfrm>
        </p:spPr>
        <p:txBody>
          <a:bodyPr/>
          <a:lstStyle/>
          <a:p>
            <a:pPr lvl="0"/>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solidFill>
                  <a:prstClr val="black"/>
                </a:solidFill>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5</a:t>
            </a:r>
            <a:r>
              <a:rPr lang="en-US"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7" name="Content Placeholder 9"/>
          <p:cNvSpPr>
            <a:spLocks noGrp="1"/>
          </p:cNvSpPr>
          <p:nvPr>
            <p:ph idx="16"/>
          </p:nvPr>
        </p:nvSpPr>
        <p:spPr>
          <a:xfrm>
            <a:off x="457200" y="4246418"/>
            <a:ext cx="228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polynomial</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Object 10"/>
              <p:cNvSpPr txBox="1"/>
              <p:nvPr/>
            </p:nvSpPr>
            <p:spPr>
              <a:xfrm>
                <a:off x="2624138" y="4273550"/>
                <a:ext cx="4691062" cy="482600"/>
              </a:xfrm>
              <a:prstGeom prst="rect">
                <a:avLst/>
              </a:prstGeom>
            </p:spPr>
            <p:txBody>
              <a:bodyPr>
                <a:noAutofit/>
              </a:bodyPr>
              <a:lstStyle/>
              <a:p>
                <a:pPr/>
                <a14:m>
                  <m:oMathPara xmlns:m="http://schemas.openxmlformats.org/officeDocument/2006/math">
                    <m:oMathParaPr>
                      <m:jc m:val="left"/>
                    </m:oMathParaPr>
                    <m:oMath xmlns:m="http://schemas.openxmlformats.org/officeDocument/2006/math">
                      <m:r>
                        <a:rPr lang="zh-CN" altLang="en-US" sz="2000" i="0">
                          <a:solidFill>
                            <a:srgbClr val="000000"/>
                          </a:solidFill>
                          <a:latin typeface="Cambria Math" panose="02040503050406030204" pitchFamily="18" charset="0"/>
                        </a:rPr>
                        <m:t> </m:t>
                      </m:r>
                      <m:r>
                        <a:rPr lang="zh-CN" altLang="en-US" sz="2000" i="1">
                          <a:solidFill>
                            <a:srgbClr val="000000"/>
                          </a:solidFill>
                          <a:latin typeface="Cambria Math" panose="02040503050406030204" pitchFamily="18" charset="0"/>
                        </a:rPr>
                        <m:t>𝑓</m:t>
                      </m:r>
                      <m:d>
                        <m:dPr>
                          <m:ctrlPr>
                            <a:rPr lang="zh-CN" altLang="en-US" sz="2000" i="1">
                              <a:solidFill>
                                <a:srgbClr val="000000"/>
                              </a:solidFill>
                              <a:latin typeface="Cambria Math" panose="02040503050406030204" pitchFamily="18" charset="0"/>
                            </a:rPr>
                          </m:ctrlPr>
                        </m:dPr>
                        <m:e>
                          <m:r>
                            <a:rPr lang="zh-CN" altLang="en-US" sz="2000" i="1">
                              <a:solidFill>
                                <a:srgbClr val="000000"/>
                              </a:solidFill>
                              <a:latin typeface="Cambria Math" panose="02040503050406030204" pitchFamily="18" charset="0"/>
                            </a:rPr>
                            <m:t>𝑥</m:t>
                          </m:r>
                        </m:e>
                      </m:d>
                      <m:r>
                        <a:rPr lang="zh-CN" altLang="en-US" sz="2000" i="1">
                          <a:solidFill>
                            <a:srgbClr val="000000"/>
                          </a:solidFill>
                          <a:latin typeface="Cambria Math" panose="02040503050406030204" pitchFamily="18" charset="0"/>
                        </a:rPr>
                        <m:t>=8</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199</m:t>
                          </m:r>
                        </m:sup>
                      </m:sSup>
                      <m:r>
                        <a:rPr lang="zh-CN" altLang="en-US" sz="2000" i="1">
                          <a:solidFill>
                            <a:srgbClr val="000000"/>
                          </a:solidFill>
                          <a:latin typeface="Cambria Math" panose="02040503050406030204" pitchFamily="18" charset="0"/>
                        </a:rPr>
                        <m:t>+7</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100</m:t>
                          </m:r>
                        </m:sup>
                      </m:sSup>
                      <m:r>
                        <a:rPr lang="zh-CN" altLang="en-US" sz="2000" i="1">
                          <a:solidFill>
                            <a:srgbClr val="000000"/>
                          </a:solidFill>
                          <a:latin typeface="Cambria Math" panose="02040503050406030204" pitchFamily="18" charset="0"/>
                        </a:rPr>
                        <m:t>+</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99</m:t>
                          </m:r>
                        </m:sup>
                      </m:sSup>
                      <m:r>
                        <a:rPr lang="zh-CN" altLang="en-US" sz="2000" i="1">
                          <a:solidFill>
                            <a:srgbClr val="000000"/>
                          </a:solidFill>
                          <a:latin typeface="Cambria Math" panose="02040503050406030204" pitchFamily="18" charset="0"/>
                        </a:rPr>
                        <m:t>+5</m:t>
                      </m:r>
                      <m:sSup>
                        <m:sSupPr>
                          <m:ctrlPr>
                            <a:rPr lang="zh-CN" altLang="en-US" sz="2000" i="1">
                              <a:solidFill>
                                <a:srgbClr val="000000"/>
                              </a:solidFill>
                              <a:latin typeface="Cambria Math" panose="02040503050406030204" pitchFamily="18" charset="0"/>
                            </a:rPr>
                          </m:ctrlPr>
                        </m:sSupPr>
                        <m:e>
                          <m:r>
                            <a:rPr lang="zh-CN" altLang="en-US" sz="2000" i="1">
                              <a:solidFill>
                                <a:srgbClr val="000000"/>
                              </a:solidFill>
                              <a:latin typeface="Cambria Math" panose="02040503050406030204" pitchFamily="18" charset="0"/>
                            </a:rPr>
                            <m:t>𝑥</m:t>
                          </m:r>
                        </m:e>
                        <m:sup>
                          <m:r>
                            <a:rPr lang="zh-CN" altLang="en-US" sz="2000" i="1">
                              <a:solidFill>
                                <a:srgbClr val="000000"/>
                              </a:solidFill>
                              <a:latin typeface="Cambria Math" panose="02040503050406030204" pitchFamily="18" charset="0"/>
                            </a:rPr>
                            <m:t>2</m:t>
                          </m:r>
                        </m:sup>
                      </m:sSup>
                      <m:r>
                        <a:rPr lang="en-US" altLang="zh-CN" sz="2000" i="1">
                          <a:solidFill>
                            <a:srgbClr val="000000"/>
                          </a:solidFill>
                          <a:latin typeface="Cambria Math" panose="02040503050406030204" pitchFamily="18" charset="0"/>
                        </a:rPr>
                        <m:t>+</m:t>
                      </m:r>
                      <m:r>
                        <a:rPr lang="zh-CN" altLang="en-US" sz="2000" i="1">
                          <a:solidFill>
                            <a:srgbClr val="000000"/>
                          </a:solidFill>
                          <a:latin typeface="Cambria Math" panose="02040503050406030204" pitchFamily="18" charset="0"/>
                        </a:rPr>
                        <m:t>25</m:t>
                      </m:r>
                    </m:oMath>
                  </m:oMathPara>
                </a14:m>
                <a:endParaRPr lang="zh-CN" altLang="en-US" sz="2000" dirty="0"/>
              </a:p>
            </p:txBody>
          </p:sp>
        </mc:Choice>
        <mc:Fallback xmlns="">
          <p:sp>
            <p:nvSpPr>
              <p:cNvPr id="14" name="Object 10"/>
              <p:cNvSpPr txBox="1">
                <a:spLocks noRot="1" noChangeAspect="1" noMove="1" noResize="1" noEditPoints="1" noAdjustHandles="1" noChangeArrowheads="1" noChangeShapeType="1" noTextEdit="1"/>
              </p:cNvSpPr>
              <p:nvPr/>
            </p:nvSpPr>
            <p:spPr>
              <a:xfrm>
                <a:off x="2624138" y="4273550"/>
                <a:ext cx="4691062" cy="482600"/>
              </a:xfrm>
              <a:prstGeom prst="rect">
                <a:avLst/>
              </a:prstGeom>
              <a:blipFill>
                <a:blip r:embed="rId9"/>
                <a:stretch>
                  <a:fillRect/>
                </a:stretch>
              </a:blipFill>
            </p:spPr>
            <p:txBody>
              <a:bodyPr/>
              <a:lstStyle/>
              <a:p>
                <a:r>
                  <a:rPr lang="zh-CN" altLang="en-US">
                    <a:noFill/>
                  </a:rPr>
                  <a:t> </a:t>
                </a:r>
              </a:p>
            </p:txBody>
          </p:sp>
        </mc:Fallback>
      </mc:AlternateContent>
      <p:sp>
        <p:nvSpPr>
          <p:cNvPr id="8" name="Content Placeholder 11"/>
          <p:cNvSpPr>
            <a:spLocks noGrp="1"/>
          </p:cNvSpPr>
          <p:nvPr>
            <p:ph idx="17"/>
          </p:nvPr>
        </p:nvSpPr>
        <p:spPr>
          <a:xfrm>
            <a:off x="463302" y="4811775"/>
            <a:ext cx="3956297" cy="432000"/>
          </a:xfrm>
        </p:spPr>
        <p:txBody>
          <a:bodyPr/>
          <a:lstStyle/>
          <a:p>
            <a:pPr lvl="0"/>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order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199</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IN" sz="2400" b="1" dirty="0">
              <a:solidFill>
                <a:prstClr val="black"/>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236429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Algorithms</a:t>
            </a:r>
          </a:p>
        </p:txBody>
      </p:sp>
      <p:sp>
        <p:nvSpPr>
          <p:cNvPr id="3" name="Content Placeholder 2"/>
          <p:cNvSpPr>
            <a:spLocks noGrp="1"/>
          </p:cNvSpPr>
          <p:nvPr>
            <p:ph idx="1"/>
          </p:nvPr>
        </p:nvSpPr>
        <p:spPr>
          <a:xfrm>
            <a:off x="3200400" y="3810000"/>
            <a:ext cx="2743200" cy="640080"/>
          </a:xfrm>
        </p:spPr>
        <p:txBody>
          <a:bodyPr/>
          <a:lstStyle/>
          <a:p>
            <a:pPr algn="ct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3.3</a:t>
            </a:r>
          </a:p>
        </p:txBody>
      </p:sp>
    </p:spTree>
    <p:extLst>
      <p:ext uri="{BB962C8B-B14F-4D97-AF65-F5344CB8AC3E}">
        <p14:creationId xmlns:p14="http://schemas.microsoft.com/office/powerpoint/2010/main" val="288348473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1500404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457200" y="1447800"/>
            <a:ext cx="8229600" cy="5257800"/>
          </a:xfrm>
        </p:spPr>
        <p:txBody>
          <a:bodyPr/>
          <a:lstStyle/>
          <a:p>
            <a:pPr marL="342900" indent="-342900">
              <a:buFont typeface="Wingdings" panose="05000000000000000000" pitchFamily="2" charset="2"/>
              <a:buChar char="n"/>
            </a:pP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efficient</a:t>
            </a:r>
            <a:r>
              <a:rPr lang="en-US" altLang="zh-C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Given an algorithm, how efficient is this algorithm for solving a problem given input of a particular size? To answer this question, we ask:</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算法复杂度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p>
          <a:p>
            <a:pPr lvl="1"/>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How much computer </a:t>
            </a: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memory</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does this algorithm use to solve a problem?</a:t>
            </a: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时间复杂度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time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p>
          <a:p>
            <a:pPr marL="342900" indent="-342900">
              <a:buFont typeface="Wingdings" panose="05000000000000000000" pitchFamily="2" charset="2"/>
              <a:buChar char="n"/>
            </a:pPr>
            <a:r>
              <a:rPr lang="en-US" altLang="zh-CN"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zh-CN"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空间复杂度</a:t>
            </a:r>
            <a:r>
              <a:rPr lang="en-US" altLang="zh-CN"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When we analyze the computer memory the algorithm uses to solve the problem given input of a particular size, we are studying 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space complexity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the algorithm.</a:t>
            </a:r>
          </a:p>
        </p:txBody>
      </p:sp>
    </p:spTree>
    <p:extLst>
      <p:ext uri="{BB962C8B-B14F-4D97-AF65-F5344CB8AC3E}">
        <p14:creationId xmlns:p14="http://schemas.microsoft.com/office/powerpoint/2010/main" val="36228910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 big-</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measure time complexity in terms of the number of operations an algorithm uses and we will use big-</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big-Theta notation to estimate the time complexity.</a:t>
            </a:r>
          </a:p>
          <a:p>
            <a:pPr marL="342900" indent="-342900">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ignore  hardware and software: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ignore implementation details (including the data structures used and both the hardware and software platforms) because it is extremely complicated to consider them.</a:t>
            </a:r>
          </a:p>
        </p:txBody>
      </p:sp>
    </p:spTree>
    <p:extLst>
      <p:ext uri="{BB962C8B-B14F-4D97-AF65-F5344CB8AC3E}">
        <p14:creationId xmlns:p14="http://schemas.microsoft.com/office/powerpoint/2010/main" val="17081312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p:txBody>
      </p:sp>
      <p:sp>
        <p:nvSpPr>
          <p:cNvPr id="3" name="Content Placeholder 2"/>
          <p:cNvSpPr>
            <a:spLocks noGrp="1"/>
          </p:cNvSpPr>
          <p:nvPr>
            <p:ph idx="1"/>
          </p:nvPr>
        </p:nvSpPr>
        <p:spPr/>
        <p:txBody>
          <a:bodyPr/>
          <a:lstStyle/>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will focus on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time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of an algorithm. This provides an upper bound on the number of operations an algorithm uses to solve a problem with input of a particular size.</a:t>
            </a:r>
          </a:p>
          <a:p>
            <a:pPr marL="342900" indent="-342900">
              <a:buFont typeface="Wingdings" panose="05000000000000000000" pitchFamily="2" charset="2"/>
              <a:buChar char="n"/>
            </a:pPr>
            <a:r>
              <a:rPr lang="en-US" altLang="zh-CN" sz="22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altLang="zh-CN"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It is usually much more difficult to determine the </a:t>
            </a:r>
            <a:r>
              <a:rPr lang="en-US" sz="2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 case time complexity </a:t>
            </a:r>
            <a:r>
              <a:rPr lang="en-US" sz="2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of an algorithm. This is the average number of operations an algorithm uses to solve a problem over all inputs of a particular size.</a:t>
            </a:r>
          </a:p>
        </p:txBody>
      </p:sp>
    </p:spTree>
    <p:extLst>
      <p:ext uri="{BB962C8B-B14F-4D97-AF65-F5344CB8AC3E}">
        <p14:creationId xmlns:p14="http://schemas.microsoft.com/office/powerpoint/2010/main" val="1671381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Complexity Analysis of Algorithms</a:t>
            </a:r>
          </a:p>
        </p:txBody>
      </p:sp>
      <p:sp>
        <p:nvSpPr>
          <p:cNvPr id="3" name="Content Placeholder 2"/>
          <p:cNvSpPr>
            <a:spLocks noGrp="1"/>
          </p:cNvSpPr>
          <p:nvPr>
            <p:ph idx="1"/>
          </p:nvPr>
        </p:nvSpPr>
        <p:spPr>
          <a:xfrm>
            <a:off x="457200" y="1295400"/>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the algorithm for finding the maximum element in a finite sequence.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914400" y="2209800"/>
            <a:ext cx="7315200" cy="1828800"/>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integers)</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is the largest element}</a:t>
            </a:r>
          </a:p>
        </p:txBody>
      </p:sp>
      <p:sp>
        <p:nvSpPr>
          <p:cNvPr id="5" name="Content Placeholder 4"/>
          <p:cNvSpPr>
            <a:spLocks noGrp="1"/>
          </p:cNvSpPr>
          <p:nvPr>
            <p:ph idx="14"/>
          </p:nvPr>
        </p:nvSpPr>
        <p:spPr>
          <a:xfrm>
            <a:off x="472440" y="4133088"/>
            <a:ext cx="8229600" cy="2667000"/>
          </a:xfrm>
        </p:spPr>
        <p:txBody>
          <a:bodyPr/>
          <a:lstStyle/>
          <a:p>
            <a:pPr>
              <a:spcBef>
                <a:spcPts val="3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times.</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Each time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is incremented, a test is made to see if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One last comparison determines that</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000" b="1" i="1" dirty="0" err="1">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i</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&gt; 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300"/>
              </a:spcBef>
            </a:pP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Exactly 2</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− 1) + 1 = 2</a:t>
            </a:r>
            <a:r>
              <a:rPr lang="en-US" sz="20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− 1 comparisons are made.</a:t>
            </a:r>
          </a:p>
          <a:p>
            <a:pPr>
              <a:spcBef>
                <a:spcPts val="300"/>
              </a:spcBef>
            </a:pPr>
            <a:r>
              <a:rPr lang="en-US" sz="2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Hence, the time complexity of the algorithm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0973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3699843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Linear Search</a:t>
            </a:r>
          </a:p>
        </p:txBody>
      </p:sp>
      <p:sp>
        <p:nvSpPr>
          <p:cNvPr id="3" name="Content Placeholder 2"/>
          <p:cNvSpPr>
            <a:spLocks noGrp="1"/>
          </p:cNvSpPr>
          <p:nvPr>
            <p:ph idx="1"/>
          </p:nvPr>
        </p:nvSpPr>
        <p:spPr>
          <a:xfrm>
            <a:off x="457200" y="1295400"/>
            <a:ext cx="8229600" cy="381000"/>
          </a:xfrm>
        </p:spPr>
        <p:txBody>
          <a:bodyPr/>
          <a:lstStyle/>
          <a:p>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Determine the time complexity of the linear search algorithm.</a:t>
            </a:r>
          </a:p>
        </p:txBody>
      </p:sp>
      <p:sp>
        <p:nvSpPr>
          <p:cNvPr id="4" name="Content Placeholder 3"/>
          <p:cNvSpPr>
            <a:spLocks noGrp="1"/>
          </p:cNvSpPr>
          <p:nvPr>
            <p:ph idx="13"/>
          </p:nvPr>
        </p:nvSpPr>
        <p:spPr>
          <a:xfrm>
            <a:off x="533400" y="1676400"/>
            <a:ext cx="7924800" cy="23622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linear search</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distinct integers)</a:t>
            </a:r>
          </a:p>
          <a:p>
            <a:pPr marL="274320" lvl="0" indent="-274320" defTabSz="914400">
              <a:spcBef>
                <a:spcPts val="0"/>
              </a:spcBef>
              <a:spcAft>
                <a:spcPts val="300"/>
              </a:spcAft>
              <a:buClr>
                <a:schemeClr val="accent3"/>
              </a:buClr>
              <a:buSzPct val="95000"/>
              <a:defRPr/>
            </a:pP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while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else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return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subscript of the term that equals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148128"/>
            <a:ext cx="8388000" cy="2412000"/>
          </a:xfrm>
        </p:spPr>
        <p:txBody>
          <a:bodyPr/>
          <a:lstStyle/>
          <a:p>
            <a:pPr>
              <a:spcBef>
                <a:spcPts val="0"/>
              </a:spcBef>
            </a:pPr>
            <a:r>
              <a:rPr lang="en-US" sz="20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Count the number of comparisons.</a:t>
            </a: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each step two comparisons are made;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lvl="1">
              <a:spcBef>
                <a:spcPts val="0"/>
              </a:spcBef>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 end the loop, one comparison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made.</a:t>
            </a:r>
          </a:p>
          <a:p>
            <a:pPr lvl="1">
              <a:spcBef>
                <a:spcPts val="0"/>
              </a:spcBef>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After the loop, one more</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 is made. </a:t>
            </a:r>
          </a:p>
          <a:p>
            <a:pPr>
              <a:spcBef>
                <a:spcPts val="0"/>
              </a:spcBef>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0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used. If </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on the list,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 comparisons are made and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an additional comparison is used to exit the loop. So, in the worst case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 comparisons are made.</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Hence, the complexity is Θ(</a:t>
            </a:r>
            <a:r>
              <a:rPr lang="en-US" sz="20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647226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Specifying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11480" y="1447800"/>
            <a:ext cx="8321040" cy="5257800"/>
          </a:xfrm>
        </p:spPr>
        <p:txBody>
          <a:bodyPr/>
          <a:lstStyle/>
          <a:p>
            <a:pPr marL="342900" indent="-342900">
              <a:spcBef>
                <a:spcPts val="0"/>
              </a:spcBef>
              <a:buFont typeface="Wingdings" panose="05000000000000000000" pitchFamily="2" charset="2"/>
              <a:buChar char="n"/>
            </a:pP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can be specified in different ways. Their steps can be described in English or in </a:t>
            </a: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zh-CN"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伪代码</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 is an intermediate step between an English language description of the steps and a coding of these steps using a programming language.</a:t>
            </a:r>
          </a:p>
          <a:p>
            <a:pPr marL="342900" indent="-342900">
              <a:spcBef>
                <a:spcPts val="0"/>
              </a:spcBef>
              <a:buFont typeface="Wingdings" panose="05000000000000000000" pitchFamily="2" charset="2"/>
              <a:buChar char="n"/>
            </a:pPr>
            <a:r>
              <a:rPr lang="en-US" altLang="zh-CN"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 and Java as a </a:t>
            </a:r>
            <a:r>
              <a:rPr lang="en-US" altLang="zh-CN" sz="2400" b="1" i="1" dirty="0" err="1">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pseudocode</a:t>
            </a:r>
            <a:r>
              <a:rPr lang="en-US" altLang="zh-CN"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form of pseudocode we use is specified in Appendix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3</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uses some of the structures found in popular languages such as C++ and Java.</a:t>
            </a:r>
          </a:p>
        </p:txBody>
      </p:sp>
    </p:spTree>
    <p:extLst>
      <p:ext uri="{BB962C8B-B14F-4D97-AF65-F5344CB8AC3E}">
        <p14:creationId xmlns:p14="http://schemas.microsoft.com/office/powerpoint/2010/main" val="11918074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Average-Case Complexity of Linear Search</a:t>
            </a:r>
          </a:p>
        </p:txBody>
      </p:sp>
      <p:sp>
        <p:nvSpPr>
          <p:cNvPr id="3" name="Content Placeholder 2"/>
          <p:cNvSpPr>
            <a:spLocks noGrp="1"/>
          </p:cNvSpPr>
          <p:nvPr>
            <p:ph idx="1"/>
          </p:nvPr>
        </p:nvSpPr>
        <p:spPr/>
        <p:txBody>
          <a:bodyPr/>
          <a:lstStyle/>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average case performance of the linear search algorithm. (Although usually it is very difficult to determine average-case complexity, it is easy for linear search.)</a:t>
            </a:r>
          </a:p>
          <a:p>
            <a:pPr>
              <a:spcBef>
                <a:spcPts val="600"/>
              </a:spcBef>
            </a:pP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the element is in the list and that the possible positions are equally likely. By the argument on the previous slide, if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2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number of comparisons is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p:txBody>
      </p:sp>
      <mc:AlternateContent xmlns:mc="http://schemas.openxmlformats.org/markup-compatibility/2006" xmlns:a14="http://schemas.microsoft.com/office/drawing/2010/main">
        <mc:Choice Requires="a14">
          <p:sp>
            <p:nvSpPr>
              <p:cNvPr id="7" name="Object 3"/>
              <p:cNvSpPr txBox="1"/>
              <p:nvPr/>
            </p:nvSpPr>
            <p:spPr>
              <a:xfrm>
                <a:off x="533400" y="4114800"/>
                <a:ext cx="8382000" cy="1100138"/>
              </a:xfrm>
              <a:prstGeom prst="rect">
                <a:avLst/>
              </a:prstGeom>
            </p:spPr>
            <p:txBody>
              <a:bodyPr>
                <a:noAutofit/>
              </a:bodyPr>
              <a:lstStyle/>
              <a:p>
                <a:pPr/>
                <a14:m>
                  <m:oMathPara xmlns:m="http://schemas.openxmlformats.org/officeDocument/2006/math">
                    <m:oMathParaPr>
                      <m:jc m:val="left"/>
                    </m:oMathParaPr>
                    <m:oMath xmlns:m="http://schemas.openxmlformats.org/officeDocument/2006/math">
                      <m:f>
                        <m:fPr>
                          <m:ctrlPr>
                            <a:rPr lang="zh-CN" altLang="en-US" i="1" smtClean="0">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3+5+7+…+</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1+2+3+…+</m:t>
                              </m:r>
                              <m:r>
                                <a:rPr lang="zh-CN" altLang="en-US" i="1">
                                  <a:solidFill>
                                    <a:srgbClr val="000000"/>
                                  </a:solidFill>
                                  <a:latin typeface="Cambria Math" panose="02040503050406030204" pitchFamily="18" charset="0"/>
                                </a:rPr>
                                <m:t>𝑛</m:t>
                              </m:r>
                            </m:e>
                          </m:d>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𝑛</m:t>
                          </m:r>
                        </m:num>
                        <m:den>
                          <m:r>
                            <a:rPr lang="en-US" altLang="zh-CN" b="0" i="1" smtClean="0">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d>
                            <m:dPr>
                              <m:begChr m:val="["/>
                              <m:endChr m:val="]"/>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e>
                          </m:d>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+1=</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+2</m:t>
                      </m:r>
                    </m:oMath>
                  </m:oMathPara>
                </a14:m>
                <a:endParaRPr lang="zh-CN" altLang="en-US" sz="1400" dirty="0"/>
              </a:p>
            </p:txBody>
          </p:sp>
        </mc:Choice>
        <mc:Fallback xmlns="">
          <p:sp>
            <p:nvSpPr>
              <p:cNvPr id="7" name="Object 3"/>
              <p:cNvSpPr txBox="1">
                <a:spLocks noRot="1" noChangeAspect="1" noMove="1" noResize="1" noEditPoints="1" noAdjustHandles="1" noChangeArrowheads="1" noChangeShapeType="1" noTextEdit="1"/>
              </p:cNvSpPr>
              <p:nvPr/>
            </p:nvSpPr>
            <p:spPr>
              <a:xfrm>
                <a:off x="533400" y="4114800"/>
                <a:ext cx="8382000" cy="1100138"/>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4"/>
          <p:cNvSpPr>
            <a:spLocks noGrp="1"/>
          </p:cNvSpPr>
          <p:nvPr>
            <p:ph idx="13"/>
          </p:nvPr>
        </p:nvSpPr>
        <p:spPr>
          <a:xfrm>
            <a:off x="457200" y="5105400"/>
            <a:ext cx="8229600" cy="4572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Hence,  the average-case complexity of linear search is </a:t>
            </a:r>
            <a:r>
              <a:rPr lang="el-GR"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Θ</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425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Binary Search </a:t>
            </a:r>
          </a:p>
        </p:txBody>
      </p:sp>
      <p:sp>
        <p:nvSpPr>
          <p:cNvPr id="3" name="Content Placeholder 2"/>
          <p:cNvSpPr>
            <a:spLocks noGrp="1"/>
          </p:cNvSpPr>
          <p:nvPr>
            <p:ph idx="1"/>
          </p:nvPr>
        </p:nvSpPr>
        <p:spPr>
          <a:xfrm>
            <a:off x="457200" y="1295400"/>
            <a:ext cx="8280000" cy="612000"/>
          </a:xfrm>
        </p:spPr>
        <p:txBody>
          <a:bodyPr/>
          <a:lstStyle/>
          <a:p>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Describe the time complexity of binary search in terms of the number of comparisons used.</a:t>
            </a:r>
          </a:p>
        </p:txBody>
      </p:sp>
      <p:sp>
        <p:nvSpPr>
          <p:cNvPr id="4" name="Content Placeholder 3"/>
          <p:cNvSpPr>
            <a:spLocks noGrp="1"/>
          </p:cNvSpPr>
          <p:nvPr>
            <p:ph idx="13"/>
          </p:nvPr>
        </p:nvSpPr>
        <p:spPr>
          <a:xfrm>
            <a:off x="1044600" y="1936173"/>
            <a:ext cx="7108800" cy="2340000"/>
          </a:xfrm>
          <a:ln w="19050">
            <a:solidFill>
              <a:srgbClr val="FF0000"/>
            </a:solidFill>
          </a:ln>
        </p:spPr>
        <p:txBody>
          <a:bodyPr/>
          <a:lstStyle/>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procedure binary search(</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integer,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increasing integers)</a:t>
            </a: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the left endpoint of interval}</a:t>
            </a:r>
          </a:p>
          <a:p>
            <a:pPr marL="274320" lvl="0" indent="-274320" defTabSz="91440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right endpoint of interval}</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p>
          <a:p>
            <a:pPr marL="274320" lvl="0" indent="-274320">
              <a:spcBef>
                <a:spcPts val="0"/>
              </a:spcBef>
              <a:spcAft>
                <a:spcPts val="100"/>
              </a:spcAft>
              <a:buClr>
                <a:schemeClr val="accent3"/>
              </a:buClr>
              <a:buSzPct val="95000"/>
              <a:defRPr/>
            </a:pP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1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 + 1</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m</a:t>
            </a: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else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endPar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100"/>
              </a:spcAft>
              <a:buClr>
                <a:schemeClr val="accent3"/>
              </a:buClr>
              <a:buSzPct val="95000"/>
              <a:defRPr/>
            </a:pP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return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is the subscript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of the term </a:t>
            </a:r>
            <a:r>
              <a:rPr lang="en-US" sz="1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4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equal to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or </a:t>
            </a:r>
            <a:r>
              <a:rPr lang="en-US" sz="1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not found} </a:t>
            </a:r>
            <a:endParaRPr lang="en-US" sz="1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4"/>
          </p:nvPr>
        </p:nvSpPr>
        <p:spPr>
          <a:xfrm>
            <a:off x="457200" y="4357200"/>
            <a:ext cx="8388000" cy="2196000"/>
          </a:xfrm>
        </p:spPr>
        <p:txBody>
          <a:bodyPr/>
          <a:lstStyle/>
          <a:p>
            <a:pPr>
              <a:spcBef>
                <a:spcPts val="0"/>
              </a:spcBef>
              <a:spcAft>
                <a:spcPts val="200"/>
              </a:spcAft>
            </a:pPr>
            <a:r>
              <a:rPr lang="en-US" sz="18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Assume (for simplicity)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elements. Note that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log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Two comparisons are made at each stage;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x</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first iteration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after the first iteration it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Then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so on until the size of the list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the last step, a comparison tells us that the size of the list is the size is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the element is compared with the single remaining element.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Hence, at most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 </a:t>
            </a:r>
          </a:p>
          <a:p>
            <a:pPr lvl="1">
              <a:spcBef>
                <a:spcPts val="0"/>
              </a:spcBef>
              <a:spcAft>
                <a:spcPts val="200"/>
              </a:spcAft>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time complexity is Θ (log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better than linear search. </a:t>
            </a:r>
          </a:p>
        </p:txBody>
      </p:sp>
    </p:spTree>
    <p:extLst>
      <p:ext uri="{BB962C8B-B14F-4D97-AF65-F5344CB8AC3E}">
        <p14:creationId xmlns:p14="http://schemas.microsoft.com/office/powerpoint/2010/main" val="69851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animEffect transition="in" filter="fade">
                                      <p:cBhvr>
                                        <p:cTn id="19" dur="500"/>
                                        <p:tgtEl>
                                          <p:spTgt spid="5">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5">
                                            <p:txEl>
                                              <p:pRg st="5" end="5"/>
                                            </p:txEl>
                                          </p:spTgt>
                                        </p:tgtEl>
                                        <p:attrNameLst>
                                          <p:attrName>style.visibility</p:attrName>
                                        </p:attrNameLst>
                                      </p:cBhvr>
                                      <p:to>
                                        <p:strVal val="visible"/>
                                      </p:to>
                                    </p:set>
                                    <p:animEffect transition="in" filter="fade">
                                      <p:cBhvr>
                                        <p:cTn id="2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Bubble Sort</a:t>
            </a:r>
          </a:p>
        </p:txBody>
      </p:sp>
      <p:sp>
        <p:nvSpPr>
          <p:cNvPr id="3" name="Content Placeholder 2"/>
          <p:cNvSpPr>
            <a:spLocks noGrp="1"/>
          </p:cNvSpPr>
          <p:nvPr>
            <p:ph idx="1"/>
          </p:nvPr>
        </p:nvSpPr>
        <p:spPr>
          <a:xfrm>
            <a:off x="457200" y="1295400"/>
            <a:ext cx="8229600" cy="796636"/>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bubble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1524000" y="2218631"/>
            <a:ext cx="5562600" cy="1621848"/>
          </a:xfrm>
          <a:ln w="19050">
            <a:solidFill>
              <a:srgbClr val="FF0000"/>
            </a:solidFill>
          </a:ln>
        </p:spPr>
        <p:txBody>
          <a:bodyPr/>
          <a:lstStyle/>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bubblesort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6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i="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if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then interchange </a:t>
            </a:r>
            <a:r>
              <a:rPr lang="en-US" sz="16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and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6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6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is now in increasing order}</a:t>
            </a:r>
          </a:p>
        </p:txBody>
      </p:sp>
      <p:sp>
        <p:nvSpPr>
          <p:cNvPr id="5" name="Content Placeholder 4"/>
          <p:cNvSpPr>
            <a:spLocks noGrp="1"/>
          </p:cNvSpPr>
          <p:nvPr>
            <p:ph idx="14"/>
          </p:nvPr>
        </p:nvSpPr>
        <p:spPr>
          <a:xfrm>
            <a:off x="457200" y="4093242"/>
            <a:ext cx="82296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 sequence of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passes is made through the list. On each pass </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comparisons are made.</a:t>
            </a:r>
          </a:p>
        </p:txBody>
      </p:sp>
      <p:graphicFrame>
        <p:nvGraphicFramePr>
          <p:cNvPr id="9" name="Object 5"/>
          <p:cNvGraphicFramePr>
            <a:graphicFrameLocks noChangeAspect="1"/>
          </p:cNvGraphicFramePr>
          <p:nvPr>
            <p:extLst>
              <p:ext uri="{D42A27DB-BD31-4B8C-83A1-F6EECF244321}">
                <p14:modId xmlns:p14="http://schemas.microsoft.com/office/powerpoint/2010/main" val="3775759378"/>
              </p:ext>
            </p:extLst>
          </p:nvPr>
        </p:nvGraphicFramePr>
        <p:xfrm>
          <a:off x="827088" y="4861303"/>
          <a:ext cx="3371760" cy="628560"/>
        </p:xfrm>
        <a:graphic>
          <a:graphicData uri="http://schemas.openxmlformats.org/presentationml/2006/ole">
            <mc:AlternateContent xmlns:mc="http://schemas.openxmlformats.org/markup-compatibility/2006">
              <mc:Choice xmlns:v="urn:schemas-microsoft-com:vml" Requires="v">
                <p:oleObj name="Equation" r:id="rId2" imgW="2247840" imgH="419040" progId="Equation.DSMT4">
                  <p:embed/>
                </p:oleObj>
              </mc:Choice>
              <mc:Fallback>
                <p:oleObj name="Equation" r:id="rId2" imgW="2247840" imgH="419040" progId="Equation.DSMT4">
                  <p:embed/>
                  <p:pic>
                    <p:nvPicPr>
                      <p:cNvPr id="7" name="Object 3"/>
                      <p:cNvPicPr/>
                      <p:nvPr/>
                    </p:nvPicPr>
                    <p:blipFill>
                      <a:blip r:embed="rId3"/>
                      <a:stretch>
                        <a:fillRect/>
                      </a:stretch>
                    </p:blipFill>
                    <p:spPr>
                      <a:xfrm>
                        <a:off x="827088" y="4861303"/>
                        <a:ext cx="3371760" cy="628560"/>
                      </a:xfrm>
                      <a:prstGeom prst="rect">
                        <a:avLst/>
                      </a:prstGeom>
                    </p:spPr>
                  </p:pic>
                </p:oleObj>
              </mc:Fallback>
            </mc:AlternateContent>
          </a:graphicData>
        </a:graphic>
      </p:graphicFrame>
      <p:sp>
        <p:nvSpPr>
          <p:cNvPr id="6" name="Content Placeholder 6"/>
          <p:cNvSpPr>
            <a:spLocks noGrp="1"/>
          </p:cNvSpPr>
          <p:nvPr>
            <p:ph idx="15"/>
          </p:nvPr>
        </p:nvSpPr>
        <p:spPr>
          <a:xfrm>
            <a:off x="457200" y="5410200"/>
            <a:ext cx="8229600" cy="5334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The worst-case complexity of bubble sort is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since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graphicFrame>
        <p:nvGraphicFramePr>
          <p:cNvPr id="10" name="Object 7"/>
          <p:cNvGraphicFramePr>
            <a:graphicFrameLocks noChangeAspect="1"/>
          </p:cNvGraphicFramePr>
          <p:nvPr>
            <p:extLst>
              <p:ext uri="{D42A27DB-BD31-4B8C-83A1-F6EECF244321}">
                <p14:modId xmlns:p14="http://schemas.microsoft.com/office/powerpoint/2010/main" val="3267539793"/>
              </p:ext>
            </p:extLst>
          </p:nvPr>
        </p:nvGraphicFramePr>
        <p:xfrm>
          <a:off x="827088" y="5848440"/>
          <a:ext cx="1961820" cy="628560"/>
        </p:xfrm>
        <a:graphic>
          <a:graphicData uri="http://schemas.openxmlformats.org/presentationml/2006/ole">
            <mc:AlternateContent xmlns:mc="http://schemas.openxmlformats.org/markup-compatibility/2006">
              <mc:Choice xmlns:v="urn:schemas-microsoft-com:vml" Requires="v">
                <p:oleObj name="Equation" r:id="rId4" imgW="1307880" imgH="419040" progId="Equation.DSMT4">
                  <p:embed/>
                </p:oleObj>
              </mc:Choice>
              <mc:Fallback>
                <p:oleObj name="Equation" r:id="rId4" imgW="1307880" imgH="419040" progId="Equation.DSMT4">
                  <p:embed/>
                  <p:pic>
                    <p:nvPicPr>
                      <p:cNvPr id="9" name="Object 3"/>
                      <p:cNvPicPr/>
                      <p:nvPr/>
                    </p:nvPicPr>
                    <p:blipFill>
                      <a:blip r:embed="rId5"/>
                      <a:stretch>
                        <a:fillRect/>
                      </a:stretch>
                    </p:blipFill>
                    <p:spPr>
                      <a:xfrm>
                        <a:off x="827088" y="5848440"/>
                        <a:ext cx="1961820" cy="628560"/>
                      </a:xfrm>
                      <a:prstGeom prst="rect">
                        <a:avLst/>
                      </a:prstGeom>
                    </p:spPr>
                  </p:pic>
                </p:oleObj>
              </mc:Fallback>
            </mc:AlternateContent>
          </a:graphicData>
        </a:graphic>
      </p:graphicFrame>
    </p:spTree>
    <p:extLst>
      <p:ext uri="{BB962C8B-B14F-4D97-AF65-F5344CB8AC3E}">
        <p14:creationId xmlns:p14="http://schemas.microsoft.com/office/powerpoint/2010/main" val="53212739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 of Insertion Sort</a:t>
            </a:r>
          </a:p>
        </p:txBody>
      </p:sp>
      <p:sp>
        <p:nvSpPr>
          <p:cNvPr id="3" name="Content Placeholder 2"/>
          <p:cNvSpPr>
            <a:spLocks noGrp="1"/>
          </p:cNvSpPr>
          <p:nvPr>
            <p:ph idx="1"/>
          </p:nvPr>
        </p:nvSpPr>
        <p:spPr>
          <a:xfrm>
            <a:off x="457200" y="1295400"/>
            <a:ext cx="8229600" cy="7920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Example: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What is the worst-case complexity of insertion sort in terms of the number of comparisons made?</a:t>
            </a:r>
            <a:endParaRPr lang="en-IN"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idx="13"/>
          </p:nvPr>
        </p:nvSpPr>
        <p:spPr>
          <a:xfrm>
            <a:off x="457200" y="2895600"/>
            <a:ext cx="3888000" cy="838200"/>
          </a:xfrm>
        </p:spPr>
        <p:txBody>
          <a:bodyPr/>
          <a:lstStyle/>
          <a:p>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Solution: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total number of comparisons are</a:t>
            </a:r>
          </a:p>
        </p:txBody>
      </p:sp>
      <mc:AlternateContent xmlns:mc="http://schemas.openxmlformats.org/markup-compatibility/2006" xmlns:a14="http://schemas.microsoft.com/office/drawing/2010/main">
        <mc:Choice Requires="a14">
          <p:sp>
            <p:nvSpPr>
              <p:cNvPr id="9" name="Object 4"/>
              <p:cNvSpPr txBox="1"/>
              <p:nvPr/>
            </p:nvSpPr>
            <p:spPr>
              <a:xfrm>
                <a:off x="609600" y="3867150"/>
                <a:ext cx="3200401" cy="628650"/>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zh-CN" altLang="en-US" i="1" smtClean="0">
                          <a:solidFill>
                            <a:srgbClr val="000000"/>
                          </a:solidFill>
                          <a:latin typeface="Cambria Math" panose="02040503050406030204" pitchFamily="18" charset="0"/>
                        </a:rPr>
                        <m:t>2+3+⋯+</m:t>
                      </m:r>
                      <m:r>
                        <a:rPr lang="zh-CN" altLang="en-US" i="1" smtClean="0">
                          <a:solidFill>
                            <a:srgbClr val="000000"/>
                          </a:solidFill>
                          <a:latin typeface="Cambria Math" panose="02040503050406030204" pitchFamily="18" charset="0"/>
                        </a:rPr>
                        <m:t>𝑛</m:t>
                      </m:r>
                      <m:r>
                        <a:rPr lang="zh-CN" altLang="en-US" i="1" smtClean="0">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𝑛</m:t>
                          </m:r>
                          <m:d>
                            <m:dPr>
                              <m:ctrlPr>
                                <a:rPr lang="zh-CN" altLang="en-US" i="1">
                                  <a:solidFill>
                                    <a:srgbClr val="000000"/>
                                  </a:solidFill>
                                  <a:latin typeface="Cambria Math" panose="02040503050406030204" pitchFamily="18" charset="0"/>
                                </a:rPr>
                              </m:ctrlPr>
                            </m:dPr>
                            <m:e>
                              <m:r>
                                <a:rPr lang="zh-CN" altLang="en-US" i="1">
                                  <a:solidFill>
                                    <a:srgbClr val="000000"/>
                                  </a:solidFill>
                                  <a:latin typeface="Cambria Math" panose="02040503050406030204" pitchFamily="18" charset="0"/>
                                </a:rPr>
                                <m:t>𝑛</m:t>
                              </m:r>
                              <m:r>
                                <a:rPr lang="en-US" altLang="zh-CN" b="0" i="1" smtClean="0">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1</m:t>
                              </m:r>
                            </m:e>
                          </m:d>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−1</m:t>
                      </m:r>
                    </m:oMath>
                  </m:oMathPara>
                </a14:m>
                <a:endParaRPr lang="zh-CN" altLang="en-US" dirty="0"/>
              </a:p>
            </p:txBody>
          </p:sp>
        </mc:Choice>
        <mc:Fallback xmlns="">
          <p:sp>
            <p:nvSpPr>
              <p:cNvPr id="9" name="Object 4"/>
              <p:cNvSpPr txBox="1">
                <a:spLocks noRot="1" noChangeAspect="1" noMove="1" noResize="1" noEditPoints="1" noAdjustHandles="1" noChangeArrowheads="1" noChangeShapeType="1" noTextEdit="1"/>
              </p:cNvSpPr>
              <p:nvPr/>
            </p:nvSpPr>
            <p:spPr>
              <a:xfrm>
                <a:off x="609600" y="3867150"/>
                <a:ext cx="3200401" cy="628650"/>
              </a:xfrm>
              <a:prstGeom prst="rect">
                <a:avLst/>
              </a:prstGeom>
              <a:blipFill>
                <a:blip r:embed="rId2"/>
                <a:stretch>
                  <a:fillRect/>
                </a:stretch>
              </a:blipFill>
            </p:spPr>
            <p:txBody>
              <a:bodyPr/>
              <a:lstStyle/>
              <a:p>
                <a:r>
                  <a:rPr lang="zh-CN" altLang="en-US">
                    <a:noFill/>
                  </a:rPr>
                  <a:t> </a:t>
                </a:r>
              </a:p>
            </p:txBody>
          </p:sp>
        </mc:Fallback>
      </mc:AlternateContent>
      <p:sp>
        <p:nvSpPr>
          <p:cNvPr id="5" name="Content Placeholder 5"/>
          <p:cNvSpPr>
            <a:spLocks noGrp="1"/>
          </p:cNvSpPr>
          <p:nvPr>
            <p:ph idx="14"/>
          </p:nvPr>
        </p:nvSpPr>
        <p:spPr>
          <a:xfrm>
            <a:off x="457200" y="4648200"/>
            <a:ext cx="4356000" cy="468000"/>
          </a:xfrm>
        </p:spPr>
        <p:txBody>
          <a:bodyPr/>
          <a:lstStyle/>
          <a:p>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Therefore the complexity is Θ(</a:t>
            </a:r>
            <a:r>
              <a:rPr lang="en-US" sz="24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24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p:txBody>
      </p:sp>
      <p:sp>
        <p:nvSpPr>
          <p:cNvPr id="6" name="Content Placeholder 6"/>
          <p:cNvSpPr>
            <a:spLocks noGrp="1"/>
          </p:cNvSpPr>
          <p:nvPr>
            <p:ph idx="15"/>
          </p:nvPr>
        </p:nvSpPr>
        <p:spPr>
          <a:xfrm>
            <a:off x="5334000" y="2438400"/>
            <a:ext cx="3657600" cy="3200400"/>
          </a:xfrm>
          <a:ln w="19050">
            <a:solidFill>
              <a:srgbClr val="0B508F"/>
            </a:solidFill>
          </a:ln>
        </p:spPr>
        <p:txBody>
          <a:bodyPr/>
          <a:lstStyle/>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procedure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insertion sort </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real numbers with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2</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n</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while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&gt;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endPar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m</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endPar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74320" lvl="0" indent="-274320">
              <a:spcBef>
                <a:spcPts val="0"/>
              </a:spcBef>
              <a:spcAft>
                <a:spcPts val="300"/>
              </a:spcAft>
              <a:buClr>
                <a:schemeClr val="accent3"/>
              </a:buClr>
              <a:buSzPct val="95000"/>
              <a:defRPr/>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for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0</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to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a:cs typeface="Times New Roman" panose="02020603050405020304" pitchFamily="18" charset="0"/>
              </a:rPr>
              <a:t>− </a:t>
            </a:r>
            <a:r>
              <a:rPr lang="en-US" sz="18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j</a:t>
            </a:r>
            <a:r>
              <a:rPr lang="en-US" sz="1800" b="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sz="1800" b="1" i="1" baseline="-25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k-1</a:t>
            </a:r>
          </a:p>
          <a:p>
            <a:pPr marL="274320" lvl="0" indent="-274320" defTabSz="914400">
              <a:spcBef>
                <a:spcPts val="0"/>
              </a:spcBef>
              <a:spcAft>
                <a:spcPts val="300"/>
              </a:spcAft>
              <a:buClr>
                <a:schemeClr val="accent3"/>
              </a:buClr>
              <a:buSzPct val="95000"/>
              <a:defRPr/>
            </a:pP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1800" b="1" i="1"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a:t>
            </a:r>
            <a:r>
              <a:rPr lang="en-US" sz="1800" b="1" i="1" baseline="-25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a:t>
            </a: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 </a:t>
            </a:r>
            <a:r>
              <a:rPr lang="en-US" sz="18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t>
            </a:r>
            <a:endParaRPr lang="en-IN"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5366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p>
        </p:txBody>
      </p:sp>
      <p:sp>
        <p:nvSpPr>
          <p:cNvPr id="3" name="Content Placeholder 2"/>
          <p:cNvSpPr>
            <a:spLocks noGrp="1"/>
          </p:cNvSpPr>
          <p:nvPr>
            <p:ph idx="1"/>
          </p:nvPr>
        </p:nvSpPr>
        <p:spPr>
          <a:xfrm>
            <a:off x="838200" y="1943100"/>
            <a:ext cx="8458200" cy="2971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 Complexity</a:t>
            </a:r>
          </a:p>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Worst-Case Complexity</a:t>
            </a:r>
          </a:p>
          <a:p>
            <a:r>
              <a:rPr lang="en-US"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p>
        </p:txBody>
      </p:sp>
    </p:spTree>
    <p:extLst>
      <p:ext uri="{BB962C8B-B14F-4D97-AF65-F5344CB8AC3E}">
        <p14:creationId xmlns:p14="http://schemas.microsoft.com/office/powerpoint/2010/main" val="131552854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1486500" y="2053937"/>
            <a:ext cx="6094800" cy="6840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1 Commonly Used Terminology for the Complexity of Algorithms.</a:t>
            </a:r>
          </a:p>
        </p:txBody>
      </p:sp>
      <p:graphicFrame>
        <p:nvGraphicFramePr>
          <p:cNvPr id="6" name="Table 3"/>
          <p:cNvGraphicFramePr>
            <a:graphicFrameLocks noGrp="1"/>
          </p:cNvGraphicFramePr>
          <p:nvPr>
            <p:extLst>
              <p:ext uri="{D42A27DB-BD31-4B8C-83A1-F6EECF244321}">
                <p14:modId xmlns:p14="http://schemas.microsoft.com/office/powerpoint/2010/main" val="174614105"/>
              </p:ext>
            </p:extLst>
          </p:nvPr>
        </p:nvGraphicFramePr>
        <p:xfrm>
          <a:off x="1485900" y="2743200"/>
          <a:ext cx="6096000" cy="2966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1861990015"/>
                    </a:ext>
                  </a:extLst>
                </a:gridCol>
                <a:gridCol w="3048000">
                  <a:extLst>
                    <a:ext uri="{9D8B030D-6E8A-4147-A177-3AD203B41FA5}">
                      <a16:colId xmlns:a16="http://schemas.microsoft.com/office/drawing/2014/main" val="3894909304"/>
                    </a:ext>
                  </a:extLst>
                </a:gridCol>
              </a:tblGrid>
              <a:tr h="370840">
                <a:tc>
                  <a:txBody>
                    <a:bodyPr/>
                    <a:lstStyle/>
                    <a:p>
                      <a:r>
                        <a:rPr lang="en-IN" sz="1800" b="1" i="1" u="none" strike="noStrike" kern="1200" baseline="0" dirty="0">
                          <a:solidFill>
                            <a:schemeClr val="tx1"/>
                          </a:solidFill>
                          <a:latin typeface="+mn-lt"/>
                          <a:ea typeface="+mn-ea"/>
                          <a:cs typeface="+mn-cs"/>
                        </a:rPr>
                        <a:t>Complexity</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800" b="1" i="1" u="none" strike="noStrike" kern="1200" baseline="0" dirty="0">
                          <a:solidFill>
                            <a:schemeClr val="tx1"/>
                          </a:solidFill>
                          <a:latin typeface="+mn-lt"/>
                          <a:ea typeface="+mn-ea"/>
                          <a:cs typeface="+mn-cs"/>
                        </a:rPr>
                        <a:t>Terminology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r>
                        <a:rPr lang="el-GR" sz="1800" b="0" i="0" u="none" strike="noStrike" kern="1200" baseline="0" dirty="0">
                          <a:solidFill>
                            <a:schemeClr val="tx1"/>
                          </a:solidFill>
                          <a:latin typeface="+mn-lt"/>
                          <a:ea typeface="+mn-ea"/>
                          <a:cs typeface="+mn-cs"/>
                        </a:rPr>
                        <a:t>Θ(1)</a:t>
                      </a:r>
                      <a:endParaRPr lang="en-IN" dirty="0">
                        <a:solidFill>
                          <a:schemeClr val="tx1"/>
                        </a:solidFill>
                      </a:endParaRPr>
                    </a:p>
                  </a:txBody>
                  <a:tcPr>
                    <a:lnL w="19050" cap="flat" cmpd="sng" algn="ctr">
                      <a:solidFill>
                        <a:srgbClr val="04617B"/>
                      </a:solidFill>
                      <a:prstDash val="solid"/>
                      <a:round/>
                      <a:headEnd type="none" w="med" len="med"/>
                      <a:tailEnd type="none" w="med" len="med"/>
                    </a:lnL>
                    <a:lnT w="19050" cap="flat" cmpd="sng" algn="ctr">
                      <a:solidFill>
                        <a:srgbClr val="04617B"/>
                      </a:solidFill>
                      <a:prstDash val="solid"/>
                      <a:round/>
                      <a:headEnd type="none" w="med" len="med"/>
                      <a:tailEnd type="none" w="med" len="med"/>
                    </a:lnT>
                    <a:noFill/>
                  </a:tcPr>
                </a:tc>
                <a:tc>
                  <a:txBody>
                    <a:bodyPr/>
                    <a:lstStyle/>
                    <a:p>
                      <a:r>
                        <a:rPr lang="en-IN" sz="1800" b="0" i="0" u="none" strike="noStrike" kern="1200" baseline="0" dirty="0">
                          <a:solidFill>
                            <a:schemeClr val="tx1"/>
                          </a:solidFill>
                          <a:latin typeface="+mn-lt"/>
                          <a:ea typeface="+mn-ea"/>
                          <a:cs typeface="+mn-cs"/>
                        </a:rPr>
                        <a:t>Constant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noFill/>
                  </a:tcPr>
                </a:tc>
                <a:extLst>
                  <a:ext uri="{0D108BD9-81ED-4DB2-BD59-A6C34878D82A}">
                    <a16:rowId xmlns:a16="http://schemas.microsoft.com/office/drawing/2014/main" val="222819685"/>
                  </a:ext>
                </a:extLst>
              </a:tr>
              <a:tr h="370840">
                <a:tc>
                  <a:txBody>
                    <a:bodyPr/>
                    <a:lstStyle/>
                    <a:p>
                      <a:r>
                        <a:rPr lang="el-GR" sz="1800" b="0" i="0" u="none" strike="noStrike" kern="1200" baseline="0" dirty="0">
                          <a:solidFill>
                            <a:schemeClr val="tx1"/>
                          </a:solidFill>
                          <a:latin typeface="+mn-lt"/>
                          <a:ea typeface="+mn-ea"/>
                          <a:cs typeface="+mn-cs"/>
                        </a:rPr>
                        <a:t>Θ(</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Logarithmic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77837724"/>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Linear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2500681692"/>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 </a:t>
                      </a:r>
                      <a:r>
                        <a:rPr lang="en-IN" sz="1800" b="0" i="0" u="none" strike="noStrike" kern="1200" baseline="0" dirty="0">
                          <a:solidFill>
                            <a:schemeClr val="tx1"/>
                          </a:solidFill>
                          <a:latin typeface="+mn-lt"/>
                          <a:ea typeface="+mn-ea"/>
                          <a:cs typeface="+mn-cs"/>
                        </a:rPr>
                        <a:t>log </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err="1">
                          <a:solidFill>
                            <a:schemeClr val="tx1"/>
                          </a:solidFill>
                          <a:latin typeface="+mn-lt"/>
                          <a:ea typeface="+mn-ea"/>
                          <a:cs typeface="+mn-cs"/>
                        </a:rPr>
                        <a:t>Linearithmic</a:t>
                      </a:r>
                      <a:r>
                        <a:rPr lang="en-IN" sz="1800" b="0" i="0" u="none" strike="noStrike" kern="1200" baseline="0" dirty="0">
                          <a:solidFill>
                            <a:schemeClr val="tx1"/>
                          </a:solidFill>
                          <a:latin typeface="+mn-lt"/>
                          <a:ea typeface="+mn-ea"/>
                          <a:cs typeface="+mn-cs"/>
                        </a:rPr>
                        <a:t>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3177082833"/>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n</a:t>
                      </a:r>
                      <a:r>
                        <a:rPr lang="en-IN" sz="1800" b="0" i="1" u="none" strike="noStrike" kern="1200" baseline="30000" dirty="0" err="1">
                          <a:solidFill>
                            <a:schemeClr val="tx1"/>
                          </a:solidFill>
                          <a:latin typeface="+mn-lt"/>
                          <a:ea typeface="+mn-ea"/>
                          <a:cs typeface="+mn-cs"/>
                        </a:rPr>
                        <a:t>b</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Polynomial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1946778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err="1">
                          <a:solidFill>
                            <a:schemeClr val="tx1"/>
                          </a:solidFill>
                          <a:latin typeface="+mn-lt"/>
                          <a:ea typeface="+mn-ea"/>
                          <a:cs typeface="+mn-cs"/>
                        </a:rPr>
                        <a:t>b</a:t>
                      </a:r>
                      <a:r>
                        <a:rPr lang="en-IN" sz="1800" b="0" i="1" u="none" strike="noStrike" kern="1200" baseline="30000" dirty="0" err="1">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 where </a:t>
                      </a:r>
                      <a:r>
                        <a:rPr lang="en-IN" sz="1800" b="0" i="1" u="none" strike="noStrike" kern="1200" baseline="0" dirty="0">
                          <a:solidFill>
                            <a:schemeClr val="tx1"/>
                          </a:solidFill>
                          <a:latin typeface="+mn-lt"/>
                          <a:ea typeface="+mn-ea"/>
                          <a:cs typeface="+mn-cs"/>
                        </a:rPr>
                        <a:t>b &gt; </a:t>
                      </a:r>
                      <a:r>
                        <a:rPr lang="en-IN" sz="1800" b="0" i="0" u="none" strike="noStrike" kern="1200" baseline="0" dirty="0">
                          <a:solidFill>
                            <a:schemeClr val="tx1"/>
                          </a:solidFill>
                          <a:latin typeface="+mn-lt"/>
                          <a:ea typeface="+mn-ea"/>
                          <a:cs typeface="+mn-cs"/>
                        </a:rPr>
                        <a:t>1</a:t>
                      </a:r>
                      <a:endParaRPr lang="en-IN" dirty="0">
                        <a:solidFill>
                          <a:schemeClr val="tx1"/>
                        </a:solidFill>
                      </a:endParaRPr>
                    </a:p>
                  </a:txBody>
                  <a:tcPr>
                    <a:lnL w="19050" cap="flat" cmpd="sng" algn="ctr">
                      <a:solidFill>
                        <a:srgbClr val="04617B"/>
                      </a:solidFill>
                      <a:prstDash val="solid"/>
                      <a:round/>
                      <a:headEnd type="none" w="med" len="med"/>
                      <a:tailEnd type="none" w="med" len="med"/>
                    </a:lnL>
                    <a:noFill/>
                  </a:tcPr>
                </a:tc>
                <a:tc>
                  <a:txBody>
                    <a:bodyPr/>
                    <a:lstStyle/>
                    <a:p>
                      <a:r>
                        <a:rPr lang="en-IN" sz="1800" b="0" i="0" u="none" strike="noStrike" kern="1200" baseline="0" dirty="0">
                          <a:solidFill>
                            <a:schemeClr val="tx1"/>
                          </a:solidFill>
                          <a:latin typeface="+mn-lt"/>
                          <a:ea typeface="+mn-ea"/>
                          <a:cs typeface="+mn-cs"/>
                        </a:rPr>
                        <a:t>Exponential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noFill/>
                  </a:tcPr>
                </a:tc>
                <a:extLst>
                  <a:ext uri="{0D108BD9-81ED-4DB2-BD59-A6C34878D82A}">
                    <a16:rowId xmlns:a16="http://schemas.microsoft.com/office/drawing/2014/main" val="4026666765"/>
                  </a:ext>
                </a:extLst>
              </a:tr>
              <a:tr h="370840">
                <a:tc>
                  <a:txBody>
                    <a:bodyPr/>
                    <a:lstStyle/>
                    <a:p>
                      <a:r>
                        <a:rPr lang="el-GR" sz="1800" b="0" i="0" u="none" strike="noStrike" kern="1200" baseline="0" dirty="0">
                          <a:solidFill>
                            <a:schemeClr val="tx1"/>
                          </a:solidFill>
                          <a:latin typeface="+mn-lt"/>
                          <a:ea typeface="+mn-ea"/>
                          <a:cs typeface="+mn-cs"/>
                        </a:rPr>
                        <a:t>Θ(</a:t>
                      </a:r>
                      <a:r>
                        <a:rPr lang="en-IN" sz="1800" b="0" i="1" u="none" strike="noStrike" kern="1200" baseline="0" dirty="0">
                          <a:solidFill>
                            <a:schemeClr val="tx1"/>
                          </a:solidFill>
                          <a:latin typeface="+mn-lt"/>
                          <a:ea typeface="+mn-ea"/>
                          <a:cs typeface="+mn-cs"/>
                        </a:rPr>
                        <a:t>n</a:t>
                      </a:r>
                      <a:r>
                        <a:rPr lang="en-IN" sz="1800" b="0" i="0" u="none" strike="noStrike" kern="1200" baseline="0" dirty="0">
                          <a:solidFill>
                            <a:schemeClr val="tx1"/>
                          </a:solidFill>
                          <a:latin typeface="+mn-lt"/>
                          <a:ea typeface="+mn-ea"/>
                          <a:cs typeface="+mn-cs"/>
                        </a:rPr>
                        <a:t>!)</a:t>
                      </a:r>
                      <a:endParaRPr lang="en-IN" dirty="0">
                        <a:solidFill>
                          <a:schemeClr val="tx1"/>
                        </a:solidFill>
                      </a:endParaRPr>
                    </a:p>
                  </a:txBody>
                  <a:tcPr>
                    <a:lnL w="19050" cap="flat" cmpd="sng" algn="ctr">
                      <a:solidFill>
                        <a:srgbClr val="04617B"/>
                      </a:solidFill>
                      <a:prstDash val="solid"/>
                      <a:round/>
                      <a:headEnd type="none" w="med" len="med"/>
                      <a:tailEnd type="none" w="med" len="med"/>
                    </a:lnL>
                    <a:lnB w="19050" cap="flat" cmpd="sng" algn="ctr">
                      <a:solidFill>
                        <a:srgbClr val="04617B"/>
                      </a:solidFill>
                      <a:prstDash val="solid"/>
                      <a:round/>
                      <a:headEnd type="none" w="med" len="med"/>
                      <a:tailEnd type="none" w="med" len="med"/>
                    </a:lnB>
                    <a:noFill/>
                  </a:tcPr>
                </a:tc>
                <a:tc>
                  <a:txBody>
                    <a:bodyPr/>
                    <a:lstStyle/>
                    <a:p>
                      <a:r>
                        <a:rPr lang="en-IN" sz="1800" b="0" i="0" u="none" strike="noStrike" kern="1200" baseline="0" dirty="0">
                          <a:solidFill>
                            <a:schemeClr val="tx1"/>
                          </a:solidFill>
                          <a:latin typeface="+mn-lt"/>
                          <a:ea typeface="+mn-ea"/>
                          <a:cs typeface="+mn-cs"/>
                        </a:rPr>
                        <a:t>Factorial complexity</a:t>
                      </a:r>
                      <a:endParaRPr lang="en-IN" dirty="0">
                        <a:solidFill>
                          <a:schemeClr val="tx1"/>
                        </a:solidFill>
                      </a:endParaRPr>
                    </a:p>
                  </a:txBody>
                  <a:tcPr>
                    <a:lnR w="19050" cap="flat" cmpd="sng" algn="ctr">
                      <a:solidFill>
                        <a:srgbClr val="04617B"/>
                      </a:solidFill>
                      <a:prstDash val="solid"/>
                      <a:round/>
                      <a:headEnd type="none" w="med" len="med"/>
                      <a:tailEnd type="none" w="med" len="med"/>
                    </a:lnR>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942254179"/>
                  </a:ext>
                </a:extLst>
              </a:tr>
            </a:tbl>
          </a:graphicData>
        </a:graphic>
      </p:graphicFrame>
    </p:spTree>
    <p:extLst>
      <p:ext uri="{BB962C8B-B14F-4D97-AF65-F5344CB8AC3E}">
        <p14:creationId xmlns:p14="http://schemas.microsoft.com/office/powerpoint/2010/main" val="3741905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Understanding the Complexity of Algorithms</a:t>
            </a:r>
            <a:r>
              <a:rPr lang="en-IN"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2</a:t>
            </a:r>
          </a:p>
        </p:txBody>
      </p:sp>
      <p:sp>
        <p:nvSpPr>
          <p:cNvPr id="3" name="Content Placeholder 2"/>
          <p:cNvSpPr>
            <a:spLocks noGrp="1"/>
          </p:cNvSpPr>
          <p:nvPr>
            <p:ph idx="1"/>
          </p:nvPr>
        </p:nvSpPr>
        <p:spPr>
          <a:xfrm>
            <a:off x="304800" y="1745266"/>
            <a:ext cx="8420400" cy="457200"/>
          </a:xfrm>
          <a:solidFill>
            <a:srgbClr val="E1F3FF"/>
          </a:solidFill>
          <a:ln w="19050">
            <a:solidFill>
              <a:srgbClr val="0B508F"/>
            </a:solidFill>
          </a:ln>
        </p:spPr>
        <p:txBody>
          <a:bodyPr/>
          <a:lstStyle/>
          <a:p>
            <a:r>
              <a:rPr lang="en-IN"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TABLE 2 The Computer Time Used by Algorithms.</a:t>
            </a:r>
          </a:p>
        </p:txBody>
      </p:sp>
      <p:graphicFrame>
        <p:nvGraphicFramePr>
          <p:cNvPr id="6" name="Table 3"/>
          <p:cNvGraphicFramePr>
            <a:graphicFrameLocks noGrp="1"/>
          </p:cNvGraphicFramePr>
          <p:nvPr>
            <p:extLst>
              <p:ext uri="{D42A27DB-BD31-4B8C-83A1-F6EECF244321}">
                <p14:modId xmlns:p14="http://schemas.microsoft.com/office/powerpoint/2010/main" val="953724305"/>
              </p:ext>
            </p:extLst>
          </p:nvPr>
        </p:nvGraphicFramePr>
        <p:xfrm>
          <a:off x="304800" y="2216320"/>
          <a:ext cx="8418857" cy="311768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1861990015"/>
                    </a:ext>
                  </a:extLst>
                </a:gridCol>
                <a:gridCol w="1368000">
                  <a:extLst>
                    <a:ext uri="{9D8B030D-6E8A-4147-A177-3AD203B41FA5}">
                      <a16:colId xmlns:a16="http://schemas.microsoft.com/office/drawing/2014/main" val="3894909304"/>
                    </a:ext>
                  </a:extLst>
                </a:gridCol>
                <a:gridCol w="900000">
                  <a:extLst>
                    <a:ext uri="{9D8B030D-6E8A-4147-A177-3AD203B41FA5}">
                      <a16:colId xmlns:a16="http://schemas.microsoft.com/office/drawing/2014/main" val="2183335631"/>
                    </a:ext>
                  </a:extLst>
                </a:gridCol>
                <a:gridCol w="1692000">
                  <a:extLst>
                    <a:ext uri="{9D8B030D-6E8A-4147-A177-3AD203B41FA5}">
                      <a16:colId xmlns:a16="http://schemas.microsoft.com/office/drawing/2014/main" val="2511007364"/>
                    </a:ext>
                  </a:extLst>
                </a:gridCol>
                <a:gridCol w="1044000">
                  <a:extLst>
                    <a:ext uri="{9D8B030D-6E8A-4147-A177-3AD203B41FA5}">
                      <a16:colId xmlns:a16="http://schemas.microsoft.com/office/drawing/2014/main" val="518275038"/>
                    </a:ext>
                  </a:extLst>
                </a:gridCol>
                <a:gridCol w="1182857">
                  <a:extLst>
                    <a:ext uri="{9D8B030D-6E8A-4147-A177-3AD203B41FA5}">
                      <a16:colId xmlns:a16="http://schemas.microsoft.com/office/drawing/2014/main" val="2825988992"/>
                    </a:ext>
                  </a:extLst>
                </a:gridCol>
                <a:gridCol w="1080000">
                  <a:extLst>
                    <a:ext uri="{9D8B030D-6E8A-4147-A177-3AD203B41FA5}">
                      <a16:colId xmlns:a16="http://schemas.microsoft.com/office/drawing/2014/main" val="1127962065"/>
                    </a:ext>
                  </a:extLst>
                </a:gridCol>
              </a:tblGrid>
              <a:tr h="370840">
                <a:tc>
                  <a:txBody>
                    <a:bodyPr/>
                    <a:lstStyle/>
                    <a:p>
                      <a:r>
                        <a:rPr lang="en-IN" sz="1400" b="1" i="1" u="none" strike="noStrike" kern="1200" baseline="0" dirty="0">
                          <a:solidFill>
                            <a:schemeClr val="tx1"/>
                          </a:solidFill>
                          <a:latin typeface="+mn-lt"/>
                          <a:ea typeface="+mn-ea"/>
                          <a:cs typeface="+mn-cs"/>
                        </a:rPr>
                        <a:t>Problem Size</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r>
                        <a:rPr lang="en-IN" sz="1400" b="1" i="1" u="none" strike="noStrike" kern="1200" baseline="0" dirty="0">
                          <a:solidFill>
                            <a:schemeClr val="tx1"/>
                          </a:solidFill>
                          <a:latin typeface="+mn-lt"/>
                          <a:ea typeface="+mn-ea"/>
                          <a:cs typeface="+mn-cs"/>
                        </a:rPr>
                        <a:t>Bit Operations Used</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3952371646"/>
                  </a:ext>
                </a:extLst>
              </a:tr>
              <a:tr h="370840">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 </a:t>
                      </a:r>
                      <a:r>
                        <a:rPr lang="en-IN" sz="1400" b="1" i="0" u="none" strike="noStrike" kern="1200" baseline="0" dirty="0">
                          <a:solidFill>
                            <a:schemeClr val="dk1"/>
                          </a:solidFill>
                          <a:latin typeface="+mn-lt"/>
                          <a:ea typeface="+mn-ea"/>
                          <a:cs typeface="+mn-cs"/>
                        </a:rPr>
                        <a:t>𝐥𝐨𝐠 </a:t>
                      </a:r>
                      <a:r>
                        <a:rPr lang="en-IN" sz="1400" b="1" i="1" u="none" strike="noStrike" kern="1200" baseline="0" dirty="0">
                          <a:solidFill>
                            <a:schemeClr val="dk1"/>
                          </a:solidFill>
                          <a:latin typeface="+mn-lt"/>
                          <a:ea typeface="+mn-ea"/>
                          <a:cs typeface="+mn-cs"/>
                        </a:rPr>
                        <a:t>n</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30000" dirty="0">
                          <a:solidFill>
                            <a:schemeClr val="dk1"/>
                          </a:solidFill>
                          <a:latin typeface="+mn-lt"/>
                          <a:ea typeface="+mn-ea"/>
                          <a:cs typeface="+mn-cs"/>
                        </a:rPr>
                        <a:t>2</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0" u="none" strike="noStrike" kern="1200" baseline="0" dirty="0">
                          <a:solidFill>
                            <a:schemeClr val="dk1"/>
                          </a:solidFill>
                          <a:latin typeface="+mn-lt"/>
                          <a:ea typeface="+mn-ea"/>
                          <a:cs typeface="+mn-cs"/>
                        </a:rPr>
                        <a:t>2</a:t>
                      </a:r>
                      <a:r>
                        <a:rPr lang="en-IN" sz="1400" b="1" i="1" u="none" strike="noStrike" kern="1200" baseline="30000" dirty="0">
                          <a:solidFill>
                            <a:schemeClr val="dk1"/>
                          </a:solidFill>
                          <a:latin typeface="+mn-lt"/>
                          <a:ea typeface="+mn-ea"/>
                          <a:cs typeface="+mn-cs"/>
                        </a:rPr>
                        <a:t>n</a:t>
                      </a:r>
                      <a:endParaRPr lang="en-IN" sz="1400" baseline="300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pPr algn="ctr"/>
                      <a:r>
                        <a:rPr lang="en-IN" sz="1400" b="1" i="1" u="none" strike="noStrike" kern="1200" baseline="0" dirty="0">
                          <a:solidFill>
                            <a:schemeClr val="dk1"/>
                          </a:solidFill>
                          <a:latin typeface="+mn-lt"/>
                          <a:ea typeface="+mn-ea"/>
                          <a:cs typeface="+mn-cs"/>
                        </a:rPr>
                        <a:t>n</a:t>
                      </a:r>
                      <a:r>
                        <a:rPr lang="en-IN" sz="1400" b="1" i="0" u="none" strike="noStrike" kern="1200" baseline="0" dirty="0">
                          <a:solidFill>
                            <a:schemeClr val="dk1"/>
                          </a:solidFill>
                          <a:latin typeface="+mn-lt"/>
                          <a:ea typeface="+mn-ea"/>
                          <a:cs typeface="+mn-cs"/>
                        </a:rPr>
                        <a:t>!</a:t>
                      </a:r>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222819685"/>
                  </a:ext>
                </a:extLst>
              </a:tr>
              <a:tr h="2376000">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solidFill>
                        <a:srgbClr val="04617B"/>
                      </a:solid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tc>
                  <a:txBody>
                    <a:bodyPr/>
                    <a:lstStyle/>
                    <a:p>
                      <a:endParaRPr lang="en-IN" sz="1400" dirty="0">
                        <a:solidFill>
                          <a:schemeClr val="tx1"/>
                        </a:solidFill>
                      </a:endParaRPr>
                    </a:p>
                  </a:txBody>
                  <a:tcPr>
                    <a:lnL w="19050" cap="flat" cmpd="sng" algn="ctr">
                      <a:noFill/>
                      <a:prstDash val="solid"/>
                      <a:round/>
                      <a:headEnd type="none" w="med" len="med"/>
                      <a:tailEnd type="none" w="med" len="med"/>
                    </a:lnL>
                    <a:lnR w="19050" cap="flat" cmpd="sng" algn="ctr">
                      <a:solidFill>
                        <a:srgbClr val="04617B"/>
                      </a:solidFill>
                      <a:prstDash val="solid"/>
                      <a:round/>
                      <a:headEnd type="none" w="med" len="med"/>
                      <a:tailEnd type="none" w="med" len="med"/>
                    </a:lnR>
                    <a:lnT w="19050" cap="flat" cmpd="sng" algn="ctr">
                      <a:solidFill>
                        <a:srgbClr val="04617B"/>
                      </a:solidFill>
                      <a:prstDash val="solid"/>
                      <a:round/>
                      <a:headEnd type="none" w="med" len="med"/>
                      <a:tailEnd type="none" w="med" len="med"/>
                    </a:lnT>
                    <a:lnB w="19050" cap="flat" cmpd="sng" algn="ctr">
                      <a:solidFill>
                        <a:srgbClr val="04617B"/>
                      </a:solidFill>
                      <a:prstDash val="solid"/>
                      <a:round/>
                      <a:headEnd type="none" w="med" len="med"/>
                      <a:tailEnd type="none" w="med" len="med"/>
                    </a:lnB>
                    <a:noFill/>
                  </a:tcPr>
                </a:tc>
                <a:extLst>
                  <a:ext uri="{0D108BD9-81ED-4DB2-BD59-A6C34878D82A}">
                    <a16:rowId xmlns:a16="http://schemas.microsoft.com/office/drawing/2014/main" val="1977837724"/>
                  </a:ext>
                </a:extLst>
              </a:tr>
            </a:tbl>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623966926"/>
              </p:ext>
            </p:extLst>
          </p:nvPr>
        </p:nvGraphicFramePr>
        <p:xfrm>
          <a:off x="686100" y="3042254"/>
          <a:ext cx="380700" cy="2114100"/>
        </p:xfrm>
        <a:graphic>
          <a:graphicData uri="http://schemas.openxmlformats.org/presentationml/2006/ole">
            <mc:AlternateContent xmlns:mc="http://schemas.openxmlformats.org/markup-compatibility/2006">
              <mc:Choice xmlns:v="urn:schemas-microsoft-com:vml" Requires="v">
                <p:oleObj name="Equation" r:id="rId2" imgW="253800" imgH="1409400" progId="Equation.DSMT4">
                  <p:embed/>
                </p:oleObj>
              </mc:Choice>
              <mc:Fallback>
                <p:oleObj name="Equation" r:id="rId2" imgW="253800" imgH="1409400" progId="Equation.DSMT4">
                  <p:embed/>
                  <p:pic>
                    <p:nvPicPr>
                      <p:cNvPr id="0" name=""/>
                      <p:cNvPicPr/>
                      <p:nvPr/>
                    </p:nvPicPr>
                    <p:blipFill>
                      <a:blip r:embed="rId3"/>
                      <a:stretch>
                        <a:fillRect/>
                      </a:stretch>
                    </p:blipFill>
                    <p:spPr>
                      <a:xfrm>
                        <a:off x="686100" y="3042254"/>
                        <a:ext cx="380700" cy="2114100"/>
                      </a:xfrm>
                      <a:prstGeom prst="rect">
                        <a:avLst/>
                      </a:prstGeom>
                    </p:spPr>
                  </p:pic>
                </p:oleObj>
              </mc:Fallback>
            </mc:AlternateContent>
          </a:graphicData>
        </a:graphic>
      </p:graphicFrame>
      <p:graphicFrame>
        <p:nvGraphicFramePr>
          <p:cNvPr id="8" name="Object 5"/>
          <p:cNvGraphicFramePr>
            <a:graphicFrameLocks noChangeAspect="1"/>
          </p:cNvGraphicFramePr>
          <p:nvPr>
            <p:extLst>
              <p:ext uri="{D42A27DB-BD31-4B8C-83A1-F6EECF244321}">
                <p14:modId xmlns:p14="http://schemas.microsoft.com/office/powerpoint/2010/main" val="3323696716"/>
              </p:ext>
            </p:extLst>
          </p:nvPr>
        </p:nvGraphicFramePr>
        <p:xfrm>
          <a:off x="1600200" y="3042254"/>
          <a:ext cx="1143000" cy="2152650"/>
        </p:xfrm>
        <a:graphic>
          <a:graphicData uri="http://schemas.openxmlformats.org/presentationml/2006/ole">
            <mc:AlternateContent xmlns:mc="http://schemas.openxmlformats.org/markup-compatibility/2006">
              <mc:Choice xmlns:v="urn:schemas-microsoft-com:vml" Requires="v">
                <p:oleObj name="Equation" r:id="rId4" imgW="761760" imgH="1434960" progId="Equation.DSMT4">
                  <p:embed/>
                </p:oleObj>
              </mc:Choice>
              <mc:Fallback>
                <p:oleObj name="Equation" r:id="rId4" imgW="761760" imgH="1434960" progId="Equation.DSMT4">
                  <p:embed/>
                  <p:pic>
                    <p:nvPicPr>
                      <p:cNvPr id="0" name=""/>
                      <p:cNvPicPr/>
                      <p:nvPr/>
                    </p:nvPicPr>
                    <p:blipFill>
                      <a:blip r:embed="rId5"/>
                      <a:stretch>
                        <a:fillRect/>
                      </a:stretch>
                    </p:blipFill>
                    <p:spPr>
                      <a:xfrm>
                        <a:off x="1600200" y="3042254"/>
                        <a:ext cx="1143000" cy="2152650"/>
                      </a:xfrm>
                      <a:prstGeom prst="rect">
                        <a:avLst/>
                      </a:prstGeom>
                    </p:spPr>
                  </p:pic>
                </p:oleObj>
              </mc:Fallback>
            </mc:AlternateContent>
          </a:graphicData>
        </a:graphic>
      </p:graphicFrame>
      <p:graphicFrame>
        <p:nvGraphicFramePr>
          <p:cNvPr id="10" name="Object 6"/>
          <p:cNvGraphicFramePr>
            <a:graphicFrameLocks noChangeAspect="1"/>
          </p:cNvGraphicFramePr>
          <p:nvPr>
            <p:extLst>
              <p:ext uri="{D42A27DB-BD31-4B8C-83A1-F6EECF244321}">
                <p14:modId xmlns:p14="http://schemas.microsoft.com/office/powerpoint/2010/main" val="2179627936"/>
              </p:ext>
            </p:extLst>
          </p:nvPr>
        </p:nvGraphicFramePr>
        <p:xfrm>
          <a:off x="2971800" y="3042254"/>
          <a:ext cx="609600" cy="2152650"/>
        </p:xfrm>
        <a:graphic>
          <a:graphicData uri="http://schemas.openxmlformats.org/presentationml/2006/ole">
            <mc:AlternateContent xmlns:mc="http://schemas.openxmlformats.org/markup-compatibility/2006">
              <mc:Choice xmlns:v="urn:schemas-microsoft-com:vml" Requires="v">
                <p:oleObj name="Equation" r:id="rId6" imgW="406080" imgH="1434960" progId="Equation.DSMT4">
                  <p:embed/>
                </p:oleObj>
              </mc:Choice>
              <mc:Fallback>
                <p:oleObj name="Equation" r:id="rId6" imgW="406080" imgH="1434960" progId="Equation.DSMT4">
                  <p:embed/>
                  <p:pic>
                    <p:nvPicPr>
                      <p:cNvPr id="9" name="Object 8"/>
                      <p:cNvPicPr/>
                      <p:nvPr/>
                    </p:nvPicPr>
                    <p:blipFill>
                      <a:blip r:embed="rId7"/>
                      <a:stretch>
                        <a:fillRect/>
                      </a:stretch>
                    </p:blipFill>
                    <p:spPr>
                      <a:xfrm>
                        <a:off x="2971800" y="3042254"/>
                        <a:ext cx="609600" cy="2152650"/>
                      </a:xfrm>
                      <a:prstGeom prst="rect">
                        <a:avLst/>
                      </a:prstGeom>
                    </p:spPr>
                  </p:pic>
                </p:oleObj>
              </mc:Fallback>
            </mc:AlternateContent>
          </a:graphicData>
        </a:graphic>
      </p:graphicFrame>
      <p:graphicFrame>
        <p:nvGraphicFramePr>
          <p:cNvPr id="12" name="Object 7"/>
          <p:cNvGraphicFramePr>
            <a:graphicFrameLocks noChangeAspect="1"/>
          </p:cNvGraphicFramePr>
          <p:nvPr>
            <p:extLst>
              <p:ext uri="{D42A27DB-BD31-4B8C-83A1-F6EECF244321}">
                <p14:modId xmlns:p14="http://schemas.microsoft.com/office/powerpoint/2010/main" val="1209270687"/>
              </p:ext>
            </p:extLst>
          </p:nvPr>
        </p:nvGraphicFramePr>
        <p:xfrm>
          <a:off x="3886200" y="3042254"/>
          <a:ext cx="1104900" cy="2152650"/>
        </p:xfrm>
        <a:graphic>
          <a:graphicData uri="http://schemas.openxmlformats.org/presentationml/2006/ole">
            <mc:AlternateContent xmlns:mc="http://schemas.openxmlformats.org/markup-compatibility/2006">
              <mc:Choice xmlns:v="urn:schemas-microsoft-com:vml" Requires="v">
                <p:oleObj name="Equation" r:id="rId8" imgW="736560" imgH="1434960" progId="Equation.DSMT4">
                  <p:embed/>
                </p:oleObj>
              </mc:Choice>
              <mc:Fallback>
                <p:oleObj name="Equation" r:id="rId8" imgW="736560" imgH="1434960" progId="Equation.DSMT4">
                  <p:embed/>
                  <p:pic>
                    <p:nvPicPr>
                      <p:cNvPr id="8" name="Object 7"/>
                      <p:cNvPicPr/>
                      <p:nvPr/>
                    </p:nvPicPr>
                    <p:blipFill>
                      <a:blip r:embed="rId9"/>
                      <a:stretch>
                        <a:fillRect/>
                      </a:stretch>
                    </p:blipFill>
                    <p:spPr>
                      <a:xfrm>
                        <a:off x="3886200" y="3042254"/>
                        <a:ext cx="1104900" cy="2152650"/>
                      </a:xfrm>
                      <a:prstGeom prst="rect">
                        <a:avLst/>
                      </a:prstGeom>
                    </p:spPr>
                  </p:pic>
                </p:oleObj>
              </mc:Fallback>
            </mc:AlternateContent>
          </a:graphicData>
        </a:graphic>
      </p:graphicFrame>
      <p:graphicFrame>
        <p:nvGraphicFramePr>
          <p:cNvPr id="11" name="Object 8"/>
          <p:cNvGraphicFramePr>
            <a:graphicFrameLocks noChangeAspect="1"/>
          </p:cNvGraphicFramePr>
          <p:nvPr>
            <p:extLst>
              <p:ext uri="{D42A27DB-BD31-4B8C-83A1-F6EECF244321}">
                <p14:modId xmlns:p14="http://schemas.microsoft.com/office/powerpoint/2010/main" val="2918755173"/>
              </p:ext>
            </p:extLst>
          </p:nvPr>
        </p:nvGraphicFramePr>
        <p:xfrm>
          <a:off x="5410200" y="3042254"/>
          <a:ext cx="895350" cy="2095500"/>
        </p:xfrm>
        <a:graphic>
          <a:graphicData uri="http://schemas.openxmlformats.org/presentationml/2006/ole">
            <mc:AlternateContent xmlns:mc="http://schemas.openxmlformats.org/markup-compatibility/2006">
              <mc:Choice xmlns:v="urn:schemas-microsoft-com:vml" Requires="v">
                <p:oleObj name="Equation" r:id="rId10" imgW="596880" imgH="1396800" progId="Equation.DSMT4">
                  <p:embed/>
                </p:oleObj>
              </mc:Choice>
              <mc:Fallback>
                <p:oleObj name="Equation" r:id="rId10" imgW="596880" imgH="1396800" progId="Equation.DSMT4">
                  <p:embed/>
                  <p:pic>
                    <p:nvPicPr>
                      <p:cNvPr id="10" name="Object 9"/>
                      <p:cNvPicPr/>
                      <p:nvPr/>
                    </p:nvPicPr>
                    <p:blipFill>
                      <a:blip r:embed="rId11"/>
                      <a:stretch>
                        <a:fillRect/>
                      </a:stretch>
                    </p:blipFill>
                    <p:spPr>
                      <a:xfrm>
                        <a:off x="5410200" y="3042254"/>
                        <a:ext cx="895350" cy="2095500"/>
                      </a:xfrm>
                      <a:prstGeom prst="rect">
                        <a:avLst/>
                      </a:prstGeom>
                    </p:spPr>
                  </p:pic>
                </p:oleObj>
              </mc:Fallback>
            </mc:AlternateContent>
          </a:graphicData>
        </a:graphic>
      </p:graphicFrame>
      <p:graphicFrame>
        <p:nvGraphicFramePr>
          <p:cNvPr id="13" name="Object 9"/>
          <p:cNvGraphicFramePr>
            <a:graphicFrameLocks noChangeAspect="1"/>
          </p:cNvGraphicFramePr>
          <p:nvPr>
            <p:extLst>
              <p:ext uri="{D42A27DB-BD31-4B8C-83A1-F6EECF244321}">
                <p14:modId xmlns:p14="http://schemas.microsoft.com/office/powerpoint/2010/main" val="2588124582"/>
              </p:ext>
            </p:extLst>
          </p:nvPr>
        </p:nvGraphicFramePr>
        <p:xfrm>
          <a:off x="6553200" y="3042254"/>
          <a:ext cx="990600" cy="1981200"/>
        </p:xfrm>
        <a:graphic>
          <a:graphicData uri="http://schemas.openxmlformats.org/presentationml/2006/ole">
            <mc:AlternateContent xmlns:mc="http://schemas.openxmlformats.org/markup-compatibility/2006">
              <mc:Choice xmlns:v="urn:schemas-microsoft-com:vml" Requires="v">
                <p:oleObj name="Equation" r:id="rId12" imgW="660240" imgH="1320480" progId="Equation.DSMT4">
                  <p:embed/>
                </p:oleObj>
              </mc:Choice>
              <mc:Fallback>
                <p:oleObj name="Equation" r:id="rId12" imgW="660240" imgH="1320480" progId="Equation.DSMT4">
                  <p:embed/>
                  <p:pic>
                    <p:nvPicPr>
                      <p:cNvPr id="11" name="Object 10"/>
                      <p:cNvPicPr/>
                      <p:nvPr/>
                    </p:nvPicPr>
                    <p:blipFill>
                      <a:blip r:embed="rId13"/>
                      <a:stretch>
                        <a:fillRect/>
                      </a:stretch>
                    </p:blipFill>
                    <p:spPr>
                      <a:xfrm>
                        <a:off x="6553200" y="3042254"/>
                        <a:ext cx="990600" cy="1981200"/>
                      </a:xfrm>
                      <a:prstGeom prst="rect">
                        <a:avLst/>
                      </a:prstGeom>
                    </p:spPr>
                  </p:pic>
                </p:oleObj>
              </mc:Fallback>
            </mc:AlternateContent>
          </a:graphicData>
        </a:graphic>
      </p:graphicFrame>
      <p:graphicFrame>
        <p:nvGraphicFramePr>
          <p:cNvPr id="14" name="Object 10"/>
          <p:cNvGraphicFramePr>
            <a:graphicFrameLocks noChangeAspect="1"/>
          </p:cNvGraphicFramePr>
          <p:nvPr>
            <p:extLst>
              <p:ext uri="{D42A27DB-BD31-4B8C-83A1-F6EECF244321}">
                <p14:modId xmlns:p14="http://schemas.microsoft.com/office/powerpoint/2010/main" val="797961492"/>
              </p:ext>
            </p:extLst>
          </p:nvPr>
        </p:nvGraphicFramePr>
        <p:xfrm>
          <a:off x="7751618" y="3042254"/>
          <a:ext cx="914400" cy="1943100"/>
        </p:xfrm>
        <a:graphic>
          <a:graphicData uri="http://schemas.openxmlformats.org/presentationml/2006/ole">
            <mc:AlternateContent xmlns:mc="http://schemas.openxmlformats.org/markup-compatibility/2006">
              <mc:Choice xmlns:v="urn:schemas-microsoft-com:vml" Requires="v">
                <p:oleObj name="Equation" r:id="rId14" imgW="609480" imgH="1295280" progId="Equation.DSMT4">
                  <p:embed/>
                </p:oleObj>
              </mc:Choice>
              <mc:Fallback>
                <p:oleObj name="Equation" r:id="rId14" imgW="609480" imgH="1295280" progId="Equation.DSMT4">
                  <p:embed/>
                  <p:pic>
                    <p:nvPicPr>
                      <p:cNvPr id="13" name="Object 12"/>
                      <p:cNvPicPr/>
                      <p:nvPr/>
                    </p:nvPicPr>
                    <p:blipFill>
                      <a:blip r:embed="rId15"/>
                      <a:stretch>
                        <a:fillRect/>
                      </a:stretch>
                    </p:blipFill>
                    <p:spPr>
                      <a:xfrm>
                        <a:off x="7751618" y="3042254"/>
                        <a:ext cx="914400" cy="1943100"/>
                      </a:xfrm>
                      <a:prstGeom prst="rect">
                        <a:avLst/>
                      </a:prstGeom>
                    </p:spPr>
                  </p:pic>
                </p:oleObj>
              </mc:Fallback>
            </mc:AlternateContent>
          </a:graphicData>
        </a:graphic>
      </p:graphicFrame>
      <p:sp>
        <p:nvSpPr>
          <p:cNvPr id="4" name="Content Placeholder 11"/>
          <p:cNvSpPr>
            <a:spLocks noGrp="1"/>
          </p:cNvSpPr>
          <p:nvPr>
            <p:ph idx="13"/>
          </p:nvPr>
        </p:nvSpPr>
        <p:spPr>
          <a:xfrm>
            <a:off x="2133600" y="5786120"/>
            <a:ext cx="6400800" cy="462280"/>
          </a:xfrm>
        </p:spPr>
        <p:txBody>
          <a:bodyPr/>
          <a:lstStyle/>
          <a:p>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Times of more than </a:t>
            </a:r>
            <a:r>
              <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a:t>
            </a:r>
            <a:r>
              <a:rPr lang="en-US" sz="2000" b="1" baseline="30000"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rPr>
              <a:t>100 </a:t>
            </a: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years are indicated with an *.</a:t>
            </a:r>
            <a:endParaRPr lang="en-US" sz="2000" b="1" dirty="0">
              <a:effectLst>
                <a:outerShdw blurRad="38100" dist="38100" dir="2700000" algn="tl">
                  <a:srgbClr val="000000">
                    <a:alpha val="43137"/>
                  </a:srgbClr>
                </a:outerShdw>
              </a:effectLst>
              <a:latin typeface="Times New Roman" panose="02020603050405020304" pitchFamily="18" charset="0"/>
              <a:ea typeface="Cambria Math" pitchFamily="18" charset="0"/>
              <a:cs typeface="Times New Roman" panose="02020603050405020304" pitchFamily="18" charset="0"/>
            </a:endParaRPr>
          </a:p>
        </p:txBody>
      </p:sp>
    </p:spTree>
    <p:extLst>
      <p:ext uri="{BB962C8B-B14F-4D97-AF65-F5344CB8AC3E}">
        <p14:creationId xmlns:p14="http://schemas.microsoft.com/office/powerpoint/2010/main" val="4082006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Input</a:t>
            </a:r>
            <a:r>
              <a:rPr lang="en-US" sz="24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 algorithm has input values from a specified set.</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From the input values, the algorithm produces the output values from a specified set. The output values are the solution.</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Correctness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correct output values for each set of input values.</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Finiteness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An algorithm should produce the output after a finite number of steps for any input.</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Effectiveness</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It must be possible to perform each step of the algorithm correctly and in a finite amount of time.</a:t>
            </a:r>
          </a:p>
          <a:p>
            <a:pPr marL="342900" indent="-342900">
              <a:spcBef>
                <a:spcPts val="600"/>
              </a:spcBef>
              <a:buFont typeface="Wingdings" panose="05000000000000000000" pitchFamily="2" charset="2"/>
              <a:buChar char="n"/>
            </a:pPr>
            <a:r>
              <a:rPr lang="en-US" sz="24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Generality</a:t>
            </a:r>
            <a:r>
              <a:rPr 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The algorithm should work for all problems of the desired form.</a:t>
            </a:r>
          </a:p>
        </p:txBody>
      </p:sp>
    </p:spTree>
    <p:extLst>
      <p:ext uri="{BB962C8B-B14F-4D97-AF65-F5344CB8AC3E}">
        <p14:creationId xmlns:p14="http://schemas.microsoft.com/office/powerpoint/2010/main" val="9290419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Some Example Algorithm Problems</a:t>
            </a:r>
            <a:endPar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295400"/>
            <a:ext cx="8321040" cy="5257800"/>
          </a:xfrm>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Three classes of problems will be studied in this section.</a:t>
            </a: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Searching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finding the position of a particular element in a list.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搜索问题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Sorting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putting the elements of a list into increasing order</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排序问题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a:p>
            <a:pPr marL="880110" lvl="1" indent="-514350">
              <a:buClr>
                <a:schemeClr val="tx1"/>
              </a:buClr>
              <a:buFont typeface="+mj-lt"/>
              <a:buAutoNum type="arabicPeriod"/>
            </a:pPr>
            <a:r>
              <a:rPr lang="en-US"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Optimization Problems</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determining the optimal value (maximum or minimum) of a particular quantity over all possible inputs</a:t>
            </a:r>
            <a:r>
              <a:rPr lang="en-US" b="1" dirty="0">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r>
              <a:rPr lang="zh-CN" alt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优化问题</a:t>
            </a:r>
            <a:r>
              <a:rPr lang="en-US" altLang="zh-CN"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b="1" dirty="0">
              <a:solidFill>
                <a:srgbClr val="FF000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0302359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Section Summary</a:t>
            </a:r>
            <a:r>
              <a:rPr lang="en-US" sz="15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1</a:t>
            </a:r>
          </a:p>
        </p:txBody>
      </p:sp>
      <p:sp>
        <p:nvSpPr>
          <p:cNvPr id="3" name="Content Placeholder 2"/>
          <p:cNvSpPr>
            <a:spLocks noGrp="1"/>
          </p:cNvSpPr>
          <p:nvPr>
            <p:ph idx="1"/>
          </p:nvPr>
        </p:nvSpPr>
        <p:spPr>
          <a:xfrm>
            <a:off x="685800" y="1676400"/>
            <a:ext cx="8321040" cy="2971800"/>
          </a:xfrm>
        </p:spPr>
        <p:txBody>
          <a:bodyPr/>
          <a:lstStyle/>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Properties of Algorithms</a:t>
            </a:r>
          </a:p>
          <a:p>
            <a:pPr marL="514350" indent="-514350">
              <a:buFont typeface="+mj-lt"/>
              <a:buAutoNum type="arabicPeriod"/>
            </a:pPr>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Algorithms for Searching and Sorting</a:t>
            </a:r>
          </a:p>
          <a:p>
            <a:pPr marL="514350" indent="-514350">
              <a:buFont typeface="+mj-lt"/>
              <a:buAutoNum type="arabicPeriod"/>
            </a:pPr>
            <a:r>
              <a:rPr lang="en-IN"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Greedy Algorithms</a:t>
            </a:r>
          </a:p>
        </p:txBody>
      </p:sp>
    </p:spTree>
    <p:extLst>
      <p:ext uri="{BB962C8B-B14F-4D97-AF65-F5344CB8AC3E}">
        <p14:creationId xmlns:p14="http://schemas.microsoft.com/office/powerpoint/2010/main" val="2984629747"/>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6">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8075</TotalTime>
  <Words>5557</Words>
  <Application>Microsoft Office PowerPoint</Application>
  <PresentationFormat>全屏显示(4:3)</PresentationFormat>
  <Paragraphs>467</Paragraphs>
  <Slides>66</Slides>
  <Notes>1</Notes>
  <HiddenSlides>0</HiddenSlides>
  <MMClips>0</MMClips>
  <ScaleCrop>false</ScaleCrop>
  <HeadingPairs>
    <vt:vector size="8" baseType="variant">
      <vt:variant>
        <vt:lpstr>已用的字体</vt:lpstr>
      </vt:variant>
      <vt:variant>
        <vt:i4>9</vt:i4>
      </vt:variant>
      <vt:variant>
        <vt:lpstr>主题</vt:lpstr>
      </vt:variant>
      <vt:variant>
        <vt:i4>9</vt:i4>
      </vt:variant>
      <vt:variant>
        <vt:lpstr>嵌入 OLE 服务器</vt:lpstr>
      </vt:variant>
      <vt:variant>
        <vt:i4>1</vt:i4>
      </vt:variant>
      <vt:variant>
        <vt:lpstr>幻灯片标题</vt:lpstr>
      </vt:variant>
      <vt:variant>
        <vt:i4>66</vt:i4>
      </vt:variant>
    </vt:vector>
  </HeadingPairs>
  <TitlesOfParts>
    <vt:vector size="85" baseType="lpstr">
      <vt:lpstr>ArumSans Bold</vt:lpstr>
      <vt:lpstr>ArumSans Regular</vt:lpstr>
      <vt:lpstr>Vectipede Rg</vt:lpstr>
      <vt:lpstr>微软雅黑</vt:lpstr>
      <vt:lpstr>Arial</vt:lpstr>
      <vt:lpstr>Calibri</vt:lpstr>
      <vt:lpstr>Cambria Math</vt:lpstr>
      <vt:lpstr>Times New Roman</vt:lpstr>
      <vt:lpstr>Wingdings</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Equation</vt:lpstr>
      <vt:lpstr>PowerPoint 演示文稿</vt:lpstr>
      <vt:lpstr>Chapter Summary</vt:lpstr>
      <vt:lpstr>Section Summary 1</vt:lpstr>
      <vt:lpstr>Problems and Algorithms</vt:lpstr>
      <vt:lpstr>Algorithms</vt:lpstr>
      <vt:lpstr>Specifying Algorithms</vt:lpstr>
      <vt:lpstr>Properties of Algorithms</vt:lpstr>
      <vt:lpstr>Some Example Algorithm Problems</vt:lpstr>
      <vt:lpstr>Section Summary 1</vt:lpstr>
      <vt:lpstr>Searching Problems</vt:lpstr>
      <vt:lpstr>Linear Search Algorithm</vt:lpstr>
      <vt:lpstr>Binary Search  二分搜索</vt:lpstr>
      <vt:lpstr>Binary Search </vt:lpstr>
      <vt:lpstr>Sorting</vt:lpstr>
      <vt:lpstr>Bubble Sort 冒泡排序</vt:lpstr>
      <vt:lpstr>Bubble Sort Example</vt:lpstr>
      <vt:lpstr>Insertion Sort 插入排序</vt:lpstr>
      <vt:lpstr>Insertion Sort 2</vt:lpstr>
      <vt:lpstr>Section Summary 1</vt:lpstr>
      <vt:lpstr>Greedy Algorithms 贪婪算法</vt:lpstr>
      <vt:lpstr>Greedy Algorithms: Making Change</vt:lpstr>
      <vt:lpstr>Greedy Change-Making Algorithm</vt:lpstr>
      <vt:lpstr>Greedy Algorithm-Counterexample</vt:lpstr>
      <vt:lpstr>Greedy Scheduling 1</vt:lpstr>
      <vt:lpstr>Counterexample-Greedy Scheduling </vt:lpstr>
      <vt:lpstr>Greedy Scheduling algorithm</vt:lpstr>
      <vt:lpstr>The Growth of Functions </vt:lpstr>
      <vt:lpstr>Section Summary</vt:lpstr>
      <vt:lpstr>Big-O Notation 1</vt:lpstr>
      <vt:lpstr>Illustration of Big-O Notation 1</vt:lpstr>
      <vt:lpstr>Using the Definition of Big-O Notation 1</vt:lpstr>
      <vt:lpstr>Illustration of Big-O Notation 2</vt:lpstr>
      <vt:lpstr>Big-O Notation 2</vt:lpstr>
      <vt:lpstr>Using the Definition of Big-O Notation 2</vt:lpstr>
      <vt:lpstr>Section Summary</vt:lpstr>
      <vt:lpstr>Big-O Estimates for Polynomials</vt:lpstr>
      <vt:lpstr>Big-O Estimates for Some Important Functions</vt:lpstr>
      <vt:lpstr>Big-O Estimates for Some Important Functions</vt:lpstr>
      <vt:lpstr>Display of Growth of Functions</vt:lpstr>
      <vt:lpstr>Useful Big-O Estimates Involving Logarithms, Powers, and Exponents</vt:lpstr>
      <vt:lpstr>Combinations of Functions 1</vt:lpstr>
      <vt:lpstr>Combinations of Functions 2</vt:lpstr>
      <vt:lpstr>Ordering Functions by Order of Growth</vt:lpstr>
      <vt:lpstr>Section Summary</vt:lpstr>
      <vt:lpstr>Big-Omega Notation 1</vt:lpstr>
      <vt:lpstr>Big-Omega Notation 2</vt:lpstr>
      <vt:lpstr>Big-Theta Notation 1</vt:lpstr>
      <vt:lpstr>Big-Theta Notation 2</vt:lpstr>
      <vt:lpstr>Big-Theta Notation 3</vt:lpstr>
      <vt:lpstr>Big-Theta Notation 4</vt:lpstr>
      <vt:lpstr>Big-Theta Estimates for Polynomials</vt:lpstr>
      <vt:lpstr>Complexity of Algorithms</vt:lpstr>
      <vt:lpstr>Section Summary</vt:lpstr>
      <vt:lpstr>The Complexity of Algorithms 1</vt:lpstr>
      <vt:lpstr>The Complexity of Algorithms 2</vt:lpstr>
      <vt:lpstr>Time Complexity</vt:lpstr>
      <vt:lpstr>Complexity Analysis of Algorithms</vt:lpstr>
      <vt:lpstr>Section Summary</vt:lpstr>
      <vt:lpstr>Worst-Case Complexity of Linear Search</vt:lpstr>
      <vt:lpstr>Average-Case Complexity of Linear Search</vt:lpstr>
      <vt:lpstr>Worst-Case Complexity of Binary Search </vt:lpstr>
      <vt:lpstr>Worst-Case Complexity of Bubble Sort</vt:lpstr>
      <vt:lpstr>Worst-Case Complexity of Insertion Sort</vt:lpstr>
      <vt:lpstr>Section Summary</vt:lpstr>
      <vt:lpstr>Understanding the Complexity of Algorithms 1</vt:lpstr>
      <vt:lpstr>Understanding the Complexity of Algorithms 2</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Jie Hao</cp:lastModifiedBy>
  <cp:revision>1230</cp:revision>
  <dcterms:created xsi:type="dcterms:W3CDTF">2017-12-05T17:18:18Z</dcterms:created>
  <dcterms:modified xsi:type="dcterms:W3CDTF">2023-06-05T07:19:59Z</dcterms:modified>
</cp:coreProperties>
</file>