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7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8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859" r:id="rId2"/>
    <p:sldMasterId id="2147483744" r:id="rId3"/>
    <p:sldMasterId id="2147483780" r:id="rId4"/>
    <p:sldMasterId id="2147483838" r:id="rId5"/>
    <p:sldMasterId id="2147483713" r:id="rId6"/>
    <p:sldMasterId id="2147483674" r:id="rId7"/>
    <p:sldMasterId id="2147483897" r:id="rId8"/>
    <p:sldMasterId id="2147483960" r:id="rId9"/>
  </p:sldMasterIdLst>
  <p:notesMasterIdLst>
    <p:notesMasterId r:id="rId60"/>
  </p:notesMasterIdLst>
  <p:handoutMasterIdLst>
    <p:handoutMasterId r:id="rId61"/>
  </p:handoutMasterIdLst>
  <p:sldIdLst>
    <p:sldId id="273" r:id="rId10"/>
    <p:sldId id="276" r:id="rId11"/>
    <p:sldId id="576" r:id="rId12"/>
    <p:sldId id="415" r:id="rId13"/>
    <p:sldId id="416" r:id="rId14"/>
    <p:sldId id="420" r:id="rId15"/>
    <p:sldId id="629" r:id="rId16"/>
    <p:sldId id="424" r:id="rId17"/>
    <p:sldId id="630" r:id="rId18"/>
    <p:sldId id="425" r:id="rId19"/>
    <p:sldId id="427" r:id="rId20"/>
    <p:sldId id="429" r:id="rId21"/>
    <p:sldId id="430" r:id="rId22"/>
    <p:sldId id="641" r:id="rId23"/>
    <p:sldId id="437" r:id="rId24"/>
    <p:sldId id="646" r:id="rId25"/>
    <p:sldId id="462" r:id="rId26"/>
    <p:sldId id="584" r:id="rId27"/>
    <p:sldId id="585" r:id="rId28"/>
    <p:sldId id="635" r:id="rId29"/>
    <p:sldId id="495" r:id="rId30"/>
    <p:sldId id="465" r:id="rId31"/>
    <p:sldId id="648" r:id="rId32"/>
    <p:sldId id="637" r:id="rId33"/>
    <p:sldId id="587" r:id="rId34"/>
    <p:sldId id="588" r:id="rId35"/>
    <p:sldId id="500" r:id="rId36"/>
    <p:sldId id="468" r:id="rId37"/>
    <p:sldId id="638" r:id="rId38"/>
    <p:sldId id="501" r:id="rId39"/>
    <p:sldId id="502" r:id="rId40"/>
    <p:sldId id="469" r:id="rId41"/>
    <p:sldId id="470" r:id="rId42"/>
    <p:sldId id="639" r:id="rId43"/>
    <p:sldId id="644" r:id="rId44"/>
    <p:sldId id="473" r:id="rId45"/>
    <p:sldId id="471" r:id="rId46"/>
    <p:sldId id="590" r:id="rId47"/>
    <p:sldId id="647" r:id="rId48"/>
    <p:sldId id="508" r:id="rId49"/>
    <p:sldId id="509" r:id="rId50"/>
    <p:sldId id="592" r:id="rId51"/>
    <p:sldId id="593" r:id="rId52"/>
    <p:sldId id="594" r:id="rId53"/>
    <p:sldId id="510" r:id="rId54"/>
    <p:sldId id="633" r:id="rId55"/>
    <p:sldId id="595" r:id="rId56"/>
    <p:sldId id="596" r:id="rId57"/>
    <p:sldId id="597" r:id="rId58"/>
    <p:sldId id="598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>
          <p15:clr>
            <a:srgbClr val="A4A3A4"/>
          </p15:clr>
        </p15:guide>
        <p15:guide id="2" orient="horz" pos="3600">
          <p15:clr>
            <a:srgbClr val="A4A3A4"/>
          </p15:clr>
        </p15:guide>
        <p15:guide id="3" orient="horz" pos="912" userDrawn="1">
          <p15:clr>
            <a:srgbClr val="A4A3A4"/>
          </p15:clr>
        </p15:guide>
        <p15:guide id="4" orient="horz" pos="3360">
          <p15:clr>
            <a:srgbClr val="A4A3A4"/>
          </p15:clr>
        </p15:guide>
        <p15:guide id="5" pos="5616">
          <p15:clr>
            <a:srgbClr val="A4A3A4"/>
          </p15:clr>
        </p15:guide>
        <p15:guide id="6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AAE1"/>
    <a:srgbClr val="B60000"/>
    <a:srgbClr val="00518B"/>
    <a:srgbClr val="04617B"/>
    <a:srgbClr val="E1F3FF"/>
    <a:srgbClr val="5A5000"/>
    <a:srgbClr val="214E91"/>
    <a:srgbClr val="214E2D"/>
    <a:srgbClr val="505050"/>
    <a:srgbClr val="1A58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173" autoAdjust="0"/>
    <p:restoredTop sz="95471" autoAdjust="0"/>
  </p:normalViewPr>
  <p:slideViewPr>
    <p:cSldViewPr>
      <p:cViewPr varScale="1">
        <p:scale>
          <a:sx n="112" d="100"/>
          <a:sy n="112" d="100"/>
        </p:scale>
        <p:origin x="1216" y="56"/>
      </p:cViewPr>
      <p:guideLst>
        <p:guide orient="horz" pos="3408"/>
        <p:guide orient="horz" pos="3600"/>
        <p:guide orient="horz" pos="912"/>
        <p:guide orient="horz" pos="3360"/>
        <p:guide pos="5616"/>
        <p:guide pos="4320"/>
      </p:guideLst>
    </p:cSldViewPr>
  </p:slideViewPr>
  <p:outlineViewPr>
    <p:cViewPr>
      <p:scale>
        <a:sx n="33" d="100"/>
        <a:sy n="33" d="100"/>
      </p:scale>
      <p:origin x="0" y="-985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5116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5" Type="http://schemas.openxmlformats.org/officeDocument/2006/relationships/slideMaster" Target="slideMasters/slideMaster5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4CCBF-31CF-4FCA-A5B4-50142834420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95618-5249-4F12-80E4-2F3A0FD1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1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4B720-C9F6-4BFC-BC5C-B1B8D70204DA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03D02-7E89-4EBF-B123-9C334E1BF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15602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002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057400" indent="-22860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605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0104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Six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533400" y="106680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33400" y="201168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533400" y="2880360"/>
            <a:ext cx="8153400" cy="6858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33400" y="3672840"/>
            <a:ext cx="8153400" cy="838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533400" y="4617720"/>
            <a:ext cx="8153400" cy="9144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533400" y="5638800"/>
            <a:ext cx="8153400" cy="7620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202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12 Content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39762"/>
          </a:xfrm>
          <a:prstGeom prst="rect">
            <a:avLst/>
          </a:prstGeom>
        </p:spPr>
        <p:txBody>
          <a:bodyPr/>
          <a:lstStyle>
            <a:lvl1pPr>
              <a:defRPr lang="en-US" sz="36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sz="quarter" idx="12"/>
          </p:nvPr>
        </p:nvSpPr>
        <p:spPr>
          <a:xfrm>
            <a:off x="159416" y="1066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159416" y="19812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4"/>
          </p:nvPr>
        </p:nvSpPr>
        <p:spPr>
          <a:xfrm>
            <a:off x="159416" y="28956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159416" y="38100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0"/>
          </p:nvPr>
        </p:nvSpPr>
        <p:spPr>
          <a:xfrm>
            <a:off x="159416" y="47244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sz="quarter" idx="11"/>
          </p:nvPr>
        </p:nvSpPr>
        <p:spPr>
          <a:xfrm>
            <a:off x="159416" y="5638800"/>
            <a:ext cx="4114800" cy="82296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/>
          <p:cNvSpPr>
            <a:spLocks noGrp="1"/>
          </p:cNvSpPr>
          <p:nvPr>
            <p:ph sz="quarter" idx="18"/>
          </p:nvPr>
        </p:nvSpPr>
        <p:spPr>
          <a:xfrm>
            <a:off x="4800600" y="1066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 dirty="0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19" name="Content Placeholder 8"/>
          <p:cNvSpPr>
            <a:spLocks noGrp="1"/>
          </p:cNvSpPr>
          <p:nvPr>
            <p:ph sz="quarter" idx="19"/>
          </p:nvPr>
        </p:nvSpPr>
        <p:spPr>
          <a:xfrm>
            <a:off x="4800600" y="19812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1" name="Content Placeholder 9"/>
          <p:cNvSpPr>
            <a:spLocks noGrp="1"/>
          </p:cNvSpPr>
          <p:nvPr>
            <p:ph sz="quarter" idx="20"/>
          </p:nvPr>
        </p:nvSpPr>
        <p:spPr>
          <a:xfrm>
            <a:off x="4800600" y="28956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3" name="Content Placeholder 10"/>
          <p:cNvSpPr>
            <a:spLocks noGrp="1"/>
          </p:cNvSpPr>
          <p:nvPr>
            <p:ph sz="quarter" idx="21"/>
          </p:nvPr>
        </p:nvSpPr>
        <p:spPr>
          <a:xfrm>
            <a:off x="4800600" y="38100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5" name="Content Placeholder 11"/>
          <p:cNvSpPr>
            <a:spLocks noGrp="1"/>
          </p:cNvSpPr>
          <p:nvPr>
            <p:ph sz="quarter" idx="22"/>
          </p:nvPr>
        </p:nvSpPr>
        <p:spPr>
          <a:xfrm>
            <a:off x="4800600" y="47244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27" name="Content Placeholder 12"/>
          <p:cNvSpPr>
            <a:spLocks noGrp="1"/>
          </p:cNvSpPr>
          <p:nvPr>
            <p:ph sz="quarter" idx="23"/>
          </p:nvPr>
        </p:nvSpPr>
        <p:spPr>
          <a:xfrm>
            <a:off x="4800600" y="5638800"/>
            <a:ext cx="4114800" cy="822960"/>
          </a:xfrm>
          <a:prstGeom prst="rect">
            <a:avLst/>
          </a:prstGeom>
        </p:spPr>
        <p:txBody>
          <a:bodyPr/>
          <a:lstStyle>
            <a:lvl1pPr>
              <a:defRPr lang="en-US" sz="2400" smtClean="0"/>
            </a:lvl1pPr>
            <a:lvl2pPr>
              <a:defRPr lang="en-US" sz="2000" smtClean="0"/>
            </a:lvl2pPr>
            <a:lvl3pPr>
              <a:defRPr lang="en-US" sz="1800" smtClean="0"/>
            </a:lvl3pPr>
            <a:lvl4pPr>
              <a:defRPr lang="en-US" sz="1600" smtClean="0"/>
            </a:lvl4pPr>
            <a:lvl5pPr>
              <a:defRPr lang="en-US" sz="1600"/>
            </a:lvl5pPr>
          </a:lstStyle>
          <a:p>
            <a:pPr marL="0" lvl="0" indent="0"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800100" lvl="1" indent="-3429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1200150" lvl="2" indent="-285750">
              <a:spcAft>
                <a:spcPts val="800"/>
              </a:spcAft>
              <a:buFont typeface="Arial" panose="020B0604020202020204" pitchFamily="34" charset="0"/>
            </a:pPr>
            <a:r>
              <a:rPr lang="en-US"/>
              <a:t>Third level</a:t>
            </a:r>
          </a:p>
          <a:p>
            <a:pPr marL="1657350" lvl="3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Fourth level</a:t>
            </a:r>
          </a:p>
          <a:p>
            <a:pPr marL="2114550" lvl="4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7512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1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9805406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118797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5612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87407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480686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7" hasCustomPrompt="1"/>
          </p:nvPr>
        </p:nvSpPr>
        <p:spPr>
          <a:xfrm>
            <a:off x="3465912" y="60198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5873770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4999894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975049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488875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9100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510540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32661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1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19874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467512" y="655320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6265536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810000"/>
            <a:ext cx="8229600" cy="2362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4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5" hasCustomPrompt="1"/>
          </p:nvPr>
        </p:nvSpPr>
        <p:spPr>
          <a:xfrm>
            <a:off x="6473952" y="6705599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704760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524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30480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4800600"/>
            <a:ext cx="8229600" cy="16002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5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02806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5146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8100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5029200"/>
            <a:ext cx="8229600" cy="10668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Photo Credit"/>
          <p:cNvSpPr>
            <a:spLocks noGrp="1"/>
          </p:cNvSpPr>
          <p:nvPr>
            <p:ph type="body" sz="quarter" idx="17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884515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57200" y="217932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306324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57200" y="394716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483108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57200" y="5715000"/>
            <a:ext cx="822960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9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</a:defRPr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510726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581400"/>
            <a:ext cx="561594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36828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66344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66344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66344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20"/>
          </p:nvPr>
        </p:nvSpPr>
        <p:spPr>
          <a:xfrm>
            <a:off x="45720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21"/>
          </p:nvPr>
        </p:nvSpPr>
        <p:spPr>
          <a:xfrm>
            <a:off x="466344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22"/>
          </p:nvPr>
        </p:nvSpPr>
        <p:spPr>
          <a:xfrm>
            <a:off x="45720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"/>
          <p:cNvSpPr>
            <a:spLocks noGrp="1"/>
          </p:cNvSpPr>
          <p:nvPr>
            <p:ph idx="23"/>
          </p:nvPr>
        </p:nvSpPr>
        <p:spPr>
          <a:xfrm>
            <a:off x="466344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"/>
          <p:cNvSpPr>
            <a:spLocks noGrp="1"/>
          </p:cNvSpPr>
          <p:nvPr>
            <p:ph idx="24"/>
          </p:nvPr>
        </p:nvSpPr>
        <p:spPr>
          <a:xfrm>
            <a:off x="45720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"/>
          <p:cNvSpPr>
            <a:spLocks noGrp="1"/>
          </p:cNvSpPr>
          <p:nvPr>
            <p:ph idx="25"/>
          </p:nvPr>
        </p:nvSpPr>
        <p:spPr>
          <a:xfrm>
            <a:off x="466344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2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lIns="0" tIns="0" rIns="45720" bIns="0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381643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defRPr sz="4400" b="0">
                <a:solidFill>
                  <a:srgbClr val="04617B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3"/>
          </p:nvPr>
        </p:nvSpPr>
        <p:spPr>
          <a:xfrm>
            <a:off x="4663440" y="12954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4"/>
          </p:nvPr>
        </p:nvSpPr>
        <p:spPr>
          <a:xfrm>
            <a:off x="45720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5"/>
          </p:nvPr>
        </p:nvSpPr>
        <p:spPr>
          <a:xfrm>
            <a:off x="4663440" y="21488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6"/>
          </p:nvPr>
        </p:nvSpPr>
        <p:spPr>
          <a:xfrm>
            <a:off x="45720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"/>
          <p:cNvSpPr>
            <a:spLocks noGrp="1"/>
          </p:cNvSpPr>
          <p:nvPr>
            <p:ph idx="17"/>
          </p:nvPr>
        </p:nvSpPr>
        <p:spPr>
          <a:xfrm>
            <a:off x="4663440" y="300228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8" hasCustomPrompt="1"/>
          </p:nvPr>
        </p:nvSpPr>
        <p:spPr>
          <a:xfrm>
            <a:off x="3465576" y="6553200"/>
            <a:ext cx="2212848" cy="100584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  <a:lvl2pPr marL="457200" indent="0">
              <a:buNone/>
              <a:defRPr sz="800"/>
            </a:lvl2pPr>
            <a:lvl3pPr marL="914400" indent="0">
              <a:buNone/>
              <a:defRPr sz="80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4" name="Content Placeholder 1"/>
          <p:cNvSpPr>
            <a:spLocks noGrp="1"/>
          </p:cNvSpPr>
          <p:nvPr>
            <p:ph idx="20"/>
          </p:nvPr>
        </p:nvSpPr>
        <p:spPr>
          <a:xfrm>
            <a:off x="45720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21"/>
          </p:nvPr>
        </p:nvSpPr>
        <p:spPr>
          <a:xfrm>
            <a:off x="4663440" y="385572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"/>
          <p:cNvSpPr>
            <a:spLocks noGrp="1"/>
          </p:cNvSpPr>
          <p:nvPr>
            <p:ph idx="22"/>
          </p:nvPr>
        </p:nvSpPr>
        <p:spPr>
          <a:xfrm>
            <a:off x="45720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"/>
          <p:cNvSpPr>
            <a:spLocks noGrp="1"/>
          </p:cNvSpPr>
          <p:nvPr>
            <p:ph idx="23"/>
          </p:nvPr>
        </p:nvSpPr>
        <p:spPr>
          <a:xfrm>
            <a:off x="4663440" y="470916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1"/>
          <p:cNvSpPr>
            <a:spLocks noGrp="1"/>
          </p:cNvSpPr>
          <p:nvPr>
            <p:ph idx="24"/>
          </p:nvPr>
        </p:nvSpPr>
        <p:spPr>
          <a:xfrm>
            <a:off x="45720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1"/>
          <p:cNvSpPr>
            <a:spLocks noGrp="1"/>
          </p:cNvSpPr>
          <p:nvPr>
            <p:ph idx="25"/>
          </p:nvPr>
        </p:nvSpPr>
        <p:spPr>
          <a:xfrm>
            <a:off x="4663440" y="556260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26" hasCustomPrompt="1"/>
          </p:nvPr>
        </p:nvSpPr>
        <p:spPr>
          <a:xfrm>
            <a:off x="6473952" y="6705600"/>
            <a:ext cx="2670048" cy="155448"/>
          </a:xfrm>
          <a:prstGeom prst="rect">
            <a:avLst/>
          </a:prstGeom>
        </p:spPr>
        <p:txBody>
          <a:bodyPr lIns="0" tIns="0" rIns="45720" bIns="0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Photo Credit Here</a:t>
            </a:r>
          </a:p>
        </p:txBody>
      </p:sp>
      <p:sp>
        <p:nvSpPr>
          <p:cNvPr id="21" name="Content Placeholder 1"/>
          <p:cNvSpPr>
            <a:spLocks noGrp="1"/>
          </p:cNvSpPr>
          <p:nvPr>
            <p:ph idx="27"/>
          </p:nvPr>
        </p:nvSpPr>
        <p:spPr>
          <a:xfrm>
            <a:off x="457200" y="64160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1"/>
          <p:cNvSpPr>
            <a:spLocks noGrp="1"/>
          </p:cNvSpPr>
          <p:nvPr>
            <p:ph idx="28"/>
          </p:nvPr>
        </p:nvSpPr>
        <p:spPr>
          <a:xfrm>
            <a:off x="4663440" y="6416040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1"/>
          <p:cNvSpPr>
            <a:spLocks noGrp="1"/>
          </p:cNvSpPr>
          <p:nvPr>
            <p:ph idx="29"/>
          </p:nvPr>
        </p:nvSpPr>
        <p:spPr>
          <a:xfrm>
            <a:off x="457200" y="7288209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Content Placeholder 1"/>
          <p:cNvSpPr>
            <a:spLocks noGrp="1"/>
          </p:cNvSpPr>
          <p:nvPr>
            <p:ph idx="30"/>
          </p:nvPr>
        </p:nvSpPr>
        <p:spPr>
          <a:xfrm>
            <a:off x="4663440" y="7288209"/>
            <a:ext cx="4023360" cy="73152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>
                <a:latin typeface="+mj-lt"/>
                <a:cs typeface="Arial" panose="020B0604020202020204" pitchFamily="34" charset="0"/>
              </a:defRPr>
            </a:lvl1pPr>
            <a:lvl2pPr marL="457200" indent="-342900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>
                <a:latin typeface="+mj-lt"/>
                <a:cs typeface="Arial" panose="020B0604020202020204" pitchFamily="34" charset="0"/>
              </a:defRPr>
            </a:lvl2pPr>
            <a:lvl3pPr marL="822960" indent="-274320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>
                <a:latin typeface="+mj-lt"/>
                <a:cs typeface="Arial" panose="020B0604020202020204" pitchFamily="34" charset="0"/>
              </a:defRPr>
            </a:lvl3pPr>
            <a:lvl4pPr marL="1188720" indent="-274320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>
                <a:latin typeface="+mj-lt"/>
                <a:cs typeface="Arial" panose="020B0604020202020204" pitchFamily="34" charset="0"/>
              </a:defRPr>
            </a:lvl4pPr>
            <a:lvl5pPr marL="1554480" indent="-2286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>
                <a:latin typeface="+mj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23308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Title"/>
          <p:cNvSpPr>
            <a:spLocks noGrp="1"/>
          </p:cNvSpPr>
          <p:nvPr>
            <p:ph type="title"/>
          </p:nvPr>
        </p:nvSpPr>
        <p:spPr>
          <a:xfrm>
            <a:off x="-1" y="228600"/>
            <a:ext cx="9144001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6159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35706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194019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wo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4912202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3273243" y="65294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2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5055679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sz="half" idx="2"/>
          </p:nvPr>
        </p:nvSpPr>
        <p:spPr>
          <a:xfrm>
            <a:off x="457201" y="16002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4"/>
          </p:nvPr>
        </p:nvSpPr>
        <p:spPr>
          <a:xfrm>
            <a:off x="4645026" y="16002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4"/>
          </p:nvPr>
        </p:nvSpPr>
        <p:spPr>
          <a:xfrm>
            <a:off x="457200" y="4191000"/>
            <a:ext cx="4040188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5814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Content Placeholder 4"/>
          <p:cNvSpPr>
            <a:spLocks noGrp="1"/>
          </p:cNvSpPr>
          <p:nvPr>
            <p:ph sz="quarter" idx="15"/>
          </p:nvPr>
        </p:nvSpPr>
        <p:spPr>
          <a:xfrm>
            <a:off x="4645025" y="4191000"/>
            <a:ext cx="4041775" cy="175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000"/>
            </a:lvl1pPr>
            <a:lvl2pPr marL="7429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357063" y="5996050"/>
            <a:ext cx="2429874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1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207924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Lef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457201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457201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357505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502643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8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4853900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Content with Right Side-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5678487" y="304800"/>
            <a:ext cx="3008313" cy="838200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5678487" y="1143000"/>
            <a:ext cx="3008313" cy="533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5111751" cy="617981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Font typeface="Arial" panose="020B0604020202020204" pitchFamily="34" charset="0"/>
              <a:buNone/>
              <a:defRPr sz="2400"/>
            </a:lvl1pPr>
            <a:lvl2pPr marL="800100" indent="-342900">
              <a:spcAft>
                <a:spcPts val="800"/>
              </a:spcAft>
              <a:buFont typeface="Arial" panose="020B0604020202020204" pitchFamily="34" charset="0"/>
              <a:buChar char="•"/>
              <a:defRPr sz="2000"/>
            </a:lvl2pPr>
            <a:lvl3pPr marL="1200150" indent="-285750">
              <a:spcAft>
                <a:spcPts val="800"/>
              </a:spcAft>
              <a:buFont typeface="Arial" panose="020B0604020202020204" pitchFamily="34" charset="0"/>
              <a:buChar char="•"/>
              <a:defRPr sz="1800"/>
            </a:lvl3pPr>
            <a:lvl4pPr marL="16573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4pPr>
            <a:lvl5pPr marL="2114550" indent="-285750">
              <a:spcAft>
                <a:spcPts val="800"/>
              </a:spcAft>
              <a:buFont typeface="Arial" panose="020B0604020202020204" pitchFamily="34" charset="0"/>
              <a:buChar char="•"/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2" hasCustomPrompt="1"/>
          </p:nvPr>
        </p:nvSpPr>
        <p:spPr>
          <a:xfrm>
            <a:off x="1908587" y="65294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9164351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1828800" y="5253037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400" b="1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1"/>
          <p:cNvSpPr>
            <a:spLocks noGrp="1"/>
          </p:cNvSpPr>
          <p:nvPr>
            <p:ph type="body" sz="half" idx="2"/>
          </p:nvPr>
        </p:nvSpPr>
        <p:spPr>
          <a:xfrm>
            <a:off x="1828800" y="5895975"/>
            <a:ext cx="5486400" cy="609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"/>
          <p:cNvSpPr>
            <a:spLocks noGrp="1"/>
          </p:cNvSpPr>
          <p:nvPr>
            <p:ph type="pic" idx="1"/>
          </p:nvPr>
        </p:nvSpPr>
        <p:spPr>
          <a:xfrm>
            <a:off x="1028700" y="128650"/>
            <a:ext cx="7086600" cy="49446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467512" y="5081650"/>
            <a:ext cx="2208976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Add “Access the text alternative for slide images.”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157950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Bar-Title an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-2251" y="228600"/>
            <a:ext cx="9172252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1"/>
          </p:nvPr>
        </p:nvSpPr>
        <p:spPr>
          <a:xfrm>
            <a:off x="0" y="1066799"/>
            <a:ext cx="9144000" cy="53159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5" name="Video Credit"/>
          <p:cNvSpPr>
            <a:spLocks noGrp="1"/>
          </p:cNvSpPr>
          <p:nvPr>
            <p:ph type="body" sz="quarter" idx="12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Video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6929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  <p15:guide id="3" pos="5136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Gray BG, Title-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8335032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agline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  <a:latin typeface="+mn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429000"/>
            <a:ext cx="51054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600" y="4114800"/>
            <a:ext cx="510540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&amp; Subtitle Left1_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33800" y="4260273"/>
            <a:ext cx="518160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51054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0691689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Gray BG, 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733800" y="3581400"/>
            <a:ext cx="5181600" cy="1371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761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57200" y="1143000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rgbClr val="04617B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48000"/>
            <a:ext cx="8229600" cy="1143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752600" y="5029200"/>
            <a:ext cx="5486400" cy="54864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50505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0B654E1-EA3D-4F12-BDDE-676A404A94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691" y="82098"/>
            <a:ext cx="1895763" cy="56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20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SimpleTitle&amp;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0" y="2130426"/>
            <a:ext cx="9144000" cy="1470025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6A6A6A"/>
                </a:solidFill>
                <a:latin typeface="ArumSans Regular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2355271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22947916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RedBar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6955695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 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1066800" y="1524000"/>
            <a:ext cx="7048500" cy="1470025"/>
          </a:xfrm>
          <a:prstGeom prst="rect">
            <a:avLst/>
          </a:prstGeom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1"/>
          <p:cNvSpPr>
            <a:spLocks noGrp="1"/>
          </p:cNvSpPr>
          <p:nvPr>
            <p:ph type="subTitle" idx="1"/>
          </p:nvPr>
        </p:nvSpPr>
        <p:spPr>
          <a:xfrm>
            <a:off x="1066800" y="29718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8872374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lue Slide 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722313" y="2643186"/>
            <a:ext cx="7202487" cy="1362075"/>
          </a:xfrm>
          <a:prstGeom prst="rect">
            <a:avLst/>
          </a:prstGeom>
        </p:spPr>
        <p:txBody>
          <a:bodyPr anchor="t"/>
          <a:lstStyle>
            <a:lvl1pPr algn="l">
              <a:defRPr sz="44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202487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3150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066800"/>
            <a:ext cx="8229600" cy="5562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6294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70175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94921454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7338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3434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65626086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990600"/>
            <a:ext cx="8229600" cy="5410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369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2-up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57200" y="1600200"/>
            <a:ext cx="40386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11797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4648200" y="1600200"/>
            <a:ext cx="4114800" cy="4800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Jump link"/>
          <p:cNvSpPr>
            <a:spLocks noGrp="1"/>
          </p:cNvSpPr>
          <p:nvPr>
            <p:ph type="body" sz="quarter" idx="13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109974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ext abov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600" b="1" cap="all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2906714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rgbClr val="6A6A6A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0B654E1-EA3D-4F12-BDDE-676A404A94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691" y="76200"/>
            <a:ext cx="1895763" cy="56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56411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Bar Footer_Appendix_4-up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Title"/>
          <p:cNvSpPr>
            <a:spLocks noGrp="1"/>
          </p:cNvSpPr>
          <p:nvPr>
            <p:ph type="title"/>
          </p:nvPr>
        </p:nvSpPr>
        <p:spPr>
          <a:xfrm>
            <a:off x="-20713" y="228600"/>
            <a:ext cx="9185426" cy="609600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Header 1"/>
          <p:cNvSpPr>
            <a:spLocks noGrp="1"/>
          </p:cNvSpPr>
          <p:nvPr>
            <p:ph type="body" idx="1"/>
          </p:nvPr>
        </p:nvSpPr>
        <p:spPr>
          <a:xfrm>
            <a:off x="457201" y="960438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457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Header 2"/>
          <p:cNvSpPr>
            <a:spLocks noGrp="1"/>
          </p:cNvSpPr>
          <p:nvPr>
            <p:ph type="body" sz="quarter" idx="3"/>
          </p:nvPr>
        </p:nvSpPr>
        <p:spPr>
          <a:xfrm>
            <a:off x="4645026" y="960438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648200" y="1600200"/>
            <a:ext cx="4038600" cy="19812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Header 3"/>
          <p:cNvSpPr>
            <a:spLocks noGrp="1"/>
          </p:cNvSpPr>
          <p:nvPr>
            <p:ph type="body" sz="quarter" idx="12"/>
          </p:nvPr>
        </p:nvSpPr>
        <p:spPr>
          <a:xfrm>
            <a:off x="457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457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Header 4"/>
          <p:cNvSpPr>
            <a:spLocks noGrp="1"/>
          </p:cNvSpPr>
          <p:nvPr>
            <p:ph type="body" sz="quarter" idx="13"/>
          </p:nvPr>
        </p:nvSpPr>
        <p:spPr>
          <a:xfrm>
            <a:off x="4648200" y="3657600"/>
            <a:ext cx="4038600" cy="609600"/>
          </a:xfrm>
          <a:prstGeom prst="rect">
            <a:avLst/>
          </a:prstGeom>
        </p:spPr>
        <p:txBody>
          <a:bodyPr anchor="b"/>
          <a:lstStyle>
            <a:lvl1pPr>
              <a:defRPr lang="en-US" sz="1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spcBef>
                <a:spcPct val="20000"/>
              </a:spcBef>
              <a:buFont typeface="Arial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7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4648200" y="4267200"/>
            <a:ext cx="4038600" cy="213360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Jump Link"/>
          <p:cNvSpPr>
            <a:spLocks noGrp="1"/>
          </p:cNvSpPr>
          <p:nvPr>
            <p:ph type="body" sz="quarter" idx="11" hasCustomPrompt="1"/>
          </p:nvPr>
        </p:nvSpPr>
        <p:spPr>
          <a:xfrm>
            <a:off x="3356610" y="6477000"/>
            <a:ext cx="2430780" cy="152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800" baseline="0">
                <a:solidFill>
                  <a:srgbClr val="6A6A6A"/>
                </a:solidFill>
              </a:defRPr>
            </a:lvl1pPr>
          </a:lstStyle>
          <a:p>
            <a:pPr lvl="0"/>
            <a:r>
              <a:rPr lang="en-US" dirty="0"/>
              <a:t>Add “Return to previous slide.”</a:t>
            </a:r>
          </a:p>
        </p:txBody>
      </p:sp>
    </p:spTree>
    <p:extLst>
      <p:ext uri="{BB962C8B-B14F-4D97-AF65-F5344CB8AC3E}">
        <p14:creationId xmlns:p14="http://schemas.microsoft.com/office/powerpoint/2010/main" val="311237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Tagline-Title abov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685800" y="2775099"/>
            <a:ext cx="7772400" cy="1362075"/>
          </a:xfrm>
          <a:prstGeom prst="rect">
            <a:avLst/>
          </a:prstGeom>
        </p:spPr>
        <p:txBody>
          <a:bodyPr anchor="b" anchorCtr="0"/>
          <a:lstStyle>
            <a:lvl1pPr algn="l">
              <a:spcBef>
                <a:spcPts val="480"/>
              </a:spcBef>
              <a:defRPr sz="3600" b="1" cap="all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idx="1"/>
          </p:nvPr>
        </p:nvSpPr>
        <p:spPr>
          <a:xfrm>
            <a:off x="685800" y="4138613"/>
            <a:ext cx="7772400" cy="1500187"/>
          </a:xfrm>
          <a:prstGeom prst="rect">
            <a:avLst/>
          </a:prstGeom>
        </p:spPr>
        <p:txBody>
          <a:bodyPr anchor="t" anchorCtr="0"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6A6A6A"/>
                </a:solidFill>
                <a:latin typeface="ArumSans Regular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422066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30741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0" y="32766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49530" y="3429000"/>
            <a:ext cx="561594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9530" y="4114800"/>
            <a:ext cx="5615940" cy="685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400497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Tagline-Gray BG, Title &amp; Subtit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Background"/>
          <p:cNvSpPr/>
          <p:nvPr userDrawn="1"/>
        </p:nvSpPr>
        <p:spPr>
          <a:xfrm>
            <a:off x="3429000" y="3429000"/>
            <a:ext cx="5715000" cy="1752600"/>
          </a:xfrm>
          <a:prstGeom prst="rect">
            <a:avLst/>
          </a:prstGeom>
          <a:solidFill>
            <a:schemeClr val="tx1">
              <a:alpha val="47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Title"/>
          <p:cNvSpPr>
            <a:spLocks noGrp="1"/>
          </p:cNvSpPr>
          <p:nvPr>
            <p:ph type="ctrTitle"/>
          </p:nvPr>
        </p:nvSpPr>
        <p:spPr>
          <a:xfrm>
            <a:off x="3436620" y="3581400"/>
            <a:ext cx="5699760" cy="6096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36620" y="4260273"/>
            <a:ext cx="5699760" cy="69272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1pPr>
            <a:lvl2pPr marL="4572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2pPr>
            <a:lvl3pPr marL="9144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3pPr>
            <a:lvl4pPr marL="13716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4pPr>
            <a:lvl5pPr marL="1828800" indent="0" algn="r">
              <a:buNone/>
              <a:defRPr sz="2000" b="0">
                <a:solidFill>
                  <a:schemeClr val="bg1"/>
                </a:solidFill>
                <a:latin typeface="ArumSans Bold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4770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84814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4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5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4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MH Logo" descr="Logo: McGraw-Hill Education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2000" cy="762000"/>
          </a:xfrm>
          <a:prstGeom prst="rect">
            <a:avLst/>
          </a:prstGeom>
        </p:spPr>
      </p:pic>
      <p:sp>
        <p:nvSpPr>
          <p:cNvPr id="13" name="Red Bar"/>
          <p:cNvSpPr/>
          <p:nvPr userDrawn="1"/>
        </p:nvSpPr>
        <p:spPr>
          <a:xfrm>
            <a:off x="0" y="6248400"/>
            <a:ext cx="9144000" cy="503767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2" name="MH Tagline" descr="Tagline: Because learning changes everything.™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1" y="6351925"/>
            <a:ext cx="3223119" cy="272375"/>
          </a:xfrm>
          <a:prstGeom prst="rect">
            <a:avLst/>
          </a:prstGeom>
        </p:spPr>
      </p:pic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B654E1-EA3D-4F12-BDDE-676A404A94D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691" y="82098"/>
            <a:ext cx="1895763" cy="5690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75F1B83-7D70-447D-9434-0DBF7C6E44C1}"/>
              </a:ext>
            </a:extLst>
          </p:cNvPr>
          <p:cNvSpPr txBox="1"/>
          <p:nvPr userDrawn="1"/>
        </p:nvSpPr>
        <p:spPr>
          <a:xfrm>
            <a:off x="8717562" y="6466530"/>
            <a:ext cx="479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84D3973-B05B-447F-B27A-F28B84AFE1B2}" type="slidenum">
              <a:rPr lang="zh-CN" altLang="en-US" sz="1600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623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33" r:id="rId5"/>
    <p:sldLayoutId id="2147483734" r:id="rId6"/>
    <p:sldLayoutId id="2147483914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H Tagline" descr="Tag line: Because learning changes everything™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7775"/>
            <a:ext cx="3371850" cy="4762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0B654E1-EA3D-4F12-BDDE-676A404A94D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691" y="82098"/>
            <a:ext cx="1895763" cy="56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5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119257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896" r:id="rId2"/>
    <p:sldLayoutId id="2147483965" r:id="rId3"/>
    <p:sldLayoutId id="2147483753" r:id="rId4"/>
    <p:sldLayoutId id="2147483908" r:id="rId5"/>
    <p:sldLayoutId id="2147483950" r:id="rId6"/>
    <p:sldLayoutId id="2147483757" r:id="rId7"/>
    <p:sldLayoutId id="2147483877" r:id="rId8"/>
    <p:sldLayoutId id="2147483761" r:id="rId9"/>
    <p:sldLayoutId id="2147483800" r:id="rId1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pyright" descr="©McGraw-Hill Education&#10;"/>
          <p:cNvSpPr txBox="1">
            <a:spLocks/>
          </p:cNvSpPr>
          <p:nvPr userDrawn="1"/>
        </p:nvSpPr>
        <p:spPr>
          <a:xfrm>
            <a:off x="0" y="6705600"/>
            <a:ext cx="155448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 2019 McGraw-Hill Education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B654E1-EA3D-4F12-BDDE-676A404A94D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691" y="82098"/>
            <a:ext cx="1895763" cy="5690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2F88ED4-7025-4AD3-B8A7-36BAB70AF26A}"/>
              </a:ext>
            </a:extLst>
          </p:cNvPr>
          <p:cNvSpPr txBox="1"/>
          <p:nvPr userDrawn="1"/>
        </p:nvSpPr>
        <p:spPr>
          <a:xfrm>
            <a:off x="8763000" y="6487175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6B21E4F-60C8-4C42-A7CB-B524CE1161D5}" type="slidenum">
              <a:rPr lang="zh-CN" altLang="en-US" sz="1400" smtClean="0"/>
              <a:t>‹#›</a:t>
            </a:fld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8330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66" r:id="rId2"/>
    <p:sldLayoutId id="2147483967" r:id="rId3"/>
    <p:sldLayoutId id="2147483968" r:id="rId4"/>
    <p:sldLayoutId id="2147483969" r:id="rId5"/>
    <p:sldLayoutId id="2147483970" r:id="rId6"/>
    <p:sldLayoutId id="2147483971" r:id="rId7"/>
    <p:sldLayoutId id="2147483953" r:id="rId8"/>
    <p:sldLayoutId id="2147483954" r:id="rId9"/>
    <p:sldLayoutId id="2147483955" r:id="rId10"/>
    <p:sldLayoutId id="2147483956" r:id="rId11"/>
    <p:sldLayoutId id="2147483957" r:id="rId12"/>
    <p:sldLayoutId id="2147483958" r:id="rId13"/>
    <p:sldLayoutId id="2147483959" r:id="rId1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 descr="©McGraw-Hill Education&#10;"/>
          <p:cNvSpPr txBox="1"/>
          <p:nvPr userDrawn="1"/>
        </p:nvSpPr>
        <p:spPr>
          <a:xfrm>
            <a:off x="0" y="6642556"/>
            <a:ext cx="1295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6A6A6A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85764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629400"/>
            <a:ext cx="9144000" cy="2286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" name="Copyright" descr="©McGraw-Hill Education.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52010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bg1"/>
          </a:solidFill>
          <a:latin typeface="Vectipede Rg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ctipede Rg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0707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MH BG Image"/>
          <p:cNvPicPr>
            <a:picLocks noChangeAspect="1"/>
          </p:cNvPicPr>
          <p:nvPr userDrawn="1"/>
        </p:nvPicPr>
        <p:blipFill rotWithShape="1">
          <a:blip r:embed="rId4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8644" b="27282"/>
          <a:stretch/>
        </p:blipFill>
        <p:spPr>
          <a:xfrm>
            <a:off x="461821" y="1943668"/>
            <a:ext cx="8682180" cy="4914333"/>
          </a:xfrm>
          <a:prstGeom prst="rect">
            <a:avLst/>
          </a:prstGeom>
        </p:spPr>
      </p:pic>
      <p:sp>
        <p:nvSpPr>
          <p:cNvPr id="8" name="Copyright" descr="©McGraw-Hill Education"/>
          <p:cNvSpPr txBox="1"/>
          <p:nvPr userDrawn="1"/>
        </p:nvSpPr>
        <p:spPr>
          <a:xfrm>
            <a:off x="0" y="6629400"/>
            <a:ext cx="1828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6361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769" r:id="rId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rgbClr val="6A6A6A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78273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6" r:id="rId2"/>
    <p:sldLayoutId id="2147483755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d Bar"/>
          <p:cNvSpPr/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C30C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1" name="Copyright" descr="©McGraw-Hill Education"/>
          <p:cNvSpPr txBox="1">
            <a:spLocks/>
          </p:cNvSpPr>
          <p:nvPr userDrawn="1"/>
        </p:nvSpPr>
        <p:spPr>
          <a:xfrm>
            <a:off x="0" y="6705600"/>
            <a:ext cx="1371600" cy="152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3200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©McGraw-Hill Education</a:t>
            </a:r>
          </a:p>
        </p:txBody>
      </p:sp>
    </p:spTree>
    <p:extLst>
      <p:ext uri="{BB962C8B-B14F-4D97-AF65-F5344CB8AC3E}">
        <p14:creationId xmlns:p14="http://schemas.microsoft.com/office/powerpoint/2010/main" val="2366522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2900" y="2057400"/>
            <a:ext cx="8458200" cy="2194560"/>
          </a:xfrm>
        </p:spPr>
        <p:txBody>
          <a:bodyPr/>
          <a:lstStyle/>
          <a:p>
            <a:r>
              <a:rPr lang="fr-FR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Chapter 4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</a:rPr>
              <a:t>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Number Theory and Cryptography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1D4D18-C38D-4BA4-BD23-638A6CF7FC65}"/>
              </a:ext>
            </a:extLst>
          </p:cNvPr>
          <p:cNvSpPr txBox="1"/>
          <p:nvPr/>
        </p:nvSpPr>
        <p:spPr>
          <a:xfrm>
            <a:off x="8755901" y="64755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1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1476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8298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Congruence Relation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同余关系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303520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integers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 positive integer, then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congruent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modulo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divides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− 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notation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says  that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congruent to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modulo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say that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a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congruence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that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its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modulus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Two integers are congruent mod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if and only if they have the same remainder when divided by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not congruent to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modulo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we write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≢ 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(mod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Determine whether 17 is congruent to 5 modulo 6 and whether 24 and 14 are congruent modulo 6.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</a:p>
          <a:p>
            <a:pPr lvl="2">
              <a:spcBef>
                <a:spcPts val="600"/>
              </a:spcBef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17 ≡ 5 (mod 6)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because 6 divides 17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5 = 12. </a:t>
            </a:r>
          </a:p>
          <a:p>
            <a:pPr lvl="2">
              <a:spcBef>
                <a:spcPts val="600"/>
              </a:spcBef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24 ≢ 14 (mod 6)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since 24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14 = 10  is not divisible by 6.</a:t>
            </a:r>
          </a:p>
        </p:txBody>
      </p:sp>
    </p:spTree>
    <p:extLst>
      <p:ext uri="{BB962C8B-B14F-4D97-AF65-F5344CB8AC3E}">
        <p14:creationId xmlns:p14="http://schemas.microsoft.com/office/powerpoint/2010/main" val="265554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580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More on Congruence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53400" cy="523760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Theorem 4: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Let m be a positive integer. The integers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congruent modulo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if and only if there is an integer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such that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km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Proof: </a:t>
            </a: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then (by the definition of congruence) 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− 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Hence, there is an integer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such that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− b = km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equivalently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= b + km.</a:t>
            </a: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Conversely, if there is an integer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such that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= b + km,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then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km = a − b.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Hence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− b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36145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70104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Relationship between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 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and mod 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2578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altLang="zh-CN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different</a:t>
            </a:r>
            <a:r>
              <a:rPr lang="en-US" altLang="zh-CN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use of “mod” in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 = b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are different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is a relation on 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set of integers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 = b, 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notation </a:t>
            </a: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denotes a function</a:t>
            </a:r>
            <a:r>
              <a:rPr lang="en-US"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relationship between these notations is made clear in this theorem.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sz="3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Theorem 3: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Let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be integers, and let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be a positive integer. Then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if and only if 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 = b </a:t>
            </a:r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lang="en-US" sz="3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m. </a:t>
            </a:r>
            <a:endParaRPr lang="en-US" sz="3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97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-76200"/>
            <a:ext cx="71628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Congruence of Sums and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105400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Theorem 5: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Let m be a positive integer. If 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and 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then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+ c 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+ d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 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bd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Proof: </a:t>
            </a:r>
          </a:p>
          <a:p>
            <a:pPr lvl="1">
              <a:spcBef>
                <a:spcPts val="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Because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and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by Theorem 4 there are integers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with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Therefore,  </a:t>
            </a:r>
          </a:p>
          <a:p>
            <a:pPr lvl="2">
              <a:spcBef>
                <a:spcPts val="0"/>
              </a:spcBef>
            </a:pP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+ d =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sm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+ tm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+ c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m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+ t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and</a:t>
            </a:r>
          </a:p>
          <a:p>
            <a:pPr lvl="2">
              <a:spcBef>
                <a:spcPts val="0"/>
              </a:spcBef>
            </a:pP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d =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sm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+ tm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ac + m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 + </a:t>
            </a:r>
            <a:r>
              <a:rPr lang="en-US" sz="1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  <a:r>
              <a:rPr lang="en-US" sz="1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1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stm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</a:t>
            </a:r>
          </a:p>
          <a:p>
            <a:pPr lvl="1">
              <a:spcBef>
                <a:spcPts val="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Hence,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+ c 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+ d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and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 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bd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 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Because 7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2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5) and  11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5) , it follows from Theorem 5 that</a:t>
            </a:r>
          </a:p>
          <a:p>
            <a:pPr lvl="2">
              <a:spcBef>
                <a:spcPts val="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 = 7 + 11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2 + 1 = 3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5)  </a:t>
            </a:r>
          </a:p>
          <a:p>
            <a:pPr lvl="2">
              <a:spcBef>
                <a:spcPts val="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77 = 7 ∙ 11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2 ∙ 1 = 2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5)</a:t>
            </a:r>
          </a:p>
        </p:txBody>
      </p:sp>
    </p:spTree>
    <p:extLst>
      <p:ext uri="{BB962C8B-B14F-4D97-AF65-F5344CB8AC3E}">
        <p14:creationId xmlns:p14="http://schemas.microsoft.com/office/powerpoint/2010/main" val="982057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534400" cy="52578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b="1" dirty="0">
                <a:solidFill>
                  <a:srgbClr val="FF0000"/>
                </a:solidFill>
              </a:rPr>
              <a:t>Corollary</a:t>
            </a:r>
            <a:r>
              <a:rPr lang="en-US" dirty="0"/>
              <a:t>: Let </a:t>
            </a:r>
            <a:r>
              <a:rPr lang="en-US" i="1" dirty="0"/>
              <a:t>m</a:t>
            </a:r>
            <a:r>
              <a:rPr lang="en-US" dirty="0"/>
              <a:t> be a positive integer and let </a:t>
            </a:r>
            <a:r>
              <a:rPr lang="en-US" i="1" dirty="0"/>
              <a:t>a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</a:t>
            </a:r>
            <a:r>
              <a:rPr lang="en-US" i="1" dirty="0"/>
              <a:t>b</a:t>
            </a:r>
            <a:r>
              <a:rPr lang="en-US" dirty="0"/>
              <a:t>  be integers. Then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i="1" dirty="0">
                <a:solidFill>
                  <a:srgbClr val="FF0000"/>
                </a:solidFill>
              </a:rPr>
              <a:t>a + b) 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b="1" dirty="0">
                <a:solidFill>
                  <a:srgbClr val="FF0000"/>
                </a:solidFill>
              </a:rPr>
              <a:t>mod</a:t>
            </a:r>
            <a:r>
              <a:rPr lang="en-US" sz="2800" i="1" dirty="0">
                <a:solidFill>
                  <a:srgbClr val="FF0000"/>
                </a:solidFill>
              </a:rPr>
              <a:t> m</a:t>
            </a:r>
            <a:r>
              <a:rPr lang="en-US" sz="2800" dirty="0">
                <a:solidFill>
                  <a:srgbClr val="FF0000"/>
                </a:solidFill>
              </a:rPr>
              <a:t>) =</a:t>
            </a:r>
            <a:r>
              <a:rPr lang="en-US" sz="2800" i="1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((</a:t>
            </a:r>
            <a:r>
              <a:rPr lang="en-US" sz="2800" i="1" dirty="0">
                <a:solidFill>
                  <a:srgbClr val="FF0000"/>
                </a:solidFill>
              </a:rPr>
              <a:t>a </a:t>
            </a:r>
            <a:r>
              <a:rPr lang="en-US" sz="2800" b="1" dirty="0">
                <a:solidFill>
                  <a:srgbClr val="FF0000"/>
                </a:solidFill>
              </a:rPr>
              <a:t>mod</a:t>
            </a:r>
            <a:r>
              <a:rPr lang="en-US" sz="2800" i="1" dirty="0">
                <a:solidFill>
                  <a:srgbClr val="FF0000"/>
                </a:solidFill>
              </a:rPr>
              <a:t> m</a:t>
            </a:r>
            <a:r>
              <a:rPr lang="en-US" sz="2800" dirty="0">
                <a:solidFill>
                  <a:srgbClr val="FF0000"/>
                </a:solidFill>
              </a:rPr>
              <a:t>) + (</a:t>
            </a:r>
            <a:r>
              <a:rPr lang="en-US" sz="2800" i="1" dirty="0">
                <a:solidFill>
                  <a:srgbClr val="FF0000"/>
                </a:solidFill>
              </a:rPr>
              <a:t>b </a:t>
            </a:r>
            <a:r>
              <a:rPr lang="en-US" sz="2800" b="1" dirty="0">
                <a:solidFill>
                  <a:srgbClr val="FF0000"/>
                </a:solidFill>
              </a:rPr>
              <a:t>mod</a:t>
            </a:r>
            <a:r>
              <a:rPr lang="en-US" sz="2800" i="1" dirty="0">
                <a:solidFill>
                  <a:srgbClr val="FF0000"/>
                </a:solidFill>
              </a:rPr>
              <a:t> m</a:t>
            </a:r>
            <a:r>
              <a:rPr lang="en-US" sz="2800" dirty="0">
                <a:solidFill>
                  <a:srgbClr val="FF0000"/>
                </a:solidFill>
              </a:rPr>
              <a:t>)) </a:t>
            </a:r>
            <a:r>
              <a:rPr lang="en-US" sz="2800" b="1" dirty="0">
                <a:solidFill>
                  <a:srgbClr val="FF0000"/>
                </a:solidFill>
              </a:rPr>
              <a:t>mod</a:t>
            </a:r>
            <a:r>
              <a:rPr lang="en-US" sz="2800" i="1" dirty="0">
                <a:solidFill>
                  <a:srgbClr val="FF0000"/>
                </a:solidFill>
              </a:rPr>
              <a:t> m</a:t>
            </a:r>
            <a:endParaRPr lang="en-US" i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      and</a:t>
            </a:r>
            <a:br>
              <a:rPr lang="en-US" dirty="0"/>
            </a:br>
            <a:r>
              <a:rPr lang="en-US" dirty="0"/>
              <a:t>       </a:t>
            </a:r>
            <a:r>
              <a:rPr lang="en-US" i="1" dirty="0">
                <a:solidFill>
                  <a:srgbClr val="FF0000"/>
                </a:solidFill>
              </a:rPr>
              <a:t>ab </a:t>
            </a:r>
            <a:r>
              <a:rPr lang="en-US" b="1" dirty="0">
                <a:solidFill>
                  <a:srgbClr val="FF0000"/>
                </a:solidFill>
              </a:rPr>
              <a:t>mod</a:t>
            </a:r>
            <a:r>
              <a:rPr lang="en-US" i="1" dirty="0">
                <a:solidFill>
                  <a:srgbClr val="FF0000"/>
                </a:solidFill>
              </a:rPr>
              <a:t> 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((</a:t>
            </a:r>
            <a:r>
              <a:rPr lang="en-US" i="1" dirty="0">
                <a:solidFill>
                  <a:srgbClr val="FF0000"/>
                </a:solidFill>
              </a:rPr>
              <a:t>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mod</a:t>
            </a:r>
            <a:r>
              <a:rPr lang="en-US" i="1" dirty="0">
                <a:solidFill>
                  <a:srgbClr val="FF0000"/>
                </a:solidFill>
              </a:rPr>
              <a:t> m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i="1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mod</a:t>
            </a:r>
            <a:r>
              <a:rPr lang="en-US" i="1" dirty="0">
                <a:solidFill>
                  <a:srgbClr val="FF0000"/>
                </a:solidFill>
              </a:rPr>
              <a:t> m</a:t>
            </a:r>
            <a:r>
              <a:rPr lang="en-US" dirty="0">
                <a:solidFill>
                  <a:srgbClr val="FF0000"/>
                </a:solidFill>
              </a:rPr>
              <a:t>)) </a:t>
            </a:r>
            <a:r>
              <a:rPr lang="en-US" b="1" dirty="0">
                <a:solidFill>
                  <a:srgbClr val="FF0000"/>
                </a:solidFill>
              </a:rPr>
              <a:t>mod</a:t>
            </a:r>
            <a:r>
              <a:rPr lang="en-US" i="1" dirty="0">
                <a:solidFill>
                  <a:srgbClr val="FF0000"/>
                </a:solidFill>
              </a:rPr>
              <a:t> m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34302F-DCDC-4960-B911-D0564B57DCE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391400" cy="1188720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04617B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Computing the </a:t>
            </a:r>
            <a:r>
              <a:rPr 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 </a:t>
            </a:r>
            <a:r>
              <a:rPr lang="en-US" sz="32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32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Function of </a:t>
            </a:r>
            <a:b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Products and Sums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224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0"/>
            <a:ext cx="7696200" cy="1188720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Algebraic Manipulation of Congruences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03520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Multiplying both sides of a valid congruence by an integer preserves validity. 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同乘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holds then 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∙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∙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where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any integer, holds by Theorem 5 with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Adding an integer to both sides of a valid congruence preserves validity.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同加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lvl="1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holds then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(mod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any integer, holds by Theorem 5  with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Dividing a congruence by an integer does not always produce a valid congruence.</a:t>
            </a:r>
          </a:p>
          <a:p>
            <a:pPr>
              <a:spcBef>
                <a:spcPts val="600"/>
              </a:spcBef>
            </a:pP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【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同除？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Countere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xample: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congruence 14≡ 8 (mod 6) holds. But dividing both sides by 2 does not produce a valid congruence since 14/2 = 7 and 8/2 = 4, but     7≢4 (mod 6). </a:t>
            </a:r>
          </a:p>
        </p:txBody>
      </p:sp>
    </p:spTree>
    <p:extLst>
      <p:ext uri="{BB962C8B-B14F-4D97-AF65-F5344CB8AC3E}">
        <p14:creationId xmlns:p14="http://schemas.microsoft.com/office/powerpoint/2010/main" val="1068069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Chapter Summary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4582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Divisibility and Modular Arithmetic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Integer Representations and Algorithms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Primes and Greatest Common Divisors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Solving Congruences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Applications of Congruences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Cryptography</a:t>
            </a:r>
          </a:p>
        </p:txBody>
      </p:sp>
    </p:spTree>
    <p:extLst>
      <p:ext uri="{BB962C8B-B14F-4D97-AF65-F5344CB8AC3E}">
        <p14:creationId xmlns:p14="http://schemas.microsoft.com/office/powerpoint/2010/main" val="4121669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9248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 Numbers and their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Conjectures and Open Problems About Primes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Greatest Common Divisors and Least Common Multiples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Euclidian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gcds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as Linear Combinations</a:t>
            </a:r>
          </a:p>
        </p:txBody>
      </p:sp>
    </p:spTree>
    <p:extLst>
      <p:ext uri="{BB962C8B-B14F-4D97-AF65-F5344CB8AC3E}">
        <p14:creationId xmlns:p14="http://schemas.microsoft.com/office/powerpoint/2010/main" val="471041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Primes 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素数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Definition: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positive integer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greater than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is called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if the only positive factors of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1 and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A positive integer that is greater than 1 and is not prime is called </a:t>
            </a:r>
            <a:r>
              <a:rPr 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composite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合数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integer 7 is prime because its only positive factors are 1  and 7, but 9 is composite because it is divisible by 3. </a:t>
            </a:r>
          </a:p>
        </p:txBody>
      </p:sp>
    </p:spTree>
    <p:extLst>
      <p:ext uri="{BB962C8B-B14F-4D97-AF65-F5344CB8AC3E}">
        <p14:creationId xmlns:p14="http://schemas.microsoft.com/office/powerpoint/2010/main" val="3185242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67600" cy="1188720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Fundamental Theorem of Arithmetic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Theorem: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Every positive integer greater than 1 can be written uniquely as a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or as the 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product of two or more primes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the prime factors are written in order of nondecreasing size. (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大于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的整数是素数或者是素数的乘积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Examples:</a:t>
            </a:r>
          </a:p>
          <a:p>
            <a:pPr lvl="1"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 = 2 ∙ 2 ∙ 5 ∙ 5 = 2</a:t>
            </a:r>
            <a:r>
              <a:rPr lang="en-US" sz="2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 5</a:t>
            </a:r>
            <a:r>
              <a:rPr lang="en-US" sz="2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1"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641 = 641</a:t>
            </a:r>
          </a:p>
          <a:p>
            <a:pPr lvl="1"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999 = 3 ∙ 3 ∙ 3 ∙ 37 = 3</a:t>
            </a:r>
            <a:r>
              <a:rPr lang="en-US" sz="2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 37 </a:t>
            </a:r>
          </a:p>
          <a:p>
            <a:pPr lvl="1"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1024 = 2 ∙ 2 ∙ 2 ∙ 2 ∙ 2 ∙ 2 ∙ 2 ∙ 2 ∙ 2 ∙ 2 = 2</a:t>
            </a:r>
            <a:r>
              <a:rPr lang="en-US" sz="24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332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Chapter Motivation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Number theory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数论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the part of mathematics devoted to the study of the integers and their properties. 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Divisibility and the 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primality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of integers【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整除性与整数的素性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Key ideas in number theory include divisibility and the primality of integers.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Representations of integers 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整数的表示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Representations of integers, including binary and hexadecimal representations, are part of number theory. 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Proof methods 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证明方法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We’ll use many ideas developed in Chapter 1 about proof methods and proof strategy in our exploration of number theory.</a:t>
            </a:r>
          </a:p>
        </p:txBody>
      </p:sp>
    </p:spTree>
    <p:extLst>
      <p:ext uri="{BB962C8B-B14F-4D97-AF65-F5344CB8AC3E}">
        <p14:creationId xmlns:p14="http://schemas.microsoft.com/office/powerpoint/2010/main" val="766881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3"/>
              <p:cNvSpPr>
                <a:spLocks noGrp="1"/>
              </p:cNvSpPr>
              <p:nvPr>
                <p:ph idx="13"/>
              </p:nvPr>
            </p:nvSpPr>
            <p:spPr>
              <a:xfrm>
                <a:off x="990600" y="1295400"/>
                <a:ext cx="8001000" cy="5105400"/>
              </a:xfrm>
            </p:spPr>
            <p:txBody>
              <a:bodyPr/>
              <a:lstStyle/>
              <a:p>
                <a:pPr marL="342900" indent="-342900">
                  <a:spcBef>
                    <a:spcPts val="300"/>
                  </a:spcBef>
                  <a:buFont typeface="Wingdings" panose="05000000000000000000" pitchFamily="2" charset="2"/>
                  <a:buChar char="n"/>
                </a:pP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If an integer </a:t>
                </a:r>
                <a:r>
                  <a:rPr lang="en-US" sz="24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is a composite integer, then it has a </a:t>
                </a:r>
                <a:r>
                  <a:rPr lang="en-US" sz="2400" b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prime divisor </a:t>
                </a: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less </a:t>
                </a:r>
                <a:r>
                  <a:rPr lang="en-US" sz="24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than or equal to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 To see this, note that if </a:t>
                </a:r>
                <a:r>
                  <a:rPr lang="en-US" sz="2400" b="1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sz="24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= </a:t>
                </a:r>
                <a:r>
                  <a:rPr lang="en-US" sz="2400" b="1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ab</a:t>
                </a:r>
                <a:r>
                  <a:rPr lang="en-US" sz="24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then  </a:t>
                </a:r>
                <a:r>
                  <a:rPr lang="en-US" sz="2400" b="1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</a:t>
                </a:r>
                <a:r>
                  <a:rPr lang="en-US" sz="24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≤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or </a:t>
                </a:r>
                <a:r>
                  <a:rPr lang="en-US" sz="2400" b="1" i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 </a:t>
                </a:r>
                <a:r>
                  <a:rPr lang="en-US" sz="24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≤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spcBef>
                    <a:spcPts val="300"/>
                  </a:spcBef>
                  <a:buFont typeface="Wingdings" panose="05000000000000000000" pitchFamily="2" charset="2"/>
                  <a:buChar char="n"/>
                </a:pPr>
                <a:r>
                  <a:rPr lang="en-US" sz="2400" b="1" i="1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Trial division</a:t>
                </a: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, a very inefficient method of determining if a number </a:t>
                </a:r>
                <a:r>
                  <a:rPr lang="en-US" sz="24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is prime, is to try every integer </a:t>
                </a:r>
                <a:r>
                  <a:rPr lang="en-US" sz="2400" b="1" i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≤</a:t>
                </a:r>
                <a:r>
                  <a:rPr lang="en-US" altLang="zh-CN" sz="2400" dirty="0">
                    <a:solidFill>
                      <a:schemeClr val="tx1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𝑛</m:t>
                        </m:r>
                      </m:e>
                    </m:rad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and see if </a:t>
                </a:r>
                <a:r>
                  <a:rPr lang="en-US" sz="2400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n</a:t>
                </a: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is divisible by </a:t>
                </a:r>
                <a:r>
                  <a:rPr lang="en-US" sz="2400" b="1" i="1" dirty="0" err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0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990600" y="1295400"/>
                <a:ext cx="8001000" cy="5105400"/>
              </a:xfrm>
              <a:blipFill>
                <a:blip r:embed="rId2"/>
                <a:stretch>
                  <a:fillRect l="-1143" t="-1075" r="-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7235E34C-16E5-4F27-8E5A-D51847E8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553200" cy="1188720"/>
          </a:xfrm>
        </p:spPr>
        <p:txBody>
          <a:bodyPr anchor="ctr"/>
          <a:lstStyle/>
          <a:p>
            <a:r>
              <a:rPr lang="en-US" altLang="zh-C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Trial Division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试除法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189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-457200" y="-76200"/>
            <a:ext cx="81534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Infinitude of Primes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素数的无限性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Content Placeholder 4"/>
          <p:cNvSpPr>
            <a:spLocks noGrp="1"/>
          </p:cNvSpPr>
          <p:nvPr>
            <p:ph idx="14"/>
          </p:nvPr>
        </p:nvSpPr>
        <p:spPr>
          <a:xfrm>
            <a:off x="457200" y="1447800"/>
            <a:ext cx="8461909" cy="3749957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Theorem: There are infinitely many primes. (Euclid</a:t>
            </a:r>
            <a:r>
              <a:rPr lang="zh-CN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，欧几里得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Proof: 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Assume finitely many primes: 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p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….., 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22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en-US" sz="2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Let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= p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∙∙∙ </a:t>
            </a:r>
            <a:r>
              <a:rPr 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20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Either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or by the fundamental theorem of arithmetic it is a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product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of primes. </a:t>
            </a:r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But none of the primes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1800" b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divides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since if 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then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divides </a:t>
            </a:r>
            <a:b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 − p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∙∙∙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en-US" altLang="zh-CN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1800" b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整除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是不可能的，矛盾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Hence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there is a prime not on the list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p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…..,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 is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either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or if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composite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it is a prime factor of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Consequently, there are infinitely many primes.</a:t>
            </a:r>
          </a:p>
        </p:txBody>
      </p:sp>
    </p:spTree>
    <p:extLst>
      <p:ext uri="{BB962C8B-B14F-4D97-AF65-F5344CB8AC3E}">
        <p14:creationId xmlns:p14="http://schemas.microsoft.com/office/powerpoint/2010/main" val="356400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676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Distribution of Primes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素数的分布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303520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Mathematicians have been interested in the distribution of prime numbers among the positive integers. In the nineteenth century, the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 number theorem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素数定理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was proved which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gives an asymptotic estimate for the number of primes not exceeding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 Number Theorem: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ratio of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number of primes not exceeding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/ln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approaches 1 as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grows without bound. (ln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the natural logarithm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theorem tells us that the number of primes not exceeding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can be approximated by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/ln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3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odds that a randomly selected positive integer less than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prime are approximately (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/ln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)/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1/ln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734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4676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Distribution of Primes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素数的分布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303520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 Number Theorem: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ratio of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number of primes not exceeding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/ln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approaches 1 as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grows without bound. (ln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the natural logarithm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F71DC7-DDB3-4AC8-99C1-A85A9EA59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743200"/>
            <a:ext cx="620214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22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467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 Numbers and their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Conjectures and Open Problems About Primes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Greatest Common Divisors and Least Common Multiples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Euclidian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gcds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as Linear Combinations</a:t>
            </a:r>
          </a:p>
        </p:txBody>
      </p:sp>
    </p:spTree>
    <p:extLst>
      <p:ext uri="{BB962C8B-B14F-4D97-AF65-F5344CB8AC3E}">
        <p14:creationId xmlns:p14="http://schemas.microsoft.com/office/powerpoint/2010/main" val="4139780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-76200"/>
            <a:ext cx="7924800" cy="1188720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Greatest Common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Diviso</a:t>
            </a: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最大公约数</a:t>
            </a:r>
            <a:br>
              <a:rPr lang="en-US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 integers, not both zero. The largest integer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such that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also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called the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greatest common divisor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The  greatest common divisor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denoted by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a,b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is the greatest common divisor of 24 and 36? </a:t>
            </a:r>
          </a:p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(24, 36) = 12</a:t>
            </a:r>
          </a:p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is the greatest common divisor of 17 and 22?</a:t>
            </a:r>
          </a:p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(17,22) = 1</a:t>
            </a:r>
          </a:p>
        </p:txBody>
      </p:sp>
    </p:spTree>
    <p:extLst>
      <p:ext uri="{BB962C8B-B14F-4D97-AF65-F5344CB8AC3E}">
        <p14:creationId xmlns:p14="http://schemas.microsoft.com/office/powerpoint/2010/main" val="1583992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2390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Greatest Common Divisor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303520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Definition: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integers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are 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relatively prime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互素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their greatest common divisor is 1.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17 and 22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Definition: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integers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…,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pairwise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relatively prime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1 whenever 1 ≤ 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≤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Determine whether the integers 10, 17 and 21 are pairwise relatively prime.</a:t>
            </a:r>
            <a:endParaRPr lang="en-US" sz="2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Because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(10,17) = 1,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(10,21) = 1, and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(17,21) = 1, we know 10, 17, and 21 are pairwise relatively prime. 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Determine whether the integers 10, 19, and 24 are pairwise relatively prime.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n"/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Because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(10,24) = 2, we conclude 10, 19, and 24 are  not pairwise relatively prime.</a:t>
            </a:r>
          </a:p>
        </p:txBody>
      </p:sp>
    </p:spTree>
    <p:extLst>
      <p:ext uri="{BB962C8B-B14F-4D97-AF65-F5344CB8AC3E}">
        <p14:creationId xmlns:p14="http://schemas.microsoft.com/office/powerpoint/2010/main" val="1151948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8164"/>
            <a:ext cx="7447378" cy="1188720"/>
          </a:xfrm>
        </p:spPr>
        <p:txBody>
          <a:bodyPr/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Finding the Greatest Common Divisor  Using Prime Factorizations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质因子分解</a:t>
            </a:r>
            <a:endParaRPr lang="en-US" sz="105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81000"/>
          </a:xfrm>
        </p:spPr>
        <p:txBody>
          <a:bodyPr/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Suppose  the prime factorizations of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are: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519153"/>
              </p:ext>
            </p:extLst>
          </p:nvPr>
        </p:nvGraphicFramePr>
        <p:xfrm>
          <a:off x="2057400" y="1744228"/>
          <a:ext cx="2374416" cy="53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079280" imgH="241200" progId="Equation.DSMT4">
                  <p:embed/>
                </p:oleObj>
              </mc:Choice>
              <mc:Fallback>
                <p:oleObj name="Equation" r:id="rId3" imgW="1079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57400" y="1744228"/>
                        <a:ext cx="2374416" cy="530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254536"/>
              </p:ext>
            </p:extLst>
          </p:nvPr>
        </p:nvGraphicFramePr>
        <p:xfrm>
          <a:off x="4899092" y="1788636"/>
          <a:ext cx="2318976" cy="53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054080" imgH="241200" progId="Equation.DSMT4">
                  <p:embed/>
                </p:oleObj>
              </mc:Choice>
              <mc:Fallback>
                <p:oleObj name="Equation" r:id="rId5" imgW="1054080" imgH="2412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99092" y="1788636"/>
                        <a:ext cx="2318976" cy="530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457200" y="2438400"/>
            <a:ext cx="8229600" cy="762000"/>
          </a:xfrm>
        </p:spPr>
        <p:txBody>
          <a:bodyPr/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each exponent is a nonnegative integer, and where all primes occurring in either prime factorization are included in both. Then:</a:t>
            </a:r>
          </a:p>
        </p:txBody>
      </p:sp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6462"/>
              </p:ext>
            </p:extLst>
          </p:nvPr>
        </p:nvGraphicFramePr>
        <p:xfrm>
          <a:off x="1887538" y="3297432"/>
          <a:ext cx="5559840" cy="5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2527200" imgH="266400" progId="Equation.DSMT4">
                  <p:embed/>
                </p:oleObj>
              </mc:Choice>
              <mc:Fallback>
                <p:oleObj name="Equation" r:id="rId7" imgW="2527200" imgH="26640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87538" y="3297432"/>
                        <a:ext cx="5559840" cy="58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7"/>
          <p:cNvSpPr>
            <a:spLocks noGrp="1"/>
          </p:cNvSpPr>
          <p:nvPr>
            <p:ph idx="14"/>
          </p:nvPr>
        </p:nvSpPr>
        <p:spPr>
          <a:xfrm>
            <a:off x="457200" y="5029200"/>
            <a:ext cx="8229600" cy="10668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  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120 =  2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∙3 ∙5		500 =  2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∙5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(120,500) = 2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min(3,2)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∙3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min(1,0)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∙5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min(1,3)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2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∙3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∙5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20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BEC4DD-5BBA-40B9-A2F8-CEFC5226504B}"/>
              </a:ext>
            </a:extLst>
          </p:cNvPr>
          <p:cNvSpPr/>
          <p:nvPr/>
        </p:nvSpPr>
        <p:spPr>
          <a:xfrm>
            <a:off x="457200" y="1130556"/>
            <a:ext cx="8229600" cy="32890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825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-176461"/>
            <a:ext cx="7315200" cy="1188720"/>
          </a:xfrm>
        </p:spPr>
        <p:txBody>
          <a:bodyPr/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Least Common Multiple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最小公倍数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21336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Definition: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</a:t>
            </a:r>
            <a:r>
              <a:rPr 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least common multiple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 the positive integers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the smallest  positive integer that is divisible by both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It is denoted by lcm(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</a:t>
            </a:r>
          </a:p>
          <a:p>
            <a:pPr>
              <a:spcBef>
                <a:spcPts val="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least common multiple can also be computed from the prime factorizations.  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463928"/>
              </p:ext>
            </p:extLst>
          </p:nvPr>
        </p:nvGraphicFramePr>
        <p:xfrm>
          <a:off x="2854325" y="2906713"/>
          <a:ext cx="50323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2565360" imgH="266400" progId="Equation.DSMT4">
                  <p:embed/>
                </p:oleObj>
              </mc:Choice>
              <mc:Fallback>
                <p:oleObj name="Equation" r:id="rId3" imgW="2565360" imgH="266400" progId="Equation.DSMT4">
                  <p:embed/>
                  <p:pic>
                    <p:nvPicPr>
                      <p:cNvPr id="12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4325" y="2906713"/>
                        <a:ext cx="5032375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4"/>
          <p:cNvSpPr>
            <a:spLocks noGrp="1"/>
          </p:cNvSpPr>
          <p:nvPr>
            <p:ph idx="13"/>
          </p:nvPr>
        </p:nvSpPr>
        <p:spPr>
          <a:xfrm>
            <a:off x="457200" y="3719350"/>
            <a:ext cx="8534400" cy="1230313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lcm(2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2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 2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max(3,4)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max(5,3)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7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max(2,0)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2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7</a:t>
            </a:r>
            <a:r>
              <a:rPr lang="en-US" sz="22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greatest common divisor and the least common multiple of two integers are related by:	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7BF4AA4-ED58-4AF5-8911-052750DFC79C}"/>
              </a:ext>
            </a:extLst>
          </p:cNvPr>
          <p:cNvSpPr txBox="1">
            <a:spLocks/>
          </p:cNvSpPr>
          <p:nvPr/>
        </p:nvSpPr>
        <p:spPr>
          <a:xfrm>
            <a:off x="457200" y="5515946"/>
            <a:ext cx="8534400" cy="99837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/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  <a:lvl2pPr marL="457200" indent="-3429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04617B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2pPr>
            <a:lvl3pPr marL="82296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B6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3pPr>
            <a:lvl4pPr marL="1188720" indent="-27432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663F78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4pPr>
            <a:lvl5pPr marL="1554480" indent="-228600" algn="l" defTabSz="457200" rtl="0" eaLnBrk="1" latinLnBrk="0" hangingPunct="1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Arial" panose="020B0604020202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5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a and b be positive integers. Then</a:t>
            </a:r>
          </a:p>
          <a:p>
            <a:pPr algn="ctr">
              <a:spcBef>
                <a:spcPts val="0"/>
              </a:spcBef>
            </a:pPr>
            <a:r>
              <a:rPr lang="en-US" sz="2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ab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 ∙lcm(</a:t>
            </a:r>
            <a:r>
              <a:rPr lang="en-US" sz="2200" i="1" dirty="0" err="1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a,b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95123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467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 Numbers and their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Conjectures and Open Problems About Primes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Greatest Common Divisors and Least Common Multiples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Euclidian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gcds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as Linear Combinations</a:t>
            </a:r>
          </a:p>
        </p:txBody>
      </p:sp>
    </p:spTree>
    <p:extLst>
      <p:ext uri="{BB962C8B-B14F-4D97-AF65-F5344CB8AC3E}">
        <p14:creationId xmlns:p14="http://schemas.microsoft.com/office/powerpoint/2010/main" val="3994286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Chapter Summary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4582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Divisibility and Modular Arithmetic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Integer Representations and Algorithms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Primes and Greatest Common Divisors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Solving Congruences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Applications of Congruences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Cryptography</a:t>
            </a:r>
          </a:p>
        </p:txBody>
      </p:sp>
    </p:spTree>
    <p:extLst>
      <p:ext uri="{BB962C8B-B14F-4D97-AF65-F5344CB8AC3E}">
        <p14:creationId xmlns:p14="http://schemas.microsoft.com/office/powerpoint/2010/main" val="1476536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82579" cy="1188720"/>
          </a:xfrm>
        </p:spPr>
        <p:txBody>
          <a:bodyPr/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Euclidian Algorithm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欧几里德算法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9" name="Picture 2" descr="A portrait of Euclid.&#10;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2579" y="1447800"/>
            <a:ext cx="1389888" cy="16073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ontent Placeholder 3"/>
          <p:cNvSpPr>
            <a:spLocks noGrp="1"/>
          </p:cNvSpPr>
          <p:nvPr>
            <p:ph idx="13"/>
          </p:nvPr>
        </p:nvSpPr>
        <p:spPr>
          <a:xfrm>
            <a:off x="6324600" y="3013477"/>
            <a:ext cx="2667000" cy="731520"/>
          </a:xfr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Euclid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(325 B.C.E. – 265 B.C.E.)</a:t>
            </a:r>
          </a:p>
        </p:txBody>
      </p:sp>
      <p:sp>
        <p:nvSpPr>
          <p:cNvPr id="3" name="Content Placeholder 4"/>
          <p:cNvSpPr>
            <a:spLocks noGrp="1"/>
          </p:cNvSpPr>
          <p:nvPr>
            <p:ph idx="14"/>
          </p:nvPr>
        </p:nvSpPr>
        <p:spPr>
          <a:xfrm>
            <a:off x="457200" y="1295400"/>
            <a:ext cx="5953846" cy="5410200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Euclidian algorithm is an efficient method for  computing the greatest common divisor of two integers. It is based on the idea that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4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equal to 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400" b="1" i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the remainder when a is divided by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 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(91, 287):</a:t>
            </a:r>
          </a:p>
          <a:p>
            <a:pPr marL="342900" lvl="2" indent="-342900">
              <a:buClr>
                <a:srgbClr val="04617B"/>
              </a:buClr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287 = 91 ∙ 3 + 14</a:t>
            </a:r>
          </a:p>
          <a:p>
            <a:pPr marL="342900" lvl="2" indent="-342900">
              <a:buClr>
                <a:srgbClr val="04617B"/>
              </a:buClr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91 = 14 ∙ 6 + 7</a:t>
            </a:r>
          </a:p>
          <a:p>
            <a:pPr marL="342900" lvl="2" indent="-342900">
              <a:buClr>
                <a:srgbClr val="04617B"/>
              </a:buClr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14 =  7 ∙ 2 + 0</a:t>
            </a:r>
          </a:p>
        </p:txBody>
      </p:sp>
      <p:cxnSp>
        <p:nvCxnSpPr>
          <p:cNvPr id="25" name="Straight Arrow Connector 5"/>
          <p:cNvCxnSpPr/>
          <p:nvPr/>
        </p:nvCxnSpPr>
        <p:spPr>
          <a:xfrm flipH="1">
            <a:off x="1298916" y="4663355"/>
            <a:ext cx="353458" cy="374299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6"/>
          <p:cNvCxnSpPr/>
          <p:nvPr/>
        </p:nvCxnSpPr>
        <p:spPr>
          <a:xfrm flipH="1">
            <a:off x="1918615" y="4684334"/>
            <a:ext cx="762000" cy="35332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7"/>
          <p:cNvCxnSpPr/>
          <p:nvPr/>
        </p:nvCxnSpPr>
        <p:spPr>
          <a:xfrm flipH="1">
            <a:off x="1298916" y="5295035"/>
            <a:ext cx="353458" cy="271796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8"/>
          <p:cNvCxnSpPr/>
          <p:nvPr/>
        </p:nvCxnSpPr>
        <p:spPr>
          <a:xfrm flipH="1">
            <a:off x="1843186" y="5278533"/>
            <a:ext cx="723900" cy="30480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9"/>
          <p:cNvCxnSpPr/>
          <p:nvPr/>
        </p:nvCxnSpPr>
        <p:spPr>
          <a:xfrm flipH="1" flipV="1">
            <a:off x="2691321" y="5830036"/>
            <a:ext cx="190500" cy="19812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10"/>
          <p:cNvSpPr>
            <a:spLocks noGrp="1"/>
          </p:cNvSpPr>
          <p:nvPr>
            <p:ph idx="15"/>
          </p:nvPr>
        </p:nvSpPr>
        <p:spPr>
          <a:xfrm>
            <a:off x="2577792" y="5971649"/>
            <a:ext cx="2356104" cy="432780"/>
          </a:xfrm>
        </p:spPr>
        <p:txBody>
          <a:bodyPr/>
          <a:lstStyle/>
          <a:p>
            <a:r>
              <a:rPr lang="en-US" sz="2000" b="1" dirty="0">
                <a:solidFill>
                  <a:srgbClr val="B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Stopping condition</a:t>
            </a:r>
          </a:p>
        </p:txBody>
      </p:sp>
      <p:sp>
        <p:nvSpPr>
          <p:cNvPr id="5" name="Content Placeholder 11"/>
          <p:cNvSpPr>
            <a:spLocks noGrp="1"/>
          </p:cNvSpPr>
          <p:nvPr>
            <p:ph idx="16"/>
          </p:nvPr>
        </p:nvSpPr>
        <p:spPr>
          <a:xfrm>
            <a:off x="3660712" y="4389372"/>
            <a:ext cx="2057400" cy="441960"/>
          </a:xfrm>
        </p:spPr>
        <p:txBody>
          <a:bodyPr/>
          <a:lstStyle/>
          <a:p>
            <a:r>
              <a:rPr lang="en-US" sz="2000" b="1" dirty="0">
                <a:solidFill>
                  <a:srgbClr val="B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Divide 287 by 91</a:t>
            </a:r>
          </a:p>
        </p:txBody>
      </p:sp>
      <p:sp>
        <p:nvSpPr>
          <p:cNvPr id="6" name="Content Placeholder 12"/>
          <p:cNvSpPr>
            <a:spLocks noGrp="1"/>
          </p:cNvSpPr>
          <p:nvPr>
            <p:ph idx="17"/>
          </p:nvPr>
        </p:nvSpPr>
        <p:spPr>
          <a:xfrm>
            <a:off x="3660712" y="4989700"/>
            <a:ext cx="1889760" cy="365760"/>
          </a:xfrm>
        </p:spPr>
        <p:txBody>
          <a:bodyPr/>
          <a:lstStyle/>
          <a:p>
            <a:r>
              <a:rPr lang="en-US" sz="2000" b="1" dirty="0">
                <a:solidFill>
                  <a:srgbClr val="B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Divide 91 by 14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idx="20"/>
          </p:nvPr>
        </p:nvSpPr>
        <p:spPr>
          <a:xfrm>
            <a:off x="3660711" y="5513828"/>
            <a:ext cx="1889760" cy="350520"/>
          </a:xfrm>
        </p:spPr>
        <p:txBody>
          <a:bodyPr/>
          <a:lstStyle/>
          <a:p>
            <a:r>
              <a:rPr lang="en-US" sz="2000" b="1" dirty="0">
                <a:solidFill>
                  <a:srgbClr val="B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Divide 14 by 7</a:t>
            </a:r>
          </a:p>
        </p:txBody>
      </p:sp>
      <p:sp>
        <p:nvSpPr>
          <p:cNvPr id="11" name="Content Placeholder 14"/>
          <p:cNvSpPr>
            <a:spLocks noGrp="1"/>
          </p:cNvSpPr>
          <p:nvPr>
            <p:ph idx="21"/>
          </p:nvPr>
        </p:nvSpPr>
        <p:spPr>
          <a:xfrm>
            <a:off x="457200" y="6253657"/>
            <a:ext cx="8382000" cy="426720"/>
          </a:xfrm>
        </p:spPr>
        <p:txBody>
          <a:bodyPr/>
          <a:lstStyle/>
          <a:p>
            <a:pPr marL="0" lvl="1" indent="0">
              <a:buClrTx/>
              <a:buNone/>
            </a:pP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(287, 91) =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(91, 14) = 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(14, 7)  = 7</a:t>
            </a:r>
          </a:p>
        </p:txBody>
      </p:sp>
    </p:spTree>
    <p:extLst>
      <p:ext uri="{BB962C8B-B14F-4D97-AF65-F5344CB8AC3E}">
        <p14:creationId xmlns:p14="http://schemas.microsoft.com/office/powerpoint/2010/main" val="3275561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33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Euclidean algorithm expressed in pseudocode is: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3"/>
          </p:nvPr>
        </p:nvSpPr>
        <p:spPr>
          <a:xfrm>
            <a:off x="457200" y="1828800"/>
            <a:ext cx="8229600" cy="3810000"/>
          </a:xfrm>
          <a:ln>
            <a:solidFill>
              <a:srgbClr val="14AAE1"/>
            </a:solidFill>
          </a:ln>
        </p:spPr>
        <p:txBody>
          <a:bodyPr/>
          <a:lstStyle/>
          <a:p>
            <a:pPr marL="274320" lvl="0" indent="-274320" defTabSz="91440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positive integers)</a:t>
            </a:r>
          </a:p>
          <a:p>
            <a:pPr marL="274320" lvl="0" indent="-274320" defTabSz="91440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US" sz="2600" b="1" i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x </a:t>
            </a:r>
            <a:r>
              <a:rPr lang="en-US" sz="26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:= </a:t>
            </a:r>
            <a:r>
              <a:rPr lang="en-US" sz="2600" b="1" i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a</a:t>
            </a:r>
          </a:p>
          <a:p>
            <a:pPr marL="274320" indent="-27432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US" sz="2600" b="1" i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y </a:t>
            </a:r>
            <a:r>
              <a:rPr lang="en-US" sz="26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:= </a:t>
            </a:r>
            <a:r>
              <a:rPr lang="en-US" sz="2600" b="1" i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b</a:t>
            </a:r>
          </a:p>
          <a:p>
            <a:pPr marL="274320" lvl="0" indent="-27432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 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600" b="1" i="1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≠ </a:t>
            </a:r>
            <a:r>
              <a:rPr lang="en-US" sz="2600" b="1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0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>
              <a:spcBef>
                <a:spcPts val="0"/>
              </a:spcBef>
            </a:pP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>
              <a:spcBef>
                <a:spcPts val="0"/>
              </a:spcBef>
            </a:pP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marL="274320" lvl="0" indent="-274320">
              <a:spcBef>
                <a:spcPts val="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4"/>
          <p:cNvSpPr>
            <a:spLocks noGrp="1"/>
          </p:cNvSpPr>
          <p:nvPr>
            <p:ph idx="14"/>
          </p:nvPr>
        </p:nvSpPr>
        <p:spPr>
          <a:xfrm>
            <a:off x="457200" y="5715000"/>
            <a:ext cx="8229600" cy="838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Section 5.3, we’ll see that the time complexity of the algorithm is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where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b.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D654EF4-BA7D-4A63-B712-B48F0E9E9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82579" cy="1188720"/>
          </a:xfrm>
        </p:spPr>
        <p:txBody>
          <a:bodyPr/>
          <a:lstStyle/>
          <a:p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Euclidian Algorithm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欧几里德算法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6787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3246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Correctness of Euclidean 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Algorithm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正确性证明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Lemma 1: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Let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bq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where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and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integers. Then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a,b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b,r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</a:t>
            </a:r>
          </a:p>
          <a:p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Proof:</a:t>
            </a: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Suppose that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divides both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Then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also divides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bq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(by Theorem 1 of Section 4.1). Hence,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any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common divisor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must also be any  common divisor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如果整除</a:t>
            </a:r>
            <a:r>
              <a:rPr lang="en-US" altLang="zh-CN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，则一定整除</a:t>
            </a:r>
            <a:r>
              <a:rPr lang="en-US" altLang="zh-CN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Suppose that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divides both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Then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also divides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bq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Hence, any common divisor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must also be a common divisor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【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如果整除</a:t>
            </a:r>
            <a:r>
              <a:rPr lang="en-US" altLang="zh-CN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，一定整除</a:t>
            </a:r>
            <a:r>
              <a:rPr lang="en-US" altLang="zh-CN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Therefore,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a,b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b,r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557109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576512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Suppose that a and b are positive 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integers  with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b. 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Successive applications of the 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 algorithm yields:</a:t>
            </a:r>
          </a:p>
          <a:p>
            <a:pPr>
              <a:spcBef>
                <a:spcPts val="600"/>
              </a:spcBef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4"/>
          <p:cNvSpPr>
            <a:spLocks noGrp="1"/>
          </p:cNvSpPr>
          <p:nvPr>
            <p:ph idx="13"/>
          </p:nvPr>
        </p:nvSpPr>
        <p:spPr>
          <a:xfrm>
            <a:off x="452792" y="4038600"/>
            <a:ext cx="8229600" cy="27432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Eventually, a remainder of zero occurs in the sequence of terms: 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 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 ∙ ∙ ∙  ≥ 0.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sequence can’t contain more than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terms.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Lemma 1, </a:t>
            </a:r>
          </a:p>
          <a:p>
            <a:pPr algn="ctr">
              <a:spcBef>
                <a:spcPts val="0"/>
              </a:spcBef>
              <a:spcAft>
                <a:spcPts val="400"/>
              </a:spcAft>
            </a:pP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∙ ∙ ∙ =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0) = </a:t>
            </a:r>
            <a:r>
              <a:rPr lang="en-US" sz="24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4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400"/>
              </a:spcAft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Hence the greatest common divisor is the last nonzero remainder in the sequence of divisions.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A05D6B43-E33E-4468-9F00-DBE5E2ED4CEE}"/>
                  </a:ext>
                </a:extLst>
              </p:cNvPr>
              <p:cNvSpPr txBox="1"/>
              <p:nvPr/>
            </p:nvSpPr>
            <p:spPr>
              <a:xfrm>
                <a:off x="4953000" y="1127263"/>
                <a:ext cx="3962400" cy="2576513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sz="2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		0≤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		0≤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  <m:mr>
                          <m:e>
                            <m:r>
                              <a:rPr lang="zh-CN" altLang="en-US" sz="2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  <m:mr>
                          <m:e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	0≤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zh-CN" altLang="en-US" sz="21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 sz="2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A05D6B43-E33E-4468-9F00-DBE5E2ED4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127263"/>
                <a:ext cx="3962400" cy="25765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7090E915-8D89-43FC-B89B-003DA1BEC0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7082579" cy="1188720"/>
          </a:xfrm>
          <a:prstGeom prst="rect">
            <a:avLst/>
          </a:prstGeom>
        </p:spPr>
        <p:txBody>
          <a:bodyPr anchor="ctr"/>
          <a:lstStyle>
            <a:lvl1pPr algn="ctr" defTabSz="457200" rtl="0" eaLnBrk="1" latinLnBrk="0" hangingPunct="1">
              <a:spcBef>
                <a:spcPct val="0"/>
              </a:spcBef>
              <a:buNone/>
              <a:defRPr sz="4400" b="0" kern="1200">
                <a:solidFill>
                  <a:srgbClr val="04617B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zh-CN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Euclidian Algorithm </a:t>
            </a:r>
            <a:r>
              <a:rPr lang="zh-CN" alt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欧几里德算法</a:t>
            </a:r>
            <a:endParaRPr lang="en-US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29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066800" y="1371600"/>
            <a:ext cx="7467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 Numbers and their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Conjectures and Open Problems About Primes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Greatest Common Divisors and Least Common Multiples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Euclidian Algorithm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gcds</a:t>
            </a: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as Linear Combinations</a:t>
            </a:r>
          </a:p>
        </p:txBody>
      </p:sp>
    </p:spTree>
    <p:extLst>
      <p:ext uri="{BB962C8B-B14F-4D97-AF65-F5344CB8AC3E}">
        <p14:creationId xmlns:p14="http://schemas.microsoft.com/office/powerpoint/2010/main" val="1386370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-921593" y="99060"/>
            <a:ext cx="9144000" cy="1188720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Linear Combinations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A portrait of Étienne Bézout.&#10;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12"/>
          <a:stretch/>
        </p:blipFill>
        <p:spPr bwMode="auto">
          <a:xfrm>
            <a:off x="7772400" y="681423"/>
            <a:ext cx="1108154" cy="12279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3"/>
          <p:cNvSpPr>
            <a:spLocks noGrp="1"/>
          </p:cNvSpPr>
          <p:nvPr>
            <p:ph idx="13"/>
          </p:nvPr>
        </p:nvSpPr>
        <p:spPr>
          <a:xfrm>
            <a:off x="7543800" y="1901757"/>
            <a:ext cx="1686847" cy="77724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sz="1800" dirty="0">
                <a:ea typeface="Cambria Math"/>
              </a:rPr>
              <a:t>É</a:t>
            </a:r>
            <a:r>
              <a:rPr lang="en-US" sz="1800" dirty="0"/>
              <a:t>tienne </a:t>
            </a:r>
            <a:r>
              <a:rPr lang="en-US" sz="1800" dirty="0" err="1"/>
              <a:t>B</a:t>
            </a:r>
            <a:r>
              <a:rPr lang="en-US" sz="1800" dirty="0" err="1">
                <a:ea typeface="Cambria Math"/>
              </a:rPr>
              <a:t>é</a:t>
            </a:r>
            <a:r>
              <a:rPr lang="en-US" sz="1800" dirty="0" err="1"/>
              <a:t>zout</a:t>
            </a:r>
            <a:endParaRPr lang="en-US" sz="1800" dirty="0"/>
          </a:p>
          <a:p>
            <a:pPr algn="ctr">
              <a:spcBef>
                <a:spcPts val="0"/>
              </a:spcBef>
            </a:pPr>
            <a:r>
              <a:rPr lang="en-US" sz="1800" dirty="0"/>
              <a:t>(</a:t>
            </a:r>
            <a:r>
              <a:rPr lang="en-US" sz="1800" dirty="0">
                <a:ea typeface="Cambria Math" pitchFamily="18" charset="0"/>
              </a:rPr>
              <a:t>1730-1783</a:t>
            </a:r>
            <a:r>
              <a:rPr lang="en-US" sz="1800" dirty="0"/>
              <a:t>)</a:t>
            </a:r>
          </a:p>
        </p:txBody>
      </p:sp>
      <p:sp>
        <p:nvSpPr>
          <p:cNvPr id="3" name="Content Placeholder 4"/>
          <p:cNvSpPr>
            <a:spLocks noGrp="1"/>
          </p:cNvSpPr>
          <p:nvPr>
            <p:ph idx="14"/>
          </p:nvPr>
        </p:nvSpPr>
        <p:spPr>
          <a:xfrm>
            <a:off x="346154" y="1295400"/>
            <a:ext cx="8534400" cy="5257800"/>
          </a:xfrm>
        </p:spPr>
        <p:txBody>
          <a:bodyPr/>
          <a:lstStyle/>
          <a:p>
            <a:pPr marL="457200" indent="-457200"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é</a:t>
            </a: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zout’s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Theorem (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贝祖定理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</a:p>
          <a:p>
            <a:pPr>
              <a:spcBef>
                <a:spcPts val="300"/>
              </a:spcBef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positive integers, then there exist integers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such that  </a:t>
            </a: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600" b="1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positive integers, then integers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called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i="1" dirty="0" err="1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é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zout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coefficients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equation 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is called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i="1" dirty="0" err="1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é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zout’s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identity. </a:t>
            </a:r>
          </a:p>
          <a:p>
            <a:pPr marL="457200" indent="-457200">
              <a:spcBef>
                <a:spcPts val="300"/>
              </a:spcBef>
              <a:buFont typeface="Wingdings" panose="05000000000000000000" pitchFamily="2" charset="2"/>
              <a:buChar char="n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 err="1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é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zout’s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Theorem,  the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integers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expressed in the form  </a:t>
            </a:r>
            <a:r>
              <a:rPr lang="en-US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tb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integers. This is a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combination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integer coefficients of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300"/>
              </a:spcBef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6,14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sz="2200" b="1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2)∙6 + 1∙14</a:t>
            </a:r>
          </a:p>
        </p:txBody>
      </p:sp>
    </p:spTree>
    <p:extLst>
      <p:ext uri="{BB962C8B-B14F-4D97-AF65-F5344CB8AC3E}">
        <p14:creationId xmlns:p14="http://schemas.microsoft.com/office/powerpoint/2010/main" val="16881179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38200" y="-76200"/>
            <a:ext cx="9144000" cy="1188720"/>
          </a:xfrm>
        </p:spPr>
        <p:txBody>
          <a:bodyPr/>
          <a:lstStyle/>
          <a:p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Linear Combinations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257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Express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(252,198) = 18 as a linear combination of 252 and 198.</a:t>
            </a:r>
          </a:p>
          <a:p>
            <a:pPr>
              <a:spcBef>
                <a:spcPts val="0"/>
              </a:spcBef>
              <a:spcAft>
                <a:spcPts val="200"/>
              </a:spcAft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 use the Euclidean algorithm to show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(252,198) = 18</a:t>
            </a:r>
          </a:p>
          <a:p>
            <a:pPr marL="457200" lvl="2" indent="-347472">
              <a:spcBef>
                <a:spcPts val="0"/>
              </a:spcBef>
              <a:spcAft>
                <a:spcPts val="200"/>
              </a:spcAft>
              <a:buClr>
                <a:schemeClr val="tx1"/>
              </a:buClr>
              <a:buFont typeface="+mj-lt"/>
              <a:buAutoNum type="romanLcPeriod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252 = 1∙198 + 54</a:t>
            </a:r>
          </a:p>
          <a:p>
            <a:pPr marL="457200" lvl="2" indent="-347472">
              <a:spcBef>
                <a:spcPts val="0"/>
              </a:spcBef>
              <a:spcAft>
                <a:spcPts val="200"/>
              </a:spcAft>
              <a:buClr>
                <a:schemeClr val="tx1"/>
              </a:buClr>
              <a:buFont typeface="+mj-lt"/>
              <a:buAutoNum type="romanLcPeriod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198 = 3 ∙54 + 36</a:t>
            </a:r>
          </a:p>
          <a:p>
            <a:pPr marL="457200" lvl="2" indent="-347472">
              <a:spcBef>
                <a:spcPts val="0"/>
              </a:spcBef>
              <a:spcAft>
                <a:spcPts val="200"/>
              </a:spcAft>
              <a:buClr>
                <a:schemeClr val="tx1"/>
              </a:buClr>
              <a:buFont typeface="+mj-lt"/>
              <a:buAutoNum type="romanLcPeriod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54 = 1 ∙36 + 18</a:t>
            </a:r>
          </a:p>
          <a:p>
            <a:pPr marL="457200" lvl="2" indent="-347472">
              <a:spcBef>
                <a:spcPts val="0"/>
              </a:spcBef>
              <a:spcAft>
                <a:spcPts val="200"/>
              </a:spcAft>
              <a:buClr>
                <a:schemeClr val="tx1"/>
              </a:buClr>
              <a:buFont typeface="+mj-lt"/>
              <a:buAutoNum type="romanLcPeriod"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36 = 2 ∙18 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Now working backwards, from  </a:t>
            </a:r>
            <a:r>
              <a:rPr lang="en-US" sz="1800" b="1" dirty="0">
                <a:solidFill>
                  <a:srgbClr val="0051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iii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solidFill>
                  <a:srgbClr val="0051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ii</a:t>
            </a:r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above </a:t>
            </a:r>
          </a:p>
          <a:p>
            <a:pPr lvl="2">
              <a:spcBef>
                <a:spcPts val="0"/>
              </a:spcBef>
              <a:spcAft>
                <a:spcPts val="2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 = 54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1 ∙36 </a:t>
            </a:r>
          </a:p>
          <a:p>
            <a:pPr lvl="2">
              <a:spcBef>
                <a:spcPts val="0"/>
              </a:spcBef>
              <a:spcAft>
                <a:spcPts val="2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36 = 198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3 ∙54 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Substituting the 2</a:t>
            </a:r>
            <a:r>
              <a:rPr lang="en-U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nd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equation into the 1</a:t>
            </a:r>
            <a:r>
              <a:rPr lang="en-US" sz="1800" b="1" baseline="30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yields:</a:t>
            </a:r>
          </a:p>
          <a:p>
            <a:pPr lvl="2">
              <a:spcBef>
                <a:spcPts val="0"/>
              </a:spcBef>
              <a:spcAft>
                <a:spcPts val="2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 = 54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1 ∙(198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3 ∙54 )= 4 ∙54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1 ∙198 </a:t>
            </a:r>
          </a:p>
          <a:p>
            <a:pPr lvl="1">
              <a:spcBef>
                <a:spcPts val="0"/>
              </a:spcBef>
              <a:spcAft>
                <a:spcPts val="200"/>
              </a:spcAft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Substituting 54 = 252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1 ∙198 (from </a:t>
            </a:r>
            <a:r>
              <a:rPr lang="en-US" sz="1800" b="1" dirty="0" err="1">
                <a:solidFill>
                  <a:srgbClr val="00518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 yields:</a:t>
            </a:r>
          </a:p>
          <a:p>
            <a:pPr lvl="2">
              <a:spcBef>
                <a:spcPts val="0"/>
              </a:spcBef>
              <a:spcAft>
                <a:spcPts val="20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 = 4 ∙(252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1 ∙198)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1 ∙198 = </a:t>
            </a:r>
            <a:r>
              <a:rPr lang="en-US" sz="1800" b="1" dirty="0">
                <a:solidFill>
                  <a:srgbClr val="B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∙252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solidFill>
                  <a:srgbClr val="B6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∙198 </a:t>
            </a:r>
          </a:p>
        </p:txBody>
      </p:sp>
    </p:spTree>
    <p:extLst>
      <p:ext uri="{BB962C8B-B14F-4D97-AF65-F5344CB8AC3E}">
        <p14:creationId xmlns:p14="http://schemas.microsoft.com/office/powerpoint/2010/main" val="2176698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Consequences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err="1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é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zout’s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Theorem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2578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Lemma: If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positive integers such that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Proof:  Assume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4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0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by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dirty="0" err="1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é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zout’s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Theorem  there are integers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   </a:t>
            </a:r>
          </a:p>
          <a:p>
            <a:pPr lvl="1" algn="ctr">
              <a:spcBef>
                <a:spcPts val="0"/>
              </a:spcBef>
              <a:buNone/>
            </a:pP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Multiplying both sides of the equation by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yields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sac + tbc = c.</a:t>
            </a:r>
          </a:p>
          <a:p>
            <a:pPr lvl="1" indent="-347472"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Theorem </a:t>
            </a:r>
            <a:r>
              <a:rPr lang="en-US" sz="20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Section </a:t>
            </a:r>
            <a:r>
              <a:rPr lang="en-US" sz="20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4.1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| tbc   </a:t>
            </a:r>
            <a:r>
              <a:rPr lang="en-US" sz="20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ii) and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sac + tbc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| sac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a|tbc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(part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conclude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| c,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sac + tbc = c.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Lemma: If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prime and 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ea typeface="Cambria Math"/>
                <a:cs typeface="Times New Roman" panose="02020603050405020304" pitchFamily="18" charset="0"/>
              </a:rPr>
              <a:t>∙∙∙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some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</a:t>
            </a:r>
            <a:r>
              <a:rPr lang="en-US" sz="2400" b="1" dirty="0">
                <a:latin typeface="Times New Roman" panose="02020603050405020304" pitchFamily="18" charset="0"/>
                <a:ea typeface="Cambria Math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crucial in the proof of the uniqueness of prime factorizations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1248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Uniqueness of Prime Factorization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534400" cy="5257800"/>
              </a:xfrm>
            </p:spPr>
            <p:txBody>
              <a:bodyPr/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will prove that a prime factorization of a positive integer  where the primes are in nondecreasing order is unique.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(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contradiction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Suppose that the positive integer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written as a product of primes in two distinct ways: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b="1" baseline="-25000" dirty="0">
                    <a:latin typeface="Times New Roman" panose="02020603050405020304" pitchFamily="18" charset="0"/>
                    <a:ea typeface="Cambria Math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b="1" baseline="-25000" dirty="0">
                    <a:latin typeface="Times New Roman" panose="02020603050405020304" pitchFamily="18" charset="0"/>
                    <a:ea typeface="Cambria Math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∙∙∙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b="1" baseline="-25000" dirty="0">
                    <a:latin typeface="Times New Roman" panose="02020603050405020304" pitchFamily="18" charset="0"/>
                    <a:ea typeface="Cambria Math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b="1" baseline="-25000" dirty="0">
                    <a:latin typeface="Times New Roman" panose="02020603050405020304" pitchFamily="18" charset="0"/>
                    <a:ea typeface="Cambria Math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∙∙∙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4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all common primes from the factorizations to get</a:t>
                </a:r>
              </a:p>
              <a:p>
                <a:pPr lvl="1">
                  <a:spcBef>
                    <a:spcPts val="600"/>
                  </a:spcBef>
                </a:pP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follows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divides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for some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k,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contradicting the assumption that and are distinct primes.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there can be at most one factorization of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into primes in </a:t>
                </a:r>
                <a:r>
                  <a:rPr lang="en-US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nondecreasing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order.</a:t>
                </a: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534400" cy="5257800"/>
              </a:xfrm>
              <a:blipFill>
                <a:blip r:embed="rId2"/>
                <a:stretch>
                  <a:fillRect l="-1071" t="-928" r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D5434013-49F4-4FAF-B607-3C53F8A0F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038600"/>
            <a:ext cx="2590800" cy="41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445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Chapter Summary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4582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Divisibility and Modular Arithmetic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Integer Representations and Algorithms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Primes and Greatest Common Divisors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Solving Congruences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Applications of Congruences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Cryptography</a:t>
            </a:r>
          </a:p>
        </p:txBody>
      </p:sp>
    </p:spTree>
    <p:extLst>
      <p:ext uri="{BB962C8B-B14F-4D97-AF65-F5344CB8AC3E}">
        <p14:creationId xmlns:p14="http://schemas.microsoft.com/office/powerpoint/2010/main" val="92072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848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 Algorithm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Modular Arithmetic</a:t>
            </a:r>
          </a:p>
        </p:txBody>
      </p:sp>
    </p:spTree>
    <p:extLst>
      <p:ext uri="{BB962C8B-B14F-4D97-AF65-F5344CB8AC3E}">
        <p14:creationId xmlns:p14="http://schemas.microsoft.com/office/powerpoint/2010/main" val="3231118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8700" y="1828800"/>
            <a:ext cx="7086600" cy="4038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Linear Congruence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Chinese Remainder Theorem</a:t>
            </a:r>
          </a:p>
        </p:txBody>
      </p:sp>
    </p:spTree>
    <p:extLst>
      <p:ext uri="{BB962C8B-B14F-4D97-AF65-F5344CB8AC3E}">
        <p14:creationId xmlns:p14="http://schemas.microsoft.com/office/powerpoint/2010/main" val="36435435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00" y="-152400"/>
            <a:ext cx="8229600" cy="1188720"/>
          </a:xfrm>
        </p:spPr>
        <p:txBody>
          <a:bodyPr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Linear Congruences 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线性同余方程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039469"/>
            <a:ext cx="8534400" cy="5257800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A congruence of the form                          </a:t>
            </a:r>
          </a:p>
          <a:p>
            <a:pPr algn="ctr">
              <a:spcBef>
                <a:spcPts val="400"/>
              </a:spcBef>
            </a:pPr>
            <a:r>
              <a:rPr lang="en-US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mod </a:t>
            </a:r>
            <a:r>
              <a:rPr lang="en-US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</a:t>
            </a:r>
          </a:p>
          <a:p>
            <a:pPr>
              <a:spcBef>
                <a:spcPts val="4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where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 positive integer,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integers,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 variable, is called a </a:t>
            </a:r>
            <a:r>
              <a:rPr lang="en-US" sz="24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linear congruence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4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solutions to a linear congruence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mod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are  all integers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that satisfy the congruence.</a:t>
            </a:r>
          </a:p>
          <a:p>
            <a:pPr>
              <a:spcBef>
                <a:spcPts val="400"/>
              </a:spcBef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 integer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ā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such that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āa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1( mod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is said to be an </a:t>
            </a:r>
            <a:r>
              <a:rPr lang="en-US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inverse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modulo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en-US" altLang="zh-CN" sz="2400" b="1" i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</a:t>
            </a:r>
            <a:r>
              <a:rPr lang="en-US" altLang="zh-CN" sz="24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的逆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 is an inverse of 3 modulo 7 since 5∙3 = 15 ≡ 1(mod 7)</a:t>
            </a:r>
          </a:p>
          <a:p>
            <a:pPr>
              <a:spcBef>
                <a:spcPts val="4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One method of solving linear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congruences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makes use of  an inverse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ā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if it exists. Although we can not divide both sides of the congruence by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we can multiply by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ā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solve for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848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9342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Inverse of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modulo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following theorem guarantees that an inverse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modulo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exists whenever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relatively prime.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Theorem 1: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relatively prime integers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 1, then an inverse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modulo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exists. Furthermore, this inverse is unique modulo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(This means that there is a unique positive integer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ā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less than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that is an inverse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every other inverse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modulo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congruent to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ā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modulo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.)   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Proof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 existence</a:t>
            </a: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Since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1, by Theorem 6 of Section 4.3, there are integers 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such that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)=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1. 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Hence, </a:t>
            </a:r>
            <a:r>
              <a:rPr 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tm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1 ( mod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Since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tm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0 ( mod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it follows that </a:t>
            </a:r>
            <a:r>
              <a:rPr lang="en-US" sz="2000" b="1" i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sa</a:t>
            </a:r>
            <a:r>
              <a:rPr lang="en-US" sz="20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1 ( mod </a:t>
            </a:r>
            <a:r>
              <a:rPr lang="en-US" sz="2000" b="1" i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Consequently, </a:t>
            </a:r>
            <a:r>
              <a:rPr lang="en-US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an inverse of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modulo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贝祖系数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4103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8674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Finding Inverses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 an inverse of 3 modulo 7. </a:t>
            </a:r>
          </a:p>
          <a:p>
            <a:pPr>
              <a:spcBef>
                <a:spcPts val="600"/>
              </a:spcBef>
            </a:pPr>
            <a:r>
              <a:rPr 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Because </a:t>
            </a:r>
            <a:r>
              <a:rPr lang="en-US" sz="2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(3,7) = 1, by Theorem 1, an inverse of 3 modulo 7 exists. </a:t>
            </a:r>
          </a:p>
          <a:p>
            <a:pPr lvl="1"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Using the Euclidian algorithm:  7 = 2∙3 + 1.</a:t>
            </a:r>
          </a:p>
          <a:p>
            <a:pPr lvl="1"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From this equation, we get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2∙3 + 1∙7 = 1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and see that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 and 1 are </a:t>
            </a:r>
            <a:r>
              <a:rPr lang="en-US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Bézout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coefficients of 3 and 7.</a:t>
            </a:r>
          </a:p>
          <a:p>
            <a:pPr lvl="1"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Hence, 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 an inverse of 3 modulo 7. </a:t>
            </a:r>
          </a:p>
          <a:p>
            <a:pPr lvl="1"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Also every integer congruent to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modulo 7 is an inverse of 3 modulo 7, i.e., 5,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9, 12, etc.</a:t>
            </a:r>
          </a:p>
        </p:txBody>
      </p:sp>
    </p:spTree>
    <p:extLst>
      <p:ext uri="{BB962C8B-B14F-4D97-AF65-F5344CB8AC3E}">
        <p14:creationId xmlns:p14="http://schemas.microsoft.com/office/powerpoint/2010/main" val="222721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838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 an inverse of 101 modulo 4620.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First use the Euclidian algorithm to show that 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(101,4620) = 1. 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3"/>
          </p:nvPr>
        </p:nvSpPr>
        <p:spPr>
          <a:xfrm>
            <a:off x="457200" y="2209801"/>
            <a:ext cx="2819400" cy="3089131"/>
          </a:xfrm>
          <a:ln>
            <a:solidFill>
              <a:srgbClr val="FF0000"/>
            </a:solidFill>
          </a:ln>
        </p:spPr>
        <p:txBody>
          <a:bodyPr/>
          <a:lstStyle/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4620 = 45∙101 + 75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101 = 1∙75 + 26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75 = 2∙26 + 23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26 = 1∙23 + 3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 = 7∙3 + 2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= 1∙2 + 1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= 2∙1</a:t>
            </a:r>
          </a:p>
        </p:txBody>
      </p:sp>
      <p:cxnSp>
        <p:nvCxnSpPr>
          <p:cNvPr id="12" name="Straight Arrow Connector 4"/>
          <p:cNvCxnSpPr/>
          <p:nvPr/>
        </p:nvCxnSpPr>
        <p:spPr>
          <a:xfrm flipV="1">
            <a:off x="1752600" y="2895600"/>
            <a:ext cx="3048000" cy="1752600"/>
          </a:xfrm>
          <a:prstGeom prst="straightConnector1">
            <a:avLst/>
          </a:prstGeom>
          <a:ln>
            <a:solidFill>
              <a:srgbClr val="14AAE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5"/>
          <p:cNvSpPr>
            <a:spLocks noGrp="1"/>
          </p:cNvSpPr>
          <p:nvPr>
            <p:ph idx="14"/>
          </p:nvPr>
        </p:nvSpPr>
        <p:spPr>
          <a:xfrm>
            <a:off x="381000" y="5410200"/>
            <a:ext cx="3886200" cy="685800"/>
          </a:xfrm>
        </p:spPr>
        <p:txBody>
          <a:bodyPr/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Since the last nonzero remainder is 1,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(101,4260) = 1</a:t>
            </a:r>
          </a:p>
        </p:txBody>
      </p:sp>
      <p:sp>
        <p:nvSpPr>
          <p:cNvPr id="6" name="Content Placeholder 6"/>
          <p:cNvSpPr>
            <a:spLocks noGrp="1"/>
          </p:cNvSpPr>
          <p:nvPr>
            <p:ph idx="15"/>
          </p:nvPr>
        </p:nvSpPr>
        <p:spPr>
          <a:xfrm>
            <a:off x="4676660" y="2157011"/>
            <a:ext cx="4343400" cy="4038600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Working Backwards: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= 3 − 1∙2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= 3 − 1∙(23 −  7∙3) = − 1 ∙23 + 8∙3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= −1∙23 + 8∙(26 − 1∙23) = 8∙26 − 9 ∙23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= 8∙26 − 9 ∙(75 − 2∙26 )= 26∙26 − 9 ∙75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= 26∙(101 − 1∙75) − 9 ∙75 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= 26∙101 − 35 ∙75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= 26∙101 − 35 ∙(4620 − 45∙101) 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= − 35 ∙4620 + 1601∙101</a:t>
            </a:r>
          </a:p>
        </p:txBody>
      </p:sp>
      <p:sp>
        <p:nvSpPr>
          <p:cNvPr id="7" name="Content Placeholder 7"/>
          <p:cNvSpPr>
            <a:spLocks noGrp="1"/>
          </p:cNvSpPr>
          <p:nvPr>
            <p:ph idx="16"/>
          </p:nvPr>
        </p:nvSpPr>
        <p:spPr>
          <a:xfrm>
            <a:off x="381000" y="6209576"/>
            <a:ext cx="4114800" cy="366862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Bézout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coefficients : − 35 and  1601  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idx="17"/>
          </p:nvPr>
        </p:nvSpPr>
        <p:spPr>
          <a:xfrm>
            <a:off x="4572000" y="6219023"/>
            <a:ext cx="4448060" cy="380999"/>
          </a:xfrm>
          <a:ln>
            <a:solidFill>
              <a:srgbClr val="14AAE1"/>
            </a:solidFill>
          </a:ln>
        </p:spPr>
        <p:txBody>
          <a:bodyPr/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1601 is an inverse of 101 modulo 4620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3F8B270-FA10-43A8-8E16-FD49C68AD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8674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Finding Inverses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2646697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4400" y="152400"/>
            <a:ext cx="86868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Using Inverses to Solve Congruence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2900" y="1600200"/>
            <a:ext cx="8458200" cy="4114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are the solutions of the  congruence 3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4( mod 7). </a:t>
            </a:r>
          </a:p>
          <a:p>
            <a:pPr>
              <a:spcBef>
                <a:spcPts val="600"/>
              </a:spcBef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found that −2 is an inverse of 3 modulo 7 (two slides back). We multiply both sides of the congruence by −2 giving </a:t>
            </a:r>
          </a:p>
          <a:p>
            <a:pPr algn="ctr"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−2  ∙ 3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−2 ∙ 4(mod 7).</a:t>
            </a:r>
          </a:p>
          <a:p>
            <a:pPr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Because  −6 ≡ 1 (mod 7)  and −8 ≡ 6 (mod 7), it follows that if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 solution, then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≡  −8   ≡ 6 (mod 7)</a:t>
            </a:r>
          </a:p>
          <a:p>
            <a:pPr>
              <a:spcBef>
                <a:spcPts val="600"/>
              </a:spcBef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solutions are the integers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such that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≡ 6 (mod 7), namely,  6,13,20 … and   −1, − 8, − 15,…</a:t>
            </a:r>
            <a:endParaRPr lang="en-US" sz="2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2851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r>
              <a:rPr lang="en-US" sz="1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8700" y="1828800"/>
            <a:ext cx="7086600" cy="4038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Linear Congruence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Chinese Remainder Theorem</a:t>
            </a:r>
          </a:p>
        </p:txBody>
      </p:sp>
    </p:spTree>
    <p:extLst>
      <p:ext uri="{BB962C8B-B14F-4D97-AF65-F5344CB8AC3E}">
        <p14:creationId xmlns:p14="http://schemas.microsoft.com/office/powerpoint/2010/main" val="2658472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Chinese Remainder Theorem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中国剩余定理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303520"/>
          </a:xfrm>
        </p:spPr>
        <p:txBody>
          <a:bodyPr/>
          <a:lstStyle/>
          <a:p>
            <a:pPr marL="0" lvl="1" indent="0">
              <a:spcBef>
                <a:spcPts val="400"/>
              </a:spcBef>
              <a:buNone/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Question: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There are certain things whose number is unknown. When divided by 3, the remainder is 2; when divided by 5, the remainder is 3; when divided by 7, the remainder is 2. What will be the number of things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?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有物不知其数，三分之余二，五分之余三，七分之余二，此物几何？</a:t>
            </a:r>
            <a:r>
              <a:rPr lang="en-US" altLang="zh-CN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This puzzle can be translated into the  solution of the system of congruences: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同余方程组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ctr">
              <a:spcBef>
                <a:spcPts val="400"/>
              </a:spcBef>
              <a:buNone/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2 ( mod 3)</a:t>
            </a:r>
          </a:p>
          <a:p>
            <a:pPr lvl="1" algn="ctr">
              <a:spcBef>
                <a:spcPts val="400"/>
              </a:spcBef>
              <a:buNone/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3 ( mod 5)</a:t>
            </a:r>
          </a:p>
          <a:p>
            <a:pPr lvl="1" algn="ctr">
              <a:spcBef>
                <a:spcPts val="400"/>
              </a:spcBef>
              <a:buNone/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2 ( mod 7)</a:t>
            </a:r>
          </a:p>
          <a:p>
            <a:pPr>
              <a:spcBef>
                <a:spcPts val="4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We’ll see how the theorem that is known as the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Chinese Remainder Theorem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0956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95360" cy="52578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Theorem 2: 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Chinese Remainder Theorem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Let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,…,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2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be pairwise relatively prime positive integers greater than one and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,…,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arbitrary integers. Then the system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			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 mod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			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 mod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						∙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					 	∙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						∙</a:t>
            </a:r>
          </a:p>
          <a:p>
            <a:pPr lvl="3"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  <a:buNone/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			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 mod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400"/>
              </a:spcAft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has a unique solution  modulo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2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 ∙ ∙ 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2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1334B0-D354-40F9-A54F-E55E7DF8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104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Chinese Remainder Theorem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中国剩余定理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18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257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Proof: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construct a solution first let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=m/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1,2,…,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∙ ∙ ∙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Since 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gcd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1, by Theorem 1,  there is an integer 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an inverse of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modulo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such that</a:t>
            </a:r>
          </a:p>
          <a:p>
            <a:pPr marL="274320" lvl="1" indent="-27432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≡ 1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mod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).</a:t>
            </a:r>
          </a:p>
          <a:p>
            <a:pPr marL="274320" lvl="1" indent="-27432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Form the sum</a:t>
            </a:r>
          </a:p>
          <a:p>
            <a:pPr marL="274320" lvl="1" indent="-27432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</a:pP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</a:t>
            </a:r>
            <a:r>
              <a:rPr lang="en-US" sz="1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</a:t>
            </a:r>
            <a:r>
              <a:rPr lang="en-US" sz="1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+</a:t>
            </a:r>
            <a:r>
              <a:rPr lang="en-US" sz="18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∙ ∙ ∙ +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sz="18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274320" lvl="1" indent="-27432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</a:pPr>
            <a:endParaRPr lang="en-US" sz="1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74320" lvl="1" indent="-27432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Note that because </a:t>
            </a:r>
            <a:r>
              <a:rPr lang="en-US" sz="1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≡ 0 ( mod 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 whenever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≠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all terms except the </a:t>
            </a:r>
            <a:r>
              <a:rPr lang="en-US" sz="1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 term in this sum are congruent to 0 modulo </a:t>
            </a:r>
            <a:r>
              <a:rPr lang="en-US" sz="18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.</a:t>
            </a:r>
          </a:p>
          <a:p>
            <a:pPr marL="274320" lvl="1" indent="-27432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Because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≡ 1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mod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), we see that  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≡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 mod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), for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1,2,…,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274320" lvl="1" indent="-27432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Hence,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 simultaneous solution to the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congruences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 mod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x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 mod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∙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∙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∙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x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</a:t>
            </a: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 mod </a:t>
            </a:r>
            <a:r>
              <a:rPr lang="en-US" sz="1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矩形 2"/>
          <p:cNvSpPr/>
          <p:nvPr/>
        </p:nvSpPr>
        <p:spPr>
          <a:xfrm>
            <a:off x="304800" y="1188720"/>
            <a:ext cx="8610600" cy="5364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BF2343-BB9B-4D2B-88BD-2224E362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104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Chinese Remainder Theorem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中国剩余定理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144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除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If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integers with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≠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0, then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divides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if there exists an integer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such that 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ac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divides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we say that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factor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or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divisor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that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 multiple of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notation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|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denotes that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divides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then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an integer.</a:t>
            </a:r>
          </a:p>
          <a:p>
            <a:pPr lvl="1"/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does not divide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we write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∤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n"/>
            </a:pPr>
            <a:r>
              <a:rPr 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Determine whether 3 | 7 and whether</a:t>
            </a:r>
            <a:b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| 12.</a:t>
            </a:r>
          </a:p>
        </p:txBody>
      </p:sp>
    </p:spTree>
    <p:extLst>
      <p:ext uri="{BB962C8B-B14F-4D97-AF65-F5344CB8AC3E}">
        <p14:creationId xmlns:p14="http://schemas.microsoft.com/office/powerpoint/2010/main" val="11918074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34400" cy="5257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Consider the 3 congruences from : </a:t>
            </a:r>
            <a:endParaRPr lang="en-US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200"/>
              </a:spcBef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≡ 2 ( mod 3), 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≡ 3 ( mod 5),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≡ 2 ( mod 7).</a:t>
            </a:r>
          </a:p>
          <a:p>
            <a:pPr lvl="1">
              <a:spcBef>
                <a:spcPts val="2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Let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3∙ 5 ∙ 7  = 105, M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=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/3 = 35, M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=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/5 = 21, M</a:t>
            </a:r>
            <a:r>
              <a:rPr lang="en-US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=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/7 = 15.</a:t>
            </a:r>
          </a:p>
          <a:p>
            <a:pPr lvl="1">
              <a:spcBef>
                <a:spcPts val="2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see that</a:t>
            </a:r>
          </a:p>
          <a:p>
            <a:pPr lvl="2">
              <a:spcBef>
                <a:spcPts val="20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is an inverse of 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= 35 modulo 3 since 35 ∙ 2 ≡ 2 ∙ 2 ≡ 1 (mod 3)</a:t>
            </a:r>
          </a:p>
          <a:p>
            <a:pPr lvl="2">
              <a:spcBef>
                <a:spcPts val="20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is an inverse of 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= 21 modulo 5 since 21 ≡  1 (mod 5)</a:t>
            </a:r>
          </a:p>
          <a:p>
            <a:pPr lvl="2">
              <a:spcBef>
                <a:spcPts val="200"/>
              </a:spcBef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is an inverse of 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18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= 15 modulo 7 since 15 ≡ 1 (mod 7)</a:t>
            </a:r>
          </a:p>
          <a:p>
            <a:pPr lvl="1">
              <a:spcBef>
                <a:spcPts val="2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Hence,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y</a:t>
            </a:r>
            <a:r>
              <a:rPr lang="en-US" altLang="zh-CN" sz="200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2 ∙ 35 ∙ 2 + 3 ∙ 21 ∙ 1  + 2 ∙ 15 ∙ 1  = 233 ≡ 23 (mod 105)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spcBef>
                <a:spcPts val="20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We have shown that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23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the smallest positive integer that is a simultaneous solution. Check it!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6E8519-8B81-4525-A1DA-7FA584BD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104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Chinese Remainder Theorem</a:t>
            </a:r>
            <a:b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中国剩余定理</a:t>
            </a:r>
            <a:endParaRPr 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1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1188720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Properties of Divisibility </a:t>
            </a: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整除的性质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03920" cy="5257800"/>
          </a:xfrm>
        </p:spPr>
        <p:txBody>
          <a:bodyPr/>
          <a:lstStyle/>
          <a:p>
            <a:pPr marL="342900" indent="-342900">
              <a:spcBef>
                <a:spcPts val="4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Theorem 1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Let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be integers, where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≠0. </a:t>
            </a:r>
          </a:p>
          <a:p>
            <a:pPr marL="822960" lvl="1" indent="-548640">
              <a:spcBef>
                <a:spcPts val="400"/>
              </a:spcBef>
              <a:buFont typeface="+mj-lt"/>
              <a:buAutoNum type="romanLcPeriod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then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(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+ c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marL="822960" lvl="1" indent="-548640">
              <a:spcBef>
                <a:spcPts val="400"/>
              </a:spcBef>
              <a:buFont typeface="+mj-lt"/>
              <a:buAutoNum type="romanLcPeriod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b,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then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bc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for all integers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en-US" sz="2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22960" lvl="1" indent="-548640">
              <a:spcBef>
                <a:spcPts val="400"/>
              </a:spcBef>
              <a:buFont typeface="+mj-lt"/>
              <a:buAutoNum type="romanLcPeriod"/>
            </a:pP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then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  <a:p>
            <a:pPr marL="342900" lvl="1">
              <a:spcBef>
                <a:spcPts val="4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Proof: (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Suppose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then it follows that there are integers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with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Hence,</a:t>
            </a:r>
          </a:p>
          <a:p>
            <a:pPr marL="628650" lvl="1" indent="-571500" algn="ctr">
              <a:spcBef>
                <a:spcPts val="400"/>
              </a:spcBef>
              <a:buNone/>
            </a:pP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 </a:t>
            </a:r>
          </a:p>
          <a:p>
            <a:pPr marL="628650" lvl="1" indent="-571500">
              <a:spcBef>
                <a:spcPts val="400"/>
              </a:spcBef>
              <a:buNone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Hence, 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 + 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spcBef>
                <a:spcPts val="400"/>
              </a:spcBef>
              <a:buFont typeface="Wingdings" panose="05000000000000000000" pitchFamily="2" charset="2"/>
              <a:buChar char="n"/>
            </a:pPr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Corollary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If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be integers, where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≠0, such that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c,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then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| (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mb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nc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whenever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are integers. </a:t>
            </a:r>
          </a:p>
        </p:txBody>
      </p:sp>
    </p:spTree>
    <p:extLst>
      <p:ext uri="{BB962C8B-B14F-4D97-AF65-F5344CB8AC3E}">
        <p14:creationId xmlns:p14="http://schemas.microsoft.com/office/powerpoint/2010/main" val="324451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848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 Algorithm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Modular Arithmetic</a:t>
            </a:r>
          </a:p>
        </p:txBody>
      </p:sp>
    </p:spTree>
    <p:extLst>
      <p:ext uri="{BB962C8B-B14F-4D97-AF65-F5344CB8AC3E}">
        <p14:creationId xmlns:p14="http://schemas.microsoft.com/office/powerpoint/2010/main" val="1840681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6858000" cy="118872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 Algorithm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595360" cy="5334000"/>
          </a:xfrm>
        </p:spPr>
        <p:txBody>
          <a:bodyPr/>
          <a:lstStyle/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 Algorithm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If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an integer and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 positive integer, then there are unique integers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with 0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≤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 d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such that 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= </a:t>
            </a:r>
            <a:r>
              <a:rPr lang="en-US" sz="2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dq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proved in Section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5.2).</a:t>
            </a:r>
          </a:p>
          <a:p>
            <a:pPr marL="457200" lvl="2" indent="-347472">
              <a:spcBef>
                <a:spcPts val="0"/>
              </a:spcBef>
              <a:buClr>
                <a:srgbClr val="04617B"/>
              </a:buClr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called the </a:t>
            </a:r>
            <a:r>
              <a:rPr lang="en-US" sz="1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divisor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除数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2" indent="-347472">
              <a:spcBef>
                <a:spcPts val="0"/>
              </a:spcBef>
              <a:buClr>
                <a:srgbClr val="04617B"/>
              </a:buClr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called the </a:t>
            </a:r>
            <a:r>
              <a:rPr lang="en-US" sz="1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dividend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被除数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lvl="2" indent="-347472">
              <a:spcBef>
                <a:spcPts val="0"/>
              </a:spcBef>
              <a:buClr>
                <a:srgbClr val="04617B"/>
              </a:buClr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called the </a:t>
            </a:r>
            <a:r>
              <a:rPr lang="en-US" sz="1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quotient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  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商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</a:p>
          <a:p>
            <a:pPr marL="457200" lvl="2" indent="-347472">
              <a:spcBef>
                <a:spcPts val="0"/>
              </a:spcBef>
              <a:buClr>
                <a:srgbClr val="04617B"/>
              </a:buClr>
            </a:pPr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is called the </a:t>
            </a:r>
            <a:r>
              <a:rPr lang="en-US" sz="18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remainder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余数</a:t>
            </a:r>
            <a:r>
              <a:rPr lang="en-US" altLang="zh-C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Examples:  </a:t>
            </a:r>
          </a:p>
          <a:p>
            <a:pPr marL="457200" lvl="2" indent="-347472">
              <a:spcBef>
                <a:spcPts val="0"/>
              </a:spcBef>
              <a:buClr>
                <a:srgbClr val="04617B"/>
              </a:buClr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are the quotient and remainder when 101 is divided by 11?</a:t>
            </a:r>
          </a:p>
          <a:p>
            <a:pPr marL="457200" lvl="2" indent="-347472">
              <a:spcBef>
                <a:spcPts val="0"/>
              </a:spcBef>
              <a:buClr>
                <a:srgbClr val="04617B"/>
              </a:buClr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quotient when 101 is divided by 11 is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 = 101 div 11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  and the remainder is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= 101 mod 11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</a:p>
          <a:p>
            <a:pPr marL="457200" lvl="2" indent="-347472">
              <a:spcBef>
                <a:spcPts val="0"/>
              </a:spcBef>
              <a:buClr>
                <a:srgbClr val="04617B"/>
              </a:buClr>
            </a:pP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What are the quotient and remainder when −11 is divided by 3?</a:t>
            </a:r>
          </a:p>
          <a:p>
            <a:pPr marL="457200" lvl="2" indent="-347472">
              <a:spcBef>
                <a:spcPts val="0"/>
              </a:spcBef>
              <a:buClr>
                <a:srgbClr val="04617B"/>
              </a:buClr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Solution: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quotient when −11 is divided by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is −4 = −11 div 3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and the remainder is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= −11 mod 3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5943600" y="2209800"/>
            <a:ext cx="2728511" cy="1752600"/>
          </a:xfrm>
          <a:ln w="28575">
            <a:solidFill>
              <a:srgbClr val="FF0000"/>
            </a:solidFill>
          </a:ln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Definitions of Functions  div and mod</a:t>
            </a:r>
          </a:p>
          <a:p>
            <a:pPr marL="0" lvl="1" indent="0" algn="ctr"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q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</a:t>
            </a:r>
          </a:p>
          <a:p>
            <a:pPr marL="0" lvl="1" indent="0" algn="ctr">
              <a:spcBef>
                <a:spcPts val="0"/>
              </a:spcBef>
              <a:buNone/>
            </a:pP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r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 </a:t>
            </a:r>
            <a:r>
              <a:rPr 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d</a:t>
            </a:r>
          </a:p>
        </p:txBody>
      </p:sp>
    </p:spTree>
    <p:extLst>
      <p:ext uri="{BB962C8B-B14F-4D97-AF65-F5344CB8AC3E}">
        <p14:creationId xmlns:p14="http://schemas.microsoft.com/office/powerpoint/2010/main" val="75652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Section Summary</a:t>
            </a:r>
            <a:endParaRPr lang="en-US" sz="15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447800"/>
            <a:ext cx="7848600" cy="5257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Division Algorithm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Modular Arithmetic</a:t>
            </a:r>
          </a:p>
        </p:txBody>
      </p:sp>
    </p:spTree>
    <p:extLst>
      <p:ext uri="{BB962C8B-B14F-4D97-AF65-F5344CB8AC3E}">
        <p14:creationId xmlns:p14="http://schemas.microsoft.com/office/powerpoint/2010/main" val="380941500"/>
      </p:ext>
    </p:extLst>
  </p:cSld>
  <p:clrMapOvr>
    <a:masterClrMapping/>
  </p:clrMapOvr>
</p:sld>
</file>

<file path=ppt/theme/theme1.xml><?xml version="1.0" encoding="utf-8"?>
<a:theme xmlns:a="http://schemas.openxmlformats.org/drawingml/2006/main" name="FIRST, BREAK, LAST slides 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ternate FIRST, BREAK, LAST slide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Plain BODY/MAIN CONTENT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Red bar footer BODY/MAIN CONTENT">
  <a:themeElements>
    <a:clrScheme name="Custom 12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04617B"/>
      </a:hlink>
      <a:folHlink>
        <a:srgbClr val="04617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PLAIN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RED FOOTER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LUE Section Divider, Quotes, Callouts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Plain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Red Bar Footer_APPENDIX">
  <a:themeElements>
    <a:clrScheme name="MHHE Branding">
      <a:dk1>
        <a:sysClr val="windowText" lastClr="000000"/>
      </a:dk1>
      <a:lt1>
        <a:sysClr val="window" lastClr="FFFFFF"/>
      </a:lt1>
      <a:dk2>
        <a:srgbClr val="E6E4CC"/>
      </a:dk2>
      <a:lt2>
        <a:srgbClr val="C30C20"/>
      </a:lt2>
      <a:accent1>
        <a:srgbClr val="7AC1AC"/>
      </a:accent1>
      <a:accent2>
        <a:srgbClr val="802754"/>
      </a:accent2>
      <a:accent3>
        <a:srgbClr val="777777"/>
      </a:accent3>
      <a:accent4>
        <a:srgbClr val="DC5A20"/>
      </a:accent4>
      <a:accent5>
        <a:srgbClr val="39858E"/>
      </a:accent5>
      <a:accent6>
        <a:srgbClr val="FFCE00"/>
      </a:accent6>
      <a:hlink>
        <a:srgbClr val="39858E"/>
      </a:hlink>
      <a:folHlink>
        <a:srgbClr val="39858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MHHE_Accessible_PPT_Template-v4</Template>
  <TotalTime>7999</TotalTime>
  <Words>5270</Words>
  <Application>Microsoft Office PowerPoint</Application>
  <PresentationFormat>全屏显示(4:3)</PresentationFormat>
  <Paragraphs>372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70" baseType="lpstr">
      <vt:lpstr>ArumSans Bold</vt:lpstr>
      <vt:lpstr>ArumSans Regular</vt:lpstr>
      <vt:lpstr>Vectipede Rg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FIRST, BREAK, LAST slides </vt:lpstr>
      <vt:lpstr>Alternate FIRST, BREAK, LAST slides</vt:lpstr>
      <vt:lpstr>Plain BODY/MAIN CONTENT</vt:lpstr>
      <vt:lpstr>Red bar footer BODY/MAIN CONTENT</vt:lpstr>
      <vt:lpstr>PLAIN Section Divider, Quotes, Callouts</vt:lpstr>
      <vt:lpstr>RED FOOTER Section Divider, Quotes, Callouts</vt:lpstr>
      <vt:lpstr>BLUE Section Divider, Quotes, Callouts</vt:lpstr>
      <vt:lpstr>Plain_APPENDIX</vt:lpstr>
      <vt:lpstr>Red Bar Footer_APPENDIX</vt:lpstr>
      <vt:lpstr>Equation</vt:lpstr>
      <vt:lpstr>Chapter 4: Number Theory and Cryptography</vt:lpstr>
      <vt:lpstr>Chapter Motivation</vt:lpstr>
      <vt:lpstr>Chapter Summary</vt:lpstr>
      <vt:lpstr>Section Summary</vt:lpstr>
      <vt:lpstr>Division 除</vt:lpstr>
      <vt:lpstr>Properties of Divisibility 整除的性质</vt:lpstr>
      <vt:lpstr>Section Summary</vt:lpstr>
      <vt:lpstr>Division Algorithm</vt:lpstr>
      <vt:lpstr>Section Summary</vt:lpstr>
      <vt:lpstr>Congruence Relation 同余关系</vt:lpstr>
      <vt:lpstr>More on Congruence</vt:lpstr>
      <vt:lpstr>The Relationship between (mod m) and mod m Notations</vt:lpstr>
      <vt:lpstr>Congruence of Sums and Products</vt:lpstr>
      <vt:lpstr>PowerPoint 演示文稿</vt:lpstr>
      <vt:lpstr>Algebraic Manipulation of Congruences</vt:lpstr>
      <vt:lpstr>Chapter Summary</vt:lpstr>
      <vt:lpstr>Section Summary </vt:lpstr>
      <vt:lpstr>Primes 素数</vt:lpstr>
      <vt:lpstr>The Fundamental Theorem of Arithmetic </vt:lpstr>
      <vt:lpstr>Trial Division 试除法</vt:lpstr>
      <vt:lpstr>Infinitude of Primes 素数的无限性</vt:lpstr>
      <vt:lpstr>Distribution of Primes 素数的分布</vt:lpstr>
      <vt:lpstr>Distribution of Primes 素数的分布</vt:lpstr>
      <vt:lpstr>Section Summary </vt:lpstr>
      <vt:lpstr>Greatest Common Divisor 最大公约数 </vt:lpstr>
      <vt:lpstr>Greatest Common Divisor 2</vt:lpstr>
      <vt:lpstr>Finding the Greatest Common Divisor  Using Prime Factorizations 质因子分解</vt:lpstr>
      <vt:lpstr>Least Common Multiple 最小公倍数</vt:lpstr>
      <vt:lpstr>Section Summary </vt:lpstr>
      <vt:lpstr>The Euclidian Algorithm 欧几里德算法</vt:lpstr>
      <vt:lpstr>The Euclidian Algorithm 欧几里德算法</vt:lpstr>
      <vt:lpstr>Correctness of Euclidean  Algorithm 正确性证明</vt:lpstr>
      <vt:lpstr>PowerPoint 演示文稿</vt:lpstr>
      <vt:lpstr>Section Summary </vt:lpstr>
      <vt:lpstr>gcds as Linear Combinations</vt:lpstr>
      <vt:lpstr>gcds as Linear Combinations</vt:lpstr>
      <vt:lpstr>Consequences of Bézout’s Theorem</vt:lpstr>
      <vt:lpstr>Uniqueness of Prime Factorization</vt:lpstr>
      <vt:lpstr>Chapter Summary</vt:lpstr>
      <vt:lpstr>Section Summary 4</vt:lpstr>
      <vt:lpstr>Linear Congruences 线性同余方程</vt:lpstr>
      <vt:lpstr>Inverse of a modulo m</vt:lpstr>
      <vt:lpstr>Finding Inverses 1</vt:lpstr>
      <vt:lpstr>Finding Inverses 2</vt:lpstr>
      <vt:lpstr>Using Inverses to Solve Congruence</vt:lpstr>
      <vt:lpstr>Section Summary 4</vt:lpstr>
      <vt:lpstr>The Chinese Remainder Theorem 中国剩余定理</vt:lpstr>
      <vt:lpstr>The Chinese Remainder Theorem 中国剩余定理</vt:lpstr>
      <vt:lpstr>The Chinese Remainder Theorem 中国剩余定理</vt:lpstr>
      <vt:lpstr>The Chinese Remainder Theorem 中国剩余定理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With 1 of These Slides</dc:title>
  <dc:creator>Hahn, Sandra</dc:creator>
  <cp:lastModifiedBy>Hao Jie</cp:lastModifiedBy>
  <cp:revision>912</cp:revision>
  <dcterms:created xsi:type="dcterms:W3CDTF">2017-12-05T17:18:18Z</dcterms:created>
  <dcterms:modified xsi:type="dcterms:W3CDTF">2024-06-11T01:33:45Z</dcterms:modified>
</cp:coreProperties>
</file>