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44"/>
  </p:notesMasterIdLst>
  <p:handoutMasterIdLst>
    <p:handoutMasterId r:id="rId45"/>
  </p:handoutMasterIdLst>
  <p:sldIdLst>
    <p:sldId id="273" r:id="rId10"/>
    <p:sldId id="576" r:id="rId11"/>
    <p:sldId id="414" r:id="rId12"/>
    <p:sldId id="416" r:id="rId13"/>
    <p:sldId id="420" r:id="rId14"/>
    <p:sldId id="509" r:id="rId15"/>
    <p:sldId id="510" r:id="rId16"/>
    <p:sldId id="511" r:id="rId17"/>
    <p:sldId id="491" r:id="rId18"/>
    <p:sldId id="492" r:id="rId19"/>
    <p:sldId id="516" r:id="rId20"/>
    <p:sldId id="498" r:id="rId21"/>
    <p:sldId id="503" r:id="rId22"/>
    <p:sldId id="504" r:id="rId23"/>
    <p:sldId id="505" r:id="rId24"/>
    <p:sldId id="517" r:id="rId25"/>
    <p:sldId id="518" r:id="rId26"/>
    <p:sldId id="519" r:id="rId27"/>
    <p:sldId id="520" r:id="rId28"/>
    <p:sldId id="567" r:id="rId29"/>
    <p:sldId id="525" r:id="rId30"/>
    <p:sldId id="531" r:id="rId31"/>
    <p:sldId id="568" r:id="rId32"/>
    <p:sldId id="570" r:id="rId33"/>
    <p:sldId id="537" r:id="rId34"/>
    <p:sldId id="538" r:id="rId35"/>
    <p:sldId id="539" r:id="rId36"/>
    <p:sldId id="569" r:id="rId37"/>
    <p:sldId id="540" r:id="rId38"/>
    <p:sldId id="541" r:id="rId39"/>
    <p:sldId id="542" r:id="rId40"/>
    <p:sldId id="544" r:id="rId41"/>
    <p:sldId id="545" r:id="rId42"/>
    <p:sldId id="5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87B"/>
    <a:srgbClr val="E1F3FF"/>
    <a:srgbClr val="14AAE1"/>
    <a:srgbClr val="505050"/>
    <a:srgbClr val="04617B"/>
    <a:srgbClr val="B60000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73" autoAdjust="0"/>
    <p:restoredTop sz="94756" autoAdjust="0"/>
  </p:normalViewPr>
  <p:slideViewPr>
    <p:cSldViewPr>
      <p:cViewPr varScale="1">
        <p:scale>
          <a:sx n="102" d="100"/>
          <a:sy n="102" d="100"/>
        </p:scale>
        <p:origin x="692" y="7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1184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2020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-2251" y="838200"/>
            <a:ext cx="91462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E9913D-AF55-4331-B730-19CFBFA113A5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ECF47C-125B-46DF-9E74-D1B39F42A1D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7AD32C-D86D-47D1-861A-547DABB058C2}"/>
              </a:ext>
            </a:extLst>
          </p:cNvPr>
          <p:cNvSpPr txBox="1"/>
          <p:nvPr userDrawn="1"/>
        </p:nvSpPr>
        <p:spPr>
          <a:xfrm>
            <a:off x="8686800" y="65532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F1CE03-B510-49FF-AF58-E50F05E8839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76200"/>
            <a:ext cx="995778" cy="2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7.png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47002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5: Induction and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ecursion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2331720"/>
          </a:xfrm>
        </p:spPr>
        <p:txBody>
          <a:bodyPr anchor="b"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Strong Induction and 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Well-Ordering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强归纳法与良序性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3434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5.2</a:t>
            </a:r>
          </a:p>
        </p:txBody>
      </p:sp>
    </p:spTree>
    <p:extLst>
      <p:ext uri="{BB962C8B-B14F-4D97-AF65-F5344CB8AC3E}">
        <p14:creationId xmlns:p14="http://schemas.microsoft.com/office/powerpoint/2010/main" val="220604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Strong Induction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强归纳法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  <a:ln>
            <a:solidFill>
              <a:srgbClr val="FF0000"/>
            </a:solidFill>
          </a:ln>
        </p:spPr>
        <p:txBody>
          <a:bodyPr/>
          <a:lstStyle/>
          <a:p>
            <a:pPr lvl="0"/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Strong Induction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prove that 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true for all positive integers 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propositional function, complete two steps: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Verify that the proposition 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is true.</a:t>
            </a:r>
          </a:p>
          <a:p>
            <a:pPr lvl="1"/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the conditional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2875"/>
              </p:ext>
            </p:extLst>
          </p:nvPr>
        </p:nvGraphicFramePr>
        <p:xfrm>
          <a:off x="990600" y="3810000"/>
          <a:ext cx="5778000" cy="66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311200" imgH="266400" progId="Equation.DSMT4">
                  <p:embed/>
                </p:oleObj>
              </mc:Choice>
              <mc:Fallback>
                <p:oleObj name="Equation" r:id="rId3" imgW="2311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810000"/>
                        <a:ext cx="5778000" cy="66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495800"/>
            <a:ext cx="6096000" cy="457200"/>
          </a:xfrm>
        </p:spPr>
        <p:txBody>
          <a:bodyPr/>
          <a:lstStyle/>
          <a:p>
            <a:pPr marL="457200"/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holds for all positive integers </a:t>
            </a:r>
            <a:r>
              <a:rPr lang="en-US" sz="2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57200" y="5117026"/>
            <a:ext cx="8229600" cy="1367040"/>
          </a:xfrm>
          <a:ln w="12700">
            <a:solidFill>
              <a:srgbClr val="FF0000"/>
            </a:solidFill>
          </a:ln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Strong Induction is sometimes called the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 principle of mathematical induction 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数学归纳法第二原理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complete induction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完全归纳法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76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the proof of 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that if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 greater than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the product of primes.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proposition that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a product of primes.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STEP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 since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prime.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inductive hypothesis is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 for all integers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≤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≤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show that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must be true under this assumption, two cases need to be considered: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  is prime, then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true.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 is composite and can be written as the product of two positive integers </a:t>
            </a:r>
            <a:r>
              <a:rPr lang="en-US" sz="18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with 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≤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≤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&lt;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1. By the inductive hypothesis </a:t>
            </a:r>
            <a:r>
              <a:rPr lang="en-US" sz="18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can be written as the product of primes and therefore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 can also be written as the product of those primes.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it has been shown that every integer greater than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the product of primes.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proved in Section </a:t>
            </a:r>
            <a:r>
              <a:rPr lang="en-US" sz="19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4.3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49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3030"/>
            <a:ext cx="9144000" cy="1188720"/>
          </a:xfrm>
        </p:spPr>
        <p:txBody>
          <a:bodyPr anchor="b"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Definitions and Structural Induction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0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递归定义与结构归纳法</a:t>
            </a:r>
            <a:r>
              <a:rPr lang="en-US" altLang="zh-CN" sz="40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5400" b="1" dirty="0">
              <a:solidFill>
                <a:srgbClr val="1A58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2672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5.3</a:t>
            </a:r>
          </a:p>
        </p:txBody>
      </p:sp>
    </p:spTree>
    <p:extLst>
      <p:ext uri="{BB962C8B-B14F-4D97-AF65-F5344CB8AC3E}">
        <p14:creationId xmlns:p14="http://schemas.microsoft.com/office/powerpoint/2010/main" val="39902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191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Sets and Structures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</a:p>
        </p:txBody>
      </p:sp>
    </p:spTree>
    <p:extLst>
      <p:ext uri="{BB962C8B-B14F-4D97-AF65-F5344CB8AC3E}">
        <p14:creationId xmlns:p14="http://schemas.microsoft.com/office/powerpoint/2010/main" val="45543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递归定义函数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76400"/>
            <a:ext cx="8321040" cy="3733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definition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a function consists of two steps.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基础步骤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Specify the value of the function at zero.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STEP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递归步骤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 a rule for finding its value at an integer from its values at smaller integers.</a:t>
            </a:r>
          </a:p>
        </p:txBody>
      </p:sp>
    </p:spTree>
    <p:extLst>
      <p:ext uri="{BB962C8B-B14F-4D97-AF65-F5344CB8AC3E}">
        <p14:creationId xmlns:p14="http://schemas.microsoft.com/office/powerpoint/2010/main" val="266705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  <a:ln>
            <a:solidFill>
              <a:srgbClr val="FF0000"/>
            </a:solidFill>
          </a:ln>
        </p:spPr>
        <p:txBody>
          <a:bodyPr/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defined by: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3441"/>
              </p:ext>
            </p:extLst>
          </p:nvPr>
        </p:nvGraphicFramePr>
        <p:xfrm>
          <a:off x="839508" y="1676400"/>
          <a:ext cx="2437092" cy="9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282680" imgH="495000" progId="Equation.DSMT4">
                  <p:embed/>
                </p:oleObj>
              </mc:Choice>
              <mc:Fallback>
                <p:oleObj name="Equation" r:id="rId3" imgW="1282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508" y="1676400"/>
                        <a:ext cx="2437092" cy="94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8229600" cy="762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(1),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(2),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(3),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55405"/>
              </p:ext>
            </p:extLst>
          </p:nvPr>
        </p:nvGraphicFramePr>
        <p:xfrm>
          <a:off x="839788" y="3375025"/>
          <a:ext cx="38846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044440" imgH="990360" progId="Equation.DSMT4">
                  <p:embed/>
                </p:oleObj>
              </mc:Choice>
              <mc:Fallback>
                <p:oleObj name="Equation" r:id="rId5" imgW="2044440" imgH="9903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788" y="3375025"/>
                        <a:ext cx="3884612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257800"/>
            <a:ext cx="8229600" cy="1447800"/>
          </a:xfrm>
          <a:ln>
            <a:solidFill>
              <a:srgbClr val="FF0000"/>
            </a:solidFill>
          </a:ln>
        </p:spPr>
        <p:txBody>
          <a:bodyPr/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 a recursive definition of the factorial function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!: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89473"/>
              </p:ext>
            </p:extLst>
          </p:nvPr>
        </p:nvGraphicFramePr>
        <p:xfrm>
          <a:off x="1752600" y="5638800"/>
          <a:ext cx="2727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1434960" imgH="495000" progId="Equation.DSMT4">
                  <p:embed/>
                </p:oleObj>
              </mc:Choice>
              <mc:Fallback>
                <p:oleObj name="Equation" r:id="rId7" imgW="1434960" imgH="495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638800"/>
                        <a:ext cx="272732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5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ln>
            <a:solidFill>
              <a:srgbClr val="FF0000"/>
            </a:solidFill>
          </a:ln>
        </p:spPr>
        <p:txBody>
          <a:bodyPr/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 a recursive definition of: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86936"/>
              </p:ext>
            </p:extLst>
          </p:nvPr>
        </p:nvGraphicFramePr>
        <p:xfrm>
          <a:off x="3505200" y="1785000"/>
          <a:ext cx="9837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93480" imgH="444240" progId="Equation.DSMT4">
                  <p:embed/>
                </p:oleObj>
              </mc:Choice>
              <mc:Fallback>
                <p:oleObj name="Equation" r:id="rId3" imgW="393480" imgH="44424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785000"/>
                        <a:ext cx="983700" cy="111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956560"/>
            <a:ext cx="6934200" cy="548640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part of the definition is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719864"/>
              </p:ext>
            </p:extLst>
          </p:nvPr>
        </p:nvGraphicFramePr>
        <p:xfrm>
          <a:off x="3505200" y="3505200"/>
          <a:ext cx="17145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685800" imgH="444240" progId="Equation.DSMT4">
                  <p:embed/>
                </p:oleObj>
              </mc:Choice>
              <mc:Fallback>
                <p:oleObj name="Equation" r:id="rId5" imgW="685800" imgH="44424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3505200"/>
                        <a:ext cx="1714500" cy="111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4937760"/>
            <a:ext cx="3048000" cy="548640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second part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/>
              <p:cNvSpPr txBox="1"/>
              <p:nvPr/>
            </p:nvSpPr>
            <p:spPr>
              <a:xfrm>
                <a:off x="3505200" y="4889500"/>
                <a:ext cx="3778250" cy="11747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89500"/>
                <a:ext cx="3778250" cy="1174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7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Fibonacci Numbers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斐波那契数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6705600" cy="838200"/>
          </a:xfrm>
        </p:spPr>
        <p:txBody>
          <a:bodyPr/>
          <a:lstStyle/>
          <a:p>
            <a:pPr lvl="0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 : </a:t>
            </a: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Fibonacci numbers are defined as follows:</a:t>
            </a:r>
            <a:endParaRPr 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05926"/>
              </p:ext>
            </p:extLst>
          </p:nvPr>
        </p:nvGraphicFramePr>
        <p:xfrm>
          <a:off x="2209800" y="2221626"/>
          <a:ext cx="20669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939600" imgH="685800" progId="Equation.DSMT4">
                  <p:embed/>
                </p:oleObj>
              </mc:Choice>
              <mc:Fallback>
                <p:oleObj name="Equation" r:id="rId3" imgW="939600" imgH="685800" progId="Equation.DSMT4">
                  <p:embed/>
                  <p:pic>
                    <p:nvPicPr>
                      <p:cNvPr id="3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21626"/>
                        <a:ext cx="2066925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457200" y="3794760"/>
            <a:ext cx="3048000" cy="548640"/>
          </a:xfrm>
        </p:spPr>
        <p:txBody>
          <a:bodyPr/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f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f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f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07733"/>
              </p:ext>
            </p:extLst>
          </p:nvPr>
        </p:nvGraphicFramePr>
        <p:xfrm>
          <a:off x="2133600" y="4416185"/>
          <a:ext cx="3100388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409400" imgH="914400" progId="Equation.DSMT4">
                  <p:embed/>
                </p:oleObj>
              </mc:Choice>
              <mc:Fallback>
                <p:oleObj name="Equation" r:id="rId5" imgW="1409400" imgH="914400" progId="Equation.DSMT4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416185"/>
                        <a:ext cx="3100388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41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66160" cy="36576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Example</a:t>
            </a:r>
            <a:r>
              <a:rPr lang="en-US" sz="2000" dirty="0">
                <a:solidFill>
                  <a:prstClr val="black"/>
                </a:solidFill>
              </a:rPr>
              <a:t>: Show that whenever</a:t>
            </a:r>
            <a:endParaRPr lang="en-US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962400" y="1301568"/>
          <a:ext cx="1727064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1301568"/>
                        <a:ext cx="1727064" cy="41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638800" y="1295400"/>
            <a:ext cx="914400" cy="365760"/>
          </a:xfrm>
        </p:spPr>
        <p:txBody>
          <a:bodyPr/>
          <a:lstStyle/>
          <a:p>
            <a:r>
              <a:rPr lang="en-US" sz="2000" dirty="0">
                <a:solidFill>
                  <a:prstClr val="black"/>
                </a:solidFill>
              </a:rPr>
              <a:t>where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6492875" y="1247775"/>
          <a:ext cx="1663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977760" imgH="304560" progId="Equation.DSMT4">
                  <p:embed/>
                </p:oleObj>
              </mc:Choice>
              <mc:Fallback>
                <p:oleObj name="Equation" r:id="rId5" imgW="977760" imgH="304560" progId="Equation.DSMT4">
                  <p:embed/>
                  <p:pic>
                    <p:nvPicPr>
                      <p:cNvPr id="18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2875" y="1247775"/>
                        <a:ext cx="16637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1691640"/>
            <a:ext cx="4023360" cy="36576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a typeface="Cambria Math"/>
              </a:rPr>
              <a:t>Solution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:  Let </a:t>
            </a:r>
            <a:r>
              <a:rPr lang="en-US" sz="20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2000" i="1" dirty="0">
                <a:solidFill>
                  <a:prstClr val="black"/>
                </a:solidFill>
                <a:ea typeface="Cambria Math"/>
              </a:rPr>
              <a:t>n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) be the statement</a:t>
            </a:r>
            <a:endParaRPr lang="en-US" dirty="0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292600" y="1693863"/>
          <a:ext cx="1079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19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2600" y="1693863"/>
                        <a:ext cx="10795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57200" y="2057400"/>
            <a:ext cx="7848600" cy="82296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  <a:ea typeface="Cambria Math"/>
              </a:rPr>
              <a:t>Use strong induction to show that </a:t>
            </a:r>
            <a:r>
              <a:rPr lang="en-US" sz="20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2000" i="1" dirty="0">
                <a:solidFill>
                  <a:prstClr val="black"/>
                </a:solidFill>
                <a:ea typeface="Cambria Math"/>
              </a:rPr>
              <a:t>n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) is true whenever  </a:t>
            </a:r>
            <a:r>
              <a:rPr lang="en-US" sz="2000" i="1" dirty="0">
                <a:solidFill>
                  <a:prstClr val="black"/>
                </a:solidFill>
                <a:ea typeface="Cambria Math"/>
              </a:rPr>
              <a:t>n</a:t>
            </a:r>
            <a:r>
              <a:rPr lang="en-US" sz="2000" dirty="0">
                <a:solidFill>
                  <a:prstClr val="black"/>
                </a:solidFill>
                <a:ea typeface="Cambria Math"/>
              </a:rPr>
              <a:t> ≥ 3.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  <a:ea typeface="Cambria Math"/>
              </a:rPr>
              <a:t>BASIS STEP: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 P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1800" dirty="0">
                <a:solidFill>
                  <a:prstClr val="black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) holds since</a:t>
            </a:r>
            <a:endParaRPr lang="en-US" dirty="0"/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3684588" y="2525713"/>
          <a:ext cx="11017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2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4588" y="2525713"/>
                        <a:ext cx="11017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2019300" y="2895600"/>
            <a:ext cx="1676400" cy="365760"/>
          </a:xfrm>
        </p:spPr>
        <p:txBody>
          <a:bodyPr/>
          <a:lstStyle/>
          <a:p>
            <a:r>
              <a:rPr lang="en-US" sz="18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) holds since</a:t>
            </a:r>
            <a:endParaRPr lang="en-US" dirty="0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3679825" y="2819400"/>
          <a:ext cx="2657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1" imgW="1562040" imgH="304560" progId="Equation.DSMT4">
                  <p:embed/>
                </p:oleObj>
              </mc:Choice>
              <mc:Fallback>
                <p:oleObj name="Equation" r:id="rId11" imgW="1562040" imgH="304560" progId="Equation.DSMT4">
                  <p:embed/>
                  <p:pic>
                    <p:nvPicPr>
                      <p:cNvPr id="21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79825" y="2819400"/>
                        <a:ext cx="26574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457200" y="3307080"/>
            <a:ext cx="8229600" cy="731520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  <a:ea typeface="Cambria Math"/>
              </a:rPr>
              <a:t>INDUCTIVE STEP: Assume that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) holds, i.e., 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f</a:t>
            </a:r>
            <a:r>
              <a:rPr lang="en-US" sz="1800" i="1" baseline="-25000" dirty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&gt; </a:t>
            </a:r>
            <a:r>
              <a:rPr lang="el-GR" sz="1800" dirty="0">
                <a:solidFill>
                  <a:prstClr val="black"/>
                </a:solidFill>
                <a:ea typeface="Cambria Math"/>
              </a:rPr>
              <a:t>α</a:t>
            </a:r>
            <a:r>
              <a:rPr lang="en-US" sz="1800" i="1" baseline="30000" dirty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1800" baseline="30000" dirty="0">
                <a:solidFill>
                  <a:prstClr val="black"/>
                </a:solidFill>
                <a:ea typeface="Cambria Math"/>
              </a:rPr>
              <a:t>−2  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for all integers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with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solidFill>
                  <a:prstClr val="black"/>
                </a:solidFill>
                <a:ea typeface="Cambria Math"/>
              </a:rPr>
              <a:t>       </a:t>
            </a:r>
            <a:r>
              <a:rPr lang="en-US" sz="1800" dirty="0">
                <a:solidFill>
                  <a:prstClr val="black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≤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≤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k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, where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k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≥ 4. Show that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k</a:t>
            </a:r>
            <a:r>
              <a:rPr lang="en-US" sz="1800" dirty="0">
                <a:solidFill>
                  <a:prstClr val="black"/>
                </a:solidFill>
                <a:ea typeface="Cambria Math"/>
              </a:rPr>
              <a:t> + 1) holds, i.e.,</a:t>
            </a:r>
            <a:endParaRPr lang="en-US" dirty="0"/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5867400" y="3711575"/>
          <a:ext cx="12096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22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3711575"/>
                        <a:ext cx="120967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20"/>
          </p:nvPr>
        </p:nvSpPr>
        <p:spPr>
          <a:xfrm>
            <a:off x="457200" y="4114800"/>
            <a:ext cx="6172200" cy="381000"/>
          </a:xfrm>
        </p:spPr>
        <p:txBody>
          <a:bodyPr/>
          <a:lstStyle/>
          <a:p>
            <a:pPr lvl="2"/>
            <a:r>
              <a:rPr lang="en-US" sz="1600" dirty="0">
                <a:solidFill>
                  <a:prstClr val="black"/>
                </a:solidFill>
                <a:ea typeface="Cambria Math"/>
              </a:rPr>
              <a:t>Since </a:t>
            </a:r>
            <a:r>
              <a:rPr lang="el-GR" sz="1600" dirty="0">
                <a:solidFill>
                  <a:prstClr val="black"/>
                </a:solidFill>
                <a:ea typeface="Cambria Math"/>
              </a:rPr>
              <a:t>α</a:t>
            </a:r>
            <a:r>
              <a:rPr lang="en-US" sz="1600" baseline="30000" dirty="0">
                <a:solidFill>
                  <a:prstClr val="black"/>
                </a:solidFill>
                <a:ea typeface="Cambria Math"/>
              </a:rPr>
              <a:t>2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 = </a:t>
            </a:r>
            <a:r>
              <a:rPr lang="el-GR" sz="1600" dirty="0">
                <a:solidFill>
                  <a:prstClr val="black"/>
                </a:solidFill>
                <a:ea typeface="Cambria Math"/>
              </a:rPr>
              <a:t>α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+ 1 (because </a:t>
            </a:r>
            <a:r>
              <a:rPr lang="el-GR" sz="1600" dirty="0">
                <a:solidFill>
                  <a:prstClr val="black"/>
                </a:solidFill>
                <a:ea typeface="Cambria Math"/>
              </a:rPr>
              <a:t>α 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is a solution of 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ea typeface="Cambria Math"/>
              </a:rPr>
              <a:t>2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−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 x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−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1 = 0),</a:t>
            </a: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1374775" y="4505325"/>
          <a:ext cx="63944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5" imgW="3759120" imgH="241200" progId="Equation.DSMT4">
                  <p:embed/>
                </p:oleObj>
              </mc:Choice>
              <mc:Fallback>
                <p:oleObj name="Equation" r:id="rId15" imgW="3759120" imgH="241200" progId="Equation.DSMT4">
                  <p:embed/>
                  <p:pic>
                    <p:nvPicPr>
                      <p:cNvPr id="23" name="Object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4775" y="4505325"/>
                        <a:ext cx="639445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6"/>
          <p:cNvSpPr>
            <a:spLocks noGrp="1"/>
          </p:cNvSpPr>
          <p:nvPr>
            <p:ph idx="21"/>
          </p:nvPr>
        </p:nvSpPr>
        <p:spPr>
          <a:xfrm>
            <a:off x="457200" y="4892040"/>
            <a:ext cx="5791200" cy="365760"/>
          </a:xfrm>
        </p:spPr>
        <p:txBody>
          <a:bodyPr/>
          <a:lstStyle/>
          <a:p>
            <a:pPr lvl="2"/>
            <a:r>
              <a:rPr lang="en-US" sz="1600" dirty="0">
                <a:solidFill>
                  <a:prstClr val="black"/>
                </a:solidFill>
                <a:ea typeface="Cambria Math"/>
              </a:rPr>
              <a:t>By the inductive hypothesis, because 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k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≥ 4  we have</a:t>
            </a:r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/>
        </p:nvGraphicFramePr>
        <p:xfrm>
          <a:off x="3173413" y="5172075"/>
          <a:ext cx="2655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7" imgW="1562040" imgH="241200" progId="Equation.DSMT4">
                  <p:embed/>
                </p:oleObj>
              </mc:Choice>
              <mc:Fallback>
                <p:oleObj name="Equation" r:id="rId17" imgW="1562040" imgH="241200" progId="Equation.DSMT4">
                  <p:embed/>
                  <p:pic>
                    <p:nvPicPr>
                      <p:cNvPr id="25" name="Object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3413" y="5172075"/>
                        <a:ext cx="2655887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8"/>
          <p:cNvSpPr>
            <a:spLocks noGrp="1"/>
          </p:cNvSpPr>
          <p:nvPr>
            <p:ph idx="22"/>
          </p:nvPr>
        </p:nvSpPr>
        <p:spPr>
          <a:xfrm>
            <a:off x="457200" y="5516880"/>
            <a:ext cx="4023360" cy="365760"/>
          </a:xfrm>
        </p:spPr>
        <p:txBody>
          <a:bodyPr/>
          <a:lstStyle/>
          <a:p>
            <a:pPr lvl="2"/>
            <a:r>
              <a:rPr lang="en-US" sz="1600" dirty="0">
                <a:solidFill>
                  <a:prstClr val="black"/>
                </a:solidFill>
                <a:ea typeface="Cambria Math"/>
              </a:rPr>
              <a:t>Therefore, it follows that</a:t>
            </a:r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2735262" y="5791200"/>
          <a:ext cx="3736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9" imgW="2197080" imgH="241200" progId="Equation.DSMT4">
                  <p:embed/>
                </p:oleObj>
              </mc:Choice>
              <mc:Fallback>
                <p:oleObj name="Equation" r:id="rId19" imgW="2197080" imgH="241200" progId="Equation.DSMT4">
                  <p:embed/>
                  <p:pic>
                    <p:nvPicPr>
                      <p:cNvPr id="24" name="Object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35262" y="5791200"/>
                        <a:ext cx="37369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22"/>
          <p:cNvSpPr>
            <a:spLocks noGrp="1"/>
          </p:cNvSpPr>
          <p:nvPr>
            <p:ph idx="24"/>
          </p:nvPr>
        </p:nvSpPr>
        <p:spPr>
          <a:xfrm>
            <a:off x="457200" y="6263640"/>
            <a:ext cx="4023360" cy="365760"/>
          </a:xfrm>
        </p:spPr>
        <p:txBody>
          <a:bodyPr/>
          <a:lstStyle/>
          <a:p>
            <a:pPr lvl="2"/>
            <a:r>
              <a:rPr lang="en-US" sz="1600" dirty="0">
                <a:solidFill>
                  <a:prstClr val="black"/>
                </a:solidFill>
                <a:ea typeface="Cambria Math"/>
              </a:rPr>
              <a:t>Hence, 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P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(</a:t>
            </a:r>
            <a:r>
              <a:rPr lang="en-US" sz="1600" i="1" dirty="0">
                <a:solidFill>
                  <a:prstClr val="black"/>
                </a:solidFill>
                <a:ea typeface="Cambria Math"/>
              </a:rPr>
              <a:t>k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 + </a:t>
            </a:r>
            <a:r>
              <a:rPr lang="en-US" sz="1600" dirty="0">
                <a:solidFill>
                  <a:prstClr val="black"/>
                </a:solidFill>
                <a:ea typeface="Cambria Math" pitchFamily="18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ea typeface="Cambria Math"/>
              </a:rPr>
              <a:t>) is true. </a:t>
            </a:r>
          </a:p>
        </p:txBody>
      </p:sp>
    </p:spTree>
    <p:extLst>
      <p:ext uri="{BB962C8B-B14F-4D97-AF65-F5344CB8AC3E}">
        <p14:creationId xmlns:p14="http://schemas.microsoft.com/office/powerpoint/2010/main" val="14895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3914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Mathematical Induction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Strong Induction and Well-Ordering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Definitions and Structural Induction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78904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191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Sets and Structures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</a:p>
        </p:txBody>
      </p:sp>
    </p:spTree>
    <p:extLst>
      <p:ext uri="{BB962C8B-B14F-4D97-AF65-F5344CB8AC3E}">
        <p14:creationId xmlns:p14="http://schemas.microsoft.com/office/powerpoint/2010/main" val="187736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Sets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递归定义集合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 :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Subset of Integers 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整数的子集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∊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</a:t>
            </a:r>
          </a:p>
          <a:p>
            <a:pPr marL="971550" lvl="1" indent="-51435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STEP: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∊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∊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 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Initially 3 is in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3 + 3 = 6, then 3 + 6 = 9, etc.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4114800"/>
            <a:ext cx="8229600" cy="16927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natural numbers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自然数集合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marL="971550" lvl="1" indent="-514350">
              <a:buNone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∊ N.</a:t>
            </a:r>
          </a:p>
          <a:p>
            <a:pPr marL="971550" lvl="1" indent="-514350">
              <a:buNone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STEP: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in N, then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+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in N.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Initially 0 is in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0 + 1 = 1, then 1 + 1 = 2, etc.</a:t>
            </a:r>
          </a:p>
        </p:txBody>
      </p:sp>
    </p:spTree>
    <p:extLst>
      <p:ext uri="{BB962C8B-B14F-4D97-AF65-F5344CB8AC3E}">
        <p14:creationId xmlns:p14="http://schemas.microsoft.com/office/powerpoint/2010/main" val="242976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Well-Formed Formulae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Definition</a:t>
            </a:r>
            <a:r>
              <a:rPr lang="en-US" sz="2800" dirty="0"/>
              <a:t>: The set of </a:t>
            </a:r>
            <a:r>
              <a:rPr lang="en-US" sz="2800" i="1" dirty="0">
                <a:solidFill>
                  <a:srgbClr val="FF0000"/>
                </a:solidFill>
              </a:rPr>
              <a:t>well-formed formulae </a:t>
            </a:r>
            <a:r>
              <a:rPr lang="en-US" sz="2800" dirty="0"/>
              <a:t>in propositional logic involving </a:t>
            </a:r>
            <a:r>
              <a:rPr lang="en-US" sz="2800" b="1" dirty="0"/>
              <a:t>T</a:t>
            </a:r>
            <a:r>
              <a:rPr lang="en-US" sz="2800" dirty="0"/>
              <a:t>, </a:t>
            </a:r>
            <a:r>
              <a:rPr lang="en-US" sz="2800" b="1" dirty="0"/>
              <a:t>F</a:t>
            </a:r>
            <a:r>
              <a:rPr lang="en-US" sz="2800" dirty="0"/>
              <a:t>, propositional variables, and operators from the set {</a:t>
            </a:r>
            <a:r>
              <a:rPr lang="en-US" sz="2800" dirty="0">
                <a:ea typeface="Cambria Math"/>
              </a:rPr>
              <a:t>¬,∧,∨,→,↔</a:t>
            </a:r>
            <a:r>
              <a:rPr lang="en-US" sz="2800" dirty="0"/>
              <a:t>}.</a:t>
            </a:r>
          </a:p>
          <a:p>
            <a:pPr lvl="1">
              <a:buNone/>
            </a:pP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BASIS STEP</a:t>
            </a:r>
            <a:r>
              <a:rPr lang="en-US" sz="2400" dirty="0">
                <a:ea typeface="Cambria Math" pitchFamily="18" charset="0"/>
              </a:rPr>
              <a:t>:</a:t>
            </a:r>
            <a:r>
              <a:rPr lang="en-US" sz="2400" dirty="0"/>
              <a:t>  </a:t>
            </a:r>
            <a:r>
              <a:rPr lang="en-US" sz="2400" b="1" dirty="0"/>
              <a:t>T</a:t>
            </a:r>
            <a:r>
              <a:rPr lang="en-US" sz="2400" dirty="0"/>
              <a:t>,</a:t>
            </a:r>
            <a:r>
              <a:rPr lang="en-US" sz="2400" b="1" dirty="0"/>
              <a:t>F</a:t>
            </a:r>
            <a:r>
              <a:rPr lang="en-US" sz="2400" dirty="0"/>
              <a:t>, and </a:t>
            </a:r>
            <a:r>
              <a:rPr lang="en-US" sz="2400" i="1" dirty="0"/>
              <a:t>s</a:t>
            </a:r>
            <a:r>
              <a:rPr lang="en-US" sz="2400" dirty="0"/>
              <a:t>, where </a:t>
            </a:r>
            <a:r>
              <a:rPr lang="en-US" sz="2400" i="1" dirty="0"/>
              <a:t>s</a:t>
            </a:r>
            <a:r>
              <a:rPr lang="en-US" sz="2400" dirty="0"/>
              <a:t> is a propositional variable, are well-formed formulae.</a:t>
            </a:r>
            <a:endParaRPr lang="en-US" sz="2400" i="1" dirty="0"/>
          </a:p>
          <a:p>
            <a:pPr lvl="1">
              <a:buNone/>
            </a:pPr>
            <a:r>
              <a:rPr lang="en-US" sz="2400" dirty="0">
                <a:solidFill>
                  <a:srgbClr val="FF0000"/>
                </a:solidFill>
              </a:rPr>
              <a:t>RECURSIVE STEP</a:t>
            </a:r>
            <a:r>
              <a:rPr lang="en-US" sz="2400" dirty="0"/>
              <a:t>: If </a:t>
            </a:r>
            <a:r>
              <a:rPr lang="en-US" sz="2400" i="1" dirty="0"/>
              <a:t>E</a:t>
            </a:r>
            <a:r>
              <a:rPr lang="en-US" sz="2400" dirty="0"/>
              <a:t> and </a:t>
            </a:r>
            <a:r>
              <a:rPr lang="en-US" sz="2400" i="1" dirty="0"/>
              <a:t>F</a:t>
            </a:r>
            <a:r>
              <a:rPr lang="en-US" sz="2400" dirty="0"/>
              <a:t> are well formed formulae, then (</a:t>
            </a:r>
            <a:r>
              <a:rPr lang="en-US" sz="2400" dirty="0">
                <a:ea typeface="Cambria Math"/>
              </a:rPr>
              <a:t>¬</a:t>
            </a:r>
            <a:r>
              <a:rPr lang="en-US" sz="2400" i="1" dirty="0"/>
              <a:t> E</a:t>
            </a:r>
            <a:r>
              <a:rPr lang="en-US" sz="2400" dirty="0"/>
              <a:t>)</a:t>
            </a:r>
            <a:r>
              <a:rPr lang="en-US" sz="2400" i="1" dirty="0"/>
              <a:t>,  </a:t>
            </a:r>
            <a:r>
              <a:rPr lang="en-US" sz="2400" dirty="0"/>
              <a:t>(</a:t>
            </a:r>
            <a:r>
              <a:rPr lang="en-US" sz="2400" i="1" dirty="0"/>
              <a:t>E</a:t>
            </a:r>
            <a:r>
              <a:rPr lang="en-US" sz="2400" dirty="0">
                <a:ea typeface="Cambria Math"/>
              </a:rPr>
              <a:t> ∧ </a:t>
            </a:r>
            <a:r>
              <a:rPr lang="en-US" sz="2400" i="1" dirty="0"/>
              <a:t>F</a:t>
            </a:r>
            <a:r>
              <a:rPr lang="en-US" sz="2400" dirty="0"/>
              <a:t>),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E</a:t>
            </a:r>
            <a:r>
              <a:rPr lang="en-US" sz="2400" dirty="0">
                <a:ea typeface="Cambria Math"/>
              </a:rPr>
              <a:t> ∨ </a:t>
            </a:r>
            <a:r>
              <a:rPr lang="en-US" sz="2400" i="1" dirty="0"/>
              <a:t>F</a:t>
            </a:r>
            <a:r>
              <a:rPr lang="en-US" sz="2400" dirty="0"/>
              <a:t>), (</a:t>
            </a:r>
            <a:r>
              <a:rPr lang="en-US" sz="2400" i="1" dirty="0"/>
              <a:t>E</a:t>
            </a:r>
            <a:r>
              <a:rPr lang="en-US" sz="2400" dirty="0">
                <a:ea typeface="Cambria Math"/>
              </a:rPr>
              <a:t> → </a:t>
            </a:r>
            <a:r>
              <a:rPr lang="en-US" sz="2400" i="1" dirty="0"/>
              <a:t>F</a:t>
            </a:r>
            <a:r>
              <a:rPr lang="en-US" sz="2400" dirty="0"/>
              <a:t>), (</a:t>
            </a:r>
            <a:r>
              <a:rPr lang="en-US" sz="2400" i="1" dirty="0"/>
              <a:t>E</a:t>
            </a:r>
            <a:r>
              <a:rPr lang="en-US" sz="2400" dirty="0">
                <a:ea typeface="Cambria Math"/>
              </a:rPr>
              <a:t> ↔ </a:t>
            </a:r>
            <a:r>
              <a:rPr lang="en-US" sz="2400" i="1" dirty="0"/>
              <a:t>F</a:t>
            </a:r>
            <a:r>
              <a:rPr lang="en-US" sz="2400" dirty="0"/>
              <a:t>), are well-formed formulae.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Examples</a:t>
            </a:r>
            <a:r>
              <a:rPr lang="en-US" sz="2800" dirty="0"/>
              <a:t>: ((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ea typeface="Cambria Math"/>
              </a:rPr>
              <a:t>∨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) → (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∧ </a:t>
            </a:r>
            <a:r>
              <a:rPr lang="en-US" sz="2800" b="1" dirty="0">
                <a:ea typeface="Cambria Math"/>
              </a:rPr>
              <a:t>F</a:t>
            </a:r>
            <a:r>
              <a:rPr lang="en-US" sz="2800" dirty="0">
                <a:ea typeface="Cambria Math"/>
              </a:rPr>
              <a:t>)) is a well-formed formula.</a:t>
            </a:r>
          </a:p>
          <a:p>
            <a:pPr algn="ctr"/>
            <a:r>
              <a:rPr lang="en-US" sz="2800" i="1" dirty="0" err="1">
                <a:ea typeface="Cambria Math"/>
              </a:rPr>
              <a:t>pq</a:t>
            </a:r>
            <a:r>
              <a:rPr lang="en-US" sz="2800" i="1" dirty="0"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∧  is not a  well formed formula.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28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191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Sets and Structures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</a:p>
        </p:txBody>
      </p:sp>
    </p:spTree>
    <p:extLst>
      <p:ext uri="{BB962C8B-B14F-4D97-AF65-F5344CB8AC3E}">
        <p14:creationId xmlns:p14="http://schemas.microsoft.com/office/powerpoint/2010/main" val="382117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3999" cy="118872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Induction and Recursively Defined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1066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that the set S defined  by specifying that 3 ∊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and that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∊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∊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 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set of all positive integers that are multiples of 3.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2590800"/>
            <a:ext cx="8412480" cy="36763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the set of all positive integers divisible by 3. To prove that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show that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subset of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subset of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A⊂ S: Let P(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be the statement that 3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belongs to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2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3∙1 = 3 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 by the first part of recursive definition.</a:t>
            </a:r>
          </a:p>
          <a:p>
            <a:pPr marL="457200" lvl="2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STEP: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true. By the second part of the recursive definition, if 3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 then since 3 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 3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+ 1) 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 Hence,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+ 1) is true. 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⊂ A:</a:t>
            </a:r>
          </a:p>
          <a:p>
            <a:pPr marL="457200" lvl="2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by the first part of recursive definition, and   3 = 3∙1.</a:t>
            </a:r>
          </a:p>
          <a:p>
            <a:pPr marL="457200" lvl="2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STEP: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second part of the recursive definition adds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if both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If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both in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both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divisible by 3. By part (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of Theorem 1 of Section 4.1, it follows that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divisible by 3. </a:t>
            </a:r>
          </a:p>
        </p:txBody>
      </p:sp>
    </p:spTree>
    <p:extLst>
      <p:ext uri="{BB962C8B-B14F-4D97-AF65-F5344CB8AC3E}">
        <p14:creationId xmlns:p14="http://schemas.microsoft.com/office/powerpoint/2010/main" val="116151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882"/>
            <a:ext cx="8991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 of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  <a:b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结构归纳法定义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</p:spPr>
        <p:txBody>
          <a:bodyPr/>
          <a:lstStyle/>
          <a:p>
            <a:pPr lvl="1">
              <a:buNone/>
            </a:pP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To prove a property of the elements of a recursively defined set, we use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that the result holds for all elements specified in the basis step of the recursive definition.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STEP: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that if the statement is true for each of the elements used to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construct new elements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step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the definition, the result holds for these new elements.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7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Trees</a:t>
            </a:r>
            <a:r>
              <a:rPr lang="en-US" sz="1500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</a:rPr>
              <a:t>Definition</a:t>
            </a:r>
            <a:r>
              <a:rPr lang="en-US" sz="2400" dirty="0"/>
              <a:t>: The </a:t>
            </a:r>
            <a:r>
              <a:rPr lang="en-US" sz="2400" i="1" dirty="0"/>
              <a:t>height</a:t>
            </a:r>
            <a:r>
              <a:rPr lang="en-US" sz="2400" dirty="0"/>
              <a:t> </a:t>
            </a:r>
            <a:r>
              <a:rPr lang="en-US" sz="2400" i="1" dirty="0"/>
              <a:t>h(T) </a:t>
            </a:r>
            <a:r>
              <a:rPr lang="en-US" sz="2400" dirty="0"/>
              <a:t>of a full binary tree </a:t>
            </a:r>
            <a:r>
              <a:rPr lang="en-US" sz="2400" i="1" dirty="0"/>
              <a:t>T</a:t>
            </a:r>
            <a:r>
              <a:rPr lang="en-US" sz="2400" dirty="0"/>
              <a:t> is defined recursively as follows: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BASIS STEP: The height of a full binary tree </a:t>
            </a:r>
            <a:r>
              <a:rPr lang="en-US" sz="2000" i="1" dirty="0"/>
              <a:t>T </a:t>
            </a:r>
            <a:r>
              <a:rPr lang="en-US" sz="2000" dirty="0"/>
              <a:t>consisting of only a root </a:t>
            </a:r>
            <a:r>
              <a:rPr lang="en-US" sz="2000" i="1" dirty="0"/>
              <a:t>r</a:t>
            </a:r>
            <a:r>
              <a:rPr lang="en-US" sz="2000" dirty="0"/>
              <a:t> is </a:t>
            </a:r>
            <a:r>
              <a:rPr lang="en-US" sz="2000" i="1" dirty="0"/>
              <a:t>h(T) = </a:t>
            </a:r>
            <a:r>
              <a:rPr lang="en-US" sz="2000" dirty="0">
                <a:ea typeface="Cambria Math" pitchFamily="18" charset="0"/>
              </a:rPr>
              <a:t>0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RECURSIVE STEP: If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dirty="0"/>
              <a:t>are full binary trees, then the full binary tree </a:t>
            </a:r>
            <a:r>
              <a:rPr lang="en-US" sz="2000" i="1" dirty="0"/>
              <a:t>T = T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∙T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dirty="0"/>
              <a:t>has height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90600" y="3556920"/>
          <a:ext cx="3268512" cy="4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556920"/>
                        <a:ext cx="3268512" cy="47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362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number of vertices  </a:t>
            </a: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of a full binary tree </a:t>
            </a:r>
            <a:r>
              <a:rPr lang="en-US" sz="2400" i="1" dirty="0"/>
              <a:t>T</a:t>
            </a:r>
            <a:r>
              <a:rPr lang="en-US" sz="2400" dirty="0"/>
              <a:t> satisfies the following recursive formula: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BASIS STEP</a:t>
            </a:r>
            <a:r>
              <a:rPr lang="en-US" sz="2000" dirty="0"/>
              <a:t>: The number of vertices of a full binary tree </a:t>
            </a:r>
            <a:r>
              <a:rPr lang="en-US" sz="2000" i="1" dirty="0"/>
              <a:t>T </a:t>
            </a:r>
            <a:r>
              <a:rPr lang="en-US" sz="2000" dirty="0"/>
              <a:t>consisting of only a root </a:t>
            </a:r>
            <a:r>
              <a:rPr lang="en-US" sz="2000" i="1" dirty="0"/>
              <a:t>r</a:t>
            </a:r>
            <a:r>
              <a:rPr lang="en-US" sz="2000" dirty="0"/>
              <a:t> is </a:t>
            </a: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</a:t>
            </a:r>
            <a:r>
              <a:rPr lang="en-US" sz="2000" i="1" dirty="0"/>
              <a:t> = </a:t>
            </a:r>
            <a:r>
              <a:rPr lang="en-US" sz="2000" dirty="0">
                <a:ea typeface="Cambria Math" pitchFamily="18" charset="0"/>
              </a:rPr>
              <a:t>1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RECURSIVE STEP</a:t>
            </a:r>
            <a:r>
              <a:rPr lang="en-US" sz="2000" dirty="0"/>
              <a:t>: If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dirty="0"/>
              <a:t>are full binary trees, then the  full binary tree </a:t>
            </a:r>
            <a:r>
              <a:rPr lang="en-US" sz="2000" i="1" dirty="0"/>
              <a:t>T = T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∙T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dirty="0"/>
              <a:t>has the number of vertices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90600" y="6216650"/>
          <a:ext cx="26971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6216650"/>
                        <a:ext cx="26971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88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 and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572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Theorem</a:t>
            </a:r>
            <a:r>
              <a:rPr lang="en-US" sz="2400" dirty="0"/>
              <a:t>: If </a:t>
            </a:r>
            <a:r>
              <a:rPr lang="en-US" sz="2400" i="1" dirty="0"/>
              <a:t>T</a:t>
            </a:r>
            <a:r>
              <a:rPr lang="en-US" sz="2400" dirty="0"/>
              <a:t> is a full binary tree, then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410200" y="1231900"/>
          <a:ext cx="2346696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1231900"/>
                        <a:ext cx="2346696" cy="55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1752600"/>
            <a:ext cx="8229600" cy="135636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a typeface="Cambria Math" pitchFamily="18" charset="0"/>
              </a:rPr>
              <a:t>Proof</a:t>
            </a:r>
            <a:r>
              <a:rPr lang="en-US" sz="2400" dirty="0">
                <a:ea typeface="Cambria Math" pitchFamily="18" charset="0"/>
              </a:rPr>
              <a:t>: Use structural induction.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BASIS  STEP</a:t>
            </a:r>
            <a:r>
              <a:rPr lang="en-US" sz="2000" dirty="0"/>
              <a:t>: The result holds for a full binary tree consisting only of a root,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549800" y="2628900"/>
          <a:ext cx="2653920" cy="4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396800" imgH="241200" progId="Equation.DSMT4">
                  <p:embed/>
                </p:oleObj>
              </mc:Choice>
              <mc:Fallback>
                <p:oleObj name="Equation" r:id="rId5" imgW="1396800" imgH="241200" progId="Equation.DSMT4">
                  <p:embed/>
                  <p:pic>
                    <p:nvPicPr>
                      <p:cNvPr id="12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800" y="2628900"/>
                        <a:ext cx="2653920" cy="45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191000" y="2654300"/>
            <a:ext cx="990600" cy="365760"/>
          </a:xfrm>
        </p:spPr>
        <p:txBody>
          <a:bodyPr/>
          <a:lstStyle/>
          <a:p>
            <a:r>
              <a:rPr lang="en-US" sz="2000" dirty="0"/>
              <a:t>Hence,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054600" y="2628900"/>
          <a:ext cx="25828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13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4600" y="2628900"/>
                        <a:ext cx="2582863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57200" y="3200400"/>
            <a:ext cx="3352800" cy="365760"/>
          </a:xfrm>
        </p:spPr>
        <p:txBody>
          <a:bodyPr/>
          <a:lstStyle/>
          <a:p>
            <a:pPr lvl="1"/>
            <a:r>
              <a:rPr lang="en-US" sz="2000" dirty="0">
                <a:solidFill>
                  <a:srgbClr val="FF0000"/>
                </a:solidFill>
              </a:rPr>
              <a:t>RECURSIVE STEP</a:t>
            </a:r>
            <a:r>
              <a:rPr lang="en-US" sz="2000" dirty="0"/>
              <a:t>:  Assume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797300" y="3148013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9" imgW="1054080" imgH="266400" progId="Equation.DSMT4">
                  <p:embed/>
                </p:oleObj>
              </mc:Choice>
              <mc:Fallback>
                <p:oleObj name="Equation" r:id="rId9" imgW="1054080" imgH="266400" progId="Equation.DSMT4">
                  <p:embed/>
                  <p:pic>
                    <p:nvPicPr>
                      <p:cNvPr id="14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7300" y="3148013"/>
                        <a:ext cx="200342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5867400" y="3200400"/>
            <a:ext cx="1097280" cy="365760"/>
          </a:xfrm>
        </p:spPr>
        <p:txBody>
          <a:bodyPr/>
          <a:lstStyle/>
          <a:p>
            <a:r>
              <a:rPr lang="en-US" sz="2000" dirty="0"/>
              <a:t>and also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996950" y="3648075"/>
          <a:ext cx="2051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1" imgW="1079280" imgH="266400" progId="Equation.DSMT4">
                  <p:embed/>
                </p:oleObj>
              </mc:Choice>
              <mc:Fallback>
                <p:oleObj name="Equation" r:id="rId11" imgW="1079280" imgH="266400" progId="Equation.DSMT4">
                  <p:embed/>
                  <p:pic>
                    <p:nvPicPr>
                      <p:cNvPr id="15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6950" y="3648075"/>
                        <a:ext cx="20510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3124200" y="3695066"/>
            <a:ext cx="4343400" cy="36576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000" dirty="0"/>
              <a:t>whenever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dirty="0">
                <a:ea typeface="Cambria Math" pitchFamily="18" charset="0"/>
              </a:rPr>
              <a:t> </a:t>
            </a:r>
            <a:r>
              <a:rPr lang="en-US" sz="2000" dirty="0"/>
              <a:t>are full binary trees.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3"/>
              <p:cNvSpPr txBox="1"/>
              <p:nvPr/>
            </p:nvSpPr>
            <p:spPr>
              <a:xfrm>
                <a:off x="1050925" y="4189413"/>
                <a:ext cx="8321675" cy="24399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recursive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formula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inductive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hypothesis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	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recursive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definition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5" y="4189413"/>
                <a:ext cx="8321675" cy="2439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6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191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Recursively Defined Sets and Structures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Induction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</a:p>
        </p:txBody>
      </p:sp>
    </p:spTree>
    <p:extLst>
      <p:ext uri="{BB962C8B-B14F-4D97-AF65-F5344CB8AC3E}">
        <p14:creationId xmlns:p14="http://schemas.microsoft.com/office/powerpoint/2010/main" val="396500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广义归纳法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used to prove results about sets other than the integers that have the well-ordering property.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证明整数集合以外的其他具有良序性的集合的结果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example,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consider an ordering on N ⨉ N, ordered pairs of nonnegative integers. Specify that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less than or equal to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if either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and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This is called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lexicographic ordering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字典序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also commonly ordered by a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lexicographic ordering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37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2788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Mathematical Induction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数学归纳法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5.1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Generalized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999"/>
            <a:ext cx="8534400" cy="1943101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m,n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defined for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950025"/>
              </p:ext>
            </p:extLst>
          </p:nvPr>
        </p:nvGraphicFramePr>
        <p:xfrm>
          <a:off x="5791200" y="990600"/>
          <a:ext cx="1983168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990600"/>
                        <a:ext cx="1983168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1447800"/>
            <a:ext cx="2042160" cy="4572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and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41997"/>
              </p:ext>
            </p:extLst>
          </p:nvPr>
        </p:nvGraphicFramePr>
        <p:xfrm>
          <a:off x="2079625" y="1473200"/>
          <a:ext cx="56165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2552400" imgH="507960" progId="Equation.DSMT4">
                  <p:embed/>
                </p:oleObj>
              </mc:Choice>
              <mc:Fallback>
                <p:oleObj name="Equation" r:id="rId5" imgW="2552400" imgH="50796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9625" y="1473200"/>
                        <a:ext cx="561657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2501900"/>
            <a:ext cx="2194560" cy="4572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Show that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33876"/>
              </p:ext>
            </p:extLst>
          </p:nvPr>
        </p:nvGraphicFramePr>
        <p:xfrm>
          <a:off x="1952625" y="2476500"/>
          <a:ext cx="2847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1295280" imgH="253800" progId="Equation.DSMT4">
                  <p:embed/>
                </p:oleObj>
              </mc:Choice>
              <mc:Fallback>
                <p:oleObj name="Equation" r:id="rId7" imgW="1295280" imgH="253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625" y="2476500"/>
                        <a:ext cx="28479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800600" y="2501900"/>
            <a:ext cx="2194560" cy="4572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defined for all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14050"/>
              </p:ext>
            </p:extLst>
          </p:nvPr>
        </p:nvGraphicFramePr>
        <p:xfrm>
          <a:off x="6889750" y="2463800"/>
          <a:ext cx="2066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939600" imgH="241200" progId="Equation.DSMT4">
                  <p:embed/>
                </p:oleObj>
              </mc:Choice>
              <mc:Fallback>
                <p:oleObj name="Equation" r:id="rId9" imgW="939600" imgH="241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9750" y="2463800"/>
                        <a:ext cx="2066925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457200" y="3200400"/>
            <a:ext cx="8534400" cy="3454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 generalized induction.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1"/>
              <p:cNvSpPr txBox="1"/>
              <p:nvPr/>
            </p:nvSpPr>
            <p:spPr>
              <a:xfrm>
                <a:off x="2451183" y="3546843"/>
                <a:ext cx="2319338" cy="5603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83" y="3546843"/>
                <a:ext cx="2319338" cy="560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304800" y="4017962"/>
            <a:ext cx="4099560" cy="365760"/>
          </a:xfrm>
        </p:spPr>
        <p:txBody>
          <a:bodyPr/>
          <a:lstStyle/>
          <a:p>
            <a:pPr marL="137160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that</a:t>
            </a: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93183"/>
              </p:ext>
            </p:extLst>
          </p:nvPr>
        </p:nvGraphicFramePr>
        <p:xfrm>
          <a:off x="4511040" y="3953901"/>
          <a:ext cx="32686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2" imgW="1485720" imgH="253800" progId="Equation.DSMT4">
                  <p:embed/>
                </p:oleObj>
              </mc:Choice>
              <mc:Fallback>
                <p:oleObj name="Equation" r:id="rId12" imgW="148572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11040" y="3953901"/>
                        <a:ext cx="3268662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20"/>
          </p:nvPr>
        </p:nvSpPr>
        <p:spPr>
          <a:xfrm>
            <a:off x="0" y="4367151"/>
            <a:ext cx="9144000" cy="1097280"/>
          </a:xfrm>
        </p:spPr>
        <p:txBody>
          <a:bodyPr/>
          <a:lstStyle/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whenever(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̍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mʹ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ʹ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is less than (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lexicographic ordering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 N × N 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0, by the inductive hypothesis we can 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5"/>
              <p:cNvSpPr txBox="1"/>
              <p:nvPr/>
            </p:nvSpPr>
            <p:spPr>
              <a:xfrm>
                <a:off x="879475" y="5037138"/>
                <a:ext cx="6780213" cy="508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5" y="5037138"/>
                <a:ext cx="6780213" cy="508000"/>
              </a:xfrm>
              <a:prstGeom prst="rect">
                <a:avLst/>
              </a:prstGeom>
              <a:blipFill>
                <a:blip r:embed="rId1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6"/>
          <p:cNvSpPr>
            <a:spLocks noGrp="1"/>
          </p:cNvSpPr>
          <p:nvPr>
            <p:ph idx="21"/>
          </p:nvPr>
        </p:nvSpPr>
        <p:spPr>
          <a:xfrm>
            <a:off x="9331" y="5531725"/>
            <a:ext cx="8229600" cy="457200"/>
          </a:xfrm>
        </p:spPr>
        <p:txBody>
          <a:bodyPr/>
          <a:lstStyle/>
          <a:p>
            <a:pPr lvl="2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0, by the inductive hypothesis we can conclude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7"/>
              <p:cNvSpPr txBox="1"/>
              <p:nvPr/>
            </p:nvSpPr>
            <p:spPr>
              <a:xfrm>
                <a:off x="885824" y="5926138"/>
                <a:ext cx="7267575" cy="508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5926138"/>
                <a:ext cx="7267575" cy="508000"/>
              </a:xfrm>
              <a:prstGeom prst="rect">
                <a:avLst/>
              </a:prstGeom>
              <a:blipFill>
                <a:blip r:embed="rId1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6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 anchor="ctr"/>
          <a:lstStyle/>
          <a:p>
            <a:r>
              <a:rPr lang="en-US" sz="60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Algorithms</a:t>
            </a:r>
            <a:br>
              <a:rPr lang="en-US" sz="60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8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8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递归算法</a:t>
            </a:r>
            <a:r>
              <a:rPr lang="en-US" altLang="zh-CN" sz="48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48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6000" b="1" dirty="0">
              <a:solidFill>
                <a:srgbClr val="1A58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5.4</a:t>
            </a:r>
          </a:p>
        </p:txBody>
      </p:sp>
    </p:spTree>
    <p:extLst>
      <p:ext uri="{BB962C8B-B14F-4D97-AF65-F5344CB8AC3E}">
        <p14:creationId xmlns:p14="http://schemas.microsoft.com/office/powerpoint/2010/main" val="399835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algorithm is called recursive if it solves a problem by reducing it to an instance of the same problem with smaller input.</a:t>
            </a:r>
          </a:p>
        </p:txBody>
      </p:sp>
    </p:spTree>
    <p:extLst>
      <p:ext uri="{BB962C8B-B14F-4D97-AF65-F5344CB8AC3E}">
        <p14:creationId xmlns:p14="http://schemas.microsoft.com/office/powerpoint/2010/main" val="378797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Factorial Algorithm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递归阶乘算法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 a recursive algorithm for computing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nonnegative integer. 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 the recursive definition of the factorial function.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09600" y="3581400"/>
            <a:ext cx="7315200" cy="2819400"/>
          </a:xfrm>
          <a:ln w="12700">
            <a:solidFill>
              <a:srgbClr val="1A587B"/>
            </a:solidFill>
          </a:ln>
        </p:spPr>
        <p:txBody>
          <a:bodyPr/>
          <a:lstStyle/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factorial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nonnegative integer)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then return 1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 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return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n∙factorial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−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{output is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243146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Recursive Exponentiation Algorithm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递归指数运算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 a recursive algorithm for computing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nonzero real number and 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nonnegative integer.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 the recursive definition of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914400" y="3429000"/>
            <a:ext cx="7315200" cy="3124200"/>
          </a:xfrm>
          <a:ln w="12700">
            <a:solidFill>
              <a:srgbClr val="1A587B"/>
            </a:solidFill>
          </a:ln>
        </p:spPr>
        <p:txBody>
          <a:bodyPr/>
          <a:lstStyle/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nonzero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real number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nonnegative integer)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then return 1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 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return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a∙ power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n −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{output is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7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29718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Principle of Mathematical Induction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To prove that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true for all positive integers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complete these steps: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基础步骤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Show that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true.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归纳步骤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that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→ 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is true for all positive integers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complete the inductive step, assuming the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hypothesis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归纳假设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that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holds for an arbitrary integer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show that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must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true.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4572000"/>
            <a:ext cx="8321040" cy="22159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Climbing an Infinite Ladder Example:</a:t>
            </a:r>
          </a:p>
          <a:p>
            <a:pPr lvl="1" indent="-342900" defTabSz="4572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By (1), we can reach rung 1.</a:t>
            </a:r>
          </a:p>
          <a:p>
            <a:pPr lvl="1" indent="-342900" defTabSz="4572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STEP: Assume the inductive hypothesis that we can reach rung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by (2), we can reach rung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+ 1.</a:t>
            </a:r>
          </a:p>
          <a:p>
            <a:pPr marL="0" lvl="1" indent="0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→ 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 is true for all positive integers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k.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We can reach every rung on the ladder.</a:t>
            </a:r>
            <a:endParaRPr lang="en-US" altLang="zh-C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BE52B1-6068-4EF7-9E14-449D75808D1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91440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0" cy="1188720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Validity of Mathematical Induction</a:t>
            </a:r>
            <a:b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数学归纳法有效性证明</a:t>
            </a:r>
            <a:r>
              <a:rPr lang="en-US" altLang="zh-CN" sz="2400" b="1" dirty="0">
                <a:solidFill>
                  <a:srgbClr val="1A58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3600" b="1" dirty="0">
              <a:solidFill>
                <a:srgbClr val="1A58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Mathematical induction can be expressed  as the rule of inference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数学归纳可用推理规则表示如下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1600200" y="3200400"/>
                <a:ext cx="6324600" cy="584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00400"/>
                <a:ext cx="6324600" cy="584200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5923"/>
            <a:ext cx="70866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Proving a Summation Formula by 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590800" cy="457200"/>
          </a:xfrm>
        </p:spPr>
        <p:txBody>
          <a:bodyPr/>
          <a:lstStyle/>
          <a:p>
            <a:pPr lvl="0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Show that: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085144"/>
              </p:ext>
            </p:extLst>
          </p:nvPr>
        </p:nvGraphicFramePr>
        <p:xfrm>
          <a:off x="3276600" y="1184057"/>
          <a:ext cx="167616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838080" imgH="444240" progId="Equation.DSMT4">
                  <p:embed/>
                </p:oleObj>
              </mc:Choice>
              <mc:Fallback>
                <p:oleObj name="Equation" r:id="rId3" imgW="838080" imgH="44424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184057"/>
                        <a:ext cx="1676160" cy="88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1894114"/>
            <a:ext cx="6934200" cy="49530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</a:p>
          <a:p>
            <a:pPr lvl="1" algn="just"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is true since 1(1 + 1)/2 = 1.</a:t>
            </a:r>
          </a:p>
          <a:p>
            <a:pPr lvl="1" algn="just"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Assume true for 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lvl="1" algn="just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inductive hypothesis is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05390"/>
              </p:ext>
            </p:extLst>
          </p:nvPr>
        </p:nvGraphicFramePr>
        <p:xfrm>
          <a:off x="4495800" y="3276345"/>
          <a:ext cx="1143000" cy="59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850680" imgH="444240" progId="Equation.DSMT4">
                  <p:embed/>
                </p:oleObj>
              </mc:Choice>
              <mc:Fallback>
                <p:oleObj name="Equation" r:id="rId5" imgW="850680" imgH="44424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3276345"/>
                        <a:ext cx="1143000" cy="59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733800"/>
            <a:ext cx="5334000" cy="457200"/>
          </a:xfrm>
        </p:spPr>
        <p:txBody>
          <a:bodyPr/>
          <a:lstStyle/>
          <a:p>
            <a:pPr marL="457200" lvl="0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Under this assumption,</a:t>
            </a:r>
            <a:r>
              <a:rPr lang="en-US" altLang="zh-CN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226805"/>
              </p:ext>
            </p:extLst>
          </p:nvPr>
        </p:nvGraphicFramePr>
        <p:xfrm>
          <a:off x="1219200" y="4191000"/>
          <a:ext cx="51054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552400" imgH="1269720" progId="Equation.DSMT4">
                  <p:embed/>
                </p:oleObj>
              </mc:Choice>
              <mc:Fallback>
                <p:oleObj name="Equation" r:id="rId7" imgW="2552400" imgH="1269720" progId="Equation.DSMT4">
                  <p:embed/>
                  <p:pic>
                    <p:nvPicPr>
                      <p:cNvPr id="9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191000"/>
                        <a:ext cx="510540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08569EF-859F-4E2D-BE24-D4D0BB33F3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77000" y="1419600"/>
            <a:ext cx="2362200" cy="1066800"/>
          </a:xfrm>
          <a:ln w="12700">
            <a:solidFill>
              <a:srgbClr val="1A587B"/>
            </a:solidFill>
          </a:ln>
        </p:spPr>
        <p:txBody>
          <a:bodyPr/>
          <a:lstStyle/>
          <a:p>
            <a:pPr lvl="0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Once we have this conjecture, mathematical induction can be used to prove it correct.</a:t>
            </a:r>
          </a:p>
        </p:txBody>
      </p:sp>
    </p:spTree>
    <p:extLst>
      <p:ext uri="{BB962C8B-B14F-4D97-AF65-F5344CB8AC3E}">
        <p14:creationId xmlns:p14="http://schemas.microsoft.com/office/powerpoint/2010/main" val="69243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1643"/>
            <a:ext cx="7810500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Conjecturing and Proving a Summation Formula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22960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 and prove correct a formula for the sum of the first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positive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odd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integers. Then prove your conjecture.</a:t>
            </a:r>
          </a:p>
          <a:p>
            <a:pPr lvl="0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have: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76604"/>
              </p:ext>
            </p:extLst>
          </p:nvPr>
        </p:nvGraphicFramePr>
        <p:xfrm>
          <a:off x="2219325" y="1873250"/>
          <a:ext cx="57054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4076640" imgH="203040" progId="Equation.DSMT4">
                  <p:embed/>
                </p:oleObj>
              </mc:Choice>
              <mc:Fallback>
                <p:oleObj name="Equation" r:id="rId3" imgW="4076640" imgH="20304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9325" y="1873250"/>
                        <a:ext cx="57054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365760"/>
          </a:xfrm>
        </p:spPr>
        <p:txBody>
          <a:bodyPr/>
          <a:lstStyle/>
          <a:p>
            <a:pPr lvl="1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conjecture that the sum of the first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positive odd integers is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24275"/>
              </p:ext>
            </p:extLst>
          </p:nvPr>
        </p:nvGraphicFramePr>
        <p:xfrm>
          <a:off x="3397250" y="2505075"/>
          <a:ext cx="23479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athType 6.0 Equation" r:id="rId5" imgW="1676160" imgH="253800" progId="Equation.DSMT4">
                  <p:embed/>
                </p:oleObj>
              </mc:Choice>
              <mc:Fallback>
                <p:oleObj name="MathType 6.0 Equation" r:id="rId5" imgW="1676160" imgH="2538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7250" y="2505075"/>
                        <a:ext cx="2347913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2849880"/>
            <a:ext cx="8229600" cy="3855720"/>
          </a:xfrm>
          <a:ln>
            <a:solidFill>
              <a:srgbClr val="FF0000"/>
            </a:solidFill>
          </a:ln>
        </p:spPr>
        <p:txBody>
          <a:bodyPr/>
          <a:lstStyle/>
          <a:p>
            <a:pPr lvl="1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prove the conjecture with mathematical induction.</a:t>
            </a:r>
          </a:p>
          <a:p>
            <a:pPr lvl="1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BASIS STEP: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is true since 1</a:t>
            </a:r>
            <a:r>
              <a:rPr lang="en-US" sz="1600" b="1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1.</a:t>
            </a:r>
          </a:p>
          <a:p>
            <a:pPr lvl="1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STEP: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P(k)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→ P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 for every positive integer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pPr marL="457200" lvl="0">
              <a:spcBef>
                <a:spcPts val="1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Assume the inductive hypothesis </a:t>
            </a:r>
            <a:r>
              <a:rPr lang="en-US" altLang="zh-CN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)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holds and then show that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+ 1)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holds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has well.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1181100" y="4053840"/>
            <a:ext cx="6472238" cy="365760"/>
          </a:xfrm>
          <a:ln w="12700">
            <a:solidFill>
              <a:srgbClr val="1A587B"/>
            </a:solidFill>
          </a:ln>
        </p:spPr>
        <p:txBody>
          <a:bodyPr/>
          <a:lstStyle/>
          <a:p>
            <a:pPr lvl="0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Inductive Hypothesis: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98386"/>
              </p:ext>
            </p:extLst>
          </p:nvPr>
        </p:nvGraphicFramePr>
        <p:xfrm>
          <a:off x="3543300" y="4089263"/>
          <a:ext cx="2292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638000" imgH="241200" progId="Equation.DSMT4">
                  <p:embed/>
                </p:oleObj>
              </mc:Choice>
              <mc:Fallback>
                <p:oleObj name="Equation" r:id="rId7" imgW="1638000" imgH="241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3300" y="4089263"/>
                        <a:ext cx="2292350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9"/>
          <p:cNvSpPr>
            <a:spLocks noGrp="1"/>
          </p:cNvSpPr>
          <p:nvPr>
            <p:ph idx="16"/>
          </p:nvPr>
        </p:nvSpPr>
        <p:spPr>
          <a:xfrm>
            <a:off x="457200" y="4434840"/>
            <a:ext cx="8229600" cy="365760"/>
          </a:xfrm>
        </p:spPr>
        <p:txBody>
          <a:bodyPr/>
          <a:lstStyle/>
          <a:p>
            <a:pPr lvl="1">
              <a:spcBef>
                <a:spcPts val="100"/>
              </a:spcBef>
              <a:spcAft>
                <a:spcPts val="300"/>
              </a:spcAft>
            </a:pPr>
            <a:r>
              <a:rPr lang="en-US" altLang="zh-CN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altLang="zh-CN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  is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24"/>
              </p:ext>
            </p:extLst>
          </p:nvPr>
        </p:nvGraphicFramePr>
        <p:xfrm>
          <a:off x="1181100" y="4770438"/>
          <a:ext cx="6472238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4622760" imgH="914400" progId="Equation.DSMT4">
                  <p:embed/>
                </p:oleObj>
              </mc:Choice>
              <mc:Fallback>
                <p:oleObj name="Equation" r:id="rId9" imgW="4622760" imgH="91440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1100" y="4770438"/>
                        <a:ext cx="6472238" cy="128111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1"/>
          <p:cNvSpPr>
            <a:spLocks noGrp="1"/>
          </p:cNvSpPr>
          <p:nvPr>
            <p:ph idx="17"/>
          </p:nvPr>
        </p:nvSpPr>
        <p:spPr>
          <a:xfrm>
            <a:off x="457200" y="6080760"/>
            <a:ext cx="8229600" cy="54864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Hence,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+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1)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follows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from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k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). Therefore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sum of the first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positive odd integers is </a:t>
            </a:r>
            <a:r>
              <a:rPr lang="en-US" sz="16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242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Proving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84052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mathematical induction to prove that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integer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spcBef>
                <a:spcPts val="300"/>
              </a:spcBef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Let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be the proposition that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STEP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true since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16  &lt; 4! = 24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Assume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holds, i.e.,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arbitrary integer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show that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613160" y="3737508"/>
          <a:ext cx="5917680" cy="193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958840" imgH="965160" progId="Equation.DSMT4">
                  <p:embed/>
                </p:oleObj>
              </mc:Choice>
              <mc:Fallback>
                <p:oleObj name="Equation" r:id="rId3" imgW="2958840" imgH="96516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3160" y="3737508"/>
                        <a:ext cx="5917680" cy="193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638800"/>
            <a:ext cx="8229600" cy="457200"/>
          </a:xfrm>
        </p:spPr>
        <p:txBody>
          <a:bodyPr/>
          <a:lstStyle/>
          <a:p>
            <a:pPr lvl="1" indent="0">
              <a:spcBef>
                <a:spcPts val="300"/>
              </a:spcBef>
              <a:buNone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integer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57200" y="6154056"/>
            <a:ext cx="8839200" cy="457200"/>
          </a:xfrm>
          <a:ln w="12700">
            <a:solidFill>
              <a:srgbClr val="1A587B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here the basis step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since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all false.  </a:t>
            </a:r>
          </a:p>
        </p:txBody>
      </p:sp>
    </p:spTree>
    <p:extLst>
      <p:ext uri="{BB962C8B-B14F-4D97-AF65-F5344CB8AC3E}">
        <p14:creationId xmlns:p14="http://schemas.microsoft.com/office/powerpoint/2010/main" val="394943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Guidelines: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 Proofs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03520"/>
          </a:xfrm>
          <a:solidFill>
            <a:srgbClr val="E1F3FF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i="1" dirty="0">
                <a:solidFill>
                  <a:srgbClr val="1A58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for Proofs by Mathematical Induction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statement that is to be proved in the form “for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 for a fixed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out the words “Basis Step.” Then show that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true, taking care that the correct value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This completes the first part of the proof.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out the words “Inductive Step”.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State, and clearly identify, the inductive hypothesis, in the form “assume that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 for an arbitrary fixed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what needs to be proved under the assumption that the inductive hypothesis is true. That is, write out what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says.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statement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making use the assumption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Be sure that your proof is valid for all integers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taking care that the proof works for small values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identify the conclusion of the inductive step, such as by saying “this completes the inductive step.”</a:t>
            </a: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the basis step and the inductive step, state the conclusion, namely, by mathematical induction,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 for all integers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5343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7486</TotalTime>
  <Words>2869</Words>
  <Application>Microsoft Office PowerPoint</Application>
  <PresentationFormat>全屏显示(4:3)</PresentationFormat>
  <Paragraphs>210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ArumSans Bold</vt:lpstr>
      <vt:lpstr>ArumSans Regular</vt:lpstr>
      <vt:lpstr>Vectipede Rg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MathType 6.0 Equation</vt:lpstr>
      <vt:lpstr>Chapter 5: Induction and Recursion</vt:lpstr>
      <vt:lpstr>Chapter Summary</vt:lpstr>
      <vt:lpstr>Mathematical Induction 【数学归纳法】</vt:lpstr>
      <vt:lpstr>PowerPoint 演示文稿</vt:lpstr>
      <vt:lpstr>Validity of Mathematical Induction 【数学归纳法有效性证明】</vt:lpstr>
      <vt:lpstr>Proving a Summation Formula by Mathematical Induction</vt:lpstr>
      <vt:lpstr>Conjecturing and Proving a Summation Formula</vt:lpstr>
      <vt:lpstr>Proving Inequalities</vt:lpstr>
      <vt:lpstr> Guidelines: Mathematical Induction Proofs</vt:lpstr>
      <vt:lpstr>Strong Induction and  Well-Ordering  【强归纳法与良序性】</vt:lpstr>
      <vt:lpstr>Strong Induction 强归纳法</vt:lpstr>
      <vt:lpstr>Completion of the proof of the Fundamental Theorem of Arithmetic</vt:lpstr>
      <vt:lpstr>Recursive Definitions and Structural Induction  【递归定义与结构归纳法】</vt:lpstr>
      <vt:lpstr>Section Summary 3</vt:lpstr>
      <vt:lpstr>Recursively Defined Functions 【递归定义函数】</vt:lpstr>
      <vt:lpstr>Recursively Defined Functions</vt:lpstr>
      <vt:lpstr>Recursively Defined Functions3</vt:lpstr>
      <vt:lpstr>Fibonacci Numbers  【斐波那契数】</vt:lpstr>
      <vt:lpstr>Fibonacci Numbers</vt:lpstr>
      <vt:lpstr>Section Summary 3</vt:lpstr>
      <vt:lpstr>Recursively Defined Sets 【递归定义集合】</vt:lpstr>
      <vt:lpstr>Well-Formed Formulae in Propositional Logic</vt:lpstr>
      <vt:lpstr>Section Summary 3</vt:lpstr>
      <vt:lpstr>Induction and Recursively Defined Sets</vt:lpstr>
      <vt:lpstr>Definition of Structural Induction 【结构归纳法定义】</vt:lpstr>
      <vt:lpstr>Full Binary Trees 2</vt:lpstr>
      <vt:lpstr>Structural Induction and Binary Trees</vt:lpstr>
      <vt:lpstr>Section Summary 3</vt:lpstr>
      <vt:lpstr>Generalized Induction 【广义归纳法】</vt:lpstr>
      <vt:lpstr>Generalized Induction</vt:lpstr>
      <vt:lpstr>Recursive Algorithms 【递归算法】 </vt:lpstr>
      <vt:lpstr>Recursive Algorithms</vt:lpstr>
      <vt:lpstr>Recursive Factorial Algorithm 【递归阶乘算法】</vt:lpstr>
      <vt:lpstr>Recursive Exponentiation Algorithm 【递归指数运算】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649</cp:revision>
  <dcterms:created xsi:type="dcterms:W3CDTF">2017-12-05T17:18:18Z</dcterms:created>
  <dcterms:modified xsi:type="dcterms:W3CDTF">2024-06-12T23:44:32Z</dcterms:modified>
</cp:coreProperties>
</file>