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5"/>
  </p:notesMasterIdLst>
  <p:handoutMasterIdLst>
    <p:handoutMasterId r:id="rId76"/>
  </p:handoutMasterIdLst>
  <p:sldIdLst>
    <p:sldId id="273" r:id="rId10"/>
    <p:sldId id="276" r:id="rId11"/>
    <p:sldId id="414" r:id="rId12"/>
    <p:sldId id="415" r:id="rId13"/>
    <p:sldId id="416" r:id="rId14"/>
    <p:sldId id="420" r:id="rId15"/>
    <p:sldId id="417" r:id="rId16"/>
    <p:sldId id="521" r:id="rId17"/>
    <p:sldId id="421" r:id="rId18"/>
    <p:sldId id="506" r:id="rId19"/>
    <p:sldId id="527" r:id="rId20"/>
    <p:sldId id="528" r:id="rId21"/>
    <p:sldId id="422" r:id="rId22"/>
    <p:sldId id="418" r:id="rId23"/>
    <p:sldId id="507" r:id="rId24"/>
    <p:sldId id="423" r:id="rId25"/>
    <p:sldId id="424" r:id="rId26"/>
    <p:sldId id="425" r:id="rId27"/>
    <p:sldId id="480" r:id="rId28"/>
    <p:sldId id="426" r:id="rId29"/>
    <p:sldId id="427" r:id="rId30"/>
    <p:sldId id="428" r:id="rId31"/>
    <p:sldId id="520" r:id="rId32"/>
    <p:sldId id="429" r:id="rId33"/>
    <p:sldId id="529" r:id="rId34"/>
    <p:sldId id="430" r:id="rId35"/>
    <p:sldId id="431" r:id="rId36"/>
    <p:sldId id="432" r:id="rId37"/>
    <p:sldId id="434" r:id="rId38"/>
    <p:sldId id="435" r:id="rId39"/>
    <p:sldId id="481" r:id="rId40"/>
    <p:sldId id="482" r:id="rId41"/>
    <p:sldId id="524" r:id="rId42"/>
    <p:sldId id="483" r:id="rId43"/>
    <p:sldId id="525" r:id="rId44"/>
    <p:sldId id="436" r:id="rId45"/>
    <p:sldId id="438" r:id="rId46"/>
    <p:sldId id="439" r:id="rId47"/>
    <p:sldId id="440" r:id="rId48"/>
    <p:sldId id="444" r:id="rId49"/>
    <p:sldId id="441" r:id="rId50"/>
    <p:sldId id="442" r:id="rId51"/>
    <p:sldId id="534" r:id="rId52"/>
    <p:sldId id="443" r:id="rId53"/>
    <p:sldId id="531" r:id="rId54"/>
    <p:sldId id="445" r:id="rId55"/>
    <p:sldId id="446" r:id="rId56"/>
    <p:sldId id="488" r:id="rId57"/>
    <p:sldId id="491" r:id="rId58"/>
    <p:sldId id="466" r:id="rId59"/>
    <p:sldId id="492" r:id="rId60"/>
    <p:sldId id="467" r:id="rId61"/>
    <p:sldId id="468" r:id="rId62"/>
    <p:sldId id="493" r:id="rId63"/>
    <p:sldId id="494" r:id="rId64"/>
    <p:sldId id="495" r:id="rId65"/>
    <p:sldId id="469" r:id="rId66"/>
    <p:sldId id="496" r:id="rId67"/>
    <p:sldId id="472" r:id="rId68"/>
    <p:sldId id="497" r:id="rId69"/>
    <p:sldId id="473" r:id="rId70"/>
    <p:sldId id="498" r:id="rId71"/>
    <p:sldId id="548" r:id="rId72"/>
    <p:sldId id="549" r:id="rId73"/>
    <p:sldId id="499"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 Hao" initials="JH" lastIdx="1" clrIdx="0">
    <p:extLst>
      <p:ext uri="{19B8F6BF-5375-455C-9EA6-DF929625EA0E}">
        <p15:presenceInfo xmlns:p15="http://schemas.microsoft.com/office/powerpoint/2012/main" userId="0ece6c04c2c9ca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35" autoAdjust="0"/>
    <p:restoredTop sz="95852" autoAdjust="0"/>
  </p:normalViewPr>
  <p:slideViewPr>
    <p:cSldViewPr>
      <p:cViewPr varScale="1">
        <p:scale>
          <a:sx n="112" d="100"/>
          <a:sy n="112" d="100"/>
        </p:scale>
        <p:origin x="1024" y="76"/>
      </p:cViewPr>
      <p:guideLst>
        <p:guide orient="horz" pos="3408"/>
        <p:guide orient="horz" pos="3600"/>
        <p:guide orient="horz" pos="912"/>
        <p:guide orient="horz" pos="3360"/>
        <p:guide pos="5616"/>
        <p:guide pos="4320"/>
      </p:guideLst>
    </p:cSldViewPr>
  </p:slideViewPr>
  <p:outlineViewPr>
    <p:cViewPr>
      <p:scale>
        <a:sx n="33" d="100"/>
        <a:sy n="33" d="100"/>
      </p:scale>
      <p:origin x="0" y="-6029"/>
    </p:cViewPr>
  </p:outlineViewPr>
  <p:notesTextViewPr>
    <p:cViewPr>
      <p:scale>
        <a:sx n="1" d="1"/>
        <a:sy n="1" d="1"/>
      </p:scale>
      <p:origin x="0" y="0"/>
    </p:cViewPr>
  </p:notesTextViewPr>
  <p:sorterViewPr>
    <p:cViewPr>
      <p:scale>
        <a:sx n="150" d="100"/>
        <a:sy n="150" d="100"/>
      </p:scale>
      <p:origin x="0" y="-27944"/>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commentAuthors" Target="commentAuthor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
        <p:nvSpPr>
          <p:cNvPr id="4" name="文本框 3">
            <a:extLst>
              <a:ext uri="{FF2B5EF4-FFF2-40B4-BE49-F238E27FC236}">
                <a16:creationId xmlns:a16="http://schemas.microsoft.com/office/drawing/2014/main" id="{275A573F-277E-3BF9-D9F5-8C6C00583CC1}"/>
              </a:ext>
            </a:extLst>
          </p:cNvPr>
          <p:cNvSpPr txBox="1"/>
          <p:nvPr userDrawn="1"/>
        </p:nvSpPr>
        <p:spPr>
          <a:xfrm>
            <a:off x="8610600" y="6477000"/>
            <a:ext cx="533400" cy="338554"/>
          </a:xfrm>
          <a:prstGeom prst="rect">
            <a:avLst/>
          </a:prstGeom>
          <a:noFill/>
        </p:spPr>
        <p:txBody>
          <a:bodyPr wrap="square" rtlCol="0">
            <a:spAutoFit/>
          </a:bodyPr>
          <a:lstStyle/>
          <a:p>
            <a:fld id="{53F6BF5F-929C-4CD7-928B-60314A4247C4}" type="slidenum">
              <a:rPr lang="zh-CN" altLang="en-US" sz="1600" smtClean="0"/>
              <a:t>‹#›</a:t>
            </a:fld>
            <a:endParaRPr lang="zh-CN" alt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C0BAD0B1-4DB5-2C30-2914-A75A4B90755E}"/>
              </a:ext>
            </a:extLst>
          </p:cNvPr>
          <p:cNvSpPr txBox="1"/>
          <p:nvPr userDrawn="1"/>
        </p:nvSpPr>
        <p:spPr>
          <a:xfrm>
            <a:off x="8610600" y="6553200"/>
            <a:ext cx="533400" cy="369332"/>
          </a:xfrm>
          <a:prstGeom prst="rect">
            <a:avLst/>
          </a:prstGeom>
          <a:noFill/>
        </p:spPr>
        <p:txBody>
          <a:bodyPr wrap="square" rtlCol="0">
            <a:spAutoFit/>
          </a:bodyPr>
          <a:lstStyle/>
          <a:p>
            <a:fld id="{78ABC310-75E8-4EFF-915A-C4E65C0CC52B}"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jpeg"/><Relationship Id="rId1" Type="http://schemas.openxmlformats.org/officeDocument/2006/relationships/slideLayout" Target="../slideLayouts/slideLayout29.x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8.png"/><Relationship Id="rId1" Type="http://schemas.openxmlformats.org/officeDocument/2006/relationships/slideLayout" Target="../slideLayouts/slideLayout28.xml"/><Relationship Id="rId5" Type="http://schemas.openxmlformats.org/officeDocument/2006/relationships/image" Target="../media/image10.png"/><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slideLayout" Target="../slideLayouts/slideLayout29.x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0.bin"/><Relationship Id="rId1" Type="http://schemas.openxmlformats.org/officeDocument/2006/relationships/slideLayout" Target="../slideLayouts/slideLayout25.xml"/><Relationship Id="rId5" Type="http://schemas.openxmlformats.org/officeDocument/2006/relationships/image" Target="../media/image22.w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2.bin"/><Relationship Id="rId1" Type="http://schemas.openxmlformats.org/officeDocument/2006/relationships/slideLayout" Target="../slideLayouts/slideLayout28.xml"/><Relationship Id="rId6" Type="http://schemas.openxmlformats.org/officeDocument/2006/relationships/oleObject" Target="../embeddings/oleObject14.bin"/><Relationship Id="rId5" Type="http://schemas.openxmlformats.org/officeDocument/2006/relationships/image" Target="../media/image24.wmf"/><Relationship Id="rId4" Type="http://schemas.openxmlformats.org/officeDocument/2006/relationships/oleObject" Target="../embeddings/oleObject13.bin"/><Relationship Id="rId9" Type="http://schemas.openxmlformats.org/officeDocument/2006/relationships/image" Target="../media/image2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6.bin"/><Relationship Id="rId1" Type="http://schemas.openxmlformats.org/officeDocument/2006/relationships/slideLayout" Target="../slideLayouts/slideLayout28.xml"/><Relationship Id="rId6" Type="http://schemas.openxmlformats.org/officeDocument/2006/relationships/image" Target="../media/image280.png"/><Relationship Id="rId5" Type="http://schemas.openxmlformats.org/officeDocument/2006/relationships/image" Target="../media/image270.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8.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7.bin"/><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8.bin"/><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19.bin"/><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38.wmf"/><Relationship Id="rId2" Type="http://schemas.openxmlformats.org/officeDocument/2006/relationships/image" Target="../media/image42.png"/><Relationship Id="rId1" Type="http://schemas.openxmlformats.org/officeDocument/2006/relationships/slideLayout" Target="../slideLayouts/slideLayout27.xml"/><Relationship Id="rId6" Type="http://schemas.openxmlformats.org/officeDocument/2006/relationships/oleObject" Target="../embeddings/oleObject21.bin"/><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22.bin"/><Relationship Id="rId1" Type="http://schemas.openxmlformats.org/officeDocument/2006/relationships/slideLayout" Target="../slideLayouts/slideLayout26.xml"/><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24.bin"/><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5.bin"/><Relationship Id="rId1" Type="http://schemas.openxmlformats.org/officeDocument/2006/relationships/slideLayout" Target="../slideLayouts/slideLayout27.xml"/><Relationship Id="rId4" Type="http://schemas.openxmlformats.org/officeDocument/2006/relationships/image" Target="../media/image43.jpg"/></Relationships>
</file>

<file path=ppt/slides/_rels/slide5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26.bin"/><Relationship Id="rId1" Type="http://schemas.openxmlformats.org/officeDocument/2006/relationships/slideLayout" Target="../slideLayouts/slideLayout2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27.bin"/><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8.bin"/><Relationship Id="rId1" Type="http://schemas.openxmlformats.org/officeDocument/2006/relationships/slideLayout" Target="../slideLayouts/slideLayout28.xml"/><Relationship Id="rId5" Type="http://schemas.openxmlformats.org/officeDocument/2006/relationships/image" Target="../media/image51.w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image" Target="../media/image550.png"/><Relationship Id="rId1" Type="http://schemas.openxmlformats.org/officeDocument/2006/relationships/slideLayout" Target="../slideLayouts/slideLayout27.xml"/><Relationship Id="rId6" Type="http://schemas.openxmlformats.org/officeDocument/2006/relationships/image" Target="../media/image52.wmf"/><Relationship Id="rId5" Type="http://schemas.openxmlformats.org/officeDocument/2006/relationships/oleObject" Target="../embeddings/oleObject30.bin"/><Relationship Id="rId4" Type="http://schemas.openxmlformats.org/officeDocument/2006/relationships/image" Target="../media/image56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1.bin"/><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32.bin"/><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6.xml"/><Relationship Id="rId5" Type="http://schemas.openxmlformats.org/officeDocument/2006/relationships/image" Target="../media/image58.png"/><Relationship Id="rId4" Type="http://schemas.openxmlformats.org/officeDocument/2006/relationships/image" Target="../media/image57.png"/></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6.xml"/><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33.bin"/><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1676400"/>
            <a:ext cx="8305800" cy="1470025"/>
          </a:xfrm>
        </p:spPr>
        <p:txBody>
          <a:bodyPr/>
          <a:lstStyle/>
          <a:p>
            <a:r>
              <a:rPr lang="fr-FR" altLang="zh-CN" sz="4800" dirty="0">
                <a:latin typeface="Times New Roman" panose="02020603050405020304" pitchFamily="18" charset="0"/>
                <a:cs typeface="Times New Roman" panose="02020603050405020304" pitchFamily="18" charset="0"/>
              </a:rPr>
              <a:t>Chapter 8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Advanced Counting Techniques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高级计数技术</a:t>
            </a:r>
            <a:endParaRPr 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224711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34400" cy="2209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late nineteenth century, the French mathematician </a:t>
            </a:r>
            <a:r>
              <a:rPr lang="en-US" sz="2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Édouard</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Lucas invented a puzzle consisting of three</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pegs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 a board with disks of different sizes. Initially all of the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on the first peg in order of size, with the largest on the bottom.</a:t>
            </a:r>
          </a:p>
        </p:txBody>
      </p:sp>
      <p:sp>
        <p:nvSpPr>
          <p:cNvPr id="8" name="Content Placeholder 3">
            <a:extLst>
              <a:ext uri="{FF2B5EF4-FFF2-40B4-BE49-F238E27FC236}">
                <a16:creationId xmlns:a16="http://schemas.microsoft.com/office/drawing/2014/main" id="{A8B3F8EC-0CE7-9B1C-643E-BCFB7000E720}"/>
              </a:ext>
            </a:extLst>
          </p:cNvPr>
          <p:cNvSpPr txBox="1">
            <a:spLocks/>
          </p:cNvSpPr>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p>
        </p:txBody>
      </p:sp>
      <p:pic>
        <p:nvPicPr>
          <p:cNvPr id="9" name="Picture 2" descr="Three pegs. All disks are on the first peg in order of size, with the largest on the bottom.">
            <a:extLst>
              <a:ext uri="{FF2B5EF4-FFF2-40B4-BE49-F238E27FC236}">
                <a16:creationId xmlns:a16="http://schemas.microsoft.com/office/drawing/2014/main" id="{0D37EC91-2CA6-EE3D-F74B-EF755E9B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9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09800"/>
          </a:xfrm>
        </p:spPr>
        <p:txBody>
          <a:bodyPr/>
          <a:lstStyle/>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Rules: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You are allowed to move the disks one at a time from one peg to another as long as a larger disk is never placed on a smaller.</a:t>
            </a:r>
          </a:p>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Goal: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allowable moves, end up with all the disks on the second peg in order of size with largest on the bottom.</a:t>
            </a:r>
          </a:p>
        </p:txBody>
      </p:sp>
      <p:pic>
        <p:nvPicPr>
          <p:cNvPr id="7" name="Picture 2" descr="Three pegs. All disks are on the first peg in order of size, with the largest on the bottom.">
            <a:extLst>
              <a:ext uri="{FF2B5EF4-FFF2-40B4-BE49-F238E27FC236}">
                <a16:creationId xmlns:a16="http://schemas.microsoft.com/office/drawing/2014/main" id="{70B00359-C6A1-C061-EB5A-F22E95AF5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A8B3F8EC-0CE7-9B1C-643E-BCFB7000E720}"/>
              </a:ext>
            </a:extLst>
          </p:cNvPr>
          <p:cNvSpPr txBox="1">
            <a:spLocks/>
          </p:cNvSpPr>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p>
        </p:txBody>
      </p:sp>
    </p:spTree>
    <p:extLst>
      <p:ext uri="{BB962C8B-B14F-4D97-AF65-F5344CB8AC3E}">
        <p14:creationId xmlns:p14="http://schemas.microsoft.com/office/powerpoint/2010/main" val="220947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05800" cy="1524000"/>
          </a:xfrm>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denote the number of moves needed to solve the Tower of Hanoi Puzzle with</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Set up a recurrence  relation for the sequence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Begin with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disks on peg 1. We can transfer the top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following the rules of the puzzle, to peg 3 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 </a:t>
            </a: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First, we use 1 move to transfer the largest disk to the second peg. Then we  transfer the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from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peg 3 to peg 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additional moves. This can not be done in fewer steps. Hence,</a:t>
            </a:r>
          </a:p>
        </p:txBody>
      </p:sp>
      <p:graphicFrame>
        <p:nvGraphicFramePr>
          <p:cNvPr id="4" name="Object 5"/>
          <p:cNvGraphicFramePr>
            <a:graphicFrameLocks noChangeAspect="1"/>
          </p:cNvGraphicFramePr>
          <p:nvPr>
            <p:extLst>
              <p:ext uri="{D42A27DB-BD31-4B8C-83A1-F6EECF244321}">
                <p14:modId xmlns:p14="http://schemas.microsoft.com/office/powerpoint/2010/main" val="2368440895"/>
              </p:ext>
            </p:extLst>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name="Equation" r:id="rId3" imgW="952200" imgH="228600" progId="Equation.DSMT4">
                  <p:embed/>
                </p:oleObj>
              </mc:Choice>
              <mc:Fallback>
                <p:oleObj name="Equation" r:id="rId3" imgW="952200" imgH="228600" progId="Equation.DSMT4">
                  <p:embed/>
                  <p:pic>
                    <p:nvPicPr>
                      <p:cNvPr id="0" name=""/>
                      <p:cNvPicPr/>
                      <p:nvPr/>
                    </p:nvPicPr>
                    <p:blipFill>
                      <a:blip r:embed="rId4"/>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 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 single disk can be transferred from peg 1 to peg 2 in one move.</a:t>
            </a:r>
          </a:p>
        </p:txBody>
      </p:sp>
    </p:spTree>
    <p:extLst>
      <p:ext uri="{BB962C8B-B14F-4D97-AF65-F5344CB8AC3E}">
        <p14:creationId xmlns:p14="http://schemas.microsoft.com/office/powerpoint/2010/main" val="2243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repeatedly expressing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terms of the previous terms of the sequence.</a:t>
            </a:r>
          </a:p>
        </p:txBody>
      </p:sp>
      <p:graphicFrame>
        <p:nvGraphicFramePr>
          <p:cNvPr id="7" name="Object 3"/>
          <p:cNvGraphicFramePr>
            <a:graphicFrameLocks noChangeAspect="1"/>
          </p:cNvGraphicFramePr>
          <p:nvPr>
            <p:extLst>
              <p:ext uri="{D42A27DB-BD31-4B8C-83A1-F6EECF244321}">
                <p14:modId xmlns:p14="http://schemas.microsoft.com/office/powerpoint/2010/main" val="4022869711"/>
              </p:ext>
            </p:extLst>
          </p:nvPr>
        </p:nvGraphicFramePr>
        <p:xfrm>
          <a:off x="2124075" y="2060575"/>
          <a:ext cx="5370513" cy="1901825"/>
        </p:xfrm>
        <a:graphic>
          <a:graphicData uri="http://schemas.openxmlformats.org/presentationml/2006/ole">
            <mc:AlternateContent xmlns:mc="http://schemas.openxmlformats.org/markup-compatibility/2006">
              <mc:Choice xmlns:v="urn:schemas-microsoft-com:vml" Requires="v">
                <p:oleObj name="Equation" r:id="rId2" imgW="3695400" imgH="1574640" progId="Equation.DSMT4">
                  <p:embed/>
                </p:oleObj>
              </mc:Choice>
              <mc:Fallback>
                <p:oleObj name="Equation" r:id="rId2" imgW="3695400" imgH="1574640" progId="Equation.DSMT4">
                  <p:embed/>
                  <p:pic>
                    <p:nvPicPr>
                      <p:cNvPr id="0" name=""/>
                      <p:cNvPicPr/>
                      <p:nvPr/>
                    </p:nvPicPr>
                    <p:blipFill>
                      <a:blip r:embed="rId3"/>
                      <a:stretch>
                        <a:fillRect/>
                      </a:stretch>
                    </p:blipFill>
                    <p:spPr>
                      <a:xfrm>
                        <a:off x="2124075" y="2060575"/>
                        <a:ext cx="5370513" cy="1901825"/>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was a myth (</a:t>
            </a: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传说</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created with the puzzle. Monks  in a tower in Hanoi are transferring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 gold disks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one peg to another following the rules of the puzzle.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They move one disk each day</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the puzzle is finished, the world will end. </a:t>
            </a:r>
          </a:p>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this formula for the 64 gold disks of the myth, </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 18,446, 744,073, 709,551,615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days are needed to solve the puzzle, which is more than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 billion years.</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天移动</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个的话，需要</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亿年</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5139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307658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Bit Strings</a:t>
            </a:r>
            <a:endParaRPr lang="en-US" sz="1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036320"/>
            <a:ext cx="8458200" cy="990600"/>
          </a:xfrm>
          <a:ln>
            <a:solidFill>
              <a:srgbClr val="FF0000"/>
            </a:solidFill>
          </a:ln>
        </p:spPr>
        <p:txBody>
          <a:bodyPr/>
          <a:lstStyle/>
          <a:p>
            <a:pPr>
              <a:spcBef>
                <a:spcPts val="0"/>
              </a:spcBef>
              <a:spcAft>
                <a:spcPts val="400"/>
              </a:spcAft>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a recurrence relation and give initial conditions for the number of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length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two consecutive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How many such bit strings are there of length five?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没有连续</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，长为</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的字符串</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457200" y="2133600"/>
            <a:ext cx="8458200" cy="4667945"/>
          </a:xfrm>
          <a:prstGeom prst="rect">
            <a:avLst/>
          </a:prstGeom>
          <a:ln>
            <a:solidFill>
              <a:srgbClr val="FF0000"/>
            </a:solidFill>
          </a:ln>
        </p:spPr>
        <p:txBody>
          <a:bodyPr wrap="square">
            <a:spAutoFit/>
          </a:bodyPr>
          <a:lstStyle/>
          <a:p>
            <a:pPr>
              <a:spcBef>
                <a:spcPts val="0"/>
              </a:spcBef>
              <a:spcAft>
                <a:spcPts val="400"/>
              </a:spcAft>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denote the number of bit strings of length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two consecutive 0s.  To obtain a recurrence relation for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 the number of bit strings of length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do not have two consecutive 0s is the number of bit strings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 0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plus the number of such bit strings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 1</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结束，或者以</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结束的串</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Now assume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285750" indent="-285750">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ending with 1 without two consecutive 0s are 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 consecutive 0s with a 1  at the end. Hence, there are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p>
          <a:p>
            <a:pPr marL="285750" indent="-285750">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n ending with 0</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without two consecutive 0s are the bit</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consecutive 0s with 10  at the end. Hence,</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8" name="Picture 3" descr="Two bit strings of length N with no two consecutive zeros.&#10;">
            <a:extLst>
              <a:ext uri="{FF2B5EF4-FFF2-40B4-BE49-F238E27FC236}">
                <a16:creationId xmlns:a16="http://schemas.microsoft.com/office/drawing/2014/main" id="{EDB2E164-F93B-0664-290D-D5A7B9E72E08}"/>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953000" y="4876800"/>
            <a:ext cx="3928831"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65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400"/>
            <a:ext cx="8458200" cy="3733800"/>
          </a:xfrm>
          <a:ln>
            <a:solidFill>
              <a:srgbClr val="FF000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conditions are: </a:t>
            </a: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both the bit strings 0 and 1 do not have consecutive 0s.</a:t>
            </a: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the bit strings 01, 10, and 11 do not have consecutive 0s, while 00 does.</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obtain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use the recurrence relation three times to find that:</a:t>
            </a:r>
          </a:p>
          <a:p>
            <a:pPr lvl="1">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 + 2 = 5</a:t>
            </a: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5+ 3 = 8</a:t>
            </a: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8+ 5 = 13</a:t>
            </a:r>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same recurrence relation as the Fibonacci sequence. Since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the Ways to Parenthesize a Product</a:t>
            </a:r>
          </a:p>
        </p:txBody>
      </p:sp>
      <p:sp>
        <p:nvSpPr>
          <p:cNvPr id="4" name="Content Placeholder 2"/>
          <p:cNvSpPr>
            <a:spLocks noGrp="1"/>
          </p:cNvSpPr>
          <p:nvPr>
            <p:ph idx="1"/>
          </p:nvPr>
        </p:nvSpPr>
        <p:spPr>
          <a:xfrm>
            <a:off x="457200" y="973553"/>
            <a:ext cx="8458200" cy="1219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Find a recurrence relation  for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 </a:t>
            </a:r>
            <a:r>
              <a:rPr lang="en-US" sz="2000" b="1" dirty="0">
                <a:latin typeface="Times New Roman" panose="02020603050405020304" pitchFamily="18" charset="0"/>
                <a:cs typeface="Times New Roman" panose="02020603050405020304" pitchFamily="18" charset="0"/>
              </a:rPr>
              <a:t>, the number of ways to parenthesize the product of </a:t>
            </a:r>
            <a:r>
              <a:rPr lang="en-US" sz="2000" b="1" i="1" dirty="0">
                <a:latin typeface="Times New Roman" panose="020206030504050203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numbers,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to specify the order of multiplication. For example,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5, since all the possible ways to parenthesize 4 numbers are</a:t>
            </a:r>
          </a:p>
        </p:txBody>
      </p:sp>
      <mc:AlternateContent xmlns:mc="http://schemas.openxmlformats.org/markup-compatibility/2006" xmlns:a14="http://schemas.microsoft.com/office/drawing/2010/main">
        <mc:Choice Requires="a14">
          <p:sp>
            <p:nvSpPr>
              <p:cNvPr id="11" name="Object 3"/>
              <p:cNvSpPr txBox="1"/>
              <p:nvPr/>
            </p:nvSpPr>
            <p:spPr>
              <a:xfrm>
                <a:off x="1752600" y="2261247"/>
                <a:ext cx="8826500" cy="381000"/>
              </a:xfrm>
              <a:prstGeom prst="rect">
                <a:avLst/>
              </a:prstGeom>
            </p:spPr>
            <p:txBody>
              <a:bodyPr>
                <a:noAutofit/>
              </a:bodyPr>
              <a:lstStyle/>
              <a:p>
                <a:pPr algn="ctr"/>
                <a14:m>
                  <m:oMathPara xmlns:m="http://schemas.openxmlformats.org/officeDocument/2006/math">
                    <m:oMathParaPr>
                      <m:jc m:val="left"/>
                    </m:oMathParaPr>
                    <m:oMath xmlns:m="http://schemas.openxmlformats.org/officeDocument/2006/math">
                      <m:d>
                        <m:dPr>
                          <m:ctrlPr>
                            <a:rPr lang="zh-CN" altLang="en-US" sz="1600" i="1" smtClean="0">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m:t>
                      </m:r>
                      <m:r>
                        <a:rPr lang="zh-CN" altLang="en-US" sz="160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 </m:t>
                      </m:r>
                    </m:oMath>
                  </m:oMathPara>
                </a14:m>
                <a:endParaRPr lang="en-US" altLang="zh-CN" sz="1600" i="1" dirty="0">
                  <a:solidFill>
                    <a:srgbClr val="000000"/>
                  </a:solidFill>
                  <a:latin typeface="Cambria Math" panose="02040503050406030204" pitchFamily="18" charset="0"/>
                </a:endParaRPr>
              </a:p>
            </p:txBody>
          </p:sp>
        </mc:Choice>
        <mc:Fallback xmlns="">
          <p:sp>
            <p:nvSpPr>
              <p:cNvPr id="11" name="Object 3"/>
              <p:cNvSpPr txBox="1">
                <a:spLocks noRot="1" noChangeAspect="1" noMove="1" noResize="1" noEditPoints="1" noAdjustHandles="1" noChangeArrowheads="1" noChangeShapeType="1" noTextEdit="1"/>
              </p:cNvSpPr>
              <p:nvPr/>
            </p:nvSpPr>
            <p:spPr>
              <a:xfrm>
                <a:off x="1752600" y="2261247"/>
                <a:ext cx="8826500" cy="381000"/>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457200" y="2971800"/>
            <a:ext cx="8595360" cy="1600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Solution:  </a:t>
            </a:r>
            <a:r>
              <a:rPr lang="en-US" sz="2000" b="1" dirty="0">
                <a:latin typeface="Times New Roman" panose="02020603050405020304" pitchFamily="18" charset="0"/>
                <a:cs typeface="Times New Roman" panose="02020603050405020304" pitchFamily="18" charset="0"/>
              </a:rPr>
              <a:t>Note that however parentheses are inserted in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one “</a:t>
            </a:r>
            <a:r>
              <a:rPr lang="en-US" sz="2000" b="1" dirty="0">
                <a:latin typeface="Times New Roman" panose="02020603050405020304" pitchFamily="18" charset="0"/>
                <a:ea typeface="Cambria Math"/>
                <a:cs typeface="Times New Roman" panose="02020603050405020304" pitchFamily="18" charset="0"/>
              </a:rPr>
              <a:t>∙” operator remains outside all parentheses. This final operator appears between two of the </a:t>
            </a:r>
            <a:r>
              <a:rPr lang="en-US" sz="2000" b="1" i="1" dirty="0">
                <a:latin typeface="Times New Roman" panose="02020603050405020304" pitchFamily="18" charset="0"/>
                <a:ea typeface="Cambria Math"/>
                <a:cs typeface="Times New Roman" panose="02020603050405020304" pitchFamily="18" charset="0"/>
              </a:rPr>
              <a:t>n</a:t>
            </a:r>
            <a:r>
              <a:rPr lang="en-US" sz="2000" b="1" dirty="0">
                <a:latin typeface="Times New Roman" panose="02020603050405020304" pitchFamily="18" charset="0"/>
                <a:ea typeface="Cambria Math"/>
                <a:cs typeface="Times New Roman" panose="02020603050405020304" pitchFamily="18" charset="0"/>
              </a:rPr>
              <a:t> + 1 numbers, say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Since there are </a:t>
            </a:r>
            <a:r>
              <a:rPr lang="en-US" sz="2000" b="1" i="1" dirty="0" err="1">
                <a:latin typeface="Times New Roman" panose="02020603050405020304" pitchFamily="18" charset="0"/>
                <a:cs typeface="Times New Roman" panose="02020603050405020304" pitchFamily="18" charset="0"/>
              </a:rPr>
              <a:t>C</a:t>
            </a:r>
            <a:r>
              <a:rPr lang="en-US" sz="2000" b="1" i="1" baseline="-25000" dirty="0" err="1">
                <a:latin typeface="Times New Roman" panose="02020603050405020304" pitchFamily="18" charset="0"/>
                <a:cs typeface="Times New Roman" panose="02020603050405020304" pitchFamily="18" charset="0"/>
              </a:rPr>
              <a:t>k</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a:t>
            </a:r>
            <a:r>
              <a:rPr lang="en-US" sz="2000" b="1" i="1" baseline="-25000" dirty="0">
                <a:latin typeface="Times New Roman" panose="02020603050405020304" pitchFamily="18" charset="0"/>
                <a:ea typeface="Cambria Math"/>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we have</a:t>
            </a:r>
          </a:p>
        </p:txBody>
      </p:sp>
      <p:graphicFrame>
        <p:nvGraphicFramePr>
          <p:cNvPr id="12" name="Object 5"/>
          <p:cNvGraphicFramePr>
            <a:graphicFrameLocks noChangeAspect="1"/>
          </p:cNvGraphicFramePr>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name="Equation" r:id="rId3" imgW="2590560" imgH="660240" progId="Equation.DSMT4">
                  <p:embed/>
                </p:oleObj>
              </mc:Choice>
              <mc:Fallback>
                <p:oleObj name="Equation" r:id="rId3" imgW="2590560" imgH="660240" progId="Equation.DSMT4">
                  <p:embed/>
                  <p:pic>
                    <p:nvPicPr>
                      <p:cNvPr id="12" name="Object 5"/>
                      <p:cNvPicPr/>
                      <p:nvPr/>
                    </p:nvPicPr>
                    <p:blipFill>
                      <a:blip r:embed="rId4"/>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en-US" sz="2000" b="1" dirty="0">
                <a:latin typeface="Times New Roman" panose="02020603050405020304" pitchFamily="18" charset="0"/>
                <a:ea typeface="Cambria Math" pitchFamily="18" charset="0"/>
                <a:cs typeface="Times New Roman" panose="02020603050405020304" pitchFamily="18" charset="0"/>
              </a:rPr>
              <a:t>The initial conditions are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 and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a:t>
            </a: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en-US" sz="1800" b="1" dirty="0">
                <a:latin typeface="Times New Roman" panose="02020603050405020304" pitchFamily="18" charset="0"/>
                <a:cs typeface="Times New Roman" panose="02020603050405020304" pitchFamily="18" charset="0"/>
              </a:rPr>
              <a:t>The sequence {</a:t>
            </a:r>
            <a:r>
              <a:rPr lang="en-US" sz="1800" b="1" i="1" dirty="0">
                <a:latin typeface="Times New Roman" panose="02020603050405020304" pitchFamily="18" charset="0"/>
                <a:cs typeface="Times New Roman" panose="02020603050405020304" pitchFamily="18" charset="0"/>
              </a:rPr>
              <a:t>C</a:t>
            </a:r>
            <a:r>
              <a:rPr lang="en-US" sz="1800" b="1" i="1" baseline="-25000" dirty="0">
                <a:latin typeface="Times New Roman" panose="02020603050405020304" pitchFamily="18" charset="0"/>
                <a:cs typeface="Times New Roman" panose="02020603050405020304" pitchFamily="18" charset="0"/>
              </a:rPr>
              <a:t>n </a:t>
            </a:r>
            <a:r>
              <a:rPr lang="en-US" sz="1800" b="1" dirty="0">
                <a:latin typeface="Times New Roman" panose="02020603050405020304" pitchFamily="18" charset="0"/>
                <a:cs typeface="Times New Roman" panose="02020603050405020304" pitchFamily="18" charset="0"/>
              </a:rPr>
              <a:t>} is the sequence of </a:t>
            </a:r>
            <a:r>
              <a:rPr lang="en-US" sz="1800" b="1" dirty="0">
                <a:solidFill>
                  <a:srgbClr val="FF0000"/>
                </a:solidFill>
                <a:latin typeface="Times New Roman" panose="02020603050405020304" pitchFamily="18" charset="0"/>
                <a:cs typeface="Times New Roman" panose="02020603050405020304" pitchFamily="18" charset="0"/>
              </a:rPr>
              <a:t>Catalan Numbers</a:t>
            </a:r>
            <a:r>
              <a:rPr lang="en-US" sz="1800" b="1" dirty="0">
                <a:latin typeface="Times New Roman" panose="02020603050405020304" pitchFamily="18" charset="0"/>
                <a:cs typeface="Times New Roman" panose="02020603050405020304" pitchFamily="18" charset="0"/>
              </a:rPr>
              <a:t>. This recurrence  relation can be solved using the method of generating functions; see Exercise </a:t>
            </a:r>
            <a:r>
              <a:rPr lang="en-US" sz="1800" b="1" dirty="0">
                <a:latin typeface="Times New Roman" panose="02020603050405020304" pitchFamily="18" charset="0"/>
                <a:ea typeface="Cambria Math" pitchFamily="18" charset="0"/>
                <a:cs typeface="Times New Roman" panose="02020603050405020304" pitchFamily="18" charset="0"/>
              </a:rPr>
              <a:t>41</a:t>
            </a:r>
            <a:r>
              <a:rPr lang="en-US" sz="1800" b="1" dirty="0">
                <a:latin typeface="Times New Roman" panose="02020603050405020304" pitchFamily="18" charset="0"/>
                <a:cs typeface="Times New Roman" panose="02020603050405020304" pitchFamily="18" charset="0"/>
              </a:rPr>
              <a:t> in Section </a:t>
            </a:r>
            <a:r>
              <a:rPr lang="en-US" sz="1800" b="1" dirty="0">
                <a:latin typeface="Times New Roman" panose="02020603050405020304" pitchFamily="18" charset="0"/>
                <a:ea typeface="Cambria Math" pitchFamily="18" charset="0"/>
                <a:cs typeface="Times New Roman" panose="02020603050405020304" pitchFamily="18" charset="0"/>
              </a:rPr>
              <a:t>8.4</a:t>
            </a:r>
            <a:r>
              <a:rPr lang="en-US" sz="1800" b="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90BF1E-552B-52EE-E0C9-3E81C0FD00E1}"/>
                  </a:ext>
                </a:extLst>
              </p:cNvPr>
              <p:cNvSpPr txBox="1"/>
              <p:nvPr/>
            </p:nvSpPr>
            <p:spPr>
              <a:xfrm>
                <a:off x="2667000" y="2657525"/>
                <a:ext cx="5364678" cy="370294"/>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e>
                      </m:d>
                    </m:oMath>
                  </m:oMathPara>
                </a14:m>
                <a:endParaRPr lang="zh-CN" altLang="en-US" sz="1600" dirty="0"/>
              </a:p>
            </p:txBody>
          </p:sp>
        </mc:Choice>
        <mc:Fallback xmlns="">
          <p:sp>
            <p:nvSpPr>
              <p:cNvPr id="10" name="文本框 9">
                <a:extLst>
                  <a:ext uri="{FF2B5EF4-FFF2-40B4-BE49-F238E27FC236}">
                    <a16:creationId xmlns:a16="http://schemas.microsoft.com/office/drawing/2014/main" id="{7390BF1E-552B-52EE-E0C9-3E81C0FD00E1}"/>
                  </a:ext>
                </a:extLst>
              </p:cNvPr>
              <p:cNvSpPr txBox="1">
                <a:spLocks noRot="1" noChangeAspect="1" noMove="1" noResize="1" noEditPoints="1" noAdjustHandles="1" noChangeArrowheads="1" noChangeShapeType="1" noTextEdit="1"/>
              </p:cNvSpPr>
              <p:nvPr/>
            </p:nvSpPr>
            <p:spPr>
              <a:xfrm>
                <a:off x="2667000" y="2657525"/>
                <a:ext cx="5364678" cy="370294"/>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554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求解线性递推关系</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76600" y="4800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8.2</a:t>
            </a:r>
          </a:p>
        </p:txBody>
      </p:sp>
    </p:spTree>
    <p:extLst>
      <p:ext uri="{BB962C8B-B14F-4D97-AF65-F5344CB8AC3E}">
        <p14:creationId xmlns:p14="http://schemas.microsoft.com/office/powerpoint/2010/main" val="1690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p>
        </p:txBody>
      </p:sp>
      <p:sp>
        <p:nvSpPr>
          <p:cNvPr id="3" name="Content Placeholder 2"/>
          <p:cNvSpPr>
            <a:spLocks noGrp="1"/>
          </p:cNvSpPr>
          <p:nvPr>
            <p:ph idx="1"/>
          </p:nvPr>
        </p:nvSpPr>
        <p:spPr>
          <a:xfrm>
            <a:off x="990600" y="1295400"/>
            <a:ext cx="7772400" cy="4648200"/>
          </a:xfrm>
        </p:spPr>
        <p:txBody>
          <a:bodyPr/>
          <a:lstStyle/>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Algorithms and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p>
        </p:txBody>
      </p:sp>
    </p:spTree>
    <p:extLst>
      <p:ext uri="{BB962C8B-B14F-4D97-AF65-F5344CB8AC3E}">
        <p14:creationId xmlns:p14="http://schemas.microsoft.com/office/powerpoint/2010/main" val="93249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399"/>
            <a:ext cx="8229600" cy="1524002"/>
          </a:xfrm>
          <a:ln>
            <a:solidFill>
              <a:srgbClr val="00B05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constant coefficients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recurrence relation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 </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real numbers,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right-hand side is a sum of the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multiplies of the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previous terms of the sequence.</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homogeneous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no terms occur that are not multiples of the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coefficient is a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constant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所出现的各项都是 </a:t>
            </a:r>
            <a:r>
              <a:rPr lang="en-US" altLang="zh-CN"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的倍数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expressed in terms of the previous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terms of the sequence</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表示成前</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项</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sequence satisfying such a recurrence relation is uniquely determined by the recurrence relation and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initial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conditions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3614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Linear Homogeneous Recurrence Relations </a:t>
            </a:r>
          </a:p>
        </p:txBody>
      </p:sp>
      <p:graphicFrame>
        <p:nvGraphicFramePr>
          <p:cNvPr id="3" name="Object 2"/>
          <p:cNvGraphicFramePr>
            <a:graphicFrameLocks noChangeAspect="1"/>
          </p:cNvGraphicFramePr>
          <p:nvPr>
            <p:extLst>
              <p:ext uri="{D42A27DB-BD31-4B8C-83A1-F6EECF244321}">
                <p14:modId xmlns:p14="http://schemas.microsoft.com/office/powerpoint/2010/main" val="2553179540"/>
              </p:ext>
            </p:extLst>
          </p:nvPr>
        </p:nvGraphicFramePr>
        <p:xfrm>
          <a:off x="457200" y="1295400"/>
          <a:ext cx="2286000" cy="634500"/>
        </p:xfrm>
        <a:graphic>
          <a:graphicData uri="http://schemas.openxmlformats.org/presentationml/2006/ole">
            <mc:AlternateContent xmlns:mc="http://schemas.openxmlformats.org/markup-compatibility/2006">
              <mc:Choice xmlns:v="urn:schemas-microsoft-com:vml" Requires="v">
                <p:oleObj name="Equation" r:id="rId2" imgW="914400" imgH="253800" progId="Equation.DSMT4">
                  <p:embed/>
                </p:oleObj>
              </mc:Choice>
              <mc:Fallback>
                <p:oleObj name="Equation" r:id="rId2" imgW="914400" imgH="253800" progId="Equation.DSMT4">
                  <p:embed/>
                  <p:pic>
                    <p:nvPicPr>
                      <p:cNvPr id="0" name=""/>
                      <p:cNvPicPr/>
                      <p:nvPr/>
                    </p:nvPicPr>
                    <p:blipFill>
                      <a:blip r:embed="rId3"/>
                      <a:stretch>
                        <a:fillRect/>
                      </a:stretch>
                    </p:blipFill>
                    <p:spPr>
                      <a:xfrm>
                        <a:off x="457200" y="1295400"/>
                        <a:ext cx="2286000" cy="634500"/>
                      </a:xfrm>
                      <a:prstGeom prst="rect">
                        <a:avLst/>
                      </a:prstGeom>
                    </p:spPr>
                  </p:pic>
                </p:oleObj>
              </mc:Fallback>
            </mc:AlternateContent>
          </a:graphicData>
        </a:graphic>
      </p:graphicFrame>
      <p:sp>
        <p:nvSpPr>
          <p:cNvPr id="10" name="Content Placeholder 3"/>
          <p:cNvSpPr>
            <a:spLocks noGrp="1"/>
          </p:cNvSpPr>
          <p:nvPr>
            <p:ph idx="1"/>
          </p:nvPr>
        </p:nvSpPr>
        <p:spPr>
          <a:xfrm>
            <a:off x="3048000" y="1295400"/>
            <a:ext cx="5791200" cy="8382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 one</a:t>
            </a:r>
          </a:p>
        </p:txBody>
      </p:sp>
      <p:graphicFrame>
        <p:nvGraphicFramePr>
          <p:cNvPr id="4" name="Object 4"/>
          <p:cNvGraphicFramePr>
            <a:graphicFrameLocks noChangeAspect="1"/>
          </p:cNvGraphicFramePr>
          <p:nvPr>
            <p:extLst>
              <p:ext uri="{D42A27DB-BD31-4B8C-83A1-F6EECF244321}">
                <p14:modId xmlns:p14="http://schemas.microsoft.com/office/powerpoint/2010/main" val="3059285108"/>
              </p:ext>
            </p:extLst>
          </p:nvPr>
        </p:nvGraphicFramePr>
        <p:xfrm>
          <a:off x="473075" y="2363788"/>
          <a:ext cx="2286000" cy="571500"/>
        </p:xfrm>
        <a:graphic>
          <a:graphicData uri="http://schemas.openxmlformats.org/presentationml/2006/ole">
            <mc:AlternateContent xmlns:mc="http://schemas.openxmlformats.org/markup-compatibility/2006">
              <mc:Choice xmlns:v="urn:schemas-microsoft-com:vml" Requires="v">
                <p:oleObj name="Equation" r:id="rId4" imgW="914400" imgH="228600" progId="Equation.DSMT4">
                  <p:embed/>
                </p:oleObj>
              </mc:Choice>
              <mc:Fallback>
                <p:oleObj name="Equation" r:id="rId4" imgW="914400" imgH="228600" progId="Equation.DSMT4">
                  <p:embed/>
                  <p:pic>
                    <p:nvPicPr>
                      <p:cNvPr id="0" name=""/>
                      <p:cNvPicPr/>
                      <p:nvPr/>
                    </p:nvPicPr>
                    <p:blipFill>
                      <a:blip r:embed="rId5"/>
                      <a:stretch>
                        <a:fillRect/>
                      </a:stretch>
                    </p:blipFill>
                    <p:spPr>
                      <a:xfrm>
                        <a:off x="473075" y="2363788"/>
                        <a:ext cx="2286000" cy="571500"/>
                      </a:xfrm>
                      <a:prstGeom prst="rect">
                        <a:avLst/>
                      </a:prstGeom>
                    </p:spPr>
                  </p:pic>
                </p:oleObj>
              </mc:Fallback>
            </mc:AlternateContent>
          </a:graphicData>
        </a:graphic>
      </p:graphicFrame>
      <p:sp>
        <p:nvSpPr>
          <p:cNvPr id="11" name="Content Placeholder 5"/>
          <p:cNvSpPr>
            <a:spLocks noGrp="1"/>
          </p:cNvSpPr>
          <p:nvPr>
            <p:ph idx="13"/>
          </p:nvPr>
        </p:nvSpPr>
        <p:spPr>
          <a:xfrm>
            <a:off x="3048000" y="2364377"/>
            <a:ext cx="5715000" cy="852425"/>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degree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a:t>
            </a:r>
          </a:p>
        </p:txBody>
      </p:sp>
      <p:graphicFrame>
        <p:nvGraphicFramePr>
          <p:cNvPr id="5" name="Object 6"/>
          <p:cNvGraphicFramePr>
            <a:graphicFrameLocks noChangeAspect="1"/>
          </p:cNvGraphicFramePr>
          <p:nvPr>
            <p:extLst>
              <p:ext uri="{D42A27DB-BD31-4B8C-83A1-F6EECF244321}">
                <p14:modId xmlns:p14="http://schemas.microsoft.com/office/powerpoint/2010/main" val="480052968"/>
              </p:ext>
            </p:extLst>
          </p:nvPr>
        </p:nvGraphicFramePr>
        <p:xfrm>
          <a:off x="457200" y="3370354"/>
          <a:ext cx="2444400" cy="603000"/>
        </p:xfrm>
        <a:graphic>
          <a:graphicData uri="http://schemas.openxmlformats.org/presentationml/2006/ole">
            <mc:AlternateContent xmlns:mc="http://schemas.openxmlformats.org/markup-compatibility/2006">
              <mc:Choice xmlns:v="urn:schemas-microsoft-com:vml" Requires="v">
                <p:oleObj name="Equation" r:id="rId6" imgW="977760" imgH="241200" progId="Equation.DSMT4">
                  <p:embed/>
                </p:oleObj>
              </mc:Choice>
              <mc:Fallback>
                <p:oleObj name="Equation" r:id="rId6" imgW="977760" imgH="241200" progId="Equation.DSMT4">
                  <p:embed/>
                  <p:pic>
                    <p:nvPicPr>
                      <p:cNvPr id="0" name=""/>
                      <p:cNvPicPr/>
                      <p:nvPr/>
                    </p:nvPicPr>
                    <p:blipFill>
                      <a:blip r:embed="rId7"/>
                      <a:stretch>
                        <a:fillRect/>
                      </a:stretch>
                    </p:blipFill>
                    <p:spPr>
                      <a:xfrm>
                        <a:off x="457200" y="3370354"/>
                        <a:ext cx="2444400" cy="603000"/>
                      </a:xfrm>
                      <a:prstGeom prst="rect">
                        <a:avLst/>
                      </a:prstGeom>
                    </p:spPr>
                  </p:pic>
                </p:oleObj>
              </mc:Fallback>
            </mc:AlternateContent>
          </a:graphicData>
        </a:graphic>
      </p:graphicFrame>
      <p:sp>
        <p:nvSpPr>
          <p:cNvPr id="12" name="Content Placeholder 7"/>
          <p:cNvSpPr>
            <a:spLocks noGrp="1"/>
          </p:cNvSpPr>
          <p:nvPr>
            <p:ph idx="14"/>
          </p:nvPr>
        </p:nvSpPr>
        <p:spPr>
          <a:xfrm>
            <a:off x="3048000" y="3429000"/>
            <a:ext cx="5715000" cy="411961"/>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linear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不是线性的</a:t>
            </a: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1721884546"/>
              </p:ext>
            </p:extLst>
          </p:nvPr>
        </p:nvGraphicFramePr>
        <p:xfrm>
          <a:off x="441450" y="4407831"/>
          <a:ext cx="2317500" cy="571500"/>
        </p:xfrm>
        <a:graphic>
          <a:graphicData uri="http://schemas.openxmlformats.org/presentationml/2006/ole">
            <mc:AlternateContent xmlns:mc="http://schemas.openxmlformats.org/markup-compatibility/2006">
              <mc:Choice xmlns:v="urn:schemas-microsoft-com:vml" Requires="v">
                <p:oleObj name="Equation" r:id="rId8" imgW="927000" imgH="228600" progId="Equation.DSMT4">
                  <p:embed/>
                </p:oleObj>
              </mc:Choice>
              <mc:Fallback>
                <p:oleObj name="Equation" r:id="rId8" imgW="927000" imgH="228600" progId="Equation.DSMT4">
                  <p:embed/>
                  <p:pic>
                    <p:nvPicPr>
                      <p:cNvPr id="0" name=""/>
                      <p:cNvPicPr/>
                      <p:nvPr/>
                    </p:nvPicPr>
                    <p:blipFill>
                      <a:blip r:embed="rId9"/>
                      <a:stretch>
                        <a:fillRect/>
                      </a:stretch>
                    </p:blipFill>
                    <p:spPr>
                      <a:xfrm>
                        <a:off x="441450" y="4407831"/>
                        <a:ext cx="2317500" cy="571500"/>
                      </a:xfrm>
                      <a:prstGeom prst="rect">
                        <a:avLst/>
                      </a:prstGeom>
                    </p:spPr>
                  </p:pic>
                </p:oleObj>
              </mc:Fallback>
            </mc:AlternateContent>
          </a:graphicData>
        </a:graphic>
      </p:graphicFrame>
      <p:sp>
        <p:nvSpPr>
          <p:cNvPr id="13" name="Content Placeholder 9"/>
          <p:cNvSpPr>
            <a:spLocks noGrp="1"/>
          </p:cNvSpPr>
          <p:nvPr>
            <p:ph idx="15"/>
          </p:nvPr>
        </p:nvSpPr>
        <p:spPr>
          <a:xfrm>
            <a:off x="3048000" y="4407831"/>
            <a:ext cx="5638800" cy="443133"/>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homogeneous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不是齐次的</a:t>
            </a:r>
            <a:endPar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10"/>
          <p:cNvGraphicFramePr>
            <a:graphicFrameLocks noChangeAspect="1"/>
          </p:cNvGraphicFramePr>
          <p:nvPr>
            <p:extLst>
              <p:ext uri="{D42A27DB-BD31-4B8C-83A1-F6EECF244321}">
                <p14:modId xmlns:p14="http://schemas.microsoft.com/office/powerpoint/2010/main" val="1566509603"/>
              </p:ext>
            </p:extLst>
          </p:nvPr>
        </p:nvGraphicFramePr>
        <p:xfrm>
          <a:off x="457200" y="5413809"/>
          <a:ext cx="1746000" cy="571500"/>
        </p:xfrm>
        <a:graphic>
          <a:graphicData uri="http://schemas.openxmlformats.org/presentationml/2006/ole">
            <mc:AlternateContent xmlns:mc="http://schemas.openxmlformats.org/markup-compatibility/2006">
              <mc:Choice xmlns:v="urn:schemas-microsoft-com:vml" Requires="v">
                <p:oleObj name="Equation" r:id="rId10" imgW="698400" imgH="228600" progId="Equation.DSMT4">
                  <p:embed/>
                </p:oleObj>
              </mc:Choice>
              <mc:Fallback>
                <p:oleObj name="Equation" r:id="rId10" imgW="698400" imgH="228600" progId="Equation.DSMT4">
                  <p:embed/>
                  <p:pic>
                    <p:nvPicPr>
                      <p:cNvPr id="0" name=""/>
                      <p:cNvPicPr/>
                      <p:nvPr/>
                    </p:nvPicPr>
                    <p:blipFill>
                      <a:blip r:embed="rId11"/>
                      <a:stretch>
                        <a:fillRect/>
                      </a:stretch>
                    </p:blipFill>
                    <p:spPr>
                      <a:xfrm>
                        <a:off x="457200" y="5413809"/>
                        <a:ext cx="1746000" cy="571500"/>
                      </a:xfrm>
                      <a:prstGeom prst="rect">
                        <a:avLst/>
                      </a:prstGeom>
                    </p:spPr>
                  </p:pic>
                </p:oleObj>
              </mc:Fallback>
            </mc:AlternateContent>
          </a:graphicData>
        </a:graphic>
      </p:graphicFrame>
      <p:sp>
        <p:nvSpPr>
          <p:cNvPr id="14" name="Content Placeholder 11"/>
          <p:cNvSpPr>
            <a:spLocks noGrp="1"/>
          </p:cNvSpPr>
          <p:nvPr>
            <p:ph idx="16"/>
          </p:nvPr>
        </p:nvSpPr>
        <p:spPr>
          <a:xfrm>
            <a:off x="3048000" y="5413809"/>
            <a:ext cx="5931982"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coefficients are not constants</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系数不是常数</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672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p>
        </p:txBody>
      </p:sp>
    </p:spTree>
    <p:extLst>
      <p:ext uri="{BB962C8B-B14F-4D97-AF65-F5344CB8AC3E}">
        <p14:creationId xmlns:p14="http://schemas.microsoft.com/office/powerpoint/2010/main" val="122181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p>
        </p:txBody>
      </p:sp>
      <p:sp>
        <p:nvSpPr>
          <p:cNvPr id="3" name="Content Placeholder 2"/>
          <p:cNvSpPr>
            <a:spLocks noGrp="1"/>
          </p:cNvSpPr>
          <p:nvPr>
            <p:ph idx="1"/>
          </p:nvPr>
        </p:nvSpPr>
        <p:spPr>
          <a:xfrm>
            <a:off x="457200" y="1295399"/>
            <a:ext cx="8229600" cy="3097509"/>
          </a:xfrm>
          <a:ln>
            <a:solidFill>
              <a:srgbClr val="00B05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basic approach is to look for solutions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constant.</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the recurrence relation</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409438094"/>
              </p:ext>
            </p:extLst>
          </p:nvPr>
        </p:nvGraphicFramePr>
        <p:xfrm>
          <a:off x="527050" y="2527300"/>
          <a:ext cx="4202113" cy="484188"/>
        </p:xfrm>
        <a:graphic>
          <a:graphicData uri="http://schemas.openxmlformats.org/presentationml/2006/ole">
            <mc:AlternateContent xmlns:mc="http://schemas.openxmlformats.org/markup-compatibility/2006">
              <mc:Choice xmlns:v="urn:schemas-microsoft-com:vml" Requires="v">
                <p:oleObj name="Equation" r:id="rId2" imgW="1981080" imgH="228600" progId="Equation.DSMT4">
                  <p:embed/>
                </p:oleObj>
              </mc:Choice>
              <mc:Fallback>
                <p:oleObj name="Equation" r:id="rId2" imgW="1981080" imgH="228600" progId="Equation.DSMT4">
                  <p:embed/>
                  <p:pic>
                    <p:nvPicPr>
                      <p:cNvPr id="0" name=""/>
                      <p:cNvPicPr/>
                      <p:nvPr/>
                    </p:nvPicPr>
                    <p:blipFill>
                      <a:blip r:embed="rId3"/>
                      <a:stretch>
                        <a:fillRect/>
                      </a:stretch>
                    </p:blipFill>
                    <p:spPr>
                      <a:xfrm>
                        <a:off x="527050" y="2527300"/>
                        <a:ext cx="4202113" cy="484188"/>
                      </a:xfrm>
                      <a:prstGeom prst="rect">
                        <a:avLst/>
                      </a:prstGeom>
                    </p:spPr>
                  </p:pic>
                </p:oleObj>
              </mc:Fallback>
            </mc:AlternateContent>
          </a:graphicData>
        </a:graphic>
      </p:graphicFrame>
      <p:sp>
        <p:nvSpPr>
          <p:cNvPr id="4" name="Content Placeholder 4"/>
          <p:cNvSpPr>
            <a:spLocks noGrp="1"/>
          </p:cNvSpPr>
          <p:nvPr>
            <p:ph idx="13"/>
          </p:nvPr>
        </p:nvSpPr>
        <p:spPr>
          <a:xfrm>
            <a:off x="4724400" y="2514600"/>
            <a:ext cx="22860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8" name="Object 5"/>
              <p:cNvSpPr txBox="1"/>
              <p:nvPr/>
            </p:nvSpPr>
            <p:spPr>
              <a:xfrm>
                <a:off x="550862" y="3048000"/>
                <a:ext cx="5181600" cy="511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smtClean="0">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8" name="Object 5"/>
              <p:cNvSpPr txBox="1">
                <a:spLocks noRot="1" noChangeAspect="1" noMove="1" noResize="1" noEditPoints="1" noAdjustHandles="1" noChangeArrowheads="1" noChangeShapeType="1" noTextEdit="1"/>
              </p:cNvSpPr>
              <p:nvPr/>
            </p:nvSpPr>
            <p:spPr>
              <a:xfrm>
                <a:off x="550862" y="3048000"/>
                <a:ext cx="5181600" cy="511175"/>
              </a:xfrm>
              <a:prstGeom prst="rect">
                <a:avLst/>
              </a:prstGeom>
              <a:blipFill>
                <a:blip r:embed="rId5"/>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3464730"/>
            <a:ext cx="8229600" cy="49767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Algebraic manipulation yields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Object 7"/>
              <p:cNvSpPr txBox="1"/>
              <p:nvPr/>
            </p:nvSpPr>
            <p:spPr>
              <a:xfrm>
                <a:off x="685800" y="3910012"/>
                <a:ext cx="5181600" cy="48289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=0</m:t>
                      </m:r>
                    </m:oMath>
                  </m:oMathPara>
                </a14:m>
                <a:endParaRPr lang="zh-CN" altLang="en-US" sz="2000" dirty="0"/>
              </a:p>
            </p:txBody>
          </p:sp>
        </mc:Choice>
        <mc:Fallback xmlns="">
          <p:sp>
            <p:nvSpPr>
              <p:cNvPr id="9" name="Object 7"/>
              <p:cNvSpPr txBox="1">
                <a:spLocks noRot="1" noChangeAspect="1" noMove="1" noResize="1" noEditPoints="1" noAdjustHandles="1" noChangeArrowheads="1" noChangeShapeType="1" noTextEdit="1"/>
              </p:cNvSpPr>
              <p:nvPr/>
            </p:nvSpPr>
            <p:spPr>
              <a:xfrm>
                <a:off x="685800" y="3910012"/>
                <a:ext cx="5181600" cy="482895"/>
              </a:xfrm>
              <a:prstGeom prst="rect">
                <a:avLst/>
              </a:prstGeom>
              <a:blipFill>
                <a:blip r:embed="rId6"/>
                <a:stretch>
                  <a:fillRect/>
                </a:stretch>
              </a:blipFill>
            </p:spPr>
            <p:txBody>
              <a:bodyPr/>
              <a:lstStyle/>
              <a:p>
                <a:r>
                  <a:rPr lang="zh-CN" altLang="en-US">
                    <a:noFill/>
                  </a:rPr>
                  <a:t> </a:t>
                </a:r>
              </a:p>
            </p:txBody>
          </p:sp>
        </mc:Fallback>
      </mc:AlternateContent>
      <p:sp>
        <p:nvSpPr>
          <p:cNvPr id="6" name="Content Placeholder 8"/>
          <p:cNvSpPr>
            <a:spLocks noGrp="1"/>
          </p:cNvSpPr>
          <p:nvPr>
            <p:ph idx="15"/>
          </p:nvPr>
        </p:nvSpPr>
        <p:spPr>
          <a:xfrm>
            <a:off x="460248" y="4450819"/>
            <a:ext cx="8226552" cy="2330981"/>
          </a:xfrm>
          <a:ln>
            <a:solidFill>
              <a:srgbClr val="FF0000"/>
            </a:solidFill>
          </a:ln>
        </p:spPr>
        <p:txBody>
          <a:bodyPr/>
          <a:lstStyle/>
          <a:p>
            <a:pPr marL="342900" indent="-342900">
              <a:spcBef>
                <a:spcPts val="0"/>
              </a:spcBef>
              <a:buFont typeface="Arial" panose="020B0604020202020204" pitchFamily="34" charset="0"/>
              <a:buChar cha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if and only 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特征方程</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solutions to the characteristic equation are called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roots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特征根</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recurrence relation. </a:t>
            </a:r>
          </a:p>
          <a:p>
            <a:pPr marL="342900" indent="-342900">
              <a:spcBef>
                <a:spcPts val="0"/>
              </a:spcBef>
              <a:buFont typeface="Arial" panose="020B0604020202020204" pitchFamily="34" charset="0"/>
              <a:buChar char="•"/>
            </a:pP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linear combination of two solutions of a linear homogeneous recurrence relation is also a solution!</a:t>
            </a:r>
          </a:p>
        </p:txBody>
      </p:sp>
    </p:spTree>
    <p:extLst>
      <p:ext uri="{BB962C8B-B14F-4D97-AF65-F5344CB8AC3E}">
        <p14:creationId xmlns:p14="http://schemas.microsoft.com/office/powerpoint/2010/main" val="288997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399"/>
                <a:ext cx="8229600" cy="3097509"/>
              </a:xfrm>
              <a:ln>
                <a:solidFill>
                  <a:schemeClr val="bg1"/>
                </a:solidFill>
              </a:ln>
            </p:spPr>
            <p:txBody>
              <a:bodyPr/>
              <a:lstStyle/>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A linear combination of two solutions of a linear homogeneous recurrence relation is also a solution!</a:t>
                </a: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Suppose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𝒔</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𝒕</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both solutions of </a:t>
                </a: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Then </a:t>
                </a: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r>
                  <a:rPr lang="en-US" altLang="zh-CN" sz="2000" b="1" i="0" u="none" strike="noStrike" baseline="0" dirty="0">
                    <a:latin typeface="Times New Roman" panose="02020603050405020304" pitchFamily="18" charset="0"/>
                    <a:cs typeface="Times New Roman" panose="02020603050405020304" pitchFamily="18" charset="0"/>
                  </a:rPr>
                  <a:t>Now suppose that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1 </a:t>
                </a:r>
                <a:r>
                  <a:rPr lang="en-US" altLang="zh-CN" sz="2000" b="1" i="0" u="none" strike="noStrike" baseline="0" dirty="0">
                    <a:latin typeface="Times New Roman" panose="02020603050405020304" pitchFamily="18" charset="0"/>
                    <a:cs typeface="Times New Roman" panose="02020603050405020304" pitchFamily="18" charset="0"/>
                  </a:rPr>
                  <a:t>and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2</a:t>
                </a:r>
                <a:r>
                  <a:rPr lang="en-US" altLang="zh-CN" sz="2000" b="1" i="0" u="none" strike="noStrike" baseline="0" dirty="0">
                    <a:latin typeface="Times New Roman" panose="02020603050405020304" pitchFamily="18" charset="0"/>
                    <a:cs typeface="Times New Roman" panose="02020603050405020304" pitchFamily="18" charset="0"/>
                  </a:rPr>
                  <a:t> are real numbers. Then</a:t>
                </a: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1800" b="1" i="0" u="none" strike="noStrike" baseline="0"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r>
                  <a:rPr lang="en-US" altLang="zh-CN" sz="1800" b="1" i="0" u="none" strike="noStrike" baseline="0" dirty="0">
                    <a:latin typeface="Times New Roman" panose="02020603050405020304" pitchFamily="18" charset="0"/>
                    <a:cs typeface="Times New Roman" panose="02020603050405020304" pitchFamily="18" charset="0"/>
                  </a:rPr>
                  <a:t>This means that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1</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2</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is also a solution of the same linear homogeneous recurrence relation.</a:t>
                </a:r>
                <a:endPar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399"/>
                <a:ext cx="8229600" cy="3097509"/>
              </a:xfrm>
              <a:blipFill>
                <a:blip r:embed="rId2"/>
                <a:stretch>
                  <a:fillRect l="-592" t="-783" b="-46771"/>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3">
                <a:extLst>
                  <a:ext uri="{FF2B5EF4-FFF2-40B4-BE49-F238E27FC236}">
                    <a16:creationId xmlns:a16="http://schemas.microsoft.com/office/drawing/2014/main" id="{A9213B98-C122-EFA2-2547-A7CED7193971}"/>
                  </a:ext>
                </a:extLst>
              </p:cNvPr>
              <p:cNvSpPr txBox="1"/>
              <p:nvPr/>
            </p:nvSpPr>
            <p:spPr>
              <a:xfrm>
                <a:off x="4786827" y="2024609"/>
                <a:ext cx="4202113" cy="4841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𝟏</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𝟐</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𝒌</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𝒌</m:t>
                          </m:r>
                        </m:sub>
                      </m:sSub>
                    </m:oMath>
                  </m:oMathPara>
                </a14:m>
                <a:endParaRPr lang="zh-CN" altLang="en-US" b="1" dirty="0"/>
              </a:p>
            </p:txBody>
          </p:sp>
        </mc:Choice>
        <mc:Fallback xmlns="">
          <p:sp>
            <p:nvSpPr>
              <p:cNvPr id="14" name="Object 3">
                <a:extLst>
                  <a:ext uri="{FF2B5EF4-FFF2-40B4-BE49-F238E27FC236}">
                    <a16:creationId xmlns:a16="http://schemas.microsoft.com/office/drawing/2014/main" id="{A9213B98-C122-EFA2-2547-A7CED7193971}"/>
                  </a:ext>
                </a:extLst>
              </p:cNvPr>
              <p:cNvSpPr txBox="1">
                <a:spLocks noRot="1" noChangeAspect="1" noMove="1" noResize="1" noEditPoints="1" noAdjustHandles="1" noChangeArrowheads="1" noChangeShapeType="1" noTextEdit="1"/>
              </p:cNvSpPr>
              <p:nvPr/>
            </p:nvSpPr>
            <p:spPr>
              <a:xfrm>
                <a:off x="4786827" y="2024609"/>
                <a:ext cx="4202113" cy="484187"/>
              </a:xfrm>
              <a:prstGeom prst="rect">
                <a:avLst/>
              </a:prstGeom>
              <a:blipFill>
                <a:blip r:embed="rId3"/>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76F61DC0-6223-F61C-AE77-08AC601B6569}"/>
              </a:ext>
            </a:extLst>
          </p:cNvPr>
          <p:cNvPicPr>
            <a:picLocks noChangeAspect="1"/>
          </p:cNvPicPr>
          <p:nvPr/>
        </p:nvPicPr>
        <p:blipFill>
          <a:blip r:embed="rId4"/>
          <a:stretch>
            <a:fillRect/>
          </a:stretch>
        </p:blipFill>
        <p:spPr>
          <a:xfrm>
            <a:off x="2719622" y="2718348"/>
            <a:ext cx="4038600" cy="361950"/>
          </a:xfrm>
          <a:prstGeom prst="rect">
            <a:avLst/>
          </a:prstGeom>
        </p:spPr>
      </p:pic>
      <p:pic>
        <p:nvPicPr>
          <p:cNvPr id="20" name="图片 19">
            <a:extLst>
              <a:ext uri="{FF2B5EF4-FFF2-40B4-BE49-F238E27FC236}">
                <a16:creationId xmlns:a16="http://schemas.microsoft.com/office/drawing/2014/main" id="{E8DBA7F0-8018-DBEB-0F61-163A5F23FDA6}"/>
              </a:ext>
            </a:extLst>
          </p:cNvPr>
          <p:cNvPicPr>
            <a:picLocks noChangeAspect="1"/>
          </p:cNvPicPr>
          <p:nvPr/>
        </p:nvPicPr>
        <p:blipFill>
          <a:blip r:embed="rId5"/>
          <a:stretch>
            <a:fillRect/>
          </a:stretch>
        </p:blipFill>
        <p:spPr>
          <a:xfrm>
            <a:off x="2721863" y="3144660"/>
            <a:ext cx="4067175" cy="400050"/>
          </a:xfrm>
          <a:prstGeom prst="rect">
            <a:avLst/>
          </a:prstGeom>
        </p:spPr>
      </p:pic>
      <p:pic>
        <p:nvPicPr>
          <p:cNvPr id="22" name="图片 21">
            <a:extLst>
              <a:ext uri="{FF2B5EF4-FFF2-40B4-BE49-F238E27FC236}">
                <a16:creationId xmlns:a16="http://schemas.microsoft.com/office/drawing/2014/main" id="{67B8AB8C-A85C-F28B-F928-81F5FFA9907A}"/>
              </a:ext>
            </a:extLst>
          </p:cNvPr>
          <p:cNvPicPr>
            <a:picLocks noChangeAspect="1"/>
          </p:cNvPicPr>
          <p:nvPr/>
        </p:nvPicPr>
        <p:blipFill>
          <a:blip r:embed="rId6"/>
          <a:stretch>
            <a:fillRect/>
          </a:stretch>
        </p:blipFill>
        <p:spPr>
          <a:xfrm>
            <a:off x="813547" y="4138931"/>
            <a:ext cx="8305800" cy="865188"/>
          </a:xfrm>
          <a:prstGeom prst="rect">
            <a:avLst/>
          </a:prstGeom>
        </p:spPr>
      </p:pic>
    </p:spTree>
    <p:extLst>
      <p:ext uri="{BB962C8B-B14F-4D97-AF65-F5344CB8AC3E}">
        <p14:creationId xmlns:p14="http://schemas.microsoft.com/office/powerpoint/2010/main" val="355397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Degree Two</a:t>
            </a:r>
          </a:p>
        </p:txBody>
      </p:sp>
      <p:sp>
        <p:nvSpPr>
          <p:cNvPr id="3" name="Content Placeholder 2"/>
          <p:cNvSpPr>
            <a:spLocks noGrp="1"/>
          </p:cNvSpPr>
          <p:nvPr>
            <p:ph idx="1"/>
          </p:nvPr>
        </p:nvSpPr>
        <p:spPr>
          <a:xfrm>
            <a:off x="457200" y="1600200"/>
            <a:ext cx="8458200" cy="342900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Suppose that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a:t>
            </a:r>
            <a:r>
              <a:rPr 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distinct roots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a:t>
            </a:r>
          </a:p>
        </p:txBody>
      </p:sp>
      <mc:AlternateContent xmlns:mc="http://schemas.openxmlformats.org/markup-compatibility/2006" xmlns:a14="http://schemas.microsoft.com/office/drawing/2010/main">
        <mc:Choice Requires="a14">
          <p:sp>
            <p:nvSpPr>
              <p:cNvPr id="8" name="Object 3"/>
              <p:cNvSpPr txBox="1"/>
              <p:nvPr/>
            </p:nvSpPr>
            <p:spPr>
              <a:xfrm>
                <a:off x="1791841" y="2943851"/>
                <a:ext cx="3465959" cy="623887"/>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𝟏</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𝟐</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𝟐</m:t>
                          </m:r>
                        </m:sub>
                      </m:sSub>
                    </m:oMath>
                  </m:oMathPara>
                </a14:m>
                <a:endParaRPr lang="zh-CN" altLang="en-US" sz="2400" b="1" dirty="0"/>
              </a:p>
            </p:txBody>
          </p:sp>
        </mc:Choice>
        <mc:Fallback xmlns="">
          <p:sp>
            <p:nvSpPr>
              <p:cNvPr id="8" name="Object 3"/>
              <p:cNvSpPr txBox="1">
                <a:spLocks noRot="1" noChangeAspect="1" noMove="1" noResize="1" noEditPoints="1" noAdjustHandles="1" noChangeArrowheads="1" noChangeShapeType="1" noTextEdit="1"/>
              </p:cNvSpPr>
              <p:nvPr/>
            </p:nvSpPr>
            <p:spPr>
              <a:xfrm>
                <a:off x="1791841" y="2943851"/>
                <a:ext cx="3465959" cy="623887"/>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5029200" y="2932797"/>
            <a:ext cx="2669285"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9" name="Object 5"/>
              <p:cNvSpPr txBox="1"/>
              <p:nvPr/>
            </p:nvSpPr>
            <p:spPr>
              <a:xfrm>
                <a:off x="3124200" y="3697405"/>
                <a:ext cx="3448050" cy="65881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9" name="Object 5"/>
              <p:cNvSpPr txBox="1">
                <a:spLocks noRot="1" noChangeAspect="1" noMove="1" noResize="1" noEditPoints="1" noAdjustHandles="1" noChangeArrowheads="1" noChangeShapeType="1" noTextEdit="1"/>
              </p:cNvSpPr>
              <p:nvPr/>
            </p:nvSpPr>
            <p:spPr>
              <a:xfrm>
                <a:off x="3124200" y="3697405"/>
                <a:ext cx="3448050" cy="658813"/>
              </a:xfrm>
              <a:prstGeom prst="rect">
                <a:avLst/>
              </a:prstGeom>
              <a:blipFill>
                <a:blip r:embed="rId3"/>
                <a:stretch>
                  <a:fillRect/>
                </a:stretch>
              </a:blipFill>
            </p:spPr>
            <p:txBody>
              <a:bodyPr/>
              <a:lstStyle/>
              <a:p>
                <a:r>
                  <a:rPr lang="zh-CN" altLang="en-US">
                    <a:noFill/>
                  </a:rPr>
                  <a:t> </a:t>
                </a:r>
              </a:p>
            </p:txBody>
          </p:sp>
        </mc:Fallback>
      </mc:AlternateContent>
      <p:sp>
        <p:nvSpPr>
          <p:cNvPr id="4" name="Content Placeholder 6"/>
          <p:cNvSpPr>
            <a:spLocks noGrp="1"/>
          </p:cNvSpPr>
          <p:nvPr>
            <p:ph idx="14"/>
          </p:nvPr>
        </p:nvSpPr>
        <p:spPr>
          <a:xfrm>
            <a:off x="478971" y="4287334"/>
            <a:ext cx="8229600"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p>
        </p:txBody>
      </p:sp>
    </p:spTree>
    <p:extLst>
      <p:ext uri="{BB962C8B-B14F-4D97-AF65-F5344CB8AC3E}">
        <p14:creationId xmlns:p14="http://schemas.microsoft.com/office/powerpoint/2010/main" val="982057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1</a:t>
            </a:r>
          </a:p>
        </p:txBody>
      </p:sp>
      <p:sp>
        <p:nvSpPr>
          <p:cNvPr id="8" name="Content Placeholder 2"/>
          <p:cNvSpPr>
            <a:spLocks noGrp="1"/>
          </p:cNvSpPr>
          <p:nvPr>
            <p:ph idx="1"/>
          </p:nvPr>
        </p:nvSpPr>
        <p:spPr>
          <a:xfrm>
            <a:off x="457200" y="1066800"/>
            <a:ext cx="8595360" cy="5105400"/>
          </a:xfrm>
          <a:ln>
            <a:solidFill>
              <a:srgbClr val="FF0000"/>
            </a:solidFill>
          </a:ln>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7? </a:t>
            </a:r>
          </a:p>
          <a:p>
            <a:pPr>
              <a:spcBef>
                <a:spcPts val="600"/>
              </a:spcBef>
            </a:pPr>
            <a:endParaRPr lang="en-US" sz="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Its roots are</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some constants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altLang="zh-CN"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a:t>
            </a: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7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these equations,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endPar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the solution is 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3∙2</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649461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Explicit Formula for the Fibonacci Numbers</a:t>
            </a: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斐波那契数的显式公式</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2819400"/>
          </a:xfrm>
        </p:spPr>
        <p:txBody>
          <a:bodyPr/>
          <a:lstStyle/>
          <a:p>
            <a:pPr marL="571500" indent="-571500">
              <a:buFont typeface="Wingdings" panose="05000000000000000000" pitchFamily="2" charset="2"/>
              <a:buChar char="n"/>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斐波那契数递推关系：</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of Fibonacci numbers satisfies the recurrence relation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the initial conditions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roots of the characteristic equation</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a:t>
            </a:r>
          </a:p>
        </p:txBody>
      </p:sp>
      <p:graphicFrame>
        <p:nvGraphicFramePr>
          <p:cNvPr id="3" name="Object 3"/>
          <p:cNvGraphicFramePr>
            <a:graphicFrameLocks noChangeAspect="1"/>
          </p:cNvGraphicFramePr>
          <p:nvPr>
            <p:extLst>
              <p:ext uri="{D42A27DB-BD31-4B8C-83A1-F6EECF244321}">
                <p14:modId xmlns:p14="http://schemas.microsoft.com/office/powerpoint/2010/main" val="819125482"/>
              </p:ext>
            </p:extLst>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0" name=""/>
                      <p:cNvPicPr/>
                      <p:nvPr/>
                    </p:nvPicPr>
                    <p:blipFill>
                      <a:blip r:embed="rId3"/>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82491876"/>
              </p:ext>
            </p:extLst>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name="Equation" r:id="rId4" imgW="698400" imgH="431640" progId="Equation.DSMT4">
                  <p:embed/>
                </p:oleObj>
              </mc:Choice>
              <mc:Fallback>
                <p:oleObj name="Equation" r:id="rId4" imgW="698400" imgH="431640" progId="Equation.DSMT4">
                  <p:embed/>
                  <p:pic>
                    <p:nvPicPr>
                      <p:cNvPr id="3" name="Object 2"/>
                      <p:cNvPicPr/>
                      <p:nvPr/>
                    </p:nvPicPr>
                    <p:blipFill>
                      <a:blip r:embed="rId5"/>
                      <a:stretch>
                        <a:fillRect/>
                      </a:stretch>
                    </p:blipFill>
                    <p:spPr>
                      <a:xfrm>
                        <a:off x="3751380" y="5253763"/>
                        <a:ext cx="1641240" cy="1014354"/>
                      </a:xfrm>
                      <a:prstGeom prst="rect">
                        <a:avLst/>
                      </a:prstGeom>
                    </p:spPr>
                  </p:pic>
                </p:oleObj>
              </mc:Fallback>
            </mc:AlternateContent>
          </a:graphicData>
        </a:graphic>
      </p:graphicFrame>
    </p:spTree>
    <p:extLst>
      <p:ext uri="{BB962C8B-B14F-4D97-AF65-F5344CB8AC3E}">
        <p14:creationId xmlns:p14="http://schemas.microsoft.com/office/powerpoint/2010/main" val="115344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4" name="Content Placeholder 2"/>
          <p:cNvSpPr>
            <a:spLocks noGrp="1"/>
          </p:cNvSpPr>
          <p:nvPr>
            <p:ph idx="1"/>
          </p:nvPr>
        </p:nvSpPr>
        <p:spPr>
          <a:xfrm>
            <a:off x="457200" y="1219200"/>
            <a:ext cx="8229600" cy="54743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by Theorem 1</a:t>
            </a:r>
          </a:p>
        </p:txBody>
      </p:sp>
      <p:graphicFrame>
        <p:nvGraphicFramePr>
          <p:cNvPr id="3" name="Object 3"/>
          <p:cNvGraphicFramePr>
            <a:graphicFrameLocks noChangeAspect="1"/>
          </p:cNvGraphicFramePr>
          <p:nvPr>
            <p:extLst>
              <p:ext uri="{D42A27DB-BD31-4B8C-83A1-F6EECF244321}">
                <p14:modId xmlns:p14="http://schemas.microsoft.com/office/powerpoint/2010/main" val="3389690024"/>
              </p:ext>
            </p:extLst>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name="Equation" r:id="rId2" imgW="2006280" imgH="533160" progId="Equation.DSMT4">
                  <p:embed/>
                </p:oleObj>
              </mc:Choice>
              <mc:Fallback>
                <p:oleObj name="Equation" r:id="rId2" imgW="2006280" imgH="533160" progId="Equation.DSMT4">
                  <p:embed/>
                  <p:pic>
                    <p:nvPicPr>
                      <p:cNvPr id="0" name=""/>
                      <p:cNvPicPr/>
                      <p:nvPr/>
                    </p:nvPicPr>
                    <p:blipFill>
                      <a:blip r:embed="rId3"/>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some constants</a:t>
            </a:r>
            <a:r>
              <a:rPr lang="el-GR"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 initial conditions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and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we have</a:t>
            </a:r>
          </a:p>
        </p:txBody>
      </p:sp>
      <p:graphicFrame>
        <p:nvGraphicFramePr>
          <p:cNvPr id="17" name="Object 5"/>
          <p:cNvGraphicFramePr>
            <a:graphicFrameLocks noChangeAspect="1"/>
          </p:cNvGraphicFramePr>
          <p:nvPr>
            <p:extLst>
              <p:ext uri="{D42A27DB-BD31-4B8C-83A1-F6EECF244321}">
                <p14:modId xmlns:p14="http://schemas.microsoft.com/office/powerpoint/2010/main" val="859278304"/>
              </p:ext>
            </p:extLst>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name="Equation" r:id="rId4" imgW="2108160" imgH="736560" progId="Equation.DSMT4">
                  <p:embed/>
                </p:oleObj>
              </mc:Choice>
              <mc:Fallback>
                <p:oleObj name="Equation" r:id="rId4" imgW="2108160" imgH="736560" progId="Equation.DSMT4">
                  <p:embed/>
                  <p:pic>
                    <p:nvPicPr>
                      <p:cNvPr id="3" name="Object 2"/>
                      <p:cNvPicPr/>
                      <p:nvPr/>
                    </p:nvPicPr>
                    <p:blipFill>
                      <a:blip r:embed="rId5"/>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199" y="4876958"/>
            <a:ext cx="2614419" cy="41129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obtain</a:t>
            </a:r>
          </a:p>
        </p:txBody>
      </p:sp>
      <p:graphicFrame>
        <p:nvGraphicFramePr>
          <p:cNvPr id="18" name="Object 7"/>
          <p:cNvGraphicFramePr>
            <a:graphicFrameLocks noChangeAspect="1"/>
          </p:cNvGraphicFramePr>
          <p:nvPr>
            <p:extLst>
              <p:ext uri="{D42A27DB-BD31-4B8C-83A1-F6EECF244321}">
                <p14:modId xmlns:p14="http://schemas.microsoft.com/office/powerpoint/2010/main" val="3770598467"/>
              </p:ext>
            </p:extLst>
          </p:nvPr>
        </p:nvGraphicFramePr>
        <p:xfrm>
          <a:off x="3071619" y="4803660"/>
          <a:ext cx="2151162" cy="596464"/>
        </p:xfrm>
        <a:graphic>
          <a:graphicData uri="http://schemas.openxmlformats.org/presentationml/2006/ole">
            <mc:AlternateContent xmlns:mc="http://schemas.openxmlformats.org/markup-compatibility/2006">
              <mc:Choice xmlns:v="urn:schemas-microsoft-com:vml" Requires="v">
                <p:oleObj name="Equation" r:id="rId6" imgW="1511280" imgH="419040" progId="Equation.DSMT4">
                  <p:embed/>
                </p:oleObj>
              </mc:Choice>
              <mc:Fallback>
                <p:oleObj name="Equation" r:id="rId6" imgW="1511280" imgH="419040" progId="Equation.DSMT4">
                  <p:embed/>
                  <p:pic>
                    <p:nvPicPr>
                      <p:cNvPr id="17" name="Object 16"/>
                      <p:cNvPicPr/>
                      <p:nvPr/>
                    </p:nvPicPr>
                    <p:blipFill>
                      <a:blip r:embed="rId7"/>
                      <a:stretch>
                        <a:fillRect/>
                      </a:stretch>
                    </p:blipFill>
                    <p:spPr>
                      <a:xfrm>
                        <a:off x="3071619" y="4803660"/>
                        <a:ext cx="2151162" cy="596464"/>
                      </a:xfrm>
                      <a:prstGeom prst="rect">
                        <a:avLst/>
                      </a:prstGeom>
                    </p:spPr>
                  </p:pic>
                </p:oleObj>
              </mc:Fallback>
            </mc:AlternateContent>
          </a:graphicData>
        </a:graphic>
      </p:graphicFrame>
      <p:sp>
        <p:nvSpPr>
          <p:cNvPr id="16" name="Content Placeholder 8"/>
          <p:cNvSpPr txBox="1">
            <a:spLocks/>
          </p:cNvSpPr>
          <p:nvPr/>
        </p:nvSpPr>
        <p:spPr>
          <a:xfrm>
            <a:off x="457200" y="5675034"/>
            <a:ext cx="1447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p>
        </p:txBody>
      </p:sp>
      <p:graphicFrame>
        <p:nvGraphicFramePr>
          <p:cNvPr id="19" name="Object 9"/>
          <p:cNvGraphicFramePr>
            <a:graphicFrameLocks noChangeAspect="1"/>
          </p:cNvGraphicFramePr>
          <p:nvPr>
            <p:extLst>
              <p:ext uri="{D42A27DB-BD31-4B8C-83A1-F6EECF244321}">
                <p14:modId xmlns:p14="http://schemas.microsoft.com/office/powerpoint/2010/main" val="2208740632"/>
              </p:ext>
            </p:extLst>
          </p:nvPr>
        </p:nvGraphicFramePr>
        <p:xfrm>
          <a:off x="2057400" y="5524137"/>
          <a:ext cx="3108884" cy="758902"/>
        </p:xfrm>
        <a:graphic>
          <a:graphicData uri="http://schemas.openxmlformats.org/presentationml/2006/ole">
            <mc:AlternateContent xmlns:mc="http://schemas.openxmlformats.org/markup-compatibility/2006">
              <mc:Choice xmlns:v="urn:schemas-microsoft-com:vml" Requires="v">
                <p:oleObj name="Equation" r:id="rId8" imgW="2184120" imgH="533160" progId="Equation.DSMT4">
                  <p:embed/>
                </p:oleObj>
              </mc:Choice>
              <mc:Fallback>
                <p:oleObj name="Equation" r:id="rId8" imgW="2184120" imgH="533160" progId="Equation.DSMT4">
                  <p:embed/>
                  <p:pic>
                    <p:nvPicPr>
                      <p:cNvPr id="18" name="Object 17"/>
                      <p:cNvPicPr/>
                      <p:nvPr/>
                    </p:nvPicPr>
                    <p:blipFill>
                      <a:blip r:embed="rId9"/>
                      <a:stretch>
                        <a:fillRect/>
                      </a:stretch>
                    </p:blipFill>
                    <p:spPr>
                      <a:xfrm>
                        <a:off x="2057400" y="5524137"/>
                        <a:ext cx="3108884" cy="758902"/>
                      </a:xfrm>
                      <a:prstGeom prst="rect">
                        <a:avLst/>
                      </a:prstGeom>
                    </p:spPr>
                  </p:pic>
                </p:oleObj>
              </mc:Fallback>
            </mc:AlternateContent>
          </a:graphicData>
        </a:graphic>
      </p:graphicFrame>
    </p:spTree>
    <p:extLst>
      <p:ext uri="{BB962C8B-B14F-4D97-AF65-F5344CB8AC3E}">
        <p14:creationId xmlns:p14="http://schemas.microsoft.com/office/powerpoint/2010/main" val="253486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 y="1524000"/>
            <a:ext cx="9144000" cy="173736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Solution when there is a Repeated Root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有相同根的情况</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a:xfrm>
            <a:off x="457200" y="1295400"/>
            <a:ext cx="8229600" cy="2514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one </a:t>
            </a:r>
            <a:r>
              <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repeated root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3" name="Object 3"/>
              <p:cNvSpPr txBox="1"/>
              <p:nvPr/>
            </p:nvSpPr>
            <p:spPr>
              <a:xfrm>
                <a:off x="3048000" y="3916680"/>
                <a:ext cx="3276600" cy="69691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𝒏</m:t>
                          </m:r>
                        </m:sub>
                      </m:sSub>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en-US" altLang="zh-CN" sz="2800" b="1" i="1" smtClean="0">
                              <a:solidFill>
                                <a:srgbClr val="00B050"/>
                              </a:solidFill>
                              <a:latin typeface="Cambria Math" panose="02040503050406030204" pitchFamily="18" charset="0"/>
                            </a:rPr>
                            <m:t>𝟏</m:t>
                          </m:r>
                        </m:sub>
                      </m:sSub>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zh-CN" altLang="en-US" sz="2800" b="1" i="1">
                              <a:solidFill>
                                <a:srgbClr val="00B050"/>
                              </a:solidFill>
                              <a:latin typeface="Cambria Math" panose="02040503050406030204" pitchFamily="18" charset="0"/>
                            </a:rPr>
                            <m:t>𝟐</m:t>
                          </m:r>
                        </m:sub>
                      </m:sSub>
                      <m:r>
                        <a:rPr lang="zh-CN" altLang="en-US" sz="2800" b="1" i="1" smtClean="0">
                          <a:solidFill>
                            <a:srgbClr val="FF0000"/>
                          </a:solidFill>
                          <a:latin typeface="Cambria Math" panose="02040503050406030204" pitchFamily="18" charset="0"/>
                        </a:rPr>
                        <m:t>𝒏</m:t>
                      </m:r>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oMath>
                  </m:oMathPara>
                </a14:m>
                <a:endParaRPr lang="zh-CN" altLang="en-US" sz="2800" b="1" dirty="0"/>
              </a:p>
            </p:txBody>
          </p:sp>
        </mc:Choice>
        <mc:Fallback xmlns="">
          <p:sp>
            <p:nvSpPr>
              <p:cNvPr id="3" name="Object 3"/>
              <p:cNvSpPr txBox="1">
                <a:spLocks noRot="1" noChangeAspect="1" noMove="1" noResize="1" noEditPoints="1" noAdjustHandles="1" noChangeArrowheads="1" noChangeShapeType="1" noTextEdit="1"/>
              </p:cNvSpPr>
              <p:nvPr/>
            </p:nvSpPr>
            <p:spPr>
              <a:xfrm>
                <a:off x="3048000" y="3916680"/>
                <a:ext cx="3276600" cy="696913"/>
              </a:xfrm>
              <a:prstGeom prst="rect">
                <a:avLst/>
              </a:prstGeom>
              <a:blipFill>
                <a:blip r:embed="rId2"/>
                <a:stretch>
                  <a:fillRect/>
                </a:stretch>
              </a:blipFill>
            </p:spPr>
            <p:txBody>
              <a:bodyPr/>
              <a:lstStyle/>
              <a:p>
                <a:r>
                  <a:rPr lang="zh-CN" altLang="en-US">
                    <a:noFill/>
                  </a:rPr>
                  <a:t> </a:t>
                </a:r>
              </a:p>
            </p:txBody>
          </p:sp>
        </mc:Fallback>
      </mc:AlternateContent>
      <p:sp>
        <p:nvSpPr>
          <p:cNvPr id="8" name="Content Placeholder 4"/>
          <p:cNvSpPr>
            <a:spLocks noGrp="1"/>
          </p:cNvSpPr>
          <p:nvPr>
            <p:ph idx="14"/>
          </p:nvPr>
        </p:nvSpPr>
        <p:spPr>
          <a:xfrm>
            <a:off x="457200" y="4724400"/>
            <a:ext cx="8382000" cy="685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endPar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3755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2</a:t>
            </a:r>
          </a:p>
        </p:txBody>
      </p:sp>
      <p:sp>
        <p:nvSpPr>
          <p:cNvPr id="6" name="Content Placeholder 2"/>
          <p:cNvSpPr>
            <a:spLocks noGrp="1"/>
          </p:cNvSpPr>
          <p:nvPr>
            <p:ph idx="1"/>
          </p:nvPr>
        </p:nvSpPr>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a:t>
            </a: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only root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 </a:t>
            </a: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and</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p>
          <a:p>
            <a:pP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p>
        </p:txBody>
      </p:sp>
    </p:spTree>
    <p:extLst>
      <p:ext uri="{BB962C8B-B14F-4D97-AF65-F5344CB8AC3E}">
        <p14:creationId xmlns:p14="http://schemas.microsoft.com/office/powerpoint/2010/main" val="431314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p>
        </p:txBody>
      </p:sp>
      <p:sp>
        <p:nvSpPr>
          <p:cNvPr id="6" name="Content Placeholder 2"/>
          <p:cNvSpPr>
            <a:spLocks noGrp="1"/>
          </p:cNvSpPr>
          <p:nvPr>
            <p:ph idx="1"/>
          </p:nvPr>
        </p:nvSpPr>
        <p:spPr>
          <a:xfrm>
            <a:off x="457200" y="1295400"/>
            <a:ext cx="8458200" cy="4495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theorem can be used to solve linear homogeneous recurrence relations with constant coefficients of any degree when the characteristic equation has distinct roots.</a:t>
            </a:r>
          </a:p>
          <a:p>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3: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互不相同的根</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b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a:t>
            </a:r>
          </a:p>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5" name="Object 3"/>
              <p:cNvSpPr txBox="1"/>
              <p:nvPr/>
            </p:nvSpPr>
            <p:spPr>
              <a:xfrm>
                <a:off x="2438400" y="5562600"/>
                <a:ext cx="4787900" cy="511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smtClean="0">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en-US" altLang="zh-CN" sz="2400" b="1" i="1" smtClean="0">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𝒌</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𝒌</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5" name="Object 3"/>
              <p:cNvSpPr txBox="1">
                <a:spLocks noRot="1" noChangeAspect="1" noMove="1" noResize="1" noEditPoints="1" noAdjustHandles="1" noChangeArrowheads="1" noChangeShapeType="1" noTextEdit="1"/>
              </p:cNvSpPr>
              <p:nvPr/>
            </p:nvSpPr>
            <p:spPr>
              <a:xfrm>
                <a:off x="2438400" y="5562600"/>
                <a:ext cx="4787900" cy="511175"/>
              </a:xfrm>
              <a:prstGeom prst="rect">
                <a:avLst/>
              </a:prstGeom>
              <a:blipFill>
                <a:blip r:embed="rId2"/>
                <a:stretch>
                  <a:fillRect/>
                </a:stretch>
              </a:blipFill>
            </p:spPr>
            <p:txBody>
              <a:bodyPr/>
              <a:lstStyle/>
              <a:p>
                <a:r>
                  <a:rPr lang="zh-CN" altLang="en-US">
                    <a:noFill/>
                  </a:rPr>
                  <a:t> </a:t>
                </a:r>
              </a:p>
            </p:txBody>
          </p:sp>
        </mc:Fallback>
      </mc:AlternateContent>
      <p:sp>
        <p:nvSpPr>
          <p:cNvPr id="3" name="Content Placeholder 4"/>
          <p:cNvSpPr>
            <a:spLocks noGrp="1"/>
          </p:cNvSpPr>
          <p:nvPr>
            <p:ph idx="13"/>
          </p:nvPr>
        </p:nvSpPr>
        <p:spPr>
          <a:xfrm>
            <a:off x="457200" y="60960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α</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a:t>
            </a:r>
          </a:p>
        </p:txBody>
      </p:sp>
    </p:spTree>
    <p:extLst>
      <p:ext uri="{BB962C8B-B14F-4D97-AF65-F5344CB8AC3E}">
        <p14:creationId xmlns:p14="http://schemas.microsoft.com/office/powerpoint/2010/main" val="1113222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p>
        </p:txBody>
      </p:sp>
      <p:sp>
        <p:nvSpPr>
          <p:cNvPr id="6" name="Content Placeholder 2"/>
          <p:cNvSpPr>
            <a:spLocks noGrp="1"/>
          </p:cNvSpPr>
          <p:nvPr>
            <p:ph idx="1"/>
          </p:nvPr>
        </p:nvSpPr>
        <p:spPr>
          <a:xfrm>
            <a:off x="685800" y="121412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1252D399-D029-9343-ABED-3C8C88C1AF83}"/>
              </a:ext>
            </a:extLst>
          </p:cNvPr>
          <p:cNvPicPr>
            <a:picLocks noChangeAspect="1"/>
          </p:cNvPicPr>
          <p:nvPr/>
        </p:nvPicPr>
        <p:blipFill>
          <a:blip r:embed="rId2"/>
          <a:stretch>
            <a:fillRect/>
          </a:stretch>
        </p:blipFill>
        <p:spPr>
          <a:xfrm>
            <a:off x="1657350" y="1303020"/>
            <a:ext cx="4368800" cy="1093581"/>
          </a:xfrm>
          <a:prstGeom prst="rect">
            <a:avLst/>
          </a:prstGeom>
        </p:spPr>
      </p:pic>
      <p:pic>
        <p:nvPicPr>
          <p:cNvPr id="11" name="图片 10">
            <a:extLst>
              <a:ext uri="{FF2B5EF4-FFF2-40B4-BE49-F238E27FC236}">
                <a16:creationId xmlns:a16="http://schemas.microsoft.com/office/drawing/2014/main" id="{82DC2B0A-2E67-35F6-3410-F6FCFA7A81EE}"/>
              </a:ext>
            </a:extLst>
          </p:cNvPr>
          <p:cNvPicPr>
            <a:picLocks noChangeAspect="1"/>
          </p:cNvPicPr>
          <p:nvPr/>
        </p:nvPicPr>
        <p:blipFill>
          <a:blip r:embed="rId3"/>
          <a:stretch>
            <a:fillRect/>
          </a:stretch>
        </p:blipFill>
        <p:spPr>
          <a:xfrm>
            <a:off x="762000" y="2398422"/>
            <a:ext cx="7162800" cy="4302098"/>
          </a:xfrm>
          <a:prstGeom prst="rect">
            <a:avLst/>
          </a:prstGeom>
        </p:spPr>
      </p:pic>
    </p:spTree>
    <p:extLst>
      <p:ext uri="{BB962C8B-B14F-4D97-AF65-F5344CB8AC3E}">
        <p14:creationId xmlns:p14="http://schemas.microsoft.com/office/powerpoint/2010/main" val="2593555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p>
        </p:txBody>
      </p:sp>
      <p:sp>
        <p:nvSpPr>
          <p:cNvPr id="10" name="Content Placeholder 2"/>
          <p:cNvSpPr>
            <a:spLocks noGrp="1"/>
          </p:cNvSpPr>
          <p:nvPr>
            <p:ph idx="1"/>
          </p:nvPr>
        </p:nvSpPr>
        <p:spPr>
          <a:xfrm>
            <a:off x="457200" y="1295400"/>
            <a:ext cx="8229600" cy="802164"/>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a:t>
            </a:r>
          </a:p>
        </p:txBody>
      </p:sp>
      <p:graphicFrame>
        <p:nvGraphicFramePr>
          <p:cNvPr id="3" name="Object 3"/>
          <p:cNvGraphicFramePr>
            <a:graphicFrameLocks noChangeAspect="1"/>
          </p:cNvGraphicFramePr>
          <p:nvPr>
            <p:extLst>
              <p:ext uri="{D42A27DB-BD31-4B8C-83A1-F6EECF244321}">
                <p14:modId xmlns:p14="http://schemas.microsoft.com/office/powerpoint/2010/main" val="1765750397"/>
              </p:ext>
            </p:extLst>
          </p:nvPr>
        </p:nvGraphicFramePr>
        <p:xfrm>
          <a:off x="3194050" y="2111375"/>
          <a:ext cx="2754313" cy="479425"/>
        </p:xfrm>
        <a:graphic>
          <a:graphicData uri="http://schemas.openxmlformats.org/presentationml/2006/ole">
            <mc:AlternateContent xmlns:mc="http://schemas.openxmlformats.org/markup-compatibility/2006">
              <mc:Choice xmlns:v="urn:schemas-microsoft-com:vml" Requires="v">
                <p:oleObj name="Equation" r:id="rId2" imgW="1384200" imgH="241200" progId="Equation.DSMT4">
                  <p:embed/>
                </p:oleObj>
              </mc:Choice>
              <mc:Fallback>
                <p:oleObj name="Equation" r:id="rId2" imgW="1384200" imgH="241200" progId="Equation.DSMT4">
                  <p:embed/>
                  <p:pic>
                    <p:nvPicPr>
                      <p:cNvPr id="0" name=""/>
                      <p:cNvPicPr/>
                      <p:nvPr/>
                    </p:nvPicPr>
                    <p:blipFill>
                      <a:blip r:embed="rId3"/>
                      <a:stretch>
                        <a:fillRect/>
                      </a:stretch>
                    </p:blipFill>
                    <p:spPr>
                      <a:xfrm>
                        <a:off x="3194050" y="2111375"/>
                        <a:ext cx="2754313" cy="479425"/>
                      </a:xfrm>
                      <a:prstGeom prst="rect">
                        <a:avLst/>
                      </a:prstGeom>
                    </p:spPr>
                  </p:pic>
                </p:oleObj>
              </mc:Fallback>
            </mc:AlternateContent>
          </a:graphicData>
        </a:graphic>
      </p:graphicFrame>
      <p:sp>
        <p:nvSpPr>
          <p:cNvPr id="11" name="Content Placeholder 4"/>
          <p:cNvSpPr>
            <a:spLocks noGrp="1"/>
          </p:cNvSpPr>
          <p:nvPr>
            <p:ph idx="13"/>
          </p:nvPr>
        </p:nvSpPr>
        <p:spPr>
          <a:xfrm>
            <a:off x="457200" y="2590800"/>
            <a:ext cx="8382000" cy="1219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multiplicities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respectively so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for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p>
        </p:txBody>
      </p:sp>
      <mc:AlternateContent xmlns:mc="http://schemas.openxmlformats.org/markup-compatibility/2006" xmlns:a14="http://schemas.microsoft.com/office/drawing/2010/main">
        <mc:Choice Requires="a14">
          <p:sp>
            <p:nvSpPr>
              <p:cNvPr id="4" name="Object 5"/>
              <p:cNvSpPr txBox="1"/>
              <p:nvPr/>
            </p:nvSpPr>
            <p:spPr>
              <a:xfrm>
                <a:off x="3124200" y="3733800"/>
                <a:ext cx="4572000" cy="4651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𝟏</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𝟐</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𝟐</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𝒌</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𝒌</m:t>
                          </m:r>
                        </m:sub>
                      </m:sSub>
                    </m:oMath>
                  </m:oMathPara>
                </a14:m>
                <a:endParaRPr lang="zh-CN" altLang="en-US" sz="2000" b="1" dirty="0"/>
              </a:p>
            </p:txBody>
          </p:sp>
        </mc:Choice>
        <mc:Fallback xmlns="">
          <p:sp>
            <p:nvSpPr>
              <p:cNvPr id="4" name="Object 5"/>
              <p:cNvSpPr txBox="1">
                <a:spLocks noRot="1" noChangeAspect="1" noMove="1" noResize="1" noEditPoints="1" noAdjustHandles="1" noChangeArrowheads="1" noChangeShapeType="1" noTextEdit="1"/>
              </p:cNvSpPr>
              <p:nvPr/>
            </p:nvSpPr>
            <p:spPr>
              <a:xfrm>
                <a:off x="3124200" y="3733800"/>
                <a:ext cx="4572000" cy="465138"/>
              </a:xfrm>
              <a:prstGeom prst="rect">
                <a:avLst/>
              </a:prstGeom>
              <a:blipFill>
                <a:blip r:embed="rId5"/>
                <a:stretch>
                  <a:fillRect/>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0273" y="4258828"/>
            <a:ext cx="2058762" cy="453818"/>
          </a:xfrm>
        </p:spPr>
        <p:txBody>
          <a:bodyPr/>
          <a:lstStyle/>
          <a:p>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14" name="Object 7"/>
              <p:cNvSpPr txBox="1"/>
              <p:nvPr/>
            </p:nvSpPr>
            <p:spPr>
              <a:xfrm>
                <a:off x="2211388" y="4203306"/>
                <a:ext cx="6932612" cy="17653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b="1" i="1" smtClean="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en-US" altLang="zh-CN" sz="2400" b="1" i="1" smtClean="0">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smtClean="0">
                              <a:solidFill>
                                <a:srgbClr val="000000"/>
                              </a:solidFill>
                              <a:latin typeface="Cambria Math" panose="02040503050406030204" pitchFamily="18" charset="0"/>
                            </a:rPr>
                            <m:t> </m:t>
                          </m:r>
                          <m:sSup>
                            <m:sSupPr>
                              <m:ctrlPr>
                                <a:rPr lang="zh-CN" altLang="en-US" sz="2400" b="1" i="1">
                                  <a:solidFill>
                                    <a:srgbClr val="000000"/>
                                  </a:solidFill>
                                  <a:latin typeface="Cambria Math" panose="02040503050406030204" pitchFamily="18" charset="0"/>
                                </a:rPr>
                              </m:ctrlPr>
                            </m:sSupPr>
                            <m:e>
                              <m:r>
                                <a:rPr lang="en-US" altLang="zh-CN" sz="2400" b="1" i="1" smtClean="0">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𝒕</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14" name="Object 7"/>
              <p:cNvSpPr txBox="1">
                <a:spLocks noRot="1" noChangeAspect="1" noMove="1" noResize="1" noEditPoints="1" noAdjustHandles="1" noChangeArrowheads="1" noChangeShapeType="1" noTextEdit="1"/>
              </p:cNvSpPr>
              <p:nvPr/>
            </p:nvSpPr>
            <p:spPr>
              <a:xfrm>
                <a:off x="2211388" y="4203306"/>
                <a:ext cx="6932612" cy="1765300"/>
              </a:xfrm>
              <a:prstGeom prst="rect">
                <a:avLst/>
              </a:prstGeom>
              <a:blipFill>
                <a:blip r:embed="rId6"/>
                <a:stretch>
                  <a:fillRect/>
                </a:stretch>
              </a:blipFill>
            </p:spPr>
            <p:txBody>
              <a:bodyPr/>
              <a:lstStyle/>
              <a:p>
                <a:r>
                  <a:rPr lang="zh-CN" altLang="en-US">
                    <a:noFill/>
                  </a:rPr>
                  <a:t> </a:t>
                </a:r>
              </a:p>
            </p:txBody>
          </p:sp>
        </mc:Fallback>
      </mc:AlternateContent>
      <p:sp>
        <p:nvSpPr>
          <p:cNvPr id="13" name="Content Placeholder 8"/>
          <p:cNvSpPr>
            <a:spLocks noGrp="1"/>
          </p:cNvSpPr>
          <p:nvPr>
            <p:ph idx="15"/>
          </p:nvPr>
        </p:nvSpPr>
        <p:spPr>
          <a:xfrm>
            <a:off x="228600" y="5597507"/>
            <a:ext cx="93345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for 1≤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0≤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19942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p>
        </p:txBody>
      </p:sp>
      <p:sp>
        <p:nvSpPr>
          <p:cNvPr id="18" name="Content Placeholder 2">
            <a:extLst>
              <a:ext uri="{FF2B5EF4-FFF2-40B4-BE49-F238E27FC236}">
                <a16:creationId xmlns:a16="http://schemas.microsoft.com/office/drawing/2014/main" id="{63504CED-5637-4473-E379-48D9D82CA008}"/>
              </a:ext>
            </a:extLst>
          </p:cNvPr>
          <p:cNvSpPr>
            <a:spLocks noGrp="1"/>
          </p:cNvSpPr>
          <p:nvPr>
            <p:ph idx="1"/>
          </p:nvPr>
        </p:nvSpPr>
        <p:spPr>
          <a:xfrm>
            <a:off x="761567" y="106680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25B70627-CB9F-3704-5F46-BE57579E22F5}"/>
              </a:ext>
            </a:extLst>
          </p:cNvPr>
          <p:cNvPicPr>
            <a:picLocks noChangeAspect="1"/>
          </p:cNvPicPr>
          <p:nvPr/>
        </p:nvPicPr>
        <p:blipFill>
          <a:blip r:embed="rId2"/>
          <a:stretch>
            <a:fillRect/>
          </a:stretch>
        </p:blipFill>
        <p:spPr>
          <a:xfrm>
            <a:off x="1815667" y="1121361"/>
            <a:ext cx="4119563" cy="1067621"/>
          </a:xfrm>
          <a:prstGeom prst="rect">
            <a:avLst/>
          </a:prstGeom>
        </p:spPr>
      </p:pic>
      <p:pic>
        <p:nvPicPr>
          <p:cNvPr id="24" name="图片 23">
            <a:extLst>
              <a:ext uri="{FF2B5EF4-FFF2-40B4-BE49-F238E27FC236}">
                <a16:creationId xmlns:a16="http://schemas.microsoft.com/office/drawing/2014/main" id="{F921E53F-1AF5-715D-0DC7-9711F58545F1}"/>
              </a:ext>
            </a:extLst>
          </p:cNvPr>
          <p:cNvPicPr>
            <a:picLocks noChangeAspect="1"/>
          </p:cNvPicPr>
          <p:nvPr/>
        </p:nvPicPr>
        <p:blipFill>
          <a:blip r:embed="rId3"/>
          <a:stretch>
            <a:fillRect/>
          </a:stretch>
        </p:blipFill>
        <p:spPr>
          <a:xfrm>
            <a:off x="748867" y="4029923"/>
            <a:ext cx="7646265" cy="2622407"/>
          </a:xfrm>
          <a:prstGeom prst="rect">
            <a:avLst/>
          </a:prstGeom>
        </p:spPr>
      </p:pic>
      <p:pic>
        <p:nvPicPr>
          <p:cNvPr id="26" name="图片 25">
            <a:extLst>
              <a:ext uri="{FF2B5EF4-FFF2-40B4-BE49-F238E27FC236}">
                <a16:creationId xmlns:a16="http://schemas.microsoft.com/office/drawing/2014/main" id="{379923F8-07D2-5708-861D-CAA1C755D2F4}"/>
              </a:ext>
            </a:extLst>
          </p:cNvPr>
          <p:cNvPicPr>
            <a:picLocks noChangeAspect="1"/>
          </p:cNvPicPr>
          <p:nvPr/>
        </p:nvPicPr>
        <p:blipFill>
          <a:blip r:embed="rId4"/>
          <a:stretch>
            <a:fillRect/>
          </a:stretch>
        </p:blipFill>
        <p:spPr>
          <a:xfrm>
            <a:off x="761567" y="2270262"/>
            <a:ext cx="7321551" cy="1759661"/>
          </a:xfrm>
          <a:prstGeom prst="rect">
            <a:avLst/>
          </a:prstGeom>
        </p:spPr>
      </p:pic>
    </p:spTree>
    <p:extLst>
      <p:ext uri="{BB962C8B-B14F-4D97-AF65-F5344CB8AC3E}">
        <p14:creationId xmlns:p14="http://schemas.microsoft.com/office/powerpoint/2010/main" val="4025593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8260"/>
            <a:ext cx="9144000" cy="2255520"/>
          </a:xfrm>
        </p:spPr>
        <p:txBody>
          <a:bodyPr/>
          <a:lstStyle/>
          <a:p>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t>
            </a:r>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Algorithms and Recurrence Relations</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分治算法与递推关系</a:t>
            </a:r>
            <a:endParaRPr lang="en-US" sz="5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7244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8.3</a:t>
            </a:r>
          </a:p>
        </p:txBody>
      </p:sp>
    </p:spTree>
    <p:extLst>
      <p:ext uri="{BB962C8B-B14F-4D97-AF65-F5344CB8AC3E}">
        <p14:creationId xmlns:p14="http://schemas.microsoft.com/office/powerpoint/2010/main" val="352431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Algorithmic Paradigm</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works by first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problem into one or more instances of the same problem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smaller size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then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conquering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攻克</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problem using the solutions of the smaller problems to find a solution of the original problem.</a:t>
            </a:r>
          </a:p>
        </p:txBody>
      </p:sp>
    </p:spTree>
    <p:extLst>
      <p:ext uri="{BB962C8B-B14F-4D97-AF65-F5344CB8AC3E}">
        <p14:creationId xmlns:p14="http://schemas.microsoft.com/office/powerpoint/2010/main" val="4028672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Relations</a:t>
            </a:r>
          </a:p>
        </p:txBody>
      </p:sp>
      <p:sp>
        <p:nvSpPr>
          <p:cNvPr id="5" name="Content Placeholder 2"/>
          <p:cNvSpPr>
            <a:spLocks noGrp="1"/>
          </p:cNvSpPr>
          <p:nvPr>
            <p:ph idx="1"/>
          </p:nvPr>
        </p:nvSpPr>
        <p:spPr>
          <a:xfrm>
            <a:off x="457200" y="1318452"/>
            <a:ext cx="8595360" cy="4114800"/>
          </a:xfrm>
        </p:spPr>
        <p:txBody>
          <a:bodyPr/>
          <a:lstStyle/>
          <a:p>
            <a:pPr marL="514350" indent="-514350">
              <a:spcBef>
                <a:spcPts val="600"/>
              </a:spcBef>
              <a:buFont typeface="+mj-lt"/>
              <a:buAutoNum type="arabicPeriod"/>
            </a:pPr>
            <a:r>
              <a:rPr lang="en-US" altLang="zh-CN" sz="2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 recursive algorithm divides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into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each subproblem is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子问题的规模</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extra operations are needed in the conquer step</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额外的工作</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多少个子问题</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105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represents the number of operations to solve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satisfies the following recurrence relation:</a:t>
            </a:r>
          </a:p>
        </p:txBody>
      </p:sp>
      <p:graphicFrame>
        <p:nvGraphicFramePr>
          <p:cNvPr id="7" name="Object 3"/>
          <p:cNvGraphicFramePr>
            <a:graphicFrameLocks noChangeAspect="1"/>
          </p:cNvGraphicFramePr>
          <p:nvPr>
            <p:extLst>
              <p:ext uri="{D42A27DB-BD31-4B8C-83A1-F6EECF244321}">
                <p14:modId xmlns:p14="http://schemas.microsoft.com/office/powerpoint/2010/main" val="3548181764"/>
              </p:ext>
            </p:extLst>
          </p:nvPr>
        </p:nvGraphicFramePr>
        <p:xfrm>
          <a:off x="2895600" y="5212254"/>
          <a:ext cx="3352800" cy="563496"/>
        </p:xfrm>
        <a:graphic>
          <a:graphicData uri="http://schemas.openxmlformats.org/presentationml/2006/ole">
            <mc:AlternateContent xmlns:mc="http://schemas.openxmlformats.org/markup-compatibility/2006">
              <mc:Choice xmlns:v="urn:schemas-microsoft-com:vml" Requires="v">
                <p:oleObj name="Equation" r:id="rId2" imgW="1511280" imgH="253800" progId="Equation.DSMT4">
                  <p:embed/>
                </p:oleObj>
              </mc:Choice>
              <mc:Fallback>
                <p:oleObj name="Equation" r:id="rId2" imgW="1511280" imgH="253800" progId="Equation.DSMT4">
                  <p:embed/>
                  <p:pic>
                    <p:nvPicPr>
                      <p:cNvPr id="0" name=""/>
                      <p:cNvPicPr/>
                      <p:nvPr/>
                    </p:nvPicPr>
                    <p:blipFill>
                      <a:blip r:embed="rId3"/>
                      <a:stretch>
                        <a:fillRect/>
                      </a:stretch>
                    </p:blipFill>
                    <p:spPr>
                      <a:xfrm>
                        <a:off x="2895600" y="5212254"/>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3242" y="4343400"/>
            <a:ext cx="8595360" cy="1981200"/>
          </a:xfrm>
          <a:ln>
            <a:solidFill>
              <a:srgbClr val="FF0000"/>
            </a:solidFill>
          </a:ln>
        </p:spPr>
        <p:txBody>
          <a:bodyPr/>
          <a:lstStyle/>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47140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Binary Search</a:t>
            </a:r>
          </a:p>
        </p:txBody>
      </p:sp>
      <p:sp>
        <p:nvSpPr>
          <p:cNvPr id="5" name="Content Placeholder 2"/>
          <p:cNvSpPr>
            <a:spLocks noGrp="1"/>
          </p:cNvSpPr>
          <p:nvPr>
            <p:ph idx="1"/>
          </p:nvPr>
        </p:nvSpPr>
        <p:spPr>
          <a:xfrm>
            <a:off x="457200" y="1188720"/>
            <a:ext cx="8229600" cy="2849880"/>
          </a:xfrm>
        </p:spPr>
        <p:txBody>
          <a:bodyPr/>
          <a:lstStyle/>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reduces the search for an element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the search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Two comparisons are needed to implement this reduction.</a:t>
            </a:r>
          </a:p>
        </p:txBody>
      </p:sp>
      <p:graphicFrame>
        <p:nvGraphicFramePr>
          <p:cNvPr id="7" name="Object 3"/>
          <p:cNvGraphicFramePr>
            <a:graphicFrameLocks noChangeAspect="1"/>
          </p:cNvGraphicFramePr>
          <p:nvPr>
            <p:extLst>
              <p:ext uri="{D42A27DB-BD31-4B8C-83A1-F6EECF244321}">
                <p14:modId xmlns:p14="http://schemas.microsoft.com/office/powerpoint/2010/main" val="3011977733"/>
              </p:ext>
            </p:extLst>
          </p:nvPr>
        </p:nvGraphicFramePr>
        <p:xfrm>
          <a:off x="3124200" y="3193755"/>
          <a:ext cx="2732087" cy="561975"/>
        </p:xfrm>
        <a:graphic>
          <a:graphicData uri="http://schemas.openxmlformats.org/presentationml/2006/ole">
            <mc:AlternateContent xmlns:mc="http://schemas.openxmlformats.org/markup-compatibility/2006">
              <mc:Choice xmlns:v="urn:schemas-microsoft-com:vml" Requires="v">
                <p:oleObj name="Equation" r:id="rId2" imgW="1231560" imgH="253800" progId="Equation.DSMT4">
                  <p:embed/>
                </p:oleObj>
              </mc:Choice>
              <mc:Fallback>
                <p:oleObj name="Equation" r:id="rId2" imgW="1231560" imgH="253800" progId="Equation.DSMT4">
                  <p:embed/>
                  <p:pic>
                    <p:nvPicPr>
                      <p:cNvPr id="7" name="Object 3"/>
                      <p:cNvPicPr/>
                      <p:nvPr/>
                    </p:nvPicPr>
                    <p:blipFill>
                      <a:blip r:embed="rId3"/>
                      <a:stretch>
                        <a:fillRect/>
                      </a:stretch>
                    </p:blipFill>
                    <p:spPr>
                      <a:xfrm>
                        <a:off x="3124200" y="319375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2058163" y="2468090"/>
            <a:ext cx="3124200" cy="42486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a:t>
            </a:r>
          </a:p>
        </p:txBody>
      </p:sp>
      <p:sp>
        <p:nvSpPr>
          <p:cNvPr id="8" name="Content Placeholder 2"/>
          <p:cNvSpPr txBox="1">
            <a:spLocks/>
          </p:cNvSpPr>
          <p:nvPr/>
        </p:nvSpPr>
        <p:spPr>
          <a:xfrm>
            <a:off x="533400" y="4005072"/>
            <a:ext cx="8534400" cy="284988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spcBef>
                <a:spcPts val="600"/>
              </a:spcBef>
              <a:buFont typeface="+mj-lt"/>
              <a:buAutoNum type="arabicPeriod"/>
            </a:pP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子问题规模</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个主问题分解成</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个子问题</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分解一次产生的额外操作有</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次是确定用到表的哪一半，</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次判断余下是否存在元素</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2572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Complexity of Binary Search</a:t>
            </a:r>
          </a:p>
        </p:txBody>
      </p:sp>
      <p:sp>
        <p:nvSpPr>
          <p:cNvPr id="3" name="Content Placeholder 2"/>
          <p:cNvSpPr>
            <a:spLocks noGrp="1"/>
          </p:cNvSpPr>
          <p:nvPr>
            <p:ph idx="1"/>
          </p:nvPr>
        </p:nvSpPr>
        <p:spPr>
          <a:xfrm>
            <a:off x="457200" y="1295400"/>
            <a:ext cx="8458200" cy="5257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big-</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estimate for the number of comparisons used by a binary search.</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p>
          <a:p>
            <a:pPr marL="457200" indent="-457200">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the number of comparisons used by binary search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 </a:t>
            </a:r>
          </a:p>
          <a:p>
            <a:pPr marL="457200" indent="-457200">
              <a:buFont typeface="+mj-lt"/>
              <a:buAutoNum type="arabicPeriod"/>
            </a:pP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mj-lt"/>
              <a:buAutoNum type="arabicPeriod"/>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a:t>
            </a:r>
          </a:p>
          <a:p>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+ 4=</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/16) +6=…</a:t>
            </a:r>
            <a:b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k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p>
          <a:p>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follows that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25324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Merge Sort</a:t>
            </a:r>
          </a:p>
        </p:txBody>
      </p:sp>
      <p:sp>
        <p:nvSpPr>
          <p:cNvPr id="3" name="Content Placeholder 2"/>
          <p:cNvSpPr>
            <a:spLocks noGrp="1"/>
          </p:cNvSpPr>
          <p:nvPr>
            <p:ph idx="1"/>
          </p:nvPr>
        </p:nvSpPr>
        <p:spPr>
          <a:xfrm>
            <a:off x="457200" y="1295400"/>
            <a:ext cx="8458200" cy="3733800"/>
          </a:xfrm>
        </p:spPr>
        <p:txBody>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a:t>
            </a:r>
            <a:r>
              <a:rPr lang="en-US" dirty="0" err="1"/>
              <a:t>than</a:t>
            </a:r>
            <a:r>
              <a:rPr lang="en-US" dirty="0"/>
              <a:t>  </a:t>
            </a:r>
            <a:r>
              <a:rPr lang="en-US" i="1" dirty="0"/>
              <a:t>M</a:t>
            </a:r>
            <a:r>
              <a:rPr lang="en-US" dirty="0"/>
              <a:t>(</a:t>
            </a:r>
            <a:r>
              <a:rPr lang="en-US" i="1" dirty="0"/>
              <a:t>n</a:t>
            </a:r>
            <a:r>
              <a:rPr lang="en-US" dirty="0"/>
              <a:t>) where</a:t>
            </a:r>
          </a:p>
        </p:txBody>
      </p:sp>
      <p:graphicFrame>
        <p:nvGraphicFramePr>
          <p:cNvPr id="4" name="Object 3"/>
          <p:cNvGraphicFramePr>
            <a:graphicFrameLocks noChangeAspect="1"/>
          </p:cNvGraphicFramePr>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name="Equation" r:id="rId2" imgW="1434960" imgH="253800" progId="Equation.DSMT4">
                  <p:embed/>
                </p:oleObj>
              </mc:Choice>
              <mc:Fallback>
                <p:oleObj name="Equation" r:id="rId2" imgW="1434960" imgH="253800" progId="Equation.DSMT4">
                  <p:embed/>
                  <p:pic>
                    <p:nvPicPr>
                      <p:cNvPr id="4" name="Object 3"/>
                      <p:cNvPicPr/>
                      <p:nvPr/>
                    </p:nvPicPr>
                    <p:blipFill>
                      <a:blip r:embed="rId3"/>
                      <a:stretch>
                        <a:fillRect/>
                      </a:stretch>
                    </p:blipFill>
                    <p:spPr>
                      <a:xfrm>
                        <a:off x="2743200" y="5289719"/>
                        <a:ext cx="3657600" cy="647362"/>
                      </a:xfrm>
                      <a:prstGeom prst="rect">
                        <a:avLst/>
                      </a:prstGeom>
                    </p:spPr>
                  </p:pic>
                </p:oleObj>
              </mc:Fallback>
            </mc:AlternateContent>
          </a:graphicData>
        </a:graphic>
      </p:graphicFrame>
    </p:spTree>
    <p:extLst>
      <p:ext uri="{BB962C8B-B14F-4D97-AF65-F5344CB8AC3E}">
        <p14:creationId xmlns:p14="http://schemas.microsoft.com/office/powerpoint/2010/main" val="2236468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An algorithm  for the fast multiplication of  two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(assuming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even) first splits each of the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into two blocks, each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bits.</a:t>
            </a:r>
          </a:p>
          <a:p>
            <a:pPr>
              <a:spcBef>
                <a:spcPts val="300"/>
              </a:spcBef>
            </a:pPr>
            <a:r>
              <a:rPr lang="en-US" sz="2400" dirty="0">
                <a:latin typeface="Times New Roman" panose="02020603050405020304" pitchFamily="18" charset="0"/>
                <a:cs typeface="Times New Roman" panose="02020603050405020304" pitchFamily="18" charset="0"/>
              </a:rPr>
              <a:t>Suppose that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are integers with binary expansions of length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2</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and</a:t>
            </a:r>
            <a:r>
              <a:rPr lang="en-US" sz="2400" i="1" dirty="0">
                <a:latin typeface="Times New Roman" panose="02020603050405020304" pitchFamily="18" charset="0"/>
                <a:cs typeface="Times New Roman" panose="02020603050405020304" pitchFamily="18" charset="0"/>
              </a:rPr>
              <a:t> b</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2</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ea typeface="Cambria Math"/>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where</a:t>
            </a:r>
          </a:p>
          <a:p>
            <a:pPr algn="ctr">
              <a:spcBef>
                <a:spcPts val="300"/>
              </a:spcBef>
            </a:pP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i="1" baseline="-25000" dirty="0">
                <a:latin typeface="Times New Roman" panose="02020603050405020304" pitchFamily="18" charset="0"/>
                <a:ea typeface="Cambria Math"/>
                <a:cs typeface="Times New Roman" panose="02020603050405020304" pitchFamily="18" charset="0"/>
              </a:rPr>
              <a:t>n</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p>
          <a:p>
            <a:pPr algn="ctr">
              <a:spcBef>
                <a:spcPts val="300"/>
              </a:spcBef>
            </a:pP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i="1" baseline="-25000" dirty="0">
                <a:latin typeface="Times New Roman" panose="02020603050405020304" pitchFamily="18" charset="0"/>
                <a:ea typeface="Cambria Math"/>
                <a:cs typeface="Times New Roman" panose="02020603050405020304" pitchFamily="18" charset="0"/>
              </a:rPr>
              <a:t>n</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dirty="0">
                <a:latin typeface="Times New Roman" panose="02020603050405020304" pitchFamily="18" charset="0"/>
                <a:ea typeface="Cambria Math"/>
                <a:cs typeface="Times New Roman" panose="02020603050405020304" pitchFamily="18" charset="0"/>
              </a:rPr>
              <a:t>.</a:t>
            </a:r>
            <a:endParaRPr lang="en-US" sz="2400" dirty="0">
              <a:latin typeface="Times New Roman" panose="02020603050405020304" pitchFamily="18" charset="0"/>
              <a:ea typeface="Cambria Math"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baseline="300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ea typeface="Cambria Math"/>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2030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baseline="300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ea typeface="Cambria Math"/>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a:p>
            <a:pPr>
              <a:spcBef>
                <a:spcPts val="300"/>
              </a:spcBef>
            </a:pPr>
            <a:r>
              <a:rPr lang="en-US" sz="2400" dirty="0">
                <a:latin typeface="Times New Roman" panose="02020603050405020304" pitchFamily="18" charset="0"/>
                <a:cs typeface="Times New Roman" panose="02020603050405020304" pitchFamily="18" charset="0"/>
              </a:rPr>
              <a:t>This identity shows that the multiplication of two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can be carried out using three multiplications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together with additions, subtractions, and shifts. </a:t>
            </a:r>
          </a:p>
          <a:p>
            <a:pPr>
              <a:spcBef>
                <a:spcPts val="300"/>
              </a:spcBef>
            </a:pPr>
            <a:r>
              <a:rPr lang="en-US" sz="2400" dirty="0">
                <a:latin typeface="Times New Roman" panose="02020603050405020304" pitchFamily="18" charset="0"/>
                <a:cs typeface="Times New Roman" panose="02020603050405020304" pitchFamily="18" charset="0"/>
              </a:rPr>
              <a:t>Hence, if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the total number of operations needed to multiply two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then</a:t>
            </a:r>
          </a:p>
        </p:txBody>
      </p:sp>
      <mc:AlternateContent xmlns:mc="http://schemas.openxmlformats.org/markup-compatibility/2006" xmlns:a14="http://schemas.microsoft.com/office/drawing/2010/main">
        <mc:Choice Requires="a14">
          <p:sp>
            <p:nvSpPr>
              <p:cNvPr id="9" name="Object 3"/>
              <p:cNvSpPr txBox="1"/>
              <p:nvPr/>
            </p:nvSpPr>
            <p:spPr>
              <a:xfrm>
                <a:off x="3002280" y="4343400"/>
                <a:ext cx="3505200" cy="384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=3</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m:rPr>
                          <m:nor/>
                        </m:rPr>
                        <a:rPr lang="en-US" altLang="zh-CN" sz="2400" dirty="0">
                          <a:latin typeface="Times New Roman" panose="02020603050405020304" pitchFamily="18" charset="0"/>
                          <a:ea typeface="Cambria Math" pitchFamily="18" charset="0"/>
                          <a:cs typeface="Times New Roman" panose="02020603050405020304" pitchFamily="18" charset="0"/>
                        </a:rPr>
                        <m:t>𝐶</m:t>
                      </m:r>
                      <m:r>
                        <m:rPr>
                          <m:nor/>
                        </m:rPr>
                        <a:rPr lang="en-US" altLang="zh-CN" sz="2400" i="1" dirty="0">
                          <a:latin typeface="Times New Roman" panose="02020603050405020304" pitchFamily="18" charset="0"/>
                          <a:ea typeface="Cambria Math" pitchFamily="18" charset="0"/>
                          <a:cs typeface="Times New Roman" panose="02020603050405020304" pitchFamily="18" charset="0"/>
                        </a:rPr>
                        <m:t>n</m:t>
                      </m:r>
                    </m:oMath>
                  </m:oMathPara>
                </a14:m>
                <a:endParaRPr lang="zh-CN" altLang="en-US" sz="2400" baseline="-25000" dirty="0"/>
              </a:p>
            </p:txBody>
          </p:sp>
        </mc:Choice>
        <mc:Fallback xmlns="">
          <p:sp>
            <p:nvSpPr>
              <p:cNvPr id="9" name="Object 3"/>
              <p:cNvSpPr txBox="1">
                <a:spLocks noRot="1" noChangeAspect="1" noMove="1" noResize="1" noEditPoints="1" noAdjustHandles="1" noChangeArrowheads="1" noChangeShapeType="1" noTextEdit="1"/>
              </p:cNvSpPr>
              <p:nvPr/>
            </p:nvSpPr>
            <p:spPr>
              <a:xfrm>
                <a:off x="3002280" y="4343400"/>
                <a:ext cx="3505200" cy="384175"/>
              </a:xfrm>
              <a:prstGeom prst="rect">
                <a:avLst/>
              </a:prstGeom>
              <a:blipFill>
                <a:blip r:embed="rId2"/>
                <a:stretch>
                  <a:fillRect l="-1565" b="-41270"/>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4944342"/>
            <a:ext cx="8229600" cy="609600"/>
          </a:xfrm>
        </p:spPr>
        <p:txBody>
          <a:bodyPr/>
          <a:lstStyle/>
          <a:p>
            <a:r>
              <a:rPr lang="en-US" sz="2400" dirty="0">
                <a:latin typeface="Times New Roman" panose="02020603050405020304" pitchFamily="18" charset="0"/>
                <a:ea typeface="Cambria Math" pitchFamily="18" charset="0"/>
                <a:cs typeface="Times New Roman" panose="02020603050405020304" pitchFamily="18" charset="0"/>
              </a:rPr>
              <a:t>Where 𝐶</a:t>
            </a:r>
            <a:r>
              <a:rPr lang="en-US" sz="2400" i="1" dirty="0">
                <a:latin typeface="Times New Roman" panose="02020603050405020304" pitchFamily="18" charset="0"/>
                <a:ea typeface="Cambria Math" pitchFamily="18" charset="0"/>
                <a:cs typeface="Times New Roman" panose="02020603050405020304" pitchFamily="18" charset="0"/>
              </a:rPr>
              <a:t>n</a:t>
            </a:r>
            <a:r>
              <a:rPr lang="en-US" sz="2400" dirty="0">
                <a:latin typeface="Times New Roman" panose="02020603050405020304" pitchFamily="18" charset="0"/>
                <a:ea typeface="Cambria Math" pitchFamily="18" charset="0"/>
                <a:cs typeface="Times New Roman" panose="02020603050405020304" pitchFamily="18" charset="0"/>
              </a:rPr>
              <a:t> represents the total number of bit operations; the additions, subtractions and shifts that are a constant multiple of </a:t>
            </a:r>
            <a:r>
              <a:rPr lang="en-US" sz="2400" i="1" dirty="0">
                <a:latin typeface="Times New Roman" panose="02020603050405020304" pitchFamily="18" charset="0"/>
                <a:ea typeface="Cambria Math" pitchFamily="18" charset="0"/>
                <a:cs typeface="Times New Roman" panose="02020603050405020304" pitchFamily="18" charset="0"/>
              </a:rPr>
              <a:t>n</a:t>
            </a:r>
            <a:r>
              <a:rPr lang="en-US" sz="2400" dirty="0">
                <a:latin typeface="Times New Roman" panose="02020603050405020304" pitchFamily="18" charset="0"/>
                <a:ea typeface="Cambria Math" pitchFamily="18" charset="0"/>
                <a:cs typeface="Times New Roman" panose="02020603050405020304" pitchFamily="18" charset="0"/>
              </a:rPr>
              <a:t>-bit operations.</a:t>
            </a:r>
          </a:p>
        </p:txBody>
      </p:sp>
    </p:spTree>
    <p:extLst>
      <p:ext uri="{BB962C8B-B14F-4D97-AF65-F5344CB8AC3E}">
        <p14:creationId xmlns:p14="http://schemas.microsoft.com/office/powerpoint/2010/main" val="853183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Estimating the Size of Divide-and-Conquer Functions</a:t>
            </a:r>
            <a:r>
              <a:rPr lang="en-US" sz="1500" dirty="0"/>
              <a:t> 1</a:t>
            </a:r>
          </a:p>
        </p:txBody>
      </p:sp>
      <p:sp>
        <p:nvSpPr>
          <p:cNvPr id="8" name="Content Placeholder 2"/>
          <p:cNvSpPr>
            <a:spLocks noGrp="1"/>
          </p:cNvSpPr>
          <p:nvPr>
            <p:ph idx="1"/>
          </p:nvPr>
        </p:nvSpPr>
        <p:spPr>
          <a:xfrm>
            <a:off x="457200" y="1295400"/>
            <a:ext cx="8229600" cy="838200"/>
          </a:xfrm>
        </p:spPr>
        <p:txBody>
          <a:bodyPr/>
          <a:lstStyle/>
          <a:p>
            <a:r>
              <a:rPr lang="en-US" sz="2800" b="1" dirty="0">
                <a:solidFill>
                  <a:srgbClr val="FF0000"/>
                </a:solidFill>
              </a:rPr>
              <a:t>Theorem</a:t>
            </a:r>
            <a:r>
              <a:rPr lang="en-US" sz="2800" dirty="0"/>
              <a:t>: Let </a:t>
            </a:r>
            <a:r>
              <a:rPr lang="en-US" sz="2800" i="1" dirty="0"/>
              <a:t>f</a:t>
            </a:r>
            <a:r>
              <a:rPr lang="en-US" sz="2800" dirty="0"/>
              <a:t> be an increasing function that satisfies the recurrence relation</a:t>
            </a:r>
          </a:p>
        </p:txBody>
      </p:sp>
      <mc:AlternateContent xmlns:mc="http://schemas.openxmlformats.org/markup-compatibility/2006" xmlns:a14="http://schemas.microsoft.com/office/drawing/2010/main">
        <mc:Choice Requires="a14">
          <p:sp>
            <p:nvSpPr>
              <p:cNvPr id="13" name="Object 3"/>
              <p:cNvSpPr txBox="1"/>
              <p:nvPr/>
            </p:nvSpPr>
            <p:spPr>
              <a:xfrm>
                <a:off x="2946400" y="2209800"/>
                <a:ext cx="3251200" cy="58102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oMath>
                  </m:oMathPara>
                </a14:m>
                <a:endParaRPr lang="zh-CN" altLang="en-US" sz="2400" dirty="0"/>
              </a:p>
            </p:txBody>
          </p:sp>
        </mc:Choice>
        <mc:Fallback xmlns="">
          <p:sp>
            <p:nvSpPr>
              <p:cNvPr id="13" name="Object 3"/>
              <p:cNvSpPr txBox="1">
                <a:spLocks noRot="1" noChangeAspect="1" noMove="1" noResize="1" noEditPoints="1" noAdjustHandles="1" noChangeArrowheads="1" noChangeShapeType="1" noTextEdit="1"/>
              </p:cNvSpPr>
              <p:nvPr/>
            </p:nvSpPr>
            <p:spPr>
              <a:xfrm>
                <a:off x="2946400" y="2209800"/>
                <a:ext cx="3251200" cy="581025"/>
              </a:xfrm>
              <a:prstGeom prst="rect">
                <a:avLst/>
              </a:prstGeom>
              <a:blipFill>
                <a:blip r:embed="rId2"/>
                <a:stretch>
                  <a:fillRect/>
                </a:stretch>
              </a:blipFill>
            </p:spPr>
            <p:txBody>
              <a:bodyPr/>
              <a:lstStyle/>
              <a:p>
                <a:r>
                  <a:rPr lang="zh-CN" altLang="en-US">
                    <a:noFill/>
                  </a:rPr>
                  <a:t> </a:t>
                </a:r>
              </a:p>
            </p:txBody>
          </p:sp>
        </mc:Fallback>
      </mc:AlternateContent>
      <p:sp>
        <p:nvSpPr>
          <p:cNvPr id="9" name="Content Placeholder 4"/>
          <p:cNvSpPr>
            <a:spLocks noGrp="1"/>
          </p:cNvSpPr>
          <p:nvPr>
            <p:ph idx="13"/>
          </p:nvPr>
        </p:nvSpPr>
        <p:spPr>
          <a:xfrm>
            <a:off x="457200" y="2743200"/>
            <a:ext cx="8229600" cy="935038"/>
          </a:xfrm>
        </p:spPr>
        <p:txBody>
          <a:bodyPr/>
          <a:lstStyle/>
          <a:p>
            <a:r>
              <a:rPr lang="en-US" sz="2800" dirty="0"/>
              <a:t>whenever </a:t>
            </a:r>
            <a:r>
              <a:rPr lang="en-US" sz="2800" i="1" dirty="0"/>
              <a:t>n</a:t>
            </a:r>
            <a:r>
              <a:rPr lang="en-US" sz="2800" dirty="0"/>
              <a:t> is divisible by </a:t>
            </a:r>
            <a:r>
              <a:rPr lang="en-US" sz="2800" i="1" dirty="0"/>
              <a:t>b</a:t>
            </a:r>
            <a:r>
              <a:rPr lang="en-US" sz="2800" dirty="0"/>
              <a:t>, where </a:t>
            </a:r>
            <a:r>
              <a:rPr lang="en-US" sz="2800" i="1" dirty="0"/>
              <a:t>a</a:t>
            </a:r>
            <a:r>
              <a:rPr lang="en-US" sz="2800" dirty="0">
                <a:ea typeface="Cambria Math"/>
              </a:rPr>
              <a:t>≥</a:t>
            </a:r>
            <a:r>
              <a:rPr lang="en-US" sz="2800" dirty="0"/>
              <a:t> </a:t>
            </a:r>
            <a:r>
              <a:rPr lang="en-US" sz="2800" dirty="0">
                <a:ea typeface="Cambria Math" pitchFamily="18" charset="0"/>
              </a:rPr>
              <a:t>1</a:t>
            </a:r>
            <a:r>
              <a:rPr lang="en-US" sz="2800" dirty="0"/>
              <a:t>, </a:t>
            </a:r>
            <a:r>
              <a:rPr lang="en-US" sz="2800" i="1" dirty="0"/>
              <a:t>b </a:t>
            </a:r>
            <a:r>
              <a:rPr lang="en-US" sz="2800" dirty="0"/>
              <a:t>is an integer greater than </a:t>
            </a:r>
            <a:r>
              <a:rPr lang="en-US" sz="2800" dirty="0">
                <a:ea typeface="Cambria Math" pitchFamily="18" charset="0"/>
              </a:rPr>
              <a:t>1</a:t>
            </a:r>
            <a:r>
              <a:rPr lang="en-US" sz="2800" dirty="0"/>
              <a:t>, and </a:t>
            </a:r>
            <a:r>
              <a:rPr lang="en-US" sz="2800" i="1" dirty="0"/>
              <a:t>c</a:t>
            </a:r>
            <a:r>
              <a:rPr lang="en-US" sz="2800" dirty="0"/>
              <a:t> is a positive real number. Then</a:t>
            </a:r>
          </a:p>
        </p:txBody>
      </p:sp>
      <mc:AlternateContent xmlns:mc="http://schemas.openxmlformats.org/markup-compatibility/2006" xmlns:a14="http://schemas.microsoft.com/office/drawing/2010/main">
        <mc:Choice Requires="a14">
          <p:sp>
            <p:nvSpPr>
              <p:cNvPr id="17" name="Object 5"/>
              <p:cNvSpPr txBox="1"/>
              <p:nvPr/>
            </p:nvSpPr>
            <p:spPr>
              <a:xfrm>
                <a:off x="2509838" y="3678238"/>
                <a:ext cx="4124325" cy="127476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m:rPr>
                          <m:nor/>
                        </m:rPr>
                        <a:rPr lang="en-US" altLang="zh-CN" sz="2400" b="0" i="0" smtClean="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en-US" altLang="zh-CN" sz="2400" b="0" i="0" smtClean="0">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m>
                            <m:mPr>
                              <m:plcHide m:val="on"/>
                              <m:mcs>
                                <m:mc>
                                  <m:mcPr>
                                    <m:count m:val="1"/>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𝑏</m:t>
                                                </m:r>
                                              </m:sub>
                                            </m:sSub>
                                          </m:fName>
                                          <m:e>
                                            <m:r>
                                              <a:rPr lang="zh-CN" altLang="en-US" sz="2400" i="1">
                                                <a:solidFill>
                                                  <a:srgbClr val="000000"/>
                                                </a:solidFill>
                                                <a:latin typeface="Cambria Math" panose="02040503050406030204" pitchFamily="18" charset="0"/>
                                              </a:rPr>
                                              <m:t>𝑎</m:t>
                                            </m:r>
                                          </m:e>
                                        </m:func>
                                      </m:sup>
                                    </m:sSup>
                                  </m:e>
                                </m:d>
                              </m:e>
                            </m:m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r>
                                          <a:rPr lang="zh-CN" altLang="en-US" sz="2400" i="1">
                                            <a:solidFill>
                                              <a:srgbClr val="000000"/>
                                            </a:solidFill>
                                            <a:latin typeface="Cambria Math" panose="02040503050406030204" pitchFamily="18" charset="0"/>
                                          </a:rPr>
                                          <m:t>𝑛</m:t>
                                        </m:r>
                                      </m:e>
                                    </m:func>
                                  </m:e>
                                </m:d>
                              </m:e>
                            </m:mr>
                          </m:m>
                        </m:e>
                      </m:d>
                      <m:m>
                        <m:mPr>
                          <m:plcHide m:val="on"/>
                          <m:mcs>
                            <m:mc>
                              <m:mcPr>
                                <m:count m:val="1"/>
                                <m:mcJc m:val="center"/>
                              </m:mcPr>
                            </m:mc>
                          </m:mcs>
                          <m:ctrlPr>
                            <a:rPr lang="zh-CN" altLang="en-US" sz="2400" i="1">
                              <a:solidFill>
                                <a:srgbClr val="000000"/>
                              </a:solidFill>
                              <a:latin typeface="Cambria Math" panose="02040503050406030204" pitchFamily="18" charset="0"/>
                            </a:rPr>
                          </m:ctrlPr>
                        </m:mPr>
                        <m:mr>
                          <m:e>
                            <m:r>
                              <m:rPr>
                                <m:nor/>
                              </m:rPr>
                              <a:rPr lang="zh-CN" altLang="en-US" sz="2400" i="0">
                                <a:solidFill>
                                  <a:srgbClr val="000000"/>
                                </a:solidFill>
                                <a:latin typeface="Cambria Math" panose="02040503050406030204" pitchFamily="18" charset="0"/>
                              </a:rPr>
                              <m:t>if</m:t>
                            </m:r>
                          </m:e>
                        </m:mr>
                        <m:mr>
                          <m:e>
                            <m:r>
                              <m:rPr>
                                <m:nor/>
                              </m:rPr>
                              <a:rPr lang="zh-CN" altLang="en-US" sz="2400" i="0">
                                <a:solidFill>
                                  <a:srgbClr val="000000"/>
                                </a:solidFill>
                                <a:latin typeface="Cambria Math" panose="02040503050406030204" pitchFamily="18" charset="0"/>
                              </a:rPr>
                              <m:t>if</m:t>
                            </m:r>
                          </m:e>
                        </m:mr>
                      </m:m>
                      <m:r>
                        <a:rPr lang="en-US" altLang="zh-CN" sz="2400" b="0" i="1" smtClean="0">
                          <a:solidFill>
                            <a:srgbClr val="000000"/>
                          </a:solidFill>
                          <a:latin typeface="Cambria Math" panose="02040503050406030204" pitchFamily="18" charset="0"/>
                        </a:rPr>
                        <m:t>  </m:t>
                      </m:r>
                      <m:m>
                        <m:mPr>
                          <m:plcHide m:val="on"/>
                          <m:mcs>
                            <m:mc>
                              <m:mcPr>
                                <m:count m:val="1"/>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&gt;1</m:t>
                            </m:r>
                          </m:e>
                        </m:m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=1.</m:t>
                            </m:r>
                          </m:e>
                        </m:mr>
                      </m:m>
                    </m:oMath>
                  </m:oMathPara>
                </a14:m>
                <a:endParaRPr lang="zh-CN" altLang="en-US" sz="2400" dirty="0"/>
              </a:p>
            </p:txBody>
          </p:sp>
        </mc:Choice>
        <mc:Fallback xmlns="">
          <p:sp>
            <p:nvSpPr>
              <p:cNvPr id="17" name="Object 5"/>
              <p:cNvSpPr txBox="1">
                <a:spLocks noRot="1" noChangeAspect="1" noMove="1" noResize="1" noEditPoints="1" noAdjustHandles="1" noChangeArrowheads="1" noChangeShapeType="1" noTextEdit="1"/>
              </p:cNvSpPr>
              <p:nvPr/>
            </p:nvSpPr>
            <p:spPr>
              <a:xfrm>
                <a:off x="2509838" y="3678238"/>
                <a:ext cx="4124325" cy="1274762"/>
              </a:xfrm>
              <a:prstGeom prst="rect">
                <a:avLst/>
              </a:prstGeom>
              <a:blipFill>
                <a:blip r:embed="rId3"/>
                <a:stretch>
                  <a:fillRect/>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7200" y="4953000"/>
            <a:ext cx="8229600" cy="935038"/>
          </a:xfrm>
        </p:spPr>
        <p:txBody>
          <a:bodyPr/>
          <a:lstStyle/>
          <a:p>
            <a:r>
              <a:rPr lang="en-US" sz="2800" dirty="0"/>
              <a:t>Furthermore, when </a:t>
            </a:r>
            <a:r>
              <a:rPr lang="en-US" sz="2800" i="1" dirty="0"/>
              <a:t>n</a:t>
            </a:r>
            <a:r>
              <a:rPr lang="en-US" sz="2800" dirty="0"/>
              <a:t> = </a:t>
            </a:r>
            <a:r>
              <a:rPr lang="en-US" sz="2800" i="1" dirty="0" err="1"/>
              <a:t>b</a:t>
            </a:r>
            <a:r>
              <a:rPr lang="en-US" sz="2800" i="1" baseline="30000" dirty="0" err="1"/>
              <a:t>k</a:t>
            </a:r>
            <a:r>
              <a:rPr lang="en-US" sz="2800" dirty="0"/>
              <a:t> and </a:t>
            </a:r>
            <a:r>
              <a:rPr lang="en-US" sz="2800" i="1" dirty="0"/>
              <a:t>a</a:t>
            </a:r>
            <a:r>
              <a:rPr lang="en-US" sz="2800" dirty="0"/>
              <a:t> </a:t>
            </a:r>
            <a:r>
              <a:rPr lang="en-US" sz="2800" dirty="0">
                <a:ea typeface="Cambria Math"/>
              </a:rPr>
              <a:t>≠</a:t>
            </a:r>
            <a:r>
              <a:rPr lang="en-US" sz="2800" dirty="0">
                <a:ea typeface="Cambria Math" pitchFamily="18" charset="0"/>
              </a:rPr>
              <a:t>1</a:t>
            </a:r>
            <a:r>
              <a:rPr lang="en-US" sz="2800" dirty="0"/>
              <a:t>, where </a:t>
            </a:r>
            <a:r>
              <a:rPr lang="en-US" sz="2800" i="1" dirty="0"/>
              <a:t>k</a:t>
            </a:r>
            <a:r>
              <a:rPr lang="en-US" sz="2800" dirty="0"/>
              <a:t> is a positive integer,</a:t>
            </a:r>
          </a:p>
        </p:txBody>
      </p:sp>
      <p:graphicFrame>
        <p:nvGraphicFramePr>
          <p:cNvPr id="14" name="Object 7"/>
          <p:cNvGraphicFramePr>
            <a:graphicFrameLocks noChangeAspect="1"/>
          </p:cNvGraphicFramePr>
          <p:nvPr/>
        </p:nvGraphicFramePr>
        <p:xfrm>
          <a:off x="3429000" y="5504284"/>
          <a:ext cx="2438400" cy="497632"/>
        </p:xfrm>
        <a:graphic>
          <a:graphicData uri="http://schemas.openxmlformats.org/presentationml/2006/ole">
            <mc:AlternateContent xmlns:mc="http://schemas.openxmlformats.org/markup-compatibility/2006">
              <mc:Choice xmlns:v="urn:schemas-microsoft-com:vml" Requires="v">
                <p:oleObj name="Equation" r:id="rId4" imgW="1244520" imgH="253800" progId="Equation.DSMT4">
                  <p:embed/>
                </p:oleObj>
              </mc:Choice>
              <mc:Fallback>
                <p:oleObj name="Equation" r:id="rId4" imgW="1244520" imgH="253800" progId="Equation.DSMT4">
                  <p:embed/>
                  <p:pic>
                    <p:nvPicPr>
                      <p:cNvPr id="14" name="Object 7"/>
                      <p:cNvPicPr/>
                      <p:nvPr/>
                    </p:nvPicPr>
                    <p:blipFill>
                      <a:blip r:embed="rId5"/>
                      <a:stretch>
                        <a:fillRect/>
                      </a:stretch>
                    </p:blipFill>
                    <p:spPr>
                      <a:xfrm>
                        <a:off x="3429000" y="5504284"/>
                        <a:ext cx="2438400" cy="497632"/>
                      </a:xfrm>
                      <a:prstGeom prst="rect">
                        <a:avLst/>
                      </a:prstGeom>
                    </p:spPr>
                  </p:pic>
                </p:oleObj>
              </mc:Fallback>
            </mc:AlternateContent>
          </a:graphicData>
        </a:graphic>
      </p:graphicFrame>
      <p:graphicFrame>
        <p:nvGraphicFramePr>
          <p:cNvPr id="15" name="Object 8"/>
          <p:cNvGraphicFramePr>
            <a:graphicFrameLocks noChangeAspect="1"/>
          </p:cNvGraphicFramePr>
          <p:nvPr/>
        </p:nvGraphicFramePr>
        <p:xfrm>
          <a:off x="1763713" y="6029325"/>
          <a:ext cx="5922962" cy="496888"/>
        </p:xfrm>
        <a:graphic>
          <a:graphicData uri="http://schemas.openxmlformats.org/presentationml/2006/ole">
            <mc:AlternateContent xmlns:mc="http://schemas.openxmlformats.org/markup-compatibility/2006">
              <mc:Choice xmlns:v="urn:schemas-microsoft-com:vml" Requires="v">
                <p:oleObj name="Equation" r:id="rId6" imgW="3022560" imgH="253800" progId="Equation.DSMT4">
                  <p:embed/>
                </p:oleObj>
              </mc:Choice>
              <mc:Fallback>
                <p:oleObj name="Equation" r:id="rId6" imgW="3022560" imgH="253800" progId="Equation.DSMT4">
                  <p:embed/>
                  <p:pic>
                    <p:nvPicPr>
                      <p:cNvPr id="15" name="Object 8"/>
                      <p:cNvPicPr/>
                      <p:nvPr/>
                    </p:nvPicPr>
                    <p:blipFill>
                      <a:blip r:embed="rId7"/>
                      <a:stretch>
                        <a:fillRect/>
                      </a:stretch>
                    </p:blipFill>
                    <p:spPr>
                      <a:xfrm>
                        <a:off x="1763713" y="6029325"/>
                        <a:ext cx="5922962" cy="496888"/>
                      </a:xfrm>
                      <a:prstGeom prst="rect">
                        <a:avLst/>
                      </a:prstGeom>
                    </p:spPr>
                  </p:pic>
                </p:oleObj>
              </mc:Fallback>
            </mc:AlternateContent>
          </a:graphicData>
        </a:graphic>
      </p:graphicFrame>
    </p:spTree>
    <p:extLst>
      <p:ext uri="{BB962C8B-B14F-4D97-AF65-F5344CB8AC3E}">
        <p14:creationId xmlns:p14="http://schemas.microsoft.com/office/powerpoint/2010/main" val="204227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a:xfrm>
            <a:off x="457200" y="1295400"/>
            <a:ext cx="8458200" cy="4495800"/>
          </a:xfrm>
        </p:spPr>
        <p:txBody>
          <a:bodyPr/>
          <a:lstStyle/>
          <a:p>
            <a:r>
              <a:rPr lang="en-US" b="1" dirty="0"/>
              <a:t>Binary Search Example</a:t>
            </a:r>
            <a:r>
              <a:rPr lang="en-US" dirty="0"/>
              <a:t>: Give a big-</a:t>
            </a:r>
            <a:r>
              <a:rPr lang="en-US" i="1" dirty="0"/>
              <a:t>O</a:t>
            </a:r>
            <a:r>
              <a:rPr lang="en-US" dirty="0"/>
              <a:t> estimate for the number of comparisons used by a binary search.</a:t>
            </a:r>
          </a:p>
          <a:p>
            <a:r>
              <a:rPr lang="en-US" b="1" dirty="0"/>
              <a:t>Solution</a:t>
            </a:r>
            <a:r>
              <a:rPr lang="en-US" dirty="0"/>
              <a:t>:  Since the number of comparisons used by binary search is </a:t>
            </a:r>
            <a:r>
              <a:rPr lang="en-US" i="1" dirty="0"/>
              <a:t>f</a:t>
            </a:r>
            <a:r>
              <a:rPr lang="en-US" dirty="0"/>
              <a:t>(</a:t>
            </a:r>
            <a:r>
              <a:rPr lang="en-US" i="1" dirty="0"/>
              <a:t>n</a:t>
            </a:r>
            <a:r>
              <a:rPr lang="en-US" dirty="0"/>
              <a:t>) = </a:t>
            </a:r>
            <a:r>
              <a:rPr lang="en-US" i="1" dirty="0"/>
              <a:t>f</a:t>
            </a:r>
            <a:r>
              <a:rPr lang="en-US" dirty="0"/>
              <a:t>(</a:t>
            </a:r>
            <a:r>
              <a:rPr lang="en-US" i="1" dirty="0"/>
              <a:t>n</a:t>
            </a:r>
            <a:r>
              <a:rPr lang="en-US" dirty="0"/>
              <a:t>/</a:t>
            </a:r>
            <a:r>
              <a:rPr lang="en-US" dirty="0">
                <a:ea typeface="Cambria Math" pitchFamily="18" charset="0"/>
              </a:rPr>
              <a:t>2</a:t>
            </a:r>
            <a:r>
              <a:rPr lang="en-US" dirty="0"/>
              <a:t>) + </a:t>
            </a:r>
            <a:r>
              <a:rPr lang="en-US" dirty="0">
                <a:ea typeface="Cambria Math" pitchFamily="18" charset="0"/>
              </a:rPr>
              <a:t>2 where </a:t>
            </a:r>
            <a:r>
              <a:rPr lang="en-US" i="1" dirty="0">
                <a:ea typeface="Cambria Math" pitchFamily="18" charset="0"/>
              </a:rPr>
              <a:t>n</a:t>
            </a:r>
            <a:r>
              <a:rPr lang="en-US" dirty="0">
                <a:ea typeface="Cambria Math" pitchFamily="18" charset="0"/>
              </a:rPr>
              <a:t> is even, by Theorem 1, it follows that </a:t>
            </a:r>
            <a:r>
              <a:rPr lang="en-US" i="1" dirty="0"/>
              <a:t>f</a:t>
            </a:r>
            <a:r>
              <a:rPr lang="en-US" dirty="0"/>
              <a:t>(</a:t>
            </a:r>
            <a:r>
              <a:rPr lang="en-US" i="1" dirty="0"/>
              <a:t>n</a:t>
            </a:r>
            <a:r>
              <a:rPr lang="en-US" dirty="0"/>
              <a:t>) is </a:t>
            </a:r>
            <a:r>
              <a:rPr lang="en-US" i="1" dirty="0"/>
              <a:t>O</a:t>
            </a:r>
            <a:r>
              <a:rPr lang="en-US" dirty="0"/>
              <a:t>(log </a:t>
            </a:r>
            <a:r>
              <a:rPr lang="en-US" i="1" dirty="0"/>
              <a:t>n</a:t>
            </a:r>
            <a:r>
              <a:rPr lang="en-US" dirty="0"/>
              <a:t>). </a:t>
            </a:r>
            <a:endParaRPr lang="en-US" dirty="0">
              <a:ea typeface="Cambria Math" pitchFamily="18" charset="0"/>
            </a:endParaRPr>
          </a:p>
        </p:txBody>
      </p:sp>
    </p:spTree>
    <p:extLst>
      <p:ext uri="{BB962C8B-B14F-4D97-AF65-F5344CB8AC3E}">
        <p14:creationId xmlns:p14="http://schemas.microsoft.com/office/powerpoint/2010/main" val="42099024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Size of Divide-and-conquer Functions</a:t>
            </a:r>
            <a:r>
              <a:rPr lang="en-US" sz="1500" dirty="0"/>
              <a:t> 2</a:t>
            </a:r>
          </a:p>
        </p:txBody>
      </p:sp>
      <p:sp>
        <p:nvSpPr>
          <p:cNvPr id="9" name="Content Placeholder 2"/>
          <p:cNvSpPr>
            <a:spLocks noGrp="1"/>
          </p:cNvSpPr>
          <p:nvPr>
            <p:ph idx="1"/>
          </p:nvPr>
        </p:nvSpPr>
        <p:spPr>
          <a:xfrm>
            <a:off x="457200" y="1295400"/>
            <a:ext cx="8458200" cy="990600"/>
          </a:xfrm>
        </p:spPr>
        <p:txBody>
          <a:bodyPr/>
          <a:lstStyle/>
          <a:p>
            <a:r>
              <a:rPr lang="en-US" sz="3000" b="1" dirty="0">
                <a:solidFill>
                  <a:srgbClr val="FF0000"/>
                </a:solidFill>
              </a:rPr>
              <a:t>Theorem</a:t>
            </a:r>
            <a:r>
              <a:rPr lang="en-US" sz="3000" b="1" dirty="0"/>
              <a:t> </a:t>
            </a:r>
            <a:r>
              <a:rPr lang="en-US" sz="3000" b="1" dirty="0">
                <a:ea typeface="Cambria Math" pitchFamily="18" charset="0"/>
              </a:rPr>
              <a:t>(Master Theorem)</a:t>
            </a:r>
            <a:r>
              <a:rPr lang="en-US" sz="3000" dirty="0"/>
              <a:t>: Let </a:t>
            </a:r>
            <a:r>
              <a:rPr lang="en-US" sz="3000" i="1" dirty="0"/>
              <a:t>f</a:t>
            </a:r>
            <a:r>
              <a:rPr lang="en-US" sz="3000" dirty="0"/>
              <a:t> be an increasing function that satisfies the recurrence relation</a:t>
            </a:r>
          </a:p>
        </p:txBody>
      </p:sp>
      <p:graphicFrame>
        <p:nvGraphicFramePr>
          <p:cNvPr id="10" name="Object 3"/>
          <p:cNvGraphicFramePr>
            <a:graphicFrameLocks noChangeAspect="1"/>
          </p:cNvGraphicFramePr>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name="Equation" r:id="rId2" imgW="1396800" imgH="253800" progId="Equation.DSMT4">
                  <p:embed/>
                </p:oleObj>
              </mc:Choice>
              <mc:Fallback>
                <p:oleObj name="Equation" r:id="rId2" imgW="1396800" imgH="253800" progId="Equation.DSMT4">
                  <p:embed/>
                  <p:pic>
                    <p:nvPicPr>
                      <p:cNvPr id="10" name="Object 3"/>
                      <p:cNvPicPr/>
                      <p:nvPr/>
                    </p:nvPicPr>
                    <p:blipFill>
                      <a:blip r:embed="rId3"/>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en-US" sz="3000" dirty="0"/>
              <a:t>whenever </a:t>
            </a:r>
            <a:r>
              <a:rPr lang="en-US" sz="3000" i="1" dirty="0"/>
              <a:t>n = </a:t>
            </a:r>
            <a:r>
              <a:rPr lang="en-US" sz="3000" i="1" dirty="0" err="1"/>
              <a:t>b</a:t>
            </a:r>
            <a:r>
              <a:rPr lang="en-US" sz="3000" i="1" baseline="30000" dirty="0" err="1"/>
              <a:t>k</a:t>
            </a:r>
            <a:r>
              <a:rPr lang="en-US" sz="3000" dirty="0"/>
              <a:t>, where </a:t>
            </a:r>
            <a:r>
              <a:rPr lang="en-US" sz="3000" i="1" dirty="0"/>
              <a:t>k </a:t>
            </a:r>
            <a:r>
              <a:rPr lang="en-US" sz="3000" dirty="0"/>
              <a:t>is a positive integer greater than </a:t>
            </a:r>
            <a:r>
              <a:rPr lang="en-US" sz="3000" dirty="0">
                <a:ea typeface="Cambria Math" pitchFamily="18" charset="0"/>
              </a:rPr>
              <a:t>1</a:t>
            </a:r>
            <a:r>
              <a:rPr lang="en-US" sz="3000" dirty="0"/>
              <a:t>, and </a:t>
            </a:r>
            <a:r>
              <a:rPr lang="en-US" sz="3000" i="1" dirty="0"/>
              <a:t>c</a:t>
            </a:r>
            <a:r>
              <a:rPr lang="en-US" sz="3000" dirty="0"/>
              <a:t> and </a:t>
            </a:r>
            <a:r>
              <a:rPr lang="en-US" sz="3000" i="1" dirty="0"/>
              <a:t>d</a:t>
            </a:r>
            <a:r>
              <a:rPr lang="en-US" sz="3000" dirty="0"/>
              <a:t> are real numbers with </a:t>
            </a:r>
            <a:r>
              <a:rPr lang="en-US" sz="3000" i="1" dirty="0"/>
              <a:t>c</a:t>
            </a:r>
            <a:r>
              <a:rPr lang="en-US" sz="3000" dirty="0"/>
              <a:t> positive and </a:t>
            </a:r>
            <a:r>
              <a:rPr lang="en-US" sz="3000" i="1" dirty="0"/>
              <a:t>d</a:t>
            </a:r>
            <a:r>
              <a:rPr lang="en-US" sz="3000" dirty="0"/>
              <a:t> nonnegative. Then</a:t>
            </a:r>
          </a:p>
        </p:txBody>
      </p:sp>
      <p:graphicFrame>
        <p:nvGraphicFramePr>
          <p:cNvPr id="11" name="Object 5"/>
          <p:cNvGraphicFramePr>
            <a:graphicFrameLocks noChangeAspect="1"/>
          </p:cNvGraphicFramePr>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name="Equation" r:id="rId4" imgW="1917360" imgH="914400" progId="Equation.DSMT4">
                  <p:embed/>
                </p:oleObj>
              </mc:Choice>
              <mc:Fallback>
                <p:oleObj name="Equation" r:id="rId4" imgW="1917360" imgH="914400" progId="Equation.DSMT4">
                  <p:embed/>
                  <p:pic>
                    <p:nvPicPr>
                      <p:cNvPr id="11" name="Object 5"/>
                      <p:cNvPicPr/>
                      <p:nvPr/>
                    </p:nvPicPr>
                    <p:blipFill>
                      <a:blip r:embed="rId5"/>
                      <a:stretch>
                        <a:fillRect/>
                      </a:stretch>
                    </p:blipFill>
                    <p:spPr>
                      <a:xfrm>
                        <a:off x="2689225" y="4375150"/>
                        <a:ext cx="3765550" cy="1795463"/>
                      </a:xfrm>
                      <a:prstGeom prst="rect">
                        <a:avLst/>
                      </a:prstGeom>
                    </p:spPr>
                  </p:pic>
                </p:oleObj>
              </mc:Fallback>
            </mc:AlternateContent>
          </a:graphicData>
        </a:graphic>
      </p:graphicFrame>
    </p:spTree>
    <p:extLst>
      <p:ext uri="{BB962C8B-B14F-4D97-AF65-F5344CB8AC3E}">
        <p14:creationId xmlns:p14="http://schemas.microsoft.com/office/powerpoint/2010/main" val="1330247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a:xfrm>
            <a:off x="457200" y="1295400"/>
            <a:ext cx="8229600" cy="4572000"/>
          </a:xfrm>
        </p:spPr>
        <p:txBody>
          <a:bodyPr/>
          <a:lstStyle/>
          <a:p>
            <a:r>
              <a:rPr lang="en-US" b="1" dirty="0"/>
              <a:t>Merge Sort Example</a:t>
            </a:r>
            <a:r>
              <a:rPr lang="en-US" dirty="0"/>
              <a:t>: Give a big-</a:t>
            </a:r>
            <a:r>
              <a:rPr lang="en-US" i="1" dirty="0"/>
              <a:t>O</a:t>
            </a:r>
            <a:r>
              <a:rPr lang="en-US" dirty="0"/>
              <a:t> estimate for the number of comparisons used by merge sort.</a:t>
            </a:r>
          </a:p>
          <a:p>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i="1" dirty="0"/>
              <a:t>M</a:t>
            </a:r>
            <a:r>
              <a:rPr lang="en-US" dirty="0"/>
              <a:t>(</a:t>
            </a:r>
            <a:r>
              <a:rPr lang="en-US" i="1" dirty="0"/>
              <a:t>n</a:t>
            </a:r>
            <a:r>
              <a:rPr lang="en-US" dirty="0"/>
              <a:t>) = </a:t>
            </a:r>
            <a:r>
              <a:rPr lang="en-US" dirty="0">
                <a:ea typeface="Cambria Math" pitchFamily="18" charset="0"/>
              </a:rPr>
              <a:t>2</a:t>
            </a:r>
            <a:r>
              <a:rPr lang="en-US" i="1" dirty="0"/>
              <a:t>M</a:t>
            </a:r>
            <a:r>
              <a:rPr lang="en-US" dirty="0"/>
              <a:t>(</a:t>
            </a:r>
            <a:r>
              <a:rPr lang="en-US" i="1" dirty="0"/>
              <a:t>n</a:t>
            </a:r>
            <a:r>
              <a:rPr lang="en-US" dirty="0"/>
              <a:t>/</a:t>
            </a:r>
            <a:r>
              <a:rPr lang="en-US" dirty="0">
                <a:ea typeface="Cambria Math" pitchFamily="18" charset="0"/>
              </a:rPr>
              <a:t>2</a:t>
            </a:r>
            <a:r>
              <a:rPr lang="en-US" dirty="0"/>
              <a:t>) + </a:t>
            </a:r>
            <a:r>
              <a:rPr lang="en-US" i="1" dirty="0">
                <a:ea typeface="Cambria Math" pitchFamily="18" charset="0"/>
              </a:rPr>
              <a:t>n</a:t>
            </a:r>
            <a:r>
              <a:rPr lang="en-US" dirty="0">
                <a:ea typeface="Cambria Math" pitchFamily="18" charset="0"/>
              </a:rPr>
              <a:t>, and </a:t>
            </a:r>
            <a:r>
              <a:rPr lang="en-US" altLang="zh-CN" sz="3200" i="1" dirty="0">
                <a:ea typeface="Cambria Math" pitchFamily="18" charset="0"/>
              </a:rPr>
              <a:t>a</a:t>
            </a:r>
            <a:r>
              <a:rPr lang="en-US" altLang="zh-CN" sz="3200" dirty="0">
                <a:ea typeface="Cambria Math" pitchFamily="18" charset="0"/>
              </a:rPr>
              <a:t> = 2, </a:t>
            </a:r>
            <a:r>
              <a:rPr lang="en-US" altLang="zh-CN" sz="3200" i="1" dirty="0">
                <a:ea typeface="Cambria Math" pitchFamily="18" charset="0"/>
              </a:rPr>
              <a:t>b</a:t>
            </a:r>
            <a:r>
              <a:rPr lang="en-US" altLang="zh-CN" sz="3200" dirty="0">
                <a:ea typeface="Cambria Math" pitchFamily="18" charset="0"/>
              </a:rPr>
              <a:t> = 2, </a:t>
            </a:r>
            <a:r>
              <a:rPr lang="en-US" altLang="zh-CN" sz="3200" i="1" dirty="0">
                <a:ea typeface="Cambria Math" pitchFamily="18" charset="0"/>
              </a:rPr>
              <a:t>c</a:t>
            </a:r>
            <a:r>
              <a:rPr lang="en-US" altLang="zh-CN" sz="3200" dirty="0">
                <a:ea typeface="Cambria Math" pitchFamily="18" charset="0"/>
              </a:rPr>
              <a:t> = </a:t>
            </a:r>
            <a:r>
              <a:rPr lang="en-US" altLang="zh-CN" sz="3200" i="1" dirty="0">
                <a:ea typeface="Cambria Math" pitchFamily="18" charset="0"/>
              </a:rPr>
              <a:t>1, d=1</a:t>
            </a:r>
            <a:r>
              <a:rPr lang="en-US" altLang="zh-CN" sz="3200" dirty="0">
                <a:ea typeface="Cambria Math" pitchFamily="18" charset="0"/>
              </a:rPr>
              <a:t> (so that we have the case where </a:t>
            </a:r>
            <a:r>
              <a:rPr lang="en-US" altLang="zh-CN" sz="3200" i="1" dirty="0">
                <a:ea typeface="Cambria Math" pitchFamily="18" charset="0"/>
              </a:rPr>
              <a:t>a</a:t>
            </a:r>
            <a:r>
              <a:rPr lang="en-US" altLang="zh-CN" sz="3200" dirty="0">
                <a:ea typeface="Cambria Math" pitchFamily="18" charset="0"/>
              </a:rPr>
              <a:t> = </a:t>
            </a:r>
            <a:r>
              <a:rPr lang="en-US" altLang="zh-CN" sz="3200" i="1" dirty="0">
                <a:ea typeface="Cambria Math" pitchFamily="18" charset="0"/>
              </a:rPr>
              <a:t>b</a:t>
            </a:r>
            <a:r>
              <a:rPr lang="en-US" altLang="zh-CN" sz="3200" i="1" baseline="30000" dirty="0">
                <a:ea typeface="Cambria Math" pitchFamily="18" charset="0"/>
              </a:rPr>
              <a:t>d</a:t>
            </a:r>
            <a:r>
              <a:rPr lang="en-US" altLang="zh-CN" sz="3200" dirty="0">
                <a:ea typeface="Cambria Math" pitchFamily="18" charset="0"/>
              </a:rPr>
              <a:t>)</a:t>
            </a:r>
            <a:r>
              <a:rPr lang="en-US" altLang="zh-CN" sz="3200" i="1" dirty="0">
                <a:ea typeface="Cambria Math" pitchFamily="18" charset="0"/>
              </a:rPr>
              <a:t>.</a:t>
            </a:r>
          </a:p>
          <a:p>
            <a:r>
              <a:rPr lang="en-US" i="1" dirty="0">
                <a:ea typeface="Cambria Math" pitchFamily="18" charset="0"/>
              </a:rPr>
              <a:t>B</a:t>
            </a:r>
            <a:r>
              <a:rPr lang="en-US" dirty="0">
                <a:ea typeface="Cambria Math" pitchFamily="18" charset="0"/>
              </a:rPr>
              <a:t>y the master theorem </a:t>
            </a:r>
            <a:r>
              <a:rPr lang="en-US" i="1" dirty="0"/>
              <a:t>M</a:t>
            </a:r>
            <a:r>
              <a:rPr lang="en-US" dirty="0"/>
              <a:t>(</a:t>
            </a:r>
            <a:r>
              <a:rPr lang="en-US" i="1" dirty="0"/>
              <a:t>n</a:t>
            </a:r>
            <a:r>
              <a:rPr lang="en-US" dirty="0"/>
              <a:t>) is </a:t>
            </a:r>
            <a:r>
              <a:rPr lang="en-US" i="1" dirty="0"/>
              <a:t>O</a:t>
            </a:r>
            <a:r>
              <a:rPr lang="en-US" dirty="0"/>
              <a:t>(</a:t>
            </a:r>
            <a:r>
              <a:rPr lang="en-US" i="1" dirty="0"/>
              <a:t>n </a:t>
            </a:r>
            <a:r>
              <a:rPr lang="en-US" dirty="0"/>
              <a:t>log </a:t>
            </a:r>
            <a:r>
              <a:rPr lang="en-US" i="1" dirty="0"/>
              <a:t>n</a:t>
            </a:r>
            <a:r>
              <a:rPr lang="en-US" dirty="0"/>
              <a:t>).</a:t>
            </a:r>
          </a:p>
        </p:txBody>
      </p:sp>
    </p:spTree>
    <p:extLst>
      <p:ext uri="{BB962C8B-B14F-4D97-AF65-F5344CB8AC3E}">
        <p14:creationId xmlns:p14="http://schemas.microsoft.com/office/powerpoint/2010/main" val="4067671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Fast Integer Multiplication Algorithm</a:t>
            </a:r>
          </a:p>
        </p:txBody>
      </p:sp>
      <p:sp>
        <p:nvSpPr>
          <p:cNvPr id="3" name="Content Placeholder 2"/>
          <p:cNvSpPr>
            <a:spLocks noGrp="1"/>
          </p:cNvSpPr>
          <p:nvPr>
            <p:ph idx="1"/>
          </p:nvPr>
        </p:nvSpPr>
        <p:spPr>
          <a:xfrm>
            <a:off x="457200" y="1295400"/>
            <a:ext cx="8595360" cy="5257800"/>
          </a:xfrm>
        </p:spPr>
        <p:txBody>
          <a:bodyPr/>
          <a:lstStyle/>
          <a:p>
            <a:r>
              <a:rPr lang="en-US" sz="2800" b="1" dirty="0"/>
              <a:t>Integer Multiplication Example</a:t>
            </a:r>
            <a:r>
              <a:rPr lang="en-US" sz="2800" dirty="0"/>
              <a:t>: Give a big-</a:t>
            </a:r>
            <a:r>
              <a:rPr lang="en-US" sz="2800" i="1" dirty="0"/>
              <a:t>O</a:t>
            </a:r>
            <a:r>
              <a:rPr lang="en-US" sz="2800" dirty="0"/>
              <a:t> estimate for the number of bit operations used needed to multiply two </a:t>
            </a:r>
            <a:r>
              <a:rPr lang="en-US" sz="2800" i="1" dirty="0"/>
              <a:t>n</a:t>
            </a:r>
            <a:r>
              <a:rPr lang="en-US" sz="2800" dirty="0"/>
              <a:t>-bit integers using the fast multiplication algorithm. </a:t>
            </a:r>
          </a:p>
          <a:p>
            <a:r>
              <a:rPr lang="en-US" sz="2800" b="1" dirty="0"/>
              <a:t>Solution</a:t>
            </a:r>
            <a:r>
              <a:rPr lang="en-US" sz="2800" dirty="0"/>
              <a:t>: We have shown that</a:t>
            </a:r>
            <a:r>
              <a:rPr lang="en-US" sz="2800" i="1" dirty="0"/>
              <a:t> f</a:t>
            </a:r>
            <a:r>
              <a:rPr lang="en-US" sz="2800" dirty="0"/>
              <a:t>(</a:t>
            </a:r>
            <a:r>
              <a:rPr lang="en-US" sz="2800" i="1" dirty="0"/>
              <a:t>n</a:t>
            </a:r>
            <a:r>
              <a:rPr lang="en-US" sz="2800" dirty="0"/>
              <a:t>) = </a:t>
            </a:r>
            <a:r>
              <a:rPr lang="en-US" sz="2800" dirty="0">
                <a:ea typeface="Cambria Math" pitchFamily="18" charset="0"/>
              </a:rPr>
              <a:t>3</a:t>
            </a:r>
            <a:r>
              <a:rPr lang="en-US" sz="2800" i="1" dirty="0"/>
              <a:t>f</a:t>
            </a:r>
            <a:r>
              <a:rPr lang="en-US" sz="2800" dirty="0"/>
              <a:t>(</a:t>
            </a:r>
            <a:r>
              <a:rPr lang="en-US" sz="2800" i="1" dirty="0"/>
              <a:t>n/</a:t>
            </a:r>
            <a:r>
              <a:rPr lang="en-US" sz="2800" dirty="0">
                <a:ea typeface="Cambria Math" pitchFamily="18" charset="0"/>
              </a:rPr>
              <a:t>2</a:t>
            </a:r>
            <a:r>
              <a:rPr lang="en-US" sz="2800" dirty="0"/>
              <a:t>) + </a:t>
            </a:r>
            <a:r>
              <a:rPr lang="en-US" sz="2800" i="1" dirty="0">
                <a:ea typeface="Cambria Math" pitchFamily="18" charset="0"/>
              </a:rPr>
              <a:t>Cn,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3, </a:t>
            </a:r>
            <a:r>
              <a:rPr lang="en-US" sz="2800" i="1" dirty="0">
                <a:ea typeface="Cambria Math" pitchFamily="18" charset="0"/>
              </a:rPr>
              <a:t>b</a:t>
            </a:r>
            <a:r>
              <a:rPr lang="en-US" sz="2800" dirty="0">
                <a:ea typeface="Cambria Math" pitchFamily="18" charset="0"/>
              </a:rPr>
              <a:t> = 2,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1 (so that we have the case where </a:t>
            </a:r>
            <a:r>
              <a:rPr lang="en-US" sz="2800" i="1" dirty="0">
                <a:ea typeface="Cambria Math" pitchFamily="18" charset="0"/>
              </a:rPr>
              <a:t>a</a:t>
            </a:r>
            <a:r>
              <a:rPr lang="en-US" sz="2800" dirty="0">
                <a:ea typeface="Cambria Math" pitchFamily="18" charset="0"/>
              </a:rPr>
              <a:t> &gt; </a:t>
            </a:r>
            <a:r>
              <a:rPr lang="en-US" sz="2800" i="1" dirty="0">
                <a:ea typeface="Cambria Math" pitchFamily="18" charset="0"/>
              </a:rPr>
              <a:t>b</a:t>
            </a:r>
            <a:r>
              <a:rPr lang="en-US" sz="2800" i="1" baseline="30000" dirty="0">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ea typeface="Cambria Math" pitchFamily="18" charset="0"/>
              </a:rPr>
              <a:t>3</a:t>
            </a:r>
            <a:r>
              <a:rPr lang="en-US" sz="2800" dirty="0"/>
              <a:t>).</a:t>
            </a:r>
          </a:p>
          <a:p>
            <a:r>
              <a:rPr lang="en-US" sz="2800" dirty="0"/>
              <a:t>Note that log </a:t>
            </a:r>
            <a:r>
              <a:rPr lang="en-US" sz="2800" dirty="0">
                <a:ea typeface="Cambria Math" pitchFamily="18" charset="0"/>
              </a:rPr>
              <a:t>3</a:t>
            </a:r>
            <a:r>
              <a:rPr lang="en-US" sz="2800" dirty="0"/>
              <a:t> </a:t>
            </a:r>
            <a:r>
              <a:rPr lang="en-US" sz="2800" dirty="0">
                <a:ea typeface="Cambria Math"/>
              </a:rPr>
              <a:t>≈ 1.6. Therefore the fast multiplication algorithm is a substantial improvement over the conventional algorithm that uses </a:t>
            </a:r>
            <a:r>
              <a:rPr lang="en-US" sz="2800" i="1" dirty="0">
                <a:ea typeface="Cambria Math"/>
              </a:rPr>
              <a:t>O</a:t>
            </a:r>
            <a:r>
              <a:rPr lang="en-US" sz="2800" dirty="0">
                <a:ea typeface="Cambria Math"/>
              </a:rPr>
              <a:t>(</a:t>
            </a:r>
            <a:r>
              <a:rPr lang="en-US" sz="2800" i="1" dirty="0">
                <a:ea typeface="Cambria Math"/>
              </a:rPr>
              <a:t>n</a:t>
            </a:r>
            <a:r>
              <a:rPr lang="en-US" sz="2800" baseline="30000" dirty="0">
                <a:ea typeface="Cambria Math"/>
              </a:rPr>
              <a:t>2</a:t>
            </a:r>
            <a:r>
              <a:rPr lang="en-US" sz="2800" dirty="0">
                <a:ea typeface="Cambria Math"/>
              </a:rPr>
              <a:t>) bit operations.</a:t>
            </a:r>
            <a:endParaRPr lang="en-US" sz="2800" dirty="0">
              <a:ea typeface="Cambria Math" pitchFamily="18" charset="0"/>
            </a:endParaRPr>
          </a:p>
        </p:txBody>
      </p:sp>
    </p:spTree>
    <p:extLst>
      <p:ext uri="{BB962C8B-B14F-4D97-AF65-F5344CB8AC3E}">
        <p14:creationId xmlns:p14="http://schemas.microsoft.com/office/powerpoint/2010/main" val="2662912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包含排斥原理</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8.5</a:t>
            </a:r>
          </a:p>
        </p:txBody>
      </p:sp>
    </p:spTree>
    <p:extLst>
      <p:ext uri="{BB962C8B-B14F-4D97-AF65-F5344CB8AC3E}">
        <p14:creationId xmlns:p14="http://schemas.microsoft.com/office/powerpoint/2010/main" val="55897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递推关系</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105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the sequence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an equation that expresses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terms of one or more of the previous terms of the sequence, namely,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 </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sequence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recurrence relation if its terms satisfy the recurrence relation.</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conditions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 sequence specify the terms that precede the first term where the recurrence relation takes effect.</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 of Inclusion-Exclusion</a:t>
            </a:r>
          </a:p>
        </p:txBody>
      </p:sp>
      <p:sp>
        <p:nvSpPr>
          <p:cNvPr id="3" name="Content Placeholder 2"/>
          <p:cNvSpPr>
            <a:spLocks noGrp="1"/>
          </p:cNvSpPr>
          <p:nvPr>
            <p:ph idx="1"/>
          </p:nvPr>
        </p:nvSpPr>
        <p:spPr>
          <a:xfrm>
            <a:off x="457200" y="1295400"/>
            <a:ext cx="8229600" cy="1455720"/>
          </a:xfrm>
        </p:spPr>
        <p:txBody>
          <a:bodyPr/>
          <a:lstStyle/>
          <a:p>
            <a:r>
              <a:rPr lang="en-US" dirty="0">
                <a:latin typeface="Times New Roman" panose="02020603050405020304" pitchFamily="18" charset="0"/>
                <a:cs typeface="Times New Roman" panose="02020603050405020304" pitchFamily="18" charset="0"/>
              </a:rPr>
              <a:t>In Section </a:t>
            </a:r>
            <a:r>
              <a:rPr lang="en-US" dirty="0">
                <a:latin typeface="Times New Roman" panose="02020603050405020304" pitchFamily="18" charset="0"/>
                <a:ea typeface="Cambria Math"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we developed the following formula for the number of elements in the union of two finite sets:</a:t>
            </a:r>
          </a:p>
        </p:txBody>
      </p:sp>
      <p:graphicFrame>
        <p:nvGraphicFramePr>
          <p:cNvPr id="7" name="Object 3"/>
          <p:cNvGraphicFramePr>
            <a:graphicFrameLocks noChangeAspect="1"/>
          </p:cNvGraphicFramePr>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name="Equation" r:id="rId2" imgW="1600200" imgH="253800" progId="Equation.DSMT4">
                  <p:embed/>
                </p:oleObj>
              </mc:Choice>
              <mc:Fallback>
                <p:oleObj name="Equation" r:id="rId2" imgW="1600200" imgH="253800" progId="Equation.DSMT4">
                  <p:embed/>
                  <p:pic>
                    <p:nvPicPr>
                      <p:cNvPr id="7" name="Object 3"/>
                      <p:cNvPicPr/>
                      <p:nvPr/>
                    </p:nvPicPr>
                    <p:blipFill>
                      <a:blip r:embed="rId3"/>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en-US" dirty="0">
                <a:latin typeface="Times New Roman" panose="02020603050405020304" pitchFamily="18" charset="0"/>
                <a:cs typeface="Times New Roman" panose="02020603050405020304" pitchFamily="18" charset="0"/>
              </a:rPr>
              <a:t>We will generalize this formula to finite sets of any size.</a:t>
            </a:r>
          </a:p>
        </p:txBody>
      </p:sp>
    </p:spTree>
    <p:extLst>
      <p:ext uri="{BB962C8B-B14F-4D97-AF65-F5344CB8AC3E}">
        <p14:creationId xmlns:p14="http://schemas.microsoft.com/office/powerpoint/2010/main" val="2262210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Two Finite Sets</a:t>
            </a:r>
          </a:p>
        </p:txBody>
      </p:sp>
      <p:sp>
        <p:nvSpPr>
          <p:cNvPr id="3" name="Content Placeholder 2"/>
          <p:cNvSpPr>
            <a:spLocks noGrp="1"/>
          </p:cNvSpPr>
          <p:nvPr>
            <p:ph idx="1"/>
          </p:nvPr>
        </p:nvSpPr>
        <p:spPr>
          <a:xfrm>
            <a:off x="457200" y="1295400"/>
            <a:ext cx="8229600" cy="3276600"/>
          </a:xfrm>
        </p:spPr>
        <p:txBody>
          <a:bodyPr/>
          <a:lstStyle/>
          <a:p>
            <a:r>
              <a:rPr lang="en-US" sz="2600" b="1" dirty="0">
                <a:latin typeface="Times New Roman" panose="02020603050405020304" pitchFamily="18" charset="0"/>
                <a:cs typeface="Times New Roman" panose="02020603050405020304" pitchFamily="18" charset="0"/>
              </a:rPr>
              <a:t>Example</a:t>
            </a:r>
            <a:r>
              <a:rPr lang="en-US" sz="2600" dirty="0">
                <a:latin typeface="Times New Roman" panose="02020603050405020304" pitchFamily="18" charset="0"/>
                <a:cs typeface="Times New Roman" panose="02020603050405020304" pitchFamily="18" charset="0"/>
              </a:rPr>
              <a:t>: In a discrete mathematics class every student is a major in computer science or mathematics or both. The number of students having computer science as a  major (possibly along with mathematics)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25</a:t>
            </a:r>
            <a:r>
              <a:rPr lang="en-US" sz="2600" dirty="0">
                <a:latin typeface="Times New Roman" panose="02020603050405020304" pitchFamily="18" charset="0"/>
                <a:cs typeface="Times New Roman" panose="02020603050405020304" pitchFamily="18" charset="0"/>
              </a:rPr>
              <a:t>; the number of students having mathematics as a major (possibly along with computer science)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13</a:t>
            </a:r>
            <a:r>
              <a:rPr lang="en-US" sz="2600" dirty="0">
                <a:latin typeface="Times New Roman" panose="02020603050405020304" pitchFamily="18" charset="0"/>
                <a:cs typeface="Times New Roman" panose="02020603050405020304" pitchFamily="18" charset="0"/>
              </a:rPr>
              <a:t>; and the number of students majoring in both computer science and mathematics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8</a:t>
            </a:r>
            <a:r>
              <a:rPr lang="en-US" sz="2600" dirty="0">
                <a:latin typeface="Times New Roman" panose="02020603050405020304" pitchFamily="18" charset="0"/>
                <a:cs typeface="Times New Roman" panose="02020603050405020304" pitchFamily="18" charset="0"/>
              </a:rPr>
              <a:t>. How many students are in the class?</a:t>
            </a: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p>
        </p:txBody>
      </p:sp>
      <p:graphicFrame>
        <p:nvGraphicFramePr>
          <p:cNvPr id="7" name="Object 4"/>
          <p:cNvGraphicFramePr>
            <a:graphicFrameLocks noChangeAspect="1"/>
          </p:cNvGraphicFramePr>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name="Equation" r:id="rId2" imgW="1600200" imgH="431640" progId="Equation.DSMT4">
                  <p:embed/>
                </p:oleObj>
              </mc:Choice>
              <mc:Fallback>
                <p:oleObj name="Equation" r:id="rId2" imgW="1600200" imgH="431640" progId="Equation.DSMT4">
                  <p:embed/>
                  <p:pic>
                    <p:nvPicPr>
                      <p:cNvPr id="7" name="Object 4"/>
                      <p:cNvPicPr/>
                      <p:nvPr/>
                    </p:nvPicPr>
                    <p:blipFill>
                      <a:blip r:embed="rId3"/>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90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1</a:t>
            </a:r>
          </a:p>
        </p:txBody>
      </p:sp>
      <p:graphicFrame>
        <p:nvGraphicFramePr>
          <p:cNvPr id="6" name="Object 2"/>
          <p:cNvGraphicFramePr>
            <a:graphicFrameLocks noChangeAspect="1"/>
          </p:cNvGraphicFramePr>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name="Equation" r:id="rId2" imgW="3251160" imgH="507960" progId="Equation.DSMT4">
                  <p:embed/>
                </p:oleObj>
              </mc:Choice>
              <mc:Fallback>
                <p:oleObj name="Equation" r:id="rId2" imgW="3251160" imgH="507960" progId="Equation.DSMT4">
                  <p:embed/>
                  <p:pic>
                    <p:nvPicPr>
                      <p:cNvPr id="6" name="Object 2"/>
                      <p:cNvPicPr/>
                      <p:nvPr/>
                    </p:nvPicPr>
                    <p:blipFill>
                      <a:blip r:embed="rId3"/>
                      <a:stretch>
                        <a:fillRect/>
                      </a:stretch>
                    </p:blipFill>
                    <p:spPr>
                      <a:xfrm>
                        <a:off x="1361440" y="1511300"/>
                        <a:ext cx="6421120" cy="100330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2EFF871D-CF1A-2289-FACC-EED41225031F}"/>
              </a:ext>
            </a:extLst>
          </p:cNvPr>
          <p:cNvPicPr>
            <a:picLocks noChangeAspect="1"/>
          </p:cNvPicPr>
          <p:nvPr/>
        </p:nvPicPr>
        <p:blipFill>
          <a:blip r:embed="rId4"/>
          <a:stretch>
            <a:fillRect/>
          </a:stretch>
        </p:blipFill>
        <p:spPr>
          <a:xfrm>
            <a:off x="907723" y="3048000"/>
            <a:ext cx="2411111" cy="2824444"/>
          </a:xfrm>
          <a:prstGeom prst="rect">
            <a:avLst/>
          </a:prstGeom>
        </p:spPr>
      </p:pic>
      <p:pic>
        <p:nvPicPr>
          <p:cNvPr id="8" name="图片 7">
            <a:extLst>
              <a:ext uri="{FF2B5EF4-FFF2-40B4-BE49-F238E27FC236}">
                <a16:creationId xmlns:a16="http://schemas.microsoft.com/office/drawing/2014/main" id="{43FE65BA-C074-EFAC-0D15-F2A3C9F3E8BE}"/>
              </a:ext>
            </a:extLst>
          </p:cNvPr>
          <p:cNvPicPr>
            <a:picLocks noChangeAspect="1"/>
          </p:cNvPicPr>
          <p:nvPr/>
        </p:nvPicPr>
        <p:blipFill>
          <a:blip r:embed="rId5"/>
          <a:stretch>
            <a:fillRect/>
          </a:stretch>
        </p:blipFill>
        <p:spPr>
          <a:xfrm>
            <a:off x="3491550" y="2795964"/>
            <a:ext cx="2303950" cy="3168888"/>
          </a:xfrm>
          <a:prstGeom prst="rect">
            <a:avLst/>
          </a:prstGeom>
        </p:spPr>
      </p:pic>
      <p:pic>
        <p:nvPicPr>
          <p:cNvPr id="10" name="图片 9">
            <a:extLst>
              <a:ext uri="{FF2B5EF4-FFF2-40B4-BE49-F238E27FC236}">
                <a16:creationId xmlns:a16="http://schemas.microsoft.com/office/drawing/2014/main" id="{7236FECA-46AE-9D44-082D-E96E5F96FD25}"/>
              </a:ext>
            </a:extLst>
          </p:cNvPr>
          <p:cNvPicPr>
            <a:picLocks noChangeAspect="1"/>
          </p:cNvPicPr>
          <p:nvPr/>
        </p:nvPicPr>
        <p:blipFill>
          <a:blip r:embed="rId6"/>
          <a:stretch>
            <a:fillRect/>
          </a:stretch>
        </p:blipFill>
        <p:spPr>
          <a:xfrm>
            <a:off x="6132607" y="2884333"/>
            <a:ext cx="2242715" cy="2969875"/>
          </a:xfrm>
          <a:prstGeom prst="rect">
            <a:avLst/>
          </a:prstGeom>
        </p:spPr>
      </p:pic>
    </p:spTree>
    <p:extLst>
      <p:ext uri="{BB962C8B-B14F-4D97-AF65-F5344CB8AC3E}">
        <p14:creationId xmlns:p14="http://schemas.microsoft.com/office/powerpoint/2010/main" val="1958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2</a:t>
            </a: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en-US" sz="2000" dirty="0">
                <a:latin typeface="Times New Roman" panose="02020603050405020304" pitchFamily="18" charset="0"/>
                <a:cs typeface="Times New Roman" panose="02020603050405020304" pitchFamily="18" charset="0"/>
              </a:rPr>
              <a:t>Example: A total of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students have taken a course in </a:t>
            </a:r>
            <a:r>
              <a:rPr lang="en-US" sz="2000" dirty="0">
                <a:solidFill>
                  <a:srgbClr val="7030A0"/>
                </a:solidFill>
                <a:latin typeface="Times New Roman" panose="02020603050405020304" pitchFamily="18" charset="0"/>
                <a:cs typeface="Times New Roman" panose="02020603050405020304" pitchFamily="18" charset="0"/>
              </a:rPr>
              <a:t>Spanish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Russian</a:t>
            </a:r>
            <a:r>
              <a:rPr lang="en-US" sz="2000" dirty="0">
                <a:latin typeface="Times New Roman" panose="02020603050405020304" pitchFamily="18" charset="0"/>
                <a:cs typeface="Times New Roman" panose="02020603050405020304" pitchFamily="18" charset="0"/>
              </a:rPr>
              <a:t>. Further,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103</a:t>
            </a:r>
            <a:r>
              <a:rPr lang="en-US" sz="2000" dirty="0">
                <a:latin typeface="Times New Roman" panose="02020603050405020304" pitchFamily="18" charset="0"/>
                <a:ea typeface="Cambria Math"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French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23</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Russian</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French and Russian</a:t>
            </a:r>
            <a:r>
              <a:rPr lang="en-US" sz="2000" dirty="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ea typeface="Cambria Math" pitchFamily="18" charset="0"/>
                <a:cs typeface="Times New Roman" panose="02020603050405020304" pitchFamily="18" charset="0"/>
              </a:rPr>
              <a:t>2092</a:t>
            </a:r>
            <a:r>
              <a:rPr lang="en-US" sz="2000" dirty="0">
                <a:latin typeface="Times New Roman" panose="02020603050405020304" pitchFamily="18" charset="0"/>
                <a:cs typeface="Times New Roman" panose="02020603050405020304" pitchFamily="18" charset="0"/>
              </a:rPr>
              <a:t> students have taken a course in at least one of </a:t>
            </a:r>
            <a:r>
              <a:rPr lang="en-US" sz="2000" dirty="0">
                <a:solidFill>
                  <a:srgbClr val="7030A0"/>
                </a:solidFill>
                <a:latin typeface="Times New Roman" panose="02020603050405020304" pitchFamily="18" charset="0"/>
                <a:cs typeface="Times New Roman" panose="02020603050405020304" pitchFamily="18" charset="0"/>
              </a:rPr>
              <a:t>Spanish French and Russian</a:t>
            </a:r>
            <a:r>
              <a:rPr lang="en-US" sz="2000" dirty="0">
                <a:latin typeface="Times New Roman" panose="02020603050405020304" pitchFamily="18" charset="0"/>
                <a:cs typeface="Times New Roman" panose="02020603050405020304" pitchFamily="18" charset="0"/>
              </a:rPr>
              <a:t>, how many students have taken a course in all </a:t>
            </a:r>
            <a:r>
              <a:rPr lang="en-US" sz="2000" dirty="0">
                <a:latin typeface="Times New Roman" panose="02020603050405020304" pitchFamily="18" charset="0"/>
                <a:ea typeface="Cambria Math"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languages. </a:t>
            </a:r>
          </a:p>
          <a:p>
            <a:pPr>
              <a:spcBef>
                <a:spcPts val="0"/>
              </a:spcBef>
            </a:pPr>
            <a:r>
              <a:rPr lang="en-US" sz="2000" dirty="0">
                <a:latin typeface="Times New Roman" panose="02020603050405020304" pitchFamily="18" charset="0"/>
                <a:cs typeface="Times New Roman" panose="02020603050405020304" pitchFamily="18" charset="0"/>
              </a:rPr>
              <a:t>Solution: Let </a:t>
            </a:r>
            <a:r>
              <a:rPr lang="en-US" sz="2000" i="1"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be the set of students who have taken a course in Spanish, </a:t>
            </a:r>
            <a:r>
              <a:rPr lang="en-US" sz="2000" i="1" dirty="0">
                <a:solidFill>
                  <a:srgbClr val="FF0000"/>
                </a:solidFill>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the set of students who have taken a course in French, and </a:t>
            </a:r>
            <a:r>
              <a:rPr lang="en-US" sz="2000" i="1" dirty="0">
                <a:solidFill>
                  <a:srgbClr val="FF0000"/>
                </a:solidFill>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the set of students who have taken a course in Russian. Then, we have</a:t>
            </a: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 = 103,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23,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14, and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altLang="zh-CN" sz="2000" dirty="0">
                <a:latin typeface="Times New Roman" panose="02020603050405020304" pitchFamily="18" charset="0"/>
                <a:ea typeface="Cambria Math" pitchFamily="18" charset="0"/>
                <a:cs typeface="Times New Roman" panose="02020603050405020304" pitchFamily="18" charset="0"/>
              </a:rPr>
              <a:t>2092</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Using the equation </a:t>
            </a: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mbria Math"/>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we obtain 2092 = 1232 + 879 + 114 −103 −23 −14 +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Solving for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yields 7.</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123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Illustration of Three Finite Set Example</a:t>
            </a: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5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1066800"/>
          </a:xfrm>
        </p:spPr>
        <p:txBody>
          <a:bodyPr/>
          <a:lstStyle/>
          <a:p>
            <a:r>
              <a:rPr lang="en-US" b="1" dirty="0">
                <a:solidFill>
                  <a:srgbClr val="C00000"/>
                </a:solidFill>
              </a:rPr>
              <a:t>Theorem </a:t>
            </a:r>
            <a:r>
              <a:rPr lang="en-US" b="1" dirty="0">
                <a:solidFill>
                  <a:srgbClr val="C00000"/>
                </a:solidFill>
                <a:ea typeface="Cambria Math" pitchFamily="18" charset="0"/>
              </a:rPr>
              <a:t>1</a:t>
            </a:r>
            <a:r>
              <a:rPr lang="en-US" b="1" dirty="0">
                <a:ea typeface="Cambria Math" pitchFamily="18" charset="0"/>
              </a:rPr>
              <a:t>.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graphicFrame>
        <p:nvGraphicFramePr>
          <p:cNvPr id="4" name="Object 3"/>
          <p:cNvGraphicFramePr>
            <a:graphicFrameLocks noChangeAspect="1"/>
          </p:cNvGraphicFramePr>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name="Equation" r:id="rId2" imgW="3251160" imgH="761760" progId="Equation.DSMT4">
                  <p:embed/>
                </p:oleObj>
              </mc:Choice>
              <mc:Fallback>
                <p:oleObj name="Equation" r:id="rId2" imgW="3251160" imgH="761760" progId="Equation.DSMT4">
                  <p:embed/>
                  <p:pic>
                    <p:nvPicPr>
                      <p:cNvPr id="4" name="Object 3"/>
                      <p:cNvPicPr/>
                      <p:nvPr/>
                    </p:nvPicPr>
                    <p:blipFill>
                      <a:blip r:embed="rId3"/>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3775089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458200" cy="2057400"/>
          </a:xfrm>
        </p:spPr>
        <p:txBody>
          <a:bodyPr/>
          <a:lstStyle/>
          <a:p>
            <a:r>
              <a:rPr lang="en-US" b="1" dirty="0">
                <a:solidFill>
                  <a:srgbClr val="C00000"/>
                </a:solidFill>
                <a:latin typeface="Times New Roman" panose="02020603050405020304" pitchFamily="18" charset="0"/>
                <a:cs typeface="Times New Roman" panose="02020603050405020304" pitchFamily="18" charset="0"/>
              </a:rPr>
              <a:t>Proof: </a:t>
            </a:r>
            <a:r>
              <a:rPr lang="en-US" dirty="0">
                <a:latin typeface="Times New Roman" panose="02020603050405020304" pitchFamily="18" charset="0"/>
                <a:cs typeface="Times New Roman" panose="02020603050405020304" pitchFamily="18" charset="0"/>
              </a:rPr>
              <a:t>An element in the union is counted exactly once in the right-hand side of the equation. Consider an element </a:t>
            </a:r>
            <a:r>
              <a:rPr lang="en-US" i="1" dirty="0">
                <a:solidFill>
                  <a:srgbClr val="C0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that is a member of </a:t>
            </a:r>
            <a:r>
              <a:rPr lang="en-US" i="1"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of the sets </a:t>
            </a:r>
            <a:r>
              <a:rPr lang="en-US"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ea typeface="Cambria Math"/>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a:t>
            </a:r>
            <a:r>
              <a:rPr lang="en-US" i="1" dirty="0">
                <a:latin typeface="Times New Roman" panose="02020603050405020304" pitchFamily="18" charset="0"/>
                <a:ea typeface="Cambria Math"/>
                <a:cs typeface="Times New Roman" panose="02020603050405020304" pitchFamily="18" charset="0"/>
              </a:rPr>
              <a:t> </a:t>
            </a:r>
            <a:r>
              <a:rPr lang="en-US" dirty="0">
                <a:latin typeface="Times New Roman" panose="02020603050405020304" pitchFamily="18" charset="0"/>
                <a:ea typeface="Cambria Math"/>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times by</a:t>
            </a:r>
          </a:p>
        </p:txBody>
      </p:sp>
      <p:graphicFrame>
        <p:nvGraphicFramePr>
          <p:cNvPr id="10" name="Object 4"/>
          <p:cNvGraphicFramePr>
            <a:graphicFrameLocks noChangeAspect="1"/>
          </p:cNvGraphicFramePr>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name="Equation" r:id="rId2" imgW="419040" imgH="253800" progId="Equation.DSMT4">
                  <p:embed/>
                </p:oleObj>
              </mc:Choice>
              <mc:Fallback>
                <p:oleObj name="Equation" r:id="rId2" imgW="419040" imgH="253800" progId="Equation.DSMT4">
                  <p:embed/>
                  <p:pic>
                    <p:nvPicPr>
                      <p:cNvPr id="10" name="Object 4"/>
                      <p:cNvPicPr/>
                      <p:nvPr/>
                    </p:nvPicPr>
                    <p:blipFill>
                      <a:blip r:embed="rId3"/>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p>
        </p:txBody>
      </p:sp>
      <p:graphicFrame>
        <p:nvGraphicFramePr>
          <p:cNvPr id="11" name="Object 6"/>
          <p:cNvGraphicFramePr>
            <a:graphicFrameLocks noChangeAspect="1"/>
          </p:cNvGraphicFramePr>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name="Equation" r:id="rId4" imgW="736560" imgH="279360" progId="Equation.DSMT4">
                  <p:embed/>
                </p:oleObj>
              </mc:Choice>
              <mc:Fallback>
                <p:oleObj name="Equation" r:id="rId4" imgW="736560" imgH="279360" progId="Equation.DSMT4">
                  <p:embed/>
                  <p:pic>
                    <p:nvPicPr>
                      <p:cNvPr id="11" name="Object 6"/>
                      <p:cNvPicPr/>
                      <p:nvPr/>
                    </p:nvPicPr>
                    <p:blipFill>
                      <a:blip r:embed="rId5"/>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extLst>
      <p:ext uri="{BB962C8B-B14F-4D97-AF65-F5344CB8AC3E}">
        <p14:creationId xmlns:p14="http://schemas.microsoft.com/office/powerpoint/2010/main" val="3686891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Thus the element is counted exactly</a:t>
            </a:r>
          </a:p>
        </p:txBody>
      </p:sp>
      <mc:AlternateContent xmlns:mc="http://schemas.openxmlformats.org/markup-compatibility/2006" xmlns:a14="http://schemas.microsoft.com/office/drawing/2010/main">
        <mc:Choice Requires="a14">
          <p:sp>
            <p:nvSpPr>
              <p:cNvPr id="9" name="Object 3"/>
              <p:cNvSpPr txBox="1"/>
              <p:nvPr/>
            </p:nvSpPr>
            <p:spPr>
              <a:xfrm>
                <a:off x="609600" y="1938338"/>
                <a:ext cx="7086600" cy="63341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,1</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,2</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,3</m:t>
                          </m:r>
                        </m:e>
                      </m: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e>
                          </m:d>
                        </m:e>
                        <m:sup>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𝑟</m:t>
                          </m:r>
                        </m:e>
                      </m:d>
                    </m:oMath>
                  </m:oMathPara>
                </a14:m>
                <a:endParaRPr lang="zh-CN" altLang="en-US" sz="2400" dirty="0"/>
              </a:p>
            </p:txBody>
          </p:sp>
        </mc:Choice>
        <mc:Fallback xmlns="">
          <p:sp>
            <p:nvSpPr>
              <p:cNvPr id="9" name="Object 3"/>
              <p:cNvSpPr txBox="1">
                <a:spLocks noRot="1" noChangeAspect="1" noMove="1" noResize="1" noEditPoints="1" noAdjustHandles="1" noChangeArrowheads="1" noChangeShapeType="1" noTextEdit="1"/>
              </p:cNvSpPr>
              <p:nvPr/>
            </p:nvSpPr>
            <p:spPr>
              <a:xfrm>
                <a:off x="609600" y="1938338"/>
                <a:ext cx="7086600" cy="633412"/>
              </a:xfrm>
              <a:prstGeom prst="rect">
                <a:avLst/>
              </a:prstGeom>
              <a:blipFill>
                <a:blip r:embed="rId3"/>
                <a:stretch>
                  <a:fillRect l="-172"/>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2743200"/>
            <a:ext cx="8229600" cy="1295400"/>
          </a:xfrm>
        </p:spPr>
        <p:txBody>
          <a:bodyPr/>
          <a:lstStyle/>
          <a:p>
            <a:pPr marL="0" lvl="1" indent="0">
              <a:buNone/>
            </a:pPr>
            <a:r>
              <a:rPr lang="en-US" sz="3200" dirty="0">
                <a:latin typeface="Times New Roman" panose="02020603050405020304" pitchFamily="18" charset="0"/>
                <a:cs typeface="Times New Roman" panose="02020603050405020304" pitchFamily="18" charset="0"/>
              </a:rPr>
              <a:t>times by the right hand side of the equation.</a:t>
            </a:r>
          </a:p>
          <a:p>
            <a:pPr marL="0" lvl="1" indent="0">
              <a:buNone/>
            </a:pPr>
            <a:r>
              <a:rPr lang="en-US" sz="3200" dirty="0">
                <a:latin typeface="Times New Roman" panose="02020603050405020304" pitchFamily="18" charset="0"/>
                <a:cs typeface="Times New Roman" panose="02020603050405020304" pitchFamily="18" charset="0"/>
              </a:rPr>
              <a:t>By Corollary </a:t>
            </a:r>
            <a:r>
              <a:rPr lang="en-US" sz="3200" dirty="0">
                <a:latin typeface="Times New Roman" panose="02020603050405020304" pitchFamily="18" charset="0"/>
                <a:ea typeface="Cambria Math"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of Section </a:t>
            </a:r>
            <a:r>
              <a:rPr lang="en-US" sz="3200" dirty="0">
                <a:latin typeface="Times New Roman" panose="02020603050405020304" pitchFamily="18" charset="0"/>
                <a:ea typeface="Cambria Math" pitchFamily="18" charset="0"/>
                <a:cs typeface="Times New Roman" panose="02020603050405020304" pitchFamily="18" charset="0"/>
              </a:rPr>
              <a:t>6.4</a:t>
            </a:r>
            <a:r>
              <a:rPr lang="en-US" sz="3200" dirty="0">
                <a:latin typeface="Times New Roman" panose="02020603050405020304" pitchFamily="18" charset="0"/>
                <a:cs typeface="Times New Roman" panose="02020603050405020304" pitchFamily="18" charset="0"/>
              </a:rPr>
              <a:t>, we have</a:t>
            </a:r>
          </a:p>
        </p:txBody>
      </p:sp>
      <mc:AlternateContent xmlns:mc="http://schemas.openxmlformats.org/markup-compatibility/2006" xmlns:a14="http://schemas.microsoft.com/office/drawing/2010/main">
        <mc:Choice Requires="a14">
          <p:sp>
            <p:nvSpPr>
              <p:cNvPr id="10" name="Object 5"/>
              <p:cNvSpPr txBox="1"/>
              <p:nvPr/>
            </p:nvSpPr>
            <p:spPr>
              <a:xfrm>
                <a:off x="711200" y="4114800"/>
                <a:ext cx="6915150" cy="63341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,0</m:t>
                          </m:r>
                        </m:e>
                      </m:d>
                      <m:r>
                        <a:rPr lang="zh-CN" altLang="en-US" sz="2400" i="1" smtClean="0">
                          <a:solidFill>
                            <a:srgbClr val="C00000"/>
                          </a:solidFill>
                          <a:latin typeface="Cambria Math" panose="02040503050406030204" pitchFamily="18" charset="0"/>
                        </a:rPr>
                        <m:t>−</m:t>
                      </m:r>
                      <m:r>
                        <a:rPr lang="zh-CN" altLang="en-US" sz="2400" i="1" smtClean="0">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,1</m:t>
                          </m:r>
                        </m:e>
                      </m:d>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,2</m:t>
                          </m:r>
                        </m:e>
                      </m:d>
                      <m:r>
                        <a:rPr lang="zh-CN" altLang="en-US" sz="2400" i="1">
                          <a:solidFill>
                            <a:srgbClr val="C00000"/>
                          </a:solidFill>
                          <a:latin typeface="Cambria Math" panose="02040503050406030204" pitchFamily="18" charset="0"/>
                        </a:rPr>
                        <m:t>−⋯+</m:t>
                      </m:r>
                      <m:sSup>
                        <m:sSupPr>
                          <m:ctrlPr>
                            <a:rPr lang="zh-CN" altLang="en-US" sz="2400" i="1">
                              <a:solidFill>
                                <a:srgbClr val="C00000"/>
                              </a:solidFill>
                              <a:latin typeface="Cambria Math" panose="02040503050406030204" pitchFamily="18" charset="0"/>
                            </a:rPr>
                          </m:ctrlPr>
                        </m:sSupPr>
                        <m:e>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−1</m:t>
                              </m:r>
                            </m:e>
                          </m:d>
                        </m:e>
                        <m:sup>
                          <m:r>
                            <a:rPr lang="zh-CN" altLang="en-US" sz="2400" i="1">
                              <a:solidFill>
                                <a:srgbClr val="C00000"/>
                              </a:solidFill>
                              <a:latin typeface="Cambria Math" panose="02040503050406030204" pitchFamily="18" charset="0"/>
                            </a:rPr>
                            <m:t>𝑟</m:t>
                          </m:r>
                        </m:sup>
                      </m:sSup>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𝑟</m:t>
                          </m:r>
                        </m:e>
                      </m:d>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10" name="Object 5"/>
              <p:cNvSpPr txBox="1">
                <a:spLocks noRot="1" noChangeAspect="1" noMove="1" noResize="1" noEditPoints="1" noAdjustHandles="1" noChangeArrowheads="1" noChangeShapeType="1" noTextEdit="1"/>
              </p:cNvSpPr>
              <p:nvPr/>
            </p:nvSpPr>
            <p:spPr>
              <a:xfrm>
                <a:off x="711200" y="4114800"/>
                <a:ext cx="6915150" cy="633413"/>
              </a:xfrm>
              <a:prstGeom prst="rect">
                <a:avLst/>
              </a:prstGeom>
              <a:blipFill>
                <a:blip r:embed="rId4"/>
                <a:stretch>
                  <a:fillRect l="-265"/>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Hence,</a:t>
            </a:r>
          </a:p>
        </p:txBody>
      </p:sp>
      <p:graphicFrame>
        <p:nvGraphicFramePr>
          <p:cNvPr id="11" name="Object 7"/>
          <p:cNvGraphicFramePr>
            <a:graphicFrameLocks noChangeAspect="1"/>
          </p:cNvGraphicFramePr>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name="Equation" r:id="rId5" imgW="3136680" imgH="279360" progId="Equation.DSMT4">
                  <p:embed/>
                </p:oleObj>
              </mc:Choice>
              <mc:Fallback>
                <p:oleObj name="Equation" r:id="rId5" imgW="3136680" imgH="279360" progId="Equation.DSMT4">
                  <p:embed/>
                  <p:pic>
                    <p:nvPicPr>
                      <p:cNvPr id="11" name="Object 7"/>
                      <p:cNvPicPr/>
                      <p:nvPr/>
                    </p:nvPicPr>
                    <p:blipFill>
                      <a:blip r:embed="rId6"/>
                      <a:stretch>
                        <a:fillRect/>
                      </a:stretch>
                    </p:blipFill>
                    <p:spPr>
                      <a:xfrm>
                        <a:off x="611188" y="5399088"/>
                        <a:ext cx="7116762" cy="633412"/>
                      </a:xfrm>
                      <a:prstGeom prst="rect">
                        <a:avLst/>
                      </a:prstGeom>
                    </p:spPr>
                  </p:pic>
                </p:oleObj>
              </mc:Fallback>
            </mc:AlternateContent>
          </a:graphicData>
        </a:graphic>
      </p:graphicFrame>
    </p:spTree>
    <p:extLst>
      <p:ext uri="{BB962C8B-B14F-4D97-AF65-F5344CB8AC3E}">
        <p14:creationId xmlns:p14="http://schemas.microsoft.com/office/powerpoint/2010/main" val="1557109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8.6</a:t>
            </a:r>
          </a:p>
        </p:txBody>
      </p:sp>
    </p:spTree>
    <p:extLst>
      <p:ext uri="{BB962C8B-B14F-4D97-AF65-F5344CB8AC3E}">
        <p14:creationId xmlns:p14="http://schemas.microsoft.com/office/powerpoint/2010/main" val="2792951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How many onto (surjection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满射</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functions are there from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six elements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to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three elements</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Suppose that the elements in the codomain are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Let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be the properties that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are not in the range of the function</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respectively. The function is onto if none of the properties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hold</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By the inclusion-exclusion principle the number of onto functions from a set with six elements to a set with three elements is</a:t>
            </a:r>
          </a:p>
          <a:p>
            <a:pPr algn="ctr">
              <a:spcBef>
                <a:spcPts val="0"/>
              </a:spcBef>
              <a:spcAft>
                <a:spcPts val="0"/>
              </a:spcAft>
            </a:pP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Here the total number of functions from a set with six elements to one with three elements is </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3</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The number of functions that do not have  in the range is N(</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2</a:t>
            </a:r>
            <a:r>
              <a:rPr lang="en-US" sz="18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Similarly,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 Note that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1 and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0. </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Hence, the number of onto functions from a set with six elements to a set with three elements is:</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         3</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− 3∙ 2</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729 − 192 </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540</a:t>
            </a:r>
          </a:p>
        </p:txBody>
      </p:sp>
    </p:spTree>
    <p:extLst>
      <p:ext uri="{BB962C8B-B14F-4D97-AF65-F5344CB8AC3E}">
        <p14:creationId xmlns:p14="http://schemas.microsoft.com/office/powerpoint/2010/main" val="41832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young pair of rabbits (one of each gender) is placed on an island. A pair of rabbits does not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breed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繁殖</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until they are 2 months old. After they are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months old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rabbits produces another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month. Find a recurrence relation for the number of pairs of rabbits on the island after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 assuming that rabbits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never die</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n"/>
            </a:pP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the original problem considered by Leonardo Pisano (Fibonacci) in the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thirteenth century</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Let m and n be positive integers with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mbria Math"/>
                <a:cs typeface="Times New Roman" panose="02020603050405020304" pitchFamily="18" charset="0"/>
              </a:rPr>
              <a:t>≥ </a:t>
            </a:r>
            <a:r>
              <a:rPr lang="en-US" i="1" dirty="0">
                <a:latin typeface="Times New Roman" panose="02020603050405020304" pitchFamily="18" charset="0"/>
                <a:ea typeface="Cambria Math"/>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 Then there are</a:t>
            </a:r>
            <a:endParaRPr lang="en-US" dirty="0">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name="Equation" r:id="rId2" imgW="4012920" imgH="279360" progId="Equation.DSMT4">
                  <p:embed/>
                </p:oleObj>
              </mc:Choice>
              <mc:Fallback>
                <p:oleObj name="Equation" r:id="rId2" imgW="4012920" imgH="279360" progId="Equation.DSMT4">
                  <p:embed/>
                  <p:pic>
                    <p:nvPicPr>
                      <p:cNvPr id="8" name="Object 3"/>
                      <p:cNvPicPr/>
                      <p:nvPr/>
                    </p:nvPicPr>
                    <p:blipFill>
                      <a:blip r:embed="rId3"/>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en-US" dirty="0">
                <a:latin typeface="Times New Roman" panose="02020603050405020304" pitchFamily="18" charset="0"/>
                <a:ea typeface="Cambria Math"/>
                <a:cs typeface="Times New Roman" panose="02020603050405020304" pitchFamily="18" charset="0"/>
              </a:rPr>
              <a:t>onto functions from a set with </a:t>
            </a:r>
            <a:r>
              <a:rPr lang="en-US" i="1" dirty="0">
                <a:latin typeface="Times New Roman" panose="02020603050405020304" pitchFamily="18" charset="0"/>
                <a:ea typeface="Cambria Math"/>
                <a:cs typeface="Times New Roman" panose="02020603050405020304" pitchFamily="18" charset="0"/>
              </a:rPr>
              <a:t>m</a:t>
            </a:r>
            <a:r>
              <a:rPr lang="en-US" dirty="0">
                <a:latin typeface="Times New Roman" panose="02020603050405020304" pitchFamily="18" charset="0"/>
                <a:ea typeface="Cambria Math"/>
                <a:cs typeface="Times New Roman" panose="02020603050405020304" pitchFamily="18" charset="0"/>
              </a:rPr>
              <a:t> elements to a set with </a:t>
            </a:r>
            <a:r>
              <a:rPr lang="en-US" i="1" dirty="0">
                <a:latin typeface="Times New Roman" panose="02020603050405020304" pitchFamily="18" charset="0"/>
                <a:ea typeface="Cambria Math"/>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 elements. </a:t>
            </a:r>
          </a:p>
          <a:p>
            <a:r>
              <a:rPr lang="en-US" dirty="0">
                <a:latin typeface="Times New Roman" panose="02020603050405020304" pitchFamily="18" charset="0"/>
                <a:ea typeface="Cambria Math"/>
                <a:cs typeface="Times New Roman" panose="02020603050405020304" pitchFamily="18" charset="0"/>
              </a:rPr>
              <a:t>Proof follows from the principle of inclusion-exclusion (</a:t>
            </a:r>
            <a:r>
              <a:rPr lang="en-US" i="1" dirty="0">
                <a:latin typeface="Times New Roman" panose="02020603050405020304" pitchFamily="18" charset="0"/>
                <a:ea typeface="Cambria Math"/>
                <a:cs typeface="Times New Roman" panose="02020603050405020304" pitchFamily="18" charset="0"/>
              </a:rPr>
              <a:t>see Exercise </a:t>
            </a:r>
            <a:r>
              <a:rPr lang="en-US" dirty="0">
                <a:latin typeface="Times New Roman" panose="02020603050405020304" pitchFamily="18" charset="0"/>
                <a:ea typeface="Cambria Math"/>
                <a:cs typeface="Times New Roman" panose="02020603050405020304" pitchFamily="18" charset="0"/>
              </a:rPr>
              <a:t>27).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37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Derangement</a:t>
            </a:r>
            <a:r>
              <a:rPr lang="en-US" altLang="zh-CN" dirty="0">
                <a:latin typeface="Times New Roman" panose="02020603050405020304" pitchFamily="18" charset="0"/>
                <a:cs typeface="Times New Roman" panose="02020603050405020304" pitchFamily="18" charset="0"/>
              </a:rPr>
              <a: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 </a:t>
            </a:r>
            <a:r>
              <a:rPr lang="en-US" i="1" dirty="0">
                <a:solidFill>
                  <a:srgbClr val="FF0000"/>
                </a:solidFill>
                <a:latin typeface="Times New Roman" panose="02020603050405020304" pitchFamily="18" charset="0"/>
                <a:cs typeface="Times New Roman" panose="02020603050405020304" pitchFamily="18" charset="0"/>
              </a:rPr>
              <a:t>derangement</a:t>
            </a:r>
            <a:r>
              <a:rPr lang="en-US" dirty="0">
                <a:latin typeface="Times New Roman" panose="02020603050405020304" pitchFamily="18" charset="0"/>
                <a:cs typeface="Times New Roman" panose="02020603050405020304" pitchFamily="18" charset="0"/>
              </a:rPr>
              <a:t> is a permutation of objects that leaves no object in the original position.</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permutation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21453</a:t>
            </a:r>
            <a:r>
              <a:rPr lang="en-US" dirty="0">
                <a:latin typeface="Times New Roman" panose="02020603050405020304" pitchFamily="18" charset="0"/>
                <a:ea typeface="Cambria Math"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derangement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12345</a:t>
            </a:r>
            <a:r>
              <a:rPr lang="en-US" dirty="0">
                <a:latin typeface="Times New Roman" panose="02020603050405020304" pitchFamily="18" charset="0"/>
                <a:cs typeface="Times New Roman" panose="02020603050405020304" pitchFamily="18" charset="0"/>
              </a:rPr>
              <a:t> because no number is left in its original position. But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215</a:t>
            </a:r>
            <a:r>
              <a:rPr lang="en-US" dirty="0">
                <a:solidFill>
                  <a:srgbClr val="7030A0"/>
                </a:solidFill>
                <a:latin typeface="Times New Roman" panose="02020603050405020304" pitchFamily="18" charset="0"/>
                <a:ea typeface="Cambria Math"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is not a derangement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123</a:t>
            </a:r>
            <a:r>
              <a:rPr lang="en-US" dirty="0">
                <a:solidFill>
                  <a:srgbClr val="7030A0"/>
                </a:solidFill>
                <a:latin typeface="Times New Roman" panose="02020603050405020304" pitchFamily="18" charset="0"/>
                <a:ea typeface="Cambria Math"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ea typeface="Cambria Math"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is in its original position.</a:t>
            </a:r>
            <a:endParaRPr lang="en-US"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176698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number of derangements of a set with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elements is</a:t>
            </a:r>
            <a:endParaRPr lang="en-US" dirty="0">
              <a:latin typeface="Times New Roman" panose="02020603050405020304" pitchFamily="18" charset="0"/>
              <a:ea typeface="Cambria Math"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name="Equation" r:id="rId2" imgW="2298600" imgH="431640" progId="Equation.DSMT4">
                  <p:embed/>
                </p:oleObj>
              </mc:Choice>
              <mc:Fallback>
                <p:oleObj name="Equation" r:id="rId2" imgW="2298600" imgH="431640" progId="Equation.DSMT4">
                  <p:embed/>
                  <p:pic>
                    <p:nvPicPr>
                      <p:cNvPr id="7" name="Object 3"/>
                      <p:cNvPicPr/>
                      <p:nvPr/>
                    </p:nvPicPr>
                    <p:blipFill>
                      <a:blip r:embed="rId3"/>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839200" cy="457200"/>
          </a:xfrm>
        </p:spPr>
        <p:txBody>
          <a:bodyPr/>
          <a:lstStyle/>
          <a:p>
            <a:r>
              <a:rPr lang="en-US" sz="2500" dirty="0">
                <a:latin typeface="Times New Roman" panose="02020603050405020304" pitchFamily="18" charset="0"/>
                <a:ea typeface="Cambria Math"/>
                <a:cs typeface="Times New Roman" panose="02020603050405020304" pitchFamily="18" charset="0"/>
              </a:rPr>
              <a:t>Proof follows from the principle of inclusion-exclusion (</a:t>
            </a:r>
            <a:r>
              <a:rPr lang="en-US" sz="2500" i="1" dirty="0">
                <a:latin typeface="Times New Roman" panose="02020603050405020304" pitchFamily="18" charset="0"/>
                <a:ea typeface="Cambria Math"/>
                <a:cs typeface="Times New Roman" panose="02020603050405020304" pitchFamily="18" charset="0"/>
              </a:rPr>
              <a:t>see text</a:t>
            </a:r>
            <a:r>
              <a:rPr lang="en-US" sz="2500" dirty="0">
                <a:latin typeface="Times New Roman" panose="02020603050405020304" pitchFamily="18" charset="0"/>
                <a:ea typeface="Cambria Math"/>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4254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24A686F6-3648-7911-F23E-F5F69283E432}"/>
              </a:ext>
            </a:extLst>
          </p:cNvPr>
          <p:cNvSpPr>
            <a:spLocks noGrp="1"/>
          </p:cNvSpPr>
          <p:nvPr>
            <p:ph type="body" sz="quarter" idx="15"/>
          </p:nvPr>
        </p:nvSpPr>
        <p:spPr/>
        <p:txBody>
          <a:bodyPr/>
          <a:lstStyle/>
          <a:p>
            <a:endParaRPr lang="zh-CN" altLang="en-US"/>
          </a:p>
        </p:txBody>
      </p:sp>
      <p:pic>
        <p:nvPicPr>
          <p:cNvPr id="8" name="图片 7">
            <a:extLst>
              <a:ext uri="{FF2B5EF4-FFF2-40B4-BE49-F238E27FC236}">
                <a16:creationId xmlns:a16="http://schemas.microsoft.com/office/drawing/2014/main" id="{DD6D248B-1C52-2CEA-8331-04F8E56724FC}"/>
              </a:ext>
            </a:extLst>
          </p:cNvPr>
          <p:cNvPicPr>
            <a:picLocks noChangeAspect="1"/>
          </p:cNvPicPr>
          <p:nvPr/>
        </p:nvPicPr>
        <p:blipFill>
          <a:blip r:embed="rId2"/>
          <a:stretch>
            <a:fillRect/>
          </a:stretch>
        </p:blipFill>
        <p:spPr>
          <a:xfrm>
            <a:off x="0" y="1107845"/>
            <a:ext cx="9144000" cy="2723361"/>
          </a:xfrm>
          <a:prstGeom prst="rect">
            <a:avLst/>
          </a:prstGeom>
        </p:spPr>
      </p:pic>
      <p:pic>
        <p:nvPicPr>
          <p:cNvPr id="10" name="图片 9">
            <a:extLst>
              <a:ext uri="{FF2B5EF4-FFF2-40B4-BE49-F238E27FC236}">
                <a16:creationId xmlns:a16="http://schemas.microsoft.com/office/drawing/2014/main" id="{ADA822AE-D21F-1905-A7F4-EA0F213D1F94}"/>
              </a:ext>
            </a:extLst>
          </p:cNvPr>
          <p:cNvPicPr>
            <a:picLocks noChangeAspect="1"/>
          </p:cNvPicPr>
          <p:nvPr/>
        </p:nvPicPr>
        <p:blipFill>
          <a:blip r:embed="rId3"/>
          <a:stretch>
            <a:fillRect/>
          </a:stretch>
        </p:blipFill>
        <p:spPr>
          <a:xfrm>
            <a:off x="685800" y="4343400"/>
            <a:ext cx="914400" cy="363794"/>
          </a:xfrm>
          <a:prstGeom prst="rect">
            <a:avLst/>
          </a:prstGeom>
        </p:spPr>
      </p:pic>
      <p:pic>
        <p:nvPicPr>
          <p:cNvPr id="12" name="图片 11">
            <a:extLst>
              <a:ext uri="{FF2B5EF4-FFF2-40B4-BE49-F238E27FC236}">
                <a16:creationId xmlns:a16="http://schemas.microsoft.com/office/drawing/2014/main" id="{1E17BE70-CCC8-4937-E6AB-1012E618A1C7}"/>
              </a:ext>
            </a:extLst>
          </p:cNvPr>
          <p:cNvPicPr>
            <a:picLocks noChangeAspect="1"/>
          </p:cNvPicPr>
          <p:nvPr/>
        </p:nvPicPr>
        <p:blipFill>
          <a:blip r:embed="rId4"/>
          <a:stretch>
            <a:fillRect/>
          </a:stretch>
        </p:blipFill>
        <p:spPr>
          <a:xfrm>
            <a:off x="604434" y="4689066"/>
            <a:ext cx="2286000" cy="552450"/>
          </a:xfrm>
          <a:prstGeom prst="rect">
            <a:avLst/>
          </a:prstGeom>
        </p:spPr>
      </p:pic>
      <p:pic>
        <p:nvPicPr>
          <p:cNvPr id="14" name="图片 13">
            <a:extLst>
              <a:ext uri="{FF2B5EF4-FFF2-40B4-BE49-F238E27FC236}">
                <a16:creationId xmlns:a16="http://schemas.microsoft.com/office/drawing/2014/main" id="{530D3404-90FD-BDBC-A3C8-334B1308DBED}"/>
              </a:ext>
            </a:extLst>
          </p:cNvPr>
          <p:cNvPicPr>
            <a:picLocks noChangeAspect="1"/>
          </p:cNvPicPr>
          <p:nvPr/>
        </p:nvPicPr>
        <p:blipFill>
          <a:blip r:embed="rId5"/>
          <a:stretch>
            <a:fillRect/>
          </a:stretch>
        </p:blipFill>
        <p:spPr>
          <a:xfrm>
            <a:off x="604434" y="5684630"/>
            <a:ext cx="3333750" cy="590550"/>
          </a:xfrm>
          <a:prstGeom prst="rect">
            <a:avLst/>
          </a:prstGeom>
        </p:spPr>
      </p:pic>
      <p:sp>
        <p:nvSpPr>
          <p:cNvPr id="17" name="文本框 16">
            <a:extLst>
              <a:ext uri="{FF2B5EF4-FFF2-40B4-BE49-F238E27FC236}">
                <a16:creationId xmlns:a16="http://schemas.microsoft.com/office/drawing/2014/main" id="{C26B6950-C1D6-EE67-EE17-15781955BFD5}"/>
              </a:ext>
            </a:extLst>
          </p:cNvPr>
          <p:cNvSpPr txBox="1"/>
          <p:nvPr/>
        </p:nvSpPr>
        <p:spPr>
          <a:xfrm>
            <a:off x="582478" y="3936126"/>
            <a:ext cx="1447800" cy="369332"/>
          </a:xfrm>
          <a:prstGeom prst="rect">
            <a:avLst/>
          </a:prstGeom>
          <a:noFill/>
        </p:spPr>
        <p:txBody>
          <a:bodyPr wrap="square" rtlCol="0">
            <a:spAutoFit/>
          </a:bodyPr>
          <a:lstStyle/>
          <a:p>
            <a:r>
              <a:rPr lang="en-US" altLang="zh-CN" dirty="0"/>
              <a:t>Note that</a:t>
            </a:r>
            <a:endParaRPr lang="zh-CN" altLang="en-US" dirty="0"/>
          </a:p>
        </p:txBody>
      </p:sp>
      <p:sp>
        <p:nvSpPr>
          <p:cNvPr id="18" name="文本框 17">
            <a:extLst>
              <a:ext uri="{FF2B5EF4-FFF2-40B4-BE49-F238E27FC236}">
                <a16:creationId xmlns:a16="http://schemas.microsoft.com/office/drawing/2014/main" id="{265E4AFE-6F26-609C-B629-87747C4E4E80}"/>
              </a:ext>
            </a:extLst>
          </p:cNvPr>
          <p:cNvSpPr txBox="1"/>
          <p:nvPr/>
        </p:nvSpPr>
        <p:spPr>
          <a:xfrm>
            <a:off x="876300" y="5266110"/>
            <a:ext cx="1447800" cy="369332"/>
          </a:xfrm>
          <a:prstGeom prst="rect">
            <a:avLst/>
          </a:prstGeom>
          <a:noFill/>
        </p:spPr>
        <p:txBody>
          <a:bodyPr wrap="square" rtlCol="0">
            <a:spAutoFit/>
          </a:bodyPr>
          <a:lstStyle/>
          <a:p>
            <a:r>
              <a:rPr lang="en-US" altLang="zh-CN" dirty="0"/>
              <a:t>……</a:t>
            </a:r>
            <a:endParaRPr lang="zh-CN" altLang="en-US" dirty="0"/>
          </a:p>
        </p:txBody>
      </p:sp>
      <p:sp>
        <p:nvSpPr>
          <p:cNvPr id="21" name="Title 1">
            <a:extLst>
              <a:ext uri="{FF2B5EF4-FFF2-40B4-BE49-F238E27FC236}">
                <a16:creationId xmlns:a16="http://schemas.microsoft.com/office/drawing/2014/main" id="{4F11E3A0-42B7-9536-933E-D226F1607D9C}"/>
              </a:ext>
            </a:extLst>
          </p:cNvPr>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7960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FF706C5-AC82-573B-7F57-274D6B3FC2A2}"/>
              </a:ext>
            </a:extLst>
          </p:cNvPr>
          <p:cNvSpPr>
            <a:spLocks noGrp="1"/>
          </p:cNvSpPr>
          <p:nvPr>
            <p:ph idx="13"/>
          </p:nvPr>
        </p:nvSpPr>
        <p:spPr/>
        <p:txBody>
          <a:bodyPr/>
          <a:lstStyle/>
          <a:p>
            <a:endParaRPr lang="zh-CN" altLang="en-US"/>
          </a:p>
        </p:txBody>
      </p:sp>
      <p:sp>
        <p:nvSpPr>
          <p:cNvPr id="5" name="文本占位符 4">
            <a:extLst>
              <a:ext uri="{FF2B5EF4-FFF2-40B4-BE49-F238E27FC236}">
                <a16:creationId xmlns:a16="http://schemas.microsoft.com/office/drawing/2014/main" id="{AE5BA257-E0AA-B373-8886-C87EC9D6164F}"/>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A329252C-6BB6-5111-7A21-43F0C62086EB}"/>
              </a:ext>
            </a:extLst>
          </p:cNvPr>
          <p:cNvSpPr>
            <a:spLocks noGrp="1"/>
          </p:cNvSpPr>
          <p:nvPr>
            <p:ph type="body" sz="quarter" idx="15"/>
          </p:nvPr>
        </p:nvSpPr>
        <p:spPr/>
        <p:txBody>
          <a:bodyPr/>
          <a:lstStyle/>
          <a:p>
            <a:endParaRPr lang="zh-CN" altLang="en-US"/>
          </a:p>
        </p:txBody>
      </p:sp>
      <p:pic>
        <p:nvPicPr>
          <p:cNvPr id="8" name="图片 7">
            <a:extLst>
              <a:ext uri="{FF2B5EF4-FFF2-40B4-BE49-F238E27FC236}">
                <a16:creationId xmlns:a16="http://schemas.microsoft.com/office/drawing/2014/main" id="{937B45B8-9945-BA73-4129-AABE9AFC318D}"/>
              </a:ext>
            </a:extLst>
          </p:cNvPr>
          <p:cNvPicPr>
            <a:picLocks noChangeAspect="1"/>
          </p:cNvPicPr>
          <p:nvPr/>
        </p:nvPicPr>
        <p:blipFill>
          <a:blip r:embed="rId2"/>
          <a:stretch>
            <a:fillRect/>
          </a:stretch>
        </p:blipFill>
        <p:spPr>
          <a:xfrm>
            <a:off x="381000" y="3747870"/>
            <a:ext cx="9144000" cy="3072907"/>
          </a:xfrm>
          <a:prstGeom prst="rect">
            <a:avLst/>
          </a:prstGeom>
        </p:spPr>
      </p:pic>
      <p:pic>
        <p:nvPicPr>
          <p:cNvPr id="11" name="图片 10">
            <a:extLst>
              <a:ext uri="{FF2B5EF4-FFF2-40B4-BE49-F238E27FC236}">
                <a16:creationId xmlns:a16="http://schemas.microsoft.com/office/drawing/2014/main" id="{68034224-EADC-7B49-6BE1-52B29F96D3D8}"/>
              </a:ext>
            </a:extLst>
          </p:cNvPr>
          <p:cNvPicPr>
            <a:picLocks noChangeAspect="1"/>
          </p:cNvPicPr>
          <p:nvPr/>
        </p:nvPicPr>
        <p:blipFill>
          <a:blip r:embed="rId3"/>
          <a:stretch>
            <a:fillRect/>
          </a:stretch>
        </p:blipFill>
        <p:spPr>
          <a:xfrm>
            <a:off x="685800" y="1205355"/>
            <a:ext cx="3352800" cy="1539631"/>
          </a:xfrm>
          <a:prstGeom prst="rect">
            <a:avLst/>
          </a:prstGeom>
        </p:spPr>
      </p:pic>
      <p:pic>
        <p:nvPicPr>
          <p:cNvPr id="13" name="图片 12">
            <a:extLst>
              <a:ext uri="{FF2B5EF4-FFF2-40B4-BE49-F238E27FC236}">
                <a16:creationId xmlns:a16="http://schemas.microsoft.com/office/drawing/2014/main" id="{274196C2-367F-0D80-A6B0-CFFDB883477C}"/>
              </a:ext>
            </a:extLst>
          </p:cNvPr>
          <p:cNvPicPr>
            <a:picLocks noChangeAspect="1"/>
          </p:cNvPicPr>
          <p:nvPr/>
        </p:nvPicPr>
        <p:blipFill>
          <a:blip r:embed="rId4"/>
          <a:stretch>
            <a:fillRect/>
          </a:stretch>
        </p:blipFill>
        <p:spPr>
          <a:xfrm>
            <a:off x="299795" y="2726067"/>
            <a:ext cx="4619625" cy="799838"/>
          </a:xfrm>
          <a:prstGeom prst="rect">
            <a:avLst/>
          </a:prstGeom>
        </p:spPr>
      </p:pic>
      <p:sp>
        <p:nvSpPr>
          <p:cNvPr id="15" name="Title 1">
            <a:extLst>
              <a:ext uri="{FF2B5EF4-FFF2-40B4-BE49-F238E27FC236}">
                <a16:creationId xmlns:a16="http://schemas.microsoft.com/office/drawing/2014/main" id="{3F41B0B8-5B6C-EBAB-8CC8-AE52D170C672}"/>
              </a:ext>
            </a:extLst>
          </p:cNvPr>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52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p>
        </p:txBody>
      </p:sp>
      <p:sp>
        <p:nvSpPr>
          <p:cNvPr id="3" name="Content Placeholder 2"/>
          <p:cNvSpPr>
            <a:spLocks noGrp="1"/>
          </p:cNvSpPr>
          <p:nvPr>
            <p:ph idx="1"/>
          </p:nvPr>
        </p:nvSpPr>
        <p:spPr>
          <a:xfrm>
            <a:off x="457200" y="1295399"/>
            <a:ext cx="8229600" cy="3048001"/>
          </a:xfrm>
        </p:spPr>
        <p:txBody>
          <a:bodyPr/>
          <a:lstStyle/>
          <a:p>
            <a:pPr>
              <a:spcBef>
                <a:spcPts val="0"/>
              </a:spcBef>
            </a:pPr>
            <a:r>
              <a:rPr lang="en-US" sz="2400" b="1" dirty="0">
                <a:latin typeface="Times New Roman" panose="02020603050405020304" pitchFamily="18" charset="0"/>
                <a:cs typeface="Times New Roman" panose="02020603050405020304" pitchFamily="18" charset="0"/>
              </a:rPr>
              <a:t>The Hatcheck Problem</a:t>
            </a:r>
            <a:r>
              <a:rPr lang="en-US" sz="2400" dirty="0">
                <a:latin typeface="Times New Roman" panose="02020603050405020304" pitchFamily="18" charset="0"/>
                <a:cs typeface="Times New Roman" panose="02020603050405020304" pitchFamily="18" charset="0"/>
              </a:rPr>
              <a:t>: A new employee checks the hats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people at  restaurant, forgetting to put claim check numbers on the hats. When customers return for their hats, the checker gives them back hats chosen at random from the remaining hats. What is the probability that no one receives the correct hat.</a:t>
            </a:r>
          </a:p>
          <a:p>
            <a:pPr>
              <a:spcBef>
                <a:spcPts val="0"/>
              </a:spcBef>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The answer is the number of ways the hats can be arranged so that there is no hat in its original position divided by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 number of permutations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hats.</a:t>
            </a:r>
            <a:endParaRPr lang="en-US" sz="2400" dirty="0">
              <a:latin typeface="Times New Roman" panose="02020603050405020304" pitchFamily="18" charset="0"/>
              <a:ea typeface="Cambria Math"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name="Equation" r:id="rId2" imgW="2260440" imgH="431640" progId="Equation.DSMT4">
                  <p:embed/>
                </p:oleObj>
              </mc:Choice>
              <mc:Fallback>
                <p:oleObj name="Equation" r:id="rId2" imgW="2260440" imgH="431640" progId="Equation.DSMT4">
                  <p:embed/>
                  <p:pic>
                    <p:nvPicPr>
                      <p:cNvPr id="7" name="Object 3"/>
                      <p:cNvPicPr/>
                      <p:nvPr/>
                    </p:nvPicPr>
                    <p:blipFill>
                      <a:blip r:embed="rId3"/>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en-US" sz="2400" b="1" dirty="0">
                <a:latin typeface="Times New Roman" panose="02020603050405020304" pitchFamily="18" charset="0"/>
                <a:ea typeface="Cambria Math"/>
                <a:cs typeface="Times New Roman" panose="02020603050405020304" pitchFamily="18" charset="0"/>
              </a:rPr>
              <a:t>Remark:</a:t>
            </a:r>
            <a:r>
              <a:rPr lang="en-US" sz="2400" dirty="0">
                <a:latin typeface="Times New Roman" panose="02020603050405020304" pitchFamily="18" charset="0"/>
                <a:ea typeface="Cambria Math"/>
                <a:cs typeface="Times New Roman" panose="02020603050405020304" pitchFamily="18" charset="0"/>
              </a:rPr>
              <a:t> It can be shown that the probability of a derangement approaches 1/e as n grows</a:t>
            </a:r>
            <a:br>
              <a:rPr lang="en-US" sz="2400" dirty="0">
                <a:latin typeface="Times New Roman" panose="02020603050405020304" pitchFamily="18" charset="0"/>
                <a:ea typeface="Cambria Math"/>
                <a:cs typeface="Times New Roman" panose="02020603050405020304" pitchFamily="18" charset="0"/>
              </a:rPr>
            </a:br>
            <a:r>
              <a:rPr lang="en-US" sz="2400" dirty="0">
                <a:latin typeface="Times New Roman" panose="02020603050405020304" pitchFamily="18" charset="0"/>
                <a:ea typeface="Cambria Math"/>
                <a:cs typeface="Times New Roman" panose="02020603050405020304" pitchFamily="18" charset="0"/>
              </a:rPr>
              <a:t>without bound. </a:t>
            </a: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p>
        </p:txBody>
      </p:sp>
      <p:graphicFrame>
        <p:nvGraphicFramePr>
          <p:cNvPr id="9" name="Table 6"/>
          <p:cNvGraphicFramePr>
            <a:graphicFrameLocks noGrp="1"/>
          </p:cNvGraphicFramePr>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046082740"/>
                    </a:ext>
                  </a:extLst>
                </a:gridCol>
                <a:gridCol w="822960">
                  <a:extLst>
                    <a:ext uri="{9D8B030D-6E8A-4147-A177-3AD203B41FA5}">
                      <a16:colId xmlns:a16="http://schemas.microsoft.com/office/drawing/2014/main" val="1628147883"/>
                    </a:ext>
                  </a:extLst>
                </a:gridCol>
                <a:gridCol w="822960">
                  <a:extLst>
                    <a:ext uri="{9D8B030D-6E8A-4147-A177-3AD203B41FA5}">
                      <a16:colId xmlns:a16="http://schemas.microsoft.com/office/drawing/2014/main" val="47951292"/>
                    </a:ext>
                  </a:extLst>
                </a:gridCol>
                <a:gridCol w="822960">
                  <a:extLst>
                    <a:ext uri="{9D8B030D-6E8A-4147-A177-3AD203B41FA5}">
                      <a16:colId xmlns:a16="http://schemas.microsoft.com/office/drawing/2014/main" val="4240026372"/>
                    </a:ext>
                  </a:extLst>
                </a:gridCol>
                <a:gridCol w="822960">
                  <a:extLst>
                    <a:ext uri="{9D8B030D-6E8A-4147-A177-3AD203B41FA5}">
                      <a16:colId xmlns:a16="http://schemas.microsoft.com/office/drawing/2014/main" val="2245601713"/>
                    </a:ext>
                  </a:extLst>
                </a:gridCol>
                <a:gridCol w="822960">
                  <a:extLst>
                    <a:ext uri="{9D8B030D-6E8A-4147-A177-3AD203B41FA5}">
                      <a16:colId xmlns:a16="http://schemas.microsoft.com/office/drawing/2014/main" val="3032840623"/>
                    </a:ext>
                  </a:extLst>
                </a:gridCol>
                <a:gridCol w="822960">
                  <a:extLst>
                    <a:ext uri="{9D8B030D-6E8A-4147-A177-3AD203B41FA5}">
                      <a16:colId xmlns:a16="http://schemas.microsoft.com/office/drawing/2014/main" val="4044940242"/>
                    </a:ext>
                  </a:extLst>
                </a:gridCol>
              </a:tblGrid>
              <a:tr h="356459">
                <a:tc>
                  <a:txBody>
                    <a:bodyPr/>
                    <a:lstStyle/>
                    <a:p>
                      <a:pPr algn="ctr"/>
                      <a:r>
                        <a:rPr lang="en-US" sz="1400" i="1" dirty="0">
                          <a:solidFill>
                            <a:schemeClr val="tx1"/>
                          </a:solidFill>
                        </a:rPr>
                        <a:t>n</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294615"/>
                  </a:ext>
                </a:extLst>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33226731"/>
                  </a:ext>
                </a:extLst>
              </a:tr>
            </a:tbl>
          </a:graphicData>
        </a:graphic>
      </p:graphicFrame>
    </p:spTree>
    <p:extLst>
      <p:ext uri="{BB962C8B-B14F-4D97-AF65-F5344CB8AC3E}">
        <p14:creationId xmlns:p14="http://schemas.microsoft.com/office/powerpoint/2010/main" val="1199534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3"/>
          <p:cNvSpPr>
            <a:spLocks noGrp="1"/>
          </p:cNvSpPr>
          <p:nvPr>
            <p:ph idx="13"/>
          </p:nvPr>
        </p:nvSpPr>
        <p:spPr>
          <a:xfrm>
            <a:off x="457200" y="5410200"/>
            <a:ext cx="8321040" cy="12192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Modeling the Population Growth of Rabbits on an Island</a:t>
            </a:r>
          </a:p>
        </p:txBody>
      </p:sp>
      <p:pic>
        <p:nvPicPr>
          <p:cNvPr id="5" name="图片 4">
            <a:extLst>
              <a:ext uri="{FF2B5EF4-FFF2-40B4-BE49-F238E27FC236}">
                <a16:creationId xmlns:a16="http://schemas.microsoft.com/office/drawing/2014/main" id="{E2D8858F-8266-6425-30D7-D3EBECB6FC3A}"/>
              </a:ext>
            </a:extLst>
          </p:cNvPr>
          <p:cNvPicPr>
            <a:picLocks noChangeAspect="1"/>
          </p:cNvPicPr>
          <p:nvPr/>
        </p:nvPicPr>
        <p:blipFill>
          <a:blip r:embed="rId2"/>
          <a:stretch>
            <a:fillRect/>
          </a:stretch>
        </p:blipFill>
        <p:spPr>
          <a:xfrm>
            <a:off x="512894" y="1371425"/>
            <a:ext cx="8118212" cy="3822423"/>
          </a:xfrm>
          <a:prstGeom prst="rect">
            <a:avLst/>
          </a:prstGeom>
        </p:spPr>
      </p:pic>
    </p:spTree>
    <p:extLst>
      <p:ext uri="{BB962C8B-B14F-4D97-AF65-F5344CB8AC3E}">
        <p14:creationId xmlns:p14="http://schemas.microsoft.com/office/powerpoint/2010/main" val="32095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500" dirty="0"/>
          </a:p>
        </p:txBody>
      </p:sp>
      <p:sp>
        <p:nvSpPr>
          <p:cNvPr id="5" name="Content Placeholder 2"/>
          <p:cNvSpPr>
            <a:spLocks noGrp="1"/>
          </p:cNvSpPr>
          <p:nvPr>
            <p:ph idx="1"/>
          </p:nvPr>
        </p:nvSpPr>
        <p:spPr>
          <a:xfrm>
            <a:off x="457200" y="1295400"/>
            <a:ext cx="8610600" cy="5257800"/>
          </a:xfrm>
        </p:spPr>
        <p:txBody>
          <a:bodyPr/>
          <a:lstStyle/>
          <a:p>
            <a:pPr>
              <a:spcBef>
                <a:spcPts val="300"/>
              </a:spcBef>
            </a:pPr>
            <a:r>
              <a:rPr lang="en-US" sz="2400" b="1" dirty="0">
                <a:solidFill>
                  <a:srgbClr val="FF0000"/>
                </a:solidFill>
                <a:latin typeface="Times New Roman" panose="02020603050405020304" pitchFamily="18" charset="0"/>
                <a:cs typeface="Times New Roman" panose="02020603050405020304" pitchFamily="18" charset="0"/>
              </a:rPr>
              <a:t>Solution: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400" b="1" dirty="0">
                <a:latin typeface="Times New Roman" panose="02020603050405020304" pitchFamily="18" charset="0"/>
                <a:cs typeface="Times New Roman" panose="02020603050405020304" pitchFamily="18" charset="0"/>
              </a:rPr>
              <a:t>.</a:t>
            </a:r>
          </a:p>
          <a:p>
            <a:pPr lvl="1">
              <a:spcBef>
                <a:spcPts val="300"/>
              </a:spcBef>
            </a:pPr>
            <a:r>
              <a:rPr lang="en-US" sz="1800" b="1" dirty="0">
                <a:latin typeface="Times New Roman" panose="02020603050405020304" pitchFamily="18" charset="0"/>
                <a:cs typeface="Times New Roman" panose="02020603050405020304" pitchFamily="18" charset="0"/>
              </a:rPr>
              <a:t>There are is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itchFamily="18" charset="0"/>
                <a:cs typeface="Times New Roman" panose="02020603050405020304" pitchFamily="18" charset="0"/>
              </a:rPr>
              <a:t>1 </a:t>
            </a:r>
            <a:r>
              <a:rPr lang="en-US" sz="1800" b="1" dirty="0">
                <a:latin typeface="Times New Roman" panose="02020603050405020304" pitchFamily="18" charset="0"/>
                <a:ea typeface="Cambria Math" pitchFamily="18" charset="0"/>
                <a:cs typeface="Times New Roman" panose="02020603050405020304" pitchFamily="18" charset="0"/>
              </a:rPr>
              <a:t>pairs of rabbits on the island at the end of the first month. </a:t>
            </a:r>
            <a:endParaRPr lang="en-US" sz="1800" b="1" i="1" dirty="0">
              <a:latin typeface="Times New Roman" panose="02020603050405020304" pitchFamily="18" charset="0"/>
              <a:cs typeface="Times New Roman" panose="02020603050405020304" pitchFamily="18" charset="0"/>
            </a:endParaRPr>
          </a:p>
          <a:p>
            <a:pPr lvl="1">
              <a:spcBef>
                <a:spcPts val="300"/>
              </a:spcBef>
            </a:pPr>
            <a:r>
              <a:rPr lang="en-US" sz="1800" b="1" dirty="0">
                <a:latin typeface="Times New Roman" panose="02020603050405020304" pitchFamily="18" charset="0"/>
                <a:cs typeface="Times New Roman" panose="02020603050405020304" pitchFamily="18" charset="0"/>
              </a:rPr>
              <a:t>We also have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2</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because the pair does not breed during the first month</a:t>
            </a:r>
            <a:r>
              <a:rPr lang="en-US" sz="1800" b="1" i="1" dirty="0">
                <a:latin typeface="Times New Roman" panose="02020603050405020304" pitchFamily="18" charset="0"/>
                <a:cs typeface="Times New Roman" panose="02020603050405020304" pitchFamily="18" charset="0"/>
              </a:rPr>
              <a:t>.</a:t>
            </a:r>
          </a:p>
          <a:p>
            <a:pPr lvl="1">
              <a:spcBef>
                <a:spcPts val="300"/>
              </a:spcBef>
            </a:pPr>
            <a:r>
              <a:rPr lang="en-US" sz="1800" b="1" dirty="0">
                <a:latin typeface="Times New Roman" panose="02020603050405020304" pitchFamily="18" charset="0"/>
                <a:cs typeface="Times New Roman" panose="02020603050405020304" pitchFamily="18" charset="0"/>
              </a:rPr>
              <a:t>To find the number of pairs on the island after </a:t>
            </a:r>
            <a:r>
              <a:rPr lang="en-US" sz="1800" b="1" i="1" dirty="0">
                <a:latin typeface="Times New Roman" panose="02020603050405020304" pitchFamily="18" charset="0"/>
                <a:cs typeface="Times New Roman" panose="02020603050405020304" pitchFamily="18" charset="0"/>
              </a:rPr>
              <a:t>n</a:t>
            </a:r>
            <a:r>
              <a:rPr lang="en-US" sz="1800" b="1" dirty="0">
                <a:latin typeface="Times New Roman" panose="02020603050405020304" pitchFamily="18" charset="0"/>
                <a:cs typeface="Times New Roman" panose="02020603050405020304" pitchFamily="18" charset="0"/>
              </a:rPr>
              <a:t> months, add the number on the island after the previous month,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n-1</a:t>
            </a:r>
            <a:r>
              <a:rPr lang="en-US" sz="1800" b="1" dirty="0">
                <a:latin typeface="Times New Roman" panose="02020603050405020304" pitchFamily="18" charset="0"/>
                <a:cs typeface="Times New Roman" panose="02020603050405020304" pitchFamily="18" charset="0"/>
              </a:rPr>
              <a:t>, and </a:t>
            </a:r>
            <a:r>
              <a:rPr lang="en-US" sz="1800" b="1" dirty="0">
                <a:solidFill>
                  <a:srgbClr val="0070C0"/>
                </a:solidFill>
                <a:latin typeface="Times New Roman" panose="02020603050405020304" pitchFamily="18" charset="0"/>
                <a:cs typeface="Times New Roman" panose="02020603050405020304" pitchFamily="18" charset="0"/>
              </a:rPr>
              <a:t>the  number of newborn pairs, </a:t>
            </a:r>
            <a:r>
              <a:rPr lang="en-US" sz="1800" b="1" dirty="0">
                <a:latin typeface="Times New Roman" panose="02020603050405020304" pitchFamily="18" charset="0"/>
                <a:cs typeface="Times New Roman" panose="02020603050405020304" pitchFamily="18" charset="0"/>
              </a:rPr>
              <a:t>which equals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n-2</a:t>
            </a:r>
            <a:r>
              <a:rPr lang="en-US" sz="1800" b="1" dirty="0">
                <a:latin typeface="Times New Roman" panose="02020603050405020304" pitchFamily="18" charset="0"/>
                <a:cs typeface="Times New Roman" panose="02020603050405020304" pitchFamily="18" charset="0"/>
              </a:rPr>
              <a:t>, because each newborn pair comes from a pair at least two months old.</a:t>
            </a:r>
            <a:endParaRPr lang="en-US" sz="1800" b="1" i="1" dirty="0">
              <a:latin typeface="Times New Roman" panose="02020603050405020304" pitchFamily="18" charset="0"/>
              <a:cs typeface="Times New Roman" panose="02020603050405020304" pitchFamily="18" charset="0"/>
            </a:endParaRPr>
          </a:p>
          <a:p>
            <a:pPr marL="0" lvl="2" indent="0">
              <a:spcBef>
                <a:spcPts val="300"/>
              </a:spcBef>
              <a:buNone/>
            </a:pPr>
            <a:r>
              <a:rPr lang="en-US" b="1" dirty="0">
                <a:latin typeface="Times New Roman" panose="02020603050405020304" pitchFamily="18" charset="0"/>
                <a:cs typeface="Times New Roman" panose="02020603050405020304" pitchFamily="18" charset="0"/>
              </a:rPr>
              <a:t>Consequently the sequence {</a:t>
            </a:r>
            <a:r>
              <a:rPr lang="en-US" b="1" i="1" dirty="0" err="1">
                <a:latin typeface="Times New Roman" panose="02020603050405020304" pitchFamily="18" charset="0"/>
                <a:cs typeface="Times New Roman" panose="02020603050405020304" pitchFamily="18" charset="0"/>
              </a:rPr>
              <a:t>f</a:t>
            </a:r>
            <a:r>
              <a:rPr lang="en-US" b="1" i="1" baseline="-25000" dirty="0" err="1">
                <a:latin typeface="Times New Roman" panose="02020603050405020304" pitchFamily="18" charset="0"/>
                <a:cs typeface="Times New Roman" panose="02020603050405020304" pitchFamily="18" charset="0"/>
              </a:rPr>
              <a:t>n</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satisfies the recurrence relation</a:t>
            </a:r>
            <a:br>
              <a:rPr lang="en-US" sz="2000" b="1" dirty="0">
                <a:latin typeface="Times New Roman" panose="02020603050405020304" pitchFamily="18" charset="0"/>
                <a:cs typeface="Times New Roman" panose="02020603050405020304" pitchFamily="18" charset="0"/>
              </a:rPr>
            </a:br>
            <a:r>
              <a:rPr lang="en-US" b="1" i="1" dirty="0" err="1">
                <a:solidFill>
                  <a:srgbClr val="FF0000"/>
                </a:solidFill>
                <a:latin typeface="Times New Roman" panose="02020603050405020304" pitchFamily="18" charset="0"/>
                <a:cs typeface="Times New Roman" panose="02020603050405020304" pitchFamily="18" charset="0"/>
              </a:rPr>
              <a:t>f</a:t>
            </a:r>
            <a:r>
              <a:rPr lang="en-US" b="1" i="1" baseline="-25000" dirty="0" err="1">
                <a:solidFill>
                  <a:srgbClr val="FF0000"/>
                </a:solidFill>
                <a:latin typeface="Times New Roman" panose="02020603050405020304" pitchFamily="18" charset="0"/>
                <a:cs typeface="Times New Roman" panose="02020603050405020304" pitchFamily="18" charset="0"/>
              </a:rPr>
              <a:t>n</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n-1</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n-2 </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with the initial conditions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2</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i="1" dirty="0">
                <a:latin typeface="Times New Roman" panose="02020603050405020304" pitchFamily="18" charset="0"/>
                <a:cs typeface="Times New Roman" panose="02020603050405020304" pitchFamily="18" charset="0"/>
              </a:rPr>
              <a:t>. </a:t>
            </a:r>
          </a:p>
          <a:p>
            <a:pPr marL="0" lvl="2" indent="0">
              <a:spcBef>
                <a:spcPts val="300"/>
              </a:spcBef>
              <a:buNone/>
            </a:pPr>
            <a:r>
              <a:rPr lang="en-US" b="1" dirty="0">
                <a:latin typeface="Times New Roman" panose="02020603050405020304" pitchFamily="18" charset="0"/>
                <a:cs typeface="Times New Roman" panose="02020603050405020304" pitchFamily="18" charset="0"/>
              </a:rPr>
              <a:t>The number of pairs of rabbits on the island after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months is given by the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th Fibonacci number.</a:t>
            </a:r>
            <a:endParaRPr lang="en-US"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5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274320" y="1295400"/>
            <a:ext cx="8595360" cy="1905000"/>
          </a:xfrm>
          <a:ln>
            <a:solidFill>
              <a:srgbClr val="FF0000"/>
            </a:solidFill>
          </a:ln>
        </p:spPr>
        <p:txBody>
          <a:bodyPr/>
          <a:lstStyle/>
          <a:p>
            <a:pPr marL="342900" indent="-342900">
              <a:spcBef>
                <a:spcPts val="30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is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pair does not breed during the first </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number of pairs on the island after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recurrence relation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矩形 2"/>
          <p:cNvSpPr/>
          <p:nvPr/>
        </p:nvSpPr>
        <p:spPr>
          <a:xfrm>
            <a:off x="274320" y="4038600"/>
            <a:ext cx="8595360" cy="707886"/>
          </a:xfrm>
          <a:prstGeom prst="rect">
            <a:avLst/>
          </a:prstGeom>
          <a:ln>
            <a:solidFill>
              <a:srgbClr val="FF0000"/>
            </a:solidFill>
          </a:ln>
        </p:spPr>
        <p:txBody>
          <a:bodyPr wrap="square">
            <a:spAutoFit/>
          </a:bodyPr>
          <a:lstStyle/>
          <a:p>
            <a:pPr marL="0" lvl="2" indent="0">
              <a:spcBef>
                <a:spcPts val="300"/>
              </a:spcBef>
              <a:buNone/>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pairs of rabbits on the island after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given by the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 Fibonacci number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0199208"/>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6621</TotalTime>
  <Words>5452</Words>
  <Application>Microsoft Office PowerPoint</Application>
  <PresentationFormat>全屏显示(4:3)</PresentationFormat>
  <Paragraphs>323</Paragraphs>
  <Slides>65</Slides>
  <Notes>0</Notes>
  <HiddenSlides>0</HiddenSlides>
  <MMClips>0</MMClips>
  <ScaleCrop>false</ScaleCrop>
  <HeadingPairs>
    <vt:vector size="8" baseType="variant">
      <vt:variant>
        <vt:lpstr>已用的字体</vt:lpstr>
      </vt:variant>
      <vt:variant>
        <vt:i4>8</vt:i4>
      </vt:variant>
      <vt:variant>
        <vt:lpstr>主题</vt:lpstr>
      </vt:variant>
      <vt:variant>
        <vt:i4>9</vt:i4>
      </vt:variant>
      <vt:variant>
        <vt:lpstr>嵌入 OLE 服务器</vt:lpstr>
      </vt:variant>
      <vt:variant>
        <vt:i4>1</vt:i4>
      </vt:variant>
      <vt:variant>
        <vt:lpstr>幻灯片标题</vt:lpstr>
      </vt:variant>
      <vt:variant>
        <vt:i4>65</vt:i4>
      </vt:variant>
    </vt:vector>
  </HeadingPairs>
  <TitlesOfParts>
    <vt:vector size="83" baseType="lpstr">
      <vt:lpstr>ArumSans Bold</vt:lpstr>
      <vt:lpstr>ArumSans Regular</vt:lpstr>
      <vt:lpstr>Vectipede Rg</vt:lpstr>
      <vt:lpstr>Arial</vt:lpstr>
      <vt:lpstr>Calibri</vt:lpstr>
      <vt:lpstr>Cambria Math</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8  Advanced Counting Techniques  高级计数技术</vt:lpstr>
      <vt:lpstr>Chapter Summary</vt:lpstr>
      <vt:lpstr>Applications of Recurrence Relations</vt:lpstr>
      <vt:lpstr>Section Summary</vt:lpstr>
      <vt:lpstr>Recurrence Relations  递推关系</vt:lpstr>
      <vt:lpstr>Rabbits and the Fibonacci Numbers 兔子和斐波那契数</vt:lpstr>
      <vt:lpstr>Rabbits and the Fibonacci Numbers 兔子和斐波那契数</vt:lpstr>
      <vt:lpstr>Rabbits and the Fibonacci Numbers 兔子和斐波那契数</vt:lpstr>
      <vt:lpstr>Rabbits and the Fibonacci Numbers 递归定义</vt:lpstr>
      <vt:lpstr>Section Summary</vt:lpstr>
      <vt:lpstr>The Tower of Hanoi 汉诺塔</vt:lpstr>
      <vt:lpstr>The Tower of Hanoi 汉诺塔</vt:lpstr>
      <vt:lpstr>The Tower of Hanoi 汉诺塔</vt:lpstr>
      <vt:lpstr>The Tower of Hanoi 汉诺塔</vt:lpstr>
      <vt:lpstr>Section Summary</vt:lpstr>
      <vt:lpstr>Counting Bit Strings</vt:lpstr>
      <vt:lpstr>Bit Strings 2</vt:lpstr>
      <vt:lpstr>Counting the Ways to Parenthesize a Product</vt:lpstr>
      <vt:lpstr>Solving Linear Recurrence Relations  求解线性递推关系</vt:lpstr>
      <vt:lpstr>Section Summary 2</vt:lpstr>
      <vt:lpstr>Linear Homogeneous Recurrence Relations 线性齐次递推关系</vt:lpstr>
      <vt:lpstr>Examples of Linear Homogeneous Recurrence Relations </vt:lpstr>
      <vt:lpstr>Section Summary 2</vt:lpstr>
      <vt:lpstr>Solving Linear Homogeneous Recurrence Relations</vt:lpstr>
      <vt:lpstr>Solving Linear Homogeneous Recurrence Relations</vt:lpstr>
      <vt:lpstr>Solving Linear Homogeneous Recurrence Relations of Degree Two</vt:lpstr>
      <vt:lpstr>Using Theorem 1</vt:lpstr>
      <vt:lpstr>An Explicit Formula for the Fibonacci Numbers 斐波那契数的显式公式</vt:lpstr>
      <vt:lpstr>Fibonacci Numbers 2</vt:lpstr>
      <vt:lpstr>The Solution when there is a Repeated Root 有相同根的情况</vt:lpstr>
      <vt:lpstr>Using Theorem 2</vt:lpstr>
      <vt:lpstr>Solving Linear Homogeneous Recurrence Relations of Arbitrary Degree</vt:lpstr>
      <vt:lpstr>Solving Linear Homogeneous Recurrence Relations of Arbitrary Degree</vt:lpstr>
      <vt:lpstr>The General Case with Repeated Roots Allowed </vt:lpstr>
      <vt:lpstr>The General Case with Repeated Roots Allowed </vt:lpstr>
      <vt:lpstr>Divide-and-Conquer Algorithms and Recurrence Relations  分治算法与递推关系</vt:lpstr>
      <vt:lpstr>Divide-and-Conquer Algorithmic Paradigm</vt:lpstr>
      <vt:lpstr>Divide-and-Conquer Recurrence Relations</vt:lpstr>
      <vt:lpstr>Example: Binary Search</vt:lpstr>
      <vt:lpstr>Complexity of Binary Search</vt:lpstr>
      <vt:lpstr>Example: Merge Sort</vt:lpstr>
      <vt:lpstr>Example: Fast Multiplication of Integers</vt:lpstr>
      <vt:lpstr>Example: Fast Multiplication of Integers</vt:lpstr>
      <vt:lpstr>Estimating the Size of Divide-and-Conquer Functions 1</vt:lpstr>
      <vt:lpstr>Complexity of Binary Search</vt:lpstr>
      <vt:lpstr>Estimating the Size of Divide-and-conquer Functions 2</vt:lpstr>
      <vt:lpstr>Complexity of Merge Sort</vt:lpstr>
      <vt:lpstr>Complexity of Fast Integer Multiplication Algorithm</vt:lpstr>
      <vt:lpstr>Inclusion-Exclusion  包含排斥原理</vt:lpstr>
      <vt:lpstr>Principle of Inclusion-Exclusion</vt:lpstr>
      <vt:lpstr>Two Finite Sets</vt:lpstr>
      <vt:lpstr>Three Finite Sets 1</vt:lpstr>
      <vt:lpstr>Three Finite Sets 2</vt:lpstr>
      <vt:lpstr>Illustration of Three Finite Set Example</vt:lpstr>
      <vt:lpstr>The Principle of Inclusion-Exclusion 1</vt:lpstr>
      <vt:lpstr>The Principle of Inclusion-Exclusion 2</vt:lpstr>
      <vt:lpstr>The Principle of Inclusion-Exclusion 3</vt:lpstr>
      <vt:lpstr>Applications of Inclusion-Exclusion</vt:lpstr>
      <vt:lpstr>The Number of Onto Functions 映上函数的个数</vt:lpstr>
      <vt:lpstr>The Number of Onto Functions 映上函数的个数</vt:lpstr>
      <vt:lpstr>Derangements 错位排列</vt:lpstr>
      <vt:lpstr>Derangements 错位排列</vt:lpstr>
      <vt:lpstr>Derangements 错位排列</vt:lpstr>
      <vt:lpstr>Derangements 错位排列</vt:lpstr>
      <vt:lpstr>Derangements 错位排列</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Jie Hao</cp:lastModifiedBy>
  <cp:revision>696</cp:revision>
  <dcterms:created xsi:type="dcterms:W3CDTF">2017-12-05T17:18:18Z</dcterms:created>
  <dcterms:modified xsi:type="dcterms:W3CDTF">2023-06-04T08:58:16Z</dcterms:modified>
</cp:coreProperties>
</file>