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8.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62"/>
  </p:notesMasterIdLst>
  <p:handoutMasterIdLst>
    <p:handoutMasterId r:id="rId63"/>
  </p:handoutMasterIdLst>
  <p:sldIdLst>
    <p:sldId id="273" r:id="rId10"/>
    <p:sldId id="276" r:id="rId11"/>
    <p:sldId id="414" r:id="rId12"/>
    <p:sldId id="419" r:id="rId13"/>
    <p:sldId id="532" r:id="rId14"/>
    <p:sldId id="415" r:id="rId15"/>
    <p:sldId id="416" r:id="rId16"/>
    <p:sldId id="478" r:id="rId17"/>
    <p:sldId id="420"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525" r:id="rId33"/>
    <p:sldId id="494" r:id="rId34"/>
    <p:sldId id="495" r:id="rId35"/>
    <p:sldId id="496" r:id="rId36"/>
    <p:sldId id="499" r:id="rId37"/>
    <p:sldId id="501" r:id="rId38"/>
    <p:sldId id="502" r:id="rId39"/>
    <p:sldId id="503" r:id="rId40"/>
    <p:sldId id="504" r:id="rId41"/>
    <p:sldId id="505" r:id="rId42"/>
    <p:sldId id="530" r:id="rId43"/>
    <p:sldId id="506" r:id="rId44"/>
    <p:sldId id="508" r:id="rId45"/>
    <p:sldId id="509" r:id="rId46"/>
    <p:sldId id="510" r:id="rId47"/>
    <p:sldId id="511" r:id="rId48"/>
    <p:sldId id="512" r:id="rId49"/>
    <p:sldId id="436" r:id="rId50"/>
    <p:sldId id="437" r:id="rId51"/>
    <p:sldId id="513" r:id="rId52"/>
    <p:sldId id="514" r:id="rId53"/>
    <p:sldId id="515" r:id="rId54"/>
    <p:sldId id="516" r:id="rId55"/>
    <p:sldId id="517" r:id="rId56"/>
    <p:sldId id="386" r:id="rId57"/>
    <p:sldId id="531" r:id="rId58"/>
    <p:sldId id="520" r:id="rId59"/>
    <p:sldId id="533" r:id="rId60"/>
    <p:sldId id="404"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17B"/>
    <a:srgbClr val="085367"/>
    <a:srgbClr val="14AAE1"/>
    <a:srgbClr val="1A587B"/>
    <a:srgbClr val="E1F3FF"/>
    <a:srgbClr val="505050"/>
    <a:srgbClr val="B60000"/>
    <a:srgbClr val="00518B"/>
    <a:srgbClr val="214E91"/>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73" autoAdjust="0"/>
    <p:restoredTop sz="95244" autoAdjust="0"/>
  </p:normalViewPr>
  <p:slideViewPr>
    <p:cSldViewPr>
      <p:cViewPr varScale="1">
        <p:scale>
          <a:sx n="107" d="100"/>
          <a:sy n="107" d="100"/>
        </p:scale>
        <p:origin x="1060" y="52"/>
      </p:cViewPr>
      <p:guideLst>
        <p:guide orient="horz" pos="3408"/>
        <p:guide orient="horz" pos="3600"/>
        <p:guide orient="horz" pos="912"/>
        <p:guide orient="horz" pos="3360"/>
        <p:guide pos="5616"/>
        <p:guide pos="4320"/>
      </p:guideLst>
    </p:cSldViewPr>
  </p:slideViewPr>
  <p:outlineViewPr>
    <p:cViewPr>
      <p:scale>
        <a:sx n="33" d="100"/>
        <a:sy n="33" d="100"/>
      </p:scale>
      <p:origin x="0" y="-58248"/>
    </p:cViewPr>
  </p:outlineViewPr>
  <p:notesTextViewPr>
    <p:cViewPr>
      <p:scale>
        <a:sx n="1" d="1"/>
        <a:sy n="1" d="1"/>
      </p:scale>
      <p:origin x="0" y="0"/>
    </p:cViewPr>
  </p:notesTextViewPr>
  <p:sorterViewPr>
    <p:cViewPr>
      <p:scale>
        <a:sx n="150" d="100"/>
        <a:sy n="150" d="100"/>
      </p:scale>
      <p:origin x="0" y="-20232"/>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tableStyles" Target="tableStyle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6/4/2023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6/4/2023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10</a:t>
            </a:fld>
            <a:endParaRPr lang="en-US"/>
          </a:p>
        </p:txBody>
      </p:sp>
    </p:spTree>
    <p:extLst>
      <p:ext uri="{BB962C8B-B14F-4D97-AF65-F5344CB8AC3E}">
        <p14:creationId xmlns:p14="http://schemas.microsoft.com/office/powerpoint/2010/main" val="19654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7/17/2003 10:06:02 AM</a:t>
            </a:r>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第</a:t>
            </a:r>
            <a:fld id="{47E53E41-D097-45B4-ACCE-5D213CA67D20}" type="slidenum">
              <a:rPr lang="zh-CN" altLang="en-US"/>
              <a:pPr>
                <a:defRPr/>
              </a:pPr>
              <a:t>‹#›</a:t>
            </a:fld>
            <a:r>
              <a:rPr lang="zh-CN" altLang="en-US"/>
              <a:t>页</a:t>
            </a:r>
          </a:p>
        </p:txBody>
      </p:sp>
      <p:sp>
        <p:nvSpPr>
          <p:cNvPr id="6" name="Rectangle 6"/>
          <p:cNvSpPr>
            <a:spLocks noGrp="1" noChangeArrowheads="1"/>
          </p:cNvSpPr>
          <p:nvPr>
            <p:ph type="sldNum" sz="quarter" idx="12"/>
          </p:nvPr>
        </p:nvSpPr>
        <p:spPr>
          <a:ln/>
        </p:spPr>
        <p:txBody>
          <a:bodyPr/>
          <a:lstStyle>
            <a:lvl1pPr>
              <a:defRPr/>
            </a:lvl1pPr>
          </a:lstStyle>
          <a:p>
            <a:pPr>
              <a:defRPr/>
            </a:pPr>
            <a:fld id="{69AC07A7-B386-4B9A-9D11-E8EF8AEE5272}" type="slidenum">
              <a:rPr lang="en-US" altLang="zh-CN"/>
              <a:pPr>
                <a:defRPr/>
              </a:pPr>
              <a:t>‹#›</a:t>
            </a:fld>
            <a:r>
              <a:rPr lang="zh-CN" altLang="en-US"/>
              <a:t>网络融合</a:t>
            </a:r>
          </a:p>
        </p:txBody>
      </p:sp>
    </p:spTree>
    <p:extLst>
      <p:ext uri="{BB962C8B-B14F-4D97-AF65-F5344CB8AC3E}">
        <p14:creationId xmlns:p14="http://schemas.microsoft.com/office/powerpoint/2010/main" val="21064275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057929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7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2674075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Tree>
    <p:extLst>
      <p:ext uri="{BB962C8B-B14F-4D97-AF65-F5344CB8AC3E}">
        <p14:creationId xmlns:p14="http://schemas.microsoft.com/office/powerpoint/2010/main" val="311237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theme" Target="../theme/theme4.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slideLayout" Target="../slideLayouts/slideLayout61.xml"/><Relationship Id="rId1" Type="http://schemas.openxmlformats.org/officeDocument/2006/relationships/slideLayout" Target="../slideLayouts/slideLayout60.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BB16924-0127-8CBC-3BC3-7628C6F71B54}"/>
              </a:ext>
            </a:extLst>
          </p:cNvPr>
          <p:cNvSpPr txBox="1"/>
          <p:nvPr userDrawn="1"/>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t>‹#›</a:t>
            </a:fld>
            <a:endParaRPr lang="zh-CN" altLang="en-US" dirty="0"/>
          </a:p>
        </p:txBody>
      </p:sp>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F6CDB7-94CE-8699-CF69-0E373F885428}"/>
              </a:ext>
            </a:extLst>
          </p:cNvPr>
          <p:cNvSpPr txBox="1"/>
          <p:nvPr userDrawn="1"/>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t>‹#›</a:t>
            </a:fld>
            <a:endParaRPr lang="zh-CN" altLang="en-US" dirty="0"/>
          </a:p>
        </p:txBody>
      </p:sp>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F4FB33-CC8A-234E-28B7-489863C258D2}"/>
              </a:ext>
            </a:extLst>
          </p:cNvPr>
          <p:cNvSpPr txBox="1"/>
          <p:nvPr userDrawn="1"/>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t>‹#›</a:t>
            </a:fld>
            <a:endParaRPr lang="zh-CN" altLang="en-US" dirty="0"/>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
        <p:nvSpPr>
          <p:cNvPr id="2" name="文本框 1">
            <a:extLst>
              <a:ext uri="{FF2B5EF4-FFF2-40B4-BE49-F238E27FC236}">
                <a16:creationId xmlns:a16="http://schemas.microsoft.com/office/drawing/2014/main" id="{2C92D850-4F48-F26C-946F-5F2A0C504153}"/>
              </a:ext>
            </a:extLst>
          </p:cNvPr>
          <p:cNvSpPr txBox="1"/>
          <p:nvPr userDrawn="1"/>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t>‹#›</a:t>
            </a:fld>
            <a:endParaRPr lang="zh-CN" altLang="en-US" dirty="0"/>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 id="2147483971" r:id="rId14"/>
    <p:sldLayoutId id="2147483972" r:id="rId15"/>
    <p:sldLayoutId id="2147483973" r:id="rId1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0.png"/><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7.x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6.bin"/><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7.bin"/><Relationship Id="rId1" Type="http://schemas.openxmlformats.org/officeDocument/2006/relationships/slideLayout" Target="../slideLayouts/slideLayout26.x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9.bin"/><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0.bin"/><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1.bin"/><Relationship Id="rId1" Type="http://schemas.openxmlformats.org/officeDocument/2006/relationships/slideLayout" Target="../slideLayouts/slideLayout27.xml"/><Relationship Id="rId6" Type="http://schemas.openxmlformats.org/officeDocument/2006/relationships/image" Target="../media/image26.wmf"/><Relationship Id="rId5" Type="http://schemas.openxmlformats.org/officeDocument/2006/relationships/oleObject" Target="../embeddings/oleObject12.bin"/><Relationship Id="rId4" Type="http://schemas.openxmlformats.org/officeDocument/2006/relationships/image" Target="../media/image270.png"/></Relationships>
</file>

<file path=ppt/slides/_rels/slide37.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3.bin"/><Relationship Id="rId1" Type="http://schemas.openxmlformats.org/officeDocument/2006/relationships/slideLayout" Target="../slideLayouts/slideLayout27.xml"/><Relationship Id="rId4" Type="http://schemas.openxmlformats.org/officeDocument/2006/relationships/image" Target="../media/image28.jpg"/></Relationships>
</file>

<file path=ppt/slides/_rels/slide39.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14.bin"/><Relationship Id="rId1" Type="http://schemas.openxmlformats.org/officeDocument/2006/relationships/slideLayout" Target="../slideLayouts/slideLayout28.xml"/><Relationship Id="rId6" Type="http://schemas.openxmlformats.org/officeDocument/2006/relationships/oleObject" Target="../embeddings/oleObject16.bin"/><Relationship Id="rId5" Type="http://schemas.openxmlformats.org/officeDocument/2006/relationships/image" Target="../media/image30.wmf"/><Relationship Id="rId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8.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8.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600200"/>
            <a:ext cx="8229600" cy="1470025"/>
          </a:xfrm>
        </p:spPr>
        <p:txBody>
          <a:bodyPr/>
          <a:lstStyle/>
          <a:p>
            <a:r>
              <a:rPr lang="fr-FR" altLang="zh-CN" sz="6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Chapter 9  </a:t>
            </a:r>
            <a:r>
              <a:rPr lang="en-US" sz="6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a:t>
            </a:r>
            <a:br>
              <a:rPr lang="en-US" sz="6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66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a:t>
            </a:r>
            <a:endParaRPr lang="en-US" sz="66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对称性</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1423988"/>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对称的</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iff</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whenever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all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Written symbolically,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symmetric if and only if </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2960652922"/>
              </p:ext>
            </p:extLst>
          </p:nvPr>
        </p:nvGraphicFramePr>
        <p:xfrm>
          <a:off x="2286000" y="2033248"/>
          <a:ext cx="4217987" cy="585788"/>
        </p:xfrm>
        <a:graphic>
          <a:graphicData uri="http://schemas.openxmlformats.org/presentationml/2006/ole">
            <mc:AlternateContent xmlns:mc="http://schemas.openxmlformats.org/markup-compatibility/2006">
              <mc:Choice xmlns:v="urn:schemas-microsoft-com:vml" Requires="v">
                <p:oleObj name="Equation" r:id="rId3" imgW="1917360" imgH="266400" progId="Equation.DSMT4">
                  <p:embed/>
                </p:oleObj>
              </mc:Choice>
              <mc:Fallback>
                <p:oleObj name="Equation" r:id="rId3" imgW="1917360" imgH="266400" progId="Equation.DSMT4">
                  <p:embed/>
                  <p:pic>
                    <p:nvPicPr>
                      <p:cNvPr id="10" name="Object 3"/>
                      <p:cNvPicPr/>
                      <p:nvPr/>
                    </p:nvPicPr>
                    <p:blipFill>
                      <a:blip r:embed="rId4"/>
                      <a:stretch>
                        <a:fillRect/>
                      </a:stretch>
                    </p:blipFill>
                    <p:spPr>
                      <a:xfrm>
                        <a:off x="2286000" y="2033248"/>
                        <a:ext cx="4217987" cy="585788"/>
                      </a:xfrm>
                      <a:prstGeom prst="rect">
                        <a:avLst/>
                      </a:prstGeom>
                    </p:spPr>
                  </p:pic>
                </p:oleObj>
              </mc:Fallback>
            </mc:AlternateContent>
          </a:graphicData>
        </a:graphic>
      </p:graphicFrame>
      <p:sp>
        <p:nvSpPr>
          <p:cNvPr id="4" name="Content Placeholder 4"/>
          <p:cNvSpPr>
            <a:spLocks noGrp="1"/>
          </p:cNvSpPr>
          <p:nvPr>
            <p:ph idx="13"/>
          </p:nvPr>
        </p:nvSpPr>
        <p:spPr>
          <a:xfrm>
            <a:off x="457200" y="2728686"/>
            <a:ext cx="8229600" cy="1919514"/>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following relations  on the integers are symmetric:</a:t>
            </a:r>
          </a:p>
        </p:txBody>
      </p:sp>
      <mc:AlternateContent xmlns:mc="http://schemas.openxmlformats.org/markup-compatibility/2006" xmlns:a14="http://schemas.microsoft.com/office/drawing/2010/main">
        <mc:Choice Requires="a14">
          <p:sp>
            <p:nvSpPr>
              <p:cNvPr id="8" name="Object 5"/>
              <p:cNvSpPr txBox="1"/>
              <p:nvPr/>
            </p:nvSpPr>
            <p:spPr>
              <a:xfrm>
                <a:off x="533400" y="3533775"/>
                <a:ext cx="7315200" cy="3281363"/>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3</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or</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4</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6</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≤3</m:t>
                          </m:r>
                        </m:e>
                      </m:d>
                      <m:r>
                        <a:rPr lang="zh-CN" altLang="en-US" sz="2000" i="1">
                          <a:solidFill>
                            <a:srgbClr val="000000"/>
                          </a:solidFill>
                          <a:latin typeface="Cambria Math" panose="02040503050406030204" pitchFamily="18" charset="0"/>
                        </a:rPr>
                        <m:t>.</m:t>
                      </m:r>
                    </m:oMath>
                  </m:oMathPara>
                </a14:m>
                <a:endParaRPr lang="en-US" altLang="zh-CN" sz="2000" i="1" dirty="0">
                  <a:solidFill>
                    <a:srgbClr val="000000"/>
                  </a:solidFill>
                  <a:latin typeface="Cambria Math" panose="02040503050406030204" pitchFamily="18" charset="0"/>
                </a:endParaRPr>
              </a:p>
              <a:p>
                <a:pPr/>
                <a:br>
                  <a:rPr lang="zh-CN" altLang="en-US" sz="20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zh-CN" altLang="en-US" sz="2000" i="0">
                          <a:solidFill>
                            <a:srgbClr val="000000"/>
                          </a:solidFill>
                          <a:latin typeface="Cambria Math" panose="02040503050406030204" pitchFamily="18" charset="0"/>
                        </a:rPr>
                        <m:t>The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following</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are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symmetric</m:t>
                      </m:r>
                      <m:r>
                        <m:rPr>
                          <m:nor/>
                        </m:rPr>
                        <a:rPr lang="zh-CN" altLang="en-US" sz="2000" i="0">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3≤4,</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4≰3</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&gt;</m:t>
                          </m:r>
                          <m:r>
                            <a:rPr lang="zh-CN" altLang="en-US" sz="2000" i="1">
                              <a:solidFill>
                                <a:srgbClr val="000000"/>
                              </a:solidFill>
                              <a:latin typeface="Cambria Math" panose="02040503050406030204" pitchFamily="18" charset="0"/>
                            </a:rPr>
                            <m:t>𝑏</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4≤3,</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3≯4</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5</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+1</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4=3+1,</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3≠4+1</m:t>
                          </m:r>
                        </m:e>
                      </m:d>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8" name="Object 5"/>
              <p:cNvSpPr txBox="1">
                <a:spLocks noRot="1" noChangeAspect="1" noMove="1" noResize="1" noEditPoints="1" noAdjustHandles="1" noChangeArrowheads="1" noChangeShapeType="1" noTextEdit="1"/>
              </p:cNvSpPr>
              <p:nvPr/>
            </p:nvSpPr>
            <p:spPr>
              <a:xfrm>
                <a:off x="533400" y="3533775"/>
                <a:ext cx="7315200" cy="3281363"/>
              </a:xfrm>
              <a:prstGeom prst="rect">
                <a:avLst/>
              </a:prstGeom>
              <a:blipFill>
                <a:blip r:embed="rId6"/>
                <a:stretch>
                  <a:fillRect t="-14684"/>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ECD646B4-8723-C5B1-5F00-B4D8B1E84B8A}"/>
              </a:ext>
            </a:extLst>
          </p:cNvPr>
          <p:cNvSpPr/>
          <p:nvPr/>
        </p:nvSpPr>
        <p:spPr>
          <a:xfrm>
            <a:off x="475013" y="4773943"/>
            <a:ext cx="8229600" cy="1398258"/>
          </a:xfrm>
          <a:prstGeom prst="rect">
            <a:avLst/>
          </a:prstGeom>
          <a:noFill/>
          <a:ln>
            <a:solidFill>
              <a:srgbClr val="14AAE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321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反对称性</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400"/>
            <a:ext cx="8321040" cy="1600200"/>
          </a:xfrm>
          <a:ln>
            <a:solidFill>
              <a:srgbClr val="FF0000"/>
            </a:solidFill>
          </a:ln>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such that for all</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 b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called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反对称的</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Written symbolically,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antisymmetric if and only if </a:t>
            </a:r>
          </a:p>
        </p:txBody>
      </p:sp>
      <p:graphicFrame>
        <p:nvGraphicFramePr>
          <p:cNvPr id="10" name="Object 3"/>
          <p:cNvGraphicFramePr>
            <a:graphicFrameLocks noChangeAspect="1"/>
          </p:cNvGraphicFramePr>
          <p:nvPr>
            <p:extLst>
              <p:ext uri="{D42A27DB-BD31-4B8C-83A1-F6EECF244321}">
                <p14:modId xmlns:p14="http://schemas.microsoft.com/office/powerpoint/2010/main" val="2713959012"/>
              </p:ext>
            </p:extLst>
          </p:nvPr>
        </p:nvGraphicFramePr>
        <p:xfrm>
          <a:off x="2057400" y="2375950"/>
          <a:ext cx="5253038" cy="585787"/>
        </p:xfrm>
        <a:graphic>
          <a:graphicData uri="http://schemas.openxmlformats.org/presentationml/2006/ole">
            <mc:AlternateContent xmlns:mc="http://schemas.openxmlformats.org/markup-compatibility/2006">
              <mc:Choice xmlns:v="urn:schemas-microsoft-com:vml" Requires="v">
                <p:oleObj name="Equation" r:id="rId2" imgW="2387520" imgH="266400" progId="Equation.DSMT4">
                  <p:embed/>
                </p:oleObj>
              </mc:Choice>
              <mc:Fallback>
                <p:oleObj name="Equation" r:id="rId2" imgW="2387520" imgH="266400" progId="Equation.DSMT4">
                  <p:embed/>
                  <p:pic>
                    <p:nvPicPr>
                      <p:cNvPr id="10" name="Object 3"/>
                      <p:cNvPicPr/>
                      <p:nvPr/>
                    </p:nvPicPr>
                    <p:blipFill>
                      <a:blip r:embed="rId3"/>
                      <a:stretch>
                        <a:fillRect/>
                      </a:stretch>
                    </p:blipFill>
                    <p:spPr>
                      <a:xfrm>
                        <a:off x="2057400" y="2375950"/>
                        <a:ext cx="5253038" cy="585787"/>
                      </a:xfrm>
                      <a:prstGeom prst="rect">
                        <a:avLst/>
                      </a:prstGeom>
                    </p:spPr>
                  </p:pic>
                </p:oleObj>
              </mc:Fallback>
            </mc:AlternateContent>
          </a:graphicData>
        </a:graphic>
      </p:graphicFrame>
      <p:sp>
        <p:nvSpPr>
          <p:cNvPr id="6" name="Content Placeholder 4"/>
          <p:cNvSpPr>
            <a:spLocks noGrp="1"/>
          </p:cNvSpPr>
          <p:nvPr>
            <p:ph idx="13"/>
          </p:nvPr>
        </p:nvSpPr>
        <p:spPr>
          <a:xfrm>
            <a:off x="457200" y="2895600"/>
            <a:ext cx="8321040" cy="2286000"/>
          </a:xfrm>
          <a:ln>
            <a:solidFill>
              <a:srgbClr val="FF0000"/>
            </a:solidFill>
          </a:ln>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following relations  on the integers are antisymmetric:</a:t>
            </a:r>
          </a:p>
        </p:txBody>
      </p:sp>
      <p:graphicFrame>
        <p:nvGraphicFramePr>
          <p:cNvPr id="11" name="Object 5"/>
          <p:cNvGraphicFramePr>
            <a:graphicFrameLocks noChangeAspect="1"/>
          </p:cNvGraphicFramePr>
          <p:nvPr>
            <p:extLst>
              <p:ext uri="{D42A27DB-BD31-4B8C-83A1-F6EECF244321}">
                <p14:modId xmlns:p14="http://schemas.microsoft.com/office/powerpoint/2010/main" val="990554624"/>
              </p:ext>
            </p:extLst>
          </p:nvPr>
        </p:nvGraphicFramePr>
        <p:xfrm>
          <a:off x="1066897" y="3566160"/>
          <a:ext cx="6807168" cy="3128832"/>
        </p:xfrm>
        <a:graphic>
          <a:graphicData uri="http://schemas.openxmlformats.org/presentationml/2006/ole">
            <mc:AlternateContent xmlns:mc="http://schemas.openxmlformats.org/markup-compatibility/2006">
              <mc:Choice xmlns:v="urn:schemas-microsoft-com:vml" Requires="v">
                <p:oleObj name="Equation" r:id="rId4" imgW="4254480" imgH="1955520" progId="Equation.DSMT4">
                  <p:embed/>
                </p:oleObj>
              </mc:Choice>
              <mc:Fallback>
                <p:oleObj name="Equation" r:id="rId4" imgW="4254480" imgH="1955520" progId="Equation.DSMT4">
                  <p:embed/>
                  <p:pic>
                    <p:nvPicPr>
                      <p:cNvPr id="11" name="Object 5"/>
                      <p:cNvPicPr/>
                      <p:nvPr/>
                    </p:nvPicPr>
                    <p:blipFill>
                      <a:blip r:embed="rId5"/>
                      <a:stretch>
                        <a:fillRect/>
                      </a:stretch>
                    </p:blipFill>
                    <p:spPr>
                      <a:xfrm>
                        <a:off x="1066897" y="3566160"/>
                        <a:ext cx="6807168" cy="3128832"/>
                      </a:xfrm>
                      <a:prstGeom prst="rect">
                        <a:avLst/>
                      </a:prstGeom>
                    </p:spPr>
                  </p:pic>
                </p:oleObj>
              </mc:Fallback>
            </mc:AlternateContent>
          </a:graphicData>
        </a:graphic>
      </p:graphicFrame>
      <p:cxnSp>
        <p:nvCxnSpPr>
          <p:cNvPr id="8" name="Straight Arrow Connector 6"/>
          <p:cNvCxnSpPr/>
          <p:nvPr/>
        </p:nvCxnSpPr>
        <p:spPr>
          <a:xfrm flipH="1">
            <a:off x="3048000" y="3657600"/>
            <a:ext cx="1219200" cy="0"/>
          </a:xfrm>
          <a:prstGeom prst="straightConnector1">
            <a:avLst/>
          </a:prstGeom>
          <a:ln>
            <a:solidFill>
              <a:srgbClr val="1A587B"/>
            </a:solidFill>
            <a:tailEnd type="arrow"/>
          </a:ln>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idx="14"/>
          </p:nvPr>
        </p:nvSpPr>
        <p:spPr>
          <a:xfrm>
            <a:off x="4267200" y="3463244"/>
            <a:ext cx="3291840" cy="731520"/>
          </a:xfrm>
          <a:ln>
            <a:solidFill>
              <a:srgbClr val="1A587B"/>
            </a:solidFill>
          </a:ln>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any integer, if a</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 ,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 b. </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3C5FB2B3-5E3D-15ED-6BED-0A13FDA5F8B2}"/>
              </a:ext>
            </a:extLst>
          </p:cNvPr>
          <p:cNvSpPr/>
          <p:nvPr/>
        </p:nvSpPr>
        <p:spPr>
          <a:xfrm>
            <a:off x="453779" y="5252825"/>
            <a:ext cx="8321040" cy="1528976"/>
          </a:xfrm>
          <a:prstGeom prst="rect">
            <a:avLst/>
          </a:prstGeom>
          <a:noFill/>
          <a:ln>
            <a:solidFill>
              <a:srgbClr val="14AAE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374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传递性</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399"/>
            <a:ext cx="8138160" cy="1674225"/>
          </a:xfrm>
          <a:ln>
            <a:solidFill>
              <a:srgbClr val="FF0000"/>
            </a:solidFill>
          </a:ln>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传递的</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whenever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all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Written symbolically,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transitive if and only if </a:t>
            </a:r>
          </a:p>
        </p:txBody>
      </p:sp>
      <mc:AlternateContent xmlns:mc="http://schemas.openxmlformats.org/markup-compatibility/2006" xmlns:a14="http://schemas.microsoft.com/office/drawing/2010/main">
        <mc:Choice Requires="a14">
          <p:sp>
            <p:nvSpPr>
              <p:cNvPr id="10" name="Object 3"/>
              <p:cNvSpPr txBox="1"/>
              <p:nvPr/>
            </p:nvSpPr>
            <p:spPr>
              <a:xfrm>
                <a:off x="1600200" y="2322513"/>
                <a:ext cx="6119813" cy="585787"/>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𝑧</m:t>
                      </m:r>
                      <m:d>
                        <m:dPr>
                          <m:begChr m:val="["/>
                          <m:endChr m:val="]"/>
                          <m:ctrlPr>
                            <a:rPr lang="zh-CN" altLang="en-US" sz="2400" i="1">
                              <a:solidFill>
                                <a:srgbClr val="000000"/>
                              </a:solidFill>
                              <a:latin typeface="Cambria Math" panose="02040503050406030204" pitchFamily="18" charset="0"/>
                            </a:rPr>
                          </m:ctrlPr>
                        </m:dPr>
                        <m:e>
                          <m:d>
                            <m:dPr>
                              <m:ctrlPr>
                                <a:rPr lang="zh-CN" altLang="en-US" sz="2400" i="1" smtClean="0">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smtClean="0">
                                  <a:solidFill>
                                    <a:srgbClr val="7030A0"/>
                                  </a:solidFill>
                                  <a:latin typeface="Cambria Math" panose="02040503050406030204" pitchFamily="18" charset="0"/>
                                </a:rPr>
                                <m:t>𝑦</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𝑅</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smtClean="0">
                                  <a:solidFill>
                                    <a:srgbClr val="7030A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𝑧</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𝑅</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𝑧</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𝑅</m:t>
                          </m:r>
                        </m:e>
                      </m:d>
                    </m:oMath>
                  </m:oMathPara>
                </a14:m>
                <a:endParaRPr lang="zh-CN" altLang="en-US" sz="2400" dirty="0"/>
              </a:p>
            </p:txBody>
          </p:sp>
        </mc:Choice>
        <mc:Fallback xmlns="">
          <p:sp>
            <p:nvSpPr>
              <p:cNvPr id="10" name="Object 3"/>
              <p:cNvSpPr txBox="1">
                <a:spLocks noRot="1" noChangeAspect="1" noMove="1" noResize="1" noEditPoints="1" noAdjustHandles="1" noChangeArrowheads="1" noChangeShapeType="1" noTextEdit="1"/>
              </p:cNvSpPr>
              <p:nvPr/>
            </p:nvSpPr>
            <p:spPr>
              <a:xfrm>
                <a:off x="1600200" y="2322513"/>
                <a:ext cx="6119813" cy="585787"/>
              </a:xfrm>
              <a:prstGeom prst="rect">
                <a:avLst/>
              </a:prstGeom>
              <a:blipFill>
                <a:blip r:embed="rId3"/>
                <a:stretch>
                  <a:fillRect l="-100"/>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57200" y="2971800"/>
            <a:ext cx="8138160" cy="2202724"/>
          </a:xfrm>
          <a:ln>
            <a:solidFill>
              <a:srgbClr val="FF0000"/>
            </a:solidFill>
          </a:ln>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following relations  on the integers are transitive:</a:t>
            </a:r>
          </a:p>
        </p:txBody>
      </p:sp>
      <mc:AlternateContent xmlns:mc="http://schemas.openxmlformats.org/markup-compatibility/2006" xmlns:a14="http://schemas.microsoft.com/office/drawing/2010/main">
        <mc:Choice Requires="a14">
          <p:sp>
            <p:nvSpPr>
              <p:cNvPr id="11" name="Object 5"/>
              <p:cNvSpPr txBox="1"/>
              <p:nvPr/>
            </p:nvSpPr>
            <p:spPr>
              <a:xfrm>
                <a:off x="457200" y="3352800"/>
                <a:ext cx="9296400" cy="3429000"/>
              </a:xfrm>
              <a:prstGeom prst="rect">
                <a:avLst/>
              </a:prstGeom>
            </p:spPr>
            <p:txBody>
              <a:bodyPr>
                <a:normAutofit fontScale="92500"/>
              </a:bodyPr>
              <a:lstStyle/>
              <a:p>
                <a:pPr>
                  <a:lnSpc>
                    <a:spcPct val="150000"/>
                  </a:lnSpc>
                </a:pPr>
                <a14:m>
                  <m:oMathPara xmlns:m="http://schemas.openxmlformats.org/officeDocument/2006/math">
                    <m:oMathParaPr>
                      <m:jc m:val="left"/>
                    </m:oMathParaPr>
                    <m:oMath xmlns:m="http://schemas.openxmlformats.org/officeDocument/2006/math">
                      <m:sSub>
                        <m:sSubPr>
                          <m:ctrlPr>
                            <a:rPr lang="zh-CN" altLang="en-US" sz="2000" i="1" smtClean="0">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&gt;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3</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or</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4</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r>
                        <m:rPr>
                          <m:nor/>
                        </m:rPr>
                        <a:rPr lang="zh-CN" altLang="en-US" sz="2000" i="0">
                          <a:solidFill>
                            <a:srgbClr val="000000"/>
                          </a:solidFill>
                          <a:latin typeface="Cambria Math" panose="02040503050406030204" pitchFamily="18" charset="0"/>
                        </a:rPr>
                        <m:t>The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following</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are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transitive</m:t>
                      </m:r>
                      <m:r>
                        <m:rPr>
                          <m:nor/>
                        </m:rPr>
                        <a:rPr lang="zh-CN" altLang="en-US" sz="2000" i="0">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5</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+1</m:t>
                          </m:r>
                        </m:e>
                      </m:d>
                      <m: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both</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3</m:t>
                              </m:r>
                            </m:e>
                          </m:d>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and</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3</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2</m:t>
                              </m:r>
                            </m:e>
                          </m:d>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belongs</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to</m:t>
                          </m:r>
                          <m:r>
                            <m:rPr>
                              <m:nor/>
                            </m:rPr>
                            <a:rPr lang="zh-CN" altLang="en-US" sz="2000" i="0">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5</m:t>
                              </m:r>
                            </m:sub>
                          </m:sSub>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d>
                            <m:dPr>
                              <m:ctrlPr>
                                <a:rPr lang="zh-CN" altLang="en-US"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2</m:t>
                              </m:r>
                            </m:e>
                          </m:d>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6</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≤3</m:t>
                          </m:r>
                        </m:e>
                      </m:d>
                      <m: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both</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2,1</m:t>
                              </m:r>
                            </m:e>
                          </m:d>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and</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1,2</m:t>
                              </m:r>
                            </m:e>
                          </m:d>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belongs</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to</m:t>
                          </m:r>
                          <m:r>
                            <m:rPr>
                              <m:nor/>
                            </m:rPr>
                            <a:rPr lang="zh-CN" altLang="en-US" sz="2000" i="0">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6</m:t>
                              </m:r>
                            </m:sub>
                          </m:sSub>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2,2</m:t>
                              </m:r>
                            </m:e>
                          </m:d>
                        </m:e>
                      </m:d>
                      <m:r>
                        <a:rPr lang="zh-CN" altLang="en-US" sz="2000" i="1">
                          <a:solidFill>
                            <a:srgbClr val="000000"/>
                          </a:solidFill>
                          <a:latin typeface="Cambria Math" panose="02040503050406030204" pitchFamily="18" charset="0"/>
                        </a:rPr>
                        <m:t>.</m:t>
                      </m:r>
                    </m:oMath>
                  </m:oMathPara>
                </a14:m>
                <a:endParaRPr lang="zh-CN" altLang="en-US" dirty="0"/>
              </a:p>
            </p:txBody>
          </p:sp>
        </mc:Choice>
        <mc:Fallback xmlns="">
          <p:sp>
            <p:nvSpPr>
              <p:cNvPr id="11" name="Object 5"/>
              <p:cNvSpPr txBox="1">
                <a:spLocks noRot="1" noChangeAspect="1" noMove="1" noResize="1" noEditPoints="1" noAdjustHandles="1" noChangeArrowheads="1" noChangeShapeType="1" noTextEdit="1"/>
              </p:cNvSpPr>
              <p:nvPr/>
            </p:nvSpPr>
            <p:spPr>
              <a:xfrm>
                <a:off x="457200" y="3352800"/>
                <a:ext cx="9296400" cy="3429000"/>
              </a:xfrm>
              <a:prstGeom prst="rect">
                <a:avLst/>
              </a:prstGeom>
              <a:blipFill>
                <a:blip r:embed="rId4"/>
                <a:stretch>
                  <a:fillRect/>
                </a:stretch>
              </a:blipFill>
            </p:spPr>
            <p:txBody>
              <a:bodyPr/>
              <a:lstStyle/>
              <a:p>
                <a:r>
                  <a:rPr lang="zh-CN" altLang="en-US">
                    <a:noFill/>
                  </a:rPr>
                  <a:t> </a:t>
                </a:r>
              </a:p>
            </p:txBody>
          </p:sp>
        </mc:Fallback>
      </mc:AlternateContent>
      <p:cxnSp>
        <p:nvCxnSpPr>
          <p:cNvPr id="8" name="Straight Arrow Connector 6"/>
          <p:cNvCxnSpPr/>
          <p:nvPr/>
        </p:nvCxnSpPr>
        <p:spPr>
          <a:xfrm flipH="1">
            <a:off x="3048000" y="3657600"/>
            <a:ext cx="1219200" cy="0"/>
          </a:xfrm>
          <a:prstGeom prst="straightConnector1">
            <a:avLst/>
          </a:prstGeom>
          <a:ln>
            <a:solidFill>
              <a:srgbClr val="1A587B"/>
            </a:solidFill>
            <a:tailEnd type="arrow"/>
          </a:ln>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idx="14"/>
          </p:nvPr>
        </p:nvSpPr>
        <p:spPr>
          <a:xfrm>
            <a:off x="4267200" y="3463244"/>
            <a:ext cx="2834640" cy="731520"/>
          </a:xfrm>
          <a:ln>
            <a:solidFill>
              <a:srgbClr val="1A587B"/>
            </a:solidFill>
          </a:ln>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every integer,</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2554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Combining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关系的组合</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457200" y="1295400"/>
            <a:ext cx="8229600" cy="2667000"/>
          </a:xfrm>
          <a:ln>
            <a:solidFill>
              <a:srgbClr val="FF0000"/>
            </a:solidFill>
          </a:ln>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Given two relations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we can combine them using basic set operations to form new relations such as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{1,2,3}</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{1,2,3,4}. The relations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{(1,1),(2,2),(3,3)}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{(1,1),(1,2),(1,3),(1,4)} can be combined using basic set operations to form new relations:</a:t>
            </a:r>
          </a:p>
        </p:txBody>
      </p:sp>
      <p:graphicFrame>
        <p:nvGraphicFramePr>
          <p:cNvPr id="12" name="Object 3"/>
          <p:cNvGraphicFramePr>
            <a:graphicFrameLocks noChangeAspect="1"/>
          </p:cNvGraphicFramePr>
          <p:nvPr>
            <p:extLst>
              <p:ext uri="{D42A27DB-BD31-4B8C-83A1-F6EECF244321}">
                <p14:modId xmlns:p14="http://schemas.microsoft.com/office/powerpoint/2010/main" val="233312116"/>
              </p:ext>
            </p:extLst>
          </p:nvPr>
        </p:nvGraphicFramePr>
        <p:xfrm>
          <a:off x="762000" y="4191000"/>
          <a:ext cx="7047900" cy="2031300"/>
        </p:xfrm>
        <a:graphic>
          <a:graphicData uri="http://schemas.openxmlformats.org/presentationml/2006/ole">
            <mc:AlternateContent xmlns:mc="http://schemas.openxmlformats.org/markup-compatibility/2006">
              <mc:Choice xmlns:v="urn:schemas-microsoft-com:vml" Requires="v">
                <p:oleObj name="Equation" r:id="rId2" imgW="2819160" imgH="812520" progId="Equation.DSMT4">
                  <p:embed/>
                </p:oleObj>
              </mc:Choice>
              <mc:Fallback>
                <p:oleObj name="Equation" r:id="rId2" imgW="2819160" imgH="812520" progId="Equation.DSMT4">
                  <p:embed/>
                  <p:pic>
                    <p:nvPicPr>
                      <p:cNvPr id="0" name=""/>
                      <p:cNvPicPr/>
                      <p:nvPr/>
                    </p:nvPicPr>
                    <p:blipFill>
                      <a:blip r:embed="rId3"/>
                      <a:stretch>
                        <a:fillRect/>
                      </a:stretch>
                    </p:blipFill>
                    <p:spPr>
                      <a:xfrm>
                        <a:off x="762000" y="4191000"/>
                        <a:ext cx="7047900" cy="2031300"/>
                      </a:xfrm>
                      <a:prstGeom prst="rect">
                        <a:avLst/>
                      </a:prstGeom>
                    </p:spPr>
                  </p:pic>
                </p:oleObj>
              </mc:Fallback>
            </mc:AlternateContent>
          </a:graphicData>
        </a:graphic>
      </p:graphicFrame>
    </p:spTree>
    <p:extLst>
      <p:ext uri="{BB962C8B-B14F-4D97-AF65-F5344CB8AC3E}">
        <p14:creationId xmlns:p14="http://schemas.microsoft.com/office/powerpoint/2010/main" val="229286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Composition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合成</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838200" y="1524000"/>
            <a:ext cx="8229600" cy="51816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a:t>
            </a:r>
          </a:p>
          <a:p>
            <a:pPr lvl="1"/>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 set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 set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 set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the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composition</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composite</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a:t>
            </a: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member of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z</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member of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z</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member of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46720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the Composition of Relations </a:t>
            </a: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关系的合成</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8097" y="1569374"/>
            <a:ext cx="8071804" cy="3993226"/>
          </a:xfrm>
          <a:prstGeom prst="rect">
            <a:avLst/>
          </a:prstGeom>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Object 3"/>
              <p:cNvSpPr txBox="1"/>
              <p:nvPr/>
            </p:nvSpPr>
            <p:spPr>
              <a:xfrm>
                <a:off x="2667000" y="5791200"/>
                <a:ext cx="4305300" cy="76200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smtClean="0">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𝑅</m:t>
                          </m:r>
                        </m:e>
                        <m:sub>
                          <m:r>
                            <a:rPr lang="en-US" altLang="zh-CN" sz="2800" b="0" i="1" smtClean="0">
                              <a:solidFill>
                                <a:srgbClr val="000000"/>
                              </a:solidFill>
                              <a:latin typeface="Cambria Math" panose="02040503050406030204" pitchFamily="18" charset="0"/>
                            </a:rPr>
                            <m:t>2</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𝑅</m:t>
                          </m:r>
                        </m:e>
                        <m:sub>
                          <m:r>
                            <a:rPr lang="en-US" altLang="zh-CN" sz="2800" b="0" i="1" smtClean="0">
                              <a:solidFill>
                                <a:srgbClr val="000000"/>
                              </a:solidFill>
                              <a:latin typeface="Cambria Math" panose="02040503050406030204" pitchFamily="18" charset="0"/>
                            </a:rPr>
                            <m:t>1</m:t>
                          </m:r>
                        </m:sub>
                      </m:sSub>
                      <m:r>
                        <a:rPr lang="zh-CN" altLang="en-US" sz="2800" i="1">
                          <a:solidFill>
                            <a:srgbClr val="000000"/>
                          </a:solidFill>
                          <a:latin typeface="Cambria Math" panose="02040503050406030204" pitchFamily="18" charset="0"/>
                        </a:rPr>
                        <m:t>=</m:t>
                      </m:r>
                      <m:d>
                        <m:dPr>
                          <m:begChr m:val="{"/>
                          <m:endChr m:val="}"/>
                          <m:ctrlPr>
                            <a:rPr lang="zh-CN" altLang="en-US" sz="2800" i="1">
                              <a:solidFill>
                                <a:srgbClr val="000000"/>
                              </a:solidFill>
                              <a:latin typeface="Cambria Math" panose="02040503050406030204" pitchFamily="18" charset="0"/>
                            </a:rPr>
                          </m:ctrlPr>
                        </m:dPr>
                        <m:e>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𝑏</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e>
                          </m:d>
                          <m:r>
                            <a:rPr lang="zh-CN" altLang="en-US" sz="2800" i="1">
                              <a:solidFill>
                                <a:srgbClr val="000000"/>
                              </a:solidFill>
                              <a:latin typeface="Cambria Math" panose="02040503050406030204" pitchFamily="18" charset="0"/>
                            </a:rPr>
                            <m:t>,</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𝑏</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𝑧</m:t>
                              </m:r>
                            </m:e>
                          </m:d>
                        </m:e>
                      </m:d>
                    </m:oMath>
                  </m:oMathPara>
                </a14:m>
                <a:endParaRPr lang="zh-CN" altLang="en-US" sz="2800" dirty="0"/>
              </a:p>
            </p:txBody>
          </p:sp>
        </mc:Choice>
        <mc:Fallback xmlns="">
          <p:sp>
            <p:nvSpPr>
              <p:cNvPr id="3" name="Object 3"/>
              <p:cNvSpPr txBox="1">
                <a:spLocks noRot="1" noChangeAspect="1" noMove="1" noResize="1" noEditPoints="1" noAdjustHandles="1" noChangeArrowheads="1" noChangeShapeType="1" noTextEdit="1"/>
              </p:cNvSpPr>
              <p:nvPr/>
            </p:nvSpPr>
            <p:spPr>
              <a:xfrm>
                <a:off x="2667000" y="5791200"/>
                <a:ext cx="4305300" cy="7620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792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Powers of a Relation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关系的幂</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457200" y="1295400"/>
            <a:ext cx="8503920" cy="2362200"/>
          </a:xfrm>
          <a:ln>
            <a:solidFill>
              <a:srgbClr val="FF0000"/>
            </a:solidFill>
          </a:ln>
        </p:spPr>
        <p:txBody>
          <a:bodyPr/>
          <a:lstStyle/>
          <a:p>
            <a:pPr>
              <a:spcBef>
                <a:spcPts val="6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 binary relation 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 powers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the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can be defined inductively by:</a:t>
            </a:r>
          </a:p>
          <a:p>
            <a:pPr lvl="1">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p>
          <a:p>
            <a:pPr lvl="1">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p>
          <a:p>
            <a:pPr>
              <a:spcBef>
                <a:spcPts val="600"/>
              </a:spcBef>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powers of a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relation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subsets of the relation. This is established by the following theorem:</a:t>
            </a:r>
          </a:p>
          <a:p>
            <a:pPr>
              <a:spcBef>
                <a:spcPts val="6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1: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transitive </a:t>
            </a:r>
            <a:r>
              <a:rPr lang="en-US"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iff</a:t>
            </a:r>
            <a:b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1,2,3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文本框 3">
            <a:extLst>
              <a:ext uri="{FF2B5EF4-FFF2-40B4-BE49-F238E27FC236}">
                <a16:creationId xmlns:a16="http://schemas.microsoft.com/office/drawing/2014/main" id="{B40D39A5-EAAD-B3FF-C511-2E2491574366}"/>
              </a:ext>
            </a:extLst>
          </p:cNvPr>
          <p:cNvSpPr txBox="1"/>
          <p:nvPr/>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t>16</a:t>
            </a:fld>
            <a:endParaRPr lang="zh-CN" altLang="en-US" dirty="0"/>
          </a:p>
        </p:txBody>
      </p:sp>
    </p:spTree>
    <p:extLst>
      <p:ext uri="{BB962C8B-B14F-4D97-AF65-F5344CB8AC3E}">
        <p14:creationId xmlns:p14="http://schemas.microsoft.com/office/powerpoint/2010/main" val="188019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61160"/>
            <a:ext cx="9144000" cy="11887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关系的表示</a:t>
            </a: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00812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9.3</a:t>
            </a:r>
          </a:p>
        </p:txBody>
      </p:sp>
    </p:spTree>
    <p:extLst>
      <p:ext uri="{BB962C8B-B14F-4D97-AF65-F5344CB8AC3E}">
        <p14:creationId xmlns:p14="http://schemas.microsoft.com/office/powerpoint/2010/main" val="3149513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p>
        </p:txBody>
      </p:sp>
      <p:sp>
        <p:nvSpPr>
          <p:cNvPr id="9" name="Content Placeholder 2"/>
          <p:cNvSpPr>
            <a:spLocks noGrp="1"/>
          </p:cNvSpPr>
          <p:nvPr>
            <p:ph idx="1"/>
          </p:nvPr>
        </p:nvSpPr>
        <p:spPr>
          <a:xfrm>
            <a:off x="914400" y="2362200"/>
            <a:ext cx="8229600" cy="1905000"/>
          </a:xfrm>
        </p:spPr>
        <p:txBody>
          <a:bodyPr/>
          <a:lstStyle/>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Matrices</a:t>
            </a: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Digraphs</a:t>
            </a:r>
          </a:p>
        </p:txBody>
      </p:sp>
    </p:spTree>
    <p:extLst>
      <p:ext uri="{BB962C8B-B14F-4D97-AF65-F5344CB8AC3E}">
        <p14:creationId xmlns:p14="http://schemas.microsoft.com/office/powerpoint/2010/main" val="99194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Matrices</a:t>
            </a:r>
            <a:b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关系的矩阵表示</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81000" y="1447800"/>
            <a:ext cx="8534400" cy="5181600"/>
          </a:xfrm>
          <a:ln w="38100">
            <a:solidFill>
              <a:srgbClr val="FF0000"/>
            </a:solidFill>
          </a:ln>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between finite sets can be represented using </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zero-one matrix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0-1</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矩阵</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Suppose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relation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represented by the matrix</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a:t>
            </a:r>
          </a:p>
        </p:txBody>
      </p:sp>
      <mc:AlternateContent xmlns:mc="http://schemas.openxmlformats.org/markup-compatibility/2006" xmlns:a14="http://schemas.microsoft.com/office/drawing/2010/main">
        <mc:Choice Requires="a14">
          <p:sp>
            <p:nvSpPr>
              <p:cNvPr id="7" name="Object 6"/>
              <p:cNvSpPr txBox="1"/>
              <p:nvPr/>
            </p:nvSpPr>
            <p:spPr>
              <a:xfrm>
                <a:off x="2514600" y="4267200"/>
                <a:ext cx="4267200" cy="15240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𝒎</m:t>
                          </m:r>
                        </m:e>
                        <m:sub>
                          <m:r>
                            <a:rPr lang="zh-CN" altLang="en-US" sz="2800" b="1" i="1">
                              <a:solidFill>
                                <a:srgbClr val="000000"/>
                              </a:solidFill>
                              <a:latin typeface="Cambria Math" panose="02040503050406030204" pitchFamily="18" charset="0"/>
                            </a:rPr>
                            <m:t>𝒊𝒋</m:t>
                          </m:r>
                        </m:sub>
                      </m:sSub>
                      <m:r>
                        <a:rPr lang="zh-CN" altLang="en-US" sz="2800" b="1" i="1">
                          <a:solidFill>
                            <a:srgbClr val="000000"/>
                          </a:solidFill>
                          <a:latin typeface="Cambria Math" panose="02040503050406030204" pitchFamily="18" charset="0"/>
                        </a:rPr>
                        <m:t>=</m:t>
                      </m:r>
                      <m:d>
                        <m:dPr>
                          <m:begChr m:val="{"/>
                          <m:endChr m:val=""/>
                          <m:ctrlPr>
                            <a:rPr lang="zh-CN" altLang="en-US" sz="2800" b="1" i="1">
                              <a:solidFill>
                                <a:srgbClr val="000000"/>
                              </a:solidFill>
                              <a:latin typeface="Cambria Math" panose="02040503050406030204" pitchFamily="18" charset="0"/>
                            </a:rPr>
                          </m:ctrlPr>
                        </m:dPr>
                        <m:e>
                          <m:m>
                            <m:mPr>
                              <m:plcHide m:val="on"/>
                              <m:mcs>
                                <m:mc>
                                  <m:mcPr>
                                    <m:count m:val="1"/>
                                    <m:mcJc m:val="center"/>
                                  </m:mcPr>
                                </m:mc>
                              </m:mcs>
                              <m:ctrlPr>
                                <a:rPr lang="zh-CN" altLang="en-US" sz="2800" b="1" i="1">
                                  <a:solidFill>
                                    <a:srgbClr val="000000"/>
                                  </a:solidFill>
                                  <a:latin typeface="Cambria Math" panose="02040503050406030204" pitchFamily="18" charset="0"/>
                                </a:rPr>
                              </m:ctrlPr>
                            </m:mPr>
                            <m:mr>
                              <m:e>
                                <m:r>
                                  <a:rPr lang="zh-CN" altLang="en-US" sz="2800" b="1" i="1">
                                    <a:solidFill>
                                      <a:srgbClr val="000000"/>
                                    </a:solidFill>
                                    <a:latin typeface="Cambria Math" panose="02040503050406030204" pitchFamily="18" charset="0"/>
                                  </a:rPr>
                                  <m:t>𝟏</m:t>
                                </m:r>
                                <m:r>
                                  <m:rPr>
                                    <m:nor/>
                                  </m:rPr>
                                  <a:rPr lang="zh-CN" altLang="en-US" sz="2800" b="1" i="0">
                                    <a:solidFill>
                                      <a:srgbClr val="000000"/>
                                    </a:solidFill>
                                    <a:latin typeface="Cambria Math" panose="02040503050406030204" pitchFamily="18" charset="0"/>
                                  </a:rPr>
                                  <m:t> </m:t>
                                </m:r>
                                <m:r>
                                  <m:rPr>
                                    <m:nor/>
                                  </m:rPr>
                                  <a:rPr lang="zh-CN" altLang="en-US" sz="2800" b="1" i="0">
                                    <a:solidFill>
                                      <a:srgbClr val="000000"/>
                                    </a:solidFill>
                                    <a:latin typeface="Cambria Math" panose="02040503050406030204" pitchFamily="18" charset="0"/>
                                  </a:rPr>
                                  <m:t>if</m:t>
                                </m:r>
                                <m:r>
                                  <m:rPr>
                                    <m:nor/>
                                  </m:rPr>
                                  <a:rPr lang="zh-CN" altLang="en-US" sz="2800" b="1" i="0">
                                    <a:solidFill>
                                      <a:srgbClr val="000000"/>
                                    </a:solidFill>
                                    <a:latin typeface="Cambria Math" panose="02040503050406030204" pitchFamily="18" charset="0"/>
                                  </a:rPr>
                                  <m:t> </m:t>
                                </m:r>
                                <m:d>
                                  <m:dPr>
                                    <m:ctrlPr>
                                      <a:rPr lang="zh-CN" altLang="en-US" sz="2800" b="1" i="1">
                                        <a:solidFill>
                                          <a:srgbClr val="000000"/>
                                        </a:solidFill>
                                        <a:latin typeface="Cambria Math" panose="02040503050406030204" pitchFamily="18" charset="0"/>
                                      </a:rPr>
                                    </m:ctrlPr>
                                  </m:dPr>
                                  <m:e>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𝒂</m:t>
                                        </m:r>
                                      </m:e>
                                      <m:sub>
                                        <m:r>
                                          <a:rPr lang="zh-CN" altLang="en-US" sz="2800" b="1" i="1">
                                            <a:solidFill>
                                              <a:srgbClr val="000000"/>
                                            </a:solidFill>
                                            <a:latin typeface="Cambria Math" panose="02040503050406030204" pitchFamily="18" charset="0"/>
                                          </a:rPr>
                                          <m:t>𝒊</m:t>
                                        </m:r>
                                      </m:sub>
                                    </m:sSub>
                                    <m:r>
                                      <a:rPr lang="zh-CN" altLang="en-US" sz="2800" b="1" i="1">
                                        <a:solidFill>
                                          <a:srgbClr val="000000"/>
                                        </a:solidFill>
                                        <a:latin typeface="Cambria Math" panose="02040503050406030204" pitchFamily="18" charset="0"/>
                                      </a:rPr>
                                      <m:t>,</m:t>
                                    </m:r>
                                    <m:r>
                                      <a:rPr lang="zh-CN" altLang="en-US" sz="2800" b="1" i="0">
                                        <a:solidFill>
                                          <a:srgbClr val="000000"/>
                                        </a:solidFill>
                                        <a:latin typeface="Cambria Math" panose="02040503050406030204" pitchFamily="18" charset="0"/>
                                      </a:rPr>
                                      <m:t> </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𝒃</m:t>
                                        </m:r>
                                      </m:e>
                                      <m:sub>
                                        <m:r>
                                          <a:rPr lang="zh-CN" altLang="en-US" sz="2800" b="1" i="1">
                                            <a:solidFill>
                                              <a:srgbClr val="000000"/>
                                            </a:solidFill>
                                            <a:latin typeface="Cambria Math" panose="02040503050406030204" pitchFamily="18" charset="0"/>
                                          </a:rPr>
                                          <m:t>𝒋</m:t>
                                        </m:r>
                                      </m:sub>
                                    </m:sSub>
                                  </m:e>
                                </m:d>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r>
                                  <a:rPr lang="zh-CN" altLang="en-US" sz="2800" b="1" i="1">
                                    <a:solidFill>
                                      <a:srgbClr val="000000"/>
                                    </a:solidFill>
                                    <a:latin typeface="Cambria Math" panose="02040503050406030204" pitchFamily="18" charset="0"/>
                                  </a:rPr>
                                  <m:t>,</m:t>
                                </m:r>
                              </m:e>
                            </m:mr>
                            <m:mr>
                              <m:e>
                                <m:r>
                                  <a:rPr lang="zh-CN" altLang="en-US" sz="2800" b="1" i="1">
                                    <a:solidFill>
                                      <a:srgbClr val="000000"/>
                                    </a:solidFill>
                                    <a:latin typeface="Cambria Math" panose="02040503050406030204" pitchFamily="18" charset="0"/>
                                  </a:rPr>
                                  <m:t>𝟎</m:t>
                                </m:r>
                                <m:r>
                                  <m:rPr>
                                    <m:nor/>
                                  </m:rPr>
                                  <a:rPr lang="zh-CN" altLang="en-US" sz="2800" b="1" i="0">
                                    <a:solidFill>
                                      <a:srgbClr val="000000"/>
                                    </a:solidFill>
                                    <a:latin typeface="Cambria Math" panose="02040503050406030204" pitchFamily="18" charset="0"/>
                                  </a:rPr>
                                  <m:t> </m:t>
                                </m:r>
                                <m:r>
                                  <m:rPr>
                                    <m:nor/>
                                  </m:rPr>
                                  <a:rPr lang="zh-CN" altLang="en-US" sz="2800" b="1" i="0">
                                    <a:solidFill>
                                      <a:srgbClr val="000000"/>
                                    </a:solidFill>
                                    <a:latin typeface="Cambria Math" panose="02040503050406030204" pitchFamily="18" charset="0"/>
                                  </a:rPr>
                                  <m:t>if</m:t>
                                </m:r>
                                <m:r>
                                  <m:rPr>
                                    <m:nor/>
                                  </m:rPr>
                                  <a:rPr lang="zh-CN" altLang="en-US" sz="2800" b="1" i="0">
                                    <a:solidFill>
                                      <a:srgbClr val="000000"/>
                                    </a:solidFill>
                                    <a:latin typeface="Cambria Math" panose="02040503050406030204" pitchFamily="18" charset="0"/>
                                  </a:rPr>
                                  <m:t> </m:t>
                                </m:r>
                                <m:d>
                                  <m:dPr>
                                    <m:ctrlPr>
                                      <a:rPr lang="zh-CN" altLang="en-US" sz="2800" b="1" i="1">
                                        <a:solidFill>
                                          <a:srgbClr val="000000"/>
                                        </a:solidFill>
                                        <a:latin typeface="Cambria Math" panose="02040503050406030204" pitchFamily="18" charset="0"/>
                                      </a:rPr>
                                    </m:ctrlPr>
                                  </m:dPr>
                                  <m:e>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𝒂</m:t>
                                        </m:r>
                                      </m:e>
                                      <m:sub>
                                        <m:r>
                                          <a:rPr lang="zh-CN" altLang="en-US" sz="2800" b="1" i="1">
                                            <a:solidFill>
                                              <a:srgbClr val="000000"/>
                                            </a:solidFill>
                                            <a:latin typeface="Cambria Math" panose="02040503050406030204" pitchFamily="18" charset="0"/>
                                          </a:rPr>
                                          <m:t>𝒊</m:t>
                                        </m:r>
                                      </m:sub>
                                    </m:sSub>
                                    <m:r>
                                      <a:rPr lang="zh-CN" altLang="en-US" sz="2800" b="1" i="1">
                                        <a:solidFill>
                                          <a:srgbClr val="000000"/>
                                        </a:solidFill>
                                        <a:latin typeface="Cambria Math" panose="02040503050406030204" pitchFamily="18" charset="0"/>
                                      </a:rPr>
                                      <m:t>,</m:t>
                                    </m:r>
                                    <m:r>
                                      <a:rPr lang="zh-CN" altLang="en-US" sz="2800" b="1" i="0">
                                        <a:solidFill>
                                          <a:srgbClr val="000000"/>
                                        </a:solidFill>
                                        <a:latin typeface="Cambria Math" panose="02040503050406030204" pitchFamily="18" charset="0"/>
                                      </a:rPr>
                                      <m:t> </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𝒃</m:t>
                                        </m:r>
                                      </m:e>
                                      <m:sub>
                                        <m:r>
                                          <a:rPr lang="zh-CN" altLang="en-US" sz="2800" b="1" i="1">
                                            <a:solidFill>
                                              <a:srgbClr val="000000"/>
                                            </a:solidFill>
                                            <a:latin typeface="Cambria Math" panose="02040503050406030204" pitchFamily="18" charset="0"/>
                                          </a:rPr>
                                          <m:t>𝒋</m:t>
                                        </m:r>
                                      </m:sub>
                                    </m:sSub>
                                  </m:e>
                                </m:d>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r>
                                  <a:rPr lang="zh-CN" altLang="en-US" sz="2800" b="1" i="1">
                                    <a:solidFill>
                                      <a:srgbClr val="000000"/>
                                    </a:solidFill>
                                    <a:latin typeface="Cambria Math" panose="02040503050406030204" pitchFamily="18" charset="0"/>
                                  </a:rPr>
                                  <m:t>.</m:t>
                                </m:r>
                              </m:e>
                            </m:mr>
                          </m:m>
                        </m:e>
                      </m:d>
                    </m:oMath>
                  </m:oMathPara>
                </a14:m>
                <a:endParaRPr lang="zh-CN" altLang="en-US" sz="2000" b="1" dirty="0"/>
              </a:p>
            </p:txBody>
          </p:sp>
        </mc:Choice>
        <mc:Fallback xmlns="">
          <p:sp>
            <p:nvSpPr>
              <p:cNvPr id="7" name="Object 6"/>
              <p:cNvSpPr txBox="1">
                <a:spLocks noRot="1" noChangeAspect="1" noMove="1" noResize="1" noEditPoints="1" noAdjustHandles="1" noChangeArrowheads="1" noChangeShapeType="1" noTextEdit="1"/>
              </p:cNvSpPr>
              <p:nvPr/>
            </p:nvSpPr>
            <p:spPr>
              <a:xfrm>
                <a:off x="2514600" y="4267200"/>
                <a:ext cx="4267200" cy="1524000"/>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11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Chapter Summary</a:t>
            </a:r>
          </a:p>
        </p:txBody>
      </p:sp>
      <p:sp>
        <p:nvSpPr>
          <p:cNvPr id="3" name="Content Placeholder 2"/>
          <p:cNvSpPr>
            <a:spLocks noGrp="1"/>
          </p:cNvSpPr>
          <p:nvPr>
            <p:ph idx="1"/>
          </p:nvPr>
        </p:nvSpPr>
        <p:spPr>
          <a:xfrm>
            <a:off x="1828800" y="1905000"/>
            <a:ext cx="6324600" cy="2895600"/>
          </a:xfrm>
        </p:spPr>
        <p:txBody>
          <a:bodyPr/>
          <a:lstStyle/>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and Their Properties</a:t>
            </a: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a:t>
            </a: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Relations</a:t>
            </a: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Examples of Representing Relations Using Matrices</a:t>
            </a:r>
            <a:r>
              <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 name="Content Placeholder 2"/>
          <p:cNvSpPr>
            <a:spLocks noGrp="1"/>
          </p:cNvSpPr>
          <p:nvPr>
            <p:ph idx="1"/>
          </p:nvPr>
        </p:nvSpPr>
        <p:spPr>
          <a:xfrm>
            <a:off x="457200" y="1295400"/>
            <a:ext cx="8382000" cy="29718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Suppose that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{1,2,3} and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{1,2}. Let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the relation from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containing (</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What is the matrix representing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(assuming the ordering of elements is the same as the increasing numerical order)?</a:t>
            </a:r>
          </a:p>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{(2,1), (3,1),(3,2)}, the matrix is</a:t>
            </a:r>
          </a:p>
        </p:txBody>
      </p:sp>
      <p:graphicFrame>
        <p:nvGraphicFramePr>
          <p:cNvPr id="6" name="Object 3"/>
          <p:cNvGraphicFramePr>
            <a:graphicFrameLocks noChangeAspect="1"/>
          </p:cNvGraphicFramePr>
          <p:nvPr>
            <p:extLst>
              <p:ext uri="{D42A27DB-BD31-4B8C-83A1-F6EECF244321}">
                <p14:modId xmlns:p14="http://schemas.microsoft.com/office/powerpoint/2010/main" val="654900946"/>
              </p:ext>
            </p:extLst>
          </p:nvPr>
        </p:nvGraphicFramePr>
        <p:xfrm>
          <a:off x="3508650" y="4343400"/>
          <a:ext cx="2126700" cy="2126700"/>
        </p:xfrm>
        <a:graphic>
          <a:graphicData uri="http://schemas.openxmlformats.org/presentationml/2006/ole">
            <mc:AlternateContent xmlns:mc="http://schemas.openxmlformats.org/markup-compatibility/2006">
              <mc:Choice xmlns:v="urn:schemas-microsoft-com:vml" Requires="v">
                <p:oleObj name="Equation" r:id="rId2" imgW="850680" imgH="850680" progId="Equation.DSMT4">
                  <p:embed/>
                </p:oleObj>
              </mc:Choice>
              <mc:Fallback>
                <p:oleObj name="Equation" r:id="rId2" imgW="850680" imgH="850680" progId="Equation.DSMT4">
                  <p:embed/>
                  <p:pic>
                    <p:nvPicPr>
                      <p:cNvPr id="0" name=""/>
                      <p:cNvPicPr/>
                      <p:nvPr/>
                    </p:nvPicPr>
                    <p:blipFill>
                      <a:blip r:embed="rId3"/>
                      <a:stretch>
                        <a:fillRect/>
                      </a:stretch>
                    </p:blipFill>
                    <p:spPr>
                      <a:xfrm>
                        <a:off x="3508650" y="4343400"/>
                        <a:ext cx="2126700" cy="2126700"/>
                      </a:xfrm>
                      <a:prstGeom prst="rect">
                        <a:avLst/>
                      </a:prstGeom>
                    </p:spPr>
                  </p:pic>
                </p:oleObj>
              </mc:Fallback>
            </mc:AlternateContent>
          </a:graphicData>
        </a:graphic>
      </p:graphicFrame>
    </p:spTree>
    <p:extLst>
      <p:ext uri="{BB962C8B-B14F-4D97-AF65-F5344CB8AC3E}">
        <p14:creationId xmlns:p14="http://schemas.microsoft.com/office/powerpoint/2010/main" val="729922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05840"/>
          </a:xfrm>
        </p:spPr>
        <p:txBody>
          <a:bodyPr/>
          <a:lstStyle/>
          <a:p>
            <a: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Examples of Representing Relations Using Matrices</a:t>
            </a:r>
            <a:r>
              <a:rPr lang="en-US" altLang="zh-CN"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228601" y="1295399"/>
            <a:ext cx="8458199" cy="3308985"/>
          </a:xfrm>
          <a:ln>
            <a:solidFill>
              <a:srgbClr val="FF0000"/>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2: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Which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ordered pairs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in the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represented by the matrix</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3324259133"/>
              </p:ext>
            </p:extLst>
          </p:nvPr>
        </p:nvGraphicFramePr>
        <p:xfrm>
          <a:off x="2603700" y="2521500"/>
          <a:ext cx="3492300" cy="1886672"/>
        </p:xfrm>
        <a:graphic>
          <a:graphicData uri="http://schemas.openxmlformats.org/presentationml/2006/ole">
            <mc:AlternateContent xmlns:mc="http://schemas.openxmlformats.org/markup-compatibility/2006">
              <mc:Choice xmlns:v="urn:schemas-microsoft-com:vml" Requires="v">
                <p:oleObj name="Equation" r:id="rId2" imgW="1574640" imgH="850680" progId="Equation.DSMT4">
                  <p:embed/>
                </p:oleObj>
              </mc:Choice>
              <mc:Fallback>
                <p:oleObj name="Equation" r:id="rId2" imgW="1574640" imgH="850680" progId="Equation.DSMT4">
                  <p:embed/>
                  <p:pic>
                    <p:nvPicPr>
                      <p:cNvPr id="0" name=""/>
                      <p:cNvPicPr/>
                      <p:nvPr/>
                    </p:nvPicPr>
                    <p:blipFill>
                      <a:blip r:embed="rId3"/>
                      <a:stretch>
                        <a:fillRect/>
                      </a:stretch>
                    </p:blipFill>
                    <p:spPr>
                      <a:xfrm>
                        <a:off x="2603700" y="2521500"/>
                        <a:ext cx="3492300" cy="1886672"/>
                      </a:xfrm>
                      <a:prstGeom prst="rect">
                        <a:avLst/>
                      </a:prstGeom>
                    </p:spPr>
                  </p:pic>
                </p:oleObj>
              </mc:Fallback>
            </mc:AlternateContent>
          </a:graphicData>
        </a:graphic>
      </p:graphicFrame>
      <p:sp>
        <p:nvSpPr>
          <p:cNvPr id="4" name="Content Placeholder 4"/>
          <p:cNvSpPr>
            <a:spLocks noGrp="1"/>
          </p:cNvSpPr>
          <p:nvPr>
            <p:ph idx="13"/>
          </p:nvPr>
        </p:nvSpPr>
        <p:spPr>
          <a:xfrm>
            <a:off x="228601" y="4709160"/>
            <a:ext cx="8575674" cy="1767840"/>
          </a:xfrm>
          <a:ln>
            <a:solidFill>
              <a:srgbClr val="FF0000"/>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consists of those ordered pairs (</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8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it follows that:</a:t>
            </a:r>
          </a:p>
        </p:txBody>
      </p:sp>
      <p:graphicFrame>
        <p:nvGraphicFramePr>
          <p:cNvPr id="8" name="Object 5"/>
          <p:cNvGraphicFramePr>
            <a:graphicFrameLocks noChangeAspect="1"/>
          </p:cNvGraphicFramePr>
          <p:nvPr>
            <p:extLst>
              <p:ext uri="{D42A27DB-BD31-4B8C-83A1-F6EECF244321}">
                <p14:modId xmlns:p14="http://schemas.microsoft.com/office/powerpoint/2010/main" val="3218986200"/>
              </p:ext>
            </p:extLst>
          </p:nvPr>
        </p:nvGraphicFramePr>
        <p:xfrm>
          <a:off x="339725" y="5815013"/>
          <a:ext cx="8466138" cy="557212"/>
        </p:xfrm>
        <a:graphic>
          <a:graphicData uri="http://schemas.openxmlformats.org/presentationml/2006/ole">
            <mc:AlternateContent xmlns:mc="http://schemas.openxmlformats.org/markup-compatibility/2006">
              <mc:Choice xmlns:v="urn:schemas-microsoft-com:vml" Requires="v">
                <p:oleObj name="Equation" r:id="rId4" imgW="3848040" imgH="253800" progId="Equation.DSMT4">
                  <p:embed/>
                </p:oleObj>
              </mc:Choice>
              <mc:Fallback>
                <p:oleObj name="Equation" r:id="rId4" imgW="3848040" imgH="253800" progId="Equation.DSMT4">
                  <p:embed/>
                  <p:pic>
                    <p:nvPicPr>
                      <p:cNvPr id="7" name="Object 6"/>
                      <p:cNvPicPr/>
                      <p:nvPr/>
                    </p:nvPicPr>
                    <p:blipFill>
                      <a:blip r:embed="rId5"/>
                      <a:stretch>
                        <a:fillRect/>
                      </a:stretch>
                    </p:blipFill>
                    <p:spPr>
                      <a:xfrm>
                        <a:off x="339725" y="5815013"/>
                        <a:ext cx="8466138" cy="557212"/>
                      </a:xfrm>
                      <a:prstGeom prst="rect">
                        <a:avLst/>
                      </a:prstGeom>
                    </p:spPr>
                  </p:pic>
                </p:oleObj>
              </mc:Fallback>
            </mc:AlternateContent>
          </a:graphicData>
        </a:graphic>
      </p:graphicFrame>
    </p:spTree>
    <p:extLst>
      <p:ext uri="{BB962C8B-B14F-4D97-AF65-F5344CB8AC3E}">
        <p14:creationId xmlns:p14="http://schemas.microsoft.com/office/powerpoint/2010/main" val="1637403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Matrices of Relations on Sets</a:t>
            </a: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1981200"/>
          </a:xfrm>
          <a:ln>
            <a:solidFill>
              <a:srgbClr val="FF0000"/>
            </a:solidFill>
          </a:ln>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 relation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自反关系</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all the elements on the main diagonal of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equal to 1.</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Picture 3" descr="Zero-One matrix for a reflexive relation. Off diagonal elements can be 0 or 1."/>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962400" y="2304803"/>
            <a:ext cx="1081143" cy="82296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733800"/>
            <a:ext cx="8229600" cy="2743200"/>
          </a:xfrm>
          <a:ln>
            <a:solidFill>
              <a:srgbClr val="FF0000"/>
            </a:solidFill>
          </a:ln>
        </p:spPr>
        <p:txBody>
          <a:bodyPr/>
          <a:lstStyle/>
          <a:p>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 relation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对称关系</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and only if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whenever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 relation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反对称关系</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or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when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j</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10" name="Picture 5" descr="Zero-One matrices for Symmetric, A, and antisymmetric, B, relations."/>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3027235" y="4917572"/>
            <a:ext cx="3089529" cy="155448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411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of a Relation on a Set</a:t>
            </a:r>
          </a:p>
        </p:txBody>
      </p:sp>
      <p:sp>
        <p:nvSpPr>
          <p:cNvPr id="3" name="Content Placeholder 2"/>
          <p:cNvSpPr>
            <a:spLocks noGrp="1"/>
          </p:cNvSpPr>
          <p:nvPr>
            <p:ph idx="1"/>
          </p:nvPr>
        </p:nvSpPr>
        <p:spPr>
          <a:xfrm>
            <a:off x="457200" y="1295400"/>
            <a:ext cx="8229600" cy="9144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3: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the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is represented by the matrix</a:t>
            </a:r>
          </a:p>
        </p:txBody>
      </p:sp>
      <p:graphicFrame>
        <p:nvGraphicFramePr>
          <p:cNvPr id="7" name="Object 3"/>
          <p:cNvGraphicFramePr>
            <a:graphicFrameLocks noChangeAspect="1"/>
          </p:cNvGraphicFramePr>
          <p:nvPr>
            <p:extLst>
              <p:ext uri="{D42A27DB-BD31-4B8C-83A1-F6EECF244321}">
                <p14:modId xmlns:p14="http://schemas.microsoft.com/office/powerpoint/2010/main" val="2609070512"/>
              </p:ext>
            </p:extLst>
          </p:nvPr>
        </p:nvGraphicFramePr>
        <p:xfrm>
          <a:off x="2743200" y="2327275"/>
          <a:ext cx="2698750" cy="2127250"/>
        </p:xfrm>
        <a:graphic>
          <a:graphicData uri="http://schemas.openxmlformats.org/presentationml/2006/ole">
            <mc:AlternateContent xmlns:mc="http://schemas.openxmlformats.org/markup-compatibility/2006">
              <mc:Choice xmlns:v="urn:schemas-microsoft-com:vml" Requires="v">
                <p:oleObj name="Equation" r:id="rId2" imgW="1079280" imgH="850680" progId="Equation.DSMT4">
                  <p:embed/>
                </p:oleObj>
              </mc:Choice>
              <mc:Fallback>
                <p:oleObj name="Equation" r:id="rId2" imgW="1079280" imgH="850680" progId="Equation.DSMT4">
                  <p:embed/>
                  <p:pic>
                    <p:nvPicPr>
                      <p:cNvPr id="7" name="Object 3"/>
                      <p:cNvPicPr/>
                      <p:nvPr/>
                    </p:nvPicPr>
                    <p:blipFill>
                      <a:blip r:embed="rId3"/>
                      <a:stretch>
                        <a:fillRect/>
                      </a:stretch>
                    </p:blipFill>
                    <p:spPr>
                      <a:xfrm>
                        <a:off x="2743200" y="2327275"/>
                        <a:ext cx="2698750" cy="2127250"/>
                      </a:xfrm>
                      <a:prstGeom prst="rect">
                        <a:avLst/>
                      </a:prstGeom>
                    </p:spPr>
                  </p:pic>
                </p:oleObj>
              </mc:Fallback>
            </mc:AlternateContent>
          </a:graphicData>
        </a:graphic>
      </p:graphicFrame>
      <p:sp>
        <p:nvSpPr>
          <p:cNvPr id="4" name="Content Placeholder 4"/>
          <p:cNvSpPr>
            <a:spLocks noGrp="1"/>
          </p:cNvSpPr>
          <p:nvPr>
            <p:ph idx="13"/>
          </p:nvPr>
        </p:nvSpPr>
        <p:spPr>
          <a:xfrm>
            <a:off x="450273" y="4572000"/>
            <a:ext cx="8229600" cy="246888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reflexive, symmetric, and/or antisymmetric?</a:t>
            </a:r>
          </a:p>
        </p:txBody>
      </p:sp>
    </p:spTree>
    <p:extLst>
      <p:ext uri="{BB962C8B-B14F-4D97-AF65-F5344CB8AC3E}">
        <p14:creationId xmlns:p14="http://schemas.microsoft.com/office/powerpoint/2010/main" val="1823013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p>
        </p:txBody>
      </p:sp>
      <p:sp>
        <p:nvSpPr>
          <p:cNvPr id="9" name="Content Placeholder 2"/>
          <p:cNvSpPr>
            <a:spLocks noGrp="1"/>
          </p:cNvSpPr>
          <p:nvPr>
            <p:ph idx="1"/>
          </p:nvPr>
        </p:nvSpPr>
        <p:spPr>
          <a:xfrm>
            <a:off x="914400" y="2362200"/>
            <a:ext cx="8229600" cy="1905000"/>
          </a:xfrm>
        </p:spPr>
        <p:txBody>
          <a:bodyPr/>
          <a:lstStyle/>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Matrices</a:t>
            </a:r>
          </a:p>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Digraphs</a:t>
            </a:r>
          </a:p>
        </p:txBody>
      </p:sp>
    </p:spTree>
    <p:extLst>
      <p:ext uri="{BB962C8B-B14F-4D97-AF65-F5344CB8AC3E}">
        <p14:creationId xmlns:p14="http://schemas.microsoft.com/office/powerpoint/2010/main" val="1105716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Digraphs </a:t>
            </a: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关系的图表示</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25908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directed graph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有向图</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digraph</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consists of a set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vertices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nodes,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顶点</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together with a set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ordered pairs of elements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called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edges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arcs,</a:t>
            </a:r>
            <a:r>
              <a:rPr lang="zh-CN" alt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边</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vertex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the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initial vertex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起点</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the edge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the vertex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the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terminal vertex</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终点</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this edge.</a:t>
            </a:r>
          </a:p>
          <a:p>
            <a:pPr lvl="1"/>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edge of the form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loop</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环</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7: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drawing of the directed graph with vertices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edges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shown here.</a:t>
            </a:r>
          </a:p>
        </p:txBody>
      </p:sp>
      <p:pic>
        <p:nvPicPr>
          <p:cNvPr id="7" name="Picture 3" descr="A directed grap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648200" y="4953000"/>
            <a:ext cx="1366577" cy="155448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740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Examples of Digraphs Representing Relations</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70065" y="2971800"/>
            <a:ext cx="8229600" cy="24384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8: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What are the ordered pairs in the relation represented by this directed graph?</a:t>
            </a:r>
          </a:p>
        </p:txBody>
      </p:sp>
      <p:pic>
        <p:nvPicPr>
          <p:cNvPr id="8" name="Picture 3" descr="The directed graph of the relation 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962400" y="3810000"/>
            <a:ext cx="1371600" cy="1464161"/>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70065" y="5561610"/>
            <a:ext cx="8229600" cy="9906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ordered pairs in the relation are (1, 3), (1, 4), (2, 1), (2, 2), (2, 3), (3, 1), (3, 3), (4, 1),  and (4, 3)</a:t>
            </a:r>
          </a:p>
        </p:txBody>
      </p:sp>
      <p:sp>
        <p:nvSpPr>
          <p:cNvPr id="4" name="文本框 3">
            <a:extLst>
              <a:ext uri="{FF2B5EF4-FFF2-40B4-BE49-F238E27FC236}">
                <a16:creationId xmlns:a16="http://schemas.microsoft.com/office/drawing/2014/main" id="{BCCC339E-F387-7982-59F7-E4EDE39EAE46}"/>
              </a:ext>
            </a:extLst>
          </p:cNvPr>
          <p:cNvSpPr txBox="1"/>
          <p:nvPr/>
        </p:nvSpPr>
        <p:spPr>
          <a:xfrm>
            <a:off x="457200" y="1295400"/>
            <a:ext cx="8229600" cy="1200329"/>
          </a:xfrm>
          <a:prstGeom prst="rect">
            <a:avLst/>
          </a:prstGeom>
          <a:noFill/>
          <a:ln>
            <a:solidFill>
              <a:srgbClr val="FF0000"/>
            </a:solidFill>
          </a:ln>
        </p:spPr>
        <p:txBody>
          <a:bodyPr wrap="square" rtlCol="0">
            <a:spAutoFit/>
          </a:bodyPr>
          <a:lstStyle/>
          <a:p>
            <a:pPr algn="l"/>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altLang="zh-CN" sz="2400" b="1" i="0" u="none" strike="noStrike" baseline="0" dirty="0">
                <a:latin typeface="Times New Roman" panose="02020603050405020304" pitchFamily="18" charset="0"/>
                <a:cs typeface="Times New Roman" panose="02020603050405020304" pitchFamily="18" charset="0"/>
              </a:rPr>
              <a:t>The </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relation</a:t>
            </a:r>
            <a:r>
              <a:rPr lang="en-US" altLang="zh-CN" sz="2400" b="1" i="0" u="none" strike="noStrike" baseline="0" dirty="0">
                <a:latin typeface="Times New Roman" panose="02020603050405020304" pitchFamily="18" charset="0"/>
                <a:cs typeface="Times New Roman" panose="02020603050405020304" pitchFamily="18" charset="0"/>
              </a:rPr>
              <a: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R </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on a set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A </a:t>
            </a:r>
            <a:r>
              <a:rPr lang="en-US" altLang="zh-CN" sz="2400" b="1" i="0" u="none" strike="noStrike" baseline="0" dirty="0">
                <a:latin typeface="Times New Roman" panose="02020603050405020304" pitchFamily="18" charset="0"/>
                <a:cs typeface="Times New Roman" panose="02020603050405020304" pitchFamily="18" charset="0"/>
              </a:rPr>
              <a:t>is represented by the directed graph that has </a:t>
            </a:r>
            <a:r>
              <a:rPr lang="en-US" altLang="zh-CN" sz="2400" b="1" i="0" strike="noStrike" baseline="0" dirty="0">
                <a:latin typeface="Times New Roman" panose="02020603050405020304" pitchFamily="18" charset="0"/>
                <a:cs typeface="Times New Roman" panose="02020603050405020304" pitchFamily="18" charset="0"/>
              </a:rPr>
              <a:t>the elements of </a:t>
            </a:r>
            <a:r>
              <a:rPr lang="en-US" altLang="zh-CN" sz="2400" b="1" i="1" strike="noStrike" baseline="0" dirty="0">
                <a:latin typeface="Times New Roman" panose="02020603050405020304" pitchFamily="18" charset="0"/>
                <a:cs typeface="Times New Roman" panose="02020603050405020304" pitchFamily="18" charset="0"/>
              </a:rPr>
              <a:t>A </a:t>
            </a:r>
            <a:r>
              <a:rPr lang="en-US" altLang="zh-CN" sz="2400" b="1" i="0" strike="noStrike" baseline="0" dirty="0">
                <a:latin typeface="Times New Roman" panose="02020603050405020304" pitchFamily="18" charset="0"/>
                <a:cs typeface="Times New Roman" panose="02020603050405020304" pitchFamily="18" charset="0"/>
              </a:rPr>
              <a:t>as its vertices and the ordered pairs (</a:t>
            </a:r>
            <a:r>
              <a:rPr lang="en-US" altLang="zh-CN" sz="2400" b="1" i="1" strike="noStrike" baseline="0" dirty="0">
                <a:latin typeface="Times New Roman" panose="02020603050405020304" pitchFamily="18" charset="0"/>
                <a:cs typeface="Times New Roman" panose="02020603050405020304" pitchFamily="18" charset="0"/>
              </a:rPr>
              <a:t>a, b</a:t>
            </a:r>
            <a:r>
              <a:rPr lang="en-US" altLang="zh-CN" sz="2400" b="1" i="0" strike="noStrike" baseline="0" dirty="0">
                <a:latin typeface="Times New Roman" panose="02020603050405020304" pitchFamily="18" charset="0"/>
                <a:cs typeface="Times New Roman" panose="02020603050405020304" pitchFamily="18" charset="0"/>
              </a:rPr>
              <a:t>), where (</a:t>
            </a:r>
            <a:r>
              <a:rPr lang="en-US" altLang="zh-CN" sz="2400" b="1" i="1" strike="noStrike" baseline="0" dirty="0">
                <a:latin typeface="Times New Roman" panose="02020603050405020304" pitchFamily="18" charset="0"/>
                <a:cs typeface="Times New Roman" panose="02020603050405020304" pitchFamily="18" charset="0"/>
              </a:rPr>
              <a:t>a, b</a:t>
            </a:r>
            <a:r>
              <a:rPr lang="en-US" altLang="zh-CN" sz="2400" b="1" i="0" strike="noStrike" baseline="0" dirty="0">
                <a:latin typeface="Times New Roman" panose="02020603050405020304" pitchFamily="18" charset="0"/>
                <a:cs typeface="Times New Roman" panose="02020603050405020304" pitchFamily="18" charset="0"/>
              </a:rPr>
              <a:t>) ∈ </a:t>
            </a:r>
            <a:r>
              <a:rPr lang="en-US" altLang="zh-CN" sz="2400" b="1" i="1" strike="noStrike" baseline="0" dirty="0">
                <a:latin typeface="Times New Roman" panose="02020603050405020304" pitchFamily="18" charset="0"/>
                <a:cs typeface="Times New Roman" panose="02020603050405020304" pitchFamily="18" charset="0"/>
              </a:rPr>
              <a:t>R</a:t>
            </a:r>
            <a:r>
              <a:rPr lang="en-US" altLang="zh-CN" sz="2400" b="1" i="0" strike="noStrike" baseline="0" dirty="0">
                <a:latin typeface="Times New Roman" panose="02020603050405020304" pitchFamily="18" charset="0"/>
                <a:cs typeface="Times New Roman" panose="02020603050405020304" pitchFamily="18" charset="0"/>
              </a:rPr>
              <a:t>, as edges</a:t>
            </a:r>
            <a:r>
              <a:rPr lang="en-US" altLang="zh-CN" sz="2400" b="1" i="0" u="none" strike="noStrike" baseline="0"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860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Determining which Properties a Relation has from its Digraph</a:t>
            </a:r>
          </a:p>
        </p:txBody>
      </p:sp>
      <p:sp>
        <p:nvSpPr>
          <p:cNvPr id="3" name="Content Placeholder 2"/>
          <p:cNvSpPr>
            <a:spLocks noGrp="1"/>
          </p:cNvSpPr>
          <p:nvPr>
            <p:ph idx="1"/>
          </p:nvPr>
        </p:nvSpPr>
        <p:spPr/>
        <p:txBody>
          <a:bodyPr/>
          <a:lstStyle/>
          <a:p>
            <a:pPr>
              <a:spcAft>
                <a:spcPts val="1200"/>
              </a:spcAft>
            </a:pPr>
            <a:r>
              <a:rPr lang="en-US" b="1" i="1" dirty="0">
                <a:latin typeface="Times New Roman" panose="02020603050405020304" pitchFamily="18" charset="0"/>
                <a:ea typeface="Cambria Math"/>
                <a:cs typeface="Times New Roman" panose="02020603050405020304" pitchFamily="18" charset="0"/>
              </a:rPr>
              <a:t>Reflexivity</a:t>
            </a:r>
            <a:r>
              <a:rPr lang="en-US" b="1" dirty="0">
                <a:latin typeface="Times New Roman" panose="02020603050405020304" pitchFamily="18" charset="0"/>
                <a:ea typeface="Cambria Math"/>
                <a:cs typeface="Times New Roman" panose="02020603050405020304" pitchFamily="18" charset="0"/>
              </a:rPr>
              <a:t>: A loop must be present at all vertices in the graph.</a:t>
            </a:r>
          </a:p>
          <a:p>
            <a:pPr>
              <a:spcAft>
                <a:spcPts val="1200"/>
              </a:spcAft>
            </a:pPr>
            <a:r>
              <a:rPr lang="en-US" b="1" i="1" dirty="0">
                <a:latin typeface="Times New Roman" panose="02020603050405020304" pitchFamily="18" charset="0"/>
                <a:ea typeface="Cambria Math"/>
                <a:cs typeface="Times New Roman" panose="02020603050405020304" pitchFamily="18" charset="0"/>
              </a:rPr>
              <a:t>Symmetry</a:t>
            </a:r>
            <a:r>
              <a:rPr lang="en-US" b="1" dirty="0">
                <a:latin typeface="Times New Roman" panose="02020603050405020304" pitchFamily="18" charset="0"/>
                <a:ea typeface="Cambria Math"/>
                <a:cs typeface="Times New Roman" panose="02020603050405020304" pitchFamily="18" charset="0"/>
              </a:rPr>
              <a:t>: If  (</a:t>
            </a:r>
            <a:r>
              <a:rPr lang="en-US" b="1" i="1" dirty="0" err="1">
                <a:latin typeface="Times New Roman" panose="02020603050405020304" pitchFamily="18" charset="0"/>
                <a:ea typeface="Cambria Math"/>
                <a:cs typeface="Times New Roman" panose="02020603050405020304" pitchFamily="18" charset="0"/>
              </a:rPr>
              <a:t>x,y</a:t>
            </a:r>
            <a:r>
              <a:rPr lang="en-US" b="1" dirty="0">
                <a:latin typeface="Times New Roman" panose="02020603050405020304" pitchFamily="18" charset="0"/>
                <a:ea typeface="Cambria Math"/>
                <a:cs typeface="Times New Roman" panose="02020603050405020304" pitchFamily="18" charset="0"/>
              </a:rPr>
              <a:t>) is an edge,</a:t>
            </a:r>
            <a:r>
              <a:rPr lang="en-US" b="1" i="1" dirty="0">
                <a:latin typeface="Times New Roman" panose="02020603050405020304" pitchFamily="18" charset="0"/>
                <a:ea typeface="Cambria Math"/>
                <a:cs typeface="Times New Roman" panose="02020603050405020304" pitchFamily="18" charset="0"/>
              </a:rPr>
              <a:t> </a:t>
            </a:r>
            <a:r>
              <a:rPr lang="en-US" b="1" dirty="0">
                <a:latin typeface="Times New Roman" panose="02020603050405020304" pitchFamily="18" charset="0"/>
                <a:ea typeface="Cambria Math"/>
                <a:cs typeface="Times New Roman" panose="02020603050405020304" pitchFamily="18" charset="0"/>
              </a:rPr>
              <a:t>then so is (</a:t>
            </a:r>
            <a:r>
              <a:rPr lang="en-US" b="1" i="1" dirty="0" err="1">
                <a:latin typeface="Times New Roman" panose="02020603050405020304" pitchFamily="18" charset="0"/>
                <a:ea typeface="Cambria Math"/>
                <a:cs typeface="Times New Roman" panose="02020603050405020304" pitchFamily="18" charset="0"/>
              </a:rPr>
              <a:t>y,x</a:t>
            </a:r>
            <a:r>
              <a:rPr lang="en-US" b="1" dirty="0">
                <a:latin typeface="Times New Roman" panose="02020603050405020304" pitchFamily="18" charset="0"/>
                <a:ea typeface="Cambria Math"/>
                <a:cs typeface="Times New Roman" panose="02020603050405020304" pitchFamily="18" charset="0"/>
              </a:rPr>
              <a:t>)</a:t>
            </a:r>
            <a:r>
              <a:rPr lang="en-US" b="1" i="1" dirty="0">
                <a:latin typeface="Times New Roman" panose="02020603050405020304" pitchFamily="18" charset="0"/>
                <a:ea typeface="Cambria Math"/>
                <a:cs typeface="Times New Roman" panose="02020603050405020304" pitchFamily="18" charset="0"/>
              </a:rPr>
              <a:t>.</a:t>
            </a:r>
          </a:p>
          <a:p>
            <a:pPr>
              <a:spcAft>
                <a:spcPts val="1200"/>
              </a:spcAft>
            </a:pPr>
            <a:r>
              <a:rPr lang="en-US" b="1" i="1" dirty="0" err="1">
                <a:latin typeface="Times New Roman" panose="02020603050405020304" pitchFamily="18" charset="0"/>
                <a:ea typeface="Cambria Math"/>
                <a:cs typeface="Times New Roman" panose="02020603050405020304" pitchFamily="18" charset="0"/>
              </a:rPr>
              <a:t>Antisymmetry</a:t>
            </a:r>
            <a:r>
              <a:rPr lang="en-US" b="1" dirty="0">
                <a:latin typeface="Times New Roman" panose="02020603050405020304" pitchFamily="18" charset="0"/>
                <a:ea typeface="Cambria Math"/>
                <a:cs typeface="Times New Roman" panose="02020603050405020304" pitchFamily="18" charset="0"/>
              </a:rPr>
              <a:t>: If (</a:t>
            </a:r>
            <a:r>
              <a:rPr lang="en-US" b="1" i="1" dirty="0" err="1">
                <a:latin typeface="Times New Roman" panose="02020603050405020304" pitchFamily="18" charset="0"/>
                <a:ea typeface="Cambria Math"/>
                <a:cs typeface="Times New Roman" panose="02020603050405020304" pitchFamily="18" charset="0"/>
              </a:rPr>
              <a:t>x,y</a:t>
            </a:r>
            <a:r>
              <a:rPr lang="en-US" b="1" dirty="0">
                <a:latin typeface="Times New Roman" panose="02020603050405020304" pitchFamily="18" charset="0"/>
                <a:ea typeface="Cambria Math"/>
                <a:cs typeface="Times New Roman" panose="02020603050405020304" pitchFamily="18" charset="0"/>
              </a:rPr>
              <a:t>) with </a:t>
            </a:r>
            <a:r>
              <a:rPr lang="en-US" b="1" i="1" dirty="0">
                <a:latin typeface="Times New Roman" panose="02020603050405020304" pitchFamily="18" charset="0"/>
                <a:ea typeface="Cambria Math"/>
                <a:cs typeface="Times New Roman" panose="02020603050405020304" pitchFamily="18" charset="0"/>
              </a:rPr>
              <a:t>x </a:t>
            </a:r>
            <a:r>
              <a:rPr lang="en-US" b="1" dirty="0">
                <a:latin typeface="Times New Roman" panose="02020603050405020304" pitchFamily="18" charset="0"/>
                <a:ea typeface="Cambria Math"/>
                <a:cs typeface="Times New Roman" panose="02020603050405020304" pitchFamily="18" charset="0"/>
              </a:rPr>
              <a:t>≠</a:t>
            </a:r>
            <a:r>
              <a:rPr lang="en-US" b="1" i="1" dirty="0">
                <a:latin typeface="Times New Roman" panose="02020603050405020304" pitchFamily="18" charset="0"/>
                <a:ea typeface="Cambria Math"/>
                <a:cs typeface="Times New Roman" panose="02020603050405020304" pitchFamily="18" charset="0"/>
              </a:rPr>
              <a:t> y</a:t>
            </a:r>
            <a:r>
              <a:rPr lang="en-US" b="1" dirty="0">
                <a:latin typeface="Times New Roman" panose="02020603050405020304" pitchFamily="18" charset="0"/>
                <a:ea typeface="Cambria Math"/>
                <a:cs typeface="Times New Roman" panose="02020603050405020304" pitchFamily="18" charset="0"/>
              </a:rPr>
              <a:t> is an edge, then (</a:t>
            </a:r>
            <a:r>
              <a:rPr lang="en-US" b="1" i="1" dirty="0" err="1">
                <a:latin typeface="Times New Roman" panose="02020603050405020304" pitchFamily="18" charset="0"/>
                <a:ea typeface="Cambria Math"/>
                <a:cs typeface="Times New Roman" panose="02020603050405020304" pitchFamily="18" charset="0"/>
              </a:rPr>
              <a:t>y,x</a:t>
            </a:r>
            <a:r>
              <a:rPr lang="en-US" b="1" dirty="0">
                <a:latin typeface="Times New Roman" panose="02020603050405020304" pitchFamily="18" charset="0"/>
                <a:ea typeface="Cambria Math"/>
                <a:cs typeface="Times New Roman" panose="02020603050405020304" pitchFamily="18" charset="0"/>
              </a:rPr>
              <a:t>) is not an edge.</a:t>
            </a:r>
          </a:p>
          <a:p>
            <a:pPr>
              <a:spcAft>
                <a:spcPts val="1200"/>
              </a:spcAft>
            </a:pPr>
            <a:r>
              <a:rPr lang="en-US" b="1" i="1" dirty="0">
                <a:latin typeface="Times New Roman" panose="02020603050405020304" pitchFamily="18" charset="0"/>
                <a:ea typeface="Cambria Math"/>
                <a:cs typeface="Times New Roman" panose="02020603050405020304" pitchFamily="18" charset="0"/>
              </a:rPr>
              <a:t>Transitivity</a:t>
            </a:r>
            <a:r>
              <a:rPr lang="en-US" b="1" dirty="0">
                <a:latin typeface="Times New Roman" panose="02020603050405020304" pitchFamily="18" charset="0"/>
                <a:ea typeface="Cambria Math"/>
                <a:cs typeface="Times New Roman" panose="02020603050405020304" pitchFamily="18" charset="0"/>
              </a:rPr>
              <a:t>: If (</a:t>
            </a:r>
            <a:r>
              <a:rPr lang="en-US" b="1" i="1" dirty="0" err="1">
                <a:latin typeface="Times New Roman" panose="02020603050405020304" pitchFamily="18" charset="0"/>
                <a:ea typeface="Cambria Math"/>
                <a:cs typeface="Times New Roman" panose="02020603050405020304" pitchFamily="18" charset="0"/>
              </a:rPr>
              <a:t>x,y</a:t>
            </a:r>
            <a:r>
              <a:rPr lang="en-US" b="1" dirty="0">
                <a:latin typeface="Times New Roman" panose="02020603050405020304" pitchFamily="18" charset="0"/>
                <a:ea typeface="Cambria Math"/>
                <a:cs typeface="Times New Roman" panose="02020603050405020304" pitchFamily="18" charset="0"/>
              </a:rPr>
              <a:t>) and (</a:t>
            </a:r>
            <a:r>
              <a:rPr lang="en-US" b="1" i="1" dirty="0" err="1">
                <a:latin typeface="Times New Roman" panose="02020603050405020304" pitchFamily="18" charset="0"/>
                <a:ea typeface="Cambria Math"/>
                <a:cs typeface="Times New Roman" panose="02020603050405020304" pitchFamily="18" charset="0"/>
              </a:rPr>
              <a:t>y,z</a:t>
            </a:r>
            <a:r>
              <a:rPr lang="en-US" b="1" dirty="0">
                <a:latin typeface="Times New Roman" panose="02020603050405020304" pitchFamily="18" charset="0"/>
                <a:ea typeface="Cambria Math"/>
                <a:cs typeface="Times New Roman" panose="02020603050405020304" pitchFamily="18" charset="0"/>
              </a:rPr>
              <a:t>)</a:t>
            </a:r>
            <a:r>
              <a:rPr lang="en-US" b="1" i="1" dirty="0">
                <a:latin typeface="Times New Roman" panose="02020603050405020304" pitchFamily="18" charset="0"/>
                <a:ea typeface="Cambria Math"/>
                <a:cs typeface="Times New Roman" panose="02020603050405020304" pitchFamily="18" charset="0"/>
              </a:rPr>
              <a:t> </a:t>
            </a:r>
            <a:r>
              <a:rPr lang="en-US" b="1" dirty="0">
                <a:latin typeface="Times New Roman" panose="02020603050405020304" pitchFamily="18" charset="0"/>
                <a:ea typeface="Cambria Math"/>
                <a:cs typeface="Times New Roman" panose="02020603050405020304" pitchFamily="18" charset="0"/>
              </a:rPr>
              <a:t>are edges, then so is (</a:t>
            </a:r>
            <a:r>
              <a:rPr lang="en-US" b="1" i="1" dirty="0" err="1">
                <a:latin typeface="Times New Roman" panose="02020603050405020304" pitchFamily="18" charset="0"/>
                <a:ea typeface="Cambria Math"/>
                <a:cs typeface="Times New Roman" panose="02020603050405020304" pitchFamily="18" charset="0"/>
              </a:rPr>
              <a:t>x,z</a:t>
            </a:r>
            <a:r>
              <a:rPr lang="en-US" b="1" dirty="0">
                <a:latin typeface="Times New Roman" panose="02020603050405020304" pitchFamily="18" charset="0"/>
                <a:ea typeface="Cambria Math"/>
                <a:cs typeface="Times New Roman" panose="02020603050405020304" pitchFamily="18" charset="0"/>
              </a:rPr>
              <a:t>)</a:t>
            </a:r>
            <a:r>
              <a:rPr lang="en-US" b="1" i="1" dirty="0">
                <a:latin typeface="Times New Roman" panose="02020603050405020304" pitchFamily="18" charset="0"/>
                <a:ea typeface="Cambria Math"/>
                <a:cs typeface="Times New Roman" panose="02020603050405020304" pitchFamily="18" charset="0"/>
              </a:rPr>
              <a:t>.</a:t>
            </a:r>
            <a:endParaRPr lang="en-US" b="1" dirty="0">
              <a:latin typeface="Times New Roman" panose="02020603050405020304" pitchFamily="18" charset="0"/>
              <a:ea typeface="Cambria Math"/>
              <a:cs typeface="Times New Roman" panose="02020603050405020304" pitchFamily="18" charset="0"/>
            </a:endParaRPr>
          </a:p>
        </p:txBody>
      </p:sp>
    </p:spTree>
    <p:extLst>
      <p:ext uri="{BB962C8B-B14F-4D97-AF65-F5344CB8AC3E}">
        <p14:creationId xmlns:p14="http://schemas.microsoft.com/office/powerpoint/2010/main" val="125789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152400"/>
            <a:ext cx="9144000" cy="1188720"/>
          </a:xfrm>
        </p:spPr>
        <p:txBody>
          <a:bodyPr/>
          <a:lstStyle/>
          <a:p>
            <a:r>
              <a:rPr lang="en-US" altLang="zh-CN" sz="3600" dirty="0"/>
              <a:t>Determining which Properties a Relation has from its Digraph – Example 1</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0" y="1770156"/>
            <a:ext cx="3789046" cy="2311847"/>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191000"/>
            <a:ext cx="8229600" cy="2286000"/>
          </a:xfrm>
        </p:spPr>
        <p:txBody>
          <a:bodyPr/>
          <a:lstStyle/>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 there are no loops</a:t>
            </a: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 for example, there is no edge from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Yes, whenever there is an edge from one vertex  to another, there is not one going back  </a:t>
            </a: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Yes.</a:t>
            </a:r>
          </a:p>
        </p:txBody>
      </p:sp>
    </p:spTree>
    <p:extLst>
      <p:ext uri="{BB962C8B-B14F-4D97-AF65-F5344CB8AC3E}">
        <p14:creationId xmlns:p14="http://schemas.microsoft.com/office/powerpoint/2010/main" val="3108140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Example of the Powers of a Relation</a:t>
            </a:r>
            <a:endParaRPr lang="en-US" dirty="0"/>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076" y="1143000"/>
            <a:ext cx="6937849" cy="4810161"/>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867400"/>
            <a:ext cx="8229600" cy="731520"/>
          </a:xfrm>
          <a:ln w="12700">
            <a:solidFill>
              <a:srgbClr val="1A587B"/>
            </a:solidFill>
          </a:ln>
        </p:spPr>
        <p:txBody>
          <a:bodyPr/>
          <a:lstStyle/>
          <a:p>
            <a:r>
              <a:rPr lang="en-US" sz="2200" dirty="0"/>
              <a:t>The pair (</a:t>
            </a:r>
            <a:r>
              <a:rPr lang="en-US" sz="2200" dirty="0" err="1"/>
              <a:t>x,y</a:t>
            </a:r>
            <a:r>
              <a:rPr lang="en-US" sz="2200" dirty="0"/>
              <a:t>) is in  </a:t>
            </a:r>
            <a:r>
              <a:rPr lang="en-US" sz="2200" i="1" dirty="0"/>
              <a:t>R</a:t>
            </a:r>
            <a:r>
              <a:rPr lang="en-US" sz="2200" i="1" baseline="30000" dirty="0">
                <a:ea typeface="Cambria Math" pitchFamily="18" charset="0"/>
              </a:rPr>
              <a:t>n</a:t>
            </a:r>
            <a:r>
              <a:rPr lang="en-US" sz="2200" baseline="30000" dirty="0">
                <a:ea typeface="Cambria Math" pitchFamily="18" charset="0"/>
              </a:rPr>
              <a:t> </a:t>
            </a:r>
            <a:r>
              <a:rPr lang="en-US" sz="2200" dirty="0"/>
              <a:t> if there is a path of length </a:t>
            </a:r>
            <a:r>
              <a:rPr lang="en-US" sz="2200" i="1" dirty="0"/>
              <a:t>n</a:t>
            </a:r>
            <a:r>
              <a:rPr lang="en-US" sz="2200" dirty="0"/>
              <a:t> from </a:t>
            </a:r>
            <a:r>
              <a:rPr lang="en-US" sz="2200" i="1" dirty="0"/>
              <a:t>x</a:t>
            </a:r>
            <a:r>
              <a:rPr lang="en-US" sz="2200" dirty="0"/>
              <a:t> to </a:t>
            </a:r>
            <a:r>
              <a:rPr lang="en-US" sz="2200" i="1" dirty="0"/>
              <a:t>y</a:t>
            </a:r>
            <a:r>
              <a:rPr lang="en-US" sz="2200" dirty="0"/>
              <a:t>  in </a:t>
            </a:r>
            <a:r>
              <a:rPr lang="en-US" sz="2200" i="1" dirty="0"/>
              <a:t>R</a:t>
            </a:r>
            <a:r>
              <a:rPr lang="en-US" sz="2200" dirty="0"/>
              <a:t> (following the direction of the arrows). </a:t>
            </a:r>
            <a:endParaRPr lang="en-US" sz="2200" baseline="30000" dirty="0">
              <a:ea typeface="Cambria Math" pitchFamily="18" charset="0"/>
            </a:endParaRPr>
          </a:p>
        </p:txBody>
      </p:sp>
    </p:spTree>
    <p:extLst>
      <p:ext uri="{BB962C8B-B14F-4D97-AF65-F5344CB8AC3E}">
        <p14:creationId xmlns:p14="http://schemas.microsoft.com/office/powerpoint/2010/main" val="200509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2971800"/>
          </a:xfrm>
        </p:spPr>
        <p:txBody>
          <a:bodyPr/>
          <a:lstStyle/>
          <a:p>
            <a:r>
              <a:rPr 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and Their Properties</a:t>
            </a:r>
            <a:br>
              <a:rPr 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关系及其性质</a:t>
            </a:r>
            <a:r>
              <a:rPr lang="en-US" altLang="zh-CN" sz="4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5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4196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9.1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00200"/>
            <a:ext cx="9144000" cy="11887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等价关系</a:t>
            </a: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00812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9.5</a:t>
            </a:r>
          </a:p>
        </p:txBody>
      </p:sp>
    </p:spTree>
    <p:extLst>
      <p:ext uri="{BB962C8B-B14F-4D97-AF65-F5344CB8AC3E}">
        <p14:creationId xmlns:p14="http://schemas.microsoft.com/office/powerpoint/2010/main" val="1689673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p>
        </p:txBody>
      </p:sp>
      <p:sp>
        <p:nvSpPr>
          <p:cNvPr id="3" name="Content Placeholder 2"/>
          <p:cNvSpPr>
            <a:spLocks noGrp="1"/>
          </p:cNvSpPr>
          <p:nvPr>
            <p:ph idx="1"/>
          </p:nvPr>
        </p:nvSpPr>
        <p:spPr>
          <a:xfrm>
            <a:off x="1600200" y="2286000"/>
            <a:ext cx="7391400" cy="2286000"/>
          </a:xfrm>
        </p:spPr>
        <p:txBody>
          <a:bodyPr/>
          <a:lstStyle/>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Relations</a:t>
            </a: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Classes</a:t>
            </a: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Classes and Partitions</a:t>
            </a:r>
          </a:p>
        </p:txBody>
      </p:sp>
    </p:spTree>
    <p:extLst>
      <p:ext uri="{BB962C8B-B14F-4D97-AF65-F5344CB8AC3E}">
        <p14:creationId xmlns:p14="http://schemas.microsoft.com/office/powerpoint/2010/main" val="3543258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等价关系</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2133600"/>
          </a:xfrm>
          <a:ln>
            <a:solidFill>
              <a:srgbClr val="FF0000"/>
            </a:solidFill>
          </a:ln>
        </p:spPr>
        <p:txBody>
          <a:bodyPr/>
          <a:lstStyle/>
          <a:p>
            <a:pPr>
              <a:spcAft>
                <a:spcPts val="1200"/>
              </a:spcAft>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1: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on a set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an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等价关系</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it is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对称</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传递</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spcAft>
                <a:spcPts val="1200"/>
              </a:spcAft>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2: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Two elements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that are related by an equivalence relation are called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notation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often used to denote that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equivalent elements with respect to a particular equivalence relation.</a:t>
            </a:r>
          </a:p>
        </p:txBody>
      </p:sp>
    </p:spTree>
    <p:extLst>
      <p:ext uri="{BB962C8B-B14F-4D97-AF65-F5344CB8AC3E}">
        <p14:creationId xmlns:p14="http://schemas.microsoft.com/office/powerpoint/2010/main" val="3946429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Strings</a:t>
            </a:r>
          </a:p>
        </p:txBody>
      </p:sp>
      <p:sp>
        <p:nvSpPr>
          <p:cNvPr id="3" name="Content Placeholder 2"/>
          <p:cNvSpPr>
            <a:spLocks noGrp="1"/>
          </p:cNvSpPr>
          <p:nvPr>
            <p:ph idx="1"/>
          </p:nvPr>
        </p:nvSpPr>
        <p:spPr>
          <a:xfrm>
            <a:off x="457200" y="1295400"/>
            <a:ext cx="8412480" cy="1676400"/>
          </a:xfrm>
          <a:ln>
            <a:solidFill>
              <a:srgbClr val="FF0000"/>
            </a:solidFill>
          </a:ln>
        </p:spPr>
        <p:txBody>
          <a:bodyPr/>
          <a:lstStyle/>
          <a:p>
            <a:pPr>
              <a:spcBef>
                <a:spcPts val="600"/>
              </a:spcBef>
            </a:pP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relation on the set of strings of English letters such that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and only if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length of the string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 equivalence relation?</a:t>
            </a:r>
          </a:p>
          <a:p>
            <a:pPr>
              <a:spcBef>
                <a:spcPts val="600"/>
              </a:spcBef>
            </a:pP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all of the properties of an equivalence relation hold.</a:t>
            </a:r>
          </a:p>
          <a:p>
            <a:pPr lvl="1">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Reflexivity</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it follows that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all strings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Symmetry</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also holds  and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Transitivity</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also holds and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矩形 3">
            <a:extLst>
              <a:ext uri="{FF2B5EF4-FFF2-40B4-BE49-F238E27FC236}">
                <a16:creationId xmlns:a16="http://schemas.microsoft.com/office/drawing/2014/main" id="{BCF3BC3C-3A79-E2AC-69A5-EE2946314231}"/>
              </a:ext>
            </a:extLst>
          </p:cNvPr>
          <p:cNvSpPr/>
          <p:nvPr/>
        </p:nvSpPr>
        <p:spPr>
          <a:xfrm>
            <a:off x="457200" y="3078480"/>
            <a:ext cx="8412480" cy="3474720"/>
          </a:xfrm>
          <a:prstGeom prst="rect">
            <a:avLst/>
          </a:prstGeom>
          <a:noFill/>
          <a:ln>
            <a:solidFill>
              <a:srgbClr val="14AAE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1909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Congruence Modulo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  </a:t>
            </a:r>
            <a:b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模</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同余</a:t>
            </a:r>
            <a:endParaRPr lang="en-US" dirty="0"/>
          </a:p>
        </p:txBody>
      </p:sp>
      <p:sp>
        <p:nvSpPr>
          <p:cNvPr id="3" name="Content Placeholder 2"/>
          <p:cNvSpPr>
            <a:spLocks noGrp="1"/>
          </p:cNvSpPr>
          <p:nvPr>
            <p:ph idx="1"/>
          </p:nvPr>
        </p:nvSpPr>
        <p:spPr>
          <a:xfrm>
            <a:off x="457200" y="1295400"/>
            <a:ext cx="8229600" cy="4648200"/>
          </a:xfrm>
        </p:spPr>
        <p:txBody>
          <a:bodyPr/>
          <a:lstStyle/>
          <a:p>
            <a:pPr>
              <a:spcBef>
                <a:spcPts val="600"/>
              </a:spcBef>
            </a:pPr>
            <a:r>
              <a:rPr lang="en-US" sz="2400" b="1" dirty="0">
                <a:solidFill>
                  <a:srgbClr val="FF0000"/>
                </a:solidFill>
              </a:rPr>
              <a:t>Example</a:t>
            </a:r>
            <a:r>
              <a:rPr lang="en-US" sz="2400" dirty="0">
                <a:solidFill>
                  <a:srgbClr val="FF0000"/>
                </a:solidFill>
              </a:rPr>
              <a:t>:  </a:t>
            </a:r>
            <a:r>
              <a:rPr lang="en-US" sz="2400" dirty="0"/>
              <a:t>Let </a:t>
            </a:r>
            <a:r>
              <a:rPr lang="en-US" sz="2400" i="1" dirty="0"/>
              <a:t>m</a:t>
            </a:r>
            <a:r>
              <a:rPr lang="en-US" sz="2400" dirty="0"/>
              <a:t> be an integer with </a:t>
            </a:r>
            <a:r>
              <a:rPr lang="en-US" sz="2400" i="1" dirty="0"/>
              <a:t>m</a:t>
            </a:r>
            <a:r>
              <a:rPr lang="en-US" sz="2400" dirty="0"/>
              <a:t> &gt; </a:t>
            </a:r>
            <a:r>
              <a:rPr lang="en-US" sz="2400" dirty="0">
                <a:ea typeface="Cambria Math" pitchFamily="18" charset="0"/>
              </a:rPr>
              <a:t>1</a:t>
            </a:r>
            <a:r>
              <a:rPr lang="en-US" sz="2400" dirty="0"/>
              <a:t>. Show that the relation </a:t>
            </a:r>
            <a:r>
              <a:rPr lang="en-US" sz="2400" i="1" dirty="0"/>
              <a:t>R</a:t>
            </a:r>
            <a:r>
              <a:rPr lang="en-US" sz="2400" dirty="0"/>
              <a:t> = {(</a:t>
            </a:r>
            <a:r>
              <a:rPr lang="en-US" sz="2400" i="1" dirty="0" err="1"/>
              <a:t>a</a:t>
            </a:r>
            <a:r>
              <a:rPr lang="en-US" sz="2400" dirty="0" err="1"/>
              <a:t>,</a:t>
            </a:r>
            <a:r>
              <a:rPr lang="en-US" sz="2400" i="1" dirty="0" err="1"/>
              <a:t>b</a:t>
            </a:r>
            <a:r>
              <a:rPr lang="en-US" sz="2400" dirty="0"/>
              <a:t>) | </a:t>
            </a:r>
            <a:r>
              <a:rPr lang="en-US" sz="2400" i="1" dirty="0"/>
              <a:t>a</a:t>
            </a:r>
            <a:r>
              <a:rPr lang="en-US" sz="2400" dirty="0"/>
              <a:t> </a:t>
            </a:r>
            <a:r>
              <a:rPr lang="en-US" sz="2400" dirty="0">
                <a:ea typeface="Cambria Math"/>
              </a:rPr>
              <a:t>≡</a:t>
            </a:r>
            <a:r>
              <a:rPr lang="en-US" sz="2400" dirty="0"/>
              <a:t> </a:t>
            </a:r>
            <a:r>
              <a:rPr lang="en-US" sz="2400" i="1" dirty="0"/>
              <a:t>b</a:t>
            </a:r>
            <a:r>
              <a:rPr lang="en-US" sz="2400" dirty="0"/>
              <a:t> (mod </a:t>
            </a:r>
            <a:r>
              <a:rPr lang="en-US" sz="2400" i="1" dirty="0"/>
              <a:t>m</a:t>
            </a:r>
            <a:r>
              <a:rPr lang="en-US" sz="2400" dirty="0"/>
              <a:t>)}  is an equivalence relation on the set of integers.</a:t>
            </a:r>
          </a:p>
          <a:p>
            <a:pPr>
              <a:spcBef>
                <a:spcPts val="600"/>
              </a:spcBef>
            </a:pPr>
            <a:r>
              <a:rPr lang="en-US" sz="2400" b="1" dirty="0">
                <a:solidFill>
                  <a:srgbClr val="FF0000"/>
                </a:solidFill>
              </a:rPr>
              <a:t>Solution</a:t>
            </a:r>
            <a:r>
              <a:rPr lang="en-US" sz="2400" dirty="0">
                <a:solidFill>
                  <a:srgbClr val="FF0000"/>
                </a:solidFill>
              </a:rPr>
              <a:t>: </a:t>
            </a:r>
            <a:r>
              <a:rPr lang="en-US" sz="2400" dirty="0"/>
              <a:t>Recall that </a:t>
            </a:r>
            <a:r>
              <a:rPr lang="en-US" sz="2400" i="1" dirty="0"/>
              <a:t>a</a:t>
            </a:r>
            <a:r>
              <a:rPr lang="en-US" sz="2400" dirty="0"/>
              <a:t> </a:t>
            </a:r>
            <a:r>
              <a:rPr lang="en-US" sz="2400" dirty="0">
                <a:ea typeface="Cambria Math"/>
              </a:rPr>
              <a:t>≡</a:t>
            </a:r>
            <a:r>
              <a:rPr lang="en-US" sz="2400" dirty="0"/>
              <a:t> </a:t>
            </a:r>
            <a:r>
              <a:rPr lang="en-US" sz="2400" i="1" dirty="0"/>
              <a:t>b</a:t>
            </a:r>
            <a:r>
              <a:rPr lang="en-US" sz="2400" dirty="0"/>
              <a:t> (mod </a:t>
            </a:r>
            <a:r>
              <a:rPr lang="en-US" sz="2400" i="1" dirty="0"/>
              <a:t>m</a:t>
            </a:r>
            <a:r>
              <a:rPr lang="en-US" sz="2400" dirty="0"/>
              <a:t>) if and only if </a:t>
            </a:r>
            <a:r>
              <a:rPr lang="en-US" sz="2400" i="1" dirty="0"/>
              <a:t>m</a:t>
            </a:r>
            <a:r>
              <a:rPr lang="en-US" sz="2400" dirty="0"/>
              <a:t>  divides </a:t>
            </a:r>
            <a:r>
              <a:rPr lang="en-US" sz="2400" i="1" dirty="0"/>
              <a:t>a</a:t>
            </a:r>
            <a:r>
              <a:rPr lang="en-US" sz="2400" dirty="0"/>
              <a:t> </a:t>
            </a:r>
            <a:r>
              <a:rPr lang="en-US" sz="2400" dirty="0">
                <a:ea typeface="Cambria Math"/>
              </a:rPr>
              <a:t>−</a:t>
            </a:r>
            <a:r>
              <a:rPr lang="en-US" sz="2400" dirty="0"/>
              <a:t> </a:t>
            </a:r>
            <a:r>
              <a:rPr lang="en-US" sz="2400" i="1" dirty="0"/>
              <a:t>b</a:t>
            </a:r>
            <a:r>
              <a:rPr lang="en-US" sz="2400" dirty="0"/>
              <a:t>.</a:t>
            </a:r>
          </a:p>
          <a:p>
            <a:pPr lvl="1">
              <a:spcBef>
                <a:spcPts val="600"/>
              </a:spcBef>
            </a:pPr>
            <a:r>
              <a:rPr lang="en-US" sz="2000" i="1" u="sng" dirty="0"/>
              <a:t>Reflexivity</a:t>
            </a:r>
            <a:r>
              <a:rPr lang="en-US" sz="2000" dirty="0"/>
              <a:t>:  </a:t>
            </a:r>
            <a:r>
              <a:rPr lang="en-US" sz="2000" i="1" dirty="0"/>
              <a:t>a</a:t>
            </a:r>
            <a:r>
              <a:rPr lang="en-US" sz="2000" dirty="0"/>
              <a:t> </a:t>
            </a:r>
            <a:r>
              <a:rPr lang="en-US" sz="2000" dirty="0">
                <a:ea typeface="Cambria Math"/>
              </a:rPr>
              <a:t>≡</a:t>
            </a:r>
            <a:r>
              <a:rPr lang="en-US" sz="2000" dirty="0"/>
              <a:t> </a:t>
            </a:r>
            <a:r>
              <a:rPr lang="en-US" sz="2000" i="1" dirty="0"/>
              <a:t>a</a:t>
            </a:r>
            <a:r>
              <a:rPr lang="en-US" sz="2000" dirty="0"/>
              <a:t> (mod </a:t>
            </a:r>
            <a:r>
              <a:rPr lang="en-US" sz="2000" i="1" dirty="0"/>
              <a:t>m</a:t>
            </a:r>
            <a:r>
              <a:rPr lang="en-US" sz="2000" dirty="0"/>
              <a:t>) since </a:t>
            </a:r>
            <a:r>
              <a:rPr lang="en-US" sz="2000" i="1" dirty="0"/>
              <a:t>a</a:t>
            </a:r>
            <a:r>
              <a:rPr lang="en-US" sz="2000" dirty="0"/>
              <a:t> </a:t>
            </a:r>
            <a:r>
              <a:rPr lang="en-US" sz="2000" dirty="0">
                <a:ea typeface="Cambria Math"/>
              </a:rPr>
              <a:t>−</a:t>
            </a:r>
            <a:r>
              <a:rPr lang="en-US" sz="2000" dirty="0"/>
              <a:t> </a:t>
            </a:r>
            <a:r>
              <a:rPr lang="en-US" sz="2000" i="1" dirty="0"/>
              <a:t>a </a:t>
            </a:r>
            <a:r>
              <a:rPr lang="en-US" sz="2000" dirty="0"/>
              <a:t>= </a:t>
            </a:r>
            <a:r>
              <a:rPr lang="en-US" sz="2000" dirty="0">
                <a:ea typeface="Cambria Math" pitchFamily="18" charset="0"/>
              </a:rPr>
              <a:t>0</a:t>
            </a:r>
            <a:r>
              <a:rPr lang="en-US" sz="2000" dirty="0"/>
              <a:t> is divisible by </a:t>
            </a:r>
            <a:r>
              <a:rPr lang="en-US" sz="2000" i="1" dirty="0"/>
              <a:t>m</a:t>
            </a:r>
            <a:r>
              <a:rPr lang="en-US" sz="2000" dirty="0"/>
              <a:t> since </a:t>
            </a:r>
            <a:r>
              <a:rPr lang="en-US" sz="2000" dirty="0">
                <a:ea typeface="Cambria Math" pitchFamily="18" charset="0"/>
              </a:rPr>
              <a:t>0</a:t>
            </a:r>
            <a:r>
              <a:rPr lang="en-US" sz="2000" dirty="0"/>
              <a:t> = </a:t>
            </a:r>
            <a:r>
              <a:rPr lang="en-US" sz="2000" dirty="0">
                <a:ea typeface="Cambria Math" pitchFamily="18" charset="0"/>
              </a:rPr>
              <a:t>0</a:t>
            </a:r>
            <a:r>
              <a:rPr lang="en-US" sz="2000" dirty="0"/>
              <a:t> </a:t>
            </a:r>
            <a:r>
              <a:rPr lang="en-US" sz="2000" dirty="0">
                <a:ea typeface="Cambria Math"/>
              </a:rPr>
              <a:t>∙ </a:t>
            </a:r>
            <a:r>
              <a:rPr lang="en-US" sz="2000" i="1" dirty="0"/>
              <a:t>m</a:t>
            </a:r>
            <a:r>
              <a:rPr lang="en-US" sz="2000" dirty="0"/>
              <a:t>.</a:t>
            </a:r>
          </a:p>
          <a:p>
            <a:pPr lvl="1">
              <a:spcBef>
                <a:spcPts val="600"/>
              </a:spcBef>
            </a:pPr>
            <a:r>
              <a:rPr lang="en-US" sz="2000" i="1" u="sng" dirty="0"/>
              <a:t>Symmetry</a:t>
            </a:r>
            <a:r>
              <a:rPr lang="en-US" sz="2000" dirty="0"/>
              <a:t>:  Suppose that </a:t>
            </a:r>
            <a:r>
              <a:rPr lang="en-US" sz="2000" i="1" dirty="0"/>
              <a:t>a</a:t>
            </a:r>
            <a:r>
              <a:rPr lang="en-US" sz="2000" dirty="0"/>
              <a:t> </a:t>
            </a:r>
            <a:r>
              <a:rPr lang="en-US" sz="2000" dirty="0">
                <a:ea typeface="Cambria Math"/>
              </a:rPr>
              <a:t>≡</a:t>
            </a:r>
            <a:r>
              <a:rPr lang="en-US" sz="2000" dirty="0"/>
              <a:t> </a:t>
            </a:r>
            <a:r>
              <a:rPr lang="en-US" sz="2000" i="1" dirty="0"/>
              <a:t>b</a:t>
            </a:r>
            <a:r>
              <a:rPr lang="en-US" sz="2000" dirty="0"/>
              <a:t> (mod </a:t>
            </a:r>
            <a:r>
              <a:rPr lang="en-US" sz="2000" i="1" dirty="0"/>
              <a:t>m</a:t>
            </a:r>
            <a:r>
              <a:rPr lang="en-US" sz="2000" dirty="0"/>
              <a:t>). Then </a:t>
            </a:r>
            <a:r>
              <a:rPr lang="en-US" sz="2000" i="1" dirty="0"/>
              <a:t>a</a:t>
            </a:r>
            <a:r>
              <a:rPr lang="en-US" sz="2000" dirty="0"/>
              <a:t> </a:t>
            </a:r>
            <a:r>
              <a:rPr lang="en-US" sz="2000" dirty="0">
                <a:ea typeface="Cambria Math"/>
              </a:rPr>
              <a:t>−</a:t>
            </a:r>
            <a:r>
              <a:rPr lang="en-US" sz="2000" dirty="0"/>
              <a:t> </a:t>
            </a:r>
            <a:r>
              <a:rPr lang="en-US" sz="2000" i="1" dirty="0"/>
              <a:t>b</a:t>
            </a:r>
            <a:r>
              <a:rPr lang="en-US" sz="2000" dirty="0"/>
              <a:t> is divisible by </a:t>
            </a:r>
            <a:r>
              <a:rPr lang="en-US" sz="2000" i="1" dirty="0"/>
              <a:t>m</a:t>
            </a:r>
            <a:r>
              <a:rPr lang="en-US" sz="2000" dirty="0"/>
              <a:t>, and so </a:t>
            </a:r>
            <a:r>
              <a:rPr lang="en-US" sz="2000" i="1" dirty="0"/>
              <a:t>a</a:t>
            </a:r>
            <a:r>
              <a:rPr lang="en-US" sz="2000" dirty="0"/>
              <a:t> </a:t>
            </a:r>
            <a:r>
              <a:rPr lang="en-US" sz="2000" dirty="0">
                <a:ea typeface="Cambria Math"/>
              </a:rPr>
              <a:t>−</a:t>
            </a:r>
            <a:r>
              <a:rPr lang="en-US" sz="2000" dirty="0"/>
              <a:t> </a:t>
            </a:r>
            <a:r>
              <a:rPr lang="en-US" sz="2000" i="1" dirty="0"/>
              <a:t>b</a:t>
            </a:r>
            <a:r>
              <a:rPr lang="en-US" sz="2000" dirty="0"/>
              <a:t> = </a:t>
            </a:r>
            <a:r>
              <a:rPr lang="en-US" sz="2000" i="1" dirty="0">
                <a:ea typeface="Cambria Math" pitchFamily="18" charset="0"/>
              </a:rPr>
              <a:t>k</a:t>
            </a:r>
            <a:r>
              <a:rPr lang="en-US" sz="2000" i="1" dirty="0"/>
              <a:t>m</a:t>
            </a:r>
            <a:r>
              <a:rPr lang="en-US" sz="2000" dirty="0"/>
              <a:t>, where </a:t>
            </a:r>
            <a:r>
              <a:rPr lang="en-US" sz="2000" i="1" dirty="0"/>
              <a:t>k</a:t>
            </a:r>
            <a:r>
              <a:rPr lang="en-US" sz="2000" dirty="0"/>
              <a:t> is an integer. It follows that</a:t>
            </a:r>
            <a:r>
              <a:rPr lang="en-US" sz="2000" i="1" dirty="0"/>
              <a:t> b</a:t>
            </a:r>
            <a:r>
              <a:rPr lang="en-US" sz="2000" dirty="0"/>
              <a:t> </a:t>
            </a:r>
            <a:r>
              <a:rPr lang="en-US" sz="2000" dirty="0">
                <a:ea typeface="Cambria Math"/>
              </a:rPr>
              <a:t>−</a:t>
            </a:r>
            <a:r>
              <a:rPr lang="en-US" sz="2000" dirty="0"/>
              <a:t> </a:t>
            </a:r>
            <a:r>
              <a:rPr lang="en-US" sz="2000" i="1" dirty="0"/>
              <a:t>a</a:t>
            </a:r>
            <a:r>
              <a:rPr lang="en-US" sz="2000" dirty="0"/>
              <a:t> = (</a:t>
            </a:r>
            <a:r>
              <a:rPr lang="en-US" sz="2000" dirty="0">
                <a:ea typeface="Cambria Math"/>
              </a:rPr>
              <a:t>− </a:t>
            </a:r>
            <a:r>
              <a:rPr lang="en-US" sz="2000" i="1" dirty="0">
                <a:ea typeface="Cambria Math" pitchFamily="18" charset="0"/>
              </a:rPr>
              <a:t>k</a:t>
            </a:r>
            <a:r>
              <a:rPr lang="en-US" sz="2000" dirty="0">
                <a:ea typeface="Cambria Math" pitchFamily="18" charset="0"/>
              </a:rPr>
              <a:t>)</a:t>
            </a:r>
            <a:r>
              <a:rPr lang="en-US" sz="2000" dirty="0"/>
              <a:t> </a:t>
            </a:r>
            <a:r>
              <a:rPr lang="en-US" sz="2000" i="1" dirty="0"/>
              <a:t>m, so b</a:t>
            </a:r>
            <a:r>
              <a:rPr lang="en-US" sz="2000" dirty="0"/>
              <a:t> </a:t>
            </a:r>
            <a:r>
              <a:rPr lang="en-US" sz="2000" dirty="0">
                <a:ea typeface="Cambria Math"/>
              </a:rPr>
              <a:t>≡</a:t>
            </a:r>
            <a:r>
              <a:rPr lang="en-US" sz="2000" dirty="0"/>
              <a:t> </a:t>
            </a:r>
            <a:r>
              <a:rPr lang="en-US" sz="2000" i="1" dirty="0"/>
              <a:t>a</a:t>
            </a:r>
            <a:r>
              <a:rPr lang="en-US" sz="2000" dirty="0"/>
              <a:t> (mod </a:t>
            </a:r>
            <a:r>
              <a:rPr lang="en-US" sz="2000" i="1" dirty="0"/>
              <a:t>m</a:t>
            </a:r>
            <a:r>
              <a:rPr lang="en-US" sz="2000" dirty="0"/>
              <a:t>). </a:t>
            </a:r>
          </a:p>
          <a:p>
            <a:pPr lvl="1">
              <a:spcBef>
                <a:spcPts val="600"/>
              </a:spcBef>
            </a:pPr>
            <a:r>
              <a:rPr lang="en-US" sz="2000" i="1" u="sng" dirty="0"/>
              <a:t>Transitivity</a:t>
            </a:r>
            <a:r>
              <a:rPr lang="en-US" sz="2000" dirty="0"/>
              <a:t>: Suppose that </a:t>
            </a:r>
            <a:r>
              <a:rPr lang="en-US" sz="2000" i="1" dirty="0"/>
              <a:t>a</a:t>
            </a:r>
            <a:r>
              <a:rPr lang="en-US" sz="2000" dirty="0"/>
              <a:t> </a:t>
            </a:r>
            <a:r>
              <a:rPr lang="en-US" sz="2000" dirty="0">
                <a:ea typeface="Cambria Math"/>
              </a:rPr>
              <a:t>≡</a:t>
            </a:r>
            <a:r>
              <a:rPr lang="en-US" sz="2000" dirty="0"/>
              <a:t> </a:t>
            </a:r>
            <a:r>
              <a:rPr lang="en-US" sz="2000" i="1" dirty="0"/>
              <a:t>b</a:t>
            </a:r>
            <a:r>
              <a:rPr lang="en-US" sz="2000" dirty="0"/>
              <a:t> (mod </a:t>
            </a:r>
            <a:r>
              <a:rPr lang="en-US" sz="2000" i="1" dirty="0"/>
              <a:t>m</a:t>
            </a:r>
            <a:r>
              <a:rPr lang="en-US" sz="2000" dirty="0"/>
              <a:t>) and </a:t>
            </a:r>
            <a:r>
              <a:rPr lang="en-US" sz="2000" i="1" dirty="0"/>
              <a:t>b</a:t>
            </a:r>
            <a:r>
              <a:rPr lang="en-US" sz="2000" dirty="0"/>
              <a:t> </a:t>
            </a:r>
            <a:r>
              <a:rPr lang="en-US" sz="2000" dirty="0">
                <a:ea typeface="Cambria Math"/>
              </a:rPr>
              <a:t>≡</a:t>
            </a:r>
            <a:r>
              <a:rPr lang="en-US" sz="2000" dirty="0"/>
              <a:t> </a:t>
            </a:r>
            <a:r>
              <a:rPr lang="en-US" sz="2000" i="1" dirty="0"/>
              <a:t>c</a:t>
            </a:r>
            <a:r>
              <a:rPr lang="en-US" sz="2000" dirty="0"/>
              <a:t> (mod </a:t>
            </a:r>
            <a:r>
              <a:rPr lang="en-US" sz="2000" i="1" dirty="0"/>
              <a:t>m</a:t>
            </a:r>
            <a:r>
              <a:rPr lang="en-US" sz="2000" dirty="0"/>
              <a:t>). Then </a:t>
            </a:r>
            <a:r>
              <a:rPr lang="en-US" sz="2000" i="1" dirty="0"/>
              <a:t>m</a:t>
            </a:r>
            <a:r>
              <a:rPr lang="en-US" sz="2000" dirty="0"/>
              <a:t> divides both </a:t>
            </a:r>
            <a:r>
              <a:rPr lang="en-US" sz="2000" i="1" dirty="0"/>
              <a:t>a</a:t>
            </a:r>
            <a:r>
              <a:rPr lang="en-US" sz="2000" dirty="0"/>
              <a:t> </a:t>
            </a:r>
            <a:r>
              <a:rPr lang="en-US" sz="2000" dirty="0">
                <a:ea typeface="Cambria Math"/>
              </a:rPr>
              <a:t>−</a:t>
            </a:r>
            <a:r>
              <a:rPr lang="en-US" sz="2000" dirty="0"/>
              <a:t> </a:t>
            </a:r>
            <a:r>
              <a:rPr lang="en-US" sz="2000" i="1" dirty="0"/>
              <a:t>b</a:t>
            </a:r>
            <a:r>
              <a:rPr lang="en-US" sz="2000" dirty="0"/>
              <a:t> and </a:t>
            </a:r>
            <a:r>
              <a:rPr lang="en-US" sz="2000" i="1" dirty="0"/>
              <a:t>b</a:t>
            </a:r>
            <a:r>
              <a:rPr lang="en-US" sz="2000" dirty="0"/>
              <a:t> </a:t>
            </a:r>
            <a:r>
              <a:rPr lang="en-US" sz="2000" dirty="0">
                <a:ea typeface="Cambria Math"/>
              </a:rPr>
              <a:t>−</a:t>
            </a:r>
            <a:r>
              <a:rPr lang="en-US" sz="2000" dirty="0"/>
              <a:t> </a:t>
            </a:r>
            <a:r>
              <a:rPr lang="en-US" sz="2000" i="1" dirty="0"/>
              <a:t>c.</a:t>
            </a:r>
            <a:r>
              <a:rPr lang="en-US" sz="2000" dirty="0"/>
              <a:t> Hence, there are integers </a:t>
            </a:r>
            <a:r>
              <a:rPr lang="en-US" sz="2000" i="1" dirty="0"/>
              <a:t>k</a:t>
            </a:r>
            <a:r>
              <a:rPr lang="en-US" sz="2000" dirty="0"/>
              <a:t> and </a:t>
            </a:r>
            <a:r>
              <a:rPr lang="en-US" sz="2000" i="1" dirty="0"/>
              <a:t>l </a:t>
            </a:r>
            <a:r>
              <a:rPr lang="en-US" sz="2000" dirty="0"/>
              <a:t>with</a:t>
            </a:r>
            <a:r>
              <a:rPr lang="en-US" sz="2000" i="1" dirty="0"/>
              <a:t> a</a:t>
            </a:r>
            <a:r>
              <a:rPr lang="en-US" sz="2000" dirty="0"/>
              <a:t> </a:t>
            </a:r>
            <a:r>
              <a:rPr lang="en-US" sz="2000" dirty="0">
                <a:ea typeface="Cambria Math"/>
              </a:rPr>
              <a:t>−</a:t>
            </a:r>
            <a:r>
              <a:rPr lang="en-US" sz="2000" dirty="0"/>
              <a:t> </a:t>
            </a:r>
            <a:r>
              <a:rPr lang="en-US" sz="2000" i="1" dirty="0"/>
              <a:t>b</a:t>
            </a:r>
            <a:r>
              <a:rPr lang="en-US" sz="2000" dirty="0"/>
              <a:t> = </a:t>
            </a:r>
            <a:r>
              <a:rPr lang="en-US" sz="2000" i="1" dirty="0">
                <a:ea typeface="Cambria Math" pitchFamily="18" charset="0"/>
              </a:rPr>
              <a:t>k</a:t>
            </a:r>
            <a:r>
              <a:rPr lang="en-US" sz="2000" i="1" dirty="0"/>
              <a:t>m  and b</a:t>
            </a:r>
            <a:r>
              <a:rPr lang="en-US" sz="2000" dirty="0"/>
              <a:t> </a:t>
            </a:r>
            <a:r>
              <a:rPr lang="en-US" sz="2000" dirty="0">
                <a:ea typeface="Cambria Math"/>
              </a:rPr>
              <a:t>−</a:t>
            </a:r>
            <a:r>
              <a:rPr lang="en-US" sz="2000" dirty="0"/>
              <a:t> </a:t>
            </a:r>
            <a:r>
              <a:rPr lang="en-US" sz="2000" i="1" dirty="0"/>
              <a:t>c</a:t>
            </a:r>
            <a:r>
              <a:rPr lang="en-US" sz="2000" dirty="0"/>
              <a:t> = </a:t>
            </a:r>
            <a:r>
              <a:rPr lang="en-US" sz="2000" i="1" dirty="0">
                <a:ea typeface="Cambria Math" pitchFamily="18" charset="0"/>
              </a:rPr>
              <a:t>l</a:t>
            </a:r>
            <a:r>
              <a:rPr lang="en-US" sz="2000" i="1" dirty="0"/>
              <a:t>m. </a:t>
            </a:r>
            <a:r>
              <a:rPr lang="en-US" sz="2000" dirty="0"/>
              <a:t>We obtain by adding the equations:    </a:t>
            </a:r>
            <a:r>
              <a:rPr lang="en-US" sz="2000" i="1" dirty="0"/>
              <a:t>a</a:t>
            </a:r>
            <a:r>
              <a:rPr lang="en-US" sz="2000" dirty="0"/>
              <a:t> </a:t>
            </a:r>
            <a:r>
              <a:rPr lang="en-US" sz="2000" dirty="0">
                <a:ea typeface="Cambria Math"/>
              </a:rPr>
              <a:t>−</a:t>
            </a:r>
            <a:r>
              <a:rPr lang="en-US" sz="2000" dirty="0"/>
              <a:t> </a:t>
            </a:r>
            <a:r>
              <a:rPr lang="en-US" sz="2000" i="1" dirty="0"/>
              <a:t>c</a:t>
            </a:r>
            <a:r>
              <a:rPr lang="en-US" sz="2000" dirty="0"/>
              <a:t> = (</a:t>
            </a:r>
            <a:r>
              <a:rPr lang="en-US" sz="2000" i="1" dirty="0"/>
              <a:t>a</a:t>
            </a:r>
            <a:r>
              <a:rPr lang="en-US" sz="2000" dirty="0"/>
              <a:t> </a:t>
            </a:r>
            <a:r>
              <a:rPr lang="en-US" sz="2000" dirty="0">
                <a:ea typeface="Cambria Math"/>
              </a:rPr>
              <a:t>−</a:t>
            </a:r>
            <a:r>
              <a:rPr lang="en-US" sz="2000" dirty="0"/>
              <a:t> </a:t>
            </a:r>
            <a:r>
              <a:rPr lang="en-US" sz="2000" i="1" dirty="0"/>
              <a:t>b</a:t>
            </a:r>
            <a:r>
              <a:rPr lang="en-US" sz="2000" dirty="0"/>
              <a:t>) </a:t>
            </a:r>
            <a:r>
              <a:rPr lang="en-US" sz="2000" i="1" dirty="0">
                <a:ea typeface="Cambria Math" pitchFamily="18" charset="0"/>
              </a:rPr>
              <a:t> + </a:t>
            </a:r>
            <a:r>
              <a:rPr lang="en-US" sz="2000" dirty="0"/>
              <a:t>(</a:t>
            </a:r>
            <a:r>
              <a:rPr lang="en-US" sz="2000" i="1" dirty="0"/>
              <a:t>b</a:t>
            </a:r>
            <a:r>
              <a:rPr lang="en-US" sz="2000" dirty="0"/>
              <a:t> </a:t>
            </a:r>
            <a:r>
              <a:rPr lang="en-US" sz="2000" dirty="0">
                <a:ea typeface="Cambria Math"/>
              </a:rPr>
              <a:t>−</a:t>
            </a:r>
            <a:r>
              <a:rPr lang="en-US" sz="2000" dirty="0"/>
              <a:t> </a:t>
            </a:r>
            <a:r>
              <a:rPr lang="en-US" sz="2000" i="1" dirty="0"/>
              <a:t>c</a:t>
            </a:r>
            <a:r>
              <a:rPr lang="en-US" sz="2000" dirty="0"/>
              <a:t>)  = </a:t>
            </a:r>
            <a:r>
              <a:rPr lang="en-US" sz="2000" i="1" dirty="0">
                <a:ea typeface="Cambria Math" pitchFamily="18" charset="0"/>
              </a:rPr>
              <a:t>k</a:t>
            </a:r>
            <a:r>
              <a:rPr lang="en-US" sz="2000" i="1" dirty="0"/>
              <a:t>m</a:t>
            </a:r>
            <a:r>
              <a:rPr lang="en-US" sz="2000" dirty="0"/>
              <a:t> +</a:t>
            </a:r>
            <a:r>
              <a:rPr lang="en-US" sz="2000" i="1" dirty="0">
                <a:ea typeface="Cambria Math" pitchFamily="18" charset="0"/>
              </a:rPr>
              <a:t> l</a:t>
            </a:r>
            <a:r>
              <a:rPr lang="en-US" sz="2000" i="1" dirty="0"/>
              <a:t>m = </a:t>
            </a:r>
            <a:r>
              <a:rPr lang="en-US" sz="2000" dirty="0"/>
              <a:t>(</a:t>
            </a:r>
            <a:r>
              <a:rPr lang="en-US" sz="2000" i="1" dirty="0"/>
              <a:t>k + l</a:t>
            </a:r>
            <a:r>
              <a:rPr lang="en-US" sz="2000" dirty="0"/>
              <a:t>)</a:t>
            </a:r>
            <a:r>
              <a:rPr lang="en-US" sz="2000" i="1" dirty="0"/>
              <a:t> m.</a:t>
            </a:r>
            <a:endParaRPr lang="en-US" sz="2000" dirty="0"/>
          </a:p>
        </p:txBody>
      </p:sp>
      <p:graphicFrame>
        <p:nvGraphicFramePr>
          <p:cNvPr id="7" name="Object 3"/>
          <p:cNvGraphicFramePr>
            <a:graphicFrameLocks noChangeAspect="1"/>
          </p:cNvGraphicFramePr>
          <p:nvPr/>
        </p:nvGraphicFramePr>
        <p:xfrm>
          <a:off x="2149128" y="5838108"/>
          <a:ext cx="4845744" cy="434160"/>
        </p:xfrm>
        <a:graphic>
          <a:graphicData uri="http://schemas.openxmlformats.org/presentationml/2006/ole">
            <mc:AlternateContent xmlns:mc="http://schemas.openxmlformats.org/markup-compatibility/2006">
              <mc:Choice xmlns:v="urn:schemas-microsoft-com:vml" Requires="v">
                <p:oleObj name="Equation" r:id="rId2" imgW="2692080" imgH="241200" progId="Equation.DSMT4">
                  <p:embed/>
                </p:oleObj>
              </mc:Choice>
              <mc:Fallback>
                <p:oleObj name="Equation" r:id="rId2" imgW="2692080" imgH="241200" progId="Equation.DSMT4">
                  <p:embed/>
                  <p:pic>
                    <p:nvPicPr>
                      <p:cNvPr id="7" name="Object 3"/>
                      <p:cNvPicPr/>
                      <p:nvPr/>
                    </p:nvPicPr>
                    <p:blipFill>
                      <a:blip r:embed="rId3"/>
                      <a:stretch>
                        <a:fillRect/>
                      </a:stretch>
                    </p:blipFill>
                    <p:spPr>
                      <a:xfrm>
                        <a:off x="2149128" y="5838108"/>
                        <a:ext cx="4845744" cy="434160"/>
                      </a:xfrm>
                      <a:prstGeom prst="rect">
                        <a:avLst/>
                      </a:prstGeom>
                    </p:spPr>
                  </p:pic>
                </p:oleObj>
              </mc:Fallback>
            </mc:AlternateContent>
          </a:graphicData>
        </a:graphic>
      </p:graphicFrame>
      <p:sp>
        <p:nvSpPr>
          <p:cNvPr id="4" name="Content Placeholder 4"/>
          <p:cNvSpPr>
            <a:spLocks noGrp="1"/>
          </p:cNvSpPr>
          <p:nvPr>
            <p:ph idx="13"/>
          </p:nvPr>
        </p:nvSpPr>
        <p:spPr>
          <a:xfrm>
            <a:off x="457200" y="6172200"/>
            <a:ext cx="8229600" cy="457200"/>
          </a:xfrm>
        </p:spPr>
        <p:txBody>
          <a:bodyPr/>
          <a:lstStyle/>
          <a:p>
            <a:pPr lvl="1">
              <a:buNone/>
            </a:pPr>
            <a:r>
              <a:rPr lang="en-US" sz="2400" dirty="0">
                <a:solidFill>
                  <a:prstClr val="black"/>
                </a:solidFill>
              </a:rPr>
              <a:t>Therefore, </a:t>
            </a:r>
            <a:r>
              <a:rPr lang="en-US" sz="2400" i="1" dirty="0">
                <a:solidFill>
                  <a:prstClr val="black"/>
                </a:solidFill>
              </a:rPr>
              <a:t>a</a:t>
            </a:r>
            <a:r>
              <a:rPr lang="en-US" sz="2400" dirty="0">
                <a:solidFill>
                  <a:prstClr val="black"/>
                </a:solidFill>
              </a:rPr>
              <a:t> </a:t>
            </a:r>
            <a:r>
              <a:rPr lang="en-US" sz="2400" dirty="0">
                <a:solidFill>
                  <a:prstClr val="black"/>
                </a:solidFill>
                <a:ea typeface="Cambria Math"/>
              </a:rPr>
              <a:t>≡</a:t>
            </a:r>
            <a:r>
              <a:rPr lang="en-US" sz="2400" dirty="0">
                <a:solidFill>
                  <a:prstClr val="black"/>
                </a:solidFill>
              </a:rPr>
              <a:t> </a:t>
            </a:r>
            <a:r>
              <a:rPr lang="en-US" sz="2400" i="1" dirty="0">
                <a:solidFill>
                  <a:prstClr val="black"/>
                </a:solidFill>
              </a:rPr>
              <a:t>c</a:t>
            </a:r>
            <a:r>
              <a:rPr lang="en-US" sz="2400" dirty="0">
                <a:solidFill>
                  <a:prstClr val="black"/>
                </a:solidFill>
              </a:rPr>
              <a:t> (mod </a:t>
            </a:r>
            <a:r>
              <a:rPr lang="en-US" sz="2400" i="1" dirty="0">
                <a:solidFill>
                  <a:prstClr val="black"/>
                </a:solidFill>
              </a:rPr>
              <a:t>m</a:t>
            </a:r>
            <a:r>
              <a:rPr lang="en-US" sz="2400" dirty="0">
                <a:solidFill>
                  <a:prstClr val="black"/>
                </a:solidFill>
              </a:rPr>
              <a:t>).</a:t>
            </a:r>
          </a:p>
        </p:txBody>
      </p:sp>
    </p:spTree>
    <p:extLst>
      <p:ext uri="{BB962C8B-B14F-4D97-AF65-F5344CB8AC3E}">
        <p14:creationId xmlns:p14="http://schemas.microsoft.com/office/powerpoint/2010/main" val="36562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Congruence Modulo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  </a:t>
            </a:r>
            <a:b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模</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同余</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81000" y="1600200"/>
            <a:ext cx="8229600" cy="1106463"/>
          </a:xfrm>
          <a:ln>
            <a:solidFill>
              <a:srgbClr val="FF0000"/>
            </a:solidFill>
          </a:ln>
        </p:spPr>
        <p:txBody>
          <a:bodyPr/>
          <a:lstStyle/>
          <a:p>
            <a:pPr>
              <a:spcBef>
                <a:spcPts val="60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an integer with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&gt; 1. Let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 {1, 2, ... , 8 }, 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how that the relation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R</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x</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y)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x</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y</a:t>
            </a:r>
            <a:r>
              <a:rPr lang="en-US" altLang="zh-CN" sz="20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en-US" altLang="zh-CN"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(mod 3)</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 equivalence relation on the set of integers.</a:t>
            </a:r>
          </a:p>
        </p:txBody>
      </p:sp>
      <p:pic>
        <p:nvPicPr>
          <p:cNvPr id="50" name="Picture 10" descr="7-55">
            <a:extLst>
              <a:ext uri="{FF2B5EF4-FFF2-40B4-BE49-F238E27FC236}">
                <a16:creationId xmlns:a16="http://schemas.microsoft.com/office/drawing/2014/main" id="{AC925681-9ED4-EBA6-E2B6-696B9A13D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3429000"/>
            <a:ext cx="7292975" cy="190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123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Classes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等价类</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2296160"/>
          </a:xfrm>
          <a:ln>
            <a:solidFill>
              <a:srgbClr val="FF0000"/>
            </a:solidFill>
          </a:ln>
        </p:spPr>
        <p:txBody>
          <a:bodyPr/>
          <a:lstStyle/>
          <a:p>
            <a:pPr>
              <a:spcBef>
                <a:spcPts val="60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3: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an equivalence relation on a set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set of all elements that are related to an element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the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equivalence class 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respect to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denoted by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6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 only one relation is under consideration, we can write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without the subscript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this equivalence class. </a:t>
            </a:r>
          </a:p>
          <a:p>
            <a:pPr>
              <a:spcBef>
                <a:spcPts val="6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Note that </a:t>
            </a:r>
          </a:p>
        </p:txBody>
      </p:sp>
      <p:graphicFrame>
        <p:nvGraphicFramePr>
          <p:cNvPr id="8" name="Object 3"/>
          <p:cNvGraphicFramePr>
            <a:graphicFrameLocks noChangeAspect="1"/>
          </p:cNvGraphicFramePr>
          <p:nvPr>
            <p:extLst>
              <p:ext uri="{D42A27DB-BD31-4B8C-83A1-F6EECF244321}">
                <p14:modId xmlns:p14="http://schemas.microsoft.com/office/powerpoint/2010/main" val="2335500010"/>
              </p:ext>
            </p:extLst>
          </p:nvPr>
        </p:nvGraphicFramePr>
        <p:xfrm>
          <a:off x="1676400" y="3095172"/>
          <a:ext cx="2201976" cy="431460"/>
        </p:xfrm>
        <a:graphic>
          <a:graphicData uri="http://schemas.openxmlformats.org/presentationml/2006/ole">
            <mc:AlternateContent xmlns:mc="http://schemas.openxmlformats.org/markup-compatibility/2006">
              <mc:Choice xmlns:v="urn:schemas-microsoft-com:vml" Requires="v">
                <p:oleObj name="Equation" r:id="rId2" imgW="1295280" imgH="253800" progId="Equation.DSMT4">
                  <p:embed/>
                </p:oleObj>
              </mc:Choice>
              <mc:Fallback>
                <p:oleObj name="Equation" r:id="rId2" imgW="1295280" imgH="253800" progId="Equation.DSMT4">
                  <p:embed/>
                  <p:pic>
                    <p:nvPicPr>
                      <p:cNvPr id="0" name=""/>
                      <p:cNvPicPr/>
                      <p:nvPr/>
                    </p:nvPicPr>
                    <p:blipFill>
                      <a:blip r:embed="rId3"/>
                      <a:stretch>
                        <a:fillRect/>
                      </a:stretch>
                    </p:blipFill>
                    <p:spPr>
                      <a:xfrm>
                        <a:off x="1676400" y="3095172"/>
                        <a:ext cx="2201976" cy="431460"/>
                      </a:xfrm>
                      <a:prstGeom prst="rect">
                        <a:avLst/>
                      </a:prstGeom>
                    </p:spPr>
                  </p:pic>
                </p:oleObj>
              </mc:Fallback>
            </mc:AlternateContent>
          </a:graphicData>
        </a:graphic>
      </p:graphicFrame>
      <p:sp>
        <p:nvSpPr>
          <p:cNvPr id="4" name="Content Placeholder 4"/>
          <p:cNvSpPr>
            <a:spLocks noGrp="1"/>
          </p:cNvSpPr>
          <p:nvPr>
            <p:ph idx="13"/>
          </p:nvPr>
        </p:nvSpPr>
        <p:spPr>
          <a:xfrm>
            <a:off x="457200" y="3657600"/>
            <a:ext cx="8229600" cy="2514600"/>
          </a:xfrm>
          <a:ln>
            <a:solidFill>
              <a:srgbClr val="FF0000"/>
            </a:solidFill>
          </a:ln>
        </p:spPr>
        <p:txBody>
          <a:bodyPr/>
          <a:lstStyle/>
          <a:p>
            <a:pPr>
              <a:spcBef>
                <a:spcPts val="6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equivalence classes of the relation congruence modulo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called the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congruence classes modulo m</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congruence class of an integer a modulo m is denoted by</a:t>
            </a:r>
          </a:p>
        </p:txBody>
      </p:sp>
      <mc:AlternateContent xmlns:mc="http://schemas.openxmlformats.org/markup-compatibility/2006" xmlns:a14="http://schemas.microsoft.com/office/drawing/2010/main">
        <mc:Choice Requires="a14">
          <p:sp>
            <p:nvSpPr>
              <p:cNvPr id="9" name="Object 5"/>
              <p:cNvSpPr txBox="1"/>
              <p:nvPr/>
            </p:nvSpPr>
            <p:spPr>
              <a:xfrm>
                <a:off x="1905000" y="4568825"/>
                <a:ext cx="6480175" cy="4318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000" i="1" smtClean="0">
                              <a:solidFill>
                                <a:srgbClr val="000000"/>
                              </a:solidFill>
                              <a:latin typeface="Cambria Math" panose="02040503050406030204" pitchFamily="18" charset="0"/>
                            </a:rPr>
                          </m:ctrlPr>
                        </m:sSubPr>
                        <m:e>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e>
                          </m:d>
                        </m:e>
                        <m:sub>
                          <m:r>
                            <a:rPr lang="zh-CN" altLang="en-US" sz="2000" i="1">
                              <a:solidFill>
                                <a:srgbClr val="000000"/>
                              </a:solidFill>
                              <a:latin typeface="Cambria Math" panose="02040503050406030204" pitchFamily="18" charset="0"/>
                            </a:rPr>
                            <m:t>𝑚</m:t>
                          </m:r>
                        </m:sub>
                      </m:sSub>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so</m:t>
                      </m:r>
                      <m:r>
                        <m:rPr>
                          <m:nor/>
                        </m:rPr>
                        <a:rPr lang="zh-CN" altLang="en-US" sz="2000" i="0">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e>
                          </m:d>
                        </m:e>
                        <m:sub>
                          <m:r>
                            <a:rPr lang="zh-CN" altLang="en-US" sz="2000" i="1">
                              <a:solidFill>
                                <a:srgbClr val="000000"/>
                              </a:solidFill>
                              <a:latin typeface="Cambria Math" panose="02040503050406030204" pitchFamily="18" charset="0"/>
                            </a:rPr>
                            <m:t>𝑚</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𝑚</m:t>
                          </m:r>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𝑚</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𝑎</m:t>
                          </m:r>
                          <m:r>
                            <a:rPr lang="en-US" altLang="zh-CN" sz="2000" b="0" i="1" smtClean="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𝑚</m:t>
                          </m:r>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𝑚</m:t>
                          </m:r>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m:t>
                          </m:r>
                        </m:e>
                      </m:d>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9" name="Object 5"/>
              <p:cNvSpPr txBox="1">
                <a:spLocks noRot="1" noChangeAspect="1" noMove="1" noResize="1" noEditPoints="1" noAdjustHandles="1" noChangeArrowheads="1" noChangeShapeType="1" noTextEdit="1"/>
              </p:cNvSpPr>
              <p:nvPr/>
            </p:nvSpPr>
            <p:spPr>
              <a:xfrm>
                <a:off x="1905000" y="4568825"/>
                <a:ext cx="6480175" cy="431800"/>
              </a:xfrm>
              <a:prstGeom prst="rect">
                <a:avLst/>
              </a:prstGeom>
              <a:blipFill>
                <a:blip r:embed="rId4"/>
                <a:stretch>
                  <a:fillRect/>
                </a:stretch>
              </a:blipFill>
            </p:spPr>
            <p:txBody>
              <a:bodyPr/>
              <a:lstStyle/>
              <a:p>
                <a:r>
                  <a:rPr lang="zh-CN" altLang="en-US">
                    <a:noFill/>
                  </a:rPr>
                  <a:t> </a:t>
                </a:r>
              </a:p>
            </p:txBody>
          </p:sp>
        </mc:Fallback>
      </mc:AlternateContent>
      <p:sp>
        <p:nvSpPr>
          <p:cNvPr id="5" name="Content Placeholder 6"/>
          <p:cNvSpPr>
            <a:spLocks noGrp="1"/>
          </p:cNvSpPr>
          <p:nvPr>
            <p:ph idx="14"/>
          </p:nvPr>
        </p:nvSpPr>
        <p:spPr>
          <a:xfrm>
            <a:off x="457200" y="4780312"/>
            <a:ext cx="2522376" cy="36576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example,</a:t>
            </a:r>
          </a:p>
        </p:txBody>
      </p:sp>
      <p:graphicFrame>
        <p:nvGraphicFramePr>
          <p:cNvPr id="10" name="Object 7"/>
          <p:cNvGraphicFramePr>
            <a:graphicFrameLocks noChangeAspect="1"/>
          </p:cNvGraphicFramePr>
          <p:nvPr>
            <p:extLst>
              <p:ext uri="{D42A27DB-BD31-4B8C-83A1-F6EECF244321}">
                <p14:modId xmlns:p14="http://schemas.microsoft.com/office/powerpoint/2010/main" val="2782967695"/>
              </p:ext>
            </p:extLst>
          </p:nvPr>
        </p:nvGraphicFramePr>
        <p:xfrm>
          <a:off x="609600" y="5156232"/>
          <a:ext cx="6989760" cy="812736"/>
        </p:xfrm>
        <a:graphic>
          <a:graphicData uri="http://schemas.openxmlformats.org/presentationml/2006/ole">
            <mc:AlternateContent xmlns:mc="http://schemas.openxmlformats.org/markup-compatibility/2006">
              <mc:Choice xmlns:v="urn:schemas-microsoft-com:vml" Requires="v">
                <p:oleObj name="Equation" r:id="rId5" imgW="4368600" imgH="507960" progId="Equation.DSMT4">
                  <p:embed/>
                </p:oleObj>
              </mc:Choice>
              <mc:Fallback>
                <p:oleObj name="Equation" r:id="rId5" imgW="4368600" imgH="507960" progId="Equation.DSMT4">
                  <p:embed/>
                  <p:pic>
                    <p:nvPicPr>
                      <p:cNvPr id="0" name=""/>
                      <p:cNvPicPr/>
                      <p:nvPr/>
                    </p:nvPicPr>
                    <p:blipFill>
                      <a:blip r:embed="rId6"/>
                      <a:stretch>
                        <a:fillRect/>
                      </a:stretch>
                    </p:blipFill>
                    <p:spPr>
                      <a:xfrm>
                        <a:off x="609600" y="5156232"/>
                        <a:ext cx="6989760" cy="812736"/>
                      </a:xfrm>
                      <a:prstGeom prst="rect">
                        <a:avLst/>
                      </a:prstGeom>
                    </p:spPr>
                  </p:pic>
                </p:oleObj>
              </mc:Fallback>
            </mc:AlternateContent>
          </a:graphicData>
        </a:graphic>
      </p:graphicFrame>
    </p:spTree>
    <p:extLst>
      <p:ext uri="{BB962C8B-B14F-4D97-AF65-F5344CB8AC3E}">
        <p14:creationId xmlns:p14="http://schemas.microsoft.com/office/powerpoint/2010/main" val="33073529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Classes and Partitions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等价类和划分</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648200"/>
              </a:xfrm>
            </p:spPr>
            <p:txBody>
              <a:bodyPr/>
              <a:lstStyle/>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1: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an equivalence relation on a set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These statements for elements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equivalent: </a:t>
                </a:r>
              </a:p>
              <a:p>
                <a:pPr lvl="1" indent="0">
                  <a:spcBef>
                    <a:spcPts val="600"/>
                  </a:spcBef>
                  <a:buNone/>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endPar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indent="0">
                  <a:spcBef>
                    <a:spcPts val="600"/>
                  </a:spcBef>
                  <a:buNone/>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ii</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indent="0">
                  <a:spcBef>
                    <a:spcPts val="600"/>
                  </a:spcBef>
                  <a:buNone/>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iii</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sz="2200" b="1" i="1" dirty="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oMath>
                </a14:m>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marL="0" lvl="1" indent="0">
                  <a:spcBef>
                    <a:spcPts val="600"/>
                  </a:spcBef>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Proof: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show that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implies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Assume that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Now suppose that c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Because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symmetric,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Because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transitive and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it follows that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Hence,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Therefore,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similar argument (omitted here) shows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we have shown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648200"/>
              </a:xfrm>
              <a:blipFill>
                <a:blip r:embed="rId2"/>
                <a:stretch>
                  <a:fillRect l="-1185" t="-1181" r="-741" b="-3412"/>
                </a:stretch>
              </a:blipFill>
            </p:spPr>
            <p:txBody>
              <a:bodyPr/>
              <a:lstStyle/>
              <a:p>
                <a:r>
                  <a:rPr lang="zh-CN" altLang="en-US">
                    <a:noFill/>
                  </a:rPr>
                  <a:t> </a:t>
                </a:r>
              </a:p>
            </p:txBody>
          </p:sp>
        </mc:Fallback>
      </mc:AlternateContent>
      <p:sp>
        <p:nvSpPr>
          <p:cNvPr id="4" name="Content Placeholder 3">
            <a:extLst>
              <a:ext uri="{FF2B5EF4-FFF2-40B4-BE49-F238E27FC236}">
                <a16:creationId xmlns:a16="http://schemas.microsoft.com/office/drawing/2014/main" id="{3D71449F-CD83-BAE8-B210-EDE2BFC9A15C}"/>
              </a:ext>
            </a:extLst>
          </p:cNvPr>
          <p:cNvSpPr>
            <a:spLocks noGrp="1"/>
          </p:cNvSpPr>
          <p:nvPr>
            <p:ph idx="13"/>
          </p:nvPr>
        </p:nvSpPr>
        <p:spPr>
          <a:xfrm>
            <a:off x="457200" y="6096000"/>
            <a:ext cx="8229600" cy="533400"/>
          </a:xfrm>
        </p:spPr>
        <p:txBody>
          <a:bodyPr/>
          <a:lstStyle/>
          <a:p>
            <a:pPr algn="ct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see text for proof  that </a:t>
            </a: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ii</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implies </a:t>
            </a: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iii</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iii</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implies </a:t>
            </a:r>
            <a:r>
              <a:rPr lang="en-US" sz="2400" b="1" dirty="0">
                <a:latin typeface="Times New Roman" panose="02020603050405020304" pitchFamily="18" charset="0"/>
                <a:cs typeface="Times New Roman" panose="02020603050405020304" pitchFamily="18" charset="0"/>
              </a:rPr>
              <a:t>(</a:t>
            </a:r>
            <a:r>
              <a:rPr lang="en-US" sz="2400" b="1" i="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71616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Partition of a Set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集合的划分</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44958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partition</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划分</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 set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collection of disjoint nonempty subsets of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that have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as their union. In other words, the collection of subsets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 index set), forms a partition of</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for </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when </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p>
        </p:txBody>
      </p:sp>
      <p:graphicFrame>
        <p:nvGraphicFramePr>
          <p:cNvPr id="9" name="Object 3"/>
          <p:cNvGraphicFramePr>
            <a:graphicFrameLocks noChangeAspect="1"/>
          </p:cNvGraphicFramePr>
          <p:nvPr>
            <p:extLst>
              <p:ext uri="{D42A27DB-BD31-4B8C-83A1-F6EECF244321}">
                <p14:modId xmlns:p14="http://schemas.microsoft.com/office/powerpoint/2010/main" val="2538865288"/>
              </p:ext>
            </p:extLst>
          </p:nvPr>
        </p:nvGraphicFramePr>
        <p:xfrm>
          <a:off x="2063571" y="5667600"/>
          <a:ext cx="1555200" cy="856800"/>
        </p:xfrm>
        <a:graphic>
          <a:graphicData uri="http://schemas.openxmlformats.org/presentationml/2006/ole">
            <mc:AlternateContent xmlns:mc="http://schemas.openxmlformats.org/markup-compatibility/2006">
              <mc:Choice xmlns:v="urn:schemas-microsoft-com:vml" Requires="v">
                <p:oleObj name="Equation" r:id="rId2" imgW="622080" imgH="342720" progId="Equation.DSMT4">
                  <p:embed/>
                </p:oleObj>
              </mc:Choice>
              <mc:Fallback>
                <p:oleObj name="Equation" r:id="rId2" imgW="622080" imgH="342720" progId="Equation.DSMT4">
                  <p:embed/>
                  <p:pic>
                    <p:nvPicPr>
                      <p:cNvPr id="0" name=""/>
                      <p:cNvPicPr/>
                      <p:nvPr/>
                    </p:nvPicPr>
                    <p:blipFill>
                      <a:blip r:embed="rId3"/>
                      <a:stretch>
                        <a:fillRect/>
                      </a:stretch>
                    </p:blipFill>
                    <p:spPr>
                      <a:xfrm>
                        <a:off x="2063571" y="5667600"/>
                        <a:ext cx="1555200" cy="856800"/>
                      </a:xfrm>
                      <a:prstGeom prst="rect">
                        <a:avLst/>
                      </a:prstGeom>
                    </p:spPr>
                  </p:pic>
                </p:oleObj>
              </mc:Fallback>
            </mc:AlternateContent>
          </a:graphicData>
        </a:graphic>
      </p:graphicFrame>
      <p:pic>
        <p:nvPicPr>
          <p:cNvPr id="8" name="Picture 4" descr="A partition of a set. There is an ellipse divided into 9 parts labeled from A subscript 1 to A subscript 9."/>
          <p:cNvPicPr>
            <a:picLocks noGrp="1" noChangeAspect="1" noChangeArrowheads="1"/>
          </p:cNvPicPr>
          <p:nvPr>
            <p:ph idx="13"/>
          </p:nvPr>
        </p:nvPicPr>
        <p:blipFill>
          <a:blip r:embed="rId4">
            <a:extLst>
              <a:ext uri="{28A0092B-C50C-407E-A947-70E740481C1C}">
                <a14:useLocalDpi xmlns:a14="http://schemas.microsoft.com/office/drawing/2010/main" val="0"/>
              </a:ext>
            </a:extLst>
          </a:blip>
          <a:stretch>
            <a:fillRect/>
          </a:stretch>
        </p:blipFill>
        <p:spPr bwMode="auto">
          <a:xfrm>
            <a:off x="5181600" y="3886200"/>
            <a:ext cx="3312160" cy="210312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5"/>
          <p:cNvSpPr>
            <a:spLocks noGrp="1"/>
          </p:cNvSpPr>
          <p:nvPr>
            <p:ph idx="14"/>
          </p:nvPr>
        </p:nvSpPr>
        <p:spPr>
          <a:xfrm>
            <a:off x="5638800" y="6096000"/>
            <a:ext cx="2854960" cy="5334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Partition of a Set</a:t>
            </a:r>
          </a:p>
        </p:txBody>
      </p:sp>
    </p:spTree>
    <p:extLst>
      <p:ext uri="{BB962C8B-B14F-4D97-AF65-F5344CB8AC3E}">
        <p14:creationId xmlns:p14="http://schemas.microsoft.com/office/powerpoint/2010/main" val="2785141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Equivalence Relation Partitions a Set</a:t>
            </a: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个等价关系划分</a:t>
            </a: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个集合</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17526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an equivalence relation on a set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union of all the equivalence classes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all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an element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in its own equivalence class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 other words,</a:t>
            </a:r>
          </a:p>
        </p:txBody>
      </p:sp>
      <p:graphicFrame>
        <p:nvGraphicFramePr>
          <p:cNvPr id="9" name="Object 3"/>
          <p:cNvGraphicFramePr>
            <a:graphicFrameLocks noChangeAspect="1"/>
          </p:cNvGraphicFramePr>
          <p:nvPr>
            <p:extLst>
              <p:ext uri="{D42A27DB-BD31-4B8C-83A1-F6EECF244321}">
                <p14:modId xmlns:p14="http://schemas.microsoft.com/office/powerpoint/2010/main" val="3451017952"/>
              </p:ext>
            </p:extLst>
          </p:nvPr>
        </p:nvGraphicFramePr>
        <p:xfrm>
          <a:off x="3429360" y="3129006"/>
          <a:ext cx="2285280" cy="1028160"/>
        </p:xfrm>
        <a:graphic>
          <a:graphicData uri="http://schemas.openxmlformats.org/presentationml/2006/ole">
            <mc:AlternateContent xmlns:mc="http://schemas.openxmlformats.org/markup-compatibility/2006">
              <mc:Choice xmlns:v="urn:schemas-microsoft-com:vml" Requires="v">
                <p:oleObj name="Equation" r:id="rId2" imgW="761760" imgH="342720" progId="Equation.DSMT4">
                  <p:embed/>
                </p:oleObj>
              </mc:Choice>
              <mc:Fallback>
                <p:oleObj name="Equation" r:id="rId2" imgW="761760" imgH="342720" progId="Equation.DSMT4">
                  <p:embed/>
                  <p:pic>
                    <p:nvPicPr>
                      <p:cNvPr id="9" name="Object 3"/>
                      <p:cNvPicPr/>
                      <p:nvPr/>
                    </p:nvPicPr>
                    <p:blipFill>
                      <a:blip r:embed="rId3"/>
                      <a:stretch>
                        <a:fillRect/>
                      </a:stretch>
                    </p:blipFill>
                    <p:spPr>
                      <a:xfrm>
                        <a:off x="3429360" y="3129006"/>
                        <a:ext cx="2285280" cy="1028160"/>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229600" cy="9144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From Theorem 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it follows that these equivalence classes are either equal or disjoint, so</a:t>
            </a:r>
          </a:p>
        </p:txBody>
      </p:sp>
      <p:graphicFrame>
        <p:nvGraphicFramePr>
          <p:cNvPr id="10" name="Object 5"/>
          <p:cNvGraphicFramePr>
            <a:graphicFrameLocks noChangeAspect="1"/>
          </p:cNvGraphicFramePr>
          <p:nvPr>
            <p:extLst>
              <p:ext uri="{D42A27DB-BD31-4B8C-83A1-F6EECF244321}">
                <p14:modId xmlns:p14="http://schemas.microsoft.com/office/powerpoint/2010/main" val="841470089"/>
              </p:ext>
            </p:extLst>
          </p:nvPr>
        </p:nvGraphicFramePr>
        <p:xfrm>
          <a:off x="6324600" y="4444446"/>
          <a:ext cx="2277828" cy="583740"/>
        </p:xfrm>
        <a:graphic>
          <a:graphicData uri="http://schemas.openxmlformats.org/presentationml/2006/ole">
            <mc:AlternateContent xmlns:mc="http://schemas.openxmlformats.org/markup-compatibility/2006">
              <mc:Choice xmlns:v="urn:schemas-microsoft-com:vml" Requires="v">
                <p:oleObj name="Equation" r:id="rId4" imgW="990360" imgH="253800" progId="Equation.DSMT4">
                  <p:embed/>
                </p:oleObj>
              </mc:Choice>
              <mc:Fallback>
                <p:oleObj name="Equation" r:id="rId4" imgW="990360" imgH="253800" progId="Equation.DSMT4">
                  <p:embed/>
                  <p:pic>
                    <p:nvPicPr>
                      <p:cNvPr id="0" name=""/>
                      <p:cNvPicPr/>
                      <p:nvPr/>
                    </p:nvPicPr>
                    <p:blipFill>
                      <a:blip r:embed="rId5"/>
                      <a:stretch>
                        <a:fillRect/>
                      </a:stretch>
                    </p:blipFill>
                    <p:spPr>
                      <a:xfrm>
                        <a:off x="6324600" y="4444446"/>
                        <a:ext cx="2277828" cy="583740"/>
                      </a:xfrm>
                      <a:prstGeom prst="rect">
                        <a:avLst/>
                      </a:prstGeom>
                    </p:spPr>
                  </p:pic>
                </p:oleObj>
              </mc:Fallback>
            </mc:AlternateContent>
          </a:graphicData>
        </a:graphic>
      </p:graphicFrame>
      <p:sp>
        <p:nvSpPr>
          <p:cNvPr id="5" name="Content Placeholder 6"/>
          <p:cNvSpPr>
            <a:spLocks noGrp="1"/>
          </p:cNvSpPr>
          <p:nvPr>
            <p:ph idx="14"/>
          </p:nvPr>
        </p:nvSpPr>
        <p:spPr>
          <a:xfrm>
            <a:off x="457200" y="4876074"/>
            <a:ext cx="1066800" cy="54864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a:t>
            </a:r>
          </a:p>
        </p:txBody>
      </p:sp>
      <p:graphicFrame>
        <p:nvGraphicFramePr>
          <p:cNvPr id="11" name="Object 7"/>
          <p:cNvGraphicFramePr>
            <a:graphicFrameLocks noChangeAspect="1"/>
          </p:cNvGraphicFramePr>
          <p:nvPr>
            <p:extLst>
              <p:ext uri="{D42A27DB-BD31-4B8C-83A1-F6EECF244321}">
                <p14:modId xmlns:p14="http://schemas.microsoft.com/office/powerpoint/2010/main" val="3507213859"/>
              </p:ext>
            </p:extLst>
          </p:nvPr>
        </p:nvGraphicFramePr>
        <p:xfrm>
          <a:off x="1447800" y="4891088"/>
          <a:ext cx="1693863" cy="584200"/>
        </p:xfrm>
        <a:graphic>
          <a:graphicData uri="http://schemas.openxmlformats.org/presentationml/2006/ole">
            <mc:AlternateContent xmlns:mc="http://schemas.openxmlformats.org/markup-compatibility/2006">
              <mc:Choice xmlns:v="urn:schemas-microsoft-com:vml" Requires="v">
                <p:oleObj name="Equation" r:id="rId6" imgW="736560" imgH="253800" progId="Equation.DSMT4">
                  <p:embed/>
                </p:oleObj>
              </mc:Choice>
              <mc:Fallback>
                <p:oleObj name="Equation" r:id="rId6" imgW="736560" imgH="253800" progId="Equation.DSMT4">
                  <p:embed/>
                  <p:pic>
                    <p:nvPicPr>
                      <p:cNvPr id="10" name="Object 9"/>
                      <p:cNvPicPr/>
                      <p:nvPr/>
                    </p:nvPicPr>
                    <p:blipFill>
                      <a:blip r:embed="rId7"/>
                      <a:stretch>
                        <a:fillRect/>
                      </a:stretch>
                    </p:blipFill>
                    <p:spPr>
                      <a:xfrm>
                        <a:off x="1447800" y="4891088"/>
                        <a:ext cx="1693863" cy="584200"/>
                      </a:xfrm>
                      <a:prstGeom prst="rect">
                        <a:avLst/>
                      </a:prstGeom>
                    </p:spPr>
                  </p:pic>
                </p:oleObj>
              </mc:Fallback>
            </mc:AlternateContent>
          </a:graphicData>
        </a:graphic>
      </p:graphicFrame>
    </p:spTree>
    <p:extLst>
      <p:ext uri="{BB962C8B-B14F-4D97-AF65-F5344CB8AC3E}">
        <p14:creationId xmlns:p14="http://schemas.microsoft.com/office/powerpoint/2010/main" val="975609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p>
        </p:txBody>
      </p:sp>
      <p:sp>
        <p:nvSpPr>
          <p:cNvPr id="3" name="Content Placeholder 2"/>
          <p:cNvSpPr>
            <a:spLocks noGrp="1"/>
          </p:cNvSpPr>
          <p:nvPr>
            <p:ph idx="1"/>
          </p:nvPr>
        </p:nvSpPr>
        <p:spPr>
          <a:xfrm>
            <a:off x="1143000" y="1295400"/>
            <a:ext cx="7467600" cy="4343400"/>
          </a:xfrm>
        </p:spPr>
        <p:txBody>
          <a:bodyPr/>
          <a:lstStyle/>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and Functions</a:t>
            </a: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Properties of Relations</a:t>
            </a: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 Relations</a:t>
            </a: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 and Antisymmetric Relations</a:t>
            </a: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Relations</a:t>
            </a: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Combining Relations</a:t>
            </a:r>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Equivalence Relation Partitions a Set</a:t>
            </a:r>
            <a:b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个等价关系划分</a:t>
            </a: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个集合</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4114800"/>
          </a:xfrm>
          <a:ln>
            <a:solidFill>
              <a:srgbClr val="FF0000"/>
            </a:solidFill>
          </a:ln>
        </p:spPr>
        <p:txBody>
          <a:bodyPr/>
          <a:lstStyle/>
          <a:p>
            <a:pPr>
              <a:spcBef>
                <a:spcPts val="60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2: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an equivalence relation on a set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 equivalence classes 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form a partition 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Conversely</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given a partition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the set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there is an equivalence relation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that has the sets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as its equivalence classes. </a:t>
            </a:r>
          </a:p>
          <a:p>
            <a:pPr>
              <a:spcBef>
                <a:spcPts val="600"/>
              </a:spcBef>
            </a:pP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个等价关系划分</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个集合，相反，</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个划分可以找到</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个等价关系</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62349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偏序关系</a:t>
            </a: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9.6</a:t>
            </a:r>
          </a:p>
        </p:txBody>
      </p:sp>
    </p:spTree>
    <p:extLst>
      <p:ext uri="{BB962C8B-B14F-4D97-AF65-F5344CB8AC3E}">
        <p14:creationId xmlns:p14="http://schemas.microsoft.com/office/powerpoint/2010/main" val="35243134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p>
        </p:txBody>
      </p:sp>
      <p:sp>
        <p:nvSpPr>
          <p:cNvPr id="3" name="Content Placeholder 2"/>
          <p:cNvSpPr>
            <a:spLocks noGrp="1"/>
          </p:cNvSpPr>
          <p:nvPr>
            <p:ph idx="1"/>
          </p:nvPr>
        </p:nvSpPr>
        <p:spPr>
          <a:xfrm>
            <a:off x="1752600" y="2133600"/>
            <a:ext cx="6096000" cy="2971800"/>
          </a:xfrm>
        </p:spPr>
        <p:txBody>
          <a:bodyPr/>
          <a:lstStyle/>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and </a:t>
            </a:r>
            <a:b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Partially-ordered Sets</a:t>
            </a:r>
          </a:p>
          <a:p>
            <a:pPr marL="514350" indent="-514350">
              <a:spcAft>
                <a:spcPts val="1200"/>
              </a:spcAft>
              <a:buFont typeface="+mj-lt"/>
              <a:buAutoNum type="arabicPeriod"/>
            </a:pPr>
            <a:r>
              <a:rPr lang="en-US"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a:t>
            </a:r>
          </a:p>
        </p:txBody>
      </p:sp>
    </p:spTree>
    <p:extLst>
      <p:ext uri="{BB962C8B-B14F-4D97-AF65-F5344CB8AC3E}">
        <p14:creationId xmlns:p14="http://schemas.microsoft.com/office/powerpoint/2010/main" val="10680693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pPr>
              <a:lnSpc>
                <a:spcPct val="130000"/>
              </a:lnSpc>
              <a:spcAft>
                <a:spcPts val="1200"/>
              </a:spcAft>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1: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S is called 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it is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a:t>
            </a:r>
            <a:r>
              <a:rPr lang="zh-CN" alt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反对称</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传递</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30000"/>
              </a:lnSpc>
              <a:spcAft>
                <a:spcPts val="1200"/>
              </a:spcAft>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set together with a partial ordering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partially ordered set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8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is denoted by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Members of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called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elements</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the </a:t>
            </a:r>
            <a:r>
              <a:rPr lang="en-US"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676899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35052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1: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the “greater than or equal” relation (</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partial ordering on the set of integers.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Reflexivity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every integer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then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Transitivity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then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p>
        </p:txBody>
      </p:sp>
    </p:spTree>
    <p:extLst>
      <p:ext uri="{BB962C8B-B14F-4D97-AF65-F5344CB8AC3E}">
        <p14:creationId xmlns:p14="http://schemas.microsoft.com/office/powerpoint/2010/main" val="2242557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503920" cy="1066800"/>
          </a:xfrm>
          <a:ln>
            <a:solidFill>
              <a:schemeClr val="bg1"/>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2: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the divisibility relation (∣) is a partial ordering on the set of integers.</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Reflexivity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all integers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positive integers with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Transitivity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Suppose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divides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divides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there are positive integers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such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bl</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Hence,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kl</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so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divides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Therefore, the relation is transitive. </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90194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36576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3: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the inclusion relation (⊆) is a partial ordering on the power set of a set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Reflexivity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whenever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subset of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positive integers with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Transitivity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74646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Comparability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可比</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38397" y="1927086"/>
            <a:ext cx="8229600" cy="1524000"/>
          </a:xfrm>
          <a:ln>
            <a:solidFill>
              <a:schemeClr val="bg1"/>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2: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elements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are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comparable</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可比</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either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elements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 that  neither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called</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incomparable</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不可比</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5" name="Content Placeholder 4"/>
          <p:cNvSpPr>
            <a:spLocks noGrp="1"/>
          </p:cNvSpPr>
          <p:nvPr>
            <p:ph idx="14"/>
          </p:nvPr>
        </p:nvSpPr>
        <p:spPr>
          <a:xfrm>
            <a:off x="444335" y="3581400"/>
            <a:ext cx="8229600" cy="2895600"/>
          </a:xfrm>
          <a:ln>
            <a:solidFill>
              <a:schemeClr val="bg1"/>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3: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is a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every two elements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comparable,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totally ordered</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全序集</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linearly ordered set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线序集</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 is called 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total order</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全序</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 a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order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线序</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4: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is 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well-ordered set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良序集</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it is a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such that ≼ is a total ordering and every nonempty subset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has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least element</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最小元</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文本框 3">
            <a:extLst>
              <a:ext uri="{FF2B5EF4-FFF2-40B4-BE49-F238E27FC236}">
                <a16:creationId xmlns:a16="http://schemas.microsoft.com/office/drawing/2014/main" id="{5F705620-5CB5-8CAD-7F59-779DB0177E9C}"/>
              </a:ext>
            </a:extLst>
          </p:cNvPr>
          <p:cNvSpPr txBox="1"/>
          <p:nvPr/>
        </p:nvSpPr>
        <p:spPr>
          <a:xfrm>
            <a:off x="457200" y="990600"/>
            <a:ext cx="8229600" cy="830997"/>
          </a:xfrm>
          <a:prstGeom prst="rect">
            <a:avLst/>
          </a:prstGeom>
          <a:noFill/>
        </p:spPr>
        <p:txBody>
          <a:bodyPr wrap="square" rtlCol="0">
            <a:spAutoFit/>
          </a:bodyPr>
          <a:lstStyle/>
          <a:p>
            <a:pPr algn="l"/>
            <a:r>
              <a:rPr lang="en-US" altLang="zh-CN" sz="2400" b="1" i="0" u="none" strike="noStrike" baseline="0" dirty="0">
                <a:latin typeface="Times New Roman" panose="02020603050405020304" pitchFamily="18" charset="0"/>
                <a:cs typeface="Times New Roman" panose="02020603050405020304" pitchFamily="18" charset="0"/>
              </a:rPr>
              <a:t>Customarily, the notation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a </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b </a:t>
            </a:r>
            <a:r>
              <a:rPr lang="en-US" altLang="zh-CN" sz="2400" b="1" i="0" u="none" strike="noStrike" baseline="0" dirty="0">
                <a:latin typeface="Times New Roman" panose="02020603050405020304" pitchFamily="18" charset="0"/>
                <a:cs typeface="Times New Roman" panose="02020603050405020304" pitchFamily="18" charset="0"/>
              </a:rPr>
              <a:t>is used to denote </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that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a, b</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R</a:t>
            </a:r>
            <a:r>
              <a:rPr lang="en-US" altLang="zh-CN" sz="2400" b="1" i="1" u="none" strike="noStrike" baseline="0" dirty="0">
                <a:latin typeface="Times New Roman" panose="02020603050405020304" pitchFamily="18" charset="0"/>
                <a:cs typeface="Times New Roman" panose="02020603050405020304" pitchFamily="18" charset="0"/>
              </a:rPr>
              <a:t> </a:t>
            </a:r>
            <a:r>
              <a:rPr lang="en-US" altLang="zh-CN" sz="2400" b="1" i="0" u="none" strike="noStrike" baseline="0" dirty="0">
                <a:latin typeface="Times New Roman" panose="02020603050405020304" pitchFamily="18" charset="0"/>
                <a:cs typeface="Times New Roman" panose="02020603050405020304" pitchFamily="18" charset="0"/>
              </a:rPr>
              <a:t>in an arbitrary </a:t>
            </a:r>
            <a:r>
              <a:rPr lang="en-US" altLang="zh-CN" sz="2400" b="1" i="0" u="none" strike="noStrike" baseline="0" dirty="0" err="1">
                <a:latin typeface="Times New Roman" panose="02020603050405020304" pitchFamily="18" charset="0"/>
                <a:cs typeface="Times New Roman" panose="02020603050405020304" pitchFamily="18" charset="0"/>
              </a:rPr>
              <a:t>poset</a:t>
            </a:r>
            <a:r>
              <a:rPr lang="en-US" altLang="zh-CN" sz="2400" b="1" i="0" u="none" strike="noStrike" baseline="0" dirty="0">
                <a:latin typeface="Times New Roman" panose="02020603050405020304" pitchFamily="18" charset="0"/>
                <a:cs typeface="Times New Roman" panose="02020603050405020304" pitchFamily="18" charset="0"/>
              </a:rPr>
              <a:t> (</a:t>
            </a:r>
            <a:r>
              <a:rPr lang="en-US" altLang="zh-CN" sz="2400" b="1" i="1" u="none" strike="noStrike" baseline="0" dirty="0">
                <a:latin typeface="Times New Roman" panose="02020603050405020304" pitchFamily="18" charset="0"/>
                <a:cs typeface="Times New Roman" panose="02020603050405020304" pitchFamily="18" charset="0"/>
              </a:rPr>
              <a:t>S, R</a:t>
            </a:r>
            <a:r>
              <a:rPr lang="en-US" altLang="zh-CN" sz="2400" b="1" i="0" u="none" strike="noStrike" baseline="0"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475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0"/>
            <a:ext cx="8229600" cy="908050"/>
          </a:xfrm>
        </p:spPr>
        <p:txBody>
          <a:bodyPr/>
          <a:lstStyle/>
          <a:p>
            <a:pPr eaLnBrk="1" hangingPunct="1"/>
            <a:r>
              <a:rPr lang="zh-CN" altLang="en-US"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可比</a:t>
            </a:r>
            <a:r>
              <a:rPr lang="en-US" altLang="zh-CN"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zh-CN" altLang="en-US"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盖住</a:t>
            </a:r>
          </a:p>
        </p:txBody>
      </p:sp>
      <p:sp>
        <p:nvSpPr>
          <p:cNvPr id="69635" name="Rectangle 3"/>
          <p:cNvSpPr>
            <a:spLocks noGrp="1" noChangeArrowheads="1"/>
          </p:cNvSpPr>
          <p:nvPr>
            <p:ph type="body" idx="1"/>
          </p:nvPr>
        </p:nvSpPr>
        <p:spPr>
          <a:xfrm>
            <a:off x="457200" y="1197570"/>
            <a:ext cx="8229600" cy="5111750"/>
          </a:xfrm>
        </p:spPr>
        <p:txBody>
          <a:bodyPr/>
          <a:lstStyle/>
          <a:p>
            <a:pPr marL="0" indent="0" eaLnBrk="1" hangingPunct="1">
              <a:buNone/>
            </a:pPr>
            <a:r>
              <a:rPr lang="en-US" altLang="zh-CN" sz="28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1. </a:t>
            </a:r>
            <a:r>
              <a:rPr lang="zh-CN" altLang="en-US" sz="28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定义：</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设</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为</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偏序集（</a:t>
            </a:r>
            <a:r>
              <a:rPr lang="en-US" altLang="zh-CN"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p</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oset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对于任意的</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如果</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或者</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成立</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则称</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与</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是</a:t>
            </a:r>
            <a:r>
              <a:rPr lang="zh-CN" altLang="en-US" sz="2800" b="1" i="0" u="sng" dirty="0">
                <a:solidFill>
                  <a:srgbClr val="FF00FF"/>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可比</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的</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p>
          <a:p>
            <a:pPr marL="0" indent="0" eaLnBrk="1" hangingPunct="1">
              <a:buNone/>
            </a:pPr>
            <a:r>
              <a:rPr lang="en-US" altLang="zh-CN" sz="28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2. </a:t>
            </a:r>
            <a:r>
              <a:rPr lang="zh-CN" altLang="en-US" sz="28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定义：</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如果</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即</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 </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且不存在</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z</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使得</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z</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则称</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zh-CN" altLang="en-US" sz="2800" b="1" i="0" dirty="0">
                <a:solidFill>
                  <a:srgbClr val="FF00FF"/>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盖住</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b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br>
            <a:endPar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endParaRPr>
          </a:p>
          <a:p>
            <a:pPr lvl="1" eaLnBrk="1" hangingPunct="1"/>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是</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 = {1,2,3,4,5}</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上的</a:t>
            </a:r>
            <a:r>
              <a:rPr lang="zh-CN" altLang="en-US" sz="24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整除关系</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,1</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和任意元素有整除关系</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所以</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1</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和</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1,2,3,4,5</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是可比的</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b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b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endParaRPr>
          </a:p>
          <a:p>
            <a:pPr lvl="1" eaLnBrk="1" hangingPunct="1"/>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但</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不能整除</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3,</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所以</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和</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3</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是不可比的</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b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b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1</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并且不存在一个</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z</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使得</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1</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z</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所以</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盖住</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1.</a:t>
            </a:r>
            <a:b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b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同样</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4</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盖住</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但</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4</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不盖住</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1.</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哈斯图</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1219200"/>
          </a:xfrm>
        </p:spPr>
        <p:txBody>
          <a:bodyPr/>
          <a:lstStyle/>
          <a:p>
            <a:r>
              <a:rPr lang="en-US" sz="2400" b="1" dirty="0">
                <a:solidFill>
                  <a:srgbClr val="FF0000"/>
                </a:solidFill>
                <a:latin typeface="Times New Roman" panose="02020603050405020304" pitchFamily="18" charset="0"/>
                <a:cs typeface="Times New Roman" panose="02020603050405020304" pitchFamily="18" charset="0"/>
              </a:rPr>
              <a:t>Definition: </a:t>
            </a:r>
            <a:r>
              <a:rPr lang="en-US" sz="2400" b="1" dirty="0">
                <a:latin typeface="Times New Roman" panose="02020603050405020304" pitchFamily="18" charset="0"/>
                <a:cs typeface="Times New Roman" panose="02020603050405020304" pitchFamily="18" charset="0"/>
              </a:rPr>
              <a:t>A </a:t>
            </a:r>
            <a:r>
              <a:rPr lang="en-US" sz="2400" b="1" i="1" dirty="0" err="1">
                <a:solidFill>
                  <a:srgbClr val="FF0000"/>
                </a:solidFill>
                <a:latin typeface="Times New Roman" panose="02020603050405020304" pitchFamily="18" charset="0"/>
                <a:cs typeface="Times New Roman" panose="02020603050405020304" pitchFamily="18" charset="0"/>
              </a:rPr>
              <a:t>Hasse</a:t>
            </a:r>
            <a:r>
              <a:rPr lang="en-US" sz="2400" b="1" i="1" dirty="0">
                <a:solidFill>
                  <a:srgbClr val="FF0000"/>
                </a:solidFill>
                <a:latin typeface="Times New Roman" panose="02020603050405020304" pitchFamily="18" charset="0"/>
                <a:cs typeface="Times New Roman" panose="02020603050405020304" pitchFamily="18" charset="0"/>
              </a:rPr>
              <a:t> diagram </a:t>
            </a:r>
            <a:r>
              <a:rPr lang="en-US" sz="2400" b="1" dirty="0">
                <a:latin typeface="Times New Roman" panose="02020603050405020304" pitchFamily="18" charset="0"/>
                <a:cs typeface="Times New Roman" panose="02020603050405020304" pitchFamily="18" charset="0"/>
              </a:rPr>
              <a:t>is a visual representation of a partial ordering that leaves out edges that must be present because of the reflexive and transitive properties.</a:t>
            </a:r>
          </a:p>
        </p:txBody>
      </p:sp>
      <p:pic>
        <p:nvPicPr>
          <p:cNvPr id="8" name="Picture 3" descr="Constructing the Hasse diagram for left parenthesis left brace 1, 2, 3, 4 right brace, less than or equal to, right parenthesi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124200" y="2653727"/>
            <a:ext cx="2797860" cy="2108773"/>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762500"/>
            <a:ext cx="8458200" cy="1600200"/>
          </a:xfrm>
        </p:spPr>
        <p:txBody>
          <a:bodyPr/>
          <a:lstStyle/>
          <a:p>
            <a:r>
              <a:rPr lang="en-US" sz="2400" b="1" dirty="0">
                <a:latin typeface="Times New Roman" panose="02020603050405020304" pitchFamily="18" charset="0"/>
                <a:cs typeface="Times New Roman" panose="02020603050405020304" pitchFamily="18" charset="0"/>
              </a:rPr>
              <a:t>A partial ordering is shown in (a) of the figure above. The loops due to the reflexive property are deleted in (b). The edges that must be present due to the transitive property are deleted in (c). The </a:t>
            </a:r>
            <a:r>
              <a:rPr lang="en-US" sz="2400" b="1" dirty="0" err="1">
                <a:latin typeface="Times New Roman" panose="02020603050405020304" pitchFamily="18" charset="0"/>
                <a:cs typeface="Times New Roman" panose="02020603050405020304" pitchFamily="18" charset="0"/>
              </a:rPr>
              <a:t>Hasse</a:t>
            </a:r>
            <a:r>
              <a:rPr lang="en-US" sz="2400" b="1" dirty="0">
                <a:latin typeface="Times New Roman" panose="02020603050405020304" pitchFamily="18" charset="0"/>
                <a:cs typeface="Times New Roman" panose="02020603050405020304" pitchFamily="18" charset="0"/>
              </a:rPr>
              <a:t> diagram for the partial ordering (a), is depicted in (c).</a:t>
            </a:r>
          </a:p>
        </p:txBody>
      </p:sp>
    </p:spTree>
    <p:extLst>
      <p:ext uri="{BB962C8B-B14F-4D97-AF65-F5344CB8AC3E}">
        <p14:creationId xmlns:p14="http://schemas.microsoft.com/office/powerpoint/2010/main" val="45983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BE839-4C3A-2A8C-27D0-DAB6A098645B}"/>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What are relations?</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09A92F3-4D31-8D4D-38BB-7C45D60E57A6}"/>
              </a:ext>
            </a:extLst>
          </p:cNvPr>
          <p:cNvSpPr>
            <a:spLocks noGrp="1"/>
          </p:cNvSpPr>
          <p:nvPr>
            <p:ph idx="1"/>
          </p:nvPr>
        </p:nvSpPr>
        <p:spPr/>
        <p:txBody>
          <a:bodyPr/>
          <a:lstStyle/>
          <a:p>
            <a:pPr marL="457200" indent="-457200" eaLnBrk="1" hangingPunct="1">
              <a:spcBef>
                <a:spcPts val="600"/>
              </a:spcBef>
              <a:spcAft>
                <a:spcPts val="0"/>
              </a:spcAft>
              <a:buFont typeface="Wingdings" panose="05000000000000000000" pitchFamily="2" charset="2"/>
              <a:buChar char="Ø"/>
            </a:pPr>
            <a:r>
              <a:rPr lang="en-US" altLang="zh-CN" b="1" dirty="0">
                <a:latin typeface="Times New Roman" panose="02020603050405020304" pitchFamily="18" charset="0"/>
                <a:cs typeface="Times New Roman" panose="02020603050405020304" pitchFamily="18" charset="0"/>
              </a:rPr>
              <a:t>Relations are a formal means to specify which elements from two or more sets are related to each other</a:t>
            </a:r>
          </a:p>
          <a:p>
            <a:pPr marL="457200" indent="-457200" eaLnBrk="1" hangingPunct="1">
              <a:spcBef>
                <a:spcPts val="600"/>
              </a:spcBef>
              <a:spcAft>
                <a:spcPts val="0"/>
              </a:spcAft>
              <a:buFont typeface="Wingdings" panose="05000000000000000000" pitchFamily="2" charset="2"/>
              <a:buChar char="Ø"/>
            </a:pPr>
            <a:r>
              <a:rPr lang="en-US" altLang="zh-CN" b="1" dirty="0">
                <a:latin typeface="Times New Roman" panose="02020603050405020304" pitchFamily="18" charset="0"/>
                <a:cs typeface="Times New Roman" panose="02020603050405020304" pitchFamily="18" charset="0"/>
              </a:rPr>
              <a:t>Examples</a:t>
            </a:r>
          </a:p>
          <a:p>
            <a:pPr lvl="2">
              <a:spcBef>
                <a:spcPts val="600"/>
              </a:spcBef>
              <a:spcAft>
                <a:spcPts val="0"/>
              </a:spcAft>
            </a:pPr>
            <a:r>
              <a:rPr lang="en-US" altLang="zh-CN" sz="2800" b="1" dirty="0">
                <a:latin typeface="Times New Roman" panose="02020603050405020304" pitchFamily="18" charset="0"/>
                <a:cs typeface="Times New Roman" panose="02020603050405020304" pitchFamily="18" charset="0"/>
              </a:rPr>
              <a:t>{students} who take {courses}</a:t>
            </a:r>
          </a:p>
          <a:p>
            <a:pPr lvl="2">
              <a:spcBef>
                <a:spcPts val="600"/>
              </a:spcBef>
              <a:spcAft>
                <a:spcPts val="0"/>
              </a:spcAft>
            </a:pPr>
            <a:r>
              <a:rPr lang="en-US" altLang="zh-CN" sz="2800" b="1" dirty="0">
                <a:latin typeface="Times New Roman" panose="02020603050405020304" pitchFamily="18" charset="0"/>
                <a:cs typeface="Times New Roman" panose="02020603050405020304" pitchFamily="18" charset="0"/>
              </a:rPr>
              <a:t>{businesses} and their {telephone numbers}</a:t>
            </a:r>
          </a:p>
          <a:p>
            <a:pPr lvl="2">
              <a:spcBef>
                <a:spcPts val="600"/>
              </a:spcBef>
              <a:spcAft>
                <a:spcPts val="0"/>
              </a:spcAft>
            </a:pPr>
            <a:r>
              <a:rPr lang="en-US" altLang="zh-CN" sz="2800" b="1" dirty="0">
                <a:latin typeface="Times New Roman" panose="02020603050405020304" pitchFamily="18" charset="0"/>
                <a:cs typeface="Times New Roman" panose="02020603050405020304" pitchFamily="18" charset="0"/>
              </a:rPr>
              <a:t>{integers} and their {divisors}</a:t>
            </a:r>
          </a:p>
          <a:p>
            <a:pPr lvl="2">
              <a:spcBef>
                <a:spcPts val="600"/>
              </a:spcBef>
              <a:spcAft>
                <a:spcPts val="0"/>
              </a:spcAft>
            </a:pPr>
            <a:r>
              <a:rPr lang="en-US" altLang="zh-CN" sz="2800" b="1" dirty="0">
                <a:latin typeface="Times New Roman" panose="02020603050405020304" pitchFamily="18" charset="0"/>
                <a:cs typeface="Times New Roman" panose="02020603050405020304" pitchFamily="18" charset="0"/>
              </a:rPr>
              <a:t>{program variables} and the {subroutines} they are used in.</a:t>
            </a:r>
          </a:p>
          <a:p>
            <a:endParaRPr lang="zh-CN" altLang="en-US" dirty="0"/>
          </a:p>
        </p:txBody>
      </p:sp>
      <p:sp>
        <p:nvSpPr>
          <p:cNvPr id="5" name="文本占位符 4">
            <a:extLst>
              <a:ext uri="{FF2B5EF4-FFF2-40B4-BE49-F238E27FC236}">
                <a16:creationId xmlns:a16="http://schemas.microsoft.com/office/drawing/2014/main" id="{A8C1F3CA-038C-F486-F141-656BAF2B728A}"/>
              </a:ext>
            </a:extLst>
          </p:cNvPr>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3567628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Procedure for Constructing a </a:t>
            </a:r>
            <a:r>
              <a:rPr lang="en-US" sz="36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a:t>
            </a:r>
          </a:p>
        </p:txBody>
      </p:sp>
      <p:sp>
        <p:nvSpPr>
          <p:cNvPr id="3" name="Content Placeholder 2"/>
          <p:cNvSpPr>
            <a:spLocks noGrp="1"/>
          </p:cNvSpPr>
          <p:nvPr>
            <p:ph idx="1"/>
          </p:nvPr>
        </p:nvSpPr>
        <p:spPr>
          <a:xfrm>
            <a:off x="266700" y="1295400"/>
            <a:ext cx="8610600" cy="5257800"/>
          </a:xfrm>
        </p:spPr>
        <p:txBody>
          <a:bodyPr/>
          <a:lstStyle/>
          <a:p>
            <a:r>
              <a:rPr lang="en-US" sz="2800" b="1" dirty="0">
                <a:latin typeface="Times New Roman" panose="02020603050405020304" pitchFamily="18" charset="0"/>
                <a:cs typeface="Times New Roman" panose="02020603050405020304" pitchFamily="18" charset="0"/>
              </a:rPr>
              <a:t>To represent a finite </a:t>
            </a:r>
            <a:r>
              <a:rPr lang="en-US" sz="2800" b="1" dirty="0" err="1">
                <a:latin typeface="Times New Roman" panose="02020603050405020304" pitchFamily="18" charset="0"/>
                <a:cs typeface="Times New Roman" panose="02020603050405020304" pitchFamily="18" charset="0"/>
              </a:rPr>
              <a:t>poset</a:t>
            </a:r>
            <a:r>
              <a:rPr lang="en-US" sz="2800" b="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S</a:t>
            </a:r>
            <a:r>
              <a:rPr lang="en-US" sz="2800" b="1"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ea typeface="Cambria Math"/>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using a </a:t>
            </a:r>
            <a:r>
              <a:rPr lang="en-US" sz="2800" b="1" dirty="0" err="1">
                <a:latin typeface="Times New Roman" panose="02020603050405020304" pitchFamily="18" charset="0"/>
                <a:cs typeface="Times New Roman" panose="02020603050405020304" pitchFamily="18" charset="0"/>
              </a:rPr>
              <a:t>Hasse</a:t>
            </a:r>
            <a:r>
              <a:rPr lang="en-US" sz="2800" b="1" dirty="0">
                <a:latin typeface="Times New Roman" panose="02020603050405020304" pitchFamily="18" charset="0"/>
                <a:cs typeface="Times New Roman" panose="02020603050405020304" pitchFamily="18" charset="0"/>
              </a:rPr>
              <a:t> diagram, start with the directed graph of the relation:</a:t>
            </a:r>
          </a:p>
          <a:p>
            <a:pPr lvl="1"/>
            <a:r>
              <a:rPr lang="en-US" sz="2400" b="1" dirty="0">
                <a:latin typeface="Times New Roman" panose="02020603050405020304" pitchFamily="18" charset="0"/>
                <a:cs typeface="Times New Roman" panose="02020603050405020304" pitchFamily="18" charset="0"/>
              </a:rPr>
              <a:t>Remove the loops (</a:t>
            </a:r>
            <a:r>
              <a:rPr lang="en-US" sz="2400" b="1" i="1" dirty="0">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 present at every vertex due to the reflexive property.</a:t>
            </a:r>
          </a:p>
          <a:p>
            <a:pPr lvl="1"/>
            <a:r>
              <a:rPr lang="en-US" sz="2400" b="1" dirty="0">
                <a:latin typeface="Times New Roman" panose="02020603050405020304" pitchFamily="18" charset="0"/>
                <a:cs typeface="Times New Roman" panose="02020603050405020304" pitchFamily="18" charset="0"/>
              </a:rPr>
              <a:t>Remove all edges (</a:t>
            </a:r>
            <a:r>
              <a:rPr lang="en-US" sz="2400" b="1" i="1" dirty="0">
                <a:latin typeface="Times New Roman" panose="02020603050405020304" pitchFamily="18" charset="0"/>
                <a:cs typeface="Times New Roman" panose="02020603050405020304" pitchFamily="18" charset="0"/>
              </a:rPr>
              <a:t>x</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y</a:t>
            </a:r>
            <a:r>
              <a:rPr lang="en-US" sz="2400" b="1" dirty="0">
                <a:latin typeface="Times New Roman" panose="02020603050405020304" pitchFamily="18" charset="0"/>
                <a:cs typeface="Times New Roman" panose="02020603050405020304" pitchFamily="18" charset="0"/>
              </a:rPr>
              <a:t>) for which there is an element </a:t>
            </a:r>
            <a:r>
              <a:rPr lang="en-US" sz="2400" b="1" i="1" dirty="0">
                <a:latin typeface="Times New Roman" panose="02020603050405020304" pitchFamily="18" charset="0"/>
                <a:cs typeface="Times New Roman" panose="02020603050405020304" pitchFamily="18" charset="0"/>
              </a:rPr>
              <a:t>z</a:t>
            </a: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Cambria Math"/>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S</a:t>
            </a:r>
            <a:r>
              <a:rPr lang="en-US" sz="2400" b="1" dirty="0">
                <a:latin typeface="Times New Roman" panose="02020603050405020304" pitchFamily="18" charset="0"/>
                <a:cs typeface="Times New Roman" panose="02020603050405020304" pitchFamily="18" charset="0"/>
              </a:rPr>
              <a:t> such that </a:t>
            </a:r>
            <a:r>
              <a:rPr lang="en-US" sz="2400" b="1" i="1" dirty="0">
                <a:latin typeface="Times New Roman" panose="02020603050405020304" pitchFamily="18" charset="0"/>
                <a:cs typeface="Times New Roman" panose="02020603050405020304" pitchFamily="18" charset="0"/>
              </a:rPr>
              <a:t>x</a:t>
            </a: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Cambria Math"/>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z</a:t>
            </a:r>
            <a:r>
              <a:rPr lang="en-US" sz="2400" b="1" dirty="0">
                <a:latin typeface="Times New Roman" panose="02020603050405020304" pitchFamily="18" charset="0"/>
                <a:cs typeface="Times New Roman" panose="02020603050405020304" pitchFamily="18" charset="0"/>
              </a:rPr>
              <a:t> and </a:t>
            </a:r>
            <a:r>
              <a:rPr lang="en-US" sz="2400" b="1" i="1" dirty="0">
                <a:latin typeface="Times New Roman" panose="02020603050405020304" pitchFamily="18" charset="0"/>
                <a:cs typeface="Times New Roman" panose="02020603050405020304" pitchFamily="18" charset="0"/>
              </a:rPr>
              <a:t>z</a:t>
            </a: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Cambria Math"/>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y</a:t>
            </a:r>
            <a:r>
              <a:rPr lang="en-US" sz="2400" b="1" dirty="0">
                <a:latin typeface="Times New Roman" panose="02020603050405020304" pitchFamily="18" charset="0"/>
                <a:cs typeface="Times New Roman" panose="02020603050405020304" pitchFamily="18" charset="0"/>
              </a:rPr>
              <a:t>. These are the edges that must be present due to the transitive property.</a:t>
            </a:r>
          </a:p>
          <a:p>
            <a:pPr lvl="1"/>
            <a:r>
              <a:rPr lang="en-US" sz="2400" b="1" dirty="0">
                <a:latin typeface="Times New Roman" panose="02020603050405020304" pitchFamily="18" charset="0"/>
                <a:cs typeface="Times New Roman" panose="02020603050405020304" pitchFamily="18" charset="0"/>
              </a:rPr>
              <a:t>Arrange each edge so that its initial vertex is below the terminal vertex. Remove all the arrows, because all edges point upwards toward their terminal vertex. </a:t>
            </a:r>
          </a:p>
        </p:txBody>
      </p:sp>
    </p:spTree>
    <p:extLst>
      <p:ext uri="{BB962C8B-B14F-4D97-AF65-F5344CB8AC3E}">
        <p14:creationId xmlns:p14="http://schemas.microsoft.com/office/powerpoint/2010/main" val="2227351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229600" cy="908050"/>
          </a:xfrm>
        </p:spPr>
        <p:txBody>
          <a:bodyPr/>
          <a:lstStyle/>
          <a:p>
            <a:pPr eaLnBrk="1" hangingPunct="1">
              <a:defRPr/>
            </a:pPr>
            <a:r>
              <a:rPr lang="en-US" altLang="zh-CN" b="1" dirty="0" err="1">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a:t>
            </a:r>
            <a:r>
              <a:rPr lang="zh-CN" altLang="en-US"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哈斯图</a:t>
            </a:r>
          </a:p>
        </p:txBody>
      </p:sp>
      <p:sp>
        <p:nvSpPr>
          <p:cNvPr id="71683" name="Rectangle 3"/>
          <p:cNvSpPr>
            <a:spLocks noGrp="1" noChangeArrowheads="1"/>
          </p:cNvSpPr>
          <p:nvPr>
            <p:ph type="body" idx="1"/>
          </p:nvPr>
        </p:nvSpPr>
        <p:spPr>
          <a:xfrm>
            <a:off x="609600" y="915967"/>
            <a:ext cx="8305800" cy="4670425"/>
          </a:xfrm>
          <a:ln>
            <a:solidFill>
              <a:srgbClr val="FF0000"/>
            </a:solidFill>
          </a:ln>
        </p:spPr>
        <p:txBody>
          <a:bodyPr/>
          <a:lstStyle/>
          <a:p>
            <a:pPr marL="0" indent="0" eaLnBrk="1" hangingPunct="1">
              <a:lnSpc>
                <a:spcPct val="130000"/>
              </a:lnSpc>
              <a:buNone/>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Draw the </a:t>
            </a:r>
            <a:r>
              <a:rPr lang="en-US" altLang="zh-CN"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 representing the partial ordering {(a, b) ∣a divides b} on {1, 2, 3, 4, 6, 8, 12}.</a:t>
            </a:r>
          </a:p>
        </p:txBody>
      </p:sp>
      <p:pic>
        <p:nvPicPr>
          <p:cNvPr id="3" name="图片 2">
            <a:extLst>
              <a:ext uri="{FF2B5EF4-FFF2-40B4-BE49-F238E27FC236}">
                <a16:creationId xmlns:a16="http://schemas.microsoft.com/office/drawing/2014/main" id="{9E5F74D3-ECE2-DE79-A7C6-D8A597777F43}"/>
              </a:ext>
            </a:extLst>
          </p:cNvPr>
          <p:cNvPicPr>
            <a:picLocks noChangeAspect="1"/>
          </p:cNvPicPr>
          <p:nvPr/>
        </p:nvPicPr>
        <p:blipFill>
          <a:blip r:embed="rId2"/>
          <a:stretch>
            <a:fillRect/>
          </a:stretch>
        </p:blipFill>
        <p:spPr>
          <a:xfrm>
            <a:off x="624444" y="2240746"/>
            <a:ext cx="2251038" cy="3543300"/>
          </a:xfrm>
          <a:prstGeom prst="rect">
            <a:avLst/>
          </a:prstGeom>
        </p:spPr>
      </p:pic>
      <p:pic>
        <p:nvPicPr>
          <p:cNvPr id="5" name="图片 4">
            <a:extLst>
              <a:ext uri="{FF2B5EF4-FFF2-40B4-BE49-F238E27FC236}">
                <a16:creationId xmlns:a16="http://schemas.microsoft.com/office/drawing/2014/main" id="{C48D0710-58F1-6AC3-9109-21F6415B2EBE}"/>
              </a:ext>
            </a:extLst>
          </p:cNvPr>
          <p:cNvPicPr>
            <a:picLocks noChangeAspect="1"/>
          </p:cNvPicPr>
          <p:nvPr/>
        </p:nvPicPr>
        <p:blipFill>
          <a:blip r:embed="rId3"/>
          <a:stretch>
            <a:fillRect/>
          </a:stretch>
        </p:blipFill>
        <p:spPr>
          <a:xfrm>
            <a:off x="3505200" y="2181226"/>
            <a:ext cx="2454304" cy="3543300"/>
          </a:xfrm>
          <a:prstGeom prst="rect">
            <a:avLst/>
          </a:prstGeom>
        </p:spPr>
      </p:pic>
      <p:pic>
        <p:nvPicPr>
          <p:cNvPr id="7" name="图片 6">
            <a:extLst>
              <a:ext uri="{FF2B5EF4-FFF2-40B4-BE49-F238E27FC236}">
                <a16:creationId xmlns:a16="http://schemas.microsoft.com/office/drawing/2014/main" id="{4002B448-5321-DF9A-EF34-DE0627E5F618}"/>
              </a:ext>
            </a:extLst>
          </p:cNvPr>
          <p:cNvPicPr>
            <a:picLocks noChangeAspect="1"/>
          </p:cNvPicPr>
          <p:nvPr/>
        </p:nvPicPr>
        <p:blipFill>
          <a:blip r:embed="rId4"/>
          <a:stretch>
            <a:fillRect/>
          </a:stretch>
        </p:blipFill>
        <p:spPr>
          <a:xfrm>
            <a:off x="6477000" y="2120793"/>
            <a:ext cx="2342080" cy="3663253"/>
          </a:xfrm>
          <a:prstGeom prst="rect">
            <a:avLst/>
          </a:prstGeom>
        </p:spPr>
      </p:pic>
    </p:spTree>
    <p:extLst>
      <p:ext uri="{BB962C8B-B14F-4D97-AF65-F5344CB8AC3E}">
        <p14:creationId xmlns:p14="http://schemas.microsoft.com/office/powerpoint/2010/main" val="39626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229600" cy="908050"/>
          </a:xfrm>
        </p:spPr>
        <p:txBody>
          <a:bodyPr/>
          <a:lstStyle/>
          <a:p>
            <a:pPr eaLnBrk="1" hangingPunct="1">
              <a:defRPr/>
            </a:pPr>
            <a:r>
              <a:rPr lang="en-US" altLang="zh-CN" b="1" dirty="0" err="1">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a:t>
            </a:r>
            <a:r>
              <a:rPr lang="zh-CN" altLang="en-US"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哈斯图</a:t>
            </a:r>
          </a:p>
        </p:txBody>
      </p:sp>
      <p:sp>
        <p:nvSpPr>
          <p:cNvPr id="71683" name="Rectangle 3"/>
          <p:cNvSpPr>
            <a:spLocks noGrp="1" noChangeArrowheads="1"/>
          </p:cNvSpPr>
          <p:nvPr>
            <p:ph type="body" idx="1"/>
          </p:nvPr>
        </p:nvSpPr>
        <p:spPr>
          <a:xfrm>
            <a:off x="609600" y="915967"/>
            <a:ext cx="8229600" cy="4670425"/>
          </a:xfrm>
          <a:ln>
            <a:solidFill>
              <a:srgbClr val="FF0000"/>
            </a:solidFill>
          </a:ln>
        </p:spPr>
        <p:txBody>
          <a:bodyPr/>
          <a:lstStyle/>
          <a:p>
            <a:pPr marL="0" indent="0" eaLnBrk="1" hangingPunct="1">
              <a:lnSpc>
                <a:spcPct val="130000"/>
              </a:lnSpc>
              <a:buNone/>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Draw the </a:t>
            </a:r>
            <a:r>
              <a:rPr lang="en-US" altLang="zh-CN"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the following two </a:t>
            </a:r>
            <a:r>
              <a:rPr lang="en-US" altLang="zh-CN"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posets</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marL="514350" indent="-514350" eaLnBrk="1" hangingPunct="1">
              <a:lnSpc>
                <a:spcPct val="130000"/>
              </a:lnSpc>
              <a:buAutoNum type="arabicPeriod"/>
            </a:pP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{1, 2, 3, 4, 5, 6, 7, 8, 9 },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a:p>
            <a:pPr marL="514350" indent="-514350" eaLnBrk="1" hangingPunct="1">
              <a:lnSpc>
                <a:spcPct val="130000"/>
              </a:lnSpc>
              <a:buAutoNum type="arabicPeriod"/>
            </a:pP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P</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4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a,b,c</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p:txBody>
      </p:sp>
      <p:pic>
        <p:nvPicPr>
          <p:cNvPr id="66" name="Picture 12">
            <a:extLst>
              <a:ext uri="{FF2B5EF4-FFF2-40B4-BE49-F238E27FC236}">
                <a16:creationId xmlns:a16="http://schemas.microsoft.com/office/drawing/2014/main" id="{582F97B8-E8DB-A8E9-0C1E-D7FC0DECF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135718"/>
            <a:ext cx="2667000" cy="2854158"/>
          </a:xfrm>
          <a:prstGeom prst="rect">
            <a:avLst/>
          </a:prstGeom>
        </p:spPr>
      </p:pic>
      <p:pic>
        <p:nvPicPr>
          <p:cNvPr id="67" name="Picture 14">
            <a:extLst>
              <a:ext uri="{FF2B5EF4-FFF2-40B4-BE49-F238E27FC236}">
                <a16:creationId xmlns:a16="http://schemas.microsoft.com/office/drawing/2014/main" id="{A13F6207-404A-0ED7-BBCE-BD9C1F9A8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3366565"/>
            <a:ext cx="3505200" cy="25754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down)">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二元关系</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from a set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 set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subset</a:t>
            </a:r>
          </a:p>
        </p:txBody>
      </p:sp>
      <p:graphicFrame>
        <p:nvGraphicFramePr>
          <p:cNvPr id="13" name="Object 3"/>
          <p:cNvGraphicFramePr>
            <a:graphicFrameLocks noChangeAspect="1"/>
          </p:cNvGraphicFramePr>
          <p:nvPr>
            <p:extLst>
              <p:ext uri="{D42A27DB-BD31-4B8C-83A1-F6EECF244321}">
                <p14:modId xmlns:p14="http://schemas.microsoft.com/office/powerpoint/2010/main" val="1113747160"/>
              </p:ext>
            </p:extLst>
          </p:nvPr>
        </p:nvGraphicFramePr>
        <p:xfrm>
          <a:off x="2362200" y="1800004"/>
          <a:ext cx="1714500" cy="476100"/>
        </p:xfrm>
        <a:graphic>
          <a:graphicData uri="http://schemas.openxmlformats.org/presentationml/2006/ole">
            <mc:AlternateContent xmlns:mc="http://schemas.openxmlformats.org/markup-compatibility/2006">
              <mc:Choice xmlns:v="urn:schemas-microsoft-com:vml" Requires="v">
                <p:oleObj name="Equation" r:id="rId2" imgW="685800" imgH="190440" progId="Equation.DSMT4">
                  <p:embed/>
                </p:oleObj>
              </mc:Choice>
              <mc:Fallback>
                <p:oleObj name="Equation" r:id="rId2" imgW="685800" imgH="190440" progId="Equation.DSMT4">
                  <p:embed/>
                  <p:pic>
                    <p:nvPicPr>
                      <p:cNvPr id="0" name=""/>
                      <p:cNvPicPr/>
                      <p:nvPr/>
                    </p:nvPicPr>
                    <p:blipFill>
                      <a:blip r:embed="rId3"/>
                      <a:stretch>
                        <a:fillRect/>
                      </a:stretch>
                    </p:blipFill>
                    <p:spPr>
                      <a:xfrm>
                        <a:off x="2362200" y="1800004"/>
                        <a:ext cx="1714500" cy="476100"/>
                      </a:xfrm>
                      <a:prstGeom prst="rect">
                        <a:avLst/>
                      </a:prstGeom>
                    </p:spPr>
                  </p:pic>
                </p:oleObj>
              </mc:Fallback>
            </mc:AlternateContent>
          </a:graphicData>
        </a:graphic>
      </p:graphicFrame>
      <p:sp>
        <p:nvSpPr>
          <p:cNvPr id="6" name="Content Placeholder 4"/>
          <p:cNvSpPr>
            <a:spLocks noGrp="1"/>
          </p:cNvSpPr>
          <p:nvPr>
            <p:ph idx="13"/>
          </p:nvPr>
        </p:nvSpPr>
        <p:spPr>
          <a:xfrm>
            <a:off x="457200" y="2362200"/>
            <a:ext cx="8229600" cy="2743200"/>
          </a:xfrm>
        </p:spPr>
        <p:txBody>
          <a:bodyPr/>
          <a:lstStyle/>
          <a:p>
            <a:pPr lvl="0"/>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p>
          <a:p>
            <a:pPr lvl="1">
              <a:spcBef>
                <a:spcPts val="6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{0,1,2}</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 =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err="1">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spcBef>
                <a:spcPts val="6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spcBef>
                <a:spcPts val="6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can represent relations from 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 set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graphically or using a table:</a:t>
            </a:r>
          </a:p>
        </p:txBody>
      </p:sp>
      <p:pic>
        <p:nvPicPr>
          <p:cNvPr id="12" name="Picture 5" descr="Displaying the ordered pairs in the relation R from Example 3."/>
          <p:cNvPicPr>
            <a:picLocks noGrp="1" noChangeAspect="1" noChangeArrowheads="1"/>
          </p:cNvPicPr>
          <p:nvPr>
            <p:ph idx="14"/>
          </p:nvPr>
        </p:nvPicPr>
        <p:blipFill>
          <a:blip r:embed="rId4">
            <a:extLst>
              <a:ext uri="{28A0092B-C50C-407E-A947-70E740481C1C}">
                <a14:useLocalDpi xmlns:a14="http://schemas.microsoft.com/office/drawing/2010/main" val="0"/>
              </a:ext>
            </a:extLst>
          </a:blip>
          <a:stretch>
            <a:fillRect/>
          </a:stretch>
        </p:blipFill>
        <p:spPr bwMode="auto">
          <a:xfrm>
            <a:off x="1219200" y="5181600"/>
            <a:ext cx="2395728" cy="1335024"/>
          </a:xfrm>
          <a:prstGeom prst="rect">
            <a:avLst/>
          </a:prstGeom>
          <a:extLst>
            <a:ext uri="{909E8E84-426E-40DD-AFC4-6F175D3DCCD1}">
              <a14:hiddenFill xmlns:a14="http://schemas.microsoft.com/office/drawing/2010/main">
                <a:solidFill>
                  <a:srgbClr val="FFFFFF"/>
                </a:solidFill>
              </a14:hiddenFill>
            </a:ext>
          </a:extLst>
        </p:spPr>
      </p:pic>
      <p:sp>
        <p:nvSpPr>
          <p:cNvPr id="8" name="Content Placeholder 6"/>
          <p:cNvSpPr>
            <a:spLocks noGrp="1"/>
          </p:cNvSpPr>
          <p:nvPr>
            <p:ph idx="15"/>
          </p:nvPr>
        </p:nvSpPr>
        <p:spPr>
          <a:xfrm>
            <a:off x="5029200" y="5105400"/>
            <a:ext cx="3429000" cy="1188720"/>
          </a:xfrm>
          <a:ln w="12700">
            <a:solidFill>
              <a:srgbClr val="1A587B"/>
            </a:solidFill>
          </a:ln>
        </p:spPr>
        <p:txBody>
          <a:bodyPr/>
          <a:lstStyle/>
          <a:p>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are more general than functions. A function is a relation where exactly one element of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related to each element of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endPar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3111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Relations on a Set </a:t>
            </a:r>
            <a:b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集合上的二元关系</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04800" y="1295400"/>
            <a:ext cx="8839200" cy="52578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binary relation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on</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set A</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subset of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 a relation from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on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2, 3, 4}. The ordered pairs in the relation</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divides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(1,1), (1, 2), (1,3), (1, 4), (2, 2), (2, 4), (3, 3) and  (4, 4).</a:t>
            </a:r>
            <a:endPar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9180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Relations on a Set</a:t>
            </a:r>
            <a:b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集合上的二元关系</a:t>
            </a:r>
            <a:endPar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257800"/>
              </a:xfrm>
            </p:spPr>
            <p:txBody>
              <a:bodyPr/>
              <a:lstStyle/>
              <a:p>
                <a:pPr marL="0" lvl="2" indent="0">
                  <a:spcAft>
                    <a:spcPts val="1200"/>
                  </a:spcAft>
                  <a:buClr>
                    <a:schemeClr val="accent3"/>
                  </a:buClr>
                  <a:buSzPct val="95000"/>
                  <a:buNone/>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Question: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How many relations are there on a set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marL="0" lvl="2" indent="0">
                  <a:spcAft>
                    <a:spcPts val="1200"/>
                  </a:spcAft>
                  <a:buNone/>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a relation 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same thing as a subset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we count the subsets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has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when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has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and a set with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has 2</a:t>
                </a:r>
                <a:r>
                  <a:rPr lang="en-US" sz="28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subsets, there are</a:t>
                </a:r>
                <a:r>
                  <a:rPr lang="en-US" altLang="zh-CN" sz="2800" dirty="0">
                    <a:ea typeface="Cambria Math" pitchFamily="18" charset="0"/>
                  </a:rPr>
                  <a:t> </a:t>
                </a:r>
                <a14:m>
                  <m:oMath xmlns:m="http://schemas.openxmlformats.org/officeDocument/2006/math">
                    <m:sSup>
                      <m:sSupPr>
                        <m:ctrlPr>
                          <a:rPr lang="en-US" altLang="zh-CN" sz="2800" b="1" i="1" smtClean="0">
                            <a:solidFill>
                              <a:srgbClr val="FF0000"/>
                            </a:solidFill>
                            <a:latin typeface="Cambria Math" panose="02040503050406030204" pitchFamily="18" charset="0"/>
                            <a:ea typeface="Cambria Math" pitchFamily="18" charset="0"/>
                          </a:rPr>
                        </m:ctrlPr>
                      </m:sSupPr>
                      <m:e>
                        <m:r>
                          <a:rPr lang="en-US" altLang="zh-CN" sz="2800" b="1" i="1" smtClean="0">
                            <a:solidFill>
                              <a:srgbClr val="FF0000"/>
                            </a:solidFill>
                            <a:latin typeface="Cambria Math" panose="02040503050406030204" pitchFamily="18" charset="0"/>
                            <a:ea typeface="Cambria Math" pitchFamily="18" charset="0"/>
                          </a:rPr>
                          <m:t>𝟐</m:t>
                        </m:r>
                      </m:e>
                      <m:sup>
                        <m:sSup>
                          <m:sSupPr>
                            <m:ctrlPr>
                              <a:rPr lang="en-US" altLang="zh-CN" sz="2800" b="1" i="1" smtClean="0">
                                <a:solidFill>
                                  <a:srgbClr val="FF0000"/>
                                </a:solidFill>
                                <a:latin typeface="Cambria Math" panose="02040503050406030204" pitchFamily="18" charset="0"/>
                                <a:ea typeface="Cambria Math" pitchFamily="18" charset="0"/>
                              </a:rPr>
                            </m:ctrlPr>
                          </m:sSupPr>
                          <m:e>
                            <m:r>
                              <a:rPr lang="en-US" altLang="zh-CN" sz="2800" b="1" i="1" smtClean="0">
                                <a:solidFill>
                                  <a:srgbClr val="FF0000"/>
                                </a:solidFill>
                                <a:latin typeface="Cambria Math" panose="02040503050406030204" pitchFamily="18" charset="0"/>
                                <a:ea typeface="Cambria Math" pitchFamily="18" charset="0"/>
                              </a:rPr>
                              <m:t>𝒏</m:t>
                            </m:r>
                          </m:e>
                          <m:sup>
                            <m:r>
                              <a:rPr lang="en-US" altLang="zh-CN" sz="2800" b="1" i="1" smtClean="0">
                                <a:solidFill>
                                  <a:srgbClr val="FF0000"/>
                                </a:solidFill>
                                <a:latin typeface="Cambria Math" panose="02040503050406030204" pitchFamily="18" charset="0"/>
                                <a:ea typeface="Cambria Math" pitchFamily="18" charset="0"/>
                              </a:rPr>
                              <m:t>𝟐</m:t>
                            </m:r>
                          </m:sup>
                        </m:sSup>
                      </m:sup>
                    </m:sSup>
                  </m:oMath>
                </a14:m>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subsets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Therefore,  there are </a:t>
                </a:r>
                <a14:m>
                  <m:oMath xmlns:m="http://schemas.openxmlformats.org/officeDocument/2006/math">
                    <m:sSup>
                      <m:sSupPr>
                        <m:ctrlPr>
                          <a:rPr lang="en-US" altLang="zh-CN" sz="2800" b="1" i="1" smtClean="0">
                            <a:solidFill>
                              <a:srgbClr val="FF0000"/>
                            </a:solidFill>
                            <a:latin typeface="Cambria Math" panose="02040503050406030204" pitchFamily="18" charset="0"/>
                            <a:ea typeface="Cambria Math" pitchFamily="18" charset="0"/>
                          </a:rPr>
                        </m:ctrlPr>
                      </m:sSupPr>
                      <m:e>
                        <m:r>
                          <a:rPr lang="en-US" altLang="zh-CN" sz="2800" b="1" i="1">
                            <a:solidFill>
                              <a:srgbClr val="FF0000"/>
                            </a:solidFill>
                            <a:latin typeface="Cambria Math" panose="02040503050406030204" pitchFamily="18" charset="0"/>
                            <a:ea typeface="Cambria Math" pitchFamily="18" charset="0"/>
                          </a:rPr>
                          <m:t>𝟐</m:t>
                        </m:r>
                      </m:e>
                      <m:sup>
                        <m:sSup>
                          <m:sSupPr>
                            <m:ctrlPr>
                              <a:rPr lang="en-US" altLang="zh-CN" sz="2800" b="1" i="1">
                                <a:solidFill>
                                  <a:srgbClr val="FF0000"/>
                                </a:solidFill>
                                <a:latin typeface="Cambria Math" panose="02040503050406030204" pitchFamily="18" charset="0"/>
                                <a:ea typeface="Cambria Math" pitchFamily="18" charset="0"/>
                              </a:rPr>
                            </m:ctrlPr>
                          </m:sSupPr>
                          <m:e>
                            <m:r>
                              <a:rPr lang="en-US" altLang="zh-CN" sz="2800" b="1" i="1">
                                <a:solidFill>
                                  <a:srgbClr val="FF0000"/>
                                </a:solidFill>
                                <a:latin typeface="Cambria Math" panose="02040503050406030204" pitchFamily="18" charset="0"/>
                                <a:ea typeface="Cambria Math" pitchFamily="18" charset="0"/>
                              </a:rPr>
                              <m:t>𝒏</m:t>
                            </m:r>
                          </m:e>
                          <m:sup>
                            <m:r>
                              <a:rPr lang="en-US" altLang="zh-CN" sz="2800" b="1" i="1">
                                <a:solidFill>
                                  <a:srgbClr val="FF0000"/>
                                </a:solidFill>
                                <a:latin typeface="Cambria Math" panose="02040503050406030204" pitchFamily="18" charset="0"/>
                                <a:ea typeface="Cambria Math" pitchFamily="18" charset="0"/>
                              </a:rPr>
                              <m:t>𝟐</m:t>
                            </m:r>
                          </m:sup>
                        </m:sSup>
                      </m:sup>
                    </m:sSup>
                    <m:r>
                      <a:rPr lang="en-US" altLang="zh-CN" sz="2800" b="1" i="1">
                        <a:latin typeface="Cambria Math" panose="02040503050406030204" pitchFamily="18" charset="0"/>
                        <a:ea typeface="Cambria Math" pitchFamily="18" charset="0"/>
                      </a:rPr>
                      <m:t> </m:t>
                    </m:r>
                  </m:oMath>
                </a14:m>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on a set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a:blip r:embed="rId2"/>
                <a:stretch>
                  <a:fillRect l="-1556" t="-1392" r="-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2900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自反性</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400"/>
            <a:ext cx="8229600" cy="142428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自反的</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iff</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every element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Written symbolically, R is reflexive if and only if</a:t>
            </a:r>
          </a:p>
        </p:txBody>
      </p:sp>
      <mc:AlternateContent xmlns:mc="http://schemas.openxmlformats.org/markup-compatibility/2006" xmlns:a14="http://schemas.microsoft.com/office/drawing/2010/main">
        <mc:Choice Requires="a14">
          <p:sp>
            <p:nvSpPr>
              <p:cNvPr id="10" name="Object 3"/>
              <p:cNvSpPr txBox="1"/>
              <p:nvPr/>
            </p:nvSpPr>
            <p:spPr>
              <a:xfrm>
                <a:off x="914400" y="2102369"/>
                <a:ext cx="3324225" cy="585788"/>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𝑥</m:t>
                      </m:r>
                      <m:d>
                        <m:dPr>
                          <m:begChr m:val="["/>
                          <m:endChr m:val="]"/>
                          <m:ctrlPr>
                            <a:rPr lang="zh-CN" altLang="en-US" sz="2400" i="1">
                              <a:solidFill>
                                <a:srgbClr val="000000"/>
                              </a:solidFill>
                              <a:latin typeface="Cambria Math" panose="02040503050406030204" pitchFamily="18" charset="0"/>
                            </a:rPr>
                          </m:ctrlPr>
                        </m:dPr>
                        <m:e>
                          <m:r>
                            <m:rPr>
                              <m:sty m:val="p"/>
                            </m:rPr>
                            <a:rPr lang="zh-CN" altLang="en-US" sz="2400" i="0">
                              <a:solidFill>
                                <a:srgbClr val="000000"/>
                              </a:solidFill>
                              <a:latin typeface="Cambria Math" panose="02040503050406030204" pitchFamily="18" charset="0"/>
                            </a:rPr>
                            <m:t>x</m:t>
                          </m:r>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𝑅</m:t>
                          </m:r>
                        </m:e>
                      </m:d>
                    </m:oMath>
                  </m:oMathPara>
                </a14:m>
                <a:endParaRPr lang="zh-CN" altLang="en-US" sz="2400" dirty="0"/>
              </a:p>
            </p:txBody>
          </p:sp>
        </mc:Choice>
        <mc:Fallback xmlns="">
          <p:sp>
            <p:nvSpPr>
              <p:cNvPr id="10" name="Object 3"/>
              <p:cNvSpPr txBox="1">
                <a:spLocks noRot="1" noChangeAspect="1" noMove="1" noResize="1" noEditPoints="1" noAdjustHandles="1" noChangeArrowheads="1" noChangeShapeType="1" noTextEdit="1"/>
              </p:cNvSpPr>
              <p:nvPr/>
            </p:nvSpPr>
            <p:spPr>
              <a:xfrm>
                <a:off x="914400" y="2102369"/>
                <a:ext cx="3324225" cy="585788"/>
              </a:xfrm>
              <a:prstGeom prst="rect">
                <a:avLst/>
              </a:prstGeom>
              <a:blipFill>
                <a:blip r:embed="rId2"/>
                <a:stretch>
                  <a:fillRect l="-183"/>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57200" y="2743200"/>
            <a:ext cx="8229600" cy="22098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b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following relations  on the integers are reflexive:</a:t>
            </a:r>
          </a:p>
        </p:txBody>
      </p:sp>
      <p:sp>
        <p:nvSpPr>
          <p:cNvPr id="7" name="Content Placeholder 6"/>
          <p:cNvSpPr>
            <a:spLocks noGrp="1"/>
          </p:cNvSpPr>
          <p:nvPr>
            <p:ph idx="14"/>
          </p:nvPr>
        </p:nvSpPr>
        <p:spPr>
          <a:xfrm>
            <a:off x="5791201" y="5008043"/>
            <a:ext cx="2971800" cy="1663330"/>
          </a:xfrm>
          <a:ln>
            <a:solidFill>
              <a:schemeClr val="accent1"/>
            </a:solidFill>
          </a:ln>
        </p:spPr>
        <p:txBody>
          <a:bodyPr/>
          <a:lstStyle/>
          <a:p>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the empty relation is reflexive vacuously. That is the empty relation on an empty set is reflexive! </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空集</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50FEA56-BD27-FBDD-BF87-BA4040B98B5A}"/>
              </a:ext>
            </a:extLst>
          </p:cNvPr>
          <p:cNvSpPr/>
          <p:nvPr/>
        </p:nvSpPr>
        <p:spPr>
          <a:xfrm>
            <a:off x="475861" y="4985961"/>
            <a:ext cx="5212250" cy="1707495"/>
          </a:xfrm>
          <a:prstGeom prst="rect">
            <a:avLst/>
          </a:prstGeom>
          <a:noFill/>
          <a:ln>
            <a:solidFill>
              <a:srgbClr val="14AAE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Object 5">
                <a:extLst>
                  <a:ext uri="{FF2B5EF4-FFF2-40B4-BE49-F238E27FC236}">
                    <a16:creationId xmlns:a16="http://schemas.microsoft.com/office/drawing/2014/main" id="{FCCB082A-9D7D-9564-2D02-3DA950F8BD79}"/>
                  </a:ext>
                </a:extLst>
              </p:cNvPr>
              <p:cNvSpPr txBox="1"/>
              <p:nvPr/>
            </p:nvSpPr>
            <p:spPr>
              <a:xfrm>
                <a:off x="490848" y="3733800"/>
                <a:ext cx="5300353" cy="3281363"/>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3</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or</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4</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Para>
                </a14:m>
                <a:endParaRPr lang="en-US" altLang="zh-CN" sz="2000" i="1" dirty="0">
                  <a:solidFill>
                    <a:srgbClr val="000000"/>
                  </a:solidFill>
                  <a:latin typeface="Cambria Math" panose="02040503050406030204" pitchFamily="18" charset="0"/>
                </a:endParaRPr>
              </a:p>
              <a:p>
                <a:pPr/>
                <a:br>
                  <a:rPr lang="zh-CN" altLang="en-US" sz="20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zh-CN" altLang="en-US" sz="2000" i="0">
                          <a:solidFill>
                            <a:srgbClr val="000000"/>
                          </a:solidFill>
                          <a:latin typeface="Cambria Math" panose="02040503050406030204" pitchFamily="18" charset="0"/>
                        </a:rPr>
                        <m:t>The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following</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relations</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are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reflexive</m:t>
                      </m:r>
                      <m:r>
                        <m:rPr>
                          <m:nor/>
                        </m:rPr>
                        <a:rPr lang="zh-CN" altLang="en-US" sz="2000" i="0">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&gt;</m:t>
                          </m:r>
                          <m:r>
                            <a:rPr lang="zh-CN" altLang="en-US" sz="2000" i="1">
                              <a:solidFill>
                                <a:srgbClr val="000000"/>
                              </a:solidFill>
                              <a:latin typeface="Cambria Math" panose="02040503050406030204" pitchFamily="18" charset="0"/>
                            </a:rPr>
                            <m:t>𝑏</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3≯3</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5</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+1</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3≠3+1</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6</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≤3</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4+4≰3</m:t>
                          </m:r>
                        </m:e>
                      </m:d>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9" name="Object 5">
                <a:extLst>
                  <a:ext uri="{FF2B5EF4-FFF2-40B4-BE49-F238E27FC236}">
                    <a16:creationId xmlns:a16="http://schemas.microsoft.com/office/drawing/2014/main" id="{FCCB082A-9D7D-9564-2D02-3DA950F8BD79}"/>
                  </a:ext>
                </a:extLst>
              </p:cNvPr>
              <p:cNvSpPr txBox="1">
                <a:spLocks noRot="1" noChangeAspect="1" noMove="1" noResize="1" noEditPoints="1" noAdjustHandles="1" noChangeArrowheads="1" noChangeShapeType="1" noTextEdit="1"/>
              </p:cNvSpPr>
              <p:nvPr/>
            </p:nvSpPr>
            <p:spPr>
              <a:xfrm>
                <a:off x="490848" y="3733800"/>
                <a:ext cx="5300353" cy="3281363"/>
              </a:xfrm>
              <a:prstGeom prst="rect">
                <a:avLst/>
              </a:prstGeom>
              <a:blipFill>
                <a:blip r:embed="rId5"/>
                <a:stretch>
                  <a:fillRect t="-146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4519012"/>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5070</TotalTime>
  <Words>4194</Words>
  <Application>Microsoft Office PowerPoint</Application>
  <PresentationFormat>全屏显示(4:3)</PresentationFormat>
  <Paragraphs>220</Paragraphs>
  <Slides>52</Slides>
  <Notes>1</Notes>
  <HiddenSlides>0</HiddenSlides>
  <MMClips>0</MMClips>
  <ScaleCrop>false</ScaleCrop>
  <HeadingPairs>
    <vt:vector size="8" baseType="variant">
      <vt:variant>
        <vt:lpstr>已用的字体</vt:lpstr>
      </vt:variant>
      <vt:variant>
        <vt:i4>8</vt:i4>
      </vt:variant>
      <vt:variant>
        <vt:lpstr>主题</vt:lpstr>
      </vt:variant>
      <vt:variant>
        <vt:i4>9</vt:i4>
      </vt:variant>
      <vt:variant>
        <vt:lpstr>嵌入 OLE 服务器</vt:lpstr>
      </vt:variant>
      <vt:variant>
        <vt:i4>1</vt:i4>
      </vt:variant>
      <vt:variant>
        <vt:lpstr>幻灯片标题</vt:lpstr>
      </vt:variant>
      <vt:variant>
        <vt:i4>52</vt:i4>
      </vt:variant>
    </vt:vector>
  </HeadingPairs>
  <TitlesOfParts>
    <vt:vector size="70" baseType="lpstr">
      <vt:lpstr>ArumSans Bold</vt:lpstr>
      <vt:lpstr>ArumSans Regular</vt:lpstr>
      <vt:lpstr>Vectipede Rg</vt:lpstr>
      <vt:lpstr>Arial</vt:lpstr>
      <vt:lpstr>Calibri</vt:lpstr>
      <vt:lpstr>Cambria Math</vt:lpstr>
      <vt:lpstr>Times New Roman</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Chapter 9  Relations  关系</vt:lpstr>
      <vt:lpstr>Chapter Summary</vt:lpstr>
      <vt:lpstr>Relations and Their Properties  【关系及其性质】</vt:lpstr>
      <vt:lpstr>Section Summary</vt:lpstr>
      <vt:lpstr>What are relations?</vt:lpstr>
      <vt:lpstr>Binary Relations  二元关系</vt:lpstr>
      <vt:lpstr>Binary Relations on a Set  集合上的二元关系</vt:lpstr>
      <vt:lpstr>Binary Relations on a Set 集合上的二元关系</vt:lpstr>
      <vt:lpstr>Reflexive Relations 自反性</vt:lpstr>
      <vt:lpstr>Symmetric Relations 对称性</vt:lpstr>
      <vt:lpstr>Antisymmetric Relations 反对称性</vt:lpstr>
      <vt:lpstr>Transitive Relations 传递性</vt:lpstr>
      <vt:lpstr>Combining Relations 关系的组合</vt:lpstr>
      <vt:lpstr>Composition 合成</vt:lpstr>
      <vt:lpstr>Representing the Composition of Relations  关系的合成</vt:lpstr>
      <vt:lpstr>Powers of a Relation 关系的幂</vt:lpstr>
      <vt:lpstr>Representing Relations  【关系的表示】</vt:lpstr>
      <vt:lpstr>Section Summary</vt:lpstr>
      <vt:lpstr>Representing Relations Using Matrices 关系的矩阵表示</vt:lpstr>
      <vt:lpstr>Examples of Representing Relations Using Matrices </vt:lpstr>
      <vt:lpstr>Examples of Representing Relations Using Matrices </vt:lpstr>
      <vt:lpstr>Matrices of Relations on Sets</vt:lpstr>
      <vt:lpstr>Example of a Relation on a Set</vt:lpstr>
      <vt:lpstr>Section Summary</vt:lpstr>
      <vt:lpstr>Representing Relations Using Digraphs 关系的图表示</vt:lpstr>
      <vt:lpstr>Examples of Digraphs Representing Relations</vt:lpstr>
      <vt:lpstr>Determining which Properties a Relation has from its Digraph</vt:lpstr>
      <vt:lpstr>Determining which Properties a Relation has from its Digraph – Example 1</vt:lpstr>
      <vt:lpstr>Example of the Powers of a Relation</vt:lpstr>
      <vt:lpstr>Equivalence Relations  【等价关系】</vt:lpstr>
      <vt:lpstr>Section Summary</vt:lpstr>
      <vt:lpstr>Equivalence Relations 【等价关系】</vt:lpstr>
      <vt:lpstr>Strings</vt:lpstr>
      <vt:lpstr>Congruence Modulo m   模m同余</vt:lpstr>
      <vt:lpstr>Congruence Modulo m   模m同余</vt:lpstr>
      <vt:lpstr>Equivalence Classes 等价类</vt:lpstr>
      <vt:lpstr>Equivalence Classes and Partitions 等价类和划分</vt:lpstr>
      <vt:lpstr>Partition of a Set 集合的划分</vt:lpstr>
      <vt:lpstr>An Equivalence Relation Partitions a Set 1个等价关系划分1个集合</vt:lpstr>
      <vt:lpstr>An Equivalence Relation Partitions a Set 1个等价关系划分1个集合</vt:lpstr>
      <vt:lpstr>Partial Orderings  【偏序关系】</vt:lpstr>
      <vt:lpstr>Section Summary</vt:lpstr>
      <vt:lpstr>Partial Orderings 偏序</vt:lpstr>
      <vt:lpstr>Partial Orderings 偏序</vt:lpstr>
      <vt:lpstr>Partial Orderings 偏序</vt:lpstr>
      <vt:lpstr>Partial Orderings 偏序</vt:lpstr>
      <vt:lpstr>Comparability 可比</vt:lpstr>
      <vt:lpstr>可比,盖住</vt:lpstr>
      <vt:lpstr>Hasse Diagrams 哈斯图</vt:lpstr>
      <vt:lpstr>Procedure for Constructing a Hasse Diagram</vt:lpstr>
      <vt:lpstr>Hasse Diagrams 哈斯图</vt:lpstr>
      <vt:lpstr>Hasse Diagrams 哈斯图</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Jie Hao</cp:lastModifiedBy>
  <cp:revision>501</cp:revision>
  <dcterms:created xsi:type="dcterms:W3CDTF">2017-12-05T17:18:18Z</dcterms:created>
  <dcterms:modified xsi:type="dcterms:W3CDTF">2023-06-04T09:02:05Z</dcterms:modified>
</cp:coreProperties>
</file>