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4"/>
  </p:handoutMasterIdLst>
  <p:sldIdLst>
    <p:sldId id="705" r:id="rId3"/>
    <p:sldId id="275" r:id="rId5"/>
    <p:sldId id="474" r:id="rId6"/>
    <p:sldId id="279" r:id="rId7"/>
    <p:sldId id="280" r:id="rId8"/>
    <p:sldId id="281" r:id="rId9"/>
    <p:sldId id="475" r:id="rId10"/>
    <p:sldId id="282" r:id="rId11"/>
    <p:sldId id="477" r:id="rId12"/>
    <p:sldId id="703" r:id="rId13"/>
    <p:sldId id="478" r:id="rId14"/>
    <p:sldId id="283" r:id="rId15"/>
    <p:sldId id="285" r:id="rId16"/>
    <p:sldId id="456" r:id="rId17"/>
    <p:sldId id="286" r:id="rId18"/>
    <p:sldId id="287" r:id="rId19"/>
    <p:sldId id="289" r:id="rId20"/>
    <p:sldId id="290" r:id="rId21"/>
    <p:sldId id="291" r:id="rId22"/>
    <p:sldId id="292" r:id="rId23"/>
    <p:sldId id="317" r:id="rId24"/>
    <p:sldId id="318" r:id="rId25"/>
    <p:sldId id="809" r:id="rId26"/>
    <p:sldId id="320" r:id="rId27"/>
    <p:sldId id="321" r:id="rId28"/>
    <p:sldId id="322" r:id="rId29"/>
    <p:sldId id="709" r:id="rId30"/>
    <p:sldId id="330" r:id="rId31"/>
    <p:sldId id="331" r:id="rId32"/>
    <p:sldId id="332" r:id="rId33"/>
    <p:sldId id="333" r:id="rId34"/>
    <p:sldId id="334" r:id="rId35"/>
    <p:sldId id="435" r:id="rId36"/>
    <p:sldId id="463" r:id="rId37"/>
    <p:sldId id="430" r:id="rId38"/>
    <p:sldId id="431" r:id="rId39"/>
    <p:sldId id="432" r:id="rId40"/>
    <p:sldId id="433" r:id="rId41"/>
    <p:sldId id="495" r:id="rId42"/>
    <p:sldId id="496" r:id="rId43"/>
    <p:sldId id="497" r:id="rId44"/>
    <p:sldId id="498" r:id="rId45"/>
    <p:sldId id="499" r:id="rId46"/>
    <p:sldId id="817" r:id="rId47"/>
    <p:sldId id="501" r:id="rId48"/>
    <p:sldId id="328" r:id="rId49"/>
    <p:sldId id="329" r:id="rId50"/>
    <p:sldId id="482" r:id="rId51"/>
    <p:sldId id="725" r:id="rId52"/>
    <p:sldId id="726" r:id="rId53"/>
    <p:sldId id="707" r:id="rId54"/>
    <p:sldId id="710" r:id="rId55"/>
    <p:sldId id="720" r:id="rId56"/>
    <p:sldId id="711" r:id="rId57"/>
    <p:sldId id="712" r:id="rId58"/>
    <p:sldId id="713" r:id="rId59"/>
    <p:sldId id="714" r:id="rId60"/>
    <p:sldId id="715" r:id="rId61"/>
    <p:sldId id="716" r:id="rId62"/>
    <p:sldId id="694" r:id="rId63"/>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6" autoAdjust="0"/>
    <p:restoredTop sz="92579" autoAdjust="0"/>
  </p:normalViewPr>
  <p:slideViewPr>
    <p:cSldViewPr showGuides="1">
      <p:cViewPr varScale="1">
        <p:scale>
          <a:sx n="92" d="100"/>
          <a:sy n="92" d="100"/>
        </p:scale>
        <p:origin x="1580" y="4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4356"/>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fld id="{31980B05-AE65-4865-9BB7-7DFD74A8F35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fld id="{0A6E3DC1-BCE4-4040-B5DD-5902D234DBF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B40D14-AB8D-477A-8A5A-239A8D7CDDC9}" type="slidenum">
              <a:rPr lang="en-US" altLang="zh-CN"/>
            </a:fld>
            <a:endParaRPr lang="en-US" altLang="zh-CN"/>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D707F9-CD07-4CAB-A47D-89D71FF73B05}" type="slidenum">
              <a:rPr lang="en-US" altLang="zh-CN"/>
            </a:fld>
            <a:endParaRPr lang="en-US" altLang="zh-CN"/>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252E2A-BBFD-4617-802B-B60A7E8F326C}" type="slidenum">
              <a:rPr lang="en-US" altLang="zh-CN"/>
            </a:fld>
            <a:endParaRPr lang="en-US" altLang="zh-CN"/>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4F56DF-5F5F-4E32-BAF0-CDC713064B43}" type="slidenum">
              <a:rPr lang="en-US" altLang="zh-CN"/>
            </a:fld>
            <a:endParaRPr lang="en-US" altLang="zh-CN"/>
          </a:p>
        </p:txBody>
      </p:sp>
      <p:sp>
        <p:nvSpPr>
          <p:cNvPr id="31747" name="Rectangle 2"/>
          <p:cNvSpPr>
            <a:spLocks noGrp="1" noRot="1" noChangeAspect="1" noChangeArrowheads="1" noTextEdit="1"/>
          </p:cNvSpPr>
          <p:nvPr>
            <p:ph type="sldImg"/>
          </p:nvPr>
        </p:nvSpPr>
        <p:spPr>
          <a:xfrm>
            <a:off x="1141413" y="701675"/>
            <a:ext cx="4578350" cy="3435350"/>
          </a:xfrm>
        </p:spPr>
      </p:sp>
      <p:sp>
        <p:nvSpPr>
          <p:cNvPr id="31748" name="Rectangle 3"/>
          <p:cNvSpPr>
            <a:spLocks noGrp="1" noChangeArrowheads="1"/>
          </p:cNvSpPr>
          <p:nvPr>
            <p:ph type="body" idx="1"/>
          </p:nvPr>
        </p:nvSpPr>
        <p:spPr>
          <a:xfrm>
            <a:off x="912813" y="4371975"/>
            <a:ext cx="5032375" cy="4060825"/>
          </a:xfrm>
          <a:noFill/>
        </p:spPr>
        <p:txBody>
          <a:bodyPr/>
          <a:lstStyle/>
          <a:p>
            <a:pPr eaLnBrk="1" hangingPunct="1"/>
            <a:r>
              <a:rPr lang="en-US" altLang="zh-CN"/>
              <a:t>Later in the course, we will see that operators can themselves be defined in terms of functions.  This slide doesn</a:t>
            </a:r>
            <a:r>
              <a:rPr lang="en-US" altLang="zh-CN">
                <a:latin typeface="Times New Roman" panose="02020603050405020304" pitchFamily="18" charset="0"/>
              </a:rPr>
              <a:t>’</a:t>
            </a:r>
            <a:r>
              <a:rPr lang="en-US" altLang="zh-CN"/>
              <a:t>t define them that way because we haven</a:t>
            </a:r>
            <a:r>
              <a:rPr lang="en-US" altLang="zh-CN">
                <a:latin typeface="Times New Roman" panose="02020603050405020304" pitchFamily="18" charset="0"/>
              </a:rPr>
              <a:t>’</a:t>
            </a:r>
            <a:r>
              <a:rPr lang="en-US" altLang="zh-CN"/>
              <a:t>t defined functions yet.  But for your reference, when you come back to study this section after learning about functions, in general, an </a:t>
            </a:r>
            <a:r>
              <a:rPr lang="en-US" altLang="zh-CN" i="1"/>
              <a:t>n</a:t>
            </a:r>
            <a:r>
              <a:rPr lang="en-US" altLang="zh-CN"/>
              <a:t>-ary operator </a:t>
            </a:r>
            <a:r>
              <a:rPr lang="en-US" altLang="zh-CN" i="1"/>
              <a:t>O</a:t>
            </a:r>
            <a:r>
              <a:rPr lang="en-US" altLang="zh-CN"/>
              <a:t> on any set </a:t>
            </a:r>
            <a:r>
              <a:rPr lang="en-US" altLang="zh-CN" i="1"/>
              <a:t>S</a:t>
            </a:r>
            <a:r>
              <a:rPr lang="en-US" altLang="zh-CN"/>
              <a:t> (the </a:t>
            </a:r>
            <a:r>
              <a:rPr lang="en-US" altLang="zh-CN" i="1"/>
              <a:t>domain</a:t>
            </a:r>
            <a:r>
              <a:rPr lang="en-US" altLang="zh-CN"/>
              <a:t> of the operator) is a function </a:t>
            </a:r>
            <a:r>
              <a:rPr lang="en-US" altLang="zh-CN" i="1"/>
              <a:t>O</a:t>
            </a:r>
            <a:r>
              <a:rPr lang="en-US" altLang="zh-CN"/>
              <a:t>:</a:t>
            </a:r>
            <a:r>
              <a:rPr lang="en-US" altLang="zh-CN" i="1"/>
              <a:t>S</a:t>
            </a:r>
            <a:r>
              <a:rPr lang="en-US" altLang="zh-CN"/>
              <a:t>^</a:t>
            </a:r>
            <a:r>
              <a:rPr lang="en-US" altLang="zh-CN" i="1"/>
              <a:t>n</a:t>
            </a:r>
            <a:r>
              <a:rPr lang="en-US" altLang="zh-CN"/>
              <a:t>-&gt;</a:t>
            </a:r>
            <a:r>
              <a:rPr lang="en-US" altLang="zh-CN" i="1"/>
              <a:t>S</a:t>
            </a:r>
            <a:r>
              <a:rPr lang="en-US" altLang="zh-CN"/>
              <a:t> mapping </a:t>
            </a:r>
            <a:r>
              <a:rPr lang="en-US" altLang="zh-CN" i="1"/>
              <a:t>n</a:t>
            </a:r>
            <a:r>
              <a:rPr lang="en-US" altLang="zh-CN"/>
              <a:t>-tuples of members of </a:t>
            </a:r>
            <a:r>
              <a:rPr lang="en-US" altLang="zh-CN" i="1"/>
              <a:t>S</a:t>
            </a:r>
            <a:r>
              <a:rPr lang="en-US" altLang="zh-CN"/>
              <a:t> (the </a:t>
            </a:r>
            <a:r>
              <a:rPr lang="en-US" altLang="zh-CN" i="1"/>
              <a:t>operands</a:t>
            </a:r>
            <a:r>
              <a:rPr lang="en-US" altLang="zh-CN"/>
              <a:t>) to members of </a:t>
            </a:r>
            <a:r>
              <a:rPr lang="en-US" altLang="zh-CN" i="1"/>
              <a:t>S</a:t>
            </a:r>
            <a:r>
              <a:rPr lang="en-US" altLang="zh-CN"/>
              <a:t>.  </a:t>
            </a:r>
            <a:r>
              <a:rPr lang="en-US" altLang="zh-CN">
                <a:latin typeface="Times New Roman" panose="02020603050405020304" pitchFamily="18" charset="0"/>
              </a:rPr>
              <a:t>“</a:t>
            </a:r>
            <a:r>
              <a:rPr lang="en-US" altLang="zh-CN" i="1"/>
              <a:t>S</a:t>
            </a:r>
            <a:r>
              <a:rPr lang="en-US" altLang="zh-CN"/>
              <a:t>^</a:t>
            </a:r>
            <a:r>
              <a:rPr lang="en-US" altLang="zh-CN" i="1"/>
              <a:t>n</a:t>
            </a:r>
            <a:r>
              <a:rPr lang="en-US" altLang="zh-CN">
                <a:latin typeface="Times New Roman" panose="02020603050405020304" pitchFamily="18" charset="0"/>
              </a:rPr>
              <a:t>”</a:t>
            </a:r>
            <a:r>
              <a:rPr lang="en-US" altLang="zh-CN"/>
              <a:t> here denotes </a:t>
            </a:r>
            <a:r>
              <a:rPr lang="en-US" altLang="zh-CN" i="1"/>
              <a:t>S</a:t>
            </a:r>
            <a:r>
              <a:rPr lang="en-US" altLang="zh-CN"/>
              <a:t> with </a:t>
            </a:r>
            <a:r>
              <a:rPr lang="en-US" altLang="zh-CN" i="1"/>
              <a:t>n</a:t>
            </a:r>
            <a:r>
              <a:rPr lang="en-US" altLang="zh-CN"/>
              <a:t> as a superscript, that is, the </a:t>
            </a:r>
            <a:r>
              <a:rPr lang="en-US" altLang="zh-CN" i="1"/>
              <a:t>n</a:t>
            </a:r>
            <a:r>
              <a:rPr lang="en-US" altLang="zh-CN"/>
              <a:t>th Cartesian power of </a:t>
            </a:r>
            <a:r>
              <a:rPr lang="en-US" altLang="zh-CN" i="1"/>
              <a:t>S</a:t>
            </a:r>
            <a:r>
              <a:rPr lang="en-US" altLang="zh-CN"/>
              <a:t>.  All this will be defined later when we talk about set theory.</a:t>
            </a:r>
            <a:endParaRPr lang="en-US" altLang="zh-CN"/>
          </a:p>
          <a:p>
            <a:pPr eaLnBrk="1" hangingPunct="1"/>
            <a:r>
              <a:rPr lang="en-US" altLang="zh-CN"/>
              <a:t>	For Boolean operators, the set we are dealing with is B={True,False}.</a:t>
            </a:r>
            <a:endParaRPr lang="en-US" altLang="zh-CN"/>
          </a:p>
          <a:p>
            <a:pPr eaLnBrk="1" hangingPunct="1"/>
            <a:r>
              <a:rPr lang="en-US" altLang="zh-CN"/>
              <a:t>	A unary Boolean operator U is a function U:B-&gt;B, while a binary Boolean operator T is a function T:(B,B)-&gt;B.</a:t>
            </a:r>
            <a:endParaRPr lang="en-US" altLang="zh-CN"/>
          </a:p>
          <a:p>
            <a:pPr eaLnBrk="1" hangingPunct="1"/>
            <a:r>
              <a:rPr lang="en-US" altLang="zh-CN"/>
              <a:t>	Binary operators are conventionally written in between their operands, while unary operators are usually written in front of their operands.  (One exception is the post-increment and post-decrement operators in C/C++/Java, which are written after their operands.)</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5817E4-FD11-432C-9B8B-B17555382E35}" type="slidenum">
              <a:rPr lang="en-US" altLang="zh-CN"/>
            </a:fld>
            <a:endParaRPr lang="en-US"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5E068C-0C13-48E6-8D3C-55F476148C0B}" type="slidenum">
              <a:rPr lang="en-US" altLang="zh-CN"/>
            </a:fld>
            <a:endParaRPr lang="en-US" altLang="zh-CN"/>
          </a:p>
        </p:txBody>
      </p:sp>
      <p:sp>
        <p:nvSpPr>
          <p:cNvPr id="35843" name="Rectangle 2"/>
          <p:cNvSpPr>
            <a:spLocks noGrp="1" noRot="1" noChangeAspect="1" noChangeArrowheads="1" noTextEdit="1"/>
          </p:cNvSpPr>
          <p:nvPr>
            <p:ph type="sldImg"/>
          </p:nvPr>
        </p:nvSpPr>
        <p:spPr>
          <a:xfrm>
            <a:off x="1141413" y="701675"/>
            <a:ext cx="4578350" cy="3435350"/>
          </a:xfrm>
        </p:spPr>
      </p:sp>
      <p:sp>
        <p:nvSpPr>
          <p:cNvPr id="3584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DFDB82-C081-451E-B916-18D2861DA056}" type="slidenum">
              <a:rPr lang="en-US" altLang="zh-CN"/>
            </a:fld>
            <a:endParaRPr lang="en-US" altLang="zh-CN"/>
          </a:p>
        </p:txBody>
      </p:sp>
      <p:sp>
        <p:nvSpPr>
          <p:cNvPr id="38915" name="Rectangle 2"/>
          <p:cNvSpPr>
            <a:spLocks noGrp="1" noRot="1" noChangeAspect="1" noChangeArrowheads="1" noTextEdit="1"/>
          </p:cNvSpPr>
          <p:nvPr>
            <p:ph type="sldImg"/>
          </p:nvPr>
        </p:nvSpPr>
        <p:spPr>
          <a:xfrm>
            <a:off x="1141413" y="701675"/>
            <a:ext cx="4578350" cy="3435350"/>
          </a:xfrm>
        </p:spPr>
      </p:sp>
      <p:sp>
        <p:nvSpPr>
          <p:cNvPr id="38916"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E067CC-C56D-4D20-BE17-1BD1E9493FF5}" type="slidenum">
              <a:rPr lang="en-US" altLang="zh-CN"/>
            </a:fld>
            <a:endParaRPr lang="en-US" altLang="zh-CN"/>
          </a:p>
        </p:txBody>
      </p:sp>
      <p:sp>
        <p:nvSpPr>
          <p:cNvPr id="45059" name="Rectangle 2"/>
          <p:cNvSpPr>
            <a:spLocks noGrp="1" noRot="1" noChangeAspect="1" noChangeArrowheads="1" noTextEdit="1"/>
          </p:cNvSpPr>
          <p:nvPr>
            <p:ph type="sldImg"/>
          </p:nvPr>
        </p:nvSpPr>
        <p:spPr>
          <a:xfrm>
            <a:off x="1141413" y="701675"/>
            <a:ext cx="4578350" cy="3435350"/>
          </a:xfrm>
        </p:spPr>
      </p:sp>
      <p:sp>
        <p:nvSpPr>
          <p:cNvPr id="45060"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80C798-E847-4BDE-AFFD-EC84072F4A6C}" type="slidenum">
              <a:rPr lang="en-US" altLang="zh-CN"/>
            </a:fld>
            <a:endParaRPr lang="en-US" altLang="zh-CN"/>
          </a:p>
        </p:txBody>
      </p:sp>
      <p:sp>
        <p:nvSpPr>
          <p:cNvPr id="47107" name="Rectangle 2"/>
          <p:cNvSpPr>
            <a:spLocks noGrp="1" noRot="1" noChangeAspect="1" noChangeArrowheads="1" noTextEdit="1"/>
          </p:cNvSpPr>
          <p:nvPr>
            <p:ph type="sldImg"/>
          </p:nvPr>
        </p:nvSpPr>
        <p:spPr>
          <a:xfrm>
            <a:off x="1141413" y="701675"/>
            <a:ext cx="4578350" cy="3435350"/>
          </a:xfrm>
        </p:spPr>
      </p:sp>
      <p:sp>
        <p:nvSpPr>
          <p:cNvPr id="47108" name="Rectangle 3"/>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endParaRPr lang="en-US" altLang="zh-CN" sz="1000"/>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endParaRPr lang="en-US" altLang="zh-CN"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E1F0AD-0800-4F03-B560-8085CDB3315D}" type="slidenum">
              <a:rPr lang="en-US" altLang="zh-CN"/>
            </a:fld>
            <a:endParaRPr lang="en-US" altLang="zh-CN"/>
          </a:p>
        </p:txBody>
      </p:sp>
      <p:sp>
        <p:nvSpPr>
          <p:cNvPr id="49155" name="Rectangle 2"/>
          <p:cNvSpPr>
            <a:spLocks noGrp="1" noRot="1" noChangeAspect="1" noChangeArrowheads="1" noTextEdit="1"/>
          </p:cNvSpPr>
          <p:nvPr>
            <p:ph type="sldImg"/>
          </p:nvPr>
        </p:nvSpPr>
        <p:spPr>
          <a:xfrm>
            <a:off x="1141413" y="701675"/>
            <a:ext cx="4578350" cy="3435350"/>
          </a:xfrm>
        </p:spPr>
      </p:sp>
      <p:sp>
        <p:nvSpPr>
          <p:cNvPr id="49156" name="Rectangle 3"/>
          <p:cNvSpPr>
            <a:spLocks noGrp="1" noChangeArrowheads="1"/>
          </p:cNvSpPr>
          <p:nvPr>
            <p:ph type="body" idx="1"/>
          </p:nvPr>
        </p:nvSpPr>
        <p:spPr>
          <a:xfrm>
            <a:off x="912813" y="4371975"/>
            <a:ext cx="5032375" cy="4060825"/>
          </a:xfrm>
          <a:noFill/>
        </p:spPr>
        <p:txBody>
          <a:bodyPr/>
          <a:lstStyle/>
          <a:p>
            <a:pPr eaLnBrk="1" hangingPunct="1"/>
            <a:r>
              <a:rPr lang="en-US" altLang="zh-CN"/>
              <a:t>OR is also commutative and associative.</a:t>
            </a:r>
            <a:endParaRPr lang="en-US" altLang="zh-CN"/>
          </a:p>
          <a:p>
            <a:pPr eaLnBrk="1" hangingPunct="1"/>
            <a:r>
              <a:rPr lang="en-US" altLang="zh-CN"/>
              <a:t>	The animated picture on the right is just a memory device to help you remember that the disjunction operator is symbolized with a downward-pointing wedge, like the blade of an axe, because it </a:t>
            </a:r>
            <a:r>
              <a:rPr lang="en-US" altLang="zh-CN">
                <a:latin typeface="Times New Roman" panose="02020603050405020304" pitchFamily="18" charset="0"/>
              </a:rPr>
              <a:t>“</a:t>
            </a:r>
            <a:r>
              <a:rPr lang="en-US" altLang="zh-CN"/>
              <a:t>splits</a:t>
            </a:r>
            <a:r>
              <a:rPr lang="en-US" altLang="zh-CN">
                <a:latin typeface="Times New Roman" panose="02020603050405020304" pitchFamily="18" charset="0"/>
              </a:rPr>
              <a:t>”</a:t>
            </a:r>
            <a:r>
              <a:rPr lang="en-US" altLang="zh-CN"/>
              <a:t> a proposition into two parts, such that you can take either part (or both), if you are trying to decide how to make the whole proposition true.</a:t>
            </a:r>
            <a:endParaRPr lang="en-US" altLang="zh-CN"/>
          </a:p>
          <a:p>
            <a:pPr eaLnBrk="1" hangingPunct="1"/>
            <a:r>
              <a:rPr lang="en-US" altLang="zh-CN"/>
              <a:t>	Note that the meaning of disjunction is like the phrase </a:t>
            </a:r>
            <a:r>
              <a:rPr lang="en-US" altLang="zh-CN">
                <a:latin typeface="Times New Roman" panose="02020603050405020304" pitchFamily="18" charset="0"/>
              </a:rPr>
              <a:t>“</a:t>
            </a:r>
            <a:r>
              <a:rPr lang="en-US" altLang="zh-CN"/>
              <a:t>and/or</a:t>
            </a:r>
            <a:r>
              <a:rPr lang="en-US" altLang="zh-CN">
                <a:latin typeface="Times New Roman" panose="02020603050405020304" pitchFamily="18" charset="0"/>
              </a:rPr>
              <a:t>”</a:t>
            </a:r>
            <a:r>
              <a:rPr lang="en-US" altLang="zh-CN"/>
              <a:t> which is sometimes used in informal English.  </a:t>
            </a:r>
            <a:r>
              <a:rPr lang="en-US" altLang="zh-CN">
                <a:latin typeface="Times New Roman" panose="02020603050405020304" pitchFamily="18" charset="0"/>
              </a:rPr>
              <a:t>“</a:t>
            </a:r>
            <a:r>
              <a:rPr lang="en-US" altLang="zh-CN"/>
              <a:t>The car has a bad engine and/or a bad carburetor.</a:t>
            </a:r>
            <a:r>
              <a:rPr lang="en-US" altLang="zh-CN">
                <a:latin typeface="Times New Roman" panose="02020603050405020304" pitchFamily="18" charset="0"/>
              </a:rPr>
              <a:t>”</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764ECE-6404-4310-83BC-BB93E8DCB32C}" type="slidenum">
              <a:rPr lang="en-US" altLang="zh-CN"/>
            </a:fld>
            <a:endParaRPr lang="en-US" altLang="zh-CN"/>
          </a:p>
        </p:txBody>
      </p:sp>
      <p:sp>
        <p:nvSpPr>
          <p:cNvPr id="51203" name="Rectangle 2"/>
          <p:cNvSpPr>
            <a:spLocks noGrp="1" noRot="1" noChangeAspect="1" noChangeArrowheads="1" noTextEdit="1"/>
          </p:cNvSpPr>
          <p:nvPr>
            <p:ph type="sldImg"/>
          </p:nvPr>
        </p:nvSpPr>
        <p:spPr>
          <a:xfrm>
            <a:off x="1141413" y="701675"/>
            <a:ext cx="4578350" cy="3435350"/>
          </a:xfrm>
        </p:spPr>
      </p:sp>
      <p:sp>
        <p:nvSpPr>
          <p:cNvPr id="5120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475CD8-D3A1-435A-9D1F-EB5C044304E3}" type="slidenum">
              <a:rPr lang="en-US" altLang="zh-CN"/>
            </a:fld>
            <a:endParaRPr lang="en-US" altLang="zh-CN"/>
          </a:p>
        </p:txBody>
      </p:sp>
      <p:sp>
        <p:nvSpPr>
          <p:cNvPr id="7171" name="Rectangle 2"/>
          <p:cNvSpPr>
            <a:spLocks noGrp="1" noRot="1" noChangeAspect="1" noChangeArrowheads="1" noTextEdit="1"/>
          </p:cNvSpPr>
          <p:nvPr>
            <p:ph type="sldImg"/>
          </p:nvPr>
        </p:nvSpPr>
        <p:spPr>
          <a:xfrm>
            <a:off x="1141413" y="701675"/>
            <a:ext cx="4579937" cy="3435350"/>
          </a:xfrm>
        </p:spPr>
      </p:sp>
      <p:sp>
        <p:nvSpPr>
          <p:cNvPr id="7172" name="Rectangle 3"/>
          <p:cNvSpPr>
            <a:spLocks noGrp="1" noChangeArrowheads="1"/>
          </p:cNvSpPr>
          <p:nvPr>
            <p:ph type="body" idx="1"/>
          </p:nvPr>
        </p:nvSpPr>
        <p:spPr>
          <a:xfrm>
            <a:off x="912813" y="4371975"/>
            <a:ext cx="5032375" cy="4059238"/>
          </a:xfrm>
          <a:noFill/>
        </p:spPr>
        <p:txBody>
          <a:bodyPr/>
          <a:lstStyle/>
          <a:p>
            <a:pPr eaLnBrk="1" hangingPunct="1"/>
            <a:endParaRPr lang="en-US" altLang="ko-KR">
              <a:ea typeface="Gulim"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810987-A49E-48AB-B6E6-DBF1DFD8418E}" type="slidenum">
              <a:rPr lang="en-US" altLang="zh-CN"/>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8B59A0A-676E-463C-A588-4730CA924BD0}" type="slidenum">
              <a:rPr lang="en-US" altLang="zh-CN"/>
            </a:fld>
            <a:endParaRPr lang="en-US" altLang="zh-CN"/>
          </a:p>
        </p:txBody>
      </p:sp>
      <p:sp>
        <p:nvSpPr>
          <p:cNvPr id="73731" name="Rectangle 2"/>
          <p:cNvSpPr>
            <a:spLocks noGrp="1" noRot="1" noChangeAspect="1" noChangeArrowheads="1" noTextEdit="1"/>
          </p:cNvSpPr>
          <p:nvPr>
            <p:ph type="sldImg"/>
          </p:nvPr>
        </p:nvSpPr>
        <p:spPr>
          <a:xfrm>
            <a:off x="1141413" y="701675"/>
            <a:ext cx="4578350" cy="3435350"/>
          </a:xfrm>
        </p:spPr>
      </p:sp>
      <p:sp>
        <p:nvSpPr>
          <p:cNvPr id="73732"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BB5A64-09B1-4EF2-A4BD-8DB4984BA0F6}" type="slidenum">
              <a:rPr lang="en-US" altLang="zh-CN"/>
            </a:fld>
            <a:endParaRPr lang="en-US" altLang="zh-CN"/>
          </a:p>
        </p:txBody>
      </p:sp>
      <p:sp>
        <p:nvSpPr>
          <p:cNvPr id="75779" name="Rectangle 2"/>
          <p:cNvSpPr>
            <a:spLocks noGrp="1" noRot="1" noChangeAspect="1" noChangeArrowheads="1" noTextEdit="1"/>
          </p:cNvSpPr>
          <p:nvPr>
            <p:ph type="sldImg"/>
          </p:nvPr>
        </p:nvSpPr>
        <p:spPr>
          <a:xfrm>
            <a:off x="1141413" y="701675"/>
            <a:ext cx="4578350" cy="3435350"/>
          </a:xfrm>
        </p:spPr>
      </p:sp>
      <p:sp>
        <p:nvSpPr>
          <p:cNvPr id="75780" name="Rectangle 3"/>
          <p:cNvSpPr>
            <a:spLocks noGrp="1" noChangeArrowheads="1"/>
          </p:cNvSpPr>
          <p:nvPr>
            <p:ph type="body" idx="1"/>
          </p:nvPr>
        </p:nvSpPr>
        <p:spPr>
          <a:xfrm>
            <a:off x="912813" y="4371975"/>
            <a:ext cx="5032375" cy="4060825"/>
          </a:xfrm>
          <a:noFill/>
        </p:spPr>
        <p:txBody>
          <a:bodyPr/>
          <a:lstStyle/>
          <a:p>
            <a:pPr eaLnBrk="1" hangingPunct="1"/>
            <a:r>
              <a:rPr lang="en-US" altLang="zh-CN"/>
              <a:t>A good way to remember the symbol for XOR, a plus sign inside an O, is to think of XOR as adding the bit-values of its inputs (mod 2).  E.g., 0+0=0, 1+0=0, 1+1=0 (mod 2).  Thus XOR is basically an addition, and we put it inside an </a:t>
            </a:r>
            <a:r>
              <a:rPr lang="en-US" altLang="zh-CN">
                <a:latin typeface="Times New Roman" panose="02020603050405020304" pitchFamily="18" charset="0"/>
              </a:rPr>
              <a:t>“</a:t>
            </a:r>
            <a:r>
              <a:rPr lang="en-US" altLang="zh-CN"/>
              <a:t>O</a:t>
            </a:r>
            <a:r>
              <a:rPr lang="en-US" altLang="zh-CN">
                <a:latin typeface="Times New Roman" panose="02020603050405020304" pitchFamily="18" charset="0"/>
              </a:rPr>
              <a:t>”</a:t>
            </a:r>
            <a:r>
              <a:rPr lang="en-US" altLang="zh-CN"/>
              <a:t> to remind ourselves that it is a type of </a:t>
            </a:r>
            <a:r>
              <a:rPr lang="en-US" altLang="zh-CN">
                <a:latin typeface="Times New Roman" panose="02020603050405020304" pitchFamily="18" charset="0"/>
              </a:rPr>
              <a:t>“</a:t>
            </a:r>
            <a:r>
              <a:rPr lang="en-US" altLang="zh-CN"/>
              <a:t>Or</a:t>
            </a:r>
            <a:r>
              <a:rPr lang="en-US" altLang="zh-CN">
                <a:latin typeface="Times New Roman" panose="02020603050405020304" pitchFamily="18" charset="0"/>
              </a:rPr>
              <a:t>”</a:t>
            </a:r>
            <a:r>
              <a:rPr lang="en-US" altLang="zh-CN"/>
              <a:t>.</a:t>
            </a:r>
            <a:endParaRPr lang="en-US" altLang="zh-CN"/>
          </a:p>
          <a:p>
            <a:pPr eaLnBrk="1" hangingPunct="1"/>
            <a:r>
              <a:rPr lang="en-US" altLang="zh-CN"/>
              <a:t>	XOR together with unary operators do not form a universal set of operators over the Booleans.  However, it turns out that they </a:t>
            </a:r>
            <a:r>
              <a:rPr lang="en-US" altLang="zh-CN" i="1"/>
              <a:t>are</a:t>
            </a:r>
            <a:r>
              <a:rPr lang="en-US" altLang="zh-CN"/>
              <a:t> a universal set for quantum logic!  However we do not have time to cover quantum computing in this class, interesting though it is.</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CD9E41-1F00-429D-B62A-833756AD37E5}" type="slidenum">
              <a:rPr lang="en-US" altLang="zh-CN"/>
            </a:fld>
            <a:endParaRPr lang="en-US" altLang="zh-CN"/>
          </a:p>
        </p:txBody>
      </p:sp>
      <p:sp>
        <p:nvSpPr>
          <p:cNvPr id="77827" name="Rectangle 2"/>
          <p:cNvSpPr>
            <a:spLocks noGrp="1" noRot="1" noChangeAspect="1" noChangeArrowheads="1" noTextEdit="1"/>
          </p:cNvSpPr>
          <p:nvPr>
            <p:ph type="sldImg"/>
          </p:nvPr>
        </p:nvSpPr>
        <p:spPr>
          <a:xfrm>
            <a:off x="1141413" y="701675"/>
            <a:ext cx="4578350" cy="3435350"/>
          </a:xfrm>
        </p:spPr>
      </p:sp>
      <p:sp>
        <p:nvSpPr>
          <p:cNvPr id="77828"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D031A6-A19D-4314-A022-B7B3C6D129E1}" type="slidenum">
              <a:rPr lang="en-US" altLang="zh-CN"/>
            </a:fld>
            <a:endParaRPr lang="en-US" altLang="zh-CN"/>
          </a:p>
        </p:txBody>
      </p:sp>
      <p:sp>
        <p:nvSpPr>
          <p:cNvPr id="79875" name="Rectangle 2"/>
          <p:cNvSpPr>
            <a:spLocks noGrp="1" noRot="1" noChangeAspect="1" noChangeArrowheads="1" noTextEdit="1"/>
          </p:cNvSpPr>
          <p:nvPr>
            <p:ph type="sldImg"/>
          </p:nvPr>
        </p:nvSpPr>
        <p:spPr>
          <a:xfrm>
            <a:off x="1141413" y="701675"/>
            <a:ext cx="4578350" cy="3435350"/>
          </a:xfrm>
        </p:spPr>
      </p:sp>
      <p:sp>
        <p:nvSpPr>
          <p:cNvPr id="79876" name="Rectangle 3"/>
          <p:cNvSpPr>
            <a:spLocks noGrp="1" noChangeArrowheads="1"/>
          </p:cNvSpPr>
          <p:nvPr>
            <p:ph type="body" idx="1"/>
          </p:nvPr>
        </p:nvSpPr>
        <p:spPr>
          <a:xfrm>
            <a:off x="912813" y="4371975"/>
            <a:ext cx="5032375" cy="4060825"/>
          </a:xfrm>
          <a:noFill/>
        </p:spPr>
        <p:txBody>
          <a:bodyPr/>
          <a:lstStyle/>
          <a:p>
            <a:pPr eaLnBrk="1" hangingPunct="1"/>
            <a:r>
              <a:rPr lang="en-US" altLang="zh-CN"/>
              <a:t>Note that the definition of </a:t>
            </a:r>
            <a:r>
              <a:rPr lang="en-US" altLang="zh-CN">
                <a:latin typeface="Times New Roman" panose="02020603050405020304" pitchFamily="18" charset="0"/>
              </a:rPr>
              <a:t>“</a:t>
            </a:r>
            <a:r>
              <a:rPr lang="en-US" altLang="zh-CN"/>
              <a:t>p implies q</a:t>
            </a:r>
            <a:r>
              <a:rPr lang="en-US" altLang="zh-CN">
                <a:latin typeface="Times New Roman" panose="02020603050405020304" pitchFamily="18" charset="0"/>
              </a:rPr>
              <a:t>”</a:t>
            </a:r>
            <a:r>
              <a:rPr lang="en-US" altLang="zh-CN"/>
              <a:t> says:  </a:t>
            </a:r>
            <a:r>
              <a:rPr lang="en-US" altLang="zh-CN">
                <a:latin typeface="Times New Roman" panose="02020603050405020304" pitchFamily="18" charset="0"/>
              </a:rPr>
              <a:t>“</a:t>
            </a:r>
            <a:r>
              <a:rPr lang="en-US" altLang="zh-CN"/>
              <a:t>If p is true, then </a:t>
            </a:r>
            <a:r>
              <a:rPr lang="en-US" altLang="zh-CN" i="1"/>
              <a:t>q</a:t>
            </a:r>
            <a:r>
              <a:rPr lang="en-US" altLang="zh-CN"/>
              <a:t> is true, and if </a:t>
            </a:r>
            <a:r>
              <a:rPr lang="en-US" altLang="zh-CN" i="1"/>
              <a:t>p</a:t>
            </a:r>
            <a:r>
              <a:rPr lang="en-US" altLang="zh-CN"/>
              <a:t> is not true, then </a:t>
            </a:r>
            <a:r>
              <a:rPr lang="en-US" altLang="zh-CN" i="1"/>
              <a:t>q</a:t>
            </a:r>
            <a:r>
              <a:rPr lang="en-US" altLang="zh-CN"/>
              <a:t> is either true or false.</a:t>
            </a:r>
            <a:r>
              <a:rPr lang="en-US" altLang="zh-CN">
                <a:latin typeface="Times New Roman" panose="02020603050405020304" pitchFamily="18" charset="0"/>
              </a:rPr>
              <a:t>”</a:t>
            </a:r>
            <a:r>
              <a:rPr lang="en-US" altLang="zh-CN"/>
              <a:t>  Well, saying that </a:t>
            </a:r>
            <a:r>
              <a:rPr lang="en-US" altLang="zh-CN" i="1"/>
              <a:t>q</a:t>
            </a:r>
            <a:r>
              <a:rPr lang="en-US" altLang="zh-CN"/>
              <a:t> is either true or false is not saying anything, since </a:t>
            </a:r>
            <a:r>
              <a:rPr lang="en-US" altLang="zh-CN" i="1"/>
              <a:t>any</a:t>
            </a:r>
            <a:r>
              <a:rPr lang="en-US" altLang="zh-CN"/>
              <a:t> proposition is, by the very definition of a proposition, either true or false.  So, the last part of that sentence (covering the case where </a:t>
            </a:r>
            <a:r>
              <a:rPr lang="en-US" altLang="zh-CN" i="1"/>
              <a:t>p</a:t>
            </a:r>
            <a:r>
              <a:rPr lang="en-US" altLang="zh-CN"/>
              <a:t> is not true) is not really saying anything.  So we may as well say the definition is, </a:t>
            </a:r>
            <a:r>
              <a:rPr lang="en-US" altLang="zh-CN">
                <a:latin typeface="Times New Roman" panose="02020603050405020304" pitchFamily="18" charset="0"/>
              </a:rPr>
              <a:t>“</a:t>
            </a:r>
            <a:r>
              <a:rPr lang="en-US" altLang="zh-CN"/>
              <a:t>If </a:t>
            </a:r>
            <a:r>
              <a:rPr lang="en-US" altLang="zh-CN" i="1"/>
              <a:t>p</a:t>
            </a:r>
            <a:r>
              <a:rPr lang="en-US" altLang="zh-CN"/>
              <a:t> is true, then </a:t>
            </a:r>
            <a:r>
              <a:rPr lang="en-US" altLang="zh-CN" i="1"/>
              <a:t>q</a:t>
            </a:r>
            <a:r>
              <a:rPr lang="en-US" altLang="zh-CN"/>
              <a:t> is true.</a:t>
            </a:r>
            <a:r>
              <a:rPr lang="en-US" altLang="zh-CN">
                <a:latin typeface="Times New Roman" panose="02020603050405020304" pitchFamily="18" charset="0"/>
              </a:rPr>
              <a:t>”</a:t>
            </a:r>
            <a:endParaRPr lang="en-US" altLang="zh-CN"/>
          </a:p>
          <a:p>
            <a:pPr eaLnBrk="1" hangingPunct="1"/>
            <a:r>
              <a:rPr lang="en-US" altLang="zh-CN"/>
              <a:t>	Sometimes the antecedent is called the </a:t>
            </a:r>
            <a:r>
              <a:rPr lang="en-US" altLang="zh-CN" i="1"/>
              <a:t>hypothesis</a:t>
            </a:r>
            <a:r>
              <a:rPr lang="en-US" altLang="zh-CN"/>
              <a:t> and the consequent is called the </a:t>
            </a:r>
            <a:r>
              <a:rPr lang="en-US" altLang="zh-CN" i="1"/>
              <a:t>conclusion</a:t>
            </a:r>
            <a:r>
              <a:rPr lang="en-US" altLang="zh-CN"/>
              <a:t>.</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4EE63B-AC23-4E78-8BA7-85E8D2A91480}" type="slidenum">
              <a:rPr lang="en-US" altLang="zh-CN"/>
            </a:fld>
            <a:endParaRPr lang="en-US" altLang="zh-CN"/>
          </a:p>
        </p:txBody>
      </p:sp>
      <p:sp>
        <p:nvSpPr>
          <p:cNvPr id="81923" name="Rectangle 2"/>
          <p:cNvSpPr>
            <a:spLocks noGrp="1" noRot="1" noChangeAspect="1" noChangeArrowheads="1" noTextEdit="1"/>
          </p:cNvSpPr>
          <p:nvPr>
            <p:ph type="sldImg"/>
          </p:nvPr>
        </p:nvSpPr>
        <p:spPr>
          <a:xfrm>
            <a:off x="1141413" y="701675"/>
            <a:ext cx="4578350" cy="3435350"/>
          </a:xfrm>
        </p:spPr>
      </p:sp>
      <p:sp>
        <p:nvSpPr>
          <p:cNvPr id="81924" name="Rectangle 3"/>
          <p:cNvSpPr>
            <a:spLocks noGrp="1" noChangeArrowheads="1"/>
          </p:cNvSpPr>
          <p:nvPr>
            <p:ph type="body" idx="1"/>
          </p:nvPr>
        </p:nvSpPr>
        <p:spPr>
          <a:xfrm>
            <a:off x="912813" y="4371975"/>
            <a:ext cx="5032375" cy="4060825"/>
          </a:xfrm>
          <a:noFill/>
        </p:spPr>
        <p:txBody>
          <a:bodyPr/>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endParaRPr lang="en-US" altLang="zh-CN" sz="1000"/>
          </a:p>
          <a:p>
            <a:pPr eaLnBrk="1" hangingPunct="1"/>
            <a:r>
              <a:rPr lang="en-US" altLang="zh-CN" sz="1000"/>
              <a:t>         Similarly, the second row is True.</a:t>
            </a:r>
            <a:endParaRPr lang="en-US" altLang="zh-CN" sz="1000"/>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endParaRPr lang="en-US" altLang="zh-CN" sz="1000"/>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endParaRPr lang="en-US" altLang="zh-CN" sz="1000"/>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endParaRPr lang="en-US" altLang="zh-CN" sz="1000"/>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endParaRPr lang="en-US" altLang="zh-CN" sz="1000"/>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endParaRPr lang="en-US" altLang="zh-CN"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7574CB-AD12-42D0-8E12-11A945795193}" type="slidenum">
              <a:rPr lang="en-US" altLang="zh-CN"/>
            </a:fld>
            <a:endParaRPr lang="en-US" altLang="zh-CN"/>
          </a:p>
        </p:txBody>
      </p:sp>
      <p:sp>
        <p:nvSpPr>
          <p:cNvPr id="90115" name="Rectangle 2"/>
          <p:cNvSpPr>
            <a:spLocks noGrp="1" noRot="1" noChangeAspect="1" noChangeArrowheads="1" noTextEdit="1"/>
          </p:cNvSpPr>
          <p:nvPr>
            <p:ph type="sldImg"/>
          </p:nvPr>
        </p:nvSpPr>
        <p:spPr>
          <a:xfrm>
            <a:off x="1141413" y="701675"/>
            <a:ext cx="4578350" cy="3435350"/>
          </a:xfrm>
        </p:spPr>
      </p:sp>
      <p:sp>
        <p:nvSpPr>
          <p:cNvPr id="90116" name="Rectangle 3"/>
          <p:cNvSpPr>
            <a:spLocks noGrp="1" noChangeArrowheads="1"/>
          </p:cNvSpPr>
          <p:nvPr>
            <p:ph type="body" idx="1"/>
          </p:nvPr>
        </p:nvSpPr>
        <p:spPr>
          <a:xfrm>
            <a:off x="912813" y="4371975"/>
            <a:ext cx="5032375" cy="4060825"/>
          </a:xfrm>
          <a:noFill/>
        </p:spPr>
        <p:txBody>
          <a:bodyPr/>
          <a:lstStyle/>
          <a:p>
            <a:pPr eaLnBrk="1" hangingPunct="1"/>
            <a:r>
              <a:rPr lang="en-US" altLang="zh-CN"/>
              <a:t>Also, note that the and of p-&gt;q also have the same meaning as each other.</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5FD298-AD85-4EFD-BCC0-8A3BA20B52A2}" type="slidenum">
              <a:rPr lang="en-US" altLang="zh-CN"/>
            </a:fld>
            <a:endParaRPr lang="en-US" altLang="zh-CN"/>
          </a:p>
        </p:txBody>
      </p:sp>
      <p:sp>
        <p:nvSpPr>
          <p:cNvPr id="92163" name="Rectangle 2"/>
          <p:cNvSpPr>
            <a:spLocks noGrp="1" noRot="1" noChangeAspect="1" noChangeArrowheads="1" noTextEdit="1"/>
          </p:cNvSpPr>
          <p:nvPr>
            <p:ph type="sldImg"/>
          </p:nvPr>
        </p:nvSpPr>
        <p:spPr>
          <a:xfrm>
            <a:off x="1141413" y="701675"/>
            <a:ext cx="4578350" cy="3435350"/>
          </a:xfrm>
        </p:spPr>
      </p:sp>
      <p:sp>
        <p:nvSpPr>
          <p:cNvPr id="9216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0CB8FE-C7A8-4103-8CDC-C70E5B581373}" type="slidenum">
              <a:rPr lang="en-US" altLang="zh-CN"/>
            </a:fld>
            <a:endParaRPr lang="en-US" altLang="zh-CN"/>
          </a:p>
        </p:txBody>
      </p:sp>
      <p:sp>
        <p:nvSpPr>
          <p:cNvPr id="94211" name="Rectangle 2"/>
          <p:cNvSpPr>
            <a:spLocks noGrp="1" noRot="1" noChangeAspect="1" noChangeArrowheads="1" noTextEdit="1"/>
          </p:cNvSpPr>
          <p:nvPr>
            <p:ph type="sldImg"/>
          </p:nvPr>
        </p:nvSpPr>
        <p:spPr>
          <a:xfrm>
            <a:off x="1141413" y="701675"/>
            <a:ext cx="4578350" cy="3435350"/>
          </a:xfrm>
        </p:spPr>
      </p:sp>
      <p:sp>
        <p:nvSpPr>
          <p:cNvPr id="94212"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4C484DC-F300-4B38-8CB0-212E4B377294}" type="slidenum">
              <a:rPr lang="en-US" altLang="zh-CN"/>
            </a:fld>
            <a:endParaRPr lang="en-US" altLang="zh-CN"/>
          </a:p>
        </p:txBody>
      </p:sp>
      <p:sp>
        <p:nvSpPr>
          <p:cNvPr id="96259" name="Rectangle 2"/>
          <p:cNvSpPr>
            <a:spLocks noGrp="1" noRot="1" noChangeAspect="1" noChangeArrowheads="1" noTextEdit="1"/>
          </p:cNvSpPr>
          <p:nvPr>
            <p:ph type="sldImg"/>
          </p:nvPr>
        </p:nvSpPr>
        <p:spPr>
          <a:xfrm>
            <a:off x="1141413" y="701675"/>
            <a:ext cx="4578350" cy="3435350"/>
          </a:xfrm>
        </p:spPr>
      </p:sp>
      <p:sp>
        <p:nvSpPr>
          <p:cNvPr id="96260" name="Rectangle 3"/>
          <p:cNvSpPr>
            <a:spLocks noGrp="1" noChangeArrowheads="1"/>
          </p:cNvSpPr>
          <p:nvPr>
            <p:ph type="body" idx="1"/>
          </p:nvPr>
        </p:nvSpPr>
        <p:spPr>
          <a:xfrm>
            <a:off x="912813" y="4371975"/>
            <a:ext cx="5032375" cy="4060825"/>
          </a:xfrm>
          <a:noFill/>
        </p:spPr>
        <p:txBody>
          <a:bodyPr/>
          <a:lstStyle/>
          <a:p>
            <a:pPr eaLnBrk="1" hangingPunct="1"/>
            <a:r>
              <a:rPr lang="en-US" altLang="zh-CN"/>
              <a:t>Also, </a:t>
            </a:r>
            <a:r>
              <a:rPr lang="en-US" altLang="zh-CN" i="1"/>
              <a:t>p</a:t>
            </a:r>
            <a:r>
              <a:rPr lang="en-US" altLang="zh-CN"/>
              <a:t> IFF </a:t>
            </a:r>
            <a:r>
              <a:rPr lang="en-US" altLang="zh-CN" i="1"/>
              <a:t>q</a:t>
            </a:r>
            <a:r>
              <a:rPr lang="en-US" altLang="zh-CN"/>
              <a:t> is equivalent to (</a:t>
            </a:r>
            <a:r>
              <a:rPr lang="en-US" altLang="zh-CN" i="1"/>
              <a:t>p</a:t>
            </a:r>
            <a:r>
              <a:rPr lang="en-US" altLang="zh-CN"/>
              <a:t> -&gt; </a:t>
            </a:r>
            <a:r>
              <a:rPr lang="en-US" altLang="zh-CN" i="1"/>
              <a:t>q</a:t>
            </a:r>
            <a:r>
              <a:rPr lang="en-US" altLang="zh-CN"/>
              <a:t>) /\ (</a:t>
            </a:r>
            <a:r>
              <a:rPr lang="en-US" altLang="zh-CN" i="1"/>
              <a:t>q</a:t>
            </a:r>
            <a:r>
              <a:rPr lang="en-US" altLang="zh-CN"/>
              <a:t> -&gt; </a:t>
            </a:r>
            <a:r>
              <a:rPr lang="en-US" altLang="zh-CN" i="1"/>
              <a:t>p</a:t>
            </a:r>
            <a:r>
              <a:rPr lang="en-US" altLang="zh-CN"/>
              <a:t>).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being the AND wedge)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5AEA8D-35E4-4EE1-B996-0242985C018C}" type="slidenum">
              <a:rPr lang="en-US" altLang="zh-CN"/>
            </a:fld>
            <a:endParaRPr lang="en-US" altLang="zh-CN"/>
          </a:p>
        </p:txBody>
      </p:sp>
      <p:sp>
        <p:nvSpPr>
          <p:cNvPr id="9219" name="Rectangle 2"/>
          <p:cNvSpPr>
            <a:spLocks noGrp="1" noRot="1" noChangeAspect="1" noChangeArrowheads="1" noTextEdit="1"/>
          </p:cNvSpPr>
          <p:nvPr>
            <p:ph type="sldImg"/>
          </p:nvPr>
        </p:nvSpPr>
        <p:spPr/>
      </p:sp>
      <p:sp>
        <p:nvSpPr>
          <p:cNvPr id="92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8FB8B9-2C21-4BAA-A279-980186E1971A}" type="slidenum">
              <a:rPr lang="en-US" altLang="zh-CN"/>
            </a:fld>
            <a:endParaRPr lang="en-US" altLang="zh-CN"/>
          </a:p>
        </p:txBody>
      </p:sp>
      <p:sp>
        <p:nvSpPr>
          <p:cNvPr id="98307" name="Rectangle 2"/>
          <p:cNvSpPr>
            <a:spLocks noGrp="1" noRot="1" noChangeAspect="1" noChangeArrowheads="1" noTextEdit="1"/>
          </p:cNvSpPr>
          <p:nvPr>
            <p:ph type="sldImg"/>
          </p:nvPr>
        </p:nvSpPr>
        <p:spPr>
          <a:xfrm>
            <a:off x="1141413" y="701675"/>
            <a:ext cx="4578350" cy="3435350"/>
          </a:xfrm>
        </p:spPr>
      </p:sp>
      <p:sp>
        <p:nvSpPr>
          <p:cNvPr id="98308" name="Rectangle 3"/>
          <p:cNvSpPr>
            <a:spLocks noGrp="1" noChangeArrowheads="1"/>
          </p:cNvSpPr>
          <p:nvPr>
            <p:ph type="body" idx="1"/>
          </p:nvPr>
        </p:nvSpPr>
        <p:spPr>
          <a:xfrm>
            <a:off x="912813" y="4371975"/>
            <a:ext cx="5032375" cy="4060825"/>
          </a:xfrm>
          <a:noFill/>
        </p:spPr>
        <p:txBody>
          <a:bodyPr/>
          <a:lstStyle/>
          <a:p>
            <a:pPr eaLnBrk="1" hangingPunct="1"/>
            <a:r>
              <a:rPr lang="en-US" altLang="zh-CN"/>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C76AD9-4A30-43FE-BDB2-185C7E1937B6}" type="slidenum">
              <a:rPr lang="en-US" altLang="zh-CN"/>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E69B968-E116-4FCB-BC5E-FD6CB5CA3C3A}" type="slidenum">
              <a:rPr lang="en-US" altLang="zh-CN"/>
            </a:fld>
            <a:endParaRPr lang="en-US" altLang="zh-CN"/>
          </a:p>
        </p:txBody>
      </p:sp>
      <p:sp>
        <p:nvSpPr>
          <p:cNvPr id="100355" name="Rectangle 2"/>
          <p:cNvSpPr>
            <a:spLocks noGrp="1" noRot="1" noChangeAspect="1" noChangeArrowheads="1" noTextEdit="1"/>
          </p:cNvSpPr>
          <p:nvPr>
            <p:ph type="sldImg"/>
          </p:nvPr>
        </p:nvSpPr>
        <p:spPr>
          <a:xfrm>
            <a:off x="1141413" y="701675"/>
            <a:ext cx="4578350" cy="3435350"/>
          </a:xfrm>
        </p:spPr>
      </p:sp>
      <p:sp>
        <p:nvSpPr>
          <p:cNvPr id="100356" name="Rectangle 3"/>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endParaRPr lang="en-US" altLang="zh-CN" sz="1000"/>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endParaRPr lang="en-US" altLang="zh-CN"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49D6C6-C0BC-4B45-B7C2-6A73245A0458}" type="slidenum">
              <a:rPr lang="en-US" altLang="zh-CN"/>
            </a:fld>
            <a:endParaRPr lang="en-US" altLang="zh-CN"/>
          </a:p>
        </p:txBody>
      </p:sp>
      <p:sp>
        <p:nvSpPr>
          <p:cNvPr id="102403" name="Rectangle 2"/>
          <p:cNvSpPr>
            <a:spLocks noGrp="1" noRot="1" noChangeAspect="1" noChangeArrowheads="1" noTextEdit="1"/>
          </p:cNvSpPr>
          <p:nvPr>
            <p:ph type="sldImg"/>
          </p:nvPr>
        </p:nvSpPr>
        <p:spPr>
          <a:xfrm>
            <a:off x="1141413" y="701675"/>
            <a:ext cx="4578350" cy="3435350"/>
          </a:xfrm>
        </p:spPr>
      </p:sp>
      <p:sp>
        <p:nvSpPr>
          <p:cNvPr id="102404" name="Rectangle 3"/>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endParaRPr lang="en-US" altLang="zh-CN" sz="1000"/>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endParaRPr lang="en-US" altLang="zh-CN"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A8F985-6AD8-41DD-9AB8-04F2ADBD3EEF}" type="slidenum">
              <a:rPr lang="en-US" altLang="zh-CN"/>
            </a:fld>
            <a:endParaRPr lang="en-US" altLang="zh-CN"/>
          </a:p>
        </p:txBody>
      </p:sp>
      <p:sp>
        <p:nvSpPr>
          <p:cNvPr id="104451" name="Rectangle 2"/>
          <p:cNvSpPr>
            <a:spLocks noGrp="1" noRot="1" noChangeAspect="1" noChangeArrowheads="1" noTextEdit="1"/>
          </p:cNvSpPr>
          <p:nvPr>
            <p:ph type="sldImg"/>
          </p:nvPr>
        </p:nvSpPr>
        <p:spPr>
          <a:xfrm>
            <a:off x="1141413" y="701675"/>
            <a:ext cx="4578350" cy="3435350"/>
          </a:xfrm>
        </p:spPr>
      </p:sp>
      <p:sp>
        <p:nvSpPr>
          <p:cNvPr id="104452" name="Rectangle 3"/>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endParaRPr lang="en-US" altLang="zh-CN" sz="1000"/>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endParaRPr lang="en-US" altLang="zh-CN"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BC1DE2B-4193-4A4A-8B65-DF9DA4189861}" type="slidenum">
              <a:rPr lang="en-US" altLang="zh-CN"/>
            </a:fld>
            <a:endParaRPr lang="en-US" altLang="zh-CN"/>
          </a:p>
        </p:txBody>
      </p:sp>
      <p:sp>
        <p:nvSpPr>
          <p:cNvPr id="109571" name="Rectangle 2"/>
          <p:cNvSpPr>
            <a:spLocks noGrp="1" noRot="1" noChangeAspect="1" noChangeArrowheads="1" noTextEdit="1"/>
          </p:cNvSpPr>
          <p:nvPr>
            <p:ph type="sldImg"/>
          </p:nvPr>
        </p:nvSpPr>
        <p:spPr>
          <a:xfrm>
            <a:off x="1141413" y="701675"/>
            <a:ext cx="4578350" cy="3435350"/>
          </a:xfrm>
        </p:spPr>
      </p:sp>
      <p:sp>
        <p:nvSpPr>
          <p:cNvPr id="109572"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4DE49B-7ECF-4A53-99BB-406609315D38}" type="slidenum">
              <a:rPr lang="en-US" altLang="zh-CN"/>
            </a:fld>
            <a:endParaRPr lang="en-US" altLang="zh-CN"/>
          </a:p>
        </p:txBody>
      </p:sp>
      <p:sp>
        <p:nvSpPr>
          <p:cNvPr id="113667" name="Rectangle 2"/>
          <p:cNvSpPr>
            <a:spLocks noGrp="1" noRot="1" noChangeAspect="1" noChangeArrowheads="1" noTextEdit="1"/>
          </p:cNvSpPr>
          <p:nvPr>
            <p:ph type="sldImg"/>
          </p:nvPr>
        </p:nvSpPr>
        <p:spPr>
          <a:xfrm>
            <a:off x="1141413" y="701675"/>
            <a:ext cx="4578350" cy="3435350"/>
          </a:xfrm>
        </p:spPr>
      </p:sp>
      <p:sp>
        <p:nvSpPr>
          <p:cNvPr id="113668" name="Rectangle 3"/>
          <p:cNvSpPr>
            <a:spLocks noGrp="1" noChangeArrowheads="1"/>
          </p:cNvSpPr>
          <p:nvPr>
            <p:ph type="body" idx="1"/>
          </p:nvPr>
        </p:nvSpPr>
        <p:spPr>
          <a:xfrm>
            <a:off x="912813" y="4371975"/>
            <a:ext cx="5032375" cy="4060825"/>
          </a:xfrm>
          <a:noFill/>
        </p:spPr>
        <p:txBody>
          <a:bodyPr/>
          <a:lstStyle/>
          <a:p>
            <a:pPr eaLnBrk="1" hangingPunct="1"/>
            <a:r>
              <a:rPr lang="en-US" altLang="zh-CN"/>
              <a:t>As an exercise, drop the truth tables for </a:t>
            </a:r>
            <a:r>
              <a:rPr lang="en-US" altLang="zh-CN" i="1"/>
              <a:t>f</a:t>
            </a:r>
            <a:r>
              <a:rPr lang="en-US" altLang="zh-CN"/>
              <a:t> /\ (</a:t>
            </a:r>
            <a:r>
              <a:rPr lang="en-US" altLang="zh-CN" i="1"/>
              <a:t>g</a:t>
            </a:r>
            <a:r>
              <a:rPr lang="en-US" altLang="zh-CN"/>
              <a:t> \/ </a:t>
            </a:r>
            <a:r>
              <a:rPr lang="en-US" altLang="zh-CN" i="1"/>
              <a:t>s</a:t>
            </a:r>
            <a:r>
              <a:rPr lang="en-US" altLang="zh-CN"/>
              <a:t>) and (</a:t>
            </a:r>
            <a:r>
              <a:rPr lang="en-US" altLang="zh-CN" i="1"/>
              <a:t>f</a:t>
            </a:r>
            <a:r>
              <a:rPr lang="en-US" altLang="zh-CN"/>
              <a:t> /\ </a:t>
            </a:r>
            <a:r>
              <a:rPr lang="en-US" altLang="zh-CN" i="1"/>
              <a:t>g</a:t>
            </a:r>
            <a:r>
              <a:rPr lang="en-US" altLang="zh-CN"/>
              <a:t>) \/ </a:t>
            </a:r>
            <a:r>
              <a:rPr lang="en-US" altLang="zh-CN" i="1"/>
              <a:t>s</a:t>
            </a:r>
            <a:r>
              <a:rPr lang="en-US" altLang="zh-CN"/>
              <a:t> to see that they</a:t>
            </a:r>
            <a:r>
              <a:rPr lang="en-US" altLang="zh-CN">
                <a:latin typeface="Times New Roman" panose="02020603050405020304" pitchFamily="18" charset="0"/>
              </a:rPr>
              <a:t>’</a:t>
            </a:r>
            <a:r>
              <a:rPr lang="en-US" altLang="zh-CN"/>
              <a:t>re different, and thus the parentheses are necessary.</a:t>
            </a:r>
            <a:endParaRPr lang="en-US" altLang="zh-CN"/>
          </a:p>
          <a:p>
            <a:pPr eaLnBrk="1" hangingPunct="1"/>
            <a:r>
              <a:rPr lang="en-US" altLang="zh-CN"/>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endParaRPr lang="en-US" altLang="zh-CN"/>
          </a:p>
          <a:p>
            <a:pPr eaLnBrk="1" hangingPunct="1"/>
            <a:r>
              <a:rPr lang="en-US" altLang="zh-CN"/>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8B017E-AD22-471B-948A-6337A5DE3ED1}" type="slidenum">
              <a:rPr lang="en-US" altLang="zh-CN"/>
            </a:fld>
            <a:endParaRPr lang="en-US" altLang="zh-CN"/>
          </a:p>
        </p:txBody>
      </p:sp>
      <p:sp>
        <p:nvSpPr>
          <p:cNvPr id="120835" name="Rectangle 2"/>
          <p:cNvSpPr>
            <a:spLocks noGrp="1" noRot="1" noChangeAspect="1" noChangeArrowheads="1" noTextEdit="1"/>
          </p:cNvSpPr>
          <p:nvPr>
            <p:ph type="sldImg"/>
          </p:nvPr>
        </p:nvSpPr>
        <p:spPr>
          <a:xfrm>
            <a:off x="1141413" y="701675"/>
            <a:ext cx="4578350" cy="3435350"/>
          </a:xfrm>
        </p:spPr>
      </p:sp>
      <p:sp>
        <p:nvSpPr>
          <p:cNvPr id="120836" name="Rectangle 3"/>
          <p:cNvSpPr>
            <a:spLocks noGrp="1" noChangeArrowheads="1"/>
          </p:cNvSpPr>
          <p:nvPr>
            <p:ph type="body" idx="1"/>
          </p:nvPr>
        </p:nvSpPr>
        <p:spPr>
          <a:xfrm>
            <a:off x="912813" y="4371975"/>
            <a:ext cx="5032375" cy="4060825"/>
          </a:xfrm>
          <a:noFill/>
        </p:spPr>
        <p:txBody>
          <a:bodyPr/>
          <a:lstStyle/>
          <a:p>
            <a:pPr eaLnBrk="1" hangingPunct="1"/>
            <a:r>
              <a:rPr lang="en-US" altLang="zh-CN"/>
              <a:t>The answers are present, but hidden, as white text on a white background.  The slide can be done in class as an exercise, with the instructor typing in the students</a:t>
            </a:r>
            <a:r>
              <a:rPr lang="en-US" altLang="zh-CN">
                <a:latin typeface="Times New Roman" panose="02020603050405020304" pitchFamily="18" charset="0"/>
              </a:rPr>
              <a:t>’</a:t>
            </a:r>
            <a:r>
              <a:rPr lang="en-US" altLang="zh-CN"/>
              <a:t> answers in the space provided.  Then the correct answers can be revealed by selecting the bottom 3 rows and changing their font color unconditionally to black.</a:t>
            </a:r>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6E3DC1-BCE4-4040-B5DD-5902D234DBF6}"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p:nvPr>
        </p:nvSpPr>
        <p:spPr/>
      </p:sp>
      <p:sp>
        <p:nvSpPr>
          <p:cNvPr id="125955" name="备注占位符 2"/>
          <p:cNvSpPr>
            <a:spLocks noGrp="1" noChangeArrowheads="1"/>
          </p:cNvSpPr>
          <p:nvPr>
            <p:ph type="body" idx="1"/>
          </p:nvPr>
        </p:nvSpPr>
        <p:spPr>
          <a:noFill/>
        </p:spPr>
        <p:txBody>
          <a:bodyPr/>
          <a:lstStyle/>
          <a:p>
            <a:endParaRPr lang="zh-CN" altLang="en-US"/>
          </a:p>
        </p:txBody>
      </p:sp>
      <p:sp>
        <p:nvSpPr>
          <p:cNvPr id="12595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8FF1C7-09DD-4845-94F8-77A65177794C}" type="slidenum">
              <a:rPr lang="en-US" altLang="zh-CN"/>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3A0C7C-76EF-472F-BB4C-BDCAC9EA6B14}" type="slidenum">
              <a:rPr lang="en-US" altLang="zh-CN"/>
            </a:fld>
            <a:endParaRPr lang="en-US" altLang="zh-CN"/>
          </a:p>
        </p:txBody>
      </p:sp>
      <p:sp>
        <p:nvSpPr>
          <p:cNvPr id="11267" name="Rectangle 2"/>
          <p:cNvSpPr>
            <a:spLocks noGrp="1" noRot="1" noChangeAspect="1" noChangeArrowheads="1" noTextEdit="1"/>
          </p:cNvSpPr>
          <p:nvPr>
            <p:ph type="sldImg"/>
          </p:nvPr>
        </p:nvSpPr>
        <p:spPr>
          <a:xfrm>
            <a:off x="1141413" y="701675"/>
            <a:ext cx="4578350" cy="3435350"/>
          </a:xfrm>
        </p:spPr>
      </p:sp>
      <p:sp>
        <p:nvSpPr>
          <p:cNvPr id="11268"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ChangeArrowheads="1" noTextEdit="1"/>
          </p:cNvSpPr>
          <p:nvPr>
            <p:ph type="sldImg"/>
          </p:nvPr>
        </p:nvSpPr>
        <p:spPr/>
      </p:sp>
      <p:sp>
        <p:nvSpPr>
          <p:cNvPr id="147459" name="备注占位符 2"/>
          <p:cNvSpPr>
            <a:spLocks noGrp="1" noChangeArrowheads="1"/>
          </p:cNvSpPr>
          <p:nvPr>
            <p:ph type="body" idx="1"/>
          </p:nvPr>
        </p:nvSpPr>
        <p:spPr>
          <a:noFill/>
        </p:spPr>
        <p:txBody>
          <a:bodyPr/>
          <a:lstStyle/>
          <a:p>
            <a:endParaRPr lang="zh-CN" altLang="en-US"/>
          </a:p>
        </p:txBody>
      </p:sp>
      <p:sp>
        <p:nvSpPr>
          <p:cNvPr id="147460" name="灯片编号占位符 3"/>
          <p:cNvSpPr>
            <a:spLocks noGrp="1"/>
          </p:cNvSpPr>
          <p:nvPr>
            <p:ph type="sldNum" sz="quarter" idx="5"/>
          </p:nvPr>
        </p:nvSpPr>
        <p:spPr>
          <a:noFill/>
        </p:spPr>
        <p:txBody>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fld id="{3A06CF9D-60D2-4723-B8E4-BE59E48CD262}" type="slidenum">
              <a:rPr lang="en-US" altLang="zh-CN" sz="1200"/>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8D354C-D1A0-4228-A8F0-6E989E5C6CCB}" type="slidenum">
              <a:rPr lang="en-US" altLang="zh-CN"/>
            </a:fld>
            <a:endParaRPr lang="en-US" altLang="zh-CN"/>
          </a:p>
        </p:txBody>
      </p:sp>
      <p:sp>
        <p:nvSpPr>
          <p:cNvPr id="13315" name="Rectangle 2"/>
          <p:cNvSpPr>
            <a:spLocks noGrp="1" noRot="1" noChangeAspect="1" noChangeArrowheads="1" noTextEdit="1"/>
          </p:cNvSpPr>
          <p:nvPr>
            <p:ph type="sldImg"/>
          </p:nvPr>
        </p:nvSpPr>
        <p:spPr>
          <a:xfrm>
            <a:off x="1141413" y="701675"/>
            <a:ext cx="4578350" cy="3435350"/>
          </a:xfrm>
        </p:spPr>
      </p:sp>
      <p:sp>
        <p:nvSpPr>
          <p:cNvPr id="13316" name="Rectangle 3"/>
          <p:cNvSpPr>
            <a:spLocks noGrp="1" noChangeArrowheads="1"/>
          </p:cNvSpPr>
          <p:nvPr>
            <p:ph type="body" idx="1"/>
          </p:nvPr>
        </p:nvSpPr>
        <p:spPr>
          <a:xfrm>
            <a:off x="912813" y="4371975"/>
            <a:ext cx="5032375" cy="4060825"/>
          </a:xfrm>
          <a:noFill/>
        </p:spPr>
        <p:txBody>
          <a:bodyPr/>
          <a:lstStyle/>
          <a:p>
            <a:pPr eaLnBrk="1" hangingPunct="1"/>
            <a:r>
              <a:rPr lang="en-US" altLang="zh-CN"/>
              <a:t>We normally attribute propositional logic to George Boole, who first formalized it.  Actually the particular formal notation we will present is not precisely Boole</a:t>
            </a:r>
            <a:r>
              <a:rPr lang="en-US" altLang="zh-CN">
                <a:latin typeface="Times New Roman" panose="02020603050405020304" pitchFamily="18" charset="0"/>
              </a:rPr>
              <a:t>’</a:t>
            </a:r>
            <a:r>
              <a:rPr lang="en-US" altLang="zh-CN"/>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en-US" altLang="zh-CN">
                <a:latin typeface="Times New Roman" panose="02020603050405020304" pitchFamily="18" charset="0"/>
              </a:rPr>
              <a:t>’</a:t>
            </a:r>
            <a:r>
              <a:rPr lang="en-US" altLang="zh-CN"/>
              <a:t>s formalization of logic was developed further by the philosopher Frege.  </a:t>
            </a:r>
            <a:endParaRPr lang="en-US" altLang="zh-CN"/>
          </a:p>
          <a:p>
            <a:pPr eaLnBrk="1" hangingPunct="1"/>
            <a:r>
              <a:rPr lang="en-US" altLang="zh-CN"/>
              <a:t>	However, even though logic was not formalized as such until the 1800</a:t>
            </a:r>
            <a:r>
              <a:rPr lang="en-US" altLang="zh-CN">
                <a:latin typeface="Times New Roman" panose="02020603050405020304" pitchFamily="18" charset="0"/>
              </a:rPr>
              <a:t>’</a:t>
            </a:r>
            <a:r>
              <a:rPr lang="en-US" altLang="zh-CN"/>
              <a:t>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a:t>
            </a:r>
            <a:r>
              <a:rPr lang="en-US" altLang="zh-CN">
                <a:latin typeface="Times New Roman" panose="02020603050405020304" pitchFamily="18" charset="0"/>
              </a:rPr>
              <a:t>’</a:t>
            </a:r>
            <a:r>
              <a:rPr lang="en-US" altLang="zh-CN"/>
              <a:t>s.  Chrysippus</a:t>
            </a:r>
            <a:r>
              <a:rPr lang="en-US" altLang="zh-CN">
                <a:latin typeface="Times New Roman" panose="02020603050405020304" pitchFamily="18" charset="0"/>
              </a:rPr>
              <a:t>’</a:t>
            </a:r>
            <a:r>
              <a:rPr lang="en-US" altLang="zh-CN"/>
              <a:t> logic apparently included all of the key rules that Boole</a:t>
            </a:r>
            <a:r>
              <a:rPr lang="en-US" altLang="zh-CN">
                <a:latin typeface="Times New Roman" panose="02020603050405020304" pitchFamily="18" charset="0"/>
              </a:rPr>
              <a:t>’</a:t>
            </a:r>
            <a:r>
              <a:rPr lang="en-US" altLang="zh-CN"/>
              <a:t>s logic had.  However, his original works were unfortunately lost; we only have fragments quoted by other authors.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264D37-D441-459E-B962-93C234C71137}" type="slidenum">
              <a:rPr lang="en-US" altLang="zh-CN"/>
            </a:fld>
            <a:endParaRPr lang="en-US" altLang="zh-CN"/>
          </a:p>
        </p:txBody>
      </p:sp>
      <p:sp>
        <p:nvSpPr>
          <p:cNvPr id="15363" name="Rectangle 2"/>
          <p:cNvSpPr>
            <a:spLocks noGrp="1" noRot="1" noChangeAspect="1" noChangeArrowheads="1" noTextEdit="1"/>
          </p:cNvSpPr>
          <p:nvPr>
            <p:ph type="sldImg"/>
          </p:nvPr>
        </p:nvSpPr>
        <p:spPr>
          <a:xfrm>
            <a:off x="1141413" y="701675"/>
            <a:ext cx="4578350" cy="3435350"/>
          </a:xfrm>
        </p:spPr>
      </p:sp>
      <p:sp>
        <p:nvSpPr>
          <p:cNvPr id="1536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AFBC6-E6F1-41B0-BB40-D456685BFE72}" type="slidenum">
              <a:rPr lang="en-US" altLang="zh-CN"/>
            </a:fld>
            <a:endParaRPr lang="en-US" altLang="zh-CN"/>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E45866-9AFD-4777-A541-23A71D026FA3}" type="slidenum">
              <a:rPr lang="en-US" altLang="zh-CN"/>
            </a:fld>
            <a:endParaRPr lang="en-US" altLang="zh-CN"/>
          </a:p>
        </p:txBody>
      </p:sp>
      <p:sp>
        <p:nvSpPr>
          <p:cNvPr id="21507" name="Rectangle 2"/>
          <p:cNvSpPr>
            <a:spLocks noGrp="1" noRot="1" noChangeAspect="1" noChangeArrowheads="1" noTextEdit="1"/>
          </p:cNvSpPr>
          <p:nvPr>
            <p:ph type="sldImg"/>
          </p:nvPr>
        </p:nvSpPr>
        <p:spPr>
          <a:xfrm>
            <a:off x="1141413" y="701675"/>
            <a:ext cx="4578350" cy="3435350"/>
          </a:xfrm>
        </p:spPr>
      </p:sp>
      <p:sp>
        <p:nvSpPr>
          <p:cNvPr id="21508"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8440DB-C1C3-4587-BA9A-8D6650F5A999}" type="slidenum">
              <a:rPr lang="en-US" altLang="zh-CN"/>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D5DAFBC-CD8C-435F-9C0D-762344491F1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D090F26-4FB1-43E3-B061-73FC37FFD89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2E78388-2621-42C5-BDA4-05CB8C5A94C4}"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5066C72B-8237-4816-9F04-57E1CA9B5A28}"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02C48D7-9DC2-4717-8D6F-621077EE104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D4D2F273-C273-458B-9507-878FF3CA1F3E}"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E0F66E4-F918-4E84-900C-EBB0345C021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78CC1F5-50A5-442D-8AFE-42A840781D25}"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2F31C5-A2FE-4F13-B7C6-BC788BBE59C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DF0CD04-1011-4FB5-BF57-60C495DE8DB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7DFED0E-339E-4085-9589-648091738C2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B50CF89F-212B-45B8-BB81-BC560DBE84E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12AC596-AA60-4BD2-829A-8E510724A98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84EE633-E56D-4B2A-8F1A-8A89B5E8E7F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fld id="{A3DFAF9F-D422-4474-80A2-0A206E32393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z="3200" b="1" dirty="0"/>
              <a:t>1 The Foundations: Logic and Proofs</a:t>
            </a:r>
            <a:endParaRPr lang="en-US" altLang="zh-CN" sz="3200" b="1" dirty="0"/>
          </a:p>
        </p:txBody>
      </p:sp>
      <p:sp>
        <p:nvSpPr>
          <p:cNvPr id="4099" name="Rectangle 3"/>
          <p:cNvSpPr>
            <a:spLocks noGrp="1" noChangeArrowheads="1"/>
          </p:cNvSpPr>
          <p:nvPr>
            <p:ph type="body" idx="1"/>
          </p:nvPr>
        </p:nvSpPr>
        <p:spPr>
          <a:xfrm>
            <a:off x="611560" y="1484784"/>
            <a:ext cx="8229600" cy="4525962"/>
          </a:xfrm>
        </p:spPr>
        <p:txBody>
          <a:bodyPr/>
          <a:lstStyle/>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1.1 Propositional Logic </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1.2 Applications of Propositional Logic</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1.3 Propositional Equivalences</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1.4 Predicates and Quantifiers</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1.5 Nested Quantifiers</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1.6 Rules of Inference</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1.7 Introduction to Proofs</a:t>
            </a:r>
            <a:endParaRPr lang="en-US" altLang="zh-CN" sz="2800" dirty="0">
              <a:latin typeface="Arial" panose="020B0604020202020204" pitchFamily="34" charset="0"/>
              <a:cs typeface="Arial" panose="020B0604020202020204" pitchFamily="34" charset="0"/>
            </a:endParaRP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1.8 Proof Methods and Strategy</a:t>
            </a: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endParaRPr lang="en-US" altLang="zh-CN" sz="2800"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p:txBody>
          <a:bodyPr/>
          <a:lstStyle/>
          <a:p>
            <a:r>
              <a:rPr lang="en-US" altLang="zh-CN"/>
              <a:t>Propositional variables</a:t>
            </a:r>
            <a:endParaRPr lang="zh-CN" altLang="en-US"/>
          </a:p>
        </p:txBody>
      </p:sp>
      <p:sp>
        <p:nvSpPr>
          <p:cNvPr id="24579" name="内容占位符 2"/>
          <p:cNvSpPr>
            <a:spLocks noGrp="1" noChangeArrowheads="1"/>
          </p:cNvSpPr>
          <p:nvPr>
            <p:ph idx="1"/>
          </p:nvPr>
        </p:nvSpPr>
        <p:spPr>
          <a:xfrm>
            <a:off x="457200" y="1268760"/>
            <a:ext cx="8867328" cy="4525963"/>
          </a:xfrm>
        </p:spPr>
        <p:txBody>
          <a:bodyPr/>
          <a:lstStyle/>
          <a:p>
            <a:r>
              <a:rPr lang="en-US" altLang="zh-CN" dirty="0"/>
              <a:t>We use letters to denote </a:t>
            </a:r>
            <a:r>
              <a:rPr lang="en-US" altLang="zh-CN" dirty="0">
                <a:solidFill>
                  <a:srgbClr val="C00000"/>
                </a:solidFill>
              </a:rPr>
              <a:t>propositional variables</a:t>
            </a:r>
            <a:r>
              <a:rPr lang="en-US" altLang="zh-CN" b="1" dirty="0"/>
              <a:t> </a:t>
            </a:r>
            <a:r>
              <a:rPr lang="en-US" altLang="zh-CN" dirty="0"/>
              <a:t>(or statement variables)</a:t>
            </a:r>
            <a:endParaRPr lang="en-US" altLang="zh-CN" dirty="0"/>
          </a:p>
          <a:p>
            <a:pPr marL="0" indent="0" algn="ctr">
              <a:buNone/>
            </a:pPr>
            <a:r>
              <a:rPr lang="en-US" altLang="zh-CN" i="1" dirty="0"/>
              <a:t>p</a:t>
            </a:r>
            <a:r>
              <a:rPr lang="en-US" altLang="zh-CN" dirty="0"/>
              <a:t>, </a:t>
            </a:r>
            <a:r>
              <a:rPr lang="en-US" altLang="zh-CN" i="1" dirty="0"/>
              <a:t>q</a:t>
            </a:r>
            <a:r>
              <a:rPr lang="en-US" altLang="zh-CN" dirty="0"/>
              <a:t>, </a:t>
            </a:r>
            <a:r>
              <a:rPr lang="en-US" altLang="zh-CN" i="1" dirty="0"/>
              <a:t>r</a:t>
            </a:r>
            <a:r>
              <a:rPr lang="en-US" altLang="zh-CN" dirty="0"/>
              <a:t>, . . . </a:t>
            </a:r>
            <a:r>
              <a:rPr lang="en-US" altLang="zh-CN" sz="3200" i="1" dirty="0"/>
              <a:t>p</a:t>
            </a:r>
            <a:r>
              <a:rPr lang="en-US" altLang="zh-CN" sz="3200" i="1" baseline="-30000" dirty="0"/>
              <a:t>i</a:t>
            </a:r>
            <a:r>
              <a:rPr lang="en-US" altLang="zh-CN" sz="3200" dirty="0"/>
              <a:t>, </a:t>
            </a:r>
            <a:r>
              <a:rPr lang="en-US" altLang="zh-CN" sz="3200" i="1" dirty="0"/>
              <a:t>q</a:t>
            </a:r>
            <a:r>
              <a:rPr lang="en-US" altLang="zh-CN" sz="3200" i="1" baseline="-30000" dirty="0"/>
              <a:t>i</a:t>
            </a:r>
            <a:r>
              <a:rPr lang="en-US" altLang="zh-CN" sz="3200" dirty="0"/>
              <a:t>, </a:t>
            </a:r>
            <a:r>
              <a:rPr lang="en-US" altLang="zh-CN" sz="3200" i="1" dirty="0" err="1"/>
              <a:t>r</a:t>
            </a:r>
            <a:r>
              <a:rPr lang="en-US" altLang="zh-CN" sz="3200" i="1" baseline="-30000" dirty="0" err="1"/>
              <a:t>i</a:t>
            </a:r>
            <a:r>
              <a:rPr lang="en-US" altLang="zh-CN" sz="3200" dirty="0"/>
              <a:t> </a:t>
            </a:r>
            <a:r>
              <a:rPr lang="en-US" altLang="zh-CN" dirty="0"/>
              <a:t>, . . . </a:t>
            </a:r>
            <a:endParaRPr lang="en-US" altLang="zh-CN" dirty="0"/>
          </a:p>
          <a:p>
            <a:r>
              <a:rPr lang="en-US" altLang="zh-CN" dirty="0"/>
              <a:t>These variables represent propositions, just as using letters to denote numerical variables. </a:t>
            </a:r>
            <a:endParaRPr lang="en-US" altLang="zh-CN" dirty="0"/>
          </a:p>
          <a:p>
            <a:r>
              <a:rPr lang="en-US" altLang="zh-CN" sz="3200" dirty="0"/>
              <a:t>The proposition that is always true is denoted by </a:t>
            </a:r>
            <a:r>
              <a:rPr lang="en-US" altLang="zh-CN" sz="3200" dirty="0">
                <a:solidFill>
                  <a:srgbClr val="C00000"/>
                </a:solidFill>
              </a:rPr>
              <a:t>T </a:t>
            </a:r>
            <a:r>
              <a:rPr lang="en-US" altLang="zh-CN" dirty="0">
                <a:solidFill>
                  <a:srgbClr val="C00000"/>
                </a:solidFill>
              </a:rPr>
              <a:t>(or 1). </a:t>
            </a:r>
            <a:r>
              <a:rPr lang="en-US" altLang="zh-CN" dirty="0"/>
              <a:t>Otherwise, </a:t>
            </a:r>
            <a:r>
              <a:rPr lang="en-US" altLang="zh-CN" sz="3200" dirty="0"/>
              <a:t>denoted by </a:t>
            </a:r>
            <a:r>
              <a:rPr lang="en-US" altLang="zh-CN" sz="3200" dirty="0">
                <a:solidFill>
                  <a:srgbClr val="C00000"/>
                </a:solidFill>
              </a:rPr>
              <a:t>F (or 0).</a:t>
            </a:r>
            <a:endParaRPr lang="en-US" altLang="zh-CN" dirty="0">
              <a:solidFill>
                <a:srgbClr val="C00000"/>
              </a:solidFill>
            </a:endParaRPr>
          </a:p>
          <a:p>
            <a:r>
              <a:rPr lang="en-US" altLang="zh-CN" dirty="0"/>
              <a:t>The area of logic that deals with propositions is called the </a:t>
            </a:r>
            <a:r>
              <a:rPr lang="en-US" altLang="zh-CN" i="1" u="sng" dirty="0">
                <a:solidFill>
                  <a:srgbClr val="C00000"/>
                </a:solidFill>
              </a:rPr>
              <a:t>propositional logic</a:t>
            </a:r>
            <a:r>
              <a:rPr lang="en-US" altLang="zh-CN" i="1" dirty="0">
                <a:solidFill>
                  <a:srgbClr val="C00000"/>
                </a:solidFill>
              </a:rPr>
              <a:t> </a:t>
            </a:r>
            <a:r>
              <a:rPr lang="en-US" altLang="zh-CN" dirty="0"/>
              <a:t>or </a:t>
            </a:r>
            <a:r>
              <a:rPr lang="en-US" altLang="zh-CN" i="1" u="sng" dirty="0">
                <a:solidFill>
                  <a:srgbClr val="C00000"/>
                </a:solidFill>
              </a:rPr>
              <a:t>propositional calculus </a:t>
            </a:r>
            <a:r>
              <a:rPr lang="en-US" altLang="zh-CN" dirty="0"/>
              <a:t>. </a:t>
            </a:r>
            <a:endParaRPr lang="zh-CN" altLang="en-US"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395536" y="2184393"/>
            <a:ext cx="3334072"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Propositions</a:t>
            </a:r>
            <a:endParaRPr kumimoji="1" lang="zh-CN" altLang="en-US" sz="4800" dirty="0">
              <a:latin typeface="Times New Roman" panose="02020603050405020304" pitchFamily="18" charset="0"/>
              <a:ea typeface="黑体" panose="02010609060101010101" pitchFamily="49" charset="-122"/>
            </a:endParaRPr>
          </a:p>
        </p:txBody>
      </p:sp>
      <p:sp>
        <p:nvSpPr>
          <p:cNvPr id="540675" name="Text Box 3"/>
          <p:cNvSpPr txBox="1">
            <a:spLocks noChangeArrowheads="1"/>
          </p:cNvSpPr>
          <p:nvPr/>
        </p:nvSpPr>
        <p:spPr bwMode="auto">
          <a:xfrm>
            <a:off x="3919736" y="1552086"/>
            <a:ext cx="4947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Atoms (</a:t>
            </a:r>
            <a:r>
              <a:rPr kumimoji="1" lang="zh-CN" altLang="en-US" sz="4000" dirty="0">
                <a:latin typeface="Times New Roman" panose="02020603050405020304" pitchFamily="18" charset="0"/>
                <a:ea typeface="黑体" panose="02010609060101010101" pitchFamily="49" charset="-122"/>
              </a:rPr>
              <a:t>原子命题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6" name="Text Box 4"/>
          <p:cNvSpPr txBox="1">
            <a:spLocks noChangeArrowheads="1"/>
          </p:cNvSpPr>
          <p:nvPr/>
        </p:nvSpPr>
        <p:spPr bwMode="auto">
          <a:xfrm>
            <a:off x="3995936" y="2644239"/>
            <a:ext cx="6552728" cy="132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Compound propositions </a:t>
            </a:r>
            <a:endParaRPr kumimoji="1" lang="en-US" altLang="zh-CN" sz="4000" dirty="0">
              <a:latin typeface="Times New Roman" panose="02020603050405020304" pitchFamily="18" charset="0"/>
              <a:ea typeface="黑体" panose="02010609060101010101" pitchFamily="49" charset="-122"/>
            </a:endParaRPr>
          </a:p>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a:t>
            </a:r>
            <a:r>
              <a:rPr kumimoji="1" lang="zh-CN" altLang="en-US" sz="4000" dirty="0">
                <a:latin typeface="Times New Roman" panose="02020603050405020304" pitchFamily="18" charset="0"/>
                <a:ea typeface="黑体" panose="02010609060101010101" pitchFamily="49" charset="-122"/>
              </a:rPr>
              <a:t>复合命题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7" name="Line 5"/>
          <p:cNvSpPr>
            <a:spLocks noChangeShapeType="1"/>
          </p:cNvSpPr>
          <p:nvPr/>
        </p:nvSpPr>
        <p:spPr bwMode="auto">
          <a:xfrm flipV="1">
            <a:off x="3081536" y="2009286"/>
            <a:ext cx="83820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8" name="Line 6"/>
          <p:cNvSpPr>
            <a:spLocks noChangeShapeType="1"/>
          </p:cNvSpPr>
          <p:nvPr/>
        </p:nvSpPr>
        <p:spPr bwMode="auto">
          <a:xfrm>
            <a:off x="3081536" y="2618886"/>
            <a:ext cx="83820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9" name="Text Box 7"/>
          <p:cNvSpPr txBox="1">
            <a:spLocks noChangeArrowheads="1"/>
          </p:cNvSpPr>
          <p:nvPr/>
        </p:nvSpPr>
        <p:spPr bwMode="auto">
          <a:xfrm>
            <a:off x="1898429" y="4094456"/>
            <a:ext cx="791051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latin typeface="Times New Roman" panose="02020603050405020304" pitchFamily="18" charset="0"/>
                <a:ea typeface="黑体" panose="02010609060101010101" pitchFamily="49" charset="-122"/>
              </a:rPr>
              <a:t>原子命题：不能分解为更简单的陈述句</a:t>
            </a:r>
            <a:r>
              <a:rPr kumimoji="1" lang="zh-CN" altLang="en-US" sz="1000" dirty="0"/>
              <a:t>。</a:t>
            </a:r>
            <a:endParaRPr kumimoji="1" lang="zh-CN" altLang="en-US" sz="1000" dirty="0"/>
          </a:p>
        </p:txBody>
      </p:sp>
      <p:sp>
        <p:nvSpPr>
          <p:cNvPr id="8" name="Rectangle 2"/>
          <p:cNvSpPr txBox="1">
            <a:spLocks noChangeArrowheads="1"/>
          </p:cNvSpPr>
          <p:nvPr/>
        </p:nvSpPr>
        <p:spPr>
          <a:xfrm>
            <a:off x="323850" y="413792"/>
            <a:ext cx="856863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kern="0" dirty="0"/>
              <a:t>1.1 Propositional Logic (</a:t>
            </a:r>
            <a:r>
              <a:rPr lang="zh-CN" altLang="en-US" kern="0" dirty="0"/>
              <a:t>命题逻辑</a:t>
            </a:r>
            <a:r>
              <a:rPr lang="en-US" altLang="zh-CN" kern="0" dirty="0"/>
              <a:t>)</a:t>
            </a:r>
            <a:endParaRPr lang="en-US" altLang="zh-CN" kern="0" dirty="0"/>
          </a:p>
        </p:txBody>
      </p:sp>
      <p:sp>
        <p:nvSpPr>
          <p:cNvPr id="5" name="灯片编号占位符 4"/>
          <p:cNvSpPr>
            <a:spLocks noGrp="1"/>
          </p:cNvSpPr>
          <p:nvPr>
            <p:ph type="sldNum" sz="quarter" idx="12"/>
          </p:nvPr>
        </p:nvSpPr>
        <p:spPr/>
        <p:txBody>
          <a:bodyPr/>
          <a:lstStyle/>
          <a:p>
            <a:fld id="{B50CF89F-212B-45B8-BB81-BC560DBE84E8}" type="slidenum">
              <a:rPr lang="en-US" altLang="zh-CN" smtClean="0"/>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40674"/>
                                        </p:tgtEl>
                                        <p:attrNameLst>
                                          <p:attrName>style.visibility</p:attrName>
                                        </p:attrNameLst>
                                      </p:cBhvr>
                                      <p:to>
                                        <p:strVal val="visible"/>
                                      </p:to>
                                    </p:set>
                                    <p:animEffect transition="in" filter="wipe(left)">
                                      <p:cBhvr>
                                        <p:cTn id="7" dur="300"/>
                                        <p:tgtEl>
                                          <p:spTgt spid="540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wipe(left)">
                                      <p:cBhvr>
                                        <p:cTn id="12" dur="500"/>
                                        <p:tgtEl>
                                          <p:spTgt spid="540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40675"/>
                                        </p:tgtEl>
                                        <p:attrNameLst>
                                          <p:attrName>style.visibility</p:attrName>
                                        </p:attrNameLst>
                                      </p:cBhvr>
                                      <p:to>
                                        <p:strVal val="visible"/>
                                      </p:to>
                                    </p:set>
                                    <p:animEffect transition="in" filter="wipe(left)">
                                      <p:cBhvr>
                                        <p:cTn id="17" dur="300"/>
                                        <p:tgtEl>
                                          <p:spTgt spid="5406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0678"/>
                                        </p:tgtEl>
                                        <p:attrNameLst>
                                          <p:attrName>style.visibility</p:attrName>
                                        </p:attrNameLst>
                                      </p:cBhvr>
                                      <p:to>
                                        <p:strVal val="visible"/>
                                      </p:to>
                                    </p:set>
                                    <p:animEffect transition="in" filter="wipe(left)">
                                      <p:cBhvr>
                                        <p:cTn id="22" dur="500"/>
                                        <p:tgtEl>
                                          <p:spTgt spid="5406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40676"/>
                                        </p:tgtEl>
                                        <p:attrNameLst>
                                          <p:attrName>style.visibility</p:attrName>
                                        </p:attrNameLst>
                                      </p:cBhvr>
                                      <p:to>
                                        <p:strVal val="visible"/>
                                      </p:to>
                                    </p:set>
                                    <p:animEffect transition="in" filter="wipe(left)">
                                      <p:cBhvr>
                                        <p:cTn id="27" dur="300"/>
                                        <p:tgtEl>
                                          <p:spTgt spid="54067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40679"/>
                                        </p:tgtEl>
                                        <p:attrNameLst>
                                          <p:attrName>style.visibility</p:attrName>
                                        </p:attrNameLst>
                                      </p:cBhvr>
                                      <p:to>
                                        <p:strVal val="visible"/>
                                      </p:to>
                                    </p:set>
                                    <p:anim calcmode="lin" valueType="num">
                                      <p:cBhvr additive="base">
                                        <p:cTn id="32" dur="500" fill="hold"/>
                                        <p:tgtEl>
                                          <p:spTgt spid="540679"/>
                                        </p:tgtEl>
                                        <p:attrNameLst>
                                          <p:attrName>ppt_x</p:attrName>
                                        </p:attrNameLst>
                                      </p:cBhvr>
                                      <p:tavLst>
                                        <p:tav tm="0">
                                          <p:val>
                                            <p:strVal val="#ppt_x"/>
                                          </p:val>
                                        </p:tav>
                                        <p:tav tm="100000">
                                          <p:val>
                                            <p:strVal val="#ppt_x"/>
                                          </p:val>
                                        </p:tav>
                                      </p:tavLst>
                                    </p:anim>
                                    <p:anim calcmode="lin" valueType="num">
                                      <p:cBhvr additive="base">
                                        <p:cTn id="33" dur="500" fill="hold"/>
                                        <p:tgtEl>
                                          <p:spTgt spid="540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autoUpdateAnimBg="0"/>
      <p:bldP spid="540675" grpId="0" autoUpdateAnimBg="0"/>
      <p:bldP spid="540676" grpId="0" autoUpdateAnimBg="0"/>
      <p:bldP spid="5406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zh-CN" sz="4000"/>
              <a:t>Propositions in Propositional Logic</a:t>
            </a:r>
            <a:endParaRPr lang="en-US" altLang="zh-CN" sz="4000"/>
          </a:p>
        </p:txBody>
      </p:sp>
      <p:sp>
        <p:nvSpPr>
          <p:cNvPr id="27651" name="Rectangle 3"/>
          <p:cNvSpPr>
            <a:spLocks noGrp="1" noChangeArrowheads="1"/>
          </p:cNvSpPr>
          <p:nvPr>
            <p:ph type="body" idx="1"/>
          </p:nvPr>
        </p:nvSpPr>
        <p:spPr/>
        <p:txBody>
          <a:bodyPr/>
          <a:lstStyle/>
          <a:p>
            <a:pPr eaLnBrk="1" hangingPunct="1"/>
            <a:r>
              <a:rPr lang="en-US" altLang="zh-CN" sz="2800" b="1" dirty="0"/>
              <a:t>Atoms</a:t>
            </a:r>
            <a:r>
              <a:rPr lang="en-US" altLang="zh-CN" sz="2800" dirty="0"/>
              <a:t>: </a:t>
            </a:r>
            <a:r>
              <a:rPr lang="en-US" altLang="zh-CN" sz="2800" i="1" dirty="0"/>
              <a:t>p</a:t>
            </a:r>
            <a:r>
              <a:rPr lang="en-US" altLang="zh-CN" sz="2800" dirty="0"/>
              <a:t>, </a:t>
            </a:r>
            <a:r>
              <a:rPr lang="en-US" altLang="zh-CN" sz="2800" i="1" dirty="0"/>
              <a:t>q</a:t>
            </a:r>
            <a:r>
              <a:rPr lang="en-US" altLang="zh-CN" sz="2800" dirty="0"/>
              <a:t>, </a:t>
            </a:r>
            <a:r>
              <a:rPr lang="en-US" altLang="zh-CN" sz="2800" i="1" dirty="0"/>
              <a:t>r</a:t>
            </a:r>
            <a:r>
              <a:rPr lang="en-US" altLang="zh-CN" sz="2800" dirty="0"/>
              <a:t>, </a:t>
            </a:r>
            <a:r>
              <a:rPr lang="en-US" altLang="zh-CN" sz="2800" dirty="0">
                <a:latin typeface="Times New Roman" panose="02020603050405020304" pitchFamily="18" charset="0"/>
              </a:rPr>
              <a:t>…</a:t>
            </a:r>
            <a:br>
              <a:rPr lang="en-US" altLang="zh-CN" sz="2800" dirty="0"/>
            </a:br>
            <a:r>
              <a:rPr lang="en-US" altLang="zh-CN" sz="2800" dirty="0"/>
              <a:t>(Corresponds to simple English sentences, e.g.</a:t>
            </a:r>
            <a:br>
              <a:rPr lang="en-US" altLang="zh-CN" sz="2800" dirty="0"/>
            </a:br>
            <a:r>
              <a:rPr lang="en-US" altLang="zh-CN" sz="2800" dirty="0">
                <a:solidFill>
                  <a:schemeClr val="accent2"/>
                </a:solidFill>
              </a:rPr>
              <a:t>`I had salad for lunch</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a:t>
            </a:r>
            <a:br>
              <a:rPr lang="en-US" altLang="zh-CN" sz="2800" dirty="0"/>
            </a:br>
            <a:endParaRPr lang="en-US" altLang="zh-CN" sz="2800" dirty="0"/>
          </a:p>
          <a:p>
            <a:pPr eaLnBrk="1" hangingPunct="1"/>
            <a:r>
              <a:rPr lang="en-GB" altLang="zh-CN" sz="2800" b="1" dirty="0"/>
              <a:t>Compound propositions </a:t>
            </a:r>
            <a:r>
              <a:rPr lang="en-GB" altLang="zh-CN" sz="2800" dirty="0"/>
              <a:t>: built up from atoms using operators, </a:t>
            </a:r>
            <a:r>
              <a:rPr lang="en-US" altLang="zh-CN" sz="2800" dirty="0"/>
              <a:t>e.g., </a:t>
            </a:r>
            <a:r>
              <a:rPr lang="en-US" altLang="zh-CN" sz="2800" i="1" dirty="0" err="1">
                <a:sym typeface="Symbol" panose="05050102010706020507" pitchFamily="18" charset="2"/>
              </a:rPr>
              <a:t>p</a:t>
            </a:r>
            <a:r>
              <a:rPr lang="en-US" altLang="zh-CN" sz="2800" dirty="0" err="1">
                <a:sym typeface="Symbol" panose="05050102010706020507" pitchFamily="18" charset="2"/>
              </a:rPr>
              <a:t></a:t>
            </a:r>
            <a:r>
              <a:rPr lang="en-US" altLang="zh-CN" sz="2800" i="1" dirty="0" err="1">
                <a:sym typeface="Symbol" panose="05050102010706020507" pitchFamily="18" charset="2"/>
              </a:rPr>
              <a:t>q</a:t>
            </a:r>
            <a:r>
              <a:rPr lang="en-US" altLang="zh-CN" sz="2800" dirty="0"/>
              <a:t> </a:t>
            </a:r>
            <a:br>
              <a:rPr lang="en-US" altLang="zh-CN" sz="2800" dirty="0"/>
            </a:br>
            <a:r>
              <a:rPr lang="en-US" altLang="zh-CN" sz="2800" dirty="0"/>
              <a:t>(Corresponds to compound English sentences, e.g.,  </a:t>
            </a:r>
            <a:r>
              <a:rPr lang="en-GB" altLang="zh-CN" sz="2800" dirty="0">
                <a:solidFill>
                  <a:schemeClr val="accent2"/>
                </a:solidFill>
              </a:rPr>
              <a:t>“</a:t>
            </a:r>
            <a:r>
              <a:rPr lang="en-US" altLang="zh-CN" sz="2800" dirty="0">
                <a:solidFill>
                  <a:schemeClr val="accent2"/>
                </a:solidFill>
                <a:sym typeface="Symbol" panose="05050102010706020507" pitchFamily="18" charset="2"/>
              </a:rPr>
              <a:t>I had salad for lunch </a:t>
            </a:r>
            <a:r>
              <a:rPr lang="en-US" altLang="zh-CN" sz="2800" b="1" dirty="0">
                <a:solidFill>
                  <a:schemeClr val="accent2"/>
                </a:solidFill>
                <a:sym typeface="Symbol" panose="05050102010706020507" pitchFamily="18" charset="2"/>
              </a:rPr>
              <a:t>and</a:t>
            </a:r>
            <a:r>
              <a:rPr lang="en-US" altLang="zh-CN" sz="2800" b="1" i="1" dirty="0">
                <a:solidFill>
                  <a:schemeClr val="accent2"/>
                </a:solidFill>
                <a:sym typeface="Symbol" panose="05050102010706020507" pitchFamily="18" charset="2"/>
              </a:rPr>
              <a:t> </a:t>
            </a:r>
            <a:r>
              <a:rPr lang="en-US" altLang="zh-CN" sz="2800" dirty="0">
                <a:solidFill>
                  <a:schemeClr val="accent2"/>
                </a:solidFill>
                <a:sym typeface="Symbol" panose="05050102010706020507" pitchFamily="18" charset="2"/>
              </a:rPr>
              <a:t>I had steak for dinner.</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a:t>
            </a:r>
            <a:endParaRPr lang="en-US" altLang="zh-CN" sz="2800" dirty="0">
              <a:solidFill>
                <a:schemeClr val="accent2"/>
              </a:solidFill>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85800" y="1556792"/>
            <a:ext cx="7772400" cy="4267200"/>
          </a:xfrm>
        </p:spPr>
        <p:txBody>
          <a:bodyPr/>
          <a:lstStyle/>
          <a:p>
            <a:pPr eaLnBrk="1" hangingPunct="1">
              <a:buFontTx/>
              <a:buNone/>
            </a:pPr>
            <a:r>
              <a:rPr lang="en-US" altLang="zh-CN" dirty="0"/>
              <a:t>An </a:t>
            </a:r>
            <a:r>
              <a:rPr lang="en-US" altLang="zh-CN" i="1" dirty="0"/>
              <a:t>operator</a:t>
            </a:r>
            <a:r>
              <a:rPr lang="en-US" altLang="zh-CN" dirty="0"/>
              <a:t> or </a:t>
            </a:r>
            <a:r>
              <a:rPr lang="en-US" altLang="zh-CN" i="1" dirty="0"/>
              <a:t>connective</a:t>
            </a:r>
            <a:r>
              <a:rPr lang="en-US" altLang="zh-CN" dirty="0"/>
              <a:t> combines </a:t>
            </a:r>
            <a:r>
              <a:rPr lang="en-US" altLang="zh-CN" i="1" dirty="0"/>
              <a:t>n</a:t>
            </a:r>
            <a:r>
              <a:rPr lang="en-US" altLang="zh-CN" dirty="0"/>
              <a:t> </a:t>
            </a:r>
            <a:r>
              <a:rPr lang="en-US" altLang="zh-CN" i="1" dirty="0"/>
              <a:t>operand </a:t>
            </a:r>
            <a:r>
              <a:rPr lang="en-US" altLang="zh-CN" dirty="0"/>
              <a:t>expressions into a larger expression.  (</a:t>
            </a:r>
            <a:r>
              <a:rPr lang="en-US" altLang="zh-CN" i="1" dirty="0"/>
              <a:t>e.g.</a:t>
            </a:r>
            <a:r>
              <a:rPr lang="en-US" altLang="zh-CN" dirty="0"/>
              <a:t>, </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 in numeric </a:t>
            </a:r>
            <a:r>
              <a:rPr lang="en-US" altLang="zh-CN" dirty="0" err="1"/>
              <a:t>exprs</a:t>
            </a:r>
            <a:r>
              <a:rPr lang="en-US" altLang="zh-CN" dirty="0"/>
              <a:t>.)</a:t>
            </a:r>
            <a:endParaRPr lang="en-US" altLang="zh-CN" dirty="0"/>
          </a:p>
          <a:p>
            <a:pPr eaLnBrk="1" hangingPunct="1"/>
            <a:r>
              <a:rPr lang="en-US" altLang="zh-CN" i="1" dirty="0">
                <a:solidFill>
                  <a:schemeClr val="accent2"/>
                </a:solidFill>
              </a:rPr>
              <a:t>Unary</a:t>
            </a:r>
            <a:r>
              <a:rPr lang="en-US" altLang="zh-CN" dirty="0">
                <a:solidFill>
                  <a:schemeClr val="accent2"/>
                </a:solidFill>
              </a:rPr>
              <a:t> operators (</a:t>
            </a:r>
            <a:r>
              <a:rPr lang="zh-CN" altLang="en-US" dirty="0">
                <a:solidFill>
                  <a:schemeClr val="accent2"/>
                </a:solidFill>
              </a:rPr>
              <a:t>单元运算符</a:t>
            </a:r>
            <a:r>
              <a:rPr lang="en-US" altLang="zh-CN" dirty="0">
                <a:solidFill>
                  <a:schemeClr val="accent2"/>
                </a:solidFill>
              </a:rPr>
              <a:t>) take 1 operand (</a:t>
            </a:r>
            <a:r>
              <a:rPr lang="en-US" altLang="zh-CN" i="1" dirty="0">
                <a:solidFill>
                  <a:schemeClr val="accent2"/>
                </a:solidFill>
              </a:rPr>
              <a:t>e.g.,</a:t>
            </a:r>
            <a:r>
              <a:rPr lang="en-US" altLang="zh-CN" dirty="0">
                <a:solidFill>
                  <a:schemeClr val="accent2"/>
                </a:solidFill>
              </a:rPr>
              <a:t> </a:t>
            </a:r>
            <a:r>
              <a:rPr lang="en-US" altLang="zh-CN" dirty="0">
                <a:solidFill>
                  <a:schemeClr val="accent2"/>
                </a:solidFill>
                <a:cs typeface="Times New Roman" panose="02020603050405020304" pitchFamily="18" charset="0"/>
              </a:rPr>
              <a:t>−</a:t>
            </a:r>
            <a:r>
              <a:rPr lang="en-US" altLang="zh-CN" dirty="0">
                <a:solidFill>
                  <a:schemeClr val="accent2"/>
                </a:solidFill>
              </a:rPr>
              <a:t>3); </a:t>
            </a:r>
            <a:r>
              <a:rPr lang="en-US" altLang="zh-CN" i="1" dirty="0">
                <a:solidFill>
                  <a:schemeClr val="accent2"/>
                </a:solidFill>
              </a:rPr>
              <a:t>binary </a:t>
            </a:r>
            <a:r>
              <a:rPr lang="en-US" altLang="zh-CN" dirty="0">
                <a:solidFill>
                  <a:schemeClr val="accent2"/>
                </a:solidFill>
              </a:rPr>
              <a:t>operators (</a:t>
            </a:r>
            <a:r>
              <a:rPr lang="zh-CN" altLang="en-US" dirty="0">
                <a:solidFill>
                  <a:schemeClr val="accent2"/>
                </a:solidFill>
              </a:rPr>
              <a:t>二元运算符</a:t>
            </a:r>
            <a:r>
              <a:rPr lang="en-US" altLang="zh-CN" dirty="0">
                <a:solidFill>
                  <a:schemeClr val="accent2"/>
                </a:solidFill>
              </a:rPr>
              <a:t>) take 2 operands (</a:t>
            </a:r>
            <a:r>
              <a:rPr lang="en-US" altLang="zh-CN" i="1" dirty="0" err="1">
                <a:solidFill>
                  <a:schemeClr val="accent2"/>
                </a:solidFill>
              </a:rPr>
              <a:t>eg</a:t>
            </a:r>
            <a:r>
              <a:rPr lang="en-US" altLang="zh-CN" dirty="0">
                <a:solidFill>
                  <a:schemeClr val="accent2"/>
                </a:solidFill>
              </a:rPr>
              <a:t> 3 </a:t>
            </a:r>
            <a:r>
              <a:rPr lang="en-US" altLang="zh-CN" dirty="0">
                <a:solidFill>
                  <a:schemeClr val="accent2"/>
                </a:solidFill>
                <a:sym typeface="Symbol" panose="05050102010706020507" pitchFamily="18" charset="2"/>
              </a:rPr>
              <a:t></a:t>
            </a:r>
            <a:r>
              <a:rPr lang="en-US" altLang="zh-CN" dirty="0">
                <a:solidFill>
                  <a:schemeClr val="accent2"/>
                </a:solidFill>
              </a:rPr>
              <a:t> 4).</a:t>
            </a:r>
            <a:endParaRPr lang="en-US" altLang="zh-CN" dirty="0">
              <a:solidFill>
                <a:schemeClr val="accent2"/>
              </a:solidFill>
            </a:endParaRPr>
          </a:p>
          <a:p>
            <a:pPr eaLnBrk="1" hangingPunct="1"/>
            <a:r>
              <a:rPr lang="en-US" altLang="zh-CN" i="1" dirty="0">
                <a:solidFill>
                  <a:schemeClr val="accent2"/>
                </a:solidFill>
              </a:rPr>
              <a:t>Propositional</a:t>
            </a:r>
            <a:r>
              <a:rPr lang="en-US" altLang="zh-CN" dirty="0">
                <a:solidFill>
                  <a:schemeClr val="accent2"/>
                </a:solidFill>
              </a:rPr>
              <a:t> or </a:t>
            </a:r>
            <a:r>
              <a:rPr lang="en-US" altLang="zh-CN" i="1" dirty="0">
                <a:solidFill>
                  <a:schemeClr val="accent2"/>
                </a:solidFill>
              </a:rPr>
              <a:t>Boolean</a:t>
            </a:r>
            <a:r>
              <a:rPr lang="en-US" altLang="zh-CN" dirty="0">
                <a:solidFill>
                  <a:schemeClr val="accent2"/>
                </a:solidFill>
              </a:rPr>
              <a:t> operators operate on propositions instead of on numbers.</a:t>
            </a:r>
            <a:endParaRPr lang="en-US" altLang="zh-CN" dirty="0">
              <a:solidFill>
                <a:schemeClr val="accent2"/>
              </a:solidFill>
            </a:endParaRPr>
          </a:p>
        </p:txBody>
      </p:sp>
      <p:sp>
        <p:nvSpPr>
          <p:cNvPr id="30723" name="Rectangle 3"/>
          <p:cNvSpPr>
            <a:spLocks noGrp="1" noChangeArrowheads="1"/>
          </p:cNvSpPr>
          <p:nvPr>
            <p:ph type="title"/>
          </p:nvPr>
        </p:nvSpPr>
        <p:spPr>
          <a:xfrm>
            <a:off x="457200" y="274638"/>
            <a:ext cx="8507288" cy="1143000"/>
          </a:xfrm>
        </p:spPr>
        <p:txBody>
          <a:bodyPr/>
          <a:lstStyle/>
          <a:p>
            <a:pPr eaLnBrk="1" hangingPunct="1"/>
            <a:r>
              <a:rPr lang="en-US" altLang="zh-CN" dirty="0"/>
              <a:t>Operators / Connectives</a:t>
            </a:r>
            <a:r>
              <a:rPr lang="zh-CN" altLang="en-US" dirty="0"/>
              <a:t>（联结词）</a:t>
            </a:r>
            <a:endParaRPr lang="en-US" altLang="zh-CN" dirty="0"/>
          </a:p>
        </p:txBody>
      </p:sp>
      <p:sp>
        <p:nvSpPr>
          <p:cNvPr id="30724"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Logical Operators (</a:t>
            </a:r>
            <a:r>
              <a:rPr lang="zh-CN" altLang="en-US" dirty="0"/>
              <a:t>逻辑运算）</a:t>
            </a:r>
            <a:endParaRPr lang="zh-CN" altLang="en-US" dirty="0"/>
          </a:p>
        </p:txBody>
      </p:sp>
      <p:sp>
        <p:nvSpPr>
          <p:cNvPr id="32771" name="Rectangle 3"/>
          <p:cNvSpPr>
            <a:spLocks noGrp="1" noChangeArrowheads="1"/>
          </p:cNvSpPr>
          <p:nvPr>
            <p:ph type="body" idx="1"/>
          </p:nvPr>
        </p:nvSpPr>
        <p:spPr/>
        <p:txBody>
          <a:bodyPr/>
          <a:lstStyle/>
          <a:p>
            <a:pPr eaLnBrk="1" hangingPunct="1">
              <a:lnSpc>
                <a:spcPct val="90000"/>
              </a:lnSpc>
            </a:pPr>
            <a:r>
              <a:rPr lang="en-US" altLang="zh-CN" dirty="0"/>
              <a:t>Unary</a:t>
            </a:r>
            <a:endParaRPr lang="en-US" altLang="zh-CN" dirty="0"/>
          </a:p>
          <a:p>
            <a:pPr lvl="1" eaLnBrk="1" hangingPunct="1">
              <a:lnSpc>
                <a:spcPct val="90000"/>
              </a:lnSpc>
            </a:pPr>
            <a:r>
              <a:rPr lang="en-US" altLang="zh-CN" b="1" dirty="0"/>
              <a:t>Negation</a:t>
            </a:r>
            <a:r>
              <a:rPr lang="zh-CN" altLang="en-US" b="1" dirty="0"/>
              <a:t>（否定）</a:t>
            </a:r>
            <a:endParaRPr lang="zh-CN" altLang="en-US" dirty="0"/>
          </a:p>
          <a:p>
            <a:pPr eaLnBrk="1" hangingPunct="1">
              <a:lnSpc>
                <a:spcPct val="90000"/>
              </a:lnSpc>
            </a:pPr>
            <a:r>
              <a:rPr lang="en-US" altLang="zh-CN" dirty="0"/>
              <a:t>Binary</a:t>
            </a:r>
            <a:endParaRPr lang="en-US" altLang="zh-CN" dirty="0"/>
          </a:p>
          <a:p>
            <a:pPr lvl="1" eaLnBrk="1" hangingPunct="1">
              <a:lnSpc>
                <a:spcPct val="90000"/>
              </a:lnSpc>
            </a:pPr>
            <a:r>
              <a:rPr lang="en-US" altLang="zh-CN" b="1" dirty="0"/>
              <a:t>Conjunction</a:t>
            </a:r>
            <a:r>
              <a:rPr lang="zh-CN" altLang="en-US" b="1" dirty="0"/>
              <a:t>（合取）</a:t>
            </a:r>
            <a:endParaRPr lang="zh-CN" altLang="en-US" dirty="0"/>
          </a:p>
          <a:p>
            <a:pPr lvl="1" eaLnBrk="1" hangingPunct="1">
              <a:lnSpc>
                <a:spcPct val="90000"/>
              </a:lnSpc>
            </a:pPr>
            <a:r>
              <a:rPr lang="en-US" altLang="zh-CN" b="1" dirty="0"/>
              <a:t>Disjunction </a:t>
            </a:r>
            <a:r>
              <a:rPr lang="zh-CN" altLang="en-US" b="1" dirty="0"/>
              <a:t>（析取）</a:t>
            </a:r>
            <a:endParaRPr lang="zh-CN" altLang="en-US" dirty="0"/>
          </a:p>
          <a:p>
            <a:pPr lvl="1" eaLnBrk="1" hangingPunct="1">
              <a:lnSpc>
                <a:spcPct val="90000"/>
              </a:lnSpc>
            </a:pPr>
            <a:r>
              <a:rPr lang="en-US" altLang="zh-CN" b="1" dirty="0">
                <a:solidFill>
                  <a:srgbClr val="FF9966"/>
                </a:solidFill>
              </a:rPr>
              <a:t>Exclusive OR </a:t>
            </a:r>
            <a:r>
              <a:rPr lang="zh-CN" altLang="en-US" b="1" dirty="0">
                <a:solidFill>
                  <a:srgbClr val="FF9966"/>
                </a:solidFill>
              </a:rPr>
              <a:t>（异或）</a:t>
            </a:r>
            <a:endParaRPr lang="zh-CN" altLang="en-US" dirty="0">
              <a:solidFill>
                <a:srgbClr val="FF9966"/>
              </a:solidFill>
            </a:endParaRPr>
          </a:p>
          <a:p>
            <a:pPr lvl="1" eaLnBrk="1" hangingPunct="1">
              <a:lnSpc>
                <a:spcPct val="90000"/>
              </a:lnSpc>
            </a:pPr>
            <a:r>
              <a:rPr lang="en-US" altLang="zh-CN" b="1" dirty="0"/>
              <a:t>Implication </a:t>
            </a:r>
            <a:r>
              <a:rPr lang="zh-CN" altLang="en-US" b="1" dirty="0"/>
              <a:t>（蕴涵）</a:t>
            </a:r>
            <a:endParaRPr lang="zh-CN" altLang="en-US" dirty="0"/>
          </a:p>
          <a:p>
            <a:pPr lvl="1" eaLnBrk="1" hangingPunct="1">
              <a:lnSpc>
                <a:spcPct val="90000"/>
              </a:lnSpc>
            </a:pPr>
            <a:r>
              <a:rPr lang="en-US" altLang="zh-CN" b="1" dirty="0"/>
              <a:t>Biconditional </a:t>
            </a:r>
            <a:r>
              <a:rPr lang="zh-CN" altLang="en-US" b="1" dirty="0"/>
              <a:t>（等价）</a:t>
            </a:r>
            <a:endParaRPr lang="zh-CN" altLang="en-US"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Some Popular Boolean Operators</a:t>
            </a:r>
            <a:endParaRPr lang="en-US" altLang="zh-CN"/>
          </a:p>
        </p:txBody>
      </p:sp>
      <p:graphicFrame>
        <p:nvGraphicFramePr>
          <p:cNvPr id="233475" name="Group 3"/>
          <p:cNvGraphicFramePr>
            <a:graphicFrameLocks noGrp="1"/>
          </p:cNvGraphicFramePr>
          <p:nvPr>
            <p:ph idx="1"/>
          </p:nvPr>
        </p:nvGraphicFramePr>
        <p:xfrm>
          <a:off x="381000" y="2209800"/>
          <a:ext cx="8305800" cy="3810000"/>
        </p:xfrm>
        <a:graphic>
          <a:graphicData uri="http://schemas.openxmlformats.org/drawingml/2006/table">
            <a:tbl>
              <a:tblPr/>
              <a:tblGrid>
                <a:gridCol w="3581400"/>
                <a:gridCol w="1752600"/>
                <a:gridCol w="1219200"/>
                <a:gridCol w="17526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rPr>
                        <a:t>Formal Name</a:t>
                      </a:r>
                      <a:endPar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rPr>
                        <a:t>Nickname</a:t>
                      </a:r>
                      <a:endPar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rPr>
                        <a:t>Arity</a:t>
                      </a:r>
                      <a:endParaRPr kumimoji="0" lang="en-US" altLang="zh-CN" sz="2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1" i="0" u="sng" strike="noStrike" cap="none" normalizeH="0" baseline="0">
                          <a:ln>
                            <a:noFill/>
                          </a:ln>
                          <a:solidFill>
                            <a:schemeClr val="tx1"/>
                          </a:solidFill>
                          <a:effectLst/>
                          <a:latin typeface="Arial" panose="020B0604020202020204" pitchFamily="34" charset="0"/>
                          <a:ea typeface="宋体" panose="02010600030101010101" pitchFamily="2" charset="-122"/>
                        </a:rPr>
                        <a:t>Symbol</a:t>
                      </a:r>
                      <a:endParaRPr kumimoji="0" lang="en-US" altLang="zh-CN" sz="28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Negation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Unary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Conjunction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AND</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Disjunction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Exclusive-OR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XOR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Implication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IMPLIES</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Biconditional operator</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IFF</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lang="en-US" altLang="zh-CN" sz="2800" dirty="0">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灯片编号占位符 2"/>
          <p:cNvSpPr>
            <a:spLocks noGrp="1"/>
          </p:cNvSpPr>
          <p:nvPr>
            <p:ph type="sldNum" sz="quarter" idx="12"/>
          </p:nvPr>
        </p:nvSpPr>
        <p:spPr/>
        <p:txBody>
          <a:bodyPr/>
          <a:lstStyle/>
          <a:p>
            <a:fld id="{E02C48D7-9DC2-4717-8D6F-621077EE1048}" type="slidenum">
              <a:rPr lang="en-US" altLang="zh-CN" smtClean="0"/>
            </a:fld>
            <a:endParaRPr lang="en-US" altLang="zh-CN"/>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dirty="0"/>
              <a:t>Negation (</a:t>
            </a:r>
            <a:r>
              <a:rPr lang="zh-CN" altLang="en-US" dirty="0"/>
              <a:t>否定联结词</a:t>
            </a:r>
            <a:r>
              <a:rPr lang="en-US" altLang="zh-CN" dirty="0"/>
              <a:t>)</a:t>
            </a:r>
            <a:endParaRPr lang="en-US" altLang="zh-CN" dirty="0"/>
          </a:p>
        </p:txBody>
      </p:sp>
      <p:sp>
        <p:nvSpPr>
          <p:cNvPr id="37891" name="Rectangle 3"/>
          <p:cNvSpPr>
            <a:spLocks noGrp="1" noChangeArrowheads="1"/>
          </p:cNvSpPr>
          <p:nvPr>
            <p:ph type="body" idx="1"/>
          </p:nvPr>
        </p:nvSpPr>
        <p:spPr/>
        <p:txBody>
          <a:bodyPr/>
          <a:lstStyle/>
          <a:p>
            <a:pPr eaLnBrk="1" hangingPunct="1">
              <a:buFontTx/>
              <a:buNone/>
            </a:pPr>
            <a:r>
              <a:rPr lang="en-US" altLang="zh-CN" dirty="0"/>
              <a:t>The unary </a:t>
            </a:r>
            <a:r>
              <a:rPr lang="en-US" altLang="zh-CN" i="1" dirty="0">
                <a:solidFill>
                  <a:srgbClr val="C00000"/>
                </a:solidFill>
              </a:rPr>
              <a:t>negation operator</a:t>
            </a:r>
            <a:r>
              <a:rPr lang="en-US" altLang="zh-CN" dirty="0">
                <a:solidFill>
                  <a:srgbClr val="C00000"/>
                </a:solidFill>
              </a:rPr>
              <a:t> </a:t>
            </a:r>
            <a:r>
              <a:rPr lang="en-US" altLang="zh-CN" dirty="0">
                <a:latin typeface="Times New Roman" panose="02020603050405020304" pitchFamily="18" charset="0"/>
              </a:rPr>
              <a:t>“¬”</a:t>
            </a:r>
            <a:r>
              <a:rPr lang="en-US" altLang="zh-CN" dirty="0"/>
              <a:t> (</a:t>
            </a:r>
            <a:r>
              <a:rPr lang="en-US" altLang="zh-CN" i="1" dirty="0"/>
              <a:t>NOT</a:t>
            </a:r>
            <a:r>
              <a:rPr lang="en-US" altLang="zh-CN" dirty="0"/>
              <a:t>) transforms a prop. into its </a:t>
            </a:r>
            <a:r>
              <a:rPr lang="en-US" altLang="zh-CN" i="1" dirty="0"/>
              <a:t>negation</a:t>
            </a:r>
            <a:r>
              <a:rPr lang="en-US" altLang="zh-CN" dirty="0"/>
              <a:t>.</a:t>
            </a:r>
            <a:endParaRPr lang="en-US" altLang="zh-CN" dirty="0"/>
          </a:p>
          <a:p>
            <a:pPr eaLnBrk="1" hangingPunct="1">
              <a:buFontTx/>
              <a:buNone/>
            </a:pPr>
            <a:r>
              <a:rPr lang="en-US" altLang="zh-CN" i="1" dirty="0">
                <a:solidFill>
                  <a:schemeClr val="accent2"/>
                </a:solidFill>
              </a:rPr>
              <a:t>E.g.</a:t>
            </a:r>
            <a:r>
              <a:rPr lang="en-US" altLang="zh-CN" dirty="0">
                <a:solidFill>
                  <a:schemeClr val="accent2"/>
                </a:solidFill>
              </a:rPr>
              <a:t> If </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solidFill>
                  <a:schemeClr val="accent2"/>
                </a:solidFill>
              </a:rPr>
              <a:t>	    then </a:t>
            </a:r>
            <a:r>
              <a:rPr lang="en-US" altLang="zh-CN" dirty="0">
                <a:solidFill>
                  <a:schemeClr val="accent2"/>
                </a:solidFill>
                <a:latin typeface="Times New Roman" panose="02020603050405020304" pitchFamily="18" charset="0"/>
              </a:rPr>
              <a:t>¬</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do </a:t>
            </a:r>
            <a:r>
              <a:rPr lang="en-US" altLang="zh-CN" b="1" dirty="0">
                <a:solidFill>
                  <a:schemeClr val="accent2"/>
                </a:solidFill>
              </a:rPr>
              <a:t>not</a:t>
            </a:r>
            <a:r>
              <a:rPr lang="en-US" altLang="zh-CN" dirty="0">
                <a:solidFill>
                  <a:schemeClr val="accent2"/>
                </a:solidFill>
              </a:rPr>
              <a:t>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t>The </a:t>
            </a:r>
            <a:r>
              <a:rPr lang="en-US" altLang="zh-CN" i="1" dirty="0"/>
              <a:t>truth table</a:t>
            </a:r>
            <a:r>
              <a:rPr lang="en-US" altLang="zh-CN" dirty="0"/>
              <a:t> (</a:t>
            </a:r>
            <a:r>
              <a:rPr lang="zh-CN" altLang="en-US" dirty="0"/>
              <a:t>真值表</a:t>
            </a:r>
            <a:r>
              <a:rPr lang="en-US" altLang="zh-CN" dirty="0"/>
              <a:t>) for NOT:</a:t>
            </a:r>
            <a:endParaRPr lang="en-US" altLang="zh-CN" dirty="0"/>
          </a:p>
        </p:txBody>
      </p:sp>
      <p:sp>
        <p:nvSpPr>
          <p:cNvPr id="37896" name="Text Box 8"/>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9" name="Table 3"/>
          <p:cNvGraphicFramePr>
            <a:graphicFrameLocks noGrp="1"/>
          </p:cNvGraphicFramePr>
          <p:nvPr/>
        </p:nvGraphicFramePr>
        <p:xfrm>
          <a:off x="3059832" y="4653136"/>
          <a:ext cx="2353618" cy="1554480"/>
        </p:xfrm>
        <a:graphic>
          <a:graphicData uri="http://schemas.openxmlformats.org/drawingml/2006/table">
            <a:tbl>
              <a:tblPr firstRow="1" bandRow="1">
                <a:tableStyleId>{21E4AEA4-8DFA-4A89-87EB-49C32662AFE0}</a:tableStyleId>
              </a:tblPr>
              <a:tblGrid>
                <a:gridCol w="1106885"/>
                <a:gridCol w="1246733"/>
              </a:tblGrid>
              <a:tr h="370840">
                <a:tc>
                  <a:txBody>
                    <a:bodyPr/>
                    <a:lstStyle/>
                    <a:p>
                      <a:r>
                        <a:rPr lang="en-US" sz="2800" b="0" i="1" dirty="0"/>
                        <a:t>p</a:t>
                      </a:r>
                      <a:endParaRPr lang="en-US" sz="2800" b="0" i="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ambria Math" panose="02040503050406030204" pitchFamily="18" charset="0"/>
                          <a:ea typeface="Cambria Math" panose="02040503050406030204" pitchFamily="18" charset="0"/>
                        </a:rPr>
                        <a:t>¬</a:t>
                      </a:r>
                      <a:r>
                        <a:rPr lang="en-US" sz="2800" b="0" i="1" dirty="0"/>
                        <a:t>p</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endParaRPr lang="en-US" altLang="zh-CN" dirty="0"/>
          </a:p>
        </p:txBody>
      </p:sp>
      <p:sp>
        <p:nvSpPr>
          <p:cNvPr id="44035" name="Rectangle 3"/>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conjunction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AND</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conjunction</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then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 </a:t>
            </a:r>
            <a:r>
              <a:rPr lang="en-US" altLang="zh-CN" b="1" dirty="0">
                <a:solidFill>
                  <a:schemeClr val="accent2"/>
                </a:solidFill>
                <a:sym typeface="Symbol" panose="05050102010706020507" pitchFamily="18" charset="2"/>
              </a:rPr>
              <a:t>and</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endParaRPr>
          </a:p>
        </p:txBody>
      </p:sp>
      <p:sp>
        <p:nvSpPr>
          <p:cNvPr id="44036" name="Line 4"/>
          <p:cNvSpPr>
            <a:spLocks noChangeShapeType="1"/>
          </p:cNvSpPr>
          <p:nvPr/>
        </p:nvSpPr>
        <p:spPr bwMode="auto">
          <a:xfrm>
            <a:off x="8229600" y="6135688"/>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 name="Line 5"/>
          <p:cNvSpPr>
            <a:spLocks noChangeShapeType="1"/>
          </p:cNvSpPr>
          <p:nvPr/>
        </p:nvSpPr>
        <p:spPr bwMode="auto">
          <a:xfrm>
            <a:off x="8121650" y="3284538"/>
            <a:ext cx="152400" cy="0"/>
          </a:xfrm>
          <a:prstGeom prst="line">
            <a:avLst/>
          </a:prstGeom>
          <a:noFill/>
          <a:ln w="127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8" name="Text Box 6"/>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p:txBody>
          <a:bodyPr/>
          <a:lstStyle/>
          <a:p>
            <a:pPr eaLnBrk="1" hangingPunct="1"/>
            <a:r>
              <a:rPr lang="en-US" altLang="zh-CN" dirty="0"/>
              <a:t>Note that a</a:t>
            </a:r>
            <a:br>
              <a:rPr lang="en-US" altLang="zh-CN" dirty="0"/>
            </a:br>
            <a:r>
              <a:rPr lang="en-US" altLang="zh-CN" dirty="0"/>
              <a:t>conjunction</a:t>
            </a:r>
            <a:br>
              <a:rPr lang="en-US" altLang="zh-CN" dirty="0"/>
            </a:br>
            <a:r>
              <a:rPr lang="en-US" altLang="zh-CN" i="1" dirty="0"/>
              <a:t>p</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baseline="-25000" dirty="0"/>
              <a:t>2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rPr>
              <a:t>…</a:t>
            </a:r>
            <a:r>
              <a:rPr lang="en-US" altLang="zh-CN" dirty="0"/>
              <a:t> </a:t>
            </a:r>
            <a:r>
              <a:rPr lang="en-US" altLang="zh-CN" dirty="0">
                <a:sym typeface="Symbol" panose="05050102010706020507" pitchFamily="18" charset="2"/>
              </a:rPr>
              <a:t></a:t>
            </a:r>
            <a:r>
              <a:rPr lang="en-US" altLang="zh-CN" dirty="0"/>
              <a:t> </a:t>
            </a:r>
            <a:r>
              <a:rPr lang="en-US" altLang="zh-CN" i="1" dirty="0" err="1"/>
              <a:t>p</a:t>
            </a:r>
            <a:r>
              <a:rPr lang="en-US" altLang="zh-CN" i="1" baseline="-25000" dirty="0" err="1"/>
              <a:t>n</a:t>
            </a:r>
            <a:br>
              <a:rPr lang="en-US" altLang="zh-CN" dirty="0"/>
            </a:br>
            <a:r>
              <a:rPr lang="en-US" altLang="zh-CN" dirty="0"/>
              <a:t>of </a:t>
            </a:r>
            <a:r>
              <a:rPr lang="en-US" altLang="zh-CN" i="1" dirty="0"/>
              <a:t>n</a:t>
            </a:r>
            <a:r>
              <a:rPr lang="en-US" altLang="zh-CN" dirty="0"/>
              <a:t> propositions</a:t>
            </a:r>
            <a:br>
              <a:rPr lang="en-US" altLang="zh-CN" dirty="0"/>
            </a:br>
            <a:r>
              <a:rPr lang="en-US" altLang="zh-CN" dirty="0"/>
              <a:t>will have 2</a:t>
            </a:r>
            <a:r>
              <a:rPr lang="en-US" altLang="zh-CN" i="1" baseline="30000" dirty="0"/>
              <a:t>n</a:t>
            </a:r>
            <a:r>
              <a:rPr lang="en-US" altLang="zh-CN" dirty="0"/>
              <a:t> rows</a:t>
            </a:r>
            <a:br>
              <a:rPr lang="en-US" altLang="zh-CN" dirty="0"/>
            </a:br>
            <a:r>
              <a:rPr lang="en-US" altLang="zh-CN" dirty="0"/>
              <a:t>in its truth table.</a:t>
            </a:r>
            <a:endParaRPr lang="en-US" altLang="zh-CN" dirty="0"/>
          </a:p>
          <a:p>
            <a:pPr eaLnBrk="1" hangingPunct="1"/>
            <a:endParaRPr lang="en-US" altLang="zh-CN" dirty="0">
              <a:solidFill>
                <a:schemeClr val="accent2"/>
              </a:solidFill>
            </a:endParaRPr>
          </a:p>
          <a:p>
            <a:pPr eaLnBrk="1" hangingPunct="1"/>
            <a:r>
              <a:rPr lang="en-US" altLang="zh-CN" dirty="0">
                <a:solidFill>
                  <a:schemeClr val="accent2"/>
                </a:solidFill>
              </a:rPr>
              <a:t>Also: </a:t>
            </a:r>
            <a:r>
              <a:rPr lang="en-US" altLang="zh-CN" dirty="0">
                <a:solidFill>
                  <a:schemeClr val="accent2"/>
                </a:solidFill>
                <a:latin typeface="Times New Roman" panose="02020603050405020304" pitchFamily="18" charset="0"/>
              </a:rPr>
              <a:t>¬</a:t>
            </a:r>
            <a:r>
              <a:rPr lang="en-US" altLang="zh-CN" dirty="0">
                <a:solidFill>
                  <a:schemeClr val="accent2"/>
                </a:solidFill>
              </a:rPr>
              <a:t> and </a:t>
            </a:r>
            <a:r>
              <a:rPr lang="en-US" altLang="zh-CN" dirty="0">
                <a:solidFill>
                  <a:schemeClr val="accent2"/>
                </a:solidFill>
                <a:sym typeface="Symbol" panose="05050102010706020507" pitchFamily="18" charset="2"/>
              </a:rPr>
              <a:t> operations together are </a:t>
            </a:r>
            <a:r>
              <a:rPr lang="en-US" altLang="zh-CN" dirty="0" err="1">
                <a:solidFill>
                  <a:schemeClr val="accent2"/>
                </a:solidFill>
                <a:sym typeface="Symbol" panose="05050102010706020507" pitchFamily="18" charset="2"/>
              </a:rPr>
              <a:t>suffi-cient</a:t>
            </a:r>
            <a:r>
              <a:rPr lang="en-US" altLang="zh-CN" dirty="0">
                <a:solidFill>
                  <a:schemeClr val="accent2"/>
                </a:solidFill>
                <a:sym typeface="Symbol" panose="05050102010706020507" pitchFamily="18" charset="2"/>
              </a:rPr>
              <a:t> to express </a:t>
            </a:r>
            <a:r>
              <a:rPr lang="en-US" altLang="zh-CN" i="1" dirty="0">
                <a:solidFill>
                  <a:schemeClr val="accent2"/>
                </a:solidFill>
                <a:sym typeface="Symbol" panose="05050102010706020507" pitchFamily="18" charset="2"/>
              </a:rPr>
              <a:t>any</a:t>
            </a:r>
            <a:r>
              <a:rPr lang="en-US" altLang="zh-CN" dirty="0">
                <a:solidFill>
                  <a:schemeClr val="accent2"/>
                </a:solidFill>
                <a:sym typeface="Symbol" panose="05050102010706020507" pitchFamily="18" charset="2"/>
              </a:rPr>
              <a:t> Boolean truth table!</a:t>
            </a:r>
            <a:endParaRPr lang="en-US" altLang="zh-CN" dirty="0">
              <a:solidFill>
                <a:schemeClr val="accent2"/>
              </a:solidFill>
            </a:endParaRPr>
          </a:p>
        </p:txBody>
      </p:sp>
      <p:sp>
        <p:nvSpPr>
          <p:cNvPr id="46083" name="Rectangle 3"/>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endParaRPr lang="en-US" altLang="zh-CN" dirty="0"/>
          </a:p>
        </p:txBody>
      </p:sp>
      <p:sp>
        <p:nvSpPr>
          <p:cNvPr id="46086" name="Text Box 6"/>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7" name="Table 3"/>
          <p:cNvGraphicFramePr>
            <a:graphicFrameLocks noGrp="1"/>
          </p:cNvGraphicFramePr>
          <p:nvPr/>
        </p:nvGraphicFramePr>
        <p:xfrm>
          <a:off x="4716016" y="1844824"/>
          <a:ext cx="3600000" cy="2590800"/>
        </p:xfrm>
        <a:graphic>
          <a:graphicData uri="http://schemas.openxmlformats.org/drawingml/2006/table">
            <a:tbl>
              <a:tblPr firstRow="1" bandRow="1">
                <a:tableStyleId>{21E4AEA4-8DFA-4A89-87EB-49C32662AFE0}</a:tableStyleId>
              </a:tblPr>
              <a:tblGrid>
                <a:gridCol w="1200000"/>
                <a:gridCol w="1200000"/>
                <a:gridCol w="1200000"/>
              </a:tblGrid>
              <a:tr h="457200">
                <a:tc>
                  <a:txBody>
                    <a:bodyPr/>
                    <a:lstStyle/>
                    <a:p>
                      <a:pPr algn="ctr"/>
                      <a:r>
                        <a:rPr lang="en-US" sz="2800" b="0" i="1" dirty="0"/>
                        <a:t>p</a:t>
                      </a:r>
                      <a:endParaRPr lang="en-US" sz="2800" b="0" i="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rPr>
                        <a:t>p </a:t>
                      </a:r>
                      <a:r>
                        <a:rPr lang="en-US" sz="2800" dirty="0">
                          <a:latin typeface="Cambria Math" panose="02040503050406030204" pitchFamily="18" charset="0"/>
                          <a:ea typeface="Cambria Math" panose="02040503050406030204" pitchFamily="18" charset="0"/>
                        </a:rPr>
                        <a:t>∧</a:t>
                      </a:r>
                      <a:r>
                        <a:rPr lang="en-US" sz="2800" b="0" dirty="0">
                          <a:latin typeface="+mj-lt"/>
                          <a:ea typeface="Cambria Math" panose="02040503050406030204" pitchFamily="18" charset="0"/>
                        </a:rPr>
                        <a:t> </a:t>
                      </a:r>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endParaRPr lang="en-US" altLang="zh-CN" dirty="0"/>
          </a:p>
        </p:txBody>
      </p:sp>
      <p:sp>
        <p:nvSpPr>
          <p:cNvPr id="48131" name="Rectangle 3"/>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disjunction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OR</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disjunction</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engine.</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Either my car has a bad engine, </a:t>
            </a:r>
            <a:r>
              <a:rPr lang="en-US" altLang="zh-CN" b="1" dirty="0">
                <a:solidFill>
                  <a:schemeClr val="accent2"/>
                </a:solidFill>
                <a:sym typeface="Symbol" panose="05050102010706020507" pitchFamily="18" charset="2"/>
              </a:rPr>
              <a:t>or</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p:txBody>
      </p:sp>
      <p:sp>
        <p:nvSpPr>
          <p:cNvPr id="48132"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48133" name="Text Box 5"/>
          <p:cNvSpPr txBox="1">
            <a:spLocks noChangeArrowheads="1"/>
          </p:cNvSpPr>
          <p:nvPr/>
        </p:nvSpPr>
        <p:spPr bwMode="auto">
          <a:xfrm>
            <a:off x="1979712" y="5733256"/>
            <a:ext cx="4635500" cy="495300"/>
          </a:xfrm>
          <a:prstGeom prst="rect">
            <a:avLst/>
          </a:prstGeom>
          <a:solidFill>
            <a:srgbClr val="FFFF00"/>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Meaning is like “and/or” in English.</a:t>
            </a:r>
            <a:endParaRPr lang="en-US" altLang="zh-CN" sz="240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ko-KR" sz="4000" b="1" dirty="0">
                <a:ea typeface="Gulim" panose="020B0600000101010101" pitchFamily="34" charset="-127"/>
              </a:rPr>
              <a:t>Foundations of Logic</a:t>
            </a:r>
            <a:endParaRPr lang="en-US" altLang="ko-KR" sz="4000" b="1" dirty="0">
              <a:ea typeface="Gulim" panose="020B0600000101010101" pitchFamily="34" charset="-127"/>
            </a:endParaRPr>
          </a:p>
        </p:txBody>
      </p:sp>
      <p:sp>
        <p:nvSpPr>
          <p:cNvPr id="6147" name="Rectangle 3"/>
          <p:cNvSpPr>
            <a:spLocks noGrp="1" noChangeArrowheads="1"/>
          </p:cNvSpPr>
          <p:nvPr>
            <p:ph type="subTitle" idx="1"/>
          </p:nvPr>
        </p:nvSpPr>
        <p:spPr>
          <a:xfrm>
            <a:off x="1371600" y="4191000"/>
            <a:ext cx="6400800" cy="1219200"/>
          </a:xfrm>
        </p:spPr>
        <p:txBody>
          <a:bodyPr/>
          <a:lstStyle/>
          <a:p>
            <a:pPr eaLnBrk="1" hangingPunct="1"/>
            <a:r>
              <a:rPr lang="en-US" altLang="ko-KR" dirty="0">
                <a:ea typeface="Gulim" panose="020B0600000101010101" pitchFamily="34" charset="-127"/>
                <a:cs typeface="Times New Roman" panose="02020603050405020304" pitchFamily="18" charset="0"/>
              </a:rPr>
              <a:t>Rosen </a:t>
            </a:r>
            <a:r>
              <a:rPr lang="en-US" altLang="zh-CN" dirty="0">
                <a:ea typeface="Gulim" panose="020B0600000101010101" pitchFamily="34" charset="-127"/>
                <a:cs typeface="Times New Roman" panose="02020603050405020304" pitchFamily="18" charset="0"/>
              </a:rPr>
              <a:t>8</a:t>
            </a:r>
            <a:r>
              <a:rPr lang="en-US" altLang="ko-KR" baseline="30000" dirty="0">
                <a:ea typeface="Gulim" panose="020B0600000101010101" pitchFamily="34" charset="-127"/>
                <a:cs typeface="Times New Roman" panose="02020603050405020304" pitchFamily="18" charset="0"/>
              </a:rPr>
              <a:t>th</a:t>
            </a:r>
            <a:r>
              <a:rPr lang="en-US" altLang="ko-KR" dirty="0">
                <a:ea typeface="Gulim" panose="020B0600000101010101" pitchFamily="34" charset="-127"/>
                <a:cs typeface="Times New Roman" panose="02020603050405020304" pitchFamily="18" charset="0"/>
              </a:rPr>
              <a:t> ed., §§1.1-1.5</a:t>
            </a:r>
            <a:endParaRPr lang="en-US" altLang="ko-KR" dirty="0">
              <a:ea typeface="Gulim" panose="020B0600000101010101" pitchFamily="34" charset="-127"/>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4D5DAFBC-CD8C-435F-9C0D-762344491F12}" type="slidenum">
              <a:rPr lang="en-US" altLang="zh-CN" smtClean="0"/>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504825" y="1653638"/>
            <a:ext cx="7772400" cy="4267200"/>
          </a:xfrm>
        </p:spPr>
        <p:txBody>
          <a:bodyPr/>
          <a:lstStyle/>
          <a:p>
            <a:pPr eaLnBrk="1" hangingPunct="1"/>
            <a:r>
              <a:rPr lang="en-US" altLang="zh-CN" dirty="0"/>
              <a:t>Note that </a:t>
            </a:r>
            <a:r>
              <a:rPr lang="en-US" altLang="zh-CN" i="1" dirty="0" err="1"/>
              <a:t>p</a:t>
            </a:r>
            <a:r>
              <a:rPr lang="en-US" altLang="zh-CN" dirty="0" err="1">
                <a:sym typeface="Symbol" panose="05050102010706020507" pitchFamily="18" charset="2"/>
              </a:rPr>
              <a:t></a:t>
            </a:r>
            <a:r>
              <a:rPr lang="en-US" altLang="zh-CN" i="1"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means</a:t>
            </a:r>
            <a:br>
              <a:rPr lang="en-US" altLang="zh-CN" dirty="0">
                <a:sym typeface="Symbol" panose="05050102010706020507" pitchFamily="18" charset="2"/>
              </a:rPr>
            </a:br>
            <a:r>
              <a:rPr lang="en-US" altLang="zh-CN" dirty="0">
                <a:sym typeface="Symbol" panose="05050102010706020507" pitchFamily="18" charset="2"/>
              </a:rPr>
              <a:t>that </a:t>
            </a:r>
            <a:r>
              <a:rPr lang="en-US" altLang="zh-CN" i="1" dirty="0">
                <a:sym typeface="Symbol" panose="05050102010706020507" pitchFamily="18" charset="2"/>
              </a:rPr>
              <a:t>p</a:t>
            </a:r>
            <a:r>
              <a:rPr lang="en-US" altLang="zh-CN" dirty="0">
                <a:sym typeface="Symbol" panose="05050102010706020507" pitchFamily="18" charset="2"/>
              </a:rPr>
              <a:t> is true, or </a:t>
            </a:r>
            <a:r>
              <a:rPr lang="en-US" altLang="zh-CN" i="1" dirty="0">
                <a:sym typeface="Symbol" panose="05050102010706020507" pitchFamily="18" charset="2"/>
              </a:rPr>
              <a:t>q</a:t>
            </a:r>
            <a:r>
              <a:rPr lang="en-US" altLang="zh-CN" dirty="0">
                <a:sym typeface="Symbol" panose="05050102010706020507" pitchFamily="18" charset="2"/>
              </a:rPr>
              <a:t> is</a:t>
            </a:r>
            <a:br>
              <a:rPr lang="en-US" altLang="zh-CN" dirty="0">
                <a:sym typeface="Symbol" panose="05050102010706020507" pitchFamily="18" charset="2"/>
              </a:rPr>
            </a:br>
            <a:r>
              <a:rPr lang="en-US" altLang="zh-CN" dirty="0">
                <a:sym typeface="Symbol" panose="05050102010706020507" pitchFamily="18" charset="2"/>
              </a:rPr>
              <a:t>true, </a:t>
            </a:r>
            <a:r>
              <a:rPr lang="en-US" altLang="zh-CN" b="1" dirty="0">
                <a:sym typeface="Symbol" panose="05050102010706020507" pitchFamily="18" charset="2"/>
              </a:rPr>
              <a:t>or both</a:t>
            </a:r>
            <a:r>
              <a:rPr lang="en-US" altLang="zh-CN" dirty="0">
                <a:sym typeface="Symbol" panose="05050102010706020507" pitchFamily="18" charset="2"/>
              </a:rPr>
              <a:t> are true!</a:t>
            </a:r>
            <a:endParaRPr lang="en-US" altLang="zh-CN" dirty="0">
              <a:sym typeface="Symbol" panose="05050102010706020507" pitchFamily="18" charset="2"/>
            </a:endParaRPr>
          </a:p>
          <a:p>
            <a:pPr eaLnBrk="1" hangingPunct="1"/>
            <a:r>
              <a:rPr lang="en-US" altLang="zh-CN" dirty="0">
                <a:solidFill>
                  <a:schemeClr val="accent2"/>
                </a:solidFill>
                <a:sym typeface="Symbol" panose="05050102010706020507" pitchFamily="18" charset="2"/>
              </a:rPr>
              <a:t>So, this operation is</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also called </a:t>
            </a:r>
            <a:r>
              <a:rPr lang="en-US" altLang="zh-CN" i="1" dirty="0">
                <a:solidFill>
                  <a:schemeClr val="accent2"/>
                </a:solidFill>
                <a:sym typeface="Symbol" panose="05050102010706020507" pitchFamily="18" charset="2"/>
              </a:rPr>
              <a:t>inclusive or,</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because it </a:t>
            </a:r>
            <a:r>
              <a:rPr lang="en-US" altLang="zh-CN" b="1" dirty="0">
                <a:solidFill>
                  <a:schemeClr val="accent2"/>
                </a:solidFill>
                <a:sym typeface="Symbol" panose="05050102010706020507" pitchFamily="18" charset="2"/>
              </a:rPr>
              <a:t>includes</a:t>
            </a:r>
            <a:r>
              <a:rPr lang="en-US" altLang="zh-CN" dirty="0">
                <a:solidFill>
                  <a:schemeClr val="accent2"/>
                </a:solidFill>
                <a:sym typeface="Symbol" panose="05050102010706020507" pitchFamily="18" charset="2"/>
              </a:rPr>
              <a:t> the</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possibility that both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are true.</a:t>
            </a:r>
            <a:endParaRPr lang="en-US" altLang="zh-CN" dirty="0">
              <a:solidFill>
                <a:schemeClr val="accent2"/>
              </a:solidFill>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and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together are also universal.</a:t>
            </a:r>
            <a:endParaRPr lang="en-US" altLang="zh-CN" dirty="0">
              <a:sym typeface="Symbol" panose="05050102010706020507" pitchFamily="18" charset="2"/>
            </a:endParaRPr>
          </a:p>
        </p:txBody>
      </p:sp>
      <p:sp>
        <p:nvSpPr>
          <p:cNvPr id="50179" name="Rectangle 3"/>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endParaRPr lang="en-US" altLang="zh-CN" dirty="0"/>
          </a:p>
        </p:txBody>
      </p:sp>
      <p:sp>
        <p:nvSpPr>
          <p:cNvPr id="50183" name="Text Box 7"/>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9" name="Table 3"/>
          <p:cNvGraphicFramePr>
            <a:graphicFrameLocks noGrp="1"/>
          </p:cNvGraphicFramePr>
          <p:nvPr/>
        </p:nvGraphicFramePr>
        <p:xfrm>
          <a:off x="5364088" y="2001829"/>
          <a:ext cx="3600000" cy="2590800"/>
        </p:xfrm>
        <a:graphic>
          <a:graphicData uri="http://schemas.openxmlformats.org/drawingml/2006/table">
            <a:tbl>
              <a:tblPr firstRow="1" bandRow="1">
                <a:tableStyleId>{21E4AEA4-8DFA-4A89-87EB-49C32662AFE0}</a:tableStyleId>
              </a:tblPr>
              <a:tblGrid>
                <a:gridCol w="1200000"/>
                <a:gridCol w="1200000"/>
                <a:gridCol w="1200000"/>
              </a:tblGrid>
              <a:tr h="457200">
                <a:tc>
                  <a:txBody>
                    <a:bodyPr/>
                    <a:lstStyle/>
                    <a:p>
                      <a:r>
                        <a:rPr lang="en-US" sz="2800" b="0" i="1" dirty="0"/>
                        <a:t>p</a:t>
                      </a:r>
                      <a:endParaRPr lang="en-US" sz="2800" b="0" i="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0" i="1" dirty="0">
                          <a:latin typeface="+mj-lt"/>
                        </a:rPr>
                        <a:t>p</a:t>
                      </a:r>
                      <a:r>
                        <a:rPr lang="en-US" sz="2800" b="0" i="1" dirty="0">
                          <a:latin typeface="+mj-lt"/>
                        </a:rPr>
                        <a:t> </a:t>
                      </a:r>
                      <a:r>
                        <a:rPr lang="en-US" sz="2800" dirty="0">
                          <a:latin typeface="Cambria Math" panose="02040503050406030204" pitchFamily="18" charset="0"/>
                          <a:ea typeface="Cambria Math" panose="02040503050406030204" pitchFamily="18" charset="0"/>
                        </a:rPr>
                        <a:t>∨</a:t>
                      </a:r>
                      <a:r>
                        <a:rPr lang="en-US" sz="2800" b="0" dirty="0">
                          <a:latin typeface="+mj-lt"/>
                          <a:ea typeface="Cambria Math" panose="02040503050406030204" pitchFamily="18" charset="0"/>
                        </a:rPr>
                        <a:t> </a:t>
                      </a:r>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altLang="zh-CN" sz="4000"/>
              <a:t>Let’s introduce some </a:t>
            </a:r>
            <a:br>
              <a:rPr lang="en-GB" altLang="zh-CN" sz="4000"/>
            </a:br>
            <a:r>
              <a:rPr lang="en-GB" altLang="zh-CN" sz="4000"/>
              <a:t>additional connectives</a:t>
            </a:r>
            <a:endParaRPr lang="en-US" altLang="zh-CN" sz="4000"/>
          </a:p>
        </p:txBody>
      </p:sp>
      <p:sp>
        <p:nvSpPr>
          <p:cNvPr id="70659" name="Rectangle 3"/>
          <p:cNvSpPr>
            <a:spLocks noGrp="1" noChangeArrowheads="1"/>
          </p:cNvSpPr>
          <p:nvPr>
            <p:ph type="body" idx="1"/>
          </p:nvPr>
        </p:nvSpPr>
        <p:spPr>
          <a:xfrm>
            <a:off x="457200" y="2132856"/>
            <a:ext cx="8229600" cy="4525963"/>
          </a:xfrm>
        </p:spPr>
        <p:txBody>
          <a:bodyPr/>
          <a:lstStyle/>
          <a:p>
            <a:pPr eaLnBrk="1" hangingPunct="1"/>
            <a:r>
              <a:rPr lang="en-GB" altLang="zh-CN" dirty="0"/>
              <a:t>A variant of disjunction</a:t>
            </a:r>
            <a:endParaRPr lang="en-GB" altLang="zh-CN" dirty="0"/>
          </a:p>
          <a:p>
            <a:pPr eaLnBrk="1" hangingPunct="1"/>
            <a:r>
              <a:rPr lang="en-GB" altLang="zh-CN" dirty="0"/>
              <a:t>The conditional</a:t>
            </a:r>
            <a:endParaRPr lang="en-GB" altLang="zh-CN" dirty="0"/>
          </a:p>
          <a:p>
            <a:pPr eaLnBrk="1" hangingPunct="1"/>
            <a:r>
              <a:rPr lang="en-GB" altLang="zh-CN" dirty="0"/>
              <a:t>The biconditional</a:t>
            </a:r>
            <a:endParaRPr lang="en-US" altLang="zh-CN"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endParaRPr lang="en-US" altLang="zh-CN" dirty="0"/>
          </a:p>
        </p:txBody>
      </p:sp>
      <p:sp>
        <p:nvSpPr>
          <p:cNvPr id="72707" name="Rectangle 3"/>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exclusive-or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XOR</a:t>
            </a:r>
            <a:r>
              <a:rPr lang="en-US" altLang="zh-CN" dirty="0">
                <a:sym typeface="Symbol" panose="05050102010706020507" pitchFamily="18" charset="2"/>
              </a:rPr>
              <a:t>) combines two propositions to form their logical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exclusive or</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endParaRPr lang="en-US" altLang="zh-CN" i="1" dirty="0"/>
          </a:p>
          <a:p>
            <a:pPr eaLnBrk="1" hangingPunct="1">
              <a:buFontTx/>
              <a:buNone/>
            </a:pP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will earn an A in this course,</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i="1" dirty="0">
                <a:solidFill>
                  <a:schemeClr val="accent2"/>
                </a:solidFill>
              </a:rPr>
              <a:t>q</a:t>
            </a:r>
            <a:r>
              <a:rPr lang="en-US" altLang="zh-CN" dirty="0">
                <a:solidFill>
                  <a:schemeClr val="accent2"/>
                </a:solidFill>
              </a:rPr>
              <a:t> =</a:t>
            </a:r>
            <a:r>
              <a:rPr lang="en-US" altLang="zh-CN" i="1"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drop this course,</a:t>
            </a:r>
            <a:r>
              <a:rPr lang="en-US" altLang="zh-CN" dirty="0">
                <a:solidFill>
                  <a:schemeClr val="accent2"/>
                </a:solidFill>
                <a:latin typeface="Times New Roman" panose="02020603050405020304" pitchFamily="18" charset="0"/>
              </a:rPr>
              <a:t>”</a:t>
            </a:r>
            <a:endParaRPr lang="en-US" altLang="zh-CN" i="1" dirty="0">
              <a:solidFill>
                <a:schemeClr val="accent2"/>
              </a:solidFill>
            </a:endParaRPr>
          </a:p>
          <a:p>
            <a:pPr eaLnBrk="1" hangingPunct="1">
              <a:buFontTx/>
              <a:buNone/>
            </a:pPr>
            <a:r>
              <a:rPr lang="en-US" altLang="zh-CN" i="1" dirty="0">
                <a:solidFill>
                  <a:schemeClr val="accent2"/>
                </a:solidFill>
              </a:rPr>
              <a:t>p</a:t>
            </a:r>
            <a:r>
              <a:rPr lang="en-US" altLang="zh-CN"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 </a:t>
            </a:r>
            <a:r>
              <a:rPr lang="en-US" altLang="zh-CN"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either earn an A in this course, or I will drop it (but not both!)</a:t>
            </a:r>
            <a:r>
              <a:rPr lang="en-US" altLang="zh-CN" dirty="0">
                <a:solidFill>
                  <a:schemeClr val="accent2"/>
                </a:solidFill>
                <a:latin typeface="Times New Roman" panose="02020603050405020304" pitchFamily="18" charset="0"/>
              </a:rPr>
              <a:t>”</a:t>
            </a:r>
            <a:endParaRPr lang="en-US" altLang="zh-CN" dirty="0">
              <a:solidFill>
                <a:schemeClr val="accent2"/>
              </a:solidFill>
            </a:endParaRPr>
          </a:p>
        </p:txBody>
      </p:sp>
      <p:sp>
        <p:nvSpPr>
          <p:cNvPr id="72708"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685800" y="1981200"/>
            <a:ext cx="7772400" cy="4267200"/>
          </a:xfrm>
        </p:spPr>
        <p:txBody>
          <a:bodyPr/>
          <a:lstStyle/>
          <a:p>
            <a:pPr eaLnBrk="1" hangingPunct="1"/>
            <a:r>
              <a:rPr lang="en-US" altLang="zh-CN"/>
              <a:t>Note that </a:t>
            </a:r>
            <a:r>
              <a:rPr lang="en-US" altLang="zh-CN" i="1"/>
              <a:t>p</a:t>
            </a:r>
            <a:r>
              <a:rPr lang="en-US" altLang="zh-CN">
                <a:sym typeface="Symbol" panose="05050102010706020507" pitchFamily="18" charset="2"/>
              </a:rPr>
              <a:t></a:t>
            </a:r>
            <a:r>
              <a:rPr lang="en-US" altLang="zh-CN" i="1">
                <a:sym typeface="Symbol" panose="05050102010706020507" pitchFamily="18" charset="2"/>
              </a:rPr>
              <a:t>q </a:t>
            </a:r>
            <a:r>
              <a:rPr lang="en-US" altLang="zh-CN">
                <a:sym typeface="Symbol" panose="05050102010706020507" pitchFamily="18" charset="2"/>
              </a:rPr>
              <a:t>means</a:t>
            </a:r>
            <a:br>
              <a:rPr lang="en-US" altLang="zh-CN">
                <a:sym typeface="Symbol" panose="05050102010706020507" pitchFamily="18" charset="2"/>
              </a:rPr>
            </a:br>
            <a:r>
              <a:rPr lang="en-US" altLang="zh-CN">
                <a:sym typeface="Symbol" panose="05050102010706020507" pitchFamily="18" charset="2"/>
              </a:rPr>
              <a:t>that </a:t>
            </a:r>
            <a:r>
              <a:rPr lang="en-US" altLang="zh-CN" i="1">
                <a:sym typeface="Symbol" panose="05050102010706020507" pitchFamily="18" charset="2"/>
              </a:rPr>
              <a:t>p</a:t>
            </a:r>
            <a:r>
              <a:rPr lang="en-US" altLang="zh-CN">
                <a:sym typeface="Symbol" panose="05050102010706020507" pitchFamily="18" charset="2"/>
              </a:rPr>
              <a:t> is true, or </a:t>
            </a:r>
            <a:r>
              <a:rPr lang="en-US" altLang="zh-CN" i="1">
                <a:sym typeface="Symbol" panose="05050102010706020507" pitchFamily="18" charset="2"/>
              </a:rPr>
              <a:t>q</a:t>
            </a:r>
            <a:r>
              <a:rPr lang="en-US" altLang="zh-CN">
                <a:sym typeface="Symbol" panose="05050102010706020507" pitchFamily="18" charset="2"/>
              </a:rPr>
              <a:t> is</a:t>
            </a:r>
            <a:br>
              <a:rPr lang="en-US" altLang="zh-CN">
                <a:sym typeface="Symbol" panose="05050102010706020507" pitchFamily="18" charset="2"/>
              </a:rPr>
            </a:br>
            <a:r>
              <a:rPr lang="en-US" altLang="zh-CN">
                <a:sym typeface="Symbol" panose="05050102010706020507" pitchFamily="18" charset="2"/>
              </a:rPr>
              <a:t>true, but </a:t>
            </a:r>
            <a:r>
              <a:rPr lang="en-US" altLang="zh-CN" b="1">
                <a:sym typeface="Symbol" panose="05050102010706020507" pitchFamily="18" charset="2"/>
              </a:rPr>
              <a:t>not both</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solidFill>
                  <a:schemeClr val="accent2"/>
                </a:solidFill>
                <a:sym typeface="Symbol" panose="05050102010706020507" pitchFamily="18" charset="2"/>
              </a:rPr>
              <a:t>This operation is</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called </a:t>
            </a:r>
            <a:r>
              <a:rPr lang="en-US" altLang="zh-CN" i="1">
                <a:solidFill>
                  <a:schemeClr val="accent2"/>
                </a:solidFill>
                <a:sym typeface="Symbol" panose="05050102010706020507" pitchFamily="18" charset="2"/>
              </a:rPr>
              <a:t>exclusive or,</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because it </a:t>
            </a:r>
            <a:r>
              <a:rPr lang="en-US" altLang="zh-CN" b="1">
                <a:solidFill>
                  <a:schemeClr val="accent2"/>
                </a:solidFill>
                <a:sym typeface="Symbol" panose="05050102010706020507" pitchFamily="18" charset="2"/>
              </a:rPr>
              <a:t>excludes</a:t>
            </a:r>
            <a:r>
              <a:rPr lang="en-US" altLang="zh-CN">
                <a:solidFill>
                  <a:schemeClr val="accent2"/>
                </a:solidFill>
                <a:sym typeface="Symbol" panose="05050102010706020507" pitchFamily="18" charset="2"/>
              </a:rPr>
              <a:t> the</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possibility that both </a:t>
            </a:r>
            <a:r>
              <a:rPr lang="en-US" altLang="zh-CN" i="1">
                <a:solidFill>
                  <a:schemeClr val="accent2"/>
                </a:solidFill>
                <a:sym typeface="Symbol" panose="05050102010706020507" pitchFamily="18" charset="2"/>
              </a:rPr>
              <a:t>p</a:t>
            </a:r>
            <a:r>
              <a:rPr lang="en-US" altLang="zh-CN">
                <a:solidFill>
                  <a:schemeClr val="accent2"/>
                </a:solidFill>
                <a:sym typeface="Symbol" panose="05050102010706020507" pitchFamily="18" charset="2"/>
              </a:rPr>
              <a:t> and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are true.</a:t>
            </a:r>
            <a:endParaRPr lang="en-US" altLang="zh-CN">
              <a:solidFill>
                <a:schemeClr val="accent2"/>
              </a:solidFill>
              <a:sym typeface="Symbol" panose="05050102010706020507" pitchFamily="18" charset="2"/>
            </a:endParaRPr>
          </a:p>
          <a:p>
            <a:pPr eaLnBrk="1" hangingPunct="1"/>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and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together are </a:t>
            </a:r>
            <a:r>
              <a:rPr lang="en-US" altLang="zh-CN" b="1">
                <a:sym typeface="Symbol" panose="05050102010706020507" pitchFamily="18" charset="2"/>
              </a:rPr>
              <a:t>not</a:t>
            </a:r>
            <a:r>
              <a:rPr lang="en-US" altLang="zh-CN">
                <a:sym typeface="Symbol" panose="05050102010706020507" pitchFamily="18" charset="2"/>
              </a:rPr>
              <a:t> universal.</a:t>
            </a:r>
            <a:endParaRPr lang="en-US" altLang="zh-CN">
              <a:sym typeface="Symbol" panose="05050102010706020507" pitchFamily="18" charset="2"/>
            </a:endParaRPr>
          </a:p>
        </p:txBody>
      </p:sp>
      <p:sp>
        <p:nvSpPr>
          <p:cNvPr id="74755" name="Rectangle 3"/>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endParaRPr lang="en-US" altLang="zh-CN" dirty="0"/>
          </a:p>
        </p:txBody>
      </p:sp>
      <p:sp>
        <p:nvSpPr>
          <p:cNvPr id="74759" name="Text Box 7"/>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8" name="Table 3"/>
          <p:cNvGraphicFramePr>
            <a:graphicFrameLocks noGrp="1"/>
          </p:cNvGraphicFramePr>
          <p:nvPr/>
        </p:nvGraphicFramePr>
        <p:xfrm>
          <a:off x="5292080" y="2076450"/>
          <a:ext cx="3600000" cy="2286000"/>
        </p:xfrm>
        <a:graphic>
          <a:graphicData uri="http://schemas.openxmlformats.org/drawingml/2006/table">
            <a:tbl>
              <a:tblPr firstRow="1" bandRow="1">
                <a:tableStyleId>{21E4AEA4-8DFA-4A89-87EB-49C32662AFE0}</a:tableStyleId>
              </a:tblPr>
              <a:tblGrid>
                <a:gridCol w="1200000"/>
                <a:gridCol w="1200000"/>
                <a:gridCol w="1200000"/>
              </a:tblGrid>
              <a:tr h="365760">
                <a:tc>
                  <a:txBody>
                    <a:bodyPr/>
                    <a:lstStyle/>
                    <a:p>
                      <a:r>
                        <a:rPr lang="en-US" sz="2400" b="0" i="1" dirty="0"/>
                        <a:t>p</a:t>
                      </a:r>
                      <a:endParaRPr lang="en-US" sz="2400" b="0" i="1"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i="1" dirty="0">
                          <a:latin typeface="+mj-lt"/>
                        </a:rPr>
                        <a:t>p</a:t>
                      </a:r>
                      <a:r>
                        <a:rPr lang="en-US" sz="2400" b="0" i="1" dirty="0">
                          <a:latin typeface="+mj-lt"/>
                        </a:rPr>
                        <a:t> </a:t>
                      </a:r>
                      <a:r>
                        <a:rPr lang="en-US" sz="2400" dirty="0">
                          <a:latin typeface="Cambria Math" panose="02040503050406030204"/>
                          <a:ea typeface="Cambria Math" panose="02040503050406030204"/>
                        </a:rPr>
                        <a:t>⊕</a:t>
                      </a:r>
                      <a:r>
                        <a:rPr lang="en-US" sz="2400" b="0" dirty="0">
                          <a:latin typeface="+mj-lt"/>
                          <a:ea typeface="Cambria Math" panose="02040503050406030204" pitchFamily="18" charset="0"/>
                        </a:rPr>
                        <a:t> </a:t>
                      </a:r>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r>
                        <a:rPr lang="en-US" sz="2400" b="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r>
                        <a:rPr lang="en-US" sz="2400" b="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85800" y="1616076"/>
            <a:ext cx="7772400" cy="4495800"/>
          </a:xfrm>
        </p:spPr>
        <p:txBody>
          <a:bodyPr/>
          <a:lstStyle/>
          <a:p>
            <a:pPr eaLnBrk="1" hangingPunct="1">
              <a:lnSpc>
                <a:spcPct val="90000"/>
              </a:lnSpc>
              <a:buFontTx/>
              <a:buNone/>
            </a:pPr>
            <a:r>
              <a:rPr lang="en-US" altLang="zh-CN" dirty="0"/>
              <a:t>Note that </a:t>
            </a:r>
            <a:r>
              <a:rPr lang="en-US" altLang="zh-CN" u="sng" dirty="0"/>
              <a:t>English</a:t>
            </a:r>
            <a:r>
              <a:rPr lang="en-US" altLang="zh-CN" dirty="0"/>
              <a:t> </a:t>
            </a:r>
            <a:r>
              <a:rPr lang="en-US" altLang="zh-CN" dirty="0">
                <a:latin typeface="Times New Roman" panose="02020603050405020304" pitchFamily="18" charset="0"/>
              </a:rPr>
              <a:t>“</a:t>
            </a:r>
            <a:r>
              <a:rPr lang="en-US" altLang="zh-CN" dirty="0"/>
              <a:t>or</a:t>
            </a:r>
            <a:r>
              <a:rPr lang="en-US" altLang="zh-CN" dirty="0">
                <a:latin typeface="Times New Roman" panose="02020603050405020304" pitchFamily="18" charset="0"/>
              </a:rPr>
              <a:t>”</a:t>
            </a:r>
            <a:r>
              <a:rPr lang="en-US" altLang="zh-CN" dirty="0"/>
              <a:t> can be </a:t>
            </a:r>
            <a:r>
              <a:rPr lang="en-US" altLang="zh-CN" u="sng" dirty="0"/>
              <a:t>ambiguous</a:t>
            </a:r>
            <a:r>
              <a:rPr lang="en-US" altLang="zh-CN" dirty="0"/>
              <a:t> regarding the </a:t>
            </a:r>
            <a:r>
              <a:rPr lang="en-US" altLang="zh-CN" dirty="0">
                <a:latin typeface="Times New Roman" panose="02020603050405020304" pitchFamily="18" charset="0"/>
              </a:rPr>
              <a:t>“</a:t>
            </a:r>
            <a:r>
              <a:rPr lang="en-US" altLang="zh-CN" dirty="0"/>
              <a:t>both</a:t>
            </a:r>
            <a:r>
              <a:rPr lang="en-US" altLang="zh-CN" dirty="0">
                <a:latin typeface="Times New Roman" panose="02020603050405020304" pitchFamily="18" charset="0"/>
              </a:rPr>
              <a:t>”</a:t>
            </a:r>
            <a:r>
              <a:rPr lang="en-US" altLang="zh-CN" dirty="0"/>
              <a:t> case!</a:t>
            </a:r>
            <a:endParaRPr lang="en-US" altLang="zh-CN" i="1" dirty="0"/>
          </a:p>
          <a:p>
            <a:pPr eaLnBrk="1" hangingPunct="1">
              <a:lnSpc>
                <a:spcPct val="90000"/>
              </a:lnSpc>
              <a:buFontTx/>
              <a:buNone/>
            </a:pPr>
            <a:endParaRPr lang="en-US" altLang="zh-CN" dirty="0">
              <a:sym typeface="Symbol" panose="05050102010706020507" pitchFamily="18" charset="2"/>
            </a:endParaRPr>
          </a:p>
          <a:p>
            <a:pPr eaLnBrk="1" hangingPunct="1">
              <a:lnSpc>
                <a:spcPct val="90000"/>
              </a:lnSpc>
              <a:buFontTx/>
              <a:buNone/>
            </a:pPr>
            <a:r>
              <a:rPr lang="en-US" altLang="zh-CN" dirty="0">
                <a:sym typeface="Symbol" panose="05050102010706020507" pitchFamily="18" charset="2"/>
              </a:rPr>
              <a:t>Need context to </a:t>
            </a:r>
            <a:endParaRPr lang="en-US" altLang="zh-CN" dirty="0">
              <a:sym typeface="Symbol" panose="05050102010706020507" pitchFamily="18" charset="2"/>
            </a:endParaRPr>
          </a:p>
          <a:p>
            <a:pPr eaLnBrk="1" hangingPunct="1">
              <a:lnSpc>
                <a:spcPct val="90000"/>
              </a:lnSpc>
              <a:buFontTx/>
              <a:buNone/>
            </a:pPr>
            <a:r>
              <a:rPr lang="en-US" altLang="zh-CN" dirty="0">
                <a:sym typeface="Symbol" panose="05050102010706020507" pitchFamily="18" charset="2"/>
              </a:rPr>
              <a:t>disambiguate the </a:t>
            </a:r>
            <a:endParaRPr lang="en-US" altLang="zh-CN" dirty="0">
              <a:sym typeface="Symbol" panose="05050102010706020507" pitchFamily="18" charset="2"/>
            </a:endParaRPr>
          </a:p>
          <a:p>
            <a:pPr eaLnBrk="1" hangingPunct="1">
              <a:lnSpc>
                <a:spcPct val="90000"/>
              </a:lnSpc>
              <a:buFontTx/>
              <a:buNone/>
            </a:pPr>
            <a:r>
              <a:rPr lang="en-US" altLang="zh-CN" dirty="0">
                <a:sym typeface="Symbol" panose="05050102010706020507" pitchFamily="18" charset="2"/>
              </a:rPr>
              <a:t>meaning!</a:t>
            </a:r>
            <a:endParaRPr lang="en-US" altLang="zh-CN" dirty="0">
              <a:sym typeface="Symbol" panose="05050102010706020507" pitchFamily="18" charset="2"/>
            </a:endParaRPr>
          </a:p>
          <a:p>
            <a:pPr eaLnBrk="1" hangingPunct="1">
              <a:lnSpc>
                <a:spcPct val="90000"/>
              </a:lnSpc>
              <a:buFontTx/>
              <a:buNone/>
            </a:pPr>
            <a:endParaRPr lang="en-US" altLang="zh-CN" dirty="0">
              <a:sym typeface="Symbol" panose="05050102010706020507" pitchFamily="18" charset="2"/>
            </a:endParaRPr>
          </a:p>
          <a:p>
            <a:pPr eaLnBrk="1" hangingPunct="1">
              <a:lnSpc>
                <a:spcPct val="90000"/>
              </a:lnSpc>
              <a:buFontTx/>
              <a:buNone/>
            </a:pPr>
            <a:r>
              <a:rPr lang="en-US" altLang="zh-CN" dirty="0">
                <a:solidFill>
                  <a:srgbClr val="FF0000"/>
                </a:solidFill>
                <a:sym typeface="Symbol" panose="05050102010706020507" pitchFamily="18" charset="2"/>
              </a:rPr>
              <a:t>For this class, assume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or</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means </a:t>
            </a:r>
            <a:r>
              <a:rPr lang="en-US" altLang="zh-CN" u="sng" dirty="0">
                <a:solidFill>
                  <a:srgbClr val="FF0000"/>
                </a:solidFill>
                <a:sym typeface="Symbol" panose="05050102010706020507" pitchFamily="18" charset="2"/>
              </a:rPr>
              <a:t>inclusive</a:t>
            </a:r>
            <a:r>
              <a:rPr lang="en-US" altLang="zh-CN" dirty="0">
                <a:solidFill>
                  <a:srgbClr val="FF0000"/>
                </a:solidFill>
                <a:sym typeface="Symbol" panose="05050102010706020507" pitchFamily="18" charset="2"/>
              </a:rPr>
              <a:t>.</a:t>
            </a:r>
            <a:endParaRPr lang="en-US" altLang="zh-CN" dirty="0">
              <a:solidFill>
                <a:srgbClr val="FF0000"/>
              </a:solidFill>
              <a:sym typeface="Symbol" panose="05050102010706020507" pitchFamily="18" charset="2"/>
            </a:endParaRPr>
          </a:p>
        </p:txBody>
      </p:sp>
      <p:sp>
        <p:nvSpPr>
          <p:cNvPr id="76803" name="Rectangle 3"/>
          <p:cNvSpPr>
            <a:spLocks noGrp="1" noChangeArrowheads="1"/>
          </p:cNvSpPr>
          <p:nvPr>
            <p:ph type="title"/>
          </p:nvPr>
        </p:nvSpPr>
        <p:spPr/>
        <p:txBody>
          <a:bodyPr/>
          <a:lstStyle/>
          <a:p>
            <a:pPr eaLnBrk="1" hangingPunct="1"/>
            <a:r>
              <a:rPr lang="en-US" altLang="zh-CN"/>
              <a:t>Natural Language is Ambiguous</a:t>
            </a:r>
            <a:endParaRPr lang="en-US" altLang="zh-CN"/>
          </a:p>
        </p:txBody>
      </p:sp>
      <p:graphicFrame>
        <p:nvGraphicFramePr>
          <p:cNvPr id="76804" name="Object 4"/>
          <p:cNvGraphicFramePr>
            <a:graphicFrameLocks noChangeAspect="1"/>
          </p:cNvGraphicFramePr>
          <p:nvPr/>
        </p:nvGraphicFramePr>
        <p:xfrm>
          <a:off x="5159375" y="2460626"/>
          <a:ext cx="3141662" cy="2806700"/>
        </p:xfrm>
        <a:graphic>
          <a:graphicData uri="http://schemas.openxmlformats.org/presentationml/2006/ole">
            <mc:AlternateContent xmlns:mc="http://schemas.openxmlformats.org/markup-compatibility/2006">
              <mc:Choice xmlns:v="urn:schemas-microsoft-com:vml" Requires="v">
                <p:oleObj spid="_x0000_s2" name="Document" r:id="rId1" imgW="3148330" imgH="2807335" progId="Word.Document.8">
                  <p:embed/>
                </p:oleObj>
              </mc:Choice>
              <mc:Fallback>
                <p:oleObj name="Document" r:id="rId1" imgW="3148330" imgH="280733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2460626"/>
                        <a:ext cx="3141662" cy="280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Text Box 5"/>
          <p:cNvSpPr txBox="1">
            <a:spLocks noChangeArrowheads="1"/>
          </p:cNvSpPr>
          <p:nvPr/>
        </p:nvSpPr>
        <p:spPr bwMode="auto">
          <a:xfrm>
            <a:off x="2133600" y="6324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zh-CN" sz="2400">
              <a:latin typeface="Times New Roman" panose="02020603050405020304" pitchFamily="18" charset="0"/>
            </a:endParaRPr>
          </a:p>
        </p:txBody>
      </p:sp>
      <p:sp>
        <p:nvSpPr>
          <p:cNvPr id="76806" name="Text Box 6"/>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endParaRPr lang="en-US" altLang="zh-CN" dirty="0"/>
          </a:p>
        </p:txBody>
      </p:sp>
      <p:sp>
        <p:nvSpPr>
          <p:cNvPr id="78851" name="Rectangle 3"/>
          <p:cNvSpPr>
            <a:spLocks noGrp="1" noChangeArrowheads="1"/>
          </p:cNvSpPr>
          <p:nvPr>
            <p:ph type="body" idx="1"/>
          </p:nvPr>
        </p:nvSpPr>
        <p:spPr>
          <a:xfrm>
            <a:off x="468313" y="1916113"/>
            <a:ext cx="8229600" cy="4525962"/>
          </a:xfrm>
        </p:spPr>
        <p:txBody>
          <a:bodyPr/>
          <a:lstStyle/>
          <a:p>
            <a:pPr eaLnBrk="1" hangingPunct="1">
              <a:buFontTx/>
              <a:buNone/>
            </a:pPr>
            <a:r>
              <a:rPr lang="en-US" altLang="zh-CN" dirty="0"/>
              <a:t>The </a:t>
            </a:r>
            <a:r>
              <a:rPr lang="en-US" altLang="zh-CN" i="1" dirty="0"/>
              <a:t>implication</a:t>
            </a:r>
            <a:r>
              <a:rPr lang="en-US" altLang="zh-CN" dirty="0"/>
              <a:t> </a:t>
            </a:r>
            <a:r>
              <a:rPr lang="en-US" altLang="zh-CN" i="1" dirty="0"/>
              <a:t>p </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states that </a:t>
            </a:r>
            <a:r>
              <a:rPr lang="en-US" altLang="zh-CN" i="1" dirty="0">
                <a:sym typeface="Symbol" panose="05050102010706020507" pitchFamily="18" charset="2"/>
              </a:rPr>
              <a:t>p</a:t>
            </a:r>
            <a:r>
              <a:rPr lang="en-US" altLang="zh-CN" dirty="0">
                <a:sym typeface="Symbol" panose="05050102010706020507" pitchFamily="18" charset="2"/>
              </a:rPr>
              <a:t> implies </a:t>
            </a:r>
            <a:r>
              <a:rPr lang="en-US" altLang="zh-CN" i="1" dirty="0">
                <a:sym typeface="Symbol" panose="05050102010706020507" pitchFamily="18" charset="2"/>
              </a:rPr>
              <a:t>q.</a:t>
            </a:r>
            <a:endParaRPr lang="en-US" altLang="zh-CN" i="1" dirty="0">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i.e.</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is true; but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not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could be either true or false.</a:t>
            </a:r>
            <a:endParaRPr lang="en-US" altLang="zh-CN" dirty="0">
              <a:solidFill>
                <a:schemeClr val="accent2"/>
              </a:solidFill>
              <a:sym typeface="Symbol" panose="05050102010706020507" pitchFamily="18" charset="2"/>
            </a:endParaRPr>
          </a:p>
          <a:p>
            <a:pPr eaLnBrk="1" hangingPunct="1">
              <a:buFontTx/>
              <a:buNone/>
            </a:pPr>
            <a:r>
              <a:rPr lang="en-US" altLang="zh-CN" i="1" dirty="0">
                <a:solidFill>
                  <a:srgbClr val="006600"/>
                </a:solidFill>
                <a:sym typeface="Symbol" panose="05050102010706020507" pitchFamily="18" charset="2"/>
              </a:rPr>
              <a:t>E.g.</a:t>
            </a:r>
            <a:r>
              <a:rPr lang="en-US" altLang="zh-CN" dirty="0">
                <a:solidFill>
                  <a:srgbClr val="006600"/>
                </a:solidFill>
                <a:sym typeface="Symbol" panose="05050102010706020507" pitchFamily="18" charset="2"/>
              </a:rPr>
              <a:t>, let </a:t>
            </a:r>
            <a:r>
              <a:rPr lang="en-US" altLang="zh-CN" i="1" dirty="0">
                <a:solidFill>
                  <a:srgbClr val="006600"/>
                </a:solidFill>
                <a:sym typeface="Symbol" panose="05050102010706020507" pitchFamily="18" charset="2"/>
              </a:rPr>
              <a:t>p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study hard.</a:t>
            </a:r>
            <a:r>
              <a:rPr lang="en-US" altLang="zh-CN" dirty="0">
                <a:solidFill>
                  <a:srgbClr val="006600"/>
                </a:solidFill>
                <a:latin typeface="Times New Roman" panose="02020603050405020304" pitchFamily="18" charset="0"/>
                <a:sym typeface="Symbol" panose="05050102010706020507" pitchFamily="18" charset="2"/>
              </a:rPr>
              <a:t>”</a:t>
            </a:r>
            <a:br>
              <a:rPr lang="en-US" altLang="zh-CN" dirty="0">
                <a:solidFill>
                  <a:srgbClr val="006600"/>
                </a:solidFill>
                <a:sym typeface="Symbol" panose="05050102010706020507" pitchFamily="18" charset="2"/>
              </a:rPr>
            </a:b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will get a good grade.</a:t>
            </a:r>
            <a:r>
              <a:rPr lang="en-US" altLang="zh-CN" dirty="0">
                <a:solidFill>
                  <a:srgbClr val="006600"/>
                </a:solidFill>
                <a:latin typeface="Times New Roman" panose="02020603050405020304" pitchFamily="18" charset="0"/>
                <a:sym typeface="Symbol" panose="05050102010706020507" pitchFamily="18" charset="2"/>
              </a:rPr>
              <a:t>”</a:t>
            </a:r>
            <a:endParaRPr lang="en-US" altLang="zh-CN" dirty="0">
              <a:solidFill>
                <a:srgbClr val="006600"/>
              </a:solidFill>
              <a:sym typeface="Symbol" panose="05050102010706020507" pitchFamily="18" charset="2"/>
            </a:endParaRPr>
          </a:p>
          <a:p>
            <a:pPr eaLnBrk="1" hangingPunct="1">
              <a:buFontTx/>
              <a:buNone/>
            </a:pPr>
            <a:r>
              <a:rPr lang="en-US" altLang="zh-CN" i="1" dirty="0">
                <a:solidFill>
                  <a:srgbClr val="FF0000"/>
                </a:solidFill>
              </a:rPr>
              <a:t>p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q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If you study hard, then you will get a good grade.</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i="1" dirty="0">
              <a:solidFill>
                <a:srgbClr val="FF0000"/>
              </a:solidFill>
              <a:sym typeface="Symbol" panose="05050102010706020507" pitchFamily="18" charset="2"/>
            </a:endParaRPr>
          </a:p>
        </p:txBody>
      </p:sp>
      <p:sp>
        <p:nvSpPr>
          <p:cNvPr id="78852"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78853" name="Text Box 5"/>
          <p:cNvSpPr txBox="1">
            <a:spLocks noChangeArrowheads="1"/>
          </p:cNvSpPr>
          <p:nvPr/>
        </p:nvSpPr>
        <p:spPr bwMode="auto">
          <a:xfrm>
            <a:off x="2401888" y="1600200"/>
            <a:ext cx="1484312"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antecedent</a:t>
            </a:r>
            <a:endParaRPr lang="en-US" altLang="zh-CN" sz="2400">
              <a:latin typeface="Times New Roman" panose="02020603050405020304" pitchFamily="18" charset="0"/>
            </a:endParaRPr>
          </a:p>
        </p:txBody>
      </p:sp>
      <p:sp>
        <p:nvSpPr>
          <p:cNvPr id="78854" name="AutoShape 6"/>
          <p:cNvSpPr/>
          <p:nvPr/>
        </p:nvSpPr>
        <p:spPr bwMode="auto">
          <a:xfrm rot="5400000">
            <a:off x="3476625" y="1943100"/>
            <a:ext cx="228600" cy="304800"/>
          </a:xfrm>
          <a:prstGeom prst="leftBrace">
            <a:avLst>
              <a:gd name="adj1" fmla="val 1111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78855" name="Text Box 7"/>
          <p:cNvSpPr txBox="1">
            <a:spLocks noChangeArrowheads="1"/>
          </p:cNvSpPr>
          <p:nvPr/>
        </p:nvSpPr>
        <p:spPr bwMode="auto">
          <a:xfrm>
            <a:off x="4114800" y="1600200"/>
            <a:ext cx="1554163"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consequent</a:t>
            </a:r>
            <a:endParaRPr lang="en-US" altLang="zh-CN" sz="2400">
              <a:latin typeface="Times New Roman" panose="02020603050405020304" pitchFamily="18" charset="0"/>
            </a:endParaRPr>
          </a:p>
        </p:txBody>
      </p:sp>
      <p:sp>
        <p:nvSpPr>
          <p:cNvPr id="78856" name="AutoShape 8"/>
          <p:cNvSpPr/>
          <p:nvPr/>
        </p:nvSpPr>
        <p:spPr bwMode="auto">
          <a:xfrm rot="5400000">
            <a:off x="4276725" y="1981200"/>
            <a:ext cx="228600" cy="304800"/>
          </a:xfrm>
          <a:prstGeom prst="leftBrace">
            <a:avLst>
              <a:gd name="adj1" fmla="val 1111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endParaRPr lang="en-US" altLang="zh-CN" dirty="0"/>
          </a:p>
        </p:txBody>
      </p:sp>
      <p:sp>
        <p:nvSpPr>
          <p:cNvPr id="80899" name="Rectangle 3"/>
          <p:cNvSpPr>
            <a:spLocks noGrp="1" noChangeArrowheads="1"/>
          </p:cNvSpPr>
          <p:nvPr>
            <p:ph type="body" idx="1"/>
          </p:nvPr>
        </p:nvSpPr>
        <p:spPr/>
        <p:txBody>
          <a:bodyPr/>
          <a:lstStyle/>
          <a:p>
            <a:pPr eaLnBrk="1" hangingPunct="1"/>
            <a:r>
              <a:rPr lang="en-US" altLang="zh-CN" i="1" dirty="0"/>
              <a:t>p </a:t>
            </a:r>
            <a:r>
              <a:rPr lang="en-US" altLang="zh-CN" dirty="0">
                <a:sym typeface="Symbol" panose="05050102010706020507" pitchFamily="18" charset="2"/>
              </a:rPr>
              <a:t></a:t>
            </a:r>
            <a:r>
              <a:rPr lang="en-US" altLang="zh-CN" i="1" dirty="0"/>
              <a:t> q </a:t>
            </a:r>
            <a:r>
              <a:rPr lang="en-US" altLang="zh-CN" dirty="0"/>
              <a:t>is </a:t>
            </a:r>
            <a:r>
              <a:rPr lang="en-US" altLang="zh-CN" b="1" dirty="0"/>
              <a:t>false</a:t>
            </a:r>
            <a:r>
              <a:rPr lang="en-US" altLang="zh-CN" dirty="0"/>
              <a:t> </a:t>
            </a:r>
            <a:r>
              <a:rPr lang="en-US" altLang="zh-CN" u="sng" dirty="0"/>
              <a:t>only</a:t>
            </a:r>
            <a:r>
              <a:rPr lang="en-US" altLang="zh-CN" dirty="0"/>
              <a:t> when</a:t>
            </a:r>
            <a:br>
              <a:rPr lang="en-US" altLang="zh-CN" dirty="0"/>
            </a:br>
            <a:r>
              <a:rPr lang="en-US" altLang="zh-CN" i="1" dirty="0"/>
              <a:t>p</a:t>
            </a:r>
            <a:r>
              <a:rPr lang="en-US" altLang="zh-CN" dirty="0"/>
              <a:t> is true but </a:t>
            </a:r>
            <a:r>
              <a:rPr lang="en-US" altLang="zh-CN" i="1" dirty="0"/>
              <a:t>q</a:t>
            </a:r>
            <a:r>
              <a:rPr lang="en-US" altLang="zh-CN" dirty="0"/>
              <a:t> is </a:t>
            </a:r>
            <a:r>
              <a:rPr lang="en-US" altLang="zh-CN" b="1" dirty="0"/>
              <a:t>not</a:t>
            </a:r>
            <a:r>
              <a:rPr lang="en-US" altLang="zh-CN" dirty="0"/>
              <a:t> true.</a:t>
            </a:r>
            <a:endParaRPr lang="en-US" altLang="zh-CN" dirty="0"/>
          </a:p>
          <a:p>
            <a:pPr eaLnBrk="1" hangingPunct="1"/>
            <a:r>
              <a:rPr lang="en-US" altLang="zh-CN" i="1" dirty="0">
                <a:solidFill>
                  <a:schemeClr val="accent2"/>
                </a:solidFill>
              </a:rPr>
              <a:t>p </a:t>
            </a:r>
            <a:r>
              <a:rPr lang="en-US" altLang="zh-CN" dirty="0">
                <a:solidFill>
                  <a:schemeClr val="accent2"/>
                </a:solidFill>
                <a:sym typeface="Symbol" panose="05050102010706020507" pitchFamily="18" charset="2"/>
              </a:rPr>
              <a:t></a:t>
            </a:r>
            <a:r>
              <a:rPr lang="en-US" altLang="zh-CN" i="1" dirty="0">
                <a:solidFill>
                  <a:schemeClr val="accent2"/>
                </a:solidFill>
              </a:rPr>
              <a:t> q   </a:t>
            </a:r>
            <a:r>
              <a:rPr lang="en-US" altLang="zh-CN" dirty="0">
                <a:solidFill>
                  <a:schemeClr val="accent2"/>
                </a:solidFill>
              </a:rPr>
              <a:t>does </a:t>
            </a:r>
            <a:r>
              <a:rPr lang="en-US" altLang="zh-CN" b="1" dirty="0">
                <a:solidFill>
                  <a:schemeClr val="accent2"/>
                </a:solidFill>
              </a:rPr>
              <a:t>not </a:t>
            </a:r>
            <a:r>
              <a:rPr lang="en-US" altLang="zh-CN" dirty="0">
                <a:solidFill>
                  <a:schemeClr val="accent2"/>
                </a:solidFill>
              </a:rPr>
              <a:t>say</a:t>
            </a:r>
            <a:br>
              <a:rPr lang="en-US" altLang="zh-CN" dirty="0">
                <a:solidFill>
                  <a:schemeClr val="accent2"/>
                </a:solidFill>
              </a:rPr>
            </a:br>
            <a:r>
              <a:rPr lang="en-US" altLang="zh-CN" dirty="0">
                <a:solidFill>
                  <a:schemeClr val="accent2"/>
                </a:solidFill>
              </a:rPr>
              <a:t>that </a:t>
            </a:r>
            <a:r>
              <a:rPr lang="en-US" altLang="zh-CN" i="1" dirty="0">
                <a:solidFill>
                  <a:schemeClr val="accent2"/>
                </a:solidFill>
              </a:rPr>
              <a:t>p</a:t>
            </a:r>
            <a:r>
              <a:rPr lang="en-US" altLang="zh-CN" dirty="0">
                <a:solidFill>
                  <a:schemeClr val="accent2"/>
                </a:solidFill>
              </a:rPr>
              <a:t> </a:t>
            </a:r>
            <a:r>
              <a:rPr lang="en-US" altLang="zh-CN" u="sng" dirty="0">
                <a:solidFill>
                  <a:schemeClr val="accent2"/>
                </a:solidFill>
              </a:rPr>
              <a:t>causes</a:t>
            </a:r>
            <a:r>
              <a:rPr lang="en-US" altLang="zh-CN" dirty="0">
                <a:solidFill>
                  <a:schemeClr val="accent2"/>
                </a:solidFill>
              </a:rPr>
              <a:t> </a:t>
            </a:r>
            <a:r>
              <a:rPr lang="en-US" altLang="zh-CN" i="1" dirty="0">
                <a:solidFill>
                  <a:schemeClr val="accent2"/>
                </a:solidFill>
              </a:rPr>
              <a:t>q</a:t>
            </a:r>
            <a:r>
              <a:rPr lang="en-US" altLang="zh-CN" dirty="0">
                <a:solidFill>
                  <a:schemeClr val="accent2"/>
                </a:solidFill>
              </a:rPr>
              <a:t>!</a:t>
            </a:r>
            <a:endParaRPr lang="en-US" altLang="zh-CN" dirty="0">
              <a:solidFill>
                <a:schemeClr val="accent2"/>
              </a:solidFill>
            </a:endParaRPr>
          </a:p>
          <a:p>
            <a:pPr eaLnBrk="1" hangingPunct="1"/>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does </a:t>
            </a:r>
            <a:r>
              <a:rPr lang="en-US" altLang="zh-CN" b="1" dirty="0">
                <a:solidFill>
                  <a:srgbClr val="006600"/>
                </a:solidFill>
              </a:rPr>
              <a:t>not </a:t>
            </a:r>
            <a:r>
              <a:rPr lang="en-US" altLang="zh-CN" dirty="0">
                <a:solidFill>
                  <a:srgbClr val="006600"/>
                </a:solidFill>
              </a:rPr>
              <a:t>require</a:t>
            </a:r>
            <a:br>
              <a:rPr lang="en-US" altLang="zh-CN" dirty="0">
                <a:solidFill>
                  <a:srgbClr val="006600"/>
                </a:solidFill>
              </a:rPr>
            </a:br>
            <a:r>
              <a:rPr lang="en-US" altLang="zh-CN" dirty="0">
                <a:solidFill>
                  <a:srgbClr val="006600"/>
                </a:solidFill>
              </a:rPr>
              <a:t>that </a:t>
            </a:r>
            <a:r>
              <a:rPr lang="en-US" altLang="zh-CN" i="1" dirty="0">
                <a:solidFill>
                  <a:srgbClr val="006600"/>
                </a:solidFill>
              </a:rPr>
              <a:t>p</a:t>
            </a:r>
            <a:r>
              <a:rPr lang="en-US" altLang="zh-CN" dirty="0">
                <a:solidFill>
                  <a:srgbClr val="006600"/>
                </a:solidFill>
              </a:rPr>
              <a:t> or </a:t>
            </a:r>
            <a:r>
              <a:rPr lang="en-US" altLang="zh-CN" i="1" dirty="0">
                <a:solidFill>
                  <a:srgbClr val="006600"/>
                </a:solidFill>
              </a:rPr>
              <a:t>q</a:t>
            </a:r>
            <a:r>
              <a:rPr lang="en-US" altLang="zh-CN" dirty="0">
                <a:solidFill>
                  <a:srgbClr val="006600"/>
                </a:solidFill>
              </a:rPr>
              <a:t> </a:t>
            </a:r>
            <a:r>
              <a:rPr lang="en-US" altLang="zh-CN" b="1" u="sng" dirty="0">
                <a:solidFill>
                  <a:srgbClr val="006600"/>
                </a:solidFill>
              </a:rPr>
              <a:t>are true</a:t>
            </a:r>
            <a:r>
              <a:rPr lang="en-US" altLang="zh-CN" dirty="0">
                <a:solidFill>
                  <a:srgbClr val="006600"/>
                </a:solidFill>
              </a:rPr>
              <a:t>!</a:t>
            </a:r>
            <a:endParaRPr lang="en-US" altLang="zh-CN" dirty="0">
              <a:solidFill>
                <a:srgbClr val="006600"/>
              </a:solidFill>
            </a:endParaRPr>
          </a:p>
          <a:p>
            <a:pPr marL="0" indent="0" eaLnBrk="1" hangingPunct="1">
              <a:buNone/>
            </a:pPr>
            <a:r>
              <a:rPr lang="en-US" altLang="zh-CN" i="1" dirty="0">
                <a:solidFill>
                  <a:srgbClr val="FF0000"/>
                </a:solidFill>
              </a:rPr>
              <a:t>   e.g.</a:t>
            </a:r>
            <a:r>
              <a:rPr lang="en-US" altLang="zh-CN" dirty="0">
                <a:solidFill>
                  <a:srgbClr val="FF0000"/>
                </a:solidFill>
              </a:rPr>
              <a:t> </a:t>
            </a:r>
            <a:r>
              <a:rPr lang="en-US" altLang="zh-CN" dirty="0">
                <a:solidFill>
                  <a:srgbClr val="FF0000"/>
                </a:solidFill>
                <a:latin typeface="Times New Roman" panose="02020603050405020304" pitchFamily="18" charset="0"/>
              </a:rPr>
              <a:t>“</a:t>
            </a:r>
            <a:r>
              <a:rPr lang="en-US" altLang="zh-CN" dirty="0">
                <a:solidFill>
                  <a:srgbClr val="FF0000"/>
                </a:solidFill>
              </a:rPr>
              <a:t>(1=0) </a:t>
            </a:r>
            <a:r>
              <a:rPr lang="en-US" altLang="zh-CN" dirty="0">
                <a:solidFill>
                  <a:srgbClr val="FF0000"/>
                </a:solidFill>
                <a:sym typeface="Symbol" panose="05050102010706020507" pitchFamily="18" charset="2"/>
              </a:rPr>
              <a:t> pigs can fly</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is TRUE!</a:t>
            </a:r>
            <a:endParaRPr lang="en-US" altLang="zh-CN" dirty="0">
              <a:solidFill>
                <a:srgbClr val="FF0000"/>
              </a:solidFill>
              <a:sym typeface="Symbol" panose="05050102010706020507" pitchFamily="18" charset="2"/>
            </a:endParaRPr>
          </a:p>
        </p:txBody>
      </p:sp>
      <p:sp>
        <p:nvSpPr>
          <p:cNvPr id="80901" name="AutoShape 5"/>
          <p:cNvSpPr/>
          <p:nvPr/>
        </p:nvSpPr>
        <p:spPr bwMode="auto">
          <a:xfrm>
            <a:off x="7772400" y="3810000"/>
            <a:ext cx="228600" cy="457200"/>
          </a:xfrm>
          <a:prstGeom prst="rightBrace">
            <a:avLst>
              <a:gd name="adj1" fmla="val 1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80903" name="Text Box 7"/>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8" name="Table 3"/>
          <p:cNvGraphicFramePr>
            <a:graphicFrameLocks noGrp="1"/>
          </p:cNvGraphicFramePr>
          <p:nvPr/>
        </p:nvGraphicFramePr>
        <p:xfrm>
          <a:off x="5492828" y="1964267"/>
          <a:ext cx="3600000" cy="2286000"/>
        </p:xfrm>
        <a:graphic>
          <a:graphicData uri="http://schemas.openxmlformats.org/drawingml/2006/table">
            <a:tbl>
              <a:tblPr firstRow="1" bandRow="1">
                <a:tableStyleId>{21E4AEA4-8DFA-4A89-87EB-49C32662AFE0}</a:tableStyleId>
              </a:tblPr>
              <a:tblGrid>
                <a:gridCol w="1200000"/>
                <a:gridCol w="1200000"/>
                <a:gridCol w="1200000"/>
              </a:tblGrid>
              <a:tr h="457200">
                <a:tc>
                  <a:txBody>
                    <a:bodyPr/>
                    <a:lstStyle/>
                    <a:p>
                      <a:r>
                        <a:rPr lang="en-US" sz="2400" b="0" i="1" dirty="0">
                          <a:latin typeface="+mj-lt"/>
                        </a:rPr>
                        <a:t>p</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panose="02040503050406030204"/>
                        </a:rPr>
                        <a:t>→</a:t>
                      </a:r>
                      <a:r>
                        <a:rPr lang="en-US" sz="2400" b="0" dirty="0">
                          <a:latin typeface="+mj-lt"/>
                          <a:ea typeface="Cambria Math" panose="02040503050406030204" pitchFamily="18" charset="0"/>
                        </a:rPr>
                        <a:t> </a:t>
                      </a:r>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
        <p:nvSpPr>
          <p:cNvPr id="3" name="矩形 2"/>
          <p:cNvSpPr/>
          <p:nvPr/>
        </p:nvSpPr>
        <p:spPr>
          <a:xfrm>
            <a:off x="5492828" y="3356992"/>
            <a:ext cx="3651172" cy="436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4000" dirty="0"/>
              <a:t>Converse, Inverse</a:t>
            </a:r>
            <a:r>
              <a:rPr lang="en-US" altLang="zh-CN" sz="4000" dirty="0"/>
              <a:t> and Contrapositive</a:t>
            </a:r>
            <a:br>
              <a:rPr lang="en-US" sz="4000" dirty="0"/>
            </a:br>
            <a:r>
              <a:rPr lang="zh-CN" altLang="en-US" sz="4000" dirty="0"/>
              <a:t>逆命题 否命题 逆否命题 </a:t>
            </a:r>
            <a:endParaRPr lang="en-US" sz="4000" dirty="0"/>
          </a:p>
        </p:txBody>
      </p:sp>
      <p:sp>
        <p:nvSpPr>
          <p:cNvPr id="3" name="Content Placeholder 2"/>
          <p:cNvSpPr>
            <a:spLocks noGrp="1" noChangeArrowheads="1"/>
          </p:cNvSpPr>
          <p:nvPr>
            <p:ph idx="1"/>
          </p:nvPr>
        </p:nvSpPr>
        <p:spPr>
          <a:xfrm>
            <a:off x="107950" y="1628775"/>
            <a:ext cx="8928546" cy="4525963"/>
          </a:xfrm>
        </p:spPr>
        <p:txBody>
          <a:bodyPr/>
          <a:lstStyle/>
          <a:p>
            <a:r>
              <a:rPr lang="en-US" altLang="zh-CN" sz="2700" dirty="0"/>
              <a:t>From </a:t>
            </a:r>
            <a:r>
              <a:rPr lang="en-US" altLang="zh-CN" sz="2000" i="1" dirty="0">
                <a:latin typeface="Cambria Math" panose="02040503050406030204" pitchFamily="18" charset="0"/>
              </a:rPr>
              <a:t>p </a:t>
            </a:r>
            <a:r>
              <a:rPr lang="en-US" altLang="zh-CN" sz="2000" dirty="0">
                <a:latin typeface="Cambria Math" panose="02040503050406030204" pitchFamily="18" charset="0"/>
              </a:rPr>
              <a:t>→</a:t>
            </a:r>
            <a:r>
              <a:rPr lang="en-US" altLang="zh-CN" sz="2000" i="1" dirty="0">
                <a:latin typeface="Cambria Math" panose="02040503050406030204" pitchFamily="18" charset="0"/>
              </a:rPr>
              <a:t>q</a:t>
            </a:r>
            <a:r>
              <a:rPr lang="en-US" altLang="zh-CN" sz="2700" dirty="0"/>
              <a:t>  we can form new conditional statements .</a:t>
            </a:r>
            <a:endParaRPr lang="en-US" altLang="zh-CN" sz="2700" dirty="0"/>
          </a:p>
          <a:p>
            <a:pPr lvl="1"/>
            <a:r>
              <a:rPr lang="en-US" altLang="zh-CN" sz="2400" dirty="0"/>
              <a:t> </a:t>
            </a:r>
            <a:r>
              <a:rPr lang="en-US" altLang="zh-CN" sz="2400" i="1" dirty="0">
                <a:latin typeface="Cambria Math" panose="02040503050406030204" pitchFamily="18" charset="0"/>
              </a:rPr>
              <a:t>q </a:t>
            </a:r>
            <a:r>
              <a:rPr lang="en-US" altLang="zh-CN" sz="2400" dirty="0">
                <a:latin typeface="Cambria Math" panose="02040503050406030204" pitchFamily="18" charset="0"/>
              </a:rPr>
              <a:t>→</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r>
              <a:rPr lang="en-US" altLang="zh-CN" sz="2400" dirty="0"/>
              <a:t> </a:t>
            </a:r>
            <a:endParaRPr lang="en-US" altLang="zh-CN" sz="2400" dirty="0"/>
          </a:p>
          <a:p>
            <a:pPr lvl="1"/>
            <a:r>
              <a:rPr lang="en-US" altLang="zh-CN" sz="2400" dirty="0">
                <a:latin typeface="Cambria Math" panose="02040503050406030204" pitchFamily="18" charset="0"/>
              </a:rPr>
              <a:t>¬ </a:t>
            </a:r>
            <a:r>
              <a:rPr lang="en-US" altLang="zh-CN" sz="2400" i="1" dirty="0">
                <a:latin typeface="Cambria Math" panose="02040503050406030204" pitchFamily="18" charset="0"/>
              </a:rPr>
              <a:t>p </a:t>
            </a:r>
            <a:r>
              <a:rPr lang="en-US" altLang="zh-CN" sz="2400" dirty="0">
                <a:latin typeface="Cambria Math" panose="02040503050406030204" pitchFamily="18" charset="0"/>
              </a:rPr>
              <a:t>→ ¬ </a:t>
            </a:r>
            <a:r>
              <a:rPr lang="en-US" altLang="zh-CN" sz="2400" i="1" dirty="0">
                <a:latin typeface="Cambria Math" panose="02040503050406030204" pitchFamily="18" charset="0"/>
              </a:rPr>
              <a:t>q</a:t>
            </a:r>
            <a:r>
              <a:rPr lang="en-US" altLang="zh-CN" sz="2400" dirty="0"/>
              <a:t>     is the </a:t>
            </a:r>
            <a:r>
              <a:rPr lang="en-US" altLang="zh-CN" sz="2400" b="1" dirty="0">
                <a:solidFill>
                  <a:srgbClr val="C00000"/>
                </a:solidFill>
              </a:rPr>
              <a:t>inverse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endParaRPr lang="en-US" altLang="zh-CN" sz="2400" i="1" dirty="0">
              <a:latin typeface="Cambria Math" panose="02040503050406030204" pitchFamily="18" charset="0"/>
            </a:endParaRPr>
          </a:p>
          <a:p>
            <a:pPr lvl="1"/>
            <a:r>
              <a:rPr lang="en-US" altLang="zh-CN" sz="2400" dirty="0"/>
              <a:t> </a:t>
            </a:r>
            <a:r>
              <a:rPr lang="en-US" altLang="zh-CN" sz="2400" dirty="0">
                <a:latin typeface="Cambria Math" panose="02040503050406030204" pitchFamily="18" charset="0"/>
              </a:rPr>
              <a:t>¬</a:t>
            </a:r>
            <a:r>
              <a:rPr lang="en-US" altLang="zh-CN" sz="2400" i="1" dirty="0">
                <a:latin typeface="Cambria Math" panose="02040503050406030204" pitchFamily="18" charset="0"/>
              </a:rPr>
              <a:t>q </a:t>
            </a:r>
            <a:r>
              <a:rPr lang="en-US" altLang="zh-CN" sz="2400" dirty="0">
                <a:latin typeface="Cambria Math" panose="02040503050406030204" pitchFamily="18" charset="0"/>
              </a:rPr>
              <a:t>→ ¬ </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contrapositive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endParaRPr lang="en-US" altLang="zh-CN" sz="2400" dirty="0"/>
          </a:p>
          <a:p>
            <a:pPr>
              <a:buFontTx/>
              <a:buNone/>
            </a:pPr>
            <a:r>
              <a:rPr lang="en-US" altLang="zh-CN" sz="2700" b="1" dirty="0"/>
              <a:t>   Example</a:t>
            </a:r>
            <a:r>
              <a:rPr lang="en-US" altLang="zh-CN" sz="2700" dirty="0"/>
              <a:t>: Find the converse, inverse, and contrapositive of “If it is raining, then I stay at home.”</a:t>
            </a:r>
            <a:endParaRPr lang="en-US" altLang="zh-CN" sz="2700" dirty="0"/>
          </a:p>
          <a:p>
            <a:pPr>
              <a:buFontTx/>
              <a:buNone/>
            </a:pPr>
            <a:r>
              <a:rPr lang="en-US" altLang="zh-CN" sz="2700" b="1" dirty="0"/>
              <a:t>    Solution:</a:t>
            </a:r>
            <a:r>
              <a:rPr lang="en-US" altLang="zh-CN" sz="2700" dirty="0"/>
              <a:t> </a:t>
            </a:r>
            <a:endParaRPr lang="en-US" altLang="zh-CN" sz="2700" dirty="0"/>
          </a:p>
          <a:p>
            <a:pPr lvl="1">
              <a:buFontTx/>
              <a:buNone/>
            </a:pPr>
            <a:r>
              <a:rPr lang="en-US" altLang="zh-CN" sz="2400" b="1" dirty="0"/>
              <a:t>converse</a:t>
            </a:r>
            <a:r>
              <a:rPr lang="en-US" altLang="zh-CN" sz="2400" dirty="0"/>
              <a:t>: If I stay at home, then it is  raining.</a:t>
            </a:r>
            <a:endParaRPr lang="en-US" altLang="zh-CN" sz="2400" dirty="0"/>
          </a:p>
          <a:p>
            <a:pPr lvl="1">
              <a:buFontTx/>
              <a:buNone/>
            </a:pPr>
            <a:r>
              <a:rPr lang="en-US" altLang="zh-CN" sz="2400" b="1" dirty="0"/>
              <a:t>inverse</a:t>
            </a:r>
            <a:r>
              <a:rPr lang="en-US" altLang="zh-CN" sz="2400" dirty="0"/>
              <a:t>:  If it is not raining, then I will not stay at home.</a:t>
            </a:r>
            <a:endParaRPr lang="en-US" altLang="zh-CN" sz="2400" dirty="0"/>
          </a:p>
          <a:p>
            <a:pPr lvl="1">
              <a:buFontTx/>
              <a:buNone/>
            </a:pPr>
            <a:r>
              <a:rPr lang="en-US" altLang="zh-CN" sz="2400" b="1" dirty="0"/>
              <a:t>contrapositive</a:t>
            </a:r>
            <a:r>
              <a:rPr lang="en-US" altLang="zh-CN" sz="2400" dirty="0"/>
              <a:t>: If I do not stay at home, then it is not raining. </a:t>
            </a:r>
            <a:endParaRPr lang="en-US" altLang="zh-CN" sz="2400" dirty="0"/>
          </a:p>
        </p:txBody>
      </p:sp>
      <p:sp>
        <p:nvSpPr>
          <p:cNvPr id="4" name="灯片编号占位符 3"/>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a:t>Contrapositive</a:t>
            </a:r>
            <a:endParaRPr lang="en-US" altLang="zh-CN"/>
          </a:p>
        </p:txBody>
      </p:sp>
      <p:sp>
        <p:nvSpPr>
          <p:cNvPr id="89091" name="Rectangle 3"/>
          <p:cNvSpPr>
            <a:spLocks noGrp="1" noChangeArrowheads="1"/>
          </p:cNvSpPr>
          <p:nvPr>
            <p:ph type="body" idx="1"/>
          </p:nvPr>
        </p:nvSpPr>
        <p:spPr/>
        <p:txBody>
          <a:bodyPr/>
          <a:lstStyle/>
          <a:p>
            <a:pPr eaLnBrk="1" hangingPunct="1">
              <a:buFontTx/>
              <a:buNone/>
            </a:pPr>
            <a:r>
              <a:rPr lang="en-US" altLang="zh-CN" dirty="0"/>
              <a:t>Some terminology, for an implication </a:t>
            </a:r>
            <a:r>
              <a:rPr lang="en-US" altLang="zh-CN" i="1" dirty="0"/>
              <a:t>p </a:t>
            </a:r>
            <a:r>
              <a:rPr lang="en-US" altLang="zh-CN" dirty="0">
                <a:sym typeface="Symbol" panose="05050102010706020507" pitchFamily="18" charset="2"/>
              </a:rPr>
              <a:t> </a:t>
            </a:r>
            <a:r>
              <a:rPr lang="en-US" altLang="zh-CN" i="1" dirty="0">
                <a:sym typeface="Symbol" panose="05050102010706020507" pitchFamily="18" charset="2"/>
              </a:rPr>
              <a:t>q</a:t>
            </a:r>
            <a:endParaRPr lang="en-US" altLang="zh-CN" dirty="0"/>
          </a:p>
          <a:p>
            <a:pPr eaLnBrk="1" hangingPunct="1"/>
            <a:r>
              <a:rPr lang="en-US" altLang="zh-CN" dirty="0">
                <a:solidFill>
                  <a:schemeClr val="accent2"/>
                </a:solidFill>
              </a:rPr>
              <a:t>Its </a:t>
            </a:r>
            <a:r>
              <a:rPr lang="en-US" altLang="zh-CN" i="1" dirty="0">
                <a:solidFill>
                  <a:schemeClr val="accent2"/>
                </a:solidFill>
              </a:rPr>
              <a:t>converse</a:t>
            </a:r>
            <a:r>
              <a:rPr lang="en-US" altLang="zh-CN" dirty="0">
                <a:solidFill>
                  <a:schemeClr val="accent2"/>
                </a:solidFill>
              </a:rPr>
              <a:t> </a:t>
            </a:r>
            <a:r>
              <a:rPr lang="en-US" altLang="zh-CN" dirty="0">
                <a:solidFill>
                  <a:schemeClr val="accent2"/>
                </a:solidFill>
                <a:sym typeface="Symbol" panose="05050102010706020507" pitchFamily="18" charset="2"/>
              </a:rPr>
              <a:t>is:</a:t>
            </a:r>
            <a:r>
              <a:rPr lang="en-US" altLang="zh-CN" dirty="0">
                <a:sym typeface="Symbol" panose="05050102010706020507" pitchFamily="18" charset="2"/>
              </a:rPr>
              <a:t> 	</a:t>
            </a:r>
            <a:r>
              <a:rPr lang="en-US" altLang="zh-CN" i="1" dirty="0">
                <a:solidFill>
                  <a:srgbClr val="006600"/>
                </a:solidFill>
              </a:rPr>
              <a:t>q </a:t>
            </a: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p</a:t>
            </a:r>
            <a:r>
              <a:rPr lang="en-US" altLang="zh-CN" dirty="0">
                <a:solidFill>
                  <a:srgbClr val="006600"/>
                </a:solidFill>
                <a:sym typeface="Symbol" panose="05050102010706020507" pitchFamily="18" charset="2"/>
              </a:rPr>
              <a:t>.</a:t>
            </a:r>
            <a:endParaRPr lang="en-US" altLang="zh-CN" dirty="0">
              <a:solidFill>
                <a:srgbClr val="006600"/>
              </a:solidFill>
              <a:sym typeface="Symbol" panose="05050102010706020507" pitchFamily="18" charset="2"/>
            </a:endParaRPr>
          </a:p>
          <a:p>
            <a:pPr eaLnBrk="1" hangingPunct="1"/>
            <a:r>
              <a:rPr lang="en-US" altLang="zh-CN" dirty="0">
                <a:solidFill>
                  <a:schemeClr val="accent2"/>
                </a:solidFill>
              </a:rPr>
              <a:t>Its </a:t>
            </a:r>
            <a:r>
              <a:rPr lang="en-US" altLang="zh-CN" i="1" dirty="0">
                <a:solidFill>
                  <a:schemeClr val="accent2"/>
                </a:solidFill>
              </a:rPr>
              <a:t>inverse</a:t>
            </a:r>
            <a:r>
              <a:rPr lang="en-US" altLang="zh-CN" dirty="0">
                <a:solidFill>
                  <a:schemeClr val="accent2"/>
                </a:solidFill>
              </a:rPr>
              <a:t> </a:t>
            </a:r>
            <a:r>
              <a:rPr lang="en-US" altLang="zh-CN" dirty="0">
                <a:solidFill>
                  <a:schemeClr val="accent2"/>
                </a:solidFill>
                <a:sym typeface="Symbol" panose="05050102010706020507" pitchFamily="18" charset="2"/>
              </a:rPr>
              <a:t>is:</a:t>
            </a:r>
            <a:r>
              <a:rPr lang="en-US" altLang="zh-CN" dirty="0">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dirty="0">
                <a:latin typeface="Cambria Math" panose="02040503050406030204" pitchFamily="18" charset="0"/>
              </a:rPr>
              <a:t> </a:t>
            </a:r>
            <a:r>
              <a:rPr lang="en-US" altLang="zh-CN" i="1" dirty="0">
                <a:solidFill>
                  <a:srgbClr val="006600"/>
                </a:solidFill>
                <a:sym typeface="Symbol" panose="05050102010706020507" pitchFamily="18" charset="2"/>
              </a:rPr>
              <a:t>p</a:t>
            </a:r>
            <a:r>
              <a:rPr lang="en-US" altLang="zh-CN" i="1" dirty="0">
                <a:latin typeface="Cambria Math" panose="02040503050406030204" pitchFamily="18" charset="0"/>
              </a:rPr>
              <a:t> </a:t>
            </a:r>
            <a:r>
              <a:rPr lang="en-US" altLang="zh-CN" dirty="0">
                <a:solidFill>
                  <a:srgbClr val="006600"/>
                </a:solidFill>
                <a:sym typeface="Symbol" panose="05050102010706020507" pitchFamily="18" charset="2"/>
              </a:rPr>
              <a:t></a:t>
            </a:r>
            <a:r>
              <a:rPr lang="en-US" altLang="zh-CN" dirty="0">
                <a:latin typeface="Cambria Math" panose="02040503050406030204" pitchFamily="18" charset="0"/>
              </a:rPr>
              <a:t> </a:t>
            </a:r>
            <a:r>
              <a:rPr lang="en-US" altLang="zh-CN" dirty="0">
                <a:solidFill>
                  <a:srgbClr val="006600"/>
                </a:solidFill>
                <a:latin typeface="Times New Roman" panose="02020603050405020304" pitchFamily="18" charset="0"/>
              </a:rPr>
              <a:t>¬ </a:t>
            </a:r>
            <a:r>
              <a:rPr lang="en-US" altLang="zh-CN" i="1" dirty="0">
                <a:solidFill>
                  <a:srgbClr val="006600"/>
                </a:solidFill>
              </a:rPr>
              <a:t>q.</a:t>
            </a:r>
            <a:r>
              <a:rPr lang="en-US" altLang="zh-CN" dirty="0"/>
              <a:t>     </a:t>
            </a:r>
            <a:endParaRPr lang="en-US" altLang="zh-CN" dirty="0"/>
          </a:p>
          <a:p>
            <a:pPr eaLnBrk="1" hangingPunct="1"/>
            <a:r>
              <a:rPr lang="en-US" altLang="zh-CN" dirty="0">
                <a:solidFill>
                  <a:schemeClr val="accent2"/>
                </a:solidFill>
                <a:sym typeface="Symbol" panose="05050102010706020507" pitchFamily="18" charset="2"/>
              </a:rPr>
              <a:t>Its </a:t>
            </a:r>
            <a:r>
              <a:rPr lang="en-US" altLang="zh-CN" i="1" dirty="0">
                <a:solidFill>
                  <a:schemeClr val="accent2"/>
                </a:solidFill>
                <a:sym typeface="Symbol" panose="05050102010706020507" pitchFamily="18" charset="2"/>
              </a:rPr>
              <a:t>contrapositive</a:t>
            </a:r>
            <a:r>
              <a:rPr lang="en-US" altLang="zh-CN" dirty="0">
                <a:solidFill>
                  <a:schemeClr val="accent2"/>
                </a:solidFill>
                <a:sym typeface="Symbol" panose="05050102010706020507" pitchFamily="18" charset="2"/>
              </a:rPr>
              <a:t>:</a:t>
            </a:r>
            <a:r>
              <a:rPr lang="en-US" altLang="zh-CN" dirty="0">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i="1" dirty="0">
                <a:solidFill>
                  <a:srgbClr val="006600"/>
                </a:solidFill>
              </a:rPr>
              <a:t>q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rPr>
              <a:t>¬</a:t>
            </a:r>
            <a:r>
              <a:rPr lang="en-US" altLang="zh-CN" dirty="0">
                <a:solidFill>
                  <a:srgbClr val="006600"/>
                </a:solidFill>
                <a:sym typeface="Symbol" panose="05050102010706020507" pitchFamily="18" charset="2"/>
              </a:rPr>
              <a:t> </a:t>
            </a:r>
            <a:r>
              <a:rPr lang="en-US" altLang="zh-CN" i="1" dirty="0">
                <a:solidFill>
                  <a:srgbClr val="006600"/>
                </a:solidFill>
              </a:rPr>
              <a:t>p.</a:t>
            </a:r>
            <a:endParaRPr lang="en-US" altLang="zh-CN" i="1" dirty="0">
              <a:solidFill>
                <a:srgbClr val="006600"/>
              </a:solidFill>
            </a:endParaRPr>
          </a:p>
          <a:p>
            <a:pPr eaLnBrk="1" hangingPunct="1"/>
            <a:r>
              <a:rPr lang="en-US" altLang="zh-CN" dirty="0"/>
              <a:t>One of these has the </a:t>
            </a:r>
            <a:r>
              <a:rPr lang="en-US" altLang="zh-CN" i="1" dirty="0"/>
              <a:t>same meaning</a:t>
            </a:r>
            <a:r>
              <a:rPr lang="en-US" altLang="zh-CN" dirty="0"/>
              <a:t> (same truth table) as </a:t>
            </a:r>
            <a:r>
              <a:rPr lang="en-US" altLang="zh-CN" i="1" dirty="0"/>
              <a:t>p</a:t>
            </a:r>
            <a:r>
              <a:rPr lang="en-US" altLang="zh-CN" dirty="0"/>
              <a:t> </a:t>
            </a:r>
            <a:r>
              <a:rPr lang="en-US" altLang="zh-CN" dirty="0">
                <a:sym typeface="Symbol" panose="05050102010706020507" pitchFamily="18" charset="2"/>
              </a:rPr>
              <a:t></a:t>
            </a:r>
            <a:r>
              <a:rPr lang="en-US" altLang="zh-CN" i="1" dirty="0">
                <a:sym typeface="Symbol" panose="05050102010706020507" pitchFamily="18" charset="2"/>
              </a:rPr>
              <a:t> q</a:t>
            </a:r>
            <a:r>
              <a:rPr lang="en-US" altLang="zh-CN" dirty="0">
                <a:sym typeface="Symbol" panose="05050102010706020507" pitchFamily="18" charset="2"/>
              </a:rPr>
              <a:t>.  Can you figure out which?</a:t>
            </a:r>
            <a:endParaRPr lang="en-US" altLang="zh-CN" dirty="0">
              <a:sym typeface="Symbol" panose="05050102010706020507" pitchFamily="18" charset="2"/>
            </a:endParaRPr>
          </a:p>
        </p:txBody>
      </p:sp>
      <p:sp>
        <p:nvSpPr>
          <p:cNvPr id="312324" name="WordArt 4"/>
          <p:cNvSpPr>
            <a:spLocks noChangeArrowheads="1" noChangeShapeType="1" noTextEdit="1"/>
          </p:cNvSpPr>
          <p:nvPr/>
        </p:nvSpPr>
        <p:spPr bwMode="auto">
          <a:xfrm>
            <a:off x="3131840" y="5645150"/>
            <a:ext cx="4724400" cy="838200"/>
          </a:xfrm>
          <a:prstGeom prst="rect">
            <a:avLst/>
          </a:prstGeom>
        </p:spPr>
        <p:txBody>
          <a:bodyPr wrap="none" fromWordArt="1">
            <a:prstTxWarp prst="textFadeUp">
              <a:avLst>
                <a:gd name="adj" fmla="val 9991"/>
              </a:avLst>
            </a:prstTxWarp>
          </a:bodyPr>
          <a:lstStyle/>
          <a:p>
            <a:pPr algn="ctr"/>
            <a:r>
              <a:rPr lang="en-US" altLang="zh-CN" sz="3600" kern="10" dirty="0">
                <a:ln w="12700">
                  <a:solidFill>
                    <a:srgbClr val="B2B2B2"/>
                  </a:solidFill>
                  <a:rou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Contrapositive</a:t>
            </a:r>
            <a:endParaRPr lang="zh-CN" altLang="en-US" sz="3600" kern="10" dirty="0">
              <a:ln w="12700">
                <a:solidFill>
                  <a:srgbClr val="B2B2B2"/>
                </a:solidFill>
                <a:round/>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endParaRPr>
          </a:p>
        </p:txBody>
      </p:sp>
      <p:sp>
        <p:nvSpPr>
          <p:cNvPr id="89093" name="Text Box 5"/>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24"/>
                                        </p:tgtEl>
                                        <p:attrNameLst>
                                          <p:attrName>style.visibility</p:attrName>
                                        </p:attrNameLst>
                                      </p:cBhvr>
                                      <p:to>
                                        <p:strVal val="visible"/>
                                      </p:to>
                                    </p:set>
                                    <p:anim calcmode="lin" valueType="num">
                                      <p:cBhvr additive="base">
                                        <p:cTn id="7" dur="500" fill="hold"/>
                                        <p:tgtEl>
                                          <p:spTgt spid="312324"/>
                                        </p:tgtEl>
                                        <p:attrNameLst>
                                          <p:attrName>ppt_x</p:attrName>
                                        </p:attrNameLst>
                                      </p:cBhvr>
                                      <p:tavLst>
                                        <p:tav tm="0">
                                          <p:val>
                                            <p:strVal val="#ppt_x"/>
                                          </p:val>
                                        </p:tav>
                                        <p:tav tm="100000">
                                          <p:val>
                                            <p:strVal val="#ppt_x"/>
                                          </p:val>
                                        </p:tav>
                                      </p:tavLst>
                                    </p:anim>
                                    <p:anim calcmode="lin" valueType="num">
                                      <p:cBhvr additive="base">
                                        <p:cTn id="8" dur="500" fill="hold"/>
                                        <p:tgtEl>
                                          <p:spTgt spid="312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a:t>How do we know for sure?</a:t>
            </a:r>
            <a:endParaRPr lang="en-US" altLang="zh-CN"/>
          </a:p>
        </p:txBody>
      </p:sp>
      <p:sp>
        <p:nvSpPr>
          <p:cNvPr id="91139" name="Rectangle 3"/>
          <p:cNvSpPr>
            <a:spLocks noGrp="1" noChangeArrowheads="1"/>
          </p:cNvSpPr>
          <p:nvPr>
            <p:ph type="body" idx="1"/>
          </p:nvPr>
        </p:nvSpPr>
        <p:spPr/>
        <p:txBody>
          <a:bodyPr/>
          <a:lstStyle/>
          <a:p>
            <a:pPr eaLnBrk="1" hangingPunct="1">
              <a:buFontTx/>
              <a:buNone/>
            </a:pPr>
            <a:r>
              <a:rPr lang="en-US" altLang="zh-CN">
                <a:solidFill>
                  <a:schemeClr val="accent2"/>
                </a:solidFill>
              </a:rPr>
              <a:t>Proving the equivalence of </a:t>
            </a:r>
            <a:r>
              <a:rPr lang="en-US" altLang="zh-CN" i="1">
                <a:solidFill>
                  <a:schemeClr val="accent2"/>
                </a:solidFill>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 </a:t>
            </a:r>
            <a:r>
              <a:rPr lang="en-US" altLang="zh-CN">
                <a:solidFill>
                  <a:schemeClr val="accent2"/>
                </a:solidFill>
                <a:sym typeface="Symbol" panose="05050102010706020507" pitchFamily="18" charset="2"/>
              </a:rPr>
              <a:t>and its contrapositive </a:t>
            </a:r>
            <a:r>
              <a:rPr lang="en-US" altLang="zh-CN">
                <a:solidFill>
                  <a:schemeClr val="accent2"/>
                </a:solidFill>
              </a:rPr>
              <a:t>using truth tables:</a:t>
            </a:r>
            <a:endParaRPr lang="en-US" altLang="zh-CN">
              <a:solidFill>
                <a:schemeClr val="accent2"/>
              </a:solidFill>
            </a:endParaRPr>
          </a:p>
        </p:txBody>
      </p:sp>
      <p:graphicFrame>
        <p:nvGraphicFramePr>
          <p:cNvPr id="91140" name="Object 4"/>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spid="_x0000_s2" name="Document" r:id="rId1" imgW="7214870" imgH="2843530" progId="Word.Document.8">
                  <p:embed/>
                </p:oleObj>
              </mc:Choice>
              <mc:Fallback>
                <p:oleObj name="Document" r:id="rId1" imgW="7214870" imgH="284353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Text Box 5"/>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91142" name="Oval 6"/>
          <p:cNvSpPr>
            <a:spLocks noChangeArrowheads="1"/>
          </p:cNvSpPr>
          <p:nvPr/>
        </p:nvSpPr>
        <p:spPr bwMode="auto">
          <a:xfrm>
            <a:off x="914400" y="4648200"/>
            <a:ext cx="1447800" cy="609600"/>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91143" name="Line 7"/>
          <p:cNvSpPr>
            <a:spLocks noChangeShapeType="1"/>
          </p:cNvSpPr>
          <p:nvPr/>
        </p:nvSpPr>
        <p:spPr bwMode="auto">
          <a:xfrm>
            <a:off x="1447800" y="4953000"/>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Line 8"/>
          <p:cNvSpPr>
            <a:spLocks noChangeShapeType="1"/>
          </p:cNvSpPr>
          <p:nvPr/>
        </p:nvSpPr>
        <p:spPr bwMode="auto">
          <a:xfrm flipH="1">
            <a:off x="1524000" y="4867275"/>
            <a:ext cx="152400" cy="1524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5" name="Line 9"/>
          <p:cNvSpPr>
            <a:spLocks noChangeShapeType="1"/>
          </p:cNvSpPr>
          <p:nvPr/>
        </p:nvSpPr>
        <p:spPr bwMode="auto">
          <a:xfrm>
            <a:off x="1524000" y="5486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6" name="Line 10"/>
          <p:cNvSpPr>
            <a:spLocks noChangeShapeType="1"/>
          </p:cNvSpPr>
          <p:nvPr/>
        </p:nvSpPr>
        <p:spPr bwMode="auto">
          <a:xfrm>
            <a:off x="1524000" y="4448175"/>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7" name="Line 11"/>
          <p:cNvSpPr>
            <a:spLocks noChangeShapeType="1"/>
          </p:cNvSpPr>
          <p:nvPr/>
        </p:nvSpPr>
        <p:spPr bwMode="auto">
          <a:xfrm>
            <a:off x="1524000" y="3933825"/>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Line 12"/>
          <p:cNvSpPr>
            <a:spLocks noChangeShapeType="1"/>
          </p:cNvSpPr>
          <p:nvPr/>
        </p:nvSpPr>
        <p:spPr bwMode="auto">
          <a:xfrm>
            <a:off x="3276600" y="3962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9" name="Line 13"/>
          <p:cNvSpPr>
            <a:spLocks noChangeShapeType="1"/>
          </p:cNvSpPr>
          <p:nvPr/>
        </p:nvSpPr>
        <p:spPr bwMode="auto">
          <a:xfrm>
            <a:off x="3276600" y="4419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0" name="Line 14"/>
          <p:cNvSpPr>
            <a:spLocks noChangeShapeType="1"/>
          </p:cNvSpPr>
          <p:nvPr/>
        </p:nvSpPr>
        <p:spPr bwMode="auto">
          <a:xfrm>
            <a:off x="3276600" y="49530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p:cNvSpPr>
            <a:spLocks noChangeShapeType="1"/>
          </p:cNvSpPr>
          <p:nvPr/>
        </p:nvSpPr>
        <p:spPr bwMode="auto">
          <a:xfrm>
            <a:off x="3276600" y="5486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2" name="Line 16"/>
          <p:cNvSpPr>
            <a:spLocks noChangeShapeType="1"/>
          </p:cNvSpPr>
          <p:nvPr/>
        </p:nvSpPr>
        <p:spPr bwMode="auto">
          <a:xfrm flipH="1">
            <a:off x="3276600" y="4876800"/>
            <a:ext cx="152400" cy="1524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3" name="Oval 17"/>
          <p:cNvSpPr>
            <a:spLocks noChangeArrowheads="1"/>
          </p:cNvSpPr>
          <p:nvPr/>
        </p:nvSpPr>
        <p:spPr bwMode="auto">
          <a:xfrm>
            <a:off x="2438400" y="4648200"/>
            <a:ext cx="1905000" cy="609600"/>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3" name="灯片编号占位符 2"/>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fade">
                                      <p:cBhvr>
                                        <p:cTn id="7" dur="500"/>
                                        <p:tgtEl>
                                          <p:spTgt spid="91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44"/>
                                        </p:tgtEl>
                                        <p:attrNameLst>
                                          <p:attrName>style.visibility</p:attrName>
                                        </p:attrNameLst>
                                      </p:cBhvr>
                                      <p:to>
                                        <p:strVal val="visible"/>
                                      </p:to>
                                    </p:set>
                                    <p:animEffect transition="in" filter="fade">
                                      <p:cBhvr>
                                        <p:cTn id="10" dur="500"/>
                                        <p:tgtEl>
                                          <p:spTgt spid="911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53"/>
                                        </p:tgtEl>
                                        <p:attrNameLst>
                                          <p:attrName>style.visibility</p:attrName>
                                        </p:attrNameLst>
                                      </p:cBhvr>
                                      <p:to>
                                        <p:strVal val="visible"/>
                                      </p:to>
                                    </p:set>
                                    <p:animEffect transition="in" filter="fade">
                                      <p:cBhvr>
                                        <p:cTn id="13" dur="500"/>
                                        <p:tgtEl>
                                          <p:spTgt spid="911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52"/>
                                        </p:tgtEl>
                                        <p:attrNameLst>
                                          <p:attrName>style.visibility</p:attrName>
                                        </p:attrNameLst>
                                      </p:cBhvr>
                                      <p:to>
                                        <p:strVal val="visible"/>
                                      </p:to>
                                    </p:set>
                                    <p:animEffect transition="in" filter="fade">
                                      <p:cBhvr>
                                        <p:cTn id="16" dur="500"/>
                                        <p:tgtEl>
                                          <p:spTgt spid="9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4" grpId="0" animBg="1"/>
      <p:bldP spid="91152" grpId="0" animBg="1"/>
      <p:bldP spid="911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4213" y="-27384"/>
            <a:ext cx="7772400" cy="1470025"/>
          </a:xfrm>
        </p:spPr>
        <p:txBody>
          <a:bodyPr/>
          <a:lstStyle/>
          <a:p>
            <a:pPr eaLnBrk="1" hangingPunct="1"/>
            <a:r>
              <a:rPr lang="zh-CN" altLang="en-US" dirty="0"/>
              <a:t>数理逻辑</a:t>
            </a:r>
            <a:r>
              <a:rPr lang="en-US" altLang="zh-CN" dirty="0"/>
              <a:t>(symbolic logic)</a:t>
            </a:r>
            <a:endParaRPr lang="en-US" altLang="zh-CN" dirty="0"/>
          </a:p>
        </p:txBody>
      </p:sp>
      <p:sp>
        <p:nvSpPr>
          <p:cNvPr id="8195" name="Rectangle 3"/>
          <p:cNvSpPr>
            <a:spLocks noGrp="1" noChangeArrowheads="1"/>
          </p:cNvSpPr>
          <p:nvPr>
            <p:ph type="subTitle" idx="1"/>
          </p:nvPr>
        </p:nvSpPr>
        <p:spPr>
          <a:xfrm>
            <a:off x="1331913" y="1298178"/>
            <a:ext cx="6981825" cy="1752600"/>
          </a:xfrm>
          <a:noFill/>
        </p:spPr>
        <p:txBody>
          <a:bodyPr/>
          <a:lstStyle/>
          <a:p>
            <a:pPr algn="l" eaLnBrk="1" hangingPunct="1"/>
            <a:r>
              <a:rPr lang="zh-CN" altLang="en-US" sz="2800" dirty="0">
                <a:latin typeface="Times New Roman" panose="02020603050405020304" pitchFamily="18" charset="0"/>
              </a:rPr>
              <a:t>逻辑：是研究推理的科学。公元前四世纪</a:t>
            </a:r>
            <a:r>
              <a:rPr lang="zh-CN" altLang="en-US" sz="2800" dirty="0">
                <a:solidFill>
                  <a:srgbClr val="000000"/>
                </a:solidFill>
                <a:latin typeface="Times New Roman" panose="02020603050405020304" pitchFamily="18" charset="0"/>
              </a:rPr>
              <a:t>由希腊的</a:t>
            </a:r>
            <a:r>
              <a:rPr lang="zh-CN" altLang="en-US" sz="2800" dirty="0">
                <a:solidFill>
                  <a:srgbClr val="FF0000"/>
                </a:solidFill>
                <a:latin typeface="Times New Roman" panose="02020603050405020304" pitchFamily="18" charset="0"/>
              </a:rPr>
              <a:t>亚里斯多德</a:t>
            </a:r>
            <a:r>
              <a:rPr lang="zh-CN" altLang="en-US" sz="2800" dirty="0">
                <a:solidFill>
                  <a:srgbClr val="000000"/>
                </a:solidFill>
                <a:latin typeface="Times New Roman" panose="02020603050405020304" pitchFamily="18" charset="0"/>
              </a:rPr>
              <a:t>首创。作为一门独立科学，十七世纪，德国莱布尼兹给逻辑学引进了符号，又称为数理逻辑。</a:t>
            </a:r>
            <a:endParaRPr lang="zh-CN" altLang="en-US" sz="2800" dirty="0">
              <a:solidFill>
                <a:srgbClr val="000000"/>
              </a:solidFill>
              <a:latin typeface="Times New Roman" panose="02020603050405020304" pitchFamily="18" charset="0"/>
            </a:endParaRPr>
          </a:p>
        </p:txBody>
      </p:sp>
      <p:sp>
        <p:nvSpPr>
          <p:cNvPr id="8196" name="矩形 1"/>
          <p:cNvSpPr>
            <a:spLocks noChangeArrowheads="1"/>
          </p:cNvSpPr>
          <p:nvPr/>
        </p:nvSpPr>
        <p:spPr bwMode="auto">
          <a:xfrm>
            <a:off x="250825" y="3140968"/>
            <a:ext cx="88931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404580"/>
                </a:solidFill>
              </a:rPr>
              <a:t>利用计算的方法来代替人们思维中的逻辑推理过程，这种想法早在十七世纪就有人提出过。</a:t>
            </a:r>
            <a:r>
              <a:rPr lang="zh-CN" altLang="en-US" sz="1800" b="1" dirty="0">
                <a:solidFill>
                  <a:srgbClr val="FF0000"/>
                </a:solidFill>
              </a:rPr>
              <a:t>莱布尼茨</a:t>
            </a:r>
            <a:r>
              <a:rPr lang="zh-CN" altLang="en-US" sz="1800" b="1" dirty="0">
                <a:solidFill>
                  <a:srgbClr val="404580"/>
                </a:solidFill>
              </a:rPr>
              <a:t>就曾经设想过能不能创造一种“通用的科学语言”，可以把推理过程像数学一样利用公式来进行计算，从而得出正确的结论。由于当时的社会条件，他的想法并没有实现。但是他的思想却是现代数理逻辑部分内容的萌芽，从这个意义上讲，莱布尼茨可以说是数理逻辑的先驱 。</a:t>
            </a:r>
            <a:endParaRPr lang="zh-CN" altLang="en-US" sz="1800" b="1" dirty="0">
              <a:solidFill>
                <a:srgbClr val="404580"/>
              </a:solidFill>
            </a:endParaRPr>
          </a:p>
          <a:p>
            <a:pPr>
              <a:spcBef>
                <a:spcPct val="0"/>
              </a:spcBef>
              <a:buFontTx/>
              <a:buNone/>
            </a:pPr>
            <a:r>
              <a:rPr lang="en-US" altLang="zh-CN" sz="1800" b="1" dirty="0">
                <a:solidFill>
                  <a:srgbClr val="404580"/>
                </a:solidFill>
              </a:rPr>
              <a:t>1847</a:t>
            </a:r>
            <a:r>
              <a:rPr lang="zh-CN" altLang="en-US" sz="1800" b="1" dirty="0">
                <a:solidFill>
                  <a:srgbClr val="404580"/>
                </a:solidFill>
              </a:rPr>
              <a:t>年，英国数学家</a:t>
            </a:r>
            <a:r>
              <a:rPr lang="zh-CN" altLang="en-US" sz="1800" b="1" dirty="0">
                <a:solidFill>
                  <a:srgbClr val="FF0000"/>
                </a:solidFill>
              </a:rPr>
              <a:t>布尔</a:t>
            </a:r>
            <a:r>
              <a:rPr lang="zh-CN" altLang="en-US" sz="1800" b="1" dirty="0">
                <a:solidFill>
                  <a:srgbClr val="404580"/>
                </a:solidFill>
              </a:rPr>
              <a:t>发表了</a:t>
            </a:r>
            <a:r>
              <a:rPr lang="en-US" altLang="zh-CN" sz="1800" b="1" dirty="0">
                <a:solidFill>
                  <a:srgbClr val="404580"/>
                </a:solidFill>
              </a:rPr>
              <a:t>《</a:t>
            </a:r>
            <a:r>
              <a:rPr lang="zh-CN" altLang="en-US" sz="1800" b="1" dirty="0">
                <a:solidFill>
                  <a:srgbClr val="404580"/>
                </a:solidFill>
              </a:rPr>
              <a:t>逻辑的数学分析</a:t>
            </a:r>
            <a:r>
              <a:rPr lang="en-US" altLang="zh-CN" sz="1800" b="1" dirty="0">
                <a:solidFill>
                  <a:srgbClr val="404580"/>
                </a:solidFill>
              </a:rPr>
              <a:t>》</a:t>
            </a:r>
            <a:r>
              <a:rPr lang="zh-CN" altLang="en-US" sz="1800" b="1" dirty="0">
                <a:solidFill>
                  <a:srgbClr val="404580"/>
                </a:solidFill>
              </a:rPr>
              <a:t>，建立了“布尔代数”，并创造一套符号系统，利用符号来表示逻辑中的各种概念。布尔建立了一系列的运算法则，利用代数的方法研究逻辑问题，初步奠定了数理逻辑的基础。</a:t>
            </a:r>
            <a:endParaRPr lang="zh-CN" altLang="en-US" sz="1800" b="1" dirty="0">
              <a:solidFill>
                <a:srgbClr val="404580"/>
              </a:solidFill>
            </a:endParaRPr>
          </a:p>
          <a:p>
            <a:pPr>
              <a:spcBef>
                <a:spcPct val="0"/>
              </a:spcBef>
              <a:buFontTx/>
              <a:buNone/>
            </a:pPr>
            <a:r>
              <a:rPr lang="zh-CN" altLang="en-US" sz="1800" b="1" dirty="0">
                <a:solidFill>
                  <a:srgbClr val="404580"/>
                </a:solidFill>
              </a:rPr>
              <a:t>十九世纪末二十世纪初，数理逻辑有了比较大的发展，</a:t>
            </a:r>
            <a:r>
              <a:rPr lang="en-US" altLang="zh-CN" sz="1800" b="1" dirty="0">
                <a:solidFill>
                  <a:srgbClr val="404580"/>
                </a:solidFill>
              </a:rPr>
              <a:t>1884</a:t>
            </a:r>
            <a:r>
              <a:rPr lang="zh-CN" altLang="en-US" sz="1800" b="1" dirty="0">
                <a:solidFill>
                  <a:srgbClr val="404580"/>
                </a:solidFill>
              </a:rPr>
              <a:t>年，德国数学家</a:t>
            </a:r>
            <a:r>
              <a:rPr lang="zh-CN" altLang="en-US" sz="1800" b="1" dirty="0">
                <a:solidFill>
                  <a:srgbClr val="FF0000"/>
                </a:solidFill>
              </a:rPr>
              <a:t>弗雷格</a:t>
            </a:r>
            <a:r>
              <a:rPr lang="zh-CN" altLang="en-US" sz="1800" b="1" dirty="0">
                <a:solidFill>
                  <a:srgbClr val="404580"/>
                </a:solidFill>
              </a:rPr>
              <a:t>出版了</a:t>
            </a:r>
            <a:r>
              <a:rPr lang="en-US" altLang="zh-CN" sz="1800" b="1" dirty="0">
                <a:solidFill>
                  <a:srgbClr val="404580"/>
                </a:solidFill>
              </a:rPr>
              <a:t>《</a:t>
            </a:r>
            <a:r>
              <a:rPr lang="zh-CN" altLang="en-US" sz="1800" b="1" dirty="0">
                <a:solidFill>
                  <a:srgbClr val="404580"/>
                </a:solidFill>
              </a:rPr>
              <a:t>算术基础</a:t>
            </a:r>
            <a:r>
              <a:rPr lang="en-US" altLang="zh-CN" sz="1800" b="1" dirty="0">
                <a:solidFill>
                  <a:srgbClr val="404580"/>
                </a:solidFill>
              </a:rPr>
              <a:t>》</a:t>
            </a:r>
            <a:r>
              <a:rPr lang="zh-CN" altLang="en-US" sz="1800" b="1" dirty="0">
                <a:solidFill>
                  <a:srgbClr val="404580"/>
                </a:solidFill>
              </a:rPr>
              <a:t>一书，在书中引入量词的符号，使得数理逻辑的符号系统更加完备。对建立这门学科做出贡献的，还有美国人皮尔斯，他也在著作中引入了逻辑符号。从而使现代数理逻辑最基本的理论基础逐步形成，成为一门独立的学科。</a:t>
            </a:r>
            <a:endParaRPr lang="zh-CN" altLang="en-US" sz="1800" b="1" dirty="0">
              <a:solidFill>
                <a:srgbClr val="404580"/>
              </a:solidFill>
            </a:endParaRPr>
          </a:p>
        </p:txBody>
      </p:sp>
      <p:sp>
        <p:nvSpPr>
          <p:cNvPr id="2" name="灯片编号占位符 1"/>
          <p:cNvSpPr>
            <a:spLocks noGrp="1"/>
          </p:cNvSpPr>
          <p:nvPr>
            <p:ph type="sldNum" sz="quarter" idx="12"/>
          </p:nvPr>
        </p:nvSpPr>
        <p:spPr/>
        <p:txBody>
          <a:bodyPr/>
          <a:lstStyle/>
          <a:p>
            <a:fld id="{4D5DAFBC-CD8C-435F-9C0D-762344491F12}" type="slidenum">
              <a:rPr lang="en-US" altLang="zh-CN" smtClean="0"/>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i="1" dirty="0"/>
              <a:t>Biconditional</a:t>
            </a:r>
            <a:r>
              <a:rPr lang="en-US" altLang="zh-CN" dirty="0"/>
              <a:t> (</a:t>
            </a:r>
            <a:r>
              <a:rPr lang="zh-CN" altLang="en-US" dirty="0"/>
              <a:t>等价联结词</a:t>
            </a:r>
            <a:r>
              <a:rPr lang="en-US" altLang="zh-CN" dirty="0"/>
              <a:t>)</a:t>
            </a:r>
            <a:endParaRPr lang="en-US" altLang="zh-CN" dirty="0"/>
          </a:p>
        </p:txBody>
      </p:sp>
      <p:sp>
        <p:nvSpPr>
          <p:cNvPr id="93187" name="Rectangle 3"/>
          <p:cNvSpPr>
            <a:spLocks noGrp="1" noChangeArrowheads="1"/>
          </p:cNvSpPr>
          <p:nvPr>
            <p:ph type="body" sz="half" idx="1"/>
          </p:nvPr>
        </p:nvSpPr>
        <p:spPr>
          <a:xfrm>
            <a:off x="457200" y="1600200"/>
            <a:ext cx="8229600" cy="4525963"/>
          </a:xfrm>
        </p:spPr>
        <p:txBody>
          <a:bodyPr/>
          <a:lstStyle/>
          <a:p>
            <a:pPr eaLnBrk="1" hangingPunct="1">
              <a:buFontTx/>
              <a:buNone/>
            </a:pPr>
            <a:r>
              <a:rPr lang="en-US" altLang="zh-CN" sz="2800" dirty="0"/>
              <a:t>The </a:t>
            </a:r>
            <a:r>
              <a:rPr lang="en-US" altLang="zh-CN" sz="2800" i="1" dirty="0">
                <a:solidFill>
                  <a:srgbClr val="C00000"/>
                </a:solidFill>
              </a:rPr>
              <a:t>biconditional</a:t>
            </a:r>
            <a:r>
              <a:rPr lang="en-US" altLang="zh-CN" sz="2800" dirty="0"/>
              <a:t> </a:t>
            </a:r>
            <a:r>
              <a:rPr lang="en-US" altLang="zh-CN" sz="2800" i="1" dirty="0"/>
              <a:t>p </a:t>
            </a:r>
            <a:r>
              <a:rPr lang="en-US" altLang="zh-CN" sz="2800" dirty="0">
                <a:sym typeface="Symbol" panose="05050102010706020507" pitchFamily="18" charset="2"/>
              </a:rPr>
              <a:t> </a:t>
            </a:r>
            <a:r>
              <a:rPr lang="en-US" altLang="zh-CN" sz="2800" i="1" dirty="0">
                <a:sym typeface="Symbol" panose="05050102010706020507" pitchFamily="18" charset="2"/>
              </a:rPr>
              <a:t>q </a:t>
            </a:r>
            <a:r>
              <a:rPr lang="en-US" altLang="zh-CN" sz="2800" dirty="0">
                <a:sym typeface="Symbol" panose="05050102010706020507" pitchFamily="18" charset="2"/>
              </a:rPr>
              <a:t>states that </a:t>
            </a:r>
            <a:r>
              <a:rPr lang="en-US" altLang="zh-CN" sz="2800" i="1" dirty="0">
                <a:sym typeface="Symbol" panose="05050102010706020507" pitchFamily="18" charset="2"/>
              </a:rPr>
              <a:t>p</a:t>
            </a:r>
            <a:r>
              <a:rPr lang="en-US" altLang="zh-CN" sz="2800" dirty="0">
                <a:sym typeface="Symbol" panose="05050102010706020507" pitchFamily="18" charset="2"/>
              </a:rPr>
              <a:t> is true </a:t>
            </a:r>
            <a:r>
              <a:rPr lang="en-US" altLang="zh-CN" sz="2800" i="1" dirty="0">
                <a:sym typeface="Symbol" panose="05050102010706020507" pitchFamily="18" charset="2"/>
              </a:rPr>
              <a:t>if and only if</a:t>
            </a:r>
            <a:r>
              <a:rPr lang="en-US" altLang="zh-CN" sz="2800" dirty="0">
                <a:sym typeface="Symbol" panose="05050102010706020507" pitchFamily="18" charset="2"/>
              </a:rPr>
              <a:t> </a:t>
            </a:r>
            <a:r>
              <a:rPr lang="en-US" altLang="zh-CN" sz="2800" i="1" dirty="0">
                <a:sym typeface="Symbol" panose="05050102010706020507" pitchFamily="18" charset="2"/>
              </a:rPr>
              <a:t>(IFF) q</a:t>
            </a:r>
            <a:r>
              <a:rPr lang="en-US" altLang="zh-CN" sz="2800" dirty="0">
                <a:sym typeface="Symbol" panose="05050102010706020507" pitchFamily="18" charset="2"/>
              </a:rPr>
              <a:t> is true.</a:t>
            </a:r>
            <a:endParaRPr lang="en-US" altLang="zh-CN" sz="2800" dirty="0">
              <a:sym typeface="Symbol" panose="05050102010706020507" pitchFamily="18" charset="2"/>
            </a:endParaRPr>
          </a:p>
          <a:p>
            <a:pPr eaLnBrk="1" hangingPunct="1">
              <a:buFontTx/>
              <a:buNone/>
            </a:pP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 =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If, and only if, </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 </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p:txBody>
      </p:sp>
      <p:sp>
        <p:nvSpPr>
          <p:cNvPr id="93188"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5066C72B-8237-4816-9F04-57E1CA9B5A28}" type="slidenum">
              <a:rPr lang="en-US" altLang="zh-CN" smtClean="0"/>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Biconditional Truth Table</a:t>
            </a:r>
            <a:endParaRPr lang="en-US" altLang="zh-CN"/>
          </a:p>
        </p:txBody>
      </p:sp>
      <p:sp>
        <p:nvSpPr>
          <p:cNvPr id="95235" name="Rectangle 3"/>
          <p:cNvSpPr>
            <a:spLocks noGrp="1" noChangeArrowheads="1"/>
          </p:cNvSpPr>
          <p:nvPr>
            <p:ph type="body" idx="1"/>
          </p:nvPr>
        </p:nvSpPr>
        <p:spPr>
          <a:xfrm>
            <a:off x="251520" y="1768475"/>
            <a:ext cx="8229600" cy="4273550"/>
          </a:xfrm>
        </p:spPr>
        <p:txBody>
          <a:bodyPr/>
          <a:lstStyle/>
          <a:p>
            <a:pPr eaLnBrk="1" hangingPunct="1">
              <a:lnSpc>
                <a:spcPct val="90000"/>
              </a:lnSpc>
            </a:pPr>
            <a:r>
              <a:rPr lang="en-US" altLang="zh-CN" i="1" dirty="0"/>
              <a:t>p </a:t>
            </a:r>
            <a:r>
              <a:rPr lang="en-US" altLang="zh-CN" dirty="0">
                <a:sym typeface="Symbol" panose="05050102010706020507" pitchFamily="18" charset="2"/>
              </a:rPr>
              <a:t></a:t>
            </a:r>
            <a:r>
              <a:rPr lang="en-US" altLang="zh-CN" i="1" dirty="0"/>
              <a:t> q </a:t>
            </a:r>
            <a:r>
              <a:rPr lang="en-US" altLang="zh-CN" dirty="0"/>
              <a:t>means that </a:t>
            </a:r>
            <a:r>
              <a:rPr lang="en-US" altLang="zh-CN" i="1" dirty="0"/>
              <a:t>p</a:t>
            </a:r>
            <a:r>
              <a:rPr lang="en-US" altLang="zh-CN" dirty="0"/>
              <a:t> and </a:t>
            </a:r>
            <a:r>
              <a:rPr lang="en-US" altLang="zh-CN" i="1" dirty="0"/>
              <a:t>q</a:t>
            </a:r>
            <a:br>
              <a:rPr lang="en-US" altLang="zh-CN" i="1" dirty="0"/>
            </a:br>
            <a:r>
              <a:rPr lang="en-US" altLang="zh-CN" dirty="0"/>
              <a:t>have the </a:t>
            </a:r>
            <a:r>
              <a:rPr lang="en-US" altLang="zh-CN" b="1" dirty="0"/>
              <a:t>same</a:t>
            </a:r>
            <a:r>
              <a:rPr lang="en-US" altLang="zh-CN" dirty="0"/>
              <a:t> truth value.</a:t>
            </a:r>
            <a:endParaRPr lang="en-US" altLang="zh-CN" dirty="0"/>
          </a:p>
          <a:p>
            <a:pPr eaLnBrk="1" hangingPunct="1">
              <a:lnSpc>
                <a:spcPct val="90000"/>
              </a:lnSpc>
            </a:pPr>
            <a:r>
              <a:rPr lang="en-US" altLang="zh-CN" dirty="0">
                <a:solidFill>
                  <a:schemeClr val="accent2"/>
                </a:solidFill>
              </a:rPr>
              <a:t>Note this truth table is the</a:t>
            </a:r>
            <a:br>
              <a:rPr lang="en-US" altLang="zh-CN" dirty="0">
                <a:solidFill>
                  <a:schemeClr val="accent2"/>
                </a:solidFill>
              </a:rPr>
            </a:br>
            <a:r>
              <a:rPr lang="en-US" altLang="zh-CN" dirty="0">
                <a:solidFill>
                  <a:schemeClr val="accent2"/>
                </a:solidFill>
              </a:rPr>
              <a:t>exact </a:t>
            </a:r>
            <a:r>
              <a:rPr lang="en-US" altLang="zh-CN" b="1" dirty="0">
                <a:solidFill>
                  <a:schemeClr val="accent2"/>
                </a:solidFill>
              </a:rPr>
              <a:t>opposite</a:t>
            </a:r>
            <a:r>
              <a:rPr lang="en-US" altLang="zh-CN" dirty="0">
                <a:solidFill>
                  <a:schemeClr val="accent2"/>
                </a:solidFill>
              </a:rPr>
              <a:t> of </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s!</a:t>
            </a:r>
            <a:endParaRPr lang="en-US" altLang="zh-CN" dirty="0">
              <a:solidFill>
                <a:schemeClr val="accent2"/>
              </a:solidFill>
              <a:sym typeface="Symbol" panose="05050102010706020507" pitchFamily="18" charset="2"/>
            </a:endParaRPr>
          </a:p>
          <a:p>
            <a:pPr lvl="1" eaLnBrk="1" hangingPunct="1">
              <a:lnSpc>
                <a:spcPct val="90000"/>
              </a:lnSpc>
              <a:buFontTx/>
              <a:buNone/>
            </a:pPr>
            <a:r>
              <a:rPr lang="en-US" altLang="zh-CN" dirty="0">
                <a:solidFill>
                  <a:srgbClr val="006600"/>
                </a:solidFill>
              </a:rPr>
              <a:t>Thus, </a:t>
            </a:r>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means </a:t>
            </a:r>
            <a:r>
              <a:rPr lang="en-US" altLang="zh-CN" dirty="0">
                <a:solidFill>
                  <a:srgbClr val="006600"/>
                </a:solidFill>
                <a:latin typeface="Times New Roman" panose="02020603050405020304" pitchFamily="18" charset="0"/>
              </a:rPr>
              <a:t>¬</a:t>
            </a:r>
            <a:r>
              <a:rPr lang="en-US" altLang="zh-CN" dirty="0">
                <a:solidFill>
                  <a:srgbClr val="006600"/>
                </a:solidFill>
              </a:rPr>
              <a:t>(</a:t>
            </a:r>
            <a:r>
              <a:rPr lang="en-US" altLang="zh-CN" i="1" dirty="0">
                <a:solidFill>
                  <a:srgbClr val="006600"/>
                </a:solidFill>
              </a:rPr>
              <a:t>p </a:t>
            </a: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a:t>
            </a:r>
            <a:r>
              <a:rPr lang="en-US" altLang="zh-CN" dirty="0">
                <a:solidFill>
                  <a:srgbClr val="006600"/>
                </a:solidFill>
                <a:sym typeface="Symbol" panose="05050102010706020507" pitchFamily="18" charset="2"/>
              </a:rPr>
              <a:t>)</a:t>
            </a:r>
            <a:endParaRPr lang="en-US" altLang="zh-CN" dirty="0">
              <a:solidFill>
                <a:srgbClr val="006600"/>
              </a:solidFill>
            </a:endParaRPr>
          </a:p>
          <a:p>
            <a:pPr eaLnBrk="1" hangingPunct="1">
              <a:lnSpc>
                <a:spcPct val="90000"/>
              </a:lnSpc>
            </a:pPr>
            <a:r>
              <a:rPr lang="en-US" altLang="zh-CN" i="1" dirty="0">
                <a:solidFill>
                  <a:srgbClr val="FF0000"/>
                </a:solidFill>
              </a:rPr>
              <a:t>p </a:t>
            </a:r>
            <a:r>
              <a:rPr lang="en-US" altLang="zh-CN" dirty="0">
                <a:solidFill>
                  <a:srgbClr val="FF0000"/>
                </a:solidFill>
                <a:sym typeface="Symbol" panose="05050102010706020507" pitchFamily="18" charset="2"/>
              </a:rPr>
              <a:t></a:t>
            </a:r>
            <a:r>
              <a:rPr lang="en-US" altLang="zh-CN" i="1" dirty="0">
                <a:solidFill>
                  <a:srgbClr val="FF0000"/>
                </a:solidFill>
              </a:rPr>
              <a:t> q </a:t>
            </a:r>
            <a:r>
              <a:rPr lang="en-US" altLang="zh-CN" dirty="0">
                <a:solidFill>
                  <a:srgbClr val="FF0000"/>
                </a:solidFill>
              </a:rPr>
              <a:t>does </a:t>
            </a:r>
            <a:r>
              <a:rPr lang="en-US" altLang="zh-CN" b="1" dirty="0">
                <a:solidFill>
                  <a:srgbClr val="FF0000"/>
                </a:solidFill>
              </a:rPr>
              <a:t>not </a:t>
            </a:r>
            <a:r>
              <a:rPr lang="en-US" altLang="zh-CN" dirty="0">
                <a:solidFill>
                  <a:srgbClr val="FF0000"/>
                </a:solidFill>
              </a:rPr>
              <a:t>imply</a:t>
            </a:r>
            <a:br>
              <a:rPr lang="en-US" altLang="zh-CN" dirty="0">
                <a:solidFill>
                  <a:srgbClr val="FF0000"/>
                </a:solidFill>
              </a:rPr>
            </a:br>
            <a:r>
              <a:rPr lang="en-US" altLang="zh-CN" dirty="0">
                <a:solidFill>
                  <a:srgbClr val="FF0000"/>
                </a:solidFill>
              </a:rPr>
              <a:t>that </a:t>
            </a:r>
            <a:r>
              <a:rPr lang="en-US" altLang="zh-CN" i="1" dirty="0">
                <a:solidFill>
                  <a:srgbClr val="FF0000"/>
                </a:solidFill>
              </a:rPr>
              <a:t>p</a:t>
            </a:r>
            <a:r>
              <a:rPr lang="en-US" altLang="zh-CN" dirty="0">
                <a:solidFill>
                  <a:srgbClr val="FF0000"/>
                </a:solidFill>
              </a:rPr>
              <a:t> and </a:t>
            </a:r>
            <a:r>
              <a:rPr lang="en-US" altLang="zh-CN" i="1" dirty="0">
                <a:solidFill>
                  <a:srgbClr val="FF0000"/>
                </a:solidFill>
              </a:rPr>
              <a:t>q</a:t>
            </a:r>
            <a:r>
              <a:rPr lang="en-US" altLang="zh-CN" dirty="0">
                <a:solidFill>
                  <a:srgbClr val="FF0000"/>
                </a:solidFill>
              </a:rPr>
              <a:t> are true, </a:t>
            </a:r>
            <a:br>
              <a:rPr lang="en-US" altLang="zh-CN" dirty="0">
                <a:solidFill>
                  <a:srgbClr val="FF0000"/>
                </a:solidFill>
              </a:rPr>
            </a:br>
            <a:r>
              <a:rPr lang="en-US" altLang="zh-CN" dirty="0">
                <a:solidFill>
                  <a:srgbClr val="FF0000"/>
                </a:solidFill>
              </a:rPr>
              <a:t>or that either of them causes the other.</a:t>
            </a:r>
            <a:endParaRPr lang="en-US" altLang="zh-CN" dirty="0">
              <a:solidFill>
                <a:srgbClr val="FF0000"/>
              </a:solidFill>
              <a:sym typeface="Symbol" panose="05050102010706020507" pitchFamily="18" charset="2"/>
            </a:endParaRPr>
          </a:p>
        </p:txBody>
      </p:sp>
      <p:sp>
        <p:nvSpPr>
          <p:cNvPr id="95237" name="Text Box 5"/>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graphicFrame>
        <p:nvGraphicFramePr>
          <p:cNvPr id="7" name="Table 3"/>
          <p:cNvGraphicFramePr>
            <a:graphicFrameLocks noGrp="1"/>
          </p:cNvGraphicFramePr>
          <p:nvPr/>
        </p:nvGraphicFramePr>
        <p:xfrm>
          <a:off x="5508104" y="2060848"/>
          <a:ext cx="3600000" cy="2286000"/>
        </p:xfrm>
        <a:graphic>
          <a:graphicData uri="http://schemas.openxmlformats.org/drawingml/2006/table">
            <a:tbl>
              <a:tblPr firstRow="1" bandRow="1">
                <a:tableStyleId>{21E4AEA4-8DFA-4A89-87EB-49C32662AFE0}</a:tableStyleId>
              </a:tblPr>
              <a:tblGrid>
                <a:gridCol w="1200000"/>
                <a:gridCol w="1200000"/>
                <a:gridCol w="1200000"/>
              </a:tblGrid>
              <a:tr h="457200">
                <a:tc>
                  <a:txBody>
                    <a:bodyPr/>
                    <a:lstStyle/>
                    <a:p>
                      <a:r>
                        <a:rPr lang="en-US" sz="2400" b="0" i="1" dirty="0">
                          <a:latin typeface="+mj-lt"/>
                        </a:rPr>
                        <a:t>p</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panose="02040503050406030204"/>
                        </a:rPr>
                        <a:t>↔</a:t>
                      </a:r>
                      <a:r>
                        <a:rPr lang="en-US" sz="2400" b="0" dirty="0">
                          <a:latin typeface="+mj-lt"/>
                          <a:ea typeface="Cambria Math" panose="02040503050406030204" pitchFamily="18" charset="0"/>
                        </a:rPr>
                        <a:t> </a:t>
                      </a:r>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4807" y="119063"/>
            <a:ext cx="8229601" cy="1143000"/>
          </a:xfrm>
        </p:spPr>
        <p:txBody>
          <a:bodyPr/>
          <a:lstStyle/>
          <a:p>
            <a:pPr eaLnBrk="1" hangingPunct="1"/>
            <a:r>
              <a:rPr lang="en-US" altLang="zh-CN" dirty="0"/>
              <a:t>Boolean Operations Summary</a:t>
            </a:r>
            <a:endParaRPr lang="en-US" altLang="zh-CN" dirty="0"/>
          </a:p>
        </p:txBody>
      </p:sp>
      <p:sp>
        <p:nvSpPr>
          <p:cNvPr id="97283" name="Rectangle 3"/>
          <p:cNvSpPr>
            <a:spLocks noGrp="1" noChangeArrowheads="1"/>
          </p:cNvSpPr>
          <p:nvPr>
            <p:ph type="body" idx="1"/>
          </p:nvPr>
        </p:nvSpPr>
        <p:spPr>
          <a:xfrm>
            <a:off x="255983" y="1235075"/>
            <a:ext cx="7772401" cy="4343400"/>
          </a:xfrm>
        </p:spPr>
        <p:txBody>
          <a:bodyPr/>
          <a:lstStyle/>
          <a:p>
            <a:pPr eaLnBrk="1" hangingPunct="1"/>
            <a:r>
              <a:rPr lang="en-US" altLang="zh-CN" dirty="0">
                <a:solidFill>
                  <a:schemeClr val="accent2"/>
                </a:solidFill>
              </a:rPr>
              <a:t>We have seen 1 unary operator (out of the 4 possible) and 5 binary operators:</a:t>
            </a:r>
            <a:endParaRPr lang="en-US" altLang="zh-CN" dirty="0">
              <a:solidFill>
                <a:schemeClr val="accent2"/>
              </a:solidFill>
            </a:endParaRPr>
          </a:p>
        </p:txBody>
      </p:sp>
      <p:graphicFrame>
        <p:nvGraphicFramePr>
          <p:cNvPr id="97284" name="Object 4"/>
          <p:cNvGraphicFramePr>
            <a:graphicFrameLocks noChangeAspect="1"/>
          </p:cNvGraphicFramePr>
          <p:nvPr/>
        </p:nvGraphicFramePr>
        <p:xfrm>
          <a:off x="652463" y="2806940"/>
          <a:ext cx="7131050" cy="2741612"/>
        </p:xfrm>
        <a:graphic>
          <a:graphicData uri="http://schemas.openxmlformats.org/presentationml/2006/ole">
            <mc:AlternateContent xmlns:mc="http://schemas.openxmlformats.org/markup-compatibility/2006">
              <mc:Choice xmlns:v="urn:schemas-microsoft-com:vml" Requires="v">
                <p:oleObj spid="_x0000_s2" name="Document" r:id="rId1" imgW="7141210" imgH="2843530" progId="Word.Document.8">
                  <p:embed/>
                </p:oleObj>
              </mc:Choice>
              <mc:Fallback>
                <p:oleObj name="Document" r:id="rId1" imgW="7141210" imgH="284353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2806940"/>
                        <a:ext cx="7131050" cy="2741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Text Box 5"/>
          <p:cNvSpPr txBox="1">
            <a:spLocks noChangeArrowheads="1"/>
          </p:cNvSpPr>
          <p:nvPr/>
        </p:nvSpPr>
        <p:spPr bwMode="auto">
          <a:xfrm>
            <a:off x="4284663" y="44450"/>
            <a:ext cx="467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0E0F66E4-F918-4E84-900C-EBB0345C0212}" type="slidenum">
              <a:rPr lang="en-US" altLang="zh-CN" smtClean="0"/>
            </a:fld>
            <a:endParaRPr lang="en-US" altLang="zh-CN"/>
          </a:p>
        </p:txBody>
      </p:sp>
      <p:pic>
        <p:nvPicPr>
          <p:cNvPr id="4" name="图片 3"/>
          <p:cNvPicPr>
            <a:picLocks noChangeAspect="1"/>
          </p:cNvPicPr>
          <p:nvPr/>
        </p:nvPicPr>
        <p:blipFill>
          <a:blip r:embed="rId3"/>
          <a:stretch>
            <a:fillRect/>
          </a:stretch>
        </p:blipFill>
        <p:spPr>
          <a:xfrm>
            <a:off x="5673486" y="2340483"/>
            <a:ext cx="3013314" cy="200558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Precedence (</a:t>
            </a:r>
            <a:r>
              <a:rPr lang="zh-CN" altLang="en-US" sz="3600" dirty="0">
                <a:solidFill>
                  <a:schemeClr val="tx1"/>
                </a:solidFill>
              </a:rPr>
              <a:t>优先级</a:t>
            </a:r>
            <a:r>
              <a:rPr lang="en-US" sz="3600" dirty="0">
                <a:solidFill>
                  <a:schemeClr val="tx1"/>
                </a:solidFill>
              </a:rPr>
              <a:t>) of Logical Operators</a:t>
            </a:r>
            <a:endParaRPr lang="en-US" sz="3600" dirty="0">
              <a:solidFill>
                <a:schemeClr val="tx1"/>
              </a:solidFill>
            </a:endParaRPr>
          </a:p>
        </p:txBody>
      </p:sp>
      <p:graphicFrame>
        <p:nvGraphicFramePr>
          <p:cNvPr id="4" name="Table 2"/>
          <p:cNvGraphicFramePr>
            <a:graphicFrameLocks noGrp="1"/>
          </p:cNvGraphicFramePr>
          <p:nvPr/>
        </p:nvGraphicFramePr>
        <p:xfrm>
          <a:off x="1828800" y="1447800"/>
          <a:ext cx="5486400" cy="2743200"/>
        </p:xfrm>
        <a:graphic>
          <a:graphicData uri="http://schemas.openxmlformats.org/drawingml/2006/table">
            <a:tbl>
              <a:tblPr firstRow="1" bandRow="1">
                <a:tableStyleId>{21E4AEA4-8DFA-4A89-87EB-49C32662AFE0}</a:tableStyleId>
              </a:tblPr>
              <a:tblGrid>
                <a:gridCol w="2743200"/>
                <a:gridCol w="2743200"/>
              </a:tblGrid>
              <a:tr h="457200">
                <a:tc>
                  <a:txBody>
                    <a:bodyPr/>
                    <a:lstStyle/>
                    <a:p>
                      <a:r>
                        <a:rPr lang="en-US" sz="2400" dirty="0"/>
                        <a:t>Operator</a:t>
                      </a:r>
                      <a:endParaRPr lang="en-US" sz="2400" dirty="0"/>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Precedence</a:t>
                      </a:r>
                      <a:endParaRPr lang="en-US" sz="2400" dirty="0"/>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i="0" dirty="0">
                          <a:latin typeface="Cambria Math" panose="02040503050406030204" pitchFamily="18" charset="0"/>
                          <a:ea typeface="Cambria Math" panose="02040503050406030204" pitchFamily="18" charset="0"/>
                          <a:sym typeface="Symbol" panose="05050102010706020507"/>
                        </a:rPr>
                        <a:t>¬</a:t>
                      </a:r>
                      <a:endParaRPr lang="en-US" sz="2400" b="0" i="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1</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b="0" dirty="0">
                          <a:latin typeface="Cambria Math" panose="02040503050406030204" pitchFamily="18" charset="0"/>
                          <a:ea typeface="Cambria Math" panose="02040503050406030204" pitchFamily="18" charset="0"/>
                          <a:sym typeface="Symbol" panose="05050102010706020507" pitchFamily="18" charset="2"/>
                        </a:rPr>
                        <a:t>∧</a:t>
                      </a:r>
                      <a:endParaRPr lang="en-US" sz="2400" b="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2</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2400" b="0" dirty="0">
                          <a:latin typeface="Cambria Math" panose="02040503050406030204" pitchFamily="18" charset="0"/>
                          <a:ea typeface="Cambria Math" panose="02040503050406030204" pitchFamily="18" charset="0"/>
                          <a:sym typeface="Symbol" panose="05050102010706020507" pitchFamily="18" charset="2"/>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3</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4</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2400" dirty="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sym typeface="Symbol" panose="05050102010706020507" pitchFamily="18" charset="2"/>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5</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Content Placeholder 3"/>
          <p:cNvSpPr>
            <a:spLocks noGrp="1"/>
          </p:cNvSpPr>
          <p:nvPr>
            <p:ph idx="1"/>
          </p:nvPr>
        </p:nvSpPr>
        <p:spPr>
          <a:xfrm>
            <a:off x="457200" y="4495800"/>
            <a:ext cx="7499176" cy="1828800"/>
          </a:xfrm>
        </p:spPr>
        <p:txBody>
          <a:bodyPr/>
          <a:lstStyle/>
          <a:p>
            <a:pPr>
              <a:spcBef>
                <a:spcPts val="600"/>
              </a:spcBef>
            </a:pPr>
            <a:r>
              <a:rPr lang="en-US" i="1" dirty="0">
                <a:ea typeface="Cambria Math" panose="02040503050406030204" pitchFamily="18" charset="0"/>
              </a:rPr>
              <a:t>p </a:t>
            </a:r>
            <a:r>
              <a:rPr lang="en-US" dirty="0">
                <a:latin typeface="Cambria Math" panose="02040503050406030204" pitchFamily="18" charset="0"/>
                <a:ea typeface="Cambria Math" panose="02040503050406030204" pitchFamily="18" charset="0"/>
                <a:sym typeface="Symbol" panose="05050102010706020507"/>
              </a:rPr>
              <a:t>∨</a:t>
            </a:r>
            <a:r>
              <a:rPr lang="en-US" dirty="0">
                <a:ea typeface="Cambria Math" panose="02040503050406030204" pitchFamily="18" charset="0"/>
                <a:sym typeface="Symbol" panose="05050102010706020507"/>
              </a:rPr>
              <a:t> </a:t>
            </a:r>
            <a:r>
              <a:rPr lang="en-US" i="1" dirty="0">
                <a:ea typeface="Cambria Math" panose="02040503050406030204" pitchFamily="18" charset="0"/>
                <a:sym typeface="Symbol" panose="05050102010706020507"/>
              </a:rPr>
              <a:t>q </a:t>
            </a:r>
            <a:r>
              <a:rPr lang="en-US" dirty="0">
                <a:latin typeface="Calibri" panose="020F0502020204030204" pitchFamily="34"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 </a:t>
            </a:r>
            <a:r>
              <a:rPr lang="en-US" dirty="0">
                <a:latin typeface="Cambria Math" panose="02040503050406030204" pitchFamily="18"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r </a:t>
            </a:r>
            <a:r>
              <a:rPr lang="en-US" dirty="0">
                <a:ea typeface="Cambria Math" panose="02040503050406030204" pitchFamily="18" charset="0"/>
                <a:sym typeface="Symbol" panose="05050102010706020507"/>
              </a:rPr>
              <a:t>is equivalent to</a:t>
            </a:r>
            <a:r>
              <a:rPr lang="en-US" dirty="0">
                <a:ea typeface="Cambria Math" panose="02040503050406030204" pitchFamily="18" charset="0"/>
              </a:rPr>
              <a:t> (</a:t>
            </a:r>
            <a:r>
              <a:rPr lang="en-US" i="1" dirty="0">
                <a:ea typeface="Cambria Math" panose="02040503050406030204" pitchFamily="18" charset="0"/>
              </a:rPr>
              <a:t>p </a:t>
            </a:r>
            <a:r>
              <a:rPr lang="en-US" dirty="0">
                <a:latin typeface="Cambria Math" panose="02040503050406030204" pitchFamily="18" charset="0"/>
                <a:ea typeface="Cambria Math" panose="02040503050406030204" pitchFamily="18" charset="0"/>
                <a:sym typeface="Symbol" panose="05050102010706020507"/>
              </a:rPr>
              <a:t>∨ </a:t>
            </a:r>
            <a:r>
              <a:rPr lang="en-US" i="1" dirty="0">
                <a:ea typeface="Cambria Math" panose="02040503050406030204" pitchFamily="18" charset="0"/>
                <a:sym typeface="Symbol" panose="05050102010706020507"/>
              </a:rPr>
              <a:t>q</a:t>
            </a:r>
            <a:r>
              <a:rPr lang="en-US" dirty="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 </a:t>
            </a:r>
            <a:r>
              <a:rPr lang="en-US" dirty="0">
                <a:latin typeface="Calibri" panose="020F0502020204030204" pitchFamily="34"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 </a:t>
            </a:r>
            <a:r>
              <a:rPr lang="en-US" dirty="0">
                <a:latin typeface="Cambria Math" panose="02040503050406030204" pitchFamily="18"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r</a:t>
            </a:r>
            <a:endParaRPr lang="en-US" i="1" dirty="0">
              <a:ea typeface="Cambria Math" panose="02040503050406030204" pitchFamily="18" charset="0"/>
              <a:sym typeface="Symbol" panose="05050102010706020507"/>
            </a:endParaRPr>
          </a:p>
          <a:p>
            <a:pPr>
              <a:spcBef>
                <a:spcPts val="600"/>
              </a:spcBef>
            </a:pPr>
            <a:r>
              <a:rPr lang="en-US" dirty="0">
                <a:ea typeface="Cambria Math" panose="02040503050406030204" pitchFamily="18" charset="0"/>
                <a:sym typeface="Symbol" panose="05050102010706020507"/>
              </a:rPr>
              <a:t>If the intended meaning is </a:t>
            </a:r>
            <a:r>
              <a:rPr lang="en-US" i="1" dirty="0">
                <a:ea typeface="Cambria Math" panose="02040503050406030204" pitchFamily="18" charset="0"/>
              </a:rPr>
              <a:t>p </a:t>
            </a:r>
            <a:r>
              <a:rPr lang="en-US" dirty="0">
                <a:latin typeface="Cambria Math" panose="02040503050406030204" pitchFamily="18" charset="0"/>
                <a:ea typeface="Cambria Math" panose="02040503050406030204" pitchFamily="18" charset="0"/>
                <a:sym typeface="Symbol" panose="05050102010706020507"/>
              </a:rPr>
              <a:t>∨</a:t>
            </a:r>
            <a:r>
              <a:rPr lang="en-US" dirty="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q </a:t>
            </a:r>
            <a:r>
              <a:rPr lang="en-US" dirty="0">
                <a:latin typeface="Calibri" panose="020F0502020204030204" pitchFamily="34"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 </a:t>
            </a:r>
            <a:r>
              <a:rPr lang="en-US" dirty="0">
                <a:latin typeface="Cambria Math" panose="02040503050406030204" pitchFamily="18" charset="0"/>
                <a:ea typeface="Cambria Math" panose="02040503050406030204" pitchFamily="18" charset="0"/>
                <a:sym typeface="Symbol" panose="05050102010706020507"/>
              </a:rPr>
              <a:t>¬</a:t>
            </a:r>
            <a:r>
              <a:rPr lang="en-US" i="1" dirty="0">
                <a:ea typeface="Cambria Math" panose="02040503050406030204" pitchFamily="18" charset="0"/>
                <a:sym typeface="Symbol" panose="05050102010706020507"/>
              </a:rPr>
              <a:t>r</a:t>
            </a:r>
            <a:r>
              <a:rPr lang="en-US" dirty="0">
                <a:ea typeface="Cambria Math" panose="02040503050406030204" pitchFamily="18" charset="0"/>
                <a:sym typeface="Symbol" panose="05050102010706020507"/>
              </a:rPr>
              <a:t>)</a:t>
            </a:r>
            <a:endParaRPr lang="en-US" dirty="0">
              <a:ea typeface="Cambria Math" panose="02040503050406030204" pitchFamily="18" charset="0"/>
              <a:sym typeface="Symbol" panose="05050102010706020507"/>
            </a:endParaRPr>
          </a:p>
          <a:p>
            <a:pPr>
              <a:spcBef>
                <a:spcPts val="600"/>
              </a:spcBef>
            </a:pPr>
            <a:r>
              <a:rPr lang="en-US" dirty="0">
                <a:ea typeface="Cambria Math" panose="02040503050406030204" pitchFamily="18" charset="0"/>
                <a:sym typeface="Symbol" panose="05050102010706020507"/>
              </a:rPr>
              <a:t>then parentheses must be used.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t>Truth Tables For Compound Propositions</a:t>
            </a:r>
            <a:endParaRPr lang="en-US" altLang="zh-CN" dirty="0"/>
          </a:p>
        </p:txBody>
      </p:sp>
      <p:sp>
        <p:nvSpPr>
          <p:cNvPr id="41987" name="Rectangle 3"/>
          <p:cNvSpPr>
            <a:spLocks noGrp="1" noChangeArrowheads="1"/>
          </p:cNvSpPr>
          <p:nvPr>
            <p:ph type="body" idx="1"/>
          </p:nvPr>
        </p:nvSpPr>
        <p:spPr/>
        <p:txBody>
          <a:bodyPr/>
          <a:lstStyle/>
          <a:p>
            <a:pPr eaLnBrk="1" hangingPunct="1"/>
            <a:r>
              <a:rPr lang="zh-CN" altLang="en-US"/>
              <a:t>在命题公式中，对于分量指派真值的各种可能组合，就确定了这个命题公式的各种真值情况，把它汇列成表，就是命题公式的真值表。</a:t>
            </a:r>
            <a:endParaRPr lang="zh-CN" altLang="en-US"/>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Truth Tables For Compound Propositions</a:t>
            </a:r>
            <a:endParaRPr lang="en-US" dirty="0">
              <a:solidFill>
                <a:schemeClr val="tx1"/>
              </a:solidFill>
            </a:endParaRP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3000" dirty="0"/>
              <a:t>Construction of a truth table:</a:t>
            </a:r>
            <a:endParaRPr lang="en-US" sz="3000" dirty="0"/>
          </a:p>
          <a:p>
            <a:pPr>
              <a:spcBef>
                <a:spcPts val="600"/>
              </a:spcBef>
            </a:pPr>
            <a:r>
              <a:rPr lang="en-US" sz="3000" dirty="0"/>
              <a:t>Rows</a:t>
            </a:r>
            <a:endParaRPr lang="en-US" sz="3000" dirty="0"/>
          </a:p>
          <a:p>
            <a:pPr lvl="1">
              <a:spcBef>
                <a:spcPts val="600"/>
              </a:spcBef>
            </a:pPr>
            <a:r>
              <a:rPr lang="en-US" sz="2600" dirty="0"/>
              <a:t>Need a row for every possible combination of values  for the  atomic propositions.</a:t>
            </a:r>
            <a:endParaRPr lang="en-US" sz="2600" dirty="0"/>
          </a:p>
          <a:p>
            <a:pPr>
              <a:spcBef>
                <a:spcPts val="600"/>
              </a:spcBef>
            </a:pPr>
            <a:r>
              <a:rPr lang="en-US" sz="3000" dirty="0"/>
              <a:t>Columns</a:t>
            </a:r>
            <a:endParaRPr lang="en-US" sz="3000" dirty="0"/>
          </a:p>
          <a:p>
            <a:pPr lvl="1">
              <a:spcBef>
                <a:spcPts val="600"/>
              </a:spcBef>
            </a:pPr>
            <a:r>
              <a:rPr lang="en-US" sz="2600" dirty="0"/>
              <a:t>Need a column for the compound proposition (usually at far right)</a:t>
            </a:r>
            <a:endParaRPr lang="en-US" sz="2600" dirty="0"/>
          </a:p>
          <a:p>
            <a:pPr lvl="1">
              <a:spcBef>
                <a:spcPts val="600"/>
              </a:spcBef>
            </a:pPr>
            <a:r>
              <a:rPr lang="en-US" sz="2600" dirty="0"/>
              <a:t>Need a column for the truth value of each expression that occurs in the compound proposition as it is built up.</a:t>
            </a:r>
            <a:endParaRPr lang="en-US" sz="2600" dirty="0"/>
          </a:p>
          <a:p>
            <a:pPr lvl="2">
              <a:spcBef>
                <a:spcPts val="600"/>
              </a:spcBef>
            </a:pPr>
            <a:r>
              <a:rPr lang="en-US" sz="2200" dirty="0"/>
              <a:t>This includes the atomic propositions</a:t>
            </a: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Truth Table</a:t>
            </a:r>
            <a:endParaRPr lang="en-US" dirty="0">
              <a:solidFill>
                <a:schemeClr val="tx1"/>
              </a:solidFill>
            </a:endParaRPr>
          </a:p>
        </p:txBody>
      </p:sp>
      <p:sp>
        <p:nvSpPr>
          <p:cNvPr id="3" name="Content Placeholder 2"/>
          <p:cNvSpPr>
            <a:spLocks noGrp="1"/>
          </p:cNvSpPr>
          <p:nvPr>
            <p:ph idx="1"/>
          </p:nvPr>
        </p:nvSpPr>
        <p:spPr>
          <a:xfrm>
            <a:off x="457200" y="1295400"/>
            <a:ext cx="8321040" cy="5257800"/>
          </a:xfrm>
        </p:spPr>
        <p:txBody>
          <a:bodyPr/>
          <a:lstStyle/>
          <a:p>
            <a:r>
              <a:rPr lang="en-US" dirty="0"/>
              <a:t>Construct a truth table for </a:t>
            </a:r>
            <a:r>
              <a:rPr lang="en-US" i="1" dirty="0">
                <a:ea typeface="Cambria Math" panose="02040503050406030204" pitchFamily="18" charset="0"/>
              </a:rPr>
              <a:t>p</a:t>
            </a:r>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 </a:t>
            </a:r>
            <a:r>
              <a:rPr lang="en-US" i="1" dirty="0">
                <a:ea typeface="Cambria Math" panose="02040503050406030204" pitchFamily="18" charset="0"/>
              </a:rPr>
              <a:t>q </a:t>
            </a:r>
            <a:r>
              <a:rPr lang="en-US" dirty="0">
                <a:ea typeface="Cambria Math" panose="02040503050406030204" pitchFamily="18" charset="0"/>
              </a:rPr>
              <a:t>→</a:t>
            </a:r>
            <a:r>
              <a:rPr lang="en-US" i="1" dirty="0">
                <a:ea typeface="Cambria Math" panose="02040503050406030204" pitchFamily="18" charset="0"/>
              </a:rPr>
              <a:t> </a:t>
            </a:r>
            <a:r>
              <a:rPr lang="en-US" dirty="0">
                <a:latin typeface="Cambria Math" panose="02040503050406030204"/>
                <a:ea typeface="Cambria Math" panose="02040503050406030204"/>
              </a:rPr>
              <a:t>¬</a:t>
            </a:r>
            <a:r>
              <a:rPr lang="en-US" i="1" dirty="0">
                <a:ea typeface="Cambria Math" panose="02040503050406030204" pitchFamily="18" charset="0"/>
              </a:rPr>
              <a:t>r</a:t>
            </a:r>
            <a:endParaRPr lang="en-US" dirty="0"/>
          </a:p>
        </p:txBody>
      </p:sp>
      <p:graphicFrame>
        <p:nvGraphicFramePr>
          <p:cNvPr id="4" name="Table 3"/>
          <p:cNvGraphicFramePr>
            <a:graphicFrameLocks noGrp="1"/>
          </p:cNvGraphicFramePr>
          <p:nvPr/>
        </p:nvGraphicFramePr>
        <p:xfrm>
          <a:off x="457200" y="2133600"/>
          <a:ext cx="8229600" cy="4114800"/>
        </p:xfrm>
        <a:graphic>
          <a:graphicData uri="http://schemas.openxmlformats.org/drawingml/2006/table">
            <a:tbl>
              <a:tblPr firstRow="1" bandRow="1">
                <a:tableStyleId>{21E4AEA4-8DFA-4A89-87EB-49C32662AFE0}</a:tableStyleId>
              </a:tblPr>
              <a:tblGrid>
                <a:gridCol w="1280160"/>
                <a:gridCol w="1280160"/>
                <a:gridCol w="1280160"/>
                <a:gridCol w="1280160"/>
                <a:gridCol w="1280160"/>
                <a:gridCol w="1828800"/>
              </a:tblGrid>
              <a:tr h="457200">
                <a:tc>
                  <a:txBody>
                    <a:bodyPr/>
                    <a:lstStyle/>
                    <a:p>
                      <a:r>
                        <a:rPr lang="en-US" sz="2400" b="1" i="1" dirty="0">
                          <a:latin typeface="+mj-lt"/>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panose="02040503050406030204"/>
                          <a:ea typeface="Cambria Math" panose="02040503050406030204"/>
                        </a:rPr>
                        <a:t>¬</a:t>
                      </a:r>
                      <a:r>
                        <a:rPr lang="en-US" sz="2400" b="1" i="1" dirty="0">
                          <a:ea typeface="Cambria Math" panose="02040503050406030204"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anose="02040503050406030204" pitchFamily="18" charset="0"/>
                        </a:rPr>
                        <a:t>p</a:t>
                      </a:r>
                      <a:r>
                        <a:rPr lang="en-US" sz="2400" b="1" i="0" dirty="0">
                          <a:latin typeface="Cambria Math" panose="02040503050406030204" pitchFamily="18" charset="0"/>
                          <a:ea typeface="Cambria Math" panose="02040503050406030204" pitchFamily="18" charset="0"/>
                        </a:rPr>
                        <a:t> ∨ </a:t>
                      </a:r>
                      <a:r>
                        <a:rPr lang="en-US" sz="2400" b="1" i="1" dirty="0">
                          <a:ea typeface="Cambria Math" panose="02040503050406030204" pitchFamily="18" charset="0"/>
                        </a:rPr>
                        <a:t>q</a:t>
                      </a:r>
                      <a:r>
                        <a:rPr lang="en-US" sz="2400" b="1" i="0" dirty="0">
                          <a:ea typeface="Cambria Math" panose="02040503050406030204"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anose="02040503050406030204" pitchFamily="18" charset="0"/>
                        </a:rPr>
                        <a:t>p</a:t>
                      </a:r>
                      <a:r>
                        <a:rPr lang="en-US" sz="2400" b="1" i="0" dirty="0">
                          <a:latin typeface="Cambria Math" panose="02040503050406030204" pitchFamily="18" charset="0"/>
                          <a:ea typeface="Cambria Math" panose="02040503050406030204" pitchFamily="18" charset="0"/>
                        </a:rPr>
                        <a:t> ∨ </a:t>
                      </a:r>
                      <a:r>
                        <a:rPr lang="en-US" sz="2400" b="1" i="1" dirty="0">
                          <a:ea typeface="Cambria Math" panose="02040503050406030204" pitchFamily="18" charset="0"/>
                        </a:rPr>
                        <a:t>q</a:t>
                      </a:r>
                      <a:r>
                        <a:rPr lang="en-US" sz="2400" b="1" i="0" dirty="0">
                          <a:ea typeface="Cambria Math" panose="02040503050406030204" pitchFamily="18" charset="0"/>
                        </a:rPr>
                        <a:t> → </a:t>
                      </a:r>
                      <a:r>
                        <a:rPr lang="en-US" sz="2400" b="1" i="0" dirty="0">
                          <a:latin typeface="Cambria Math" panose="02040503050406030204"/>
                          <a:ea typeface="Cambria Math" panose="02040503050406030204"/>
                        </a:rPr>
                        <a:t>¬</a:t>
                      </a:r>
                      <a:r>
                        <a:rPr lang="en-US" sz="2400" b="1" i="1" dirty="0">
                          <a:ea typeface="Cambria Math" panose="02040503050406030204"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F</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F</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Equivalent Propositions</a:t>
            </a:r>
            <a:endParaRPr lang="en-US" dirty="0">
              <a:solidFill>
                <a:schemeClr val="tx1"/>
              </a:solidFill>
            </a:endParaRPr>
          </a:p>
        </p:txBody>
      </p:sp>
      <p:sp>
        <p:nvSpPr>
          <p:cNvPr id="3" name="Content Placeholder 2"/>
          <p:cNvSpPr>
            <a:spLocks noGrp="1"/>
          </p:cNvSpPr>
          <p:nvPr>
            <p:ph idx="1"/>
          </p:nvPr>
        </p:nvSpPr>
        <p:spPr>
          <a:xfrm>
            <a:off x="457200" y="1295400"/>
            <a:ext cx="8321040" cy="2971800"/>
          </a:xfrm>
        </p:spPr>
        <p:txBody>
          <a:bodyPr/>
          <a:lstStyle/>
          <a:p>
            <a:r>
              <a:rPr lang="en-US" sz="2800" dirty="0"/>
              <a:t>Two propositions are </a:t>
            </a:r>
            <a:r>
              <a:rPr lang="en-US" sz="2800" i="1" dirty="0">
                <a:solidFill>
                  <a:srgbClr val="C00000"/>
                </a:solidFill>
              </a:rPr>
              <a:t>equivalent</a:t>
            </a:r>
            <a:r>
              <a:rPr lang="en-US" sz="2800" b="1" dirty="0"/>
              <a:t> (</a:t>
            </a:r>
            <a:r>
              <a:rPr lang="zh-CN" altLang="en-US" sz="2800" b="1" dirty="0"/>
              <a:t>等价</a:t>
            </a:r>
            <a:r>
              <a:rPr lang="en-US" sz="2800" b="1" dirty="0"/>
              <a:t>) </a:t>
            </a:r>
            <a:r>
              <a:rPr lang="en-US" sz="2800" dirty="0"/>
              <a:t>if they always have the same truth value.</a:t>
            </a:r>
            <a:endParaRPr lang="en-US" sz="2800" b="1" dirty="0"/>
          </a:p>
          <a:p>
            <a:r>
              <a:rPr lang="en-US" sz="2800" b="1" dirty="0"/>
              <a:t>Example</a:t>
            </a:r>
            <a:r>
              <a:rPr lang="en-US" sz="2800" dirty="0"/>
              <a:t>: Show using a truth table that the conditional is equivalent to the contrapositive.</a:t>
            </a:r>
            <a:endParaRPr lang="en-US" sz="2800" dirty="0"/>
          </a:p>
          <a:p>
            <a:r>
              <a:rPr lang="en-US" sz="2800" b="1" dirty="0"/>
              <a:t>Solution:</a:t>
            </a:r>
            <a:r>
              <a:rPr lang="en-US" sz="2800" dirty="0"/>
              <a:t> </a:t>
            </a:r>
            <a:endParaRPr lang="en-US" sz="2800" dirty="0"/>
          </a:p>
        </p:txBody>
      </p:sp>
      <p:graphicFrame>
        <p:nvGraphicFramePr>
          <p:cNvPr id="4" name="Table 3"/>
          <p:cNvGraphicFramePr>
            <a:graphicFrameLocks noGrp="1"/>
          </p:cNvGraphicFramePr>
          <p:nvPr/>
        </p:nvGraphicFramePr>
        <p:xfrm>
          <a:off x="685800" y="4005064"/>
          <a:ext cx="8092440" cy="2286000"/>
        </p:xfrm>
        <a:graphic>
          <a:graphicData uri="http://schemas.openxmlformats.org/drawingml/2006/table">
            <a:tbl>
              <a:tblPr firstRow="1" bandRow="1">
                <a:tableStyleId>{21E4AEA4-8DFA-4A89-87EB-49C32662AFE0}</a:tableStyleId>
              </a:tblPr>
              <a:tblGrid>
                <a:gridCol w="1317374"/>
                <a:gridCol w="1317374"/>
                <a:gridCol w="1317374"/>
                <a:gridCol w="1317374"/>
                <a:gridCol w="1317374"/>
                <a:gridCol w="1505570"/>
              </a:tblGrid>
              <a:tr h="457200">
                <a:tc>
                  <a:txBody>
                    <a:bodyPr/>
                    <a:lstStyle/>
                    <a:p>
                      <a:r>
                        <a:rPr lang="en-US" sz="2400" b="1" i="1" dirty="0">
                          <a:latin typeface="+mj-lt"/>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1" i="0" dirty="0">
                          <a:latin typeface="Cambria Math" panose="02040503050406030204"/>
                          <a:ea typeface="Cambria Math" panose="02040503050406030204"/>
                        </a:rPr>
                        <a:t>¬</a:t>
                      </a:r>
                      <a:r>
                        <a:rPr lang="en-US" sz="2400" b="1" i="1" dirty="0">
                          <a:ea typeface="Cambria Math" panose="02040503050406030204"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panose="02040503050406030204"/>
                          <a:ea typeface="Cambria Math" panose="02040503050406030204"/>
                        </a:rPr>
                        <a:t>¬</a:t>
                      </a:r>
                      <a:r>
                        <a:rPr lang="en-US" sz="2400" b="1" i="1" dirty="0">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anose="02040503050406030204" pitchFamily="18" charset="0"/>
                        </a:rPr>
                        <a:t>p</a:t>
                      </a:r>
                      <a:r>
                        <a:rPr lang="en-US" sz="2400" b="1" i="0" dirty="0">
                          <a:latin typeface="Cambria Math" panose="02040503050406030204" pitchFamily="18" charset="0"/>
                          <a:ea typeface="Cambria Math" panose="02040503050406030204" pitchFamily="18" charset="0"/>
                        </a:rPr>
                        <a:t> </a:t>
                      </a:r>
                      <a:r>
                        <a:rPr lang="en-US" sz="2400" b="1" i="0" dirty="0">
                          <a:ea typeface="Cambria Math" panose="02040503050406030204" pitchFamily="18" charset="0"/>
                        </a:rPr>
                        <a:t>→</a:t>
                      </a:r>
                      <a:r>
                        <a:rPr lang="en-US" sz="2400" b="1" i="0" dirty="0">
                          <a:latin typeface="Cambria Math" panose="02040503050406030204" pitchFamily="18" charset="0"/>
                          <a:ea typeface="Cambria Math" panose="02040503050406030204" pitchFamily="18" charset="0"/>
                        </a:rPr>
                        <a:t> </a:t>
                      </a:r>
                      <a:r>
                        <a:rPr lang="en-US" sz="2400" b="1" i="1" dirty="0">
                          <a:ea typeface="Cambria Math" panose="02040503050406030204" pitchFamily="18" charset="0"/>
                        </a:rPr>
                        <a:t>q</a:t>
                      </a:r>
                      <a:r>
                        <a:rPr lang="en-US" sz="2400" b="1" i="0" dirty="0">
                          <a:ea typeface="Cambria Math" panose="02040503050406030204"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panose="02040503050406030204"/>
                          <a:ea typeface="Cambria Math" panose="02040503050406030204"/>
                        </a:rPr>
                        <a:t>¬</a:t>
                      </a:r>
                      <a:r>
                        <a:rPr lang="en-US" sz="2400" b="1" i="1" dirty="0">
                          <a:ea typeface="Cambria Math" panose="02040503050406030204" pitchFamily="18" charset="0"/>
                        </a:rPr>
                        <a:t>q</a:t>
                      </a:r>
                      <a:r>
                        <a:rPr lang="en-US" sz="2400" b="1" i="0" dirty="0">
                          <a:ea typeface="Cambria Math" panose="02040503050406030204" pitchFamily="18" charset="0"/>
                        </a:rPr>
                        <a:t> → </a:t>
                      </a:r>
                      <a:r>
                        <a:rPr lang="en-US" sz="2400" b="1" i="0" dirty="0">
                          <a:latin typeface="Cambria Math" panose="02040503050406030204"/>
                          <a:ea typeface="Cambria Math" panose="02040503050406030204"/>
                        </a:rPr>
                        <a:t>¬</a:t>
                      </a:r>
                      <a:r>
                        <a:rPr lang="en-US" sz="2400" b="1" i="1" dirty="0">
                          <a:ea typeface="Cambria Math" panose="02040503050406030204"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T</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T</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048"/>
            <a:ext cx="9144000" cy="1188720"/>
          </a:xfrm>
        </p:spPr>
        <p:txBody>
          <a:bodyPr/>
          <a:lstStyle/>
          <a:p>
            <a:r>
              <a:rPr lang="en-US" dirty="0">
                <a:solidFill>
                  <a:schemeClr val="tx1"/>
                </a:solidFill>
              </a:rPr>
              <a:t>Using a Truth Table to Show Non-Equivalence</a:t>
            </a:r>
            <a:endParaRPr lang="en-US" dirty="0">
              <a:solidFill>
                <a:schemeClr val="tx1"/>
              </a:solidFill>
            </a:endParaRPr>
          </a:p>
        </p:txBody>
      </p:sp>
      <p:sp>
        <p:nvSpPr>
          <p:cNvPr id="3" name="Content Placeholder 2"/>
          <p:cNvSpPr>
            <a:spLocks noGrp="1"/>
          </p:cNvSpPr>
          <p:nvPr>
            <p:ph idx="1"/>
          </p:nvPr>
        </p:nvSpPr>
        <p:spPr>
          <a:xfrm>
            <a:off x="457200" y="1431032"/>
            <a:ext cx="8321040" cy="2286000"/>
          </a:xfrm>
        </p:spPr>
        <p:txBody>
          <a:bodyPr/>
          <a:lstStyle/>
          <a:p>
            <a:r>
              <a:rPr lang="en-US" sz="2800" b="1" dirty="0"/>
              <a:t> Example</a:t>
            </a:r>
            <a:r>
              <a:rPr lang="en-US" sz="2800" dirty="0"/>
              <a:t>: Show using truth tables that neither  the converse nor inverse of an implication are not equivalent to the implication.</a:t>
            </a:r>
            <a:endParaRPr lang="en-US" sz="2800" dirty="0"/>
          </a:p>
          <a:p>
            <a:r>
              <a:rPr lang="en-US" sz="2800" b="1" dirty="0"/>
              <a:t>Solution:</a:t>
            </a:r>
            <a:endParaRPr lang="en-US" sz="2800" dirty="0"/>
          </a:p>
        </p:txBody>
      </p:sp>
      <p:graphicFrame>
        <p:nvGraphicFramePr>
          <p:cNvPr id="4" name="Table 3"/>
          <p:cNvGraphicFramePr>
            <a:graphicFrameLocks noGrp="1"/>
          </p:cNvGraphicFramePr>
          <p:nvPr/>
        </p:nvGraphicFramePr>
        <p:xfrm>
          <a:off x="457200" y="3733800"/>
          <a:ext cx="8229600" cy="2286000"/>
        </p:xfrm>
        <a:graphic>
          <a:graphicData uri="http://schemas.openxmlformats.org/drawingml/2006/table">
            <a:tbl>
              <a:tblPr firstRow="1" bandRow="1">
                <a:tableStyleId>{21E4AEA4-8DFA-4A89-87EB-49C32662AFE0}</a:tableStyleId>
              </a:tblPr>
              <a:tblGrid>
                <a:gridCol w="1097523"/>
                <a:gridCol w="1097523"/>
                <a:gridCol w="1097523"/>
                <a:gridCol w="1097523"/>
                <a:gridCol w="1097523"/>
                <a:gridCol w="1487673"/>
                <a:gridCol w="1254312"/>
              </a:tblGrid>
              <a:tr h="457200">
                <a:tc>
                  <a:txBody>
                    <a:bodyPr/>
                    <a:lstStyle/>
                    <a:p>
                      <a:r>
                        <a:rPr lang="en-US" sz="2400" b="1" i="1" dirty="0">
                          <a:latin typeface="+mj-lt"/>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1" i="0" dirty="0">
                          <a:latin typeface="Cambria Math" panose="02040503050406030204"/>
                          <a:ea typeface="Cambria Math" panose="02040503050406030204"/>
                        </a:rPr>
                        <a:t>¬</a:t>
                      </a:r>
                      <a:r>
                        <a:rPr lang="en-US" sz="2400" b="1" i="1" dirty="0">
                          <a:ea typeface="Cambria Math" panose="02040503050406030204"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panose="02040503050406030204"/>
                          <a:ea typeface="Cambria Math" panose="02040503050406030204"/>
                        </a:rPr>
                        <a:t>¬</a:t>
                      </a:r>
                      <a:r>
                        <a:rPr lang="en-US" sz="2400" b="1" i="1" dirty="0">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anose="02040503050406030204" pitchFamily="18" charset="0"/>
                        </a:rPr>
                        <a:t>p</a:t>
                      </a:r>
                      <a:r>
                        <a:rPr lang="en-US" sz="2400" b="1" i="0" dirty="0">
                          <a:latin typeface="Cambria Math" panose="02040503050406030204" pitchFamily="18" charset="0"/>
                          <a:ea typeface="Cambria Math" panose="02040503050406030204" pitchFamily="18" charset="0"/>
                        </a:rPr>
                        <a:t> </a:t>
                      </a:r>
                      <a:r>
                        <a:rPr lang="en-US" sz="2400" b="1" i="0" dirty="0">
                          <a:ea typeface="Cambria Math" panose="02040503050406030204" pitchFamily="18" charset="0"/>
                        </a:rPr>
                        <a:t>→</a:t>
                      </a:r>
                      <a:r>
                        <a:rPr lang="en-US" sz="2400" b="1" i="0" dirty="0">
                          <a:latin typeface="Cambria Math" panose="02040503050406030204" pitchFamily="18" charset="0"/>
                          <a:ea typeface="Cambria Math" panose="02040503050406030204" pitchFamily="18" charset="0"/>
                        </a:rPr>
                        <a:t> </a:t>
                      </a:r>
                      <a:r>
                        <a:rPr lang="en-US" sz="2400" b="1" i="1" dirty="0">
                          <a:ea typeface="Cambria Math" panose="02040503050406030204" pitchFamily="18" charset="0"/>
                        </a:rPr>
                        <a:t>q</a:t>
                      </a:r>
                      <a:r>
                        <a:rPr lang="en-US" sz="2400" b="1" i="0" dirty="0">
                          <a:ea typeface="Cambria Math" panose="02040503050406030204"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panose="02040503050406030204"/>
                          <a:ea typeface="Cambria Math" panose="02040503050406030204"/>
                        </a:rPr>
                        <a:t>¬</a:t>
                      </a:r>
                      <a:r>
                        <a:rPr lang="en-US" sz="2400" b="1" i="1" dirty="0">
                          <a:ea typeface="Cambria Math" panose="02040503050406030204" pitchFamily="18" charset="0"/>
                        </a:rPr>
                        <a:t>p</a:t>
                      </a:r>
                      <a:r>
                        <a:rPr lang="en-US" sz="2400" b="1" i="0" dirty="0">
                          <a:ea typeface="Cambria Math" panose="02040503050406030204" pitchFamily="18" charset="0"/>
                        </a:rPr>
                        <a:t> → </a:t>
                      </a:r>
                      <a:r>
                        <a:rPr lang="en-US" sz="2400" b="1" i="0" dirty="0">
                          <a:latin typeface="Cambria Math" panose="02040503050406030204"/>
                          <a:ea typeface="Cambria Math" panose="02040503050406030204"/>
                        </a:rPr>
                        <a:t>¬</a:t>
                      </a:r>
                      <a:r>
                        <a:rPr lang="en-US" sz="2400" b="1" i="1" dirty="0">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anose="02040503050406030204" pitchFamily="18" charset="0"/>
                        </a:rPr>
                        <a:t>q</a:t>
                      </a:r>
                      <a:r>
                        <a:rPr lang="en-US" sz="2400" b="1" i="0" dirty="0">
                          <a:latin typeface="Cambria Math" panose="02040503050406030204" pitchFamily="18" charset="0"/>
                          <a:ea typeface="Cambria Math" panose="02040503050406030204" pitchFamily="18" charset="0"/>
                        </a:rPr>
                        <a:t> </a:t>
                      </a:r>
                      <a:r>
                        <a:rPr lang="en-US" sz="2400" b="1" i="0" dirty="0">
                          <a:ea typeface="Cambria Math" panose="02040503050406030204" pitchFamily="18" charset="0"/>
                        </a:rPr>
                        <a:t>→</a:t>
                      </a:r>
                      <a:r>
                        <a:rPr lang="en-US" sz="2400" b="1" i="0" dirty="0">
                          <a:latin typeface="Cambria Math" panose="02040503050406030204" pitchFamily="18" charset="0"/>
                          <a:ea typeface="Cambria Math" panose="02040503050406030204" pitchFamily="18" charset="0"/>
                        </a:rPr>
                        <a:t> </a:t>
                      </a:r>
                      <a:r>
                        <a:rPr lang="en-US" sz="2400" b="1" i="1" dirty="0">
                          <a:ea typeface="Cambria Math" panose="02040503050406030204"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T</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2400" b="0" kern="1200" dirty="0">
                          <a:solidFill>
                            <a:schemeClr val="dk1"/>
                          </a:solidFill>
                          <a:latin typeface="+mn-lt"/>
                          <a:ea typeface="+mn-ea"/>
                          <a:cs typeface="+mn-cs"/>
                        </a:rPr>
                        <a:t>T</a:t>
                      </a:r>
                      <a:endParaRPr lang="en-US" sz="2400" b="0" kern="1200" dirty="0">
                        <a:solidFill>
                          <a:schemeClr val="dk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876800" y="4673600"/>
            <a:ext cx="3733800" cy="381000"/>
          </a:xfrm>
          <a:prstGeom prst="rect">
            <a:avLst/>
          </a:prstGeom>
          <a:noFill/>
          <a:ln w="38100">
            <a:solidFill>
              <a:srgbClr val="0461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p:txBody>
          <a:bodyPr/>
          <a:lstStyle/>
          <a:p>
            <a:pPr marL="609600" indent="-609600" eaLnBrk="1" hangingPunct="1">
              <a:buFontTx/>
              <a:buAutoNum type="arabicPeriod"/>
            </a:pPr>
            <a:r>
              <a:rPr lang="en-GB" altLang="zh-CN" sz="2800" dirty="0"/>
              <a:t>Consider a conjunction </a:t>
            </a:r>
            <a:r>
              <a:rPr lang="en-US" altLang="zh-CN" sz="2800" i="1" dirty="0"/>
              <a:t>p</a:t>
            </a:r>
            <a:r>
              <a:rPr lang="en-US" altLang="zh-CN" sz="2800" baseline="-25000" dirty="0"/>
              <a:t>1</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p</a:t>
            </a:r>
            <a:r>
              <a:rPr lang="en-US" altLang="zh-CN" sz="2800" baseline="-25000" dirty="0"/>
              <a:t>2 </a:t>
            </a:r>
            <a:r>
              <a:rPr lang="en-US" altLang="zh-CN" sz="2800" dirty="0">
                <a:sym typeface="Symbol" panose="05050102010706020507" pitchFamily="18" charset="2"/>
              </a:rPr>
              <a:t></a:t>
            </a:r>
            <a:r>
              <a:rPr lang="en-US" altLang="zh-CN" sz="2800" dirty="0"/>
              <a:t> </a:t>
            </a:r>
            <a:r>
              <a:rPr lang="en-US" altLang="zh-CN" sz="2800" i="1" dirty="0"/>
              <a:t>p</a:t>
            </a:r>
            <a:r>
              <a:rPr lang="en-US" altLang="zh-CN" sz="2800" i="1" baseline="-25000" dirty="0"/>
              <a:t>3</a:t>
            </a:r>
            <a:br>
              <a:rPr lang="en-US" altLang="zh-CN" sz="2800" i="1" baseline="-25000" dirty="0"/>
            </a:br>
            <a:r>
              <a:rPr lang="en-US" altLang="zh-CN" sz="2800" dirty="0"/>
              <a:t>How many rows are there in its truth table?</a:t>
            </a:r>
            <a:endParaRPr lang="en-US" altLang="zh-CN" sz="2800" dirty="0"/>
          </a:p>
          <a:p>
            <a:pPr marL="609600" indent="-609600" eaLnBrk="1" hangingPunct="1">
              <a:buFontTx/>
              <a:buAutoNum type="arabicPeriod"/>
            </a:pPr>
            <a:r>
              <a:rPr lang="en-US" altLang="zh-CN" sz="2800" dirty="0"/>
              <a:t>Consider a conjunction</a:t>
            </a:r>
            <a:br>
              <a:rPr lang="en-US" altLang="zh-CN" sz="2800" dirty="0"/>
            </a:br>
            <a:r>
              <a:rPr lang="en-US" altLang="zh-CN" sz="2800" i="1" dirty="0"/>
              <a:t>p</a:t>
            </a:r>
            <a:r>
              <a:rPr lang="en-US" altLang="zh-CN" sz="2800" baseline="-25000" dirty="0"/>
              <a:t>1</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p</a:t>
            </a:r>
            <a:r>
              <a:rPr lang="en-US" altLang="zh-CN" sz="2800" baseline="-25000" dirty="0"/>
              <a:t>2 </a:t>
            </a:r>
            <a:r>
              <a:rPr lang="en-US" altLang="zh-CN" sz="2800" dirty="0">
                <a:sym typeface="Symbol" panose="05050102010706020507" pitchFamily="18" charset="2"/>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err="1"/>
              <a:t>p</a:t>
            </a:r>
            <a:r>
              <a:rPr lang="en-US" altLang="zh-CN" sz="2800" i="1" baseline="-25000" dirty="0" err="1"/>
              <a:t>n</a:t>
            </a:r>
            <a:r>
              <a:rPr lang="en-US" altLang="zh-CN" sz="2800" dirty="0"/>
              <a:t> of </a:t>
            </a:r>
            <a:r>
              <a:rPr lang="en-US" altLang="zh-CN" sz="2800" i="1" dirty="0"/>
              <a:t>n</a:t>
            </a:r>
            <a:r>
              <a:rPr lang="en-US" altLang="zh-CN" sz="2800" dirty="0"/>
              <a:t> propositions.</a:t>
            </a:r>
            <a:br>
              <a:rPr lang="en-US" altLang="zh-CN" sz="2800" dirty="0"/>
            </a:br>
            <a:r>
              <a:rPr lang="en-US" altLang="zh-CN" sz="2800" dirty="0"/>
              <a:t>How many rows are there in its truth table?</a:t>
            </a:r>
            <a:endParaRPr lang="en-US" altLang="zh-CN" sz="2800" dirty="0"/>
          </a:p>
          <a:p>
            <a:pPr marL="609600" indent="-609600" eaLnBrk="1" hangingPunct="1">
              <a:buFontTx/>
              <a:buAutoNum type="arabicPeriod"/>
            </a:pPr>
            <a:endParaRPr lang="en-US" altLang="zh-CN" sz="2800" dirty="0"/>
          </a:p>
        </p:txBody>
      </p:sp>
      <p:sp>
        <p:nvSpPr>
          <p:cNvPr id="99331" name="Rectangle 3"/>
          <p:cNvSpPr>
            <a:spLocks noGrp="1" noChangeArrowheads="1"/>
          </p:cNvSpPr>
          <p:nvPr>
            <p:ph type="title"/>
          </p:nvPr>
        </p:nvSpPr>
        <p:spPr/>
        <p:txBody>
          <a:bodyPr/>
          <a:lstStyle/>
          <a:p>
            <a:pPr eaLnBrk="1" hangingPunct="1"/>
            <a:r>
              <a:rPr lang="en-US" altLang="zh-CN"/>
              <a:t>Questions for you to think about</a:t>
            </a:r>
            <a:endParaRPr lang="en-US" altLang="zh-CN"/>
          </a:p>
        </p:txBody>
      </p:sp>
      <p:sp>
        <p:nvSpPr>
          <p:cNvPr id="99332"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Foundations of Logic: Overview</a:t>
            </a:r>
            <a:endParaRPr lang="en-US" altLang="zh-CN"/>
          </a:p>
        </p:txBody>
      </p:sp>
      <p:sp>
        <p:nvSpPr>
          <p:cNvPr id="10243" name="Rectangle 3"/>
          <p:cNvSpPr>
            <a:spLocks noGrp="1" noChangeArrowheads="1"/>
          </p:cNvSpPr>
          <p:nvPr>
            <p:ph type="body" idx="1"/>
          </p:nvPr>
        </p:nvSpPr>
        <p:spPr/>
        <p:txBody>
          <a:bodyPr/>
          <a:lstStyle/>
          <a:p>
            <a:pPr eaLnBrk="1" hangingPunct="1"/>
            <a:r>
              <a:rPr lang="en-US" altLang="zh-CN" dirty="0"/>
              <a:t>Propositional logic (</a:t>
            </a:r>
            <a:r>
              <a:rPr lang="en-US" altLang="zh-CN" dirty="0">
                <a:cs typeface="Times New Roman" panose="02020603050405020304" pitchFamily="18" charset="0"/>
              </a:rPr>
              <a:t>§1.1-1.3) </a:t>
            </a:r>
            <a:r>
              <a:rPr lang="zh-CN" altLang="en-US" dirty="0"/>
              <a:t>命题逻辑</a:t>
            </a:r>
            <a:endParaRPr lang="zh-CN" altLang="en-US" dirty="0"/>
          </a:p>
          <a:p>
            <a:pPr lvl="1" eaLnBrk="1" hangingPunct="1"/>
            <a:r>
              <a:rPr lang="en-US" altLang="zh-CN" dirty="0"/>
              <a:t>Basic definitions. (§1.1)</a:t>
            </a:r>
            <a:endParaRPr lang="en-US" altLang="zh-CN" dirty="0"/>
          </a:p>
          <a:p>
            <a:pPr lvl="1" eaLnBrk="1" hangingPunct="1"/>
            <a:r>
              <a:rPr lang="en-US" altLang="zh-CN" dirty="0"/>
              <a:t>Applications (§1.2)</a:t>
            </a:r>
            <a:endParaRPr lang="en-US" altLang="zh-CN" dirty="0"/>
          </a:p>
          <a:p>
            <a:pPr lvl="1" eaLnBrk="1" hangingPunct="1"/>
            <a:r>
              <a:rPr lang="en-US" altLang="zh-CN" dirty="0"/>
              <a:t>Equivalence rules  (§1.3)</a:t>
            </a:r>
            <a:endParaRPr lang="en-US" altLang="zh-CN" dirty="0"/>
          </a:p>
          <a:p>
            <a:pPr eaLnBrk="1" hangingPunct="1"/>
            <a:r>
              <a:rPr lang="en-US" altLang="zh-CN" dirty="0"/>
              <a:t>Predicate logic (§1.4-1.5) </a:t>
            </a:r>
            <a:r>
              <a:rPr lang="zh-CN" altLang="en-US" dirty="0"/>
              <a:t>谓词逻辑</a:t>
            </a:r>
            <a:endParaRPr lang="zh-CN" altLang="en-US" dirty="0"/>
          </a:p>
          <a:p>
            <a:pPr lvl="1" eaLnBrk="1" hangingPunct="1"/>
            <a:r>
              <a:rPr lang="en-US" altLang="zh-CN" dirty="0"/>
              <a:t>Predicates.</a:t>
            </a:r>
            <a:endParaRPr lang="en-US" altLang="zh-CN" dirty="0"/>
          </a:p>
          <a:p>
            <a:pPr lvl="1" eaLnBrk="1" hangingPunct="1"/>
            <a:r>
              <a:rPr lang="en-US" altLang="zh-CN" dirty="0"/>
              <a:t>Quantified predicate expressions.</a:t>
            </a:r>
            <a:endParaRPr lang="en-US" altLang="zh-CN" dirty="0"/>
          </a:p>
          <a:p>
            <a:pPr lvl="1" eaLnBrk="1" hangingPunct="1"/>
            <a:r>
              <a:rPr lang="en-US" altLang="zh-CN" dirty="0"/>
              <a:t>Equivalences </a:t>
            </a:r>
            <a:endParaRPr lang="en-US" altLang="zh-CN"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p:txBody>
          <a:bodyPr/>
          <a:lstStyle/>
          <a:p>
            <a:pPr marL="609600" indent="-609600" eaLnBrk="1" hangingPunct="1">
              <a:lnSpc>
                <a:spcPct val="90000"/>
              </a:lnSpc>
              <a:buFontTx/>
              <a:buAutoNum type="arabicPeriod"/>
            </a:pPr>
            <a:r>
              <a:rPr lang="en-GB" altLang="zh-CN" sz="2400"/>
              <a:t>Consider a conjunction </a:t>
            </a:r>
            <a:r>
              <a:rPr lang="en-US" altLang="zh-CN" sz="2400" i="1"/>
              <a:t>p</a:t>
            </a:r>
            <a:r>
              <a:rPr lang="en-US" altLang="zh-CN" sz="2400" baseline="-25000"/>
              <a:t>1</a:t>
            </a:r>
            <a:r>
              <a:rPr lang="en-US" altLang="zh-CN" sz="2400"/>
              <a:t> </a:t>
            </a:r>
            <a:r>
              <a:rPr lang="en-US" altLang="zh-CN" sz="2400">
                <a:sym typeface="Symbol" panose="05050102010706020507" pitchFamily="18" charset="2"/>
              </a:rPr>
              <a:t></a:t>
            </a:r>
            <a:r>
              <a:rPr lang="en-US" altLang="zh-CN" sz="2400"/>
              <a:t> </a:t>
            </a:r>
            <a:r>
              <a:rPr lang="en-US" altLang="zh-CN" sz="2400" i="1"/>
              <a:t>p</a:t>
            </a:r>
            <a:r>
              <a:rPr lang="en-US" altLang="zh-CN" sz="2400" baseline="-25000"/>
              <a:t>2 </a:t>
            </a:r>
            <a:r>
              <a:rPr lang="en-US" altLang="zh-CN" sz="2400">
                <a:sym typeface="Symbol" panose="05050102010706020507" pitchFamily="18" charset="2"/>
              </a:rPr>
              <a:t></a:t>
            </a:r>
            <a:r>
              <a:rPr lang="en-US" altLang="zh-CN" sz="2400"/>
              <a:t> </a:t>
            </a:r>
            <a:r>
              <a:rPr lang="en-US" altLang="zh-CN" sz="2400" i="1"/>
              <a:t>p</a:t>
            </a:r>
            <a:r>
              <a:rPr lang="en-US" altLang="zh-CN" sz="2400" i="1" baseline="-25000"/>
              <a:t>3</a:t>
            </a:r>
            <a:br>
              <a:rPr lang="en-US" altLang="zh-CN" sz="2400" i="1" baseline="-25000"/>
            </a:br>
            <a:r>
              <a:rPr lang="en-US" altLang="zh-CN" sz="2400"/>
              <a:t>How many rows are there in its truth table?  8</a:t>
            </a:r>
            <a:br>
              <a:rPr lang="en-US" altLang="zh-CN" sz="2400"/>
            </a:br>
            <a:r>
              <a:rPr lang="en-US" altLang="zh-CN" sz="2400"/>
              <a:t> </a:t>
            </a:r>
            <a:r>
              <a:rPr lang="en-US" altLang="zh-CN" sz="2400" i="1"/>
              <a:t>p</a:t>
            </a:r>
            <a:r>
              <a:rPr lang="en-US" altLang="zh-CN" sz="2400" baseline="-25000"/>
              <a:t>1</a:t>
            </a:r>
            <a:r>
              <a:rPr lang="en-US" altLang="zh-CN" sz="2400"/>
              <a:t> </a:t>
            </a:r>
            <a:r>
              <a:rPr lang="en-US" altLang="zh-CN" sz="2400">
                <a:sym typeface="Symbol" panose="05050102010706020507" pitchFamily="18" charset="2"/>
              </a:rPr>
              <a:t></a:t>
            </a:r>
            <a:r>
              <a:rPr lang="en-US" altLang="zh-CN" sz="2400"/>
              <a:t> </a:t>
            </a:r>
            <a:r>
              <a:rPr lang="en-US" altLang="zh-CN" sz="2400" i="1"/>
              <a:t>p</a:t>
            </a:r>
            <a:r>
              <a:rPr lang="en-US" altLang="zh-CN" sz="2400" baseline="-25000"/>
              <a:t>2 </a:t>
            </a:r>
            <a:r>
              <a:rPr lang="en-US" altLang="zh-CN" sz="2400">
                <a:sym typeface="Symbol" panose="05050102010706020507" pitchFamily="18" charset="2"/>
              </a:rPr>
              <a:t></a:t>
            </a:r>
            <a:r>
              <a:rPr lang="en-US" altLang="zh-CN" sz="2400"/>
              <a:t> </a:t>
            </a:r>
            <a:r>
              <a:rPr lang="en-US" altLang="zh-CN" sz="2400" i="1"/>
              <a:t>p</a:t>
            </a:r>
            <a:r>
              <a:rPr lang="en-US" altLang="zh-CN" sz="2400" i="1" baseline="-25000"/>
              <a:t>3</a:t>
            </a:r>
            <a:r>
              <a:rPr lang="en-US" altLang="zh-CN" sz="2400"/>
              <a:t> </a:t>
            </a:r>
            <a:br>
              <a:rPr lang="en-US" altLang="zh-CN" sz="2400"/>
            </a:br>
            <a:r>
              <a:rPr lang="en-US" altLang="zh-CN" sz="2400"/>
              <a:t> </a:t>
            </a:r>
            <a:r>
              <a:rPr lang="en-GB" altLang="zh-CN" sz="2400"/>
              <a:t>1      1      1</a:t>
            </a:r>
            <a:br>
              <a:rPr lang="en-GB" altLang="zh-CN" sz="2400"/>
            </a:br>
            <a:r>
              <a:rPr lang="en-GB" altLang="zh-CN" sz="2400"/>
              <a:t> 1      1      0</a:t>
            </a:r>
            <a:br>
              <a:rPr lang="en-GB" altLang="zh-CN" sz="2400"/>
            </a:br>
            <a:r>
              <a:rPr lang="en-GB" altLang="zh-CN" sz="2400"/>
              <a:t> 1      0      1</a:t>
            </a:r>
            <a:br>
              <a:rPr lang="en-GB" altLang="zh-CN" sz="2400"/>
            </a:br>
            <a:r>
              <a:rPr lang="en-GB" altLang="zh-CN" sz="2400"/>
              <a:t> 1      0      0</a:t>
            </a:r>
            <a:br>
              <a:rPr lang="en-GB" altLang="zh-CN" sz="2400"/>
            </a:br>
            <a:r>
              <a:rPr lang="en-GB" altLang="zh-CN" sz="2400"/>
              <a:t> 0      1      1</a:t>
            </a:r>
            <a:br>
              <a:rPr lang="en-GB" altLang="zh-CN" sz="2400"/>
            </a:br>
            <a:r>
              <a:rPr lang="en-GB" altLang="zh-CN" sz="2400"/>
              <a:t> 0      1      0</a:t>
            </a:r>
            <a:br>
              <a:rPr lang="en-GB" altLang="zh-CN" sz="2400"/>
            </a:br>
            <a:r>
              <a:rPr lang="en-GB" altLang="zh-CN" sz="2400"/>
              <a:t> 0      0      1</a:t>
            </a:r>
            <a:br>
              <a:rPr lang="en-GB" altLang="zh-CN" sz="2400"/>
            </a:br>
            <a:r>
              <a:rPr lang="en-GB" altLang="zh-CN" sz="2400"/>
              <a:t> 0      0      0</a:t>
            </a:r>
            <a:br>
              <a:rPr lang="en-GB" altLang="zh-CN" sz="2400"/>
            </a:br>
            <a:endParaRPr lang="en-US" altLang="zh-CN" sz="2400"/>
          </a:p>
        </p:txBody>
      </p:sp>
      <p:sp>
        <p:nvSpPr>
          <p:cNvPr id="101379" name="Rectangle 3"/>
          <p:cNvSpPr>
            <a:spLocks noGrp="1" noChangeArrowheads="1"/>
          </p:cNvSpPr>
          <p:nvPr>
            <p:ph type="title"/>
          </p:nvPr>
        </p:nvSpPr>
        <p:spPr/>
        <p:txBody>
          <a:bodyPr/>
          <a:lstStyle/>
          <a:p>
            <a:pPr eaLnBrk="1" hangingPunct="1"/>
            <a:r>
              <a:rPr lang="en-US" altLang="zh-CN"/>
              <a:t>Questions for you to think about</a:t>
            </a:r>
            <a:endParaRPr lang="en-US" altLang="zh-CN"/>
          </a:p>
        </p:txBody>
      </p:sp>
      <p:sp>
        <p:nvSpPr>
          <p:cNvPr id="101380"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p:txBody>
          <a:bodyPr/>
          <a:lstStyle/>
          <a:p>
            <a:pPr marL="609600" indent="-609600" eaLnBrk="1" hangingPunct="1">
              <a:buFontTx/>
              <a:buNone/>
            </a:pPr>
            <a:r>
              <a:rPr lang="en-US" altLang="zh-CN" dirty="0"/>
              <a:t>2.  Consider </a:t>
            </a:r>
            <a:r>
              <a:rPr lang="en-US" altLang="zh-CN" i="1" dirty="0"/>
              <a:t>p</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baseline="-25000" dirty="0"/>
              <a:t>2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rPr>
              <a:t>…</a:t>
            </a:r>
            <a:r>
              <a:rPr lang="en-US" altLang="zh-CN" dirty="0"/>
              <a:t> </a:t>
            </a:r>
            <a:r>
              <a:rPr lang="en-US" altLang="zh-CN" dirty="0">
                <a:sym typeface="Symbol" panose="05050102010706020507" pitchFamily="18" charset="2"/>
              </a:rPr>
              <a:t></a:t>
            </a:r>
            <a:r>
              <a:rPr lang="en-US" altLang="zh-CN" dirty="0"/>
              <a:t> </a:t>
            </a:r>
            <a:r>
              <a:rPr lang="en-US" altLang="zh-CN" i="1" dirty="0" err="1"/>
              <a:t>p</a:t>
            </a:r>
            <a:r>
              <a:rPr lang="en-US" altLang="zh-CN" i="1" baseline="-25000" dirty="0" err="1"/>
              <a:t>n</a:t>
            </a:r>
            <a:r>
              <a:rPr lang="en-US" altLang="zh-CN" dirty="0"/>
              <a:t> </a:t>
            </a:r>
            <a:br>
              <a:rPr lang="en-US" altLang="zh-CN" dirty="0"/>
            </a:br>
            <a:r>
              <a:rPr lang="en-US" altLang="zh-CN" dirty="0"/>
              <a:t>How many rows are there </a:t>
            </a:r>
            <a:br>
              <a:rPr lang="en-US" altLang="zh-CN" dirty="0"/>
            </a:br>
            <a:r>
              <a:rPr lang="en-US" altLang="zh-CN" dirty="0"/>
              <a:t>in its truth table?</a:t>
            </a:r>
            <a:br>
              <a:rPr lang="en-US" altLang="zh-CN" dirty="0"/>
            </a:br>
            <a:br>
              <a:rPr lang="en-US" altLang="zh-CN" dirty="0"/>
            </a:br>
            <a:r>
              <a:rPr lang="en-US" altLang="zh-CN" dirty="0"/>
              <a:t>2.2.2.  </a:t>
            </a:r>
            <a:r>
              <a:rPr lang="en-US" altLang="zh-CN" dirty="0">
                <a:latin typeface="Times New Roman" panose="02020603050405020304" pitchFamily="18" charset="0"/>
              </a:rPr>
              <a:t>…</a:t>
            </a:r>
            <a:r>
              <a:rPr lang="en-US" altLang="zh-CN" dirty="0"/>
              <a:t>  .2   (</a:t>
            </a:r>
            <a:r>
              <a:rPr lang="en-US" altLang="zh-CN" i="1" dirty="0"/>
              <a:t>n</a:t>
            </a:r>
            <a:r>
              <a:rPr lang="en-US" altLang="zh-CN" dirty="0"/>
              <a:t> factors)</a:t>
            </a:r>
            <a:br>
              <a:rPr lang="en-US" altLang="zh-CN" dirty="0"/>
            </a:br>
            <a:r>
              <a:rPr lang="en-US" altLang="zh-CN" dirty="0"/>
              <a:t>Hence 2</a:t>
            </a:r>
            <a:r>
              <a:rPr lang="en-US" altLang="zh-CN" baseline="30000" dirty="0"/>
              <a:t>n   </a:t>
            </a:r>
            <a:r>
              <a:rPr lang="en-US" altLang="zh-CN" dirty="0"/>
              <a:t>(This grows exponentially!)</a:t>
            </a:r>
            <a:endParaRPr lang="en-US" altLang="zh-CN" dirty="0"/>
          </a:p>
        </p:txBody>
      </p:sp>
      <p:sp>
        <p:nvSpPr>
          <p:cNvPr id="103427" name="Rectangle 3"/>
          <p:cNvSpPr>
            <a:spLocks noGrp="1" noChangeArrowheads="1"/>
          </p:cNvSpPr>
          <p:nvPr>
            <p:ph type="title"/>
          </p:nvPr>
        </p:nvSpPr>
        <p:spPr/>
        <p:txBody>
          <a:bodyPr/>
          <a:lstStyle/>
          <a:p>
            <a:pPr eaLnBrk="1" hangingPunct="1"/>
            <a:r>
              <a:rPr lang="en-US" altLang="zh-CN"/>
              <a:t>Questions for you to think about</a:t>
            </a:r>
            <a:endParaRPr lang="en-US" altLang="zh-CN"/>
          </a:p>
        </p:txBody>
      </p:sp>
      <p:sp>
        <p:nvSpPr>
          <p:cNvPr id="103428"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GB" altLang="zh-CN"/>
              <a:t>For you to think about:</a:t>
            </a:r>
            <a:endParaRPr lang="en-US" altLang="zh-CN"/>
          </a:p>
        </p:txBody>
      </p:sp>
      <p:sp>
        <p:nvSpPr>
          <p:cNvPr id="105475" name="Rectangle 3"/>
          <p:cNvSpPr>
            <a:spLocks noGrp="1" noChangeArrowheads="1"/>
          </p:cNvSpPr>
          <p:nvPr>
            <p:ph type="body" idx="1"/>
          </p:nvPr>
        </p:nvSpPr>
        <p:spPr/>
        <p:txBody>
          <a:bodyPr/>
          <a:lstStyle/>
          <a:p>
            <a:pPr marL="609600" indent="-609600" eaLnBrk="1" hangingPunct="1">
              <a:buFontTx/>
              <a:buAutoNum type="arabicPeriod"/>
            </a:pPr>
            <a:r>
              <a:rPr lang="en-GB" altLang="zh-CN">
                <a:sym typeface="Symbol" panose="05050102010706020507" pitchFamily="18" charset="2"/>
              </a:rPr>
              <a:t>Can you think of yet another 2-place connective?</a:t>
            </a:r>
            <a:br>
              <a:rPr lang="en-GB" altLang="zh-CN">
                <a:sym typeface="Symbol" panose="05050102010706020507" pitchFamily="18" charset="2"/>
              </a:rPr>
            </a:br>
            <a:r>
              <a:rPr lang="en-GB" altLang="zh-CN">
                <a:sym typeface="Symbol" panose="05050102010706020507" pitchFamily="18" charset="2"/>
              </a:rPr>
              <a:t>How many possible connectives do there exist? </a:t>
            </a:r>
            <a:endParaRPr lang="en-GB" altLang="zh-CN">
              <a:sym typeface="Symbol" panose="05050102010706020507" pitchFamily="18" charset="2"/>
            </a:endParaRPr>
          </a:p>
          <a:p>
            <a:pPr marL="609600" indent="-609600" eaLnBrk="1" hangingPunct="1">
              <a:buFontTx/>
              <a:buNone/>
            </a:pPr>
            <a:endParaRPr lang="en-US" altLang="zh-CN">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GB" altLang="zh-CN"/>
              <a:t>For you to think about:</a:t>
            </a:r>
            <a:endParaRPr lang="en-US" altLang="zh-CN"/>
          </a:p>
        </p:txBody>
      </p:sp>
      <p:sp>
        <p:nvSpPr>
          <p:cNvPr id="106499" name="Rectangle 3"/>
          <p:cNvSpPr>
            <a:spLocks noGrp="1" noChangeArrowheads="1"/>
          </p:cNvSpPr>
          <p:nvPr>
            <p:ph type="body" idx="1"/>
          </p:nvPr>
        </p:nvSpPr>
        <p:spPr/>
        <p:txBody>
          <a:bodyPr/>
          <a:lstStyle/>
          <a:p>
            <a:pPr marL="609600" indent="-609600" eaLnBrk="1" hangingPunct="1">
              <a:buFontTx/>
              <a:buAutoNum type="arabicPeriod"/>
            </a:pPr>
            <a:r>
              <a:rPr lang="en-GB" altLang="zh-CN" sz="2800">
                <a:sym typeface="Symbol" panose="05050102010706020507" pitchFamily="18" charset="2"/>
              </a:rPr>
              <a:t>How many possible connectives do there exist? </a:t>
            </a:r>
            <a:endParaRPr lang="en-GB" altLang="zh-CN" sz="2800">
              <a:sym typeface="Symbol" panose="05050102010706020507" pitchFamily="18" charset="2"/>
            </a:endParaRPr>
          </a:p>
          <a:p>
            <a:pPr marL="609600" indent="-609600" eaLnBrk="1" hangingPunct="1">
              <a:buFontTx/>
              <a:buNone/>
            </a:pPr>
            <a:r>
              <a:rPr lang="en-GB" altLang="zh-CN" sz="2800" b="1">
                <a:sym typeface="Symbol" panose="05050102010706020507" pitchFamily="18" charset="2"/>
              </a:rPr>
              <a:t>                                  p  connective q</a:t>
            </a:r>
            <a:br>
              <a:rPr lang="en-GB" altLang="zh-CN" sz="2800" b="1">
                <a:sym typeface="Symbol" panose="05050102010706020507" pitchFamily="18" charset="2"/>
              </a:rPr>
            </a:br>
            <a:r>
              <a:rPr lang="en-GB" altLang="zh-CN" sz="2800">
                <a:sym typeface="Symbol" panose="05050102010706020507" pitchFamily="18" charset="2"/>
              </a:rPr>
              <a:t>                           T           ?         T</a:t>
            </a:r>
            <a:br>
              <a:rPr lang="en-GB" altLang="zh-CN" sz="2800">
                <a:sym typeface="Symbol" panose="05050102010706020507" pitchFamily="18" charset="2"/>
              </a:rPr>
            </a:br>
            <a:r>
              <a:rPr lang="en-GB" altLang="zh-CN" sz="2800">
                <a:sym typeface="Symbol" panose="05050102010706020507" pitchFamily="18" charset="2"/>
              </a:rPr>
              <a:t>                           T           ?         F</a:t>
            </a:r>
            <a:br>
              <a:rPr lang="en-GB" altLang="zh-CN" sz="2800">
                <a:sym typeface="Symbol" panose="05050102010706020507" pitchFamily="18" charset="2"/>
              </a:rPr>
            </a:br>
            <a:r>
              <a:rPr lang="en-GB" altLang="zh-CN" sz="2800">
                <a:sym typeface="Symbol" panose="05050102010706020507" pitchFamily="18" charset="2"/>
              </a:rPr>
              <a:t>                           F           ?         T                      </a:t>
            </a:r>
            <a:br>
              <a:rPr lang="en-GB" altLang="zh-CN" sz="2800">
                <a:sym typeface="Symbol" panose="05050102010706020507" pitchFamily="18" charset="2"/>
              </a:rPr>
            </a:br>
            <a:r>
              <a:rPr lang="en-GB" altLang="zh-CN" sz="2800">
                <a:sym typeface="Symbol" panose="05050102010706020507" pitchFamily="18" charset="2"/>
              </a:rPr>
              <a:t>                           F           ?         F</a:t>
            </a:r>
            <a:br>
              <a:rPr lang="en-GB" altLang="zh-CN" sz="2800">
                <a:sym typeface="Symbol" panose="05050102010706020507" pitchFamily="18" charset="2"/>
              </a:rPr>
            </a:br>
            <a:r>
              <a:rPr lang="en-GB" altLang="zh-CN" sz="2800" i="1">
                <a:sym typeface="Symbol" panose="05050102010706020507" pitchFamily="18" charset="2"/>
              </a:rPr>
              <a:t>Each question mark can be T or F, hence</a:t>
            </a:r>
            <a:br>
              <a:rPr lang="en-GB" altLang="zh-CN" sz="2800" i="1">
                <a:sym typeface="Symbol" panose="05050102010706020507" pitchFamily="18" charset="2"/>
              </a:rPr>
            </a:br>
            <a:r>
              <a:rPr lang="en-GB" altLang="zh-CN" sz="2800" i="1">
                <a:sym typeface="Symbol" panose="05050102010706020507" pitchFamily="18" charset="2"/>
              </a:rPr>
              <a:t>2.2.2.2=16 connectives </a:t>
            </a:r>
            <a:endParaRPr lang="en-US" altLang="zh-CN" sz="2800" i="1">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GB" altLang="zh-CN"/>
              <a:t>Example of another connective</a:t>
            </a:r>
            <a:endParaRPr lang="en-US" altLang="zh-CN"/>
          </a:p>
        </p:txBody>
      </p:sp>
      <p:sp>
        <p:nvSpPr>
          <p:cNvPr id="107523" name="Rectangle 3"/>
          <p:cNvSpPr>
            <a:spLocks noGrp="1" noChangeArrowheads="1"/>
          </p:cNvSpPr>
          <p:nvPr>
            <p:ph type="body" idx="1"/>
          </p:nvPr>
        </p:nvSpPr>
        <p:spPr/>
        <p:txBody>
          <a:bodyPr/>
          <a:lstStyle/>
          <a:p>
            <a:pPr marL="609600" indent="-609600" eaLnBrk="1" hangingPunct="1">
              <a:lnSpc>
                <a:spcPct val="90000"/>
              </a:lnSpc>
              <a:buFontTx/>
              <a:buNone/>
            </a:pPr>
            <a:r>
              <a:rPr lang="en-GB" altLang="zh-CN" b="1" dirty="0">
                <a:sym typeface="Symbol" panose="05050102010706020507" pitchFamily="18" charset="2"/>
              </a:rPr>
              <a:t>      p  connective   q      </a:t>
            </a:r>
            <a:r>
              <a:rPr lang="en-GB" altLang="zh-CN" dirty="0">
                <a:sym typeface="Symbol" panose="05050102010706020507" pitchFamily="18" charset="2"/>
              </a:rPr>
              <a:t>compare:  </a:t>
            </a:r>
            <a:r>
              <a:rPr lang="en-GB" altLang="zh-CN" b="1" dirty="0">
                <a:sym typeface="Symbol" panose="05050102010706020507" pitchFamily="18" charset="2"/>
              </a:rPr>
              <a:t> p and q      </a:t>
            </a:r>
            <a:endParaRPr lang="en-GB" altLang="zh-CN" b="1" dirty="0">
              <a:sym typeface="Symbol" panose="05050102010706020507" pitchFamily="18" charset="2"/>
            </a:endParaRPr>
          </a:p>
          <a:p>
            <a:pPr marL="609600" indent="-609600" eaLnBrk="1" hangingPunct="1">
              <a:lnSpc>
                <a:spcPct val="90000"/>
              </a:lnSpc>
              <a:buFontTx/>
              <a:buNone/>
            </a:pPr>
            <a:r>
              <a:rPr lang="en-GB" altLang="zh-CN" dirty="0">
                <a:sym typeface="Symbol" panose="05050102010706020507" pitchFamily="18" charset="2"/>
              </a:rPr>
              <a:t>      T           F         T                                </a:t>
            </a:r>
            <a:r>
              <a:rPr lang="en-GB" altLang="zh-CN" dirty="0" err="1">
                <a:sym typeface="Symbol" panose="05050102010706020507" pitchFamily="18" charset="2"/>
              </a:rPr>
              <a:t>T</a:t>
            </a:r>
            <a:br>
              <a:rPr lang="en-GB" altLang="zh-CN" dirty="0">
                <a:sym typeface="Symbol" panose="05050102010706020507" pitchFamily="18" charset="2"/>
              </a:rPr>
            </a:br>
            <a:r>
              <a:rPr lang="en-GB" altLang="zh-CN" dirty="0" err="1">
                <a:sym typeface="Symbol" panose="05050102010706020507" pitchFamily="18" charset="2"/>
              </a:rPr>
              <a:t>T</a:t>
            </a:r>
            <a:r>
              <a:rPr lang="en-GB" altLang="zh-CN" dirty="0">
                <a:sym typeface="Symbol" panose="05050102010706020507" pitchFamily="18" charset="2"/>
              </a:rPr>
              <a:t>           </a:t>
            </a:r>
            <a:r>
              <a:rPr lang="en-GB" altLang="zh-CN" dirty="0" err="1">
                <a:sym typeface="Symbol" panose="05050102010706020507" pitchFamily="18" charset="2"/>
              </a:rPr>
              <a:t>T</a:t>
            </a:r>
            <a:r>
              <a:rPr lang="en-GB" altLang="zh-CN" dirty="0">
                <a:sym typeface="Symbol" panose="05050102010706020507" pitchFamily="18" charset="2"/>
              </a:rPr>
              <a:t>         F                                </a:t>
            </a:r>
            <a:r>
              <a:rPr lang="en-GB" altLang="zh-CN" dirty="0" err="1">
                <a:sym typeface="Symbol" panose="05050102010706020507" pitchFamily="18" charset="2"/>
              </a:rPr>
              <a:t>F</a:t>
            </a:r>
            <a:br>
              <a:rPr lang="en-GB" altLang="zh-CN" dirty="0">
                <a:sym typeface="Symbol" panose="05050102010706020507" pitchFamily="18" charset="2"/>
              </a:rPr>
            </a:br>
            <a:r>
              <a:rPr lang="en-GB" altLang="zh-CN" dirty="0" err="1">
                <a:sym typeface="Symbol" panose="05050102010706020507" pitchFamily="18" charset="2"/>
              </a:rPr>
              <a:t>F</a:t>
            </a:r>
            <a:r>
              <a:rPr lang="en-GB" altLang="zh-CN" dirty="0">
                <a:sym typeface="Symbol" panose="05050102010706020507" pitchFamily="18" charset="2"/>
              </a:rPr>
              <a:t>           T         </a:t>
            </a:r>
            <a:r>
              <a:rPr lang="en-GB" altLang="zh-CN" dirty="0" err="1">
                <a:sym typeface="Symbol" panose="05050102010706020507" pitchFamily="18" charset="2"/>
              </a:rPr>
              <a:t>T</a:t>
            </a:r>
            <a:r>
              <a:rPr lang="en-GB" altLang="zh-CN" dirty="0">
                <a:sym typeface="Symbol" panose="05050102010706020507" pitchFamily="18" charset="2"/>
              </a:rPr>
              <a:t>                                F</a:t>
            </a:r>
            <a:br>
              <a:rPr lang="en-GB" altLang="zh-CN" dirty="0">
                <a:sym typeface="Symbol" panose="05050102010706020507" pitchFamily="18" charset="2"/>
              </a:rPr>
            </a:br>
            <a:r>
              <a:rPr lang="en-GB" altLang="zh-CN" dirty="0" err="1">
                <a:sym typeface="Symbol" panose="05050102010706020507" pitchFamily="18" charset="2"/>
              </a:rPr>
              <a:t>F</a:t>
            </a:r>
            <a:r>
              <a:rPr lang="en-GB" altLang="zh-CN" dirty="0">
                <a:sym typeface="Symbol" panose="05050102010706020507" pitchFamily="18" charset="2"/>
              </a:rPr>
              <a:t>           T         F                                </a:t>
            </a:r>
            <a:r>
              <a:rPr lang="en-GB" altLang="zh-CN" dirty="0" err="1">
                <a:sym typeface="Symbol" panose="05050102010706020507" pitchFamily="18" charset="2"/>
              </a:rPr>
              <a:t>F</a:t>
            </a:r>
            <a:endParaRPr lang="en-GB" altLang="zh-CN" dirty="0">
              <a:sym typeface="Symbol" panose="05050102010706020507" pitchFamily="18" charset="2"/>
            </a:endParaRPr>
          </a:p>
          <a:p>
            <a:pPr marL="609600" indent="-609600" eaLnBrk="1" hangingPunct="1">
              <a:lnSpc>
                <a:spcPct val="90000"/>
              </a:lnSpc>
              <a:buFontTx/>
              <a:buNone/>
            </a:pPr>
            <a:endParaRPr lang="en-GB" altLang="zh-CN" dirty="0">
              <a:sym typeface="Symbol" panose="05050102010706020507" pitchFamily="18" charset="2"/>
            </a:endParaRPr>
          </a:p>
          <a:p>
            <a:pPr marL="609600" indent="-609600" eaLnBrk="1" hangingPunct="1">
              <a:lnSpc>
                <a:spcPct val="90000"/>
              </a:lnSpc>
              <a:buFontTx/>
              <a:buNone/>
            </a:pPr>
            <a:r>
              <a:rPr lang="en-GB" altLang="zh-CN" dirty="0">
                <a:sym typeface="Symbol" panose="05050102010706020507" pitchFamily="18" charset="2"/>
              </a:rPr>
              <a:t>Names</a:t>
            </a:r>
            <a:r>
              <a:rPr lang="en-GB" altLang="zh-CN">
                <a:sym typeface="Symbol" panose="05050102010706020507" pitchFamily="18" charset="2"/>
              </a:rPr>
              <a:t>: NAND</a:t>
            </a:r>
            <a:br>
              <a:rPr lang="en-GB" altLang="zh-CN" dirty="0">
                <a:sym typeface="Symbol" panose="05050102010706020507" pitchFamily="18" charset="2"/>
              </a:rPr>
            </a:br>
            <a:endParaRPr lang="en-US" altLang="zh-CN" dirty="0">
              <a:sym typeface="Symbol" panose="05050102010706020507" pitchFamily="18" charset="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zh-CN"/>
              <a:t>Some Alternative Notations</a:t>
            </a:r>
            <a:endParaRPr lang="en-US" altLang="zh-CN"/>
          </a:p>
        </p:txBody>
      </p:sp>
      <p:graphicFrame>
        <p:nvGraphicFramePr>
          <p:cNvPr id="108547" name="Object 3"/>
          <p:cNvGraphicFramePr>
            <a:graphicFrameLocks noGrp="1" noChangeAspect="1"/>
          </p:cNvGraphicFramePr>
          <p:nvPr>
            <p:ph type="tbl" idx="1"/>
          </p:nvPr>
        </p:nvGraphicFramePr>
        <p:xfrm>
          <a:off x="381000" y="2286000"/>
          <a:ext cx="8313738" cy="3063875"/>
        </p:xfrm>
        <a:graphic>
          <a:graphicData uri="http://schemas.openxmlformats.org/presentationml/2006/ole">
            <mc:AlternateContent xmlns:mc="http://schemas.openxmlformats.org/markup-compatibility/2006">
              <mc:Choice xmlns:v="urn:schemas-microsoft-com:vml" Requires="v">
                <p:oleObj spid="_x0000_s2" name="Document" r:id="rId1" imgW="8799830" imgH="3242945" progId="Word.Document.8">
                  <p:embed/>
                </p:oleObj>
              </mc:Choice>
              <mc:Fallback>
                <p:oleObj name="Document" r:id="rId1" imgW="8799830" imgH="3242945"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8313738" cy="3063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8548" name="Text Box 4"/>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endParaRPr lang="en-US" altLang="zh-CN" sz="2000">
              <a:solidFill>
                <a:schemeClr val="bg1"/>
              </a:solidFill>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E02C48D7-9DC2-4717-8D6F-621077EE1048}" type="slidenum">
              <a:rPr lang="en-US" altLang="zh-CN" smtClean="0"/>
            </a:fld>
            <a:endParaRPr lang="en-US" altLang="zh-CN"/>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GB" altLang="zh-CN" sz="4000"/>
              <a:t>The language of propositional logic defined more properly</a:t>
            </a:r>
            <a:endParaRPr lang="en-US" altLang="zh-CN" sz="4000"/>
          </a:p>
        </p:txBody>
      </p:sp>
      <p:sp>
        <p:nvSpPr>
          <p:cNvPr id="110595" name="Rectangle 3"/>
          <p:cNvSpPr>
            <a:spLocks noGrp="1" noChangeArrowheads="1"/>
          </p:cNvSpPr>
          <p:nvPr>
            <p:ph type="body" idx="1"/>
          </p:nvPr>
        </p:nvSpPr>
        <p:spPr/>
        <p:txBody>
          <a:bodyPr/>
          <a:lstStyle/>
          <a:p>
            <a:pPr eaLnBrk="1" hangingPunct="1">
              <a:lnSpc>
                <a:spcPct val="90000"/>
              </a:lnSpc>
            </a:pPr>
            <a:r>
              <a:rPr lang="en-GB" altLang="zh-CN" sz="2800" dirty="0"/>
              <a:t>Atoms: p1, p2, p3, ..</a:t>
            </a:r>
            <a:endParaRPr lang="en-GB" altLang="zh-CN" sz="2800" dirty="0"/>
          </a:p>
          <a:p>
            <a:pPr eaLnBrk="1" hangingPunct="1">
              <a:lnSpc>
                <a:spcPct val="90000"/>
              </a:lnSpc>
            </a:pPr>
            <a:r>
              <a:rPr lang="en-GB" altLang="zh-CN" sz="2800" dirty="0"/>
              <a:t>Formulas </a:t>
            </a:r>
            <a:r>
              <a:rPr lang="en-US" altLang="zh-CN" sz="2800" dirty="0"/>
              <a:t>(</a:t>
            </a:r>
            <a:r>
              <a:rPr lang="zh-CN" altLang="en-GB" sz="2800" dirty="0"/>
              <a:t>命题公式</a:t>
            </a:r>
            <a:r>
              <a:rPr lang="en-US" altLang="zh-CN" sz="2800" dirty="0"/>
              <a:t>)</a:t>
            </a:r>
            <a:endParaRPr lang="zh-CN" altLang="en-GB" sz="2800" dirty="0"/>
          </a:p>
          <a:p>
            <a:pPr lvl="1" eaLnBrk="1" hangingPunct="1">
              <a:lnSpc>
                <a:spcPct val="90000"/>
              </a:lnSpc>
            </a:pPr>
            <a:r>
              <a:rPr lang="en-GB" altLang="zh-CN" sz="2400" dirty="0"/>
              <a:t>All atoms are formulas</a:t>
            </a:r>
            <a:endParaRPr lang="en-GB" altLang="zh-CN" sz="2400" dirty="0"/>
          </a:p>
          <a:p>
            <a:pPr lvl="1" eaLnBrk="1" hangingPunct="1">
              <a:lnSpc>
                <a:spcPct val="90000"/>
              </a:lnSpc>
            </a:pPr>
            <a:r>
              <a:rPr lang="en-GB" altLang="zh-CN" sz="2400" dirty="0"/>
              <a:t>If </a:t>
            </a:r>
            <a:r>
              <a:rPr lang="en-GB" altLang="zh-CN" sz="2400" dirty="0">
                <a:sym typeface="Symbol" panose="05050102010706020507" pitchFamily="18" charset="2"/>
              </a:rPr>
              <a:t> is a formula then </a:t>
            </a:r>
            <a:r>
              <a:rPr lang="en-US" altLang="zh-CN" sz="2400" dirty="0">
                <a:latin typeface="Times New Roman" panose="02020603050405020304" pitchFamily="18" charset="0"/>
              </a:rPr>
              <a:t>¬</a:t>
            </a:r>
            <a:r>
              <a:rPr lang="en-US" altLang="zh-CN" sz="2400" dirty="0"/>
              <a:t> </a:t>
            </a:r>
            <a:r>
              <a:rPr lang="en-GB" altLang="zh-CN" sz="2400" dirty="0">
                <a:sym typeface="Symbol" panose="05050102010706020507" pitchFamily="18" charset="2"/>
              </a:rPr>
              <a:t> is a formula</a:t>
            </a:r>
            <a:endParaRPr lang="en-GB" altLang="zh-CN" sz="2400" dirty="0">
              <a:sym typeface="Symbol" panose="05050102010706020507" pitchFamily="18" charset="2"/>
            </a:endParaRPr>
          </a:p>
          <a:p>
            <a:pPr lvl="1" eaLnBrk="1" hangingPunct="1">
              <a:lnSpc>
                <a:spcPct val="90000"/>
              </a:lnSpc>
            </a:pPr>
            <a:r>
              <a:rPr lang="en-GB" altLang="zh-CN" sz="2400" dirty="0">
                <a:sym typeface="Symbol" panose="05050102010706020507" pitchFamily="18" charset="2"/>
              </a:rPr>
              <a:t>If  and  are formulas then the following are formulas: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a:t>
            </a:r>
            <a:r>
              <a:rPr lang="en-GB" altLang="zh-CN" sz="2400" i="1" dirty="0">
                <a:sym typeface="Symbol" panose="05050102010706020507" pitchFamily="18" charset="2"/>
              </a:rPr>
              <a:t>(etc.)</a:t>
            </a:r>
            <a:endParaRPr lang="en-GB" altLang="zh-CN" sz="2400" i="1" dirty="0">
              <a:sym typeface="Symbol" panose="05050102010706020507" pitchFamily="18" charset="2"/>
            </a:endParaRPr>
          </a:p>
          <a:p>
            <a:pPr eaLnBrk="1" hangingPunct="1">
              <a:lnSpc>
                <a:spcPct val="90000"/>
              </a:lnSpc>
            </a:pPr>
            <a:r>
              <a:rPr lang="en-GB" altLang="zh-CN" sz="2800" i="1" dirty="0">
                <a:sym typeface="Symbol" panose="05050102010706020507" pitchFamily="18" charset="2"/>
              </a:rPr>
              <a:t>Examples of  formulas: </a:t>
            </a:r>
            <a:br>
              <a:rPr lang="en-GB" altLang="zh-CN" sz="2800" i="1" dirty="0">
                <a:sym typeface="Symbol" panose="05050102010706020507" pitchFamily="18" charset="2"/>
              </a:rPr>
            </a:b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endParaRPr lang="en-US" altLang="zh-CN" sz="2800" dirty="0">
              <a:sym typeface="Symbol" panose="05050102010706020507" pitchFamily="18" charset="2"/>
            </a:endParaRPr>
          </a:p>
          <a:p>
            <a:pPr eaLnBrk="1" hangingPunct="1">
              <a:lnSpc>
                <a:spcPct val="90000"/>
              </a:lnSpc>
            </a:pPr>
            <a:r>
              <a:rPr lang="en-GB" altLang="zh-CN" sz="2800" i="1" dirty="0">
                <a:sym typeface="Symbol" panose="05050102010706020507" pitchFamily="18" charset="2"/>
              </a:rPr>
              <a:t>etc.</a:t>
            </a:r>
            <a:endParaRPr lang="en-GB" altLang="zh-CN" sz="2800" i="1"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GB" altLang="zh-CN" sz="4000"/>
              <a:t>The language of propositional logic defined more properly</a:t>
            </a:r>
            <a:endParaRPr lang="en-US" altLang="zh-CN" sz="4000"/>
          </a:p>
        </p:txBody>
      </p:sp>
      <p:sp>
        <p:nvSpPr>
          <p:cNvPr id="111619" name="Rectangle 3"/>
          <p:cNvSpPr>
            <a:spLocks noGrp="1" noChangeArrowheads="1"/>
          </p:cNvSpPr>
          <p:nvPr>
            <p:ph type="body" idx="1"/>
          </p:nvPr>
        </p:nvSpPr>
        <p:spPr/>
        <p:txBody>
          <a:bodyPr/>
          <a:lstStyle/>
          <a:p>
            <a:pPr eaLnBrk="1" hangingPunct="1"/>
            <a:r>
              <a:rPr lang="en-GB" altLang="zh-CN" sz="2800" i="1" dirty="0">
                <a:sym typeface="Symbol" panose="05050102010706020507" pitchFamily="18" charset="2"/>
              </a:rPr>
              <a:t>Examples of  formulas: </a:t>
            </a:r>
            <a:br>
              <a:rPr lang="en-GB" altLang="zh-CN" sz="2800" i="1" dirty="0">
                <a:sym typeface="Symbol" panose="05050102010706020507" pitchFamily="18" charset="2"/>
              </a:rPr>
            </a:br>
            <a:r>
              <a:rPr lang="en-GB" altLang="zh-CN" sz="2800" i="1" dirty="0">
                <a:sym typeface="Symbol" panose="05050102010706020507" pitchFamily="18" charset="2"/>
              </a:rPr>
              <a:t> </a:t>
            </a: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endParaRPr lang="en-GB" altLang="zh-CN" sz="2800" i="1" dirty="0">
              <a:sym typeface="Symbol" panose="05050102010706020507" pitchFamily="18" charset="2"/>
            </a:endParaRPr>
          </a:p>
          <a:p>
            <a:pPr eaLnBrk="1" hangingPunct="1"/>
            <a:r>
              <a:rPr lang="en-GB" altLang="zh-CN" sz="2800" i="1" dirty="0">
                <a:sym typeface="Symbol" panose="05050102010706020507" pitchFamily="18" charset="2"/>
              </a:rPr>
              <a:t>Convention 1: </a:t>
            </a:r>
            <a:r>
              <a:rPr lang="en-GB" altLang="zh-CN" sz="2800" dirty="0">
                <a:sym typeface="Symbol" panose="05050102010706020507" pitchFamily="18" charset="2"/>
              </a:rPr>
              <a:t>outermost brackets are omitted,:</a:t>
            </a:r>
            <a:br>
              <a:rPr lang="en-GB" altLang="zh-CN" sz="2800" dirty="0">
                <a:sym typeface="Symbol" panose="05050102010706020507" pitchFamily="18" charset="2"/>
              </a:rPr>
            </a:b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endParaRPr lang="en-US" altLang="zh-CN" sz="2800" dirty="0">
              <a:sym typeface="Symbol" panose="05050102010706020507" pitchFamily="18" charset="2"/>
            </a:endParaRPr>
          </a:p>
          <a:p>
            <a:pPr eaLnBrk="1" hangingPunct="1"/>
            <a:r>
              <a:rPr lang="en-GB" altLang="zh-CN" sz="2800" i="1" dirty="0">
                <a:sym typeface="Symbol" panose="05050102010706020507" pitchFamily="18" charset="2"/>
              </a:rPr>
              <a:t>Convention 2: </a:t>
            </a:r>
            <a:r>
              <a:rPr lang="en-GB" altLang="zh-CN" sz="2800" dirty="0">
                <a:sym typeface="Symbol" panose="05050102010706020507" pitchFamily="18" charset="2"/>
              </a:rPr>
              <a:t>associativity allows us to omit even more brackets, e.g.:</a:t>
            </a:r>
            <a:br>
              <a:rPr lang="en-GB" altLang="zh-CN" sz="2800" dirty="0">
                <a:sym typeface="Symbol" panose="05050102010706020507" pitchFamily="18" charset="2"/>
              </a:rPr>
            </a:br>
            <a:r>
              <a:rPr lang="en-GB" altLang="zh-CN" sz="2800" dirty="0">
                <a:sym typeface="Symbol" panose="05050102010706020507" pitchFamily="18" charset="2"/>
              </a:rPr>
              <a:t>p</a:t>
            </a:r>
            <a:r>
              <a:rPr lang="en-US" altLang="zh-CN" sz="2800" dirty="0"/>
              <a:t>1</a:t>
            </a:r>
            <a:r>
              <a:rPr lang="en-US" altLang="zh-CN" sz="2800" dirty="0">
                <a:sym typeface="Symbol" panose="05050102010706020507" pitchFamily="18" charset="2"/>
              </a:rPr>
              <a:t> p2  p3,            </a:t>
            </a:r>
            <a:r>
              <a:rPr lang="en-GB" altLang="zh-CN" sz="2800" dirty="0">
                <a:sym typeface="Symbol" panose="05050102010706020507" pitchFamily="18" charset="2"/>
              </a:rPr>
              <a:t>p</a:t>
            </a:r>
            <a:r>
              <a:rPr lang="en-US" altLang="zh-CN" sz="2800" dirty="0"/>
              <a:t>1</a:t>
            </a:r>
            <a:r>
              <a:rPr lang="en-US" altLang="zh-CN" sz="2800" dirty="0">
                <a:sym typeface="Symbol" panose="05050102010706020507" pitchFamily="18" charset="2"/>
              </a:rPr>
              <a:t>  p2  p3</a:t>
            </a:r>
            <a:endParaRPr lang="en-US" altLang="zh-CN" sz="2800" dirty="0">
              <a:sym typeface="Symbol" panose="05050102010706020507" pitchFamily="18" charset="2"/>
            </a:endParaRPr>
          </a:p>
          <a:p>
            <a:pPr eaLnBrk="1" hangingPunct="1"/>
            <a:endParaRPr lang="en-GB" altLang="zh-CN" sz="2800"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z="4000" dirty="0"/>
              <a:t>Precedence of logical operators</a:t>
            </a:r>
            <a:br>
              <a:rPr lang="en-US" altLang="zh-CN" sz="4000" dirty="0"/>
            </a:br>
            <a:r>
              <a:rPr lang="en-US" altLang="zh-CN" sz="4000" dirty="0"/>
              <a:t>Nested Propositional Expressions</a:t>
            </a:r>
            <a:endParaRPr lang="en-US" altLang="zh-CN" sz="4000" dirty="0"/>
          </a:p>
        </p:txBody>
      </p:sp>
      <p:sp>
        <p:nvSpPr>
          <p:cNvPr id="112643" name="Rectangle 3"/>
          <p:cNvSpPr>
            <a:spLocks noGrp="1" noChangeArrowheads="1"/>
          </p:cNvSpPr>
          <p:nvPr>
            <p:ph type="body" idx="1"/>
          </p:nvPr>
        </p:nvSpPr>
        <p:spPr>
          <a:xfrm>
            <a:off x="685800" y="1981200"/>
            <a:ext cx="7772400" cy="4267200"/>
          </a:xfrm>
        </p:spPr>
        <p:txBody>
          <a:bodyPr/>
          <a:lstStyle/>
          <a:p>
            <a:pPr eaLnBrk="1" hangingPunct="1">
              <a:lnSpc>
                <a:spcPct val="80000"/>
              </a:lnSpc>
            </a:pPr>
            <a:r>
              <a:rPr lang="en-US" altLang="zh-CN" sz="2800" dirty="0"/>
              <a:t>Use parentheses to </a:t>
            </a:r>
            <a:r>
              <a:rPr lang="en-US" altLang="zh-CN" sz="2800" i="1" dirty="0"/>
              <a:t>group sub-expressions</a:t>
            </a:r>
            <a:r>
              <a:rPr lang="en-US" altLang="zh-CN" sz="2800" dirty="0"/>
              <a:t>:</a:t>
            </a:r>
            <a:br>
              <a:rPr lang="en-US" altLang="zh-CN" sz="2800" dirty="0"/>
            </a:br>
            <a:r>
              <a:rPr lang="en-US" altLang="zh-CN" sz="2800" dirty="0">
                <a:latin typeface="Times New Roman" panose="02020603050405020304" pitchFamily="18" charset="0"/>
              </a:rPr>
              <a:t>“</a:t>
            </a:r>
            <a:r>
              <a:rPr lang="en-US" altLang="zh-CN" sz="2800" u="sng" dirty="0"/>
              <a:t>I just saw my old friend</a:t>
            </a:r>
            <a:r>
              <a:rPr lang="en-US" altLang="zh-CN" sz="2800" dirty="0"/>
              <a:t>, and either </a:t>
            </a:r>
            <a:r>
              <a:rPr lang="en-US" altLang="zh-CN" sz="2800" u="sng" dirty="0"/>
              <a:t>he</a:t>
            </a:r>
            <a:r>
              <a:rPr lang="en-US" altLang="zh-CN" sz="2800" u="sng" dirty="0">
                <a:latin typeface="Times New Roman" panose="02020603050405020304" pitchFamily="18" charset="0"/>
              </a:rPr>
              <a:t>’</a:t>
            </a:r>
            <a:r>
              <a:rPr lang="en-US" altLang="zh-CN" sz="2800" u="sng" dirty="0"/>
              <a:t>s </a:t>
            </a:r>
            <a:r>
              <a:rPr lang="en-US" altLang="zh-CN" sz="2800" i="1" u="sng" dirty="0"/>
              <a:t>g</a:t>
            </a:r>
            <a:r>
              <a:rPr lang="en-US" altLang="zh-CN" sz="2800" u="sng" dirty="0"/>
              <a:t>rown</a:t>
            </a:r>
            <a:r>
              <a:rPr lang="en-US" altLang="zh-CN" sz="2800" dirty="0"/>
              <a:t> or </a:t>
            </a:r>
            <a:r>
              <a:rPr lang="en-US" altLang="zh-CN" sz="2800" u="sng" dirty="0"/>
              <a:t>I</a:t>
            </a:r>
            <a:r>
              <a:rPr lang="en-US" altLang="zh-CN" sz="2800" u="sng" dirty="0">
                <a:latin typeface="Times New Roman" panose="02020603050405020304" pitchFamily="18" charset="0"/>
              </a:rPr>
              <a:t>’</a:t>
            </a:r>
            <a:r>
              <a:rPr lang="en-US" altLang="zh-CN" sz="2800" u="sng" dirty="0"/>
              <a:t>ve </a:t>
            </a:r>
            <a:r>
              <a:rPr lang="en-US" altLang="zh-CN" sz="2800" i="1" u="sng" dirty="0"/>
              <a:t>s</a:t>
            </a:r>
            <a:r>
              <a:rPr lang="en-US" altLang="zh-CN" sz="2800" u="sng" dirty="0"/>
              <a:t>hrunk</a:t>
            </a:r>
            <a:r>
              <a:rPr lang="en-US" altLang="zh-CN" sz="2800" dirty="0"/>
              <a:t>.</a:t>
            </a:r>
            <a:r>
              <a:rPr lang="en-US" altLang="zh-CN" sz="2800" dirty="0">
                <a:latin typeface="Times New Roman" panose="02020603050405020304" pitchFamily="18" charset="0"/>
              </a:rPr>
              <a:t>”</a:t>
            </a:r>
            <a:r>
              <a:rPr lang="en-US" altLang="zh-CN" sz="2800" dirty="0"/>
              <a:t> = </a:t>
            </a:r>
            <a:r>
              <a:rPr lang="en-US" altLang="zh-CN" sz="2800" i="1" dirty="0"/>
              <a:t>f</a:t>
            </a:r>
            <a:r>
              <a:rPr lang="en-US" altLang="zh-CN" sz="2800" dirty="0"/>
              <a:t> </a:t>
            </a:r>
            <a:r>
              <a:rPr lang="en-US" altLang="zh-CN" sz="2800" dirty="0">
                <a:sym typeface="Symbol" panose="05050102010706020507" pitchFamily="18" charset="2"/>
              </a:rPr>
              <a:t> (</a:t>
            </a:r>
            <a:r>
              <a:rPr lang="en-US" altLang="zh-CN" sz="2800" i="1" dirty="0">
                <a:sym typeface="Symbol" panose="05050102010706020507" pitchFamily="18" charset="2"/>
              </a:rPr>
              <a:t>g</a:t>
            </a:r>
            <a:r>
              <a:rPr lang="en-US" altLang="zh-CN" sz="2800" dirty="0">
                <a:sym typeface="Symbol" panose="05050102010706020507" pitchFamily="18" charset="2"/>
              </a:rPr>
              <a:t>  </a:t>
            </a:r>
            <a:r>
              <a:rPr lang="en-US" altLang="zh-CN" sz="2800" i="1" dirty="0">
                <a:sym typeface="Symbol" panose="05050102010706020507" pitchFamily="18" charset="2"/>
              </a:rPr>
              <a:t>s</a:t>
            </a:r>
            <a:r>
              <a:rPr lang="en-US" altLang="zh-CN" sz="2800" dirty="0">
                <a:sym typeface="Symbol" panose="05050102010706020507" pitchFamily="18" charset="2"/>
              </a:rPr>
              <a:t>)</a:t>
            </a:r>
            <a:endParaRPr lang="en-US" altLang="zh-CN" sz="2800" dirty="0">
              <a:sym typeface="Symbol" panose="05050102010706020507" pitchFamily="18" charset="2"/>
            </a:endParaRPr>
          </a:p>
          <a:p>
            <a:pPr lvl="1" eaLnBrk="1" hangingPunct="1">
              <a:lnSpc>
                <a:spcPct val="80000"/>
              </a:lnSpc>
            </a:pPr>
            <a:r>
              <a:rPr lang="en-US" altLang="zh-CN" dirty="0"/>
              <a:t>  (</a:t>
            </a:r>
            <a:r>
              <a:rPr lang="en-US" altLang="zh-CN" i="1" dirty="0"/>
              <a:t>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mean something different</a:t>
            </a:r>
            <a:endParaRPr lang="en-US" altLang="zh-CN" dirty="0">
              <a:sym typeface="Symbol" panose="05050102010706020507" pitchFamily="18" charset="2"/>
            </a:endParaRPr>
          </a:p>
          <a:p>
            <a:pPr lvl="1" eaLnBrk="1" hangingPunct="1">
              <a:lnSpc>
                <a:spcPct val="80000"/>
              </a:lnSpc>
            </a:pPr>
            <a:r>
              <a:rPr lang="en-US" altLang="zh-CN" i="1" dirty="0"/>
              <a:t>  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be ambiguous</a:t>
            </a:r>
            <a:endParaRPr lang="en-US" altLang="zh-CN" dirty="0">
              <a:sym typeface="Symbol" panose="05050102010706020507" pitchFamily="18" charset="2"/>
            </a:endParaRPr>
          </a:p>
          <a:p>
            <a:pPr eaLnBrk="1" hangingPunct="1">
              <a:lnSpc>
                <a:spcPct val="80000"/>
              </a:lnSpc>
            </a:pPr>
            <a:r>
              <a:rPr lang="en-US" altLang="zh-CN" sz="2800" dirty="0">
                <a:sym typeface="Symbol" panose="05050102010706020507" pitchFamily="18" charset="2"/>
              </a:rPr>
              <a:t>By convention,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t> takes </a:t>
            </a:r>
            <a:r>
              <a:rPr lang="en-US" altLang="zh-CN" sz="2800" i="1" dirty="0"/>
              <a:t>precedence</a:t>
            </a:r>
            <a:r>
              <a:rPr lang="en-US" altLang="zh-CN" sz="2800" dirty="0"/>
              <a:t> over both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rPr>
              <a:t>”</a:t>
            </a:r>
            <a:r>
              <a:rPr lang="en-US" altLang="zh-CN" sz="2800" dirty="0"/>
              <a:t> and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endParaRPr lang="en-US" altLang="zh-CN" sz="2800" dirty="0">
              <a:sym typeface="Symbol" panose="05050102010706020507" pitchFamily="18" charset="2"/>
            </a:endParaRPr>
          </a:p>
          <a:p>
            <a:pPr lvl="1" eaLnBrk="1" hangingPunct="1">
              <a:lnSpc>
                <a:spcPct val="80000"/>
              </a:lnSpc>
            </a:pPr>
            <a:r>
              <a:rPr lang="en-US" altLang="zh-CN" dirty="0"/>
              <a:t>  </a:t>
            </a:r>
            <a:r>
              <a:rPr lang="en-US" altLang="zh-CN" dirty="0">
                <a:latin typeface="Times New Roman" panose="02020603050405020304" pitchFamily="18" charset="0"/>
              </a:rPr>
              <a:t>¬</a:t>
            </a:r>
            <a:r>
              <a:rPr lang="en-US" altLang="zh-CN" i="1" dirty="0"/>
              <a:t>s</a:t>
            </a:r>
            <a:r>
              <a:rPr lang="en-US" altLang="zh-CN" dirty="0">
                <a:sym typeface="Symbol" panose="05050102010706020507" pitchFamily="18" charset="2"/>
              </a:rPr>
              <a:t> </a:t>
            </a:r>
            <a:r>
              <a:rPr lang="en-US" altLang="zh-CN" i="1" dirty="0"/>
              <a:t> f</a:t>
            </a:r>
            <a:r>
              <a:rPr lang="en-US" altLang="zh-CN" dirty="0"/>
              <a:t>   means   (</a:t>
            </a:r>
            <a:r>
              <a:rPr lang="en-US" altLang="zh-CN" dirty="0">
                <a:latin typeface="Times New Roman" panose="02020603050405020304" pitchFamily="18" charset="0"/>
              </a:rPr>
              <a:t>¬</a:t>
            </a:r>
            <a:r>
              <a:rPr lang="en-US" altLang="zh-CN" i="1" dirty="0"/>
              <a:t>s</a:t>
            </a:r>
            <a:r>
              <a:rPr lang="en-US" altLang="zh-CN" dirty="0"/>
              <a:t>)</a:t>
            </a:r>
            <a:r>
              <a:rPr lang="en-US" altLang="zh-CN" i="1" dirty="0"/>
              <a:t> </a:t>
            </a:r>
            <a:r>
              <a:rPr lang="en-US" altLang="zh-CN" dirty="0">
                <a:sym typeface="Symbol" panose="05050102010706020507" pitchFamily="18" charset="2"/>
              </a:rPr>
              <a:t> </a:t>
            </a:r>
            <a:r>
              <a:rPr lang="en-US" altLang="zh-CN" i="1" dirty="0"/>
              <a:t>f  </a:t>
            </a:r>
            <a:r>
              <a:rPr lang="en-US" altLang="zh-CN" dirty="0"/>
              <a:t>,   </a:t>
            </a:r>
            <a:r>
              <a:rPr lang="en-US" altLang="zh-CN" b="1" dirty="0"/>
              <a:t>not   </a:t>
            </a:r>
            <a:r>
              <a:rPr lang="en-US" altLang="zh-CN" dirty="0">
                <a:latin typeface="Times New Roman" panose="02020603050405020304" pitchFamily="18" charset="0"/>
              </a:rPr>
              <a:t>¬</a:t>
            </a:r>
            <a:r>
              <a:rPr lang="en-US" altLang="zh-CN" dirty="0"/>
              <a:t> (</a:t>
            </a:r>
            <a:r>
              <a:rPr lang="en-US" altLang="zh-CN" i="1" dirty="0"/>
              <a:t>s </a:t>
            </a:r>
            <a:r>
              <a:rPr lang="en-US" altLang="zh-CN" dirty="0">
                <a:sym typeface="Symbol" panose="05050102010706020507" pitchFamily="18" charset="2"/>
              </a:rPr>
              <a:t> </a:t>
            </a:r>
            <a:r>
              <a:rPr lang="en-US" altLang="zh-CN" i="1" dirty="0"/>
              <a:t>f</a:t>
            </a:r>
            <a:r>
              <a:rPr lang="en-US" altLang="zh-CN" dirty="0"/>
              <a:t>)</a:t>
            </a:r>
            <a:endParaRPr lang="en-US" altLang="zh-CN" dirty="0"/>
          </a:p>
          <a:p>
            <a:pPr eaLnBrk="1" hangingPunct="1">
              <a:lnSpc>
                <a:spcPct val="80000"/>
              </a:lnSpc>
            </a:pPr>
            <a:r>
              <a:rPr lang="en-US" altLang="zh-CN" b="1" dirty="0">
                <a:solidFill>
                  <a:srgbClr val="FF0000"/>
                </a:solidFill>
              </a:rPr>
              <a:t>1 </a:t>
            </a:r>
            <a:r>
              <a:rPr lang="en-US" altLang="zh-CN" b="1" dirty="0">
                <a:solidFill>
                  <a:srgbClr val="FF0000"/>
                </a:solidFill>
                <a:latin typeface="Times New Roman" panose="02020603050405020304" pitchFamily="18" charset="0"/>
              </a:rPr>
              <a:t>¬</a:t>
            </a:r>
            <a:r>
              <a:rPr lang="en-US" altLang="zh-CN" b="1" dirty="0">
                <a:solidFill>
                  <a:srgbClr val="FF0000"/>
                </a:solidFill>
              </a:rPr>
              <a:t>   2  </a:t>
            </a:r>
            <a:r>
              <a:rPr lang="en-US" altLang="zh-CN" b="1" dirty="0">
                <a:solidFill>
                  <a:srgbClr val="FF0000"/>
                </a:solidFill>
                <a:sym typeface="Symbol" panose="05050102010706020507" pitchFamily="18" charset="2"/>
              </a:rPr>
              <a:t></a:t>
            </a:r>
            <a:r>
              <a:rPr lang="en-US" altLang="zh-CN" b="1" dirty="0">
                <a:solidFill>
                  <a:srgbClr val="FF0000"/>
                </a:solidFill>
              </a:rPr>
              <a:t> </a:t>
            </a:r>
            <a:r>
              <a:rPr lang="en-US" altLang="zh-CN" sz="2800" b="1" dirty="0">
                <a:solidFill>
                  <a:srgbClr val="FF0000"/>
                </a:solidFill>
                <a:sym typeface="Symbol" panose="05050102010706020507" pitchFamily="18" charset="2"/>
              </a:rPr>
              <a:t>      3</a:t>
            </a:r>
            <a:r>
              <a:rPr lang="en-US" altLang="zh-CN" sz="2400" b="1" dirty="0">
                <a:solidFill>
                  <a:srgbClr val="FF0000"/>
                </a:solidFill>
                <a:sym typeface="Symbol" panose="05050102010706020507" pitchFamily="18" charset="2"/>
              </a:rPr>
              <a:t></a:t>
            </a:r>
            <a:r>
              <a:rPr lang="en-US" altLang="zh-CN" b="1" dirty="0">
                <a:solidFill>
                  <a:srgbClr val="FF0000"/>
                </a:solidFill>
              </a:rPr>
              <a:t> </a:t>
            </a:r>
            <a:r>
              <a:rPr lang="en-US" altLang="zh-CN" sz="2400" b="1" dirty="0">
                <a:solidFill>
                  <a:srgbClr val="FF0000"/>
                </a:solidFill>
                <a:sym typeface="Symbol" panose="05050102010706020507" pitchFamily="18" charset="2"/>
              </a:rPr>
              <a:t></a:t>
            </a:r>
            <a:endParaRPr lang="en-US" altLang="zh-CN" sz="2400" b="1" dirty="0">
              <a:solidFill>
                <a:srgbClr val="FF0000"/>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a:t>Logic and bit operations</a:t>
            </a:r>
            <a:endParaRPr lang="en-US" altLang="zh-CN"/>
          </a:p>
        </p:txBody>
      </p:sp>
      <p:sp>
        <p:nvSpPr>
          <p:cNvPr id="118787" name="Rectangle 3"/>
          <p:cNvSpPr>
            <a:spLocks noGrp="1" noChangeArrowheads="1"/>
          </p:cNvSpPr>
          <p:nvPr>
            <p:ph type="body" idx="1"/>
          </p:nvPr>
        </p:nvSpPr>
        <p:spPr/>
        <p:txBody>
          <a:bodyPr/>
          <a:lstStyle/>
          <a:p>
            <a:pPr eaLnBrk="1" hangingPunct="1"/>
            <a:r>
              <a:rPr lang="en-US" altLang="zh-CN"/>
              <a:t>Computer bit operations correspond to the logical connectives.</a:t>
            </a:r>
            <a:endParaRPr lang="en-US" altLang="zh-CN"/>
          </a:p>
          <a:p>
            <a:pPr eaLnBrk="1" hangingPunct="1"/>
            <a:r>
              <a:rPr lang="en-US" altLang="zh-CN"/>
              <a:t>Bitwise OR bitwise AND bitwise XOR</a:t>
            </a:r>
            <a:endParaRPr lang="en-US" altLang="zh-CN"/>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0" y="76200"/>
            <a:ext cx="8568630" cy="1143000"/>
          </a:xfrm>
        </p:spPr>
        <p:txBody>
          <a:bodyPr/>
          <a:lstStyle/>
          <a:p>
            <a:pPr eaLnBrk="1" hangingPunct="1"/>
            <a:r>
              <a:rPr lang="en-US" altLang="zh-CN" dirty="0"/>
              <a:t>1.1 Propositional Logic (</a:t>
            </a:r>
            <a:r>
              <a:rPr lang="zh-CN" altLang="en-US" dirty="0"/>
              <a:t>命题逻辑</a:t>
            </a:r>
            <a:r>
              <a:rPr lang="en-US" altLang="zh-CN" dirty="0"/>
              <a:t>)</a:t>
            </a:r>
            <a:endParaRPr lang="en-US" altLang="zh-CN" dirty="0"/>
          </a:p>
        </p:txBody>
      </p:sp>
      <p:sp>
        <p:nvSpPr>
          <p:cNvPr id="12291" name="Rectangle 3"/>
          <p:cNvSpPr>
            <a:spLocks noGrp="1" noChangeArrowheads="1"/>
          </p:cNvSpPr>
          <p:nvPr>
            <p:ph type="body" sz="half" idx="1"/>
          </p:nvPr>
        </p:nvSpPr>
        <p:spPr>
          <a:xfrm>
            <a:off x="457200" y="1124744"/>
            <a:ext cx="8229600" cy="4525963"/>
          </a:xfrm>
        </p:spPr>
        <p:txBody>
          <a:bodyPr/>
          <a:lstStyle/>
          <a:p>
            <a:pPr eaLnBrk="1" hangingPunct="1">
              <a:lnSpc>
                <a:spcPct val="130000"/>
              </a:lnSpc>
              <a:buFontTx/>
              <a:buNone/>
            </a:pPr>
            <a:r>
              <a:rPr lang="en-US" altLang="zh-CN" sz="2800" b="1" i="1" dirty="0"/>
              <a:t>Propositional Logic</a:t>
            </a:r>
            <a:r>
              <a:rPr lang="en-US" altLang="zh-CN" sz="2800" b="1" dirty="0"/>
              <a:t> </a:t>
            </a:r>
            <a:r>
              <a:rPr lang="en-US" altLang="zh-CN" sz="2800" dirty="0"/>
              <a:t>is the logic of </a:t>
            </a:r>
            <a:r>
              <a:rPr lang="en-US" altLang="zh-CN" sz="2800" u="sng" dirty="0"/>
              <a:t>compound statements </a:t>
            </a:r>
            <a:r>
              <a:rPr lang="en-US" altLang="zh-CN" sz="2800" dirty="0"/>
              <a:t>built from simpler </a:t>
            </a:r>
            <a:r>
              <a:rPr lang="en-US" altLang="zh-CN" sz="2800" b="1" dirty="0"/>
              <a:t>statements</a:t>
            </a:r>
            <a:r>
              <a:rPr lang="en-US" altLang="zh-CN" sz="2800" dirty="0"/>
              <a:t> </a:t>
            </a:r>
            <a:br>
              <a:rPr lang="en-US" altLang="zh-CN" sz="2800" dirty="0"/>
            </a:br>
            <a:r>
              <a:rPr lang="en-US" altLang="zh-CN" sz="2800" dirty="0"/>
              <a:t>using so-called </a:t>
            </a:r>
            <a:r>
              <a:rPr lang="en-US" altLang="zh-CN" sz="2800" i="1" u="sng" dirty="0"/>
              <a:t>Boolean</a:t>
            </a:r>
            <a:r>
              <a:rPr lang="en-US" altLang="zh-CN" sz="2800" u="sng" dirty="0"/>
              <a:t> </a:t>
            </a:r>
            <a:r>
              <a:rPr lang="en-US" altLang="zh-CN" sz="2800" i="1" u="sng" dirty="0"/>
              <a:t>connectives</a:t>
            </a:r>
            <a:r>
              <a:rPr lang="en-US" altLang="zh-CN" sz="2800" i="1" dirty="0"/>
              <a:t>.</a:t>
            </a:r>
            <a:endParaRPr lang="en-US" altLang="zh-CN" sz="2800" i="1" dirty="0"/>
          </a:p>
          <a:p>
            <a:pPr eaLnBrk="1" hangingPunct="1">
              <a:lnSpc>
                <a:spcPct val="130000"/>
              </a:lnSpc>
              <a:buFontTx/>
              <a:buNone/>
            </a:pPr>
            <a:r>
              <a:rPr lang="en-US" altLang="zh-CN" sz="2800" dirty="0"/>
              <a:t>Basic element: </a:t>
            </a:r>
            <a:r>
              <a:rPr lang="en-US" altLang="zh-CN" sz="2800" b="1" dirty="0"/>
              <a:t>statement</a:t>
            </a:r>
            <a:r>
              <a:rPr lang="en-US" altLang="zh-CN" sz="2800" dirty="0"/>
              <a:t> (or </a:t>
            </a:r>
            <a:r>
              <a:rPr lang="en-US" altLang="zh-CN" sz="2800" b="1" dirty="0"/>
              <a:t>proposition)</a:t>
            </a:r>
            <a:r>
              <a:rPr lang="en-US" altLang="zh-CN" sz="2800" dirty="0"/>
              <a:t> </a:t>
            </a:r>
            <a:endParaRPr lang="en-US" altLang="zh-CN" sz="2800" dirty="0">
              <a:solidFill>
                <a:srgbClr val="FF0000"/>
              </a:solidFill>
            </a:endParaRPr>
          </a:p>
          <a:p>
            <a:pPr eaLnBrk="1" hangingPunct="1">
              <a:lnSpc>
                <a:spcPct val="130000"/>
              </a:lnSpc>
              <a:buFontTx/>
              <a:buNone/>
            </a:pPr>
            <a:r>
              <a:rPr lang="en-US" altLang="zh-CN" sz="2800" dirty="0">
                <a:solidFill>
                  <a:srgbClr val="FF0000"/>
                </a:solidFill>
              </a:rPr>
              <a:t>Some applications in computer science:</a:t>
            </a:r>
            <a:endParaRPr lang="en-US" altLang="zh-CN" sz="2800" dirty="0">
              <a:solidFill>
                <a:srgbClr val="FF0000"/>
              </a:solidFill>
            </a:endParaRPr>
          </a:p>
          <a:p>
            <a:pPr eaLnBrk="1" hangingPunct="1">
              <a:lnSpc>
                <a:spcPct val="130000"/>
              </a:lnSpc>
            </a:pPr>
            <a:r>
              <a:rPr lang="en-US" altLang="zh-CN" sz="2800" dirty="0">
                <a:solidFill>
                  <a:schemeClr val="accent2"/>
                </a:solidFill>
              </a:rPr>
              <a:t>Design of digital electronic circuits.</a:t>
            </a:r>
            <a:endParaRPr lang="en-US" altLang="zh-CN" sz="2800" dirty="0">
              <a:solidFill>
                <a:schemeClr val="accent2"/>
              </a:solidFill>
            </a:endParaRPr>
          </a:p>
          <a:p>
            <a:pPr eaLnBrk="1" hangingPunct="1">
              <a:lnSpc>
                <a:spcPct val="130000"/>
              </a:lnSpc>
            </a:pPr>
            <a:r>
              <a:rPr lang="en-US" altLang="zh-CN" sz="2800" dirty="0">
                <a:solidFill>
                  <a:schemeClr val="accent2"/>
                </a:solidFill>
              </a:rPr>
              <a:t>Expressing conditions in programs.</a:t>
            </a:r>
            <a:endParaRPr lang="en-US" altLang="zh-CN" sz="2800" dirty="0">
              <a:solidFill>
                <a:schemeClr val="accent2"/>
              </a:solidFill>
            </a:endParaRPr>
          </a:p>
          <a:p>
            <a:pPr eaLnBrk="1" hangingPunct="1">
              <a:lnSpc>
                <a:spcPct val="130000"/>
              </a:lnSpc>
            </a:pPr>
            <a:r>
              <a:rPr lang="en-US" altLang="zh-CN" sz="2800" dirty="0">
                <a:solidFill>
                  <a:schemeClr val="accent2"/>
                </a:solidFill>
              </a:rPr>
              <a:t>Queries to databases &amp; search engines.</a:t>
            </a:r>
            <a:endParaRPr lang="en-US" altLang="zh-CN" sz="2800" dirty="0">
              <a:solidFill>
                <a:schemeClr val="accent2"/>
              </a:solidFill>
            </a:endParaRPr>
          </a:p>
        </p:txBody>
      </p:sp>
      <p:pic>
        <p:nvPicPr>
          <p:cNvPr id="12292" name="Picture 4" descr="Boole"/>
          <p:cNvPicPr>
            <a:picLocks noGrp="1" noChangeAspect="1" noChangeArrowheads="1"/>
          </p:cNvPicPr>
          <p:nvPr>
            <p:ph sz="quarter" idx="2"/>
          </p:nvPr>
        </p:nvPicPr>
        <p:blipFill>
          <a:blip r:embed="rId1">
            <a:extLst>
              <a:ext uri="{28A0092B-C50C-407E-A947-70E740481C1C}">
                <a14:useLocalDpi xmlns:a14="http://schemas.microsoft.com/office/drawing/2010/main" val="0"/>
              </a:ext>
            </a:extLst>
          </a:blip>
          <a:srcRect/>
          <a:stretch>
            <a:fillRect/>
          </a:stretch>
        </p:blipFill>
        <p:spPr>
          <a:xfrm>
            <a:off x="7452320" y="2645123"/>
            <a:ext cx="1628775" cy="1905000"/>
          </a:xfr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5"/>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endParaRPr lang="en-US" altLang="zh-CN" sz="2000">
              <a:solidFill>
                <a:schemeClr val="bg1"/>
              </a:solidFill>
              <a:latin typeface="Times New Roman" panose="02020603050405020304" pitchFamily="18" charset="0"/>
            </a:endParaRPr>
          </a:p>
        </p:txBody>
      </p:sp>
      <p:sp>
        <p:nvSpPr>
          <p:cNvPr id="12294" name="Text Box 6"/>
          <p:cNvSpPr txBox="1">
            <a:spLocks noChangeArrowheads="1"/>
          </p:cNvSpPr>
          <p:nvPr/>
        </p:nvSpPr>
        <p:spPr bwMode="auto">
          <a:xfrm>
            <a:off x="7450137" y="5085184"/>
            <a:ext cx="1517650" cy="698500"/>
          </a:xfrm>
          <a:prstGeom prst="rect">
            <a:avLst/>
          </a:prstGeom>
          <a:solidFill>
            <a:srgbClr val="FFFFCC"/>
          </a:solidFill>
          <a:ln w="57150">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George Boole</a:t>
            </a:r>
            <a:br>
              <a:rPr lang="en-US" altLang="zh-CN" sz="1800">
                <a:latin typeface="Times New Roman" panose="02020603050405020304" pitchFamily="18" charset="0"/>
              </a:rPr>
            </a:br>
            <a:r>
              <a:rPr lang="en-US" altLang="zh-CN" sz="1800">
                <a:latin typeface="Times New Roman" panose="02020603050405020304" pitchFamily="18" charset="0"/>
              </a:rPr>
              <a:t>(1815-1864)</a:t>
            </a:r>
            <a:endParaRPr lang="en-US" altLang="zh-CN" sz="1800">
              <a:latin typeface="Times New Roman" panose="02020603050405020304" pitchFamily="18" charset="0"/>
            </a:endParaRPr>
          </a:p>
        </p:txBody>
      </p:sp>
      <p:sp>
        <p:nvSpPr>
          <p:cNvPr id="8" name="文本框 7"/>
          <p:cNvSpPr txBox="1"/>
          <p:nvPr/>
        </p:nvSpPr>
        <p:spPr>
          <a:xfrm>
            <a:off x="6012160" y="6133099"/>
            <a:ext cx="4578350" cy="338554"/>
          </a:xfrm>
          <a:prstGeom prst="rect">
            <a:avLst/>
          </a:prstGeom>
          <a:noFill/>
        </p:spPr>
        <p:txBody>
          <a:bodyPr wrap="square">
            <a:spAutoFit/>
          </a:bodyPr>
          <a:lstStyle/>
          <a:p>
            <a:r>
              <a:rPr lang="en-US" altLang="zh-CN" sz="1600" b="1" dirty="0"/>
              <a:t>《The Laws of Thought》1854</a:t>
            </a:r>
            <a:endParaRPr lang="zh-CN" altLang="en-US" b="1" dirty="0"/>
          </a:p>
        </p:txBody>
      </p:sp>
      <p:sp>
        <p:nvSpPr>
          <p:cNvPr id="3" name="灯片编号占位符 2"/>
          <p:cNvSpPr>
            <a:spLocks noGrp="1"/>
          </p:cNvSpPr>
          <p:nvPr>
            <p:ph type="sldNum" sz="quarter" idx="12"/>
          </p:nvPr>
        </p:nvSpPr>
        <p:spPr/>
        <p:txBody>
          <a:bodyPr/>
          <a:lstStyle/>
          <a:p>
            <a:fld id="{5066C72B-8237-4816-9F04-57E1CA9B5A28}" type="slidenum">
              <a:rPr lang="en-US" altLang="zh-CN" smtClean="0"/>
            </a:fld>
            <a:endParaRPr lang="en-US" altLang="zh-CN"/>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a:t>Bitwise Operations</a:t>
            </a:r>
            <a:endParaRPr lang="en-US" altLang="zh-CN"/>
          </a:p>
        </p:txBody>
      </p:sp>
      <p:sp>
        <p:nvSpPr>
          <p:cNvPr id="119811" name="Rectangle 3"/>
          <p:cNvSpPr>
            <a:spLocks noGrp="1" noChangeArrowheads="1"/>
          </p:cNvSpPr>
          <p:nvPr>
            <p:ph type="body" idx="1"/>
          </p:nvPr>
        </p:nvSpPr>
        <p:spPr/>
        <p:txBody>
          <a:bodyPr/>
          <a:lstStyle/>
          <a:p>
            <a:pPr eaLnBrk="1" hangingPunct="1"/>
            <a:r>
              <a:rPr lang="en-US" altLang="zh-CN"/>
              <a:t>Boolean operations can be extended to operate on bit strings as well as single bits.</a:t>
            </a:r>
            <a:endParaRPr lang="en-US" altLang="zh-CN"/>
          </a:p>
          <a:p>
            <a:pPr eaLnBrk="1" hangingPunct="1"/>
            <a:r>
              <a:rPr lang="en-US" altLang="zh-CN"/>
              <a:t>E.g.:</a:t>
            </a:r>
            <a:br>
              <a:rPr lang="en-US" altLang="zh-CN"/>
            </a:br>
            <a:r>
              <a:rPr lang="en-US" altLang="zh-CN"/>
              <a:t>01 1011 0110</a:t>
            </a:r>
            <a:br>
              <a:rPr lang="en-US" altLang="zh-CN"/>
            </a:br>
            <a:r>
              <a:rPr lang="en-US" altLang="zh-CN" u="sng"/>
              <a:t>11 0001 1101</a:t>
            </a:r>
            <a:br>
              <a:rPr lang="en-US" altLang="zh-CN" u="sng"/>
            </a:br>
            <a:r>
              <a:rPr lang="en-US" altLang="zh-CN"/>
              <a:t>11 1011 1111  Bit-wise OR</a:t>
            </a:r>
            <a:br>
              <a:rPr lang="en-US" altLang="zh-CN"/>
            </a:br>
            <a:r>
              <a:rPr lang="en-US" altLang="zh-CN"/>
              <a:t>01 0001 0100  Bit-wise AND</a:t>
            </a:r>
            <a:br>
              <a:rPr lang="en-US" altLang="zh-CN"/>
            </a:br>
            <a:r>
              <a:rPr lang="en-US" altLang="zh-CN"/>
              <a:t>10 1010 1011  Bit-wise XOR</a:t>
            </a:r>
            <a:endParaRPr lang="en-US" altLang="zh-CN"/>
          </a:p>
        </p:txBody>
      </p:sp>
      <p:sp>
        <p:nvSpPr>
          <p:cNvPr id="119812" name="Text Box 4"/>
          <p:cNvSpPr txBox="1">
            <a:spLocks noChangeArrowheads="1"/>
          </p:cNvSpPr>
          <p:nvPr/>
        </p:nvSpPr>
        <p:spPr bwMode="auto">
          <a:xfrm>
            <a:off x="7313613" y="76200"/>
            <a:ext cx="1755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#2 – Bits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noChangeArrowheads="1"/>
          </p:cNvSpPr>
          <p:nvPr>
            <p:ph type="title"/>
          </p:nvPr>
        </p:nvSpPr>
        <p:spPr>
          <a:xfrm>
            <a:off x="611188" y="2420938"/>
            <a:ext cx="8229600" cy="1143000"/>
          </a:xfrm>
        </p:spPr>
        <p:txBody>
          <a:bodyPr/>
          <a:lstStyle/>
          <a:p>
            <a:r>
              <a:rPr lang="en-US" altLang="zh-CN"/>
              <a:t>§1.2   Applications of Propositional Logic</a:t>
            </a:r>
            <a:br>
              <a:rPr lang="zh-CN" altLang="en-US"/>
            </a:br>
            <a:endParaRPr lang="zh-CN" altLang="en-US"/>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Applications of Propositional Logic: Summary</a:t>
            </a:r>
            <a:endParaRPr lang="en-US" dirty="0"/>
          </a:p>
        </p:txBody>
      </p:sp>
      <p:sp>
        <p:nvSpPr>
          <p:cNvPr id="122883" name="Content Placeholder 2"/>
          <p:cNvSpPr>
            <a:spLocks noGrp="1" noChangeArrowheads="1"/>
          </p:cNvSpPr>
          <p:nvPr>
            <p:ph idx="1"/>
          </p:nvPr>
        </p:nvSpPr>
        <p:spPr/>
        <p:txBody>
          <a:bodyPr/>
          <a:lstStyle/>
          <a:p>
            <a:r>
              <a:rPr lang="en-US" altLang="zh-CN" dirty="0"/>
              <a:t>Translating English to Propositional Logic</a:t>
            </a:r>
            <a:endParaRPr lang="en-US" altLang="zh-CN" dirty="0"/>
          </a:p>
          <a:p>
            <a:r>
              <a:rPr lang="en-US" altLang="zh-CN" dirty="0"/>
              <a:t>System Specifications </a:t>
            </a:r>
            <a:endParaRPr lang="en-US" altLang="zh-CN" dirty="0"/>
          </a:p>
          <a:p>
            <a:r>
              <a:rPr lang="en-US" altLang="zh-CN" dirty="0"/>
              <a:t>Logic Puzzles</a:t>
            </a:r>
            <a:endParaRPr lang="en-US" altLang="zh-CN" dirty="0"/>
          </a:p>
          <a:p>
            <a:r>
              <a:rPr lang="en-US" altLang="zh-CN" dirty="0"/>
              <a:t>Logic Circuits </a:t>
            </a:r>
            <a:endParaRPr lang="en-US" altLang="zh-CN" dirty="0"/>
          </a:p>
        </p:txBody>
      </p:sp>
      <p:sp>
        <p:nvSpPr>
          <p:cNvPr id="3" name="灯片编号占位符 2"/>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sz="4000" dirty="0"/>
              <a:t>Translating sentences</a:t>
            </a:r>
            <a:endParaRPr lang="en-US" altLang="zh-CN" sz="4000" dirty="0"/>
          </a:p>
        </p:txBody>
      </p:sp>
      <p:sp>
        <p:nvSpPr>
          <p:cNvPr id="123907" name="Rectangle 3"/>
          <p:cNvSpPr>
            <a:spLocks noGrp="1" noChangeArrowheads="1"/>
          </p:cNvSpPr>
          <p:nvPr>
            <p:ph type="body" idx="1"/>
          </p:nvPr>
        </p:nvSpPr>
        <p:spPr/>
        <p:txBody>
          <a:bodyPr/>
          <a:lstStyle/>
          <a:p>
            <a:pPr eaLnBrk="1" hangingPunct="1">
              <a:lnSpc>
                <a:spcPct val="150000"/>
              </a:lnSpc>
            </a:pPr>
            <a:r>
              <a:rPr lang="en-US" altLang="zh-CN" sz="2800" dirty="0"/>
              <a:t>‘If I go to school or go home, I will not go shopping.’</a:t>
            </a:r>
            <a:endParaRPr lang="en-US" altLang="zh-CN" sz="2800" dirty="0"/>
          </a:p>
          <a:p>
            <a:pPr lvl="1" eaLnBrk="1" hangingPunct="1">
              <a:lnSpc>
                <a:spcPct val="150000"/>
              </a:lnSpc>
            </a:pPr>
            <a:r>
              <a:rPr lang="en-US" altLang="zh-CN" sz="2400" dirty="0"/>
              <a:t>P: I go to school</a:t>
            </a:r>
            <a:endParaRPr lang="en-US" altLang="zh-CN" sz="2400" dirty="0"/>
          </a:p>
          <a:p>
            <a:pPr lvl="1" eaLnBrk="1" hangingPunct="1">
              <a:lnSpc>
                <a:spcPct val="150000"/>
              </a:lnSpc>
            </a:pPr>
            <a:r>
              <a:rPr lang="en-US" altLang="zh-CN" sz="2400" dirty="0"/>
              <a:t>Q: I go home</a:t>
            </a:r>
            <a:endParaRPr lang="en-US" altLang="zh-CN" sz="2400" dirty="0"/>
          </a:p>
          <a:p>
            <a:pPr lvl="1" eaLnBrk="1" hangingPunct="1">
              <a:lnSpc>
                <a:spcPct val="150000"/>
              </a:lnSpc>
            </a:pPr>
            <a:r>
              <a:rPr lang="en-US" altLang="zh-CN" sz="2400" dirty="0"/>
              <a:t>R: I will go shopping</a:t>
            </a:r>
            <a:endParaRPr lang="en-US" altLang="zh-CN" sz="2400" dirty="0"/>
          </a:p>
          <a:p>
            <a:pPr eaLnBrk="1" hangingPunct="1">
              <a:lnSpc>
                <a:spcPct val="150000"/>
              </a:lnSpc>
            </a:pPr>
            <a:r>
              <a:rPr lang="en-US" altLang="zh-CN" sz="2800" dirty="0"/>
              <a:t>If......P......or.....Q.....then....not..…R</a:t>
            </a:r>
            <a:endParaRPr lang="en-US" altLang="zh-CN" sz="2800" dirty="0"/>
          </a:p>
          <a:p>
            <a:pPr lvl="1" eaLnBrk="1" hangingPunct="1">
              <a:lnSpc>
                <a:spcPct val="150000"/>
              </a:lnSpc>
            </a:pPr>
            <a:r>
              <a:rPr lang="en-US" altLang="zh-CN" sz="2400" dirty="0">
                <a:solidFill>
                  <a:srgbClr val="C00000"/>
                </a:solidFill>
              </a:rPr>
              <a:t>(</a:t>
            </a:r>
            <a:r>
              <a:rPr lang="en-US" altLang="zh-CN" sz="2400" i="1" dirty="0">
                <a:solidFill>
                  <a:srgbClr val="C00000"/>
                </a:solidFill>
              </a:rPr>
              <a:t>P </a:t>
            </a:r>
            <a:r>
              <a:rPr lang="en-US" altLang="zh-CN" sz="2400" dirty="0">
                <a:solidFill>
                  <a:srgbClr val="C00000"/>
                </a:solidFill>
                <a:latin typeface="Symbol" panose="05050102010706020507" pitchFamily="18" charset="2"/>
              </a:rPr>
              <a:t>Ú</a:t>
            </a:r>
            <a:r>
              <a:rPr lang="en-US" altLang="zh-CN" sz="2400" i="1" dirty="0">
                <a:solidFill>
                  <a:srgbClr val="C00000"/>
                </a:solidFill>
              </a:rPr>
              <a:t>Q</a:t>
            </a:r>
            <a:r>
              <a:rPr lang="en-US" altLang="zh-CN" sz="2400" dirty="0">
                <a:solidFill>
                  <a:srgbClr val="C00000"/>
                </a:solidFill>
              </a:rPr>
              <a:t>)</a:t>
            </a:r>
            <a:r>
              <a:rPr lang="en-US" altLang="zh-CN" sz="2400" dirty="0">
                <a:solidFill>
                  <a:srgbClr val="C00000"/>
                </a:solidFill>
                <a:latin typeface="Symbol" panose="05050102010706020507" pitchFamily="18" charset="2"/>
              </a:rPr>
              <a:t>®Ø</a:t>
            </a:r>
            <a:r>
              <a:rPr lang="en-US" altLang="zh-CN" sz="2400" i="1" dirty="0">
                <a:solidFill>
                  <a:srgbClr val="C00000"/>
                </a:solidFill>
              </a:rPr>
              <a:t>R</a:t>
            </a:r>
            <a:endParaRPr lang="en-US" altLang="zh-CN" sz="2400" i="1" dirty="0">
              <a:solidFill>
                <a:srgbClr val="C00000"/>
              </a:solidFill>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noChangeArrowheads="1"/>
          </p:cNvSpPr>
          <p:nvPr>
            <p:ph type="title"/>
          </p:nvPr>
        </p:nvSpPr>
        <p:spPr/>
        <p:txBody>
          <a:bodyPr/>
          <a:lstStyle/>
          <a:p>
            <a:r>
              <a:rPr lang="en-US" altLang="zh-CN"/>
              <a:t>Translating English Sentences</a:t>
            </a:r>
            <a:endParaRPr lang="en-US" altLang="zh-CN"/>
          </a:p>
        </p:txBody>
      </p:sp>
      <p:sp>
        <p:nvSpPr>
          <p:cNvPr id="3" name="Content Placeholder 2"/>
          <p:cNvSpPr>
            <a:spLocks noGrp="1"/>
          </p:cNvSpPr>
          <p:nvPr>
            <p:ph idx="1"/>
          </p:nvPr>
        </p:nvSpPr>
        <p:spPr/>
        <p:txBody>
          <a:bodyPr>
            <a:normAutofit fontScale="92500" lnSpcReduction="20000"/>
          </a:bodyPr>
          <a:lstStyle/>
          <a:p>
            <a:pPr>
              <a:defRPr/>
            </a:pPr>
            <a:r>
              <a:rPr lang="en-US" dirty="0"/>
              <a:t>Steps to convert an English sentence to a statement in propositional logic</a:t>
            </a:r>
            <a:endParaRPr lang="en-US" dirty="0"/>
          </a:p>
          <a:p>
            <a:pPr lvl="1">
              <a:defRPr/>
            </a:pPr>
            <a:r>
              <a:rPr lang="en-US" dirty="0"/>
              <a:t>Identify atomic propositions and represent using propositional variables.</a:t>
            </a:r>
            <a:endParaRPr lang="en-US" dirty="0"/>
          </a:p>
          <a:p>
            <a:pPr lvl="1">
              <a:defRPr/>
            </a:pPr>
            <a:r>
              <a:rPr lang="en-US" dirty="0"/>
              <a:t>Determine appropriate logical connectives</a:t>
            </a:r>
            <a:endParaRPr lang="en-US" dirty="0"/>
          </a:p>
          <a:p>
            <a:pPr>
              <a:defRPr/>
            </a:pPr>
            <a:r>
              <a:rPr lang="en-US" dirty="0"/>
              <a:t>“You cannot ride the roller coaster if you are under 4 feet tall unless you are older than 16 years old.”</a:t>
            </a:r>
            <a:endParaRPr lang="en-US" dirty="0"/>
          </a:p>
          <a:p>
            <a:pPr lvl="1">
              <a:defRPr/>
            </a:pPr>
            <a:r>
              <a:rPr lang="en-US" i="1" dirty="0"/>
              <a:t>p</a:t>
            </a:r>
            <a:r>
              <a:rPr lang="en-US" dirty="0"/>
              <a:t>: </a:t>
            </a:r>
            <a:r>
              <a:rPr lang="en-US" altLang="zh-CN" dirty="0"/>
              <a:t>you are under 4 feet tall,</a:t>
            </a:r>
            <a:endParaRPr lang="en-US" dirty="0"/>
          </a:p>
          <a:p>
            <a:pPr lvl="1">
              <a:defRPr/>
            </a:pPr>
            <a:r>
              <a:rPr lang="en-US" dirty="0"/>
              <a:t>q: </a:t>
            </a:r>
            <a:r>
              <a:rPr lang="en-US" altLang="zh-CN" dirty="0"/>
              <a:t>you are older than 16 years old</a:t>
            </a:r>
            <a:r>
              <a:rPr lang="en-US" dirty="0"/>
              <a:t>.</a:t>
            </a:r>
            <a:endParaRPr lang="en-US" dirty="0"/>
          </a:p>
          <a:p>
            <a:pPr lvl="1">
              <a:defRPr/>
            </a:pPr>
            <a:r>
              <a:rPr lang="en-US" i="1" dirty="0"/>
              <a:t>r</a:t>
            </a:r>
            <a:r>
              <a:rPr lang="en-US" dirty="0"/>
              <a:t>: </a:t>
            </a:r>
            <a:r>
              <a:rPr lang="en-US" altLang="zh-CN" dirty="0"/>
              <a:t>You can ride the roller coaster</a:t>
            </a:r>
            <a:r>
              <a:rPr lang="en-US" dirty="0"/>
              <a:t>.</a:t>
            </a:r>
            <a:endParaRPr lang="en-US" dirty="0"/>
          </a:p>
          <a:p>
            <a:pPr lvl="1">
              <a:defRPr/>
            </a:pPr>
            <a:endParaRPr lang="en-US" b="1" dirty="0"/>
          </a:p>
        </p:txBody>
      </p:sp>
      <p:sp>
        <p:nvSpPr>
          <p:cNvPr id="124932" name="TextBox 6"/>
          <p:cNvSpPr txBox="1">
            <a:spLocks noChangeArrowheads="1"/>
          </p:cNvSpPr>
          <p:nvPr/>
        </p:nvSpPr>
        <p:spPr bwMode="auto">
          <a:xfrm>
            <a:off x="4876800" y="44196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sp>
        <p:nvSpPr>
          <p:cNvPr id="72710" name="TextBox 7"/>
          <p:cNvSpPr txBox="1">
            <a:spLocks noChangeArrowheads="1"/>
          </p:cNvSpPr>
          <p:nvPr/>
        </p:nvSpPr>
        <p:spPr bwMode="auto">
          <a:xfrm>
            <a:off x="755650" y="5949950"/>
            <a:ext cx="3575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If </a:t>
            </a:r>
            <a:r>
              <a:rPr lang="en-US" altLang="zh-CN" sz="2800" i="1"/>
              <a:t>p</a:t>
            </a:r>
            <a:r>
              <a:rPr lang="en-US" altLang="zh-CN" sz="2800"/>
              <a:t> and ¬</a:t>
            </a:r>
            <a:r>
              <a:rPr lang="en-US" altLang="zh-CN" sz="2800" i="1"/>
              <a:t>q</a:t>
            </a:r>
            <a:r>
              <a:rPr lang="en-US" altLang="zh-CN" sz="2800"/>
              <a:t> then not </a:t>
            </a:r>
            <a:r>
              <a:rPr lang="en-US" altLang="zh-CN" sz="2800" i="1"/>
              <a:t>r</a:t>
            </a:r>
            <a:r>
              <a:rPr lang="en-US" altLang="zh-CN" sz="2800"/>
              <a:t>.</a:t>
            </a:r>
            <a:endParaRPr lang="en-US" altLang="zh-CN" sz="2800"/>
          </a:p>
        </p:txBody>
      </p:sp>
      <p:sp>
        <p:nvSpPr>
          <p:cNvPr id="2" name="矩形 1"/>
          <p:cNvSpPr>
            <a:spLocks noRot="1" noChangeAspect="1" noMove="1" noResize="1" noEditPoints="1" noAdjustHandles="1" noChangeArrowheads="1" noChangeShapeType="1" noTextEdit="1"/>
          </p:cNvSpPr>
          <p:nvPr/>
        </p:nvSpPr>
        <p:spPr>
          <a:xfrm>
            <a:off x="4876800" y="5949280"/>
            <a:ext cx="4015680" cy="523220"/>
          </a:xfrm>
          <a:prstGeom prst="rect">
            <a:avLst/>
          </a:prstGeom>
          <a:blipFill rotWithShape="1">
            <a:blip r:embed="rId1"/>
            <a:stretch>
              <a:fillRect t="-15116" b="-27907"/>
            </a:stretch>
          </a:blipFill>
        </p:spPr>
        <p:txBody>
          <a:bodyPr/>
          <a:lstStyle/>
          <a:p>
            <a:pPr eaLnBrk="1" hangingPunct="1">
              <a:defRPr/>
            </a:pPr>
            <a:r>
              <a:rPr lang="zh-CN" altLang="en-US">
                <a:noFill/>
              </a:rPr>
              <a:t> </a:t>
            </a:r>
            <a:endParaRPr lang="zh-CN" altLang="en-US">
              <a:noFill/>
            </a:endParaRPr>
          </a:p>
        </p:txBody>
      </p:sp>
      <p:sp>
        <p:nvSpPr>
          <p:cNvPr id="4" name="灯片编号占位符 3"/>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noChangeArrowheads="1"/>
          </p:cNvSpPr>
          <p:nvPr>
            <p:ph type="title"/>
          </p:nvPr>
        </p:nvSpPr>
        <p:spPr/>
        <p:txBody>
          <a:bodyPr/>
          <a:lstStyle/>
          <a:p>
            <a:r>
              <a:rPr lang="en-US" altLang="zh-CN"/>
              <a:t>Example</a:t>
            </a:r>
            <a:endParaRPr lang="en-US" altLang="zh-CN"/>
          </a:p>
        </p:txBody>
      </p:sp>
      <p:sp>
        <p:nvSpPr>
          <p:cNvPr id="3" name="Content Placeholder 2"/>
          <p:cNvSpPr>
            <a:spLocks noGrp="1" noChangeArrowheads="1"/>
          </p:cNvSpPr>
          <p:nvPr>
            <p:ph idx="1"/>
          </p:nvPr>
        </p:nvSpPr>
        <p:spPr/>
        <p:txBody>
          <a:bodyPr/>
          <a:lstStyle/>
          <a:p>
            <a:pPr>
              <a:buFontTx/>
              <a:buNone/>
            </a:pPr>
            <a:r>
              <a:rPr lang="en-US" altLang="zh-CN" b="1" dirty="0"/>
              <a:t>  Problem:</a:t>
            </a:r>
            <a:r>
              <a:rPr lang="en-US" altLang="zh-CN" dirty="0"/>
              <a:t> Translate the following sentence into propositional logic:</a:t>
            </a:r>
            <a:endParaRPr lang="en-US" altLang="zh-CN" dirty="0"/>
          </a:p>
          <a:p>
            <a:pPr>
              <a:buFontTx/>
              <a:buNone/>
            </a:pPr>
            <a:r>
              <a:rPr lang="en-US" altLang="zh-CN" dirty="0"/>
              <a:t> “You can access the Internet from campus only if you are a computer science major or you are not a freshman.”</a:t>
            </a:r>
            <a:endParaRPr lang="en-US" altLang="zh-CN" dirty="0"/>
          </a:p>
          <a:p>
            <a:pPr>
              <a:buFontTx/>
              <a:buNone/>
            </a:pPr>
            <a:r>
              <a:rPr lang="en-US" altLang="zh-CN" b="1" dirty="0"/>
              <a:t>  One Solution</a:t>
            </a:r>
            <a:r>
              <a:rPr lang="en-US" altLang="zh-CN" dirty="0"/>
              <a:t>: Let </a:t>
            </a:r>
            <a:r>
              <a:rPr lang="en-US" altLang="zh-CN" i="1" dirty="0">
                <a:latin typeface="Cambria Math" panose="02040503050406030204" pitchFamily="18" charset="0"/>
              </a:rPr>
              <a:t>a</a:t>
            </a:r>
            <a:r>
              <a:rPr lang="en-US" altLang="zh-CN" dirty="0"/>
              <a:t>, </a:t>
            </a:r>
            <a:r>
              <a:rPr lang="en-US" altLang="zh-CN" i="1" dirty="0">
                <a:latin typeface="Cambria Math" panose="02040503050406030204" pitchFamily="18" charset="0"/>
              </a:rPr>
              <a:t>c</a:t>
            </a:r>
            <a:r>
              <a:rPr lang="en-US" altLang="zh-CN" dirty="0"/>
              <a:t>, and </a:t>
            </a:r>
            <a:r>
              <a:rPr lang="en-US" altLang="zh-CN" i="1" dirty="0">
                <a:latin typeface="Cambria Math" panose="02040503050406030204" pitchFamily="18" charset="0"/>
              </a:rPr>
              <a:t>f</a:t>
            </a:r>
            <a:r>
              <a:rPr lang="en-US" altLang="zh-CN" dirty="0"/>
              <a:t>  represent respectively “You can access the internet from campus,” “You are a computer science major,” and “You are a freshman.”</a:t>
            </a:r>
            <a:endParaRPr lang="en-US" altLang="zh-CN" dirty="0"/>
          </a:p>
          <a:p>
            <a:pPr>
              <a:buFontTx/>
              <a:buNone/>
            </a:pPr>
            <a:r>
              <a:rPr lang="en-US" altLang="zh-CN" dirty="0">
                <a:solidFill>
                  <a:srgbClr val="C00000"/>
                </a:solidFill>
              </a:rPr>
              <a:t>                  </a:t>
            </a:r>
            <a:r>
              <a:rPr lang="en-US" altLang="zh-CN" dirty="0">
                <a:solidFill>
                  <a:srgbClr val="C00000"/>
                </a:solidFill>
                <a:latin typeface="Cambria Math" panose="02040503050406030204" pitchFamily="18" charset="0"/>
              </a:rPr>
              <a:t>a→ (c ∨ ¬ </a:t>
            </a:r>
            <a:r>
              <a:rPr lang="en-US" altLang="zh-CN" i="1" dirty="0">
                <a:solidFill>
                  <a:srgbClr val="C00000"/>
                </a:solidFill>
                <a:latin typeface="Cambria Math" panose="02040503050406030204" pitchFamily="18" charset="0"/>
              </a:rPr>
              <a:t>f</a:t>
            </a:r>
            <a:r>
              <a:rPr lang="en-US" altLang="zh-CN" dirty="0">
                <a:solidFill>
                  <a:srgbClr val="C00000"/>
                </a:solidFill>
              </a:rPr>
              <a:t> )</a:t>
            </a:r>
            <a:endParaRPr lang="en-US" altLang="zh-CN" dirty="0">
              <a:solidFill>
                <a:srgbClr val="C00000"/>
              </a:solidFill>
            </a:endParaRPr>
          </a:p>
          <a:p>
            <a:endParaRPr lang="en-US" altLang="zh-CN" dirty="0"/>
          </a:p>
          <a:p>
            <a:pPr>
              <a:buFontTx/>
              <a:buNone/>
            </a:pPr>
            <a:endParaRPr lang="en-US" altLang="zh-CN" dirty="0"/>
          </a:p>
          <a:p>
            <a:endParaRPr lang="en-US" altLang="zh-CN" dirty="0"/>
          </a:p>
          <a:p>
            <a:endParaRPr lang="en-US" altLang="zh-CN" dirty="0"/>
          </a:p>
          <a:p>
            <a:endParaRPr lang="en-US" altLang="zh-CN"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noChangeArrowheads="1"/>
          </p:cNvSpPr>
          <p:nvPr>
            <p:ph type="title"/>
          </p:nvPr>
        </p:nvSpPr>
        <p:spPr/>
        <p:txBody>
          <a:bodyPr/>
          <a:lstStyle/>
          <a:p>
            <a:r>
              <a:rPr lang="en-US" altLang="zh-CN"/>
              <a:t>System Specifications</a:t>
            </a:r>
            <a:endParaRPr lang="en-US" altLang="zh-CN"/>
          </a:p>
        </p:txBody>
      </p:sp>
      <p:sp>
        <p:nvSpPr>
          <p:cNvPr id="3" name="Content Placeholder 2"/>
          <p:cNvSpPr>
            <a:spLocks noGrp="1" noChangeArrowheads="1"/>
          </p:cNvSpPr>
          <p:nvPr>
            <p:ph idx="1"/>
          </p:nvPr>
        </p:nvSpPr>
        <p:spPr>
          <a:xfrm>
            <a:off x="395288" y="1052513"/>
            <a:ext cx="8229600" cy="4525962"/>
          </a:xfrm>
        </p:spPr>
        <p:txBody>
          <a:bodyPr/>
          <a:lstStyle/>
          <a:p>
            <a:r>
              <a:rPr lang="en-US" altLang="zh-CN" dirty="0"/>
              <a:t>System and Software engineers take requirements in English and express them in a precise specification language based on logic.</a:t>
            </a:r>
            <a:endParaRPr lang="en-US" altLang="zh-CN" dirty="0"/>
          </a:p>
          <a:p>
            <a:pPr>
              <a:buFontTx/>
              <a:buNone/>
            </a:pPr>
            <a:r>
              <a:rPr lang="en-US" altLang="zh-CN" b="1" dirty="0"/>
              <a:t>   Example</a:t>
            </a:r>
            <a:r>
              <a:rPr lang="en-US" altLang="zh-CN" dirty="0"/>
              <a:t>: Express in propositional logic:</a:t>
            </a:r>
            <a:endParaRPr lang="en-US" altLang="zh-CN" dirty="0"/>
          </a:p>
          <a:p>
            <a:pPr>
              <a:buFontTx/>
              <a:buNone/>
            </a:pPr>
            <a:r>
              <a:rPr lang="en-US" altLang="zh-CN" dirty="0"/>
              <a:t>  “The automated reply cannot be sent when the file system is full”</a:t>
            </a:r>
            <a:endParaRPr lang="en-US" altLang="zh-CN" dirty="0"/>
          </a:p>
          <a:p>
            <a:pPr>
              <a:buFontTx/>
              <a:buNone/>
            </a:pPr>
            <a:r>
              <a:rPr lang="en-US" altLang="zh-CN" dirty="0"/>
              <a:t>    </a:t>
            </a:r>
            <a:r>
              <a:rPr lang="en-US" altLang="zh-CN" b="1" dirty="0"/>
              <a:t>Solution</a:t>
            </a:r>
            <a:r>
              <a:rPr lang="en-US" altLang="zh-CN" dirty="0"/>
              <a:t>: One possible solution: Let </a:t>
            </a:r>
            <a:r>
              <a:rPr lang="en-US" altLang="zh-CN" i="1" dirty="0"/>
              <a:t>p</a:t>
            </a:r>
            <a:r>
              <a:rPr lang="en-US" altLang="zh-CN" dirty="0"/>
              <a:t> denote “The automated reply can be sent” and </a:t>
            </a:r>
            <a:r>
              <a:rPr lang="en-US" altLang="zh-CN" i="1" dirty="0"/>
              <a:t>q</a:t>
            </a:r>
            <a:r>
              <a:rPr lang="en-US" altLang="zh-CN" dirty="0"/>
              <a:t> denote “The file system is full.”</a:t>
            </a:r>
            <a:r>
              <a:rPr lang="en-US" altLang="zh-CN" dirty="0">
                <a:latin typeface="Cambria Math" panose="02040503050406030204" pitchFamily="18" charset="0"/>
              </a:rPr>
              <a:t> </a:t>
            </a:r>
            <a:endParaRPr lang="en-US" altLang="zh-CN" dirty="0">
              <a:latin typeface="Cambria Math" panose="02040503050406030204" pitchFamily="18" charset="0"/>
            </a:endParaRPr>
          </a:p>
          <a:p>
            <a:pPr>
              <a:buFontTx/>
              <a:buNone/>
            </a:pPr>
            <a:r>
              <a:rPr lang="en-US" altLang="zh-CN" dirty="0">
                <a:solidFill>
                  <a:srgbClr val="C00000"/>
                </a:solidFill>
                <a:latin typeface="Cambria Math" panose="02040503050406030204" pitchFamily="18" charset="0"/>
              </a:rPr>
              <a:t>                              q→ ¬ </a:t>
            </a:r>
            <a:r>
              <a:rPr lang="en-US" altLang="zh-CN" i="1" dirty="0">
                <a:solidFill>
                  <a:srgbClr val="C00000"/>
                </a:solidFill>
                <a:latin typeface="Cambria Math" panose="02040503050406030204" pitchFamily="18" charset="0"/>
              </a:rPr>
              <a:t>p</a:t>
            </a:r>
            <a:endParaRPr lang="en-US" altLang="zh-CN" dirty="0">
              <a:solidFill>
                <a:srgbClr val="C00000"/>
              </a:solidFill>
            </a:endParaRPr>
          </a:p>
          <a:p>
            <a:pPr>
              <a:buFontTx/>
              <a:buNone/>
            </a:pPr>
            <a:endParaRPr lang="en-US" altLang="zh-CN" dirty="0"/>
          </a:p>
          <a:p>
            <a:pPr>
              <a:buFontTx/>
              <a:buNone/>
            </a:pPr>
            <a:endParaRPr lang="en-US" altLang="zh-CN"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Consistent System Specifications</a:t>
            </a:r>
            <a:endParaRPr lang="en-US" dirty="0"/>
          </a:p>
        </p:txBody>
      </p:sp>
      <p:sp>
        <p:nvSpPr>
          <p:cNvPr id="3" name="Content Placeholder 2"/>
          <p:cNvSpPr>
            <a:spLocks noGrp="1" noChangeArrowheads="1"/>
          </p:cNvSpPr>
          <p:nvPr>
            <p:ph idx="1"/>
          </p:nvPr>
        </p:nvSpPr>
        <p:spPr/>
        <p:txBody>
          <a:bodyPr/>
          <a:lstStyle/>
          <a:p>
            <a:pPr>
              <a:lnSpc>
                <a:spcPct val="110000"/>
              </a:lnSpc>
              <a:buFontTx/>
              <a:buNone/>
            </a:pPr>
            <a:r>
              <a:rPr lang="en-US" altLang="zh-CN" sz="2700" dirty="0"/>
              <a:t>   </a:t>
            </a:r>
            <a:r>
              <a:rPr lang="en-US" altLang="zh-CN" sz="2700" b="1" dirty="0"/>
              <a:t>Definition</a:t>
            </a:r>
            <a:r>
              <a:rPr lang="en-US" altLang="zh-CN" sz="2700" dirty="0"/>
              <a:t>: A list of propositions is </a:t>
            </a:r>
            <a:r>
              <a:rPr lang="en-US" altLang="zh-CN" sz="2700" i="1" dirty="0"/>
              <a:t>consistent</a:t>
            </a:r>
            <a:r>
              <a:rPr lang="en-US" altLang="zh-CN" sz="2700" dirty="0"/>
              <a:t> if it is possible to assign truth values to the proposition variables so that each proposition is true.</a:t>
            </a:r>
            <a:endParaRPr lang="en-US" altLang="zh-CN" sz="2700" dirty="0"/>
          </a:p>
          <a:p>
            <a:pPr>
              <a:lnSpc>
                <a:spcPct val="110000"/>
              </a:lnSpc>
              <a:buFontTx/>
              <a:buNone/>
            </a:pPr>
            <a:r>
              <a:rPr lang="en-US" altLang="zh-CN" sz="2700" b="1" dirty="0"/>
              <a:t>   Exercise</a:t>
            </a:r>
            <a:r>
              <a:rPr lang="en-US" altLang="zh-CN" sz="2700" dirty="0"/>
              <a:t>: Are these specifications consistent?</a:t>
            </a:r>
            <a:endParaRPr lang="en-US" altLang="zh-CN" sz="2700" dirty="0"/>
          </a:p>
          <a:p>
            <a:pPr lvl="1">
              <a:lnSpc>
                <a:spcPct val="110000"/>
              </a:lnSpc>
            </a:pPr>
            <a:r>
              <a:rPr lang="en-US" altLang="zh-CN" sz="1500" dirty="0"/>
              <a:t>“The diagnostic message is  stored in the buffer or it is retransmitted.”</a:t>
            </a:r>
            <a:endParaRPr lang="en-US" altLang="zh-CN" sz="1500" dirty="0"/>
          </a:p>
          <a:p>
            <a:pPr lvl="1">
              <a:lnSpc>
                <a:spcPct val="110000"/>
              </a:lnSpc>
            </a:pPr>
            <a:r>
              <a:rPr lang="en-US" altLang="zh-CN" sz="1500" dirty="0"/>
              <a:t>“The diagnostic message is not stored in the buffer.”</a:t>
            </a:r>
            <a:endParaRPr lang="en-US" altLang="zh-CN" sz="1500" dirty="0"/>
          </a:p>
          <a:p>
            <a:pPr lvl="1">
              <a:lnSpc>
                <a:spcPct val="110000"/>
              </a:lnSpc>
            </a:pPr>
            <a:r>
              <a:rPr lang="en-US" altLang="zh-CN" sz="1500" dirty="0"/>
              <a:t>“If the diagnostic message is stored in the buffer, then it is retransmitted.”</a:t>
            </a:r>
            <a:endParaRPr lang="en-US" altLang="zh-CN" sz="1500" dirty="0"/>
          </a:p>
          <a:p>
            <a:pPr>
              <a:lnSpc>
                <a:spcPct val="110000"/>
              </a:lnSpc>
              <a:buFontTx/>
              <a:buNone/>
            </a:pPr>
            <a:r>
              <a:rPr lang="en-US" altLang="zh-CN" sz="1700" b="1" dirty="0"/>
              <a:t>    Solution</a:t>
            </a:r>
            <a:r>
              <a:rPr lang="en-US" altLang="zh-CN" sz="1700" dirty="0"/>
              <a:t>: Let p denote “The diagnostic message is stored in the buffer.” Let q denote “The diagnostic message is retransmitted” The specification can be written as:</a:t>
            </a:r>
            <a:r>
              <a:rPr lang="en-US" altLang="zh-CN" sz="1700" dirty="0">
                <a:latin typeface="Cambria Math" panose="02040503050406030204" pitchFamily="18" charset="0"/>
              </a:rPr>
              <a:t> p ∨ </a:t>
            </a:r>
            <a:r>
              <a:rPr lang="en-US" altLang="zh-CN" sz="1700" i="1" dirty="0">
                <a:latin typeface="Cambria Math" panose="02040503050406030204" pitchFamily="18" charset="0"/>
              </a:rPr>
              <a:t>q</a:t>
            </a:r>
            <a:r>
              <a:rPr lang="en-US" altLang="zh-CN" sz="1700" dirty="0">
                <a:latin typeface="Cambria Math" panose="02040503050406030204" pitchFamily="18" charset="0"/>
              </a:rPr>
              <a:t>,  ¬</a:t>
            </a:r>
            <a:r>
              <a:rPr lang="en-US" altLang="zh-CN" sz="1700" i="1" dirty="0">
                <a:latin typeface="Cambria Math" panose="02040503050406030204" pitchFamily="18" charset="0"/>
              </a:rPr>
              <a:t>p,</a:t>
            </a:r>
            <a:r>
              <a:rPr lang="en-US" altLang="zh-CN" sz="1700" dirty="0"/>
              <a:t>  </a:t>
            </a:r>
            <a:r>
              <a:rPr lang="en-US" altLang="zh-CN" sz="1700" i="1" dirty="0">
                <a:latin typeface="Cambria Math" panose="02040503050406030204" pitchFamily="18" charset="0"/>
              </a:rPr>
              <a:t>p→ q</a:t>
            </a:r>
            <a:r>
              <a:rPr lang="en-US" altLang="zh-CN" sz="1700" dirty="0"/>
              <a:t>.   When p is false and q is true all three statements are true. So the specification is consistent.</a:t>
            </a:r>
            <a:endParaRPr lang="en-US" altLang="zh-CN" sz="2700" dirty="0"/>
          </a:p>
          <a:p>
            <a:pPr lvl="1">
              <a:lnSpc>
                <a:spcPct val="110000"/>
              </a:lnSpc>
            </a:pPr>
            <a:r>
              <a:rPr lang="en-US" altLang="zh-CN" sz="1500" dirty="0"/>
              <a:t>What if “The diagnostic message is not retransmitted” is added. </a:t>
            </a:r>
            <a:endParaRPr lang="en-US" altLang="zh-CN" sz="1500" dirty="0"/>
          </a:p>
          <a:p>
            <a:pPr lvl="1">
              <a:lnSpc>
                <a:spcPct val="110000"/>
              </a:lnSpc>
              <a:buFontTx/>
              <a:buNone/>
            </a:pPr>
            <a:r>
              <a:rPr lang="en-US" altLang="zh-CN" sz="1500" dirty="0"/>
              <a:t>     </a:t>
            </a:r>
            <a:r>
              <a:rPr lang="en-US" altLang="zh-CN" sz="1500" b="1" dirty="0"/>
              <a:t>Solution</a:t>
            </a:r>
            <a:r>
              <a:rPr lang="en-US" altLang="zh-CN" sz="1500" dirty="0"/>
              <a:t>: Now we are adding </a:t>
            </a:r>
            <a:r>
              <a:rPr lang="en-US" altLang="zh-CN" sz="1500" dirty="0">
                <a:latin typeface="Cambria Math" panose="02040503050406030204" pitchFamily="18" charset="0"/>
              </a:rPr>
              <a:t>¬</a:t>
            </a:r>
            <a:r>
              <a:rPr lang="en-US" altLang="zh-CN" sz="1500" i="1" dirty="0">
                <a:latin typeface="Cambria Math" panose="02040503050406030204" pitchFamily="18" charset="0"/>
              </a:rPr>
              <a:t>q</a:t>
            </a:r>
            <a:r>
              <a:rPr lang="en-US" altLang="zh-CN" sz="1500" dirty="0"/>
              <a:t> and there is no satisfying  assignment. So the specification is not consistent. </a:t>
            </a:r>
            <a:endParaRPr lang="en-US" altLang="zh-CN" sz="1500" dirty="0"/>
          </a:p>
          <a:p>
            <a:pPr>
              <a:lnSpc>
                <a:spcPct val="90000"/>
              </a:lnSpc>
            </a:pPr>
            <a:endParaRPr lang="en-US" altLang="zh-CN" sz="2700" dirty="0"/>
          </a:p>
          <a:p>
            <a:pPr>
              <a:lnSpc>
                <a:spcPct val="90000"/>
              </a:lnSpc>
            </a:pPr>
            <a:endParaRPr lang="en-US" altLang="zh-CN" sz="2700" dirty="0"/>
          </a:p>
        </p:txBody>
      </p:sp>
      <p:sp>
        <p:nvSpPr>
          <p:cNvPr id="4" name="灯片编号占位符 3"/>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noChangeArrowheads="1"/>
          </p:cNvSpPr>
          <p:nvPr>
            <p:ph type="title"/>
          </p:nvPr>
        </p:nvSpPr>
        <p:spPr/>
        <p:txBody>
          <a:bodyPr/>
          <a:lstStyle/>
          <a:p>
            <a:r>
              <a:rPr lang="en-US" altLang="zh-CN" dirty="0"/>
              <a:t>Logic Puzzles</a:t>
            </a:r>
            <a:endParaRPr lang="en-US" altLang="zh-CN" dirty="0"/>
          </a:p>
        </p:txBody>
      </p:sp>
      <p:sp>
        <p:nvSpPr>
          <p:cNvPr id="3" name="Content Placeholder 2"/>
          <p:cNvSpPr>
            <a:spLocks noGrp="1" noChangeArrowheads="1"/>
          </p:cNvSpPr>
          <p:nvPr>
            <p:ph idx="1"/>
          </p:nvPr>
        </p:nvSpPr>
        <p:spPr/>
        <p:txBody>
          <a:bodyPr/>
          <a:lstStyle/>
          <a:p>
            <a:pPr>
              <a:lnSpc>
                <a:spcPct val="90000"/>
              </a:lnSpc>
            </a:pPr>
            <a:r>
              <a:rPr lang="en-US" altLang="zh-CN" sz="2000" dirty="0"/>
              <a:t>An island has two kinds of inhabitants, </a:t>
            </a:r>
            <a:r>
              <a:rPr lang="en-US" altLang="zh-CN" sz="2000" i="1" dirty="0"/>
              <a:t>knights</a:t>
            </a:r>
            <a:r>
              <a:rPr lang="en-US" altLang="zh-CN" sz="2000" dirty="0"/>
              <a:t>, who always tell the truth, and </a:t>
            </a:r>
            <a:r>
              <a:rPr lang="en-US" altLang="zh-CN" sz="2000" i="1" dirty="0"/>
              <a:t>knaves</a:t>
            </a:r>
            <a:r>
              <a:rPr lang="en-US" altLang="zh-CN" sz="2000" dirty="0"/>
              <a:t>, who always lie. </a:t>
            </a:r>
            <a:endParaRPr lang="en-US" altLang="zh-CN" sz="2000" dirty="0"/>
          </a:p>
          <a:p>
            <a:pPr>
              <a:lnSpc>
                <a:spcPct val="90000"/>
              </a:lnSpc>
            </a:pPr>
            <a:r>
              <a:rPr lang="en-US" altLang="zh-CN" sz="2000" dirty="0"/>
              <a:t>You go to the island and meet A and B. </a:t>
            </a:r>
            <a:endParaRPr lang="en-US" altLang="zh-CN" sz="2000" dirty="0"/>
          </a:p>
          <a:p>
            <a:pPr lvl="1">
              <a:lnSpc>
                <a:spcPct val="90000"/>
              </a:lnSpc>
            </a:pPr>
            <a:r>
              <a:rPr lang="en-US" altLang="zh-CN" sz="2000" dirty="0"/>
              <a:t>A says “B is a knight.”</a:t>
            </a:r>
            <a:endParaRPr lang="en-US" altLang="zh-CN" sz="2000" dirty="0"/>
          </a:p>
          <a:p>
            <a:pPr lvl="1">
              <a:lnSpc>
                <a:spcPct val="90000"/>
              </a:lnSpc>
            </a:pPr>
            <a:r>
              <a:rPr lang="en-US" altLang="zh-CN" sz="2000" dirty="0"/>
              <a:t>B says “The two of us are of opposite types.”</a:t>
            </a:r>
            <a:endParaRPr lang="en-US" altLang="zh-CN" sz="2000" dirty="0"/>
          </a:p>
          <a:p>
            <a:pPr>
              <a:lnSpc>
                <a:spcPct val="90000"/>
              </a:lnSpc>
              <a:buFontTx/>
              <a:buNone/>
            </a:pPr>
            <a:r>
              <a:rPr lang="en-US" altLang="zh-CN" sz="2000" b="1" dirty="0"/>
              <a:t>    Example</a:t>
            </a:r>
            <a:r>
              <a:rPr lang="en-US" altLang="zh-CN" sz="2000" dirty="0"/>
              <a:t>: What are the types of A and B?</a:t>
            </a:r>
            <a:endParaRPr lang="en-US" altLang="zh-CN" sz="2000" dirty="0"/>
          </a:p>
          <a:p>
            <a:pPr>
              <a:lnSpc>
                <a:spcPct val="90000"/>
              </a:lnSpc>
              <a:buFontTx/>
              <a:buNone/>
            </a:pPr>
            <a:r>
              <a:rPr lang="en-US" altLang="zh-CN" sz="2000" b="1" dirty="0"/>
              <a:t>    Solution: </a:t>
            </a:r>
            <a:r>
              <a:rPr lang="en-US" altLang="zh-CN" sz="2000" dirty="0"/>
              <a:t>Let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be the statements that A is a knight and B is a knight, respectively. So, then </a:t>
            </a:r>
            <a:r>
              <a:rPr lang="en-US" altLang="zh-CN" sz="2000" i="1" dirty="0">
                <a:sym typeface="Symbol" panose="05050102010706020507" pitchFamily="18" charset="2"/>
              </a:rPr>
              <a:t>p</a:t>
            </a:r>
            <a:r>
              <a:rPr lang="en-US" altLang="zh-CN" sz="2000" dirty="0">
                <a:sym typeface="Symbol" panose="05050102010706020507" pitchFamily="18" charset="2"/>
              </a:rPr>
              <a:t> represents the proposition that A is a knave and </a:t>
            </a:r>
            <a:r>
              <a:rPr lang="en-US" altLang="zh-CN" sz="2000" i="1" dirty="0">
                <a:sym typeface="Symbol" panose="05050102010706020507" pitchFamily="18" charset="2"/>
              </a:rPr>
              <a:t>q</a:t>
            </a:r>
            <a:r>
              <a:rPr lang="en-US" altLang="zh-CN" sz="2000" dirty="0">
                <a:sym typeface="Symbol" panose="05050102010706020507" pitchFamily="18" charset="2"/>
              </a:rPr>
              <a:t> that B is a knave.</a:t>
            </a:r>
            <a:endParaRPr lang="en-US" altLang="zh-CN" sz="2000" dirty="0">
              <a:sym typeface="Symbol" panose="05050102010706020507" pitchFamily="18" charset="2"/>
            </a:endParaRPr>
          </a:p>
          <a:p>
            <a:pPr lvl="1">
              <a:lnSpc>
                <a:spcPct val="90000"/>
              </a:lnSpc>
            </a:pPr>
            <a:r>
              <a:rPr lang="en-US" altLang="zh-CN" sz="1800" dirty="0">
                <a:sym typeface="Symbol" panose="05050102010706020507" pitchFamily="18" charset="2"/>
              </a:rPr>
              <a:t>If A is a knight, then </a:t>
            </a:r>
            <a:r>
              <a:rPr lang="en-US" altLang="zh-CN" sz="1800" i="1" dirty="0">
                <a:latin typeface="Cambria Math" panose="02040503050406030204" pitchFamily="18" charset="0"/>
                <a:sym typeface="Symbol" panose="05050102010706020507" pitchFamily="18" charset="2"/>
              </a:rPr>
              <a:t>p</a:t>
            </a:r>
            <a:r>
              <a:rPr lang="en-US" altLang="zh-CN" sz="1800" dirty="0">
                <a:sym typeface="Symbol" panose="05050102010706020507" pitchFamily="18" charset="2"/>
              </a:rPr>
              <a:t>  is  true. Since knights tell the truth, </a:t>
            </a:r>
            <a:r>
              <a:rPr lang="en-US" altLang="zh-CN" sz="1800" i="1" dirty="0">
                <a:sym typeface="Symbol" panose="05050102010706020507" pitchFamily="18" charset="2"/>
              </a:rPr>
              <a:t>q </a:t>
            </a:r>
            <a:r>
              <a:rPr lang="en-US" altLang="zh-CN" sz="1800" dirty="0">
                <a:sym typeface="Symbol" panose="05050102010706020507" pitchFamily="18" charset="2"/>
              </a:rPr>
              <a:t>must also be true. Then (</a:t>
            </a:r>
            <a:r>
              <a:rPr lang="en-US" altLang="zh-CN" sz="1800" dirty="0">
                <a:latin typeface="Cambria Math" panose="02040503050406030204" pitchFamily="18" charset="0"/>
              </a:rPr>
              <a:t>p ∧</a:t>
            </a:r>
            <a:r>
              <a:rPr lang="en-US" altLang="zh-CN" sz="1800" i="1" dirty="0">
                <a:sym typeface="Symbol" panose="05050102010706020507" pitchFamily="18" charset="2"/>
              </a:rPr>
              <a:t>  </a:t>
            </a:r>
            <a:r>
              <a:rPr lang="en-US" altLang="zh-CN" sz="1800" dirty="0">
                <a:latin typeface="Cambria Math" panose="02040503050406030204" pitchFamily="18" charset="0"/>
              </a:rPr>
              <a:t>q)∨ (</a:t>
            </a:r>
            <a:r>
              <a:rPr lang="en-US" altLang="zh-CN" sz="1800" i="1" dirty="0">
                <a:sym typeface="Symbol" panose="05050102010706020507" pitchFamily="18" charset="2"/>
              </a:rPr>
              <a:t></a:t>
            </a:r>
            <a:r>
              <a:rPr lang="en-US" altLang="zh-CN" sz="1800" dirty="0">
                <a:latin typeface="Cambria Math" panose="02040503050406030204" pitchFamily="18" charset="0"/>
              </a:rPr>
              <a:t> p ∧</a:t>
            </a:r>
            <a:r>
              <a:rPr lang="en-US" altLang="zh-CN" sz="1800" i="1" dirty="0">
                <a:sym typeface="Symbol" panose="05050102010706020507" pitchFamily="18" charset="2"/>
              </a:rPr>
              <a:t> </a:t>
            </a:r>
            <a:r>
              <a:rPr lang="en-US" altLang="zh-CN" sz="1800" i="1" dirty="0">
                <a:latin typeface="Cambria Math" panose="02040503050406030204" pitchFamily="18" charset="0"/>
              </a:rPr>
              <a:t>q) </a:t>
            </a:r>
            <a:r>
              <a:rPr lang="en-US" altLang="zh-CN" sz="1800" dirty="0"/>
              <a:t>would have to be true, but it is not. So, A is not a knight and therefore </a:t>
            </a:r>
            <a:r>
              <a:rPr lang="en-US" altLang="zh-CN" sz="1800" i="1" dirty="0">
                <a:sym typeface="Symbol" panose="05050102010706020507" pitchFamily="18" charset="2"/>
              </a:rPr>
              <a:t>p </a:t>
            </a:r>
            <a:r>
              <a:rPr lang="en-US" altLang="zh-CN" sz="1800" dirty="0">
                <a:sym typeface="Symbol" panose="05050102010706020507" pitchFamily="18" charset="2"/>
              </a:rPr>
              <a:t>must be true</a:t>
            </a:r>
            <a:r>
              <a:rPr lang="en-US" altLang="zh-CN" sz="1800" i="1" dirty="0">
                <a:sym typeface="Symbol" panose="05050102010706020507" pitchFamily="18" charset="2"/>
              </a:rPr>
              <a:t>.</a:t>
            </a:r>
            <a:endParaRPr lang="en-US" altLang="zh-CN" sz="1800" i="1" dirty="0">
              <a:sym typeface="Symbol" panose="05050102010706020507" pitchFamily="18" charset="2"/>
            </a:endParaRPr>
          </a:p>
          <a:p>
            <a:pPr lvl="1">
              <a:lnSpc>
                <a:spcPct val="90000"/>
              </a:lnSpc>
            </a:pPr>
            <a:r>
              <a:rPr lang="en-US" altLang="zh-CN" sz="1800" dirty="0">
                <a:sym typeface="Symbol" panose="05050102010706020507" pitchFamily="18" charset="2"/>
              </a:rPr>
              <a:t>If A is a knave, then B must not be a knight since knaves always lie. So, then both </a:t>
            </a:r>
            <a:r>
              <a:rPr lang="en-US" altLang="zh-CN" sz="1800" i="1" dirty="0">
                <a:sym typeface="Symbol" panose="05050102010706020507" pitchFamily="18" charset="2"/>
              </a:rPr>
              <a:t>p </a:t>
            </a:r>
            <a:r>
              <a:rPr lang="en-US" altLang="zh-CN" sz="1800" dirty="0">
                <a:sym typeface="Symbol" panose="05050102010706020507" pitchFamily="18" charset="2"/>
              </a:rPr>
              <a:t>and</a:t>
            </a:r>
            <a:r>
              <a:rPr lang="en-US" altLang="zh-CN" sz="1800" i="1" dirty="0">
                <a:sym typeface="Symbol" panose="05050102010706020507" pitchFamily="18" charset="2"/>
              </a:rPr>
              <a:t> q </a:t>
            </a:r>
            <a:r>
              <a:rPr lang="en-US" altLang="zh-CN" sz="1800" dirty="0">
                <a:sym typeface="Symbol" panose="05050102010706020507" pitchFamily="18" charset="2"/>
              </a:rPr>
              <a:t>hold since both are knaves</a:t>
            </a:r>
            <a:r>
              <a:rPr lang="en-US" altLang="zh-CN" sz="1800" i="1" dirty="0">
                <a:sym typeface="Symbol" panose="05050102010706020507" pitchFamily="18" charset="2"/>
              </a:rPr>
              <a:t>.</a:t>
            </a:r>
            <a:endParaRPr lang="en-US" altLang="zh-CN" sz="1800" dirty="0">
              <a:sym typeface="Symbol" panose="05050102010706020507" pitchFamily="18" charset="2"/>
            </a:endParaRPr>
          </a:p>
          <a:p>
            <a:pPr>
              <a:lnSpc>
                <a:spcPct val="90000"/>
              </a:lnSpc>
            </a:pPr>
            <a:endParaRPr lang="en-US" altLang="zh-CN" dirty="0"/>
          </a:p>
        </p:txBody>
      </p:sp>
      <p:pic>
        <p:nvPicPr>
          <p:cNvPr id="133124" name="Picture 3" descr="010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588125" y="592138"/>
            <a:ext cx="874713"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Box 5"/>
          <p:cNvSpPr txBox="1">
            <a:spLocks noChangeArrowheads="1"/>
          </p:cNvSpPr>
          <p:nvPr/>
        </p:nvSpPr>
        <p:spPr bwMode="auto">
          <a:xfrm>
            <a:off x="7604125" y="735013"/>
            <a:ext cx="1371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Raymond Smullyan</a:t>
            </a:r>
            <a:endParaRPr lang="en-US" altLang="zh-CN" sz="1600"/>
          </a:p>
          <a:p>
            <a:pPr eaLnBrk="1" hangingPunct="1">
              <a:spcBef>
                <a:spcPct val="0"/>
              </a:spcBef>
              <a:buFontTx/>
              <a:buNone/>
            </a:pPr>
            <a:r>
              <a:rPr lang="en-US" altLang="zh-CN" sz="1600"/>
              <a:t>(Born 1919)</a:t>
            </a:r>
            <a:endParaRPr lang="en-US" altLang="zh-CN" sz="160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noChangeArrowheads="1"/>
          </p:cNvSpPr>
          <p:nvPr>
            <p:ph type="title"/>
          </p:nvPr>
        </p:nvSpPr>
        <p:spPr/>
        <p:txBody>
          <a:bodyPr/>
          <a:lstStyle/>
          <a:p>
            <a:r>
              <a:rPr lang="en-US" altLang="zh-CN"/>
              <a:t>Logic Circuits </a:t>
            </a:r>
            <a:endParaRPr lang="en-US" altLang="zh-CN"/>
          </a:p>
        </p:txBody>
      </p:sp>
      <p:sp>
        <p:nvSpPr>
          <p:cNvPr id="145411" name="Content Placeholder 2"/>
          <p:cNvSpPr>
            <a:spLocks noGrp="1" noChangeArrowheads="1"/>
          </p:cNvSpPr>
          <p:nvPr>
            <p:ph idx="1"/>
          </p:nvPr>
        </p:nvSpPr>
        <p:spPr/>
        <p:txBody>
          <a:bodyPr/>
          <a:lstStyle/>
          <a:p>
            <a:r>
              <a:rPr lang="en-US" altLang="zh-CN" sz="1600" dirty="0"/>
              <a:t>Electronic circuits; each input/output signal  can be viewed as a 0 or 1. </a:t>
            </a:r>
            <a:endParaRPr lang="en-US" altLang="zh-CN" sz="1600" dirty="0"/>
          </a:p>
          <a:p>
            <a:pPr lvl="1"/>
            <a:r>
              <a:rPr lang="en-US" altLang="zh-CN" sz="1600" dirty="0"/>
              <a:t>0    represents </a:t>
            </a:r>
            <a:r>
              <a:rPr lang="en-US" altLang="zh-CN" sz="1600" b="1" dirty="0"/>
              <a:t>False</a:t>
            </a:r>
            <a:endParaRPr lang="en-US" altLang="zh-CN" sz="1600" b="1" dirty="0"/>
          </a:p>
          <a:p>
            <a:pPr lvl="1"/>
            <a:r>
              <a:rPr lang="en-US" altLang="zh-CN" sz="1600" dirty="0"/>
              <a:t>1    represents </a:t>
            </a:r>
            <a:r>
              <a:rPr lang="en-US" altLang="zh-CN" sz="1600" b="1" dirty="0"/>
              <a:t>True</a:t>
            </a:r>
            <a:endParaRPr lang="en-US" altLang="zh-CN" sz="1600" b="1" dirty="0"/>
          </a:p>
          <a:p>
            <a:r>
              <a:rPr lang="en-US" altLang="zh-CN" sz="1600" dirty="0"/>
              <a:t>Complicated circuits are constructed from three </a:t>
            </a:r>
            <a:endParaRPr lang="en-US" altLang="zh-CN" sz="1600" dirty="0"/>
          </a:p>
          <a:p>
            <a:pPr marL="0" indent="0">
              <a:buNone/>
            </a:pPr>
            <a:r>
              <a:rPr lang="en-US" altLang="zh-CN" sz="1600" dirty="0"/>
              <a:t>      basic circuits called gates.</a:t>
            </a:r>
            <a:endParaRPr lang="en-US" altLang="zh-CN" sz="1600" dirty="0"/>
          </a:p>
          <a:p>
            <a:pPr>
              <a:buFontTx/>
              <a:buNone/>
            </a:pPr>
            <a:endParaRPr lang="en-US" altLang="zh-CN" sz="1600" dirty="0"/>
          </a:p>
          <a:p>
            <a:pPr>
              <a:buFontTx/>
              <a:buNone/>
            </a:pPr>
            <a:endParaRPr lang="en-US" altLang="zh-CN" sz="1600" dirty="0"/>
          </a:p>
          <a:p>
            <a:pPr lvl="1"/>
            <a:endParaRPr lang="en-US" altLang="zh-CN" sz="1400" dirty="0"/>
          </a:p>
          <a:p>
            <a:pPr lvl="1"/>
            <a:endParaRPr lang="en-US" altLang="zh-CN" sz="1400" dirty="0"/>
          </a:p>
          <a:p>
            <a:pPr lvl="1"/>
            <a:r>
              <a:rPr lang="en-US" altLang="zh-CN" sz="1400" dirty="0"/>
              <a:t>The inverter  (</a:t>
            </a:r>
            <a:r>
              <a:rPr lang="en-US" altLang="zh-CN" sz="1400" b="1" dirty="0"/>
              <a:t>NOT gate</a:t>
            </a:r>
            <a:r>
              <a:rPr lang="en-US" altLang="zh-CN" sz="1400" dirty="0"/>
              <a:t>)takes an input bit and produces the negation of that bit.</a:t>
            </a:r>
            <a:endParaRPr lang="en-US" altLang="zh-CN" sz="1400" dirty="0"/>
          </a:p>
          <a:p>
            <a:pPr lvl="1"/>
            <a:r>
              <a:rPr lang="en-US" altLang="zh-CN" sz="1400" dirty="0"/>
              <a:t>The </a:t>
            </a:r>
            <a:r>
              <a:rPr lang="en-US" altLang="zh-CN" sz="1400" b="1" dirty="0"/>
              <a:t>OR gate </a:t>
            </a:r>
            <a:r>
              <a:rPr lang="en-US" altLang="zh-CN" sz="1400" dirty="0"/>
              <a:t>takes two input bits and produces the value equivalent to the disjunction of the two bits.</a:t>
            </a:r>
            <a:endParaRPr lang="en-US" altLang="zh-CN" sz="1400" dirty="0"/>
          </a:p>
          <a:p>
            <a:pPr lvl="1"/>
            <a:r>
              <a:rPr lang="en-US" altLang="zh-CN" sz="1400" dirty="0"/>
              <a:t>The </a:t>
            </a:r>
            <a:r>
              <a:rPr lang="en-US" altLang="zh-CN" sz="1400" b="1" dirty="0"/>
              <a:t>AND gate </a:t>
            </a:r>
            <a:r>
              <a:rPr lang="en-US" altLang="zh-CN" sz="1400" dirty="0"/>
              <a:t>takes two input bits and produces the value equivalent to the conjunction of the two bits.</a:t>
            </a:r>
            <a:endParaRPr lang="en-US" altLang="zh-CN" sz="1400" dirty="0"/>
          </a:p>
          <a:p>
            <a:r>
              <a:rPr lang="en-US" altLang="zh-CN" sz="1600" dirty="0"/>
              <a:t>More complicated digital circuits can be constructed by combining these basic circuits  to produce the desired output given the input signals by building a circuit for each piece of the output expression and then combining them. For example:</a:t>
            </a:r>
            <a:endParaRPr lang="en-US" altLang="zh-CN" sz="1600" dirty="0"/>
          </a:p>
        </p:txBody>
      </p:sp>
      <p:pic>
        <p:nvPicPr>
          <p:cNvPr id="145412" name="Picture 3" descr="new_figure_2_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1575" y="3349123"/>
            <a:ext cx="42100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3" name="Picture 4" descr="new_figure_2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6143512"/>
            <a:ext cx="30162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950" y="2060848"/>
            <a:ext cx="2314600" cy="1288275"/>
          </a:xfrm>
          <a:prstGeom prst="rect">
            <a:avLst/>
          </a:prstGeom>
        </p:spPr>
      </p:pic>
      <p:sp>
        <p:nvSpPr>
          <p:cNvPr id="8" name="文本框 7"/>
          <p:cNvSpPr txBox="1"/>
          <p:nvPr/>
        </p:nvSpPr>
        <p:spPr>
          <a:xfrm>
            <a:off x="5868144" y="3429000"/>
            <a:ext cx="3016250" cy="830997"/>
          </a:xfrm>
          <a:prstGeom prst="rect">
            <a:avLst/>
          </a:prstGeom>
          <a:noFill/>
        </p:spPr>
        <p:txBody>
          <a:bodyPr wrap="square">
            <a:spAutoFit/>
          </a:bodyPr>
          <a:lstStyle/>
          <a:p>
            <a:r>
              <a:rPr lang="en-US" altLang="zh-CN" sz="1600" dirty="0">
                <a:solidFill>
                  <a:srgbClr val="202122"/>
                </a:solidFill>
                <a:ea typeface="宋体" panose="02010600030101010101" pitchFamily="2" charset="-122"/>
                <a:cs typeface="+mn-cs"/>
              </a:rPr>
              <a:t>        1937</a:t>
            </a:r>
            <a:r>
              <a:rPr lang="en-US" altLang="zh-CN" dirty="0">
                <a:solidFill>
                  <a:srgbClr val="202122"/>
                </a:solidFill>
              </a:rPr>
              <a:t>,</a:t>
            </a:r>
            <a:r>
              <a:rPr lang="zh-CN" altLang="en-US" dirty="0">
                <a:solidFill>
                  <a:srgbClr val="202122"/>
                </a:solidFill>
              </a:rPr>
              <a:t> </a:t>
            </a:r>
            <a:r>
              <a:rPr lang="en-US" altLang="zh-CN" dirty="0">
                <a:solidFill>
                  <a:srgbClr val="202122"/>
                </a:solidFill>
              </a:rPr>
              <a:t>master thesis</a:t>
            </a:r>
            <a:endParaRPr lang="en-US" altLang="zh-CN" dirty="0">
              <a:solidFill>
                <a:srgbClr val="202122"/>
              </a:solidFill>
            </a:endParaRPr>
          </a:p>
          <a:p>
            <a:r>
              <a:rPr lang="en-US" altLang="zh-CN" sz="1600" dirty="0">
                <a:solidFill>
                  <a:srgbClr val="202122"/>
                </a:solidFill>
                <a:ea typeface="宋体" panose="02010600030101010101" pitchFamily="2" charset="-122"/>
                <a:cs typeface="+mn-cs"/>
              </a:rPr>
              <a:t>《</a:t>
            </a:r>
            <a:r>
              <a:rPr lang="en-US" altLang="zh-CN" sz="1600" dirty="0">
                <a:solidFill>
                  <a:srgbClr val="C00000"/>
                </a:solidFill>
                <a:ea typeface="宋体" panose="02010600030101010101" pitchFamily="2" charset="-122"/>
                <a:cs typeface="+mn-cs"/>
              </a:rPr>
              <a:t>A Symbolic Analysis of Relay   </a:t>
            </a:r>
            <a:endParaRPr lang="en-US" altLang="zh-CN" sz="1600" dirty="0">
              <a:solidFill>
                <a:srgbClr val="C00000"/>
              </a:solidFill>
              <a:ea typeface="宋体" panose="02010600030101010101" pitchFamily="2" charset="-122"/>
              <a:cs typeface="+mn-cs"/>
            </a:endParaRPr>
          </a:p>
          <a:p>
            <a:r>
              <a:rPr lang="en-US" altLang="zh-CN" dirty="0">
                <a:solidFill>
                  <a:srgbClr val="C00000"/>
                </a:solidFill>
              </a:rPr>
              <a:t>         </a:t>
            </a:r>
            <a:r>
              <a:rPr lang="en-US" altLang="zh-CN" sz="1600" dirty="0">
                <a:solidFill>
                  <a:srgbClr val="C00000"/>
                </a:solidFill>
                <a:ea typeface="宋体" panose="02010600030101010101" pitchFamily="2" charset="-122"/>
                <a:cs typeface="+mn-cs"/>
              </a:rPr>
              <a:t>and Switching Circuits </a:t>
            </a:r>
            <a:r>
              <a:rPr lang="en-US" altLang="zh-CN" sz="1600" dirty="0">
                <a:solidFill>
                  <a:srgbClr val="202122"/>
                </a:solidFill>
                <a:ea typeface="宋体" panose="02010600030101010101" pitchFamily="2" charset="-122"/>
                <a:cs typeface="+mn-cs"/>
              </a:rPr>
              <a:t>》</a:t>
            </a:r>
            <a:endParaRPr lang="zh-CN" altLang="en-US" dirty="0"/>
          </a:p>
        </p:txBody>
      </p:sp>
      <p:sp>
        <p:nvSpPr>
          <p:cNvPr id="3" name="灯片编号占位符 2"/>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t>Propositions in natural language</a:t>
            </a:r>
            <a:endParaRPr lang="en-US" altLang="zh-CN"/>
          </a:p>
        </p:txBody>
      </p:sp>
      <p:sp>
        <p:nvSpPr>
          <p:cNvPr id="14339" name="Rectangle 3"/>
          <p:cNvSpPr>
            <a:spLocks noGrp="1" noChangeArrowheads="1"/>
          </p:cNvSpPr>
          <p:nvPr>
            <p:ph type="body" idx="1"/>
          </p:nvPr>
        </p:nvSpPr>
        <p:spPr>
          <a:xfrm>
            <a:off x="228600" y="1905000"/>
            <a:ext cx="8763000" cy="4419600"/>
          </a:xfrm>
        </p:spPr>
        <p:txBody>
          <a:bodyPr/>
          <a:lstStyle/>
          <a:p>
            <a:pPr eaLnBrk="1" hangingPunct="1">
              <a:lnSpc>
                <a:spcPct val="130000"/>
              </a:lnSpc>
              <a:buFontTx/>
              <a:buNone/>
              <a:defRPr/>
            </a:pPr>
            <a:r>
              <a:rPr lang="en-US" altLang="zh-CN" sz="2800" b="1" dirty="0"/>
              <a:t>Definition:</a:t>
            </a:r>
            <a:r>
              <a:rPr lang="en-US" altLang="zh-CN" sz="2800" dirty="0"/>
              <a:t>  A </a:t>
            </a:r>
            <a:r>
              <a:rPr lang="en-US" altLang="zh-CN" sz="2800" i="1" dirty="0">
                <a:solidFill>
                  <a:srgbClr val="C00000"/>
                </a:solidFill>
              </a:rPr>
              <a:t>proposition</a:t>
            </a:r>
            <a:r>
              <a:rPr lang="en-US" altLang="zh-CN" sz="2800" dirty="0"/>
              <a:t> (</a:t>
            </a:r>
            <a:r>
              <a:rPr lang="zh-CN" altLang="en-US" sz="2800" dirty="0"/>
              <a:t>命题</a:t>
            </a:r>
            <a:r>
              <a:rPr lang="en-US" altLang="zh-CN" sz="2800" dirty="0"/>
              <a:t>) is simply:</a:t>
            </a:r>
            <a:endParaRPr lang="en-US" altLang="zh-CN" sz="2800" dirty="0"/>
          </a:p>
          <a:p>
            <a:pPr eaLnBrk="1" hangingPunct="1">
              <a:lnSpc>
                <a:spcPct val="130000"/>
              </a:lnSpc>
              <a:defRPr/>
            </a:pPr>
            <a:r>
              <a:rPr lang="en-US" altLang="zh-CN" sz="2800" dirty="0"/>
              <a:t>a </a:t>
            </a:r>
            <a:r>
              <a:rPr lang="en-US" altLang="zh-CN" sz="2800" i="1" dirty="0"/>
              <a:t>statement </a:t>
            </a:r>
            <a:r>
              <a:rPr lang="en-US" altLang="zh-CN" sz="2800" dirty="0"/>
              <a:t>(</a:t>
            </a:r>
            <a:r>
              <a:rPr lang="en-US" altLang="zh-CN" sz="2800" i="1" dirty="0"/>
              <a:t>i.e.</a:t>
            </a:r>
            <a:r>
              <a:rPr lang="en-US" altLang="zh-CN" sz="2800" dirty="0"/>
              <a:t>, a declarative sentence </a:t>
            </a:r>
            <a:r>
              <a:rPr lang="zh-CN" altLang="en-US" sz="2800" dirty="0"/>
              <a:t>陈述句</a:t>
            </a:r>
            <a:r>
              <a:rPr lang="en-US" altLang="zh-CN" sz="2800" dirty="0"/>
              <a:t>)</a:t>
            </a:r>
            <a:r>
              <a:rPr lang="en-US" altLang="zh-CN" sz="2800" i="1" dirty="0"/>
              <a:t> </a:t>
            </a:r>
            <a:endParaRPr lang="en-US" altLang="zh-CN" sz="2800" i="1" dirty="0"/>
          </a:p>
          <a:p>
            <a:pPr lvl="1" eaLnBrk="1" hangingPunct="1">
              <a:lnSpc>
                <a:spcPct val="130000"/>
              </a:lnSpc>
              <a:defRPr/>
            </a:pPr>
            <a:r>
              <a:rPr lang="en-US" altLang="zh-CN" sz="2400" i="1" dirty="0"/>
              <a:t>with some definite meaning</a:t>
            </a:r>
            <a:r>
              <a:rPr lang="en-US" altLang="zh-CN" sz="2400" dirty="0"/>
              <a:t>, (not vague or ambiguous)</a:t>
            </a:r>
            <a:endParaRPr lang="en-US" altLang="zh-CN" sz="2400" dirty="0"/>
          </a:p>
          <a:p>
            <a:pPr eaLnBrk="1" hangingPunct="1">
              <a:lnSpc>
                <a:spcPct val="130000"/>
              </a:lnSpc>
              <a:defRPr/>
            </a:pPr>
            <a:r>
              <a:rPr lang="en-US" altLang="zh-CN" sz="2800" dirty="0"/>
              <a:t>having a </a:t>
            </a:r>
            <a:r>
              <a:rPr lang="en-US" altLang="zh-CN" sz="2800" i="1" dirty="0"/>
              <a:t>truth value</a:t>
            </a:r>
            <a:r>
              <a:rPr lang="en-US" altLang="zh-CN" sz="2800" dirty="0"/>
              <a:t> that</a:t>
            </a:r>
            <a:r>
              <a:rPr lang="en-US" altLang="zh-CN" sz="2800" dirty="0">
                <a:latin typeface="Times New Roman" panose="02020603050405020304" pitchFamily="18" charset="0"/>
              </a:rPr>
              <a:t>’</a:t>
            </a:r>
            <a:r>
              <a:rPr lang="en-US" altLang="zh-CN" sz="2800" dirty="0"/>
              <a:t>s either </a:t>
            </a:r>
            <a:r>
              <a:rPr lang="en-US" altLang="zh-CN" sz="2800" i="1" dirty="0"/>
              <a:t>true</a:t>
            </a:r>
            <a:r>
              <a:rPr lang="en-US" altLang="zh-CN" sz="2800" dirty="0"/>
              <a:t> (</a:t>
            </a:r>
            <a:r>
              <a:rPr lang="en-US" altLang="zh-CN" sz="2800" b="1" dirty="0"/>
              <a:t>T</a:t>
            </a:r>
            <a:r>
              <a:rPr lang="en-US" altLang="zh-CN" sz="2800" dirty="0"/>
              <a:t>) or </a:t>
            </a:r>
            <a:r>
              <a:rPr lang="en-US" altLang="zh-CN" sz="2800" i="1" dirty="0"/>
              <a:t>false</a:t>
            </a:r>
            <a:r>
              <a:rPr lang="en-US" altLang="zh-CN" sz="2800" dirty="0"/>
              <a:t> (</a:t>
            </a:r>
            <a:r>
              <a:rPr lang="en-US" altLang="zh-CN" sz="2800" b="1" dirty="0"/>
              <a:t>F</a:t>
            </a:r>
            <a:r>
              <a:rPr lang="en-US" altLang="zh-CN" sz="2800" dirty="0"/>
              <a:t>) </a:t>
            </a:r>
            <a:endParaRPr lang="en-US" altLang="zh-CN" sz="2800" dirty="0"/>
          </a:p>
          <a:p>
            <a:pPr lvl="1" eaLnBrk="1" hangingPunct="1">
              <a:lnSpc>
                <a:spcPct val="130000"/>
              </a:lnSpc>
              <a:defRPr/>
            </a:pPr>
            <a:r>
              <a:rPr lang="en-US" altLang="zh-CN" sz="2400" dirty="0"/>
              <a:t>it is </a:t>
            </a:r>
            <a:r>
              <a:rPr lang="en-US" altLang="zh-CN" sz="2400" b="1" dirty="0"/>
              <a:t>never</a:t>
            </a:r>
            <a:r>
              <a:rPr lang="en-US" altLang="zh-CN" sz="2400" dirty="0"/>
              <a:t> both, neither, or somewhere </a:t>
            </a:r>
            <a:r>
              <a:rPr lang="en-US" altLang="zh-CN" sz="2400" dirty="0">
                <a:latin typeface="Times New Roman" panose="02020603050405020304" pitchFamily="18" charset="0"/>
              </a:rPr>
              <a:t>“</a:t>
            </a:r>
            <a:r>
              <a:rPr lang="en-US" altLang="zh-CN" sz="2400" dirty="0"/>
              <a:t>in between!</a:t>
            </a:r>
            <a:r>
              <a:rPr lang="en-US" altLang="zh-CN" sz="2400" dirty="0">
                <a:latin typeface="Times New Roman" panose="02020603050405020304" pitchFamily="18" charset="0"/>
              </a:rPr>
              <a:t>”</a:t>
            </a:r>
            <a:endParaRPr lang="en-US" altLang="zh-CN" sz="2400" dirty="0"/>
          </a:p>
          <a:p>
            <a:pPr lvl="2" eaLnBrk="1" hangingPunct="1">
              <a:lnSpc>
                <a:spcPct val="130000"/>
              </a:lnSpc>
              <a:defRPr/>
            </a:pPr>
            <a:r>
              <a:rPr lang="en-US" altLang="zh-CN" sz="2000" dirty="0"/>
              <a:t>However, you might not </a:t>
            </a:r>
            <a:r>
              <a:rPr lang="en-US" altLang="zh-CN" sz="2000" i="1" dirty="0"/>
              <a:t>know</a:t>
            </a:r>
            <a:r>
              <a:rPr lang="en-US" altLang="zh-CN" sz="2000" dirty="0"/>
              <a:t> the actual truth value</a:t>
            </a:r>
            <a:endParaRPr lang="en-US" altLang="zh-CN" sz="2000" dirty="0"/>
          </a:p>
        </p:txBody>
      </p:sp>
      <p:sp>
        <p:nvSpPr>
          <p:cNvPr id="14340" name="Text Box 4"/>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dirty="0"/>
              <a:t>Homework</a:t>
            </a:r>
            <a:endParaRPr lang="zh-CN" altLang="en-US" dirty="0"/>
          </a:p>
        </p:txBody>
      </p:sp>
      <p:sp>
        <p:nvSpPr>
          <p:cNvPr id="146435" name="Rectangle 3"/>
          <p:cNvSpPr>
            <a:spLocks noGrp="1" noChangeArrowheads="1"/>
          </p:cNvSpPr>
          <p:nvPr>
            <p:ph type="body" idx="1"/>
          </p:nvPr>
        </p:nvSpPr>
        <p:spPr>
          <a:xfrm>
            <a:off x="250825" y="1557338"/>
            <a:ext cx="8229600" cy="4525962"/>
          </a:xfrm>
        </p:spPr>
        <p:txBody>
          <a:bodyPr/>
          <a:lstStyle/>
          <a:p>
            <a:pPr eaLnBrk="1" hangingPunct="1">
              <a:lnSpc>
                <a:spcPct val="150000"/>
              </a:lnSpc>
            </a:pPr>
            <a:r>
              <a:rPr lang="en-US" altLang="zh-CN" dirty="0">
                <a:sym typeface="Symbol" panose="05050102010706020507" pitchFamily="18" charset="2"/>
              </a:rPr>
              <a:t>§ 1.1      2, 14, 16, 30, 33, 40</a:t>
            </a:r>
            <a:endParaRPr lang="en-US" altLang="zh-CN" dirty="0">
              <a:sym typeface="Symbol" panose="05050102010706020507" pitchFamily="18" charset="2"/>
            </a:endParaRPr>
          </a:p>
          <a:p>
            <a:pPr eaLnBrk="1" hangingPunct="1">
              <a:lnSpc>
                <a:spcPct val="150000"/>
              </a:lnSpc>
            </a:pPr>
            <a:r>
              <a:rPr lang="en-US" altLang="zh-CN" dirty="0">
                <a:sym typeface="Symbol" panose="05050102010706020507" pitchFamily="18" charset="2"/>
              </a:rPr>
              <a:t>§ 1.2      4, 22</a:t>
            </a:r>
            <a:endParaRPr lang="en-US" altLang="zh-CN" dirty="0">
              <a:sym typeface="Symbol" panose="05050102010706020507" pitchFamily="18" charset="2"/>
            </a:endParaRPr>
          </a:p>
          <a:p>
            <a:pPr eaLnBrk="1" hangingPunct="1">
              <a:lnSpc>
                <a:spcPct val="150000"/>
              </a:lnSpc>
            </a:pPr>
            <a:r>
              <a:rPr lang="en-US" altLang="zh-CN" dirty="0">
                <a:sym typeface="Symbol" panose="05050102010706020507" pitchFamily="18" charset="2"/>
              </a:rPr>
              <a:t> Due date: 2024.03.05</a:t>
            </a:r>
            <a:endParaRPr lang="en-US" altLang="zh-CN"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t>Propositions</a:t>
            </a:r>
            <a:r>
              <a:rPr lang="zh-CN" altLang="en-US" dirty="0"/>
              <a:t>（命题）</a:t>
            </a:r>
            <a:endParaRPr lang="zh-CN" altLang="en-US" dirty="0"/>
          </a:p>
        </p:txBody>
      </p:sp>
      <p:sp>
        <p:nvSpPr>
          <p:cNvPr id="16387" name="Rectangle 3"/>
          <p:cNvSpPr>
            <a:spLocks noGrp="1" noChangeArrowheads="1"/>
          </p:cNvSpPr>
          <p:nvPr>
            <p:ph type="body" idx="1"/>
          </p:nvPr>
        </p:nvSpPr>
        <p:spPr>
          <a:xfrm>
            <a:off x="457200" y="1600200"/>
            <a:ext cx="8507288" cy="4525963"/>
          </a:xfrm>
        </p:spPr>
        <p:txBody>
          <a:bodyPr/>
          <a:lstStyle/>
          <a:p>
            <a:pPr eaLnBrk="1" hangingPunct="1">
              <a:lnSpc>
                <a:spcPct val="130000"/>
              </a:lnSpc>
            </a:pPr>
            <a:r>
              <a:rPr lang="en-US" altLang="zh-CN" dirty="0"/>
              <a:t>A </a:t>
            </a:r>
            <a:r>
              <a:rPr lang="en-US" altLang="zh-CN" b="1" dirty="0"/>
              <a:t>statement</a:t>
            </a:r>
            <a:r>
              <a:rPr lang="en-US" altLang="zh-CN" dirty="0"/>
              <a:t> or </a:t>
            </a:r>
            <a:r>
              <a:rPr lang="en-US" altLang="zh-CN" b="1" dirty="0"/>
              <a:t>proposition</a:t>
            </a:r>
            <a:r>
              <a:rPr lang="en-US" altLang="zh-CN" dirty="0"/>
              <a:t> is a </a:t>
            </a:r>
            <a:r>
              <a:rPr lang="en-US" altLang="zh-CN" dirty="0">
                <a:solidFill>
                  <a:srgbClr val="C00000"/>
                </a:solidFill>
              </a:rPr>
              <a:t>declarative sentence</a:t>
            </a:r>
            <a:r>
              <a:rPr lang="zh-CN" altLang="en-US" dirty="0"/>
              <a:t>（陈述句） </a:t>
            </a:r>
            <a:r>
              <a:rPr lang="en-US" altLang="zh-CN" dirty="0"/>
              <a:t>that is </a:t>
            </a:r>
            <a:endParaRPr lang="en-US" altLang="zh-CN" dirty="0"/>
          </a:p>
          <a:p>
            <a:pPr marL="0" indent="0" algn="ctr" eaLnBrk="1" hangingPunct="1">
              <a:lnSpc>
                <a:spcPct val="130000"/>
              </a:lnSpc>
              <a:buNone/>
            </a:pPr>
            <a:r>
              <a:rPr lang="en-US" altLang="zh-CN" dirty="0"/>
              <a:t>“either </a:t>
            </a:r>
            <a:r>
              <a:rPr lang="en-US" altLang="zh-CN" i="1" dirty="0">
                <a:solidFill>
                  <a:schemeClr val="hlink"/>
                </a:solidFill>
              </a:rPr>
              <a:t>true</a:t>
            </a:r>
            <a:r>
              <a:rPr lang="en-US" altLang="zh-CN" dirty="0"/>
              <a:t> or </a:t>
            </a:r>
            <a:r>
              <a:rPr lang="en-US" altLang="zh-CN" i="1" dirty="0">
                <a:solidFill>
                  <a:schemeClr val="hlink"/>
                </a:solidFill>
              </a:rPr>
              <a:t>false</a:t>
            </a:r>
            <a:r>
              <a:rPr lang="en-US" altLang="zh-CN" i="1" dirty="0"/>
              <a:t>, </a:t>
            </a:r>
            <a:r>
              <a:rPr lang="en-US" altLang="zh-CN" dirty="0"/>
              <a:t>but not both”.</a:t>
            </a:r>
            <a:endParaRPr lang="en-US" altLang="zh-CN" dirty="0"/>
          </a:p>
          <a:p>
            <a:pPr lvl="1" eaLnBrk="1" hangingPunct="1">
              <a:lnSpc>
                <a:spcPct val="130000"/>
              </a:lnSpc>
            </a:pPr>
            <a:r>
              <a:rPr lang="en-US" altLang="zh-CN" dirty="0"/>
              <a:t>true = T (or 1)</a:t>
            </a:r>
            <a:endParaRPr lang="en-US" altLang="zh-CN" dirty="0"/>
          </a:p>
          <a:p>
            <a:pPr lvl="1" eaLnBrk="1" hangingPunct="1">
              <a:lnSpc>
                <a:spcPct val="130000"/>
              </a:lnSpc>
            </a:pPr>
            <a:r>
              <a:rPr lang="en-US" altLang="zh-CN" dirty="0"/>
              <a:t>false = F (or 0)  (binary logic)</a:t>
            </a:r>
            <a:endParaRPr lang="en-US" altLang="zh-CN" dirty="0"/>
          </a:p>
          <a:p>
            <a:pPr eaLnBrk="1" hangingPunct="1"/>
            <a:endParaRPr lang="en-US" altLang="zh-CN"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41163"/>
            <a:ext cx="8229600" cy="1143000"/>
          </a:xfrm>
        </p:spPr>
        <p:txBody>
          <a:bodyPr/>
          <a:lstStyle/>
          <a:p>
            <a:pPr eaLnBrk="1" hangingPunct="1"/>
            <a:r>
              <a:rPr lang="en-US" altLang="zh-CN" dirty="0"/>
              <a:t>Examples of Propositions</a:t>
            </a:r>
            <a:endParaRPr lang="en-US" altLang="zh-CN" dirty="0"/>
          </a:p>
        </p:txBody>
      </p:sp>
      <p:sp>
        <p:nvSpPr>
          <p:cNvPr id="227331" name="Rectangle 3"/>
          <p:cNvSpPr>
            <a:spLocks noGrp="1" noChangeArrowheads="1"/>
          </p:cNvSpPr>
          <p:nvPr>
            <p:ph type="body" idx="1"/>
          </p:nvPr>
        </p:nvSpPr>
        <p:spPr>
          <a:xfrm>
            <a:off x="457200" y="1135285"/>
            <a:ext cx="9083352" cy="4525963"/>
          </a:xfrm>
        </p:spPr>
        <p:txBody>
          <a:bodyPr/>
          <a:lstStyle/>
          <a:p>
            <a:pPr eaLnBrk="1" hangingPunct="1">
              <a:lnSpc>
                <a:spcPct val="120000"/>
              </a:lnSpc>
            </a:pPr>
            <a:r>
              <a:rPr lang="en-US" altLang="zh-CN" sz="2800" dirty="0">
                <a:latin typeface="Times New Roman" panose="02020603050405020304" pitchFamily="18" charset="0"/>
              </a:rPr>
              <a:t>“ </a:t>
            </a:r>
            <a:r>
              <a:rPr lang="en-US" altLang="zh-CN" sz="2800" dirty="0"/>
              <a:t>Toronto is the capital of Canada.</a:t>
            </a:r>
            <a:r>
              <a:rPr lang="en-US" altLang="zh-CN" sz="2800" dirty="0">
                <a:latin typeface="Times New Roman" panose="02020603050405020304" pitchFamily="18" charset="0"/>
              </a:rPr>
              <a:t> ”</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ea typeface="Cambria Math" panose="02040503050406030204" pitchFamily="18" charset="0"/>
              </a:rPr>
              <a:t>1</a:t>
            </a:r>
            <a:r>
              <a:rPr lang="en-US" altLang="zh-CN" sz="2800" dirty="0"/>
              <a:t> + </a:t>
            </a:r>
            <a:r>
              <a:rPr lang="en-US" altLang="zh-CN" sz="2800" dirty="0">
                <a:ea typeface="Cambria Math" panose="02040503050406030204" pitchFamily="18" charset="0"/>
              </a:rPr>
              <a:t>0</a:t>
            </a:r>
            <a:r>
              <a:rPr lang="en-US" altLang="zh-CN" sz="2800" dirty="0"/>
              <a:t> = </a:t>
            </a:r>
            <a:r>
              <a:rPr lang="en-US" altLang="zh-CN" sz="2800" dirty="0">
                <a:ea typeface="Cambria Math" panose="02040503050406030204" pitchFamily="18" charset="0"/>
              </a:rPr>
              <a:t>1</a:t>
            </a:r>
            <a:r>
              <a:rPr lang="en-US" altLang="zh-CN" sz="2800" dirty="0">
                <a:latin typeface="Times New Roman" panose="02020603050405020304" pitchFamily="18" charset="0"/>
              </a:rPr>
              <a:t>”</a:t>
            </a:r>
            <a:endParaRPr lang="en-US" altLang="zh-CN" sz="2800" dirty="0">
              <a:ea typeface="Cambria Math" panose="02040503050406030204" pitchFamily="18" charset="0"/>
            </a:endParaRPr>
          </a:p>
          <a:p>
            <a:pPr eaLnBrk="1" hangingPunct="1">
              <a:lnSpc>
                <a:spcPct val="120000"/>
              </a:lnSpc>
            </a:pPr>
            <a:r>
              <a:rPr lang="en-US" altLang="zh-CN" sz="2800" dirty="0">
                <a:latin typeface="Times New Roman" panose="02020603050405020304" pitchFamily="18" charset="0"/>
              </a:rPr>
              <a:t>“ </a:t>
            </a:r>
            <a:r>
              <a:rPr lang="en-US" altLang="zh-CN" sz="2800" dirty="0">
                <a:ea typeface="Cambria Math" panose="02040503050406030204" pitchFamily="18" charset="0"/>
              </a:rPr>
              <a:t>0</a:t>
            </a:r>
            <a:r>
              <a:rPr lang="en-US" altLang="zh-CN" sz="2800" dirty="0"/>
              <a:t> + </a:t>
            </a:r>
            <a:r>
              <a:rPr lang="en-US" altLang="zh-CN" sz="2800" dirty="0">
                <a:ea typeface="Cambria Math" panose="02040503050406030204" pitchFamily="18" charset="0"/>
              </a:rPr>
              <a:t>0</a:t>
            </a:r>
            <a:r>
              <a:rPr lang="en-US" altLang="zh-CN" sz="2800" dirty="0"/>
              <a:t> = </a:t>
            </a:r>
            <a:r>
              <a:rPr lang="en-US" altLang="zh-CN" sz="2800" dirty="0">
                <a:ea typeface="Cambria Math" panose="02040503050406030204" pitchFamily="18" charset="0"/>
              </a:rPr>
              <a:t>2</a:t>
            </a:r>
            <a:r>
              <a:rPr lang="en-US" altLang="zh-CN" sz="2800" dirty="0">
                <a:latin typeface="Times New Roman" panose="02020603050405020304" pitchFamily="18" charset="0"/>
              </a:rPr>
              <a:t>”</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t>Beijing is the capital of China, and 1 + 1 = 2</a:t>
            </a:r>
            <a:r>
              <a:rPr lang="en-US" altLang="zh-CN" sz="2800" dirty="0">
                <a:latin typeface="Times New Roman" panose="02020603050405020304" pitchFamily="18" charset="0"/>
              </a:rPr>
              <a:t>”</a:t>
            </a:r>
            <a:endParaRPr lang="en-US" altLang="zh-CN" sz="2800" dirty="0"/>
          </a:p>
          <a:p>
            <a:pPr eaLnBrk="1" hangingPunct="1">
              <a:lnSpc>
                <a:spcPct val="120000"/>
              </a:lnSpc>
              <a:buFontTx/>
              <a:buNone/>
            </a:pPr>
            <a:r>
              <a:rPr lang="en-US" altLang="zh-CN" sz="2800" u="sng" dirty="0"/>
              <a:t>But, the following are </a:t>
            </a:r>
            <a:r>
              <a:rPr lang="en-US" altLang="zh-CN" sz="2800" b="1" u="sng" dirty="0"/>
              <a:t>NOT</a:t>
            </a:r>
            <a:r>
              <a:rPr lang="en-US" altLang="zh-CN" sz="2800" u="sng" dirty="0"/>
              <a:t> propositions:</a:t>
            </a:r>
            <a:endParaRPr lang="en-US" altLang="zh-CN" sz="2800" u="sng" dirty="0"/>
          </a:p>
          <a:p>
            <a:pPr eaLnBrk="1" hangingPunct="1">
              <a:lnSpc>
                <a:spcPct val="120000"/>
              </a:lnSpc>
            </a:pPr>
            <a:r>
              <a:rPr lang="en-US" altLang="zh-CN" sz="2800" dirty="0">
                <a:latin typeface="Times New Roman" panose="02020603050405020304" pitchFamily="18" charset="0"/>
              </a:rPr>
              <a:t>“</a:t>
            </a:r>
            <a:r>
              <a:rPr lang="en-US" altLang="zh-CN" sz="2800" dirty="0"/>
              <a:t>Who</a:t>
            </a:r>
            <a:r>
              <a:rPr lang="en-US" altLang="zh-CN" sz="2800" dirty="0">
                <a:latin typeface="Times New Roman" panose="02020603050405020304" pitchFamily="18" charset="0"/>
              </a:rPr>
              <a:t>’</a:t>
            </a:r>
            <a:r>
              <a:rPr lang="en-US" altLang="zh-CN" sz="2800" dirty="0"/>
              <a:t>s there?</a:t>
            </a:r>
            <a:r>
              <a:rPr lang="en-US" altLang="zh-CN" sz="2800" dirty="0">
                <a:latin typeface="Times New Roman" panose="02020603050405020304" pitchFamily="18" charset="0"/>
              </a:rPr>
              <a:t>”</a:t>
            </a:r>
            <a:r>
              <a:rPr lang="en-US" altLang="zh-CN" sz="2800" dirty="0"/>
              <a:t>  (interrogative </a:t>
            </a:r>
            <a:r>
              <a:rPr lang="zh-CN" altLang="en-US" sz="2800" dirty="0"/>
              <a:t>疑问句</a:t>
            </a:r>
            <a:r>
              <a:rPr lang="en-US" altLang="zh-CN" sz="2800" dirty="0"/>
              <a:t>: no truth value)</a:t>
            </a:r>
            <a:endParaRPr lang="en-US" altLang="zh-CN" sz="2800" dirty="0"/>
          </a:p>
          <a:p>
            <a:pPr eaLnBrk="1" hangingPunct="1">
              <a:lnSpc>
                <a:spcPct val="120000"/>
              </a:lnSpc>
            </a:pPr>
            <a:r>
              <a:rPr lang="en-US" altLang="zh-CN" sz="2800" dirty="0">
                <a:latin typeface="Times New Roman" panose="02020603050405020304" pitchFamily="18" charset="0"/>
              </a:rPr>
              <a:t>“</a:t>
            </a:r>
            <a:r>
              <a:rPr lang="en-US" altLang="zh-CN" sz="2800" dirty="0"/>
              <a:t>Sit down!”  (imperative </a:t>
            </a:r>
            <a:r>
              <a:rPr lang="zh-CN" altLang="en-US" sz="2800"/>
              <a:t>祈使句</a:t>
            </a:r>
            <a:r>
              <a:rPr lang="en-US" altLang="zh-CN" sz="2800"/>
              <a:t>: </a:t>
            </a:r>
            <a:r>
              <a:rPr lang="en-US" altLang="zh-CN" sz="2800" dirty="0"/>
              <a:t>no truth value)</a:t>
            </a:r>
            <a:endParaRPr lang="en-US" altLang="zh-CN" sz="2800" dirty="0"/>
          </a:p>
          <a:p>
            <a:pPr eaLnBrk="1" hangingPunct="1">
              <a:lnSpc>
                <a:spcPct val="120000"/>
              </a:lnSpc>
            </a:pPr>
            <a:r>
              <a:rPr lang="en-US" altLang="zh-CN" sz="2800" dirty="0">
                <a:latin typeface="Times New Roman" panose="02020603050405020304" pitchFamily="18" charset="0"/>
              </a:rPr>
              <a:t>“</a:t>
            </a:r>
            <a:r>
              <a:rPr lang="en-US" altLang="zh-CN" sz="2800" i="1" dirty="0"/>
              <a:t>x</a:t>
            </a:r>
            <a:r>
              <a:rPr lang="en-US" altLang="zh-CN" sz="2800" dirty="0"/>
              <a:t> + 1 = 2</a:t>
            </a:r>
            <a:r>
              <a:rPr lang="en-US" altLang="zh-CN" sz="2800" dirty="0">
                <a:latin typeface="Times New Roman" panose="02020603050405020304" pitchFamily="18" charset="0"/>
              </a:rPr>
              <a:t>”</a:t>
            </a:r>
            <a:r>
              <a:rPr lang="en-US" altLang="zh-CN" sz="2800" dirty="0"/>
              <a:t>  (no truth value)</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i="1" dirty="0"/>
              <a:t>x</a:t>
            </a:r>
            <a:r>
              <a:rPr lang="en-US" altLang="zh-CN" sz="2800" dirty="0"/>
              <a:t> + </a:t>
            </a:r>
            <a:r>
              <a:rPr lang="en-US" altLang="zh-CN" sz="2800" i="1" dirty="0"/>
              <a:t>y </a:t>
            </a:r>
            <a:r>
              <a:rPr lang="en-US" altLang="zh-CN" sz="2800" dirty="0"/>
              <a:t>= </a:t>
            </a:r>
            <a:r>
              <a:rPr lang="en-US" altLang="zh-CN" sz="2800" i="1" dirty="0"/>
              <a:t>z</a:t>
            </a:r>
            <a:r>
              <a:rPr lang="en-US" altLang="zh-CN" sz="2800" dirty="0">
                <a:latin typeface="Times New Roman" panose="02020603050405020304" pitchFamily="18" charset="0"/>
              </a:rPr>
              <a:t>”</a:t>
            </a:r>
            <a:r>
              <a:rPr lang="en-US" altLang="zh-CN" sz="2800" dirty="0"/>
              <a:t>  (no truth value)</a:t>
            </a:r>
            <a:endParaRPr lang="en-US" altLang="zh-CN" sz="2800" dirty="0"/>
          </a:p>
          <a:p>
            <a:pPr eaLnBrk="1" hangingPunct="1"/>
            <a:endParaRPr lang="en-US" altLang="zh-CN" sz="2800" i="1" dirty="0"/>
          </a:p>
          <a:p>
            <a:pPr eaLnBrk="1" hangingPunct="1"/>
            <a:endParaRPr lang="en-US" altLang="zh-CN" sz="2800" dirty="0">
              <a:solidFill>
                <a:srgbClr val="FF0000"/>
              </a:solidFill>
            </a:endParaRPr>
          </a:p>
        </p:txBody>
      </p:sp>
      <p:sp>
        <p:nvSpPr>
          <p:cNvPr id="20484" name="Text Box 4"/>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a:t>Examples of Propositions</a:t>
            </a:r>
            <a:endParaRPr lang="en-US" altLang="zh-CN" dirty="0"/>
          </a:p>
        </p:txBody>
      </p:sp>
      <p:sp>
        <p:nvSpPr>
          <p:cNvPr id="22531" name="Rectangle 3"/>
          <p:cNvSpPr>
            <a:spLocks noGrp="1" noChangeArrowheads="1"/>
          </p:cNvSpPr>
          <p:nvPr>
            <p:ph type="body" idx="1"/>
          </p:nvPr>
        </p:nvSpPr>
        <p:spPr/>
        <p:txBody>
          <a:bodyPr/>
          <a:lstStyle/>
          <a:p>
            <a:pPr eaLnBrk="1" hangingPunct="1"/>
            <a:r>
              <a:rPr lang="en-US" altLang="zh-CN" sz="2800" dirty="0"/>
              <a:t>Which of the following are propositions?</a:t>
            </a:r>
            <a:endParaRPr lang="en-US" altLang="zh-CN" sz="2800" dirty="0"/>
          </a:p>
          <a:p>
            <a:pPr lvl="1" eaLnBrk="1" hangingPunct="1"/>
            <a:r>
              <a:rPr lang="en-US" altLang="zh-CN" sz="2400" dirty="0"/>
              <a:t>(a) The earth is round.</a:t>
            </a:r>
            <a:endParaRPr lang="en-US" altLang="zh-CN" sz="2400" dirty="0"/>
          </a:p>
          <a:p>
            <a:pPr lvl="1" eaLnBrk="1" hangingPunct="1"/>
            <a:r>
              <a:rPr lang="en-US" altLang="zh-CN" sz="2400" dirty="0"/>
              <a:t>(b) 2+3=5</a:t>
            </a:r>
            <a:endParaRPr lang="en-US" altLang="zh-CN" sz="2400" dirty="0"/>
          </a:p>
          <a:p>
            <a:pPr lvl="1" eaLnBrk="1" hangingPunct="1"/>
            <a:r>
              <a:rPr lang="en-US" altLang="zh-CN" sz="2400" dirty="0"/>
              <a:t>(c) Do you speak English?</a:t>
            </a:r>
            <a:endParaRPr lang="en-US" altLang="zh-CN" sz="2400" dirty="0"/>
          </a:p>
          <a:p>
            <a:pPr lvl="1" eaLnBrk="1" hangingPunct="1"/>
            <a:r>
              <a:rPr lang="en-US" altLang="zh-CN" sz="2400" dirty="0"/>
              <a:t>(d) 3-</a:t>
            </a:r>
            <a:r>
              <a:rPr lang="en-US" altLang="zh-CN" sz="2400" i="1" dirty="0"/>
              <a:t>x</a:t>
            </a:r>
            <a:r>
              <a:rPr lang="en-US" altLang="zh-CN" sz="2400" dirty="0"/>
              <a:t>=5</a:t>
            </a:r>
            <a:endParaRPr lang="en-US" altLang="zh-CN" sz="2400" dirty="0"/>
          </a:p>
          <a:p>
            <a:pPr lvl="1" eaLnBrk="1" hangingPunct="1"/>
            <a:r>
              <a:rPr lang="en-US" altLang="zh-CN" sz="2400" dirty="0"/>
              <a:t>(e) Take two aspirins.</a:t>
            </a:r>
            <a:endParaRPr lang="en-US" altLang="zh-CN" sz="2400" dirty="0"/>
          </a:p>
          <a:p>
            <a:pPr lvl="1" eaLnBrk="1" hangingPunct="1"/>
            <a:r>
              <a:rPr lang="en-US" altLang="zh-CN" sz="2400" dirty="0"/>
              <a:t>(f) The temperature on the surface of the planet Venus is 800</a:t>
            </a:r>
            <a:r>
              <a:rPr lang="en-US" altLang="zh-CN" sz="2400" dirty="0">
                <a:cs typeface="Times New Roman" panose="02020603050405020304" pitchFamily="18" charset="0"/>
              </a:rPr>
              <a:t>º</a:t>
            </a:r>
            <a:r>
              <a:rPr lang="en-US" altLang="zh-CN" sz="2400" dirty="0"/>
              <a:t>F.</a:t>
            </a:r>
            <a:endParaRPr lang="en-US" altLang="zh-CN" sz="2400" dirty="0"/>
          </a:p>
          <a:p>
            <a:pPr lvl="1" eaLnBrk="1" hangingPunct="1"/>
            <a:r>
              <a:rPr lang="en-US" altLang="zh-CN" sz="2400" dirty="0"/>
              <a:t>(g) The sun will come out tomorrow.</a:t>
            </a:r>
            <a:endParaRPr lang="en-US" altLang="zh-CN" sz="2400" dirty="0"/>
          </a:p>
        </p:txBody>
      </p:sp>
      <p:sp>
        <p:nvSpPr>
          <p:cNvPr id="2" name="灯片编号占位符 1"/>
          <p:cNvSpPr>
            <a:spLocks noGrp="1"/>
          </p:cNvSpPr>
          <p:nvPr>
            <p:ph type="sldNum" sz="quarter" idx="12"/>
          </p:nvPr>
        </p:nvSpPr>
        <p:spPr/>
        <p:txBody>
          <a:bodyPr/>
          <a:lstStyle/>
          <a:p>
            <a:fld id="{0E0F66E4-F918-4E84-900C-EBB0345C0212}" type="slidenum">
              <a:rPr lang="en-US" altLang="zh-CN" smtClean="0"/>
            </a:fld>
            <a:endParaRPr lang="en-US" altLang="zh-CN"/>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17521</Words>
  <Application>WPS 演示</Application>
  <PresentationFormat>全屏显示(4:3)</PresentationFormat>
  <Paragraphs>1105</Paragraphs>
  <Slides>60</Slides>
  <Notes>40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82" baseType="lpstr">
      <vt:lpstr>Arial</vt:lpstr>
      <vt:lpstr>宋体</vt:lpstr>
      <vt:lpstr>Wingdings</vt:lpstr>
      <vt:lpstr>Gulim</vt:lpstr>
      <vt:lpstr>Malgun Gothic</vt:lpstr>
      <vt:lpstr>Times New Roman</vt:lpstr>
      <vt:lpstr>Cambria Math</vt:lpstr>
      <vt:lpstr>微软雅黑</vt:lpstr>
      <vt:lpstr>Arial Unicode MS</vt:lpstr>
      <vt:lpstr>黑体</vt:lpstr>
      <vt:lpstr>Symbol</vt:lpstr>
      <vt:lpstr>Times New Roman</vt:lpstr>
      <vt:lpstr>Cambria Math</vt:lpstr>
      <vt:lpstr>Arial Black</vt:lpstr>
      <vt:lpstr>Symbol</vt:lpstr>
      <vt:lpstr>Calibri</vt:lpstr>
      <vt:lpstr>Calibri</vt:lpstr>
      <vt:lpstr>默认设计模板</vt:lpstr>
      <vt:lpstr>Word.Document.8</vt:lpstr>
      <vt:lpstr>Word.Document.8</vt:lpstr>
      <vt:lpstr>Word.Document.8</vt:lpstr>
      <vt:lpstr>Word.Document.8</vt:lpstr>
      <vt:lpstr>1 The Foundations: Logic and Proofs</vt:lpstr>
      <vt:lpstr>Foundations of Logic</vt:lpstr>
      <vt:lpstr>数理逻辑(symbolic logic)</vt:lpstr>
      <vt:lpstr>Foundations of Logic: Overview</vt:lpstr>
      <vt:lpstr>1.1 Propositional Logic (命题逻辑)</vt:lpstr>
      <vt:lpstr>Propositions in natural language</vt:lpstr>
      <vt:lpstr>Propositions（命题）</vt:lpstr>
      <vt:lpstr>Examples of Propositions</vt:lpstr>
      <vt:lpstr>Examples of Propositions</vt:lpstr>
      <vt:lpstr>Propositional variables</vt:lpstr>
      <vt:lpstr>PowerPoint 演示文稿</vt:lpstr>
      <vt:lpstr>Propositions in Propositional Logic</vt:lpstr>
      <vt:lpstr>Operators / Connectives（联结词）</vt:lpstr>
      <vt:lpstr>Logical Operators (逻辑运算）</vt:lpstr>
      <vt:lpstr>Some Popular Boolean Operators</vt:lpstr>
      <vt:lpstr>Negation (否定联结词)</vt:lpstr>
      <vt:lpstr>Conjunction (合取联结词)</vt:lpstr>
      <vt:lpstr>Conjunction (合取联结词)</vt:lpstr>
      <vt:lpstr>Disjunction (析取联结词)</vt:lpstr>
      <vt:lpstr>Disjunction (析取联结词)</vt:lpstr>
      <vt:lpstr>Let’s introduce some  additional connectives</vt:lpstr>
      <vt:lpstr>The Exclusive Or Operator</vt:lpstr>
      <vt:lpstr>The Exclusive Or Operator</vt:lpstr>
      <vt:lpstr>Natural Language is Ambiguous</vt:lpstr>
      <vt:lpstr>Implication (蕴含联结词)</vt:lpstr>
      <vt:lpstr>Implication (蕴含联结词)</vt:lpstr>
      <vt:lpstr>Converse, Inverse and Contrapositive 逆命题 否命题 逆否命题 </vt:lpstr>
      <vt:lpstr>Contrapositive</vt:lpstr>
      <vt:lpstr>How do we know for sure?</vt:lpstr>
      <vt:lpstr>Biconditional (等价联结词)</vt:lpstr>
      <vt:lpstr>Biconditional Truth Table</vt:lpstr>
      <vt:lpstr>Boolean Operations Summary</vt:lpstr>
      <vt:lpstr>Precedence (优先级) of Logical Operators</vt:lpstr>
      <vt:lpstr>Truth Tables For Compound Propositions</vt:lpstr>
      <vt:lpstr>Truth Tables For Compound Propositions</vt:lpstr>
      <vt:lpstr>Example Truth Table</vt:lpstr>
      <vt:lpstr>Equivalent Propositions</vt:lpstr>
      <vt:lpstr>Using a Truth Table to Show Non-Equivalence</vt:lpstr>
      <vt:lpstr>Questions for you to think about</vt:lpstr>
      <vt:lpstr>Questions for you to think about</vt:lpstr>
      <vt:lpstr>Questions for you to think about</vt:lpstr>
      <vt:lpstr>For you to think about:</vt:lpstr>
      <vt:lpstr>For you to think about:</vt:lpstr>
      <vt:lpstr>Example of another connective</vt:lpstr>
      <vt:lpstr>Some Alternative Notations</vt:lpstr>
      <vt:lpstr>The language of propositional logic defined more properly</vt:lpstr>
      <vt:lpstr>The language of propositional logic defined more properly</vt:lpstr>
      <vt:lpstr>Precedence of logical operators Nested Propositional Expressions</vt:lpstr>
      <vt:lpstr>Logic and bit operations</vt:lpstr>
      <vt:lpstr>Bitwise Operations</vt:lpstr>
      <vt:lpstr>§1.2   Applications of Propositional Logic </vt:lpstr>
      <vt:lpstr>Applications of Propositional Logic: Summary</vt:lpstr>
      <vt:lpstr>Translating sentences</vt:lpstr>
      <vt:lpstr>Translating English Sentences</vt:lpstr>
      <vt:lpstr>Example</vt:lpstr>
      <vt:lpstr>System Specifications</vt:lpstr>
      <vt:lpstr>Consistent System Specifications</vt:lpstr>
      <vt:lpstr>Logic Puzzles</vt:lpstr>
      <vt:lpstr>Logic Circuits </vt:lpstr>
      <vt:lpstr>Homework</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hollow</cp:lastModifiedBy>
  <cp:revision>407</cp:revision>
  <dcterms:created xsi:type="dcterms:W3CDTF">2006-02-04T04:37:00Z</dcterms:created>
  <dcterms:modified xsi:type="dcterms:W3CDTF">2024-03-03T09:26:58Z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145150D3EF7F486BBDAF3C721D40A1D7_13</vt:lpwstr>
  </property>
  <property fmtid="{D5CDD505-2E9C-101B-9397-08002B2CF9AE}" pid="3" name="KSOProductBuildVer">
    <vt:lpwstr>2052-12.1.0.16388</vt:lpwstr>
  </property>
</Properties>
</file>