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jpeg" ContentType="image/jpeg"/>
  <Default Extension="JPG" ContentType="image/.jp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1"/>
  </p:handoutMasterIdLst>
  <p:sldIdLst>
    <p:sldId id="705" r:id="rId3"/>
    <p:sldId id="727" r:id="rId5"/>
    <p:sldId id="750" r:id="rId6"/>
    <p:sldId id="752" r:id="rId7"/>
    <p:sldId id="754" r:id="rId8"/>
    <p:sldId id="811" r:id="rId9"/>
    <p:sldId id="755" r:id="rId10"/>
    <p:sldId id="756" r:id="rId11"/>
    <p:sldId id="824" r:id="rId12"/>
    <p:sldId id="839" r:id="rId13"/>
    <p:sldId id="840" r:id="rId14"/>
    <p:sldId id="757" r:id="rId15"/>
    <p:sldId id="808" r:id="rId16"/>
    <p:sldId id="758" r:id="rId17"/>
    <p:sldId id="759" r:id="rId18"/>
    <p:sldId id="760" r:id="rId19"/>
    <p:sldId id="761" r:id="rId20"/>
    <p:sldId id="762" r:id="rId21"/>
    <p:sldId id="763" r:id="rId22"/>
    <p:sldId id="764" r:id="rId23"/>
    <p:sldId id="772" r:id="rId24"/>
    <p:sldId id="773" r:id="rId25"/>
    <p:sldId id="774" r:id="rId26"/>
    <p:sldId id="765" r:id="rId27"/>
    <p:sldId id="775" r:id="rId28"/>
    <p:sldId id="776" r:id="rId29"/>
    <p:sldId id="769" r:id="rId30"/>
    <p:sldId id="814" r:id="rId31"/>
    <p:sldId id="812" r:id="rId32"/>
    <p:sldId id="813" r:id="rId33"/>
    <p:sldId id="779" r:id="rId34"/>
    <p:sldId id="780" r:id="rId35"/>
    <p:sldId id="781" r:id="rId36"/>
    <p:sldId id="729" r:id="rId37"/>
    <p:sldId id="836" r:id="rId38"/>
    <p:sldId id="837" r:id="rId39"/>
    <p:sldId id="838" r:id="rId40"/>
    <p:sldId id="841" r:id="rId41"/>
    <p:sldId id="731" r:id="rId42"/>
    <p:sldId id="733" r:id="rId43"/>
    <p:sldId id="833" r:id="rId44"/>
    <p:sldId id="825" r:id="rId45"/>
    <p:sldId id="826" r:id="rId46"/>
    <p:sldId id="842" r:id="rId47"/>
    <p:sldId id="828" r:id="rId48"/>
    <p:sldId id="829" r:id="rId49"/>
    <p:sldId id="830" r:id="rId50"/>
    <p:sldId id="843" r:id="rId51"/>
    <p:sldId id="844" r:id="rId52"/>
    <p:sldId id="831" r:id="rId53"/>
    <p:sldId id="794" r:id="rId54"/>
    <p:sldId id="850" r:id="rId55"/>
    <p:sldId id="851" r:id="rId56"/>
    <p:sldId id="845" r:id="rId57"/>
    <p:sldId id="846" r:id="rId58"/>
    <p:sldId id="832" r:id="rId59"/>
    <p:sldId id="847" r:id="rId60"/>
    <p:sldId id="848" r:id="rId61"/>
    <p:sldId id="849" r:id="rId62"/>
    <p:sldId id="799" r:id="rId63"/>
    <p:sldId id="800" r:id="rId64"/>
    <p:sldId id="801" r:id="rId65"/>
    <p:sldId id="802" r:id="rId66"/>
    <p:sldId id="803" r:id="rId67"/>
    <p:sldId id="834" r:id="rId68"/>
    <p:sldId id="742" r:id="rId69"/>
    <p:sldId id="743" r:id="rId70"/>
    <p:sldId id="744" r:id="rId71"/>
    <p:sldId id="821" r:id="rId72"/>
    <p:sldId id="822" r:id="rId73"/>
    <p:sldId id="823" r:id="rId74"/>
    <p:sldId id="745" r:id="rId75"/>
    <p:sldId id="746" r:id="rId76"/>
    <p:sldId id="747" r:id="rId77"/>
    <p:sldId id="748" r:id="rId78"/>
    <p:sldId id="749" r:id="rId79"/>
    <p:sldId id="605" r:id="rId80"/>
  </p:sldIdLst>
  <p:sldSz cx="9144000" cy="6858000" type="screen4x3"/>
  <p:notesSz cx="6858000" cy="9144000"/>
  <p:defaultTextStyle>
    <a:defPPr>
      <a:defRPr lang="zh-CN"/>
    </a:defPPr>
    <a:lvl1pPr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6444" autoAdjust="0"/>
  </p:normalViewPr>
  <p:slideViewPr>
    <p:cSldViewPr showGuides="1">
      <p:cViewPr varScale="1">
        <p:scale>
          <a:sx n="100" d="100"/>
          <a:sy n="100" d="100"/>
        </p:scale>
        <p:origin x="760" y="52"/>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32128"/>
    </p:cViewPr>
  </p:sorterViewPr>
  <p:notesViewPr>
    <p:cSldViewPr>
      <p:cViewPr varScale="1">
        <p:scale>
          <a:sx n="60" d="100"/>
          <a:sy n="60" d="100"/>
        </p:scale>
        <p:origin x="-115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3075"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3076"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vl1pPr>
          </a:lstStyle>
          <a:p>
            <a:pPr>
              <a:defRPr/>
            </a:pPr>
            <a:fld id="{F820CA5C-54A7-4731-8652-F2A71236E280}"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vl1pPr>
          </a:lstStyle>
          <a:p>
            <a:pPr>
              <a:defRPr/>
            </a:pPr>
            <a:fld id="{19E3D73E-9F35-44AB-9906-1FCDECED387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65EFB5-40CC-4878-A203-601FFED39688}" type="slidenum">
              <a:rPr lang="en-US" altLang="zh-CN"/>
            </a:fld>
            <a:endParaRPr lang="en-US" altLang="zh-CN"/>
          </a:p>
        </p:txBody>
      </p:sp>
      <p:sp>
        <p:nvSpPr>
          <p:cNvPr id="5123" name="Rectangle 2"/>
          <p:cNvSpPr>
            <a:spLocks noGrp="1" noRot="1" noChangeAspect="1" noChangeArrowheads="1" noTextEdit="1"/>
          </p:cNvSpPr>
          <p:nvPr>
            <p:ph type="sldImg"/>
          </p:nvPr>
        </p:nvSpPr>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0CAF075-8035-4E49-98CF-6C49C489CF32}" type="slidenum">
              <a:rPr lang="en-US" altLang="zh-CN"/>
            </a:fld>
            <a:endParaRPr lang="en-US" altLang="zh-CN"/>
          </a:p>
        </p:txBody>
      </p:sp>
      <p:sp>
        <p:nvSpPr>
          <p:cNvPr id="21507" name="Rectangle 2"/>
          <p:cNvSpPr>
            <a:spLocks noGrp="1" noRot="1" noChangeAspect="1" noChangeArrowheads="1" noTextEdit="1"/>
          </p:cNvSpPr>
          <p:nvPr>
            <p:ph type="sldImg"/>
          </p:nvPr>
        </p:nvSpPr>
        <p:spPr>
          <a:xfrm>
            <a:off x="1141413" y="701675"/>
            <a:ext cx="4578350" cy="3435350"/>
          </a:xfrm>
        </p:spPr>
      </p:sp>
      <p:sp>
        <p:nvSpPr>
          <p:cNvPr id="21508"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0418E60-C5D8-4B77-9C1D-0D01E99E2AC6}" type="slidenum">
              <a:rPr lang="en-US" altLang="zh-CN"/>
            </a:fld>
            <a:endParaRPr lang="en-US" altLang="zh-CN"/>
          </a:p>
        </p:txBody>
      </p:sp>
      <p:sp>
        <p:nvSpPr>
          <p:cNvPr id="30723" name="Rectangle 2"/>
          <p:cNvSpPr>
            <a:spLocks noGrp="1" noRot="1" noChangeAspect="1" noChangeArrowheads="1" noTextEdit="1"/>
          </p:cNvSpPr>
          <p:nvPr>
            <p:ph type="sldImg"/>
          </p:nvPr>
        </p:nvSpPr>
        <p:spPr>
          <a:xfrm>
            <a:off x="1141413" y="701675"/>
            <a:ext cx="4578350" cy="3435350"/>
          </a:xfrm>
        </p:spPr>
      </p:sp>
      <p:sp>
        <p:nvSpPr>
          <p:cNvPr id="30724"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CA9FAF-9548-445C-A8EA-345C59B6CD18}" type="slidenum">
              <a:rPr lang="en-US" altLang="zh-CN"/>
            </a:fld>
            <a:endParaRPr lang="en-US" altLang="zh-CN"/>
          </a:p>
        </p:txBody>
      </p:sp>
      <p:sp>
        <p:nvSpPr>
          <p:cNvPr id="36867" name="Rectangle 2"/>
          <p:cNvSpPr>
            <a:spLocks noGrp="1" noRot="1" noChangeAspect="1" noChangeArrowheads="1" noTextEdit="1"/>
          </p:cNvSpPr>
          <p:nvPr>
            <p:ph type="sldImg"/>
          </p:nvPr>
        </p:nvSpPr>
        <p:spPr>
          <a:xfrm>
            <a:off x="1141413" y="701675"/>
            <a:ext cx="4578350" cy="3435350"/>
          </a:xfrm>
        </p:spPr>
      </p:sp>
      <p:sp>
        <p:nvSpPr>
          <p:cNvPr id="36868"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53F15D0-49A3-4DBC-A3E6-AE5F66F41E4B}" type="slidenum">
              <a:rPr lang="en-US" altLang="zh-CN"/>
            </a:fld>
            <a:endParaRPr lang="en-US" altLang="zh-CN"/>
          </a:p>
        </p:txBody>
      </p:sp>
      <p:sp>
        <p:nvSpPr>
          <p:cNvPr id="38915" name="Rectangle 2"/>
          <p:cNvSpPr>
            <a:spLocks noGrp="1" noRot="1" noChangeAspect="1" noChangeArrowheads="1" noTextEdit="1"/>
          </p:cNvSpPr>
          <p:nvPr>
            <p:ph type="sldImg"/>
          </p:nvPr>
        </p:nvSpPr>
        <p:spPr>
          <a:xfrm>
            <a:off x="1141413" y="701675"/>
            <a:ext cx="4578350" cy="3435350"/>
          </a:xfrm>
        </p:spPr>
      </p:sp>
      <p:sp>
        <p:nvSpPr>
          <p:cNvPr id="38916"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p:sp>
      <p:sp>
        <p:nvSpPr>
          <p:cNvPr id="37891" name="备注占位符 2"/>
          <p:cNvSpPr>
            <a:spLocks noGrp="1" noChangeArrowheads="1"/>
          </p:cNvSpPr>
          <p:nvPr>
            <p:ph type="body" idx="1"/>
          </p:nvPr>
        </p:nvSpPr>
        <p:spPr>
          <a:noFill/>
        </p:spPr>
        <p:txBody>
          <a:bodyPr/>
          <a:lstStyle/>
          <a:p>
            <a:pPr eaLnBrk="1" hangingPunct="1"/>
            <a:endParaRPr lang="zh-CN" altLang="en-US"/>
          </a:p>
        </p:txBody>
      </p:sp>
      <p:sp>
        <p:nvSpPr>
          <p:cNvPr id="37892"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5B45A40-3335-4A77-B52B-01BDD42385E9}" type="slidenum">
              <a:rPr lang="en-US" altLang="zh-CN"/>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4FBBA2-389B-4C2E-8B34-A8CDA2413D72}" type="slidenum">
              <a:rPr lang="en-US" altLang="zh-CN"/>
            </a:fld>
            <a:endParaRPr lang="en-US" altLang="zh-CN"/>
          </a:p>
        </p:txBody>
      </p:sp>
      <p:sp>
        <p:nvSpPr>
          <p:cNvPr id="47107" name="Rectangle 2"/>
          <p:cNvSpPr>
            <a:spLocks noGrp="1" noRot="1" noChangeAspect="1" noChangeArrowheads="1" noTextEdit="1"/>
          </p:cNvSpPr>
          <p:nvPr>
            <p:ph type="sldImg"/>
          </p:nvPr>
        </p:nvSpPr>
        <p:spPr>
          <a:xfrm>
            <a:off x="1141413" y="701675"/>
            <a:ext cx="4578350" cy="3435350"/>
          </a:xfrm>
        </p:spPr>
      </p:sp>
      <p:sp>
        <p:nvSpPr>
          <p:cNvPr id="47108"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989929-8379-4444-81EA-FE955AB5A351}" type="slidenum">
              <a:rPr lang="en-US" altLang="zh-CN"/>
            </a:fld>
            <a:endParaRPr lang="en-US" altLang="zh-CN"/>
          </a:p>
        </p:txBody>
      </p:sp>
      <p:sp>
        <p:nvSpPr>
          <p:cNvPr id="49155" name="Rectangle 2"/>
          <p:cNvSpPr>
            <a:spLocks noGrp="1" noRot="1" noChangeAspect="1" noChangeArrowheads="1" noTextEdit="1"/>
          </p:cNvSpPr>
          <p:nvPr>
            <p:ph type="sldImg"/>
          </p:nvPr>
        </p:nvSpPr>
        <p:spPr>
          <a:xfrm>
            <a:off x="1141413" y="701675"/>
            <a:ext cx="4578350" cy="3435350"/>
          </a:xfrm>
        </p:spPr>
      </p:sp>
      <p:sp>
        <p:nvSpPr>
          <p:cNvPr id="49156"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E55DE6-D388-4D8B-8B99-AFF9DD7AE44C}" type="slidenum">
              <a:rPr lang="en-US" altLang="zh-CN"/>
            </a:fld>
            <a:endParaRPr lang="en-US" altLang="zh-CN"/>
          </a:p>
        </p:txBody>
      </p:sp>
      <p:sp>
        <p:nvSpPr>
          <p:cNvPr id="51203" name="Rectangle 2"/>
          <p:cNvSpPr>
            <a:spLocks noGrp="1" noRot="1" noChangeAspect="1" noChangeArrowheads="1" noTextEdit="1"/>
          </p:cNvSpPr>
          <p:nvPr>
            <p:ph type="sldImg"/>
          </p:nvPr>
        </p:nvSpPr>
        <p:spPr>
          <a:xfrm>
            <a:off x="1141413" y="701675"/>
            <a:ext cx="4578350" cy="3435350"/>
          </a:xfrm>
        </p:spPr>
      </p:sp>
      <p:sp>
        <p:nvSpPr>
          <p:cNvPr id="51204"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A3DECE-2EF9-4A7A-851D-5882A0680DF1}" type="slidenum">
              <a:rPr lang="en-US" altLang="zh-CN"/>
            </a:fld>
            <a:endParaRPr lang="en-US" altLang="zh-CN"/>
          </a:p>
        </p:txBody>
      </p:sp>
      <p:sp>
        <p:nvSpPr>
          <p:cNvPr id="8195" name="Rectangle 2"/>
          <p:cNvSpPr>
            <a:spLocks noGrp="1" noRot="1" noChangeAspect="1" noChangeArrowheads="1" noTextEdit="1"/>
          </p:cNvSpPr>
          <p:nvPr>
            <p:ph type="sldImg"/>
          </p:nvPr>
        </p:nvSpPr>
        <p:spPr>
          <a:xfrm>
            <a:off x="1141413" y="701675"/>
            <a:ext cx="4578350" cy="3435350"/>
          </a:xfrm>
        </p:spPr>
      </p:sp>
      <p:sp>
        <p:nvSpPr>
          <p:cNvPr id="8196"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3ADA589-58A4-4C78-97C8-6F4B9F934DC1}" type="slidenum">
              <a:rPr lang="en-US" altLang="zh-CN"/>
            </a:fld>
            <a:endParaRPr lang="en-US" altLang="zh-CN"/>
          </a:p>
        </p:txBody>
      </p:sp>
      <p:sp>
        <p:nvSpPr>
          <p:cNvPr id="10243" name="Rectangle 2"/>
          <p:cNvSpPr>
            <a:spLocks noGrp="1" noRot="1" noChangeAspect="1" noChangeArrowheads="1" noTextEdit="1"/>
          </p:cNvSpPr>
          <p:nvPr>
            <p:ph type="sldImg"/>
          </p:nvPr>
        </p:nvSpPr>
        <p:spPr>
          <a:xfrm>
            <a:off x="1141413" y="701675"/>
            <a:ext cx="4578350" cy="3435350"/>
          </a:xfrm>
        </p:spPr>
      </p:sp>
      <p:sp>
        <p:nvSpPr>
          <p:cNvPr id="10244"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CE1F989-56B2-4B15-AE62-E157B64790E0}" type="slidenum">
              <a:rPr lang="en-US" altLang="zh-CN"/>
            </a:fld>
            <a:endParaRPr lang="en-US" altLang="zh-CN"/>
          </a:p>
        </p:txBody>
      </p:sp>
      <p:sp>
        <p:nvSpPr>
          <p:cNvPr id="12291" name="Rectangle 2"/>
          <p:cNvSpPr>
            <a:spLocks noGrp="1" noRot="1" noChangeAspect="1" noChangeArrowheads="1" noTextEdit="1"/>
          </p:cNvSpPr>
          <p:nvPr>
            <p:ph type="sldImg"/>
          </p:nvPr>
        </p:nvSpPr>
        <p:spPr>
          <a:xfrm>
            <a:off x="1141413" y="701675"/>
            <a:ext cx="4578350" cy="3435350"/>
          </a:xfrm>
        </p:spPr>
      </p:sp>
      <p:sp>
        <p:nvSpPr>
          <p:cNvPr id="12292"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p:sp>
      <p:sp>
        <p:nvSpPr>
          <p:cNvPr id="1638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zh-CN" i="1">
                <a:solidFill>
                  <a:schemeClr val="accent2"/>
                </a:solidFill>
              </a:rPr>
              <a:t>1,2,4,5 are known as “`paradoxes’ of the material implication”, because they contrast with implication in ordinary language</a:t>
            </a:r>
            <a:endParaRPr lang="en-US" altLang="zh-CN" i="1">
              <a:solidFill>
                <a:schemeClr val="accent2"/>
              </a:solidFill>
            </a:endParaRPr>
          </a:p>
          <a:p>
            <a:pPr eaLnBrk="1" hangingPunct="1"/>
            <a:endParaRPr lang="zh-CN" altLang="en-US"/>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5EC1C54-6BAD-4BA5-B4FB-12B15F0A1F87}" type="slidenum">
              <a:rPr lang="en-US" altLang="zh-CN"/>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D80FBC-C9FA-4449-964E-93DC9E7CF855}" type="slidenum">
              <a:rPr lang="en-US" altLang="zh-CN"/>
            </a:fld>
            <a:endParaRPr lang="en-US" altLang="zh-CN"/>
          </a:p>
        </p:txBody>
      </p:sp>
      <p:sp>
        <p:nvSpPr>
          <p:cNvPr id="19459" name="Rectangle 2"/>
          <p:cNvSpPr>
            <a:spLocks noGrp="1" noRot="1" noChangeAspect="1" noChangeArrowheads="1" noTextEdit="1"/>
          </p:cNvSpPr>
          <p:nvPr>
            <p:ph type="sldImg"/>
          </p:nvPr>
        </p:nvSpPr>
        <p:spPr>
          <a:xfrm>
            <a:off x="1141413" y="701675"/>
            <a:ext cx="4578350" cy="3435350"/>
          </a:xfrm>
        </p:spPr>
      </p:sp>
      <p:sp>
        <p:nvSpPr>
          <p:cNvPr id="19460"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D80FBC-C9FA-4449-964E-93DC9E7CF855}" type="slidenum">
              <a:rPr lang="en-US" altLang="zh-CN"/>
            </a:fld>
            <a:endParaRPr lang="en-US" altLang="zh-CN"/>
          </a:p>
        </p:txBody>
      </p:sp>
      <p:sp>
        <p:nvSpPr>
          <p:cNvPr id="19459" name="Rectangle 2"/>
          <p:cNvSpPr>
            <a:spLocks noGrp="1" noRot="1" noChangeAspect="1" noChangeArrowheads="1" noTextEdit="1"/>
          </p:cNvSpPr>
          <p:nvPr>
            <p:ph type="sldImg"/>
          </p:nvPr>
        </p:nvSpPr>
        <p:spPr>
          <a:xfrm>
            <a:off x="1141413" y="701675"/>
            <a:ext cx="4578350" cy="3435350"/>
          </a:xfrm>
        </p:spPr>
      </p:sp>
      <p:sp>
        <p:nvSpPr>
          <p:cNvPr id="19460"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D80FBC-C9FA-4449-964E-93DC9E7CF855}" type="slidenum">
              <a:rPr lang="en-US" altLang="zh-CN"/>
            </a:fld>
            <a:endParaRPr lang="en-US" altLang="zh-CN"/>
          </a:p>
        </p:txBody>
      </p:sp>
      <p:sp>
        <p:nvSpPr>
          <p:cNvPr id="19459" name="Rectangle 2"/>
          <p:cNvSpPr>
            <a:spLocks noGrp="1" noRot="1" noChangeAspect="1" noChangeArrowheads="1" noTextEdit="1"/>
          </p:cNvSpPr>
          <p:nvPr>
            <p:ph type="sldImg"/>
          </p:nvPr>
        </p:nvSpPr>
        <p:spPr>
          <a:xfrm>
            <a:off x="1141413" y="701675"/>
            <a:ext cx="4578350" cy="3435350"/>
          </a:xfrm>
        </p:spPr>
      </p:sp>
      <p:sp>
        <p:nvSpPr>
          <p:cNvPr id="19460"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08E4B22-4FBA-43BE-9B77-48639419335C}" type="slidenum">
              <a:rPr lang="en-US" altLang="zh-CN"/>
            </a:fld>
            <a:endParaRPr lang="en-US" altLang="zh-CN"/>
          </a:p>
        </p:txBody>
      </p:sp>
      <p:sp>
        <p:nvSpPr>
          <p:cNvPr id="26627" name="Rectangle 2"/>
          <p:cNvSpPr>
            <a:spLocks noGrp="1" noRot="1" noChangeAspect="1" noChangeArrowheads="1" noTextEdit="1"/>
          </p:cNvSpPr>
          <p:nvPr>
            <p:ph type="sldImg"/>
          </p:nvPr>
        </p:nvSpPr>
        <p:spPr>
          <a:xfrm>
            <a:off x="1141413" y="701675"/>
            <a:ext cx="4578350" cy="3435350"/>
          </a:xfrm>
        </p:spPr>
      </p:sp>
      <p:sp>
        <p:nvSpPr>
          <p:cNvPr id="26628"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12A184D-C8D7-47DD-89FD-FD8E0A467516}"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314A646-4593-47E5-84C5-5B779CEC533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A4927BE-F433-4C3A-A57C-4D44E6D41735}"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6B26C736-910B-4225-838E-E942EB450FB1}"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B7A3255-E2DC-4619-8902-FBF55F113AD0}"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0369857-68DA-4D9D-9094-857DD3AB2FD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ED70E9F-2A67-474C-8A89-32AAC533788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74CEEE2-2C61-4DED-8084-F7CACD497D7A}"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BAA1659-6FFC-49AB-9ED4-4708E511466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7474E601-BC6B-4F03-9182-73232A8CE52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07597C26-9E69-4B06-B85C-CBA23E7C521A}"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3914CC5-F0BF-4FF4-A886-F38B6CEA6A06}"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30D5D4D-3A46-4C56-AE1B-C9F51CEB24A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D4BC10E-48E7-441C-B5F8-8033840ABDA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endParaRPr lang="zh-CN"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eaLnBrk="1" hangingPunct="1">
              <a:defRPr sz="1400" smtClean="0"/>
            </a:lvl1pPr>
          </a:lstStyle>
          <a:p>
            <a:pPr>
              <a:defRPr/>
            </a:pPr>
            <a:fld id="{69448B73-7AD9-4E52-AB25-5FC538CA2B2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png"/><Relationship Id="rId2" Type="http://schemas.microsoft.com/office/2007/relationships/media" Target="file:///C:\c\202102\course\Richard%20Clayderman%20-%20Music%20Box%20Dancer.mp3" TargetMode="External"/><Relationship Id="rId1" Type="http://schemas.openxmlformats.org/officeDocument/2006/relationships/audio" Target="file:///C:\c\202102\course\Richard%20Clayderman%20-%20Music%20Box%20Dancer.mp3"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4.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audio" Target="../media/audio3.wav"/><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png"/><Relationship Id="rId7" Type="http://schemas.openxmlformats.org/officeDocument/2006/relationships/tags" Target="../tags/tag4.xml"/><Relationship Id="rId6" Type="http://schemas.openxmlformats.org/officeDocument/2006/relationships/image" Target="../media/image10.png"/><Relationship Id="rId5" Type="http://schemas.openxmlformats.org/officeDocument/2006/relationships/tags" Target="../tags/tag3.xml"/><Relationship Id="rId4" Type="http://schemas.openxmlformats.org/officeDocument/2006/relationships/image" Target="../media/image9.png"/><Relationship Id="rId3" Type="http://schemas.openxmlformats.org/officeDocument/2006/relationships/tags" Target="../tags/tag2.xml"/><Relationship Id="rId2" Type="http://schemas.openxmlformats.org/officeDocument/2006/relationships/image" Target="../media/image8.png"/><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tags" Target="../tags/tag7.xml"/><Relationship Id="rId4" Type="http://schemas.openxmlformats.org/officeDocument/2006/relationships/image" Target="../media/image13.png"/><Relationship Id="rId3" Type="http://schemas.openxmlformats.org/officeDocument/2006/relationships/tags" Target="../tags/tag6.xml"/><Relationship Id="rId2" Type="http://schemas.openxmlformats.org/officeDocument/2006/relationships/image" Target="../media/image12.png"/><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9.xml"/><Relationship Id="rId2" Type="http://schemas.openxmlformats.org/officeDocument/2006/relationships/image" Target="../media/image15.png"/><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tags" Target="../tags/tag12.xml"/><Relationship Id="rId4" Type="http://schemas.openxmlformats.org/officeDocument/2006/relationships/image" Target="../media/image24.png"/><Relationship Id="rId3" Type="http://schemas.openxmlformats.org/officeDocument/2006/relationships/tags" Target="../tags/tag11.xml"/><Relationship Id="rId2" Type="http://schemas.openxmlformats.org/officeDocument/2006/relationships/image" Target="../media/image23.png"/><Relationship Id="rId1" Type="http://schemas.openxmlformats.org/officeDocument/2006/relationships/tags" Target="../tags/tag10.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tags" Target="../tags/tag14.xml"/><Relationship Id="rId2" Type="http://schemas.openxmlformats.org/officeDocument/2006/relationships/image" Target="../media/image26.png"/><Relationship Id="rId1" Type="http://schemas.openxmlformats.org/officeDocument/2006/relationships/tags" Target="../tags/tag1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tags" Target="../tags/tag16.xml"/><Relationship Id="rId2" Type="http://schemas.openxmlformats.org/officeDocument/2006/relationships/image" Target="../media/image36.png"/><Relationship Id="rId1" Type="http://schemas.openxmlformats.org/officeDocument/2006/relationships/tags" Target="../tags/tag15.xml"/></Relationships>
</file>

<file path=ppt/slides/_rels/slide7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tags" Target="../tags/tag19.xml"/><Relationship Id="rId4" Type="http://schemas.openxmlformats.org/officeDocument/2006/relationships/image" Target="../media/image39.png"/><Relationship Id="rId3" Type="http://schemas.openxmlformats.org/officeDocument/2006/relationships/tags" Target="../tags/tag18.xml"/><Relationship Id="rId2" Type="http://schemas.openxmlformats.org/officeDocument/2006/relationships/image" Target="../media/image38.png"/><Relationship Id="rId1" Type="http://schemas.openxmlformats.org/officeDocument/2006/relationships/tags" Target="../tags/tag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endParaRPr lang="en-US" altLang="zh-CN" sz="4000" b="1" dirty="0">
              <a:effectLst>
                <a:outerShdw blurRad="38100" dist="38100" dir="2700000" algn="tl">
                  <a:srgbClr val="000000">
                    <a:alpha val="43137"/>
                  </a:srgbClr>
                </a:outerShdw>
              </a:effectLst>
            </a:endParaRP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endParaRPr lang="en-US" altLang="zh-CN" b="1" dirty="0">
              <a:effectLst>
                <a:outerShdw blurRad="38100" dist="38100" dir="2700000" algn="tl">
                  <a:srgbClr val="000000">
                    <a:alpha val="43137"/>
                  </a:srgbClr>
                </a:outerShdw>
              </a:effectLst>
            </a:endParaRP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endParaRPr lang="en-US" altLang="zh-CN" b="1" dirty="0">
              <a:effectLst>
                <a:outerShdw blurRad="38100" dist="38100" dir="2700000" algn="tl">
                  <a:srgbClr val="000000">
                    <a:alpha val="43137"/>
                  </a:srgbClr>
                </a:outerShdw>
              </a:effectLst>
            </a:endParaRPr>
          </a:p>
        </p:txBody>
      </p:sp>
      <p:pic>
        <p:nvPicPr>
          <p:cNvPr id="3" name="Richard Clayderman - Music Box Dancer.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等值式</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body" idx="1"/>
          </p:nvPr>
        </p:nvSpPr>
        <p:spPr>
          <a:xfrm>
            <a:off x="447674" y="1484313"/>
            <a:ext cx="8444805" cy="3672879"/>
          </a:xfrm>
        </p:spPr>
        <p:txBody>
          <a:bodyPr/>
          <a:lstStyle/>
          <a:p>
            <a:pPr eaLnBrk="1" hangingPunct="1">
              <a:lnSpc>
                <a:spcPct val="90000"/>
              </a:lnSpc>
              <a:buFont typeface="Wingdings" panose="05000000000000000000" pitchFamily="2" charset="2"/>
              <a:buChar char="n"/>
            </a:pPr>
            <a:r>
              <a:rPr lang="en-US" altLang="zh-CN" sz="4000" dirty="0">
                <a:solidFill>
                  <a:schemeClr val="accent2"/>
                </a:solidFill>
                <a:sym typeface="Symbol" panose="05050102010706020507" pitchFamily="18" charset="2"/>
              </a:rPr>
              <a:t> Given two props. </a:t>
            </a:r>
            <a:r>
              <a:rPr lang="en-US" altLang="zh-CN" sz="4000" i="1" dirty="0">
                <a:solidFill>
                  <a:srgbClr val="FF0000"/>
                </a:solidFill>
                <a:sym typeface="Symbol" panose="05050102010706020507" pitchFamily="18" charset="2"/>
              </a:rPr>
              <a:t>p</a:t>
            </a:r>
            <a:r>
              <a:rPr lang="en-US" altLang="zh-CN" sz="4000" dirty="0">
                <a:solidFill>
                  <a:schemeClr val="accent2"/>
                </a:solidFill>
                <a:sym typeface="Symbol" panose="05050102010706020507" pitchFamily="18" charset="2"/>
              </a:rPr>
              <a:t> and </a:t>
            </a:r>
            <a:r>
              <a:rPr lang="en-US" altLang="zh-CN" sz="4000" i="1" dirty="0">
                <a:solidFill>
                  <a:srgbClr val="FF0000"/>
                </a:solidFill>
                <a:sym typeface="Symbol" panose="05050102010706020507" pitchFamily="18" charset="2"/>
              </a:rPr>
              <a:t>q</a:t>
            </a:r>
            <a:r>
              <a:rPr lang="en-US" altLang="zh-CN" sz="4000" dirty="0">
                <a:solidFill>
                  <a:schemeClr val="accent2"/>
                </a:solidFill>
                <a:sym typeface="Symbol" panose="05050102010706020507" pitchFamily="18" charset="2"/>
              </a:rPr>
              <a:t>, how many propositional formulas can we get ?  </a:t>
            </a:r>
            <a:endParaRPr lang="en-US" altLang="zh-CN" sz="4000" dirty="0">
              <a:solidFill>
                <a:schemeClr val="accent2"/>
              </a:solidFill>
              <a:sym typeface="Symbol" panose="05050102010706020507" pitchFamily="18" charset="2"/>
            </a:endParaRPr>
          </a:p>
          <a:p>
            <a:pPr eaLnBrk="1" hangingPunct="1">
              <a:lnSpc>
                <a:spcPct val="90000"/>
              </a:lnSpc>
              <a:buFont typeface="Wingdings" panose="05000000000000000000" pitchFamily="2" charset="2"/>
              <a:buChar char="n"/>
            </a:pPr>
            <a:r>
              <a:rPr lang="en-US" altLang="zh-CN" sz="4000" dirty="0">
                <a:solidFill>
                  <a:schemeClr val="accent2"/>
                </a:solidFill>
                <a:sym typeface="Symbol" panose="05050102010706020507" pitchFamily="18" charset="2"/>
              </a:rPr>
              <a:t> How many truth tables can we get from propositional formulas with two props. </a:t>
            </a:r>
            <a:r>
              <a:rPr lang="en-US" altLang="zh-CN" sz="4000" i="1" dirty="0">
                <a:solidFill>
                  <a:srgbClr val="FF0000"/>
                </a:solidFill>
                <a:sym typeface="Symbol" panose="05050102010706020507" pitchFamily="18" charset="2"/>
              </a:rPr>
              <a:t>p</a:t>
            </a:r>
            <a:r>
              <a:rPr lang="en-US" altLang="zh-CN" sz="4000" dirty="0">
                <a:solidFill>
                  <a:schemeClr val="accent2"/>
                </a:solidFill>
                <a:sym typeface="Symbol" panose="05050102010706020507" pitchFamily="18" charset="2"/>
              </a:rPr>
              <a:t> and </a:t>
            </a:r>
            <a:r>
              <a:rPr lang="en-US" altLang="zh-CN" sz="4000" i="1" dirty="0">
                <a:solidFill>
                  <a:srgbClr val="FF0000"/>
                </a:solidFill>
                <a:sym typeface="Symbol" panose="05050102010706020507" pitchFamily="18" charset="2"/>
              </a:rPr>
              <a:t>q </a:t>
            </a:r>
            <a:r>
              <a:rPr lang="en-US" altLang="zh-CN" sz="4000" dirty="0">
                <a:solidFill>
                  <a:schemeClr val="accent2"/>
                </a:solidFill>
                <a:sym typeface="Symbol" panose="05050102010706020507" pitchFamily="18" charset="2"/>
              </a:rPr>
              <a:t>?</a:t>
            </a:r>
            <a:endParaRPr lang="en-US" altLang="zh-CN" sz="4000" dirty="0">
              <a:solidFill>
                <a:schemeClr val="accent2"/>
              </a:solidFill>
              <a:sym typeface="Symbol" panose="05050102010706020507" pitchFamily="18" charset="2"/>
            </a:endParaRPr>
          </a:p>
        </p:txBody>
      </p:sp>
      <p:sp>
        <p:nvSpPr>
          <p:cNvPr id="18436"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
        <p:nvSpPr>
          <p:cNvPr id="3" name="文本框 2"/>
          <p:cNvSpPr txBox="1"/>
          <p:nvPr/>
        </p:nvSpPr>
        <p:spPr>
          <a:xfrm>
            <a:off x="3275856" y="2636912"/>
            <a:ext cx="3600400" cy="523220"/>
          </a:xfrm>
          <a:prstGeom prst="rect">
            <a:avLst/>
          </a:prstGeom>
          <a:noFill/>
        </p:spPr>
        <p:txBody>
          <a:bodyPr wrap="square" rtlCol="0">
            <a:spAutoFit/>
          </a:bodyPr>
          <a:lstStyle/>
          <a:p>
            <a:r>
              <a:rPr lang="en-US" altLang="zh-CN" sz="2800" i="1" dirty="0">
                <a:solidFill>
                  <a:srgbClr val="FF0000"/>
                </a:solidFill>
              </a:rPr>
              <a:t>unlimited formulas</a:t>
            </a:r>
            <a:endParaRPr lang="zh-CN" altLang="en-US" i="1" dirty="0">
              <a:solidFill>
                <a:srgbClr val="FF0000"/>
              </a:solidFill>
            </a:endParaRPr>
          </a:p>
        </p:txBody>
      </p:sp>
      <mc:AlternateContent xmlns:mc="http://schemas.openxmlformats.org/markup-compatibility/2006">
        <mc:Choice xmlns:a14="http://schemas.microsoft.com/office/drawing/2010/main" Requires="a14">
          <p:sp>
            <p:nvSpPr>
              <p:cNvPr id="5" name="文本框 4"/>
              <p:cNvSpPr txBox="1"/>
              <p:nvPr/>
            </p:nvSpPr>
            <p:spPr>
              <a:xfrm>
                <a:off x="5796136" y="4509120"/>
                <a:ext cx="1728192" cy="56009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sz="3200" b="0" i="1" smtClean="0">
                              <a:solidFill>
                                <a:srgbClr val="FF0000"/>
                              </a:solidFill>
                              <a:latin typeface="Cambria Math" panose="02040503050406030204" pitchFamily="18" charset="0"/>
                            </a:rPr>
                          </m:ctrlPr>
                        </m:sSupPr>
                        <m:e>
                          <m:r>
                            <a:rPr lang="en-US" altLang="zh-CN" sz="3200" i="1">
                              <a:solidFill>
                                <a:srgbClr val="FF0000"/>
                              </a:solidFill>
                              <a:latin typeface="Cambria Math" panose="02040503050406030204" pitchFamily="18" charset="0"/>
                            </a:rPr>
                            <m:t>2</m:t>
                          </m:r>
                        </m:e>
                        <m:sup>
                          <m:sSup>
                            <m:sSupPr>
                              <m:ctrlPr>
                                <a:rPr lang="en-US" altLang="zh-CN" sz="3200" b="0" i="1" smtClean="0">
                                  <a:solidFill>
                                    <a:srgbClr val="FF0000"/>
                                  </a:solidFill>
                                  <a:latin typeface="Cambria Math" panose="02040503050406030204" pitchFamily="18" charset="0"/>
                                </a:rPr>
                              </m:ctrlPr>
                            </m:sSupPr>
                            <m:e>
                              <m:r>
                                <a:rPr lang="en-US" altLang="zh-CN" sz="3200" b="0" i="1" smtClean="0">
                                  <a:solidFill>
                                    <a:srgbClr val="FF0000"/>
                                  </a:solidFill>
                                  <a:latin typeface="Cambria Math" panose="02040503050406030204" pitchFamily="18" charset="0"/>
                                </a:rPr>
                                <m:t>2</m:t>
                              </m:r>
                            </m:e>
                            <m:sup>
                              <m:r>
                                <a:rPr lang="en-US" altLang="zh-CN" sz="3200" b="0" i="1" smtClean="0">
                                  <a:solidFill>
                                    <a:srgbClr val="FF0000"/>
                                  </a:solidFill>
                                  <a:latin typeface="Cambria Math" panose="02040503050406030204" pitchFamily="18" charset="0"/>
                                </a:rPr>
                                <m:t>2</m:t>
                              </m:r>
                            </m:sup>
                          </m:sSup>
                        </m:sup>
                      </m:sSup>
                      <m:r>
                        <a:rPr lang="en-US" altLang="zh-CN" sz="3200" b="0" i="1" smtClean="0">
                          <a:solidFill>
                            <a:srgbClr val="FF0000"/>
                          </a:solidFill>
                          <a:latin typeface="Cambria Math" panose="02040503050406030204" pitchFamily="18" charset="0"/>
                        </a:rPr>
                        <m:t>=</m:t>
                      </m:r>
                      <m:r>
                        <a:rPr lang="en-US" altLang="zh-CN" sz="3200" b="0" i="1" smtClean="0">
                          <a:solidFill>
                            <a:srgbClr val="FF0000"/>
                          </a:solidFill>
                          <a:latin typeface="Cambria Math" panose="02040503050406030204" pitchFamily="18" charset="0"/>
                        </a:rPr>
                        <m:t>16</m:t>
                      </m:r>
                    </m:oMath>
                  </m:oMathPara>
                </a14:m>
                <a:endParaRPr lang="zh-CN" altLang="en-US" sz="3200" dirty="0">
                  <a:solidFill>
                    <a:srgbClr val="FF0000"/>
                  </a:solidFill>
                </a:endParaRPr>
              </a:p>
            </p:txBody>
          </p:sp>
        </mc:Choice>
        <mc:Fallback>
          <p:sp>
            <p:nvSpPr>
              <p:cNvPr id="5" name="文本框 4"/>
              <p:cNvSpPr txBox="1">
                <a:spLocks noRot="1" noChangeAspect="1" noMove="1" noResize="1" noEditPoints="1" noAdjustHandles="1" noChangeArrowheads="1" noChangeShapeType="1" noTextEdit="1"/>
              </p:cNvSpPr>
              <p:nvPr/>
            </p:nvSpPr>
            <p:spPr>
              <a:xfrm>
                <a:off x="5796136" y="4509120"/>
                <a:ext cx="1728192" cy="560090"/>
              </a:xfrm>
              <a:prstGeom prst="rect">
                <a:avLst/>
              </a:prstGeom>
              <a:blipFill rotWithShape="1">
                <a:blip r:embed="rId1"/>
                <a:stretch>
                  <a:fillRect l="-28" t="-111" r="12" b="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等值式</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body" idx="1"/>
          </p:nvPr>
        </p:nvSpPr>
        <p:spPr>
          <a:xfrm>
            <a:off x="447674" y="1484313"/>
            <a:ext cx="10028982" cy="4525962"/>
          </a:xfrm>
        </p:spPr>
        <p:txBody>
          <a:bodyPr/>
          <a:lstStyle/>
          <a:p>
            <a:pPr eaLnBrk="1" hangingPunct="1">
              <a:lnSpc>
                <a:spcPct val="90000"/>
              </a:lnSpc>
              <a:buFont typeface="Wingdings" panose="05000000000000000000" pitchFamily="2" charset="2"/>
              <a:buChar char="n"/>
            </a:pPr>
            <a:r>
              <a:rPr lang="en-US" altLang="zh-CN" dirty="0">
                <a:solidFill>
                  <a:schemeClr val="accent2"/>
                </a:solidFill>
                <a:sym typeface="Symbol" panose="05050102010706020507" pitchFamily="18" charset="2"/>
              </a:rPr>
              <a:t> Truth table </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a:t>
            </a:r>
            <a:endParaRPr lang="zh-CN" altLang="en-US" sz="48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Char char="n"/>
            </a:pPr>
            <a:endParaRPr lang="en-US" altLang="zh-CN" sz="4000" dirty="0">
              <a:solidFill>
                <a:schemeClr val="accent2"/>
              </a:solidFill>
              <a:sym typeface="Symbol" panose="05050102010706020507" pitchFamily="18" charset="2"/>
            </a:endParaRPr>
          </a:p>
        </p:txBody>
      </p:sp>
      <p:sp>
        <p:nvSpPr>
          <p:cNvPr id="18436"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292242" y="2240856"/>
            <a:ext cx="6755668" cy="4540944"/>
          </a:xfrm>
          <a:prstGeom prst="rect">
            <a:avLst/>
          </a:prstGeom>
        </p:spPr>
      </p:pic>
      <p:sp>
        <p:nvSpPr>
          <p:cNvPr id="6" name="矩形 5"/>
          <p:cNvSpPr/>
          <p:nvPr/>
        </p:nvSpPr>
        <p:spPr>
          <a:xfrm>
            <a:off x="5749528" y="4511328"/>
            <a:ext cx="504825" cy="2120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等值式</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body" idx="1"/>
          </p:nvPr>
        </p:nvSpPr>
        <p:spPr>
          <a:xfrm>
            <a:off x="447674" y="1484313"/>
            <a:ext cx="8444805" cy="4525962"/>
          </a:xfrm>
        </p:spPr>
        <p:txBody>
          <a:bodyPr/>
          <a:lstStyle/>
          <a:p>
            <a:pPr eaLnBrk="1" hangingPunct="1">
              <a:lnSpc>
                <a:spcPct val="90000"/>
              </a:lnSpc>
              <a:buFont typeface="Wingdings" panose="05000000000000000000" pitchFamily="2" charset="2"/>
              <a:buChar char="n"/>
            </a:pPr>
            <a:r>
              <a:rPr lang="en-US" altLang="zh-CN" sz="4000" dirty="0">
                <a:solidFill>
                  <a:schemeClr val="accent2"/>
                </a:solidFill>
              </a:rPr>
              <a:t>Compound proposition </a:t>
            </a:r>
            <a:r>
              <a:rPr lang="en-US" altLang="zh-CN" sz="4000" i="1" dirty="0">
                <a:solidFill>
                  <a:srgbClr val="C00000"/>
                </a:solidFill>
              </a:rPr>
              <a:t>A</a:t>
            </a:r>
            <a:r>
              <a:rPr lang="en-US" altLang="zh-CN" sz="4000" dirty="0">
                <a:solidFill>
                  <a:schemeClr val="accent2"/>
                </a:solidFill>
              </a:rPr>
              <a:t> is </a:t>
            </a:r>
            <a:r>
              <a:rPr lang="en-US" altLang="zh-CN" sz="4000" i="1" dirty="0">
                <a:solidFill>
                  <a:srgbClr val="C00000"/>
                </a:solidFill>
              </a:rPr>
              <a:t>logically equivalent </a:t>
            </a:r>
            <a:r>
              <a:rPr lang="en-US" altLang="zh-CN" sz="4000" dirty="0">
                <a:solidFill>
                  <a:schemeClr val="accent2"/>
                </a:solidFill>
              </a:rPr>
              <a:t>to compound proposition </a:t>
            </a:r>
            <a:r>
              <a:rPr lang="en-US" altLang="zh-CN" sz="4000" i="1" dirty="0">
                <a:solidFill>
                  <a:srgbClr val="C00000"/>
                </a:solidFill>
              </a:rPr>
              <a:t>B</a:t>
            </a:r>
            <a:r>
              <a:rPr lang="en-US" altLang="zh-CN" sz="4000" dirty="0">
                <a:solidFill>
                  <a:schemeClr val="accent2"/>
                </a:solidFill>
              </a:rPr>
              <a:t>, written </a:t>
            </a:r>
            <a:r>
              <a:rPr lang="en-US" altLang="zh-CN" sz="4000" i="1" dirty="0">
                <a:solidFill>
                  <a:srgbClr val="C00000"/>
                </a:solidFill>
              </a:rPr>
              <a:t>A</a:t>
            </a:r>
            <a:r>
              <a:rPr lang="en-US" altLang="zh-CN" sz="4000" dirty="0">
                <a:solidFill>
                  <a:srgbClr val="C00000"/>
                </a:solidFill>
                <a:sym typeface="Symbol" panose="05050102010706020507" pitchFamily="18" charset="2"/>
              </a:rPr>
              <a:t></a:t>
            </a:r>
            <a:r>
              <a:rPr lang="en-US" altLang="zh-CN" sz="4000" i="1" dirty="0">
                <a:solidFill>
                  <a:srgbClr val="C00000"/>
                </a:solidFill>
                <a:sym typeface="Symbol" panose="05050102010706020507" pitchFamily="18" charset="2"/>
              </a:rPr>
              <a:t>B</a:t>
            </a:r>
            <a:r>
              <a:rPr lang="en-US" altLang="zh-CN" sz="4000" dirty="0">
                <a:solidFill>
                  <a:schemeClr val="accent2"/>
                </a:solidFill>
              </a:rPr>
              <a:t>, </a:t>
            </a:r>
            <a:r>
              <a:rPr lang="en-US" altLang="zh-CN" sz="4000" b="1" dirty="0">
                <a:solidFill>
                  <a:schemeClr val="accent2"/>
                </a:solidFill>
              </a:rPr>
              <a:t>IFF</a:t>
            </a:r>
            <a:r>
              <a:rPr lang="en-US" altLang="zh-CN" sz="4000" i="1" dirty="0">
                <a:solidFill>
                  <a:schemeClr val="accent2"/>
                </a:solidFill>
              </a:rPr>
              <a:t> </a:t>
            </a:r>
            <a:endParaRPr lang="en-US" altLang="zh-CN" sz="4000" i="1" dirty="0">
              <a:solidFill>
                <a:schemeClr val="accent2"/>
              </a:solidFill>
            </a:endParaRPr>
          </a:p>
          <a:p>
            <a:pPr marL="0" indent="0" eaLnBrk="1" hangingPunct="1">
              <a:lnSpc>
                <a:spcPct val="90000"/>
              </a:lnSpc>
              <a:buNone/>
            </a:pPr>
            <a:r>
              <a:rPr lang="en-US" altLang="zh-CN" sz="4000" i="1" dirty="0">
                <a:solidFill>
                  <a:schemeClr val="accent2"/>
                </a:solidFill>
              </a:rPr>
              <a:t>  </a:t>
            </a:r>
            <a:r>
              <a:rPr lang="en-US" altLang="zh-CN" sz="4000" i="1" dirty="0">
                <a:solidFill>
                  <a:srgbClr val="C00000"/>
                </a:solidFill>
              </a:rPr>
              <a:t>A</a:t>
            </a:r>
            <a:r>
              <a:rPr lang="en-US" altLang="zh-CN" sz="4000" dirty="0">
                <a:solidFill>
                  <a:schemeClr val="accent2"/>
                </a:solidFill>
                <a:sym typeface="Symbol" panose="05050102010706020507" pitchFamily="18" charset="2"/>
              </a:rPr>
              <a:t> and </a:t>
            </a:r>
            <a:r>
              <a:rPr lang="en-US" altLang="zh-CN" sz="4000" i="1" dirty="0">
                <a:solidFill>
                  <a:srgbClr val="C00000"/>
                </a:solidFill>
                <a:sym typeface="Symbol" panose="05050102010706020507" pitchFamily="18" charset="2"/>
              </a:rPr>
              <a:t>B</a:t>
            </a:r>
            <a:r>
              <a:rPr lang="en-US" altLang="zh-CN" sz="4000" i="1" dirty="0">
                <a:solidFill>
                  <a:schemeClr val="accent2"/>
                </a:solidFill>
                <a:sym typeface="Symbol" panose="05050102010706020507" pitchFamily="18" charset="2"/>
              </a:rPr>
              <a:t> </a:t>
            </a:r>
            <a:r>
              <a:rPr lang="en-US" altLang="zh-CN" sz="4000" dirty="0">
                <a:solidFill>
                  <a:schemeClr val="accent2"/>
                </a:solidFill>
                <a:sym typeface="Symbol" panose="05050102010706020507" pitchFamily="18" charset="2"/>
              </a:rPr>
              <a:t>contain the same truth    </a:t>
            </a:r>
            <a:endParaRPr lang="en-US" altLang="zh-CN" sz="4000" dirty="0">
              <a:solidFill>
                <a:schemeClr val="accent2"/>
              </a:solidFill>
              <a:sym typeface="Symbol" panose="05050102010706020507" pitchFamily="18" charset="2"/>
            </a:endParaRPr>
          </a:p>
          <a:p>
            <a:pPr marL="0" indent="0" eaLnBrk="1" hangingPunct="1">
              <a:lnSpc>
                <a:spcPct val="90000"/>
              </a:lnSpc>
              <a:buNone/>
            </a:pPr>
            <a:r>
              <a:rPr lang="en-US" altLang="zh-CN" sz="4000" dirty="0">
                <a:solidFill>
                  <a:schemeClr val="accent2"/>
                </a:solidFill>
                <a:sym typeface="Symbol" panose="05050102010706020507" pitchFamily="18" charset="2"/>
              </a:rPr>
              <a:t>  values in </a:t>
            </a:r>
            <a:r>
              <a:rPr lang="en-US" altLang="zh-CN" sz="4000" u="sng" dirty="0">
                <a:solidFill>
                  <a:schemeClr val="accent2"/>
                </a:solidFill>
                <a:sym typeface="Symbol" panose="05050102010706020507" pitchFamily="18" charset="2"/>
              </a:rPr>
              <a:t>all</a:t>
            </a:r>
            <a:r>
              <a:rPr lang="en-US" altLang="zh-CN" sz="4000" dirty="0">
                <a:solidFill>
                  <a:schemeClr val="accent2"/>
                </a:solidFill>
                <a:sym typeface="Symbol" panose="05050102010706020507" pitchFamily="18" charset="2"/>
              </a:rPr>
              <a:t> rows of their truth </a:t>
            </a:r>
            <a:endParaRPr lang="en-US" altLang="zh-CN" sz="4000" dirty="0">
              <a:solidFill>
                <a:schemeClr val="accent2"/>
              </a:solidFill>
              <a:sym typeface="Symbol" panose="05050102010706020507" pitchFamily="18" charset="2"/>
            </a:endParaRPr>
          </a:p>
          <a:p>
            <a:pPr marL="0" indent="0" eaLnBrk="1" hangingPunct="1">
              <a:lnSpc>
                <a:spcPct val="90000"/>
              </a:lnSpc>
              <a:buNone/>
            </a:pPr>
            <a:r>
              <a:rPr lang="en-US" altLang="zh-CN" sz="4000" dirty="0">
                <a:solidFill>
                  <a:schemeClr val="accent2"/>
                </a:solidFill>
                <a:sym typeface="Symbol" panose="05050102010706020507" pitchFamily="18" charset="2"/>
              </a:rPr>
              <a:t>  tables</a:t>
            </a:r>
            <a:endParaRPr lang="en-US" altLang="zh-CN" sz="4000" dirty="0">
              <a:solidFill>
                <a:schemeClr val="accent2"/>
              </a:solidFill>
              <a:sym typeface="Symbol" panose="05050102010706020507" pitchFamily="18" charset="2"/>
            </a:endParaRPr>
          </a:p>
        </p:txBody>
      </p:sp>
      <p:sp>
        <p:nvSpPr>
          <p:cNvPr id="18436"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Propositional Equivalence</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5603" name="Rectangle 3"/>
          <p:cNvSpPr>
            <a:spLocks noGrp="1" noChangeArrowheads="1"/>
          </p:cNvSpPr>
          <p:nvPr>
            <p:ph type="body" idx="1"/>
          </p:nvPr>
        </p:nvSpPr>
        <p:spPr/>
        <p:txBody>
          <a:bodyPr/>
          <a:lstStyle/>
          <a:p>
            <a:pPr eaLnBrk="1" hangingPunct="1">
              <a:buFontTx/>
              <a:buNone/>
            </a:pPr>
            <a:r>
              <a:rPr lang="en-US" altLang="zh-CN" dirty="0"/>
              <a:t>Two </a:t>
            </a:r>
            <a:r>
              <a:rPr lang="en-US" altLang="zh-CN" i="1" dirty="0"/>
              <a:t>syntactically</a:t>
            </a:r>
            <a:r>
              <a:rPr lang="en-US" altLang="zh-CN" dirty="0"/>
              <a:t> (</a:t>
            </a:r>
            <a:r>
              <a:rPr lang="en-US" altLang="zh-CN" i="1" dirty="0"/>
              <a:t>i.e., </a:t>
            </a:r>
            <a:r>
              <a:rPr lang="en-US" altLang="zh-CN" dirty="0"/>
              <a:t>textually) different compound propositions may be </a:t>
            </a:r>
            <a:r>
              <a:rPr lang="en-US" altLang="zh-CN" i="1" dirty="0"/>
              <a:t>semantically </a:t>
            </a:r>
            <a:r>
              <a:rPr lang="en-US" altLang="zh-CN" dirty="0"/>
              <a:t>identical (</a:t>
            </a:r>
            <a:r>
              <a:rPr lang="en-US" altLang="zh-CN" i="1" dirty="0"/>
              <a:t>i.e., </a:t>
            </a:r>
            <a:r>
              <a:rPr lang="en-US" altLang="zh-CN" dirty="0"/>
              <a:t>have the same meaning).  We call them </a:t>
            </a:r>
            <a:r>
              <a:rPr lang="en-US" altLang="zh-CN" i="1" dirty="0"/>
              <a:t>logically equivalent</a:t>
            </a:r>
            <a:r>
              <a:rPr lang="en-US" altLang="zh-CN" dirty="0"/>
              <a:t>. (</a:t>
            </a:r>
            <a:r>
              <a:rPr lang="zh-CN" altLang="en-US" dirty="0"/>
              <a:t>逻辑等值</a:t>
            </a:r>
            <a:r>
              <a:rPr lang="en-US" altLang="zh-CN" dirty="0"/>
              <a:t>)</a:t>
            </a:r>
            <a:endParaRPr lang="zh-CN" altLang="en-US" dirty="0"/>
          </a:p>
          <a:p>
            <a:pPr eaLnBrk="1" hangingPunct="1">
              <a:buFontTx/>
              <a:buNone/>
            </a:pPr>
            <a:endParaRPr lang="en-GB" altLang="zh-CN" dirty="0"/>
          </a:p>
          <a:p>
            <a:pPr eaLnBrk="1" hangingPunct="1">
              <a:buFontTx/>
              <a:buNone/>
            </a:pPr>
            <a:r>
              <a:rPr lang="en-GB" altLang="zh-CN" dirty="0"/>
              <a:t>Notation:    … </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endParaRPr lang="en-US" altLang="zh-CN" dirty="0">
              <a:sym typeface="Symbol" panose="05050102010706020507" pitchFamily="18" charset="2"/>
            </a:endParaRPr>
          </a:p>
        </p:txBody>
      </p:sp>
      <p:sp>
        <p:nvSpPr>
          <p:cNvPr id="25604"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p:txBody>
          <a:bodyPr/>
          <a:lstStyle/>
          <a:p>
            <a:pPr eaLnBrk="1" hangingPunct="1">
              <a:buFont typeface="Wingdings" panose="05000000000000000000" pitchFamily="2" charset="2"/>
              <a:buChar char="n"/>
            </a:pPr>
            <a:r>
              <a:rPr lang="en-US" altLang="zh-CN" b="1" i="1" dirty="0"/>
              <a:t>Ex.</a:t>
            </a:r>
            <a:r>
              <a:rPr lang="en-US" altLang="zh-CN" b="1" dirty="0"/>
              <a:t> Prove that </a:t>
            </a:r>
            <a:r>
              <a:rPr lang="en-US" altLang="zh-CN" b="1" i="1" dirty="0" err="1">
                <a:sym typeface="Symbol" panose="05050102010706020507" pitchFamily="18" charset="2"/>
              </a:rPr>
              <a:t>p</a:t>
            </a:r>
            <a:r>
              <a:rPr lang="en-US" altLang="zh-CN" b="1" dirty="0" err="1">
                <a:sym typeface="Symbol" panose="05050102010706020507" pitchFamily="18" charset="2"/>
              </a:rPr>
              <a:t></a:t>
            </a:r>
            <a:r>
              <a:rPr lang="en-US" altLang="zh-CN" b="1" i="1" dirty="0" err="1">
                <a:sym typeface="Symbol" panose="05050102010706020507" pitchFamily="18" charset="2"/>
              </a:rPr>
              <a:t>q</a:t>
            </a:r>
            <a:r>
              <a:rPr lang="en-US" altLang="zh-CN" b="1" dirty="0">
                <a:sym typeface="Symbol" panose="05050102010706020507" pitchFamily="18" charset="2"/>
              </a:rPr>
              <a:t>  (</a:t>
            </a:r>
            <a:r>
              <a:rPr lang="en-US" altLang="zh-CN" b="1" i="1" dirty="0">
                <a:sym typeface="Symbol" panose="05050102010706020507" pitchFamily="18" charset="2"/>
              </a:rPr>
              <a:t>p </a:t>
            </a:r>
            <a:r>
              <a:rPr lang="en-US" altLang="zh-CN" b="1" dirty="0">
                <a:sym typeface="Symbol" panose="05050102010706020507" pitchFamily="18" charset="2"/>
              </a:rPr>
              <a:t> </a:t>
            </a:r>
            <a:r>
              <a:rPr lang="en-US" altLang="zh-CN" b="1" i="1" dirty="0">
                <a:sym typeface="Symbol" panose="05050102010706020507" pitchFamily="18" charset="2"/>
              </a:rPr>
              <a:t>q</a:t>
            </a:r>
            <a:r>
              <a:rPr lang="en-US" altLang="zh-CN" b="1" dirty="0">
                <a:sym typeface="Symbol" panose="05050102010706020507" pitchFamily="18" charset="2"/>
              </a:rPr>
              <a:t>).</a:t>
            </a:r>
            <a:endParaRPr lang="en-US" altLang="zh-CN" b="1" dirty="0">
              <a:sym typeface="Symbol" panose="05050102010706020507" pitchFamily="18" charset="2"/>
            </a:endParaRPr>
          </a:p>
          <a:p>
            <a:pPr eaLnBrk="1" hangingPunct="1">
              <a:buFontTx/>
              <a:buNone/>
            </a:pPr>
            <a:endParaRPr lang="en-US" altLang="zh-CN" b="1" dirty="0">
              <a:sym typeface="Symbol" panose="05050102010706020507" pitchFamily="18" charset="2"/>
            </a:endParaRPr>
          </a:p>
        </p:txBody>
      </p:sp>
      <p:graphicFrame>
        <p:nvGraphicFramePr>
          <p:cNvPr id="20483" name="Object 3"/>
          <p:cNvGraphicFramePr>
            <a:graphicFrameLocks noChangeAspect="1"/>
          </p:cNvGraphicFramePr>
          <p:nvPr/>
        </p:nvGraphicFramePr>
        <p:xfrm>
          <a:off x="836613" y="2895600"/>
          <a:ext cx="7310437" cy="2625725"/>
        </p:xfrm>
        <a:graphic>
          <a:graphicData uri="http://schemas.openxmlformats.org/presentationml/2006/ole">
            <mc:AlternateContent xmlns:mc="http://schemas.openxmlformats.org/markup-compatibility/2006">
              <mc:Choice xmlns:v="urn:schemas-microsoft-com:vml" Requires="v">
                <p:oleObj spid="_x0000_s2" name="Document" r:id="rId1" imgW="7318375" imgH="2636520" progId="Word.Document.8">
                  <p:embed/>
                </p:oleObj>
              </mc:Choice>
              <mc:Fallback>
                <p:oleObj name="Document" r:id="rId1" imgW="7318375" imgH="2636520" progId="Word.Documen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13" y="2895600"/>
                        <a:ext cx="7310437" cy="26257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4" name="Rectangle 4"/>
          <p:cNvSpPr>
            <a:spLocks noGrp="1" noChangeArrowheads="1"/>
          </p:cNvSpPr>
          <p:nvPr>
            <p:ph type="title"/>
          </p:nvPr>
        </p:nvSpPr>
        <p:spPr>
          <a:xfrm>
            <a:off x="457200" y="274638"/>
            <a:ext cx="814705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Proving Equivalence</a:t>
            </a:r>
            <a:b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via Truth Tables</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99717" name="Text Box 5"/>
          <p:cNvSpPr txBox="1">
            <a:spLocks noChangeArrowheads="1"/>
          </p:cNvSpPr>
          <p:nvPr/>
        </p:nvSpPr>
        <p:spPr bwMode="auto">
          <a:xfrm>
            <a:off x="1981200" y="34290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18" name="Text Box 6"/>
          <p:cNvSpPr txBox="1">
            <a:spLocks noChangeArrowheads="1"/>
          </p:cNvSpPr>
          <p:nvPr/>
        </p:nvSpPr>
        <p:spPr bwMode="auto">
          <a:xfrm>
            <a:off x="1905000" y="38862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19" name="Text Box 7"/>
          <p:cNvSpPr txBox="1">
            <a:spLocks noChangeArrowheads="1"/>
          </p:cNvSpPr>
          <p:nvPr/>
        </p:nvSpPr>
        <p:spPr bwMode="auto">
          <a:xfrm>
            <a:off x="2819400" y="34290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0" name="Text Box 8"/>
          <p:cNvSpPr txBox="1">
            <a:spLocks noChangeArrowheads="1"/>
          </p:cNvSpPr>
          <p:nvPr/>
        </p:nvSpPr>
        <p:spPr bwMode="auto">
          <a:xfrm>
            <a:off x="2819400" y="38862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1" name="Text Box 9"/>
          <p:cNvSpPr txBox="1">
            <a:spLocks noChangeArrowheads="1"/>
          </p:cNvSpPr>
          <p:nvPr/>
        </p:nvSpPr>
        <p:spPr bwMode="auto">
          <a:xfrm>
            <a:off x="3429000" y="34290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2" name="Text Box 10"/>
          <p:cNvSpPr txBox="1">
            <a:spLocks noChangeArrowheads="1"/>
          </p:cNvSpPr>
          <p:nvPr/>
        </p:nvSpPr>
        <p:spPr bwMode="auto">
          <a:xfrm>
            <a:off x="3429000" y="44196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3" name="Text Box 11"/>
          <p:cNvSpPr txBox="1">
            <a:spLocks noChangeArrowheads="1"/>
          </p:cNvSpPr>
          <p:nvPr/>
        </p:nvSpPr>
        <p:spPr bwMode="auto">
          <a:xfrm>
            <a:off x="4648200" y="34290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4" name="Text Box 12"/>
          <p:cNvSpPr txBox="1">
            <a:spLocks noChangeArrowheads="1"/>
          </p:cNvSpPr>
          <p:nvPr/>
        </p:nvSpPr>
        <p:spPr bwMode="auto">
          <a:xfrm>
            <a:off x="6705600" y="48768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5" name="Text Box 13"/>
          <p:cNvSpPr txBox="1">
            <a:spLocks noChangeArrowheads="1"/>
          </p:cNvSpPr>
          <p:nvPr/>
        </p:nvSpPr>
        <p:spPr bwMode="auto">
          <a:xfrm>
            <a:off x="6705600" y="44196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6" name="Text Box 14"/>
          <p:cNvSpPr txBox="1">
            <a:spLocks noChangeArrowheads="1"/>
          </p:cNvSpPr>
          <p:nvPr/>
        </p:nvSpPr>
        <p:spPr bwMode="auto">
          <a:xfrm>
            <a:off x="6705600" y="38862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27" name="Text Box 15"/>
          <p:cNvSpPr txBox="1">
            <a:spLocks noChangeArrowheads="1"/>
          </p:cNvSpPr>
          <p:nvPr/>
        </p:nvSpPr>
        <p:spPr bwMode="auto">
          <a:xfrm>
            <a:off x="2819400" y="48768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28" name="Text Box 16"/>
          <p:cNvSpPr txBox="1">
            <a:spLocks noChangeArrowheads="1"/>
          </p:cNvSpPr>
          <p:nvPr/>
        </p:nvSpPr>
        <p:spPr bwMode="auto">
          <a:xfrm>
            <a:off x="2819400" y="44196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29" name="Text Box 17"/>
          <p:cNvSpPr txBox="1">
            <a:spLocks noChangeArrowheads="1"/>
          </p:cNvSpPr>
          <p:nvPr/>
        </p:nvSpPr>
        <p:spPr bwMode="auto">
          <a:xfrm>
            <a:off x="3505200" y="48768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0" name="Text Box 18"/>
          <p:cNvSpPr txBox="1">
            <a:spLocks noChangeArrowheads="1"/>
          </p:cNvSpPr>
          <p:nvPr/>
        </p:nvSpPr>
        <p:spPr bwMode="auto">
          <a:xfrm>
            <a:off x="3505200" y="38862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1" name="Text Box 19"/>
          <p:cNvSpPr txBox="1">
            <a:spLocks noChangeArrowheads="1"/>
          </p:cNvSpPr>
          <p:nvPr/>
        </p:nvSpPr>
        <p:spPr bwMode="auto">
          <a:xfrm>
            <a:off x="4724400" y="48768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2" name="Text Box 20"/>
          <p:cNvSpPr txBox="1">
            <a:spLocks noChangeArrowheads="1"/>
          </p:cNvSpPr>
          <p:nvPr/>
        </p:nvSpPr>
        <p:spPr bwMode="auto">
          <a:xfrm>
            <a:off x="4724400" y="44196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3" name="Text Box 21"/>
          <p:cNvSpPr txBox="1">
            <a:spLocks noChangeArrowheads="1"/>
          </p:cNvSpPr>
          <p:nvPr/>
        </p:nvSpPr>
        <p:spPr bwMode="auto">
          <a:xfrm>
            <a:off x="4724400" y="38862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4" name="Text Box 22"/>
          <p:cNvSpPr txBox="1">
            <a:spLocks noChangeArrowheads="1"/>
          </p:cNvSpPr>
          <p:nvPr/>
        </p:nvSpPr>
        <p:spPr bwMode="auto">
          <a:xfrm>
            <a:off x="6781800" y="3429000"/>
            <a:ext cx="2286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F</a:t>
            </a:r>
            <a:endParaRPr lang="en-US" altLang="zh-CN" sz="2400">
              <a:latin typeface="Times New Roman" panose="02020603050405020304" pitchFamily="18" charset="0"/>
            </a:endParaRPr>
          </a:p>
        </p:txBody>
      </p:sp>
      <p:sp>
        <p:nvSpPr>
          <p:cNvPr id="499735" name="Text Box 23"/>
          <p:cNvSpPr txBox="1">
            <a:spLocks noChangeArrowheads="1"/>
          </p:cNvSpPr>
          <p:nvPr/>
        </p:nvSpPr>
        <p:spPr bwMode="auto">
          <a:xfrm>
            <a:off x="1905000" y="44196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36" name="Text Box 24"/>
          <p:cNvSpPr txBox="1">
            <a:spLocks noChangeArrowheads="1"/>
          </p:cNvSpPr>
          <p:nvPr/>
        </p:nvSpPr>
        <p:spPr bwMode="auto">
          <a:xfrm>
            <a:off x="1905000" y="4876800"/>
            <a:ext cx="3048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a:latin typeface="Times New Roman" panose="02020603050405020304" pitchFamily="18" charset="0"/>
              </a:rPr>
              <a:t>T</a:t>
            </a:r>
            <a:endParaRPr lang="en-US" altLang="zh-CN" sz="2400">
              <a:latin typeface="Times New Roman" panose="02020603050405020304" pitchFamily="18" charset="0"/>
            </a:endParaRPr>
          </a:p>
        </p:txBody>
      </p:sp>
      <p:sp>
        <p:nvSpPr>
          <p:cNvPr id="499737" name="Oval 25"/>
          <p:cNvSpPr>
            <a:spLocks noChangeArrowheads="1"/>
          </p:cNvSpPr>
          <p:nvPr/>
        </p:nvSpPr>
        <p:spPr bwMode="auto">
          <a:xfrm>
            <a:off x="1676400" y="3352800"/>
            <a:ext cx="762000" cy="2286000"/>
          </a:xfrm>
          <a:prstGeom prst="ellipse">
            <a:avLst/>
          </a:prstGeom>
          <a:noFill/>
          <a:ln w="762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499738" name="Oval 26"/>
          <p:cNvSpPr>
            <a:spLocks noChangeArrowheads="1"/>
          </p:cNvSpPr>
          <p:nvPr/>
        </p:nvSpPr>
        <p:spPr bwMode="auto">
          <a:xfrm>
            <a:off x="6477000" y="3352800"/>
            <a:ext cx="762000" cy="2286000"/>
          </a:xfrm>
          <a:prstGeom prst="ellipse">
            <a:avLst/>
          </a:prstGeom>
          <a:noFill/>
          <a:ln w="762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3" name="灯片编号占位符 2"/>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9717"/>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par>
                                <p:cTn id="7" presetID="1" presetClass="entr" presetSubtype="0" fill="hold" grpId="0" nodeType="withEffect">
                                  <p:stCondLst>
                                    <p:cond delay="0"/>
                                  </p:stCondLst>
                                  <p:childTnLst>
                                    <p:set>
                                      <p:cBhvr>
                                        <p:cTn id="8" dur="1" fill="hold">
                                          <p:stCondLst>
                                            <p:cond delay="499"/>
                                          </p:stCondLst>
                                        </p:cTn>
                                        <p:tgtEl>
                                          <p:spTgt spid="499718"/>
                                        </p:tgtEl>
                                        <p:attrNameLst>
                                          <p:attrName>style.visibility</p:attrName>
                                        </p:attrNameLst>
                                      </p:cBhvr>
                                      <p:to>
                                        <p:strVal val="visible"/>
                                      </p:to>
                                    </p:set>
                                  </p:childTnLst>
                                  <p:subTnLst>
                                    <p:audio>
                                      <p:cMediaNode>
                                        <p:cTn display="0" masterRel="sameClick">
                                          <p:stCondLst>
                                            <p:cond evt="begin" delay="0">
                                              <p:tn val="7"/>
                                            </p:cond>
                                          </p:stCondLst>
                                          <p:endCondLst>
                                            <p:cond evt="onStopAudio" delay="0">
                                              <p:tgtEl>
                                                <p:sldTgt/>
                                              </p:tgtEl>
                                            </p:cond>
                                          </p:endCondLst>
                                        </p:cTn>
                                        <p:tgtEl>
                                          <p:sndTgt r:embed="rId3" name="TYPE.WAV"/>
                                        </p:tgtEl>
                                      </p:cMediaNode>
                                    </p:audio>
                                  </p:subTnLst>
                                </p:cTn>
                              </p:par>
                              <p:par>
                                <p:cTn id="9" presetID="1" presetClass="entr" presetSubtype="0" fill="hold" grpId="0" nodeType="withEffect">
                                  <p:stCondLst>
                                    <p:cond delay="0"/>
                                  </p:stCondLst>
                                  <p:childTnLst>
                                    <p:set>
                                      <p:cBhvr>
                                        <p:cTn id="10" dur="1" fill="hold">
                                          <p:stCondLst>
                                            <p:cond delay="499"/>
                                          </p:stCondLst>
                                        </p:cTn>
                                        <p:tgtEl>
                                          <p:spTgt spid="499735"/>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par>
                                <p:cTn id="11" presetID="1" presetClass="entr" presetSubtype="0" fill="hold" grpId="0" nodeType="withEffect">
                                  <p:stCondLst>
                                    <p:cond delay="0"/>
                                  </p:stCondLst>
                                  <p:childTnLst>
                                    <p:set>
                                      <p:cBhvr>
                                        <p:cTn id="12" dur="1" fill="hold">
                                          <p:stCondLst>
                                            <p:cond delay="499"/>
                                          </p:stCondLst>
                                        </p:cTn>
                                        <p:tgtEl>
                                          <p:spTgt spid="499736"/>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99719"/>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par>
                                <p:cTn id="17" presetID="1" presetClass="entr" presetSubtype="0" fill="hold" grpId="0" nodeType="withEffect">
                                  <p:stCondLst>
                                    <p:cond delay="0"/>
                                  </p:stCondLst>
                                  <p:childTnLst>
                                    <p:set>
                                      <p:cBhvr>
                                        <p:cTn id="18" dur="1" fill="hold">
                                          <p:stCondLst>
                                            <p:cond delay="499"/>
                                          </p:stCondLst>
                                        </p:cTn>
                                        <p:tgtEl>
                                          <p:spTgt spid="499720"/>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par>
                                <p:cTn id="19" presetID="1" presetClass="entr" presetSubtype="0" fill="hold" grpId="0" nodeType="withEffect">
                                  <p:stCondLst>
                                    <p:cond delay="0"/>
                                  </p:stCondLst>
                                  <p:childTnLst>
                                    <p:set>
                                      <p:cBhvr>
                                        <p:cTn id="20" dur="1" fill="hold">
                                          <p:stCondLst>
                                            <p:cond delay="499"/>
                                          </p:stCondLst>
                                        </p:cTn>
                                        <p:tgtEl>
                                          <p:spTgt spid="499728"/>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par>
                                <p:cTn id="21" presetID="1" presetClass="entr" presetSubtype="0" fill="hold" grpId="0" nodeType="withEffect">
                                  <p:stCondLst>
                                    <p:cond delay="0"/>
                                  </p:stCondLst>
                                  <p:childTnLst>
                                    <p:set>
                                      <p:cBhvr>
                                        <p:cTn id="22" dur="1" fill="hold">
                                          <p:stCondLst>
                                            <p:cond delay="499"/>
                                          </p:stCondLst>
                                        </p:cTn>
                                        <p:tgtEl>
                                          <p:spTgt spid="499727"/>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9721"/>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par>
                                <p:cTn id="27" presetID="1" presetClass="entr" presetSubtype="0" fill="hold" grpId="0" nodeType="withEffect">
                                  <p:stCondLst>
                                    <p:cond delay="0"/>
                                  </p:stCondLst>
                                  <p:childTnLst>
                                    <p:set>
                                      <p:cBhvr>
                                        <p:cTn id="28" dur="1" fill="hold">
                                          <p:stCondLst>
                                            <p:cond delay="499"/>
                                          </p:stCondLst>
                                        </p:cTn>
                                        <p:tgtEl>
                                          <p:spTgt spid="499730"/>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3" name="TYPE.WAV"/>
                                        </p:tgtEl>
                                      </p:cMediaNode>
                                    </p:audio>
                                  </p:subTnLst>
                                </p:cTn>
                              </p:par>
                              <p:par>
                                <p:cTn id="29" presetID="1" presetClass="entr" presetSubtype="0" fill="hold" grpId="0" nodeType="withEffect">
                                  <p:stCondLst>
                                    <p:cond delay="0"/>
                                  </p:stCondLst>
                                  <p:childTnLst>
                                    <p:set>
                                      <p:cBhvr>
                                        <p:cTn id="30" dur="1" fill="hold">
                                          <p:stCondLst>
                                            <p:cond delay="499"/>
                                          </p:stCondLst>
                                        </p:cTn>
                                        <p:tgtEl>
                                          <p:spTgt spid="499722"/>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par>
                                <p:cTn id="31" presetID="1" presetClass="entr" presetSubtype="0" fill="hold" grpId="0" nodeType="withEffect">
                                  <p:stCondLst>
                                    <p:cond delay="0"/>
                                  </p:stCondLst>
                                  <p:childTnLst>
                                    <p:set>
                                      <p:cBhvr>
                                        <p:cTn id="32" dur="1" fill="hold">
                                          <p:stCondLst>
                                            <p:cond delay="499"/>
                                          </p:stCondLst>
                                        </p:cTn>
                                        <p:tgtEl>
                                          <p:spTgt spid="499729"/>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99723"/>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par>
                                <p:cTn id="37" presetID="1" presetClass="entr" presetSubtype="0" fill="hold" grpId="0" nodeType="withEffect">
                                  <p:stCondLst>
                                    <p:cond delay="0"/>
                                  </p:stCondLst>
                                  <p:childTnLst>
                                    <p:set>
                                      <p:cBhvr>
                                        <p:cTn id="38" dur="1" fill="hold">
                                          <p:stCondLst>
                                            <p:cond delay="499"/>
                                          </p:stCondLst>
                                        </p:cTn>
                                        <p:tgtEl>
                                          <p:spTgt spid="499733"/>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3" name="TYPE.WAV"/>
                                        </p:tgtEl>
                                      </p:cMediaNode>
                                    </p:audio>
                                  </p:subTnLst>
                                </p:cTn>
                              </p:par>
                              <p:par>
                                <p:cTn id="39" presetID="1" presetClass="entr" presetSubtype="0" fill="hold" grpId="0" nodeType="withEffect">
                                  <p:stCondLst>
                                    <p:cond delay="0"/>
                                  </p:stCondLst>
                                  <p:childTnLst>
                                    <p:set>
                                      <p:cBhvr>
                                        <p:cTn id="40" dur="1" fill="hold">
                                          <p:stCondLst>
                                            <p:cond delay="499"/>
                                          </p:stCondLst>
                                        </p:cTn>
                                        <p:tgtEl>
                                          <p:spTgt spid="499732"/>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par>
                                <p:cTn id="41" presetID="1" presetClass="entr" presetSubtype="0" fill="hold" grpId="0" nodeType="withEffect">
                                  <p:stCondLst>
                                    <p:cond delay="0"/>
                                  </p:stCondLst>
                                  <p:childTnLst>
                                    <p:set>
                                      <p:cBhvr>
                                        <p:cTn id="42" dur="1" fill="hold">
                                          <p:stCondLst>
                                            <p:cond delay="499"/>
                                          </p:stCondLst>
                                        </p:cTn>
                                        <p:tgtEl>
                                          <p:spTgt spid="499731"/>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3" name="TYPE.WAV"/>
                                        </p:tgtEl>
                                      </p:cMediaNode>
                                    </p:audio>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99734"/>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TYPE.WAV"/>
                                        </p:tgtEl>
                                      </p:cMediaNode>
                                    </p:audio>
                                  </p:subTnLst>
                                </p:cTn>
                              </p:par>
                              <p:par>
                                <p:cTn id="47" presetID="1" presetClass="entr" presetSubtype="0" fill="hold" grpId="0" nodeType="withEffect">
                                  <p:stCondLst>
                                    <p:cond delay="0"/>
                                  </p:stCondLst>
                                  <p:childTnLst>
                                    <p:set>
                                      <p:cBhvr>
                                        <p:cTn id="48" dur="1" fill="hold">
                                          <p:stCondLst>
                                            <p:cond delay="499"/>
                                          </p:stCondLst>
                                        </p:cTn>
                                        <p:tgtEl>
                                          <p:spTgt spid="499726"/>
                                        </p:tgtEl>
                                        <p:attrNameLst>
                                          <p:attrName>style.visibility</p:attrName>
                                        </p:attrNameLst>
                                      </p:cBhvr>
                                      <p:to>
                                        <p:strVal val="visible"/>
                                      </p:to>
                                    </p:set>
                                  </p:childTnLst>
                                  <p:subTnLst>
                                    <p:audio>
                                      <p:cMediaNode>
                                        <p:cTn display="0" masterRel="sameClick">
                                          <p:stCondLst>
                                            <p:cond evt="begin" delay="0">
                                              <p:tn val="47"/>
                                            </p:cond>
                                          </p:stCondLst>
                                          <p:endCondLst>
                                            <p:cond evt="onStopAudio" delay="0">
                                              <p:tgtEl>
                                                <p:sldTgt/>
                                              </p:tgtEl>
                                            </p:cond>
                                          </p:endCondLst>
                                        </p:cTn>
                                        <p:tgtEl>
                                          <p:sndTgt r:embed="rId3" name="TYPE.WAV"/>
                                        </p:tgtEl>
                                      </p:cMediaNode>
                                    </p:audio>
                                  </p:subTnLst>
                                </p:cTn>
                              </p:par>
                              <p:par>
                                <p:cTn id="49" presetID="1" presetClass="entr" presetSubtype="0" fill="hold" grpId="0" nodeType="withEffect">
                                  <p:stCondLst>
                                    <p:cond delay="0"/>
                                  </p:stCondLst>
                                  <p:childTnLst>
                                    <p:set>
                                      <p:cBhvr>
                                        <p:cTn id="50" dur="1" fill="hold">
                                          <p:stCondLst>
                                            <p:cond delay="499"/>
                                          </p:stCondLst>
                                        </p:cTn>
                                        <p:tgtEl>
                                          <p:spTgt spid="499725"/>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TYPE.WAV"/>
                                        </p:tgtEl>
                                      </p:cMediaNode>
                                    </p:audio>
                                  </p:subTnLst>
                                </p:cTn>
                              </p:par>
                              <p:par>
                                <p:cTn id="51" presetID="1" presetClass="entr" presetSubtype="0" fill="hold" grpId="0" nodeType="withEffect">
                                  <p:stCondLst>
                                    <p:cond delay="0"/>
                                  </p:stCondLst>
                                  <p:childTnLst>
                                    <p:set>
                                      <p:cBhvr>
                                        <p:cTn id="52" dur="1" fill="hold">
                                          <p:stCondLst>
                                            <p:cond delay="499"/>
                                          </p:stCondLst>
                                        </p:cTn>
                                        <p:tgtEl>
                                          <p:spTgt spid="499724"/>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3" name="TYPE.WAV"/>
                                        </p:tgtEl>
                                      </p:cMediaNode>
                                    </p:audio>
                                  </p:subTnLst>
                                </p:cTn>
                              </p:par>
                            </p:childTnLst>
                          </p:cTn>
                        </p:par>
                      </p:childTnLst>
                    </p:cTn>
                  </p:par>
                  <p:par>
                    <p:cTn id="53" fill="hold">
                      <p:stCondLst>
                        <p:cond delay="indefinite"/>
                      </p:stCondLst>
                      <p:childTnLst>
                        <p:par>
                          <p:cTn id="54" fill="hold">
                            <p:stCondLst>
                              <p:cond delay="0"/>
                            </p:stCondLst>
                            <p:childTnLst>
                              <p:par>
                                <p:cTn id="55" presetID="23" presetClass="entr" presetSubtype="32" fill="hold" grpId="0" nodeType="clickEffect">
                                  <p:stCondLst>
                                    <p:cond delay="0"/>
                                  </p:stCondLst>
                                  <p:childTnLst>
                                    <p:set>
                                      <p:cBhvr>
                                        <p:cTn id="56" dur="1" fill="hold">
                                          <p:stCondLst>
                                            <p:cond delay="0"/>
                                          </p:stCondLst>
                                        </p:cTn>
                                        <p:tgtEl>
                                          <p:spTgt spid="499737"/>
                                        </p:tgtEl>
                                        <p:attrNameLst>
                                          <p:attrName>style.visibility</p:attrName>
                                        </p:attrNameLst>
                                      </p:cBhvr>
                                      <p:to>
                                        <p:strVal val="visible"/>
                                      </p:to>
                                    </p:set>
                                    <p:anim calcmode="lin" valueType="num">
                                      <p:cBhvr>
                                        <p:cTn id="57" dur="500" fill="hold"/>
                                        <p:tgtEl>
                                          <p:spTgt spid="499737"/>
                                        </p:tgtEl>
                                        <p:attrNameLst>
                                          <p:attrName>ppt_w</p:attrName>
                                        </p:attrNameLst>
                                      </p:cBhvr>
                                      <p:tavLst>
                                        <p:tav tm="0">
                                          <p:val>
                                            <p:strVal val="4*#ppt_w"/>
                                          </p:val>
                                        </p:tav>
                                        <p:tav tm="100000">
                                          <p:val>
                                            <p:strVal val="#ppt_w"/>
                                          </p:val>
                                        </p:tav>
                                      </p:tavLst>
                                    </p:anim>
                                    <p:anim calcmode="lin" valueType="num">
                                      <p:cBhvr>
                                        <p:cTn id="58" dur="500" fill="hold"/>
                                        <p:tgtEl>
                                          <p:spTgt spid="49973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5"/>
                                            </p:cond>
                                          </p:stCondLst>
                                          <p:endCondLst>
                                            <p:cond evt="onStopAudio" delay="0">
                                              <p:tgtEl>
                                                <p:sldTgt/>
                                              </p:tgtEl>
                                            </p:cond>
                                          </p:endCondLst>
                                        </p:cTn>
                                        <p:tgtEl>
                                          <p:sndTgt r:embed="rId4" name="CAMERA.WAV"/>
                                        </p:tgtEl>
                                      </p:cMediaNode>
                                    </p:audio>
                                  </p:subTnLst>
                                </p:cTn>
                              </p:par>
                            </p:childTnLst>
                          </p:cTn>
                        </p:par>
                      </p:childTnLst>
                    </p:cTn>
                  </p:par>
                  <p:par>
                    <p:cTn id="59" fill="hold">
                      <p:stCondLst>
                        <p:cond delay="indefinite"/>
                      </p:stCondLst>
                      <p:childTnLst>
                        <p:par>
                          <p:cTn id="60" fill="hold">
                            <p:stCondLst>
                              <p:cond delay="0"/>
                            </p:stCondLst>
                            <p:childTnLst>
                              <p:par>
                                <p:cTn id="61" presetID="23" presetClass="entr" presetSubtype="32" fill="hold" grpId="0" nodeType="clickEffect">
                                  <p:stCondLst>
                                    <p:cond delay="0"/>
                                  </p:stCondLst>
                                  <p:childTnLst>
                                    <p:set>
                                      <p:cBhvr>
                                        <p:cTn id="62" dur="1" fill="hold">
                                          <p:stCondLst>
                                            <p:cond delay="0"/>
                                          </p:stCondLst>
                                        </p:cTn>
                                        <p:tgtEl>
                                          <p:spTgt spid="499738"/>
                                        </p:tgtEl>
                                        <p:attrNameLst>
                                          <p:attrName>style.visibility</p:attrName>
                                        </p:attrNameLst>
                                      </p:cBhvr>
                                      <p:to>
                                        <p:strVal val="visible"/>
                                      </p:to>
                                    </p:set>
                                    <p:anim calcmode="lin" valueType="num">
                                      <p:cBhvr>
                                        <p:cTn id="63" dur="500" fill="hold"/>
                                        <p:tgtEl>
                                          <p:spTgt spid="499738"/>
                                        </p:tgtEl>
                                        <p:attrNameLst>
                                          <p:attrName>ppt_w</p:attrName>
                                        </p:attrNameLst>
                                      </p:cBhvr>
                                      <p:tavLst>
                                        <p:tav tm="0">
                                          <p:val>
                                            <p:strVal val="4*#ppt_w"/>
                                          </p:val>
                                        </p:tav>
                                        <p:tav tm="100000">
                                          <p:val>
                                            <p:strVal val="#ppt_w"/>
                                          </p:val>
                                        </p:tav>
                                      </p:tavLst>
                                    </p:anim>
                                    <p:anim calcmode="lin" valueType="num">
                                      <p:cBhvr>
                                        <p:cTn id="64" dur="500" fill="hold"/>
                                        <p:tgtEl>
                                          <p:spTgt spid="49973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6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autoUpdateAnimBg="0"/>
      <p:bldP spid="499718" grpId="0" autoUpdateAnimBg="0"/>
      <p:bldP spid="499719" grpId="0" autoUpdateAnimBg="0"/>
      <p:bldP spid="499720" grpId="0" autoUpdateAnimBg="0"/>
      <p:bldP spid="499721" grpId="0" autoUpdateAnimBg="0"/>
      <p:bldP spid="499722" grpId="0" autoUpdateAnimBg="0"/>
      <p:bldP spid="499723" grpId="0" autoUpdateAnimBg="0"/>
      <p:bldP spid="499724" grpId="0" autoUpdateAnimBg="0"/>
      <p:bldP spid="499725" grpId="0" autoUpdateAnimBg="0"/>
      <p:bldP spid="499726" grpId="0" autoUpdateAnimBg="0"/>
      <p:bldP spid="499727" grpId="0" autoUpdateAnimBg="0"/>
      <p:bldP spid="499728" grpId="0" autoUpdateAnimBg="0"/>
      <p:bldP spid="499729" grpId="0" autoUpdateAnimBg="0"/>
      <p:bldP spid="499730" grpId="0" autoUpdateAnimBg="0"/>
      <p:bldP spid="499731" grpId="0" autoUpdateAnimBg="0"/>
      <p:bldP spid="499732" grpId="0" autoUpdateAnimBg="0"/>
      <p:bldP spid="499733" grpId="0" autoUpdateAnimBg="0"/>
      <p:bldP spid="499734" grpId="0" autoUpdateAnimBg="0"/>
      <p:bldP spid="499735" grpId="0" autoUpdateAnimBg="0"/>
      <p:bldP spid="499736" grpId="0" autoUpdateAnimBg="0"/>
      <p:bldP spid="499737" grpId="0" animBg="1"/>
      <p:bldP spid="49973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Equivalence Laws</a:t>
            </a:r>
            <a:endPar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699" name="Rectangle 3"/>
          <p:cNvSpPr>
            <a:spLocks noGrp="1" noChangeArrowheads="1"/>
          </p:cNvSpPr>
          <p:nvPr>
            <p:ph type="body" idx="1"/>
          </p:nvPr>
        </p:nvSpPr>
        <p:spPr/>
        <p:txBody>
          <a:bodyPr/>
          <a:lstStyle/>
          <a:p>
            <a:pPr eaLnBrk="1" hangingPunct="1">
              <a:lnSpc>
                <a:spcPct val="90000"/>
              </a:lnSpc>
            </a:pPr>
            <a:r>
              <a:rPr lang="en-US" altLang="zh-CN" dirty="0"/>
              <a:t>Similar to arithmetic identities in algebra, but for propositional equivalences instead.</a:t>
            </a:r>
            <a:endParaRPr lang="en-US" altLang="zh-CN" dirty="0"/>
          </a:p>
          <a:p>
            <a:pPr eaLnBrk="1" hangingPunct="1">
              <a:lnSpc>
                <a:spcPct val="90000"/>
              </a:lnSpc>
            </a:pPr>
            <a:r>
              <a:rPr lang="en-US" altLang="zh-CN" dirty="0"/>
              <a:t>They provide a pattern or template that can be used to match all or part of a much more complicated proposition and to find an equivalence for it.</a:t>
            </a:r>
            <a:endParaRPr lang="en-US" altLang="zh-CN" dirty="0"/>
          </a:p>
          <a:p>
            <a:pPr eaLnBrk="1" hangingPunct="1">
              <a:lnSpc>
                <a:spcPct val="90000"/>
              </a:lnSpc>
            </a:pPr>
            <a:r>
              <a:rPr lang="en-GB" altLang="zh-CN" dirty="0"/>
              <a:t>Abbreviation: </a:t>
            </a:r>
            <a:r>
              <a:rPr lang="en-GB" altLang="zh-CN" b="1" dirty="0"/>
              <a:t>T</a:t>
            </a:r>
            <a:r>
              <a:rPr lang="en-GB" altLang="zh-CN" dirty="0"/>
              <a:t> stands for an arbitrary tautology; </a:t>
            </a:r>
            <a:r>
              <a:rPr lang="en-GB" altLang="zh-CN" b="1" dirty="0"/>
              <a:t>F</a:t>
            </a:r>
            <a:r>
              <a:rPr lang="en-GB" altLang="zh-CN" dirty="0"/>
              <a:t> an arbitrary contradiction</a:t>
            </a:r>
            <a:endParaRPr lang="en-US" altLang="zh-CN" dirty="0"/>
          </a:p>
        </p:txBody>
      </p:sp>
      <p:sp>
        <p:nvSpPr>
          <p:cNvPr id="29700"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0"/>
            <a:ext cx="7818438" cy="1143000"/>
          </a:xfrm>
        </p:spPr>
        <p:txBody>
          <a:bodyPr/>
          <a:lstStyle/>
          <a:p>
            <a:pPr eaLnBrk="1" hangingPunct="1">
              <a:defRPr/>
            </a:pPr>
            <a:r>
              <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Equivalences </a:t>
            </a:r>
            <a:r>
              <a:rPr lang="zh-CN" altLang="en-US"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逻辑等值式</a:t>
            </a:r>
            <a:endPar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531" name="Rectangle 3"/>
          <p:cNvSpPr>
            <a:spLocks noGrp="1" noChangeArrowheads="1"/>
          </p:cNvSpPr>
          <p:nvPr>
            <p:ph type="body" idx="1"/>
          </p:nvPr>
        </p:nvSpPr>
        <p:spPr>
          <a:xfrm>
            <a:off x="665597" y="1556792"/>
            <a:ext cx="7134944" cy="3527846"/>
          </a:xfrm>
        </p:spPr>
        <p:txBody>
          <a:bodyPr/>
          <a:lstStyle/>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F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Identity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（同一律）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T , 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F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F</a:t>
            </a:r>
            <a:endParaRPr lang="en-US" altLang="zh-CN" sz="2800" b="1" dirty="0">
              <a:effectLst>
                <a:outerShdw blurRad="38100" dist="38100" dir="2700000" algn="tl">
                  <a:srgbClr val="000000">
                    <a:alpha val="43137"/>
                  </a:srgbClr>
                </a:outerShdw>
              </a:effectLst>
            </a:endParaRPr>
          </a:p>
          <a:p>
            <a:pPr marL="0" indent="0" eaLnBrk="1" hangingPunct="1">
              <a:buNone/>
            </a:pPr>
            <a:r>
              <a:rPr lang="en-US" altLang="zh-CN" sz="2800" b="1" dirty="0">
                <a:effectLst>
                  <a:outerShdw blurRad="38100" dist="38100" dir="2700000" algn="tl">
                    <a:srgbClr val="000000">
                      <a:alpha val="43137"/>
                    </a:srgbClr>
                  </a:outerShdw>
                </a:effectLst>
              </a:rPr>
              <a:t>   Domination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（零律）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 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endParaRPr lang="en-US" altLang="zh-CN" sz="2800" b="1" dirty="0">
              <a:effectLst>
                <a:outerShdw blurRad="38100" dist="38100" dir="2700000" algn="tl">
                  <a:srgbClr val="000000">
                    <a:alpha val="43137"/>
                  </a:srgbClr>
                </a:outerShdw>
              </a:effectLst>
            </a:endParaRPr>
          </a:p>
          <a:p>
            <a:pPr marL="0" indent="0" eaLnBrk="1" hangingPunct="1">
              <a:buNone/>
            </a:pPr>
            <a:r>
              <a:rPr lang="en-US" altLang="zh-CN" sz="2800" b="1" dirty="0">
                <a:effectLst>
                  <a:outerShdw blurRad="38100" dist="38100" dir="2700000" algn="tl">
                    <a:srgbClr val="000000">
                      <a:alpha val="43137"/>
                    </a:srgbClr>
                  </a:outerShdw>
                </a:effectLst>
              </a:rPr>
              <a:t>   </a:t>
            </a:r>
            <a:r>
              <a:rPr lang="en-US" altLang="zh-CN" sz="2800" b="1" dirty="0" err="1">
                <a:effectLst>
                  <a:outerShdw blurRad="38100" dist="38100" dir="2700000" algn="tl">
                    <a:srgbClr val="000000">
                      <a:alpha val="43137"/>
                    </a:srgbClr>
                  </a:outerShdw>
                </a:effectLst>
              </a:rPr>
              <a:t>Idempotency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（等幂律）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0" y="0"/>
            <a:ext cx="7793038"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Equivalences</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555" name="Rectangle 3"/>
          <p:cNvSpPr>
            <a:spLocks noGrp="1" noChangeArrowheads="1"/>
          </p:cNvSpPr>
          <p:nvPr>
            <p:ph type="body" idx="1"/>
          </p:nvPr>
        </p:nvSpPr>
        <p:spPr>
          <a:xfrm>
            <a:off x="1143000" y="1556792"/>
            <a:ext cx="6576328" cy="3456384"/>
          </a:xfrm>
        </p:spPr>
        <p:txBody>
          <a:bodyPr/>
          <a:lstStyle/>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Double negation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（双重否定律）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i="1" dirty="0" err="1">
                <a:effectLst>
                  <a:outerShdw blurRad="38100" dist="38100" dir="2700000" algn="tl">
                    <a:srgbClr val="000000">
                      <a:alpha val="43137"/>
                    </a:srgbClr>
                  </a:outerShdw>
                </a:effectLst>
              </a:rPr>
              <a:t>P</a:t>
            </a:r>
            <a:r>
              <a:rPr lang="en-US" altLang="zh-CN" sz="2800" b="1" i="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P</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Commutativity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（交换律）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Associativity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（结合律）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685800"/>
            <a:ext cx="7793038" cy="609600"/>
          </a:xfrm>
        </p:spPr>
        <p:txBody>
          <a:bodyPr/>
          <a:lstStyle/>
          <a:p>
            <a:pPr eaLnBrk="1" hangingPunct="1"/>
            <a:r>
              <a:rPr lang="en-US" altLang="zh-CN" b="1" dirty="0"/>
              <a:t>Logical Equivalences</a:t>
            </a:r>
            <a:endParaRPr lang="en-US" altLang="zh-CN" dirty="0"/>
          </a:p>
        </p:txBody>
      </p:sp>
      <p:sp>
        <p:nvSpPr>
          <p:cNvPr id="24579" name="Rectangle 3"/>
          <p:cNvSpPr>
            <a:spLocks noGrp="1" noChangeArrowheads="1"/>
          </p:cNvSpPr>
          <p:nvPr>
            <p:ph type="body" idx="1"/>
          </p:nvPr>
        </p:nvSpPr>
        <p:spPr>
          <a:xfrm>
            <a:off x="467544" y="1772816"/>
            <a:ext cx="7947967" cy="4114800"/>
          </a:xfrm>
        </p:spPr>
        <p:txBody>
          <a:bodyPr/>
          <a:lstStyle/>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r>
              <a:rPr lang="en-US" altLang="zh-CN" sz="2800" b="1" i="1" dirty="0">
                <a:effectLst>
                  <a:outerShdw blurRad="38100" dist="38100" dir="2700000" algn="tl">
                    <a:srgbClr val="000000">
                      <a:alpha val="43137"/>
                    </a:srgbClr>
                  </a:outerShdw>
                </a:effectLst>
              </a:rPr>
              <a:t> </a:t>
            </a:r>
            <a:br>
              <a:rPr lang="en-US" altLang="zh-CN" sz="2800" b="1" i="1" dirty="0">
                <a:effectLst>
                  <a:outerShdw blurRad="38100" dist="38100" dir="2700000" algn="tl">
                    <a:srgbClr val="000000">
                      <a:alpha val="43137"/>
                    </a:srgbClr>
                  </a:outerShdw>
                </a:effectLst>
              </a:rPr>
            </a:b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Distributivity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（分配律）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ÚØ</a:t>
            </a:r>
            <a:r>
              <a:rPr lang="en-US" altLang="zh-CN" sz="2800" b="1" i="1" dirty="0">
                <a:effectLst>
                  <a:outerShdw blurRad="38100" dist="38100" dir="2700000" algn="tl">
                    <a:srgbClr val="000000">
                      <a:alpha val="43137"/>
                    </a:srgbClr>
                  </a:outerShdw>
                </a:effectLst>
              </a:rPr>
              <a:t>Q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ÙØ</a:t>
            </a:r>
            <a:r>
              <a:rPr lang="en-US" altLang="zh-CN" sz="2800" b="1" i="1" dirty="0">
                <a:effectLst>
                  <a:outerShdw blurRad="38100" dist="38100" dir="2700000" algn="tl">
                    <a:srgbClr val="000000">
                      <a:alpha val="43137"/>
                    </a:srgbClr>
                  </a:outerShdw>
                </a:effectLst>
              </a:rPr>
              <a:t>Q</a:t>
            </a:r>
            <a:br>
              <a:rPr lang="en-US" altLang="zh-CN" sz="2800" b="1" i="1" dirty="0">
                <a:effectLst>
                  <a:outerShdw blurRad="38100" dist="38100" dir="2700000" algn="tl">
                    <a:srgbClr val="000000">
                      <a:alpha val="43137"/>
                    </a:srgbClr>
                  </a:outerShdw>
                </a:effectLst>
              </a:rPr>
            </a:br>
            <a:r>
              <a:rPr lang="en-US" altLang="zh-CN" sz="2800" b="1" dirty="0" err="1">
                <a:effectLst>
                  <a:outerShdw blurRad="38100" dist="38100" dir="2700000" algn="tl">
                    <a:srgbClr val="000000">
                      <a:alpha val="43137"/>
                    </a:srgbClr>
                  </a:outerShdw>
                </a:effectLst>
              </a:rPr>
              <a:t>DeMorgan’s</a:t>
            </a:r>
            <a:r>
              <a:rPr lang="en-US" altLang="zh-CN" sz="2800" b="1" dirty="0">
                <a:effectLst>
                  <a:outerShdw blurRad="38100" dist="38100" dir="2700000" algn="tl">
                    <a:srgbClr val="000000">
                      <a:alpha val="43137"/>
                    </a:srgbClr>
                  </a:outerShdw>
                </a:effectLst>
              </a:rPr>
              <a:t> laws</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（德</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摩根律）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eaLnBrk="1" hangingPunct="1">
              <a:buNone/>
            </a:pPr>
            <a:endParaRPr lang="en-US" altLang="zh-CN" sz="2800" b="1" i="1" dirty="0">
              <a:effectLst>
                <a:outerShdw blurRad="38100" dist="38100" dir="2700000" algn="tl">
                  <a:srgbClr val="000000">
                    <a:alpha val="43137"/>
                  </a:srgbClr>
                </a:outerShdw>
              </a:effectLst>
            </a:endParaRPr>
          </a:p>
          <a:p>
            <a:pPr eaLnBrk="1" hangingPunct="1"/>
            <a:endParaRPr lang="en-US" altLang="zh-CN" b="1" dirty="0">
              <a:effectLst>
                <a:outerShdw blurRad="38100" dist="38100" dir="2700000" algn="tl">
                  <a:srgbClr val="000000">
                    <a:alpha val="43137"/>
                  </a:srgbClr>
                </a:outerShdw>
              </a:effectLst>
            </a:endParaRPr>
          </a:p>
          <a:p>
            <a:pPr eaLnBrk="1" hangingPunct="1"/>
            <a:endParaRPr lang="en-US" altLang="zh-CN"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1810" y="0"/>
            <a:ext cx="7793038" cy="609600"/>
          </a:xfrm>
        </p:spPr>
        <p:txBody>
          <a:bodyPr/>
          <a:lstStyle/>
          <a:p>
            <a:pPr eaLnBrk="1" hangingPunct="1"/>
            <a:r>
              <a:rPr lang="en-US" altLang="zh-CN" b="1" dirty="0"/>
              <a:t>Logical Equivalences</a:t>
            </a:r>
            <a:endParaRPr lang="en-US" altLang="zh-CN" dirty="0"/>
          </a:p>
        </p:txBody>
      </p:sp>
      <p:sp>
        <p:nvSpPr>
          <p:cNvPr id="25603" name="Rectangle 3"/>
          <p:cNvSpPr>
            <a:spLocks noGrp="1" noChangeArrowheads="1"/>
          </p:cNvSpPr>
          <p:nvPr>
            <p:ph type="body" idx="1"/>
          </p:nvPr>
        </p:nvSpPr>
        <p:spPr>
          <a:xfrm>
            <a:off x="971600" y="1052736"/>
            <a:ext cx="7726213" cy="4876800"/>
          </a:xfrm>
        </p:spPr>
        <p:txBody>
          <a:bodyPr/>
          <a:lstStyle/>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i="1" dirty="0">
                <a:effectLst>
                  <a:outerShdw blurRad="38100" dist="38100" dir="2700000" algn="tl">
                    <a:srgbClr val="000000">
                      <a:alpha val="43137"/>
                    </a:srgbClr>
                  </a:outerShdw>
                </a:effectLst>
              </a:rPr>
              <a:t>Q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Implication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（蕴涵等值式）</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Ø</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T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Tautology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（排中律）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Ø</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F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Contradiction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（矛盾律）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Equivalence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（等价等值式）</a:t>
            </a:r>
            <a:endParaRPr lang="en-US" altLang="zh-CN" sz="2800" b="1" dirty="0">
              <a:effectLst>
                <a:outerShdw blurRad="38100" dist="38100" dir="2700000" algn="tl">
                  <a:srgbClr val="000000">
                    <a:alpha val="43137"/>
                  </a:srgbClr>
                </a:outerShdw>
              </a:effectLst>
            </a:endParaRP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Absurdity (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归谬论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endParaRPr lang="en-US" altLang="zh-CN"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79388" y="260350"/>
            <a:ext cx="8229600" cy="1143000"/>
          </a:xfrm>
        </p:spPr>
        <p:txBody>
          <a:bodyPr/>
          <a:lstStyle/>
          <a:p>
            <a:pPr>
              <a:defRPr/>
            </a:pPr>
            <a:r>
              <a:rPr lang="en-US" altLang="zh-CN" b="1" dirty="0">
                <a:effectLst>
                  <a:outerShdw blurRad="38100" dist="38100" dir="2700000" algn="tl">
                    <a:srgbClr val="000000">
                      <a:alpha val="43137"/>
                    </a:srgbClr>
                  </a:outerShdw>
                </a:effectLst>
              </a:rPr>
              <a:t>Section Summary</a:t>
            </a:r>
            <a:endParaRPr lang="en-US" altLang="zh-C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31913" y="1484313"/>
            <a:ext cx="6408737" cy="4525962"/>
          </a:xfrm>
        </p:spPr>
        <p:txBody>
          <a:bodyPr>
            <a:normAutofit fontScale="85000" lnSpcReduction="20000"/>
          </a:bodyPr>
          <a:lstStyle/>
          <a:p>
            <a:pPr>
              <a:defRPr/>
            </a:pPr>
            <a:r>
              <a:rPr lang="en-US" b="1" dirty="0">
                <a:solidFill>
                  <a:srgbClr val="FF0000"/>
                </a:solidFill>
                <a:effectLst>
                  <a:outerShdw blurRad="38100" dist="38100" dir="2700000" algn="tl">
                    <a:srgbClr val="000000">
                      <a:alpha val="43137"/>
                    </a:srgbClr>
                  </a:outerShdw>
                </a:effectLst>
              </a:rPr>
              <a:t>Tautologies, Contradictions, and Contingencies. </a:t>
            </a:r>
            <a:endParaRPr lang="en-US" b="1" dirty="0">
              <a:solidFill>
                <a:srgbClr val="FF0000"/>
              </a:solidFill>
              <a:effectLst>
                <a:outerShdw blurRad="38100" dist="38100" dir="2700000" algn="tl">
                  <a:srgbClr val="000000">
                    <a:alpha val="43137"/>
                  </a:srgbClr>
                </a:outerShdw>
              </a:effectLst>
            </a:endParaRPr>
          </a:p>
          <a:p>
            <a:pPr>
              <a:defRPr/>
            </a:pPr>
            <a:r>
              <a:rPr lang="en-US" b="1" dirty="0">
                <a:effectLst>
                  <a:outerShdw blurRad="38100" dist="38100" dir="2700000" algn="tl">
                    <a:srgbClr val="000000">
                      <a:alpha val="43137"/>
                    </a:srgbClr>
                  </a:outerShdw>
                </a:effectLst>
              </a:rPr>
              <a:t>Logical Equivalence</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Important Logical Equivalences</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Showing Logical Equivalence</a:t>
            </a:r>
            <a:endParaRPr lang="en-US" b="1" dirty="0">
              <a:effectLst>
                <a:outerShdw blurRad="38100" dist="38100" dir="2700000" algn="tl">
                  <a:srgbClr val="000000">
                    <a:alpha val="43137"/>
                  </a:srgbClr>
                </a:outerShdw>
              </a:effectLst>
            </a:endParaRPr>
          </a:p>
          <a:p>
            <a:pPr>
              <a:defRPr/>
            </a:pPr>
            <a:r>
              <a:rPr lang="en-US" b="1" dirty="0">
                <a:effectLst>
                  <a:outerShdw blurRad="38100" dist="38100" dir="2700000" algn="tl">
                    <a:srgbClr val="000000">
                      <a:alpha val="43137"/>
                    </a:srgbClr>
                  </a:outerShdw>
                </a:effectLst>
              </a:rPr>
              <a:t>Normal Forms </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Disjunctive Normal Form</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Conjunctive Normal Form</a:t>
            </a:r>
            <a:endParaRPr lang="en-US" b="1" dirty="0">
              <a:effectLst>
                <a:outerShdw blurRad="38100" dist="38100" dir="2700000" algn="tl">
                  <a:srgbClr val="000000">
                    <a:alpha val="43137"/>
                  </a:srgbClr>
                </a:outerShdw>
              </a:effectLst>
            </a:endParaRPr>
          </a:p>
          <a:p>
            <a:pPr>
              <a:defRPr/>
            </a:pPr>
            <a:r>
              <a:rPr lang="en-US" b="1" dirty="0">
                <a:effectLst>
                  <a:outerShdw blurRad="38100" dist="38100" dir="2700000" algn="tl">
                    <a:srgbClr val="000000">
                      <a:alpha val="43137"/>
                    </a:srgbClr>
                  </a:outerShdw>
                </a:effectLst>
              </a:rPr>
              <a:t>Propositional </a:t>
            </a:r>
            <a:r>
              <a:rPr lang="en-US" b="1" dirty="0" err="1">
                <a:effectLst>
                  <a:outerShdw blurRad="38100" dist="38100" dir="2700000" algn="tl">
                    <a:srgbClr val="000000">
                      <a:alpha val="43137"/>
                    </a:srgbClr>
                  </a:outerShdw>
                </a:effectLst>
              </a:rPr>
              <a:t>Satisfiability</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The n-Queens Problem</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Sudoku Example</a:t>
            </a: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a:p>
            <a:pPr lvl="1">
              <a:buFontTx/>
              <a:buNone/>
              <a:defRPr/>
            </a:pP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99592" y="260648"/>
            <a:ext cx="7793038" cy="609600"/>
          </a:xfrm>
        </p:spPr>
        <p:txBody>
          <a:bodyPr/>
          <a:lstStyle/>
          <a:p>
            <a:pPr eaLnBrk="1" hangingPunct="1"/>
            <a:r>
              <a:rPr lang="en-US" altLang="zh-CN" b="1" dirty="0"/>
              <a:t>Logical Equivalences</a:t>
            </a:r>
            <a:endParaRPr lang="en-US" altLang="zh-CN" dirty="0"/>
          </a:p>
        </p:txBody>
      </p:sp>
      <p:sp>
        <p:nvSpPr>
          <p:cNvPr id="26627" name="Rectangle 3"/>
          <p:cNvSpPr>
            <a:spLocks noGrp="1" noChangeArrowheads="1"/>
          </p:cNvSpPr>
          <p:nvPr>
            <p:ph type="body" idx="1"/>
          </p:nvPr>
        </p:nvSpPr>
        <p:spPr>
          <a:xfrm>
            <a:off x="1115616" y="1412776"/>
            <a:ext cx="6915150" cy="3733800"/>
          </a:xfrm>
        </p:spPr>
        <p:txBody>
          <a:bodyPr/>
          <a:lstStyle/>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i="1" dirty="0">
                <a:effectLst>
                  <a:outerShdw blurRad="38100" dist="38100" dir="2700000" algn="tl">
                    <a:srgbClr val="000000">
                      <a:alpha val="43137"/>
                    </a:srgbClr>
                  </a:outerShdw>
                </a:effectLst>
              </a:rPr>
              <a:t>Q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Contrapositive</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（蕴涵逆反式）</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i="1" dirty="0" err="1">
                <a:effectLst>
                  <a:outerShdw blurRad="38100" dist="38100" dir="2700000" algn="tl">
                    <a:srgbClr val="000000">
                      <a:alpha val="43137"/>
                    </a:srgbClr>
                  </a:outerShdw>
                </a:effectLst>
              </a:rPr>
              <a:t>P</a:t>
            </a:r>
            <a:r>
              <a:rPr lang="en-US" altLang="zh-CN" sz="2800" b="1" i="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Absorption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（吸收律）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R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Exportation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（输出律）</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Char char="n"/>
            </a:pPr>
            <a:endParaRPr lang="zh-CN" altLang="en-US" b="1" dirty="0">
              <a:effectLst>
                <a:outerShdw blurRad="38100" dist="38100" dir="2700000" algn="tl">
                  <a:srgbClr val="000000">
                    <a:alpha val="43137"/>
                  </a:srgbClr>
                </a:outerShdw>
              </a:effectLst>
            </a:endParaRPr>
          </a:p>
          <a:p>
            <a:pPr eaLnBrk="1" hangingPunct="1">
              <a:buFont typeface="Wingdings" panose="05000000000000000000" pitchFamily="2" charset="2"/>
              <a:buChar char="n"/>
            </a:pPr>
            <a:endParaRPr lang="en-US" altLang="zh-CN"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More Equivalence Laws</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7923" name="Rectangle 3"/>
          <p:cNvSpPr>
            <a:spLocks noGrp="1" noChangeArrowheads="1"/>
          </p:cNvSpPr>
          <p:nvPr>
            <p:ph type="body" sz="half" idx="1"/>
          </p:nvPr>
        </p:nvSpPr>
        <p:spPr>
          <a:xfrm>
            <a:off x="457200" y="1600200"/>
            <a:ext cx="8229600" cy="4525963"/>
          </a:xfrm>
        </p:spPr>
        <p:txBody>
          <a:bodyPr/>
          <a:lstStyle/>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De Morgan’s:</a:t>
            </a:r>
            <a:br>
              <a:rPr lang="en-US" altLang="zh-CN" sz="2800" dirty="0">
                <a:sym typeface="Symbol" panose="05050102010706020507" pitchFamily="18" charset="2"/>
              </a:rPr>
            </a:br>
            <a:r>
              <a:rPr lang="en-US" altLang="zh-CN" sz="2800" dirty="0">
                <a:sym typeface="Symbol" panose="05050102010706020507" pitchFamily="18" charset="2"/>
              </a:rPr>
              <a:t>	</a:t>
            </a:r>
            <a:r>
              <a:rPr lang="en-US" altLang="zh-CN" sz="2800" dirty="0">
                <a:solidFill>
                  <a:schemeClr val="accent2"/>
                </a:solidFill>
                <a:sym typeface="Symbol" panose="05050102010706020507" pitchFamily="18" charset="2"/>
              </a:rPr>
              <a:t>(</a:t>
            </a:r>
            <a:r>
              <a:rPr lang="en-US" altLang="zh-CN" sz="2800" i="1" dirty="0" err="1">
                <a:solidFill>
                  <a:schemeClr val="accent2"/>
                </a:solidFill>
                <a:sym typeface="Symbol" panose="05050102010706020507" pitchFamily="18" charset="2"/>
              </a:rPr>
              <a:t>p</a:t>
            </a:r>
            <a:r>
              <a:rPr lang="en-US" altLang="zh-CN" sz="2800" dirty="0" err="1">
                <a:solidFill>
                  <a:schemeClr val="accent2"/>
                </a:solidFill>
                <a:sym typeface="Symbol" panose="05050102010706020507" pitchFamily="18" charset="2"/>
              </a:rPr>
              <a:t></a:t>
            </a:r>
            <a:r>
              <a:rPr lang="en-US" altLang="zh-CN" sz="2800" i="1" dirty="0" err="1">
                <a:solidFill>
                  <a:schemeClr val="accent2"/>
                </a:solidFill>
                <a:sym typeface="Symbol" panose="05050102010706020507" pitchFamily="18" charset="2"/>
              </a:rPr>
              <a:t>q</a:t>
            </a:r>
            <a:r>
              <a:rPr lang="en-US" altLang="zh-CN" sz="2800" dirty="0">
                <a:solidFill>
                  <a:schemeClr val="accent2"/>
                </a:solidFill>
                <a:sym typeface="Symbol" panose="05050102010706020507" pitchFamily="18" charset="2"/>
              </a:rPr>
              <a:t>)  </a:t>
            </a:r>
            <a:r>
              <a:rPr lang="en-US" altLang="zh-CN" sz="2800" i="1" dirty="0">
                <a:solidFill>
                  <a:schemeClr val="accent2"/>
                </a:solidFill>
                <a:sym typeface="Symbol" panose="05050102010706020507" pitchFamily="18" charset="2"/>
              </a:rPr>
              <a:t>p </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q</a:t>
            </a:r>
            <a:br>
              <a:rPr lang="en-US" altLang="zh-CN" sz="2800" i="1" dirty="0">
                <a:solidFill>
                  <a:schemeClr val="accent2"/>
                </a:solidFill>
                <a:sym typeface="Symbol" panose="05050102010706020507" pitchFamily="18" charset="2"/>
              </a:rPr>
            </a:br>
            <a:r>
              <a:rPr lang="en-US" altLang="zh-CN" sz="2800" dirty="0">
                <a:solidFill>
                  <a:schemeClr val="accent2"/>
                </a:solidFill>
                <a:sym typeface="Symbol" panose="05050102010706020507" pitchFamily="18" charset="2"/>
              </a:rPr>
              <a:t> 	(</a:t>
            </a:r>
            <a:r>
              <a:rPr lang="en-US" altLang="zh-CN" sz="2800" i="1" dirty="0" err="1">
                <a:solidFill>
                  <a:schemeClr val="accent2"/>
                </a:solidFill>
                <a:sym typeface="Symbol" panose="05050102010706020507" pitchFamily="18" charset="2"/>
              </a:rPr>
              <a:t>p</a:t>
            </a:r>
            <a:r>
              <a:rPr lang="en-US" altLang="zh-CN" sz="2800" dirty="0" err="1">
                <a:solidFill>
                  <a:schemeClr val="accent2"/>
                </a:solidFill>
                <a:sym typeface="Symbol" panose="05050102010706020507" pitchFamily="18" charset="2"/>
              </a:rPr>
              <a:t></a:t>
            </a:r>
            <a:r>
              <a:rPr lang="en-US" altLang="zh-CN" sz="2800" i="1" dirty="0" err="1">
                <a:solidFill>
                  <a:schemeClr val="accent2"/>
                </a:solidFill>
                <a:sym typeface="Symbol" panose="05050102010706020507" pitchFamily="18" charset="2"/>
              </a:rPr>
              <a:t>q</a:t>
            </a:r>
            <a:r>
              <a:rPr lang="en-US" altLang="zh-CN" sz="2800" dirty="0">
                <a:solidFill>
                  <a:schemeClr val="accent2"/>
                </a:solidFill>
                <a:sym typeface="Symbol" panose="05050102010706020507" pitchFamily="18" charset="2"/>
              </a:rPr>
              <a:t>)  </a:t>
            </a:r>
            <a:r>
              <a:rPr lang="en-US" altLang="zh-CN" sz="2800" i="1" dirty="0">
                <a:solidFill>
                  <a:schemeClr val="accent2"/>
                </a:solidFill>
                <a:sym typeface="Symbol" panose="05050102010706020507" pitchFamily="18" charset="2"/>
              </a:rPr>
              <a:t>p </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q</a:t>
            </a:r>
            <a:r>
              <a:rPr lang="en-US" altLang="zh-CN" sz="2800" dirty="0">
                <a:sym typeface="Symbol" panose="05050102010706020507" pitchFamily="18" charset="2"/>
              </a:rPr>
              <a:t> </a:t>
            </a:r>
            <a:endParaRPr lang="en-US" altLang="zh-CN" sz="2800" dirty="0">
              <a:sym typeface="Symbol" panose="05050102010706020507" pitchFamily="18" charset="2"/>
            </a:endParaRPr>
          </a:p>
          <a:p>
            <a:pPr eaLnBrk="1" hangingPunct="1">
              <a:buFont typeface="Wingdings" panose="05000000000000000000" pitchFamily="2" charset="2"/>
              <a:buChar char="n"/>
            </a:pP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德</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摩根律扩展：</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800100" lvl="2" indent="0" eaLnBrk="1" hangingPunct="1">
              <a:buNone/>
            </a:pPr>
            <a:r>
              <a:rPr lang="en-US" altLang="zh-CN" dirty="0">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r   s)  </a:t>
            </a:r>
            <a:r>
              <a:rPr lang="en-US" altLang="zh-CN" i="1" dirty="0">
                <a:solidFill>
                  <a:schemeClr val="accent2"/>
                </a:solidFill>
                <a:sym typeface="Symbol" panose="05050102010706020507" pitchFamily="18" charset="2"/>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 r  s</a:t>
            </a:r>
            <a:endParaRPr lang="en-US" altLang="zh-CN" dirty="0">
              <a:sym typeface="Symbol" panose="05050102010706020507" pitchFamily="18" charset="2"/>
            </a:endParaRPr>
          </a:p>
        </p:txBody>
      </p:sp>
      <p:sp>
        <p:nvSpPr>
          <p:cNvPr id="35844"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pic>
        <p:nvPicPr>
          <p:cNvPr id="35845" name="Picture 5" descr="DeMorgan"/>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6940773" y="1913384"/>
            <a:ext cx="1127125"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6" name="Text Box 6"/>
          <p:cNvSpPr txBox="1">
            <a:spLocks noChangeArrowheads="1"/>
          </p:cNvSpPr>
          <p:nvPr/>
        </p:nvSpPr>
        <p:spPr bwMode="auto">
          <a:xfrm>
            <a:off x="6804248" y="3284984"/>
            <a:ext cx="1327150" cy="9159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Times New Roman" panose="02020603050405020304" pitchFamily="18" charset="0"/>
              </a:rPr>
              <a:t>Augustus</a:t>
            </a:r>
            <a:br>
              <a:rPr lang="en-US" altLang="zh-CN" sz="1800">
                <a:latin typeface="Times New Roman" panose="02020603050405020304" pitchFamily="18" charset="0"/>
              </a:rPr>
            </a:br>
            <a:r>
              <a:rPr lang="en-US" altLang="zh-CN" sz="1800">
                <a:latin typeface="Times New Roman" panose="02020603050405020304" pitchFamily="18" charset="0"/>
              </a:rPr>
              <a:t>De Morgan</a:t>
            </a:r>
            <a:br>
              <a:rPr lang="en-US" altLang="zh-CN" sz="1800">
                <a:latin typeface="Times New Roman" panose="02020603050405020304" pitchFamily="18" charset="0"/>
              </a:rPr>
            </a:br>
            <a:r>
              <a:rPr lang="en-US" altLang="zh-CN" sz="1800">
                <a:latin typeface="Times New Roman" panose="02020603050405020304" pitchFamily="18" charset="0"/>
              </a:rPr>
              <a:t>(1806-1871)</a:t>
            </a:r>
            <a:endParaRPr lang="en-US" altLang="zh-CN" sz="1800">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E0369857-68DA-4D9D-9094-857DD3AB2FDE}"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1" presetID="1" presetClass="entr" presetSubtype="0" fill="hold" grpId="0" nodeType="withEffect">
                                  <p:stCondLst>
                                    <p:cond delay="0"/>
                                  </p:stCondLst>
                                  <p:childTnLst>
                                    <p:set>
                                      <p:cBhvr>
                                        <p:cTn id="12" dur="1" fill="hold">
                                          <p:stCondLst>
                                            <p:cond delay="0"/>
                                          </p:stCondLst>
                                        </p:cTn>
                                        <p:tgtEl>
                                          <p:spTgt spid="337923">
                                            <p:txEl>
                                              <p:pRg st="2" end="2"/>
                                            </p:txEl>
                                          </p:spTgt>
                                        </p:tgtEl>
                                        <p:attrNameLst>
                                          <p:attrName>style.visibility</p:attrName>
                                        </p:attrNameLst>
                                      </p:cBhvr>
                                      <p:to>
                                        <p:strVal val="visible"/>
                                      </p:to>
                                    </p:set>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autoUpdateAnimBg="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Defining Operators via Equivalences</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9971" name="Rectangle 3"/>
          <p:cNvSpPr>
            <a:spLocks noGrp="1" noChangeArrowheads="1"/>
          </p:cNvSpPr>
          <p:nvPr>
            <p:ph type="body" idx="1"/>
          </p:nvPr>
        </p:nvSpPr>
        <p:spPr>
          <a:xfrm>
            <a:off x="539552" y="1616076"/>
            <a:ext cx="8229600" cy="4525963"/>
          </a:xfrm>
        </p:spPr>
        <p:txBody>
          <a:bodyPr/>
          <a:lstStyle/>
          <a:p>
            <a:pPr eaLnBrk="1" hangingPunct="1">
              <a:buFontTx/>
              <a:buNone/>
            </a:pPr>
            <a:r>
              <a:rPr lang="en-US" altLang="zh-CN" dirty="0"/>
              <a:t>  Using equivalences, we can </a:t>
            </a:r>
            <a:r>
              <a:rPr lang="en-US" altLang="zh-CN" i="1" dirty="0"/>
              <a:t>define</a:t>
            </a:r>
            <a:r>
              <a:rPr lang="en-US" altLang="zh-CN" dirty="0"/>
              <a:t> operators in terms of other operators.</a:t>
            </a:r>
            <a:endParaRPr lang="en-US" altLang="zh-CN" dirty="0"/>
          </a:p>
          <a:p>
            <a:pPr eaLnBrk="1" hangingPunct="1"/>
            <a:r>
              <a:rPr lang="en-US" altLang="zh-CN" dirty="0"/>
              <a:t>Exclusive or:   </a:t>
            </a:r>
            <a:r>
              <a:rPr lang="en-US" altLang="zh-CN" i="1" dirty="0" err="1">
                <a:solidFill>
                  <a:schemeClr val="accent2"/>
                </a:solidFill>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 (</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                        </a:t>
            </a:r>
            <a:r>
              <a:rPr lang="en-US" altLang="zh-CN" i="1" dirty="0" err="1">
                <a:solidFill>
                  <a:schemeClr val="accent2"/>
                </a:solidFill>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endParaRPr lang="en-US" altLang="zh-CN" dirty="0">
              <a:solidFill>
                <a:schemeClr val="accent2"/>
              </a:solidFill>
              <a:sym typeface="Symbol" panose="05050102010706020507" pitchFamily="18" charset="2"/>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9971">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autoUpdateAnimBg="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altLang="zh-CN" b="1" dirty="0">
                <a:latin typeface="微软雅黑" panose="020B0503020204020204" pitchFamily="34" charset="-122"/>
                <a:ea typeface="微软雅黑" panose="020B0503020204020204" pitchFamily="34" charset="-122"/>
              </a:rPr>
              <a:t>Tautologies revisited</a:t>
            </a:r>
            <a:endParaRPr lang="en-US" altLang="zh-CN" b="1" dirty="0">
              <a:latin typeface="微软雅黑" panose="020B0503020204020204" pitchFamily="34" charset="-122"/>
              <a:ea typeface="微软雅黑" panose="020B0503020204020204" pitchFamily="34" charset="-122"/>
            </a:endParaRPr>
          </a:p>
        </p:txBody>
      </p:sp>
      <p:sp>
        <p:nvSpPr>
          <p:cNvPr id="51203" name="Rectangle 3"/>
          <p:cNvSpPr>
            <a:spLocks noGrp="1" noChangeArrowheads="1"/>
          </p:cNvSpPr>
          <p:nvPr>
            <p:ph type="body" idx="1"/>
          </p:nvPr>
        </p:nvSpPr>
        <p:spPr>
          <a:xfrm>
            <a:off x="457200" y="1600200"/>
            <a:ext cx="8363272" cy="4525963"/>
          </a:xfrm>
        </p:spPr>
        <p:txBody>
          <a:bodyPr/>
          <a:lstStyle/>
          <a:p>
            <a:pPr eaLnBrk="1" hangingPunct="1"/>
            <a:r>
              <a:rPr lang="en-GB" altLang="zh-CN" b="1" dirty="0">
                <a:latin typeface="微软雅黑" panose="020B0503020204020204" pitchFamily="34" charset="-122"/>
                <a:ea typeface="微软雅黑" panose="020B0503020204020204" pitchFamily="34" charset="-122"/>
              </a:rPr>
              <a:t>We’ve introduced the notion of a tautology using the example </a:t>
            </a:r>
            <a:r>
              <a:rPr lang="en-US" altLang="zh-CN" i="1" dirty="0">
                <a:solidFill>
                  <a:schemeClr val="accent2"/>
                </a:solidFill>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p</a:t>
            </a:r>
            <a:endParaRPr lang="en-US" altLang="zh-CN" i="1" dirty="0">
              <a:solidFill>
                <a:schemeClr val="accent2"/>
              </a:solidFill>
              <a:sym typeface="Symbol" panose="05050102010706020507" pitchFamily="18" charset="2"/>
            </a:endParaRPr>
          </a:p>
          <a:p>
            <a:pPr eaLnBrk="1" hangingPunct="1"/>
            <a:r>
              <a:rPr lang="en-US" altLang="zh-CN" b="1" dirty="0">
                <a:latin typeface="微软雅黑" panose="020B0503020204020204" pitchFamily="34" charset="-122"/>
                <a:ea typeface="微软雅黑" panose="020B0503020204020204" pitchFamily="34" charset="-122"/>
                <a:sym typeface="Symbol" panose="05050102010706020507" pitchFamily="18" charset="2"/>
              </a:rPr>
              <a:t>Now, you know more operators, so can formulate many more tautologies, e.g.,</a:t>
            </a:r>
            <a:br>
              <a:rPr lang="en-US" altLang="zh-CN" dirty="0">
                <a:sym typeface="Symbol" panose="05050102010706020507" pitchFamily="18" charset="2"/>
              </a:rPr>
            </a:br>
            <a:r>
              <a:rPr lang="en-US" altLang="zh-CN" dirty="0">
                <a:sym typeface="Symbol" panose="05050102010706020507" pitchFamily="18" charset="2"/>
              </a:rPr>
              <a:t>(</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i="1" dirty="0">
                <a:solidFill>
                  <a:schemeClr val="accent2"/>
                </a:solidFill>
                <a:sym typeface="Symbol" panose="05050102010706020507" pitchFamily="18" charset="2"/>
              </a:rPr>
              <a:t>)</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a:t>
            </a:r>
            <a:r>
              <a:rPr lang="en-US" altLang="zh-CN" i="1" dirty="0" err="1">
                <a:solidFill>
                  <a:schemeClr val="accent2"/>
                </a:solidFill>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i="1" dirty="0">
                <a:solidFill>
                  <a:schemeClr val="accent2"/>
                </a:solidFill>
                <a:sym typeface="Symbol" panose="05050102010706020507" pitchFamily="18" charset="2"/>
              </a:rPr>
              <a:t>)</a:t>
            </a:r>
            <a:r>
              <a:rPr lang="en-US" altLang="zh-CN" i="1" dirty="0">
                <a:solidFill>
                  <a:schemeClr val="accent2"/>
                </a:solidFill>
              </a:rPr>
              <a:t>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 (</a:t>
            </a:r>
            <a:r>
              <a:rPr lang="en-US" altLang="zh-CN" dirty="0">
                <a:solidFill>
                  <a:schemeClr val="accent2"/>
                </a:solidFill>
                <a:latin typeface="Times New Roman" panose="02020603050405020304" pitchFamily="18" charset="0"/>
              </a:rPr>
              <a:t>¬</a:t>
            </a:r>
            <a:r>
              <a:rPr lang="en-US" altLang="zh-CN" i="1" dirty="0">
                <a:solidFill>
                  <a:schemeClr val="accent2"/>
                </a:solidFill>
              </a:rPr>
              <a:t>q </a:t>
            </a:r>
            <a:r>
              <a:rPr lang="en-US" altLang="zh-CN" dirty="0">
                <a:solidFill>
                  <a:schemeClr val="accent2"/>
                </a:solidFill>
                <a:sym typeface="Symbol" panose="05050102010706020507" pitchFamily="18" charset="2"/>
              </a:rPr>
              <a:t> </a:t>
            </a:r>
            <a:r>
              <a:rPr lang="en-US" altLang="zh-CN" dirty="0">
                <a:solidFill>
                  <a:schemeClr val="accent2"/>
                </a:solidFill>
                <a:latin typeface="Times New Roman" panose="02020603050405020304" pitchFamily="18" charset="0"/>
              </a:rPr>
              <a:t>¬</a:t>
            </a:r>
            <a:r>
              <a:rPr lang="en-US" altLang="zh-CN" dirty="0">
                <a:solidFill>
                  <a:schemeClr val="accent2"/>
                </a:solidFill>
                <a:sym typeface="Symbol" panose="05050102010706020507" pitchFamily="18" charset="2"/>
              </a:rPr>
              <a:t> </a:t>
            </a:r>
            <a:r>
              <a:rPr lang="en-US" altLang="zh-CN" i="1" dirty="0">
                <a:solidFill>
                  <a:schemeClr val="accent2"/>
                </a:solidFill>
              </a:rPr>
              <a:t>p), and so on</a:t>
            </a:r>
            <a:endParaRPr lang="en-US" altLang="zh-CN" i="1" dirty="0">
              <a:solidFill>
                <a:schemeClr val="accent2"/>
              </a:solidFill>
            </a:endParaRPr>
          </a:p>
          <a:p>
            <a:pPr eaLnBrk="1" hangingPunct="1"/>
            <a:endParaRPr lang="en-US" altLang="zh-CN" dirty="0">
              <a:solidFill>
                <a:schemeClr val="accent2"/>
              </a:solidFill>
              <a:sym typeface="Symbol" panose="05050102010706020507" pitchFamily="18" charset="2"/>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838200" indent="-838200" eaLnBrk="1" hangingPunct="1"/>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What</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a:t>
            </a:r>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 the difference </a:t>
            </a:r>
            <a:b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br>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between </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and</a:t>
            </a:r>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867" name="Rectangle 3"/>
          <p:cNvSpPr>
            <a:spLocks noGrp="1" noChangeArrowheads="1"/>
          </p:cNvSpPr>
          <p:nvPr>
            <p:ph type="body" idx="1"/>
          </p:nvPr>
        </p:nvSpPr>
        <p:spPr/>
        <p:txBody>
          <a:bodyPr/>
          <a:lstStyle/>
          <a:p>
            <a:pPr marL="609600" indent="-609600" eaLnBrk="1" hangingPunct="1">
              <a:lnSpc>
                <a:spcPct val="150000"/>
              </a:lnSpc>
              <a:buFontTx/>
              <a:buNone/>
            </a:pPr>
            <a:r>
              <a:rPr lang="en-GB" altLang="zh-CN" sz="2800" dirty="0">
                <a:sym typeface="Symbol" panose="05050102010706020507" pitchFamily="18" charset="2"/>
              </a:rPr>
              <a:t>A </a:t>
            </a:r>
            <a:r>
              <a:rPr lang="en-US" altLang="zh-CN" sz="2800" dirty="0">
                <a:sym typeface="Symbol" panose="05050102010706020507" pitchFamily="18" charset="2"/>
              </a:rPr>
              <a:t> B  says that </a:t>
            </a:r>
            <a:r>
              <a:rPr lang="en-US" altLang="zh-CN" sz="2800" b="1" dirty="0">
                <a:sym typeface="Symbol" panose="05050102010706020507" pitchFamily="18" charset="2"/>
              </a:rPr>
              <a:t>no assignment of truth values</a:t>
            </a:r>
            <a:r>
              <a:rPr lang="en-US" altLang="zh-CN" sz="2800" dirty="0">
                <a:sym typeface="Symbol" panose="05050102010706020507" pitchFamily="18" charset="2"/>
              </a:rPr>
              <a:t> to A and B can make A  B false</a:t>
            </a:r>
            <a:endParaRPr lang="en-US" altLang="zh-CN" sz="2800" dirty="0">
              <a:sym typeface="Symbol" panose="05050102010706020507" pitchFamily="18" charset="2"/>
            </a:endParaRPr>
          </a:p>
          <a:p>
            <a:pPr marL="609600" indent="-609600" eaLnBrk="1" hangingPunct="1">
              <a:lnSpc>
                <a:spcPct val="150000"/>
              </a:lnSpc>
              <a:buFontTx/>
              <a:buNone/>
            </a:pPr>
            <a:r>
              <a:rPr lang="en-US" altLang="zh-CN" sz="2800" dirty="0">
                <a:sym typeface="Symbol" panose="05050102010706020507" pitchFamily="18" charset="2"/>
              </a:rPr>
              <a:t>So, </a:t>
            </a:r>
            <a:r>
              <a:rPr lang="en-GB" altLang="zh-CN" sz="2800" dirty="0">
                <a:sym typeface="Symbol" panose="05050102010706020507" pitchFamily="18" charset="2"/>
              </a:rPr>
              <a:t>A </a:t>
            </a:r>
            <a:r>
              <a:rPr lang="en-US" altLang="zh-CN" sz="2800" dirty="0">
                <a:sym typeface="Symbol" panose="05050102010706020507" pitchFamily="18" charset="2"/>
              </a:rPr>
              <a:t> B can only hold between well-chosen compound A and B. For example,</a:t>
            </a:r>
            <a:br>
              <a:rPr lang="en-US" altLang="zh-CN" sz="2800" dirty="0">
                <a:sym typeface="Symbol" panose="05050102010706020507" pitchFamily="18" charset="2"/>
              </a:rPr>
            </a:br>
            <a:r>
              <a:rPr lang="en-US" altLang="zh-CN" sz="2800" i="1" dirty="0" err="1">
                <a:sym typeface="Symbol" panose="05050102010706020507" pitchFamily="18" charset="2"/>
              </a:rPr>
              <a:t>p</a:t>
            </a:r>
            <a:r>
              <a:rPr lang="en-US" altLang="zh-CN" sz="2800" dirty="0" err="1">
                <a:sym typeface="Symbol" panose="05050102010706020507" pitchFamily="18" charset="2"/>
              </a:rPr>
              <a:t></a:t>
            </a:r>
            <a:r>
              <a:rPr lang="en-US" altLang="zh-CN" sz="2800" i="1" dirty="0" err="1">
                <a:sym typeface="Symbol" panose="05050102010706020507" pitchFamily="18" charset="2"/>
              </a:rPr>
              <a:t>q</a:t>
            </a:r>
            <a:r>
              <a:rPr lang="en-US" altLang="zh-CN" sz="2800" dirty="0">
                <a:sym typeface="Symbol" panose="05050102010706020507" pitchFamily="18" charset="2"/>
              </a:rPr>
              <a:t>  (</a:t>
            </a:r>
            <a:r>
              <a:rPr lang="en-US" altLang="zh-CN" sz="2800" i="1" dirty="0">
                <a:sym typeface="Symbol" panose="05050102010706020507" pitchFamily="18" charset="2"/>
              </a:rPr>
              <a:t>p </a:t>
            </a:r>
            <a:r>
              <a:rPr lang="en-US" altLang="zh-CN" sz="2800" dirty="0">
                <a:sym typeface="Symbol" panose="05050102010706020507" pitchFamily="18" charset="2"/>
              </a:rPr>
              <a:t> </a:t>
            </a:r>
            <a:r>
              <a:rPr lang="en-US" altLang="zh-CN" sz="2800" i="1" dirty="0">
                <a:sym typeface="Symbol" panose="05050102010706020507" pitchFamily="18" charset="2"/>
              </a:rPr>
              <a:t>q</a:t>
            </a:r>
            <a:r>
              <a:rPr lang="en-US" altLang="zh-CN" sz="2800" dirty="0">
                <a:sym typeface="Symbol" panose="05050102010706020507" pitchFamily="18" charset="2"/>
              </a:rPr>
              <a:t>).</a:t>
            </a:r>
            <a:endParaRPr lang="en-US" altLang="zh-CN" sz="2800" dirty="0">
              <a:sym typeface="Symbol" panose="05050102010706020507" pitchFamily="18" charset="2"/>
            </a:endParaRPr>
          </a:p>
          <a:p>
            <a:pPr marL="609600" indent="-609600" eaLnBrk="1" hangingPunct="1">
              <a:lnSpc>
                <a:spcPct val="90000"/>
              </a:lnSpc>
              <a:buFontTx/>
              <a:buNone/>
            </a:pPr>
            <a:endParaRPr lang="en-US" altLang="zh-CN" sz="2800" dirty="0">
              <a:sym typeface="Symbol" panose="05050102010706020507" pitchFamily="18" charset="2"/>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3000" y="304800"/>
            <a:ext cx="7793038"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 4 </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963" name="Rectangle 3"/>
          <p:cNvSpPr>
            <a:spLocks noGrp="1" noChangeArrowheads="1"/>
          </p:cNvSpPr>
          <p:nvPr>
            <p:ph type="body" idx="1"/>
          </p:nvPr>
        </p:nvSpPr>
        <p:spPr>
          <a:xfrm>
            <a:off x="755576" y="1447800"/>
            <a:ext cx="7924800" cy="2667000"/>
          </a:xfrm>
        </p:spPr>
        <p:txBody>
          <a:bodyPr/>
          <a:lstStyle/>
          <a:p>
            <a:pPr eaLnBrk="1" hangingPunct="1">
              <a:lnSpc>
                <a:spcPct val="220000"/>
              </a:lnSpc>
              <a:buFont typeface="Wingdings" panose="05000000000000000000" pitchFamily="2" charset="2"/>
              <a:buChar char="n"/>
            </a:pPr>
            <a:r>
              <a:rPr lang="en-US" altLang="zh-CN" sz="2000" b="1" dirty="0">
                <a:effectLst>
                  <a:outerShdw blurRad="38100" dist="38100" dir="2700000" algn="tl">
                    <a:srgbClr val="000000">
                      <a:alpha val="43137"/>
                    </a:srgbClr>
                  </a:outerShdw>
                </a:effectLst>
              </a:rPr>
              <a:t> Show that the propositions p∨(</a:t>
            </a:r>
            <a:r>
              <a:rPr lang="en-US" altLang="zh-CN" sz="2000" b="1" dirty="0" err="1">
                <a:effectLst>
                  <a:outerShdw blurRad="38100" dist="38100" dir="2700000" algn="tl">
                    <a:srgbClr val="000000">
                      <a:alpha val="43137"/>
                    </a:srgbClr>
                  </a:outerShdw>
                </a:effectLst>
              </a:rPr>
              <a:t>q∧r</a:t>
            </a:r>
            <a:r>
              <a:rPr lang="en-US" altLang="zh-CN" sz="2000" b="1" dirty="0">
                <a:effectLst>
                  <a:outerShdw blurRad="38100" dist="38100" dir="2700000" algn="tl">
                    <a:srgbClr val="000000">
                      <a:alpha val="43137"/>
                    </a:srgbClr>
                  </a:outerShdw>
                </a:effectLst>
              </a:rPr>
              <a:t>) and (</a:t>
            </a:r>
            <a:r>
              <a:rPr lang="en-US" altLang="zh-CN" sz="2000" b="1" dirty="0" err="1">
                <a:effectLst>
                  <a:outerShdw blurRad="38100" dist="38100" dir="2700000" algn="tl">
                    <a:srgbClr val="000000">
                      <a:alpha val="43137"/>
                    </a:srgbClr>
                  </a:outerShdw>
                </a:effectLst>
              </a:rPr>
              <a:t>p∨q</a:t>
            </a:r>
            <a:r>
              <a:rPr lang="en-US" altLang="zh-CN" sz="2000" b="1" dirty="0">
                <a:effectLst>
                  <a:outerShdw blurRad="38100" dist="38100" dir="2700000" algn="tl">
                    <a:srgbClr val="000000">
                      <a:alpha val="43137"/>
                    </a:srgbClr>
                  </a:outerShdw>
                </a:effectLst>
              </a:rPr>
              <a:t>)∧(</a:t>
            </a:r>
            <a:r>
              <a:rPr lang="en-US" altLang="zh-CN" sz="2000" b="1" dirty="0" err="1">
                <a:effectLst>
                  <a:outerShdw blurRad="38100" dist="38100" dir="2700000" algn="tl">
                    <a:srgbClr val="000000">
                      <a:alpha val="43137"/>
                    </a:srgbClr>
                  </a:outerShdw>
                </a:effectLst>
              </a:rPr>
              <a:t>p∨r</a:t>
            </a:r>
            <a:r>
              <a:rPr lang="en-US" altLang="zh-CN" sz="2000" b="1" dirty="0">
                <a:effectLst>
                  <a:outerShdw blurRad="38100" dist="38100" dir="2700000" algn="tl">
                    <a:srgbClr val="000000">
                      <a:alpha val="43137"/>
                    </a:srgbClr>
                  </a:outerShdw>
                </a:effectLst>
              </a:rPr>
              <a:t>) are logically equivalent. This is the distributive law of disjunction over conjunction.</a:t>
            </a:r>
            <a:endParaRPr lang="en-US" altLang="zh-CN" sz="2000"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Table 4</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419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1143000"/>
            <a:ext cx="7467600"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96975"/>
            <a:ext cx="743585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3347864" y="2924944"/>
            <a:ext cx="720080" cy="3510781"/>
          </a:xfrm>
          <a:prstGeom prst="ellipse">
            <a:avLst/>
          </a:prstGeom>
          <a:solidFill>
            <a:schemeClr val="bg1">
              <a:alpha val="0"/>
            </a:schemeClr>
          </a:solidFill>
          <a:ln>
            <a:solidFill>
              <a:srgbClr val="FF0000"/>
            </a:solidFill>
          </a:ln>
          <a:effectLst>
            <a:outerShdw blurRad="50800" dist="50800" dir="5400000" algn="ctr" rotWithShape="0">
              <a:srgbClr val="000000"/>
            </a:outerShdw>
            <a:reflection endPos="0" dist="508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6" name="椭圆 5"/>
          <p:cNvSpPr/>
          <p:nvPr/>
        </p:nvSpPr>
        <p:spPr>
          <a:xfrm>
            <a:off x="6876256" y="2924944"/>
            <a:ext cx="720080" cy="3510781"/>
          </a:xfrm>
          <a:prstGeom prst="ellipse">
            <a:avLst/>
          </a:prstGeom>
          <a:solidFill>
            <a:schemeClr val="bg1">
              <a:alpha val="0"/>
            </a:schemeClr>
          </a:solidFill>
          <a:ln>
            <a:solidFill>
              <a:srgbClr val="FF0000"/>
            </a:solidFill>
          </a:ln>
          <a:effectLst>
            <a:outerShdw blurRad="50800" dist="50800" dir="5400000" algn="ctr" rotWithShape="0">
              <a:srgbClr val="000000"/>
            </a:outerShdw>
            <a:reflection endPos="0" dist="508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3" name="灯片编号占位符 2"/>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z="4800" b="1" dirty="0">
                <a:latin typeface="微软雅黑" panose="020B0503020204020204" pitchFamily="34" charset="-122"/>
                <a:ea typeface="微软雅黑" panose="020B0503020204020204" pitchFamily="34" charset="-122"/>
              </a:rPr>
              <a:t>置换规则</a:t>
            </a:r>
            <a:endParaRPr lang="zh-CN" altLang="en-US" sz="4800" b="1" dirty="0">
              <a:latin typeface="微软雅黑" panose="020B0503020204020204" pitchFamily="34" charset="-122"/>
              <a:ea typeface="微软雅黑" panose="020B0503020204020204" pitchFamily="34" charset="-122"/>
            </a:endParaRPr>
          </a:p>
        </p:txBody>
      </p:sp>
      <p:sp>
        <p:nvSpPr>
          <p:cNvPr id="43011" name="Rectangle 3"/>
          <p:cNvSpPr>
            <a:spLocks noGrp="1" noChangeArrowheads="1"/>
          </p:cNvSpPr>
          <p:nvPr>
            <p:ph type="body" idx="1"/>
          </p:nvPr>
        </p:nvSpPr>
        <p:spPr>
          <a:xfrm>
            <a:off x="457200" y="1600200"/>
            <a:ext cx="8435280" cy="4525963"/>
          </a:xfrm>
        </p:spPr>
        <p:txBody>
          <a:bodyPr/>
          <a:lstStyle/>
          <a:p>
            <a:pPr eaLnBrk="1" hangingPunct="1"/>
            <a:r>
              <a:rPr lang="zh-CN" altLang="en-US" b="1" dirty="0"/>
              <a:t>给定公式</a:t>
            </a:r>
            <a:r>
              <a:rPr lang="en-US" altLang="zh-CN" b="1" dirty="0"/>
              <a:t>A</a:t>
            </a:r>
            <a:r>
              <a:rPr lang="zh-CN" altLang="en-US" b="1" dirty="0"/>
              <a:t>，它的所有子公式为</a:t>
            </a:r>
            <a:r>
              <a:rPr lang="en-US" altLang="zh-CN" b="1" dirty="0"/>
              <a:t>A</a:t>
            </a:r>
            <a:r>
              <a:rPr lang="en-US" altLang="zh-CN" b="1" baseline="-25000" dirty="0"/>
              <a:t>1</a:t>
            </a:r>
            <a:r>
              <a:rPr lang="en-US" altLang="zh-CN" b="1" dirty="0"/>
              <a:t>, A</a:t>
            </a:r>
            <a:r>
              <a:rPr lang="en-US" altLang="zh-CN" b="1" baseline="-25000" dirty="0"/>
              <a:t>2</a:t>
            </a:r>
            <a:r>
              <a:rPr lang="en-US" altLang="zh-CN" b="1" dirty="0"/>
              <a:t>,…,A</a:t>
            </a:r>
            <a:r>
              <a:rPr lang="en-US" altLang="zh-CN" b="1" baseline="-25000" dirty="0"/>
              <a:t>n</a:t>
            </a:r>
            <a:r>
              <a:rPr lang="en-US" altLang="zh-CN" b="1" dirty="0"/>
              <a:t>, </a:t>
            </a:r>
            <a:r>
              <a:rPr lang="zh-CN" altLang="en-US" b="1" dirty="0"/>
              <a:t>设</a:t>
            </a:r>
            <a:r>
              <a:rPr lang="en-US" altLang="zh-CN" b="1" dirty="0"/>
              <a:t>A</a:t>
            </a:r>
            <a:r>
              <a:rPr lang="en-US" altLang="zh-CN" b="1" baseline="-25000" dirty="0"/>
              <a:t>i</a:t>
            </a:r>
            <a:r>
              <a:rPr lang="en-US" altLang="zh-CN" b="1" dirty="0"/>
              <a:t> </a:t>
            </a:r>
            <a:r>
              <a:rPr lang="en-US" altLang="zh-CN" b="1" dirty="0">
                <a:latin typeface="Symbol" panose="05050102010706020507" pitchFamily="18" charset="2"/>
                <a:sym typeface="Symbol" panose="05050102010706020507" pitchFamily="18" charset="2"/>
              </a:rPr>
              <a:t></a:t>
            </a:r>
            <a:r>
              <a:rPr lang="en-US" altLang="zh-CN" sz="2800" b="1" dirty="0">
                <a:latin typeface="Symbol" panose="05050102010706020507" pitchFamily="18" charset="2"/>
              </a:rPr>
              <a:t> </a:t>
            </a:r>
            <a:r>
              <a:rPr lang="en-US" altLang="zh-CN" b="1" dirty="0"/>
              <a:t>B</a:t>
            </a:r>
            <a:r>
              <a:rPr lang="en-US" altLang="zh-CN" b="1" baseline="-25000" dirty="0"/>
              <a:t>i</a:t>
            </a:r>
            <a:r>
              <a:rPr lang="en-US" altLang="zh-CN" b="1" dirty="0"/>
              <a:t>, </a:t>
            </a:r>
            <a:r>
              <a:rPr lang="zh-CN" altLang="en-US" b="1" dirty="0"/>
              <a:t>用</a:t>
            </a:r>
            <a:r>
              <a:rPr lang="en-US" altLang="zh-CN" b="1" dirty="0"/>
              <a:t>B</a:t>
            </a:r>
            <a:r>
              <a:rPr lang="en-US" altLang="zh-CN" b="1" baseline="-25000" dirty="0"/>
              <a:t>i</a:t>
            </a:r>
            <a:r>
              <a:rPr lang="zh-CN" altLang="en-US" b="1" dirty="0"/>
              <a:t>置换</a:t>
            </a:r>
            <a:r>
              <a:rPr lang="en-US" altLang="zh-CN" b="1" dirty="0"/>
              <a:t>A</a:t>
            </a:r>
            <a:r>
              <a:rPr lang="en-US" altLang="zh-CN" b="1" baseline="-25000" dirty="0"/>
              <a:t>i</a:t>
            </a:r>
            <a:r>
              <a:rPr lang="zh-CN" altLang="en-US" b="1" baseline="-25000" dirty="0"/>
              <a:t>，</a:t>
            </a:r>
            <a:r>
              <a:rPr lang="zh-CN" altLang="en-US" b="1" dirty="0"/>
              <a:t>所得公式为</a:t>
            </a:r>
            <a:r>
              <a:rPr lang="en-US" altLang="zh-CN" b="1" dirty="0"/>
              <a:t>B</a:t>
            </a:r>
            <a:r>
              <a:rPr lang="zh-CN" altLang="en-US" b="1" dirty="0"/>
              <a:t>，则 </a:t>
            </a:r>
            <a:r>
              <a:rPr lang="en-US" altLang="zh-CN" b="1" dirty="0"/>
              <a:t>A</a:t>
            </a:r>
            <a:r>
              <a:rPr lang="en-US" altLang="zh-CN" b="1" dirty="0">
                <a:latin typeface="Symbol" panose="05050102010706020507" pitchFamily="18" charset="2"/>
                <a:sym typeface="Symbol" panose="05050102010706020507" pitchFamily="18" charset="2"/>
              </a:rPr>
              <a:t></a:t>
            </a:r>
            <a:r>
              <a:rPr lang="en-US" altLang="zh-CN" sz="2800" b="1" dirty="0">
                <a:latin typeface="Symbol" panose="05050102010706020507" pitchFamily="18" charset="2"/>
              </a:rPr>
              <a:t> </a:t>
            </a:r>
            <a:r>
              <a:rPr lang="en-US" altLang="zh-CN" b="1" dirty="0"/>
              <a:t>B</a:t>
            </a:r>
            <a:r>
              <a:rPr lang="zh-CN" altLang="en-US" b="1" dirty="0"/>
              <a:t>。</a:t>
            </a:r>
            <a:endParaRPr lang="zh-CN" altLang="en-US" b="1" dirty="0"/>
          </a:p>
          <a:p>
            <a:pPr eaLnBrk="1" hangingPunct="1"/>
            <a:r>
              <a:rPr lang="zh-CN" altLang="en-US" b="1" dirty="0"/>
              <a:t>  例：求证：</a:t>
            </a:r>
            <a:endParaRPr lang="zh-CN" altLang="en-US" b="1" dirty="0"/>
          </a:p>
          <a:p>
            <a:pPr marL="0" indent="0" eaLnBrk="1" hangingPunct="1">
              <a:buNone/>
            </a:pPr>
            <a:r>
              <a:rPr lang="zh-CN" altLang="en-US" b="1" dirty="0"/>
              <a:t>    </a:t>
            </a:r>
            <a:r>
              <a:rPr lang="en-US" altLang="zh-CN" b="1" dirty="0"/>
              <a:t>(P →( Q →R) </a:t>
            </a:r>
            <a:r>
              <a:rPr lang="en-US" altLang="zh-CN" sz="2800" b="1" dirty="0">
                <a:latin typeface="Symbol" panose="05050102010706020507" pitchFamily="18" charset="2"/>
                <a:sym typeface="Symbol" panose="05050102010706020507" pitchFamily="18" charset="2"/>
              </a:rPr>
              <a:t></a:t>
            </a:r>
            <a:r>
              <a:rPr lang="en-US" altLang="zh-CN" b="1" dirty="0"/>
              <a:t> P →( </a:t>
            </a:r>
            <a:r>
              <a:rPr lang="en-US" altLang="zh-CN" sz="2400" b="1" dirty="0">
                <a:latin typeface="Symbol" panose="05050102010706020507" pitchFamily="18" charset="2"/>
              </a:rPr>
              <a:t>Ø</a:t>
            </a:r>
            <a:r>
              <a:rPr lang="en-US" altLang="zh-CN" b="1" dirty="0"/>
              <a:t> Q </a:t>
            </a:r>
            <a:r>
              <a:rPr lang="en-US" altLang="zh-CN" sz="2400" b="1" dirty="0">
                <a:latin typeface="Symbol" panose="05050102010706020507" pitchFamily="18" charset="2"/>
              </a:rPr>
              <a:t>Ú</a:t>
            </a:r>
            <a:r>
              <a:rPr lang="en-US" altLang="zh-CN" b="1" dirty="0"/>
              <a:t> R)</a:t>
            </a:r>
            <a:r>
              <a:rPr lang="zh-CN" altLang="en-US" b="1" dirty="0"/>
              <a:t>为永真式</a:t>
            </a:r>
            <a:endParaRPr lang="zh-CN" altLang="en-US" b="1" dirty="0"/>
          </a:p>
          <a:p>
            <a:pPr marL="0" indent="0" eaLnBrk="1" hangingPunct="1">
              <a:buNone/>
            </a:pPr>
            <a:r>
              <a:rPr lang="zh-CN" altLang="en-US" sz="2400" b="1" i="1" dirty="0"/>
              <a:t>                  </a:t>
            </a:r>
            <a:r>
              <a:rPr lang="zh-CN" altLang="en-US" b="1" dirty="0"/>
              <a:t>已 知 </a:t>
            </a:r>
            <a:r>
              <a:rPr lang="en-US" altLang="zh-CN" b="1" dirty="0"/>
              <a:t>( Q →R)</a:t>
            </a:r>
            <a:r>
              <a:rPr lang="en-US" altLang="zh-CN" sz="2400" b="1" i="1" dirty="0"/>
              <a:t> </a:t>
            </a:r>
            <a:r>
              <a:rPr lang="en-US" altLang="zh-CN" sz="2800" b="1" dirty="0">
                <a:latin typeface="Symbol" panose="05050102010706020507" pitchFamily="18" charset="2"/>
                <a:sym typeface="Symbol" panose="05050102010706020507" pitchFamily="18" charset="2"/>
              </a:rPr>
              <a:t></a:t>
            </a:r>
            <a:r>
              <a:rPr lang="en-US" altLang="zh-CN" sz="2400" b="1" dirty="0">
                <a:latin typeface="Symbol" panose="05050102010706020507" pitchFamily="18" charset="2"/>
              </a:rPr>
              <a:t> </a:t>
            </a:r>
            <a:r>
              <a:rPr lang="en-US" altLang="zh-CN" b="1" dirty="0"/>
              <a:t>( </a:t>
            </a:r>
            <a:r>
              <a:rPr lang="en-US" altLang="zh-CN" sz="2400" b="1" dirty="0">
                <a:latin typeface="Symbol" panose="05050102010706020507" pitchFamily="18" charset="2"/>
              </a:rPr>
              <a:t>Ø</a:t>
            </a:r>
            <a:r>
              <a:rPr lang="en-US" altLang="zh-CN" b="1" dirty="0"/>
              <a:t> Q </a:t>
            </a:r>
            <a:r>
              <a:rPr lang="en-US" altLang="zh-CN" sz="2400" b="1" dirty="0">
                <a:latin typeface="Symbol" panose="05050102010706020507" pitchFamily="18" charset="2"/>
              </a:rPr>
              <a:t>Ú</a:t>
            </a:r>
            <a:r>
              <a:rPr lang="en-US" altLang="zh-CN" b="1" dirty="0"/>
              <a:t> R)</a:t>
            </a:r>
            <a:r>
              <a:rPr lang="en-US" altLang="zh-CN" sz="2400" b="1" dirty="0">
                <a:latin typeface="Symbol" panose="05050102010706020507" pitchFamily="18" charset="2"/>
              </a:rPr>
              <a:t> </a:t>
            </a:r>
            <a:endParaRPr lang="en-US" altLang="zh-CN" b="1" dirty="0"/>
          </a:p>
          <a:p>
            <a:pPr marL="0" indent="0" eaLnBrk="1" hangingPunct="1">
              <a:buNone/>
            </a:pPr>
            <a:r>
              <a:rPr lang="en-US" altLang="zh-CN" b="1" dirty="0"/>
              <a:t>    </a:t>
            </a:r>
            <a:r>
              <a:rPr lang="zh-CN" altLang="en-US" b="1" dirty="0"/>
              <a:t>用</a:t>
            </a:r>
            <a:r>
              <a:rPr lang="en-US" altLang="zh-CN" b="1" dirty="0"/>
              <a:t>(</a:t>
            </a:r>
            <a:r>
              <a:rPr lang="en-US" altLang="zh-CN" sz="2400" b="1" dirty="0">
                <a:latin typeface="Symbol" panose="05050102010706020507" pitchFamily="18" charset="2"/>
              </a:rPr>
              <a:t>Ø</a:t>
            </a:r>
            <a:r>
              <a:rPr lang="en-US" altLang="zh-CN" b="1" dirty="0"/>
              <a:t>Q </a:t>
            </a:r>
            <a:r>
              <a:rPr lang="en-US" altLang="zh-CN" sz="2400" b="1" dirty="0">
                <a:latin typeface="Symbol" panose="05050102010706020507" pitchFamily="18" charset="2"/>
              </a:rPr>
              <a:t>Ú</a:t>
            </a:r>
            <a:r>
              <a:rPr lang="en-US" altLang="zh-CN" b="1" dirty="0"/>
              <a:t> R)</a:t>
            </a:r>
            <a:r>
              <a:rPr lang="zh-CN" altLang="en-US" b="1" dirty="0"/>
              <a:t>置换原式中的</a:t>
            </a:r>
            <a:r>
              <a:rPr lang="en-US" altLang="zh-CN" b="1" dirty="0"/>
              <a:t>(Q →R)</a:t>
            </a:r>
            <a:endParaRPr lang="en-US" altLang="zh-CN" b="1" dirty="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latin typeface="微软雅黑" panose="020B0503020204020204" pitchFamily="34" charset="-122"/>
                <a:ea typeface="微软雅黑" panose="020B0503020204020204" pitchFamily="34" charset="-122"/>
              </a:rPr>
              <a:t>Constructing New Logical Equivalences</a:t>
            </a:r>
            <a:endParaRPr lang="en-US" b="1"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normAutofit fontScale="85000" lnSpcReduction="20000"/>
          </a:bodyPr>
          <a:lstStyle/>
          <a:p>
            <a:pPr>
              <a:defRPr/>
            </a:pPr>
            <a:r>
              <a:rPr lang="en-US" dirty="0"/>
              <a:t>We can show that two expressions are logically equivalent by </a:t>
            </a:r>
            <a:r>
              <a:rPr lang="en-US" dirty="0">
                <a:solidFill>
                  <a:srgbClr val="FF0000"/>
                </a:solidFill>
              </a:rPr>
              <a:t>developing a series of logically equivalent statements</a:t>
            </a:r>
            <a:r>
              <a:rPr lang="en-US" dirty="0"/>
              <a:t>.</a:t>
            </a:r>
            <a:endParaRPr lang="en-US" dirty="0"/>
          </a:p>
          <a:p>
            <a:pPr>
              <a:defRPr/>
            </a:pPr>
            <a:r>
              <a:rPr lang="en-US" dirty="0"/>
              <a:t>To prove that                 we produce a series of equivalences beginning with A and ending with B.</a:t>
            </a:r>
            <a:endParaRPr lang="en-US" dirty="0"/>
          </a:p>
          <a:p>
            <a:pPr>
              <a:defRPr/>
            </a:pPr>
            <a:endParaRPr lang="en-US" dirty="0"/>
          </a:p>
          <a:p>
            <a:pPr>
              <a:defRPr/>
            </a:pPr>
            <a:endParaRPr lang="en-US" dirty="0"/>
          </a:p>
          <a:p>
            <a:pPr>
              <a:defRPr/>
            </a:pPr>
            <a:endParaRPr lang="en-US" dirty="0"/>
          </a:p>
          <a:p>
            <a:pPr>
              <a:defRPr/>
            </a:pPr>
            <a:r>
              <a:rPr lang="en-US" dirty="0"/>
              <a:t>Keep in mind that whenever a proposition (represented by a propositional variable) occurs in the equivalences listed earlier, it may be replaced by an arbitrarily complex compound proposition.</a:t>
            </a:r>
            <a:endParaRPr lang="en-US" dirty="0"/>
          </a:p>
        </p:txBody>
      </p:sp>
      <p:pic>
        <p:nvPicPr>
          <p:cNvPr id="54276" name="Picture 7" descr="addin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3203575" y="2743200"/>
            <a:ext cx="8905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8" descr="addin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3965575" y="3429000"/>
            <a:ext cx="993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11" descr="addin_tmp.png"/>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965575" y="4114800"/>
            <a:ext cx="10620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0" descr="addin_tmp.png"/>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4422775" y="3733800"/>
            <a:ext cx="365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Equivalence Proofs</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4035" name="Content Placeholder 7"/>
          <p:cNvSpPr>
            <a:spLocks noGrp="1" noChangeArrowheads="1"/>
          </p:cNvSpPr>
          <p:nvPr>
            <p:ph idx="1"/>
          </p:nvPr>
        </p:nvSpPr>
        <p:spPr/>
        <p:txBody>
          <a:bodyPr/>
          <a:lstStyle/>
          <a:p>
            <a:pPr>
              <a:buFontTx/>
              <a:buNone/>
            </a:pPr>
            <a:r>
              <a:rPr lang="en-US" altLang="zh-CN" b="1" dirty="0"/>
              <a:t>Example</a:t>
            </a:r>
            <a:r>
              <a:rPr lang="en-US" altLang="zh-CN" dirty="0"/>
              <a:t>: Show that                               </a:t>
            </a:r>
            <a:endParaRPr lang="en-US" altLang="zh-CN" dirty="0"/>
          </a:p>
          <a:p>
            <a:pPr>
              <a:buFontTx/>
              <a:buNone/>
            </a:pPr>
            <a:r>
              <a:rPr lang="en-US" altLang="zh-CN" dirty="0"/>
              <a:t>            is logically equivalent to </a:t>
            </a:r>
            <a:endParaRPr lang="en-US" altLang="zh-CN" dirty="0"/>
          </a:p>
          <a:p>
            <a:pPr>
              <a:buFontTx/>
              <a:buNone/>
            </a:pPr>
            <a:r>
              <a:rPr lang="en-US" altLang="zh-CN" b="1" dirty="0"/>
              <a:t>Solution</a:t>
            </a:r>
            <a:r>
              <a:rPr lang="en-US" altLang="zh-CN" dirty="0"/>
              <a:t>:</a:t>
            </a:r>
            <a:endParaRPr lang="en-US" altLang="zh-CN" dirty="0"/>
          </a:p>
          <a:p>
            <a:pPr>
              <a:buFontTx/>
              <a:buNone/>
            </a:pPr>
            <a:endParaRPr lang="en-US" altLang="zh-CN" dirty="0"/>
          </a:p>
        </p:txBody>
      </p:sp>
      <p:pic>
        <p:nvPicPr>
          <p:cNvPr id="44036" name="Picture 6" descr="addin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83375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11" descr="addin_tmp.png"/>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4767263" y="1757363"/>
            <a:ext cx="245268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3" descr="addin_tmp.png"/>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6367463" y="2290763"/>
            <a:ext cx="12715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Tautologies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永真式</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171"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dirty="0"/>
              <a:t>A </a:t>
            </a:r>
            <a:r>
              <a:rPr lang="en-US" altLang="zh-CN" i="1" dirty="0">
                <a:solidFill>
                  <a:srgbClr val="C00000"/>
                </a:solidFill>
              </a:rPr>
              <a:t>tautology</a:t>
            </a:r>
            <a:r>
              <a:rPr lang="en-US" altLang="zh-CN" dirty="0"/>
              <a:t> is a compound proposition that is </a:t>
            </a:r>
            <a:r>
              <a:rPr lang="en-US" altLang="zh-CN" b="1" dirty="0"/>
              <a:t>true</a:t>
            </a:r>
            <a:r>
              <a:rPr lang="en-US" altLang="zh-CN" dirty="0"/>
              <a:t> </a:t>
            </a:r>
            <a:r>
              <a:rPr lang="en-US" altLang="zh-CN" i="1" dirty="0"/>
              <a:t>no matter what</a:t>
            </a:r>
            <a:r>
              <a:rPr lang="en-US" altLang="zh-CN" dirty="0"/>
              <a:t> the truth values of its atomic propositions are!</a:t>
            </a:r>
            <a:endParaRPr lang="en-US" altLang="zh-CN" dirty="0"/>
          </a:p>
          <a:p>
            <a:pPr eaLnBrk="1" hangingPunct="1">
              <a:buFont typeface="Wingdings" panose="05000000000000000000" pitchFamily="2" charset="2"/>
              <a:buChar char="n"/>
            </a:pPr>
            <a:r>
              <a:rPr lang="en-US" altLang="zh-CN" i="1" dirty="0">
                <a:solidFill>
                  <a:schemeClr val="accent2"/>
                </a:solidFill>
              </a:rPr>
              <a:t>Ex.</a:t>
            </a:r>
            <a:r>
              <a:rPr lang="en-US" altLang="zh-CN" dirty="0">
                <a:solidFill>
                  <a:schemeClr val="accent2"/>
                </a:solidFill>
              </a:rPr>
              <a:t> </a:t>
            </a:r>
            <a:r>
              <a:rPr lang="en-US" altLang="zh-CN" i="1" dirty="0">
                <a:solidFill>
                  <a:schemeClr val="accent2"/>
                </a:solidFill>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a:t>
            </a:r>
            <a:r>
              <a:rPr lang="en-US" altLang="zh-CN" dirty="0">
                <a:solidFill>
                  <a:srgbClr val="006600"/>
                </a:solidFill>
                <a:sym typeface="Symbol" panose="05050102010706020507" pitchFamily="18" charset="2"/>
              </a:rPr>
              <a:t>[What is its truth table?]</a:t>
            </a:r>
            <a:endParaRPr lang="en-US" altLang="zh-CN" dirty="0">
              <a:solidFill>
                <a:srgbClr val="006600"/>
              </a:solidFill>
              <a:sym typeface="Symbol" panose="05050102010706020507" pitchFamily="18" charset="2"/>
            </a:endParaRPr>
          </a:p>
        </p:txBody>
      </p:sp>
      <p:sp>
        <p:nvSpPr>
          <p:cNvPr id="7172"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graphicFrame>
        <p:nvGraphicFramePr>
          <p:cNvPr id="2" name="表格 1"/>
          <p:cNvGraphicFramePr>
            <a:graphicFrameLocks noGrp="1"/>
          </p:cNvGraphicFramePr>
          <p:nvPr/>
        </p:nvGraphicFramePr>
        <p:xfrm>
          <a:off x="611188" y="4076700"/>
          <a:ext cx="8004174" cy="1485900"/>
        </p:xfrm>
        <a:graphic>
          <a:graphicData uri="http://schemas.openxmlformats.org/drawingml/2006/table">
            <a:tbl>
              <a:tblPr>
                <a:tableStyleId>{5C22544A-7EE6-4342-B048-85BDC9FD1C3A}</a:tableStyleId>
              </a:tblPr>
              <a:tblGrid>
                <a:gridCol w="2668058"/>
                <a:gridCol w="2668058"/>
                <a:gridCol w="2668058"/>
              </a:tblGrid>
              <a:tr h="198120">
                <a:tc>
                  <a:txBody>
                    <a:bodyPr/>
                    <a:lstStyle/>
                    <a:p>
                      <a:pPr algn="ctr" fontAlgn="ctr"/>
                      <a:r>
                        <a:rPr lang="en-US" sz="3200" u="none" strike="noStrike" dirty="0">
                          <a:solidFill>
                            <a:srgbClr val="FF0000"/>
                          </a:solidFill>
                          <a:effectLst/>
                        </a:rPr>
                        <a:t>p</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¬p</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p∨¬p</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120">
                <a:tc>
                  <a:txBody>
                    <a:bodyPr/>
                    <a:lstStyle/>
                    <a:p>
                      <a:pPr algn="ctr" fontAlgn="ctr"/>
                      <a:r>
                        <a:rPr lang="en-US" sz="3200" u="none" strike="noStrike">
                          <a:solidFill>
                            <a:srgbClr val="FF0000"/>
                          </a:solidFill>
                          <a:effectLst/>
                        </a:rPr>
                        <a:t>T</a:t>
                      </a:r>
                      <a:endParaRPr lang="en-US" sz="32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F</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3200" b="1" i="0" u="none" strike="noStrike" dirty="0">
                          <a:solidFill>
                            <a:srgbClr val="FF0000"/>
                          </a:solidFill>
                          <a:effectLst/>
                          <a:latin typeface="Arial Unicode MS" panose="020B0604020202020204" pitchFamily="34" charset="-122"/>
                          <a:ea typeface="Arial Unicode MS" panose="020B0604020202020204" pitchFamily="34" charset="-122"/>
                        </a:rPr>
                        <a:t>T</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120">
                <a:tc>
                  <a:txBody>
                    <a:bodyPr/>
                    <a:lstStyle/>
                    <a:p>
                      <a:pPr algn="ctr" fontAlgn="ctr"/>
                      <a:r>
                        <a:rPr lang="en-US" sz="3200" u="none" strike="noStrike" dirty="0">
                          <a:solidFill>
                            <a:srgbClr val="FF0000"/>
                          </a:solidFill>
                          <a:effectLst/>
                        </a:rPr>
                        <a:t>F</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T</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b="1" i="0" u="none" strike="noStrike" dirty="0">
                          <a:solidFill>
                            <a:srgbClr val="FF0000"/>
                          </a:solidFill>
                          <a:effectLst/>
                          <a:latin typeface="Arial Unicode MS" panose="020B0604020202020204" pitchFamily="34" charset="-122"/>
                          <a:ea typeface="Arial Unicode MS" panose="020B0604020202020204" pitchFamily="34" charset="-122"/>
                        </a:rPr>
                        <a:t>T</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灯片编号占位符 2"/>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Equivalence Proofs</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059" name="Content Placeholder 7"/>
          <p:cNvSpPr>
            <a:spLocks noGrp="1" noChangeArrowheads="1"/>
          </p:cNvSpPr>
          <p:nvPr>
            <p:ph idx="1"/>
          </p:nvPr>
        </p:nvSpPr>
        <p:spPr>
          <a:xfrm>
            <a:off x="485775" y="1484313"/>
            <a:ext cx="8229600" cy="4525962"/>
          </a:xfrm>
        </p:spPr>
        <p:txBody>
          <a:bodyPr/>
          <a:lstStyle/>
          <a:p>
            <a:pPr>
              <a:buFontTx/>
              <a:buNone/>
            </a:pPr>
            <a:r>
              <a:rPr lang="en-US" altLang="zh-CN" b="1"/>
              <a:t>Example</a:t>
            </a:r>
            <a:r>
              <a:rPr lang="en-US" altLang="zh-CN"/>
              <a:t>: Show that                               </a:t>
            </a:r>
            <a:endParaRPr lang="en-US" altLang="zh-CN"/>
          </a:p>
          <a:p>
            <a:pPr>
              <a:buFontTx/>
              <a:buNone/>
            </a:pPr>
            <a:r>
              <a:rPr lang="en-US" altLang="zh-CN"/>
              <a:t>            is a tautology. </a:t>
            </a:r>
            <a:endParaRPr lang="en-US" altLang="zh-CN"/>
          </a:p>
          <a:p>
            <a:pPr>
              <a:buFontTx/>
              <a:buNone/>
            </a:pPr>
            <a:r>
              <a:rPr lang="en-US" altLang="zh-CN" b="1"/>
              <a:t>Solution</a:t>
            </a:r>
            <a:r>
              <a:rPr lang="en-US" altLang="zh-CN"/>
              <a:t>:</a:t>
            </a:r>
            <a:endParaRPr lang="en-US" altLang="zh-CN"/>
          </a:p>
          <a:p>
            <a:pPr>
              <a:buFontTx/>
              <a:buNone/>
            </a:pPr>
            <a:endParaRPr lang="en-US" altLang="zh-CN"/>
          </a:p>
        </p:txBody>
      </p:sp>
      <p:pic>
        <p:nvPicPr>
          <p:cNvPr id="45060" name="Picture 15" descr="addin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81851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9" descr="addin_tmp.png"/>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4625975" y="1598613"/>
            <a:ext cx="270033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An Example Problem</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85059" name="Rectangle 3"/>
          <p:cNvSpPr>
            <a:spLocks noGrp="1" noChangeArrowheads="1"/>
          </p:cNvSpPr>
          <p:nvPr>
            <p:ph type="body" idx="1"/>
          </p:nvPr>
        </p:nvSpPr>
        <p:spPr/>
        <p:txBody>
          <a:bodyPr/>
          <a:lstStyle/>
          <a:p>
            <a:pPr eaLnBrk="1" hangingPunct="1">
              <a:lnSpc>
                <a:spcPct val="90000"/>
              </a:lnSpc>
            </a:pPr>
            <a:r>
              <a:rPr lang="en-US" altLang="zh-CN">
                <a:solidFill>
                  <a:schemeClr val="accent2"/>
                </a:solidFill>
                <a:sym typeface="Symbol" panose="05050102010706020507" pitchFamily="18" charset="2"/>
              </a:rPr>
              <a:t>Check using a symbolic derivation whether </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p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q</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p</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r</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 </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p </a:t>
            </a:r>
            <a:r>
              <a:rPr lang="en-US" altLang="zh-CN">
                <a:solidFill>
                  <a:schemeClr val="accent2"/>
                </a:solidFill>
                <a:sym typeface="Symbol" panose="05050102010706020507" pitchFamily="18" charset="2"/>
              </a:rPr>
              <a:t> </a:t>
            </a:r>
            <a:r>
              <a:rPr lang="en-US" altLang="zh-CN" i="1">
                <a:solidFill>
                  <a:schemeClr val="accent2"/>
                </a:solidFill>
                <a:sym typeface="Symbol" panose="05050102010706020507" pitchFamily="18" charset="2"/>
              </a:rPr>
              <a:t>q</a:t>
            </a:r>
            <a:r>
              <a:rPr lang="en-US" altLang="zh-CN">
                <a:solidFill>
                  <a:schemeClr val="accent2"/>
                </a:solidFill>
                <a:sym typeface="Symbol" panose="05050102010706020507" pitchFamily="18" charset="2"/>
              </a:rPr>
              <a:t>  </a:t>
            </a:r>
            <a:r>
              <a:rPr lang="en-US" altLang="zh-CN" i="1">
                <a:solidFill>
                  <a:schemeClr val="accent2"/>
                </a:solidFill>
                <a:sym typeface="Symbol" panose="05050102010706020507" pitchFamily="18" charset="2"/>
              </a:rPr>
              <a:t>r</a:t>
            </a:r>
            <a:r>
              <a:rPr lang="en-US" altLang="zh-CN">
                <a:solidFill>
                  <a:schemeClr val="accent2"/>
                </a:solidFill>
                <a:sym typeface="Symbol" panose="05050102010706020507" pitchFamily="18" charset="2"/>
              </a:rPr>
              <a:t>.</a:t>
            </a:r>
            <a:endParaRPr lang="en-US" altLang="zh-CN">
              <a:solidFill>
                <a:schemeClr val="accent2"/>
              </a:solidFill>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a:t>
            </a:r>
            <a:r>
              <a:rPr lang="en-US" altLang="zh-CN" sz="2800" i="1">
                <a:sym typeface="Symbol" panose="05050102010706020507" pitchFamily="18" charset="2"/>
              </a:rPr>
              <a:t>p </a:t>
            </a:r>
            <a:r>
              <a:rPr lang="en-US" altLang="zh-CN" sz="2800">
                <a:sym typeface="Symbol" panose="05050102010706020507" pitchFamily="18" charset="2"/>
              </a:rPr>
              <a:t> </a:t>
            </a:r>
            <a:r>
              <a:rPr lang="en-US" altLang="zh-CN" sz="2800" i="1">
                <a:sym typeface="Symbol" panose="05050102010706020507" pitchFamily="18" charset="2"/>
              </a:rPr>
              <a:t>q</a:t>
            </a: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[Expand definition of ]</a:t>
            </a:r>
            <a:endParaRPr lang="en-US" altLang="zh-CN" sz="2800" i="1">
              <a:sym typeface="Symbol" panose="05050102010706020507" pitchFamily="18" charset="2"/>
            </a:endParaRPr>
          </a:p>
          <a:p>
            <a:pPr eaLnBrk="1" hangingPunct="1">
              <a:lnSpc>
                <a:spcPct val="90000"/>
              </a:lnSpc>
              <a:buFontTx/>
              <a:buNone/>
            </a:pPr>
            <a:r>
              <a:rPr lang="en-US" altLang="zh-CN" sz="2800" i="1">
                <a:sym typeface="Symbol" panose="05050102010706020507" pitchFamily="18" charset="2"/>
              </a:rPr>
              <a:t> 	</a:t>
            </a:r>
            <a:r>
              <a:rPr lang="en-US" altLang="zh-CN" sz="2800">
                <a:sym typeface="Symbol" panose="05050102010706020507" pitchFamily="18" charset="2"/>
              </a:rPr>
              <a:t> </a:t>
            </a:r>
            <a:r>
              <a:rPr lang="en-US" altLang="zh-CN" sz="2800" b="1" u="sng">
                <a:solidFill>
                  <a:srgbClr val="FF0000"/>
                </a:solidFill>
                <a:sym typeface="Symbol" panose="05050102010706020507" pitchFamily="18" charset="2"/>
              </a:rPr>
              <a:t></a:t>
            </a:r>
            <a:r>
              <a:rPr lang="en-US" altLang="zh-CN" sz="2800">
                <a:sym typeface="Symbol" panose="05050102010706020507" pitchFamily="18" charset="2"/>
              </a:rPr>
              <a:t>(</a:t>
            </a:r>
            <a:r>
              <a:rPr lang="en-US" altLang="zh-CN" sz="2800" i="1">
                <a:sym typeface="Symbol" panose="05050102010706020507" pitchFamily="18" charset="2"/>
              </a:rPr>
              <a:t>p </a:t>
            </a:r>
            <a:r>
              <a:rPr lang="en-US" altLang="zh-CN" sz="2800">
                <a:sym typeface="Symbol" panose="05050102010706020507" pitchFamily="18" charset="2"/>
              </a:rPr>
              <a:t> </a:t>
            </a:r>
            <a:r>
              <a:rPr lang="en-US" altLang="zh-CN" sz="2800" i="1">
                <a:sym typeface="Symbol" panose="05050102010706020507" pitchFamily="18" charset="2"/>
              </a:rPr>
              <a:t>q</a:t>
            </a:r>
            <a:r>
              <a:rPr lang="en-US" altLang="zh-CN" sz="2800">
                <a:sym typeface="Symbol" panose="05050102010706020507" pitchFamily="18" charset="2"/>
              </a:rPr>
              <a:t>) </a:t>
            </a:r>
            <a:r>
              <a:rPr lang="en-US" altLang="zh-CN" sz="2800" b="1" u="sng">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r</a:t>
            </a:r>
            <a:r>
              <a:rPr lang="en-US" altLang="zh-CN" sz="2800">
                <a:sym typeface="Symbol" panose="05050102010706020507" pitchFamily="18" charset="2"/>
              </a:rPr>
              <a:t>)	[Expand defn. of ]</a:t>
            </a:r>
            <a:endParaRPr lang="en-US" altLang="zh-CN" sz="2800" i="1">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	 </a:t>
            </a:r>
            <a:r>
              <a:rPr lang="en-US" altLang="zh-CN" sz="2800">
                <a:solidFill>
                  <a:srgbClr val="FF0000"/>
                </a:solidFill>
                <a:sym typeface="Symbol" panose="05050102010706020507" pitchFamily="18" charset="2"/>
              </a:rPr>
              <a:t>(</a:t>
            </a:r>
            <a:r>
              <a:rPr lang="en-US" altLang="zh-CN" sz="2800" i="1">
                <a:solidFill>
                  <a:srgbClr val="FF0000"/>
                </a:solidFill>
                <a:sym typeface="Symbol" panose="05050102010706020507" pitchFamily="18" charset="2"/>
              </a:rPr>
              <a:t>p </a:t>
            </a:r>
            <a:r>
              <a:rPr lang="en-US" altLang="zh-CN" sz="2800">
                <a:solidFill>
                  <a:srgbClr val="FF0000"/>
                </a:solidFill>
                <a:sym typeface="Symbol" panose="05050102010706020507" pitchFamily="18" charset="2"/>
              </a:rPr>
              <a:t> </a:t>
            </a:r>
            <a:r>
              <a:rPr lang="en-US" altLang="zh-CN" sz="2800" i="1">
                <a:solidFill>
                  <a:srgbClr val="FF0000"/>
                </a:solidFill>
                <a:sym typeface="Symbol" panose="05050102010706020507" pitchFamily="18" charset="2"/>
              </a:rPr>
              <a:t>q</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 (</a:t>
            </a:r>
            <a:r>
              <a:rPr lang="en-US" altLang="zh-CN" sz="2800" u="sng">
                <a:sym typeface="Symbol" panose="05050102010706020507" pitchFamily="18" charset="2"/>
              </a:rPr>
              <a:t>(</a:t>
            </a:r>
            <a:r>
              <a:rPr lang="en-US" altLang="zh-CN" sz="2800" i="1" u="sng">
                <a:sym typeface="Symbol" panose="05050102010706020507" pitchFamily="18" charset="2"/>
              </a:rPr>
              <a:t>p</a:t>
            </a:r>
            <a:r>
              <a:rPr lang="en-US" altLang="zh-CN" sz="2800" u="sng">
                <a:sym typeface="Symbol" panose="05050102010706020507" pitchFamily="18" charset="2"/>
              </a:rPr>
              <a:t>  </a:t>
            </a:r>
            <a:r>
              <a:rPr lang="en-US" altLang="zh-CN" sz="2800" i="1" u="sng">
                <a:sym typeface="Symbol" panose="05050102010706020507" pitchFamily="18" charset="2"/>
              </a:rPr>
              <a:t>r</a:t>
            </a:r>
            <a:r>
              <a:rPr lang="en-US" altLang="zh-CN" sz="2800" u="sng">
                <a:sym typeface="Symbol" panose="05050102010706020507" pitchFamily="18" charset="2"/>
              </a:rPr>
              <a:t>)  (</a:t>
            </a:r>
            <a:r>
              <a:rPr lang="en-US" altLang="zh-CN" sz="2800" i="1" u="sng">
                <a:sym typeface="Symbol" panose="05050102010706020507" pitchFamily="18" charset="2"/>
              </a:rPr>
              <a:t>p</a:t>
            </a:r>
            <a:r>
              <a:rPr lang="en-US" altLang="zh-CN" sz="2800" u="sng">
                <a:sym typeface="Symbol" panose="05050102010706020507" pitchFamily="18" charset="2"/>
              </a:rPr>
              <a:t>  </a:t>
            </a:r>
            <a:r>
              <a:rPr lang="en-US" altLang="zh-CN" sz="2800" i="1" u="sng">
                <a:sym typeface="Symbol" panose="05050102010706020507" pitchFamily="18" charset="2"/>
              </a:rPr>
              <a:t>r</a:t>
            </a:r>
            <a:r>
              <a:rPr lang="en-US" altLang="zh-CN" sz="2800" u="sng">
                <a:sym typeface="Symbol" panose="05050102010706020507" pitchFamily="18" charset="2"/>
              </a:rPr>
              <a:t>)</a:t>
            </a:r>
            <a:r>
              <a:rPr lang="en-US" altLang="zh-CN" sz="2800">
                <a:sym typeface="Symbol" panose="05050102010706020507" pitchFamily="18" charset="2"/>
              </a:rPr>
              <a:t>)</a:t>
            </a:r>
            <a:r>
              <a:rPr lang="en-US" altLang="zh-CN" sz="2800" i="1">
                <a:sym typeface="Symbol" panose="05050102010706020507" pitchFamily="18" charset="2"/>
              </a:rPr>
              <a:t> </a:t>
            </a:r>
            <a:endParaRPr lang="en-US" altLang="zh-CN" sz="2800" i="1">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						  [DeMorgan</a:t>
            </a:r>
            <a:r>
              <a:rPr lang="en-US" altLang="zh-CN" sz="2800">
                <a:latin typeface="Times New Roman" panose="02020603050405020304" pitchFamily="18" charset="0"/>
                <a:sym typeface="Symbol" panose="05050102010706020507" pitchFamily="18" charset="2"/>
              </a:rPr>
              <a:t>’</a:t>
            </a:r>
            <a:r>
              <a:rPr lang="en-US" altLang="zh-CN" sz="2800">
                <a:sym typeface="Symbol" panose="05050102010706020507" pitchFamily="18" charset="2"/>
              </a:rPr>
              <a:t>s Law]</a:t>
            </a:r>
            <a:endParaRPr lang="en-US" altLang="zh-CN" sz="2800">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	 </a:t>
            </a:r>
            <a:r>
              <a:rPr lang="en-US" altLang="zh-CN" sz="2800" u="sng">
                <a:sym typeface="Symbol" panose="05050102010706020507" pitchFamily="18" charset="2"/>
              </a:rPr>
              <a:t>(</a:t>
            </a:r>
            <a:r>
              <a:rPr lang="en-US" altLang="zh-CN" sz="2800" i="1" u="sng">
                <a:sym typeface="Symbol" panose="05050102010706020507" pitchFamily="18" charset="2"/>
              </a:rPr>
              <a:t>p</a:t>
            </a:r>
            <a:r>
              <a:rPr lang="en-US" altLang="zh-CN" sz="2800" u="sng">
                <a:sym typeface="Symbol" panose="05050102010706020507" pitchFamily="18" charset="2"/>
              </a:rPr>
              <a:t>  </a:t>
            </a:r>
            <a:r>
              <a:rPr lang="en-US" altLang="zh-CN" sz="2800" i="1" u="sng">
                <a:sym typeface="Symbol" panose="05050102010706020507" pitchFamily="18" charset="2"/>
              </a:rPr>
              <a:t>q</a:t>
            </a:r>
            <a:r>
              <a:rPr lang="en-US" altLang="zh-CN" sz="2800" u="sng">
                <a:sym typeface="Symbol" panose="05050102010706020507" pitchFamily="18" charset="2"/>
              </a:rPr>
              <a:t>)</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endParaRPr lang="en-US" altLang="zh-CN" sz="2800" i="1">
              <a:sym typeface="Symbol" panose="05050102010706020507" pitchFamily="18" charset="2"/>
            </a:endParaRPr>
          </a:p>
          <a:p>
            <a:pPr eaLnBrk="1" hangingPunct="1">
              <a:lnSpc>
                <a:spcPct val="90000"/>
              </a:lnSpc>
              <a:buFontTx/>
              <a:buNone/>
            </a:pPr>
            <a:r>
              <a:rPr lang="en-US" altLang="zh-CN" sz="2800" i="1">
                <a:sym typeface="Symbol" panose="05050102010706020507" pitchFamily="18" charset="2"/>
              </a:rPr>
              <a:t>                     		        </a:t>
            </a:r>
            <a:r>
              <a:rPr lang="en-US" altLang="zh-CN" sz="2800">
                <a:sym typeface="Symbol" panose="05050102010706020507" pitchFamily="18" charset="2"/>
              </a:rPr>
              <a:t> </a:t>
            </a:r>
            <a:r>
              <a:rPr lang="en-US" altLang="zh-CN" sz="2800" i="1">
                <a:sym typeface="Symbol" panose="05050102010706020507" pitchFamily="18" charset="2"/>
              </a:rPr>
              <a:t>cont.</a:t>
            </a:r>
            <a:endParaRPr lang="en-US" altLang="zh-CN" sz="2800" i="1">
              <a:sym typeface="Symbol" panose="05050102010706020507" pitchFamily="18" charset="2"/>
            </a:endParaRPr>
          </a:p>
        </p:txBody>
      </p:sp>
      <p:sp>
        <p:nvSpPr>
          <p:cNvPr id="46084"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5059">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1" name="WHOOSH.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5059">
                                            <p:txEl>
                                              <p:pRg st="2" end="2"/>
                                            </p:txEl>
                                          </p:spTgt>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5059">
                                            <p:txEl>
                                              <p:pRg st="3" end="3"/>
                                            </p:txEl>
                                          </p:spTgt>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5059">
                                            <p:txEl>
                                              <p:pRg st="4" end="4"/>
                                            </p:txEl>
                                          </p:spTgt>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1" name="WHOOSH.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5059">
                                            <p:txEl>
                                              <p:pRg st="5" end="5"/>
                                            </p:txEl>
                                          </p:spTgt>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5059">
                                            <p:txEl>
                                              <p:pRg st="6" end="6"/>
                                            </p:txEl>
                                          </p:spTgt>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autoUpdateAnimBg="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 Continued...</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87107" name="Rectangle 3"/>
          <p:cNvSpPr>
            <a:spLocks noGrp="1" noChangeArrowheads="1"/>
          </p:cNvSpPr>
          <p:nvPr>
            <p:ph type="body" idx="1"/>
          </p:nvPr>
        </p:nvSpPr>
        <p:spPr/>
        <p:txBody>
          <a:bodyPr/>
          <a:lstStyle/>
          <a:p>
            <a:pPr eaLnBrk="1" hangingPunct="1">
              <a:lnSpc>
                <a:spcPct val="90000"/>
              </a:lnSpc>
              <a:buFontTx/>
              <a:buNone/>
            </a:pPr>
            <a:r>
              <a:rPr lang="en-US" altLang="zh-CN" sz="2800">
                <a:sym typeface="Symbol" panose="05050102010706020507" pitchFamily="18" charset="2"/>
              </a:rPr>
              <a:t>(</a:t>
            </a:r>
            <a:r>
              <a:rPr lang="en-US" altLang="zh-CN" sz="2800">
                <a:solidFill>
                  <a:srgbClr val="FF0000"/>
                </a:solidFill>
                <a:sym typeface="Symbol" panose="05050102010706020507" pitchFamily="18" charset="2"/>
              </a:rPr>
              <a:t></a:t>
            </a:r>
            <a:r>
              <a:rPr lang="en-US" altLang="zh-CN" sz="2800" i="1">
                <a:solidFill>
                  <a:srgbClr val="FF0000"/>
                </a:solidFill>
                <a:sym typeface="Symbol" panose="05050102010706020507" pitchFamily="18" charset="2"/>
              </a:rPr>
              <a:t>p </a:t>
            </a:r>
            <a:r>
              <a:rPr lang="en-US" altLang="zh-CN" sz="2800">
                <a:solidFill>
                  <a:srgbClr val="FF0000"/>
                </a:solidFill>
                <a:sym typeface="Symbol" panose="05050102010706020507" pitchFamily="18" charset="2"/>
              </a:rPr>
              <a:t> </a:t>
            </a:r>
            <a:r>
              <a:rPr lang="en-US" altLang="zh-CN" sz="2800" i="1">
                <a:solidFill>
                  <a:srgbClr val="FF0000"/>
                </a:solidFill>
                <a:sym typeface="Symbol" panose="05050102010706020507" pitchFamily="18" charset="2"/>
              </a:rPr>
              <a:t>q</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r>
              <a:rPr lang="en-US" altLang="zh-CN" sz="2800">
                <a:sym typeface="Symbol" panose="05050102010706020507" pitchFamily="18" charset="2"/>
              </a:rPr>
              <a:t> [ commutes]</a:t>
            </a:r>
            <a:endParaRPr lang="en-US" altLang="zh-CN" sz="2800">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i="1" u="sng">
                <a:sym typeface="Symbol" panose="05050102010706020507" pitchFamily="18" charset="2"/>
              </a:rPr>
              <a:t>q</a:t>
            </a:r>
            <a:r>
              <a:rPr lang="en-US" altLang="zh-CN" sz="2800" u="sng">
                <a:sym typeface="Symbol" panose="05050102010706020507" pitchFamily="18" charset="2"/>
              </a:rPr>
              <a:t> </a:t>
            </a:r>
            <a:r>
              <a:rPr lang="en-US" altLang="zh-CN" sz="2800" u="sng">
                <a:solidFill>
                  <a:srgbClr val="FF0000"/>
                </a:solidFill>
                <a:sym typeface="Symbol" panose="05050102010706020507" pitchFamily="18" charset="2"/>
              </a:rPr>
              <a:t></a:t>
            </a:r>
            <a:r>
              <a:rPr lang="en-US" altLang="zh-CN" sz="2800" u="sng">
                <a:sym typeface="Symbol" panose="05050102010706020507" pitchFamily="18" charset="2"/>
              </a:rPr>
              <a:t> </a:t>
            </a:r>
            <a:r>
              <a:rPr lang="en-US" altLang="zh-CN" sz="2800" i="1" u="sng">
                <a:sym typeface="Symbol" panose="05050102010706020507" pitchFamily="18" charset="2"/>
              </a:rPr>
              <a:t>p</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r>
              <a:rPr lang="en-US" altLang="zh-CN" sz="2800">
                <a:sym typeface="Symbol" panose="05050102010706020507" pitchFamily="18" charset="2"/>
              </a:rPr>
              <a:t>[ is associative]</a:t>
            </a:r>
            <a:endParaRPr lang="en-US" altLang="zh-CN" sz="2800">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a:t>
            </a:r>
            <a:r>
              <a:rPr lang="en-US" altLang="zh-CN" sz="2800" i="1">
                <a:sym typeface="Symbol" panose="05050102010706020507" pitchFamily="18" charset="2"/>
              </a:rPr>
              <a:t> q</a:t>
            </a:r>
            <a:r>
              <a:rPr lang="en-US" altLang="zh-CN" sz="2800">
                <a:sym typeface="Symbol" panose="05050102010706020507" pitchFamily="18" charset="2"/>
              </a:rPr>
              <a:t>  </a:t>
            </a:r>
            <a:r>
              <a:rPr lang="en-US" altLang="zh-CN" sz="2800" u="sng">
                <a:sym typeface="Symbol" panose="05050102010706020507" pitchFamily="18" charset="2"/>
              </a:rPr>
              <a:t>(</a:t>
            </a:r>
            <a:r>
              <a:rPr lang="en-US" altLang="zh-CN" sz="2800">
                <a:solidFill>
                  <a:srgbClr val="FF0000"/>
                </a:solidFill>
                <a:sym typeface="Symbol" panose="05050102010706020507" pitchFamily="18" charset="2"/>
              </a:rPr>
              <a:t></a:t>
            </a:r>
            <a:r>
              <a:rPr lang="en-US" altLang="zh-CN" sz="2800" i="1">
                <a:solidFill>
                  <a:srgbClr val="FF0000"/>
                </a:solidFill>
                <a:sym typeface="Symbol" panose="05050102010706020507" pitchFamily="18" charset="2"/>
              </a:rPr>
              <a:t>p</a:t>
            </a:r>
            <a:r>
              <a:rPr lang="en-US" altLang="zh-CN" sz="2800">
                <a:solidFill>
                  <a:srgbClr val="FF0000"/>
                </a:solidFill>
                <a:sym typeface="Symbol" panose="05050102010706020507" pitchFamily="18" charset="2"/>
              </a:rPr>
              <a:t>  (</a:t>
            </a:r>
            <a:r>
              <a:rPr lang="en-US" altLang="zh-CN" sz="2800">
                <a:sym typeface="Symbol" panose="05050102010706020507" pitchFamily="18" charset="2"/>
              </a:rPr>
              <a:t>(</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a:solidFill>
                  <a:srgbClr val="FF0000"/>
                </a:solidFill>
                <a:sym typeface="Symbol" panose="05050102010706020507" pitchFamily="18" charset="2"/>
              </a:rPr>
              <a:t>)</a:t>
            </a:r>
            <a:r>
              <a:rPr lang="en-US" altLang="zh-CN" sz="2800">
                <a:sym typeface="Symbol" panose="05050102010706020507" pitchFamily="18" charset="2"/>
              </a:rPr>
              <a:t>) [distrib.  over ]</a:t>
            </a:r>
            <a:endParaRPr lang="en-US" altLang="zh-CN" sz="2800">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 </a:t>
            </a:r>
            <a:r>
              <a:rPr lang="en-US" altLang="zh-CN" sz="2800" i="1">
                <a:sym typeface="Symbol" panose="05050102010706020507" pitchFamily="18" charset="2"/>
              </a:rPr>
              <a:t>q</a:t>
            </a:r>
            <a:r>
              <a:rPr lang="en-US" altLang="zh-CN" sz="2800">
                <a:sym typeface="Symbol" panose="05050102010706020507" pitchFamily="18" charset="2"/>
              </a:rPr>
              <a:t>  (((</a:t>
            </a:r>
            <a:r>
              <a:rPr lang="en-US" altLang="zh-CN" sz="2800">
                <a:solidFill>
                  <a:srgbClr val="FF0000"/>
                </a:solidFill>
                <a:sym typeface="Symbol" panose="05050102010706020507" pitchFamily="18" charset="2"/>
              </a:rPr>
              <a:t></a:t>
            </a:r>
            <a:r>
              <a:rPr lang="en-US" altLang="zh-CN" sz="2800" i="1">
                <a:solidFill>
                  <a:srgbClr val="FF0000"/>
                </a:solidFill>
                <a:sym typeface="Symbol" panose="05050102010706020507" pitchFamily="18" charset="2"/>
              </a:rPr>
              <a:t>p</a:t>
            </a:r>
            <a:r>
              <a:rPr lang="en-US" altLang="zh-CN" sz="2800">
                <a:solidFill>
                  <a:srgbClr val="FF0000"/>
                </a:solidFill>
                <a:sym typeface="Symbol" panose="05050102010706020507" pitchFamily="18" charset="2"/>
              </a:rPr>
              <a:t> </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u="sng">
                <a:sym typeface="Symbol" panose="05050102010706020507" pitchFamily="18" charset="2"/>
              </a:rPr>
              <a:t></a:t>
            </a:r>
            <a:r>
              <a:rPr lang="en-US" altLang="zh-CN" sz="2800" i="1" u="sng">
                <a:sym typeface="Symbol" panose="05050102010706020507" pitchFamily="18" charset="2"/>
              </a:rPr>
              <a:t>p</a:t>
            </a:r>
            <a:r>
              <a:rPr lang="en-US" altLang="zh-CN" sz="2800" u="sng">
                <a:sym typeface="Symbol" panose="05050102010706020507" pitchFamily="18" charset="2"/>
              </a:rPr>
              <a:t> </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endParaRPr lang="en-US" altLang="zh-CN" sz="2800" i="1">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[assoc.]  </a:t>
            </a:r>
            <a:r>
              <a:rPr lang="en-US" altLang="zh-CN" sz="2800" i="1">
                <a:sym typeface="Symbol" panose="05050102010706020507" pitchFamily="18" charset="2"/>
              </a:rPr>
              <a:t>q</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endParaRPr lang="en-US" altLang="zh-CN" sz="2800" i="1">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[trivial taut.]   </a:t>
            </a:r>
            <a:r>
              <a:rPr lang="en-US" altLang="zh-CN" sz="2800" i="1">
                <a:sym typeface="Symbol" panose="05050102010706020507" pitchFamily="18" charset="2"/>
              </a:rPr>
              <a:t>q</a:t>
            </a:r>
            <a:r>
              <a:rPr lang="en-US" altLang="zh-CN" sz="2800">
                <a:sym typeface="Symbol" panose="05050102010706020507" pitchFamily="18" charset="2"/>
              </a:rPr>
              <a:t>  ((</a:t>
            </a:r>
            <a:r>
              <a:rPr lang="en-US" altLang="zh-CN" sz="2800" b="1">
                <a:sym typeface="Symbol" panose="05050102010706020507" pitchFamily="18" charset="2"/>
              </a:rPr>
              <a:t>T</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endParaRPr lang="en-US" altLang="zh-CN" sz="2800">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[domination]</a:t>
            </a:r>
            <a:r>
              <a:rPr lang="en-US" altLang="zh-CN" sz="2800" i="1">
                <a:sym typeface="Symbol" panose="05050102010706020507" pitchFamily="18" charset="2"/>
              </a:rPr>
              <a:t> </a:t>
            </a:r>
            <a:r>
              <a:rPr lang="en-US" altLang="zh-CN" sz="2800">
                <a:sym typeface="Symbol" panose="05050102010706020507" pitchFamily="18" charset="2"/>
              </a:rPr>
              <a:t></a:t>
            </a:r>
            <a:r>
              <a:rPr lang="en-US" altLang="zh-CN" sz="2800" i="1">
                <a:sym typeface="Symbol" panose="05050102010706020507" pitchFamily="18" charset="2"/>
              </a:rPr>
              <a:t> q</a:t>
            </a:r>
            <a:r>
              <a:rPr lang="en-US" altLang="zh-CN" sz="2800">
                <a:sym typeface="Symbol" panose="05050102010706020507" pitchFamily="18" charset="2"/>
              </a:rPr>
              <a:t>  (</a:t>
            </a:r>
            <a:r>
              <a:rPr lang="en-US" altLang="zh-CN" sz="2800" b="1">
                <a:sym typeface="Symbol" panose="05050102010706020507" pitchFamily="18" charset="2"/>
              </a:rPr>
              <a:t>T</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endParaRPr lang="en-US" altLang="zh-CN" sz="2800" i="1">
              <a:sym typeface="Symbol" panose="05050102010706020507" pitchFamily="18" charset="2"/>
            </a:endParaRPr>
          </a:p>
          <a:p>
            <a:pPr eaLnBrk="1" hangingPunct="1">
              <a:lnSpc>
                <a:spcPct val="90000"/>
              </a:lnSpc>
              <a:buFontTx/>
              <a:buNone/>
            </a:pPr>
            <a:r>
              <a:rPr lang="en-US" altLang="zh-CN" sz="2800">
                <a:sym typeface="Symbol" panose="05050102010706020507" pitchFamily="18" charset="2"/>
              </a:rPr>
              <a:t>[identity]        </a:t>
            </a:r>
            <a:r>
              <a:rPr lang="en-US" altLang="zh-CN" sz="2800" i="1">
                <a:sym typeface="Symbol" panose="05050102010706020507" pitchFamily="18" charset="2"/>
              </a:rPr>
              <a:t>q</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p</a:t>
            </a:r>
            <a:r>
              <a:rPr lang="en-US" altLang="zh-CN" sz="2800">
                <a:sym typeface="Symbol" panose="05050102010706020507" pitchFamily="18" charset="2"/>
              </a:rPr>
              <a:t>  </a:t>
            </a:r>
            <a:r>
              <a:rPr lang="en-US" altLang="zh-CN" sz="2800" i="1">
                <a:sym typeface="Symbol" panose="05050102010706020507" pitchFamily="18" charset="2"/>
              </a:rPr>
              <a:t>r</a:t>
            </a:r>
            <a:r>
              <a:rPr lang="en-US" altLang="zh-CN" sz="2800">
                <a:sym typeface="Symbol" panose="05050102010706020507" pitchFamily="18" charset="2"/>
              </a:rPr>
              <a:t>))</a:t>
            </a:r>
            <a:r>
              <a:rPr lang="en-US" altLang="zh-CN" sz="2800" i="1">
                <a:sym typeface="Symbol" panose="05050102010706020507" pitchFamily="18" charset="2"/>
              </a:rPr>
              <a:t> </a:t>
            </a:r>
            <a:r>
              <a:rPr lang="en-US" altLang="zh-CN" sz="2800">
                <a:sym typeface="Symbol" panose="05050102010706020507" pitchFamily="18" charset="2"/>
              </a:rPr>
              <a:t> </a:t>
            </a:r>
            <a:r>
              <a:rPr lang="en-US" altLang="zh-CN" sz="2800" i="1">
                <a:sym typeface="Symbol" panose="05050102010706020507" pitchFamily="18" charset="2"/>
              </a:rPr>
              <a:t>cont.</a:t>
            </a:r>
            <a:endParaRPr lang="en-US" altLang="zh-CN" sz="2800">
              <a:sym typeface="Symbol" panose="05050102010706020507" pitchFamily="18" charset="2"/>
            </a:endParaRPr>
          </a:p>
        </p:txBody>
      </p:sp>
      <p:sp>
        <p:nvSpPr>
          <p:cNvPr id="48132"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7107">
                                            <p:txEl>
                                              <p:pRg st="0" end="0"/>
                                            </p:txEl>
                                          </p:spTgt>
                                        </p:tgtEl>
                                        <p:attrNameLst>
                                          <p:attrName>style.visibility</p:attrName>
                                        </p:attrNameLst>
                                      </p:cBhvr>
                                      <p:to>
                                        <p:strVal val="visible"/>
                                      </p:to>
                                    </p:set>
                                    <p:anim calcmode="lin" valueType="num">
                                      <p:cBhvr additive="base">
                                        <p:cTn id="7" dur="500" fill="hold"/>
                                        <p:tgtEl>
                                          <p:spTgt spid="68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710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7107">
                                            <p:txEl>
                                              <p:pRg st="1" end="1"/>
                                            </p:txEl>
                                          </p:spTgt>
                                        </p:tgtEl>
                                        <p:attrNameLst>
                                          <p:attrName>style.visibility</p:attrName>
                                        </p:attrNameLst>
                                      </p:cBhvr>
                                      <p:to>
                                        <p:strVal val="visible"/>
                                      </p:to>
                                    </p:set>
                                    <p:anim calcmode="lin" valueType="num">
                                      <p:cBhvr additive="base">
                                        <p:cTn id="13" dur="500" fill="hold"/>
                                        <p:tgtEl>
                                          <p:spTgt spid="687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710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7107">
                                            <p:txEl>
                                              <p:pRg st="2" end="2"/>
                                            </p:txEl>
                                          </p:spTgt>
                                        </p:tgtEl>
                                        <p:attrNameLst>
                                          <p:attrName>style.visibility</p:attrName>
                                        </p:attrNameLst>
                                      </p:cBhvr>
                                      <p:to>
                                        <p:strVal val="visible"/>
                                      </p:to>
                                    </p:set>
                                    <p:anim calcmode="lin" valueType="num">
                                      <p:cBhvr additive="base">
                                        <p:cTn id="19" dur="500" fill="hold"/>
                                        <p:tgtEl>
                                          <p:spTgt spid="687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710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7107">
                                            <p:txEl>
                                              <p:pRg st="3" end="3"/>
                                            </p:txEl>
                                          </p:spTgt>
                                        </p:tgtEl>
                                        <p:attrNameLst>
                                          <p:attrName>style.visibility</p:attrName>
                                        </p:attrNameLst>
                                      </p:cBhvr>
                                      <p:to>
                                        <p:strVal val="visible"/>
                                      </p:to>
                                    </p:set>
                                    <p:anim calcmode="lin" valueType="num">
                                      <p:cBhvr additive="base">
                                        <p:cTn id="25" dur="500" fill="hold"/>
                                        <p:tgtEl>
                                          <p:spTgt spid="687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710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87107">
                                            <p:txEl>
                                              <p:pRg st="4" end="4"/>
                                            </p:txEl>
                                          </p:spTgt>
                                        </p:tgtEl>
                                        <p:attrNameLst>
                                          <p:attrName>style.visibility</p:attrName>
                                        </p:attrNameLst>
                                      </p:cBhvr>
                                      <p:to>
                                        <p:strVal val="visible"/>
                                      </p:to>
                                    </p:set>
                                    <p:anim calcmode="lin" valueType="num">
                                      <p:cBhvr additive="base">
                                        <p:cTn id="31" dur="500" fill="hold"/>
                                        <p:tgtEl>
                                          <p:spTgt spid="6871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710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7107">
                                            <p:txEl>
                                              <p:pRg st="5" end="5"/>
                                            </p:txEl>
                                          </p:spTgt>
                                        </p:tgtEl>
                                        <p:attrNameLst>
                                          <p:attrName>style.visibility</p:attrName>
                                        </p:attrNameLst>
                                      </p:cBhvr>
                                      <p:to>
                                        <p:strVal val="visible"/>
                                      </p:to>
                                    </p:set>
                                    <p:anim calcmode="lin" valueType="num">
                                      <p:cBhvr additive="base">
                                        <p:cTn id="37" dur="500" fill="hold"/>
                                        <p:tgtEl>
                                          <p:spTgt spid="6871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7107">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87107">
                                            <p:txEl>
                                              <p:pRg st="6" end="6"/>
                                            </p:txEl>
                                          </p:spTgt>
                                        </p:tgtEl>
                                        <p:attrNameLst>
                                          <p:attrName>style.visibility</p:attrName>
                                        </p:attrNameLst>
                                      </p:cBhvr>
                                      <p:to>
                                        <p:strVal val="visible"/>
                                      </p:to>
                                    </p:set>
                                    <p:anim calcmode="lin" valueType="num">
                                      <p:cBhvr additive="base">
                                        <p:cTn id="43" dur="500" fill="hold"/>
                                        <p:tgtEl>
                                          <p:spTgt spid="68710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7107">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87107">
                                            <p:txEl>
                                              <p:pRg st="7" end="7"/>
                                            </p:txEl>
                                          </p:spTgt>
                                        </p:tgtEl>
                                        <p:attrNameLst>
                                          <p:attrName>style.visibility</p:attrName>
                                        </p:attrNameLst>
                                      </p:cBhvr>
                                      <p:to>
                                        <p:strVal val="visible"/>
                                      </p:to>
                                    </p:set>
                                    <p:anim calcmode="lin" valueType="num">
                                      <p:cBhvr additive="base">
                                        <p:cTn id="49" dur="500" fill="hold"/>
                                        <p:tgtEl>
                                          <p:spTgt spid="68710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87107">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End of Long Example</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89155" name="Rectangle 3"/>
          <p:cNvSpPr>
            <a:spLocks noGrp="1" noChangeArrowheads="1"/>
          </p:cNvSpPr>
          <p:nvPr>
            <p:ph type="body" idx="1"/>
          </p:nvPr>
        </p:nvSpPr>
        <p:spPr>
          <a:xfrm>
            <a:off x="427038" y="1403350"/>
            <a:ext cx="8229600" cy="4525963"/>
          </a:xfrm>
        </p:spPr>
        <p:txBody>
          <a:bodyPr/>
          <a:lstStyle/>
          <a:p>
            <a:pPr eaLnBrk="1" hangingPunct="1">
              <a:buFontTx/>
              <a:buNone/>
            </a:pP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a:t>
            </a:r>
            <a:r>
              <a:rPr lang="en-US" altLang="zh-CN">
                <a:sym typeface="Symbol" panose="05050102010706020507" pitchFamily="18" charset="2"/>
              </a:rPr>
              <a:t>))</a:t>
            </a:r>
            <a:endParaRPr lang="en-US" altLang="zh-CN" i="1">
              <a:sym typeface="Symbol" panose="05050102010706020507" pitchFamily="18" charset="2"/>
            </a:endParaRPr>
          </a:p>
          <a:p>
            <a:pPr eaLnBrk="1" hangingPunct="1">
              <a:buFontTx/>
              <a:buNone/>
            </a:pPr>
            <a:r>
              <a:rPr lang="en-US" altLang="zh-CN">
                <a:sym typeface="Symbol" panose="05050102010706020507" pitchFamily="18" charset="2"/>
              </a:rPr>
              <a:t>[DeMorgan</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s] 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a:t>
            </a:r>
            <a:r>
              <a:rPr lang="en-US" altLang="zh-CN">
                <a:sym typeface="Symbol" panose="05050102010706020507" pitchFamily="18" charset="2"/>
              </a:rPr>
              <a:t>))</a:t>
            </a:r>
            <a:r>
              <a:rPr lang="en-US" altLang="zh-CN" i="1">
                <a:sym typeface="Symbol" panose="05050102010706020507" pitchFamily="18" charset="2"/>
              </a:rPr>
              <a:t> </a:t>
            </a:r>
            <a:endParaRPr lang="en-US" altLang="zh-CN" i="1">
              <a:sym typeface="Symbol" panose="05050102010706020507" pitchFamily="18" charset="2"/>
            </a:endParaRPr>
          </a:p>
          <a:p>
            <a:pPr eaLnBrk="1" hangingPunct="1">
              <a:buFontTx/>
              <a:buNone/>
            </a:pPr>
            <a:r>
              <a:rPr lang="en-US" altLang="zh-CN">
                <a:sym typeface="Symbol" panose="05050102010706020507" pitchFamily="18" charset="2"/>
              </a:rPr>
              <a:t>[Assoc.]          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a:t>
            </a:r>
            <a:r>
              <a:rPr lang="en-US" altLang="zh-CN">
                <a:sym typeface="Symbol" panose="05050102010706020507" pitchFamily="18" charset="2"/>
              </a:rPr>
              <a:t>)</a:t>
            </a:r>
            <a:r>
              <a:rPr lang="en-US" altLang="zh-CN" i="1">
                <a:sym typeface="Symbol" panose="05050102010706020507" pitchFamily="18" charset="2"/>
              </a:rPr>
              <a:t> </a:t>
            </a:r>
            <a:endParaRPr lang="en-US" altLang="zh-CN" i="1">
              <a:sym typeface="Symbol" panose="05050102010706020507" pitchFamily="18" charset="2"/>
            </a:endParaRPr>
          </a:p>
          <a:p>
            <a:pPr eaLnBrk="1" hangingPunct="1">
              <a:buFontTx/>
              <a:buNone/>
            </a:pPr>
            <a:r>
              <a:rPr lang="en-US" altLang="zh-CN">
                <a:sym typeface="Symbol" panose="05050102010706020507" pitchFamily="18" charset="2"/>
              </a:rPr>
              <a:t>[Idempotent]   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a:t>
            </a:r>
            <a:r>
              <a:rPr lang="en-US" altLang="zh-CN">
                <a:sym typeface="Symbol" panose="05050102010706020507" pitchFamily="18" charset="2"/>
              </a:rPr>
              <a:t>)</a:t>
            </a:r>
            <a:r>
              <a:rPr lang="en-US" altLang="zh-CN" i="1">
                <a:sym typeface="Symbol" panose="05050102010706020507" pitchFamily="18" charset="2"/>
              </a:rPr>
              <a:t> </a:t>
            </a:r>
            <a:endParaRPr lang="en-US" altLang="zh-CN" i="1">
              <a:sym typeface="Symbol" panose="05050102010706020507" pitchFamily="18" charset="2"/>
            </a:endParaRPr>
          </a:p>
          <a:p>
            <a:pPr eaLnBrk="1" hangingPunct="1">
              <a:buFontTx/>
              <a:buNone/>
            </a:pPr>
            <a:r>
              <a:rPr lang="en-US" altLang="zh-CN">
                <a:sym typeface="Symbol" panose="05050102010706020507" pitchFamily="18" charset="2"/>
              </a:rPr>
              <a:t>[Assoc.]          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p</a:t>
            </a:r>
            <a:r>
              <a:rPr lang="en-US" altLang="zh-CN">
                <a:sym typeface="Symbol" panose="05050102010706020507" pitchFamily="18" charset="2"/>
              </a:rPr>
              <a:t>)  </a:t>
            </a:r>
            <a:r>
              <a:rPr lang="en-US" altLang="zh-CN" i="1">
                <a:sym typeface="Symbol" panose="05050102010706020507" pitchFamily="18" charset="2"/>
              </a:rPr>
              <a:t>r </a:t>
            </a:r>
            <a:endParaRPr lang="en-US" altLang="zh-CN" i="1">
              <a:sym typeface="Symbol" panose="05050102010706020507" pitchFamily="18" charset="2"/>
            </a:endParaRPr>
          </a:p>
          <a:p>
            <a:pPr eaLnBrk="1" hangingPunct="1">
              <a:buFontTx/>
              <a:buNone/>
            </a:pPr>
            <a:r>
              <a:rPr lang="en-US" altLang="zh-CN">
                <a:sym typeface="Symbol" panose="05050102010706020507" pitchFamily="18" charset="2"/>
              </a:rPr>
              <a:t>[Commut.]      </a:t>
            </a:r>
            <a:r>
              <a:rPr lang="en-US" altLang="zh-CN" i="1">
                <a:sym typeface="Symbol" panose="05050102010706020507" pitchFamily="18" charset="2"/>
              </a:rPr>
              <a:t> </a:t>
            </a:r>
            <a:r>
              <a:rPr lang="en-US" altLang="zh-CN">
                <a:sym typeface="Symbol" panose="05050102010706020507" pitchFamily="18" charset="2"/>
              </a:rPr>
              <a:t></a:t>
            </a:r>
            <a:r>
              <a:rPr lang="en-US" altLang="zh-CN" i="1">
                <a:sym typeface="Symbol" panose="05050102010706020507" pitchFamily="18" charset="2"/>
              </a:rPr>
              <a:t>p </a:t>
            </a:r>
            <a:r>
              <a:rPr lang="en-US" altLang="zh-CN">
                <a:sym typeface="Symbol" panose="05050102010706020507" pitchFamily="18" charset="2"/>
              </a:rPr>
              <a:t> </a:t>
            </a:r>
            <a:r>
              <a:rPr lang="en-US" altLang="zh-CN" i="1">
                <a:sym typeface="Symbol" panose="05050102010706020507" pitchFamily="18" charset="2"/>
              </a:rPr>
              <a:t>q</a:t>
            </a:r>
            <a:r>
              <a:rPr lang="en-US" altLang="zh-CN">
                <a:sym typeface="Symbol" panose="05050102010706020507" pitchFamily="18" charset="2"/>
              </a:rPr>
              <a:t>  </a:t>
            </a:r>
            <a:r>
              <a:rPr lang="en-US" altLang="zh-CN" i="1">
                <a:sym typeface="Symbol" panose="05050102010706020507" pitchFamily="18" charset="2"/>
              </a:rPr>
              <a:t>r </a:t>
            </a:r>
            <a:endParaRPr lang="en-US" altLang="zh-CN">
              <a:sym typeface="Symbol" panose="05050102010706020507" pitchFamily="18" charset="2"/>
            </a:endParaRPr>
          </a:p>
          <a:p>
            <a:pPr eaLnBrk="1" hangingPunct="1">
              <a:buFontTx/>
              <a:buNone/>
            </a:pPr>
            <a:r>
              <a:rPr lang="en-US" altLang="zh-CN" i="1">
                <a:sym typeface="Symbol" panose="05050102010706020507" pitchFamily="18" charset="2"/>
              </a:rPr>
              <a:t>Q.E.D. (quod erat demonstrandum)</a:t>
            </a:r>
            <a:endParaRPr lang="en-US" altLang="zh-CN" i="1">
              <a:sym typeface="Symbol" panose="05050102010706020507" pitchFamily="18" charset="2"/>
            </a:endParaRPr>
          </a:p>
          <a:p>
            <a:pPr eaLnBrk="1" hangingPunct="1">
              <a:buFontTx/>
              <a:buNone/>
            </a:pPr>
            <a:endParaRPr lang="en-US" altLang="zh-CN">
              <a:sym typeface="Symbol" panose="05050102010706020507" pitchFamily="18" charset="2"/>
            </a:endParaRPr>
          </a:p>
        </p:txBody>
      </p:sp>
      <p:sp>
        <p:nvSpPr>
          <p:cNvPr id="50180"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sp>
        <p:nvSpPr>
          <p:cNvPr id="50181" name="Text Box 5"/>
          <p:cNvSpPr txBox="1">
            <a:spLocks noChangeArrowheads="1"/>
          </p:cNvSpPr>
          <p:nvPr/>
        </p:nvSpPr>
        <p:spPr bwMode="auto">
          <a:xfrm>
            <a:off x="2438400" y="6096000"/>
            <a:ext cx="3375025"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(Which was to be shown.)</a:t>
            </a:r>
            <a:endParaRPr lang="en-US" altLang="zh-CN" sz="2400">
              <a:latin typeface="Times New Roman" panose="02020603050405020304" pitchFamily="18" charset="0"/>
            </a:endParaRPr>
          </a:p>
        </p:txBody>
      </p:sp>
      <p:sp>
        <p:nvSpPr>
          <p:cNvPr id="50182" name="矩形 1"/>
          <p:cNvSpPr>
            <a:spLocks noChangeArrowheads="1"/>
          </p:cNvSpPr>
          <p:nvPr/>
        </p:nvSpPr>
        <p:spPr bwMode="auto">
          <a:xfrm>
            <a:off x="4932363" y="5480050"/>
            <a:ext cx="4281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b="1" i="1">
                <a:solidFill>
                  <a:srgbClr val="FF0000"/>
                </a:solidFill>
              </a:rPr>
              <a:t>Q.E.D.</a:t>
            </a:r>
            <a:r>
              <a:rPr lang="zh-CN" altLang="en-US" sz="1600" b="1" i="1">
                <a:solidFill>
                  <a:srgbClr val="FF0000"/>
                </a:solidFill>
              </a:rPr>
              <a:t>是拉丁片语「</a:t>
            </a:r>
            <a:r>
              <a:rPr lang="en-US" altLang="zh-CN" sz="1600" b="1" i="1">
                <a:solidFill>
                  <a:srgbClr val="FF0000"/>
                </a:solidFill>
              </a:rPr>
              <a:t>quod erat demonstrandum</a:t>
            </a:r>
            <a:r>
              <a:rPr lang="zh-CN" altLang="en-US" sz="1600" b="1" i="1">
                <a:solidFill>
                  <a:srgbClr val="FF0000"/>
                </a:solidFill>
              </a:rPr>
              <a:t>」（这被证明了）的缩写。</a:t>
            </a:r>
            <a:endParaRPr lang="zh-CN" altLang="en-US" sz="1600" b="1" i="1">
              <a:solidFill>
                <a:srgbClr val="FF0000"/>
              </a:solidFill>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anim calcmode="lin" valueType="num">
                                      <p:cBhvr additive="base">
                                        <p:cTn id="7" dur="500" fill="hold"/>
                                        <p:tgtEl>
                                          <p:spTgt spid="6891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915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9155">
                                            <p:txEl>
                                              <p:pRg st="1" end="1"/>
                                            </p:txEl>
                                          </p:spTgt>
                                        </p:tgtEl>
                                        <p:attrNameLst>
                                          <p:attrName>style.visibility</p:attrName>
                                        </p:attrNameLst>
                                      </p:cBhvr>
                                      <p:to>
                                        <p:strVal val="visible"/>
                                      </p:to>
                                    </p:set>
                                    <p:anim calcmode="lin" valueType="num">
                                      <p:cBhvr additive="base">
                                        <p:cTn id="13" dur="500" fill="hold"/>
                                        <p:tgtEl>
                                          <p:spTgt spid="6891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915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9155">
                                            <p:txEl>
                                              <p:pRg st="2" end="2"/>
                                            </p:txEl>
                                          </p:spTgt>
                                        </p:tgtEl>
                                        <p:attrNameLst>
                                          <p:attrName>style.visibility</p:attrName>
                                        </p:attrNameLst>
                                      </p:cBhvr>
                                      <p:to>
                                        <p:strVal val="visible"/>
                                      </p:to>
                                    </p:set>
                                    <p:anim calcmode="lin" valueType="num">
                                      <p:cBhvr additive="base">
                                        <p:cTn id="19" dur="500" fill="hold"/>
                                        <p:tgtEl>
                                          <p:spTgt spid="6891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915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89155">
                                            <p:txEl>
                                              <p:pRg st="3" end="3"/>
                                            </p:txEl>
                                          </p:spTgt>
                                        </p:tgtEl>
                                        <p:attrNameLst>
                                          <p:attrName>style.visibility</p:attrName>
                                        </p:attrNameLst>
                                      </p:cBhvr>
                                      <p:to>
                                        <p:strVal val="visible"/>
                                      </p:to>
                                    </p:set>
                                    <p:anim calcmode="lin" valueType="num">
                                      <p:cBhvr additive="base">
                                        <p:cTn id="25" dur="500" fill="hold"/>
                                        <p:tgtEl>
                                          <p:spTgt spid="6891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915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89155">
                                            <p:txEl>
                                              <p:pRg st="4" end="4"/>
                                            </p:txEl>
                                          </p:spTgt>
                                        </p:tgtEl>
                                        <p:attrNameLst>
                                          <p:attrName>style.visibility</p:attrName>
                                        </p:attrNameLst>
                                      </p:cBhvr>
                                      <p:to>
                                        <p:strVal val="visible"/>
                                      </p:to>
                                    </p:set>
                                    <p:anim calcmode="lin" valueType="num">
                                      <p:cBhvr additive="base">
                                        <p:cTn id="31" dur="500" fill="hold"/>
                                        <p:tgtEl>
                                          <p:spTgt spid="6891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8915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89155">
                                            <p:txEl>
                                              <p:pRg st="5" end="5"/>
                                            </p:txEl>
                                          </p:spTgt>
                                        </p:tgtEl>
                                        <p:attrNameLst>
                                          <p:attrName>style.visibility</p:attrName>
                                        </p:attrNameLst>
                                      </p:cBhvr>
                                      <p:to>
                                        <p:strVal val="visible"/>
                                      </p:to>
                                    </p:set>
                                    <p:anim calcmode="lin" valueType="num">
                                      <p:cBhvr additive="base">
                                        <p:cTn id="37" dur="500" fill="hold"/>
                                        <p:tgtEl>
                                          <p:spTgt spid="6891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8915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89155">
                                            <p:txEl>
                                              <p:pRg st="6" end="6"/>
                                            </p:txEl>
                                          </p:spTgt>
                                        </p:tgtEl>
                                        <p:attrNameLst>
                                          <p:attrName>style.visibility</p:attrName>
                                        </p:attrNameLst>
                                      </p:cBhvr>
                                      <p:to>
                                        <p:strVal val="visible"/>
                                      </p:to>
                                    </p:set>
                                    <p:anim calcmode="lin" valueType="num">
                                      <p:cBhvr additive="base">
                                        <p:cTn id="43" dur="500" fill="hold"/>
                                        <p:tgtEl>
                                          <p:spTgt spid="6891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89155">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Logically Equivalent</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4275" name="Content Placeholder 2"/>
          <p:cNvSpPr>
            <a:spLocks noGrp="1" noChangeArrowheads="1"/>
          </p:cNvSpPr>
          <p:nvPr>
            <p:ph idx="1"/>
          </p:nvPr>
        </p:nvSpPr>
        <p:spPr/>
        <p:txBody>
          <a:bodyPr/>
          <a:lstStyle/>
          <a:p>
            <a:pPr>
              <a:buFont typeface="Wingdings" panose="05000000000000000000" pitchFamily="2" charset="2"/>
              <a:buChar char="n"/>
            </a:pPr>
            <a:r>
              <a:rPr lang="en-US" altLang="zh-CN" sz="2000" dirty="0"/>
              <a:t>Two compound propositions p and q are logically equivalent if  </a:t>
            </a:r>
            <a:r>
              <a:rPr lang="en-US" altLang="zh-CN" sz="2000" i="1" dirty="0" err="1">
                <a:latin typeface="Cambria Math" panose="02040503050406030204" pitchFamily="18" charset="0"/>
              </a:rPr>
              <a:t>p↔q</a:t>
            </a:r>
            <a:r>
              <a:rPr lang="en-US" altLang="zh-CN" sz="2000" dirty="0"/>
              <a:t>  is a tautology.</a:t>
            </a:r>
            <a:endParaRPr lang="en-US" altLang="zh-CN" sz="2000" dirty="0"/>
          </a:p>
          <a:p>
            <a:pPr>
              <a:buFont typeface="Wingdings" panose="05000000000000000000" pitchFamily="2" charset="2"/>
              <a:buChar char="n"/>
            </a:pPr>
            <a:r>
              <a:rPr lang="en-US" altLang="zh-CN" sz="2000" dirty="0"/>
              <a:t>We write this as </a:t>
            </a:r>
            <a:r>
              <a:rPr lang="en-US" altLang="zh-CN" sz="2000" i="1" dirty="0" err="1">
                <a:latin typeface="Cambria Math" panose="02040503050406030204" pitchFamily="18" charset="0"/>
              </a:rPr>
              <a:t>p⇔q</a:t>
            </a:r>
            <a:r>
              <a:rPr lang="en-US" altLang="zh-CN" sz="2000" dirty="0"/>
              <a:t>   or as </a:t>
            </a:r>
            <a:r>
              <a:rPr lang="en-US" altLang="zh-CN" sz="2000" i="1" dirty="0" err="1">
                <a:latin typeface="Cambria Math" panose="02040503050406030204" pitchFamily="18" charset="0"/>
              </a:rPr>
              <a:t>p≡q</a:t>
            </a:r>
            <a:r>
              <a:rPr lang="en-US" altLang="zh-CN" sz="2000" dirty="0"/>
              <a:t> where </a:t>
            </a:r>
            <a:r>
              <a:rPr lang="en-US" altLang="zh-CN" sz="2000" i="1" dirty="0">
                <a:latin typeface="Cambria Math" panose="02040503050406030204" pitchFamily="18" charset="0"/>
              </a:rPr>
              <a:t>p</a:t>
            </a:r>
            <a:r>
              <a:rPr lang="en-US" altLang="zh-CN" sz="2000" dirty="0"/>
              <a:t> and </a:t>
            </a:r>
            <a:r>
              <a:rPr lang="en-US" altLang="zh-CN" sz="2000" i="1" dirty="0">
                <a:latin typeface="Cambria Math" panose="02040503050406030204" pitchFamily="18" charset="0"/>
              </a:rPr>
              <a:t>q</a:t>
            </a:r>
            <a:r>
              <a:rPr lang="en-US" altLang="zh-CN" sz="2000" dirty="0"/>
              <a:t> are compound propositions.</a:t>
            </a:r>
            <a:endParaRPr lang="en-US" altLang="zh-CN" sz="2000" dirty="0"/>
          </a:p>
          <a:p>
            <a:pPr>
              <a:buFont typeface="Wingdings" panose="05000000000000000000" pitchFamily="2" charset="2"/>
              <a:buChar char="n"/>
            </a:pPr>
            <a:r>
              <a:rPr lang="en-US" altLang="zh-CN" sz="2000" dirty="0"/>
              <a:t>Two compound propositions </a:t>
            </a:r>
            <a:r>
              <a:rPr lang="en-US" altLang="zh-CN" sz="2000" i="1" dirty="0">
                <a:latin typeface="Cambria Math" panose="02040503050406030204" pitchFamily="18" charset="0"/>
              </a:rPr>
              <a:t>p</a:t>
            </a:r>
            <a:r>
              <a:rPr lang="en-US" altLang="zh-CN" sz="2000" dirty="0"/>
              <a:t> and </a:t>
            </a:r>
            <a:r>
              <a:rPr lang="en-US" altLang="zh-CN" sz="2000" i="1" dirty="0">
                <a:latin typeface="Cambria Math" panose="02040503050406030204" pitchFamily="18" charset="0"/>
              </a:rPr>
              <a:t>q</a:t>
            </a:r>
            <a:r>
              <a:rPr lang="en-US" altLang="zh-CN" sz="2000" dirty="0"/>
              <a:t> are equivalent if and only if the columns in a truth table giving their truth values agree.</a:t>
            </a:r>
            <a:endParaRPr lang="en-US" altLang="zh-CN" sz="2000" dirty="0"/>
          </a:p>
          <a:p>
            <a:pPr>
              <a:buFont typeface="Wingdings" panose="05000000000000000000" pitchFamily="2" charset="2"/>
              <a:buChar char="n"/>
            </a:pPr>
            <a:r>
              <a:rPr lang="en-US" altLang="zh-CN" sz="2000" dirty="0"/>
              <a:t>This truth table show </a:t>
            </a:r>
            <a:r>
              <a:rPr lang="en-US" altLang="zh-CN" sz="2000" dirty="0">
                <a:latin typeface="Cambria Math" panose="02040503050406030204" pitchFamily="18" charset="0"/>
              </a:rPr>
              <a:t>¬</a:t>
            </a:r>
            <a:r>
              <a:rPr lang="en-US" altLang="zh-CN" sz="2000" i="1" dirty="0">
                <a:latin typeface="Cambria Math" panose="02040503050406030204" pitchFamily="18" charset="0"/>
              </a:rPr>
              <a:t>p </a:t>
            </a:r>
            <a:r>
              <a:rPr lang="en-US" altLang="zh-CN" sz="2000" dirty="0">
                <a:latin typeface="Cambria Math" panose="02040503050406030204" pitchFamily="18" charset="0"/>
              </a:rPr>
              <a:t>∨ </a:t>
            </a:r>
            <a:r>
              <a:rPr lang="en-US" altLang="zh-CN" sz="2000" i="1" dirty="0">
                <a:latin typeface="Cambria Math" panose="02040503050406030204" pitchFamily="18" charset="0"/>
              </a:rPr>
              <a:t>q  </a:t>
            </a:r>
            <a:r>
              <a:rPr lang="en-US" altLang="zh-CN" sz="2000" dirty="0"/>
              <a:t>is equivalent to </a:t>
            </a:r>
            <a:r>
              <a:rPr lang="en-US" altLang="zh-CN" sz="2000" i="1" dirty="0">
                <a:latin typeface="Cambria Math" panose="02040503050406030204" pitchFamily="18" charset="0"/>
              </a:rPr>
              <a:t>p → q.</a:t>
            </a:r>
            <a:endParaRPr lang="en-US" altLang="zh-CN" sz="2000" dirty="0"/>
          </a:p>
          <a:p>
            <a:pPr marL="514350" indent="-514350"/>
            <a:endParaRPr lang="en-US" altLang="zh-CN" sz="2000" dirty="0"/>
          </a:p>
          <a:p>
            <a:pPr marL="514350" indent="-514350"/>
            <a:endParaRPr lang="en-US" altLang="zh-CN" sz="2000" dirty="0"/>
          </a:p>
        </p:txBody>
      </p:sp>
      <p:graphicFrame>
        <p:nvGraphicFramePr>
          <p:cNvPr id="9" name="Content Placeholder 3"/>
          <p:cNvGraphicFramePr>
            <a:graphicFrameLocks noGrp="1"/>
          </p:cNvGraphicFramePr>
          <p:nvPr/>
        </p:nvGraphicFramePr>
        <p:xfrm>
          <a:off x="611559" y="4495800"/>
          <a:ext cx="7920882" cy="1857375"/>
        </p:xfrm>
        <a:graphic>
          <a:graphicData uri="http://schemas.openxmlformats.org/drawingml/2006/table">
            <a:tbl>
              <a:tblPr/>
              <a:tblGrid>
                <a:gridCol w="1159154"/>
                <a:gridCol w="1159154"/>
                <a:gridCol w="1545538"/>
                <a:gridCol w="2184827"/>
                <a:gridCol w="1872209"/>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a:ln>
                            <a:noFill/>
                          </a:ln>
                          <a:solidFill>
                            <a:srgbClr val="FF0000"/>
                          </a:solidFill>
                          <a:effectLst/>
                          <a:latin typeface="Cambria Math" panose="02040503050406030204" pitchFamily="18" charset="0"/>
                          <a:ea typeface="宋体" panose="02010600030101010101" pitchFamily="2" charset="-122"/>
                        </a:rPr>
                        <a:t>p</a:t>
                      </a:r>
                      <a:endParaRPr kumimoji="0"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0000"/>
                          </a:solidFill>
                          <a:effectLst/>
                          <a:latin typeface="Cambria Math" panose="02040503050406030204" pitchFamily="18" charset="0"/>
                          <a:ea typeface="宋体" panose="02010600030101010101" pitchFamily="2" charset="-122"/>
                        </a:rPr>
                        <a:t>q</a:t>
                      </a: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FF0000"/>
                          </a:solidFill>
                          <a:effectLst/>
                          <a:latin typeface="Cambria Math" panose="02040503050406030204" pitchFamily="18" charset="0"/>
                          <a:ea typeface="宋体" panose="02010600030101010101" pitchFamily="2" charset="-122"/>
                        </a:rPr>
                        <a:t>¬</a:t>
                      </a:r>
                      <a:r>
                        <a:rPr kumimoji="0" lang="en-US" altLang="zh-CN" sz="1800" b="1" i="1" u="none" strike="noStrike" cap="none" normalizeH="0" baseline="0" dirty="0">
                          <a:ln>
                            <a:noFill/>
                          </a:ln>
                          <a:solidFill>
                            <a:srgbClr val="FF0000"/>
                          </a:solidFill>
                          <a:effectLst/>
                          <a:latin typeface="Cambria Math" panose="02040503050406030204" pitchFamily="18" charset="0"/>
                          <a:ea typeface="宋体" panose="02010600030101010101" pitchFamily="2" charset="-122"/>
                        </a:rPr>
                        <a:t>p</a:t>
                      </a:r>
                      <a:endParaRPr kumimoji="0"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0000"/>
                          </a:solidFill>
                          <a:effectLst/>
                          <a:latin typeface="Cambria Math" panose="02040503050406030204" pitchFamily="18" charset="0"/>
                          <a:ea typeface="宋体" panose="02010600030101010101" pitchFamily="2" charset="-122"/>
                        </a:rPr>
                        <a:t>¬</a:t>
                      </a:r>
                      <a:r>
                        <a:rPr kumimoji="0" lang="en-US" altLang="zh-CN" sz="1800" b="1" i="1" u="none" strike="noStrike" cap="none" normalizeH="0" baseline="0">
                          <a:ln>
                            <a:noFill/>
                          </a:ln>
                          <a:solidFill>
                            <a:srgbClr val="FF0000"/>
                          </a:solidFill>
                          <a:effectLst/>
                          <a:latin typeface="Cambria Math" panose="02040503050406030204" pitchFamily="18" charset="0"/>
                          <a:ea typeface="宋体" panose="02010600030101010101" pitchFamily="2" charset="-122"/>
                        </a:rPr>
                        <a:t>p </a:t>
                      </a:r>
                      <a:r>
                        <a:rPr kumimoji="0" lang="en-US" altLang="zh-CN" sz="1800" b="1" i="0" u="none" strike="noStrike" cap="none" normalizeH="0" baseline="0">
                          <a:ln>
                            <a:noFill/>
                          </a:ln>
                          <a:solidFill>
                            <a:srgbClr val="FF0000"/>
                          </a:solidFill>
                          <a:effectLst/>
                          <a:latin typeface="Cambria Math" panose="02040503050406030204" pitchFamily="18" charset="0"/>
                          <a:ea typeface="宋体" panose="02010600030101010101" pitchFamily="2" charset="-122"/>
                        </a:rPr>
                        <a:t>∨ </a:t>
                      </a:r>
                      <a:r>
                        <a:rPr kumimoji="0" lang="en-US" altLang="zh-CN" sz="1800" b="1" i="1" u="none" strike="noStrike" cap="none" normalizeH="0" baseline="0">
                          <a:ln>
                            <a:noFill/>
                          </a:ln>
                          <a:solidFill>
                            <a:srgbClr val="FF0000"/>
                          </a:solidFill>
                          <a:effectLst/>
                          <a:latin typeface="Cambria Math" panose="02040503050406030204" pitchFamily="18" charset="0"/>
                          <a:ea typeface="宋体" panose="02010600030101010101" pitchFamily="2" charset="-122"/>
                        </a:rPr>
                        <a:t>q</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0000"/>
                          </a:solidFill>
                          <a:effectLst/>
                          <a:latin typeface="Cambria Math" panose="02040503050406030204" pitchFamily="18" charset="0"/>
                          <a:ea typeface="宋体" panose="02010600030101010101" pitchFamily="2" charset="-122"/>
                        </a:rPr>
                        <a:t>p→ q</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b="1" dirty="0">
                <a:effectLst>
                  <a:outerShdw blurRad="38100" dist="38100" dir="2700000" algn="tl">
                    <a:srgbClr val="000000">
                      <a:alpha val="43137"/>
                    </a:srgbClr>
                  </a:outerShdw>
                </a:effectLst>
              </a:rPr>
              <a:t>Application</a:t>
            </a:r>
            <a:endParaRPr lang="en-US" altLang="zh-C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02569"/>
            <a:ext cx="8229600" cy="4525963"/>
          </a:xfrm>
        </p:spPr>
        <p:txBody>
          <a:bodyPr>
            <a:normAutofit/>
          </a:bodyPr>
          <a:lstStyle/>
          <a:p>
            <a:pPr>
              <a:buFont typeface="Wingdings" panose="05000000000000000000" pitchFamily="2" charset="2"/>
              <a:buChar char="p"/>
              <a:defRPr/>
            </a:pPr>
            <a:r>
              <a:rPr lang="en-US" altLang="zh-CN" sz="2000" dirty="0"/>
              <a:t>Please simplify the following program</a:t>
            </a:r>
            <a:endParaRPr lang="en-US" altLang="zh-CN" sz="2000" dirty="0"/>
          </a:p>
          <a:p>
            <a:pPr marL="0" indent="0">
              <a:buNone/>
              <a:defRPr/>
            </a:pPr>
            <a:r>
              <a:rPr lang="en-US" sz="2000" dirty="0"/>
              <a:t> </a:t>
            </a:r>
            <a:endParaRPr lang="en-US" sz="2000" dirty="0"/>
          </a:p>
        </p:txBody>
      </p:sp>
      <p:sp>
        <p:nvSpPr>
          <p:cNvPr id="4" name="矩形 3"/>
          <p:cNvSpPr/>
          <p:nvPr/>
        </p:nvSpPr>
        <p:spPr>
          <a:xfrm>
            <a:off x="3851920" y="2016725"/>
            <a:ext cx="5040560" cy="1129540"/>
          </a:xfrm>
          <a:prstGeom prst="rect">
            <a:avLst/>
          </a:prstGeom>
        </p:spPr>
        <p:txBody>
          <a:bodyPr wrap="square">
            <a:spAutoFit/>
          </a:bodyPr>
          <a:lstStyle/>
          <a:p>
            <a:pPr eaLnBrk="1" hangingPunct="1">
              <a:lnSpc>
                <a:spcPct val="110000"/>
              </a:lnSpc>
              <a:spcBef>
                <a:spcPct val="50000"/>
              </a:spcBef>
            </a:pPr>
            <a:r>
              <a:rPr lang="en-US" altLang="zh-CN" b="1" dirty="0">
                <a:latin typeface="Times New Roman" panose="02020603050405020304" pitchFamily="18" charset="0"/>
                <a:ea typeface="楷体_GB2312" pitchFamily="49" charset="-122"/>
                <a:cs typeface="Times New Roman" panose="02020603050405020304" pitchFamily="18" charset="0"/>
              </a:rPr>
              <a:t>The condition for executing code segment </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XXX </a:t>
            </a:r>
            <a:r>
              <a:rPr lang="en-US" altLang="zh-CN" b="1" dirty="0">
                <a:latin typeface="Times New Roman" panose="02020603050405020304" pitchFamily="18" charset="0"/>
                <a:ea typeface="楷体_GB2312" pitchFamily="49" charset="-122"/>
                <a:cs typeface="Times New Roman" panose="02020603050405020304" pitchFamily="18" charset="0"/>
              </a:rPr>
              <a:t>is:</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10000"/>
              </a:lnSpc>
              <a:spcBef>
                <a:spcPct val="50000"/>
              </a:spcBef>
            </a:pPr>
            <a:r>
              <a:rPr lang="en-US" altLang="zh-CN" b="1" dirty="0">
                <a:latin typeface="Times New Roman" panose="02020603050405020304" pitchFamily="18" charset="0"/>
                <a:ea typeface="楷体_GB2312" pitchFamily="49" charset="-122"/>
                <a:cs typeface="Times New Roman" panose="02020603050405020304" pitchFamily="18" charset="0"/>
              </a:rPr>
              <a:t>((A∧B) ∧ (B ∨</a:t>
            </a:r>
            <a:r>
              <a:rPr lang="en-US" altLang="zh-CN"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C) )  </a:t>
            </a: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 A∧B)</a:t>
            </a:r>
            <a:r>
              <a:rPr lang="zh-CN" altLang="en-US" b="1" dirty="0">
                <a:latin typeface="Times New Roman" panose="02020603050405020304" pitchFamily="18" charset="0"/>
                <a:ea typeface="楷体_GB2312" pitchFamily="49" charset="-122"/>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(A∧C))</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10000"/>
              </a:lnSpc>
              <a:spcBef>
                <a:spcPct val="50000"/>
              </a:spcBef>
            </a:pPr>
            <a:r>
              <a:rPr lang="zh-CN" altLang="en-US"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A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B ∧ C</a:t>
            </a:r>
            <a:r>
              <a:rPr lang="zh-CN" altLang="en-US" b="1" dirty="0">
                <a:latin typeface="Times New Roman" panose="02020603050405020304" pitchFamily="18" charset="0"/>
                <a:ea typeface="楷体_GB2312" pitchFamily="49" charset="-122"/>
                <a:cs typeface="Times New Roman" panose="02020603050405020304" pitchFamily="18" charset="0"/>
              </a:rPr>
              <a:t>）</a:t>
            </a:r>
            <a:endParaRPr lang="zh-CN" altLang="en-US" b="1" dirty="0">
              <a:latin typeface="Times New Roman" panose="02020603050405020304" pitchFamily="18" charset="0"/>
              <a:ea typeface="楷体_GB2312" pitchFamily="49" charset="-122"/>
              <a:cs typeface="Times New Roman" panose="02020603050405020304" pitchFamily="18" charset="0"/>
            </a:endParaRPr>
          </a:p>
        </p:txBody>
      </p:sp>
      <p:sp>
        <p:nvSpPr>
          <p:cNvPr id="5" name="矩形 4"/>
          <p:cNvSpPr/>
          <p:nvPr/>
        </p:nvSpPr>
        <p:spPr>
          <a:xfrm>
            <a:off x="3851920" y="3623084"/>
            <a:ext cx="4896544" cy="950453"/>
          </a:xfrm>
          <a:prstGeom prst="rect">
            <a:avLst/>
          </a:prstGeom>
        </p:spPr>
        <p:txBody>
          <a:bodyPr wrap="square">
            <a:spAutoFit/>
          </a:bodyPr>
          <a:lstStyle/>
          <a:p>
            <a:pPr eaLnBrk="1" hangingPunct="1">
              <a:lnSpc>
                <a:spcPct val="120000"/>
              </a:lnSpc>
            </a:pPr>
            <a:r>
              <a:rPr lang="en-US" altLang="zh-CN" b="1" dirty="0">
                <a:latin typeface="Times New Roman" panose="02020603050405020304" pitchFamily="18" charset="0"/>
                <a:ea typeface="楷体_GB2312" pitchFamily="49" charset="-122"/>
                <a:cs typeface="Times New Roman" panose="02020603050405020304" pitchFamily="18" charset="0"/>
              </a:rPr>
              <a:t>The condition for executing code segment </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YYY </a:t>
            </a:r>
            <a:r>
              <a:rPr lang="en-US" altLang="zh-CN" b="1" dirty="0">
                <a:latin typeface="Times New Roman" panose="02020603050405020304" pitchFamily="18" charset="0"/>
                <a:ea typeface="楷体_GB2312" pitchFamily="49" charset="-122"/>
                <a:cs typeface="Times New Roman" panose="02020603050405020304" pitchFamily="18" charset="0"/>
              </a:rPr>
              <a:t>is:</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20000"/>
              </a:lnSpc>
            </a:pPr>
            <a:r>
              <a:rPr lang="en-US" altLang="zh-CN" b="1" dirty="0">
                <a:latin typeface="Times New Roman" panose="02020603050405020304" pitchFamily="18" charset="0"/>
                <a:ea typeface="楷体_GB2312" pitchFamily="49" charset="-122"/>
                <a:cs typeface="Times New Roman" panose="02020603050405020304" pitchFamily="18" charset="0"/>
              </a:rPr>
              <a:t>((A∧B)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ea typeface="楷体_GB2312" pitchFamily="49" charset="-122"/>
                <a:cs typeface="Times New Roman" panose="02020603050405020304" pitchFamily="18" charset="0"/>
              </a:rPr>
              <a:t>(B ∨ C) )</a:t>
            </a: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(A∧B)</a:t>
            </a:r>
            <a:r>
              <a:rPr lang="zh-CN" altLang="en-US" b="1" dirty="0">
                <a:latin typeface="Times New Roman" panose="02020603050405020304" pitchFamily="18" charset="0"/>
                <a:ea typeface="楷体_GB2312" pitchFamily="49" charset="-122"/>
                <a:cs typeface="Times New Roman" panose="02020603050405020304" pitchFamily="18" charset="0"/>
              </a:rPr>
              <a:t> ∧ </a:t>
            </a:r>
            <a:r>
              <a:rPr lang="en-US" altLang="zh-CN" b="1" dirty="0">
                <a:latin typeface="Times New Roman" panose="02020603050405020304" pitchFamily="18" charset="0"/>
                <a:ea typeface="楷体_GB2312" pitchFamily="49" charset="-122"/>
                <a:cs typeface="Times New Roman" panose="02020603050405020304" pitchFamily="18" charset="0"/>
              </a:rPr>
              <a:t>(A∧C))</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20000"/>
              </a:lnSpc>
            </a:pPr>
            <a:r>
              <a:rPr lang="zh-CN" altLang="en-US"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ea typeface="楷体_GB2312" pitchFamily="49" charset="-122"/>
                <a:cs typeface="Times New Roman" panose="02020603050405020304" pitchFamily="18" charset="0"/>
              </a:rPr>
              <a:t>A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B ∧ C</a:t>
            </a:r>
            <a:endParaRPr lang="en-US" altLang="zh-CN" b="1" dirty="0">
              <a:latin typeface="Times New Roman" panose="02020603050405020304" pitchFamily="18" charset="0"/>
              <a:ea typeface="楷体_GB2312" pitchFamily="49" charset="-122"/>
              <a:cs typeface="Times New Roman" panose="02020603050405020304" pitchFamily="18" charset="0"/>
            </a:endParaRPr>
          </a:p>
        </p:txBody>
      </p:sp>
      <p:grpSp>
        <p:nvGrpSpPr>
          <p:cNvPr id="6" name="组合 5"/>
          <p:cNvGrpSpPr/>
          <p:nvPr/>
        </p:nvGrpSpPr>
        <p:grpSpPr>
          <a:xfrm>
            <a:off x="3866624" y="5123021"/>
            <a:ext cx="2880320" cy="1490614"/>
            <a:chOff x="3851920" y="4746698"/>
            <a:chExt cx="2880320" cy="1490614"/>
          </a:xfrm>
        </p:grpSpPr>
        <p:sp>
          <p:nvSpPr>
            <p:cNvPr id="7" name="圆角矩形 13"/>
            <p:cNvSpPr/>
            <p:nvPr/>
          </p:nvSpPr>
          <p:spPr>
            <a:xfrm>
              <a:off x="3851920" y="4746698"/>
              <a:ext cx="2664296" cy="1490614"/>
            </a:xfrm>
            <a:prstGeom prst="roundRect">
              <a:avLst/>
            </a:prstGeom>
            <a:solidFill>
              <a:schemeClr val="accent4">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3888432" y="4759984"/>
              <a:ext cx="2843808" cy="1477328"/>
            </a:xfrm>
            <a:prstGeom prst="rect">
              <a:avLst/>
            </a:prstGeom>
          </p:spPr>
          <p:txBody>
            <a:bodyPr wrap="square">
              <a:spAutoFit/>
            </a:bodyPr>
            <a:lstStyle/>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If  A∧ </a:t>
              </a:r>
              <a:r>
                <a:rPr lang="en-US" altLang="zh-CN"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B∧C  then</a:t>
              </a:r>
              <a:endPar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        YYY</a:t>
              </a:r>
              <a:endPar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Else</a:t>
              </a:r>
              <a:endPar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        XXX</a:t>
              </a:r>
              <a:endPar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End</a:t>
              </a:r>
              <a:endPar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endParaRPr>
            </a:p>
          </p:txBody>
        </p:sp>
      </p:grpSp>
      <p:sp>
        <p:nvSpPr>
          <p:cNvPr id="9" name="矩形 8"/>
          <p:cNvSpPr/>
          <p:nvPr/>
        </p:nvSpPr>
        <p:spPr>
          <a:xfrm>
            <a:off x="920694" y="1944717"/>
            <a:ext cx="1946176" cy="45405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851920" y="1944718"/>
            <a:ext cx="5040560" cy="1384272"/>
          </a:xfrm>
          <a:prstGeom prst="rect">
            <a:avLst/>
          </a:prstGeom>
          <a:noFill/>
          <a:ln>
            <a:solidFill>
              <a:srgbClr val="238D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3851920" y="3572372"/>
            <a:ext cx="5040560" cy="1282550"/>
          </a:xfrm>
          <a:prstGeom prst="rect">
            <a:avLst/>
          </a:prstGeom>
          <a:noFill/>
          <a:ln>
            <a:solidFill>
              <a:srgbClr val="238D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右箭头 15"/>
          <p:cNvSpPr/>
          <p:nvPr/>
        </p:nvSpPr>
        <p:spPr>
          <a:xfrm rot="2800654">
            <a:off x="2690192" y="4953020"/>
            <a:ext cx="1288527" cy="34000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965071" y="2091478"/>
            <a:ext cx="2664296" cy="4179606"/>
          </a:xfrm>
          <a:prstGeom prst="rect">
            <a:avLst/>
          </a:prstGeom>
          <a:noFill/>
        </p:spPr>
        <p:txBody>
          <a:bodyPr wrap="square" rtlCol="0">
            <a:spAutoFit/>
          </a:bodyPr>
          <a:lstStyle/>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If  A ∧ B  then</a:t>
            </a:r>
            <a:endParaRPr lang="en-US" altLang="zh-CN" sz="1600" b="1" dirty="0">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If  B ∨ C then</a:t>
            </a:r>
            <a:endParaRPr lang="en-US" altLang="zh-CN" sz="1600" b="1" dirty="0">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a:t>
            </a: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XXX</a:t>
            </a:r>
            <a:endPar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Else</a:t>
            </a:r>
            <a:endParaRPr lang="en-US" altLang="zh-CN" sz="1600" b="1" dirty="0">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        YYY</a:t>
            </a:r>
            <a:endPar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End</a:t>
            </a:r>
            <a:endParaRPr lang="en-US" altLang="zh-CN" sz="1600" b="1" dirty="0">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Else</a:t>
            </a:r>
            <a:endParaRPr lang="en-US" altLang="zh-CN" sz="1600" b="1" dirty="0">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If  A ∧ C  then</a:t>
            </a:r>
            <a:endParaRPr lang="en-US" altLang="zh-CN" sz="1600" b="1" dirty="0">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a:t>
            </a: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YYY</a:t>
            </a:r>
            <a:endPar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Else</a:t>
            </a:r>
            <a:endParaRPr lang="en-US" altLang="zh-CN" sz="1600" b="1" dirty="0">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a:t>
            </a: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XXX</a:t>
            </a:r>
            <a:endPar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End</a:t>
            </a:r>
            <a:endParaRPr lang="en-US" altLang="zh-CN" sz="1600" b="1" dirty="0">
              <a:latin typeface="Times New Roman" panose="02020603050405020304" pitchFamily="18" charset="0"/>
              <a:ea typeface="楷体_GB2312" pitchFamily="49" charset="-122"/>
              <a:cs typeface="Times New Roman" panose="02020603050405020304" pitchFamily="18" charset="0"/>
            </a:endParaRP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End</a:t>
            </a:r>
            <a:endParaRPr lang="en-US" altLang="zh-CN" sz="1600" b="1" dirty="0">
              <a:latin typeface="Times New Roman" panose="02020603050405020304" pitchFamily="18" charset="0"/>
              <a:ea typeface="楷体_GB2312" pitchFamily="49" charset="-122"/>
              <a:cs typeface="Times New Roman" panose="02020603050405020304" pitchFamily="18" charset="0"/>
            </a:endParaRPr>
          </a:p>
          <a:p>
            <a:endParaRPr lang="zh-CN" altLang="en-US" dirty="0"/>
          </a:p>
        </p:txBody>
      </p:sp>
      <p:sp>
        <p:nvSpPr>
          <p:cNvPr id="13" name="灯片编号占位符 12"/>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b="1" dirty="0">
                <a:effectLst>
                  <a:outerShdw blurRad="38100" dist="38100" dir="2700000" algn="tl">
                    <a:srgbClr val="000000">
                      <a:alpha val="43137"/>
                    </a:srgbClr>
                  </a:outerShdw>
                </a:effectLst>
              </a:rPr>
              <a:t>Application</a:t>
            </a:r>
            <a:endParaRPr lang="en-US" altLang="zh-C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95325"/>
            <a:ext cx="8229600" cy="5030019"/>
          </a:xfrm>
        </p:spPr>
        <p:txBody>
          <a:bodyPr>
            <a:normAutofit fontScale="92500" lnSpcReduction="20000"/>
          </a:bodyPr>
          <a:lstStyle/>
          <a:p>
            <a:pPr>
              <a:lnSpc>
                <a:spcPct val="140000"/>
              </a:lnSpc>
              <a:buFont typeface="Wingdings" panose="05000000000000000000" pitchFamily="2" charset="2"/>
              <a:buChar char="p"/>
              <a:defRPr/>
            </a:pPr>
            <a:r>
              <a:rPr lang="en-US" altLang="zh-CN" sz="2000" b="1" dirty="0"/>
              <a:t>Please solve the following problem using the methods from Logical Equivalences.</a:t>
            </a:r>
            <a:endParaRPr lang="en-US" altLang="zh-CN" sz="2000" b="1" dirty="0"/>
          </a:p>
          <a:p>
            <a:pPr marR="0" lvl="0" algn="just" defTabSz="914400" rtl="0" eaLnBrk="1" fontAlgn="base" latinLnBrk="0" hangingPunct="1">
              <a:lnSpc>
                <a:spcPct val="100000"/>
              </a:lnSpc>
              <a:spcBef>
                <a:spcPts val="1200"/>
              </a:spcBef>
              <a:spcAft>
                <a:spcPct val="0"/>
              </a:spcAft>
              <a:buClrTx/>
              <a:buSzTx/>
              <a:buFont typeface="Wingdings" panose="05000000000000000000" pitchFamily="2" charset="2"/>
              <a:buChar char="u"/>
              <a:defRPr/>
            </a:pP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participate in the 100-meter race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four audience </a:t>
            </a:r>
            <a:r>
              <a:rPr lang="en-US" altLang="zh-CN" sz="2000" b="1" kern="1200" dirty="0">
                <a:solidFill>
                  <a:prstClr val="black"/>
                </a:solidFill>
                <a:ea typeface="宋体" panose="02010600030101010101" pitchFamily="2" charset="-122"/>
                <a:cs typeface="Times New Roman" panose="02020603050405020304" pitchFamily="18" charset="0"/>
              </a:rPr>
              <a:t>X</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Y</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Z</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predicate the result as follows before the competition.</a:t>
            </a:r>
            <a:endPar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en-US" altLang="zh-CN" sz="2000" b="1" kern="1200" dirty="0">
                <a:solidFill>
                  <a:prstClr val="black"/>
                </a:solidFill>
                <a:ea typeface="宋体" panose="02010600030101010101" pitchFamily="2" charset="-122"/>
                <a:cs typeface="Times New Roman" panose="02020603050405020304" pitchFamily="18" charset="0"/>
              </a:rPr>
              <a:t>X</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ranks the first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B</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ranks the second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a:t>
            </a:r>
            <a:endPar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en-US" altLang="zh-CN" sz="2000" b="1" kern="1200" dirty="0">
                <a:solidFill>
                  <a:prstClr val="black"/>
                </a:solidFill>
                <a:ea typeface="宋体" panose="02010600030101010101" pitchFamily="2" charset="-122"/>
                <a:cs typeface="Times New Roman" panose="02020603050405020304" pitchFamily="18" charset="0"/>
              </a:rPr>
              <a:t>Y</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ranks the second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ranks the third place.</a:t>
            </a:r>
            <a:endPar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en-US" altLang="zh-CN" sz="2000" b="1" kern="1200" dirty="0">
                <a:solidFill>
                  <a:prstClr val="black"/>
                </a:solidFill>
                <a:ea typeface="宋体" panose="02010600030101010101" pitchFamily="2" charset="-122"/>
                <a:cs typeface="Times New Roman" panose="02020603050405020304" pitchFamily="18" charset="0"/>
              </a:rPr>
              <a:t>Z</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ranks the second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D</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 ranks the fourth place.</a:t>
            </a:r>
            <a:endPar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en-US" altLang="zh-CN" sz="2000" kern="1200" dirty="0">
                <a:solidFill>
                  <a:prstClr val="black"/>
                </a:solidFill>
                <a:ea typeface="宋体" panose="02010600030101010101" pitchFamily="2" charset="-122"/>
                <a:cs typeface="Times New Roman" panose="02020603050405020304" pitchFamily="18" charset="0"/>
              </a:rPr>
              <a:t>After the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competition, we discover that each of the four audiences is right for half of their predication, so what is the real ranking</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rPr>
              <a:t>？</a:t>
            </a:r>
            <a:endPar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20000"/>
              </a:lnSpc>
              <a:spcBef>
                <a:spcPct val="20000"/>
              </a:spcBef>
              <a:spcAft>
                <a:spcPct val="0"/>
              </a:spcAft>
              <a:buClrTx/>
              <a:buSzTx/>
              <a:buFont typeface="Arial" panose="020B0604020202020204" pitchFamily="34" charset="0"/>
              <a:buNone/>
              <a:defRPr/>
            </a:pP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R="0" lvl="0" algn="just" defTabSz="914400" rtl="0" eaLnBrk="1" fontAlgn="base" latinLnBrk="0" hangingPunct="1">
              <a:lnSpc>
                <a:spcPct val="120000"/>
              </a:lnSpc>
              <a:spcBef>
                <a:spcPct val="20000"/>
              </a:spcBef>
              <a:spcAft>
                <a:spcPct val="0"/>
              </a:spcAft>
              <a:buClrTx/>
              <a:buSzTx/>
              <a:buFont typeface="Wingdings" panose="05000000000000000000" pitchFamily="2" charset="2"/>
              <a:buChar char="u"/>
              <a:defRPr/>
            </a:pPr>
            <a:r>
              <a:rPr lang="en-US" altLang="zh-CN" sz="2000" b="1" kern="1200" dirty="0">
                <a:solidFill>
                  <a:prstClr val="black"/>
                </a:solidFill>
                <a:latin typeface="Arial" panose="020B0604020202020204" pitchFamily="34" charset="0"/>
                <a:ea typeface="宋体" panose="02010600030101010101" pitchFamily="2" charset="-122"/>
                <a:cs typeface="Arial" panose="020B0604020202020204" pitchFamily="34" charset="0"/>
              </a:rPr>
              <a:t> Let</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a:t>
            </a:r>
            <a:r>
              <a:rPr kumimoji="0" lang="en-US" altLang="zh-CN" sz="2000" b="1" i="1"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 q</a:t>
            </a:r>
            <a:r>
              <a:rPr kumimoji="0" lang="en-US" altLang="zh-CN" sz="2000" b="1" i="1"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 </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1"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1" i="1" u="none" strike="noStrike" kern="1200" cap="none" spc="0" normalizeH="0" baseline="-2500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 </a:t>
            </a:r>
            <a:r>
              <a:rPr kumimoji="0" lang="en-US" altLang="zh-CN" sz="2000" b="1" i="1"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1200" cap="none" spc="0" normalizeH="0" baseline="-2500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b="1" i="1"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000" b="1" kern="1200" dirty="0">
                <a:solidFill>
                  <a:prstClr val="black"/>
                </a:solidFill>
                <a:latin typeface="Arial" panose="020B0604020202020204" pitchFamily="34" charset="0"/>
                <a:ea typeface="宋体" panose="02010600030101010101" pitchFamily="2" charset="-122"/>
                <a:cs typeface="Arial" panose="020B0604020202020204" pitchFamily="34" charset="0"/>
              </a:rPr>
              <a:t> denote that </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 </a:t>
            </a:r>
            <a:r>
              <a:rPr kumimoji="0" lang="en-US" altLang="zh-CN" sz="200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 the </a:t>
            </a:r>
            <a:r>
              <a:rPr lang="en-US" altLang="zh-CN" sz="2000" kern="1200" dirty="0">
                <a:solidFill>
                  <a:prstClr val="black"/>
                </a:solidFill>
                <a:latin typeface="Arial" panose="020B0604020202020204" pitchFamily="34" charset="0"/>
                <a:ea typeface="宋体" panose="02010600030101010101" pitchFamily="2" charset="-122"/>
                <a:cs typeface="Arial" panose="020B0604020202020204" pitchFamily="34" charset="0"/>
              </a:rPr>
              <a:t>N</a:t>
            </a:r>
            <a:r>
              <a:rPr kumimoji="0" lang="en-US" altLang="zh-CN" sz="200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o. </a:t>
            </a:r>
            <a:r>
              <a:rPr kumimoji="0" lang="en-US" altLang="zh-CN" sz="2000" b="1" i="1" u="none" strike="noStrike" kern="1200" cap="none" spc="0" normalizeH="0" baseline="0" noProof="0" dirty="0" err="1">
                <a:ln>
                  <a:noFill/>
                </a:ln>
                <a:solidFill>
                  <a:srgbClr val="C00000"/>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in the final ranking, respectively</a:t>
            </a:r>
            <a:endParaRPr kumimoji="0" lang="en-US" altLang="zh-CN" sz="200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14400" marR="0" lvl="0" indent="-457200" algn="just" defTabSz="914400" rtl="0" eaLnBrk="1" fontAlgn="base" latinLnBrk="0" hangingPunct="1">
              <a:lnSpc>
                <a:spcPct val="100000"/>
              </a:lnSpc>
              <a:spcBef>
                <a:spcPct val="20000"/>
              </a:spcBef>
              <a:spcAft>
                <a:spcPct val="0"/>
              </a:spcAft>
              <a:buClr>
                <a:prstClr val="black"/>
              </a:buClr>
              <a:buSzPct val="75000"/>
              <a:buFont typeface="+mj-lt"/>
              <a:buAutoNum type="arabicParenR"/>
              <a:defRPr/>
            </a:pP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q</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q</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1</a:t>
            </a:r>
            <a:endPar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endParaRPr>
          </a:p>
          <a:p>
            <a:pPr marL="914400" marR="0" lvl="0" indent="-457200" algn="just" defTabSz="914400" rtl="0" eaLnBrk="1" fontAlgn="base" latinLnBrk="0" hangingPunct="1">
              <a:lnSpc>
                <a:spcPct val="100000"/>
              </a:lnSpc>
              <a:spcBef>
                <a:spcPct val="20000"/>
              </a:spcBef>
              <a:spcAft>
                <a:spcPct val="0"/>
              </a:spcAft>
              <a:buClr>
                <a:prstClr val="black"/>
              </a:buClr>
              <a:buSzPct val="75000"/>
              <a:buFont typeface="+mj-lt"/>
              <a:buAutoNum type="arabicParenR"/>
              <a:defRPr/>
            </a:pP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1</a:t>
            </a:r>
            <a:endPar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14400" marR="0" lvl="0" indent="-457200" algn="just" defTabSz="914400" rtl="0" eaLnBrk="1" fontAlgn="base" latinLnBrk="0" hangingPunct="1">
              <a:lnSpc>
                <a:spcPct val="100000"/>
              </a:lnSpc>
              <a:spcBef>
                <a:spcPct val="20000"/>
              </a:spcBef>
              <a:spcAft>
                <a:spcPct val="0"/>
              </a:spcAft>
              <a:buClr>
                <a:prstClr val="black"/>
              </a:buClr>
              <a:buSzPct val="75000"/>
              <a:buFont typeface="+mj-lt"/>
              <a:buAutoNum type="arabicParenR"/>
              <a:defRPr/>
            </a:pP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p</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1</a:t>
            </a:r>
            <a:endPar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a:buFont typeface="Wingdings" panose="05000000000000000000" pitchFamily="2" charset="2"/>
              <a:buChar char="n"/>
              <a:defRPr/>
            </a:pPr>
            <a:endParaRPr lang="en-US" altLang="zh-CN" sz="2000" dirty="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p:cNvSpPr txBox="1"/>
          <p:nvPr/>
        </p:nvSpPr>
        <p:spPr bwMode="auto">
          <a:xfrm>
            <a:off x="609600" y="764704"/>
            <a:ext cx="7924800" cy="492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l" rtl="0" eaLnBrk="0" fontAlgn="base" hangingPunct="0">
              <a:spcBef>
                <a:spcPct val="20000"/>
              </a:spcBef>
              <a:spcAft>
                <a:spcPct val="0"/>
              </a:spcAft>
              <a:buFont typeface="Arial" panose="020B0604020202020204" pitchFamily="34" charset="0"/>
              <a:buNone/>
              <a:defRPr sz="3200" b="1" kern="1200">
                <a:solidFill>
                  <a:schemeClr val="tx1"/>
                </a:solidFill>
                <a:latin typeface="宋体" panose="02010600030101010101" pitchFamily="2" charset="-122"/>
                <a:ea typeface="宋体" panose="02010600030101010101" pitchFamily="2" charset="-122"/>
                <a:cs typeface="+mn-cs"/>
              </a:defRPr>
            </a:lvl1pPr>
            <a:lvl2pPr marL="548640" indent="0" algn="l" rtl="0" eaLnBrk="0" fontAlgn="base" hangingPunct="0">
              <a:spcBef>
                <a:spcPct val="20000"/>
              </a:spcBef>
              <a:spcAft>
                <a:spcPct val="0"/>
              </a:spcAft>
              <a:buFont typeface="Arial" panose="020B0604020202020204" pitchFamily="34" charset="0"/>
              <a:buNone/>
              <a:defRPr sz="2800" b="1" kern="1200">
                <a:solidFill>
                  <a:schemeClr val="tx1"/>
                </a:solidFill>
                <a:latin typeface="宋体" panose="02010600030101010101" pitchFamily="2" charset="-122"/>
                <a:ea typeface="宋体" panose="0201060003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None/>
              <a:defRPr sz="2400" b="1" kern="1200">
                <a:solidFill>
                  <a:schemeClr val="tx1"/>
                </a:solidFill>
                <a:latin typeface="宋体" panose="02010600030101010101" pitchFamily="2" charset="-122"/>
                <a:ea typeface="宋体" panose="0201060003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None/>
              <a:defRPr sz="2000" b="1" kern="1200">
                <a:solidFill>
                  <a:schemeClr val="tx1"/>
                </a:solidFill>
                <a:latin typeface="宋体" panose="02010600030101010101" pitchFamily="2" charset="-122"/>
                <a:ea typeface="宋体" panose="0201060003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None/>
              <a:defRPr sz="2000" b="1"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gn="just" eaLnBrk="1" hangingPunct="1">
              <a:buFont typeface="Wingdings" panose="05000000000000000000" pitchFamily="2" charset="2"/>
              <a:buChar char="§"/>
            </a:pPr>
            <a:r>
              <a:rPr lang="en-US" altLang="zh-CN" sz="2200" dirty="0">
                <a:latin typeface="+mn-lt"/>
                <a:ea typeface="+mn-ea"/>
                <a:cs typeface="Times New Roman" panose="02020603050405020304" pitchFamily="18" charset="0"/>
              </a:rPr>
              <a:t>By</a:t>
            </a:r>
            <a:r>
              <a:rPr lang="zh-CN" altLang="en-US" sz="2200" dirty="0">
                <a:latin typeface="+mn-lt"/>
                <a:ea typeface="+mn-ea"/>
                <a:cs typeface="Times New Roman" panose="02020603050405020304" pitchFamily="18" charset="0"/>
              </a:rPr>
              <a:t> </a:t>
            </a:r>
            <a:r>
              <a:rPr lang="en-US" altLang="zh-CN" sz="2200" dirty="0">
                <a:latin typeface="+mn-lt"/>
                <a:ea typeface="+mn-ea"/>
                <a:cs typeface="Times New Roman" panose="02020603050405020304" pitchFamily="18" charset="0"/>
              </a:rPr>
              <a:t>1) and 2),</a:t>
            </a:r>
            <a:endParaRPr lang="en-US" altLang="zh-CN" sz="2200" dirty="0">
              <a:latin typeface="+mn-lt"/>
              <a:ea typeface="+mn-ea"/>
              <a:cs typeface="Times New Roman" panose="02020603050405020304" pitchFamily="18" charset="0"/>
            </a:endParaRPr>
          </a:p>
          <a:p>
            <a:pPr algn="just" eaLnBrk="1" hangingPunct="1"/>
            <a:r>
              <a:rPr lang="en-US" altLang="zh-CN" sz="2200" dirty="0">
                <a:latin typeface="+mn-lt"/>
                <a:ea typeface="+mn-ea"/>
                <a:cs typeface="Times New Roman" panose="02020603050405020304" pitchFamily="18" charset="0"/>
              </a:rPr>
              <a:t>      1</a:t>
            </a:r>
            <a:r>
              <a:rPr lang="en-US" altLang="zh-CN" sz="2200" dirty="0">
                <a:latin typeface="+mn-lt"/>
                <a:ea typeface="+mn-ea"/>
                <a:cs typeface="Times New Roman" panose="02020603050405020304" pitchFamily="18" charset="0"/>
                <a:sym typeface="Symbol" panose="05050102010706020507" pitchFamily="18" charset="2"/>
              </a:rPr>
              <a:t>  </a:t>
            </a:r>
            <a:r>
              <a:rPr lang="en-US" altLang="zh-CN" sz="2200" dirty="0">
                <a:latin typeface="+mn-lt"/>
                <a:ea typeface="+mn-ea"/>
                <a:cs typeface="Times New Roman" panose="02020603050405020304" pitchFamily="18" charset="0"/>
              </a:rPr>
              <a:t>((</a:t>
            </a:r>
            <a:r>
              <a:rPr lang="en-US" altLang="zh-CN" sz="2200" i="1" dirty="0">
                <a:latin typeface="+mn-lt"/>
                <a:ea typeface="+mn-ea"/>
                <a:cs typeface="Times New Roman" panose="02020603050405020304" pitchFamily="18" charset="0"/>
              </a:rPr>
              <a:t> r</a:t>
            </a:r>
            <a:r>
              <a:rPr lang="en-US" altLang="zh-CN" sz="2200" i="1" baseline="-25000" dirty="0">
                <a:latin typeface="+mn-lt"/>
                <a:ea typeface="+mn-ea"/>
                <a:cs typeface="Times New Roman" panose="02020603050405020304" pitchFamily="18" charset="0"/>
              </a:rPr>
              <a:t>1</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dirty="0">
                <a:latin typeface="+mn-lt"/>
                <a:ea typeface="+mn-ea"/>
                <a:cs typeface="Times New Roman" panose="02020603050405020304" pitchFamily="18" charset="0"/>
              </a:rPr>
              <a:t>)</a:t>
            </a:r>
            <a:r>
              <a:rPr lang="en-US" altLang="zh-CN" sz="2200" dirty="0">
                <a:latin typeface="+mn-lt"/>
                <a:ea typeface="+mn-ea"/>
              </a:rPr>
              <a:t> </a:t>
            </a:r>
            <a:r>
              <a:rPr lang="en-US" altLang="zh-CN" sz="2200" dirty="0">
                <a:latin typeface="+mn-lt"/>
                <a:ea typeface="+mn-ea"/>
                <a:cs typeface="Times New Roman" panose="02020603050405020304" pitchFamily="18" charset="0"/>
                <a:sym typeface="Symbol" panose="05050102010706020507" pitchFamily="18" charset="2"/>
              </a:rPr>
              <a:t></a:t>
            </a:r>
            <a:r>
              <a:rPr lang="en-US" altLang="zh-CN" sz="2200"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dirty="0">
                <a:latin typeface="+mn-lt"/>
                <a:ea typeface="+mn-ea"/>
                <a:cs typeface="Times New Roman" panose="02020603050405020304" pitchFamily="18" charset="0"/>
              </a:rPr>
              <a:t>) )</a:t>
            </a:r>
            <a:r>
              <a:rPr lang="en-US" altLang="zh-CN" sz="2200" dirty="0">
                <a:latin typeface="+mn-lt"/>
                <a:ea typeface="+mn-ea"/>
              </a:rPr>
              <a:t> </a:t>
            </a:r>
            <a:r>
              <a:rPr lang="en-US" altLang="zh-CN" sz="2200" dirty="0">
                <a:latin typeface="+mn-lt"/>
                <a:ea typeface="+mn-ea"/>
                <a:sym typeface="Symbol" panose="05050102010706020507" pitchFamily="18" charset="2"/>
              </a:rPr>
              <a:t></a:t>
            </a:r>
            <a:r>
              <a:rPr lang="en-US" altLang="zh-CN" sz="2200" dirty="0">
                <a:latin typeface="+mn-lt"/>
                <a:ea typeface="+mn-ea"/>
                <a:cs typeface="Times New Roman" panose="02020603050405020304" pitchFamily="18" charset="0"/>
              </a:rPr>
              <a:t> ((</a:t>
            </a:r>
            <a:r>
              <a:rPr lang="en-US" altLang="zh-CN" sz="2200" i="1" dirty="0">
                <a:latin typeface="+mn-lt"/>
                <a:ea typeface="+mn-ea"/>
                <a:cs typeface="Times New Roman" panose="02020603050405020304" pitchFamily="18" charset="0"/>
              </a:rPr>
              <a:t> r</a:t>
            </a:r>
            <a:r>
              <a:rPr lang="en-US" altLang="zh-CN" sz="2200" i="1" baseline="-25000" dirty="0">
                <a:latin typeface="+mn-lt"/>
                <a:ea typeface="+mn-ea"/>
                <a:cs typeface="Times New Roman" panose="02020603050405020304" pitchFamily="18" charset="0"/>
              </a:rPr>
              <a:t>2</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a:t>
            </a:r>
            <a:r>
              <a:rPr lang="en-US" altLang="zh-CN" sz="2200" dirty="0">
                <a:latin typeface="+mn-lt"/>
                <a:ea typeface="+mn-ea"/>
              </a:rPr>
              <a:t> </a:t>
            </a:r>
            <a:r>
              <a:rPr lang="en-US" altLang="zh-CN" sz="2200" dirty="0">
                <a:latin typeface="+mn-lt"/>
                <a:ea typeface="+mn-ea"/>
                <a:cs typeface="Times New Roman" panose="02020603050405020304" pitchFamily="18" charset="0"/>
                <a:sym typeface="Symbol" panose="05050102010706020507" pitchFamily="18" charset="2"/>
              </a:rPr>
              <a:t></a:t>
            </a:r>
            <a:r>
              <a:rPr lang="en-US" altLang="zh-CN" sz="2200"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a:t>
            </a:r>
            <a:endParaRPr lang="en-US" altLang="zh-CN" sz="2200" dirty="0">
              <a:latin typeface="+mn-lt"/>
              <a:ea typeface="+mn-ea"/>
              <a:cs typeface="Times New Roman" panose="02020603050405020304" pitchFamily="18" charset="0"/>
            </a:endParaRPr>
          </a:p>
          <a:p>
            <a:pPr algn="just" eaLnBrk="1" hangingPunct="1"/>
            <a:r>
              <a:rPr lang="en-US" altLang="zh-CN" sz="2200" dirty="0">
                <a:latin typeface="+mn-lt"/>
                <a:ea typeface="+mn-ea"/>
                <a:cs typeface="Times New Roman" panose="02020603050405020304" pitchFamily="18" charset="0"/>
              </a:rPr>
              <a:t>         </a:t>
            </a:r>
            <a:r>
              <a:rPr lang="en-US" altLang="zh-CN" sz="2200" dirty="0">
                <a:latin typeface="+mn-lt"/>
                <a:ea typeface="+mn-ea"/>
                <a:cs typeface="Times New Roman" panose="02020603050405020304" pitchFamily="18" charset="0"/>
                <a:sym typeface="Symbol" panose="05050102010706020507" pitchFamily="18" charset="2"/>
              </a:rPr>
              <a:t></a:t>
            </a:r>
            <a:r>
              <a:rPr lang="en-US" altLang="zh-CN" sz="2200" dirty="0">
                <a:latin typeface="+mn-lt"/>
                <a:ea typeface="+mn-ea"/>
                <a:cs typeface="Times New Roman" panose="02020603050405020304" pitchFamily="18" charset="0"/>
              </a:rPr>
              <a:t> (</a:t>
            </a:r>
            <a:r>
              <a:rPr lang="en-US" altLang="zh-CN" sz="2200" i="1" dirty="0">
                <a:solidFill>
                  <a:srgbClr val="FF0000"/>
                </a:solidFill>
                <a:latin typeface="+mn-lt"/>
                <a:ea typeface="+mn-ea"/>
                <a:cs typeface="Times New Roman" panose="02020603050405020304" pitchFamily="18" charset="0"/>
              </a:rPr>
              <a:t>r</a:t>
            </a:r>
            <a:r>
              <a:rPr lang="en-US" altLang="zh-CN" sz="2200" i="1" baseline="-25000" dirty="0">
                <a:solidFill>
                  <a:srgbClr val="FF0000"/>
                </a:solidFill>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solidFill>
                  <a:srgbClr val="FF0000"/>
                </a:solidFill>
                <a:latin typeface="+mn-lt"/>
                <a:ea typeface="+mn-ea"/>
                <a:cs typeface="Times New Roman" panose="02020603050405020304" pitchFamily="18" charset="0"/>
              </a:rPr>
              <a:t>r</a:t>
            </a:r>
            <a:r>
              <a:rPr lang="en-US" altLang="zh-CN" sz="2200" i="1" baseline="-25000" dirty="0">
                <a:solidFill>
                  <a:srgbClr val="FF0000"/>
                </a:solidFill>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a:t>
            </a:r>
            <a:r>
              <a:rPr lang="en-US" altLang="zh-CN" sz="2200" dirty="0">
                <a:latin typeface="+mn-lt"/>
                <a:ea typeface="+mn-ea"/>
              </a:rPr>
              <a:t> </a:t>
            </a:r>
            <a:r>
              <a:rPr lang="en-US" altLang="zh-CN" sz="2200" dirty="0">
                <a:latin typeface="+mn-lt"/>
                <a:ea typeface="+mn-ea"/>
                <a:cs typeface="Times New Roman" panose="02020603050405020304" pitchFamily="18" charset="0"/>
                <a:sym typeface="Symbol" panose="05050102010706020507" pitchFamily="18" charset="2"/>
              </a:rPr>
              <a:t></a:t>
            </a:r>
            <a:r>
              <a:rPr lang="en-US" altLang="zh-CN" sz="2200" dirty="0">
                <a:latin typeface="+mn-lt"/>
                <a:ea typeface="+mn-ea"/>
                <a:cs typeface="Times New Roman" panose="02020603050405020304" pitchFamily="18" charset="0"/>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a:t>
            </a:r>
            <a:r>
              <a:rPr lang="en-US" altLang="zh-CN" sz="2200" dirty="0">
                <a:latin typeface="+mn-lt"/>
                <a:ea typeface="+mn-ea"/>
              </a:rPr>
              <a:t> </a:t>
            </a:r>
            <a:endParaRPr lang="en-US" altLang="zh-CN" sz="2200" dirty="0">
              <a:latin typeface="+mn-lt"/>
              <a:ea typeface="+mn-ea"/>
            </a:endParaRPr>
          </a:p>
          <a:p>
            <a:pPr algn="just" eaLnBrk="1" hangingPunct="1"/>
            <a:r>
              <a:rPr lang="en-US" altLang="zh-CN" sz="2200" dirty="0">
                <a:latin typeface="+mn-lt"/>
                <a:ea typeface="+mn-ea"/>
                <a:cs typeface="Times New Roman" panose="02020603050405020304" pitchFamily="18" charset="0"/>
                <a:sym typeface="Symbol" panose="05050102010706020507" pitchFamily="18" charset="2"/>
              </a:rPr>
              <a:t>              </a:t>
            </a:r>
            <a:r>
              <a:rPr lang="en-US" altLang="zh-CN" sz="2200" dirty="0">
                <a:solidFill>
                  <a:srgbClr val="FF0000"/>
                </a:solidFill>
                <a:latin typeface="+mn-lt"/>
                <a:ea typeface="+mn-ea"/>
                <a:cs typeface="Times New Roman" panose="02020603050405020304" pitchFamily="18" charset="0"/>
              </a:rPr>
              <a:t> </a:t>
            </a:r>
            <a:r>
              <a:rPr lang="en-US" altLang="zh-CN" sz="2200" dirty="0">
                <a:latin typeface="+mn-lt"/>
                <a:ea typeface="+mn-ea"/>
                <a:cs typeface="Times New Roman" panose="02020603050405020304" pitchFamily="18" charset="0"/>
              </a:rPr>
              <a:t>(</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a:t>
            </a:r>
            <a:r>
              <a:rPr lang="en-US" altLang="zh-CN" sz="2200" dirty="0">
                <a:solidFill>
                  <a:srgbClr val="FF0000"/>
                </a:solidFill>
                <a:latin typeface="+mn-lt"/>
                <a:ea typeface="+mn-ea"/>
                <a:sym typeface="Symbol" panose="05050102010706020507" pitchFamily="18" charset="2"/>
              </a:rPr>
              <a:t> </a:t>
            </a:r>
            <a:r>
              <a:rPr lang="en-US" altLang="zh-CN" sz="2200" i="1" dirty="0">
                <a:solidFill>
                  <a:srgbClr val="FF0000"/>
                </a:solidFill>
                <a:latin typeface="+mn-lt"/>
                <a:ea typeface="+mn-ea"/>
                <a:cs typeface="Times New Roman" panose="02020603050405020304" pitchFamily="18" charset="0"/>
              </a:rPr>
              <a:t>q</a:t>
            </a:r>
            <a:r>
              <a:rPr lang="en-US" altLang="zh-CN" sz="2200" i="1" baseline="-25000" dirty="0">
                <a:solidFill>
                  <a:srgbClr val="FF0000"/>
                </a:solidFill>
                <a:latin typeface="+mn-lt"/>
                <a:ea typeface="+mn-ea"/>
                <a:cs typeface="Times New Roman" panose="02020603050405020304" pitchFamily="18" charset="0"/>
              </a:rPr>
              <a:t>2</a:t>
            </a:r>
            <a:r>
              <a:rPr lang="en-US" altLang="zh-CN" sz="2200" dirty="0">
                <a:solidFill>
                  <a:srgbClr val="FF0000"/>
                </a:solidFill>
                <a:latin typeface="+mn-lt"/>
                <a:ea typeface="+mn-ea"/>
                <a:sym typeface="Symbol" panose="05050102010706020507" pitchFamily="18" charset="2"/>
              </a:rPr>
              <a:t> </a:t>
            </a:r>
            <a:r>
              <a:rPr lang="en-US" altLang="zh-CN" sz="2200" dirty="0">
                <a:latin typeface="+mn-lt"/>
                <a:ea typeface="+mn-ea"/>
                <a:sym typeface="Symbol" panose="05050102010706020507" pitchFamily="18" charset="2"/>
              </a:rPr>
              <a:t></a:t>
            </a:r>
            <a:r>
              <a:rPr lang="en-US" altLang="zh-CN" sz="2200" dirty="0">
                <a:solidFill>
                  <a:srgbClr val="FF0000"/>
                </a:solidFill>
                <a:latin typeface="+mn-lt"/>
                <a:ea typeface="+mn-ea"/>
                <a:sym typeface="Symbol" panose="05050102010706020507" pitchFamily="18" charset="2"/>
              </a:rPr>
              <a:t> </a:t>
            </a:r>
            <a:r>
              <a:rPr lang="en-US" altLang="zh-CN" sz="2200" i="1" dirty="0">
                <a:solidFill>
                  <a:srgbClr val="FF0000"/>
                </a:solidFill>
                <a:latin typeface="+mn-lt"/>
                <a:ea typeface="+mn-ea"/>
                <a:cs typeface="Times New Roman" panose="02020603050405020304" pitchFamily="18" charset="0"/>
              </a:rPr>
              <a:t>r</a:t>
            </a:r>
            <a:r>
              <a:rPr lang="en-US" altLang="zh-CN" sz="2200" i="1" baseline="-25000" dirty="0">
                <a:solidFill>
                  <a:srgbClr val="FF0000"/>
                </a:solidFill>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a:t>
            </a:r>
            <a:r>
              <a:rPr lang="en-US" altLang="zh-CN" sz="2200" dirty="0">
                <a:latin typeface="+mn-lt"/>
                <a:ea typeface="+mn-ea"/>
                <a:cs typeface="Times New Roman" panose="02020603050405020304" pitchFamily="18" charset="0"/>
                <a:sym typeface="Symbol" panose="05050102010706020507" pitchFamily="18" charset="2"/>
              </a:rPr>
              <a:t> </a:t>
            </a:r>
            <a:r>
              <a:rPr lang="en-US" altLang="zh-CN" sz="2200"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dirty="0">
                <a:latin typeface="+mn-lt"/>
                <a:ea typeface="+mn-ea"/>
                <a:sym typeface="Symbol" panose="05050102010706020507" pitchFamily="18" charset="2"/>
              </a:rPr>
              <a:t> 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a:t>
            </a:r>
            <a:r>
              <a:rPr lang="en-US" altLang="zh-CN" sz="2200" dirty="0">
                <a:latin typeface="+mn-lt"/>
                <a:ea typeface="+mn-ea"/>
                <a:cs typeface="Times New Roman" panose="02020603050405020304" pitchFamily="18" charset="0"/>
                <a:sym typeface="Symbol" panose="05050102010706020507" pitchFamily="18" charset="2"/>
              </a:rPr>
              <a:t> </a:t>
            </a:r>
            <a:endParaRPr lang="en-US" altLang="zh-CN" sz="2200" dirty="0">
              <a:latin typeface="+mn-lt"/>
              <a:ea typeface="+mn-ea"/>
              <a:cs typeface="Times New Roman" panose="02020603050405020304" pitchFamily="18" charset="0"/>
              <a:sym typeface="Symbol" panose="05050102010706020507" pitchFamily="18" charset="2"/>
            </a:endParaRPr>
          </a:p>
          <a:p>
            <a:pPr algn="just" eaLnBrk="1" hangingPunct="1"/>
            <a:r>
              <a:rPr lang="en-US" altLang="zh-CN" sz="2200" dirty="0">
                <a:latin typeface="+mn-lt"/>
                <a:ea typeface="+mn-ea"/>
                <a:cs typeface="Times New Roman" panose="02020603050405020304" pitchFamily="18" charset="0"/>
                <a:sym typeface="Symbol" panose="05050102010706020507" pitchFamily="18" charset="2"/>
              </a:rPr>
              <a:t>         </a:t>
            </a:r>
            <a:r>
              <a:rPr lang="en-US" altLang="zh-CN" sz="2200" dirty="0">
                <a:latin typeface="+mn-lt"/>
                <a:ea typeface="+mn-ea"/>
                <a:cs typeface="Times New Roman" panose="02020603050405020304" pitchFamily="18" charset="0"/>
              </a:rPr>
              <a:t>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a:t>
            </a:r>
            <a:r>
              <a:rPr lang="en-US" altLang="zh-CN" sz="2200" dirty="0">
                <a:latin typeface="+mn-lt"/>
                <a:ea typeface="+mn-ea"/>
                <a:cs typeface="Times New Roman" panose="02020603050405020304" pitchFamily="18" charset="0"/>
                <a:sym typeface="Symbol" panose="05050102010706020507" pitchFamily="18" charset="2"/>
              </a:rPr>
              <a:t></a:t>
            </a:r>
            <a:r>
              <a:rPr lang="en-US" altLang="zh-CN" sz="2200"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dirty="0">
                <a:latin typeface="+mn-lt"/>
                <a:ea typeface="+mn-ea"/>
                <a:sym typeface="Symbol" panose="05050102010706020507" pitchFamily="18" charset="2"/>
              </a:rPr>
              <a:t> 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 </a:t>
            </a:r>
            <a:r>
              <a:rPr lang="en-US" altLang="zh-CN" sz="2200" dirty="0">
                <a:latin typeface="+mn-lt"/>
                <a:ea typeface="+mn-ea"/>
                <a:cs typeface="Times New Roman" panose="02020603050405020304" pitchFamily="18" charset="0"/>
                <a:sym typeface="Symbol" panose="05050102010706020507" pitchFamily="18" charset="2"/>
              </a:rPr>
              <a:t> </a:t>
            </a:r>
            <a:r>
              <a:rPr lang="en-US" altLang="zh-CN" sz="2200" dirty="0">
                <a:latin typeface="+mn-lt"/>
                <a:ea typeface="+mn-ea"/>
                <a:cs typeface="Times New Roman" panose="02020603050405020304" pitchFamily="18" charset="0"/>
              </a:rPr>
              <a:t>1</a:t>
            </a:r>
            <a:endParaRPr lang="en-US" altLang="zh-CN" sz="2200" dirty="0">
              <a:latin typeface="+mn-lt"/>
              <a:ea typeface="+mn-ea"/>
              <a:cs typeface="Times New Roman" panose="02020603050405020304" pitchFamily="18" charset="0"/>
            </a:endParaRPr>
          </a:p>
          <a:p>
            <a:pPr marL="342900" indent="-342900" algn="just" eaLnBrk="1" hangingPunct="1">
              <a:buFont typeface="Wingdings" panose="05000000000000000000" pitchFamily="2" charset="2"/>
              <a:buChar char="§"/>
            </a:pPr>
            <a:r>
              <a:rPr lang="en-US" altLang="zh-CN" sz="2200" dirty="0">
                <a:latin typeface="+mn-lt"/>
                <a:ea typeface="+mn-ea"/>
                <a:cs typeface="Times New Roman" panose="02020603050405020304" pitchFamily="18" charset="0"/>
              </a:rPr>
              <a:t>Combining the above argument with 3),</a:t>
            </a:r>
            <a:endParaRPr lang="en-US" altLang="zh-CN" sz="2200" dirty="0">
              <a:latin typeface="+mn-lt"/>
              <a:ea typeface="+mn-ea"/>
              <a:cs typeface="Times New Roman" panose="02020603050405020304" pitchFamily="18" charset="0"/>
            </a:endParaRPr>
          </a:p>
          <a:p>
            <a:pPr algn="just" eaLnBrk="1" hangingPunct="1"/>
            <a:r>
              <a:rPr lang="en-US" altLang="zh-CN" sz="2200" dirty="0">
                <a:latin typeface="+mn-lt"/>
                <a:ea typeface="+mn-ea"/>
                <a:cs typeface="Times New Roman" panose="02020603050405020304" pitchFamily="18" charset="0"/>
              </a:rPr>
              <a:t>      1 </a:t>
            </a:r>
            <a:r>
              <a:rPr lang="en-US" altLang="zh-CN" sz="2200" dirty="0">
                <a:latin typeface="+mn-lt"/>
                <a:ea typeface="+mn-ea"/>
                <a:cs typeface="Times New Roman" panose="02020603050405020304" pitchFamily="18" charset="0"/>
                <a:sym typeface="Symbol" panose="05050102010706020507" pitchFamily="18" charset="2"/>
              </a:rPr>
              <a:t> </a:t>
            </a:r>
            <a:r>
              <a:rPr lang="en-US" altLang="zh-CN" sz="2200" dirty="0">
                <a:latin typeface="+mn-lt"/>
                <a:ea typeface="+mn-ea"/>
                <a:cs typeface="Times New Roman" panose="02020603050405020304" pitchFamily="18" charset="0"/>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a:t>
            </a:r>
            <a:r>
              <a:rPr lang="en-US" altLang="zh-CN" sz="2200" dirty="0">
                <a:latin typeface="+mn-lt"/>
                <a:ea typeface="+mn-ea"/>
                <a:cs typeface="Times New Roman" panose="02020603050405020304" pitchFamily="18" charset="0"/>
                <a:sym typeface="Symbol" panose="05050102010706020507" pitchFamily="18" charset="2"/>
              </a:rPr>
              <a:t></a:t>
            </a:r>
            <a:r>
              <a:rPr lang="en-US" altLang="zh-CN" sz="2200"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dirty="0">
                <a:latin typeface="+mn-lt"/>
                <a:ea typeface="+mn-ea"/>
                <a:sym typeface="Symbol" panose="05050102010706020507" pitchFamily="18" charset="2"/>
              </a:rPr>
              <a:t> 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dirty="0">
                <a:latin typeface="+mn-lt"/>
                <a:ea typeface="+mn-ea"/>
                <a:cs typeface="Times New Roman" panose="02020603050405020304" pitchFamily="18" charset="0"/>
              </a:rPr>
              <a:t>))</a:t>
            </a:r>
            <a:endParaRPr lang="en-US" altLang="zh-CN" sz="2200" dirty="0">
              <a:latin typeface="+mn-lt"/>
              <a:ea typeface="+mn-ea"/>
            </a:endParaRPr>
          </a:p>
          <a:p>
            <a:pPr algn="just" eaLnBrk="1" hangingPunct="1"/>
            <a:r>
              <a:rPr lang="en-US" altLang="zh-CN" sz="2200" dirty="0">
                <a:latin typeface="+mn-lt"/>
                <a:ea typeface="+mn-ea"/>
                <a:sym typeface="Symbol" panose="05050102010706020507" pitchFamily="18" charset="2"/>
              </a:rPr>
              <a:t>                   (</a:t>
            </a:r>
            <a:r>
              <a:rPr lang="en-US" altLang="zh-CN" sz="2200" dirty="0">
                <a:latin typeface="+mn-lt"/>
                <a:ea typeface="+mn-ea"/>
                <a:cs typeface="Times New Roman" panose="02020603050405020304" pitchFamily="18" charset="0"/>
              </a:rPr>
              <a:t>(</a:t>
            </a:r>
            <a:r>
              <a:rPr lang="en-US" altLang="zh-CN" sz="2200" i="1" dirty="0">
                <a:latin typeface="+mn-lt"/>
                <a:ea typeface="+mn-ea"/>
                <a:cs typeface="Times New Roman" panose="02020603050405020304" pitchFamily="18" charset="0"/>
              </a:rPr>
              <a:t> p</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4</a:t>
            </a:r>
            <a:r>
              <a:rPr lang="en-US" altLang="zh-CN" sz="2200" dirty="0">
                <a:latin typeface="+mn-lt"/>
                <a:ea typeface="+mn-ea"/>
                <a:cs typeface="Times New Roman" panose="02020603050405020304" pitchFamily="18" charset="0"/>
              </a:rPr>
              <a:t>)</a:t>
            </a:r>
            <a:r>
              <a:rPr lang="en-US" altLang="zh-CN" sz="2200" dirty="0">
                <a:latin typeface="+mn-lt"/>
                <a:ea typeface="+mn-ea"/>
              </a:rPr>
              <a:t> </a:t>
            </a:r>
            <a:r>
              <a:rPr lang="en-US" altLang="zh-CN" sz="2200" dirty="0">
                <a:latin typeface="+mn-lt"/>
                <a:ea typeface="+mn-ea"/>
                <a:cs typeface="Times New Roman" panose="02020603050405020304" pitchFamily="18" charset="0"/>
                <a:sym typeface="Symbol" panose="05050102010706020507" pitchFamily="18" charset="2"/>
              </a:rPr>
              <a:t></a:t>
            </a:r>
            <a:r>
              <a:rPr lang="en-US" altLang="zh-CN" sz="2200"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p</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4</a:t>
            </a:r>
            <a:r>
              <a:rPr lang="en-US" altLang="zh-CN" sz="2200" dirty="0">
                <a:latin typeface="+mn-lt"/>
                <a:ea typeface="+mn-ea"/>
                <a:cs typeface="Times New Roman" panose="02020603050405020304" pitchFamily="18" charset="0"/>
              </a:rPr>
              <a:t>))</a:t>
            </a:r>
            <a:r>
              <a:rPr lang="en-US" altLang="zh-CN" sz="2200" dirty="0">
                <a:latin typeface="+mn-lt"/>
                <a:ea typeface="+mn-ea"/>
              </a:rPr>
              <a:t> </a:t>
            </a:r>
            <a:endParaRPr lang="en-US" altLang="zh-CN" sz="2200" dirty="0">
              <a:latin typeface="+mn-lt"/>
              <a:ea typeface="+mn-ea"/>
            </a:endParaRPr>
          </a:p>
          <a:p>
            <a:pPr algn="just" eaLnBrk="1" hangingPunct="1"/>
            <a:r>
              <a:rPr lang="en-US" altLang="zh-CN" sz="2200" dirty="0">
                <a:latin typeface="+mn-lt"/>
                <a:ea typeface="+mn-ea"/>
                <a:cs typeface="Times New Roman" panose="02020603050405020304" pitchFamily="18" charset="0"/>
                <a:sym typeface="Symbol" panose="05050102010706020507" pitchFamily="18" charset="2"/>
              </a:rPr>
              <a:t>          </a:t>
            </a:r>
            <a:r>
              <a:rPr lang="en-US" altLang="zh-CN" sz="2200" dirty="0">
                <a:latin typeface="+mn-lt"/>
                <a:ea typeface="+mn-ea"/>
                <a:cs typeface="Times New Roman" panose="02020603050405020304" pitchFamily="18" charset="0"/>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p</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4</a:t>
            </a:r>
            <a:r>
              <a:rPr lang="en-US" altLang="zh-CN" sz="2200" dirty="0">
                <a:latin typeface="+mn-lt"/>
                <a:ea typeface="+mn-ea"/>
                <a:cs typeface="Times New Roman" panose="02020603050405020304" pitchFamily="18" charset="0"/>
              </a:rPr>
              <a:t>)</a:t>
            </a:r>
            <a:endParaRPr lang="en-US" altLang="zh-CN" sz="2200" dirty="0">
              <a:latin typeface="+mn-lt"/>
              <a:ea typeface="+mn-ea"/>
              <a:cs typeface="Times New Roman" panose="02020603050405020304" pitchFamily="18" charset="0"/>
            </a:endParaRPr>
          </a:p>
          <a:p>
            <a:pPr algn="just" eaLnBrk="1" hangingPunct="1"/>
            <a:r>
              <a:rPr lang="en-US" altLang="zh-CN" sz="2200" dirty="0">
                <a:latin typeface="+mn-lt"/>
                <a:ea typeface="+mn-ea"/>
                <a:cs typeface="Times New Roman" panose="02020603050405020304" pitchFamily="18" charset="0"/>
                <a:sym typeface="Symbol" panose="05050102010706020507" pitchFamily="18" charset="2"/>
              </a:rPr>
              <a:t>            </a:t>
            </a:r>
            <a:r>
              <a:rPr lang="en-US" altLang="zh-CN" sz="2200" dirty="0">
                <a:latin typeface="+mn-lt"/>
                <a:ea typeface="+mn-ea"/>
                <a:cs typeface="Times New Roman" panose="02020603050405020304" pitchFamily="18" charset="0"/>
              </a:rPr>
              <a:t>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solidFill>
                  <a:srgbClr val="FF0000"/>
                </a:solidFill>
                <a:latin typeface="+mn-lt"/>
                <a:ea typeface="+mn-ea"/>
                <a:cs typeface="Times New Roman" panose="02020603050405020304" pitchFamily="18" charset="0"/>
              </a:rPr>
              <a:t>s</a:t>
            </a:r>
            <a:r>
              <a:rPr lang="en-US" altLang="zh-CN" sz="2200" i="1" baseline="-25000" dirty="0">
                <a:solidFill>
                  <a:srgbClr val="FF0000"/>
                </a:solidFill>
                <a:latin typeface="+mn-lt"/>
                <a:ea typeface="+mn-ea"/>
                <a:cs typeface="Times New Roman" panose="02020603050405020304" pitchFamily="18" charset="0"/>
              </a:rPr>
              <a:t>3</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p</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solidFill>
                  <a:srgbClr val="FF0000"/>
                </a:solidFill>
                <a:latin typeface="+mn-lt"/>
                <a:ea typeface="+mn-ea"/>
                <a:cs typeface="Times New Roman" panose="02020603050405020304" pitchFamily="18" charset="0"/>
              </a:rPr>
              <a:t>s</a:t>
            </a:r>
            <a:r>
              <a:rPr lang="en-US" altLang="zh-CN" sz="2200" i="1" baseline="-25000" dirty="0">
                <a:solidFill>
                  <a:srgbClr val="FF0000"/>
                </a:solidFill>
                <a:latin typeface="+mn-lt"/>
                <a:ea typeface="+mn-ea"/>
                <a:cs typeface="Times New Roman" panose="02020603050405020304" pitchFamily="18" charset="0"/>
              </a:rPr>
              <a:t>4</a:t>
            </a:r>
            <a:r>
              <a:rPr lang="en-US" altLang="zh-CN" sz="2200" dirty="0">
                <a:latin typeface="+mn-lt"/>
                <a:ea typeface="+mn-ea"/>
                <a:cs typeface="Times New Roman" panose="02020603050405020304" pitchFamily="18" charset="0"/>
              </a:rPr>
              <a:t>)</a:t>
            </a:r>
            <a:r>
              <a:rPr lang="en-US" altLang="zh-CN" sz="2200" dirty="0">
                <a:latin typeface="+mn-lt"/>
                <a:ea typeface="+mn-ea"/>
                <a:cs typeface="Times New Roman" panose="02020603050405020304" pitchFamily="18" charset="0"/>
                <a:sym typeface="Symbol" panose="05050102010706020507" pitchFamily="18" charset="2"/>
              </a:rPr>
              <a:t> </a:t>
            </a:r>
            <a:endParaRPr lang="en-US" altLang="zh-CN" sz="2200" dirty="0">
              <a:latin typeface="+mn-lt"/>
              <a:ea typeface="+mn-ea"/>
              <a:cs typeface="Times New Roman" panose="02020603050405020304" pitchFamily="18" charset="0"/>
              <a:sym typeface="Symbol" panose="05050102010706020507" pitchFamily="18" charset="2"/>
            </a:endParaRPr>
          </a:p>
          <a:p>
            <a:pPr algn="just" eaLnBrk="1" hangingPunct="1"/>
            <a:r>
              <a:rPr lang="en-US" altLang="zh-CN" sz="2200" dirty="0">
                <a:latin typeface="+mn-lt"/>
                <a:ea typeface="+mn-ea"/>
                <a:cs typeface="Times New Roman" panose="02020603050405020304" pitchFamily="18" charset="0"/>
                <a:sym typeface="Symbol" panose="05050102010706020507" pitchFamily="18" charset="2"/>
              </a:rPr>
              <a:t>             </a:t>
            </a:r>
            <a:r>
              <a:rPr lang="en-US" altLang="zh-CN" sz="2200" dirty="0">
                <a:latin typeface="+mn-lt"/>
                <a:ea typeface="+mn-ea"/>
                <a:cs typeface="Times New Roman" panose="02020603050405020304" pitchFamily="18" charset="0"/>
              </a:rPr>
              <a:t>(</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solidFill>
                  <a:srgbClr val="FF0000"/>
                </a:solidFill>
                <a:latin typeface="+mn-lt"/>
                <a:ea typeface="+mn-ea"/>
                <a:cs typeface="Times New Roman" panose="02020603050405020304" pitchFamily="18" charset="0"/>
              </a:rPr>
              <a:t>q</a:t>
            </a:r>
            <a:r>
              <a:rPr lang="en-US" altLang="zh-CN" sz="2200" i="1" baseline="-25000" dirty="0">
                <a:solidFill>
                  <a:srgbClr val="FF0000"/>
                </a:solidFill>
                <a:latin typeface="+mn-lt"/>
                <a:ea typeface="+mn-ea"/>
                <a:cs typeface="Times New Roman" panose="02020603050405020304" pitchFamily="18" charset="0"/>
              </a:rPr>
              <a:t>2</a:t>
            </a:r>
            <a:r>
              <a:rPr lang="en-US" altLang="zh-CN" sz="2200" dirty="0">
                <a:latin typeface="+mn-lt"/>
                <a:ea typeface="+mn-ea"/>
                <a:sym typeface="Symbol" panose="05050102010706020507" pitchFamily="18" charset="2"/>
              </a:rPr>
              <a:t> 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 </a:t>
            </a:r>
            <a:r>
              <a:rPr lang="en-US" altLang="zh-CN" sz="2200" dirty="0">
                <a:latin typeface="+mn-lt"/>
                <a:ea typeface="+mn-ea"/>
                <a:sym typeface="Symbol" panose="05050102010706020507" pitchFamily="18" charset="2"/>
              </a:rPr>
              <a:t> </a:t>
            </a:r>
            <a:r>
              <a:rPr lang="en-US" altLang="zh-CN" sz="2200" i="1" dirty="0">
                <a:solidFill>
                  <a:srgbClr val="FF0000"/>
                </a:solidFill>
                <a:latin typeface="+mn-lt"/>
                <a:ea typeface="+mn-ea"/>
                <a:cs typeface="Times New Roman" panose="02020603050405020304" pitchFamily="18" charset="0"/>
              </a:rPr>
              <a:t>p</a:t>
            </a:r>
            <a:r>
              <a:rPr lang="en-US" altLang="zh-CN" sz="2200" i="1" baseline="-25000" dirty="0">
                <a:solidFill>
                  <a:srgbClr val="FF0000"/>
                </a:solidFill>
                <a:latin typeface="+mn-lt"/>
                <a:ea typeface="+mn-ea"/>
                <a:cs typeface="Times New Roman" panose="02020603050405020304" pitchFamily="18" charset="0"/>
              </a:rPr>
              <a:t>2</a:t>
            </a:r>
            <a:r>
              <a:rPr lang="en-US" altLang="zh-CN" sz="2200" i="1" baseline="-25000"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4</a:t>
            </a:r>
            <a:r>
              <a:rPr lang="en-US" altLang="zh-CN" sz="2200" dirty="0">
                <a:latin typeface="+mn-lt"/>
                <a:ea typeface="+mn-ea"/>
                <a:cs typeface="Times New Roman" panose="02020603050405020304" pitchFamily="18" charset="0"/>
              </a:rPr>
              <a:t>) </a:t>
            </a:r>
            <a:endParaRPr lang="en-US" altLang="zh-CN" sz="2200" dirty="0">
              <a:latin typeface="+mn-lt"/>
              <a:ea typeface="+mn-ea"/>
              <a:cs typeface="Times New Roman" panose="02020603050405020304" pitchFamily="18" charset="0"/>
            </a:endParaRPr>
          </a:p>
          <a:p>
            <a:pPr algn="just" eaLnBrk="1" hangingPunct="1"/>
            <a:r>
              <a:rPr lang="en-US" altLang="zh-CN" sz="2200" dirty="0">
                <a:latin typeface="+mn-lt"/>
                <a:ea typeface="+mn-ea"/>
                <a:cs typeface="Times New Roman" panose="02020603050405020304" pitchFamily="18" charset="0"/>
                <a:sym typeface="Symbol" panose="05050102010706020507" pitchFamily="18" charset="2"/>
              </a:rPr>
              <a:t>             </a:t>
            </a:r>
            <a:r>
              <a:rPr lang="en-US" altLang="zh-CN" sz="2200" dirty="0">
                <a:latin typeface="+mn-lt"/>
                <a:ea typeface="+mn-ea"/>
                <a:cs typeface="Times New Roman" panose="02020603050405020304" pitchFamily="18" charset="0"/>
              </a:rPr>
              <a:t>(</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dirty="0">
                <a:latin typeface="+mn-lt"/>
                <a:ea typeface="+mn-ea"/>
                <a:sym typeface="Symbol" panose="05050102010706020507" pitchFamily="18" charset="2"/>
              </a:rPr>
              <a:t> 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solidFill>
                  <a:srgbClr val="FF0000"/>
                </a:solidFill>
                <a:latin typeface="+mn-lt"/>
                <a:ea typeface="+mn-ea"/>
                <a:cs typeface="Times New Roman" panose="02020603050405020304" pitchFamily="18" charset="0"/>
              </a:rPr>
              <a:t>s</a:t>
            </a:r>
            <a:r>
              <a:rPr lang="en-US" altLang="zh-CN" sz="2200" i="1" baseline="-25000" dirty="0">
                <a:solidFill>
                  <a:srgbClr val="FF0000"/>
                </a:solidFill>
                <a:latin typeface="+mn-lt"/>
                <a:ea typeface="+mn-ea"/>
                <a:cs typeface="Times New Roman" panose="02020603050405020304" pitchFamily="18" charset="0"/>
              </a:rPr>
              <a:t>3</a:t>
            </a:r>
            <a:r>
              <a:rPr lang="en-US" altLang="zh-CN" sz="2200" i="1" baseline="-25000"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p</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solidFill>
                  <a:srgbClr val="FF0000"/>
                </a:solidFill>
                <a:latin typeface="+mn-lt"/>
                <a:ea typeface="+mn-ea"/>
                <a:cs typeface="Times New Roman" panose="02020603050405020304" pitchFamily="18" charset="0"/>
              </a:rPr>
              <a:t>s</a:t>
            </a:r>
            <a:r>
              <a:rPr lang="en-US" altLang="zh-CN" sz="2200" i="1" baseline="-25000" dirty="0">
                <a:solidFill>
                  <a:srgbClr val="FF0000"/>
                </a:solidFill>
                <a:latin typeface="+mn-lt"/>
                <a:ea typeface="+mn-ea"/>
                <a:cs typeface="Times New Roman" panose="02020603050405020304" pitchFamily="18" charset="0"/>
              </a:rPr>
              <a:t>4</a:t>
            </a:r>
            <a:r>
              <a:rPr lang="en-US" altLang="zh-CN" sz="2200" dirty="0">
                <a:latin typeface="+mn-lt"/>
                <a:ea typeface="+mn-ea"/>
                <a:cs typeface="Times New Roman" panose="02020603050405020304" pitchFamily="18" charset="0"/>
              </a:rPr>
              <a:t>)</a:t>
            </a:r>
            <a:endParaRPr lang="en-US" altLang="zh-CN" sz="2200" dirty="0">
              <a:latin typeface="+mn-lt"/>
              <a:ea typeface="+mn-ea"/>
              <a:cs typeface="Times New Roman" panose="02020603050405020304" pitchFamily="18" charset="0"/>
            </a:endParaRPr>
          </a:p>
          <a:p>
            <a:pPr algn="just" eaLnBrk="1" hangingPunct="1"/>
            <a:r>
              <a:rPr lang="en-US" altLang="zh-CN" sz="2400" dirty="0">
                <a:latin typeface="+mn-lt"/>
                <a:ea typeface="+mn-ea"/>
                <a:cs typeface="Times New Roman" panose="02020603050405020304" pitchFamily="18" charset="0"/>
              </a:rPr>
              <a:t>        </a:t>
            </a:r>
            <a:r>
              <a:rPr lang="en-US" altLang="zh-CN" sz="2200" dirty="0">
                <a:latin typeface="+mn-lt"/>
                <a:ea typeface="+mn-ea"/>
                <a:cs typeface="Times New Roman" panose="02020603050405020304" pitchFamily="18" charset="0"/>
                <a:sym typeface="Symbol" panose="05050102010706020507" pitchFamily="18" charset="2"/>
              </a:rPr>
              <a:t>  </a:t>
            </a:r>
            <a:r>
              <a:rPr lang="en-US" altLang="zh-CN" sz="2200" dirty="0">
                <a:latin typeface="+mn-lt"/>
                <a:ea typeface="+mn-ea"/>
                <a:cs typeface="Times New Roman" panose="02020603050405020304" pitchFamily="18" charset="0"/>
              </a:rPr>
              <a:t>(</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1 </a:t>
            </a:r>
            <a:r>
              <a:rPr lang="en-US" altLang="zh-CN" sz="2200" dirty="0">
                <a:latin typeface="+mn-lt"/>
                <a:ea typeface="+mn-ea"/>
                <a:sym typeface="Symbol" panose="05050102010706020507" pitchFamily="18" charset="2"/>
              </a:rPr>
              <a:t></a:t>
            </a:r>
            <a:r>
              <a:rPr lang="en-US" altLang="zh-CN" sz="2200" i="1" dirty="0">
                <a:latin typeface="+mn-lt"/>
                <a:ea typeface="+mn-ea"/>
                <a:cs typeface="Times New Roman" panose="02020603050405020304" pitchFamily="18" charset="0"/>
              </a:rPr>
              <a:t>q</a:t>
            </a:r>
            <a:r>
              <a:rPr lang="en-US" altLang="zh-CN" sz="2200" i="1" baseline="-25000" dirty="0">
                <a:latin typeface="+mn-lt"/>
                <a:ea typeface="+mn-ea"/>
                <a:cs typeface="Times New Roman" panose="02020603050405020304" pitchFamily="18" charset="0"/>
              </a:rPr>
              <a:t>2</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r</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3</a:t>
            </a:r>
            <a:r>
              <a:rPr lang="en-US" altLang="zh-CN" sz="2200" i="1" dirty="0">
                <a:latin typeface="+mn-lt"/>
                <a:ea typeface="+mn-ea"/>
                <a:cs typeface="Times New Roman" panose="02020603050405020304" pitchFamily="18" charset="0"/>
              </a:rPr>
              <a:t>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p</a:t>
            </a:r>
            <a:r>
              <a:rPr lang="en-US" altLang="zh-CN" sz="2200" i="1" baseline="-25000" dirty="0">
                <a:latin typeface="+mn-lt"/>
                <a:ea typeface="+mn-ea"/>
                <a:cs typeface="Times New Roman" panose="02020603050405020304" pitchFamily="18" charset="0"/>
              </a:rPr>
              <a:t>2 </a:t>
            </a:r>
            <a:r>
              <a:rPr lang="en-US" altLang="zh-CN" sz="2200" dirty="0">
                <a:latin typeface="+mn-lt"/>
                <a:ea typeface="+mn-ea"/>
                <a:sym typeface="Symbol" panose="05050102010706020507" pitchFamily="18" charset="2"/>
              </a:rPr>
              <a:t> </a:t>
            </a:r>
            <a:r>
              <a:rPr lang="en-US" altLang="zh-CN" sz="2200" i="1" dirty="0">
                <a:latin typeface="+mn-lt"/>
                <a:ea typeface="+mn-ea"/>
                <a:cs typeface="Times New Roman" panose="02020603050405020304" pitchFamily="18" charset="0"/>
              </a:rPr>
              <a:t>s</a:t>
            </a:r>
            <a:r>
              <a:rPr lang="en-US" altLang="zh-CN" sz="2200" i="1" baseline="-25000" dirty="0">
                <a:latin typeface="+mn-lt"/>
                <a:ea typeface="+mn-ea"/>
                <a:cs typeface="Times New Roman" panose="02020603050405020304" pitchFamily="18" charset="0"/>
              </a:rPr>
              <a:t>4</a:t>
            </a:r>
            <a:r>
              <a:rPr lang="en-US" altLang="zh-CN" sz="2200" dirty="0">
                <a:latin typeface="+mn-lt"/>
                <a:ea typeface="+mn-ea"/>
                <a:cs typeface="Times New Roman" panose="02020603050405020304" pitchFamily="18" charset="0"/>
              </a:rPr>
              <a:t>)</a:t>
            </a:r>
            <a:r>
              <a:rPr lang="en-US" altLang="zh-CN" sz="2200" dirty="0">
                <a:latin typeface="+mn-lt"/>
                <a:ea typeface="+mn-ea"/>
              </a:rPr>
              <a:t> </a:t>
            </a:r>
            <a:r>
              <a:rPr lang="en-US" altLang="zh-CN" sz="2200" dirty="0">
                <a:latin typeface="+mn-lt"/>
                <a:ea typeface="+mn-ea"/>
                <a:cs typeface="Times New Roman" panose="02020603050405020304" pitchFamily="18" charset="0"/>
                <a:sym typeface="Symbol" panose="05050102010706020507" pitchFamily="18" charset="2"/>
              </a:rPr>
              <a:t> 1</a:t>
            </a:r>
            <a:endParaRPr lang="en-US" altLang="zh-CN" sz="2200" dirty="0">
              <a:latin typeface="+mn-lt"/>
              <a:ea typeface="+mn-ea"/>
            </a:endParaRPr>
          </a:p>
          <a:p>
            <a:pPr algn="just" eaLnBrk="1" hangingPunct="1"/>
            <a:endParaRPr lang="en-US" sz="2200" dirty="0">
              <a:latin typeface="+mn-lt"/>
              <a:ea typeface="+mn-ea"/>
            </a:endParaRPr>
          </a:p>
        </p:txBody>
      </p:sp>
      <p:sp>
        <p:nvSpPr>
          <p:cNvPr id="7" name="文本框 6"/>
          <p:cNvSpPr txBox="1"/>
          <p:nvPr/>
        </p:nvSpPr>
        <p:spPr>
          <a:xfrm>
            <a:off x="7020272" y="4869160"/>
            <a:ext cx="2376264" cy="1477328"/>
          </a:xfrm>
          <a:prstGeom prst="rect">
            <a:avLst/>
          </a:prstGeom>
          <a:noFill/>
        </p:spPr>
        <p:txBody>
          <a:bodyPr wrap="square" rtlCol="0">
            <a:spAutoFit/>
          </a:bodyPr>
          <a:lstStyle/>
          <a:p>
            <a:r>
              <a:rPr lang="en-US" altLang="zh-CN" sz="1800" b="1" dirty="0">
                <a:solidFill>
                  <a:prstClr val="black"/>
                </a:solidFill>
                <a:cs typeface="Arial" panose="020B0604020202020204" pitchFamily="34" charset="0"/>
              </a:rPr>
              <a:t>Finally</a:t>
            </a:r>
            <a:r>
              <a:rPr lang="zh-CN" altLang="en-US" sz="1800" b="1" dirty="0">
                <a:solidFill>
                  <a:prstClr val="black"/>
                </a:solidFill>
                <a:cs typeface="Arial" panose="020B0604020202020204" pitchFamily="34" charset="0"/>
              </a:rPr>
              <a:t>：</a:t>
            </a:r>
            <a:endParaRPr lang="en-US" altLang="zh-CN" sz="1800" b="1" dirty="0">
              <a:solidFill>
                <a:prstClr val="black"/>
              </a:solidFill>
              <a:cs typeface="Arial" panose="020B0604020202020204" pitchFamily="34" charset="0"/>
            </a:endParaRPr>
          </a:p>
          <a:p>
            <a:r>
              <a:rPr lang="en-US" altLang="zh-CN" sz="1800" b="1" dirty="0">
                <a:solidFill>
                  <a:srgbClr val="C00000"/>
                </a:solidFill>
                <a:cs typeface="Arial" panose="020B0604020202020204" pitchFamily="34" charset="0"/>
              </a:rPr>
              <a:t>    C:</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the first</a:t>
            </a:r>
            <a:endParaRPr lang="en-US" altLang="zh-CN" sz="1800" b="1" dirty="0">
              <a:solidFill>
                <a:srgbClr val="C00000"/>
              </a:solidFill>
              <a:cs typeface="Arial" panose="020B0604020202020204" pitchFamily="34" charset="0"/>
            </a:endParaRPr>
          </a:p>
          <a:p>
            <a:r>
              <a:rPr lang="en-US" altLang="zh-CN" sz="1800" b="1" dirty="0">
                <a:solidFill>
                  <a:srgbClr val="C00000"/>
                </a:solidFill>
                <a:cs typeface="Arial" panose="020B0604020202020204" pitchFamily="34" charset="0"/>
              </a:rPr>
              <a:t>    A:</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the second</a:t>
            </a:r>
            <a:endParaRPr lang="en-US" altLang="zh-CN" sz="1800" b="1" dirty="0">
              <a:solidFill>
                <a:srgbClr val="C00000"/>
              </a:solidFill>
              <a:cs typeface="Arial" panose="020B0604020202020204" pitchFamily="34" charset="0"/>
            </a:endParaRPr>
          </a:p>
          <a:p>
            <a:r>
              <a:rPr lang="en-US" altLang="zh-CN" sz="1800" b="1" dirty="0">
                <a:solidFill>
                  <a:srgbClr val="C00000"/>
                </a:solidFill>
                <a:cs typeface="Arial" panose="020B0604020202020204" pitchFamily="34" charset="0"/>
              </a:rPr>
              <a:t>    D:</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the</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third</a:t>
            </a:r>
            <a:endParaRPr lang="en-US" altLang="zh-CN" sz="1800" b="1" dirty="0">
              <a:solidFill>
                <a:srgbClr val="C00000"/>
              </a:solidFill>
              <a:cs typeface="Arial" panose="020B0604020202020204" pitchFamily="34" charset="0"/>
            </a:endParaRPr>
          </a:p>
          <a:p>
            <a:r>
              <a:rPr lang="en-US" altLang="zh-CN" sz="1800" b="1" dirty="0">
                <a:solidFill>
                  <a:srgbClr val="C00000"/>
                </a:solidFill>
                <a:cs typeface="Arial" panose="020B0604020202020204" pitchFamily="34" charset="0"/>
              </a:rPr>
              <a:t>    B: the fourth</a:t>
            </a:r>
            <a:endParaRPr lang="en-US" sz="1800" b="1" dirty="0">
              <a:solidFill>
                <a:srgbClr val="C00000"/>
              </a:solidFill>
              <a:ea typeface="+mn-ea"/>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dirty="0"/>
              <a:t>For you to think about:</a:t>
            </a:r>
            <a:endParaRPr lang="zh-CN" altLang="en-US" dirty="0"/>
          </a:p>
        </p:txBody>
      </p:sp>
      <p:pic>
        <p:nvPicPr>
          <p:cNvPr id="5" name="图片 4"/>
          <p:cNvPicPr>
            <a:picLocks noChangeAspect="1"/>
          </p:cNvPicPr>
          <p:nvPr/>
        </p:nvPicPr>
        <p:blipFill>
          <a:blip r:embed="rId1"/>
          <a:stretch>
            <a:fillRect/>
          </a:stretch>
        </p:blipFill>
        <p:spPr>
          <a:xfrm>
            <a:off x="107504" y="2420888"/>
            <a:ext cx="8981915" cy="1800200"/>
          </a:xfrm>
          <a:prstGeom prst="rect">
            <a:avLst/>
          </a:prstGeom>
        </p:spPr>
      </p:pic>
      <p:pic>
        <p:nvPicPr>
          <p:cNvPr id="7" name="图片 6"/>
          <p:cNvPicPr>
            <a:picLocks noChangeAspect="1"/>
          </p:cNvPicPr>
          <p:nvPr/>
        </p:nvPicPr>
        <p:blipFill>
          <a:blip r:embed="rId2"/>
          <a:stretch>
            <a:fillRect/>
          </a:stretch>
        </p:blipFill>
        <p:spPr>
          <a:xfrm>
            <a:off x="611560" y="2060848"/>
            <a:ext cx="6444208" cy="328923"/>
          </a:xfrm>
          <a:prstGeom prst="rect">
            <a:avLst/>
          </a:prstGeom>
        </p:spPr>
      </p:pic>
      <p:sp>
        <p:nvSpPr>
          <p:cNvPr id="3" name="灯片编号占位符 2"/>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Key Logical Equivalences</a:t>
            </a:r>
            <a:endParaRPr lang="en-US" altLang="zh-CN"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683568" y="1844824"/>
            <a:ext cx="4101950" cy="3168352"/>
          </a:xfrm>
          <a:prstGeom prst="rect">
            <a:avLst/>
          </a:prstGeom>
        </p:spPr>
      </p:pic>
      <p:pic>
        <p:nvPicPr>
          <p:cNvPr id="6" name="图片 5"/>
          <p:cNvPicPr>
            <a:picLocks noChangeAspect="1"/>
          </p:cNvPicPr>
          <p:nvPr/>
        </p:nvPicPr>
        <p:blipFill>
          <a:blip r:embed="rId2"/>
          <a:stretch>
            <a:fillRect/>
          </a:stretch>
        </p:blipFill>
        <p:spPr>
          <a:xfrm>
            <a:off x="4838204" y="2399680"/>
            <a:ext cx="3816424" cy="2641050"/>
          </a:xfrm>
          <a:prstGeom prst="rect">
            <a:avLst/>
          </a:prstGeom>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Contradictions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永假式</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219"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sz="3600" dirty="0">
                <a:sym typeface="Symbol" panose="05050102010706020507" pitchFamily="18" charset="2"/>
              </a:rPr>
              <a:t>A </a:t>
            </a:r>
            <a:r>
              <a:rPr lang="en-US" altLang="zh-CN" sz="3600" i="1" dirty="0">
                <a:solidFill>
                  <a:srgbClr val="C00000"/>
                </a:solidFill>
                <a:sym typeface="Symbol" panose="05050102010706020507" pitchFamily="18" charset="2"/>
              </a:rPr>
              <a:t>contradiction</a:t>
            </a:r>
            <a:r>
              <a:rPr lang="en-US" altLang="zh-CN" sz="3600" i="1" dirty="0">
                <a:sym typeface="Symbol" panose="05050102010706020507" pitchFamily="18" charset="2"/>
              </a:rPr>
              <a:t> </a:t>
            </a:r>
            <a:r>
              <a:rPr lang="en-US" altLang="zh-CN" sz="3600" dirty="0">
                <a:sym typeface="Symbol" panose="05050102010706020507" pitchFamily="18" charset="2"/>
              </a:rPr>
              <a:t>is a compound proposition that is </a:t>
            </a:r>
            <a:r>
              <a:rPr lang="en-US" altLang="zh-CN" sz="3600" b="1" dirty="0">
                <a:sym typeface="Symbol" panose="05050102010706020507" pitchFamily="18" charset="2"/>
              </a:rPr>
              <a:t>false</a:t>
            </a:r>
            <a:r>
              <a:rPr lang="en-US" altLang="zh-CN" sz="3600" dirty="0">
                <a:sym typeface="Symbol" panose="05050102010706020507" pitchFamily="18" charset="2"/>
              </a:rPr>
              <a:t> no matter </a:t>
            </a:r>
            <a:r>
              <a:rPr lang="en-US" altLang="zh-CN" sz="3600" i="1" dirty="0"/>
              <a:t>what</a:t>
            </a:r>
            <a:r>
              <a:rPr lang="en-US" altLang="zh-CN" sz="3600" dirty="0"/>
              <a:t> the truth values of its atomic propositions are</a:t>
            </a:r>
            <a:r>
              <a:rPr lang="en-US" altLang="zh-CN" sz="3600" dirty="0">
                <a:sym typeface="Symbol" panose="05050102010706020507" pitchFamily="18" charset="2"/>
              </a:rPr>
              <a:t>!  </a:t>
            </a:r>
            <a:endParaRPr lang="en-US" altLang="zh-CN" sz="3600" dirty="0">
              <a:sym typeface="Symbol" panose="05050102010706020507" pitchFamily="18" charset="2"/>
            </a:endParaRPr>
          </a:p>
          <a:p>
            <a:pPr eaLnBrk="1" hangingPunct="1">
              <a:buFont typeface="Wingdings" panose="05000000000000000000" pitchFamily="2" charset="2"/>
              <a:buChar char="n"/>
            </a:pPr>
            <a:r>
              <a:rPr lang="en-US" altLang="zh-CN" sz="3600" i="1" dirty="0">
                <a:solidFill>
                  <a:schemeClr val="accent2"/>
                </a:solidFill>
                <a:sym typeface="Symbol" panose="05050102010706020507" pitchFamily="18" charset="2"/>
              </a:rPr>
              <a:t>Ex.</a:t>
            </a:r>
            <a:r>
              <a:rPr lang="en-US" altLang="zh-CN" sz="3600" dirty="0">
                <a:solidFill>
                  <a:schemeClr val="accent2"/>
                </a:solidFill>
                <a:sym typeface="Symbol" panose="05050102010706020507" pitchFamily="18" charset="2"/>
              </a:rPr>
              <a:t> </a:t>
            </a:r>
            <a:r>
              <a:rPr lang="en-US" altLang="zh-CN" sz="3600" i="1" dirty="0">
                <a:solidFill>
                  <a:schemeClr val="accent2"/>
                </a:solidFill>
                <a:sym typeface="Symbol" panose="05050102010706020507" pitchFamily="18" charset="2"/>
              </a:rPr>
              <a:t>p </a:t>
            </a:r>
            <a:r>
              <a:rPr lang="en-US" altLang="zh-CN" sz="3600" dirty="0">
                <a:solidFill>
                  <a:schemeClr val="accent2"/>
                </a:solidFill>
                <a:sym typeface="Symbol" panose="05050102010706020507" pitchFamily="18" charset="2"/>
              </a:rPr>
              <a:t> </a:t>
            </a:r>
            <a:r>
              <a:rPr lang="en-US" altLang="zh-CN" sz="3600" i="1" dirty="0">
                <a:solidFill>
                  <a:schemeClr val="accent2"/>
                </a:solidFill>
                <a:sym typeface="Symbol" panose="05050102010706020507" pitchFamily="18" charset="2"/>
              </a:rPr>
              <a:t>p  </a:t>
            </a:r>
            <a:r>
              <a:rPr lang="en-US" altLang="zh-CN" sz="3600" dirty="0">
                <a:solidFill>
                  <a:srgbClr val="006600"/>
                </a:solidFill>
                <a:sym typeface="Symbol" panose="05050102010706020507" pitchFamily="18" charset="2"/>
              </a:rPr>
              <a:t>[Truth table?]</a:t>
            </a:r>
            <a:endParaRPr lang="en-US" altLang="zh-CN" sz="3600" dirty="0">
              <a:solidFill>
                <a:srgbClr val="006600"/>
              </a:solidFill>
              <a:sym typeface="Symbol" panose="05050102010706020507" pitchFamily="18" charset="2"/>
            </a:endParaRPr>
          </a:p>
        </p:txBody>
      </p:sp>
      <p:sp>
        <p:nvSpPr>
          <p:cNvPr id="9220"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graphicFrame>
        <p:nvGraphicFramePr>
          <p:cNvPr id="2" name="表格 1"/>
          <p:cNvGraphicFramePr>
            <a:graphicFrameLocks noGrp="1"/>
          </p:cNvGraphicFramePr>
          <p:nvPr/>
        </p:nvGraphicFramePr>
        <p:xfrm>
          <a:off x="827161" y="4745701"/>
          <a:ext cx="7561263" cy="1851651"/>
        </p:xfrm>
        <a:graphic>
          <a:graphicData uri="http://schemas.openxmlformats.org/drawingml/2006/table">
            <a:tbl>
              <a:tblPr>
                <a:tableStyleId>{5C22544A-7EE6-4342-B048-85BDC9FD1C3A}</a:tableStyleId>
              </a:tblPr>
              <a:tblGrid>
                <a:gridCol w="2050512"/>
                <a:gridCol w="3460239"/>
                <a:gridCol w="2050512"/>
              </a:tblGrid>
              <a:tr h="617008">
                <a:tc>
                  <a:txBody>
                    <a:bodyPr/>
                    <a:lstStyle/>
                    <a:p>
                      <a:pPr algn="ctr" fontAlgn="ctr"/>
                      <a:r>
                        <a:rPr lang="en-US" sz="4000" i="1" u="none" strike="noStrike" dirty="0">
                          <a:solidFill>
                            <a:srgbClr val="FF0000"/>
                          </a:solidFill>
                          <a:effectLst/>
                        </a:rPr>
                        <a:t>p</a:t>
                      </a:r>
                      <a:endParaRPr lang="en-US" sz="4000" b="1" i="1"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dirty="0">
                          <a:solidFill>
                            <a:srgbClr val="FF0000"/>
                          </a:solidFill>
                          <a:effectLst/>
                        </a:rPr>
                        <a:t>¬</a:t>
                      </a:r>
                      <a:r>
                        <a:rPr lang="en-US" sz="4000" i="1" u="none" strike="noStrike" dirty="0">
                          <a:solidFill>
                            <a:srgbClr val="FF0000"/>
                          </a:solidFill>
                          <a:effectLst/>
                        </a:rPr>
                        <a:t>p</a:t>
                      </a:r>
                      <a:endParaRPr lang="en-US" sz="4000" b="1" i="1"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i="1" u="none" strike="noStrike" dirty="0">
                          <a:solidFill>
                            <a:srgbClr val="FF0000"/>
                          </a:solidFill>
                          <a:effectLst/>
                        </a:rPr>
                        <a:t>p</a:t>
                      </a:r>
                      <a:r>
                        <a:rPr lang="en-US" sz="4000" u="none" strike="noStrike" dirty="0">
                          <a:solidFill>
                            <a:srgbClr val="FF0000"/>
                          </a:solidFill>
                          <a:effectLst/>
                        </a:rPr>
                        <a:t>∧¬</a:t>
                      </a:r>
                      <a:r>
                        <a:rPr lang="en-US" sz="4000" i="1" u="none" strike="noStrike" dirty="0">
                          <a:solidFill>
                            <a:srgbClr val="FF0000"/>
                          </a:solidFill>
                          <a:effectLst/>
                        </a:rPr>
                        <a:t>p</a:t>
                      </a:r>
                      <a:endParaRPr lang="en-US" sz="4000" b="1" i="1"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008">
                <a:tc>
                  <a:txBody>
                    <a:bodyPr/>
                    <a:lstStyle/>
                    <a:p>
                      <a:pPr algn="ctr" fontAlgn="ctr"/>
                      <a:r>
                        <a:rPr lang="en-US" sz="4000" u="none" strike="noStrike">
                          <a:solidFill>
                            <a:srgbClr val="FF0000"/>
                          </a:solidFill>
                          <a:effectLst/>
                        </a:rPr>
                        <a:t>T</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a:solidFill>
                            <a:srgbClr val="FF0000"/>
                          </a:solidFill>
                          <a:effectLst/>
                        </a:rPr>
                        <a:t>F</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dirty="0">
                          <a:solidFill>
                            <a:srgbClr val="FF0000"/>
                          </a:solidFill>
                          <a:effectLst/>
                        </a:rPr>
                        <a:t>F</a:t>
                      </a:r>
                      <a:endParaRPr lang="en-US" sz="40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7008">
                <a:tc>
                  <a:txBody>
                    <a:bodyPr/>
                    <a:lstStyle/>
                    <a:p>
                      <a:pPr algn="ctr" fontAlgn="ctr"/>
                      <a:r>
                        <a:rPr lang="en-US" sz="4000" u="none" strike="noStrike">
                          <a:solidFill>
                            <a:srgbClr val="FF0000"/>
                          </a:solidFill>
                          <a:effectLst/>
                        </a:rPr>
                        <a:t>F</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a:solidFill>
                            <a:srgbClr val="FF0000"/>
                          </a:solidFill>
                          <a:effectLst/>
                        </a:rPr>
                        <a:t>T</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dirty="0">
                          <a:solidFill>
                            <a:srgbClr val="FF0000"/>
                          </a:solidFill>
                          <a:effectLst/>
                        </a:rPr>
                        <a:t>F</a:t>
                      </a:r>
                      <a:endParaRPr lang="en-US" sz="40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灯片编号占位符 2"/>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lstStyle/>
          <a:p>
            <a:r>
              <a:rPr lang="en-US" altLang="zh-CN"/>
              <a:t>More Logical Equivalences</a:t>
            </a:r>
            <a:endParaRPr lang="en-US" altLang="zh-CN"/>
          </a:p>
        </p:txBody>
      </p:sp>
      <p:pic>
        <p:nvPicPr>
          <p:cNvPr id="69635" name="Content Placeholder 3" descr="table17.jp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187624" y="1916832"/>
            <a:ext cx="3167583" cy="3379936"/>
          </a:xfrm>
        </p:spPr>
      </p:pic>
      <p:pic>
        <p:nvPicPr>
          <p:cNvPr id="69636" name="Picture 4" descr="table1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30639" y="2564904"/>
            <a:ext cx="2952005" cy="22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79388" y="260350"/>
            <a:ext cx="8229600" cy="1143000"/>
          </a:xfrm>
        </p:spPr>
        <p:txBody>
          <a:bodyPr/>
          <a:lstStyle/>
          <a:p>
            <a:pPr>
              <a:defRPr/>
            </a:pPr>
            <a:r>
              <a:rPr lang="en-US" altLang="zh-CN" b="1" dirty="0">
                <a:effectLst>
                  <a:outerShdw blurRad="38100" dist="38100" dir="2700000" algn="tl">
                    <a:srgbClr val="000000">
                      <a:alpha val="43137"/>
                    </a:srgbClr>
                  </a:outerShdw>
                </a:effectLst>
              </a:rPr>
              <a:t>Section Summary</a:t>
            </a:r>
            <a:endParaRPr lang="en-US" altLang="zh-C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31913" y="1484313"/>
            <a:ext cx="6408737" cy="4525962"/>
          </a:xfrm>
        </p:spPr>
        <p:txBody>
          <a:bodyPr>
            <a:normAutofit fontScale="85000" lnSpcReduction="20000"/>
          </a:bodyPr>
          <a:lstStyle/>
          <a:p>
            <a:pPr>
              <a:defRPr/>
            </a:pPr>
            <a:r>
              <a:rPr lang="en-US" b="1" dirty="0">
                <a:effectLst>
                  <a:outerShdw blurRad="38100" dist="38100" dir="2700000" algn="tl">
                    <a:srgbClr val="000000">
                      <a:alpha val="43137"/>
                    </a:srgbClr>
                  </a:outerShdw>
                </a:effectLst>
              </a:rPr>
              <a:t>Tautologies, Contradictions, and Contingencies. </a:t>
            </a:r>
            <a:endParaRPr lang="en-US" b="1" dirty="0">
              <a:effectLst>
                <a:outerShdw blurRad="38100" dist="38100" dir="2700000" algn="tl">
                  <a:srgbClr val="000000">
                    <a:alpha val="43137"/>
                  </a:srgbClr>
                </a:outerShdw>
              </a:effectLst>
            </a:endParaRPr>
          </a:p>
          <a:p>
            <a:pPr>
              <a:defRPr/>
            </a:pPr>
            <a:r>
              <a:rPr lang="en-US" b="1" dirty="0">
                <a:effectLst>
                  <a:outerShdw blurRad="38100" dist="38100" dir="2700000" algn="tl">
                    <a:srgbClr val="000000">
                      <a:alpha val="43137"/>
                    </a:srgbClr>
                  </a:outerShdw>
                </a:effectLst>
              </a:rPr>
              <a:t>Logical Equivalence</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Important Logical Equivalences</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Showing Logical Equivalence</a:t>
            </a:r>
            <a:endParaRPr lang="en-US" b="1" dirty="0">
              <a:effectLst>
                <a:outerShdw blurRad="38100" dist="38100" dir="2700000" algn="tl">
                  <a:srgbClr val="000000">
                    <a:alpha val="43137"/>
                  </a:srgbClr>
                </a:outerShdw>
              </a:effectLst>
            </a:endParaRPr>
          </a:p>
          <a:p>
            <a:pPr>
              <a:defRPr/>
            </a:pPr>
            <a:r>
              <a:rPr lang="en-US" b="1" dirty="0">
                <a:solidFill>
                  <a:srgbClr val="FF0000"/>
                </a:solidFill>
                <a:effectLst>
                  <a:outerShdw blurRad="38100" dist="38100" dir="2700000" algn="tl">
                    <a:srgbClr val="000000">
                      <a:alpha val="43137"/>
                    </a:srgbClr>
                  </a:outerShdw>
                </a:effectLst>
              </a:rPr>
              <a:t>Normal Forms </a:t>
            </a:r>
            <a:endParaRPr lang="en-US" b="1" dirty="0">
              <a:solidFill>
                <a:srgbClr val="FF0000"/>
              </a:solidFill>
              <a:effectLst>
                <a:outerShdw blurRad="38100" dist="38100" dir="2700000" algn="tl">
                  <a:srgbClr val="000000">
                    <a:alpha val="43137"/>
                  </a:srgbClr>
                </a:outerShdw>
              </a:effectLst>
            </a:endParaRPr>
          </a:p>
          <a:p>
            <a:pPr lvl="1">
              <a:defRPr/>
            </a:pPr>
            <a:r>
              <a:rPr lang="en-US" b="1" dirty="0">
                <a:solidFill>
                  <a:srgbClr val="FF0000"/>
                </a:solidFill>
                <a:effectLst>
                  <a:outerShdw blurRad="38100" dist="38100" dir="2700000" algn="tl">
                    <a:srgbClr val="000000">
                      <a:alpha val="43137"/>
                    </a:srgbClr>
                  </a:outerShdw>
                </a:effectLst>
              </a:rPr>
              <a:t>Disjunctive Normal Form</a:t>
            </a:r>
            <a:endParaRPr lang="en-US" b="1" dirty="0">
              <a:solidFill>
                <a:srgbClr val="FF0000"/>
              </a:solidFill>
              <a:effectLst>
                <a:outerShdw blurRad="38100" dist="38100" dir="2700000" algn="tl">
                  <a:srgbClr val="000000">
                    <a:alpha val="43137"/>
                  </a:srgbClr>
                </a:outerShdw>
              </a:effectLst>
            </a:endParaRPr>
          </a:p>
          <a:p>
            <a:pPr lvl="1">
              <a:defRPr/>
            </a:pPr>
            <a:r>
              <a:rPr lang="en-US" b="1" dirty="0">
                <a:solidFill>
                  <a:srgbClr val="FF0000"/>
                </a:solidFill>
                <a:effectLst>
                  <a:outerShdw blurRad="38100" dist="38100" dir="2700000" algn="tl">
                    <a:srgbClr val="000000">
                      <a:alpha val="43137"/>
                    </a:srgbClr>
                  </a:outerShdw>
                </a:effectLst>
              </a:rPr>
              <a:t>Conjunctive Normal Form</a:t>
            </a:r>
            <a:endParaRPr lang="en-US" b="1" dirty="0">
              <a:solidFill>
                <a:srgbClr val="FF0000"/>
              </a:solidFill>
              <a:effectLst>
                <a:outerShdw blurRad="38100" dist="38100" dir="2700000" algn="tl">
                  <a:srgbClr val="000000">
                    <a:alpha val="43137"/>
                  </a:srgbClr>
                </a:outerShdw>
              </a:effectLst>
            </a:endParaRPr>
          </a:p>
          <a:p>
            <a:pPr>
              <a:defRPr/>
            </a:pPr>
            <a:r>
              <a:rPr lang="en-US" b="1" dirty="0">
                <a:effectLst>
                  <a:outerShdw blurRad="38100" dist="38100" dir="2700000" algn="tl">
                    <a:srgbClr val="000000">
                      <a:alpha val="43137"/>
                    </a:srgbClr>
                  </a:outerShdw>
                </a:effectLst>
              </a:rPr>
              <a:t>Propositional </a:t>
            </a:r>
            <a:r>
              <a:rPr lang="en-US" b="1" dirty="0" err="1">
                <a:effectLst>
                  <a:outerShdw blurRad="38100" dist="38100" dir="2700000" algn="tl">
                    <a:srgbClr val="000000">
                      <a:alpha val="43137"/>
                    </a:srgbClr>
                  </a:outerShdw>
                </a:effectLst>
              </a:rPr>
              <a:t>Satisfiability</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The n-Queens Problem</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Sudoku Example</a:t>
            </a: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a:p>
            <a:pPr lvl="1">
              <a:buFontTx/>
              <a:buNone/>
              <a:defRPr/>
            </a:pP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简单析取式</a:t>
            </a:r>
            <a:r>
              <a:rPr lang="en-US" altLang="zh-CN"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endPar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64515" name="Rectangle 3"/>
          <p:cNvSpPr>
            <a:spLocks noGrp="1" noChangeArrowheads="1"/>
          </p:cNvSpPr>
          <p:nvPr>
            <p:ph type="body" idx="1"/>
          </p:nvPr>
        </p:nvSpPr>
        <p:spPr/>
        <p:txBody>
          <a:bodyPr/>
          <a:lstStyle/>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仅有限个命题变项或其否定构成的析取式称为</a:t>
            </a:r>
            <a:r>
              <a:rPr lang="zh-CN" altLang="en-US" sz="2800" b="1" u="sng"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简单析取式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仅有限个命题变项或其否定构成的合取式称为</a:t>
            </a:r>
            <a:r>
              <a:rPr lang="zh-CN" altLang="en-US" sz="2800" b="1" u="sng"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简单析取式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endPar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endParaRPr lang="en-US" altLang="zh-CN" sz="28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一个简单析取式为重言式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当且仅当</a:t>
            </a:r>
            <a:r>
              <a:rPr lang="zh-CN" altLang="en-US" sz="28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含有一个命题变项及其否定</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Char char="n"/>
              <a:defRPr/>
            </a:pP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一个简单合取式为矛盾式</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当且仅当</a:t>
            </a:r>
            <a:r>
              <a:rPr lang="zh-CN" altLang="en-US" sz="28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含有一个命题变项及其否定</a:t>
            </a:r>
            <a:r>
              <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8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析取范式</a:t>
            </a:r>
            <a:r>
              <a:rPr lang="en-US" altLang="zh-CN"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合取范式</a:t>
            </a:r>
            <a:endPar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65539" name="Rectangle 3"/>
          <p:cNvSpPr>
            <a:spLocks noGrp="1" noChangeArrowheads="1"/>
          </p:cNvSpPr>
          <p:nvPr>
            <p:ph type="body" idx="1"/>
          </p:nvPr>
        </p:nvSpPr>
        <p:spPr>
          <a:xfrm>
            <a:off x="717848" y="1556792"/>
            <a:ext cx="8003232" cy="4525963"/>
          </a:xfrm>
        </p:spPr>
        <p:txBody>
          <a:bodyPr/>
          <a:lstStyle/>
          <a:p>
            <a:pPr eaLnBrk="1" hangingPunct="1">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仅由有限个简单合取式构成的析取式称为</a:t>
            </a:r>
            <a:r>
              <a:rPr lang="zh-CN" altLang="en-US" sz="24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析取范式</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defRPr/>
            </a:pP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1∨</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2∨</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3…..,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i</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为</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endPar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endParaRPr>
          </a:p>
          <a:p>
            <a:pPr lvl="1" eaLnBrk="1" hangingPunct="1">
              <a:defRPr/>
            </a:pP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一个析取范式为矛盾式</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当且仅当</a:t>
            </a:r>
            <a:r>
              <a:rPr lang="zh-CN" altLang="en-US"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含有的每个简单合取式为假</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defRPr/>
            </a:pP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仅由有限个简单析取式构成的合取式称为</a:t>
            </a:r>
            <a:r>
              <a:rPr lang="zh-CN" altLang="en-US" sz="24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合取范式</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defRPr/>
            </a:pP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1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2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3…..,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i</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为</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简单析取式</a:t>
            </a:r>
            <a:endPar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endParaRPr>
          </a:p>
          <a:p>
            <a:pPr lvl="1" eaLnBrk="1" hangingPunct="1">
              <a:defRPr/>
            </a:pP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一个合取范式为重言式</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当且仅当</a:t>
            </a:r>
            <a:r>
              <a:rPr lang="zh-CN" altLang="en-US"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含有的每个析取式为真</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defRPr/>
            </a:pP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任何析取范式的对偶是合取范式</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defRPr/>
            </a:pP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defRPr/>
            </a:pP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defRPr/>
            </a:pP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求范式的步骤</a:t>
            </a:r>
            <a:endPar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67587" name="Rectangle 3"/>
          <p:cNvSpPr>
            <a:spLocks noGrp="1" noChangeArrowheads="1"/>
          </p:cNvSpPr>
          <p:nvPr>
            <p:ph type="body" idx="1"/>
          </p:nvPr>
        </p:nvSpPr>
        <p:spPr>
          <a:xfrm>
            <a:off x="935658" y="1340768"/>
            <a:ext cx="7056784" cy="2088232"/>
          </a:xfrm>
        </p:spPr>
        <p:txBody>
          <a:bodyPr/>
          <a:lstStyle/>
          <a:p>
            <a:pPr eaLnBrk="1" hangingPunct="1">
              <a:buFont typeface="Wingdings" panose="05000000000000000000" pitchFamily="2" charset="2"/>
              <a:buChar char="n"/>
              <a:defRPr/>
            </a:pP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定理 范式存在定理</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defRPr/>
            </a:pP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任何命题公式都存在着与之等值的析取范式与合取范式</a:t>
            </a:r>
            <a:r>
              <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defRPr/>
            </a:pP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eaLnBrk="1" hangingPunct="1">
              <a:buFont typeface="Wingdings" panose="05000000000000000000" pitchFamily="2" charset="2"/>
              <a:buChar char="v"/>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求公式的范式的步骤：</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消去公式中的</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（若存在）</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             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zh-CN" altLang="en-US" sz="2000"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否定联结词</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的内移或消去</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marL="0" indent="0" algn="just"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endParaRPr lang="en-US" altLang="zh-CN" sz="2000" i="1"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(3) 使用分配律</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             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求合取范式 </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just" eaLnBrk="1" hangingPunct="1">
              <a:buNone/>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2000"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求析取范式</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eaLnBrk="1" hangingPunct="1">
              <a:buNone/>
              <a:defRPr/>
            </a:pPr>
            <a:endParaRPr lang="en-US" altLang="zh-CN"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求范式的步骤</a:t>
            </a:r>
            <a:endPar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67587" name="Rectangle 3"/>
          <p:cNvSpPr>
            <a:spLocks noGrp="1" noChangeArrowheads="1"/>
          </p:cNvSpPr>
          <p:nvPr>
            <p:ph type="body" idx="1"/>
          </p:nvPr>
        </p:nvSpPr>
        <p:spPr>
          <a:xfrm>
            <a:off x="971600" y="1281906"/>
            <a:ext cx="6408737" cy="1008063"/>
          </a:xfrm>
        </p:spPr>
        <p:txBody>
          <a:bodyPr/>
          <a:lstStyle/>
          <a:p>
            <a:pPr marL="457200" indent="-457200" eaLnBrk="1" hangingPunct="1">
              <a:lnSpc>
                <a:spcPct val="80000"/>
              </a:lnSpc>
              <a:buFont typeface="+mj-lt"/>
              <a:buAutoNum type="arabicPeriod"/>
              <a:defRPr/>
            </a:pPr>
            <a:r>
              <a:rPr lang="zh-CN"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消去对</a:t>
            </a:r>
            <a:r>
              <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多余的联结词</a:t>
            </a:r>
            <a:r>
              <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marL="457200" indent="-457200" eaLnBrk="1" hangingPunct="1">
              <a:lnSpc>
                <a:spcPct val="80000"/>
              </a:lnSpc>
              <a:buFont typeface="+mj-lt"/>
              <a:buAutoNum type="arabicPeriod"/>
              <a:defRPr/>
            </a:pPr>
            <a:r>
              <a:rPr lang="zh-CN"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否定号的消去或内移</a:t>
            </a:r>
            <a:r>
              <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marL="457200" indent="-457200" eaLnBrk="1" hangingPunct="1">
              <a:lnSpc>
                <a:spcPct val="80000"/>
              </a:lnSpc>
              <a:buFont typeface="+mj-lt"/>
              <a:buAutoNum type="arabicPeriod"/>
              <a:defRPr/>
            </a:pPr>
            <a:r>
              <a:rPr lang="zh-CN"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利用分配律</a:t>
            </a:r>
            <a:r>
              <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000"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65540" name="Rectangle 5"/>
          <p:cNvSpPr>
            <a:spLocks noChangeArrowheads="1"/>
          </p:cNvSpPr>
          <p:nvPr/>
        </p:nvSpPr>
        <p:spPr bwMode="auto">
          <a:xfrm>
            <a:off x="468313" y="2420938"/>
            <a:ext cx="799147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00FF"/>
              </a:buClr>
              <a:buAutoNum type="arabicPeriod"/>
              <a:defRPr sz="2800" b="1">
                <a:solidFill>
                  <a:schemeClr val="tx1"/>
                </a:solidFill>
                <a:latin typeface="Arial" panose="020B0604020202020204" pitchFamily="34" charset="0"/>
                <a:ea typeface="仿宋_GB2312" pitchFamily="49" charset="-122"/>
              </a:defRPr>
            </a:lvl1pPr>
            <a:lvl2pPr marL="990600" indent="-533400">
              <a:spcBef>
                <a:spcPct val="20000"/>
              </a:spcBef>
              <a:buAutoNum type="circleNumDbPlain"/>
              <a:defRPr sz="2400" b="1">
                <a:solidFill>
                  <a:schemeClr val="tx1"/>
                </a:solidFill>
                <a:latin typeface="Arial" panose="020B0604020202020204" pitchFamily="34" charset="0"/>
                <a:ea typeface="仿宋_GB2312" pitchFamily="49" charset="-122"/>
              </a:defRPr>
            </a:lvl2pPr>
            <a:lvl3pPr marL="1143000" indent="-228600">
              <a:spcBef>
                <a:spcPct val="20000"/>
              </a:spcBef>
              <a:buFont typeface="Wingdings" panose="05000000000000000000" pitchFamily="2" charset="2"/>
              <a:buChar char="p"/>
              <a:defRPr sz="2000" b="1">
                <a:solidFill>
                  <a:schemeClr val="tx1"/>
                </a:solidFill>
                <a:latin typeface="Arial" panose="020B0604020202020204" pitchFamily="34" charset="0"/>
                <a:ea typeface="仿宋_GB2312"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80000"/>
              </a:lnSpc>
              <a:buFontTx/>
              <a:buNone/>
              <a:defRPr/>
            </a:pP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求</a:t>
            </a:r>
            <a:r>
              <a:rPr lang="en-US" altLang="zh-CN" sz="1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6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的合取范式和析取范式</a:t>
            </a:r>
            <a:b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br>
            <a:endPar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endParaRPr>
          </a:p>
          <a:p>
            <a:pPr lvl="1" eaLnBrk="1" hangingPunct="1">
              <a:lnSpc>
                <a:spcPct val="80000"/>
              </a:lnSpc>
              <a:defRPr/>
            </a:pP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合取范式</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b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合取范式</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endPar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endParaRPr>
          </a:p>
          <a:p>
            <a:pPr lvl="1" eaLnBrk="1" hangingPunct="1">
              <a:lnSpc>
                <a:spcPct val="80000"/>
              </a:lnSpc>
              <a:defRPr/>
            </a:pP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 </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err="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析取范式</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b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b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q</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sym typeface="Wingdings" panose="05000000000000000000" pitchFamily="2" charset="2"/>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r</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1600"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p</a:t>
            </a:r>
            <a:r>
              <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                </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r>
              <a:rPr lang="zh-CN" altLang="en-US"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析取范式</a:t>
            </a:r>
            <a:r>
              <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rPr>
              <a:t>)</a:t>
            </a:r>
            <a:endParaRPr lang="en-US" altLang="zh-CN" sz="20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endParaRPr>
          </a:p>
          <a:p>
            <a:pPr lvl="1" eaLnBrk="1" hangingPunct="1">
              <a:lnSpc>
                <a:spcPct val="80000"/>
              </a:lnSpc>
              <a:defRPr/>
            </a:pPr>
            <a:endParaRPr lang="en-US" altLang="zh-CN"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极小项</a:t>
            </a:r>
            <a:endParaRPr lang="zh-CN" altLang="en-US" b="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68611" name="Rectangle 3"/>
          <p:cNvSpPr>
            <a:spLocks noGrp="1" noChangeArrowheads="1"/>
          </p:cNvSpPr>
          <p:nvPr>
            <p:ph type="body" idx="1"/>
          </p:nvPr>
        </p:nvSpPr>
        <p:spPr>
          <a:xfrm>
            <a:off x="457200" y="1600200"/>
            <a:ext cx="3106688" cy="4525963"/>
          </a:xfrm>
        </p:spPr>
        <p:txBody>
          <a:bodyPr/>
          <a:lstStyle/>
          <a:p>
            <a:pPr marL="0" indent="0" eaLnBrk="1" hangingPunct="1">
              <a:buNone/>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在含有</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n</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个命题的</a:t>
            </a:r>
            <a:r>
              <a:rPr lang="zh-CN" altLang="en-US" sz="24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简单合取式</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中</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若每个命题变项与其否定不同时存在</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而两者之一出现且出现一次</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且第</a:t>
            </a:r>
            <a:r>
              <a:rPr lang="en-US" altLang="zh-CN" sz="24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i</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个命题变项或其否定出现在从左起的第</a:t>
            </a:r>
            <a:r>
              <a:rPr lang="en-US" altLang="zh-CN" sz="24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i</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位上</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若命题变项无角标</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按字典序排序</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这样的简单合取式称为</a:t>
            </a:r>
            <a:r>
              <a:rPr lang="zh-CN" altLang="en-US" sz="2400" b="1" u="sng"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极小项</a:t>
            </a:r>
            <a:endParaRPr lang="zh-CN" altLang="en-US" sz="2400" b="1" u="sng"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grpSp>
        <p:nvGrpSpPr>
          <p:cNvPr id="4" name="Group 4"/>
          <p:cNvGrpSpPr/>
          <p:nvPr/>
        </p:nvGrpSpPr>
        <p:grpSpPr bwMode="auto">
          <a:xfrm>
            <a:off x="3779912" y="1772816"/>
            <a:ext cx="4968552" cy="3456829"/>
            <a:chOff x="-3" y="-3"/>
            <a:chExt cx="2985" cy="3842"/>
          </a:xfrm>
        </p:grpSpPr>
        <p:grpSp>
          <p:nvGrpSpPr>
            <p:cNvPr id="5" name="Group 5"/>
            <p:cNvGrpSpPr/>
            <p:nvPr/>
          </p:nvGrpSpPr>
          <p:grpSpPr bwMode="auto">
            <a:xfrm>
              <a:off x="0" y="0"/>
              <a:ext cx="2979" cy="3836"/>
              <a:chOff x="0" y="0"/>
              <a:chExt cx="2979" cy="3836"/>
            </a:xfrm>
          </p:grpSpPr>
          <p:grpSp>
            <p:nvGrpSpPr>
              <p:cNvPr id="7" name="Group 6"/>
              <p:cNvGrpSpPr/>
              <p:nvPr/>
            </p:nvGrpSpPr>
            <p:grpSpPr bwMode="auto">
              <a:xfrm>
                <a:off x="0" y="0"/>
                <a:ext cx="777" cy="422"/>
                <a:chOff x="0" y="0"/>
                <a:chExt cx="777" cy="422"/>
              </a:xfrm>
            </p:grpSpPr>
            <p:sp>
              <p:nvSpPr>
                <p:cNvPr id="113" name="Rectangle 7"/>
                <p:cNvSpPr>
                  <a:spLocks noChangeArrowheads="1"/>
                </p:cNvSpPr>
                <p:nvPr/>
              </p:nvSpPr>
              <p:spPr bwMode="auto">
                <a:xfrm>
                  <a:off x="43" y="0"/>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1400">
                      <a:latin typeface="宋体" panose="02010600030101010101" pitchFamily="2" charset="-122"/>
                    </a:rPr>
                    <a:t>极小项</a:t>
                  </a:r>
                  <a:endParaRPr kumimoji="1" lang="zh-CN" altLang="en-US" sz="14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1400">
                    <a:latin typeface="Times New Roman" panose="02020603050405020304" pitchFamily="18" charset="0"/>
                  </a:endParaRPr>
                </a:p>
              </p:txBody>
            </p:sp>
            <p:sp>
              <p:nvSpPr>
                <p:cNvPr id="114" name="Rectangle 8"/>
                <p:cNvSpPr>
                  <a:spLocks noChangeArrowheads="1"/>
                </p:cNvSpPr>
                <p:nvPr/>
              </p:nvSpPr>
              <p:spPr bwMode="auto">
                <a:xfrm>
                  <a:off x="0" y="0"/>
                  <a:ext cx="7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8" name="Group 9"/>
              <p:cNvGrpSpPr/>
              <p:nvPr/>
            </p:nvGrpSpPr>
            <p:grpSpPr bwMode="auto">
              <a:xfrm>
                <a:off x="777" y="0"/>
                <a:ext cx="806" cy="422"/>
                <a:chOff x="777" y="0"/>
                <a:chExt cx="806" cy="422"/>
              </a:xfrm>
            </p:grpSpPr>
            <p:sp>
              <p:nvSpPr>
                <p:cNvPr id="111" name="Rectangle 10"/>
                <p:cNvSpPr>
                  <a:spLocks noChangeArrowheads="1"/>
                </p:cNvSpPr>
                <p:nvPr/>
              </p:nvSpPr>
              <p:spPr bwMode="auto">
                <a:xfrm>
                  <a:off x="820" y="0"/>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1400" dirty="0">
                      <a:latin typeface="宋体" panose="02010600030101010101" pitchFamily="2" charset="-122"/>
                    </a:rPr>
                    <a:t>对应的赋值</a:t>
                  </a:r>
                  <a:endParaRPr kumimoji="1" lang="zh-CN" altLang="en-US" sz="1000" dirty="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dirty="0">
                    <a:latin typeface="Times New Roman" panose="02020603050405020304" pitchFamily="18" charset="0"/>
                  </a:endParaRPr>
                </a:p>
              </p:txBody>
            </p:sp>
            <p:sp>
              <p:nvSpPr>
                <p:cNvPr id="112" name="Rectangle 11"/>
                <p:cNvSpPr>
                  <a:spLocks noChangeArrowheads="1"/>
                </p:cNvSpPr>
                <p:nvPr/>
              </p:nvSpPr>
              <p:spPr bwMode="auto">
                <a:xfrm>
                  <a:off x="777" y="0"/>
                  <a:ext cx="80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9" name="Group 12"/>
              <p:cNvGrpSpPr/>
              <p:nvPr/>
            </p:nvGrpSpPr>
            <p:grpSpPr bwMode="auto">
              <a:xfrm>
                <a:off x="1583" y="0"/>
                <a:ext cx="662" cy="422"/>
                <a:chOff x="1583" y="0"/>
                <a:chExt cx="662" cy="422"/>
              </a:xfrm>
            </p:grpSpPr>
            <p:sp>
              <p:nvSpPr>
                <p:cNvPr id="109" name="Rectangle 13"/>
                <p:cNvSpPr>
                  <a:spLocks noChangeArrowheads="1"/>
                </p:cNvSpPr>
                <p:nvPr/>
              </p:nvSpPr>
              <p:spPr bwMode="auto">
                <a:xfrm>
                  <a:off x="1626" y="0"/>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1400">
                      <a:latin typeface="宋体" panose="02010600030101010101" pitchFamily="2" charset="-122"/>
                    </a:rPr>
                    <a:t>十进制数</a:t>
                  </a:r>
                  <a:endParaRPr kumimoji="1" lang="zh-CN" altLang="en-US"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10" name="Rectangle 14"/>
                <p:cNvSpPr>
                  <a:spLocks noChangeArrowheads="1"/>
                </p:cNvSpPr>
                <p:nvPr/>
              </p:nvSpPr>
              <p:spPr bwMode="auto">
                <a:xfrm>
                  <a:off x="1583" y="0"/>
                  <a:ext cx="66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0" name="Group 15"/>
              <p:cNvGrpSpPr/>
              <p:nvPr/>
            </p:nvGrpSpPr>
            <p:grpSpPr bwMode="auto">
              <a:xfrm>
                <a:off x="2245" y="0"/>
                <a:ext cx="734" cy="422"/>
                <a:chOff x="2245" y="0"/>
                <a:chExt cx="734" cy="422"/>
              </a:xfrm>
            </p:grpSpPr>
            <p:sp>
              <p:nvSpPr>
                <p:cNvPr id="107" name="Rectangle 16"/>
                <p:cNvSpPr>
                  <a:spLocks noChangeArrowheads="1"/>
                </p:cNvSpPr>
                <p:nvPr/>
              </p:nvSpPr>
              <p:spPr bwMode="auto">
                <a:xfrm>
                  <a:off x="2288" y="0"/>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zh-CN" altLang="en-US" sz="1400">
                      <a:latin typeface="宋体" panose="02010600030101010101" pitchFamily="2" charset="-122"/>
                    </a:rPr>
                    <a:t>记法</a:t>
                  </a:r>
                  <a:endParaRPr kumimoji="1" lang="zh-CN" altLang="en-US"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08" name="Rectangle 17"/>
                <p:cNvSpPr>
                  <a:spLocks noChangeArrowheads="1"/>
                </p:cNvSpPr>
                <p:nvPr/>
              </p:nvSpPr>
              <p:spPr bwMode="auto">
                <a:xfrm>
                  <a:off x="2245" y="0"/>
                  <a:ext cx="7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1" name="Group 18"/>
              <p:cNvGrpSpPr/>
              <p:nvPr/>
            </p:nvGrpSpPr>
            <p:grpSpPr bwMode="auto">
              <a:xfrm>
                <a:off x="0" y="422"/>
                <a:ext cx="777" cy="460"/>
                <a:chOff x="0" y="422"/>
                <a:chExt cx="777" cy="460"/>
              </a:xfrm>
            </p:grpSpPr>
            <p:sp>
              <p:nvSpPr>
                <p:cNvPr id="105" name="Rectangle 19"/>
                <p:cNvSpPr>
                  <a:spLocks noChangeArrowheads="1"/>
                </p:cNvSpPr>
                <p:nvPr/>
              </p:nvSpPr>
              <p:spPr bwMode="auto">
                <a:xfrm>
                  <a:off x="43" y="422"/>
                  <a:ext cx="69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106" name="Rectangle 20"/>
                <p:cNvSpPr>
                  <a:spLocks noChangeArrowheads="1"/>
                </p:cNvSpPr>
                <p:nvPr/>
              </p:nvSpPr>
              <p:spPr bwMode="auto">
                <a:xfrm>
                  <a:off x="0" y="422"/>
                  <a:ext cx="777" cy="46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2" name="Group 21"/>
              <p:cNvGrpSpPr/>
              <p:nvPr/>
            </p:nvGrpSpPr>
            <p:grpSpPr bwMode="auto">
              <a:xfrm>
                <a:off x="777" y="422"/>
                <a:ext cx="806" cy="460"/>
                <a:chOff x="777" y="422"/>
                <a:chExt cx="806" cy="460"/>
              </a:xfrm>
            </p:grpSpPr>
            <p:sp>
              <p:nvSpPr>
                <p:cNvPr id="103" name="Rectangle 22"/>
                <p:cNvSpPr>
                  <a:spLocks noChangeArrowheads="1"/>
                </p:cNvSpPr>
                <p:nvPr/>
              </p:nvSpPr>
              <p:spPr bwMode="auto">
                <a:xfrm>
                  <a:off x="820" y="422"/>
                  <a:ext cx="720"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000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04" name="Rectangle 23"/>
                <p:cNvSpPr>
                  <a:spLocks noChangeArrowheads="1"/>
                </p:cNvSpPr>
                <p:nvPr/>
              </p:nvSpPr>
              <p:spPr bwMode="auto">
                <a:xfrm>
                  <a:off x="777" y="422"/>
                  <a:ext cx="806" cy="46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3" name="Group 24"/>
              <p:cNvGrpSpPr/>
              <p:nvPr/>
            </p:nvGrpSpPr>
            <p:grpSpPr bwMode="auto">
              <a:xfrm>
                <a:off x="1583" y="422"/>
                <a:ext cx="662" cy="460"/>
                <a:chOff x="1583" y="422"/>
                <a:chExt cx="662" cy="460"/>
              </a:xfrm>
            </p:grpSpPr>
            <p:sp>
              <p:nvSpPr>
                <p:cNvPr id="101" name="Rectangle 25"/>
                <p:cNvSpPr>
                  <a:spLocks noChangeArrowheads="1"/>
                </p:cNvSpPr>
                <p:nvPr/>
              </p:nvSpPr>
              <p:spPr bwMode="auto">
                <a:xfrm>
                  <a:off x="1626" y="422"/>
                  <a:ext cx="576"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02" name="Rectangle 26"/>
                <p:cNvSpPr>
                  <a:spLocks noChangeArrowheads="1"/>
                </p:cNvSpPr>
                <p:nvPr/>
              </p:nvSpPr>
              <p:spPr bwMode="auto">
                <a:xfrm>
                  <a:off x="1583" y="422"/>
                  <a:ext cx="662" cy="46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4" name="Group 27"/>
              <p:cNvGrpSpPr/>
              <p:nvPr/>
            </p:nvGrpSpPr>
            <p:grpSpPr bwMode="auto">
              <a:xfrm>
                <a:off x="2245" y="422"/>
                <a:ext cx="734" cy="460"/>
                <a:chOff x="2245" y="422"/>
                <a:chExt cx="734" cy="460"/>
              </a:xfrm>
            </p:grpSpPr>
            <p:sp>
              <p:nvSpPr>
                <p:cNvPr id="99" name="Rectangle 28"/>
                <p:cNvSpPr>
                  <a:spLocks noChangeArrowheads="1"/>
                </p:cNvSpPr>
                <p:nvPr/>
              </p:nvSpPr>
              <p:spPr bwMode="auto">
                <a:xfrm>
                  <a:off x="2288" y="422"/>
                  <a:ext cx="648"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000</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100" name="Rectangle 29"/>
                <p:cNvSpPr>
                  <a:spLocks noChangeArrowheads="1"/>
                </p:cNvSpPr>
                <p:nvPr/>
              </p:nvSpPr>
              <p:spPr bwMode="auto">
                <a:xfrm>
                  <a:off x="2245" y="422"/>
                  <a:ext cx="734" cy="46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5" name="Group 30"/>
              <p:cNvGrpSpPr/>
              <p:nvPr/>
            </p:nvGrpSpPr>
            <p:grpSpPr bwMode="auto">
              <a:xfrm>
                <a:off x="0" y="882"/>
                <a:ext cx="777" cy="422"/>
                <a:chOff x="0" y="882"/>
                <a:chExt cx="777" cy="422"/>
              </a:xfrm>
            </p:grpSpPr>
            <p:sp>
              <p:nvSpPr>
                <p:cNvPr id="97" name="Rectangle 31"/>
                <p:cNvSpPr>
                  <a:spLocks noChangeArrowheads="1"/>
                </p:cNvSpPr>
                <p:nvPr/>
              </p:nvSpPr>
              <p:spPr bwMode="auto">
                <a:xfrm>
                  <a:off x="43" y="882"/>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8" name="Rectangle 32"/>
                <p:cNvSpPr>
                  <a:spLocks noChangeArrowheads="1"/>
                </p:cNvSpPr>
                <p:nvPr/>
              </p:nvSpPr>
              <p:spPr bwMode="auto">
                <a:xfrm>
                  <a:off x="0" y="882"/>
                  <a:ext cx="7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6" name="Group 33"/>
              <p:cNvGrpSpPr/>
              <p:nvPr/>
            </p:nvGrpSpPr>
            <p:grpSpPr bwMode="auto">
              <a:xfrm>
                <a:off x="777" y="882"/>
                <a:ext cx="806" cy="422"/>
                <a:chOff x="777" y="882"/>
                <a:chExt cx="806" cy="422"/>
              </a:xfrm>
            </p:grpSpPr>
            <p:sp>
              <p:nvSpPr>
                <p:cNvPr id="95" name="Rectangle 34"/>
                <p:cNvSpPr>
                  <a:spLocks noChangeArrowheads="1"/>
                </p:cNvSpPr>
                <p:nvPr/>
              </p:nvSpPr>
              <p:spPr bwMode="auto">
                <a:xfrm>
                  <a:off x="820" y="882"/>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001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96" name="Rectangle 35"/>
                <p:cNvSpPr>
                  <a:spLocks noChangeArrowheads="1"/>
                </p:cNvSpPr>
                <p:nvPr/>
              </p:nvSpPr>
              <p:spPr bwMode="auto">
                <a:xfrm>
                  <a:off x="777" y="882"/>
                  <a:ext cx="80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7" name="Group 36"/>
              <p:cNvGrpSpPr/>
              <p:nvPr/>
            </p:nvGrpSpPr>
            <p:grpSpPr bwMode="auto">
              <a:xfrm>
                <a:off x="1583" y="882"/>
                <a:ext cx="662" cy="422"/>
                <a:chOff x="1583" y="882"/>
                <a:chExt cx="662" cy="422"/>
              </a:xfrm>
            </p:grpSpPr>
            <p:sp>
              <p:nvSpPr>
                <p:cNvPr id="93" name="Rectangle 37"/>
                <p:cNvSpPr>
                  <a:spLocks noChangeArrowheads="1"/>
                </p:cNvSpPr>
                <p:nvPr/>
              </p:nvSpPr>
              <p:spPr bwMode="auto">
                <a:xfrm>
                  <a:off x="1626" y="882"/>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94" name="Rectangle 38"/>
                <p:cNvSpPr>
                  <a:spLocks noChangeArrowheads="1"/>
                </p:cNvSpPr>
                <p:nvPr/>
              </p:nvSpPr>
              <p:spPr bwMode="auto">
                <a:xfrm>
                  <a:off x="1583" y="882"/>
                  <a:ext cx="66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8" name="Group 39"/>
              <p:cNvGrpSpPr/>
              <p:nvPr/>
            </p:nvGrpSpPr>
            <p:grpSpPr bwMode="auto">
              <a:xfrm>
                <a:off x="2245" y="882"/>
                <a:ext cx="734" cy="422"/>
                <a:chOff x="2245" y="882"/>
                <a:chExt cx="734" cy="422"/>
              </a:xfrm>
            </p:grpSpPr>
            <p:sp>
              <p:nvSpPr>
                <p:cNvPr id="91" name="Rectangle 40"/>
                <p:cNvSpPr>
                  <a:spLocks noChangeArrowheads="1"/>
                </p:cNvSpPr>
                <p:nvPr/>
              </p:nvSpPr>
              <p:spPr bwMode="auto">
                <a:xfrm>
                  <a:off x="2288" y="882"/>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001</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92" name="Rectangle 41"/>
                <p:cNvSpPr>
                  <a:spLocks noChangeArrowheads="1"/>
                </p:cNvSpPr>
                <p:nvPr/>
              </p:nvSpPr>
              <p:spPr bwMode="auto">
                <a:xfrm>
                  <a:off x="2245" y="882"/>
                  <a:ext cx="7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19" name="Group 42"/>
              <p:cNvGrpSpPr/>
              <p:nvPr/>
            </p:nvGrpSpPr>
            <p:grpSpPr bwMode="auto">
              <a:xfrm>
                <a:off x="0" y="1304"/>
                <a:ext cx="777" cy="422"/>
                <a:chOff x="0" y="1304"/>
                <a:chExt cx="777" cy="422"/>
              </a:xfrm>
            </p:grpSpPr>
            <p:sp>
              <p:nvSpPr>
                <p:cNvPr id="89" name="Rectangle 43"/>
                <p:cNvSpPr>
                  <a:spLocks noChangeArrowheads="1"/>
                </p:cNvSpPr>
                <p:nvPr/>
              </p:nvSpPr>
              <p:spPr bwMode="auto">
                <a:xfrm>
                  <a:off x="43" y="1304"/>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90" name="Rectangle 44"/>
                <p:cNvSpPr>
                  <a:spLocks noChangeArrowheads="1"/>
                </p:cNvSpPr>
                <p:nvPr/>
              </p:nvSpPr>
              <p:spPr bwMode="auto">
                <a:xfrm>
                  <a:off x="0" y="1304"/>
                  <a:ext cx="7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0" name="Group 45"/>
              <p:cNvGrpSpPr/>
              <p:nvPr/>
            </p:nvGrpSpPr>
            <p:grpSpPr bwMode="auto">
              <a:xfrm>
                <a:off x="777" y="1304"/>
                <a:ext cx="806" cy="422"/>
                <a:chOff x="777" y="1304"/>
                <a:chExt cx="806" cy="422"/>
              </a:xfrm>
            </p:grpSpPr>
            <p:sp>
              <p:nvSpPr>
                <p:cNvPr id="87" name="Rectangle 46"/>
                <p:cNvSpPr>
                  <a:spLocks noChangeArrowheads="1"/>
                </p:cNvSpPr>
                <p:nvPr/>
              </p:nvSpPr>
              <p:spPr bwMode="auto">
                <a:xfrm>
                  <a:off x="820" y="1304"/>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010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88" name="Rectangle 47"/>
                <p:cNvSpPr>
                  <a:spLocks noChangeArrowheads="1"/>
                </p:cNvSpPr>
                <p:nvPr/>
              </p:nvSpPr>
              <p:spPr bwMode="auto">
                <a:xfrm>
                  <a:off x="777" y="1304"/>
                  <a:ext cx="80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1" name="Group 48"/>
              <p:cNvGrpSpPr/>
              <p:nvPr/>
            </p:nvGrpSpPr>
            <p:grpSpPr bwMode="auto">
              <a:xfrm>
                <a:off x="1583" y="1304"/>
                <a:ext cx="662" cy="422"/>
                <a:chOff x="1583" y="1304"/>
                <a:chExt cx="662" cy="422"/>
              </a:xfrm>
            </p:grpSpPr>
            <p:sp>
              <p:nvSpPr>
                <p:cNvPr id="85" name="Rectangle 49"/>
                <p:cNvSpPr>
                  <a:spLocks noChangeArrowheads="1"/>
                </p:cNvSpPr>
                <p:nvPr/>
              </p:nvSpPr>
              <p:spPr bwMode="auto">
                <a:xfrm>
                  <a:off x="1626" y="1304"/>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2</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86" name="Rectangle 50"/>
                <p:cNvSpPr>
                  <a:spLocks noChangeArrowheads="1"/>
                </p:cNvSpPr>
                <p:nvPr/>
              </p:nvSpPr>
              <p:spPr bwMode="auto">
                <a:xfrm>
                  <a:off x="1583" y="1304"/>
                  <a:ext cx="66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2" name="Group 51"/>
              <p:cNvGrpSpPr/>
              <p:nvPr/>
            </p:nvGrpSpPr>
            <p:grpSpPr bwMode="auto">
              <a:xfrm>
                <a:off x="2245" y="1304"/>
                <a:ext cx="734" cy="422"/>
                <a:chOff x="2245" y="1304"/>
                <a:chExt cx="734" cy="422"/>
              </a:xfrm>
            </p:grpSpPr>
            <p:sp>
              <p:nvSpPr>
                <p:cNvPr id="83" name="Rectangle 52"/>
                <p:cNvSpPr>
                  <a:spLocks noChangeArrowheads="1"/>
                </p:cNvSpPr>
                <p:nvPr/>
              </p:nvSpPr>
              <p:spPr bwMode="auto">
                <a:xfrm>
                  <a:off x="2288" y="1304"/>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010</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2</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84" name="Rectangle 53"/>
                <p:cNvSpPr>
                  <a:spLocks noChangeArrowheads="1"/>
                </p:cNvSpPr>
                <p:nvPr/>
              </p:nvSpPr>
              <p:spPr bwMode="auto">
                <a:xfrm>
                  <a:off x="2245" y="1304"/>
                  <a:ext cx="7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3" name="Group 54"/>
              <p:cNvGrpSpPr/>
              <p:nvPr/>
            </p:nvGrpSpPr>
            <p:grpSpPr bwMode="auto">
              <a:xfrm>
                <a:off x="0" y="1726"/>
                <a:ext cx="777" cy="422"/>
                <a:chOff x="0" y="1726"/>
                <a:chExt cx="777" cy="422"/>
              </a:xfrm>
            </p:grpSpPr>
            <p:sp>
              <p:nvSpPr>
                <p:cNvPr id="81" name="Rectangle 55"/>
                <p:cNvSpPr>
                  <a:spLocks noChangeArrowheads="1"/>
                </p:cNvSpPr>
                <p:nvPr/>
              </p:nvSpPr>
              <p:spPr bwMode="auto">
                <a:xfrm>
                  <a:off x="43" y="1726"/>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82" name="Rectangle 56"/>
                <p:cNvSpPr>
                  <a:spLocks noChangeArrowheads="1"/>
                </p:cNvSpPr>
                <p:nvPr/>
              </p:nvSpPr>
              <p:spPr bwMode="auto">
                <a:xfrm>
                  <a:off x="0" y="1726"/>
                  <a:ext cx="7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4" name="Group 57"/>
              <p:cNvGrpSpPr/>
              <p:nvPr/>
            </p:nvGrpSpPr>
            <p:grpSpPr bwMode="auto">
              <a:xfrm>
                <a:off x="777" y="1726"/>
                <a:ext cx="806" cy="422"/>
                <a:chOff x="777" y="1726"/>
                <a:chExt cx="806" cy="422"/>
              </a:xfrm>
            </p:grpSpPr>
            <p:sp>
              <p:nvSpPr>
                <p:cNvPr id="79" name="Rectangle 58"/>
                <p:cNvSpPr>
                  <a:spLocks noChangeArrowheads="1"/>
                </p:cNvSpPr>
                <p:nvPr/>
              </p:nvSpPr>
              <p:spPr bwMode="auto">
                <a:xfrm>
                  <a:off x="820" y="1726"/>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011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80" name="Rectangle 59"/>
                <p:cNvSpPr>
                  <a:spLocks noChangeArrowheads="1"/>
                </p:cNvSpPr>
                <p:nvPr/>
              </p:nvSpPr>
              <p:spPr bwMode="auto">
                <a:xfrm>
                  <a:off x="777" y="1726"/>
                  <a:ext cx="80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5" name="Group 60"/>
              <p:cNvGrpSpPr/>
              <p:nvPr/>
            </p:nvGrpSpPr>
            <p:grpSpPr bwMode="auto">
              <a:xfrm>
                <a:off x="1583" y="1726"/>
                <a:ext cx="662" cy="422"/>
                <a:chOff x="1583" y="1726"/>
                <a:chExt cx="662" cy="422"/>
              </a:xfrm>
            </p:grpSpPr>
            <p:sp>
              <p:nvSpPr>
                <p:cNvPr id="77" name="Rectangle 61"/>
                <p:cNvSpPr>
                  <a:spLocks noChangeArrowheads="1"/>
                </p:cNvSpPr>
                <p:nvPr/>
              </p:nvSpPr>
              <p:spPr bwMode="auto">
                <a:xfrm>
                  <a:off x="1626" y="1726"/>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3</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78" name="Rectangle 62"/>
                <p:cNvSpPr>
                  <a:spLocks noChangeArrowheads="1"/>
                </p:cNvSpPr>
                <p:nvPr/>
              </p:nvSpPr>
              <p:spPr bwMode="auto">
                <a:xfrm>
                  <a:off x="1583" y="1726"/>
                  <a:ext cx="66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6" name="Group 63"/>
              <p:cNvGrpSpPr/>
              <p:nvPr/>
            </p:nvGrpSpPr>
            <p:grpSpPr bwMode="auto">
              <a:xfrm>
                <a:off x="2245" y="1726"/>
                <a:ext cx="734" cy="422"/>
                <a:chOff x="2245" y="1726"/>
                <a:chExt cx="734" cy="422"/>
              </a:xfrm>
            </p:grpSpPr>
            <p:sp>
              <p:nvSpPr>
                <p:cNvPr id="75" name="Rectangle 64"/>
                <p:cNvSpPr>
                  <a:spLocks noChangeArrowheads="1"/>
                </p:cNvSpPr>
                <p:nvPr/>
              </p:nvSpPr>
              <p:spPr bwMode="auto">
                <a:xfrm>
                  <a:off x="2288" y="1726"/>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011</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3</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76" name="Rectangle 65"/>
                <p:cNvSpPr>
                  <a:spLocks noChangeArrowheads="1"/>
                </p:cNvSpPr>
                <p:nvPr/>
              </p:nvSpPr>
              <p:spPr bwMode="auto">
                <a:xfrm>
                  <a:off x="2245" y="1726"/>
                  <a:ext cx="7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7" name="Group 66"/>
              <p:cNvGrpSpPr/>
              <p:nvPr/>
            </p:nvGrpSpPr>
            <p:grpSpPr bwMode="auto">
              <a:xfrm>
                <a:off x="0" y="2148"/>
                <a:ext cx="777" cy="422"/>
                <a:chOff x="0" y="2148"/>
                <a:chExt cx="777" cy="422"/>
              </a:xfrm>
            </p:grpSpPr>
            <p:sp>
              <p:nvSpPr>
                <p:cNvPr id="73" name="Rectangle 67"/>
                <p:cNvSpPr>
                  <a:spLocks noChangeArrowheads="1"/>
                </p:cNvSpPr>
                <p:nvPr/>
              </p:nvSpPr>
              <p:spPr bwMode="auto">
                <a:xfrm>
                  <a:off x="43" y="2148"/>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4" name="Rectangle 68"/>
                <p:cNvSpPr>
                  <a:spLocks noChangeArrowheads="1"/>
                </p:cNvSpPr>
                <p:nvPr/>
              </p:nvSpPr>
              <p:spPr bwMode="auto">
                <a:xfrm>
                  <a:off x="0" y="2148"/>
                  <a:ext cx="7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8" name="Group 69"/>
              <p:cNvGrpSpPr/>
              <p:nvPr/>
            </p:nvGrpSpPr>
            <p:grpSpPr bwMode="auto">
              <a:xfrm>
                <a:off x="777" y="2148"/>
                <a:ext cx="806" cy="422"/>
                <a:chOff x="777" y="2148"/>
                <a:chExt cx="806" cy="422"/>
              </a:xfrm>
            </p:grpSpPr>
            <p:sp>
              <p:nvSpPr>
                <p:cNvPr id="71" name="Rectangle 70"/>
                <p:cNvSpPr>
                  <a:spLocks noChangeArrowheads="1"/>
                </p:cNvSpPr>
                <p:nvPr/>
              </p:nvSpPr>
              <p:spPr bwMode="auto">
                <a:xfrm>
                  <a:off x="820" y="2148"/>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100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72" name="Rectangle 71"/>
                <p:cNvSpPr>
                  <a:spLocks noChangeArrowheads="1"/>
                </p:cNvSpPr>
                <p:nvPr/>
              </p:nvSpPr>
              <p:spPr bwMode="auto">
                <a:xfrm>
                  <a:off x="777" y="2148"/>
                  <a:ext cx="80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29" name="Group 72"/>
              <p:cNvGrpSpPr/>
              <p:nvPr/>
            </p:nvGrpSpPr>
            <p:grpSpPr bwMode="auto">
              <a:xfrm>
                <a:off x="1583" y="2148"/>
                <a:ext cx="662" cy="422"/>
                <a:chOff x="1583" y="2148"/>
                <a:chExt cx="662" cy="422"/>
              </a:xfrm>
            </p:grpSpPr>
            <p:sp>
              <p:nvSpPr>
                <p:cNvPr id="69" name="Rectangle 73"/>
                <p:cNvSpPr>
                  <a:spLocks noChangeArrowheads="1"/>
                </p:cNvSpPr>
                <p:nvPr/>
              </p:nvSpPr>
              <p:spPr bwMode="auto">
                <a:xfrm>
                  <a:off x="1626" y="2148"/>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4</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70" name="Rectangle 74"/>
                <p:cNvSpPr>
                  <a:spLocks noChangeArrowheads="1"/>
                </p:cNvSpPr>
                <p:nvPr/>
              </p:nvSpPr>
              <p:spPr bwMode="auto">
                <a:xfrm>
                  <a:off x="1583" y="2148"/>
                  <a:ext cx="66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0" name="Group 75"/>
              <p:cNvGrpSpPr/>
              <p:nvPr/>
            </p:nvGrpSpPr>
            <p:grpSpPr bwMode="auto">
              <a:xfrm>
                <a:off x="2245" y="2148"/>
                <a:ext cx="734" cy="422"/>
                <a:chOff x="2245" y="2148"/>
                <a:chExt cx="734" cy="422"/>
              </a:xfrm>
            </p:grpSpPr>
            <p:sp>
              <p:nvSpPr>
                <p:cNvPr id="67" name="Rectangle 76"/>
                <p:cNvSpPr>
                  <a:spLocks noChangeArrowheads="1"/>
                </p:cNvSpPr>
                <p:nvPr/>
              </p:nvSpPr>
              <p:spPr bwMode="auto">
                <a:xfrm>
                  <a:off x="2288" y="2148"/>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100</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4</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8" name="Rectangle 77"/>
                <p:cNvSpPr>
                  <a:spLocks noChangeArrowheads="1"/>
                </p:cNvSpPr>
                <p:nvPr/>
              </p:nvSpPr>
              <p:spPr bwMode="auto">
                <a:xfrm>
                  <a:off x="2245" y="2148"/>
                  <a:ext cx="7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1" name="Group 78"/>
              <p:cNvGrpSpPr/>
              <p:nvPr/>
            </p:nvGrpSpPr>
            <p:grpSpPr bwMode="auto">
              <a:xfrm>
                <a:off x="0" y="2570"/>
                <a:ext cx="777" cy="422"/>
                <a:chOff x="0" y="2570"/>
                <a:chExt cx="777" cy="422"/>
              </a:xfrm>
            </p:grpSpPr>
            <p:sp>
              <p:nvSpPr>
                <p:cNvPr id="65" name="Rectangle 79"/>
                <p:cNvSpPr>
                  <a:spLocks noChangeArrowheads="1"/>
                </p:cNvSpPr>
                <p:nvPr/>
              </p:nvSpPr>
              <p:spPr bwMode="auto">
                <a:xfrm>
                  <a:off x="43" y="2570"/>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66" name="Rectangle 80"/>
                <p:cNvSpPr>
                  <a:spLocks noChangeArrowheads="1"/>
                </p:cNvSpPr>
                <p:nvPr/>
              </p:nvSpPr>
              <p:spPr bwMode="auto">
                <a:xfrm>
                  <a:off x="0" y="2570"/>
                  <a:ext cx="7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2" name="Group 81"/>
              <p:cNvGrpSpPr/>
              <p:nvPr/>
            </p:nvGrpSpPr>
            <p:grpSpPr bwMode="auto">
              <a:xfrm>
                <a:off x="777" y="2570"/>
                <a:ext cx="806" cy="422"/>
                <a:chOff x="777" y="2570"/>
                <a:chExt cx="806" cy="422"/>
              </a:xfrm>
            </p:grpSpPr>
            <p:sp>
              <p:nvSpPr>
                <p:cNvPr id="63" name="Rectangle 82"/>
                <p:cNvSpPr>
                  <a:spLocks noChangeArrowheads="1"/>
                </p:cNvSpPr>
                <p:nvPr/>
              </p:nvSpPr>
              <p:spPr bwMode="auto">
                <a:xfrm>
                  <a:off x="820" y="2570"/>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101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4" name="Rectangle 83"/>
                <p:cNvSpPr>
                  <a:spLocks noChangeArrowheads="1"/>
                </p:cNvSpPr>
                <p:nvPr/>
              </p:nvSpPr>
              <p:spPr bwMode="auto">
                <a:xfrm>
                  <a:off x="777" y="2570"/>
                  <a:ext cx="80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3" name="Group 84"/>
              <p:cNvGrpSpPr/>
              <p:nvPr/>
            </p:nvGrpSpPr>
            <p:grpSpPr bwMode="auto">
              <a:xfrm>
                <a:off x="1583" y="2570"/>
                <a:ext cx="662" cy="422"/>
                <a:chOff x="1583" y="2570"/>
                <a:chExt cx="662" cy="422"/>
              </a:xfrm>
            </p:grpSpPr>
            <p:sp>
              <p:nvSpPr>
                <p:cNvPr id="61" name="Rectangle 85"/>
                <p:cNvSpPr>
                  <a:spLocks noChangeArrowheads="1"/>
                </p:cNvSpPr>
                <p:nvPr/>
              </p:nvSpPr>
              <p:spPr bwMode="auto">
                <a:xfrm>
                  <a:off x="1626" y="2570"/>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5</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2" name="Rectangle 86"/>
                <p:cNvSpPr>
                  <a:spLocks noChangeArrowheads="1"/>
                </p:cNvSpPr>
                <p:nvPr/>
              </p:nvSpPr>
              <p:spPr bwMode="auto">
                <a:xfrm>
                  <a:off x="1583" y="2570"/>
                  <a:ext cx="66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4" name="Group 87"/>
              <p:cNvGrpSpPr/>
              <p:nvPr/>
            </p:nvGrpSpPr>
            <p:grpSpPr bwMode="auto">
              <a:xfrm>
                <a:off x="2245" y="2570"/>
                <a:ext cx="734" cy="422"/>
                <a:chOff x="2245" y="2570"/>
                <a:chExt cx="734" cy="422"/>
              </a:xfrm>
            </p:grpSpPr>
            <p:sp>
              <p:nvSpPr>
                <p:cNvPr id="59" name="Rectangle 88"/>
                <p:cNvSpPr>
                  <a:spLocks noChangeArrowheads="1"/>
                </p:cNvSpPr>
                <p:nvPr/>
              </p:nvSpPr>
              <p:spPr bwMode="auto">
                <a:xfrm>
                  <a:off x="2288" y="2570"/>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101</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5</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60" name="Rectangle 89"/>
                <p:cNvSpPr>
                  <a:spLocks noChangeArrowheads="1"/>
                </p:cNvSpPr>
                <p:nvPr/>
              </p:nvSpPr>
              <p:spPr bwMode="auto">
                <a:xfrm>
                  <a:off x="2245" y="2570"/>
                  <a:ext cx="7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5" name="Group 90"/>
              <p:cNvGrpSpPr/>
              <p:nvPr/>
            </p:nvGrpSpPr>
            <p:grpSpPr bwMode="auto">
              <a:xfrm>
                <a:off x="0" y="2992"/>
                <a:ext cx="777" cy="422"/>
                <a:chOff x="0" y="2992"/>
                <a:chExt cx="777" cy="422"/>
              </a:xfrm>
            </p:grpSpPr>
            <p:sp>
              <p:nvSpPr>
                <p:cNvPr id="57" name="Rectangle 91"/>
                <p:cNvSpPr>
                  <a:spLocks noChangeArrowheads="1"/>
                </p:cNvSpPr>
                <p:nvPr/>
              </p:nvSpPr>
              <p:spPr bwMode="auto">
                <a:xfrm>
                  <a:off x="43" y="2992"/>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58" name="Rectangle 92"/>
                <p:cNvSpPr>
                  <a:spLocks noChangeArrowheads="1"/>
                </p:cNvSpPr>
                <p:nvPr/>
              </p:nvSpPr>
              <p:spPr bwMode="auto">
                <a:xfrm>
                  <a:off x="0" y="2992"/>
                  <a:ext cx="7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6" name="Group 93"/>
              <p:cNvGrpSpPr/>
              <p:nvPr/>
            </p:nvGrpSpPr>
            <p:grpSpPr bwMode="auto">
              <a:xfrm>
                <a:off x="777" y="2992"/>
                <a:ext cx="806" cy="422"/>
                <a:chOff x="777" y="2992"/>
                <a:chExt cx="806" cy="422"/>
              </a:xfrm>
            </p:grpSpPr>
            <p:sp>
              <p:nvSpPr>
                <p:cNvPr id="55" name="Rectangle 94"/>
                <p:cNvSpPr>
                  <a:spLocks noChangeArrowheads="1"/>
                </p:cNvSpPr>
                <p:nvPr/>
              </p:nvSpPr>
              <p:spPr bwMode="auto">
                <a:xfrm>
                  <a:off x="820" y="2992"/>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110</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56" name="Rectangle 95"/>
                <p:cNvSpPr>
                  <a:spLocks noChangeArrowheads="1"/>
                </p:cNvSpPr>
                <p:nvPr/>
              </p:nvSpPr>
              <p:spPr bwMode="auto">
                <a:xfrm>
                  <a:off x="777" y="2992"/>
                  <a:ext cx="80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7" name="Group 96"/>
              <p:cNvGrpSpPr/>
              <p:nvPr/>
            </p:nvGrpSpPr>
            <p:grpSpPr bwMode="auto">
              <a:xfrm>
                <a:off x="1583" y="2992"/>
                <a:ext cx="662" cy="422"/>
                <a:chOff x="1583" y="2992"/>
                <a:chExt cx="662" cy="422"/>
              </a:xfrm>
            </p:grpSpPr>
            <p:sp>
              <p:nvSpPr>
                <p:cNvPr id="53" name="Rectangle 97"/>
                <p:cNvSpPr>
                  <a:spLocks noChangeArrowheads="1"/>
                </p:cNvSpPr>
                <p:nvPr/>
              </p:nvSpPr>
              <p:spPr bwMode="auto">
                <a:xfrm>
                  <a:off x="1626" y="2992"/>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6</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54" name="Rectangle 98"/>
                <p:cNvSpPr>
                  <a:spLocks noChangeArrowheads="1"/>
                </p:cNvSpPr>
                <p:nvPr/>
              </p:nvSpPr>
              <p:spPr bwMode="auto">
                <a:xfrm>
                  <a:off x="1583" y="2992"/>
                  <a:ext cx="66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8" name="Group 99"/>
              <p:cNvGrpSpPr/>
              <p:nvPr/>
            </p:nvGrpSpPr>
            <p:grpSpPr bwMode="auto">
              <a:xfrm>
                <a:off x="2245" y="2992"/>
                <a:ext cx="734" cy="422"/>
                <a:chOff x="2245" y="2992"/>
                <a:chExt cx="734" cy="422"/>
              </a:xfrm>
            </p:grpSpPr>
            <p:sp>
              <p:nvSpPr>
                <p:cNvPr id="51" name="Rectangle 100"/>
                <p:cNvSpPr>
                  <a:spLocks noChangeArrowheads="1"/>
                </p:cNvSpPr>
                <p:nvPr/>
              </p:nvSpPr>
              <p:spPr bwMode="auto">
                <a:xfrm>
                  <a:off x="2288" y="2992"/>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110</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6</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52" name="Rectangle 101"/>
                <p:cNvSpPr>
                  <a:spLocks noChangeArrowheads="1"/>
                </p:cNvSpPr>
                <p:nvPr/>
              </p:nvSpPr>
              <p:spPr bwMode="auto">
                <a:xfrm>
                  <a:off x="2245" y="2992"/>
                  <a:ext cx="7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39" name="Group 102"/>
              <p:cNvGrpSpPr/>
              <p:nvPr/>
            </p:nvGrpSpPr>
            <p:grpSpPr bwMode="auto">
              <a:xfrm>
                <a:off x="0" y="3414"/>
                <a:ext cx="777" cy="422"/>
                <a:chOff x="0" y="3414"/>
                <a:chExt cx="777" cy="422"/>
              </a:xfrm>
            </p:grpSpPr>
            <p:sp>
              <p:nvSpPr>
                <p:cNvPr id="49" name="Rectangle 103"/>
                <p:cNvSpPr>
                  <a:spLocks noChangeArrowheads="1"/>
                </p:cNvSpPr>
                <p:nvPr/>
              </p:nvSpPr>
              <p:spPr bwMode="auto">
                <a:xfrm>
                  <a:off x="43" y="3414"/>
                  <a:ext cx="6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P</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Q</a:t>
                  </a:r>
                  <a:r>
                    <a:rPr kumimoji="1" lang="en-US" altLang="zh-CN" sz="14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400">
                      <a:latin typeface="Times New Roman" panose="02020603050405020304" pitchFamily="18" charset="0"/>
                      <a:cs typeface="Times New Roman" panose="02020603050405020304" pitchFamily="18" charset="0"/>
                    </a:rPr>
                    <a:t>R</a:t>
                  </a:r>
                  <a:endParaRPr kumimoji="1" lang="en-US" altLang="zh-CN" sz="1000">
                    <a:latin typeface="Times New Roman" panose="02020603050405020304" pitchFamily="18" charset="0"/>
                    <a:cs typeface="Times New Roman" panose="02020603050405020304" pitchFamily="18" charset="0"/>
                    <a:sym typeface="Symbol" panose="05050102010706020507" pitchFamily="18" charset="2"/>
                  </a:endParaRPr>
                </a:p>
                <a:p>
                  <a:pPr algn="ctr">
                    <a:spcBef>
                      <a:spcPct val="0"/>
                    </a:spcBef>
                    <a:buFontTx/>
                    <a:buNone/>
                  </a:pPr>
                  <a:endParaRPr kumimoji="1" lang="en-US" altLang="zh-CN" sz="14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50" name="Rectangle 104"/>
                <p:cNvSpPr>
                  <a:spLocks noChangeArrowheads="1"/>
                </p:cNvSpPr>
                <p:nvPr/>
              </p:nvSpPr>
              <p:spPr bwMode="auto">
                <a:xfrm>
                  <a:off x="0" y="3414"/>
                  <a:ext cx="7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40" name="Group 105"/>
              <p:cNvGrpSpPr/>
              <p:nvPr/>
            </p:nvGrpSpPr>
            <p:grpSpPr bwMode="auto">
              <a:xfrm>
                <a:off x="777" y="3414"/>
                <a:ext cx="806" cy="422"/>
                <a:chOff x="777" y="3414"/>
                <a:chExt cx="806" cy="422"/>
              </a:xfrm>
            </p:grpSpPr>
            <p:sp>
              <p:nvSpPr>
                <p:cNvPr id="47" name="Rectangle 106"/>
                <p:cNvSpPr>
                  <a:spLocks noChangeArrowheads="1"/>
                </p:cNvSpPr>
                <p:nvPr/>
              </p:nvSpPr>
              <p:spPr bwMode="auto">
                <a:xfrm>
                  <a:off x="820" y="3414"/>
                  <a:ext cx="72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111</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48" name="Rectangle 107"/>
                <p:cNvSpPr>
                  <a:spLocks noChangeArrowheads="1"/>
                </p:cNvSpPr>
                <p:nvPr/>
              </p:nvSpPr>
              <p:spPr bwMode="auto">
                <a:xfrm>
                  <a:off x="777" y="3414"/>
                  <a:ext cx="80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41" name="Group 108"/>
              <p:cNvGrpSpPr/>
              <p:nvPr/>
            </p:nvGrpSpPr>
            <p:grpSpPr bwMode="auto">
              <a:xfrm>
                <a:off x="1583" y="3414"/>
                <a:ext cx="662" cy="422"/>
                <a:chOff x="1583" y="3414"/>
                <a:chExt cx="662" cy="422"/>
              </a:xfrm>
            </p:grpSpPr>
            <p:sp>
              <p:nvSpPr>
                <p:cNvPr id="45" name="Rectangle 109"/>
                <p:cNvSpPr>
                  <a:spLocks noChangeArrowheads="1"/>
                </p:cNvSpPr>
                <p:nvPr/>
              </p:nvSpPr>
              <p:spPr bwMode="auto">
                <a:xfrm>
                  <a:off x="1626" y="3414"/>
                  <a:ext cx="57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7</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46" name="Rectangle 110"/>
                <p:cNvSpPr>
                  <a:spLocks noChangeArrowheads="1"/>
                </p:cNvSpPr>
                <p:nvPr/>
              </p:nvSpPr>
              <p:spPr bwMode="auto">
                <a:xfrm>
                  <a:off x="1583" y="3414"/>
                  <a:ext cx="66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nvGrpSpPr>
              <p:cNvPr id="42" name="Group 111"/>
              <p:cNvGrpSpPr/>
              <p:nvPr/>
            </p:nvGrpSpPr>
            <p:grpSpPr bwMode="auto">
              <a:xfrm>
                <a:off x="2245" y="3414"/>
                <a:ext cx="734" cy="422"/>
                <a:chOff x="2245" y="3414"/>
                <a:chExt cx="734" cy="422"/>
              </a:xfrm>
            </p:grpSpPr>
            <p:sp>
              <p:nvSpPr>
                <p:cNvPr id="43" name="Rectangle 112"/>
                <p:cNvSpPr>
                  <a:spLocks noChangeArrowheads="1"/>
                </p:cNvSpPr>
                <p:nvPr/>
              </p:nvSpPr>
              <p:spPr bwMode="auto">
                <a:xfrm>
                  <a:off x="2288" y="3414"/>
                  <a:ext cx="6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111</a:t>
                  </a:r>
                  <a:r>
                    <a:rPr kumimoji="1" lang="zh-CN" altLang="en-US" sz="1400">
                      <a:latin typeface="宋体" panose="02010600030101010101" pitchFamily="2" charset="-122"/>
                    </a:rPr>
                    <a:t>或</a:t>
                  </a:r>
                  <a:r>
                    <a:rPr kumimoji="1" lang="en-US" altLang="zh-CN" sz="1400">
                      <a:latin typeface="Times New Roman" panose="02020603050405020304" pitchFamily="18" charset="0"/>
                      <a:cs typeface="Times New Roman" panose="02020603050405020304" pitchFamily="18" charset="0"/>
                    </a:rPr>
                    <a:t>m</a:t>
                  </a:r>
                  <a:r>
                    <a:rPr kumimoji="1" lang="en-US" altLang="zh-CN" sz="1400" baseline="-30000">
                      <a:latin typeface="Times New Roman" panose="02020603050405020304" pitchFamily="18" charset="0"/>
                      <a:cs typeface="Times New Roman" panose="02020603050405020304" pitchFamily="18" charset="0"/>
                    </a:rPr>
                    <a:t>7</a:t>
                  </a:r>
                  <a:endParaRPr kumimoji="1" lang="en-US" altLang="zh-CN" sz="1000">
                    <a:latin typeface="Times New Roman" panose="02020603050405020304" pitchFamily="18" charset="0"/>
                    <a:cs typeface="Times New Roman" panose="02020603050405020304" pitchFamily="18" charset="0"/>
                  </a:endParaRPr>
                </a:p>
                <a:p>
                  <a:pPr algn="ctr">
                    <a:spcBef>
                      <a:spcPct val="0"/>
                    </a:spcBef>
                    <a:buFontTx/>
                    <a:buNone/>
                  </a:pPr>
                  <a:endParaRPr kumimoji="1" lang="en-US" altLang="zh-CN" sz="2400">
                    <a:latin typeface="Times New Roman" panose="02020603050405020304" pitchFamily="18" charset="0"/>
                  </a:endParaRPr>
                </a:p>
              </p:txBody>
            </p:sp>
            <p:sp>
              <p:nvSpPr>
                <p:cNvPr id="44" name="Rectangle 113"/>
                <p:cNvSpPr>
                  <a:spLocks noChangeArrowheads="1"/>
                </p:cNvSpPr>
                <p:nvPr/>
              </p:nvSpPr>
              <p:spPr bwMode="auto">
                <a:xfrm>
                  <a:off x="2245" y="3414"/>
                  <a:ext cx="7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grpSp>
        <p:sp>
          <p:nvSpPr>
            <p:cNvPr id="6" name="Rectangle 114"/>
            <p:cNvSpPr>
              <a:spLocks noChangeArrowheads="1"/>
            </p:cNvSpPr>
            <p:nvPr/>
          </p:nvSpPr>
          <p:spPr bwMode="auto">
            <a:xfrm>
              <a:off x="-3" y="-3"/>
              <a:ext cx="2985" cy="3842"/>
            </a:xfrm>
            <a:prstGeom prst="rect">
              <a:avLst/>
            </a:prstGeom>
            <a:noFill/>
            <a:ln w="11112">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gr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
        <p:nvSpPr>
          <p:cNvPr id="117" name="文本框 116"/>
          <p:cNvSpPr txBox="1"/>
          <p:nvPr/>
        </p:nvSpPr>
        <p:spPr>
          <a:xfrm>
            <a:off x="574830" y="5898575"/>
            <a:ext cx="4572000" cy="584775"/>
          </a:xfrm>
          <a:prstGeom prst="rect">
            <a:avLst/>
          </a:prstGeom>
          <a:noFill/>
        </p:spPr>
        <p:txBody>
          <a:bodyPr wrap="square">
            <a:spAutoFit/>
          </a:bodyPr>
          <a:lstStyle/>
          <a:p>
            <a:pPr algn="just" eaLnBrk="1" hangingPunct="1">
              <a:spcBef>
                <a:spcPts val="1800"/>
              </a:spcBef>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600" dirty="0">
                <a:latin typeface="微软雅黑" panose="020B0503020204020204" pitchFamily="34" charset="-122"/>
                <a:ea typeface="微软雅黑" panose="020B0503020204020204" pitchFamily="34" charset="-122"/>
              </a:rPr>
              <a:t>命题变项为 </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q, r </a:t>
            </a:r>
            <a:r>
              <a:rPr lang="zh-CN" altLang="en-US" sz="1600" dirty="0">
                <a:latin typeface="微软雅黑" panose="020B0503020204020204" pitchFamily="34" charset="-122"/>
                <a:ea typeface="微软雅黑" panose="020B0503020204020204" pitchFamily="34" charset="-122"/>
              </a:rPr>
              <a:t>时，</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极小项：</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defRPr/>
            </a:pP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q, </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p </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q,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q</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1400" i="1" dirty="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   p</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1600" i="1" dirty="0">
                <a:latin typeface="微软雅黑" panose="020B0503020204020204" pitchFamily="34" charset="-122"/>
                <a:ea typeface="微软雅黑" panose="020B0503020204020204" pitchFamily="34" charset="-122"/>
                <a:cs typeface="Times New Roman" panose="02020603050405020304" pitchFamily="18" charset="0"/>
              </a:rPr>
              <a:t>q</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1400" i="1" dirty="0">
                <a:latin typeface="微软雅黑" panose="020B0503020204020204" pitchFamily="34" charset="-122"/>
                <a:ea typeface="微软雅黑" panose="020B0503020204020204" pitchFamily="34" charset="-122"/>
                <a:cs typeface="Times New Roman" panose="02020603050405020304" pitchFamily="18" charset="0"/>
              </a:rPr>
              <a:t>r</a:t>
            </a:r>
            <a:endParaRPr lang="en-US" altLang="zh-CN" sz="1600" dirty="0">
              <a:latin typeface="微软雅黑" panose="020B0503020204020204" pitchFamily="34" charset="-122"/>
              <a:ea typeface="微软雅黑" panose="020B0503020204020204" pitchFamily="34" charset="-122"/>
            </a:endParaRPr>
          </a:p>
        </p:txBody>
      </p:sp>
      <p:grpSp>
        <p:nvGrpSpPr>
          <p:cNvPr id="118" name="组合 117"/>
          <p:cNvGrpSpPr/>
          <p:nvPr/>
        </p:nvGrpSpPr>
        <p:grpSpPr>
          <a:xfrm>
            <a:off x="1212964" y="6203749"/>
            <a:ext cx="288032" cy="288032"/>
            <a:chOff x="2483768" y="2996952"/>
            <a:chExt cx="448886" cy="368424"/>
          </a:xfrm>
        </p:grpSpPr>
        <p:cxnSp>
          <p:nvCxnSpPr>
            <p:cNvPr id="119" name="直接连接符 118"/>
            <p:cNvCxnSpPr/>
            <p:nvPr/>
          </p:nvCxnSpPr>
          <p:spPr>
            <a:xfrm>
              <a:off x="2500606" y="3005336"/>
              <a:ext cx="432048" cy="36004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20" name="直接连接符 119"/>
            <p:cNvCxnSpPr/>
            <p:nvPr/>
          </p:nvCxnSpPr>
          <p:spPr>
            <a:xfrm flipH="1">
              <a:off x="2483768" y="2996952"/>
              <a:ext cx="423664" cy="36842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grpSp>
      <p:grpSp>
        <p:nvGrpSpPr>
          <p:cNvPr id="121" name="组合 120"/>
          <p:cNvGrpSpPr/>
          <p:nvPr/>
        </p:nvGrpSpPr>
        <p:grpSpPr>
          <a:xfrm>
            <a:off x="2065402" y="6212179"/>
            <a:ext cx="288032" cy="288032"/>
            <a:chOff x="2483768" y="2996952"/>
            <a:chExt cx="448886" cy="368424"/>
          </a:xfrm>
        </p:grpSpPr>
        <p:cxnSp>
          <p:nvCxnSpPr>
            <p:cNvPr id="122" name="直接连接符 121"/>
            <p:cNvCxnSpPr/>
            <p:nvPr/>
          </p:nvCxnSpPr>
          <p:spPr>
            <a:xfrm>
              <a:off x="2500606" y="3005336"/>
              <a:ext cx="432048" cy="36004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23" name="直接连接符 122"/>
            <p:cNvCxnSpPr/>
            <p:nvPr/>
          </p:nvCxnSpPr>
          <p:spPr>
            <a:xfrm flipH="1">
              <a:off x="2483768" y="2996952"/>
              <a:ext cx="423664" cy="36842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a:t>
            </a:r>
            <a:endPar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69635" name="Rectangle 3"/>
          <p:cNvSpPr>
            <a:spLocks noGrp="1" noChangeArrowheads="1"/>
          </p:cNvSpPr>
          <p:nvPr>
            <p:ph type="body" idx="1"/>
          </p:nvPr>
        </p:nvSpPr>
        <p:spPr>
          <a:xfrm>
            <a:off x="611560" y="1484784"/>
            <a:ext cx="8209284" cy="4525962"/>
          </a:xfrm>
        </p:spPr>
        <p:txBody>
          <a:bodyPr/>
          <a:lstStyle/>
          <a:p>
            <a:pPr eaLnBrk="1" hangingPunct="1">
              <a:lnSpc>
                <a:spcPct val="120000"/>
              </a:lnSpc>
              <a:buFont typeface="Wingdings" panose="05000000000000000000" pitchFamily="2" charset="2"/>
              <a:buChar char="n"/>
              <a:defRPr/>
            </a:pP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设命题公式</a:t>
            </a:r>
            <a:r>
              <a:rPr lang="en-US" altLang="zh-CN"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中含有</a:t>
            </a:r>
            <a:r>
              <a:rPr lang="en-US" altLang="zh-CN" sz="28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n</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个命题变项</a:t>
            </a:r>
            <a:r>
              <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如果</a:t>
            </a:r>
            <a:r>
              <a:rPr lang="en-US" altLang="zh-CN" sz="28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的析取范式中的简单合取式全是极小项</a:t>
            </a:r>
            <a:r>
              <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则</a:t>
            </a:r>
            <a:r>
              <a:rPr lang="en-US" altLang="zh-CN"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称为主析取范式</a:t>
            </a:r>
            <a:r>
              <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Char char="n"/>
              <a:defRPr/>
            </a:pPr>
            <a:endPar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algn="just" eaLnBrk="1" hangingPunct="1">
              <a:spcBef>
                <a:spcPts val="1800"/>
              </a:spcBef>
            </a:pPr>
            <a:r>
              <a:rPr lang="zh-CN" altLang="en-US" sz="3200" dirty="0">
                <a:latin typeface="微软雅黑" panose="020B0503020204020204" pitchFamily="34" charset="-122"/>
                <a:ea typeface="微软雅黑" panose="020B0503020204020204" pitchFamily="34" charset="-122"/>
              </a:rPr>
              <a:t>例</a:t>
            </a:r>
            <a:r>
              <a:rPr lang="en-US" altLang="zh-CN" sz="3200" dirty="0">
                <a:latin typeface="微软雅黑" panose="020B0503020204020204" pitchFamily="34" charset="-122"/>
                <a:ea typeface="微软雅黑" panose="020B0503020204020204" pitchFamily="34" charset="-12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3200" dirty="0">
                <a:latin typeface="微软雅黑" panose="020B0503020204020204" pitchFamily="34" charset="-122"/>
                <a:ea typeface="微软雅黑" panose="020B0503020204020204" pitchFamily="34" charset="-122"/>
              </a:rPr>
              <a:t>命题变项为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p</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q</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r </a:t>
            </a:r>
            <a:r>
              <a:rPr lang="zh-CN" altLang="en-US" sz="3200" dirty="0">
                <a:latin typeface="微软雅黑" panose="020B0503020204020204" pitchFamily="34" charset="-122"/>
                <a:ea typeface="微软雅黑" panose="020B0503020204020204" pitchFamily="34" charset="-122"/>
              </a:rPr>
              <a:t>时，</a:t>
            </a:r>
            <a:endParaRPr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gn="ctr" eaLnBrk="1" hangingPunct="1">
              <a:buNone/>
            </a:pP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p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q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r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p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q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r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3200" baseline="-30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lang="en-US" altLang="zh-CN" sz="3200" i="1" dirty="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3200" baseline="-30000" dirty="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dirty="0">
                <a:latin typeface="微软雅黑" panose="020B0503020204020204" pitchFamily="34" charset="-122"/>
                <a:ea typeface="微软雅黑" panose="020B0503020204020204" pitchFamily="34" charset="-122"/>
              </a:rPr>
              <a:t> </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a:t>
            </a:r>
            <a:endPar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69635" name="Rectangle 3"/>
          <p:cNvSpPr>
            <a:spLocks noGrp="1" noChangeArrowheads="1"/>
          </p:cNvSpPr>
          <p:nvPr>
            <p:ph type="body" idx="1"/>
          </p:nvPr>
        </p:nvSpPr>
        <p:spPr>
          <a:xfrm>
            <a:off x="611560" y="1484784"/>
            <a:ext cx="8209284" cy="4525962"/>
          </a:xfrm>
        </p:spPr>
        <p:txBody>
          <a:bodyPr/>
          <a:lstStyle/>
          <a:p>
            <a:pPr marL="0" marR="0" lvl="0" indent="0" algn="l" defTabSz="914400" rtl="0" eaLnBrk="1" fontAlgn="base" latinLnBrk="0" hangingPunct="1">
              <a:lnSpc>
                <a:spcPct val="90000"/>
              </a:lnSpc>
              <a:spcBef>
                <a:spcPct val="40000"/>
              </a:spcBef>
              <a:spcAft>
                <a:spcPct val="0"/>
              </a:spcAft>
              <a:buClrTx/>
              <a:buSzTx/>
              <a:buFont typeface="Arial" panose="020B0604020202020204" pitchFamily="34" charset="0"/>
              <a:buNone/>
              <a:defRPr/>
            </a:pPr>
            <a:r>
              <a:rPr kumimoji="0" lang="zh-CN" altLang="en-US" sz="280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求主析取范式的步骤</a:t>
            </a:r>
            <a:endParaRPr kumimoji="0" lang="en-US" altLang="zh-CN" sz="280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设公式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含命题变项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 </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n</a:t>
            </a:r>
            <a:endPar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 求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的析取范式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B</a:t>
            </a:r>
            <a:r>
              <a:rPr kumimoji="0" lang="en-US" altLang="zh-CN" sz="240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0"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其中</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是简单合取式</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j</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=1,2,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s</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8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endPar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(2) 若某个</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既不含</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又不含</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则将</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展开成</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defRPr/>
            </a:pP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j</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endParaRPr kumimoji="0" lang="en-US" altLang="zh-CN"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marL="365760" marR="0" lvl="0" indent="0" algn="l" defTabSz="914400" rtl="0" eaLnBrk="1" fontAlgn="base" latinLnBrk="0" hangingPunct="1">
              <a:lnSpc>
                <a:spcPct val="90000"/>
              </a:lnSpc>
              <a:spcBef>
                <a:spcPct val="40000"/>
              </a:spcBef>
              <a:spcAft>
                <a:spcPct val="0"/>
              </a:spcAft>
              <a:buClrTx/>
              <a:buSzTx/>
              <a:buFont typeface="Arial" panose="020B0604020202020204" pitchFamily="34" charset="0"/>
              <a:buNone/>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重复这个过程, 直到所有简单合取式都是长度为</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n</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的极小项为止</a:t>
            </a:r>
            <a:endPar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(3) 消去重复出现的极小项, 即用</a:t>
            </a:r>
            <a:r>
              <a:rPr kumimoji="0" lang="en-US" altLang="zh-CN" sz="240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i="1" u="none" strike="noStrike" kern="1200" cap="none" spc="0" normalizeH="0" baseline="-2500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代替</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r>
              <a:rPr kumimoji="0" lang="en-US" altLang="zh-CN" sz="240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i="1"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i="1" u="none" strike="noStrike" kern="1200" cap="none" spc="0" normalizeH="0" baseline="-2500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i</a:t>
            </a:r>
            <a:endPar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609600" marR="0" lvl="0" indent="-609600" algn="l" defTabSz="914400" rtl="0" eaLnBrk="1" fontAlgn="base" latinLnBrk="0" hangingPunct="1">
              <a:lnSpc>
                <a:spcPct val="90000"/>
              </a:lnSpc>
              <a:spcBef>
                <a:spcPct val="40000"/>
              </a:spcBef>
              <a:spcAft>
                <a:spcPct val="0"/>
              </a:spcAft>
              <a:buClrTx/>
              <a:buSzTx/>
              <a:buFont typeface="Arial" panose="020B0604020202020204" pitchFamily="34" charset="0"/>
              <a:buNone/>
              <a:defRPr/>
            </a:pPr>
            <a:r>
              <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(4) 将极小项按下标从小到大排列</a:t>
            </a:r>
            <a:endParaRPr kumimoji="0" lang="zh-CN" altLang="en-US" sz="24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例题</a:t>
            </a:r>
            <a:endParaRPr lang="zh-CN" altLang="en-US" dirty="0"/>
          </a:p>
        </p:txBody>
      </p:sp>
      <p:sp>
        <p:nvSpPr>
          <p:cNvPr id="3" name="内容占位符 2"/>
          <p:cNvSpPr>
            <a:spLocks noGrp="1"/>
          </p:cNvSpPr>
          <p:nvPr>
            <p:ph idx="1"/>
          </p:nvPr>
        </p:nvSpPr>
        <p:spPr/>
        <p:txBody>
          <a:bodyPr/>
          <a:lstStyle/>
          <a:p>
            <a:pPr marR="0" lvl="0" algn="l" defTabSz="9144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求</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的主析取范式</a:t>
            </a:r>
            <a:endPar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解 (1)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1                                  </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5</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4</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6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得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0</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2</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4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5 </a:t>
            </a:r>
            <a:r>
              <a:rPr kumimoji="0" lang="en-US" altLang="zh-CN"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6</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endParaRPr>
          </a:p>
          <a:p>
            <a:endParaRPr lang="zh-CN" altLang="en-US" dirty="0"/>
          </a:p>
        </p:txBody>
      </p:sp>
      <p:sp>
        <p:nvSpPr>
          <p:cNvPr id="4" name="灯片编号占位符 3"/>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What</a:t>
            </a:r>
            <a:r>
              <a:rPr lang="en-US" altLang="zh-CN" sz="4000" b="1" dirty="0">
                <a:effectLst>
                  <a:outerShdw blurRad="38100" dist="38100" dir="2700000" algn="tl">
                    <a:srgbClr val="000000">
                      <a:alpha val="43137"/>
                    </a:srgbClr>
                  </a:outerShdw>
                </a:effectLst>
                <a:latin typeface="Times New Roman" panose="02020603050405020304" pitchFamily="18" charset="0"/>
              </a:rPr>
              <a:t>’</a:t>
            </a:r>
            <a:r>
              <a:rPr lang="en-US" altLang="zh-CN" sz="4000" b="1" dirty="0">
                <a:effectLst>
                  <a:outerShdw blurRad="38100" dist="38100" dir="2700000" algn="tl">
                    <a:srgbClr val="000000">
                      <a:alpha val="43137"/>
                    </a:srgbClr>
                  </a:outerShdw>
                </a:effectLst>
              </a:rPr>
              <a:t>s left besides </a:t>
            </a:r>
            <a:br>
              <a:rPr lang="en-US" altLang="zh-CN" sz="4000" b="1" dirty="0">
                <a:effectLst>
                  <a:outerShdw blurRad="38100" dist="38100" dir="2700000" algn="tl">
                    <a:srgbClr val="000000">
                      <a:alpha val="43137"/>
                    </a:srgbClr>
                  </a:outerShdw>
                </a:effectLst>
              </a:rPr>
            </a:br>
            <a:r>
              <a:rPr lang="en-US" altLang="zh-CN" sz="4000" b="1" dirty="0">
                <a:effectLst>
                  <a:outerShdw blurRad="38100" dist="38100" dir="2700000" algn="tl">
                    <a:srgbClr val="000000">
                      <a:alpha val="43137"/>
                    </a:srgbClr>
                  </a:outerShdw>
                </a:effectLst>
              </a:rPr>
              <a:t>Tautologies and Contradictions</a:t>
            </a:r>
            <a:endParaRPr lang="en-US" altLang="zh-CN" sz="4000" b="1" dirty="0">
              <a:effectLst>
                <a:outerShdw blurRad="38100" dist="38100" dir="2700000" algn="tl">
                  <a:srgbClr val="000000">
                    <a:alpha val="43137"/>
                  </a:srgbClr>
                </a:outerShdw>
              </a:effectLst>
            </a:endParaRPr>
          </a:p>
        </p:txBody>
      </p:sp>
      <p:sp>
        <p:nvSpPr>
          <p:cNvPr id="17411" name="Rectangle 3"/>
          <p:cNvSpPr>
            <a:spLocks noGrp="1" noChangeArrowheads="1"/>
          </p:cNvSpPr>
          <p:nvPr>
            <p:ph type="body" idx="1"/>
          </p:nvPr>
        </p:nvSpPr>
        <p:spPr>
          <a:xfrm>
            <a:off x="457200" y="1989138"/>
            <a:ext cx="8229600" cy="1181100"/>
          </a:xfrm>
        </p:spPr>
        <p:txBody>
          <a:bodyPr/>
          <a:lstStyle/>
          <a:p>
            <a:pPr eaLnBrk="1" hangingPunct="1">
              <a:buFont typeface="Wingdings" panose="05000000000000000000" pitchFamily="2" charset="2"/>
              <a:buChar char="n"/>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All other props. are </a:t>
            </a:r>
            <a:r>
              <a:rPr lang="en-US" altLang="zh-CN"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contingencies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可满足式</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endParaRPr>
          </a:p>
          <a:p>
            <a:pPr eaLnBrk="1" hangingPunct="1">
              <a:buFont typeface="Wingdings" panose="05000000000000000000" pitchFamily="2" charset="2"/>
              <a:buChar char="n"/>
              <a:defRPr/>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endParaRPr>
          </a:p>
          <a:p>
            <a:pPr marL="0" indent="0" eaLnBrk="1" hangingPunct="1">
              <a:buNone/>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i.e., in the truth tables,</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endParaRPr>
          </a:p>
          <a:p>
            <a:pPr marL="0" indent="0" algn="ctr" eaLnBrk="1" hangingPunct="1">
              <a:buNone/>
              <a:defRPr/>
            </a:pPr>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Some rows give T, others give F</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endParaRPr>
          </a:p>
        </p:txBody>
      </p:sp>
      <p:sp>
        <p:nvSpPr>
          <p:cNvPr id="11268"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endParaRPr lang="en-US" altLang="zh-CN" sz="2000">
              <a:solidFill>
                <a:schemeClr val="bg1"/>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例题</a:t>
            </a:r>
            <a:endPar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7065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n"/>
              <a:defRPr/>
            </a:pP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求</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4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的主析取范式</a:t>
            </a:r>
            <a:endPar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lnSpc>
                <a:spcPct val="90000"/>
              </a:lnSpc>
              <a:buFontTx/>
              <a:buNone/>
              <a:defRPr/>
            </a:pPr>
            <a:endPar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lnSpc>
                <a:spcPct val="90000"/>
              </a:lnSpc>
              <a:defRPr/>
            </a:pPr>
            <a:r>
              <a:rPr lang="zh-CN" altLang="en-US"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endPar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p</a:t>
            </a:r>
            <a:endPar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endPar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endParaRP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endPar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endParaRP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endParaRP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solidFill>
                  <a:srgbClr val="FF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2000" b="1" dirty="0">
              <a:solidFill>
                <a:schemeClr val="hlink"/>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endParaRP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q</a:t>
            </a:r>
            <a:r>
              <a:rPr lang="en-US" altLang="zh-CN" sz="2000" b="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2000" b="1" i="1" dirty="0" err="1">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r</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a:t>
            </a: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endParaRP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6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4 ∨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2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7 ∨</a:t>
            </a:r>
            <a:r>
              <a:rPr lang="en-US" altLang="zh-CN" sz="2000" b="1"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m</a:t>
            </a: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5</a:t>
            </a: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endParaRPr>
          </a:p>
          <a:p>
            <a:pPr lvl="1" eaLnBrk="1" hangingPunct="1">
              <a:lnSpc>
                <a:spcPct val="90000"/>
              </a:lnSpc>
              <a:buFontTx/>
              <a:buNone/>
              <a:defRPr/>
            </a:pPr>
            <a:r>
              <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rPr>
              <a:t>    </a:t>
            </a:r>
            <a:endParaRPr lang="en-US" altLang="zh-CN" sz="20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定理</a:t>
            </a:r>
            <a:endPar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81923" name="Rectangle 3"/>
          <p:cNvSpPr>
            <a:spLocks noGrp="1" noChangeArrowheads="1"/>
          </p:cNvSpPr>
          <p:nvPr>
            <p:ph type="body" idx="1"/>
          </p:nvPr>
        </p:nvSpPr>
        <p:spPr/>
        <p:txBody>
          <a:bodyPr/>
          <a:lstStyle/>
          <a:p>
            <a:pPr algn="just" eaLnBrk="1" hangingPunct="1"/>
            <a:r>
              <a:rPr lang="zh-CN" altLang="en-US" b="1" dirty="0">
                <a:latin typeface="微软雅黑" panose="020B0503020204020204" pitchFamily="34" charset="-122"/>
                <a:ea typeface="微软雅黑" panose="020B0503020204020204" pitchFamily="34" charset="-122"/>
              </a:rPr>
              <a:t>任何一个命题公式均存在一个与之等值的主析取范式，而且是唯一的。 </a:t>
            </a:r>
            <a:endParaRPr lang="zh-CN" altLang="en-US" b="1" dirty="0">
              <a:latin typeface="微软雅黑" panose="020B0503020204020204" pitchFamily="34" charset="-122"/>
              <a:ea typeface="微软雅黑" panose="020B0503020204020204" pitchFamily="34" charset="-122"/>
            </a:endParaRPr>
          </a:p>
          <a:p>
            <a:pPr marL="457200" indent="-457200" algn="just" eaLnBrk="1" hangingPunct="1">
              <a:lnSpc>
                <a:spcPct val="150000"/>
              </a:lnSpc>
              <a:buFont typeface="Wingdings" panose="05000000000000000000" pitchFamily="2" charset="2"/>
              <a:buChar char="q"/>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证明</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：（主析取范式唯一）</a:t>
            </a: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a:p>
            <a:pPr marL="88900" indent="0" algn="just" eaLnBrk="1" hangingPunct="1">
              <a:lnSpc>
                <a:spcPct val="150000"/>
              </a:lnSpc>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假设命题公式 </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等值于两个不同的主析取范式</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是不同的主析取范式，不妨设极小项</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m</a:t>
            </a:r>
            <a:r>
              <a:rPr lang="en-US" altLang="zh-CN" sz="2400" b="1" i="1" baseline="-300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出现在</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中，而没有出现在</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中，于是下标 </a:t>
            </a:r>
            <a:r>
              <a:rPr lang="en-US" altLang="zh-CN" sz="2400" b="1" i="1"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对应的二进制为</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的成真赋值，</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的成假赋值，这与</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矛盾。</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主合取范式</a:t>
            </a:r>
            <a:endPar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69635" name="Rectangle 3"/>
          <p:cNvSpPr>
            <a:spLocks noGrp="1" noChangeArrowheads="1"/>
          </p:cNvSpPr>
          <p:nvPr>
            <p:ph type="body" idx="1"/>
          </p:nvPr>
        </p:nvSpPr>
        <p:spPr>
          <a:xfrm>
            <a:off x="611560" y="1052736"/>
            <a:ext cx="8209284" cy="2653754"/>
          </a:xfrm>
        </p:spPr>
        <p:txBody>
          <a:bodyPr/>
          <a:lstStyle/>
          <a:p>
            <a:pPr eaLnBrk="1" hangingPunct="1">
              <a:buFont typeface="Wingdings" panose="05000000000000000000" pitchFamily="2" charset="2"/>
              <a:buChar char="n"/>
              <a:defRPr/>
            </a:pPr>
            <a:endParaRPr lang="en-US" altLang="zh-CN"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定义</a:t>
            </a:r>
            <a:r>
              <a:rPr kumimoji="0" lang="zh-CN" altLang="en-US"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极大项</a:t>
            </a:r>
            <a:endParaRPr kumimoji="0" lang="en-US" altLang="zh-CN"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457200" marR="0" lvl="0"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q"/>
              <a:defRPr/>
            </a:pP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在含有</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n</a:t>
            </a: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个命题变项的简单析取式中，若每个命题变项与其否定有且仅有一个出现一次，则称这样的简单析取式为极大项</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just" defTabSz="914400" rtl="0" eaLnBrk="1" fontAlgn="base" latinLnBrk="0" hangingPunct="1">
              <a:lnSpc>
                <a:spcPct val="100000"/>
              </a:lnSpc>
              <a:spcBef>
                <a:spcPts val="1800"/>
              </a:spcBef>
              <a:spcAft>
                <a:spcPct val="0"/>
              </a:spcAft>
              <a:buClrTx/>
              <a:buSzTx/>
              <a:buFont typeface="Arial" panose="020B0604020202020204" pitchFamily="34" charset="0"/>
              <a:buNone/>
              <a:defRPr/>
            </a:pP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例：</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n</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=3, </a:t>
            </a: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命题变项为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 r </a:t>
            </a: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时，</a:t>
            </a:r>
            <a:r>
              <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极大项：</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 </a:t>
            </a:r>
            <a:endParaRPr kumimoji="0" lang="zh-CN" altLang="en-US"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p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   p</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p</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q </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0" lang="en-US" altLang="zh-CN" sz="21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2100" i="1"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rPr>
              <a:t>r</a:t>
            </a:r>
            <a:endParaRPr kumimoji="0" lang="en-US" altLang="zh-CN" sz="24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grpSp>
        <p:nvGrpSpPr>
          <p:cNvPr id="5" name="组合 4"/>
          <p:cNvGrpSpPr/>
          <p:nvPr/>
        </p:nvGrpSpPr>
        <p:grpSpPr>
          <a:xfrm>
            <a:off x="2510331" y="3368160"/>
            <a:ext cx="288032" cy="288032"/>
            <a:chOff x="2483768" y="2996952"/>
            <a:chExt cx="448886" cy="368424"/>
          </a:xfrm>
        </p:grpSpPr>
        <p:cxnSp>
          <p:nvCxnSpPr>
            <p:cNvPr id="6" name="直接连接符 5"/>
            <p:cNvCxnSpPr/>
            <p:nvPr/>
          </p:nvCxnSpPr>
          <p:spPr>
            <a:xfrm>
              <a:off x="2500606" y="3005336"/>
              <a:ext cx="432048" cy="36004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flipH="1">
              <a:off x="2483768" y="2996952"/>
              <a:ext cx="423664" cy="36842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grpSp>
      <p:grpSp>
        <p:nvGrpSpPr>
          <p:cNvPr id="8" name="组合 7"/>
          <p:cNvGrpSpPr/>
          <p:nvPr/>
        </p:nvGrpSpPr>
        <p:grpSpPr>
          <a:xfrm>
            <a:off x="3491880" y="3390468"/>
            <a:ext cx="288032" cy="288032"/>
            <a:chOff x="2483768" y="2996952"/>
            <a:chExt cx="448886" cy="368424"/>
          </a:xfrm>
        </p:grpSpPr>
        <p:cxnSp>
          <p:nvCxnSpPr>
            <p:cNvPr id="9" name="直接连接符 8"/>
            <p:cNvCxnSpPr/>
            <p:nvPr/>
          </p:nvCxnSpPr>
          <p:spPr>
            <a:xfrm>
              <a:off x="2500606" y="3005336"/>
              <a:ext cx="432048" cy="36004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flipH="1">
              <a:off x="2483768" y="2996952"/>
              <a:ext cx="423664" cy="368424"/>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grpSp>
      <p:sp>
        <p:nvSpPr>
          <p:cNvPr id="4" name="文本框 3"/>
          <p:cNvSpPr txBox="1"/>
          <p:nvPr/>
        </p:nvSpPr>
        <p:spPr>
          <a:xfrm>
            <a:off x="655067" y="4484588"/>
            <a:ext cx="7962745" cy="940642"/>
          </a:xfrm>
          <a:prstGeom prst="rect">
            <a:avLst/>
          </a:prstGeom>
          <a:noFill/>
        </p:spPr>
        <p:txBody>
          <a:bodyPr wrap="square">
            <a:spAutoFit/>
          </a:bodyPr>
          <a:lstStyle/>
          <a:p>
            <a:pPr eaLnBrk="1" hangingPunct="1">
              <a:lnSpc>
                <a:spcPct val="120000"/>
              </a:lnSpc>
              <a:buFont typeface="Wingdings" panose="05000000000000000000" pitchFamily="2" charset="2"/>
              <a:buChar char="n"/>
              <a:defRPr/>
            </a:pP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设命题公式</a:t>
            </a:r>
            <a:r>
              <a:rPr lang="en-US" altLang="zh-CN" sz="24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中含有</a:t>
            </a:r>
            <a:r>
              <a:rPr lang="en-US" altLang="zh-CN" sz="24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n</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个命题变项</a:t>
            </a:r>
            <a:r>
              <a:rPr lang="en-US" altLang="zh-CN"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如果</a:t>
            </a:r>
            <a:r>
              <a:rPr lang="en-US" altLang="zh-CN" sz="24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的合取范式中的简单合取式全是极大项</a:t>
            </a:r>
            <a:r>
              <a:rPr lang="en-US" altLang="zh-CN"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则</a:t>
            </a:r>
            <a:r>
              <a:rPr lang="en-US" altLang="zh-CN" sz="2400" i="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a:t>
            </a:r>
            <a:r>
              <a:rPr lang="zh-CN" altLang="en-US"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称为</a:t>
            </a:r>
            <a:r>
              <a:rPr lang="zh-CN" altLang="en-US" sz="2400" dirty="0">
                <a:solidFill>
                  <a:srgbClr val="C00000"/>
                </a:solidFill>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主合取范式</a:t>
            </a:r>
            <a:r>
              <a:rPr lang="en-US" altLang="zh-CN"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400"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极小项和极大项</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graphicFrame>
        <p:nvGraphicFramePr>
          <p:cNvPr id="5" name="Group 384"/>
          <p:cNvGraphicFramePr>
            <a:graphicFrameLocks noGrp="1"/>
          </p:cNvGraphicFramePr>
          <p:nvPr/>
        </p:nvGraphicFramePr>
        <p:xfrm>
          <a:off x="1004528" y="1887488"/>
          <a:ext cx="7134943" cy="533400"/>
        </p:xfrm>
        <a:graphic>
          <a:graphicData uri="http://schemas.openxmlformats.org/drawingml/2006/table">
            <a:tbl>
              <a:tblPr/>
              <a:tblGrid>
                <a:gridCol w="3534543"/>
                <a:gridCol w="3600400"/>
              </a:tblGrid>
              <a:tr h="533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极小项</a:t>
                      </a:r>
                      <a:r>
                        <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 </a:t>
                      </a:r>
                      <a:endParaRPr kumimoji="0" lang="zh-CN" altLang="en-US" sz="2400" b="1"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a:ln>
                            <a:noFill/>
                          </a:ln>
                          <a:solidFill>
                            <a:srgbClr val="C00000"/>
                          </a:solidFill>
                          <a:effectLst/>
                          <a:latin typeface="宋体" panose="02010600030101010101" pitchFamily="2" charset="-122"/>
                          <a:ea typeface="宋体" panose="02010600030101010101" pitchFamily="2" charset="-122"/>
                        </a:rPr>
                        <a:t>极大项</a:t>
                      </a:r>
                      <a:r>
                        <a:rPr kumimoji="0" lang="zh-CN" altLang="en-US" sz="20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 </a:t>
                      </a:r>
                      <a:endParaRPr kumimoji="0" lang="zh-CN" altLang="en-US" sz="2000" b="1"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385"/>
          <p:cNvGraphicFramePr>
            <a:graphicFrameLocks noGrp="1"/>
          </p:cNvGraphicFramePr>
          <p:nvPr/>
        </p:nvGraphicFramePr>
        <p:xfrm>
          <a:off x="1004528" y="2420888"/>
          <a:ext cx="7134943" cy="3614997"/>
        </p:xfrm>
        <a:graphic>
          <a:graphicData uri="http://schemas.openxmlformats.org/drawingml/2006/table">
            <a:tbl>
              <a:tblPr/>
              <a:tblGrid>
                <a:gridCol w="1681483"/>
                <a:gridCol w="966436"/>
                <a:gridCol w="886624"/>
                <a:gridCol w="1805590"/>
                <a:gridCol w="897405"/>
                <a:gridCol w="897405"/>
              </a:tblGrid>
              <a:tr h="58465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公式</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成真</a:t>
                      </a:r>
                      <a:endPar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赋值</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名称</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公式</a:t>
                      </a: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成假</a:t>
                      </a:r>
                      <a:endPar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赋值</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名称</a:t>
                      </a: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49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1 1 0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1 1 1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1 0 1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1 1 0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1 1 1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主合取范式</a:t>
            </a:r>
            <a:endParaRPr lang="zh-CN" altLang="en-US" dirty="0"/>
          </a:p>
        </p:txBody>
      </p:sp>
      <p:sp>
        <p:nvSpPr>
          <p:cNvPr id="3" name="内容占位符 2"/>
          <p:cNvSpPr>
            <a:spLocks noGrp="1"/>
          </p:cNvSpPr>
          <p:nvPr>
            <p:ph idx="1"/>
          </p:nvPr>
        </p:nvSpPr>
        <p:spPr>
          <a:xfrm>
            <a:off x="457200" y="1401208"/>
            <a:ext cx="8229600" cy="4525963"/>
          </a:xfrm>
        </p:spPr>
        <p:txBody>
          <a:bodyPr/>
          <a:lstStyle/>
          <a:p>
            <a:pPr marL="0" marR="0" lvl="0" indent="0" algn="just" defTabSz="914400" rtl="0" eaLnBrk="1" fontAlgn="base" latinLnBrk="0" hangingPunct="1">
              <a:lnSpc>
                <a:spcPct val="100000"/>
              </a:lnSpc>
              <a:spcBef>
                <a:spcPct val="40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求主合取范式的步骤</a:t>
            </a:r>
            <a:endParaRPr kumimoji="0" lang="en-US" altLang="zh-CN" sz="28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4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设公式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含命题变项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 求</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的合取范式</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其中</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是简单析取式</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j</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=1,2,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 若某个</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既不含</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又不含</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则将</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展开成</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6576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重复这个过程, 直到所有简单析取式都是长度为</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的极大项为止</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 消去重复出现的极大项, 即用</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1"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代替</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1" u="none" strike="noStrike" kern="1200" cap="none" spc="0" normalizeH="0" baseline="-2500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457200" algn="just" defTabSz="914400" rtl="0" eaLnBrk="1" fontAlgn="base" latinLnBrk="0" hangingPunct="1">
              <a:lnSpc>
                <a:spcPct val="100000"/>
              </a:lnSpc>
              <a:spcBef>
                <a:spcPct val="4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 将极大项按下标从小到大排列</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例题</a:t>
            </a:r>
            <a:endParaRPr lang="zh-CN" altLang="en-US" dirty="0"/>
          </a:p>
        </p:txBody>
      </p:sp>
      <p:sp>
        <p:nvSpPr>
          <p:cNvPr id="3" name="内容占位符 2"/>
          <p:cNvSpPr>
            <a:spLocks noGrp="1"/>
          </p:cNvSpPr>
          <p:nvPr>
            <p:ph idx="1"/>
          </p:nvPr>
        </p:nvSpPr>
        <p:spPr/>
        <p:txBody>
          <a:bodyPr/>
          <a:lstStyle/>
          <a:p>
            <a:pPr marR="0" lvl="0" algn="l" defTabSz="914400" rtl="0" eaLnBrk="0" fontAlgn="base" latinLnBrk="0" hangingPunct="0">
              <a:lnSpc>
                <a:spcPct val="100000"/>
              </a:lnSpc>
              <a:spcBef>
                <a:spcPct val="20000"/>
              </a:spcBef>
              <a:spcAft>
                <a:spcPct val="0"/>
              </a:spcAft>
              <a:buClrTx/>
              <a:buSzTx/>
              <a:buFont typeface="Wingdings" panose="05000000000000000000" pitchFamily="2" charset="2"/>
              <a:buChar char="n"/>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求</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的主合取范式</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解 </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得    </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250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24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endParaRPr lang="zh-CN" altLang="en-US" dirty="0"/>
          </a:p>
        </p:txBody>
      </p:sp>
      <p:sp>
        <p:nvSpPr>
          <p:cNvPr id="4" name="灯片编号占位符 3"/>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95536" y="104707"/>
            <a:ext cx="8229600" cy="1143000"/>
          </a:xfrm>
        </p:spPr>
        <p:txBody>
          <a:bodyPr/>
          <a:lstStyle/>
          <a:p>
            <a:pPr eaLnBrk="1" hangingPunct="1">
              <a:defRPr/>
            </a:pPr>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主析取范式的用途</a:t>
            </a:r>
            <a:endPar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71683" name="Rectangle 3"/>
          <p:cNvSpPr>
            <a:spLocks noGrp="1" noChangeArrowheads="1"/>
          </p:cNvSpPr>
          <p:nvPr>
            <p:ph type="body" idx="1"/>
          </p:nvPr>
        </p:nvSpPr>
        <p:spPr>
          <a:xfrm>
            <a:off x="1475656" y="1772816"/>
            <a:ext cx="6840537" cy="1368499"/>
          </a:xfrm>
        </p:spPr>
        <p:txBody>
          <a:bodyPr/>
          <a:lstStyle/>
          <a:p>
            <a:pPr eaLnBrk="1" hangingPunct="1">
              <a:lnSpc>
                <a:spcPct val="300000"/>
              </a:lnSpc>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判断两个命题公式是否等值</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lnSpc>
                <a:spcPct val="300000"/>
              </a:lnSpc>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判断命题公式的类型</a:t>
            </a:r>
            <a:r>
              <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a:t>
            </a:r>
            <a:endParaRPr lang="en-US" altLang="zh-CN"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a:p>
            <a:pPr eaLnBrk="1" hangingPunct="1">
              <a:lnSpc>
                <a:spcPct val="300000"/>
              </a:lnSpc>
              <a:buFont typeface="Wingdings" panose="05000000000000000000" pitchFamily="2" charset="2"/>
              <a:buChar char="n"/>
              <a:defRPr/>
            </a:pPr>
            <a:r>
              <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求命题公式的成真和成假赋值；</a:t>
            </a:r>
            <a:endParaRPr lang="zh-CN" altLang="en-US" sz="2400"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主析取范式的用途</a:t>
            </a:r>
            <a:endParaRPr lang="zh-CN" altLang="en-US" dirty="0"/>
          </a:p>
        </p:txBody>
      </p:sp>
      <p:sp>
        <p:nvSpPr>
          <p:cNvPr id="3" name="内容占位符 2"/>
          <p:cNvSpPr>
            <a:spLocks noGrp="1"/>
          </p:cNvSpPr>
          <p:nvPr>
            <p:ph idx="1"/>
          </p:nvPr>
        </p:nvSpPr>
        <p:spPr/>
        <p:txBody>
          <a:bodyPr/>
          <a:lstStyle/>
          <a:p>
            <a:pPr marL="514350" indent="-514350">
              <a:lnSpc>
                <a:spcPct val="150000"/>
              </a:lnSpc>
              <a:buAutoNum type="arabicParenBoth"/>
            </a:pPr>
            <a:r>
              <a:rPr lang="zh-CN" altLang="en-US" sz="3200" b="1" dirty="0"/>
              <a:t>判断两个公式是否等值</a:t>
            </a:r>
            <a:endParaRPr lang="en-US" altLang="zh-CN" sz="3200" b="1" dirty="0"/>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例 用主析取范式判断下述两个公式是否等值：</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⑴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与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⑵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与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解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故⑴中的两公式等值，而⑵的不等值</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514350" indent="-514350">
              <a:buAutoNum type="arabicParenBoth"/>
            </a:pPr>
            <a:endParaRPr lang="zh-CN" altLang="en-US" sz="3200" b="1" dirty="0"/>
          </a:p>
          <a:p>
            <a:endParaRPr lang="zh-CN" altLang="en-US" b="1" dirty="0"/>
          </a:p>
        </p:txBody>
      </p:sp>
      <p:sp>
        <p:nvSpPr>
          <p:cNvPr id="4" name="灯片编号占位符 3"/>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主析取范式的用途</a:t>
            </a:r>
            <a:endParaRPr lang="zh-CN" altLang="en-US" dirty="0"/>
          </a:p>
        </p:txBody>
      </p:sp>
      <p:sp>
        <p:nvSpPr>
          <p:cNvPr id="3" name="内容占位符 2"/>
          <p:cNvSpPr>
            <a:spLocks noGrp="1"/>
          </p:cNvSpPr>
          <p:nvPr>
            <p:ph idx="1"/>
          </p:nvPr>
        </p:nvSpPr>
        <p:spPr/>
        <p:txBody>
          <a:body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判断公式的类型</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设</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含</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个命题变项，则</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20000"/>
              </a:lnSpc>
              <a:spcBef>
                <a:spcPct val="20000"/>
              </a:spcBef>
              <a:spcAft>
                <a:spcPct val="0"/>
              </a:spcAft>
              <a:buClrTx/>
              <a:buSzTx/>
              <a:buFont typeface="Wingdings" panose="05000000000000000000" pitchFamily="2" charset="2"/>
              <a:buChar char="q"/>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为重言式</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的主析取范式含</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1"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个极小项</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的主合取范式为 </a:t>
            </a:r>
            <a:r>
              <a:rPr lang="en-US" altLang="zh-CN" sz="2400" b="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20000"/>
              </a:lnSpc>
              <a:spcBef>
                <a:spcPct val="20000"/>
              </a:spcBef>
              <a:spcAft>
                <a:spcPct val="0"/>
              </a:spcAft>
              <a:buClrTx/>
              <a:buSzTx/>
              <a:buFont typeface="Wingdings" panose="05000000000000000000" pitchFamily="2" charset="2"/>
              <a:buChar char="q"/>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为矛盾式</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的主析取范式为 </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F</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的主合取范式含</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1"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个极大项</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20000"/>
              </a:lnSpc>
              <a:spcBef>
                <a:spcPct val="20000"/>
              </a:spcBef>
              <a:spcAft>
                <a:spcPct val="0"/>
              </a:spcAft>
              <a:buClrTx/>
              <a:buSzTx/>
              <a:buFont typeface="Wingdings" panose="05000000000000000000" pitchFamily="2" charset="2"/>
              <a:buChar char="q"/>
              <a:defRPr/>
            </a:pP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为非重言式的可满足式</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的主析取范式中至少含一个且不含全部极小项</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的主合取范式中至少含一个且不含全部极大项 </a:t>
            </a: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Trebuchet MS" panose="020B0603020202020204" pitchFamily="34" charset="0"/>
                <a:ea typeface="微软雅黑" panose="020B0503020204020204" pitchFamily="34" charset="-122"/>
                <a:cs typeface="Times New Roman" panose="02020603050405020304" pitchFamily="18" charset="0"/>
              </a:rPr>
              <a:t>主析取范式的用途</a:t>
            </a:r>
            <a:endParaRPr lang="zh-CN" altLang="en-US" dirty="0"/>
          </a:p>
        </p:txBody>
      </p:sp>
      <p:sp>
        <p:nvSpPr>
          <p:cNvPr id="3" name="内容占位符 2"/>
          <p:cNvSpPr>
            <a:spLocks noGrp="1"/>
          </p:cNvSpPr>
          <p:nvPr>
            <p:ph idx="1"/>
          </p:nvPr>
        </p:nvSpPr>
        <p:spPr/>
        <p:txBody>
          <a:body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2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求公式的成真赋值和成假赋值</a:t>
            </a:r>
            <a:endPar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05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0000"/>
              </a:lnSpc>
              <a:spcBef>
                <a:spcPct val="20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例如</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0" u="none" strike="noStrike" kern="1200" cap="none" spc="0" normalizeH="0" baseline="-30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274320" marR="0" lvl="0" indent="274320" algn="l" defTabSz="914400" rtl="0" eaLnBrk="1" fontAlgn="base" latinLnBrk="0" hangingPunct="1">
              <a:lnSpc>
                <a:spcPct val="120000"/>
              </a:lnSpc>
              <a:spcBef>
                <a:spcPct val="20000"/>
              </a:spcBef>
              <a:spcAft>
                <a:spcPct val="0"/>
              </a:spcAft>
              <a:buClrTx/>
              <a:buSzTx/>
              <a:buFont typeface="Wingdings" panose="05000000000000000000" pitchFamily="2" charset="2"/>
              <a:buChar char="§"/>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其成真赋值为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001, 011, 101, 110, 111</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274320" marR="0" lvl="0" indent="274320" algn="l" defTabSz="914400" rtl="0" eaLnBrk="1" fontAlgn="base" latinLnBrk="0" hangingPunct="1">
              <a:lnSpc>
                <a:spcPct val="120000"/>
              </a:lnSpc>
              <a:spcBef>
                <a:spcPct val="20000"/>
              </a:spcBef>
              <a:spcAft>
                <a:spcPct val="0"/>
              </a:spcAft>
              <a:buClrTx/>
              <a:buSzTx/>
              <a:buFont typeface="Wingdings" panose="05000000000000000000" pitchFamily="2" charset="2"/>
              <a:buChar char="§"/>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其余的赋值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000, 010, 100</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为</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成假赋值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类似地，由主合取范式也可立即求出成假赋值</a:t>
            </a:r>
            <a:endPar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和成真赋值</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effectLst>
                  <a:outerShdw blurRad="38100" dist="38100" dir="2700000" algn="tl">
                    <a:srgbClr val="000000">
                      <a:alpha val="43137"/>
                    </a:srgbClr>
                  </a:outerShdw>
                </a:effectLst>
              </a:rPr>
              <a:t>Tautologies, Contradictions,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and Contingencies</a:t>
            </a:r>
            <a:endParaRPr lang="en-US" b="1" dirty="0">
              <a:effectLst>
                <a:outerShdw blurRad="38100" dist="38100" dir="2700000" algn="tl">
                  <a:srgbClr val="000000">
                    <a:alpha val="43137"/>
                  </a:srgbClr>
                </a:outerShdw>
              </a:effectLst>
            </a:endParaRPr>
          </a:p>
        </p:txBody>
      </p:sp>
      <p:sp>
        <p:nvSpPr>
          <p:cNvPr id="13315" name="Content Placeholder 2"/>
          <p:cNvSpPr>
            <a:spLocks noGrp="1" noChangeArrowheads="1"/>
          </p:cNvSpPr>
          <p:nvPr>
            <p:ph idx="1"/>
          </p:nvPr>
        </p:nvSpPr>
        <p:spPr>
          <a:xfrm>
            <a:off x="441325" y="1417638"/>
            <a:ext cx="8229600" cy="4525962"/>
          </a:xfrm>
        </p:spPr>
        <p:txBody>
          <a:bodyPr/>
          <a:lstStyle/>
          <a:p>
            <a:r>
              <a:rPr lang="en-US" altLang="zh-CN" sz="2400" dirty="0"/>
              <a:t>A  </a:t>
            </a:r>
            <a:r>
              <a:rPr lang="en-US" altLang="zh-CN" sz="2400" i="1" dirty="0">
                <a:solidFill>
                  <a:srgbClr val="C00000"/>
                </a:solidFill>
              </a:rPr>
              <a:t>tautology</a:t>
            </a:r>
            <a:r>
              <a:rPr lang="en-US" altLang="zh-CN" sz="2400" dirty="0"/>
              <a:t> is a proposition which is always true.</a:t>
            </a:r>
            <a:endParaRPr lang="en-US" altLang="zh-CN" sz="2400" dirty="0"/>
          </a:p>
          <a:p>
            <a:pPr lvl="1"/>
            <a:r>
              <a:rPr lang="en-US" altLang="zh-CN" sz="2000" dirty="0"/>
              <a:t>Example: </a:t>
            </a:r>
            <a:r>
              <a:rPr lang="en-US" altLang="zh-CN" sz="2000" i="1" dirty="0">
                <a:latin typeface="Cambria Math" panose="02040503050406030204" pitchFamily="18" charset="0"/>
              </a:rPr>
              <a:t>p</a:t>
            </a:r>
            <a:r>
              <a:rPr lang="en-US" altLang="zh-CN" sz="2000" dirty="0"/>
              <a:t> </a:t>
            </a:r>
            <a:r>
              <a:rPr lang="en-US" altLang="zh-CN" sz="2000" dirty="0">
                <a:latin typeface="Cambria Math" panose="02040503050406030204" pitchFamily="18" charset="0"/>
              </a:rPr>
              <a:t>∨¬</a:t>
            </a:r>
            <a:r>
              <a:rPr lang="en-US" altLang="zh-CN" sz="2000" i="1" dirty="0">
                <a:latin typeface="Cambria Math" panose="02040503050406030204" pitchFamily="18" charset="0"/>
              </a:rPr>
              <a:t>p</a:t>
            </a:r>
            <a:r>
              <a:rPr lang="en-US" altLang="zh-CN" sz="2000" dirty="0"/>
              <a:t> </a:t>
            </a:r>
            <a:endParaRPr lang="en-US" altLang="zh-CN" sz="2000" dirty="0"/>
          </a:p>
          <a:p>
            <a:r>
              <a:rPr lang="en-US" altLang="zh-CN" sz="2400" dirty="0"/>
              <a:t>A  </a:t>
            </a:r>
            <a:r>
              <a:rPr lang="en-US" altLang="zh-CN" sz="2400" i="1" dirty="0">
                <a:solidFill>
                  <a:srgbClr val="C00000"/>
                </a:solidFill>
              </a:rPr>
              <a:t>contradiction</a:t>
            </a:r>
            <a:r>
              <a:rPr lang="en-US" altLang="zh-CN" sz="2400" dirty="0"/>
              <a:t> is a proposition which is always false.</a:t>
            </a:r>
            <a:endParaRPr lang="en-US" altLang="zh-CN" sz="2400" dirty="0"/>
          </a:p>
          <a:p>
            <a:pPr lvl="1"/>
            <a:r>
              <a:rPr lang="en-US" altLang="zh-CN" sz="2000" dirty="0"/>
              <a:t>Example: </a:t>
            </a:r>
            <a:r>
              <a:rPr lang="en-US" altLang="zh-CN" sz="2000" i="1" dirty="0">
                <a:latin typeface="Cambria Math" panose="02040503050406030204" pitchFamily="18" charset="0"/>
              </a:rPr>
              <a:t>p</a:t>
            </a:r>
            <a:r>
              <a:rPr lang="en-US" altLang="zh-CN" sz="2000" dirty="0"/>
              <a:t> </a:t>
            </a:r>
            <a:r>
              <a:rPr lang="en-US" altLang="zh-CN" sz="2000" dirty="0">
                <a:latin typeface="Cambria Math" panose="02040503050406030204" pitchFamily="18" charset="0"/>
              </a:rPr>
              <a:t>∧¬</a:t>
            </a:r>
            <a:r>
              <a:rPr lang="en-US" altLang="zh-CN" sz="2000" i="1" dirty="0">
                <a:latin typeface="Cambria Math" panose="02040503050406030204" pitchFamily="18" charset="0"/>
              </a:rPr>
              <a:t>p</a:t>
            </a:r>
            <a:r>
              <a:rPr lang="en-US" altLang="zh-CN" sz="2000" dirty="0"/>
              <a:t>    </a:t>
            </a:r>
            <a:endParaRPr lang="en-US" altLang="zh-CN" sz="2000" dirty="0"/>
          </a:p>
          <a:p>
            <a:r>
              <a:rPr lang="en-US" altLang="zh-CN" sz="2400" dirty="0"/>
              <a:t>A  </a:t>
            </a:r>
            <a:r>
              <a:rPr lang="en-US" altLang="zh-CN" sz="2400" i="1" dirty="0">
                <a:solidFill>
                  <a:srgbClr val="C00000"/>
                </a:solidFill>
              </a:rPr>
              <a:t>contingency</a:t>
            </a:r>
            <a:r>
              <a:rPr lang="en-US" altLang="zh-CN" sz="2400" dirty="0"/>
              <a:t> is a proposition which is neither a tautology nor a contradiction, such as  </a:t>
            </a:r>
            <a:r>
              <a:rPr lang="en-US" altLang="zh-CN" sz="2400" i="1" dirty="0"/>
              <a:t>p</a:t>
            </a:r>
            <a:endParaRPr lang="en-US" altLang="zh-CN" sz="2400" i="1" dirty="0"/>
          </a:p>
          <a:p>
            <a:pPr>
              <a:buFontTx/>
              <a:buNone/>
            </a:pPr>
            <a:r>
              <a:rPr lang="en-US" altLang="zh-CN" sz="2400" dirty="0"/>
              <a:t>                   </a:t>
            </a:r>
            <a:endParaRPr lang="en-US" altLang="zh-CN" sz="2400" dirty="0"/>
          </a:p>
        </p:txBody>
      </p:sp>
      <p:sp>
        <p:nvSpPr>
          <p:cNvPr id="13316" name="TextBox 3"/>
          <p:cNvSpPr txBox="1">
            <a:spLocks noChangeArrowheads="1"/>
          </p:cNvSpPr>
          <p:nvPr/>
        </p:nvSpPr>
        <p:spPr bwMode="auto">
          <a:xfrm>
            <a:off x="5997575" y="955675"/>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zh-CN" sz="1600"/>
          </a:p>
        </p:txBody>
      </p:sp>
      <p:graphicFrame>
        <p:nvGraphicFramePr>
          <p:cNvPr id="7" name="Table 6"/>
          <p:cNvGraphicFramePr>
            <a:graphicFrameLocks noGrp="1"/>
          </p:cNvGraphicFramePr>
          <p:nvPr/>
        </p:nvGraphicFramePr>
        <p:xfrm>
          <a:off x="900113" y="4292600"/>
          <a:ext cx="6840537" cy="1243014"/>
        </p:xfrm>
        <a:graphic>
          <a:graphicData uri="http://schemas.openxmlformats.org/drawingml/2006/table">
            <a:tbl>
              <a:tblPr/>
              <a:tblGrid>
                <a:gridCol w="1730780"/>
                <a:gridCol w="1689489"/>
                <a:gridCol w="1710134"/>
                <a:gridCol w="1710134"/>
              </a:tblGrid>
              <a:tr h="4143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a:ln>
                            <a:noFill/>
                          </a:ln>
                          <a:solidFill>
                            <a:srgbClr val="FF0000"/>
                          </a:solidFill>
                          <a:effectLst/>
                          <a:latin typeface="Cambria Math" panose="02040503050406030204" pitchFamily="18" charset="0"/>
                          <a:ea typeface="宋体" panose="02010600030101010101" pitchFamily="2" charset="-122"/>
                        </a:rPr>
                        <a:t>P</a:t>
                      </a:r>
                      <a:endParaRPr kumimoji="0" lang="en-US" altLang="zh-CN" sz="1800" b="0" i="1"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FF0000"/>
                          </a:solidFill>
                          <a:effectLst/>
                          <a:latin typeface="Cambria Math" panose="02040503050406030204" pitchFamily="18" charset="0"/>
                          <a:ea typeface="宋体" panose="02010600030101010101" pitchFamily="2" charset="-122"/>
                        </a:rPr>
                        <a:t>¬</a:t>
                      </a:r>
                      <a:r>
                        <a:rPr kumimoji="0" lang="en-US" altLang="zh-CN" sz="1800" b="1" i="1" u="none" strike="noStrike" cap="none" normalizeH="0" baseline="0" dirty="0">
                          <a:ln>
                            <a:noFill/>
                          </a:ln>
                          <a:solidFill>
                            <a:srgbClr val="FF0000"/>
                          </a:solidFill>
                          <a:effectLst/>
                          <a:latin typeface="Cambria Math" panose="02040503050406030204" pitchFamily="18" charset="0"/>
                          <a:ea typeface="宋体" panose="02010600030101010101" pitchFamily="2" charset="-122"/>
                        </a:rPr>
                        <a:t>p</a:t>
                      </a:r>
                      <a:endParaRPr kumimoji="0" lang="en-US" altLang="zh-CN" sz="18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0000"/>
                          </a:solidFill>
                          <a:effectLst/>
                          <a:latin typeface="Cambria Math" panose="02040503050406030204" pitchFamily="18" charset="0"/>
                          <a:ea typeface="宋体" panose="02010600030101010101" pitchFamily="2" charset="-122"/>
                        </a:rPr>
                        <a:t>p</a:t>
                      </a: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a:ln>
                            <a:noFill/>
                          </a:ln>
                          <a:solidFill>
                            <a:srgbClr val="FF0000"/>
                          </a:solidFill>
                          <a:effectLst/>
                          <a:latin typeface="Cambria Math" panose="02040503050406030204" pitchFamily="18" charset="0"/>
                          <a:ea typeface="宋体" panose="02010600030101010101" pitchFamily="2" charset="-122"/>
                        </a:rPr>
                        <a:t>∨¬</a:t>
                      </a:r>
                      <a:r>
                        <a:rPr kumimoji="0" lang="en-US" altLang="zh-CN" sz="1800" b="1" i="1" u="none" strike="noStrike" cap="none" normalizeH="0" baseline="0">
                          <a:ln>
                            <a:noFill/>
                          </a:ln>
                          <a:solidFill>
                            <a:srgbClr val="FF0000"/>
                          </a:solidFill>
                          <a:effectLst/>
                          <a:latin typeface="Cambria Math" panose="02040503050406030204" pitchFamily="18" charset="0"/>
                          <a:ea typeface="宋体" panose="02010600030101010101" pitchFamily="2" charset="-122"/>
                        </a:rPr>
                        <a:t>p</a:t>
                      </a: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a:ln>
                            <a:noFill/>
                          </a:ln>
                          <a:solidFill>
                            <a:srgbClr val="FF0000"/>
                          </a:solidFill>
                          <a:effectLst/>
                          <a:latin typeface="Cambria Math" panose="02040503050406030204" pitchFamily="18" charset="0"/>
                          <a:ea typeface="宋体" panose="02010600030101010101" pitchFamily="2" charset="-122"/>
                        </a:rPr>
                        <a:t>p</a:t>
                      </a: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a:t>
                      </a:r>
                      <a:r>
                        <a:rPr kumimoji="0" lang="en-US" altLang="zh-CN" sz="1800" b="1" i="0" u="none" strike="noStrike" cap="none" normalizeH="0" baseline="0">
                          <a:ln>
                            <a:noFill/>
                          </a:ln>
                          <a:solidFill>
                            <a:srgbClr val="FF0000"/>
                          </a:solidFill>
                          <a:effectLst/>
                          <a:latin typeface="Cambria Math" panose="02040503050406030204" pitchFamily="18" charset="0"/>
                          <a:ea typeface="宋体" panose="02010600030101010101" pitchFamily="2" charset="-122"/>
                        </a:rPr>
                        <a:t>∧¬</a:t>
                      </a:r>
                      <a:r>
                        <a:rPr kumimoji="0" lang="en-US" altLang="zh-CN" sz="1800" b="1" i="1" u="none" strike="noStrike" cap="none" normalizeH="0" baseline="0">
                          <a:ln>
                            <a:noFill/>
                          </a:ln>
                          <a:solidFill>
                            <a:srgbClr val="FF0000"/>
                          </a:solidFill>
                          <a:effectLst/>
                          <a:latin typeface="Cambria Math" panose="02040503050406030204" pitchFamily="18" charset="0"/>
                          <a:ea typeface="宋体" panose="02010600030101010101" pitchFamily="2" charset="-122"/>
                        </a:rPr>
                        <a:t>p</a:t>
                      </a:r>
                      <a:r>
                        <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rPr>
                        <a:t> </a:t>
                      </a:r>
                      <a:endParaRPr kumimoji="0" lang="en-US" altLang="zh-CN" sz="1800" b="1"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endParaRPr kumimoji="0" lang="en-US" altLang="zh-CN" sz="1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F</a:t>
                      </a:r>
                      <a:endPar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r>
            </a:tbl>
          </a:graphicData>
        </a:graphic>
      </p:graphicFrame>
      <p:sp>
        <p:nvSpPr>
          <p:cNvPr id="3" name="灯片编号占位符 2"/>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Normal or Canonical Forms(</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范式）</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270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sz="2800" dirty="0"/>
              <a:t>Unique representations of a proposition</a:t>
            </a:r>
            <a:endParaRPr lang="en-US" altLang="zh-CN" sz="2800" dirty="0"/>
          </a:p>
          <a:p>
            <a:pPr eaLnBrk="1" hangingPunct="1">
              <a:lnSpc>
                <a:spcPct val="90000"/>
              </a:lnSpc>
              <a:buFont typeface="Wingdings" panose="05000000000000000000" pitchFamily="2" charset="2"/>
              <a:buChar char="n"/>
            </a:pPr>
            <a:r>
              <a:rPr lang="en-US" altLang="zh-CN" sz="2800" dirty="0"/>
              <a:t>Examples:</a:t>
            </a:r>
            <a:endParaRPr lang="en-US" altLang="zh-CN" sz="2800" dirty="0"/>
          </a:p>
          <a:p>
            <a:pPr eaLnBrk="1" hangingPunct="1">
              <a:lnSpc>
                <a:spcPct val="90000"/>
              </a:lnSpc>
              <a:buFont typeface="Wingdings" panose="05000000000000000000" pitchFamily="2" charset="2"/>
              <a:buChar char="n"/>
            </a:pPr>
            <a:r>
              <a:rPr lang="en-US" altLang="zh-CN" sz="2800" dirty="0"/>
              <a:t>Construct a simple proposition of two variables which is true only when</a:t>
            </a:r>
            <a:endParaRPr lang="en-US" altLang="zh-CN" sz="2800" dirty="0"/>
          </a:p>
          <a:p>
            <a:pPr lvl="1" eaLnBrk="1" hangingPunct="1">
              <a:lnSpc>
                <a:spcPct val="90000"/>
              </a:lnSpc>
            </a:pPr>
            <a:r>
              <a:rPr lang="en-US" altLang="zh-CN" sz="2400" dirty="0"/>
              <a:t>P is true and Q is false:</a:t>
            </a:r>
            <a:endParaRPr lang="en-US" altLang="zh-CN" sz="2400" dirty="0"/>
          </a:p>
          <a:p>
            <a:pPr lvl="1" eaLnBrk="1" hangingPunct="1">
              <a:lnSpc>
                <a:spcPct val="90000"/>
              </a:lnSpc>
              <a:buFontTx/>
              <a:buNone/>
            </a:pPr>
            <a:r>
              <a:rPr lang="en-US" altLang="zh-CN" sz="2400" i="1" dirty="0"/>
              <a:t>			P </a:t>
            </a:r>
            <a:r>
              <a:rPr lang="en-US" altLang="zh-CN" sz="2400" dirty="0">
                <a:latin typeface="Symbol" panose="05050102010706020507" pitchFamily="18" charset="2"/>
              </a:rPr>
              <a:t>ÙØ</a:t>
            </a:r>
            <a:r>
              <a:rPr lang="en-US" altLang="zh-CN" sz="2400" i="1" dirty="0"/>
              <a:t>Q</a:t>
            </a:r>
            <a:endParaRPr lang="en-US" altLang="zh-CN" sz="2400" i="1" dirty="0"/>
          </a:p>
          <a:p>
            <a:pPr lvl="1" eaLnBrk="1" hangingPunct="1">
              <a:lnSpc>
                <a:spcPct val="90000"/>
              </a:lnSpc>
            </a:pPr>
            <a:r>
              <a:rPr lang="en-US" altLang="zh-CN" sz="2400" dirty="0"/>
              <a:t>P is true and Q is true:</a:t>
            </a:r>
            <a:endParaRPr lang="en-US" altLang="zh-CN" sz="2400" dirty="0"/>
          </a:p>
          <a:p>
            <a:pPr lvl="1" eaLnBrk="1" hangingPunct="1">
              <a:lnSpc>
                <a:spcPct val="90000"/>
              </a:lnSpc>
              <a:buFontTx/>
              <a:buNone/>
            </a:pPr>
            <a:r>
              <a:rPr lang="en-US" altLang="zh-CN" sz="2400" i="1" dirty="0"/>
              <a:t>			P </a:t>
            </a:r>
            <a:r>
              <a:rPr lang="en-US" altLang="zh-CN" sz="2400" dirty="0">
                <a:latin typeface="Symbol" panose="05050102010706020507" pitchFamily="18" charset="2"/>
              </a:rPr>
              <a:t>Ù</a:t>
            </a:r>
            <a:r>
              <a:rPr lang="en-US" altLang="zh-CN" sz="2400" i="1" dirty="0"/>
              <a:t>Q</a:t>
            </a:r>
            <a:endParaRPr lang="en-US" altLang="zh-CN" sz="2400" i="1" dirty="0"/>
          </a:p>
          <a:p>
            <a:pPr lvl="1" eaLnBrk="1" hangingPunct="1">
              <a:lnSpc>
                <a:spcPct val="90000"/>
              </a:lnSpc>
            </a:pPr>
            <a:r>
              <a:rPr lang="en-US" altLang="zh-CN" sz="2400" dirty="0"/>
              <a:t>P is true and Q is false or P is true and Q is true:</a:t>
            </a:r>
            <a:endParaRPr lang="en-US" altLang="zh-CN" sz="2400" dirty="0"/>
          </a:p>
          <a:p>
            <a:pPr lvl="1" eaLnBrk="1" hangingPunct="1">
              <a:lnSpc>
                <a:spcPct val="90000"/>
              </a:lnSpc>
              <a:buFontTx/>
              <a:buNone/>
            </a:pPr>
            <a:r>
              <a:rPr lang="en-US" altLang="zh-CN" sz="2400" dirty="0"/>
              <a:t>			(</a:t>
            </a:r>
            <a:r>
              <a:rPr lang="en-US" altLang="zh-CN" sz="2400" i="1" dirty="0"/>
              <a:t>P </a:t>
            </a:r>
            <a:r>
              <a:rPr lang="en-US" altLang="zh-CN" sz="2400" dirty="0">
                <a:latin typeface="Symbol" panose="05050102010706020507" pitchFamily="18" charset="2"/>
              </a:rPr>
              <a:t>ÙØ</a:t>
            </a:r>
            <a:r>
              <a:rPr lang="en-US" altLang="zh-CN" sz="2400" i="1" dirty="0"/>
              <a:t>Q</a:t>
            </a:r>
            <a:r>
              <a:rPr lang="en-US" altLang="zh-CN" sz="2400" dirty="0"/>
              <a:t>) </a:t>
            </a:r>
            <a:r>
              <a:rPr lang="en-US" altLang="zh-CN" sz="2400" dirty="0">
                <a:latin typeface="Symbol" panose="05050102010706020507" pitchFamily="18" charset="2"/>
              </a:rPr>
              <a:t>Ú</a:t>
            </a:r>
            <a:r>
              <a:rPr lang="en-US" altLang="zh-CN" sz="2400" dirty="0"/>
              <a:t>(</a:t>
            </a:r>
            <a:r>
              <a:rPr lang="en-US" altLang="zh-CN" sz="2400" i="1" dirty="0"/>
              <a:t>P </a:t>
            </a:r>
            <a:r>
              <a:rPr lang="en-US" altLang="zh-CN" sz="2400" dirty="0">
                <a:latin typeface="Symbol" panose="05050102010706020507" pitchFamily="18" charset="2"/>
              </a:rPr>
              <a:t>Ù</a:t>
            </a:r>
            <a:r>
              <a:rPr lang="en-US" altLang="zh-CN" sz="2400" i="1" dirty="0"/>
              <a:t>Q</a:t>
            </a:r>
            <a:r>
              <a:rPr lang="en-US" altLang="zh-CN" sz="2400" dirty="0"/>
              <a:t>)</a:t>
            </a:r>
            <a:endParaRPr lang="en-US" altLang="zh-CN" sz="2400" dirty="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Normal or Canonical Forms</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3731"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dirty="0"/>
              <a:t>A disjunction of conjunctions where</a:t>
            </a:r>
            <a:endParaRPr lang="en-US" altLang="zh-CN" dirty="0"/>
          </a:p>
          <a:p>
            <a:pPr lvl="1" eaLnBrk="1" hangingPunct="1"/>
            <a:r>
              <a:rPr lang="en-US" altLang="zh-CN" dirty="0"/>
              <a:t>every variable or its negation is represented once in each conjunction </a:t>
            </a:r>
            <a:r>
              <a:rPr lang="zh-CN" altLang="en-US" dirty="0"/>
              <a:t>（合取式）                      </a:t>
            </a:r>
            <a:r>
              <a:rPr lang="en-US" altLang="zh-CN" dirty="0"/>
              <a:t>(a </a:t>
            </a:r>
            <a:r>
              <a:rPr lang="en-US" altLang="zh-CN" i="1" dirty="0" err="1">
                <a:solidFill>
                  <a:schemeClr val="hlink"/>
                </a:solidFill>
              </a:rPr>
              <a:t>minterm</a:t>
            </a:r>
            <a:r>
              <a:rPr lang="en-US" altLang="zh-CN" i="1" dirty="0"/>
              <a:t>)</a:t>
            </a:r>
            <a:endParaRPr lang="en-US" altLang="zh-CN" i="1" dirty="0"/>
          </a:p>
          <a:p>
            <a:pPr lvl="1" eaLnBrk="1" hangingPunct="1"/>
            <a:r>
              <a:rPr lang="en-US" altLang="zh-CN" dirty="0"/>
              <a:t>each </a:t>
            </a:r>
            <a:r>
              <a:rPr lang="en-US" altLang="zh-CN" dirty="0" err="1"/>
              <a:t>minterms</a:t>
            </a:r>
            <a:r>
              <a:rPr lang="en-US" altLang="zh-CN" dirty="0"/>
              <a:t> appears only once</a:t>
            </a:r>
            <a:endParaRPr lang="en-US" altLang="zh-CN" dirty="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Disjunctive Normal Form (DNF)</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（析取范式）</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475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dirty="0"/>
              <a:t>Important in switching theory, simplification in the design of circuits.</a:t>
            </a:r>
            <a:endParaRPr lang="en-US" altLang="zh-CN" dirty="0"/>
          </a:p>
          <a:p>
            <a:pPr eaLnBrk="1" hangingPunct="1">
              <a:lnSpc>
                <a:spcPct val="90000"/>
              </a:lnSpc>
              <a:buFont typeface="Wingdings" panose="05000000000000000000" pitchFamily="2" charset="2"/>
              <a:buChar char="n"/>
            </a:pPr>
            <a:r>
              <a:rPr lang="en-US" altLang="zh-CN" dirty="0"/>
              <a:t>Method: To find the </a:t>
            </a:r>
            <a:r>
              <a:rPr lang="en-US" altLang="zh-CN" dirty="0" err="1"/>
              <a:t>minterms</a:t>
            </a:r>
            <a:r>
              <a:rPr lang="en-US" altLang="zh-CN" dirty="0"/>
              <a:t> of the DNF.</a:t>
            </a:r>
            <a:endParaRPr lang="en-US" altLang="zh-CN" dirty="0"/>
          </a:p>
          <a:p>
            <a:pPr lvl="1" eaLnBrk="1" hangingPunct="1">
              <a:lnSpc>
                <a:spcPct val="90000"/>
              </a:lnSpc>
            </a:pPr>
            <a:r>
              <a:rPr lang="en-US" altLang="zh-CN" dirty="0"/>
              <a:t>Use the rows of the truth table where the proposition is 1 or True</a:t>
            </a:r>
            <a:endParaRPr lang="en-US" altLang="zh-CN" dirty="0"/>
          </a:p>
          <a:p>
            <a:pPr lvl="1" eaLnBrk="1" hangingPunct="1">
              <a:lnSpc>
                <a:spcPct val="90000"/>
              </a:lnSpc>
            </a:pPr>
            <a:r>
              <a:rPr lang="en-US" altLang="zh-CN" dirty="0"/>
              <a:t>If a zero appears under a variable, use the negation of the propositional variable in the </a:t>
            </a:r>
            <a:r>
              <a:rPr lang="en-US" altLang="zh-CN" dirty="0" err="1"/>
              <a:t>minterm</a:t>
            </a:r>
            <a:endParaRPr lang="en-US" altLang="zh-CN" dirty="0"/>
          </a:p>
          <a:p>
            <a:pPr lvl="1" eaLnBrk="1" hangingPunct="1">
              <a:lnSpc>
                <a:spcPct val="90000"/>
              </a:lnSpc>
            </a:pPr>
            <a:r>
              <a:rPr lang="en-US" altLang="zh-CN" dirty="0"/>
              <a:t>If a one appears, use the propositional variable.</a:t>
            </a:r>
            <a:endParaRPr lang="en-US" altLang="zh-CN" dirty="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577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sz="2800" dirty="0"/>
              <a:t>Find the DNF of (</a:t>
            </a:r>
            <a:r>
              <a:rPr lang="en-US" altLang="zh-CN" sz="2800" i="1" dirty="0"/>
              <a:t>P </a:t>
            </a:r>
            <a:r>
              <a:rPr lang="en-US" altLang="zh-CN" sz="2800" dirty="0">
                <a:latin typeface="Symbol" panose="05050102010706020507" pitchFamily="18" charset="2"/>
              </a:rPr>
              <a:t>Ú</a:t>
            </a:r>
            <a:r>
              <a:rPr lang="en-US" altLang="zh-CN" sz="2800" i="1" dirty="0"/>
              <a:t>Q</a:t>
            </a:r>
            <a:r>
              <a:rPr lang="en-US" altLang="zh-CN" sz="2800" dirty="0"/>
              <a:t>) </a:t>
            </a:r>
            <a:r>
              <a:rPr lang="en-US" altLang="zh-CN" sz="1800" dirty="0">
                <a:latin typeface="Symbol" panose="05050102010706020507" pitchFamily="18" charset="2"/>
                <a:sym typeface="Symbol" panose="05050102010706020507" pitchFamily="18" charset="2"/>
              </a:rPr>
              <a:t></a:t>
            </a:r>
            <a:r>
              <a:rPr lang="en-US" altLang="zh-CN" sz="2400" dirty="0">
                <a:latin typeface="Symbol" panose="05050102010706020507" pitchFamily="18" charset="2"/>
              </a:rPr>
              <a:t> </a:t>
            </a:r>
            <a:r>
              <a:rPr lang="en-US" altLang="zh-CN" sz="2800" dirty="0">
                <a:latin typeface="Symbol" panose="05050102010706020507" pitchFamily="18" charset="2"/>
              </a:rPr>
              <a:t>Ø</a:t>
            </a:r>
            <a:r>
              <a:rPr lang="en-US" altLang="zh-CN" sz="2800" i="1" dirty="0"/>
              <a:t>R</a:t>
            </a:r>
            <a:endParaRPr lang="en-US" altLang="zh-CN" sz="2800" i="1" dirty="0"/>
          </a:p>
          <a:p>
            <a:pPr lvl="1" eaLnBrk="1" hangingPunct="1">
              <a:lnSpc>
                <a:spcPct val="90000"/>
              </a:lnSpc>
              <a:buFontTx/>
              <a:buNone/>
            </a:pPr>
            <a:r>
              <a:rPr lang="en-US" altLang="zh-CN" sz="2400" dirty="0"/>
              <a:t>	P 	Q 	R 	(</a:t>
            </a:r>
            <a:r>
              <a:rPr lang="en-US" altLang="zh-CN" sz="2400" i="1" dirty="0"/>
              <a:t>P </a:t>
            </a:r>
            <a:r>
              <a:rPr lang="en-US" altLang="zh-CN" sz="2400" dirty="0">
                <a:latin typeface="Symbol" panose="05050102010706020507" pitchFamily="18" charset="2"/>
              </a:rPr>
              <a:t>Ú</a:t>
            </a:r>
            <a:r>
              <a:rPr lang="en-US" altLang="zh-CN" sz="2400" i="1" dirty="0"/>
              <a:t>Q</a:t>
            </a:r>
            <a:r>
              <a:rPr lang="en-US" altLang="zh-CN" sz="2400" dirty="0"/>
              <a:t>) </a:t>
            </a:r>
            <a:r>
              <a:rPr lang="en-US" altLang="zh-CN" sz="1600" dirty="0">
                <a:latin typeface="Symbol" panose="05050102010706020507" pitchFamily="18" charset="2"/>
                <a:sym typeface="Symbol" panose="05050102010706020507" pitchFamily="18" charset="2"/>
              </a:rPr>
              <a:t></a:t>
            </a:r>
            <a:r>
              <a:rPr lang="en-US" altLang="zh-CN" sz="2000" dirty="0">
                <a:latin typeface="Symbol" panose="05050102010706020507" pitchFamily="18" charset="2"/>
              </a:rPr>
              <a:t> </a:t>
            </a:r>
            <a:r>
              <a:rPr lang="en-US" altLang="zh-CN" sz="2400" dirty="0">
                <a:latin typeface="Symbol" panose="05050102010706020507" pitchFamily="18" charset="2"/>
              </a:rPr>
              <a:t>Ø</a:t>
            </a:r>
            <a:r>
              <a:rPr lang="en-US" altLang="zh-CN" sz="2400" i="1" dirty="0"/>
              <a:t>R</a:t>
            </a:r>
            <a:endParaRPr lang="en-US" altLang="zh-CN" sz="2400" i="1" dirty="0"/>
          </a:p>
          <a:p>
            <a:pPr lvl="1" eaLnBrk="1" hangingPunct="1">
              <a:lnSpc>
                <a:spcPct val="90000"/>
              </a:lnSpc>
              <a:buFontTx/>
              <a:buNone/>
            </a:pPr>
            <a:r>
              <a:rPr lang="en-US" altLang="zh-CN" sz="2400" dirty="0"/>
              <a:t>	0 	0 	0 	1</a:t>
            </a:r>
            <a:endParaRPr lang="en-US" altLang="zh-CN" sz="2400" dirty="0"/>
          </a:p>
          <a:p>
            <a:pPr lvl="1" eaLnBrk="1" hangingPunct="1">
              <a:lnSpc>
                <a:spcPct val="90000"/>
              </a:lnSpc>
              <a:buFontTx/>
              <a:buNone/>
            </a:pPr>
            <a:r>
              <a:rPr lang="en-US" altLang="zh-CN" sz="2400" dirty="0"/>
              <a:t>	0 	0 	1 	1</a:t>
            </a:r>
            <a:endParaRPr lang="en-US" altLang="zh-CN" sz="2400" dirty="0"/>
          </a:p>
          <a:p>
            <a:pPr lvl="1" eaLnBrk="1" hangingPunct="1">
              <a:lnSpc>
                <a:spcPct val="90000"/>
              </a:lnSpc>
              <a:buFontTx/>
              <a:buNone/>
            </a:pPr>
            <a:r>
              <a:rPr lang="en-US" altLang="zh-CN" sz="2400" dirty="0"/>
              <a:t>	0 	1	0 	1</a:t>
            </a:r>
            <a:endParaRPr lang="en-US" altLang="zh-CN" sz="2400" dirty="0"/>
          </a:p>
          <a:p>
            <a:pPr lvl="1" eaLnBrk="1" hangingPunct="1">
              <a:lnSpc>
                <a:spcPct val="90000"/>
              </a:lnSpc>
              <a:buFontTx/>
              <a:buNone/>
            </a:pPr>
            <a:r>
              <a:rPr lang="en-US" altLang="zh-CN" sz="2400" dirty="0"/>
              <a:t>	0 	1 	1	0</a:t>
            </a:r>
            <a:endParaRPr lang="en-US" altLang="zh-CN" sz="2400" dirty="0"/>
          </a:p>
          <a:p>
            <a:pPr lvl="1" eaLnBrk="1" hangingPunct="1">
              <a:lnSpc>
                <a:spcPct val="90000"/>
              </a:lnSpc>
              <a:buFontTx/>
              <a:buNone/>
            </a:pPr>
            <a:r>
              <a:rPr lang="en-US" altLang="zh-CN" sz="2400" dirty="0"/>
              <a:t>	1 	0 	0 	1</a:t>
            </a:r>
            <a:endParaRPr lang="en-US" altLang="zh-CN" sz="2400" dirty="0"/>
          </a:p>
          <a:p>
            <a:pPr lvl="1" eaLnBrk="1" hangingPunct="1">
              <a:lnSpc>
                <a:spcPct val="90000"/>
              </a:lnSpc>
              <a:buFontTx/>
              <a:buNone/>
            </a:pPr>
            <a:r>
              <a:rPr lang="en-US" altLang="zh-CN" sz="2400" dirty="0"/>
              <a:t>	1 	0 	1 	0</a:t>
            </a:r>
            <a:endParaRPr lang="en-US" altLang="zh-CN" sz="2400" dirty="0"/>
          </a:p>
          <a:p>
            <a:pPr lvl="1" eaLnBrk="1" hangingPunct="1">
              <a:lnSpc>
                <a:spcPct val="90000"/>
              </a:lnSpc>
              <a:buFontTx/>
              <a:buNone/>
            </a:pPr>
            <a:r>
              <a:rPr lang="en-US" altLang="zh-CN" sz="2400" dirty="0"/>
              <a:t>	1 	1 	0 	1</a:t>
            </a:r>
            <a:endParaRPr lang="en-US" altLang="zh-CN" sz="2400" dirty="0"/>
          </a:p>
          <a:p>
            <a:pPr lvl="1" eaLnBrk="1" hangingPunct="1">
              <a:lnSpc>
                <a:spcPct val="90000"/>
              </a:lnSpc>
              <a:buFontTx/>
              <a:buNone/>
            </a:pPr>
            <a:r>
              <a:rPr lang="en-US" altLang="zh-CN" sz="2400" dirty="0"/>
              <a:t>	1 	1 	1 	0</a:t>
            </a:r>
            <a:endParaRPr lang="en-US" altLang="zh-CN" sz="2400" dirty="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6803"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sz="2800" b="1" dirty="0"/>
              <a:t>There are 5 cases where the proposition is true, hence 5 </a:t>
            </a:r>
            <a:r>
              <a:rPr lang="en-US" altLang="zh-CN" sz="2800" b="1" dirty="0" err="1"/>
              <a:t>minterms</a:t>
            </a:r>
            <a:r>
              <a:rPr lang="en-US" altLang="zh-CN" sz="2800" b="1" dirty="0"/>
              <a:t>. Rows 1,2,3, 5 and 7 produce the following disjunction of </a:t>
            </a:r>
            <a:r>
              <a:rPr lang="en-US" altLang="zh-CN" sz="2800" b="1" dirty="0" err="1"/>
              <a:t>minterms</a:t>
            </a:r>
            <a:r>
              <a:rPr lang="en-US" altLang="zh-CN" sz="2800" b="1" dirty="0"/>
              <a:t>:</a:t>
            </a:r>
            <a:endParaRPr lang="en-US" altLang="zh-CN" sz="2800" b="1" dirty="0"/>
          </a:p>
          <a:p>
            <a:pPr eaLnBrk="1" hangingPunct="1">
              <a:buFontTx/>
              <a:buNone/>
            </a:pPr>
            <a:r>
              <a:rPr lang="en-US" altLang="zh-CN" sz="2800" b="1" dirty="0"/>
              <a:t>	(</a:t>
            </a:r>
            <a:r>
              <a:rPr lang="en-US" altLang="zh-CN" sz="2800" b="1" i="1" dirty="0"/>
              <a:t>P </a:t>
            </a:r>
            <a:r>
              <a:rPr lang="en-US" altLang="zh-CN" sz="2800" b="1" dirty="0">
                <a:latin typeface="Symbol" panose="05050102010706020507" pitchFamily="18" charset="2"/>
              </a:rPr>
              <a:t>Ú</a:t>
            </a:r>
            <a:r>
              <a:rPr lang="en-US" altLang="zh-CN" sz="2800" b="1" i="1" dirty="0"/>
              <a:t>Q</a:t>
            </a:r>
            <a:r>
              <a:rPr lang="en-US" altLang="zh-CN" sz="2800" b="1" dirty="0"/>
              <a:t>) </a:t>
            </a:r>
            <a:r>
              <a:rPr lang="en-US" altLang="zh-CN" sz="1800" b="1" dirty="0">
                <a:latin typeface="Symbol" panose="05050102010706020507" pitchFamily="18" charset="2"/>
                <a:sym typeface="Symbol" panose="05050102010706020507" pitchFamily="18" charset="2"/>
              </a:rPr>
              <a:t></a:t>
            </a:r>
            <a:r>
              <a:rPr lang="en-US" altLang="zh-CN" sz="2400" b="1" dirty="0">
                <a:latin typeface="Symbol" panose="05050102010706020507" pitchFamily="18" charset="2"/>
              </a:rPr>
              <a:t> </a:t>
            </a:r>
            <a:r>
              <a:rPr lang="en-US" altLang="zh-CN" sz="2800" b="1" dirty="0">
                <a:latin typeface="Symbol" panose="05050102010706020507" pitchFamily="18" charset="2"/>
              </a:rPr>
              <a:t>Ø</a:t>
            </a:r>
            <a:r>
              <a:rPr lang="en-US" altLang="zh-CN" sz="2800" b="1" i="1" dirty="0"/>
              <a:t>R</a:t>
            </a:r>
            <a:endParaRPr lang="en-US" altLang="zh-CN" sz="2800" b="1" i="1" dirty="0"/>
          </a:p>
          <a:p>
            <a:pPr eaLnBrk="1" hangingPunct="1">
              <a:buFontTx/>
              <a:buNone/>
            </a:pPr>
            <a:r>
              <a:rPr lang="en-US" altLang="zh-CN" sz="2800" b="1" dirty="0">
                <a:latin typeface="Symbol" panose="05050102010706020507" pitchFamily="18" charset="2"/>
                <a:sym typeface="Symbol" panose="05050102010706020507" pitchFamily="18" charset="2"/>
              </a:rPr>
              <a:t></a:t>
            </a:r>
            <a:r>
              <a:rPr lang="en-US" altLang="zh-CN" sz="2800" b="1" dirty="0"/>
              <a:t>(</a:t>
            </a:r>
            <a:r>
              <a:rPr lang="en-US" altLang="zh-CN" sz="2800" b="1" dirty="0">
                <a:latin typeface="Symbol" panose="05050102010706020507" pitchFamily="18" charset="2"/>
              </a:rPr>
              <a:t>Ø</a:t>
            </a:r>
            <a:r>
              <a:rPr lang="en-US" altLang="zh-CN" sz="2800" b="1" i="1" dirty="0"/>
              <a:t>P </a:t>
            </a:r>
            <a:r>
              <a:rPr lang="en-US" altLang="zh-CN" sz="2800" b="1" dirty="0">
                <a:latin typeface="Symbol" panose="05050102010706020507" pitchFamily="18" charset="2"/>
              </a:rPr>
              <a:t>ÙØ</a:t>
            </a:r>
            <a:r>
              <a:rPr lang="en-US" altLang="zh-CN" sz="2800" b="1" i="1" dirty="0"/>
              <a:t>Q</a:t>
            </a:r>
            <a:r>
              <a:rPr lang="en-US" altLang="zh-CN" sz="2800" b="1" dirty="0">
                <a:latin typeface="Symbol" panose="05050102010706020507" pitchFamily="18" charset="2"/>
              </a:rPr>
              <a:t>ÙØ</a:t>
            </a:r>
            <a:r>
              <a:rPr lang="en-US" altLang="zh-CN" sz="2800" b="1" i="1" dirty="0"/>
              <a:t>R</a:t>
            </a:r>
            <a:r>
              <a:rPr lang="en-US" altLang="zh-CN" sz="2800" b="1" dirty="0"/>
              <a:t>) </a:t>
            </a:r>
            <a:r>
              <a:rPr lang="en-US" altLang="zh-CN" sz="2800" b="1" dirty="0">
                <a:latin typeface="Symbol" panose="05050102010706020507" pitchFamily="18" charset="2"/>
              </a:rPr>
              <a:t>Ú</a:t>
            </a:r>
            <a:r>
              <a:rPr lang="en-US" altLang="zh-CN" sz="2800" b="1" dirty="0"/>
              <a:t>(</a:t>
            </a:r>
            <a:r>
              <a:rPr lang="en-US" altLang="zh-CN" sz="2800" b="1" dirty="0">
                <a:latin typeface="Symbol" panose="05050102010706020507" pitchFamily="18" charset="2"/>
              </a:rPr>
              <a:t>Ø</a:t>
            </a:r>
            <a:r>
              <a:rPr lang="en-US" altLang="zh-CN" sz="2800" b="1" i="1" dirty="0"/>
              <a:t>P </a:t>
            </a:r>
            <a:r>
              <a:rPr lang="en-US" altLang="zh-CN" sz="2800" b="1" dirty="0">
                <a:latin typeface="Symbol" panose="05050102010706020507" pitchFamily="18" charset="2"/>
              </a:rPr>
              <a:t>ÙØ</a:t>
            </a:r>
            <a:r>
              <a:rPr lang="en-US" altLang="zh-CN" sz="2800" b="1" i="1" dirty="0"/>
              <a:t>Q</a:t>
            </a:r>
            <a:r>
              <a:rPr lang="en-US" altLang="zh-CN" sz="2800" b="1" dirty="0">
                <a:latin typeface="Symbol" panose="05050102010706020507" pitchFamily="18" charset="2"/>
              </a:rPr>
              <a:t>Ù </a:t>
            </a:r>
            <a:r>
              <a:rPr lang="en-US" altLang="zh-CN" sz="2800" b="1" i="1" dirty="0"/>
              <a:t>R</a:t>
            </a:r>
            <a:r>
              <a:rPr lang="en-US" altLang="zh-CN" sz="2800" b="1" dirty="0"/>
              <a:t>)</a:t>
            </a:r>
            <a:r>
              <a:rPr lang="en-US" altLang="zh-CN" sz="2800" b="1" dirty="0">
                <a:latin typeface="Symbol" panose="05050102010706020507" pitchFamily="18" charset="2"/>
              </a:rPr>
              <a:t>Ú </a:t>
            </a:r>
            <a:r>
              <a:rPr lang="en-US" altLang="zh-CN" sz="2800" b="1" dirty="0"/>
              <a:t>(</a:t>
            </a:r>
            <a:r>
              <a:rPr lang="en-US" altLang="zh-CN" sz="2800" b="1" dirty="0">
                <a:latin typeface="Symbol" panose="05050102010706020507" pitchFamily="18" charset="2"/>
              </a:rPr>
              <a:t>Ø</a:t>
            </a:r>
            <a:r>
              <a:rPr lang="en-US" altLang="zh-CN" sz="2800" b="1" i="1" dirty="0"/>
              <a:t>P </a:t>
            </a:r>
            <a:r>
              <a:rPr lang="en-US" altLang="zh-CN" sz="2800" b="1" dirty="0">
                <a:latin typeface="Symbol" panose="05050102010706020507" pitchFamily="18" charset="2"/>
              </a:rPr>
              <a:t>Ù</a:t>
            </a:r>
            <a:r>
              <a:rPr lang="en-US" altLang="zh-CN" sz="2800" b="1" i="1" dirty="0"/>
              <a:t>Q</a:t>
            </a:r>
            <a:r>
              <a:rPr lang="en-US" altLang="zh-CN" sz="2800" b="1" dirty="0">
                <a:latin typeface="Symbol" panose="05050102010706020507" pitchFamily="18" charset="2"/>
              </a:rPr>
              <a:t>ÙØ</a:t>
            </a:r>
            <a:r>
              <a:rPr lang="en-US" altLang="zh-CN" sz="2800" b="1" i="1" dirty="0"/>
              <a:t>R</a:t>
            </a:r>
            <a:r>
              <a:rPr lang="en-US" altLang="zh-CN" sz="2800" b="1" dirty="0"/>
              <a:t>) </a:t>
            </a:r>
            <a:r>
              <a:rPr lang="en-US" altLang="zh-CN" sz="2800" b="1" dirty="0">
                <a:latin typeface="Symbol" panose="05050102010706020507" pitchFamily="18" charset="2"/>
              </a:rPr>
              <a:t>Ú</a:t>
            </a:r>
            <a:r>
              <a:rPr lang="en-US" altLang="zh-CN" sz="2800" b="1" dirty="0"/>
              <a:t>(</a:t>
            </a:r>
            <a:r>
              <a:rPr lang="en-US" altLang="zh-CN" sz="2800" b="1" i="1" dirty="0"/>
              <a:t>P </a:t>
            </a:r>
            <a:r>
              <a:rPr lang="en-US" altLang="zh-CN" sz="2800" b="1" dirty="0">
                <a:latin typeface="Symbol" panose="05050102010706020507" pitchFamily="18" charset="2"/>
              </a:rPr>
              <a:t>ÙØ</a:t>
            </a:r>
            <a:r>
              <a:rPr lang="en-US" altLang="zh-CN" sz="2800" b="1" i="1" dirty="0"/>
              <a:t>Q</a:t>
            </a:r>
            <a:r>
              <a:rPr lang="en-US" altLang="zh-CN" sz="2800" b="1" dirty="0">
                <a:latin typeface="Symbol" panose="05050102010706020507" pitchFamily="18" charset="2"/>
              </a:rPr>
              <a:t>ÙØ</a:t>
            </a:r>
            <a:r>
              <a:rPr lang="en-US" altLang="zh-CN" sz="2800" b="1" i="1" dirty="0"/>
              <a:t>R</a:t>
            </a:r>
            <a:r>
              <a:rPr lang="en-US" altLang="zh-CN" sz="2800" b="1" dirty="0"/>
              <a:t>) </a:t>
            </a:r>
            <a:r>
              <a:rPr lang="en-US" altLang="zh-CN" sz="2800" b="1" dirty="0">
                <a:latin typeface="Symbol" panose="05050102010706020507" pitchFamily="18" charset="2"/>
              </a:rPr>
              <a:t>Ú</a:t>
            </a:r>
            <a:r>
              <a:rPr lang="en-US" altLang="zh-CN" sz="2800" b="1" dirty="0"/>
              <a:t>(</a:t>
            </a:r>
            <a:r>
              <a:rPr lang="en-US" altLang="zh-CN" sz="2800" b="1" i="1" dirty="0"/>
              <a:t>P </a:t>
            </a:r>
            <a:r>
              <a:rPr lang="en-US" altLang="zh-CN" sz="2800" b="1" dirty="0">
                <a:latin typeface="Symbol" panose="05050102010706020507" pitchFamily="18" charset="2"/>
              </a:rPr>
              <a:t>Ù</a:t>
            </a:r>
            <a:r>
              <a:rPr lang="en-US" altLang="zh-CN" sz="2800" b="1" i="1" dirty="0"/>
              <a:t>Q</a:t>
            </a:r>
            <a:r>
              <a:rPr lang="en-US" altLang="zh-CN" sz="2800" b="1" dirty="0">
                <a:latin typeface="Symbol" panose="05050102010706020507" pitchFamily="18" charset="2"/>
              </a:rPr>
              <a:t>ÙØ</a:t>
            </a:r>
            <a:r>
              <a:rPr lang="en-US" altLang="zh-CN" sz="2800" b="1" i="1" dirty="0"/>
              <a:t>R</a:t>
            </a:r>
            <a:r>
              <a:rPr lang="en-US" altLang="zh-CN" sz="2800" b="1" dirty="0"/>
              <a:t>)</a:t>
            </a:r>
            <a:endParaRPr lang="en-US" altLang="zh-CN" sz="2800" b="1" dirty="0"/>
          </a:p>
          <a:p>
            <a:pPr lvl="1" eaLnBrk="1" hangingPunct="1"/>
            <a:r>
              <a:rPr lang="en-US" altLang="zh-CN" sz="2400" b="1" dirty="0"/>
              <a:t>Note that you get a </a:t>
            </a:r>
            <a:r>
              <a:rPr lang="en-US" altLang="zh-CN" sz="2400" b="1" i="1" dirty="0">
                <a:solidFill>
                  <a:schemeClr val="hlink"/>
                </a:solidFill>
              </a:rPr>
              <a:t>Conjunctive Normal Form</a:t>
            </a:r>
            <a:r>
              <a:rPr lang="en-US" altLang="zh-CN" sz="2400" b="1" i="1" dirty="0"/>
              <a:t> </a:t>
            </a:r>
            <a:r>
              <a:rPr lang="en-US" altLang="zh-CN" sz="2400" b="1" dirty="0"/>
              <a:t>(CNF)</a:t>
            </a:r>
            <a:r>
              <a:rPr lang="zh-CN" altLang="en-US" sz="2400" b="1" dirty="0"/>
              <a:t>（合取范式） </a:t>
            </a:r>
            <a:r>
              <a:rPr lang="en-US" altLang="zh-CN" sz="2400" b="1" dirty="0"/>
              <a:t>if you negate a DNF and use </a:t>
            </a:r>
            <a:r>
              <a:rPr lang="en-US" altLang="zh-CN" sz="2400" b="1" dirty="0" err="1"/>
              <a:t>DeMorgan’s</a:t>
            </a:r>
            <a:r>
              <a:rPr lang="en-US" altLang="zh-CN" sz="2400" b="1" dirty="0"/>
              <a:t> Laws.</a:t>
            </a:r>
            <a:endParaRPr lang="en-US" altLang="zh-CN" sz="2400" b="1" dirty="0"/>
          </a:p>
          <a:p>
            <a:pPr lvl="1" eaLnBrk="1" hangingPunct="1"/>
            <a:endParaRPr lang="en-US" altLang="zh-CN" sz="2400" b="1" dirty="0"/>
          </a:p>
          <a:p>
            <a:pPr eaLnBrk="1" hangingPunct="1"/>
            <a:endParaRPr lang="en-US" altLang="zh-CN" sz="2800" b="1" dirty="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79388" y="260350"/>
            <a:ext cx="8229600" cy="1143000"/>
          </a:xfrm>
        </p:spPr>
        <p:txBody>
          <a:bodyPr/>
          <a:lstStyle/>
          <a:p>
            <a:pPr>
              <a:defRPr/>
            </a:pPr>
            <a:r>
              <a:rPr lang="en-US" altLang="zh-CN" b="1" dirty="0">
                <a:effectLst>
                  <a:outerShdw blurRad="38100" dist="38100" dir="2700000" algn="tl">
                    <a:srgbClr val="000000">
                      <a:alpha val="43137"/>
                    </a:srgbClr>
                  </a:outerShdw>
                </a:effectLst>
              </a:rPr>
              <a:t>Section Summary</a:t>
            </a:r>
            <a:endParaRPr lang="en-US" altLang="zh-C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31913" y="1484313"/>
            <a:ext cx="6408737" cy="4525962"/>
          </a:xfrm>
        </p:spPr>
        <p:txBody>
          <a:bodyPr>
            <a:normAutofit fontScale="85000" lnSpcReduction="20000"/>
          </a:bodyPr>
          <a:lstStyle/>
          <a:p>
            <a:pPr>
              <a:defRPr/>
            </a:pPr>
            <a:r>
              <a:rPr lang="en-US" b="1" dirty="0">
                <a:effectLst>
                  <a:outerShdw blurRad="38100" dist="38100" dir="2700000" algn="tl">
                    <a:srgbClr val="000000">
                      <a:alpha val="43137"/>
                    </a:srgbClr>
                  </a:outerShdw>
                </a:effectLst>
              </a:rPr>
              <a:t>Tautologies, Contradictions, and Contingencies. </a:t>
            </a:r>
            <a:endParaRPr lang="en-US" b="1" dirty="0">
              <a:effectLst>
                <a:outerShdw blurRad="38100" dist="38100" dir="2700000" algn="tl">
                  <a:srgbClr val="000000">
                    <a:alpha val="43137"/>
                  </a:srgbClr>
                </a:outerShdw>
              </a:effectLst>
            </a:endParaRPr>
          </a:p>
          <a:p>
            <a:pPr>
              <a:defRPr/>
            </a:pPr>
            <a:r>
              <a:rPr lang="en-US" b="1" dirty="0">
                <a:effectLst>
                  <a:outerShdw blurRad="38100" dist="38100" dir="2700000" algn="tl">
                    <a:srgbClr val="000000">
                      <a:alpha val="43137"/>
                    </a:srgbClr>
                  </a:outerShdw>
                </a:effectLst>
              </a:rPr>
              <a:t>Logical Equivalence</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Important Logical Equivalences</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Showing Logical Equivalence</a:t>
            </a:r>
            <a:endParaRPr lang="en-US" b="1" dirty="0">
              <a:effectLst>
                <a:outerShdw blurRad="38100" dist="38100" dir="2700000" algn="tl">
                  <a:srgbClr val="000000">
                    <a:alpha val="43137"/>
                  </a:srgbClr>
                </a:outerShdw>
              </a:effectLst>
            </a:endParaRPr>
          </a:p>
          <a:p>
            <a:pPr>
              <a:defRPr/>
            </a:pPr>
            <a:r>
              <a:rPr lang="en-US" b="1" dirty="0">
                <a:effectLst>
                  <a:outerShdw blurRad="38100" dist="38100" dir="2700000" algn="tl">
                    <a:srgbClr val="000000">
                      <a:alpha val="43137"/>
                    </a:srgbClr>
                  </a:outerShdw>
                </a:effectLst>
              </a:rPr>
              <a:t>Normal Forms </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Disjunctive Normal Form</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Conjunctive Normal Form</a:t>
            </a:r>
            <a:endParaRPr lang="en-US" b="1" dirty="0">
              <a:effectLst>
                <a:outerShdw blurRad="38100" dist="38100" dir="2700000" algn="tl">
                  <a:srgbClr val="000000">
                    <a:alpha val="43137"/>
                  </a:srgbClr>
                </a:outerShdw>
              </a:effectLst>
            </a:endParaRPr>
          </a:p>
          <a:p>
            <a:pPr>
              <a:defRPr/>
            </a:pPr>
            <a:r>
              <a:rPr lang="en-US" b="1" dirty="0">
                <a:solidFill>
                  <a:srgbClr val="FF0000"/>
                </a:solidFill>
                <a:effectLst>
                  <a:outerShdw blurRad="38100" dist="38100" dir="2700000" algn="tl">
                    <a:srgbClr val="000000">
                      <a:alpha val="43137"/>
                    </a:srgbClr>
                  </a:outerShdw>
                </a:effectLst>
              </a:rPr>
              <a:t>Propositional </a:t>
            </a:r>
            <a:r>
              <a:rPr lang="en-US" b="1" dirty="0" err="1">
                <a:solidFill>
                  <a:srgbClr val="FF0000"/>
                </a:solidFill>
                <a:effectLst>
                  <a:outerShdw blurRad="38100" dist="38100" dir="2700000" algn="tl">
                    <a:srgbClr val="000000">
                      <a:alpha val="43137"/>
                    </a:srgbClr>
                  </a:outerShdw>
                </a:effectLst>
              </a:rPr>
              <a:t>Satisfiability</a:t>
            </a:r>
            <a:endParaRPr lang="en-US" b="1" dirty="0">
              <a:solidFill>
                <a:srgbClr val="FF0000"/>
              </a:solidFill>
              <a:effectLst>
                <a:outerShdw blurRad="38100" dist="38100" dir="2700000" algn="tl">
                  <a:srgbClr val="000000">
                    <a:alpha val="43137"/>
                  </a:srgbClr>
                </a:outerShdw>
              </a:effectLst>
            </a:endParaRPr>
          </a:p>
          <a:p>
            <a:pPr lvl="1">
              <a:defRPr/>
            </a:pPr>
            <a:r>
              <a:rPr lang="en-US" b="1" dirty="0">
                <a:solidFill>
                  <a:srgbClr val="FF0000"/>
                </a:solidFill>
                <a:effectLst>
                  <a:outerShdw blurRad="38100" dist="38100" dir="2700000" algn="tl">
                    <a:srgbClr val="000000">
                      <a:alpha val="43137"/>
                    </a:srgbClr>
                  </a:outerShdw>
                </a:effectLst>
              </a:rPr>
              <a:t>The n-Queens Problem</a:t>
            </a:r>
            <a:endParaRPr lang="en-US" b="1" dirty="0">
              <a:solidFill>
                <a:srgbClr val="FF0000"/>
              </a:solidFill>
              <a:effectLst>
                <a:outerShdw blurRad="38100" dist="38100" dir="2700000" algn="tl">
                  <a:srgbClr val="000000">
                    <a:alpha val="43137"/>
                  </a:srgbClr>
                </a:outerShdw>
              </a:effectLst>
            </a:endParaRPr>
          </a:p>
          <a:p>
            <a:pPr lvl="1">
              <a:defRPr/>
            </a:pPr>
            <a:r>
              <a:rPr lang="en-US" b="1" dirty="0">
                <a:solidFill>
                  <a:srgbClr val="FF0000"/>
                </a:solidFill>
                <a:effectLst>
                  <a:outerShdw blurRad="38100" dist="38100" dir="2700000" algn="tl">
                    <a:srgbClr val="000000">
                      <a:alpha val="43137"/>
                    </a:srgbClr>
                  </a:outerShdw>
                </a:effectLst>
              </a:rPr>
              <a:t>Sudoku Example</a:t>
            </a:r>
            <a:endParaRPr lang="en-US" b="1" dirty="0">
              <a:solidFill>
                <a:srgbClr val="FF0000"/>
              </a:solidFill>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a:p>
            <a:pPr lvl="1">
              <a:buFontTx/>
              <a:buNone/>
              <a:defRPr/>
            </a:pP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Propositional </a:t>
            </a:r>
            <a:r>
              <a:rPr lang="en-US" altLang="zh-CN"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Satisfiability</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2163" name="Content Placeholder 2"/>
          <p:cNvSpPr>
            <a:spLocks noGrp="1" noChangeArrowheads="1"/>
          </p:cNvSpPr>
          <p:nvPr>
            <p:ph idx="1"/>
          </p:nvPr>
        </p:nvSpPr>
        <p:spPr>
          <a:xfrm>
            <a:off x="477788" y="1437446"/>
            <a:ext cx="8229600" cy="4525963"/>
          </a:xfrm>
        </p:spPr>
        <p:txBody>
          <a:bodyPr/>
          <a:lstStyle/>
          <a:p>
            <a:pPr>
              <a:buFont typeface="Wingdings" panose="05000000000000000000" pitchFamily="2" charset="2"/>
              <a:buChar char="n"/>
            </a:pPr>
            <a:r>
              <a:rPr lang="en-US" altLang="zh-CN" sz="3600" b="1" dirty="0">
                <a:effectLst>
                  <a:outerShdw blurRad="38100" dist="38100" dir="2700000" algn="tl">
                    <a:srgbClr val="000000">
                      <a:alpha val="43137"/>
                    </a:srgbClr>
                  </a:outerShdw>
                </a:effectLst>
              </a:rPr>
              <a:t>A compound proposition is </a:t>
            </a:r>
            <a:r>
              <a:rPr lang="en-US" altLang="zh-CN" sz="3600" b="1" dirty="0" err="1">
                <a:solidFill>
                  <a:srgbClr val="FF0000"/>
                </a:solidFill>
                <a:effectLst>
                  <a:outerShdw blurRad="38100" dist="38100" dir="2700000" algn="tl">
                    <a:srgbClr val="000000">
                      <a:alpha val="43137"/>
                    </a:srgbClr>
                  </a:outerShdw>
                </a:effectLst>
              </a:rPr>
              <a:t>satisfiable</a:t>
            </a:r>
            <a:r>
              <a:rPr lang="en-US" altLang="zh-CN" sz="3600" b="1" dirty="0">
                <a:solidFill>
                  <a:srgbClr val="FF0000"/>
                </a:solidFill>
                <a:effectLst>
                  <a:outerShdw blurRad="38100" dist="38100" dir="2700000" algn="tl">
                    <a:srgbClr val="000000">
                      <a:alpha val="43137"/>
                    </a:srgbClr>
                  </a:outerShdw>
                </a:effectLst>
              </a:rPr>
              <a:t> </a:t>
            </a:r>
            <a:r>
              <a:rPr lang="en-US" altLang="zh-CN" sz="3600" b="1" dirty="0">
                <a:effectLst>
                  <a:outerShdw blurRad="38100" dist="38100" dir="2700000" algn="tl">
                    <a:srgbClr val="000000">
                      <a:alpha val="43137"/>
                    </a:srgbClr>
                  </a:outerShdw>
                </a:effectLst>
              </a:rPr>
              <a:t>if there is an assignment of truth values to its variables that make it true.</a:t>
            </a:r>
            <a:endParaRPr lang="en-US" altLang="zh-CN" sz="3600" b="1" dirty="0">
              <a:effectLst>
                <a:outerShdw blurRad="38100" dist="38100" dir="2700000" algn="tl">
                  <a:srgbClr val="000000">
                    <a:alpha val="43137"/>
                  </a:srgbClr>
                </a:outerShdw>
              </a:effectLst>
            </a:endParaRPr>
          </a:p>
          <a:p>
            <a:pPr>
              <a:buFont typeface="Wingdings" panose="05000000000000000000" pitchFamily="2" charset="2"/>
              <a:buChar char="n"/>
            </a:pPr>
            <a:endParaRPr lang="en-US" altLang="zh-CN" sz="3600" b="1" dirty="0">
              <a:effectLst>
                <a:outerShdw blurRad="38100" dist="38100" dir="2700000" algn="tl">
                  <a:srgbClr val="000000">
                    <a:alpha val="43137"/>
                  </a:srgbClr>
                </a:outerShdw>
              </a:effectLst>
            </a:endParaRPr>
          </a:p>
          <a:p>
            <a:pPr>
              <a:buFont typeface="Wingdings" panose="05000000000000000000" pitchFamily="2" charset="2"/>
              <a:buChar char="n"/>
            </a:pPr>
            <a:r>
              <a:rPr lang="en-US" altLang="zh-CN" sz="3600" b="1" dirty="0">
                <a:effectLst>
                  <a:outerShdw blurRad="38100" dist="38100" dir="2700000" algn="tl">
                    <a:srgbClr val="000000">
                      <a:alpha val="43137"/>
                    </a:srgbClr>
                  </a:outerShdw>
                </a:effectLst>
              </a:rPr>
              <a:t> When no such assignments exist, the compound proposition is </a:t>
            </a:r>
            <a:r>
              <a:rPr lang="en-US" altLang="zh-CN" sz="3600" b="1" dirty="0" err="1">
                <a:solidFill>
                  <a:srgbClr val="FF0000"/>
                </a:solidFill>
                <a:effectLst>
                  <a:outerShdw blurRad="38100" dist="38100" dir="2700000" algn="tl">
                    <a:srgbClr val="000000">
                      <a:alpha val="43137"/>
                    </a:srgbClr>
                  </a:outerShdw>
                </a:effectLst>
              </a:rPr>
              <a:t>unsatisfiable</a:t>
            </a:r>
            <a:r>
              <a:rPr lang="en-US" altLang="zh-CN" sz="3600" b="1" dirty="0">
                <a:effectLst>
                  <a:outerShdw blurRad="38100" dist="38100" dir="2700000" algn="tl">
                    <a:srgbClr val="000000">
                      <a:alpha val="43137"/>
                    </a:srgbClr>
                  </a:outerShdw>
                </a:effectLst>
              </a:rPr>
              <a:t>.</a:t>
            </a:r>
            <a:endParaRPr lang="en-US" altLang="zh-CN" sz="3600" b="1" dirty="0">
              <a:effectLst>
                <a:outerShdw blurRad="38100" dist="38100" dir="2700000" algn="tl">
                  <a:srgbClr val="000000">
                    <a:alpha val="43137"/>
                  </a:srgbClr>
                </a:outerShdw>
              </a:effectLst>
            </a:endParaRPr>
          </a:p>
          <a:p>
            <a:pPr>
              <a:buFont typeface="Wingdings" panose="05000000000000000000" pitchFamily="2" charset="2"/>
              <a:buChar char="n"/>
            </a:pPr>
            <a:endParaRPr lang="en-US" altLang="zh-CN" sz="3600" dirty="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Questions on Propositional </a:t>
            </a:r>
            <a:r>
              <a:rPr lang="en-US"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Satisfiability</a:t>
            </a:r>
            <a:endPar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normAutofit fontScale="77500" lnSpcReduction="20000"/>
          </a:bodyPr>
          <a:lstStyle/>
          <a:p>
            <a:pPr>
              <a:buFontTx/>
              <a:buNone/>
              <a:defRPr/>
            </a:pPr>
            <a:r>
              <a:rPr lang="en-US" b="1" dirty="0"/>
              <a:t>   Example</a:t>
            </a:r>
            <a:r>
              <a:rPr lang="en-US" dirty="0"/>
              <a:t>: Determine the </a:t>
            </a:r>
            <a:r>
              <a:rPr lang="en-US" dirty="0" err="1"/>
              <a:t>satisfiability</a:t>
            </a:r>
            <a:r>
              <a:rPr lang="en-US" dirty="0"/>
              <a:t> of the following compound propositions:</a:t>
            </a:r>
            <a:endParaRPr lang="en-US" dirty="0"/>
          </a:p>
          <a:p>
            <a:pPr>
              <a:defRPr/>
            </a:pPr>
            <a:endParaRPr lang="en-US" dirty="0"/>
          </a:p>
          <a:p>
            <a:pPr>
              <a:buFontTx/>
              <a:buNone/>
              <a:defRPr/>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anose="02040503050406030204" pitchFamily="18" charset="0"/>
                <a:ea typeface="Cambria Math" panose="02040503050406030204" pitchFamily="18" charset="0"/>
              </a:rPr>
              <a:t>p, q, </a:t>
            </a:r>
            <a:r>
              <a:rPr lang="en-US" dirty="0"/>
              <a:t>and </a:t>
            </a:r>
            <a:r>
              <a:rPr lang="en-US" i="1" dirty="0">
                <a:latin typeface="Cambria Math" panose="02040503050406030204" pitchFamily="18" charset="0"/>
                <a:ea typeface="Cambria Math" panose="02040503050406030204" pitchFamily="18" charset="0"/>
              </a:rPr>
              <a:t>r</a:t>
            </a:r>
            <a:r>
              <a:rPr lang="en-US" dirty="0"/>
              <a:t>.</a:t>
            </a:r>
            <a:endParaRPr lang="en-US" dirty="0"/>
          </a:p>
          <a:p>
            <a:pPr>
              <a:defRPr/>
            </a:pPr>
            <a:endParaRPr lang="en-US" dirty="0"/>
          </a:p>
          <a:p>
            <a:pPr>
              <a:buFontTx/>
              <a:buNone/>
              <a:defRPr/>
            </a:pPr>
            <a:endParaRPr lang="en-US" dirty="0"/>
          </a:p>
          <a:p>
            <a:pPr>
              <a:buFontTx/>
              <a:buNone/>
              <a:defRPr/>
            </a:pPr>
            <a:r>
              <a:rPr lang="en-US" b="1" dirty="0"/>
              <a:t>   Solution:</a:t>
            </a:r>
            <a:r>
              <a:rPr lang="en-US" dirty="0"/>
              <a:t> </a:t>
            </a:r>
            <a:r>
              <a:rPr lang="en-US" dirty="0" err="1"/>
              <a:t>Satisfiable</a:t>
            </a:r>
            <a:r>
              <a:rPr lang="en-US" dirty="0"/>
              <a:t>. Assign </a:t>
            </a:r>
            <a:r>
              <a:rPr lang="en-US" b="1" dirty="0"/>
              <a:t>T</a:t>
            </a:r>
            <a:r>
              <a:rPr lang="en-US" dirty="0"/>
              <a:t> to </a:t>
            </a:r>
            <a:r>
              <a:rPr lang="en-US" i="1" dirty="0">
                <a:latin typeface="Cambria Math" panose="02040503050406030204" pitchFamily="18" charset="0"/>
                <a:ea typeface="Cambria Math" panose="02040503050406030204" pitchFamily="18" charset="0"/>
              </a:rPr>
              <a:t>p </a:t>
            </a:r>
            <a:r>
              <a:rPr lang="en-US" dirty="0">
                <a:latin typeface="Cambria Math" panose="02040503050406030204" pitchFamily="18" charset="0"/>
                <a:ea typeface="Cambria Math" panose="02040503050406030204" pitchFamily="18" charset="0"/>
              </a:rPr>
              <a:t>and</a:t>
            </a:r>
            <a:r>
              <a:rPr lang="en-US" i="1" dirty="0">
                <a:latin typeface="Cambria Math" panose="02040503050406030204" pitchFamily="18" charset="0"/>
                <a:ea typeface="Cambria Math" panose="02040503050406030204" pitchFamily="18" charset="0"/>
              </a:rPr>
              <a:t> </a:t>
            </a:r>
            <a:r>
              <a:rPr lang="en-US" b="1" i="1" dirty="0">
                <a:latin typeface="Cambria Math" panose="02040503050406030204" pitchFamily="18" charset="0"/>
                <a:ea typeface="Cambria Math" panose="02040503050406030204" pitchFamily="18" charset="0"/>
              </a:rPr>
              <a:t>F </a:t>
            </a:r>
            <a:r>
              <a:rPr lang="en-US"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to</a:t>
            </a:r>
            <a:r>
              <a:rPr lang="en-US" i="1" dirty="0">
                <a:latin typeface="Cambria Math" panose="02040503050406030204" pitchFamily="18" charset="0"/>
                <a:ea typeface="Cambria Math" panose="02040503050406030204" pitchFamily="18" charset="0"/>
              </a:rPr>
              <a:t> q</a:t>
            </a:r>
            <a:r>
              <a:rPr lang="en-US" dirty="0"/>
              <a:t>.</a:t>
            </a:r>
            <a:endParaRPr lang="en-US" dirty="0"/>
          </a:p>
          <a:p>
            <a:pPr>
              <a:defRPr/>
            </a:pPr>
            <a:endParaRPr lang="en-US" b="1" dirty="0"/>
          </a:p>
          <a:p>
            <a:pPr>
              <a:buFontTx/>
              <a:buNone/>
              <a:defRPr/>
            </a:pPr>
            <a:endParaRPr lang="en-US" b="1" dirty="0"/>
          </a:p>
          <a:p>
            <a:pPr>
              <a:buFontTx/>
              <a:buNone/>
              <a:defRPr/>
            </a:pPr>
            <a:r>
              <a:rPr lang="en-US" b="1" dirty="0"/>
              <a:t>   Solution:  </a:t>
            </a:r>
            <a:r>
              <a:rPr lang="en-US" dirty="0"/>
              <a:t>Not </a:t>
            </a:r>
            <a:r>
              <a:rPr lang="en-US" dirty="0" err="1"/>
              <a:t>satisfiable</a:t>
            </a:r>
            <a:r>
              <a:rPr lang="en-US" dirty="0"/>
              <a:t>. Check each possible assignment of truth values to the propositional variables and none will make the proposition true.</a:t>
            </a:r>
            <a:endParaRPr lang="en-US" b="1" dirty="0"/>
          </a:p>
          <a:p>
            <a:pPr algn="ctr">
              <a:buFontTx/>
              <a:buNone/>
              <a:defRPr/>
            </a:pPr>
            <a:endParaRPr lang="en-US" dirty="0"/>
          </a:p>
          <a:p>
            <a:pPr algn="ctr">
              <a:buFontTx/>
              <a:buNone/>
              <a:defRPr/>
            </a:pPr>
            <a:endParaRPr lang="en-US" b="1" dirty="0"/>
          </a:p>
          <a:p>
            <a:pPr>
              <a:buFontTx/>
              <a:buNone/>
              <a:defRPr/>
            </a:pPr>
            <a:endParaRPr lang="en-US" dirty="0"/>
          </a:p>
        </p:txBody>
      </p:sp>
      <p:pic>
        <p:nvPicPr>
          <p:cNvPr id="93188" name="Picture 3" descr="addin_tmp.png"/>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1933575" y="2338388"/>
            <a:ext cx="479425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4" descr="addin_tmp.png"/>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933575" y="3252788"/>
            <a:ext cx="44973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6" descr="addin_tmp.png"/>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638175" y="4395788"/>
            <a:ext cx="815657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Notation</a:t>
            </a:r>
            <a:endPar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94211" name="Content Placeholder 3" descr="addin_tmp.png"/>
          <p:cNvPicPr>
            <a:picLocks noGrp="1" noChangeAspect="1" noChangeArrowheads="1"/>
          </p:cNvPicPr>
          <p:nvPr>
            <p:ph idx="1"/>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a:xfrm>
            <a:off x="1828800" y="2209800"/>
            <a:ext cx="5969000" cy="477838"/>
          </a:xfrm>
        </p:spPr>
      </p:pic>
      <p:pic>
        <p:nvPicPr>
          <p:cNvPr id="94212" name="Picture 4" descr="addin_tmp.png"/>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3276600"/>
            <a:ext cx="5969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TextBox 5"/>
          <p:cNvSpPr txBox="1">
            <a:spLocks noChangeArrowheads="1"/>
          </p:cNvSpPr>
          <p:nvPr/>
        </p:nvSpPr>
        <p:spPr bwMode="auto">
          <a:xfrm>
            <a:off x="2209800" y="4495800"/>
            <a:ext cx="350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Needed for the next example.</a:t>
            </a:r>
            <a:endParaRPr lang="en-US" altLang="zh-CN" sz="160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 10 </a:t>
            </a:r>
            <a:endParaRPr lang="zh-CN" altLang="en-US"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5235" name="内容占位符 2"/>
          <p:cNvSpPr>
            <a:spLocks noGrp="1" noChangeArrowheads="1"/>
          </p:cNvSpPr>
          <p:nvPr>
            <p:ph idx="1"/>
          </p:nvPr>
        </p:nvSpPr>
        <p:spPr>
          <a:xfrm>
            <a:off x="0" y="1557338"/>
            <a:ext cx="5903913" cy="4525962"/>
          </a:xfrm>
        </p:spPr>
        <p:txBody>
          <a:bodyPr/>
          <a:lstStyle/>
          <a:p>
            <a:pPr>
              <a:buFont typeface="Wingdings" panose="05000000000000000000" pitchFamily="2" charset="2"/>
              <a:buChar char="n"/>
            </a:pPr>
            <a:r>
              <a:rPr lang="en-US" altLang="zh-CN" dirty="0"/>
              <a:t>The n-Queens Problem The n-queens problem asks for a placement of n queens on an n × n chessboard so that no queen can attack another queen. This means that no two queens can be placed in the same row, in the same column, or on the same diagonal</a:t>
            </a:r>
            <a:endParaRPr lang="zh-CN" altLang="en-US" dirty="0"/>
          </a:p>
        </p:txBody>
      </p:sp>
      <p:pic>
        <p:nvPicPr>
          <p:cNvPr id="95236"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651500" y="2205038"/>
            <a:ext cx="35464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GB" altLang="zh-CN" sz="4000" b="1" dirty="0">
                <a:effectLst>
                  <a:outerShdw blurRad="38100" dist="38100" dir="2700000" algn="tl">
                    <a:srgbClr val="000000">
                      <a:alpha val="43137"/>
                    </a:srgbClr>
                  </a:outerShdw>
                </a:effectLst>
              </a:rPr>
              <a:t>Which of these are tautologies?</a:t>
            </a:r>
            <a:endParaRPr lang="en-US" altLang="zh-CN" sz="4000" b="1" dirty="0">
              <a:effectLst>
                <a:outerShdw blurRad="38100" dist="38100" dir="2700000" algn="tl">
                  <a:srgbClr val="000000">
                    <a:alpha val="43137"/>
                  </a:srgbClr>
                </a:outerShdw>
              </a:effectLst>
            </a:endParaRPr>
          </a:p>
        </p:txBody>
      </p:sp>
      <p:sp>
        <p:nvSpPr>
          <p:cNvPr id="14339" name="Rectangle 3"/>
          <p:cNvSpPr>
            <a:spLocks noGrp="1" noChangeArrowheads="1"/>
          </p:cNvSpPr>
          <p:nvPr>
            <p:ph type="body" idx="1"/>
          </p:nvPr>
        </p:nvSpPr>
        <p:spPr/>
        <p:txBody>
          <a:bodyPr/>
          <a:lstStyle/>
          <a:p>
            <a:pPr marL="609600" indent="-609600" eaLnBrk="1" hangingPunct="1">
              <a:lnSpc>
                <a:spcPct val="8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a:t>
            </a:r>
            <a:endParaRPr lang="en-US" altLang="zh-CN" sz="2800" i="1">
              <a:solidFill>
                <a:schemeClr val="accent2"/>
              </a:solidFill>
            </a:endParaRPr>
          </a:p>
          <a:p>
            <a:pPr marL="609600" indent="-609600" eaLnBrk="1" hangingPunct="1">
              <a:lnSpc>
                <a:spcPct val="8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a:solidFill>
                  <a:schemeClr val="accent2"/>
                </a:solidFill>
                <a:sym typeface="Symbol" panose="05050102010706020507" pitchFamily="18" charset="2"/>
              </a:rPr>
              <a:t></a:t>
            </a: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p)</a:t>
            </a:r>
            <a:endParaRPr lang="en-US" altLang="zh-CN" sz="2800" i="1">
              <a:solidFill>
                <a:schemeClr val="accent2"/>
              </a:solidFill>
            </a:endParaRPr>
          </a:p>
          <a:p>
            <a:pPr marL="609600" indent="-609600" eaLnBrk="1" hangingPunct="1">
              <a:lnSpc>
                <a:spcPct val="8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 </a:t>
            </a:r>
            <a:endParaRPr lang="en-US" altLang="zh-CN" sz="2800" i="1">
              <a:solidFill>
                <a:schemeClr val="accent2"/>
              </a:solidFill>
            </a:endParaRPr>
          </a:p>
          <a:p>
            <a:pPr marL="609600" indent="-609600" eaLnBrk="1" hangingPunct="1">
              <a:lnSpc>
                <a:spcPct val="8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a:t>
            </a:r>
            <a:endParaRPr lang="en-US" altLang="zh-CN" sz="2800" i="1">
              <a:solidFill>
                <a:schemeClr val="accent2"/>
              </a:solidFill>
            </a:endParaRPr>
          </a:p>
          <a:p>
            <a:pPr marL="609600" indent="-609600" eaLnBrk="1" hangingPunct="1">
              <a:lnSpc>
                <a:spcPct val="80000"/>
              </a:lnSpc>
              <a:buFontTx/>
              <a:buAutoNum type="arabicPeriod"/>
            </a:pP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r)) </a:t>
            </a:r>
            <a:r>
              <a:rPr lang="en-US" altLang="zh-CN" sz="2800">
                <a:solidFill>
                  <a:schemeClr val="accent2"/>
                </a:solidFill>
                <a:sym typeface="Symbol" panose="05050102010706020507" pitchFamily="18" charset="2"/>
              </a:rPr>
              <a:t></a:t>
            </a:r>
            <a:r>
              <a:rPr lang="en-US" altLang="zh-CN" sz="2800" i="1">
                <a:solidFill>
                  <a:schemeClr val="accent2"/>
                </a:solidFill>
              </a:rPr>
              <a:t> (q </a:t>
            </a:r>
            <a:r>
              <a:rPr lang="en-US" altLang="zh-CN" sz="2800">
                <a:solidFill>
                  <a:schemeClr val="accent2"/>
                </a:solidFill>
                <a:sym typeface="Symbol" panose="05050102010706020507" pitchFamily="18" charset="2"/>
              </a:rPr>
              <a:t> (p  </a:t>
            </a:r>
            <a:r>
              <a:rPr lang="en-US" altLang="zh-CN" sz="2800" i="1">
                <a:solidFill>
                  <a:schemeClr val="accent2"/>
                </a:solidFill>
              </a:rPr>
              <a:t>r)) </a:t>
            </a:r>
            <a:endParaRPr lang="en-US" altLang="zh-CN" sz="2800" i="1">
              <a:solidFill>
                <a:schemeClr val="accent2"/>
              </a:solidFill>
            </a:endParaRPr>
          </a:p>
          <a:p>
            <a:pPr marL="609600" indent="-609600" eaLnBrk="1" hangingPunct="1">
              <a:lnSpc>
                <a:spcPct val="80000"/>
              </a:lnSpc>
              <a:buFontTx/>
              <a:buNone/>
            </a:pPr>
            <a:endParaRPr lang="en-US" altLang="zh-CN" sz="2800" i="1">
              <a:solidFill>
                <a:schemeClr val="accent2"/>
              </a:solidFill>
            </a:endParaRPr>
          </a:p>
          <a:p>
            <a:pPr marL="609600" indent="-609600" eaLnBrk="1" hangingPunct="1">
              <a:lnSpc>
                <a:spcPct val="80000"/>
              </a:lnSpc>
              <a:buFontTx/>
              <a:buNone/>
            </a:pPr>
            <a:r>
              <a:rPr lang="en-GB" altLang="zh-CN" sz="2800"/>
              <a:t>       Please prove your claims, using truth tables. </a:t>
            </a:r>
            <a:br>
              <a:rPr lang="en-GB" altLang="zh-CN" sz="2800"/>
            </a:br>
            <a:r>
              <a:rPr lang="en-GB" altLang="zh-CN" sz="2800"/>
              <a:t>(Hint: Ask what assignment of truth values to p,q, and r would </a:t>
            </a:r>
            <a:r>
              <a:rPr lang="en-GB" altLang="zh-CN" sz="2800" i="1"/>
              <a:t>falsify</a:t>
            </a:r>
            <a:r>
              <a:rPr lang="en-GB" altLang="zh-CN" sz="2800"/>
              <a:t> each formula).</a:t>
            </a:r>
            <a:endParaRPr lang="en-US" altLang="zh-CN" sz="280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51075" y="4946650"/>
            <a:ext cx="42608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59" name="内容占位符 2"/>
          <p:cNvSpPr>
            <a:spLocks noGrp="1" noChangeArrowheads="1"/>
          </p:cNvSpPr>
          <p:nvPr>
            <p:ph idx="1"/>
          </p:nvPr>
        </p:nvSpPr>
        <p:spPr>
          <a:xfrm>
            <a:off x="482600" y="260350"/>
            <a:ext cx="8229600" cy="4525963"/>
          </a:xfrm>
        </p:spPr>
        <p:txBody>
          <a:bodyPr/>
          <a:lstStyle/>
          <a:p>
            <a:r>
              <a:rPr lang="en-US" altLang="zh-CN" dirty="0"/>
              <a:t>Every row contains at least one queen:</a:t>
            </a:r>
            <a:endParaRPr lang="en-US" altLang="zh-CN" dirty="0"/>
          </a:p>
          <a:p>
            <a:endParaRPr lang="en-US" altLang="zh-CN" dirty="0"/>
          </a:p>
          <a:p>
            <a:r>
              <a:rPr lang="en-US" altLang="zh-CN" dirty="0"/>
              <a:t>There is at most one queen in each row</a:t>
            </a:r>
            <a:endParaRPr lang="en-US" altLang="zh-CN" dirty="0"/>
          </a:p>
          <a:p>
            <a:endParaRPr lang="en-US" altLang="zh-CN" dirty="0"/>
          </a:p>
          <a:p>
            <a:r>
              <a:rPr lang="en-US" altLang="zh-CN" dirty="0"/>
              <a:t>No column contains more than one queen</a:t>
            </a:r>
            <a:endParaRPr lang="en-US" altLang="zh-CN" dirty="0"/>
          </a:p>
          <a:p>
            <a:endParaRPr lang="en-US" altLang="zh-CN" dirty="0"/>
          </a:p>
          <a:p>
            <a:r>
              <a:rPr lang="en-US" altLang="zh-CN" dirty="0"/>
              <a:t>No diagonal contains two queens</a:t>
            </a:r>
            <a:endParaRPr lang="en-US" altLang="zh-CN" dirty="0"/>
          </a:p>
          <a:p>
            <a:endParaRPr lang="zh-CN" altLang="en-US" dirty="0"/>
          </a:p>
        </p:txBody>
      </p:sp>
      <p:pic>
        <p:nvPicPr>
          <p:cNvPr id="9626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776288"/>
            <a:ext cx="22780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060575"/>
            <a:ext cx="3013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2"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81275" y="3175000"/>
            <a:ext cx="25669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3"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9788" y="4359275"/>
            <a:ext cx="3227387"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4" name="图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4313238"/>
            <a:ext cx="299878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5" name="矩形 9"/>
          <p:cNvSpPr>
            <a:spLocks noChangeArrowheads="1"/>
          </p:cNvSpPr>
          <p:nvPr/>
        </p:nvSpPr>
        <p:spPr bwMode="auto">
          <a:xfrm>
            <a:off x="-71438" y="5602288"/>
            <a:ext cx="9337676"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000"/>
              <a:t>Using this and other approaches, the number of ways n queens can be placed on a chessboard so that no queen can attack another has been computed for n ≤ 27. When n = 8 there are 92 such placements, while for n = 16 this number grows to 14,772,512. </a:t>
            </a:r>
            <a:endParaRPr lang="zh-CN" altLang="en-US" sz="2000"/>
          </a:p>
        </p:txBody>
      </p:sp>
      <p:sp>
        <p:nvSpPr>
          <p:cNvPr id="96266" name="文本框 1"/>
          <p:cNvSpPr txBox="1">
            <a:spLocks noChangeArrowheads="1"/>
          </p:cNvSpPr>
          <p:nvPr/>
        </p:nvSpPr>
        <p:spPr bwMode="auto">
          <a:xfrm>
            <a:off x="5076825" y="2200275"/>
            <a:ext cx="636588" cy="338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600"/>
              <a:t>(i,k))</a:t>
            </a:r>
            <a:endParaRPr lang="zh-CN" altLang="en-US" sz="160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042988" y="620713"/>
          <a:ext cx="6481764" cy="2879724"/>
        </p:xfrm>
        <a:graphic>
          <a:graphicData uri="http://schemas.openxmlformats.org/drawingml/2006/table">
            <a:tbl>
              <a:tblPr firstRow="1" bandRow="1">
                <a:tableStyleId>{5C22544A-7EE6-4342-B048-85BDC9FD1C3A}</a:tableStyleId>
              </a:tblPr>
              <a:tblGrid>
                <a:gridCol w="1620441"/>
                <a:gridCol w="1620441"/>
                <a:gridCol w="1620441"/>
                <a:gridCol w="1620441"/>
              </a:tblGrid>
              <a:tr h="719931">
                <a:tc>
                  <a:txBody>
                    <a:bodyPr/>
                    <a:lstStyle/>
                    <a:p>
                      <a:r>
                        <a:rPr lang="en-US" altLang="zh-CN" sz="1800" dirty="0">
                          <a:solidFill>
                            <a:schemeClr val="tx1"/>
                          </a:solidFill>
                        </a:rPr>
                        <a:t>P(1,1)</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chemeClr val="tx1"/>
                          </a:solidFill>
                        </a:rPr>
                        <a:t>P(1,2)</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chemeClr val="tx1"/>
                          </a:solidFill>
                        </a:rPr>
                        <a:t>P(1,3)</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chemeClr val="tx1"/>
                          </a:solidFill>
                        </a:rPr>
                        <a:t>P(1,4)</a:t>
                      </a:r>
                      <a:endParaRPr lang="zh-CN" altLang="en-US" sz="1800" dirty="0">
                        <a:solidFill>
                          <a:schemeClr val="tx1"/>
                        </a:solidFill>
                      </a:endParaRPr>
                    </a:p>
                  </a:txBody>
                  <a:tcPr marL="91455" marR="91455" marT="45711" marB="45711">
                    <a:solidFill>
                      <a:schemeClr val="accent1"/>
                    </a:solidFill>
                  </a:tcPr>
                </a:tc>
              </a:tr>
              <a:tr h="719931">
                <a:tc>
                  <a:txBody>
                    <a:bodyPr/>
                    <a:lstStyle/>
                    <a:p>
                      <a:r>
                        <a:rPr lang="en-US" altLang="zh-CN" sz="1800" dirty="0">
                          <a:solidFill>
                            <a:srgbClr val="FF0000"/>
                          </a:solidFill>
                        </a:rPr>
                        <a:t>P(2,1)</a:t>
                      </a:r>
                      <a:endParaRPr lang="zh-CN" altLang="en-US" sz="1800" dirty="0">
                        <a:solidFill>
                          <a:srgbClr val="FF0000"/>
                        </a:solidFill>
                      </a:endParaRPr>
                    </a:p>
                  </a:txBody>
                  <a:tcPr marL="91455" marR="91455" marT="45711" marB="45711">
                    <a:solidFill>
                      <a:schemeClr val="accent1"/>
                    </a:solidFill>
                  </a:tcPr>
                </a:tc>
                <a:tc>
                  <a:txBody>
                    <a:bodyPr/>
                    <a:lstStyle/>
                    <a:p>
                      <a:r>
                        <a:rPr lang="en-US" altLang="zh-CN" sz="1800" dirty="0">
                          <a:solidFill>
                            <a:schemeClr val="tx1"/>
                          </a:solidFill>
                        </a:rPr>
                        <a:t>P(2,2)</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chemeClr val="tx1"/>
                          </a:solidFill>
                        </a:rPr>
                        <a:t>P(2,3)</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rgbClr val="00B050"/>
                          </a:solidFill>
                        </a:rPr>
                        <a:t>P(2,4)</a:t>
                      </a:r>
                      <a:endParaRPr lang="zh-CN" altLang="en-US" sz="1800" dirty="0">
                        <a:solidFill>
                          <a:srgbClr val="00B050"/>
                        </a:solidFill>
                      </a:endParaRPr>
                    </a:p>
                  </a:txBody>
                  <a:tcPr marL="91455" marR="91455" marT="45711" marB="45711">
                    <a:solidFill>
                      <a:schemeClr val="accent1"/>
                    </a:solidFill>
                  </a:tcPr>
                </a:tc>
              </a:tr>
              <a:tr h="719931">
                <a:tc>
                  <a:txBody>
                    <a:bodyPr/>
                    <a:lstStyle/>
                    <a:p>
                      <a:r>
                        <a:rPr lang="en-US" altLang="zh-CN" sz="1800" dirty="0">
                          <a:solidFill>
                            <a:schemeClr val="tx1"/>
                          </a:solidFill>
                        </a:rPr>
                        <a:t>P(3,1)</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rgbClr val="FF0000"/>
                          </a:solidFill>
                        </a:rPr>
                        <a:t>P(3,2)</a:t>
                      </a:r>
                      <a:endParaRPr lang="zh-CN" altLang="en-US" sz="1800" dirty="0">
                        <a:solidFill>
                          <a:srgbClr val="FF0000"/>
                        </a:solidFill>
                      </a:endParaRPr>
                    </a:p>
                  </a:txBody>
                  <a:tcPr marL="91455" marR="91455" marT="45711" marB="45711">
                    <a:solidFill>
                      <a:schemeClr val="accent1"/>
                    </a:solidFill>
                  </a:tcPr>
                </a:tc>
                <a:tc>
                  <a:txBody>
                    <a:bodyPr/>
                    <a:lstStyle/>
                    <a:p>
                      <a:r>
                        <a:rPr lang="en-US" altLang="zh-CN" sz="1800" dirty="0">
                          <a:solidFill>
                            <a:srgbClr val="00B050"/>
                          </a:solidFill>
                        </a:rPr>
                        <a:t>P(3,3)</a:t>
                      </a:r>
                      <a:endParaRPr lang="zh-CN" altLang="en-US" sz="1800" dirty="0">
                        <a:solidFill>
                          <a:srgbClr val="00B050"/>
                        </a:solidFill>
                      </a:endParaRPr>
                    </a:p>
                  </a:txBody>
                  <a:tcPr marL="91455" marR="91455" marT="45711" marB="45711">
                    <a:solidFill>
                      <a:schemeClr val="accent1"/>
                    </a:solidFill>
                  </a:tcPr>
                </a:tc>
                <a:tc>
                  <a:txBody>
                    <a:bodyPr/>
                    <a:lstStyle/>
                    <a:p>
                      <a:r>
                        <a:rPr lang="en-US" altLang="zh-CN" sz="1800" dirty="0">
                          <a:solidFill>
                            <a:schemeClr val="tx1"/>
                          </a:solidFill>
                        </a:rPr>
                        <a:t>P(3,4)</a:t>
                      </a:r>
                      <a:endParaRPr lang="zh-CN" altLang="en-US" sz="1800" dirty="0">
                        <a:solidFill>
                          <a:schemeClr val="tx1"/>
                        </a:solidFill>
                      </a:endParaRPr>
                    </a:p>
                  </a:txBody>
                  <a:tcPr marL="91455" marR="91455" marT="45711" marB="45711">
                    <a:solidFill>
                      <a:schemeClr val="accent1"/>
                    </a:solidFill>
                  </a:tcPr>
                </a:tc>
              </a:tr>
              <a:tr h="719931">
                <a:tc>
                  <a:txBody>
                    <a:bodyPr/>
                    <a:lstStyle/>
                    <a:p>
                      <a:r>
                        <a:rPr lang="en-US" altLang="zh-CN" sz="1800" dirty="0">
                          <a:solidFill>
                            <a:schemeClr val="tx1"/>
                          </a:solidFill>
                        </a:rPr>
                        <a:t>P(4,1)</a:t>
                      </a:r>
                      <a:endParaRPr lang="zh-CN" altLang="en-US" sz="1800" dirty="0">
                        <a:solidFill>
                          <a:schemeClr val="tx1"/>
                        </a:solidFill>
                      </a:endParaRPr>
                    </a:p>
                  </a:txBody>
                  <a:tcPr marL="91455" marR="91455" marT="45711" marB="45711">
                    <a:solidFill>
                      <a:schemeClr val="accent1"/>
                    </a:solidFill>
                  </a:tcPr>
                </a:tc>
                <a:tc>
                  <a:txBody>
                    <a:bodyPr/>
                    <a:lstStyle/>
                    <a:p>
                      <a:r>
                        <a:rPr lang="en-US" altLang="zh-CN" sz="1800" dirty="0">
                          <a:solidFill>
                            <a:srgbClr val="00B050"/>
                          </a:solidFill>
                        </a:rPr>
                        <a:t>P(4,2)</a:t>
                      </a:r>
                      <a:endParaRPr lang="zh-CN" altLang="en-US" sz="1800" dirty="0">
                        <a:solidFill>
                          <a:srgbClr val="00B050"/>
                        </a:solidFill>
                      </a:endParaRPr>
                    </a:p>
                  </a:txBody>
                  <a:tcPr marL="91455" marR="91455" marT="45711" marB="45711">
                    <a:solidFill>
                      <a:schemeClr val="accent1"/>
                    </a:solidFill>
                  </a:tcPr>
                </a:tc>
                <a:tc>
                  <a:txBody>
                    <a:bodyPr/>
                    <a:lstStyle/>
                    <a:p>
                      <a:r>
                        <a:rPr lang="en-US" altLang="zh-CN" sz="1800" dirty="0">
                          <a:solidFill>
                            <a:srgbClr val="FF0000"/>
                          </a:solidFill>
                        </a:rPr>
                        <a:t>P(4,3)</a:t>
                      </a:r>
                      <a:endParaRPr lang="zh-CN" altLang="en-US" sz="1800" dirty="0">
                        <a:solidFill>
                          <a:srgbClr val="FF0000"/>
                        </a:solidFill>
                      </a:endParaRPr>
                    </a:p>
                  </a:txBody>
                  <a:tcPr marL="91455" marR="91455" marT="45711" marB="45711">
                    <a:solidFill>
                      <a:schemeClr val="accent1"/>
                    </a:solidFill>
                  </a:tcPr>
                </a:tc>
                <a:tc>
                  <a:txBody>
                    <a:bodyPr/>
                    <a:lstStyle/>
                    <a:p>
                      <a:r>
                        <a:rPr lang="en-US" altLang="zh-CN" sz="1800" dirty="0">
                          <a:solidFill>
                            <a:schemeClr val="tx1"/>
                          </a:solidFill>
                        </a:rPr>
                        <a:t>P(4,4)</a:t>
                      </a:r>
                      <a:endParaRPr lang="zh-CN" altLang="en-US" sz="1800" dirty="0">
                        <a:solidFill>
                          <a:schemeClr val="tx1"/>
                        </a:solidFill>
                      </a:endParaRPr>
                    </a:p>
                  </a:txBody>
                  <a:tcPr marL="91455" marR="91455" marT="45711" marB="45711">
                    <a:solidFill>
                      <a:schemeClr val="accent1"/>
                    </a:solidFill>
                  </a:tcPr>
                </a:tc>
              </a:tr>
            </a:tbl>
          </a:graphicData>
        </a:graphic>
      </p:graphicFrame>
      <p:pic>
        <p:nvPicPr>
          <p:cNvPr id="97309"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35150" y="4149725"/>
            <a:ext cx="459105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310"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5667375"/>
            <a:ext cx="42275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noChangeArrowheads="1"/>
          </p:cNvSpPr>
          <p:nvPr>
            <p:ph type="title"/>
          </p:nvPr>
        </p:nvSpPr>
        <p:spPr>
          <a:xfrm>
            <a:off x="468313" y="260350"/>
            <a:ext cx="8229600" cy="1143000"/>
          </a:xfrm>
        </p:spPr>
        <p:txBody>
          <a:bodyPr/>
          <a:lstStyle/>
          <a:p>
            <a:r>
              <a:rPr lang="en-US" altLang="zh-CN" b="1" dirty="0">
                <a:effectLst>
                  <a:outerShdw blurRad="38100" dist="38100" dir="2700000" algn="tl">
                    <a:srgbClr val="000000">
                      <a:alpha val="43137"/>
                    </a:srgbClr>
                  </a:outerShdw>
                </a:effectLst>
              </a:rPr>
              <a:t>Sudoku</a:t>
            </a:r>
            <a:endParaRPr lang="en-US" altLang="zh-CN" b="1" dirty="0">
              <a:effectLst>
                <a:outerShdw blurRad="38100" dist="38100" dir="2700000" algn="tl">
                  <a:srgbClr val="000000">
                    <a:alpha val="43137"/>
                  </a:srgbClr>
                </a:outerShdw>
              </a:effectLst>
            </a:endParaRPr>
          </a:p>
        </p:txBody>
      </p:sp>
      <p:sp>
        <p:nvSpPr>
          <p:cNvPr id="98307" name="Content Placeholder 2"/>
          <p:cNvSpPr>
            <a:spLocks noGrp="1" noChangeArrowheads="1"/>
          </p:cNvSpPr>
          <p:nvPr>
            <p:ph idx="1"/>
          </p:nvPr>
        </p:nvSpPr>
        <p:spPr>
          <a:xfrm>
            <a:off x="320675" y="1150938"/>
            <a:ext cx="8229600" cy="4525962"/>
          </a:xfrm>
        </p:spPr>
        <p:txBody>
          <a:bodyPr/>
          <a:lstStyle/>
          <a:p>
            <a:r>
              <a:rPr lang="en-US" altLang="zh-CN" dirty="0"/>
              <a:t>A </a:t>
            </a:r>
            <a:r>
              <a:rPr lang="en-US" altLang="zh-CN" b="1" dirty="0"/>
              <a:t> Sudoku puzzle </a:t>
            </a:r>
            <a:r>
              <a:rPr lang="en-US" altLang="zh-CN" dirty="0"/>
              <a:t>is represented by a 9</a:t>
            </a:r>
            <a:r>
              <a:rPr lang="en-US" altLang="zh-CN" dirty="0">
                <a:sym typeface="Symbol" panose="05050102010706020507" pitchFamily="18" charset="2"/>
              </a:rPr>
              <a:t>9 grid made up of nine 33</a:t>
            </a:r>
            <a:r>
              <a:rPr lang="en-US" altLang="zh-CN" dirty="0"/>
              <a:t> </a:t>
            </a:r>
            <a:r>
              <a:rPr lang="en-US" altLang="zh-CN" dirty="0" err="1"/>
              <a:t>subgrids</a:t>
            </a:r>
            <a:r>
              <a:rPr lang="en-US" altLang="zh-CN" dirty="0"/>
              <a:t>, known as </a:t>
            </a:r>
            <a:r>
              <a:rPr lang="en-US" altLang="zh-CN" b="1" dirty="0"/>
              <a:t>blocks</a:t>
            </a:r>
            <a:r>
              <a:rPr lang="en-US" altLang="zh-CN" dirty="0"/>
              <a:t>. Some of the 81 cells of the puzzle are assigned one of the numbers 1,2, …, 9.</a:t>
            </a:r>
            <a:endParaRPr lang="en-US" altLang="zh-CN" dirty="0"/>
          </a:p>
          <a:p>
            <a:r>
              <a:rPr lang="en-US" altLang="zh-CN" dirty="0"/>
              <a:t>The puzzle is solved by assigning numbers to each blank cell so that every row, column and block contains each of the nine possible numbers.</a:t>
            </a:r>
            <a:endParaRPr lang="en-US" altLang="zh-CN" dirty="0"/>
          </a:p>
          <a:p>
            <a:r>
              <a:rPr lang="en-US" altLang="zh-CN" dirty="0"/>
              <a:t>Example</a:t>
            </a:r>
            <a:endParaRPr lang="en-US" altLang="zh-CN" dirty="0"/>
          </a:p>
        </p:txBody>
      </p:sp>
      <p:pic>
        <p:nvPicPr>
          <p:cNvPr id="98308" name="Picture 3" descr="new_figure_3_1.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388101" y="5333360"/>
            <a:ext cx="1490662"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b="1" dirty="0">
                <a:effectLst>
                  <a:outerShdw blurRad="38100" dist="38100" dir="2700000" algn="tl">
                    <a:srgbClr val="000000">
                      <a:alpha val="43137"/>
                    </a:srgbClr>
                  </a:outerShdw>
                </a:effectLst>
              </a:rPr>
              <a:t>Encoding as a </a:t>
            </a:r>
            <a:r>
              <a:rPr lang="en-US" b="1" dirty="0" err="1">
                <a:effectLst>
                  <a:outerShdw blurRad="38100" dist="38100" dir="2700000" algn="tl">
                    <a:srgbClr val="000000">
                      <a:alpha val="43137"/>
                    </a:srgbClr>
                  </a:outerShdw>
                </a:effectLst>
              </a:rPr>
              <a:t>Satisfiability</a:t>
            </a:r>
            <a:r>
              <a:rPr lang="en-US" b="1" dirty="0">
                <a:effectLst>
                  <a:outerShdw blurRad="38100" dist="38100" dir="2700000" algn="tl">
                    <a:srgbClr val="000000">
                      <a:alpha val="43137"/>
                    </a:srgbClr>
                  </a:outerShdw>
                </a:effectLst>
              </a:rPr>
              <a:t> Problem</a:t>
            </a:r>
            <a:endParaRPr lang="en-US" b="1" dirty="0">
              <a:effectLst>
                <a:outerShdw blurRad="38100" dist="38100" dir="2700000" algn="tl">
                  <a:srgbClr val="000000">
                    <a:alpha val="43137"/>
                  </a:srgbClr>
                </a:outerShdw>
              </a:effectLst>
            </a:endParaRPr>
          </a:p>
        </p:txBody>
      </p:sp>
      <p:sp>
        <p:nvSpPr>
          <p:cNvPr id="99331" name="Content Placeholder 2"/>
          <p:cNvSpPr>
            <a:spLocks noGrp="1" noChangeArrowheads="1"/>
          </p:cNvSpPr>
          <p:nvPr>
            <p:ph idx="1"/>
          </p:nvPr>
        </p:nvSpPr>
        <p:spPr/>
        <p:txBody>
          <a:bodyPr/>
          <a:lstStyle/>
          <a:p>
            <a:r>
              <a:rPr lang="en-US" altLang="zh-CN"/>
              <a:t>Let </a:t>
            </a:r>
            <a:r>
              <a:rPr lang="en-US" altLang="zh-CN" i="1"/>
              <a:t>p</a:t>
            </a:r>
            <a:r>
              <a:rPr lang="en-US" altLang="zh-CN"/>
              <a:t>(</a:t>
            </a:r>
            <a:r>
              <a:rPr lang="en-US" altLang="zh-CN" i="1"/>
              <a:t>i</a:t>
            </a:r>
            <a:r>
              <a:rPr lang="en-US" altLang="zh-CN"/>
              <a:t>,</a:t>
            </a:r>
            <a:r>
              <a:rPr lang="en-US" altLang="zh-CN" i="1"/>
              <a:t>j</a:t>
            </a:r>
            <a:r>
              <a:rPr lang="en-US" altLang="zh-CN"/>
              <a:t>,</a:t>
            </a:r>
            <a:r>
              <a:rPr lang="en-US" altLang="zh-CN" i="1"/>
              <a:t>n</a:t>
            </a:r>
            <a:r>
              <a:rPr lang="en-US" altLang="zh-CN"/>
              <a:t>) denote the proposition that is true when the number </a:t>
            </a:r>
            <a:r>
              <a:rPr lang="en-US" altLang="zh-CN" i="1"/>
              <a:t>n</a:t>
            </a:r>
            <a:r>
              <a:rPr lang="en-US" altLang="zh-CN"/>
              <a:t> is in the cell in the </a:t>
            </a:r>
            <a:r>
              <a:rPr lang="en-US" altLang="zh-CN" i="1"/>
              <a:t>i</a:t>
            </a:r>
            <a:r>
              <a:rPr lang="en-US" altLang="zh-CN"/>
              <a:t>th row and the </a:t>
            </a:r>
            <a:r>
              <a:rPr lang="en-US" altLang="zh-CN" i="1"/>
              <a:t>j</a:t>
            </a:r>
            <a:r>
              <a:rPr lang="en-US" altLang="zh-CN"/>
              <a:t>th column.</a:t>
            </a:r>
            <a:endParaRPr lang="en-US" altLang="zh-CN"/>
          </a:p>
          <a:p>
            <a:r>
              <a:rPr lang="en-US" altLang="zh-CN"/>
              <a:t>There are 9</a:t>
            </a:r>
            <a:r>
              <a:rPr lang="en-US" altLang="zh-CN">
                <a:sym typeface="Symbol" panose="05050102010706020507" pitchFamily="18" charset="2"/>
              </a:rPr>
              <a:t></a:t>
            </a:r>
            <a:r>
              <a:rPr lang="en-US" altLang="zh-CN"/>
              <a:t>9</a:t>
            </a:r>
            <a:r>
              <a:rPr lang="en-US" altLang="zh-CN">
                <a:sym typeface="Symbol" panose="05050102010706020507" pitchFamily="18" charset="2"/>
              </a:rPr>
              <a:t>  </a:t>
            </a:r>
            <a:r>
              <a:rPr lang="en-US" altLang="zh-CN"/>
              <a:t>9 = 729 such propositions.</a:t>
            </a:r>
            <a:endParaRPr lang="en-US" altLang="zh-CN"/>
          </a:p>
          <a:p>
            <a:r>
              <a:rPr lang="en-US" altLang="zh-CN"/>
              <a:t>In the sample puzzle </a:t>
            </a:r>
            <a:r>
              <a:rPr lang="en-US" altLang="zh-CN" i="1"/>
              <a:t>p</a:t>
            </a:r>
            <a:r>
              <a:rPr lang="en-US" altLang="zh-CN"/>
              <a:t>(5,1,6) is true, but </a:t>
            </a:r>
            <a:r>
              <a:rPr lang="en-US" altLang="zh-CN" i="1"/>
              <a:t>p</a:t>
            </a:r>
            <a:r>
              <a:rPr lang="en-US" altLang="zh-CN"/>
              <a:t>(5,</a:t>
            </a:r>
            <a:r>
              <a:rPr lang="en-US" altLang="zh-CN" i="1"/>
              <a:t>j</a:t>
            </a:r>
            <a:r>
              <a:rPr lang="en-US" altLang="zh-CN"/>
              <a:t>,6) is false for </a:t>
            </a:r>
            <a:r>
              <a:rPr lang="en-US" altLang="zh-CN" i="1"/>
              <a:t>j </a:t>
            </a:r>
            <a:r>
              <a:rPr lang="en-US" altLang="zh-CN"/>
              <a:t>= 2,3,…9</a:t>
            </a:r>
            <a:endParaRPr lang="en-US" altLang="zh-CN"/>
          </a:p>
        </p:txBody>
      </p:sp>
      <p:sp>
        <p:nvSpPr>
          <p:cNvPr id="3" name="灯片编号占位符 2"/>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b="1">
                <a:effectLst>
                  <a:outerShdw blurRad="38100" dist="38100" dir="2700000" algn="tl">
                    <a:srgbClr val="000000">
                      <a:alpha val="43137"/>
                    </a:srgbClr>
                  </a:outerShdw>
                </a:effectLst>
              </a:rPr>
              <a:t>Encoding (cont)</a:t>
            </a:r>
            <a:endParaRPr lang="en-US" altLang="zh-CN" b="1">
              <a:effectLst>
                <a:outerShdw blurRad="38100" dist="38100" dir="2700000" algn="tl">
                  <a:srgbClr val="000000">
                    <a:alpha val="43137"/>
                  </a:srgbClr>
                </a:outerShdw>
              </a:effectLst>
            </a:endParaRPr>
          </a:p>
        </p:txBody>
      </p:sp>
      <p:sp>
        <p:nvSpPr>
          <p:cNvPr id="100355" name="Content Placeholder 2"/>
          <p:cNvSpPr>
            <a:spLocks noGrp="1" noChangeArrowheads="1"/>
          </p:cNvSpPr>
          <p:nvPr>
            <p:ph idx="1"/>
          </p:nvPr>
        </p:nvSpPr>
        <p:spPr/>
        <p:txBody>
          <a:bodyPr/>
          <a:lstStyle/>
          <a:p>
            <a:r>
              <a:rPr lang="en-US" altLang="zh-CN" dirty="0"/>
              <a:t>For each cell with a given value, assert </a:t>
            </a:r>
            <a:r>
              <a:rPr lang="en-US" altLang="zh-CN" i="1" dirty="0"/>
              <a:t>p</a:t>
            </a:r>
            <a:r>
              <a:rPr lang="en-US" altLang="zh-CN" dirty="0"/>
              <a:t>(</a:t>
            </a:r>
            <a:r>
              <a:rPr lang="en-US" altLang="zh-CN" i="1" dirty="0" err="1"/>
              <a:t>i</a:t>
            </a:r>
            <a:r>
              <a:rPr lang="en-US" altLang="zh-CN" dirty="0" err="1"/>
              <a:t>,</a:t>
            </a:r>
            <a:r>
              <a:rPr lang="en-US" altLang="zh-CN" i="1" dirty="0" err="1"/>
              <a:t>j</a:t>
            </a:r>
            <a:r>
              <a:rPr lang="en-US" altLang="zh-CN" dirty="0" err="1"/>
              <a:t>,</a:t>
            </a:r>
            <a:r>
              <a:rPr lang="en-US" altLang="zh-CN" i="1" dirty="0" err="1"/>
              <a:t>n</a:t>
            </a:r>
            <a:r>
              <a:rPr lang="en-US" altLang="zh-CN" dirty="0"/>
              <a:t>), when the cell in row </a:t>
            </a:r>
            <a:r>
              <a:rPr lang="en-US" altLang="zh-CN" i="1" dirty="0" err="1"/>
              <a:t>i</a:t>
            </a:r>
            <a:r>
              <a:rPr lang="en-US" altLang="zh-CN" dirty="0"/>
              <a:t> and column </a:t>
            </a:r>
            <a:r>
              <a:rPr lang="en-US" altLang="zh-CN" i="1" dirty="0"/>
              <a:t>j</a:t>
            </a:r>
            <a:r>
              <a:rPr lang="en-US" altLang="zh-CN" dirty="0"/>
              <a:t> has the given value.</a:t>
            </a:r>
            <a:endParaRPr lang="en-US" altLang="zh-CN" dirty="0"/>
          </a:p>
          <a:p>
            <a:r>
              <a:rPr lang="en-US" altLang="zh-CN" dirty="0"/>
              <a:t>Assert that every row contains every number.</a:t>
            </a:r>
            <a:endParaRPr lang="en-US" altLang="zh-CN" dirty="0"/>
          </a:p>
          <a:p>
            <a:pPr>
              <a:buFontTx/>
              <a:buNone/>
            </a:pPr>
            <a:endParaRPr lang="en-US" altLang="zh-CN" dirty="0"/>
          </a:p>
          <a:p>
            <a:r>
              <a:rPr lang="en-US" altLang="zh-CN" dirty="0"/>
              <a:t>Assert that every column contains every number.</a:t>
            </a:r>
            <a:endParaRPr lang="en-US" altLang="zh-CN" dirty="0"/>
          </a:p>
          <a:p>
            <a:pPr>
              <a:buFontTx/>
              <a:buNone/>
            </a:pPr>
            <a:endParaRPr lang="en-US" altLang="zh-CN" dirty="0"/>
          </a:p>
        </p:txBody>
      </p:sp>
      <p:pic>
        <p:nvPicPr>
          <p:cNvPr id="100356" name="Picture 4" descr="addin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3211786" y="3863181"/>
            <a:ext cx="20478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Picture 5" descr="addin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3203848" y="5711825"/>
            <a:ext cx="205581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b="1" dirty="0">
                <a:effectLst>
                  <a:outerShdw blurRad="38100" dist="38100" dir="2700000" algn="tl">
                    <a:srgbClr val="000000">
                      <a:alpha val="43137"/>
                    </a:srgbClr>
                  </a:outerShdw>
                </a:effectLst>
              </a:rPr>
              <a:t>Encoding (</a:t>
            </a:r>
            <a:r>
              <a:rPr lang="en-US" altLang="zh-CN" b="1" dirty="0" err="1">
                <a:effectLst>
                  <a:outerShdw blurRad="38100" dist="38100" dir="2700000" algn="tl">
                    <a:srgbClr val="000000">
                      <a:alpha val="43137"/>
                    </a:srgbClr>
                  </a:outerShdw>
                </a:effectLst>
              </a:rPr>
              <a:t>cont</a:t>
            </a:r>
            <a:r>
              <a:rPr lang="en-US" altLang="zh-CN" b="1" dirty="0">
                <a:effectLst>
                  <a:outerShdw blurRad="38100" dist="38100" dir="2700000" algn="tl">
                    <a:srgbClr val="000000">
                      <a:alpha val="43137"/>
                    </a:srgbClr>
                  </a:outerShdw>
                </a:effectLst>
              </a:rPr>
              <a:t>)</a:t>
            </a:r>
            <a:endParaRPr lang="en-US" altLang="zh-CN" b="1" dirty="0">
              <a:effectLst>
                <a:outerShdw blurRad="38100" dist="38100" dir="2700000" algn="tl">
                  <a:srgbClr val="000000">
                    <a:alpha val="43137"/>
                  </a:srgbClr>
                </a:outerShdw>
              </a:effectLst>
            </a:endParaRPr>
          </a:p>
        </p:txBody>
      </p:sp>
      <p:sp>
        <p:nvSpPr>
          <p:cNvPr id="101379" name="Content Placeholder 2"/>
          <p:cNvSpPr>
            <a:spLocks noGrp="1" noChangeArrowheads="1"/>
          </p:cNvSpPr>
          <p:nvPr>
            <p:ph idx="1"/>
          </p:nvPr>
        </p:nvSpPr>
        <p:spPr/>
        <p:txBody>
          <a:bodyPr/>
          <a:lstStyle/>
          <a:p>
            <a:r>
              <a:rPr lang="en-US" altLang="zh-CN" dirty="0"/>
              <a:t>Assert that each of the 3 x 3 blocks contain every number.</a:t>
            </a:r>
            <a:endParaRPr lang="en-US" altLang="zh-CN" dirty="0"/>
          </a:p>
          <a:p>
            <a:endParaRPr lang="en-US" altLang="zh-CN" dirty="0"/>
          </a:p>
          <a:p>
            <a:pPr>
              <a:buFontTx/>
              <a:buNone/>
            </a:pPr>
            <a:r>
              <a:rPr lang="en-US" altLang="zh-CN" dirty="0"/>
              <a:t>     (this is tricky - ideas from chapter </a:t>
            </a:r>
            <a:r>
              <a:rPr lang="en-US" altLang="zh-CN" dirty="0">
                <a:latin typeface="Cambria Math" panose="02040503050406030204" pitchFamily="18" charset="0"/>
              </a:rPr>
              <a:t>4</a:t>
            </a:r>
            <a:r>
              <a:rPr lang="en-US" altLang="zh-CN" dirty="0"/>
              <a:t> help)</a:t>
            </a:r>
            <a:endParaRPr lang="en-US" altLang="zh-CN" dirty="0"/>
          </a:p>
          <a:p>
            <a:r>
              <a:rPr lang="en-US" altLang="zh-CN" dirty="0"/>
              <a:t>Assert that no cell contains more than one  number. Take the conjunction over all values of </a:t>
            </a:r>
            <a:r>
              <a:rPr lang="en-US" altLang="zh-CN" i="1" dirty="0"/>
              <a:t>n</a:t>
            </a:r>
            <a:r>
              <a:rPr lang="en-US" altLang="zh-CN" dirty="0"/>
              <a:t>, </a:t>
            </a:r>
            <a:r>
              <a:rPr lang="en-US" altLang="zh-CN" i="1" dirty="0"/>
              <a:t>n’</a:t>
            </a:r>
            <a:r>
              <a:rPr lang="en-US" altLang="zh-CN" dirty="0"/>
              <a:t>, </a:t>
            </a:r>
            <a:r>
              <a:rPr lang="en-US" altLang="zh-CN" i="1" dirty="0" err="1"/>
              <a:t>i</a:t>
            </a:r>
            <a:r>
              <a:rPr lang="en-US" altLang="zh-CN" dirty="0"/>
              <a:t>, and j, where each variable ranges from 1 to 9 and             ,</a:t>
            </a:r>
            <a:endParaRPr lang="en-US" altLang="zh-CN" dirty="0"/>
          </a:p>
          <a:p>
            <a:pPr>
              <a:buFontTx/>
              <a:buNone/>
            </a:pPr>
            <a:r>
              <a:rPr lang="en-US" altLang="zh-CN" dirty="0"/>
              <a:t>    of</a:t>
            </a:r>
            <a:endParaRPr lang="en-US" altLang="zh-CN" dirty="0"/>
          </a:p>
          <a:p>
            <a:pPr>
              <a:buFontTx/>
              <a:buNone/>
            </a:pPr>
            <a:endParaRPr lang="en-US" altLang="zh-CN" dirty="0"/>
          </a:p>
        </p:txBody>
      </p:sp>
      <p:pic>
        <p:nvPicPr>
          <p:cNvPr id="101380" name="Picture 6" descr="addin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843808" y="2617788"/>
            <a:ext cx="39512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Picture 8" descr="addin_tmp.png"/>
          <p:cNvPicPr>
            <a:picLocks noChangeAspect="1"/>
          </p:cNvPicPr>
          <p:nvPr>
            <p:custDataLst>
              <p:tags r:id="rId3"/>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6865938" y="5445125"/>
            <a:ext cx="103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Picture 9" descr="addin_tmp.png"/>
          <p:cNvPicPr>
            <a:picLocks noChangeAspect="1"/>
          </p:cNvPicPr>
          <p:nvPr>
            <p:custDataLst>
              <p:tags r:id="rId5"/>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743200" y="5949950"/>
            <a:ext cx="36083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b="1" dirty="0">
                <a:effectLst>
                  <a:outerShdw blurRad="38100" dist="38100" dir="2700000" algn="tl">
                    <a:srgbClr val="000000">
                      <a:alpha val="43137"/>
                    </a:srgbClr>
                  </a:outerShdw>
                </a:effectLst>
              </a:rPr>
              <a:t>Solving Satisfiability Problems</a:t>
            </a:r>
            <a:endParaRPr lang="en-US" altLang="zh-C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n"/>
              <a:defRPr/>
            </a:pPr>
            <a:r>
              <a:rPr lang="en-US" dirty="0"/>
              <a:t>To solve a  Sudoku puzzle, we need to find an assignment of truth values to the 729 variables of the form  </a:t>
            </a:r>
            <a:r>
              <a:rPr lang="en-US"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i,j,n</a:t>
            </a:r>
            <a:r>
              <a:rPr lang="en-US" dirty="0">
                <a:latin typeface="Times New Roman" panose="02020603050405020304" pitchFamily="18" charset="0"/>
                <a:cs typeface="Times New Roman" panose="02020603050405020304" pitchFamily="18" charset="0"/>
              </a:rPr>
              <a:t>) </a:t>
            </a:r>
            <a:r>
              <a:rPr lang="en-US" dirty="0"/>
              <a:t>that makes the conjunction of the assertions true. Those variables that are assigned T yield a solution to the puzzle.</a:t>
            </a:r>
            <a:endParaRPr lang="en-US" dirty="0"/>
          </a:p>
          <a:p>
            <a:pPr>
              <a:buFont typeface="Wingdings" panose="05000000000000000000" pitchFamily="2" charset="2"/>
              <a:buChar char="n"/>
              <a:defRPr/>
            </a:pPr>
            <a:r>
              <a:rPr lang="en-US" dirty="0"/>
              <a:t>A truth table can always be used to determine the </a:t>
            </a:r>
            <a:r>
              <a:rPr lang="en-US" dirty="0" err="1"/>
              <a:t>satisfiability</a:t>
            </a:r>
            <a:r>
              <a:rPr lang="en-US" dirty="0"/>
              <a:t> of a compound proposition. But this is too complex even for modern computers for large problems. </a:t>
            </a:r>
            <a:endParaRPr lang="en-US" dirty="0"/>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39750" y="188913"/>
            <a:ext cx="82296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US" altLang="zh-CN" b="1" dirty="0">
                <a:effectLst>
                  <a:outerShdw blurRad="38100" dist="38100" dir="2700000" algn="tl">
                    <a:srgbClr val="000000">
                      <a:alpha val="43137"/>
                    </a:srgbClr>
                  </a:outerShdw>
                </a:effectLst>
              </a:rPr>
              <a:t>Homework</a:t>
            </a:r>
            <a:endParaRPr lang="zh-CN" altLang="en-US" b="1" dirty="0">
              <a:effectLst>
                <a:outerShdw blurRad="38100" dist="38100" dir="2700000" algn="tl">
                  <a:srgbClr val="000000">
                    <a:alpha val="43137"/>
                  </a:srgbClr>
                </a:outerShdw>
              </a:effectLst>
            </a:endParaRPr>
          </a:p>
        </p:txBody>
      </p:sp>
      <p:sp>
        <p:nvSpPr>
          <p:cNvPr id="117763" name="Rectangle 3"/>
          <p:cNvSpPr>
            <a:spLocks noGrp="1" noChangeArrowheads="1"/>
          </p:cNvSpPr>
          <p:nvPr>
            <p:ph type="body" idx="1"/>
          </p:nvPr>
        </p:nvSpPr>
        <p:spPr/>
        <p:txBody>
          <a:bodyPr/>
          <a:lstStyle/>
          <a:p>
            <a:pPr eaLnBrk="1" hangingPunct="1">
              <a:lnSpc>
                <a:spcPct val="90000"/>
              </a:lnSpc>
              <a:defRPr/>
            </a:pPr>
            <a:endParaRPr lang="en-US" altLang="zh-CN" sz="2400" dirty="0">
              <a:sym typeface="Symbol" panose="05050102010706020507" pitchFamily="18" charset="2"/>
            </a:endParaRPr>
          </a:p>
          <a:p>
            <a:pPr marL="0" indent="0" eaLnBrk="1" hangingPunct="1">
              <a:lnSpc>
                <a:spcPct val="90000"/>
              </a:lnSpc>
              <a:buFontTx/>
              <a:buNone/>
              <a:defRPr/>
            </a:pPr>
            <a:r>
              <a:rPr lang="en-US" altLang="zh-CN" sz="2800" dirty="0">
                <a:sym typeface="Symbol" panose="05050102010706020507" pitchFamily="18" charset="2"/>
              </a:rPr>
              <a:t>§1.3 – 8, 11 a) b), 12 b), </a:t>
            </a:r>
            <a:endParaRPr lang="en-US" altLang="zh-CN" sz="2800" dirty="0">
              <a:sym typeface="Symbol" panose="05050102010706020507" pitchFamily="18" charset="2"/>
            </a:endParaRPr>
          </a:p>
          <a:p>
            <a:pPr marL="0" indent="0" eaLnBrk="1" hangingPunct="1">
              <a:lnSpc>
                <a:spcPct val="90000"/>
              </a:lnSpc>
              <a:buFontTx/>
              <a:buNone/>
              <a:defRPr/>
            </a:pPr>
            <a:r>
              <a:rPr lang="en-US" altLang="zh-CN" sz="2800" dirty="0">
                <a:sym typeface="Symbol" panose="05050102010706020507" pitchFamily="18" charset="2"/>
              </a:rPr>
              <a:t>             28, 33, 35,</a:t>
            </a:r>
            <a:endParaRPr lang="en-US" altLang="zh-CN" sz="2800" dirty="0">
              <a:sym typeface="Symbol" panose="05050102010706020507" pitchFamily="18" charset="2"/>
            </a:endParaRPr>
          </a:p>
          <a:p>
            <a:pPr marL="0" indent="0" eaLnBrk="1" hangingPunct="1">
              <a:lnSpc>
                <a:spcPct val="90000"/>
              </a:lnSpc>
              <a:buFontTx/>
              <a:buNone/>
              <a:defRPr/>
            </a:pPr>
            <a:r>
              <a:rPr lang="en-US" altLang="zh-CN" sz="2800" dirty="0">
                <a:sym typeface="Symbol" panose="05050102010706020507" pitchFamily="18" charset="2"/>
              </a:rPr>
              <a:t>	    66 a) b).</a:t>
            </a:r>
            <a:endParaRPr lang="en-US" altLang="zh-CN" sz="2800" dirty="0">
              <a:sym typeface="Symbol" panose="05050102010706020507" pitchFamily="18" charset="2"/>
            </a:endParaRPr>
          </a:p>
          <a:p>
            <a:pPr marL="0" indent="0" eaLnBrk="1" hangingPunct="1">
              <a:lnSpc>
                <a:spcPct val="90000"/>
              </a:lnSpc>
              <a:buFontTx/>
              <a:buNone/>
              <a:defRPr/>
            </a:pPr>
            <a:r>
              <a:rPr lang="en-US" altLang="zh-CN" sz="2800" dirty="0">
                <a:sym typeface="Symbol" panose="05050102010706020507" pitchFamily="18" charset="2"/>
              </a:rPr>
              <a:t>	   </a:t>
            </a:r>
            <a:endParaRPr lang="en-US" altLang="zh-CN" sz="2800" dirty="0">
              <a:sym typeface="Symbol" panose="05050102010706020507" pitchFamily="18" charset="2"/>
            </a:endParaRPr>
          </a:p>
          <a:p>
            <a:pPr marL="0" indent="0" eaLnBrk="1" hangingPunct="1">
              <a:lnSpc>
                <a:spcPct val="90000"/>
              </a:lnSpc>
              <a:buFontTx/>
              <a:buNone/>
              <a:defRPr/>
            </a:pPr>
            <a:r>
              <a:rPr lang="en-US" altLang="zh-CN" sz="2800" dirty="0">
                <a:sym typeface="Symbol" panose="05050102010706020507" pitchFamily="18" charset="2"/>
              </a:rPr>
              <a:t>	    Find the </a:t>
            </a:r>
            <a:r>
              <a:rPr lang="en-US" altLang="zh-CN" sz="2800" dirty="0"/>
              <a:t>Disjunctive Normal Form of</a:t>
            </a:r>
            <a:endParaRPr lang="en-US" altLang="zh-CN" sz="2800" dirty="0"/>
          </a:p>
          <a:p>
            <a:pPr marL="0" indent="0" algn="ctr" eaLnBrk="1" hangingPunct="1">
              <a:lnSpc>
                <a:spcPct val="90000"/>
              </a:lnSpc>
              <a:buFontTx/>
              <a:buNone/>
              <a:defRPr/>
            </a:pP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p</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r</a:t>
            </a:r>
            <a:endParaRPr lang="en-US" altLang="zh-CN" sz="2800" i="1" dirty="0">
              <a:latin typeface="Times New Roman" panose="02020603050405020304" pitchFamily="18" charset="0"/>
              <a:cs typeface="Times New Roman" panose="02020603050405020304" pitchFamily="18" charset="0"/>
            </a:endParaRPr>
          </a:p>
          <a:p>
            <a:pPr marL="0" indent="0" eaLnBrk="1" hangingPunct="1">
              <a:lnSpc>
                <a:spcPct val="90000"/>
              </a:lnSpc>
              <a:buNone/>
              <a:defRPr/>
            </a:pPr>
            <a:endParaRPr lang="en-US" altLang="zh-CN" sz="2800" dirty="0">
              <a:sym typeface="Symbol" panose="05050102010706020507" pitchFamily="18" charset="2"/>
            </a:endParaRPr>
          </a:p>
          <a:p>
            <a:pPr marL="0" indent="0" eaLnBrk="1" hangingPunct="1">
              <a:lnSpc>
                <a:spcPct val="90000"/>
              </a:lnSpc>
              <a:buNone/>
              <a:defRPr/>
            </a:pPr>
            <a:r>
              <a:rPr lang="en-US" altLang="zh-CN" sz="2800" dirty="0">
                <a:sym typeface="Symbol" panose="05050102010706020507" pitchFamily="18" charset="2"/>
              </a:rPr>
              <a:t>§Due date</a:t>
            </a:r>
            <a:r>
              <a:rPr lang="en-US" altLang="zh-CN" sz="2800">
                <a:sym typeface="Symbol" panose="05050102010706020507" pitchFamily="18" charset="2"/>
              </a:rPr>
              <a:t>: 2023.03.12</a:t>
            </a:r>
            <a:endParaRPr lang="en-US" altLang="zh-CN" sz="2800" dirty="0">
              <a:sym typeface="Symbol" panose="05050102010706020507" pitchFamily="18" charset="2"/>
            </a:endParaRPr>
          </a:p>
          <a:p>
            <a:pPr marL="0" indent="0" algn="ctr" eaLnBrk="1" hangingPunct="1">
              <a:lnSpc>
                <a:spcPct val="90000"/>
              </a:lnSpc>
              <a:buFontTx/>
              <a:buNone/>
              <a:defRPr/>
            </a:pPr>
            <a:endParaRPr lang="en-US" altLang="zh-CN" sz="2800" dirty="0">
              <a:solidFill>
                <a:srgbClr val="FF0000"/>
              </a:solidFill>
              <a:sym typeface="Symbol" panose="05050102010706020507" pitchFamily="18" charset="2"/>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r>
              <a:rPr lang="en-GB" altLang="zh-CN" sz="4000" b="1">
                <a:effectLst>
                  <a:outerShdw blurRad="38100" dist="38100" dir="2700000" algn="tl">
                    <a:srgbClr val="000000">
                      <a:alpha val="43137"/>
                    </a:srgbClr>
                  </a:outerShdw>
                </a:effectLst>
              </a:rPr>
              <a:t>Which of these are tautologies?</a:t>
            </a:r>
            <a:endParaRPr lang="en-US" altLang="zh-CN" sz="4000" b="1">
              <a:effectLst>
                <a:outerShdw blurRad="38100" dist="38100" dir="2700000" algn="tl">
                  <a:srgbClr val="000000">
                    <a:alpha val="43137"/>
                  </a:srgbClr>
                </a:outerShdw>
              </a:effectLst>
            </a:endParaRPr>
          </a:p>
        </p:txBody>
      </p:sp>
      <p:sp>
        <p:nvSpPr>
          <p:cNvPr id="15363" name="Rectangle 3"/>
          <p:cNvSpPr>
            <a:spLocks noGrp="1" noChangeArrowheads="1"/>
          </p:cNvSpPr>
          <p:nvPr>
            <p:ph type="body" idx="1"/>
          </p:nvPr>
        </p:nvSpPr>
        <p:spPr/>
        <p:txBody>
          <a:bodyPr/>
          <a:lstStyle/>
          <a:p>
            <a:pPr marL="609600" indent="-609600" eaLnBrk="1" hangingPunct="1">
              <a:lnSpc>
                <a:spcPct val="9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i="1">
                <a:solidFill>
                  <a:srgbClr val="FF0000"/>
                </a:solidFill>
              </a:rPr>
              <a:t>Tautologous</a:t>
            </a:r>
            <a:endParaRPr lang="en-US" altLang="zh-CN" sz="2800" i="1">
              <a:solidFill>
                <a:srgbClr val="FF0000"/>
              </a:solidFill>
            </a:endParaRPr>
          </a:p>
          <a:p>
            <a:pPr marL="609600" indent="-609600" eaLnBrk="1" hangingPunct="1">
              <a:lnSpc>
                <a:spcPct val="9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a:solidFill>
                  <a:schemeClr val="accent2"/>
                </a:solidFill>
                <a:sym typeface="Symbol" panose="05050102010706020507" pitchFamily="18" charset="2"/>
              </a:rPr>
              <a:t></a:t>
            </a: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i="1">
                <a:solidFill>
                  <a:srgbClr val="FF0000"/>
                </a:solidFill>
              </a:rPr>
              <a:t>Tautologous</a:t>
            </a:r>
            <a:endParaRPr lang="en-US" altLang="zh-CN" sz="2800" i="1">
              <a:solidFill>
                <a:schemeClr val="accent2"/>
              </a:solidFill>
            </a:endParaRPr>
          </a:p>
          <a:p>
            <a:pPr marL="609600" indent="-609600" eaLnBrk="1" hangingPunct="1">
              <a:lnSpc>
                <a:spcPct val="9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i="1">
                <a:solidFill>
                  <a:srgbClr val="FF0000"/>
                </a:solidFill>
              </a:rPr>
              <a:t>Contingent</a:t>
            </a:r>
            <a:endParaRPr lang="en-US" altLang="zh-CN" sz="2800" i="1">
              <a:solidFill>
                <a:srgbClr val="FF0000"/>
              </a:solidFill>
            </a:endParaRPr>
          </a:p>
          <a:p>
            <a:pPr marL="609600" indent="-609600" eaLnBrk="1" hangingPunct="1">
              <a:lnSpc>
                <a:spcPct val="9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i="1">
                <a:solidFill>
                  <a:srgbClr val="FF0000"/>
                </a:solidFill>
              </a:rPr>
              <a:t>Tautologous</a:t>
            </a:r>
            <a:endParaRPr lang="en-US" altLang="zh-CN" sz="2800" i="1">
              <a:solidFill>
                <a:schemeClr val="accent2"/>
              </a:solidFill>
            </a:endParaRPr>
          </a:p>
          <a:p>
            <a:pPr marL="609600" indent="-609600" eaLnBrk="1" hangingPunct="1">
              <a:lnSpc>
                <a:spcPct val="90000"/>
              </a:lnSpc>
              <a:buFontTx/>
              <a:buAutoNum type="arabicPeriod"/>
            </a:pP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r)) </a:t>
            </a:r>
            <a:r>
              <a:rPr lang="en-US" altLang="zh-CN" sz="2800">
                <a:solidFill>
                  <a:schemeClr val="accent2"/>
                </a:solidFill>
                <a:sym typeface="Symbol" panose="05050102010706020507" pitchFamily="18" charset="2"/>
              </a:rPr>
              <a:t></a:t>
            </a:r>
            <a:r>
              <a:rPr lang="en-US" altLang="zh-CN" sz="2800" i="1">
                <a:solidFill>
                  <a:schemeClr val="accent2"/>
                </a:solidFill>
              </a:rPr>
              <a:t> (q </a:t>
            </a:r>
            <a:r>
              <a:rPr lang="en-US" altLang="zh-CN" sz="2800">
                <a:solidFill>
                  <a:schemeClr val="accent2"/>
                </a:solidFill>
                <a:sym typeface="Symbol" panose="05050102010706020507" pitchFamily="18" charset="2"/>
              </a:rPr>
              <a:t> (p  </a:t>
            </a:r>
            <a:r>
              <a:rPr lang="en-US" altLang="zh-CN" sz="2800" i="1">
                <a:solidFill>
                  <a:schemeClr val="accent2"/>
                </a:solidFill>
              </a:rPr>
              <a:t>r)) </a:t>
            </a:r>
            <a:r>
              <a:rPr lang="en-US" altLang="zh-CN" sz="2800" i="1">
                <a:solidFill>
                  <a:srgbClr val="FF0000"/>
                </a:solidFill>
              </a:rPr>
              <a:t>Tautologous</a:t>
            </a:r>
            <a:endParaRPr lang="en-US" altLang="zh-CN" sz="2800" i="1">
              <a:solidFill>
                <a:schemeClr val="accent2"/>
              </a:solidFill>
            </a:endParaRPr>
          </a:p>
          <a:p>
            <a:pPr marL="609600" indent="-609600" eaLnBrk="1" hangingPunct="1">
              <a:lnSpc>
                <a:spcPct val="90000"/>
              </a:lnSpc>
              <a:buFontTx/>
              <a:buNone/>
            </a:pPr>
            <a:endParaRPr lang="en-GB" altLang="zh-CN" sz="1200" i="1">
              <a:solidFill>
                <a:schemeClr val="accent2"/>
              </a:solidFill>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179388" y="260350"/>
            <a:ext cx="8229600" cy="1143000"/>
          </a:xfrm>
        </p:spPr>
        <p:txBody>
          <a:bodyPr/>
          <a:lstStyle/>
          <a:p>
            <a:pPr>
              <a:defRPr/>
            </a:pPr>
            <a:r>
              <a:rPr lang="en-US" altLang="zh-CN" b="1" dirty="0">
                <a:effectLst>
                  <a:outerShdw blurRad="38100" dist="38100" dir="2700000" algn="tl">
                    <a:srgbClr val="000000">
                      <a:alpha val="43137"/>
                    </a:srgbClr>
                  </a:outerShdw>
                </a:effectLst>
              </a:rPr>
              <a:t>Section Summary</a:t>
            </a:r>
            <a:endParaRPr lang="en-US" altLang="zh-C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31913" y="1484313"/>
            <a:ext cx="6408737" cy="4525962"/>
          </a:xfrm>
        </p:spPr>
        <p:txBody>
          <a:bodyPr>
            <a:normAutofit fontScale="85000" lnSpcReduction="20000"/>
          </a:bodyPr>
          <a:lstStyle/>
          <a:p>
            <a:pPr>
              <a:defRPr/>
            </a:pPr>
            <a:r>
              <a:rPr lang="en-US" b="1" dirty="0">
                <a:effectLst>
                  <a:outerShdw blurRad="38100" dist="38100" dir="2700000" algn="tl">
                    <a:srgbClr val="000000">
                      <a:alpha val="43137"/>
                    </a:srgbClr>
                  </a:outerShdw>
                </a:effectLst>
              </a:rPr>
              <a:t>Tautologies, Contradictions, and Contingencies. </a:t>
            </a:r>
            <a:endParaRPr lang="en-US" b="1" dirty="0">
              <a:effectLst>
                <a:outerShdw blurRad="38100" dist="38100" dir="2700000" algn="tl">
                  <a:srgbClr val="000000">
                    <a:alpha val="43137"/>
                  </a:srgbClr>
                </a:outerShdw>
              </a:effectLst>
            </a:endParaRPr>
          </a:p>
          <a:p>
            <a:pPr>
              <a:defRPr/>
            </a:pPr>
            <a:r>
              <a:rPr lang="en-US" b="1" dirty="0">
                <a:solidFill>
                  <a:srgbClr val="FF0000"/>
                </a:solidFill>
                <a:effectLst>
                  <a:outerShdw blurRad="38100" dist="38100" dir="2700000" algn="tl">
                    <a:srgbClr val="000000">
                      <a:alpha val="43137"/>
                    </a:srgbClr>
                  </a:outerShdw>
                </a:effectLst>
              </a:rPr>
              <a:t>Logical Equivalence</a:t>
            </a:r>
            <a:endParaRPr lang="en-US" b="1" dirty="0">
              <a:solidFill>
                <a:srgbClr val="FF0000"/>
              </a:solidFill>
              <a:effectLst>
                <a:outerShdw blurRad="38100" dist="38100" dir="2700000" algn="tl">
                  <a:srgbClr val="000000">
                    <a:alpha val="43137"/>
                  </a:srgbClr>
                </a:outerShdw>
              </a:effectLst>
            </a:endParaRPr>
          </a:p>
          <a:p>
            <a:pPr lvl="1">
              <a:defRPr/>
            </a:pPr>
            <a:r>
              <a:rPr lang="en-US" b="1" dirty="0">
                <a:solidFill>
                  <a:srgbClr val="FF0000"/>
                </a:solidFill>
                <a:effectLst>
                  <a:outerShdw blurRad="38100" dist="38100" dir="2700000" algn="tl">
                    <a:srgbClr val="000000">
                      <a:alpha val="43137"/>
                    </a:srgbClr>
                  </a:outerShdw>
                </a:effectLst>
              </a:rPr>
              <a:t>Important Logical Equivalences</a:t>
            </a:r>
            <a:endParaRPr lang="en-US" b="1" dirty="0">
              <a:solidFill>
                <a:srgbClr val="FF0000"/>
              </a:solidFill>
              <a:effectLst>
                <a:outerShdw blurRad="38100" dist="38100" dir="2700000" algn="tl">
                  <a:srgbClr val="000000">
                    <a:alpha val="43137"/>
                  </a:srgbClr>
                </a:outerShdw>
              </a:effectLst>
            </a:endParaRPr>
          </a:p>
          <a:p>
            <a:pPr lvl="1">
              <a:defRPr/>
            </a:pPr>
            <a:r>
              <a:rPr lang="en-US" b="1" dirty="0">
                <a:solidFill>
                  <a:srgbClr val="FF0000"/>
                </a:solidFill>
                <a:effectLst>
                  <a:outerShdw blurRad="38100" dist="38100" dir="2700000" algn="tl">
                    <a:srgbClr val="000000">
                      <a:alpha val="43137"/>
                    </a:srgbClr>
                  </a:outerShdw>
                </a:effectLst>
              </a:rPr>
              <a:t>Showing Logical Equivalence</a:t>
            </a:r>
            <a:endParaRPr lang="en-US" b="1" dirty="0">
              <a:solidFill>
                <a:srgbClr val="FF0000"/>
              </a:solidFill>
              <a:effectLst>
                <a:outerShdw blurRad="38100" dist="38100" dir="2700000" algn="tl">
                  <a:srgbClr val="000000">
                    <a:alpha val="43137"/>
                  </a:srgbClr>
                </a:outerShdw>
              </a:effectLst>
            </a:endParaRPr>
          </a:p>
          <a:p>
            <a:pPr>
              <a:defRPr/>
            </a:pPr>
            <a:r>
              <a:rPr lang="en-US" b="1" dirty="0">
                <a:effectLst>
                  <a:outerShdw blurRad="38100" dist="38100" dir="2700000" algn="tl">
                    <a:srgbClr val="000000">
                      <a:alpha val="43137"/>
                    </a:srgbClr>
                  </a:outerShdw>
                </a:effectLst>
              </a:rPr>
              <a:t>Normal Forms </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Disjunctive Normal Form</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Conjunctive Normal Form</a:t>
            </a:r>
            <a:endParaRPr lang="en-US" b="1" dirty="0">
              <a:effectLst>
                <a:outerShdw blurRad="38100" dist="38100" dir="2700000" algn="tl">
                  <a:srgbClr val="000000">
                    <a:alpha val="43137"/>
                  </a:srgbClr>
                </a:outerShdw>
              </a:effectLst>
            </a:endParaRPr>
          </a:p>
          <a:p>
            <a:pPr>
              <a:defRPr/>
            </a:pPr>
            <a:r>
              <a:rPr lang="en-US" b="1" dirty="0">
                <a:effectLst>
                  <a:outerShdw blurRad="38100" dist="38100" dir="2700000" algn="tl">
                    <a:srgbClr val="000000">
                      <a:alpha val="43137"/>
                    </a:srgbClr>
                  </a:outerShdw>
                </a:effectLst>
              </a:rPr>
              <a:t>Propositional </a:t>
            </a:r>
            <a:r>
              <a:rPr lang="en-US" b="1" dirty="0" err="1">
                <a:effectLst>
                  <a:outerShdw blurRad="38100" dist="38100" dir="2700000" algn="tl">
                    <a:srgbClr val="000000">
                      <a:alpha val="43137"/>
                    </a:srgbClr>
                  </a:outerShdw>
                </a:effectLst>
              </a:rPr>
              <a:t>Satisfiability</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The n-Queens Problem</a:t>
            </a:r>
            <a:endParaRPr lang="en-US" b="1" dirty="0">
              <a:effectLst>
                <a:outerShdw blurRad="38100" dist="38100" dir="2700000" algn="tl">
                  <a:srgbClr val="000000">
                    <a:alpha val="43137"/>
                  </a:srgbClr>
                </a:outerShdw>
              </a:effectLst>
            </a:endParaRPr>
          </a:p>
          <a:p>
            <a:pPr lvl="1">
              <a:defRPr/>
            </a:pPr>
            <a:r>
              <a:rPr lang="en-US" b="1" dirty="0">
                <a:effectLst>
                  <a:outerShdw blurRad="38100" dist="38100" dir="2700000" algn="tl">
                    <a:srgbClr val="000000">
                      <a:alpha val="43137"/>
                    </a:srgbClr>
                  </a:outerShdw>
                </a:effectLst>
              </a:rPr>
              <a:t>Sudoku Example</a:t>
            </a: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a:p>
            <a:pPr lvl="1">
              <a:buFontTx/>
              <a:buNone/>
              <a:defRPr/>
            </a:pPr>
            <a:endParaRPr lang="en-US" b="1" dirty="0">
              <a:effectLst>
                <a:outerShdw blurRad="38100" dist="38100" dir="2700000" algn="tl">
                  <a:srgbClr val="000000">
                    <a:alpha val="43137"/>
                  </a:srgbClr>
                </a:outerShdw>
              </a:effectLst>
            </a:endParaRPr>
          </a:p>
          <a:p>
            <a:pPr>
              <a:defRPr/>
            </a:pPr>
            <a:endParaRPr lang="en-US"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pPr>
              <a:defRPr/>
            </a:pPr>
            <a:fld id="{6ED70E9F-2A67-474C-8A89-32AAC5337885}" type="slidenum">
              <a:rPr lang="en-US" altLang="zh-CN" smtClean="0"/>
            </a:fld>
            <a:endParaRPr lang="en-US" altLang="zh-CN"/>
          </a:p>
        </p:txBody>
      </p:sp>
    </p:spTree>
  </p:cSld>
  <p:clrMapOvr>
    <a:masterClrMapping/>
  </p:clrMapOvr>
</p:sld>
</file>

<file path=ppt/tags/tag1.xml><?xml version="1.0" encoding="utf-8"?>
<p:tagLst xmlns:p="http://schemas.openxmlformats.org/presentationml/2006/main">
  <p:tag name="LATEXADDIN" val="\documentclass{article}&#10;\usepackage{amsmath}&#10;\pagestyle{empty}&#10;\begin{document}&#10;&#10;$A \equiv B$&#10;&#10;&#10;\end{document}"/>
  <p:tag name="IGUANATEXSIZE" val="25"/>
</p:tagLst>
</file>

<file path=ppt/tags/tag10.xml><?xml version="1.0" encoding="utf-8"?>
<p:tagLst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11.xml><?xml version="1.0" encoding="utf-8"?>
<p:tagLst xmlns:p="http://schemas.openxmlformats.org/presentationml/2006/main">
  <p:tag name="LATEXADDIN" val="\documentclass{article}&#10;\usepackage{amsmath}&#10;\pagestyle{empty}&#10;\begin{document}&#10;&#10;$(p \vee q\vee r) \wedge (\neg p \vee \neg q \vee \neg r)$&#10;\end{document}"/>
  <p:tag name="IGUANATEXSIZE" val="30"/>
</p:tagLst>
</file>

<file path=ppt/tags/tag12.xml><?xml version="1.0" encoding="utf-8"?>
<p:tagLst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13.xml><?xml version="1.0" encoding="utf-8"?>
<p:tagLst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14.xml><?xml version="1.0" encoding="utf-8"?>
<p:tagLst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15.xml><?xml version="1.0" encoding="utf-8"?>
<p:tagLst xmlns:p="http://schemas.openxmlformats.org/presentationml/2006/main">
  <p:tag name="LATEXADDIN" val="\documentclass{article}&#10;\usepackage{amsmath}&#10;\pagestyle{empty}&#10;\begin{document}&#10;&#10;$$ \bigwedge_{i = 1}^{9}\bigwedge_{n=1}^{9}\bigvee_{j=1}^{9} p(i,j,n)$$&#10;\end{document}"/>
  <p:tag name="IGUANATEXSIZE" val="20"/>
</p:tagLst>
</file>

<file path=ppt/tags/tag16.xml><?xml version="1.0" encoding="utf-8"?>
<p:tagLst xmlns:p="http://schemas.openxmlformats.org/presentationml/2006/main">
  <p:tag name="LATEXADDIN" val="\documentclass{article}&#10;\usepackage{amsmath}&#10;\pagestyle{empty}&#10;\begin{document}&#10;&#10;$$ \bigwedge_{j = 1}^{9}\bigwedge_{n=1}^{9}\bigvee_{i=1}^{9} p(i,j,n)$$&#10;\end{document}"/>
  <p:tag name="IGUANATEXSIZE" val="20"/>
</p:tagLst>
</file>

<file path=ppt/tags/tag17.xml><?xml version="1.0" encoding="utf-8"?>
<p:tagLst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18.xml><?xml version="1.0" encoding="utf-8"?>
<p:tagLst xmlns:p="http://schemas.openxmlformats.org/presentationml/2006/main">
  <p:tag name="LATEXADDIN" val="\documentclass{article}&#10;\usepackage{amsmath}&#10;\pagestyle{empty}&#10;\begin{document}&#10;$ n \not= n'$&#10;\end{document}"/>
  <p:tag name="IGUANATEXSIZE" val="30"/>
</p:tagLst>
</file>

<file path=ppt/tags/tag19.xml><?xml version="1.0" encoding="utf-8"?>
<p:tagLst xmlns:p="http://schemas.openxmlformats.org/presentationml/2006/main">
  <p:tag name="LATEXADDIN" val="\documentclass{article}&#10;\usepackage{amsmath}&#10;\pagestyle{empty}&#10;\begin{document}&#10;$ p(i,j,n) \rightarrow \neg p(i,j,n')$&#10;\end{document}"/>
  <p:tag name="IGUANATEXSIZE" val="30"/>
</p:tagLst>
</file>

<file path=ppt/tags/tag2.xml><?xml version="1.0" encoding="utf-8"?>
<p:tagLst xmlns:p="http://schemas.openxmlformats.org/presentationml/2006/main">
  <p:tag name="LATEXADDIN" val="\documentclass{article}&#10;\usepackage{amsmath}&#10;\pagestyle{empty}&#10;\begin{document}&#10;&#10;$A \equiv A_1$&#10;&#10;&#10;\end{document}"/>
  <p:tag name="IGUANATEXSIZE" val="25"/>
</p:tagLst>
</file>

<file path=ppt/tags/tag3.xml><?xml version="1.0" encoding="utf-8"?>
<p:tagLst xmlns:p="http://schemas.openxmlformats.org/presentationml/2006/main">
  <p:tag name="LATEXADDIN" val="\documentclass{article}&#10;\usepackage{amsmath}&#10;\pagestyle{empty}&#10;\begin{document}&#10;&#10;$A_n \equiv B$&#10;&#10;&#10;\end{document}"/>
  <p:tag name="IGUANATEXSIZE" val="25"/>
</p:tagLst>
</file>

<file path=ppt/tags/tag4.xml><?xml version="1.0" encoding="utf-8"?>
<p:tagLst xmlns:p="http://schemas.openxmlformats.org/presentationml/2006/main">
  <p:tag name="LATEXADDIN" val="\documentclass{article}&#10;\usepackage{amsmath}&#10;\pagestyle{empty}&#10;\begin{document}&#10;&#10;&#10;\vdots&#10;&#10;\end{document}"/>
  <p:tag name="IGUANATEXSIZE" val="25"/>
</p:tagLst>
</file>

<file path=ppt/tags/tag5.xml><?xml version="1.0" encoding="utf-8"?>
<p:tagLst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6.xml><?xml version="1.0" encoding="utf-8"?>
<p:tagLst xmlns:p="http://schemas.openxmlformats.org/presentationml/2006/main">
  <p:tag name="LATEXADDIN" val="\documentclass{article}&#10;\usepackage{amsmath}&#10;\usepackage {amssymb}&#10;\pagestyle{empty}&#10;\begin{document}&#10;$\neg(p \vee (\neg p \wedge q))$&#10;&#10;\end{document}"/>
  <p:tag name="IGUANATEXSIZE" val="30"/>
</p:tagLst>
</file>

<file path=ppt/tags/tag7.xml><?xml version="1.0" encoding="utf-8"?>
<p:tagLst xmlns:p="http://schemas.openxmlformats.org/presentationml/2006/main">
  <p:tag name="LATEXADDIN" val="\documentclass{article}&#10;\usepackage{amsmath}&#10;\usepackage {amssymb}&#10;\pagestyle{empty}&#10;\begin{document}&#10;$\neg p \wedge \neg q$&#10;&#10;\end{document}"/>
  <p:tag name="IGUANATEXSIZE" val="30"/>
</p:tagLst>
</file>

<file path=ppt/tags/tag8.xml><?xml version="1.0" encoding="utf-8"?>
<p:tagLst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9.xml><?xml version="1.0" encoding="utf-8"?>
<p:tagLst xmlns:p="http://schemas.openxmlformats.org/presentationml/2006/main">
  <p:tag name="LATEXADDIN" val="\documentclass{article}&#10;\usepackage{amsmath}&#10;\usepackage {amssymb}&#10;\pagestyle{empty}&#10;\begin{document}&#10;$(p \wedge q)\rightarrow (p \vee q)$&#10;&#10;\end{document}"/>
  <p:tag name="IGUANATEXSIZE" val="3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18754</Words>
  <Application>WPS 演示</Application>
  <PresentationFormat>全屏显示(4:3)</PresentationFormat>
  <Paragraphs>1245</Paragraphs>
  <Slides>77</Slides>
  <Notes>17</Notes>
  <HiddenSlides>0</HiddenSlides>
  <MMClips>1</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94" baseType="lpstr">
      <vt:lpstr>Arial</vt:lpstr>
      <vt:lpstr>宋体</vt:lpstr>
      <vt:lpstr>Wingdings</vt:lpstr>
      <vt:lpstr>微软雅黑</vt:lpstr>
      <vt:lpstr>Symbol</vt:lpstr>
      <vt:lpstr>Times New Roman</vt:lpstr>
      <vt:lpstr>Arial Unicode MS</vt:lpstr>
      <vt:lpstr>Cambria Math</vt:lpstr>
      <vt:lpstr>Arial Unicode MS</vt:lpstr>
      <vt:lpstr>楷体_GB2312</vt:lpstr>
      <vt:lpstr>新宋体</vt:lpstr>
      <vt:lpstr>Trebuchet MS</vt:lpstr>
      <vt:lpstr>仿宋_GB2312</vt:lpstr>
      <vt:lpstr>仿宋</vt:lpstr>
      <vt:lpstr>黑体</vt:lpstr>
      <vt:lpstr>默认设计模板</vt:lpstr>
      <vt:lpstr>Word.Document.8</vt:lpstr>
      <vt:lpstr>1 The Foundations: Logic and Proofs</vt:lpstr>
      <vt:lpstr>Section Summary</vt:lpstr>
      <vt:lpstr>Tautologies 永真式</vt:lpstr>
      <vt:lpstr>Contradictions 永假式</vt:lpstr>
      <vt:lpstr>What’s left besides  Tautologies and Contradictions</vt:lpstr>
      <vt:lpstr>Tautologies, Contradictions,  and Contingencies</vt:lpstr>
      <vt:lpstr>Which of these are tautologies?</vt:lpstr>
      <vt:lpstr>Which of these are tautologies?</vt:lpstr>
      <vt:lpstr>Section Summary</vt:lpstr>
      <vt:lpstr>Logical Equivalence等值式</vt:lpstr>
      <vt:lpstr>Logical Equivalence 等值式</vt:lpstr>
      <vt:lpstr>Logical Equivalence 等值式</vt:lpstr>
      <vt:lpstr>Propositional Equivalence</vt:lpstr>
      <vt:lpstr>Proving Equivalence via Truth Tables</vt:lpstr>
      <vt:lpstr>Equivalence Laws</vt:lpstr>
      <vt:lpstr>Logical Equivalences 逻辑等值式</vt:lpstr>
      <vt:lpstr>Logical Equivalences</vt:lpstr>
      <vt:lpstr>Logical Equivalences</vt:lpstr>
      <vt:lpstr>Logical Equivalences</vt:lpstr>
      <vt:lpstr>Logical Equivalences</vt:lpstr>
      <vt:lpstr>More Equivalence Laws</vt:lpstr>
      <vt:lpstr>Defining Operators via Equivalences</vt:lpstr>
      <vt:lpstr>Tautologies revisited</vt:lpstr>
      <vt:lpstr>What is the difference  between  and  ?</vt:lpstr>
      <vt:lpstr>EXAMPLE 4 </vt:lpstr>
      <vt:lpstr>Table 4</vt:lpstr>
      <vt:lpstr>置换规则</vt:lpstr>
      <vt:lpstr>Constructing New Logical Equivalences</vt:lpstr>
      <vt:lpstr>Equivalence Proofs</vt:lpstr>
      <vt:lpstr> Equivalence Proofs</vt:lpstr>
      <vt:lpstr>An Example Problem</vt:lpstr>
      <vt:lpstr>Example Continued...</vt:lpstr>
      <vt:lpstr>End of Long Example</vt:lpstr>
      <vt:lpstr>Logically Equivalent</vt:lpstr>
      <vt:lpstr>Application</vt:lpstr>
      <vt:lpstr>Application</vt:lpstr>
      <vt:lpstr>PowerPoint 演示文稿</vt:lpstr>
      <vt:lpstr>For you to think about:</vt:lpstr>
      <vt:lpstr>Key Logical Equivalences</vt:lpstr>
      <vt:lpstr>More Logical Equivalences</vt:lpstr>
      <vt:lpstr>Section Summary</vt:lpstr>
      <vt:lpstr>简单析取式,简单合取式</vt:lpstr>
      <vt:lpstr>析取范式,合取范式</vt:lpstr>
      <vt:lpstr>求范式的步骤</vt:lpstr>
      <vt:lpstr>求范式的步骤</vt:lpstr>
      <vt:lpstr>极小项</vt:lpstr>
      <vt:lpstr>主析取范式</vt:lpstr>
      <vt:lpstr>主析取范式</vt:lpstr>
      <vt:lpstr>例题</vt:lpstr>
      <vt:lpstr>例题</vt:lpstr>
      <vt:lpstr>定理</vt:lpstr>
      <vt:lpstr>主合取范式</vt:lpstr>
      <vt:lpstr>极小项和极大项</vt:lpstr>
      <vt:lpstr>主合取范式</vt:lpstr>
      <vt:lpstr>例题</vt:lpstr>
      <vt:lpstr>主析取范式的用途</vt:lpstr>
      <vt:lpstr>主析取范式的用途</vt:lpstr>
      <vt:lpstr>主析取范式的用途</vt:lpstr>
      <vt:lpstr>主析取范式的用途</vt:lpstr>
      <vt:lpstr>Normal or Canonical Forms(范式）</vt:lpstr>
      <vt:lpstr>Normal or Canonical Forms</vt:lpstr>
      <vt:lpstr>Disjunctive Normal Form (DNF)（析取范式）</vt:lpstr>
      <vt:lpstr>Example</vt:lpstr>
      <vt:lpstr>Example</vt:lpstr>
      <vt:lpstr>Section Summary</vt:lpstr>
      <vt:lpstr>Propositional Satisfiability</vt:lpstr>
      <vt:lpstr>Questions on Propositional Satisfiability</vt:lpstr>
      <vt:lpstr>Notation</vt:lpstr>
      <vt:lpstr>EXAMPLE 10 </vt:lpstr>
      <vt:lpstr>PowerPoint 演示文稿</vt:lpstr>
      <vt:lpstr>PowerPoint 演示文稿</vt:lpstr>
      <vt:lpstr>Sudoku</vt:lpstr>
      <vt:lpstr>Encoding as a Satisfiability Problem</vt:lpstr>
      <vt:lpstr>Encoding (cont)</vt:lpstr>
      <vt:lpstr>Encoding (cont)</vt:lpstr>
      <vt:lpstr>Solving Satisfiability Problems</vt:lpstr>
      <vt:lpstr>Homework</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h2006</dc:creator>
  <cp:lastModifiedBy>hollow</cp:lastModifiedBy>
  <cp:revision>440</cp:revision>
  <dcterms:created xsi:type="dcterms:W3CDTF">2006-02-04T04:37:00Z</dcterms:created>
  <dcterms:modified xsi:type="dcterms:W3CDTF">2024-03-03T09:27:08Z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6586C61DE5654DBC955B3A275A5899D1_13</vt:lpwstr>
  </property>
  <property fmtid="{D5CDD505-2E9C-101B-9397-08002B2CF9AE}" pid="3" name="KSOProductBuildVer">
    <vt:lpwstr>2052-12.1.0.16388</vt:lpwstr>
  </property>
</Properties>
</file>