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89" r:id="rId3"/>
    <p:sldId id="434" r:id="rId5"/>
    <p:sldId id="435" r:id="rId6"/>
    <p:sldId id="436" r:id="rId7"/>
    <p:sldId id="363" r:id="rId8"/>
    <p:sldId id="365" r:id="rId9"/>
    <p:sldId id="258" r:id="rId10"/>
    <p:sldId id="264" r:id="rId11"/>
    <p:sldId id="265" r:id="rId12"/>
    <p:sldId id="267" r:id="rId13"/>
    <p:sldId id="268" r:id="rId14"/>
    <p:sldId id="266" r:id="rId15"/>
    <p:sldId id="404" r:id="rId16"/>
    <p:sldId id="269" r:id="rId17"/>
    <p:sldId id="437" r:id="rId18"/>
    <p:sldId id="270" r:id="rId19"/>
    <p:sldId id="271" r:id="rId20"/>
    <p:sldId id="272" r:id="rId21"/>
    <p:sldId id="438" r:id="rId22"/>
    <p:sldId id="439" r:id="rId23"/>
    <p:sldId id="835" r:id="rId24"/>
    <p:sldId id="356" r:id="rId25"/>
    <p:sldId id="368" r:id="rId26"/>
    <p:sldId id="369" r:id="rId27"/>
    <p:sldId id="371" r:id="rId28"/>
    <p:sldId id="372" r:id="rId29"/>
    <p:sldId id="374" r:id="rId30"/>
    <p:sldId id="375" r:id="rId31"/>
    <p:sldId id="836" r:id="rId32"/>
    <p:sldId id="446" r:id="rId33"/>
    <p:sldId id="837" r:id="rId34"/>
    <p:sldId id="838" r:id="rId35"/>
    <p:sldId id="376" r:id="rId36"/>
    <p:sldId id="839" r:id="rId37"/>
    <p:sldId id="383" r:id="rId38"/>
    <p:sldId id="384" r:id="rId39"/>
    <p:sldId id="385" r:id="rId40"/>
    <p:sldId id="386" r:id="rId41"/>
    <p:sldId id="387" r:id="rId42"/>
    <p:sldId id="389" r:id="rId43"/>
    <p:sldId id="273" r:id="rId44"/>
    <p:sldId id="390" r:id="rId45"/>
    <p:sldId id="391" r:id="rId46"/>
    <p:sldId id="392" r:id="rId47"/>
    <p:sldId id="393" r:id="rId48"/>
    <p:sldId id="394" r:id="rId49"/>
    <p:sldId id="832" r:id="rId50"/>
    <p:sldId id="833" r:id="rId51"/>
    <p:sldId id="395" r:id="rId52"/>
    <p:sldId id="396" r:id="rId53"/>
    <p:sldId id="486" r:id="rId54"/>
    <p:sldId id="405" r:id="rId55"/>
    <p:sldId id="406" r:id="rId56"/>
    <p:sldId id="471" r:id="rId57"/>
  </p:sldIdLst>
  <p:sldSz cx="9144000" cy="6858000" type="screen4x3"/>
  <p:notesSz cx="6858000" cy="9144000"/>
  <p:custDataLst>
    <p:tags r:id="rId61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0" autoAdjust="0"/>
    <p:restoredTop sz="90683" autoAdjust="0"/>
  </p:normalViewPr>
  <p:slideViewPr>
    <p:cSldViewPr showGuides="1">
      <p:cViewPr varScale="1">
        <p:scale>
          <a:sx n="99" d="100"/>
          <a:sy n="99" d="100"/>
        </p:scale>
        <p:origin x="1015" y="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2238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1" Type="http://schemas.openxmlformats.org/officeDocument/2006/relationships/tags" Target="tags/tag1.xml"/><Relationship Id="rId60" Type="http://schemas.openxmlformats.org/officeDocument/2006/relationships/tableStyles" Target="tableStyles.xml"/><Relationship Id="rId6" Type="http://schemas.openxmlformats.org/officeDocument/2006/relationships/slide" Target="slides/slide3.xml"/><Relationship Id="rId59" Type="http://schemas.openxmlformats.org/officeDocument/2006/relationships/viewProps" Target="viewProps.xml"/><Relationship Id="rId58" Type="http://schemas.openxmlformats.org/officeDocument/2006/relationships/presProps" Target="presProps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fld id="{C34258A4-5D2E-49DF-8628-22E3FEEF7402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665EFB5-40CC-4878-A203-601FFED39688}" type="slidenum">
              <a:rPr lang="en-US" altLang="zh-CN"/>
            </a:fld>
            <a:endParaRPr lang="en-US" altLang="zh-CN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29C4C91-F09E-48DA-BE63-4C41BA26EB37}" type="slidenum">
              <a:rPr lang="en-US" altLang="zh-CN"/>
            </a:fld>
            <a:endParaRPr lang="en-US" altLang="zh-CN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F25BB77-D684-4FFD-A781-A1AAACAC0894}" type="slidenum">
              <a:rPr lang="en-US" altLang="zh-CN"/>
            </a:fld>
            <a:endParaRPr lang="en-US" altLang="zh-CN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r>
              <a:rPr lang="en-US" altLang="zh-CN" dirty="0"/>
              <a:t>Many valid inference rules were first described by Aristotle.  He called these patterns of argument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syllogisms.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E694E031-C60A-4947-BBFF-26D4CA82FADE}" type="slidenum">
              <a:rPr lang="en-US" altLang="zh-CN"/>
            </a:fld>
            <a:endParaRPr lang="en-US" altLang="zh-CN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543E55A-0E66-4CFA-A05E-12E1B710348E}" type="slidenum">
              <a:rPr lang="en-US" altLang="zh-CN"/>
            </a:fld>
            <a:endParaRPr lang="en-US" altLang="zh-CN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Many valid inference rules were first described by Aristotle.  He called these patterns of argument </a:t>
            </a:r>
            <a:r>
              <a:rPr lang="en-US" altLang="zh-CN">
                <a:latin typeface="Times New Roman" panose="02020603050405020304" pitchFamily="18" charset="0"/>
              </a:rPr>
              <a:t>“</a:t>
            </a:r>
            <a:r>
              <a:rPr lang="en-US" altLang="zh-CN"/>
              <a:t>syllogisms.</a:t>
            </a:r>
            <a:r>
              <a:rPr lang="en-US" altLang="zh-CN">
                <a:latin typeface="Times New Roman" panose="02020603050405020304" pitchFamily="18" charset="0"/>
              </a:rPr>
              <a:t>”</a:t>
            </a:r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1BF1F98-9F95-4F97-98B6-180AE3348A67}" type="slidenum">
              <a:rPr lang="en-US" altLang="zh-CN"/>
            </a:fld>
            <a:endParaRPr lang="en-US" altLang="zh-CN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8E73A20-206E-4164-80BD-55C715C4D90B}" type="slidenum">
              <a:rPr lang="en-US" altLang="zh-CN"/>
            </a:fld>
            <a:endParaRPr lang="en-US" altLang="zh-CN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AA1E34A-0424-4790-BC8B-AC985AE68AD2}" type="slidenum">
              <a:rPr lang="en-US" altLang="zh-CN"/>
            </a:fld>
            <a:endParaRPr lang="en-US" altLang="zh-CN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DF00C7A-DFC2-437A-B1E3-D7B3C624660B}" type="slidenum">
              <a:rPr lang="en-US" altLang="zh-CN"/>
            </a:fld>
            <a:endParaRPr lang="en-US" altLang="zh-CN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93B2992-4D1F-4531-B709-D49E3C7A5602}" type="slidenum">
              <a:rPr lang="en-US" altLang="zh-CN"/>
            </a:fld>
            <a:endParaRPr lang="en-US" altLang="zh-CN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BEB00-46AE-4A20-8018-33280AA1B138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94229F0-C177-4314-BB97-B3A4C96A7063}" type="slidenum">
              <a:rPr lang="en-US" altLang="zh-CN"/>
            </a:fld>
            <a:endParaRPr lang="en-US" altLang="zh-CN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BE7DB36-0D90-4AFC-AD0C-D368F2CF0FEA}" type="slidenum">
              <a:rPr lang="en-US" altLang="zh-CN"/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2BEB00-46AE-4A20-8018-33280AA1B138}" type="slidenum">
              <a:rPr lang="en-US" altLang="zh-CN"/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2D0C9B6-F211-4714-A397-965C53868298}" type="slidenum">
              <a:rPr lang="en-US" altLang="zh-CN"/>
            </a:fld>
            <a:endParaRPr lang="en-US" altLang="zh-CN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F2F34BD-B75F-4C0C-8384-6D86A2D430D8}" type="slidenum">
              <a:rPr lang="en-US" altLang="zh-CN"/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33CEFC07-9480-46B1-B1AE-217C622DFC79}" type="slidenum">
              <a:rPr lang="en-US" altLang="zh-CN"/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C06BE21-3CAC-41D8-85D8-D4F7D9C2465B}" type="slidenum">
              <a:rPr lang="en-US" altLang="zh-CN"/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7761156-B3FA-4705-8122-9750AFE54ADF}" type="slidenum">
              <a:rPr lang="en-US" altLang="zh-CN"/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3B556A6-1000-47F7-A139-C7DE5AFE6A2E}" type="slidenum">
              <a:rPr lang="en-US" altLang="zh-CN"/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F8316A-5681-43D1-BCE8-D130238D5404}" type="slidenum">
              <a:rPr lang="en-US" altLang="zh-CN"/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6F8316A-5681-43D1-BCE8-D130238D5404}" type="slidenum">
              <a:rPr lang="en-US" altLang="zh-CN"/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15F725-D170-42DA-AAB9-262A09EA25DD}" type="slidenum">
              <a:rPr lang="en-US" altLang="zh-CN"/>
            </a:fld>
            <a:endParaRPr lang="en-US" altLang="zh-CN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A4AA83F-C8A1-4EA0-BFC8-6FB4512A2F80}" type="slidenum">
              <a:rPr lang="en-US" altLang="zh-CN"/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0475A64-9D6F-4B92-8F5E-8F7AAB59BE97}" type="slidenum">
              <a:rPr lang="en-US" altLang="zh-CN"/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BD6694A-36E5-442B-841D-0EDAB62F32B6}" type="slidenum">
              <a:rPr lang="en-US" altLang="zh-CN"/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D564DF0-F261-41CE-A8AE-30B28F4C630F}" type="slidenum">
              <a:rPr lang="en-US" altLang="zh-CN"/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156C193-42FA-40B8-8C80-36D58ECC8595}" type="slidenum">
              <a:rPr lang="en-US" altLang="zh-CN"/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4817DBA5-A0A8-46A6-9F9F-7E24E632D2CD}" type="slidenum">
              <a:rPr lang="en-US" altLang="zh-CN"/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F97E9EF-D351-4B32-8D0D-9D9790FEB807}" type="slidenum">
              <a:rPr lang="en-US" altLang="zh-CN"/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DAB0701-D681-4E5A-A32C-505D4686566B}" type="slidenum">
              <a:rPr lang="en-US" altLang="zh-CN"/>
            </a:fld>
            <a:endParaRPr lang="en-US" altLang="zh-CN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B9C1F10-5A0C-4525-AD74-C68D11C068AF}" type="slidenum">
              <a:rPr lang="en-US" altLang="zh-CN"/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104526F-EE6D-493A-B7A3-EDAD93B83922}" type="slidenum">
              <a:rPr lang="en-US" altLang="zh-CN"/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19C124E-994B-4F93-85EC-08F2C1E9A63C}" type="slidenum">
              <a:rPr lang="en-US" altLang="zh-CN"/>
            </a:fld>
            <a:endParaRPr lang="en-US" altLang="zh-CN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F2920DF1-92EB-41ED-9077-0AFC35841499}" type="slidenum">
              <a:rPr lang="en-US" altLang="zh-CN"/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9A02F2FF-548B-4153-98FB-8EF17692470B}" type="slidenum">
              <a:rPr lang="en-US" altLang="zh-CN"/>
            </a:fld>
            <a:endParaRPr lang="en-US" altLang="zh-CN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0ACEB5-31CD-47D6-B456-F7DDF4F756BD}" type="slidenum">
              <a:rPr lang="en-US" altLang="zh-CN"/>
            </a:fld>
            <a:endParaRPr lang="en-US" altLang="zh-CN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C7938A4-AEEF-4F1A-83DB-211DC68EFD8F}" type="slidenum">
              <a:rPr lang="en-US" altLang="zh-CN"/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0ABCAFE-FF66-422F-8BFA-431ABA63F651}" type="slidenum">
              <a:rPr lang="en-US" altLang="zh-CN"/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D69B9E89-1972-45F5-912A-3AF409403CA5}" type="slidenum">
              <a:rPr lang="en-US" altLang="zh-CN"/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A1C0A08-132E-4462-B1AD-27DD53EF260C}" type="slidenum">
              <a:rPr lang="en-US" altLang="zh-CN"/>
            </a:fld>
            <a:endParaRPr lang="en-US" altLang="zh-CN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8A958D4-11BC-418E-A409-0BE9E92A14BD}" type="slidenum">
              <a:rPr lang="en-US" altLang="zh-CN"/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F483C5B-B7C3-4A14-88F1-6F50BC7ED3D4}" type="slidenum">
              <a:rPr lang="en-US" altLang="zh-CN"/>
            </a:fld>
            <a:endParaRPr lang="en-US" altLang="zh-CN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B2739775-B506-4818-BE77-AF0FF20E3284}" type="slidenum">
              <a:rPr lang="en-US" altLang="zh-CN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17DE5D8-8FD8-4183-AEB3-DA8E1FEEFBD3}" type="slidenum">
              <a:rPr lang="en-US" altLang="zh-CN"/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441E517-81D5-4192-B681-F5F27CD06753}" type="slidenum">
              <a:rPr lang="en-US" altLang="zh-CN"/>
            </a:fld>
            <a:endParaRPr lang="en-US" altLang="zh-CN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A13A5578-9D8A-4DC9-B67B-606C6FC57FA9}" type="slidenum">
              <a:rPr lang="en-US" altLang="zh-CN"/>
            </a:fld>
            <a:endParaRPr lang="en-US" altLang="zh-CN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8238" y="701675"/>
            <a:ext cx="4583112" cy="3436938"/>
          </a:xfrm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71975"/>
            <a:ext cx="5029200" cy="4060825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549BB7C-D1C2-4455-BDF4-E3EA86F0779B}" type="slidenum">
              <a:rPr lang="en-US" altLang="zh-CN"/>
            </a:fld>
            <a:endParaRPr lang="en-US" altLang="zh-CN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2D5E7A-5A67-4927-83CA-697CA465670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A94DFD-F4C6-415D-8B78-41D80FC946C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00E33A-7D72-4A73-9B5E-2DEC750A1C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53103E-1722-4B20-A6DE-C22430F596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C7E18DB-84FE-450C-838E-92C9F1C798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21A51A-3534-49FC-88A9-59E44BF3F1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A8C008-B26B-40EB-8C5F-5B1F4C9130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B19CE1-4A02-4162-BE2A-D5B17B0BCDD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703992-DEF3-4397-97DD-5BFDD45AFF8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9A2126-A7C2-42E9-AA8F-FC78F02BFD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6BEAD4-FC19-41B7-9A7D-12149D2D183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fld id="{9166BF9A-7138-4E1E-B0FB-15EC2A17BE7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png"/><Relationship Id="rId2" Type="http://schemas.microsoft.com/office/2007/relationships/media" Target="file:///C:\c\202102\course\Richard%20Clayderman%20-%20Music%20Box%20Dancer.mp3" TargetMode="External"/><Relationship Id="rId1" Type="http://schemas.openxmlformats.org/officeDocument/2006/relationships/audio" Target="file:///C:\c\202102\course\Richard%20Clayderman%20-%20Music%20Box%20Dancer.mp3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The Foundations: Logic and Proofs</a:t>
            </a:r>
            <a:endParaRPr lang="en-US" altLang="zh-CN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8229600" cy="4525963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1.1 Propositional Logic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eaLnBrk="1" hangingPunct="1">
              <a:buFontTx/>
              <a:buNone/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1.2 Applications of Propositional Logic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1.3 Propositional Equivalences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1.4 Predicates and Quantifiers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1.5 Nested Quantifiers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1.6 Rules of Inference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1.7 Introduction to Proofs </a:t>
            </a:r>
            <a:b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1.8 Proof Methods and Strategy 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Richard Clayderman - Music Box Dancer.mp3">
            <a:hlinkClick r:id="" action="ppaction://media"/>
          </p:cNvPr>
          <p:cNvPicPr>
            <a:picLocks noRot="1"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link="rId2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300" y="6045200"/>
            <a:ext cx="406400" cy="40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D70E9F-2A67-474C-8A89-32AAC5337885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593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Modus Ponens &amp;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Tollens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2747645" algn="l"/>
              </a:tabLst>
            </a:pPr>
            <a:r>
              <a:rPr lang="en-US" altLang="zh-CN" dirty="0"/>
              <a:t>   </a:t>
            </a:r>
            <a:r>
              <a:rPr lang="en-US" altLang="zh-CN" i="1" dirty="0"/>
              <a:t>p             </a:t>
            </a:r>
            <a:r>
              <a:rPr lang="en-US" altLang="zh-CN" dirty="0"/>
              <a:t>Rule of </a:t>
            </a:r>
            <a:r>
              <a:rPr lang="en-US" altLang="zh-CN" i="1" dirty="0"/>
              <a:t>modus ponens </a:t>
            </a:r>
            <a:r>
              <a:rPr lang="zh-CN" altLang="en-US" dirty="0">
                <a:solidFill>
                  <a:srgbClr val="7030A0"/>
                </a:solidFill>
              </a:rPr>
              <a:t>假言推理</a:t>
            </a:r>
            <a:br>
              <a:rPr lang="zh-CN" altLang="en-US" dirty="0"/>
            </a:br>
            <a:r>
              <a:rPr lang="en-US" altLang="zh-CN" i="1" u="sng" dirty="0" err="1"/>
              <a:t>p</a:t>
            </a:r>
            <a:r>
              <a:rPr lang="en-US" altLang="zh-CN" u="sng" dirty="0" err="1">
                <a:sym typeface="Symbol" panose="05050102010706020507" pitchFamily="18" charset="2"/>
              </a:rPr>
              <a:t></a:t>
            </a:r>
            <a:r>
              <a:rPr lang="en-US" altLang="zh-CN" i="1" u="sng" dirty="0" err="1"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                </a:t>
            </a:r>
            <a:r>
              <a:rPr lang="en-US" altLang="zh-CN" dirty="0">
                <a:sym typeface="Symbol" panose="05050102010706020507" pitchFamily="18" charset="2"/>
              </a:rPr>
              <a:t>(a.k.a. </a:t>
            </a:r>
            <a:r>
              <a:rPr lang="en-US" altLang="zh-CN" i="1" dirty="0">
                <a:sym typeface="Symbol" panose="05050102010706020507" pitchFamily="18" charset="2"/>
              </a:rPr>
              <a:t>law of detachment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2747645" algn="l"/>
              </a:tabLst>
            </a:pP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274764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dirty="0"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ym typeface="Symbol" panose="05050102010706020507" pitchFamily="18" charset="2"/>
              </a:rPr>
              <a:t>q	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i="1" u="sng" dirty="0" err="1">
                <a:sym typeface="Symbol" panose="05050102010706020507" pitchFamily="18" charset="2"/>
              </a:rPr>
              <a:t>p</a:t>
            </a:r>
            <a:r>
              <a:rPr lang="en-US" altLang="zh-CN" u="sng" dirty="0" err="1">
                <a:sym typeface="Symbol" panose="05050102010706020507" pitchFamily="18" charset="2"/>
              </a:rPr>
              <a:t></a:t>
            </a:r>
            <a:r>
              <a:rPr lang="en-US" altLang="zh-CN" i="1" u="sng" dirty="0" err="1"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	 </a:t>
            </a:r>
            <a:r>
              <a:rPr lang="en-US" altLang="zh-CN" dirty="0">
                <a:sym typeface="Symbol" panose="05050102010706020507" pitchFamily="18" charset="2"/>
              </a:rPr>
              <a:t>Rule of </a:t>
            </a:r>
            <a:r>
              <a:rPr lang="en-US" altLang="zh-CN" i="1" dirty="0">
                <a:sym typeface="Symbol" panose="05050102010706020507" pitchFamily="18" charset="2"/>
              </a:rPr>
              <a:t>modus tollens </a:t>
            </a:r>
            <a:r>
              <a:rPr lang="zh-CN" altLang="en-US" dirty="0"/>
              <a:t>拒取式</a:t>
            </a:r>
            <a:br>
              <a:rPr lang="zh-CN" altLang="en-US" i="1" u="sng" dirty="0">
                <a:sym typeface="Symbol" panose="05050102010706020507" pitchFamily="18" charset="2"/>
              </a:rPr>
            </a:br>
            <a:r>
              <a:rPr lang="zh-CN" altLang="en-US" dirty="0">
                <a:sym typeface="Symbol" panose="05050102010706020507" pitchFamily="18" charset="2"/>
              </a:rPr>
              <a:t>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66775" y="1700213"/>
            <a:ext cx="990600" cy="15240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866775" y="3948112"/>
            <a:ext cx="990600" cy="1371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4789487" y="3213080"/>
            <a:ext cx="3428999" cy="46166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“the mode of affirming”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5076188" y="5759430"/>
            <a:ext cx="2994025" cy="485775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“the mode of denying”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5848" name="AutoShape 8"/>
          <p:cNvSpPr/>
          <p:nvPr/>
        </p:nvSpPr>
        <p:spPr bwMode="auto">
          <a:xfrm>
            <a:off x="2051050" y="1776413"/>
            <a:ext cx="1066800" cy="1371600"/>
          </a:xfrm>
          <a:prstGeom prst="rightBrace">
            <a:avLst>
              <a:gd name="adj1" fmla="val 10714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5849" name="AutoShape 9"/>
          <p:cNvSpPr/>
          <p:nvPr/>
        </p:nvSpPr>
        <p:spPr bwMode="auto">
          <a:xfrm>
            <a:off x="2052421" y="3898660"/>
            <a:ext cx="1066800" cy="1371600"/>
          </a:xfrm>
          <a:prstGeom prst="rightBrace">
            <a:avLst>
              <a:gd name="adj1" fmla="val 10714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Syllogism Inference Rules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11300"/>
            <a:ext cx="822960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2747645" algn="l"/>
              </a:tabLst>
            </a:pPr>
            <a:r>
              <a:rPr lang="en-US" altLang="zh-CN" b="1" i="1" dirty="0"/>
              <a:t>   </a:t>
            </a:r>
            <a:r>
              <a:rPr lang="en-US" altLang="zh-CN" b="1" i="1" dirty="0" err="1"/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q</a:t>
            </a:r>
            <a:r>
              <a:rPr lang="en-US" altLang="zh-CN" b="1" i="1" dirty="0">
                <a:sym typeface="Symbol" panose="05050102010706020507" pitchFamily="18" charset="2"/>
              </a:rPr>
              <a:t>       </a:t>
            </a:r>
            <a:r>
              <a:rPr lang="en-US" altLang="zh-CN" b="1" dirty="0">
                <a:sym typeface="Symbol" panose="05050102010706020507" pitchFamily="18" charset="2"/>
              </a:rPr>
              <a:t>Rule of hypothetical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 </a:t>
            </a:r>
            <a:r>
              <a:rPr lang="en-US" altLang="zh-CN" b="1" i="1" dirty="0" err="1">
                <a:sym typeface="Symbol" panose="05050102010706020507" pitchFamily="18" charset="2"/>
              </a:rPr>
              <a:t>q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r</a:t>
            </a:r>
            <a:r>
              <a:rPr lang="en-US" altLang="zh-CN" b="1" i="1" dirty="0">
                <a:sym typeface="Symbol" panose="05050102010706020507" pitchFamily="18" charset="2"/>
              </a:rPr>
              <a:t>        </a:t>
            </a:r>
            <a:r>
              <a:rPr lang="en-US" altLang="zh-CN" b="1" dirty="0">
                <a:sym typeface="Symbol" panose="05050102010706020507" pitchFamily="18" charset="2"/>
              </a:rPr>
              <a:t>syllogism </a:t>
            </a:r>
            <a:r>
              <a:rPr lang="zh-CN" altLang="en-US" b="1" dirty="0"/>
              <a:t>假言三段论</a:t>
            </a:r>
            <a:br>
              <a:rPr lang="zh-CN" altLang="en-US" b="1" dirty="0">
                <a:sym typeface="Symbol" panose="05050102010706020507" pitchFamily="18" charset="2"/>
              </a:rPr>
            </a:br>
            <a:r>
              <a:rPr lang="zh-CN" altLang="en-US" b="1" dirty="0">
                <a:sym typeface="Symbol" panose="05050102010706020507" pitchFamily="18" charset="2"/>
              </a:rPr>
              <a:t></a:t>
            </a:r>
            <a:r>
              <a:rPr lang="en-US" altLang="zh-CN" b="1" i="1" dirty="0" err="1">
                <a:sym typeface="Symbol" panose="05050102010706020507" pitchFamily="18" charset="2"/>
              </a:rPr>
              <a:t>p</a:t>
            </a:r>
            <a:r>
              <a:rPr lang="en-US" altLang="zh-CN" b="1" dirty="0" err="1">
                <a:sym typeface="Symbol" panose="05050102010706020507" pitchFamily="18" charset="2"/>
              </a:rPr>
              <a:t></a:t>
            </a:r>
            <a:r>
              <a:rPr lang="en-US" altLang="zh-CN" b="1" i="1" dirty="0" err="1">
                <a:sym typeface="Symbol" panose="05050102010706020507" pitchFamily="18" charset="2"/>
              </a:rPr>
              <a:t>r</a:t>
            </a:r>
            <a:endParaRPr lang="en-US" altLang="zh-CN" b="1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2747645" algn="l"/>
              </a:tabLst>
            </a:pPr>
            <a:r>
              <a:rPr lang="en-US" altLang="zh-CN" b="1" i="1" dirty="0">
                <a:sym typeface="Symbol" panose="05050102010706020507" pitchFamily="18" charset="2"/>
              </a:rPr>
              <a:t>  p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q       </a:t>
            </a:r>
            <a:r>
              <a:rPr lang="en-US" altLang="zh-CN" b="1" dirty="0">
                <a:sym typeface="Symbol" panose="05050102010706020507" pitchFamily="18" charset="2"/>
              </a:rPr>
              <a:t>Rule of disjunctive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 </a:t>
            </a:r>
            <a:r>
              <a:rPr lang="en-US" altLang="zh-CN" b="1" i="1" dirty="0">
                <a:sym typeface="Symbol" panose="05050102010706020507" pitchFamily="18" charset="2"/>
              </a:rPr>
              <a:t>p          </a:t>
            </a:r>
            <a:r>
              <a:rPr lang="en-US" altLang="zh-CN" b="1" dirty="0">
                <a:sym typeface="Symbol" panose="05050102010706020507" pitchFamily="18" charset="2"/>
              </a:rPr>
              <a:t>syllogism </a:t>
            </a:r>
            <a:r>
              <a:rPr lang="zh-CN" altLang="en-US" b="1" dirty="0"/>
              <a:t>析取三段论</a:t>
            </a:r>
            <a:br>
              <a:rPr lang="zh-CN" altLang="en-US" b="1" i="1" dirty="0">
                <a:sym typeface="Symbol" panose="05050102010706020507" pitchFamily="18" charset="2"/>
              </a:rPr>
            </a:br>
            <a:r>
              <a:rPr lang="zh-CN" altLang="en-US" b="1" dirty="0">
                <a:sym typeface="Symbol" panose="05050102010706020507" pitchFamily="18" charset="2"/>
              </a:rPr>
              <a:t> </a:t>
            </a:r>
            <a:r>
              <a:rPr lang="en-US" altLang="zh-CN" b="1" i="1" dirty="0">
                <a:sym typeface="Symbol" panose="05050102010706020507" pitchFamily="18" charset="2"/>
              </a:rPr>
              <a:t>q</a:t>
            </a:r>
            <a:endParaRPr lang="en-US" altLang="zh-CN" b="1" i="1" dirty="0">
              <a:sym typeface="Symbol" panose="05050102010706020507" pitchFamily="18" charset="2"/>
            </a:endParaRP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1143000" y="31242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3" name="Line 5"/>
          <p:cNvSpPr>
            <a:spLocks noChangeShapeType="1"/>
          </p:cNvSpPr>
          <p:nvPr/>
        </p:nvSpPr>
        <p:spPr bwMode="auto">
          <a:xfrm>
            <a:off x="1066800" y="4648200"/>
            <a:ext cx="10668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746125" y="1631950"/>
            <a:ext cx="16002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6324600" y="5943600"/>
            <a:ext cx="2489200" cy="850900"/>
          </a:xfrm>
          <a:prstGeom prst="rect">
            <a:avLst/>
          </a:prstGeom>
          <a:solidFill>
            <a:srgbClr val="FFFF99"/>
          </a:solidFill>
          <a:ln w="28575" algn="ctr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</a:rPr>
              <a:t>Aristotle</a:t>
            </a:r>
            <a:br>
              <a:rPr lang="en-US" altLang="zh-CN" sz="2400">
                <a:latin typeface="Times New Roman" panose="02020603050405020304" pitchFamily="18" charset="0"/>
              </a:rPr>
            </a:br>
            <a:r>
              <a:rPr lang="en-US" altLang="zh-CN" sz="2400">
                <a:latin typeface="Times New Roman" panose="02020603050405020304" pitchFamily="18" charset="0"/>
              </a:rPr>
              <a:t>(ca. 384-322 B.C.)</a:t>
            </a:r>
            <a:endParaRPr lang="en-US" altLang="zh-CN" sz="2400">
              <a:latin typeface="Times New Roman" panose="02020603050405020304" pitchFamily="18" charset="0"/>
            </a:endParaRPr>
          </a:p>
        </p:txBody>
      </p:sp>
      <p:pic>
        <p:nvPicPr>
          <p:cNvPr id="37896" name="Picture 8" descr="Aristotl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900" y="3933825"/>
            <a:ext cx="171450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46125" y="3209925"/>
            <a:ext cx="12954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Some Inference Rules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6792"/>
            <a:ext cx="8651304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3197225" algn="l"/>
              </a:tabLst>
            </a:pPr>
            <a:r>
              <a:rPr lang="en-US" altLang="zh-CN" dirty="0"/>
              <a:t>      </a:t>
            </a:r>
            <a:r>
              <a:rPr lang="en-US" altLang="zh-CN" i="1" dirty="0"/>
              <a:t>p	</a:t>
            </a:r>
            <a:r>
              <a:rPr lang="en-US" altLang="zh-CN" dirty="0"/>
              <a:t>Rule of Addition  </a:t>
            </a:r>
            <a:r>
              <a:rPr lang="zh-CN" altLang="en-US" dirty="0"/>
              <a:t>附加律</a:t>
            </a:r>
            <a:br>
              <a:rPr lang="en-US" altLang="zh-CN" i="1" dirty="0"/>
            </a:b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</a:t>
            </a:r>
            <a:r>
              <a:rPr lang="en-US" altLang="zh-CN" i="1" dirty="0" err="1">
                <a:sym typeface="Symbol" panose="05050102010706020507" pitchFamily="18" charset="2"/>
              </a:rPr>
              <a:t>q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319722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ym typeface="Symbol" panose="05050102010706020507" pitchFamily="18" charset="2"/>
              </a:rPr>
              <a:t>q</a:t>
            </a:r>
            <a:r>
              <a:rPr lang="en-US" altLang="zh-CN" i="1" dirty="0">
                <a:sym typeface="Symbol" panose="05050102010706020507" pitchFamily="18" charset="2"/>
              </a:rPr>
              <a:t>	</a:t>
            </a:r>
            <a:r>
              <a:rPr lang="en-US" altLang="zh-CN" dirty="0">
                <a:sym typeface="Symbol" panose="05050102010706020507" pitchFamily="18" charset="2"/>
              </a:rPr>
              <a:t>Rule of Simplification </a:t>
            </a:r>
            <a:r>
              <a:rPr lang="zh-CN" altLang="en-US" dirty="0">
                <a:sym typeface="Symbol" panose="05050102010706020507" pitchFamily="18" charset="2"/>
              </a:rPr>
              <a:t>化简律</a:t>
            </a:r>
            <a:br>
              <a:rPr lang="en-US" altLang="zh-CN" i="1" dirty="0">
                <a:sym typeface="Symbol" panose="05050102010706020507" pitchFamily="18" charset="2"/>
              </a:rPr>
            </a:b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endParaRPr lang="en-US" altLang="zh-CN" i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  <a:tabLst>
                <a:tab pos="319722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      p	</a:t>
            </a:r>
            <a:r>
              <a:rPr lang="en-US" altLang="zh-CN" dirty="0">
                <a:sym typeface="Symbol" panose="05050102010706020507" pitchFamily="18" charset="2"/>
              </a:rPr>
              <a:t>Rule of Conjunction </a:t>
            </a:r>
            <a:r>
              <a:rPr lang="zh-CN" altLang="en-US" dirty="0">
                <a:sym typeface="Symbol" panose="05050102010706020507" pitchFamily="18" charset="2"/>
              </a:rPr>
              <a:t>合取律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       </a:t>
            </a:r>
            <a:r>
              <a:rPr lang="en-US" altLang="zh-CN" i="1" dirty="0">
                <a:sym typeface="Symbol" panose="05050102010706020507" pitchFamily="18" charset="2"/>
              </a:rPr>
              <a:t>q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  </a:t>
            </a:r>
            <a:r>
              <a:rPr lang="en-US" altLang="zh-CN" i="1" dirty="0" err="1">
                <a:sym typeface="Symbol" panose="05050102010706020507" pitchFamily="18" charset="2"/>
              </a:rPr>
              <a:t>p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>
                <a:sym typeface="Symbol" panose="05050102010706020507" pitchFamily="18" charset="2"/>
              </a:rPr>
              <a:t>q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1143000" y="2590800"/>
            <a:ext cx="1295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1219200" y="3657600"/>
            <a:ext cx="838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8" name="Line 6"/>
          <p:cNvSpPr>
            <a:spLocks noChangeShapeType="1"/>
          </p:cNvSpPr>
          <p:nvPr/>
        </p:nvSpPr>
        <p:spPr bwMode="auto">
          <a:xfrm>
            <a:off x="1219200" y="5181600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914400" y="1700213"/>
            <a:ext cx="1447800" cy="990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0" name="Rectangle 8"/>
          <p:cNvSpPr>
            <a:spLocks noChangeArrowheads="1"/>
          </p:cNvSpPr>
          <p:nvPr/>
        </p:nvSpPr>
        <p:spPr bwMode="auto">
          <a:xfrm>
            <a:off x="914400" y="2781300"/>
            <a:ext cx="1219200" cy="9906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914400" y="3933825"/>
            <a:ext cx="1600200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Syllogism Inference Rules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  <a:tabLst>
                <a:tab pos="2747645" algn="l"/>
              </a:tabLst>
            </a:pPr>
            <a:r>
              <a:rPr lang="en-US" altLang="zh-CN" b="1" i="1" dirty="0">
                <a:sym typeface="Symbol" panose="05050102010706020507" pitchFamily="18" charset="2"/>
              </a:rPr>
              <a:t>    p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q	</a:t>
            </a:r>
            <a:r>
              <a:rPr lang="en-US" altLang="zh-CN" b="1" dirty="0">
                <a:sym typeface="Symbol" panose="05050102010706020507" pitchFamily="18" charset="2"/>
              </a:rPr>
              <a:t>Resolution</a:t>
            </a:r>
            <a:br>
              <a:rPr lang="en-US" altLang="zh-CN" b="1" dirty="0">
                <a:sym typeface="Symbol" panose="05050102010706020507" pitchFamily="18" charset="2"/>
              </a:rPr>
            </a:br>
            <a:r>
              <a:rPr lang="en-US" altLang="zh-CN" b="1" dirty="0">
                <a:sym typeface="Symbol" panose="05050102010706020507" pitchFamily="18" charset="2"/>
              </a:rPr>
              <a:t>  </a:t>
            </a:r>
            <a:r>
              <a:rPr lang="en-US" altLang="zh-CN" b="1" i="1" dirty="0">
                <a:sym typeface="Symbol" panose="05050102010706020507" pitchFamily="18" charset="2"/>
              </a:rPr>
              <a:t>p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r 	</a:t>
            </a:r>
            <a:r>
              <a:rPr lang="zh-CN" altLang="en-US" b="1" dirty="0">
                <a:sym typeface="Symbol" panose="05050102010706020507" pitchFamily="18" charset="2"/>
              </a:rPr>
              <a:t>消解原理</a:t>
            </a:r>
            <a:br>
              <a:rPr lang="zh-CN" altLang="en-US" b="1" i="1" dirty="0">
                <a:sym typeface="Symbol" panose="05050102010706020507" pitchFamily="18" charset="2"/>
              </a:rPr>
            </a:br>
            <a:r>
              <a:rPr lang="zh-CN" altLang="en-US" b="1" dirty="0">
                <a:sym typeface="Symbol" panose="05050102010706020507" pitchFamily="18" charset="2"/>
              </a:rPr>
              <a:t> </a:t>
            </a:r>
            <a:r>
              <a:rPr lang="en-US" altLang="zh-CN" b="1" i="1" dirty="0">
                <a:sym typeface="Symbol" panose="05050102010706020507" pitchFamily="18" charset="2"/>
              </a:rPr>
              <a:t>q </a:t>
            </a:r>
            <a:r>
              <a:rPr lang="en-US" altLang="zh-CN" b="1" dirty="0">
                <a:sym typeface="Symbol" panose="05050102010706020507" pitchFamily="18" charset="2"/>
              </a:rPr>
              <a:t> </a:t>
            </a:r>
            <a:r>
              <a:rPr lang="en-US" altLang="zh-CN" b="1" i="1" dirty="0">
                <a:sym typeface="Symbol" panose="05050102010706020507" pitchFamily="18" charset="2"/>
              </a:rPr>
              <a:t>r </a:t>
            </a:r>
            <a:endParaRPr lang="en-US" altLang="zh-CN" b="1" i="1" dirty="0">
              <a:sym typeface="Symbol" panose="05050102010706020507" pitchFamily="18" charset="2"/>
            </a:endParaRPr>
          </a:p>
        </p:txBody>
      </p:sp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1116013" y="2708275"/>
            <a:ext cx="1219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41" name="Rectangle 6"/>
          <p:cNvSpPr>
            <a:spLocks noChangeArrowheads="1"/>
          </p:cNvSpPr>
          <p:nvPr/>
        </p:nvSpPr>
        <p:spPr bwMode="auto">
          <a:xfrm>
            <a:off x="925513" y="1417638"/>
            <a:ext cx="1600200" cy="2016125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zh-CN" altLang="zh-CN" sz="240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Formal Proofs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 formal proof of a conclusion </a:t>
            </a:r>
            <a:r>
              <a:rPr lang="en-US" altLang="zh-CN" i="1" dirty="0"/>
              <a:t>C</a:t>
            </a:r>
            <a:r>
              <a:rPr lang="en-US" altLang="zh-CN" dirty="0"/>
              <a:t>, given premises </a:t>
            </a:r>
            <a:r>
              <a:rPr lang="en-US" altLang="zh-CN" i="1" dirty="0"/>
              <a:t>p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p</a:t>
            </a:r>
            <a:r>
              <a:rPr lang="en-US" altLang="zh-CN" baseline="-25000" dirty="0"/>
              <a:t>2</a:t>
            </a:r>
            <a:r>
              <a:rPr lang="en-US" altLang="zh-CN" i="1" dirty="0"/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 err="1"/>
              <a:t>p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consists of a sequence of </a:t>
            </a:r>
            <a:r>
              <a:rPr lang="en-US" altLang="zh-CN" i="1" dirty="0"/>
              <a:t>steps</a:t>
            </a:r>
            <a:r>
              <a:rPr lang="en-US" altLang="zh-CN" dirty="0"/>
              <a:t>, each of which applies some inference rule to premises or previously-proven statements (</a:t>
            </a:r>
            <a:r>
              <a:rPr lang="en-US" altLang="zh-CN" i="1" dirty="0"/>
              <a:t>antecedents</a:t>
            </a:r>
            <a:r>
              <a:rPr lang="en-US" altLang="zh-CN" dirty="0"/>
              <a:t>) to yield a new true statement (the </a:t>
            </a:r>
            <a:r>
              <a:rPr lang="en-US" altLang="zh-CN" i="1" dirty="0"/>
              <a:t>consequent</a:t>
            </a:r>
            <a:r>
              <a:rPr lang="en-US" altLang="zh-CN" dirty="0"/>
              <a:t>).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 proof demonstrates that </a:t>
            </a:r>
            <a:r>
              <a:rPr lang="en-US" altLang="zh-CN" i="1" dirty="0"/>
              <a:t>if</a:t>
            </a:r>
            <a:r>
              <a:rPr lang="en-US" altLang="zh-CN" dirty="0"/>
              <a:t> the premises are true, </a:t>
            </a:r>
            <a:r>
              <a:rPr lang="en-US" altLang="zh-CN" i="1" dirty="0"/>
              <a:t>then</a:t>
            </a:r>
            <a:r>
              <a:rPr lang="en-US" altLang="zh-CN" dirty="0"/>
              <a:t> the conclusion is true.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Using Rules of inference to Build Arguments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The steps of arguments are displayed on separate lines, with the reason for each step explicitly stated.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Formal Proof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Example</a:t>
            </a:r>
            <a:endParaRPr lang="en-US" altLang="zh-CN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Suppose we have the following premises: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“It is not sunny and it is cold.”</a:t>
            </a:r>
            <a:b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“We will swim only if it is sunny.”</a:t>
            </a:r>
            <a:b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“If we do not swim, then we will canoe.”</a:t>
            </a:r>
            <a:b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“If we canoe, then we will be home early.”</a:t>
            </a:r>
            <a:endParaRPr lang="en-US" altLang="zh-CN" sz="2800" dirty="0">
              <a:solidFill>
                <a:schemeClr val="accent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Given these premises, prove the theorem</a:t>
            </a:r>
            <a:b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2800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“We will be home early”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using inference rules.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Example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Let us adopt the following abbreviations: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sunny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It is sunny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r>
              <a:rPr lang="en-US" altLang="zh-CN" i="1" dirty="0"/>
              <a:t>cold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It is cold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br>
              <a:rPr lang="en-US" altLang="zh-CN" dirty="0"/>
            </a:br>
            <a:r>
              <a:rPr lang="en-US" altLang="zh-CN" i="1" dirty="0"/>
              <a:t>swim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We will swim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r>
              <a:rPr lang="en-US" altLang="zh-CN" i="1" dirty="0"/>
              <a:t>canoe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We will canoe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; </a:t>
            </a:r>
            <a:r>
              <a:rPr lang="en-US" altLang="zh-CN" i="1" dirty="0"/>
              <a:t>early </a:t>
            </a:r>
            <a:r>
              <a:rPr lang="en-US" altLang="zh-CN" dirty="0"/>
              <a:t>= </a:t>
            </a:r>
            <a:r>
              <a:rPr lang="en-US" altLang="zh-CN" dirty="0">
                <a:latin typeface="Times New Roman" panose="02020603050405020304" pitchFamily="18" charset="0"/>
              </a:rPr>
              <a:t>“</a:t>
            </a:r>
            <a:r>
              <a:rPr lang="en-US" altLang="zh-CN" dirty="0"/>
              <a:t>We will be home early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Then, the premises can be written as:</a:t>
            </a:r>
            <a:br>
              <a:rPr lang="en-US" altLang="zh-CN" dirty="0"/>
            </a:br>
            <a:r>
              <a:rPr lang="en-US" altLang="zh-CN" dirty="0"/>
              <a:t>(1)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 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cold</a:t>
            </a:r>
            <a:r>
              <a:rPr lang="en-US" altLang="zh-CN" dirty="0">
                <a:sym typeface="Symbol" panose="05050102010706020507" pitchFamily="18" charset="2"/>
              </a:rPr>
              <a:t> (2)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swim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(3)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swim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dirty="0">
                <a:sym typeface="Symbol" panose="05050102010706020507" pitchFamily="18" charset="2"/>
              </a:rPr>
              <a:t> (4)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canoe </a:t>
            </a:r>
            <a:r>
              <a:rPr lang="en-US" altLang="zh-CN" dirty="0">
                <a:solidFill>
                  <a:schemeClr val="accent2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>
                <a:solidFill>
                  <a:schemeClr val="accent2"/>
                </a:solidFill>
                <a:sym typeface="Symbol" panose="05050102010706020507" pitchFamily="18" charset="2"/>
              </a:rPr>
              <a:t>early</a:t>
            </a:r>
            <a:endParaRPr lang="en-US" altLang="zh-CN" dirty="0">
              <a:solidFill>
                <a:schemeClr val="accent2"/>
              </a:solidFill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Example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3660775" algn="l"/>
              </a:tabLst>
            </a:pPr>
            <a:r>
              <a:rPr lang="en-US" altLang="zh-CN" sz="2800" u="sng" dirty="0"/>
              <a:t>Step</a:t>
            </a:r>
            <a:r>
              <a:rPr lang="en-US" altLang="zh-CN" sz="2800" dirty="0"/>
              <a:t>	</a:t>
            </a:r>
            <a:r>
              <a:rPr lang="en-US" altLang="zh-CN" sz="2800" u="sng" dirty="0"/>
              <a:t>Reason</a:t>
            </a:r>
            <a:br>
              <a:rPr lang="en-US" altLang="zh-CN" sz="2800" dirty="0"/>
            </a:br>
            <a:r>
              <a:rPr lang="en-US" altLang="zh-CN" sz="2800" dirty="0"/>
              <a:t>1.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  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cold</a:t>
            </a:r>
            <a:r>
              <a:rPr lang="en-US" altLang="zh-CN" sz="2800" dirty="0"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Simplification of 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3. 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swim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sunny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#2.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4.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swim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Modus </a:t>
            </a:r>
            <a:r>
              <a:rPr lang="en-US" altLang="zh-CN" sz="2800" dirty="0" err="1">
                <a:solidFill>
                  <a:srgbClr val="006600"/>
                </a:solidFill>
                <a:sym typeface="Symbol" panose="05050102010706020507" pitchFamily="18" charset="2"/>
              </a:rPr>
              <a:t>tollens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 on 2,3.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5.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swim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6. 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Modus ponens on 4,5.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7. 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canoe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early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#4.</a:t>
            </a:r>
            <a:b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8. 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early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Modus ponens on 6,7.</a:t>
            </a:r>
            <a:endParaRPr lang="en-US" altLang="zh-CN" sz="2800" dirty="0">
              <a:solidFill>
                <a:srgbClr val="006600"/>
              </a:solidFill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Show that the hypotheses “If you send me an e-mail message, then I will finish writing the program,” “If you do not send me an e-mail message, then I will go to sleep early,” and “If I go to sleep early, then I will wake up feeling refreshed” lead to the conclusion “If I do not finish writing the program, then I will wake up feeling refreshed.”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A sequence of statements that end with a conclusion.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“If you have a current password, then you can log onto the network.”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“You have a current password.”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Therefore</a:t>
            </a:r>
            <a:endParaRPr lang="en-US" altLang="zh-CN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altLang="zh-CN" dirty="0"/>
              <a:t>“You can log onto the network.”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525463" y="65087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Proof Example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6850" y="3585642"/>
            <a:ext cx="8839646" cy="3083718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3660775" algn="l"/>
              </a:tabLst>
            </a:pPr>
            <a:r>
              <a:rPr lang="en-US" altLang="zh-CN" sz="2800" b="1" u="sng" dirty="0"/>
              <a:t>Step</a:t>
            </a:r>
            <a:r>
              <a:rPr lang="en-US" altLang="zh-CN" sz="2800" b="1" dirty="0"/>
              <a:t>	</a:t>
            </a:r>
            <a:r>
              <a:rPr lang="en-US" altLang="zh-CN" sz="2800" b="1" u="sng" dirty="0"/>
              <a:t>Reason</a:t>
            </a:r>
            <a:br>
              <a:rPr lang="en-US" altLang="zh-CN" sz="2800" dirty="0"/>
            </a:br>
            <a:r>
              <a:rPr lang="en-US" altLang="zh-CN" sz="2800" dirty="0"/>
              <a:t>1.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p  q</a:t>
            </a:r>
            <a:r>
              <a:rPr lang="en-US" altLang="zh-CN" sz="2800" dirty="0">
                <a:sym typeface="Symbol" panose="05050102010706020507" pitchFamily="18" charset="2"/>
              </a:rPr>
              <a:t> 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2.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q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  p 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Contrapositive of 1.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3.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p 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i="1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#2.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4.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q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           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Hypothetical syllogism using 2,3.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5. </a:t>
            </a:r>
            <a:r>
              <a:rPr lang="en-US" altLang="zh-CN" sz="2800" dirty="0" err="1">
                <a:solidFill>
                  <a:schemeClr val="accent2"/>
                </a:solidFill>
                <a:sym typeface="Symbol" panose="05050102010706020507" pitchFamily="18" charset="2"/>
              </a:rPr>
              <a:t>r</a:t>
            </a:r>
            <a:r>
              <a:rPr lang="en-US" altLang="zh-CN" sz="2800" i="1" dirty="0" err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Premise #3.</a:t>
            </a:r>
            <a:br>
              <a:rPr lang="en-US" altLang="zh-CN" sz="2800" dirty="0">
                <a:sym typeface="Symbol" panose="05050102010706020507" pitchFamily="18" charset="2"/>
              </a:rPr>
            </a:br>
            <a:r>
              <a:rPr lang="en-US" altLang="zh-CN" sz="2800" dirty="0">
                <a:sym typeface="Symbol" panose="05050102010706020507" pitchFamily="18" charset="2"/>
              </a:rPr>
              <a:t>6. </a:t>
            </a: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q 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s </a:t>
            </a:r>
            <a:r>
              <a:rPr lang="en-US" altLang="zh-CN" sz="2800" dirty="0">
                <a:sym typeface="Symbol" panose="05050102010706020507" pitchFamily="18" charset="2"/>
              </a:rPr>
              <a:t>                   </a:t>
            </a:r>
            <a:r>
              <a:rPr lang="en-US" altLang="zh-CN" sz="2800" dirty="0">
                <a:solidFill>
                  <a:srgbClr val="006600"/>
                </a:solidFill>
                <a:sym typeface="Symbol" panose="05050102010706020507" pitchFamily="18" charset="2"/>
              </a:rPr>
              <a:t>Hypothetical syllogism using 4,5.</a:t>
            </a:r>
            <a:br>
              <a:rPr lang="en-US" altLang="zh-CN" sz="2800" dirty="0">
                <a:sym typeface="Symbol" panose="05050102010706020507" pitchFamily="18" charset="2"/>
              </a:rPr>
            </a:b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60420" name="矩形 1"/>
          <p:cNvSpPr>
            <a:spLocks noChangeArrowheads="1"/>
          </p:cNvSpPr>
          <p:nvPr/>
        </p:nvSpPr>
        <p:spPr bwMode="auto">
          <a:xfrm>
            <a:off x="196850" y="1196975"/>
            <a:ext cx="80470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p: you send me an e-mail message. 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q: I will finish writing the program.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r: I will go to sleep early.</a:t>
            </a:r>
            <a:endParaRPr lang="en-US" altLang="zh-CN" sz="2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/>
              <a:t>s: I will wake up feeling refreshed.</a:t>
            </a:r>
            <a:endParaRPr lang="zh-CN" altLang="en-US" sz="2800" dirty="0"/>
          </a:p>
        </p:txBody>
      </p:sp>
      <p:sp>
        <p:nvSpPr>
          <p:cNvPr id="60421" name="矩形 2"/>
          <p:cNvSpPr>
            <a:spLocks noChangeArrowheads="1"/>
          </p:cNvSpPr>
          <p:nvPr/>
        </p:nvSpPr>
        <p:spPr bwMode="auto">
          <a:xfrm>
            <a:off x="395288" y="3065463"/>
            <a:ext cx="12382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p  q</a:t>
            </a:r>
            <a:r>
              <a:rPr lang="en-US" altLang="zh-CN" sz="2800">
                <a:sym typeface="Symbol" panose="05050102010706020507" pitchFamily="18" charset="2"/>
              </a:rPr>
              <a:t> </a:t>
            </a:r>
            <a:endParaRPr lang="zh-CN" altLang="en-US" sz="2800"/>
          </a:p>
        </p:txBody>
      </p:sp>
      <p:sp>
        <p:nvSpPr>
          <p:cNvPr id="60422" name="矩形 3"/>
          <p:cNvSpPr>
            <a:spLocks noChangeArrowheads="1"/>
          </p:cNvSpPr>
          <p:nvPr/>
        </p:nvSpPr>
        <p:spPr bwMode="auto">
          <a:xfrm>
            <a:off x="1908175" y="3087688"/>
            <a:ext cx="13144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accent2"/>
                </a:solidFill>
                <a:sym typeface="Symbol" panose="05050102010706020507" pitchFamily="18" charset="2"/>
              </a:rPr>
              <a:t> p </a:t>
            </a:r>
            <a:r>
              <a:rPr lang="en-US" altLang="zh-CN" sz="2800" i="1" dirty="0">
                <a:solidFill>
                  <a:schemeClr val="accent2"/>
                </a:solidFill>
                <a:sym typeface="Symbol" panose="05050102010706020507" pitchFamily="18" charset="2"/>
              </a:rPr>
              <a:t>r</a:t>
            </a:r>
            <a:endParaRPr lang="zh-CN" altLang="en-US" sz="2800" dirty="0"/>
          </a:p>
        </p:txBody>
      </p:sp>
      <p:sp>
        <p:nvSpPr>
          <p:cNvPr id="60423" name="矩形 4"/>
          <p:cNvSpPr>
            <a:spLocks noChangeArrowheads="1"/>
          </p:cNvSpPr>
          <p:nvPr/>
        </p:nvSpPr>
        <p:spPr bwMode="auto">
          <a:xfrm>
            <a:off x="4221163" y="3087688"/>
            <a:ext cx="8382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r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s</a:t>
            </a:r>
            <a:endParaRPr lang="zh-CN" altLang="en-US" sz="2800"/>
          </a:p>
        </p:txBody>
      </p:sp>
      <p:sp>
        <p:nvSpPr>
          <p:cNvPr id="60424" name="矩形 5"/>
          <p:cNvSpPr>
            <a:spLocks noChangeArrowheads="1"/>
          </p:cNvSpPr>
          <p:nvPr/>
        </p:nvSpPr>
        <p:spPr bwMode="auto">
          <a:xfrm>
            <a:off x="6049963" y="3095625"/>
            <a:ext cx="14732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>
                <a:solidFill>
                  <a:schemeClr val="accent2"/>
                </a:solidFill>
                <a:sym typeface="Symbol" panose="05050102010706020507" pitchFamily="18" charset="2"/>
              </a:rPr>
              <a:t> q </a:t>
            </a:r>
            <a:r>
              <a:rPr lang="en-US" altLang="zh-CN" sz="2800" i="1">
                <a:solidFill>
                  <a:schemeClr val="accent2"/>
                </a:solidFill>
                <a:sym typeface="Symbol" panose="05050102010706020507" pitchFamily="18" charset="2"/>
              </a:rPr>
              <a:t>s </a:t>
            </a:r>
            <a:endParaRPr lang="zh-CN" altLang="en-US" sz="2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 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pPr marL="0" indent="0" eaLnBrk="1" hangingPunct="1">
              <a:spcBef>
                <a:spcPct val="0"/>
              </a:spcBef>
              <a:buNone/>
            </a:pP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Show that the premises (p ∧ q) ∨ r and r → s imply the conclusion p ∨ s.</a:t>
            </a:r>
            <a:endParaRPr lang="en-US" altLang="zh-CN" sz="2800" kern="1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STIXGeneral-Regular"/>
              </a:rPr>
              <a:t>Proof:</a:t>
            </a:r>
            <a:endParaRPr lang="en-US" altLang="zh-CN" sz="2800" dirty="0">
              <a:latin typeface="STIXGeneral-Regular"/>
            </a:endParaRPr>
          </a:p>
          <a:p>
            <a:pPr marL="0" indent="0" algn="l">
              <a:buNone/>
            </a:pPr>
            <a:r>
              <a:rPr lang="en-US" altLang="zh-CN" sz="1800" b="0" i="0" u="none" strike="noStrike" baseline="0" dirty="0">
                <a:latin typeface="STIXGeneral-Regular"/>
              </a:rPr>
              <a:t>      </a:t>
            </a: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We can rewrite the premises (p ∧ q) ∨ r as two clauses, (p ∨ r) ∧ (q ∨ r). We can also replace r → s by the equivalent clause </a:t>
            </a:r>
            <a:r>
              <a:rPr lang="en-US" altLang="zh-CN" sz="2800" dirty="0">
                <a:sym typeface="Symbol" panose="05050102010706020507" pitchFamily="18" charset="2"/>
              </a:rPr>
              <a:t> </a:t>
            </a: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r ∨ s. Using the two clauses p ∨ r and </a:t>
            </a:r>
            <a:r>
              <a:rPr lang="en-US" altLang="zh-CN" sz="2800" dirty="0">
                <a:sym typeface="Symbol" panose="05050102010706020507" pitchFamily="18" charset="2"/>
              </a:rPr>
              <a:t> </a:t>
            </a:r>
            <a:r>
              <a:rPr lang="en-US" altLang="zh-CN" sz="2800" kern="1200" dirty="0">
                <a:latin typeface="Arial" panose="020B0604020202020204" pitchFamily="34" charset="0"/>
                <a:ea typeface="宋体" panose="02010600030101010101" pitchFamily="2" charset="-122"/>
              </a:rPr>
              <a:t>r ∨ s, we can use resolution to conclude p ∨ s.</a:t>
            </a:r>
            <a:endParaRPr lang="en-US" altLang="zh-CN" sz="2800" kern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1484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 of Inference.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7744" y="902866"/>
            <a:ext cx="5244758" cy="584954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前提引入规则：在证明的任何步骤上都可以引入前提</a:t>
            </a:r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结论引入规则：在证明的任何步骤上所得到的结论都可以做为后继证明的前提</a:t>
            </a:r>
            <a:endParaRPr lang="zh-CN" altLang="en-US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置换规则：在证明的任何步骤上，命题公式中的子公式都可以用与之等值的公式置换，得到公式序列中又一个公式</a:t>
            </a:r>
            <a:endParaRPr lang="zh-CN" altLang="en-US" sz="2800" b="1" dirty="0"/>
          </a:p>
          <a:p>
            <a:pPr eaLnBrk="1" hangingPunct="1"/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证明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>
                <a:sym typeface="Symbol" panose="05050102010706020507" pitchFamily="18" charset="2"/>
              </a:rPr>
              <a:t>所谓证明，就是一些公式的序列，其中每一个公式或是已知的前提，或是由前面的公式运用推理规则得出的公式，最后一个公式是结论</a:t>
            </a:r>
            <a:endParaRPr lang="zh-CN" altLang="en-US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400" b="1" dirty="0"/>
              <a:t>前提：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 </a:t>
            </a:r>
            <a:r>
              <a:rPr lang="en-US" altLang="zh-CN" sz="2400" b="1" dirty="0"/>
              <a:t>,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3 </a:t>
            </a:r>
            <a:r>
              <a:rPr lang="en-US" altLang="zh-CN" sz="2400" b="1" dirty="0"/>
              <a:t>,</a:t>
            </a:r>
            <a:r>
              <a:rPr lang="en-US" altLang="zh-CN" sz="2800" b="1" dirty="0">
                <a:sym typeface="MT Extra" panose="05050102010205020202" pitchFamily="18" charset="2"/>
              </a:rPr>
              <a:t>…</a:t>
            </a:r>
            <a:r>
              <a:rPr lang="en-US" altLang="zh-CN" sz="2400" b="1" dirty="0"/>
              <a:t>,</a:t>
            </a:r>
            <a:r>
              <a:rPr lang="en-US" altLang="zh-CN" sz="2400" b="1" i="1" dirty="0" err="1">
                <a:sym typeface="Symbol" panose="05050102010706020507" pitchFamily="18" charset="2"/>
              </a:rPr>
              <a:t>A</a:t>
            </a:r>
            <a:r>
              <a:rPr lang="en-US" altLang="zh-CN" sz="2400" b="1" i="1" baseline="-25000" dirty="0" err="1">
                <a:sym typeface="Symbol" panose="05050102010706020507" pitchFamily="18" charset="2"/>
              </a:rPr>
              <a:t>k</a:t>
            </a:r>
            <a:endParaRPr lang="en-US" altLang="zh-CN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结论： </a:t>
            </a:r>
            <a:r>
              <a:rPr lang="en-US" altLang="zh-CN" sz="2400" b="1" i="1" dirty="0"/>
              <a:t>B</a:t>
            </a:r>
            <a:endParaRPr lang="en-US" altLang="zh-CN" sz="2400" b="1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 dirty="0"/>
              <a:t>    </a:t>
            </a:r>
            <a:r>
              <a:rPr lang="zh-CN" altLang="en-US" sz="2400" b="1" dirty="0"/>
              <a:t>证明： </a:t>
            </a:r>
            <a:r>
              <a:rPr lang="en-US" altLang="zh-CN" sz="2400" b="1" dirty="0"/>
              <a:t>(1)     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1           </a:t>
            </a:r>
            <a:r>
              <a:rPr lang="zh-CN" altLang="en-US" sz="2400" b="1" dirty="0"/>
              <a:t>前提引入</a:t>
            </a:r>
            <a:endParaRPr lang="zh-CN" altLang="en-US" sz="24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400" b="1" baseline="-25000" dirty="0">
                <a:sym typeface="Symbol" panose="05050102010706020507" pitchFamily="18" charset="2"/>
              </a:rPr>
              <a:t>                       </a:t>
            </a:r>
            <a:r>
              <a:rPr lang="en-US" altLang="zh-CN" sz="2400" b="1" dirty="0"/>
              <a:t>(2)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         </a:t>
            </a:r>
            <a:r>
              <a:rPr lang="en-US" altLang="zh-CN" sz="2400" b="1" i="1" dirty="0">
                <a:sym typeface="Symbol" panose="05050102010706020507" pitchFamily="18" charset="2"/>
              </a:rPr>
              <a:t>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           </a:t>
            </a:r>
            <a:r>
              <a:rPr lang="en-US" altLang="zh-CN" sz="2400" b="1" dirty="0"/>
              <a:t>××××(</a:t>
            </a:r>
            <a:r>
              <a:rPr lang="zh-CN" altLang="en-US" sz="2400" b="1" dirty="0"/>
              <a:t>推理规则</a:t>
            </a:r>
            <a:r>
              <a:rPr lang="en-US" altLang="zh-CN" sz="2400" b="1" dirty="0"/>
              <a:t>)</a:t>
            </a:r>
            <a:endParaRPr lang="en-US" altLang="zh-CN" sz="2400" b="1" baseline="-250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            </a:t>
            </a:r>
            <a:r>
              <a:rPr lang="en-US" altLang="zh-CN" sz="2400" b="1" dirty="0"/>
              <a:t>(3)</a:t>
            </a:r>
            <a:r>
              <a:rPr lang="en-US" altLang="zh-CN" sz="2400" b="1" i="1" dirty="0">
                <a:sym typeface="Symbol" panose="05050102010706020507" pitchFamily="18" charset="2"/>
              </a:rPr>
              <a:t>      A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3           </a:t>
            </a:r>
            <a:r>
              <a:rPr lang="en-US" altLang="zh-CN" sz="2400" b="1" dirty="0"/>
              <a:t>××××</a:t>
            </a:r>
            <a:endParaRPr lang="en-US" altLang="zh-CN" sz="24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i="1" dirty="0">
                <a:sym typeface="Symbol" panose="05050102010706020507" pitchFamily="18" charset="2"/>
              </a:rPr>
              <a:t>                 </a:t>
            </a:r>
            <a:r>
              <a:rPr lang="en-US" altLang="zh-CN" sz="2800" b="1" dirty="0">
                <a:sym typeface="MT Extra" panose="05050102010205020202" pitchFamily="18" charset="2"/>
              </a:rPr>
              <a:t>                </a:t>
            </a:r>
            <a:endParaRPr lang="en-US" altLang="zh-CN" sz="2400" b="1" i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b="1" dirty="0"/>
              <a:t>                (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)</a:t>
            </a:r>
            <a:r>
              <a:rPr lang="en-US" altLang="zh-CN" sz="2400" b="1" i="1" dirty="0">
                <a:sym typeface="Symbol" panose="05050102010706020507" pitchFamily="18" charset="2"/>
              </a:rPr>
              <a:t>       B 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          </a:t>
            </a:r>
            <a:r>
              <a:rPr lang="en-US" altLang="zh-CN" sz="2400" b="1" dirty="0"/>
              <a:t>××××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举例、续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dirty="0"/>
              <a:t>前提： </a:t>
            </a:r>
            <a:r>
              <a:rPr lang="en-US" altLang="zh-CN" sz="2800" dirty="0"/>
              <a:t>(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→</a:t>
            </a:r>
            <a:r>
              <a:rPr lang="en-US" altLang="zh-CN" sz="2800" i="1" dirty="0"/>
              <a:t>r</a:t>
            </a:r>
            <a:r>
              <a:rPr lang="zh-CN" altLang="en-US" sz="2800" dirty="0"/>
              <a:t>，</a:t>
            </a:r>
            <a:r>
              <a:rPr lang="zh-CN" altLang="en-US" sz="2800" i="1" dirty="0"/>
              <a:t> </a:t>
            </a:r>
            <a:r>
              <a:rPr lang="en-US" altLang="zh-CN" sz="2800" dirty="0"/>
              <a:t>¬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p</a:t>
            </a:r>
            <a:r>
              <a:rPr lang="zh-CN" altLang="en-US" sz="2800" dirty="0"/>
              <a:t>，</a:t>
            </a:r>
            <a:r>
              <a:rPr lang="en-US" altLang="zh-CN" sz="2800" i="1" dirty="0"/>
              <a:t>q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dirty="0"/>
              <a:t>     </a:t>
            </a:r>
            <a:r>
              <a:rPr lang="zh-CN" altLang="en-US" sz="2800" dirty="0"/>
              <a:t>结论： 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endParaRPr lang="en-US" altLang="zh-CN" sz="28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800" i="1" dirty="0"/>
              <a:t>     </a:t>
            </a:r>
            <a:r>
              <a:rPr lang="zh-CN" altLang="en-US" sz="2800" dirty="0"/>
              <a:t>证明： </a:t>
            </a:r>
            <a:r>
              <a:rPr lang="en-US" altLang="zh-CN" sz="2800" dirty="0"/>
              <a:t>(1)   ¬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∨</a:t>
            </a:r>
            <a:r>
              <a:rPr lang="en-US" altLang="zh-CN" sz="2800" i="1" dirty="0" err="1"/>
              <a:t>p</a:t>
            </a:r>
            <a:r>
              <a:rPr lang="en-US" altLang="zh-CN" sz="2800" dirty="0"/>
              <a:t>           </a:t>
            </a:r>
            <a:r>
              <a:rPr lang="zh-CN" altLang="en-US" sz="2800" dirty="0"/>
              <a:t>前提引入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(2)   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p</a:t>
            </a:r>
            <a:r>
              <a:rPr lang="en-US" altLang="zh-CN" sz="2800" i="1" dirty="0"/>
              <a:t>             </a:t>
            </a:r>
            <a:r>
              <a:rPr lang="en-US" altLang="zh-CN" sz="2800" dirty="0"/>
              <a:t>(1)</a:t>
            </a:r>
            <a:r>
              <a:rPr lang="zh-CN" altLang="en-US" sz="2800" dirty="0"/>
              <a:t>置换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(3)   (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∧</a:t>
            </a:r>
            <a:r>
              <a:rPr lang="en-US" altLang="zh-CN" sz="2800" i="1" dirty="0" err="1"/>
              <a:t>q</a:t>
            </a:r>
            <a:r>
              <a:rPr lang="en-US" altLang="zh-CN" sz="2800" dirty="0"/>
              <a:t>)</a:t>
            </a:r>
            <a:r>
              <a:rPr lang="en-US" altLang="zh-CN" sz="2800" i="1" dirty="0"/>
              <a:t> </a:t>
            </a:r>
            <a:r>
              <a:rPr lang="en-US" altLang="zh-CN" sz="2800" dirty="0"/>
              <a:t>→</a:t>
            </a:r>
            <a:r>
              <a:rPr lang="en-US" altLang="zh-CN" sz="2800" i="1" dirty="0"/>
              <a:t>r </a:t>
            </a:r>
            <a:r>
              <a:rPr lang="en-US" altLang="zh-CN" sz="2800" dirty="0"/>
              <a:t>    </a:t>
            </a:r>
            <a:r>
              <a:rPr lang="zh-CN" altLang="en-US" sz="2800" dirty="0"/>
              <a:t>前提引入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(4)   </a:t>
            </a:r>
            <a:r>
              <a:rPr lang="en-US" altLang="zh-CN" sz="2800" i="1" dirty="0"/>
              <a:t>q </a:t>
            </a:r>
            <a:r>
              <a:rPr lang="en-US" altLang="zh-CN" sz="2800" dirty="0"/>
              <a:t>→(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r>
              <a:rPr lang="en-US" altLang="zh-CN" sz="2800" dirty="0"/>
              <a:t>)</a:t>
            </a:r>
            <a:r>
              <a:rPr lang="en-US" altLang="zh-CN" sz="2800" i="1" dirty="0"/>
              <a:t>     </a:t>
            </a:r>
            <a:r>
              <a:rPr lang="en-US" altLang="zh-CN" sz="2800" dirty="0"/>
              <a:t>(3)</a:t>
            </a:r>
            <a:r>
              <a:rPr lang="zh-CN" altLang="en-US" sz="2800" dirty="0"/>
              <a:t>置换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(5)   </a:t>
            </a:r>
            <a:r>
              <a:rPr lang="en-US" altLang="zh-CN" sz="2800" i="1" dirty="0"/>
              <a:t>q             </a:t>
            </a:r>
            <a:r>
              <a:rPr lang="en-US" altLang="zh-CN" sz="2800" dirty="0"/>
              <a:t>    </a:t>
            </a:r>
            <a:r>
              <a:rPr lang="zh-CN" altLang="en-US" sz="2800" dirty="0"/>
              <a:t>前提引入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(6)   </a:t>
            </a:r>
            <a:r>
              <a:rPr lang="en-US" altLang="zh-CN" sz="2800" i="1" dirty="0" err="1"/>
              <a:t>p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r>
              <a:rPr lang="en-US" altLang="zh-CN" sz="2800" i="1" dirty="0"/>
              <a:t>           </a:t>
            </a:r>
            <a:r>
              <a:rPr lang="en-US" altLang="zh-CN" sz="2800" dirty="0"/>
              <a:t>(4)(5)</a:t>
            </a:r>
            <a:r>
              <a:rPr lang="zh-CN" altLang="en-US" sz="2800" dirty="0"/>
              <a:t>假言推理</a:t>
            </a:r>
            <a:endParaRPr lang="zh-CN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dirty="0"/>
              <a:t>                 </a:t>
            </a:r>
            <a:r>
              <a:rPr lang="en-US" altLang="zh-CN" sz="2800" dirty="0"/>
              <a:t>(7)   </a:t>
            </a:r>
            <a:r>
              <a:rPr lang="en-US" altLang="zh-CN" sz="2800" i="1" dirty="0" err="1"/>
              <a:t>s</a:t>
            </a:r>
            <a:r>
              <a:rPr lang="en-US" altLang="zh-CN" sz="2800" dirty="0" err="1"/>
              <a:t>→</a:t>
            </a:r>
            <a:r>
              <a:rPr lang="en-US" altLang="zh-CN" sz="2800" i="1" dirty="0" err="1"/>
              <a:t>r</a:t>
            </a:r>
            <a:r>
              <a:rPr lang="en-US" altLang="zh-CN" sz="2800" i="1" dirty="0"/>
              <a:t>        </a:t>
            </a:r>
            <a:r>
              <a:rPr lang="en-US" altLang="zh-CN" sz="2800" dirty="0"/>
              <a:t>(2)(6)</a:t>
            </a:r>
            <a:r>
              <a:rPr lang="zh-CN" altLang="en-US" sz="2800" dirty="0"/>
              <a:t>假言三段论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med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1" grpId="0" autoUpdateAnimBg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与等值证明不同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证明： </a:t>
            </a: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→</a:t>
            </a:r>
            <a:r>
              <a:rPr lang="en-US" altLang="zh-CN" i="1" dirty="0" err="1"/>
              <a:t>r</a:t>
            </a:r>
            <a:r>
              <a:rPr lang="en-US" altLang="zh-CN" dirty="0" err="1">
                <a:sym typeface="Symbol" panose="05050102010706020507" pitchFamily="18" charset="2"/>
              </a:rPr>
              <a:t></a:t>
            </a:r>
            <a:r>
              <a:rPr lang="en-US" altLang="zh-CN" i="1" dirty="0" err="1"/>
              <a:t>q</a:t>
            </a:r>
            <a:r>
              <a:rPr lang="en-US" altLang="zh-CN" dirty="0"/>
              <a:t>→(</a:t>
            </a:r>
            <a:r>
              <a:rPr lang="en-US" altLang="zh-CN" i="1" dirty="0" err="1"/>
              <a:t>p</a:t>
            </a:r>
            <a:r>
              <a:rPr lang="en-US" altLang="zh-CN" dirty="0" err="1"/>
              <a:t>→</a:t>
            </a:r>
            <a:r>
              <a:rPr lang="en-US" altLang="zh-CN" i="1" dirty="0" err="1"/>
              <a:t>r</a:t>
            </a:r>
            <a:r>
              <a:rPr lang="en-US" altLang="zh-CN" i="1" dirty="0"/>
              <a:t>)    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→</a:t>
            </a:r>
            <a:r>
              <a:rPr lang="en-US" altLang="zh-CN" i="1" dirty="0"/>
              <a:t>r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¬(</a:t>
            </a:r>
            <a:r>
              <a:rPr lang="en-US" altLang="zh-CN" i="1" dirty="0" err="1"/>
              <a:t>p</a:t>
            </a:r>
            <a:r>
              <a:rPr lang="en-US" altLang="zh-CN" dirty="0" err="1"/>
              <a:t>∧</a:t>
            </a:r>
            <a:r>
              <a:rPr lang="en-US" altLang="zh-CN" i="1" dirty="0" err="1"/>
              <a:t>q</a:t>
            </a:r>
            <a:r>
              <a:rPr lang="en-US" altLang="zh-CN" dirty="0"/>
              <a:t>)∨</a:t>
            </a:r>
            <a:r>
              <a:rPr lang="en-US" altLang="zh-CN" i="1" dirty="0"/>
              <a:t>r    </a:t>
            </a:r>
            <a:r>
              <a:rPr lang="en-US" altLang="zh-CN" dirty="0"/>
              <a:t>(</a:t>
            </a:r>
            <a:r>
              <a:rPr lang="zh-CN" altLang="en-US" dirty="0"/>
              <a:t>蕴涵等值式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(¬</a:t>
            </a:r>
            <a:r>
              <a:rPr lang="en-US" altLang="zh-CN" i="1" dirty="0"/>
              <a:t>p</a:t>
            </a:r>
            <a:r>
              <a:rPr lang="en-US" altLang="zh-CN" dirty="0"/>
              <a:t>∨¬</a:t>
            </a:r>
            <a:r>
              <a:rPr lang="en-US" altLang="zh-CN" i="1" dirty="0"/>
              <a:t>q</a:t>
            </a:r>
            <a:r>
              <a:rPr lang="en-US" altLang="zh-CN" dirty="0"/>
              <a:t>)∨</a:t>
            </a:r>
            <a:r>
              <a:rPr lang="en-US" altLang="zh-CN" i="1" dirty="0"/>
              <a:t>r    </a:t>
            </a:r>
            <a:r>
              <a:rPr lang="en-US" altLang="zh-CN" dirty="0"/>
              <a:t>(</a:t>
            </a:r>
            <a:r>
              <a:rPr lang="zh-CN" altLang="en-US" sz="2800" dirty="0">
                <a:sym typeface="Wingdings" panose="05000000000000000000" pitchFamily="2" charset="2"/>
              </a:rPr>
              <a:t>德</a:t>
            </a:r>
            <a:r>
              <a:rPr lang="en-US" altLang="zh-CN" sz="2800" dirty="0">
                <a:sym typeface="Wingdings" panose="05000000000000000000" pitchFamily="2" charset="2"/>
              </a:rPr>
              <a:t>.</a:t>
            </a:r>
            <a:r>
              <a:rPr lang="zh-CN" altLang="en-US" sz="2800" dirty="0">
                <a:sym typeface="Wingdings" panose="05000000000000000000" pitchFamily="2" charset="2"/>
              </a:rPr>
              <a:t>摩根律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¬</a:t>
            </a:r>
            <a:r>
              <a:rPr lang="en-US" altLang="zh-CN" i="1" dirty="0"/>
              <a:t>q</a:t>
            </a:r>
            <a:r>
              <a:rPr lang="en-US" altLang="zh-CN" dirty="0"/>
              <a:t>∨(¬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   </a:t>
            </a:r>
            <a:r>
              <a:rPr lang="en-US" altLang="zh-CN" dirty="0"/>
              <a:t>(</a:t>
            </a:r>
            <a:r>
              <a:rPr lang="zh-CN" altLang="en-US" dirty="0"/>
              <a:t>交换律、结合律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q </a:t>
            </a:r>
            <a:r>
              <a:rPr lang="en-US" altLang="zh-CN" dirty="0"/>
              <a:t>→(¬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  </a:t>
            </a:r>
            <a:r>
              <a:rPr lang="en-US" altLang="zh-CN" dirty="0"/>
              <a:t>(</a:t>
            </a:r>
            <a:r>
              <a:rPr lang="zh-CN" altLang="en-US" dirty="0"/>
              <a:t>蕴涵等值式</a:t>
            </a:r>
            <a:r>
              <a:rPr lang="en-US" altLang="zh-CN" dirty="0"/>
              <a:t>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 </a:t>
            </a:r>
            <a:r>
              <a:rPr lang="en-US" altLang="zh-CN" dirty="0"/>
              <a:t> </a:t>
            </a:r>
            <a:r>
              <a:rPr lang="en-US" altLang="zh-CN" i="1" dirty="0"/>
              <a:t>q </a:t>
            </a:r>
            <a:r>
              <a:rPr lang="en-US" altLang="zh-CN" dirty="0"/>
              <a:t>→(</a:t>
            </a:r>
            <a:r>
              <a:rPr lang="en-US" altLang="zh-CN" i="1" dirty="0" err="1"/>
              <a:t>p</a:t>
            </a:r>
            <a:r>
              <a:rPr lang="en-US" altLang="zh-CN" dirty="0" err="1"/>
              <a:t>→</a:t>
            </a:r>
            <a:r>
              <a:rPr lang="en-US" altLang="zh-CN" i="1" dirty="0" err="1"/>
              <a:t>r</a:t>
            </a:r>
            <a:r>
              <a:rPr lang="en-US" altLang="zh-CN" dirty="0"/>
              <a:t>)</a:t>
            </a:r>
            <a:r>
              <a:rPr lang="en-US" altLang="zh-CN" i="1" dirty="0"/>
              <a:t>     </a:t>
            </a:r>
            <a:r>
              <a:rPr lang="en-US" altLang="zh-CN" dirty="0"/>
              <a:t>(</a:t>
            </a:r>
            <a:r>
              <a:rPr lang="zh-CN" altLang="en-US" dirty="0"/>
              <a:t>蕴涵等值式</a:t>
            </a:r>
            <a:r>
              <a:rPr lang="en-US" altLang="zh-CN" dirty="0"/>
              <a:t>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以下命题已经成立，请问谁是作案凶手：</a:t>
            </a:r>
            <a:endParaRPr lang="zh-CN" altLang="en-US" b="1" dirty="0"/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(1</a:t>
            </a:r>
            <a:r>
              <a:rPr lang="zh-CN" altLang="en-US" b="1" dirty="0">
                <a:latin typeface="宋体" panose="02010600030101010101" pitchFamily="2" charset="-122"/>
              </a:rPr>
              <a:t>）甲或乙作的案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(2</a:t>
            </a:r>
            <a:r>
              <a:rPr lang="zh-CN" altLang="en-US" b="1" dirty="0">
                <a:latin typeface="宋体" panose="02010600030101010101" pitchFamily="2" charset="-122"/>
              </a:rPr>
              <a:t>）如甲作的案，作案时间应在午夜后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(3</a:t>
            </a:r>
            <a:r>
              <a:rPr lang="zh-CN" altLang="en-US" b="1" dirty="0">
                <a:latin typeface="宋体" panose="02010600030101010101" pitchFamily="2" charset="-122"/>
              </a:rPr>
              <a:t>）若乙证词正确，则午夜灯光未灭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(4</a:t>
            </a:r>
            <a:r>
              <a:rPr lang="zh-CN" altLang="en-US" b="1" dirty="0">
                <a:latin typeface="宋体" panose="02010600030101010101" pitchFamily="2" charset="-122"/>
              </a:rPr>
              <a:t>）若乙证词不正确，作案时间不在午夜之后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en-US" altLang="zh-CN" b="1" dirty="0">
                <a:latin typeface="宋体" panose="02010600030101010101" pitchFamily="2" charset="-122"/>
              </a:rPr>
              <a:t>(5</a:t>
            </a:r>
            <a:r>
              <a:rPr lang="zh-CN" altLang="en-US" b="1" dirty="0">
                <a:latin typeface="宋体" panose="02010600030101010101" pitchFamily="2" charset="-122"/>
              </a:rPr>
              <a:t>）午夜灯光灭了 </a:t>
            </a:r>
            <a:endParaRPr lang="zh-CN" altLang="en-US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例（续）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4038600" cy="3316288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命题符号：	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：甲作的案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：乙作的案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：作案时间在午夜后 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 D</a:t>
            </a:r>
            <a:r>
              <a:rPr lang="zh-CN" altLang="en-US" sz="2400" b="1" dirty="0"/>
              <a:t>：乙的证词正确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：午夜灯光灭</a:t>
            </a:r>
            <a:endParaRPr lang="zh-CN" altLang="en-US" sz="2400" b="1" dirty="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343400" y="1905000"/>
            <a:ext cx="4800600" cy="354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kumimoji="1" lang="zh-CN" altLang="en-US" sz="2800" b="1" dirty="0">
                <a:latin typeface="Tahoma" panose="020B0604030504040204" pitchFamily="34" charset="0"/>
              </a:rPr>
              <a:t>则以上五句话成为五个命题</a:t>
            </a:r>
            <a:endParaRPr kumimoji="1" lang="zh-CN" altLang="en-US" sz="28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1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 </a:t>
            </a:r>
            <a:r>
              <a:rPr kumimoji="1" lang="en-US" altLang="zh-CN" b="1" dirty="0">
                <a:latin typeface="Tahoma" panose="020B0604030504040204" pitchFamily="34" charset="0"/>
              </a:rPr>
              <a:t>∨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B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A→C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3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E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4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C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9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zh-CN" altLang="en-US" sz="2400" b="1" dirty="0">
                <a:latin typeface="Tahoma" panose="020B0604030504040204" pitchFamily="34" charset="0"/>
              </a:rPr>
              <a:t>（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5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）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E</a:t>
            </a:r>
            <a:r>
              <a:rPr kumimoji="1" lang="en-US" altLang="zh-CN" b="1" dirty="0">
                <a:latin typeface="宋体" panose="02010600030101010101" pitchFamily="2" charset="-122"/>
              </a:rPr>
              <a:t> </a:t>
            </a:r>
            <a:endParaRPr kumimoji="1"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914400" y="55626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从而可以演绎出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，即是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作的案。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例（续）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1770856"/>
            <a:ext cx="4038600" cy="3316288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命题符号：	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：甲作的案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：乙作的案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：作案时间在午夜后 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/>
              <a:t> D</a:t>
            </a:r>
            <a:r>
              <a:rPr lang="zh-CN" altLang="en-US" sz="2400" b="1" dirty="0"/>
              <a:t>：乙的证词正确</a:t>
            </a:r>
            <a:endParaRPr lang="zh-CN" altLang="en-US" sz="2400" b="1" dirty="0"/>
          </a:p>
          <a:p>
            <a:pPr lvl="1" eaLnBrk="1" hangingPunct="1"/>
            <a:r>
              <a:rPr lang="zh-CN" altLang="en-US" sz="2400" b="1" dirty="0"/>
              <a:t> 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：午夜灯光灭</a:t>
            </a:r>
            <a:endParaRPr lang="zh-CN" altLang="en-US" sz="2400" b="1" dirty="0"/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4603676" y="1865858"/>
            <a:ext cx="4800600" cy="3931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</a:rPr>
              <a:t>1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E 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</a:rPr>
              <a:t>2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E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3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4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D→ 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C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</a:rPr>
              <a:t>5</a:t>
            </a:r>
            <a:r>
              <a:rPr kumimoji="1" lang="zh-CN" altLang="en-US" sz="2400" b="1" dirty="0">
                <a:latin typeface="Tahoma" panose="020B0604030504040204" pitchFamily="34" charset="0"/>
              </a:rPr>
              <a:t>、       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C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6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A→C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7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3200" b="1" dirty="0">
                <a:solidFill>
                  <a:schemeClr val="folHlink"/>
                </a:solidFill>
                <a:ea typeface="楷体_GB2312" pitchFamily="49" charset="-122"/>
              </a:rPr>
              <a:t>¬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A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8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A </a:t>
            </a:r>
            <a:r>
              <a:rPr kumimoji="1" lang="en-US" altLang="zh-CN" b="1" dirty="0">
                <a:latin typeface="Tahoma" panose="020B0604030504040204" pitchFamily="34" charset="0"/>
              </a:rPr>
              <a:t>∨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 B</a:t>
            </a:r>
            <a:endParaRPr kumimoji="1" lang="en-US" altLang="zh-CN" sz="2400" b="1" dirty="0">
              <a:latin typeface="Tahoma" panose="020B0604030504040204" pitchFamily="34" charset="0"/>
            </a:endParaRP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</a:pPr>
            <a:r>
              <a:rPr kumimoji="1" lang="en-US" altLang="zh-CN" sz="2400" b="1" dirty="0">
                <a:latin typeface="Tahoma" panose="020B0604030504040204" pitchFamily="34" charset="0"/>
                <a:ea typeface="楷体_GB2312" pitchFamily="49" charset="-122"/>
              </a:rPr>
              <a:t>9</a:t>
            </a:r>
            <a:r>
              <a:rPr kumimoji="1" lang="zh-CN" altLang="en-US" sz="2400" b="1" dirty="0">
                <a:latin typeface="Tahoma" panose="020B0604030504040204" pitchFamily="34" charset="0"/>
                <a:ea typeface="楷体_GB2312" pitchFamily="49" charset="-122"/>
              </a:rPr>
              <a:t>、       </a:t>
            </a:r>
            <a:r>
              <a:rPr kumimoji="1" lang="en-US" altLang="zh-CN" sz="2400" b="1" dirty="0">
                <a:latin typeface="Tahoma" panose="020B0604030504040204" pitchFamily="34" charset="0"/>
              </a:rPr>
              <a:t>B</a:t>
            </a:r>
            <a:endParaRPr kumimoji="1" lang="en-US" altLang="zh-CN" b="1" dirty="0">
              <a:latin typeface="宋体" panose="02010600030101010101" pitchFamily="2" charset="-122"/>
            </a:endParaRPr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755576" y="6064651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宋体" panose="02010600030101010101" pitchFamily="2" charset="-122"/>
              </a:rPr>
              <a:t>从而可以演绎出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，即是</a:t>
            </a:r>
            <a:r>
              <a:rPr kumimoji="1" lang="en-US" altLang="zh-CN" sz="2800" b="1" dirty="0">
                <a:latin typeface="宋体" panose="02010600030101010101" pitchFamily="2" charset="-122"/>
              </a:rPr>
              <a:t>B</a:t>
            </a:r>
            <a:r>
              <a:rPr kumimoji="1" lang="zh-CN" altLang="en-US" sz="2800" b="1" dirty="0">
                <a:latin typeface="宋体" panose="02010600030101010101" pitchFamily="2" charset="-122"/>
              </a:rPr>
              <a:t>作的案。</a:t>
            </a:r>
            <a:endParaRPr kumimoji="1"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 1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An </a:t>
            </a:r>
            <a:r>
              <a:rPr lang="en-US" altLang="zh-CN" i="1" dirty="0">
                <a:solidFill>
                  <a:srgbClr val="C00000"/>
                </a:solidFill>
              </a:rPr>
              <a:t>argument</a:t>
            </a:r>
            <a:r>
              <a:rPr lang="en-US" altLang="zh-CN" dirty="0"/>
              <a:t> (</a:t>
            </a:r>
            <a:r>
              <a:rPr lang="zh-CN" altLang="en-US" dirty="0"/>
              <a:t>论证</a:t>
            </a:r>
            <a:r>
              <a:rPr lang="en-US" altLang="zh-CN" dirty="0"/>
              <a:t>) in propositional logic is a sequence of propositions. All but the final proposition in the argument are called </a:t>
            </a:r>
            <a:r>
              <a:rPr lang="en-US" altLang="zh-CN" i="1" dirty="0">
                <a:solidFill>
                  <a:srgbClr val="C00000"/>
                </a:solidFill>
              </a:rPr>
              <a:t>premises</a:t>
            </a:r>
            <a:r>
              <a:rPr lang="en-US" altLang="zh-CN" dirty="0"/>
              <a:t> (</a:t>
            </a:r>
            <a:r>
              <a:rPr lang="zh-CN" altLang="en-US" dirty="0"/>
              <a:t>前提</a:t>
            </a:r>
            <a:r>
              <a:rPr lang="en-US" altLang="zh-CN" dirty="0"/>
              <a:t>) and the final proposition is called the </a:t>
            </a:r>
            <a:r>
              <a:rPr lang="en-US" altLang="zh-CN" i="1" dirty="0">
                <a:solidFill>
                  <a:srgbClr val="C00000"/>
                </a:solidFill>
              </a:rPr>
              <a:t>conclusion</a:t>
            </a:r>
            <a:r>
              <a:rPr lang="en-US" altLang="zh-CN" dirty="0"/>
              <a:t> (</a:t>
            </a:r>
            <a:r>
              <a:rPr lang="zh-CN" altLang="en-US" dirty="0"/>
              <a:t>结论</a:t>
            </a:r>
            <a:r>
              <a:rPr lang="en-US" altLang="zh-CN" dirty="0"/>
              <a:t>). An argument is </a:t>
            </a:r>
            <a:r>
              <a:rPr lang="en-US" altLang="zh-CN" i="1" dirty="0">
                <a:solidFill>
                  <a:srgbClr val="C00000"/>
                </a:solidFill>
              </a:rPr>
              <a:t>valid</a:t>
            </a:r>
            <a:r>
              <a:rPr lang="en-US" altLang="zh-CN" dirty="0"/>
              <a:t> if the truth of all its premises implies that the conclusion is true.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  <a:sym typeface="Wingdings" panose="05000000000000000000" pitchFamily="2" charset="2"/>
              </a:rPr>
              <a:t>推理规则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  <a:sym typeface="Wingdings" panose="05000000000000000000" pitchFamily="2" charset="2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Wingdings" panose="05000000000000000000" pitchFamily="2" charset="2"/>
              </a:rPr>
              <a:t>附加前提推理规则</a:t>
            </a:r>
            <a:r>
              <a:rPr lang="en-US" altLang="zh-CN" sz="3600" b="1" dirty="0">
                <a:sym typeface="Wingdings" panose="05000000000000000000" pitchFamily="2" charset="2"/>
              </a:rPr>
              <a:t>(</a:t>
            </a:r>
            <a:r>
              <a:rPr lang="zh-CN" altLang="en-US" sz="3600" b="1" dirty="0">
                <a:sym typeface="Wingdings" panose="05000000000000000000" pitchFamily="2" charset="2"/>
              </a:rPr>
              <a:t>简称</a:t>
            </a:r>
            <a:r>
              <a:rPr lang="en-US" altLang="zh-CN" sz="3600" b="1" dirty="0">
                <a:sym typeface="Wingdings" panose="05000000000000000000" pitchFamily="2" charset="2"/>
              </a:rPr>
              <a:t>CP</a:t>
            </a:r>
            <a:r>
              <a:rPr lang="zh-CN" altLang="en-US" sz="3600" b="1" dirty="0">
                <a:sym typeface="Wingdings" panose="05000000000000000000" pitchFamily="2" charset="2"/>
              </a:rPr>
              <a:t>规则</a:t>
            </a:r>
            <a:r>
              <a:rPr lang="en-US" altLang="zh-CN" sz="3600" b="1" dirty="0">
                <a:sym typeface="Wingdings" panose="05000000000000000000" pitchFamily="2" charset="2"/>
              </a:rPr>
              <a:t>) </a:t>
            </a:r>
            <a:endParaRPr lang="en-US" altLang="zh-CN" sz="3600" b="1" dirty="0">
              <a:sym typeface="Wingdings" panose="05000000000000000000" pitchFamily="2" charset="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          </a:t>
            </a:r>
            <a:r>
              <a:rPr lang="zh-CN" altLang="en-US" b="1" dirty="0">
                <a:sym typeface="Wingdings" panose="05000000000000000000" pitchFamily="2" charset="2"/>
              </a:rPr>
              <a:t>如果 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r>
              <a:rPr lang="zh-CN" altLang="en-US" sz="4400" b="1" dirty="0">
                <a:sym typeface="Symbol" panose="05050102010706020507" pitchFamily="18" charset="2"/>
              </a:rPr>
              <a:t> ，</a:t>
            </a:r>
            <a:r>
              <a:rPr lang="en-US" altLang="zh-CN" b="1" dirty="0">
                <a:sym typeface="Symbol" panose="05050102010706020507" pitchFamily="18" charset="2"/>
              </a:rPr>
              <a:t>A B</a:t>
            </a:r>
            <a:r>
              <a:rPr lang="zh-CN" altLang="en-US" b="1" dirty="0">
                <a:sym typeface="Symbol" panose="05050102010706020507" pitchFamily="18" charset="2"/>
              </a:rPr>
              <a:t>，则  </a:t>
            </a:r>
            <a:r>
              <a:rPr lang="en-US" altLang="zh-CN" b="1" dirty="0">
                <a:sym typeface="Symbol" panose="05050102010706020507" pitchFamily="18" charset="2"/>
              </a:rPr>
              <a:t>A </a:t>
            </a:r>
            <a:r>
              <a:rPr lang="en-US" altLang="zh-CN" b="1" dirty="0"/>
              <a:t>→ </a:t>
            </a:r>
            <a:r>
              <a:rPr lang="en-US" altLang="zh-CN" b="1" dirty="0">
                <a:sym typeface="Symbol" panose="05050102010706020507" pitchFamily="18" charset="2"/>
              </a:rPr>
              <a:t>B</a:t>
            </a:r>
            <a:endParaRPr lang="en-US" altLang="zh-CN" b="1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b="1" dirty="0">
                <a:sym typeface="Symbol" panose="05050102010706020507" pitchFamily="18" charset="2"/>
              </a:rPr>
              <a:t>	  </a:t>
            </a:r>
            <a:r>
              <a:rPr lang="zh-CN" altLang="en-US" b="1" dirty="0">
                <a:sym typeface="Symbol" panose="05050102010706020507" pitchFamily="18" charset="2"/>
              </a:rPr>
              <a:t>注：代表一组前提</a:t>
            </a: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b="1" dirty="0"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3600" b="1" dirty="0">
                <a:sym typeface="Symbol" panose="05050102010706020507" pitchFamily="18" charset="2"/>
              </a:rPr>
              <a:t>反证推理规则</a:t>
            </a:r>
            <a:r>
              <a:rPr lang="zh-CN" altLang="en-US" b="1" dirty="0">
                <a:sym typeface="Symbol" panose="05050102010706020507" pitchFamily="18" charset="2"/>
              </a:rPr>
              <a:t>         </a:t>
            </a:r>
            <a:endParaRPr lang="zh-CN" altLang="en-US" b="1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zh-CN" altLang="en-US" b="1" dirty="0">
                <a:sym typeface="Symbol" panose="05050102010706020507" pitchFamily="18" charset="2"/>
              </a:rPr>
              <a:t>        </a:t>
            </a:r>
            <a:r>
              <a:rPr lang="zh-CN" altLang="en-US" b="1" dirty="0">
                <a:sym typeface="Wingdings" panose="05000000000000000000" pitchFamily="2" charset="2"/>
              </a:rPr>
              <a:t>如果 </a:t>
            </a:r>
            <a:r>
              <a:rPr lang="zh-CN" altLang="en-US" b="1" dirty="0">
                <a:sym typeface="Symbol" panose="05050102010706020507" pitchFamily="18" charset="2"/>
              </a:rPr>
              <a:t></a:t>
            </a:r>
            <a:r>
              <a:rPr lang="zh-CN" altLang="en-US" sz="4400" b="1" dirty="0">
                <a:sym typeface="Symbol" panose="05050102010706020507" pitchFamily="18" charset="2"/>
              </a:rPr>
              <a:t> ， </a:t>
            </a:r>
            <a:r>
              <a:rPr lang="en-US" altLang="zh-CN" b="1" dirty="0"/>
              <a:t>¬</a:t>
            </a:r>
            <a:r>
              <a:rPr lang="en-US" altLang="zh-CN" sz="4400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A F</a:t>
            </a:r>
            <a:r>
              <a:rPr lang="zh-CN" altLang="en-US" b="1" dirty="0">
                <a:sym typeface="Symbol" panose="05050102010706020507" pitchFamily="18" charset="2"/>
              </a:rPr>
              <a:t>，则  </a:t>
            </a:r>
            <a:r>
              <a:rPr lang="en-US" altLang="zh-CN" b="1" dirty="0">
                <a:sym typeface="Symbol" panose="05050102010706020507" pitchFamily="18" charset="2"/>
              </a:rPr>
              <a:t>A</a:t>
            </a:r>
            <a:endParaRPr lang="en-US" altLang="zh-CN" b="1" dirty="0"/>
          </a:p>
          <a:p>
            <a:pPr eaLnBrk="1" hangingPunct="1"/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附加前提推理规则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22" y="1268760"/>
            <a:ext cx="8229600" cy="4525963"/>
          </a:xfrm>
        </p:spPr>
        <p:txBody>
          <a:bodyPr/>
          <a:lstStyle/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欲证明（</a:t>
            </a: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注：推理的结论为蕴含式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  前提：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algn="just" eaLnBrk="1" hangingPunct="1"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solidFill>
                  <a:srgbClr val="C00000"/>
                </a:solidFill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solidFill>
                  <a:srgbClr val="C00000"/>
                </a:solidFill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等价地证明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前提：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914400" indent="-457200" algn="just"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原因： 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Symbol" panose="05050102010706020507" pitchFamily="18" charset="2"/>
              </a:rPr>
              <a:t> 	       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Symbol" panose="05050102010706020507" pitchFamily="18" charset="2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Symbol" panose="05050102010706020507" pitchFamily="18" charset="2"/>
              </a:rPr>
              <a:t> 	       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Symbol" panose="05050102010706020507" pitchFamily="18" charset="2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®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C</a:t>
            </a:r>
            <a:endParaRPr lang="en-US" altLang="zh-CN" sz="2400" b="1" i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附加前提推理规则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6122" y="1268760"/>
            <a:ext cx="8229600" cy="452596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前提：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   前提：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8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①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附加前提引入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②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③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④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②③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假言三段论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⑤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①④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拒取式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⑥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⑦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⑤⑥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析取三段论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反证推理规则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欲证明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前提：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Times New Roman" panose="02020603050405020304" pitchFamily="18" charset="0"/>
              </a:rPr>
              <a:t>, … 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</a:rPr>
              <a:t>结论：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zh-CN" altLang="en-US" sz="2400" b="1" dirty="0">
                <a:latin typeface="Times New Roman" panose="02020603050405020304" pitchFamily="18" charset="0"/>
              </a:rPr>
              <a:t>将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zh-CN" altLang="en-US" sz="2400" b="1" dirty="0">
                <a:latin typeface="Times New Roman" panose="02020603050405020304" pitchFamily="18" charset="0"/>
              </a:rPr>
              <a:t>加入前提，若推出矛盾，则得证推理正确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10000"/>
              </a:lnSpc>
            </a:pPr>
            <a:endParaRPr lang="en-US" altLang="zh-CN" sz="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定理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q"/>
            </a:pP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 </a:t>
            </a:r>
            <a:r>
              <a:rPr lang="en-US" altLang="zh-CN" sz="2400" b="1" dirty="0">
                <a:latin typeface="Symbol" panose="05050102010706020507" pitchFamily="18" charset="2"/>
              </a:rPr>
              <a:t>Þ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推理正确，当且仅当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dirty="0">
                <a:latin typeface="Times New Roman" panose="02020603050405020304" pitchFamily="18" charset="0"/>
              </a:rPr>
              <a:t>… </a:t>
            </a:r>
            <a:r>
              <a:rPr lang="en-US" altLang="zh-CN" sz="2400" b="1" dirty="0">
                <a:latin typeface="Symbol" panose="05050102010706020507" pitchFamily="18" charset="2"/>
              </a:rPr>
              <a:t>Ù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>
                <a:latin typeface="Times New Roman" panose="02020603050405020304" pitchFamily="18" charset="0"/>
              </a:rPr>
              <a:t>k </a:t>
            </a:r>
            <a:r>
              <a:rPr lang="en-US" altLang="zh-CN" sz="2400" b="1" dirty="0">
                <a:latin typeface="Symbol" panose="05050102010706020507" pitchFamily="18" charset="2"/>
              </a:rPr>
              <a:t>Ù Ø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 </a:t>
            </a:r>
            <a:r>
              <a:rPr lang="zh-CN" altLang="en-US" sz="2400" b="1" dirty="0">
                <a:latin typeface="Times New Roman" panose="02020603050405020304" pitchFamily="18" charset="0"/>
              </a:rPr>
              <a:t>为矛盾式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原因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®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r>
              <a:rPr lang="en-US" altLang="zh-CN" sz="2400" b="1" dirty="0">
                <a:latin typeface="Symbol" panose="05050102010706020507" pitchFamily="18" charset="2"/>
              </a:rPr>
              <a:t>Ú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lang="en-US" altLang="zh-CN" sz="2400" b="1" dirty="0">
                <a:latin typeface="Symbol" panose="05050102010706020507" pitchFamily="18" charset="2"/>
              </a:rPr>
              <a:t>Û</a:t>
            </a:r>
            <a:r>
              <a:rPr lang="en-US" altLang="zh-CN" sz="2400" b="1" dirty="0">
                <a:latin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Symbol" panose="05050102010706020507" pitchFamily="18" charset="2"/>
              </a:rPr>
              <a:t>Ø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A</a:t>
            </a:r>
            <a:r>
              <a:rPr lang="en-US" altLang="zh-CN" sz="2400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sz="2400" b="1" dirty="0">
                <a:latin typeface="Symbol" panose="05050102010706020507" pitchFamily="18" charset="2"/>
              </a:rPr>
              <a:t>Ù</a:t>
            </a:r>
            <a:r>
              <a:rPr lang="en-US" altLang="zh-CN" sz="2400" b="1" dirty="0">
                <a:latin typeface="Times New Roman" panose="02020603050405020304" pitchFamily="18" charset="0"/>
              </a:rPr>
              <a:t>…</a:t>
            </a:r>
            <a:r>
              <a:rPr lang="en-US" altLang="zh-CN" sz="2400" b="1" dirty="0" err="1">
                <a:latin typeface="Symbol" panose="05050102010706020507" pitchFamily="18" charset="2"/>
              </a:rPr>
              <a:t>Ù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i="1" baseline="-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2400" b="1" dirty="0" err="1">
                <a:latin typeface="Symbol" panose="05050102010706020507" pitchFamily="18" charset="2"/>
              </a:rPr>
              <a:t>ÙØ</a:t>
            </a:r>
            <a:r>
              <a:rPr lang="en-US" altLang="zh-CN" sz="2400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>
                <a:latin typeface="Times New Roman" panose="02020603050405020304" pitchFamily="18" charset="0"/>
              </a:rPr>
              <a:t>)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3283" y="127666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rPr>
              <a:t>反证推理规则         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  <a:sym typeface="Symbol" panose="05050102010706020507" pitchFamily="18" charset="2"/>
            </a:endParaRP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708" y="1166018"/>
            <a:ext cx="8229600" cy="4525963"/>
          </a:xfrm>
        </p:spPr>
        <p:txBody>
          <a:bodyPr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例： 构造下面推理的证明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前提：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结论：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证明：用归缪法，证明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为矛盾式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①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结论否定引入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②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®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③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④ 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②③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拒取式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⑤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 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⑥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               ④⑤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析取三段论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⑦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ÚØ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⑥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置换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⑧ 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①⑦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析取三段论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⑨ 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前提引入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⑩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Ø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宋体" panose="02010600030101010101" pitchFamily="2" charset="-122"/>
                <a:cs typeface="+mn-cs"/>
              </a:rPr>
              <a:t>Ù</a:t>
            </a:r>
            <a:r>
              <a:rPr kumimoji="0" lang="en-US" altLang="zh-CN" sz="2200" b="1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⑧⑨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合取</a:t>
            </a:r>
            <a:endParaRPr kumimoji="0" lang="zh-CN" altLang="en-US" sz="2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Rules of Inference for Quantified Statements</a:t>
            </a: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b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一阶谓词的推理规则</a:t>
            </a:r>
            <a:endParaRPr lang="zh-CN" altLang="en-US" sz="3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D5E7A-5A67-4927-83CA-697CA465670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/>
          </p:cNvSpPr>
          <p:nvPr/>
        </p:nvSpPr>
        <p:spPr bwMode="auto">
          <a:xfrm>
            <a:off x="2895600" y="4648200"/>
            <a:ext cx="27432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476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推出： 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B</a:t>
            </a:r>
            <a:r>
              <a:rPr lang="en-US" altLang="zh-CN" i="1" dirty="0"/>
              <a:t> 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读作：</a:t>
            </a:r>
            <a:r>
              <a:rPr lang="en-US" altLang="zh-CN" dirty="0"/>
              <a:t>A</a:t>
            </a:r>
            <a:r>
              <a:rPr lang="zh-CN" altLang="en-US" dirty="0"/>
              <a:t>推出</a:t>
            </a:r>
            <a:r>
              <a:rPr lang="en-US" altLang="zh-CN" dirty="0"/>
              <a:t>B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含义：</a:t>
            </a:r>
            <a:r>
              <a:rPr lang="en-US" altLang="zh-CN" dirty="0"/>
              <a:t>A</a:t>
            </a:r>
            <a:r>
              <a:rPr lang="zh-CN" altLang="en-US" dirty="0"/>
              <a:t>为真时</a:t>
            </a:r>
            <a:r>
              <a:rPr lang="en-US" altLang="zh-CN" dirty="0"/>
              <a:t>, B</a:t>
            </a:r>
            <a:r>
              <a:rPr lang="zh-CN" altLang="en-US" dirty="0"/>
              <a:t>也为真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B</a:t>
            </a:r>
            <a:r>
              <a:rPr lang="en-US" altLang="zh-CN" i="1" dirty="0"/>
              <a:t> </a:t>
            </a:r>
            <a:r>
              <a:rPr lang="zh-CN" altLang="en-US" dirty="0"/>
              <a:t>当且仅当 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B</a:t>
            </a:r>
            <a:r>
              <a:rPr lang="zh-CN" altLang="en-US" dirty="0"/>
              <a:t>是永真式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例如： 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(x)  </a:t>
            </a:r>
            <a:r>
              <a:rPr lang="en-US" altLang="zh-CN" dirty="0" err="1">
                <a:sym typeface="Symbol" panose="05050102010706020507" pitchFamily="18" charset="2"/>
              </a:rPr>
              <a:t>xF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05477" name="Oval 5"/>
          <p:cNvSpPr>
            <a:spLocks noChangeArrowheads="1"/>
          </p:cNvSpPr>
          <p:nvPr/>
        </p:nvSpPr>
        <p:spPr bwMode="auto">
          <a:xfrm>
            <a:off x="4191000" y="5486400"/>
            <a:ext cx="152400" cy="152400"/>
          </a:xfrm>
          <a:prstGeom prst="ellipse">
            <a:avLst/>
          </a:prstGeom>
          <a:solidFill>
            <a:srgbClr val="CC0000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105478" name="Text Box 6"/>
          <p:cNvSpPr txBox="1">
            <a:spLocks noChangeArrowheads="1"/>
          </p:cNvSpPr>
          <p:nvPr/>
        </p:nvSpPr>
        <p:spPr bwMode="auto">
          <a:xfrm>
            <a:off x="3048000" y="472440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>
                <a:latin typeface="Arial Narrow" panose="020B0606020202030204" pitchFamily="34" charset="0"/>
              </a:rPr>
              <a:t>F</a:t>
            </a:r>
            <a:endParaRPr lang="en-US" altLang="zh-CN" sz="2400">
              <a:latin typeface="Arial Narrow" panose="020B060602020203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命题逻辑推理定律的代换实例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基本等值式生成的推理定律</a:t>
            </a:r>
            <a:endParaRPr lang="zh-CN" altLang="en-US" sz="2800" b="1" dirty="0"/>
          </a:p>
          <a:p>
            <a:pPr eaLnBrk="1" hangingPunct="1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>
                <a:sym typeface="Symbol" panose="05050102010706020507" pitchFamily="18" charset="2"/>
              </a:rPr>
              <a:t>其它的一阶逻辑</a:t>
            </a:r>
            <a:r>
              <a:rPr lang="zh-CN" altLang="en-US" sz="2800" b="1" dirty="0"/>
              <a:t>推理定律</a:t>
            </a:r>
            <a:endParaRPr lang="zh-CN" altLang="en-US" sz="2800" b="1" dirty="0"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命题逻辑推理定律的代换实例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例如</a:t>
            </a:r>
            <a:r>
              <a:rPr lang="en-US" altLang="zh-CN" dirty="0"/>
              <a:t>: </a:t>
            </a:r>
            <a:r>
              <a:rPr lang="zh-CN" altLang="en-US" dirty="0"/>
              <a:t>假言推理规则</a:t>
            </a:r>
            <a:r>
              <a:rPr lang="en-US" altLang="zh-CN" dirty="0"/>
              <a:t>: </a:t>
            </a:r>
            <a:endParaRPr lang="en-US" altLang="zh-CN" dirty="0"/>
          </a:p>
          <a:p>
            <a:pPr algn="ctr" eaLnBrk="1" hangingPunct="1"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en-US" altLang="zh-CN" dirty="0"/>
              <a:t>→</a:t>
            </a:r>
            <a:r>
              <a:rPr lang="en-US" altLang="zh-CN" sz="2800" dirty="0">
                <a:sym typeface="Wingdings" panose="05000000000000000000" pitchFamily="2" charset="2"/>
              </a:rPr>
              <a:t>B )</a:t>
            </a:r>
            <a:r>
              <a:rPr lang="en-US" altLang="zh-CN" dirty="0"/>
              <a:t>∧</a:t>
            </a:r>
            <a:r>
              <a:rPr lang="en-US" altLang="zh-CN" sz="2800" dirty="0">
                <a:sym typeface="Wingdings" panose="05000000000000000000" pitchFamily="2" charset="2"/>
              </a:rPr>
              <a:t>A</a:t>
            </a:r>
            <a:r>
              <a:rPr lang="en-US" altLang="zh-CN" dirty="0">
                <a:sym typeface="Symbol" panose="05050102010706020507" pitchFamily="18" charset="2"/>
              </a:rPr>
              <a:t>B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代入 </a:t>
            </a:r>
            <a:r>
              <a:rPr lang="en-US" altLang="zh-CN" dirty="0">
                <a:sym typeface="Symbol" panose="05050102010706020507" pitchFamily="18" charset="2"/>
              </a:rPr>
              <a:t>A=F(a),  B=G(a),  </a:t>
            </a:r>
            <a:r>
              <a:rPr lang="zh-CN" altLang="en-US" dirty="0">
                <a:sym typeface="Symbol" panose="05050102010706020507" pitchFamily="18" charset="2"/>
              </a:rPr>
              <a:t>得到</a:t>
            </a:r>
            <a:endParaRPr lang="zh-CN" altLang="en-US" dirty="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(F(a)</a:t>
            </a:r>
            <a:r>
              <a:rPr lang="en-US" altLang="zh-CN" dirty="0"/>
              <a:t>→G(a))∧F(a)</a:t>
            </a:r>
            <a:r>
              <a:rPr lang="en-US" altLang="zh-CN" dirty="0">
                <a:sym typeface="Symbol" panose="05050102010706020507" pitchFamily="18" charset="2"/>
              </a:rPr>
              <a:t>G(a)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一阶逻辑推理定律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举例、续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solidFill>
                <a:srgbClr val="FFFF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基本等值式生成的推理定律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即由 </a:t>
            </a:r>
            <a:r>
              <a:rPr lang="en-US" altLang="zh-CN" dirty="0">
                <a:sym typeface="Symbol" panose="05050102010706020507" pitchFamily="18" charset="2"/>
              </a:rPr>
              <a:t>AB  </a:t>
            </a:r>
            <a:r>
              <a:rPr lang="zh-CN" altLang="en-US" dirty="0">
                <a:sym typeface="Symbol" panose="05050102010706020507" pitchFamily="18" charset="2"/>
              </a:rPr>
              <a:t>可得 </a:t>
            </a:r>
            <a:r>
              <a:rPr lang="en-US" altLang="zh-CN" dirty="0">
                <a:sym typeface="Symbol" panose="05050102010706020507" pitchFamily="18" charset="2"/>
              </a:rPr>
              <a:t>AB </a:t>
            </a:r>
            <a:r>
              <a:rPr lang="zh-CN" altLang="en-US" dirty="0">
                <a:sym typeface="Symbol" panose="05050102010706020507" pitchFamily="18" charset="2"/>
              </a:rPr>
              <a:t>和 </a:t>
            </a:r>
            <a:r>
              <a:rPr lang="en-US" altLang="zh-CN" dirty="0">
                <a:sym typeface="Symbol" panose="05050102010706020507" pitchFamily="18" charset="2"/>
              </a:rPr>
              <a:t>BA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例如</a:t>
            </a:r>
            <a:r>
              <a:rPr lang="en-US" altLang="zh-CN" dirty="0">
                <a:sym typeface="Symbol" panose="05050102010706020507" pitchFamily="18" charset="2"/>
              </a:rPr>
              <a:t>:   </a:t>
            </a:r>
            <a:r>
              <a:rPr lang="zh-CN" altLang="en-US" dirty="0">
                <a:sym typeface="Symbol" panose="05050102010706020507" pitchFamily="18" charset="2"/>
              </a:rPr>
              <a:t>量词分配等值式</a:t>
            </a:r>
            <a:r>
              <a:rPr lang="en-US" altLang="zh-CN" dirty="0">
                <a:sym typeface="Symbol" panose="05050102010706020507" pitchFamily="18" charset="2"/>
              </a:rPr>
              <a:t>: 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x(A(x)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B(x))  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zh-CN" altLang="en-US" dirty="0">
                <a:sym typeface="Symbol" panose="05050102010706020507" pitchFamily="18" charset="2"/>
              </a:rPr>
              <a:t>可得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 </a:t>
            </a:r>
            <a:r>
              <a:rPr lang="en-US" altLang="zh-CN" dirty="0">
                <a:sym typeface="Symbol" panose="05050102010706020507" pitchFamily="18" charset="2"/>
              </a:rPr>
              <a:t>x(A(x)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B(x))   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dirty="0">
                <a:sym typeface="Symbol" panose="05050102010706020507" pitchFamily="18" charset="2"/>
              </a:rPr>
              <a:t>    </a:t>
            </a:r>
            <a:r>
              <a:rPr lang="en-US" altLang="zh-CN" dirty="0" err="1">
                <a:sym typeface="Symbol" panose="05050102010706020507" pitchFamily="18" charset="2"/>
              </a:rPr>
              <a:t>xA</a:t>
            </a:r>
            <a:r>
              <a:rPr lang="en-US" altLang="zh-CN" dirty="0">
                <a:sym typeface="Symbol" panose="05050102010706020507" pitchFamily="18" charset="2"/>
              </a:rPr>
              <a:t>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dirty="0" err="1">
                <a:sym typeface="Symbol" panose="05050102010706020507" pitchFamily="18" charset="2"/>
              </a:rPr>
              <a:t>xB</a:t>
            </a:r>
            <a:r>
              <a:rPr lang="en-US" altLang="zh-CN" dirty="0">
                <a:sym typeface="Symbol" panose="05050102010706020507" pitchFamily="18" charset="2"/>
              </a:rPr>
              <a:t>(x)  x(A(x)</a:t>
            </a:r>
            <a:r>
              <a:rPr lang="en-US" altLang="zh-CN" dirty="0"/>
              <a:t>∧</a:t>
            </a:r>
            <a:r>
              <a:rPr lang="en-US" altLang="zh-CN" dirty="0">
                <a:sym typeface="Symbol" panose="05050102010706020507" pitchFamily="18" charset="2"/>
              </a:rPr>
              <a:t>B(x))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 form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An </a:t>
            </a:r>
            <a:r>
              <a:rPr lang="en-US" altLang="zh-CN" sz="2800" i="1" dirty="0">
                <a:solidFill>
                  <a:srgbClr val="C00000"/>
                </a:solidFill>
              </a:rPr>
              <a:t>argument form</a:t>
            </a:r>
            <a:r>
              <a:rPr lang="en-US" altLang="zh-CN" sz="2800" dirty="0">
                <a:solidFill>
                  <a:srgbClr val="C00000"/>
                </a:solidFill>
              </a:rPr>
              <a:t> </a:t>
            </a:r>
            <a:r>
              <a:rPr lang="en-US" altLang="zh-CN" sz="2800" dirty="0"/>
              <a:t>in propositional logic is a sequence of compound propositions involving  propositional variables. An argument form is </a:t>
            </a:r>
            <a:r>
              <a:rPr lang="en-US" altLang="zh-CN" sz="2800" i="1" dirty="0">
                <a:solidFill>
                  <a:srgbClr val="C00000"/>
                </a:solidFill>
              </a:rPr>
              <a:t>valid</a:t>
            </a:r>
            <a:r>
              <a:rPr lang="en-US" altLang="zh-CN" sz="2800" dirty="0"/>
              <a:t> </a:t>
            </a:r>
            <a:r>
              <a:rPr lang="en-US" altLang="zh-CN" sz="2800" u="sng" dirty="0"/>
              <a:t>if no matter which particular propositions are substituted for the propositional variables in its premises, </a:t>
            </a:r>
            <a:r>
              <a:rPr lang="en-US" altLang="zh-CN" sz="2800" u="sng" dirty="0">
                <a:solidFill>
                  <a:srgbClr val="7030A0"/>
                </a:solidFill>
              </a:rPr>
              <a:t>the conclusion is true if  the premises are all true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Corresponding tautology: </a:t>
            </a:r>
            <a:endParaRPr lang="en-US" altLang="zh-CN" sz="2800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sz="2400" dirty="0"/>
              <a:t>((p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en-US" altLang="zh-CN" sz="2400" dirty="0">
                <a:sym typeface="Symbol" panose="05050102010706020507" pitchFamily="18" charset="2"/>
              </a:rPr>
              <a:t> (p</a:t>
            </a:r>
            <a:r>
              <a:rPr lang="en-US" altLang="zh-CN" sz="2400" baseline="-25000" dirty="0"/>
              <a:t>2</a:t>
            </a:r>
            <a:r>
              <a:rPr lang="en-US" altLang="zh-CN" sz="2400" dirty="0">
                <a:sym typeface="Symbol" panose="05050102010706020507" pitchFamily="18" charset="2"/>
              </a:rPr>
              <a:t>)  </a:t>
            </a:r>
            <a:r>
              <a:rPr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sz="2400" dirty="0">
                <a:sym typeface="Symbol" panose="05050102010706020507" pitchFamily="18" charset="2"/>
              </a:rPr>
              <a:t>  (</a:t>
            </a:r>
            <a:r>
              <a:rPr lang="en-US" altLang="zh-CN" sz="2400" dirty="0" err="1">
                <a:sym typeface="Symbol" panose="05050102010706020507" pitchFamily="18" charset="2"/>
              </a:rPr>
              <a:t>p</a:t>
            </a:r>
            <a:r>
              <a:rPr lang="en-US" altLang="zh-CN" sz="2400" baseline="-25000" dirty="0" err="1"/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) )  q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一阶逻辑的常用推理规则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前提引入、结论引入、置换规则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b="1" dirty="0"/>
              <a:t>假言推理、附加、化简、拒取式、假言三段论、析取三段论、构造性两难、合取引入</a:t>
            </a:r>
            <a:endParaRPr lang="zh-CN" altLang="en-US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b="1" i="1" dirty="0">
                <a:solidFill>
                  <a:schemeClr val="hlink"/>
                </a:solidFill>
              </a:rPr>
              <a:t>UI</a:t>
            </a:r>
            <a:r>
              <a:rPr lang="zh-CN" altLang="en-US" b="1" i="1" dirty="0">
                <a:solidFill>
                  <a:schemeClr val="hlink"/>
                </a:solidFill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</a:rPr>
              <a:t>UG</a:t>
            </a:r>
            <a:r>
              <a:rPr lang="zh-CN" altLang="en-US" b="1" i="1" dirty="0">
                <a:solidFill>
                  <a:schemeClr val="hlink"/>
                </a:solidFill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</a:rPr>
              <a:t>EI</a:t>
            </a:r>
            <a:r>
              <a:rPr lang="zh-CN" altLang="en-US" b="1" i="1" dirty="0">
                <a:solidFill>
                  <a:schemeClr val="hlink"/>
                </a:solidFill>
              </a:rPr>
              <a:t>、</a:t>
            </a:r>
            <a:r>
              <a:rPr lang="en-US" altLang="zh-CN" b="1" i="1" dirty="0">
                <a:solidFill>
                  <a:schemeClr val="hlink"/>
                </a:solidFill>
              </a:rPr>
              <a:t>EG</a:t>
            </a:r>
            <a:endParaRPr lang="en-US" altLang="zh-CN" b="1" i="1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Rules for Quantifiers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2628" y="1410329"/>
            <a:ext cx="8065268" cy="4267200"/>
          </a:xfrm>
        </p:spPr>
        <p:txBody>
          <a:bodyPr/>
          <a:lstStyle/>
          <a:p>
            <a:pPr eaLnBrk="1" hangingPunct="1">
              <a:tabLst>
                <a:tab pos="2054225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)	(substitute </a:t>
            </a:r>
            <a:r>
              <a:rPr lang="en-US" altLang="zh-CN" i="1" dirty="0">
                <a:sym typeface="Symbol" panose="05050102010706020507" pitchFamily="18" charset="2"/>
              </a:rPr>
              <a:t>any</a:t>
            </a:r>
            <a:r>
              <a:rPr lang="en-US" altLang="zh-CN" dirty="0">
                <a:sym typeface="Symbol" panose="05050102010706020507" pitchFamily="18" charset="2"/>
              </a:rPr>
              <a:t> specific object 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tabLst>
                <a:tab pos="2054225" algn="l"/>
              </a:tabLst>
            </a:pP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) , for an arbitrary element </a:t>
            </a:r>
            <a:r>
              <a:rPr lang="en-US" altLang="zh-CN" i="1" dirty="0"/>
              <a:t>g</a:t>
            </a:r>
            <a:r>
              <a:rPr lang="en-US" altLang="zh-CN" dirty="0"/>
              <a:t> of </a:t>
            </a:r>
            <a:r>
              <a:rPr lang="en-US" altLang="zh-CN" dirty="0" err="1"/>
              <a:t>u.d.</a:t>
            </a:r>
            <a:br>
              <a:rPr lang="en-US" altLang="zh-CN" dirty="0"/>
            </a:br>
            <a:r>
              <a:rPr lang="en-US" altLang="zh-CN" dirty="0">
                <a:sym typeface="Symbol" panose="05050102010706020507" pitchFamily="18" charset="2"/>
              </a:rPr>
              <a:t>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tabLst>
                <a:tab pos="2054225" algn="l"/>
              </a:tabLst>
            </a:pP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c</a:t>
            </a:r>
            <a:r>
              <a:rPr lang="en-US" altLang="zh-CN" dirty="0">
                <a:sym typeface="Symbol" panose="05050102010706020507" pitchFamily="18" charset="2"/>
              </a:rPr>
              <a:t>)  for some element c	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>
              <a:tabLst>
                <a:tab pos="2054225" algn="l"/>
              </a:tabLst>
            </a:pPr>
            <a:r>
              <a:rPr lang="en-US" altLang="zh-CN" i="1" dirty="0">
                <a:sym typeface="Symbol" panose="05050102010706020507" pitchFamily="18" charset="2"/>
              </a:rPr>
              <a:t> 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o</a:t>
            </a:r>
            <a:r>
              <a:rPr lang="en-US" altLang="zh-CN" dirty="0">
                <a:sym typeface="Symbol" panose="05050102010706020507" pitchFamily="18" charset="2"/>
              </a:rPr>
              <a:t>)   for some element o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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>
                <a:sym typeface="Symbol" panose="05050102010706020507" pitchFamily="18" charset="2"/>
              </a:rPr>
              <a:t>P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i="1" dirty="0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17764" name="Line 4"/>
          <p:cNvSpPr>
            <a:spLocks noChangeShapeType="1"/>
          </p:cNvSpPr>
          <p:nvPr/>
        </p:nvSpPr>
        <p:spPr bwMode="auto">
          <a:xfrm>
            <a:off x="975048" y="1953551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975048" y="3020351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1051248" y="4087151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975048" y="5153951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117768" name="WordArt 8"/>
          <p:cNvSpPr>
            <a:spLocks noChangeArrowheads="1" noChangeShapeType="1" noTextEdit="1"/>
          </p:cNvSpPr>
          <p:nvPr/>
        </p:nvSpPr>
        <p:spPr bwMode="auto">
          <a:xfrm>
            <a:off x="3284240" y="1521453"/>
            <a:ext cx="48768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instantiation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69" name="WordArt 9"/>
          <p:cNvSpPr>
            <a:spLocks noChangeArrowheads="1" noChangeShapeType="1" noTextEdit="1"/>
          </p:cNvSpPr>
          <p:nvPr/>
        </p:nvSpPr>
        <p:spPr bwMode="auto">
          <a:xfrm>
            <a:off x="3262636" y="3027991"/>
            <a:ext cx="5029200" cy="5334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Universal generalization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70" name="WordArt 10"/>
          <p:cNvSpPr>
            <a:spLocks noChangeArrowheads="1" noChangeShapeType="1" noTextEdit="1"/>
          </p:cNvSpPr>
          <p:nvPr/>
        </p:nvSpPr>
        <p:spPr bwMode="auto">
          <a:xfrm>
            <a:off x="3207296" y="3655053"/>
            <a:ext cx="53340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Existential instantiation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771" name="WordArt 11"/>
          <p:cNvSpPr>
            <a:spLocks noChangeArrowheads="1" noChangeShapeType="1" noTextEdit="1"/>
          </p:cNvSpPr>
          <p:nvPr/>
        </p:nvSpPr>
        <p:spPr bwMode="auto">
          <a:xfrm>
            <a:off x="3131840" y="5285415"/>
            <a:ext cx="5181600" cy="45720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CN" sz="3600" kern="10" dirty="0">
                <a:solidFill>
                  <a:srgbClr val="336699"/>
                </a:solidFill>
                <a:effectLst>
                  <a:outerShdw dist="45791" dir="2021404" algn="ctr" rotWithShape="0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Existential generalization</a:t>
            </a:r>
            <a:endParaRPr lang="zh-CN" altLang="en-US" sz="3600" kern="10" dirty="0">
              <a:solidFill>
                <a:srgbClr val="336699"/>
              </a:solidFill>
              <a:effectLst>
                <a:outerShdw dist="45791" dir="2021404" algn="ctr" rotWithShape="0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-18580" y="260648"/>
            <a:ext cx="9162579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UI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(universal instantiation)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全称量词实例化规则　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b="1" dirty="0"/>
              <a:t> </a:t>
            </a:r>
            <a:r>
              <a:rPr lang="zh-CN" altLang="en-US" sz="2800" b="1" dirty="0"/>
              <a:t>表示为                   </a:t>
            </a:r>
            <a:r>
              <a:rPr lang="en-US" altLang="zh-CN" sz="2800" b="1" dirty="0"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b="1" dirty="0">
                <a:sym typeface="Wingdings" panose="05000000000000000000" pitchFamily="2" charset="2"/>
              </a:rPr>
              <a:t>————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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A(c)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例如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</a:t>
            </a:r>
            <a:r>
              <a:rPr lang="en-US" altLang="zh-CN" sz="2800" b="1" dirty="0">
                <a:sym typeface="Symbol" panose="05050102010706020507" pitchFamily="18" charset="2"/>
              </a:rPr>
              <a:t>(1)  x(F(x)</a:t>
            </a:r>
            <a:r>
              <a:rPr lang="en-US" altLang="zh-CN" sz="2800" b="1" dirty="0"/>
              <a:t>→G(x))        </a:t>
            </a:r>
            <a:r>
              <a:rPr lang="zh-CN" altLang="en-US" sz="2800" b="1" dirty="0"/>
              <a:t>前提引入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400" b="1" dirty="0">
                <a:sym typeface="Symbol" panose="05050102010706020507" pitchFamily="18" charset="2"/>
              </a:rPr>
              <a:t>     </a:t>
            </a:r>
            <a:r>
              <a:rPr lang="en-US" altLang="zh-CN" sz="2400" b="1" dirty="0">
                <a:sym typeface="Symbol" panose="05050102010706020507" pitchFamily="18" charset="2"/>
              </a:rPr>
              <a:t>(2)  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F(a)</a:t>
            </a:r>
            <a:r>
              <a:rPr lang="en-US" altLang="zh-CN" sz="2800" b="1" dirty="0"/>
              <a:t>→G(a)               (1)UI</a:t>
            </a:r>
            <a:endParaRPr lang="en-US" altLang="zh-CN" sz="2800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universal generalization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全称量词引入规则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b="1" dirty="0"/>
              <a:t>表示为              </a:t>
            </a:r>
            <a:r>
              <a:rPr lang="zh-CN" altLang="en-US" b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A(y), </a:t>
            </a:r>
            <a:r>
              <a:rPr lang="zh-CN" altLang="en-US" b="1" dirty="0">
                <a:sym typeface="Symbol" panose="05050102010706020507" pitchFamily="18" charset="2"/>
              </a:rPr>
              <a:t>对于任意</a:t>
            </a:r>
            <a:r>
              <a:rPr lang="en-US" altLang="zh-CN" b="1" dirty="0">
                <a:sym typeface="Symbol" panose="05050102010706020507" pitchFamily="18" charset="2"/>
              </a:rPr>
              <a:t>y    </a:t>
            </a:r>
            <a:endParaRPr lang="en-US" altLang="zh-CN" b="1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———— 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</a:t>
            </a:r>
            <a:r>
              <a:rPr lang="en-US" altLang="zh-CN" b="1" i="1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</a:t>
            </a:r>
            <a:r>
              <a:rPr lang="en-US" altLang="zh-CN" b="1" dirty="0" err="1">
                <a:sym typeface="Symbol" panose="05050102010706020507" pitchFamily="18" charset="2"/>
              </a:rPr>
              <a:t>xA</a:t>
            </a:r>
            <a:r>
              <a:rPr lang="en-US" altLang="zh-CN" b="1" dirty="0">
                <a:sym typeface="Symbol" panose="05050102010706020507" pitchFamily="18" charset="2"/>
              </a:rPr>
              <a:t>(x)</a:t>
            </a: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b="1" dirty="0"/>
              <a:t>例如</a:t>
            </a:r>
            <a:br>
              <a:rPr lang="zh-CN" altLang="en-US" b="1" dirty="0"/>
            </a:br>
            <a:r>
              <a:rPr lang="zh-CN" altLang="en-US" b="1" dirty="0">
                <a:sym typeface="Symbol" panose="05050102010706020507" pitchFamily="18" charset="2"/>
              </a:rPr>
              <a:t>    </a:t>
            </a:r>
            <a:r>
              <a:rPr lang="en-US" altLang="zh-CN" b="1" dirty="0">
                <a:sym typeface="Symbol" panose="05050102010706020507" pitchFamily="18" charset="2"/>
              </a:rPr>
              <a:t>(1)  F(y)</a:t>
            </a:r>
            <a:r>
              <a:rPr lang="en-US" altLang="zh-CN" b="1" dirty="0"/>
              <a:t>→G(y) , </a:t>
            </a:r>
            <a:r>
              <a:rPr lang="zh-CN" altLang="en-US" b="1" dirty="0"/>
              <a:t>对于任意</a:t>
            </a:r>
            <a:r>
              <a:rPr lang="en-US" altLang="zh-CN" b="1" dirty="0"/>
              <a:t>y     </a:t>
            </a:r>
            <a:r>
              <a:rPr lang="zh-CN" altLang="en-US" b="1" dirty="0"/>
              <a:t>前提引入</a:t>
            </a:r>
            <a:br>
              <a:rPr lang="zh-CN" altLang="en-US" b="1" dirty="0"/>
            </a:b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(2)  </a:t>
            </a:r>
            <a:r>
              <a:rPr lang="en-US" altLang="zh-CN" b="1" dirty="0">
                <a:sym typeface="Symbol" panose="05050102010706020507" pitchFamily="18" charset="2"/>
              </a:rPr>
              <a:t>x(F(x)</a:t>
            </a:r>
            <a:r>
              <a:rPr lang="en-US" altLang="zh-CN" b="1" dirty="0"/>
              <a:t>→G(x))        (1)UG</a:t>
            </a:r>
            <a:endParaRPr lang="en-US" altLang="zh-CN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EI</a:t>
            </a: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(existential instantiation)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存在量词实例化规则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zh-CN" altLang="en-US" sz="2800" b="1" dirty="0"/>
              <a:t>表示为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i="1" dirty="0">
                <a:sym typeface="Wingdings" panose="05000000000000000000" pitchFamily="2" charset="2"/>
              </a:rPr>
              <a:t> </a:t>
            </a:r>
            <a:r>
              <a:rPr lang="en-US" altLang="zh-CN" sz="2800" b="1" dirty="0">
                <a:sym typeface="Wingdings" panose="05000000000000000000" pitchFamily="2" charset="2"/>
              </a:rPr>
              <a:t>————</a:t>
            </a:r>
            <a:endParaRPr lang="en-US" altLang="zh-CN" sz="2800" b="1" dirty="0">
              <a:sym typeface="Wingdings" panose="05000000000000000000" pitchFamily="2" charset="2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altLang="zh-CN" sz="2800" b="1" dirty="0">
                <a:sym typeface="Symbol" panose="05050102010706020507" pitchFamily="18" charset="2"/>
              </a:rPr>
              <a:t>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A(c), </a:t>
            </a:r>
            <a:r>
              <a:rPr lang="zh-CN" altLang="en-US" sz="2800" b="1" dirty="0">
                <a:sym typeface="Symbol" panose="05050102010706020507" pitchFamily="18" charset="2"/>
              </a:rPr>
              <a:t>对某个</a:t>
            </a:r>
            <a:r>
              <a:rPr lang="en-US" altLang="zh-CN" sz="2800" b="1" dirty="0">
                <a:sym typeface="Symbol" panose="05050102010706020507" pitchFamily="18" charset="2"/>
              </a:rPr>
              <a:t>c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endParaRPr lang="en-US" altLang="zh-CN" sz="2800" b="1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zh-CN" altLang="en-US" sz="2800" b="1" dirty="0"/>
              <a:t>例如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(1)   x(F(x)</a:t>
            </a:r>
            <a:r>
              <a:rPr lang="en-US" altLang="zh-CN" sz="2800" b="1" dirty="0"/>
              <a:t>∧G(x))        </a:t>
            </a:r>
            <a:r>
              <a:rPr lang="zh-CN" altLang="en-US" sz="2800" b="1" dirty="0"/>
              <a:t>前提引入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</a:t>
            </a:r>
            <a:r>
              <a:rPr lang="en-US" altLang="zh-CN" sz="2800" b="1" dirty="0">
                <a:sym typeface="Symbol" panose="05050102010706020507" pitchFamily="18" charset="2"/>
              </a:rPr>
              <a:t>(2)  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F(a)</a:t>
            </a:r>
            <a:r>
              <a:rPr lang="en-US" altLang="zh-CN" sz="2800" b="1" dirty="0"/>
              <a:t>∧G(a)               (1)EI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EG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规则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existential generalization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存在量词引入规则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 </a:t>
            </a:r>
            <a:r>
              <a:rPr lang="zh-CN" altLang="en-US" sz="2800" b="1" dirty="0"/>
              <a:t>表示为                    </a:t>
            </a:r>
            <a:r>
              <a:rPr lang="zh-CN" altLang="en-US" sz="2800" b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A(c),</a:t>
            </a:r>
            <a:r>
              <a:rPr lang="zh-CN" altLang="en-US" sz="2800" b="1" dirty="0">
                <a:sym typeface="Symbol" panose="05050102010706020507" pitchFamily="18" charset="2"/>
              </a:rPr>
              <a:t> 对某个</a:t>
            </a:r>
            <a:r>
              <a:rPr lang="en-US" altLang="zh-CN" sz="2800" b="1" dirty="0">
                <a:sym typeface="Symbol" panose="05050102010706020507" pitchFamily="18" charset="2"/>
              </a:rPr>
              <a:t>c    </a:t>
            </a:r>
            <a:endParaRPr lang="en-US" altLang="zh-CN" sz="2800" b="1" dirty="0">
              <a:sym typeface="Symbol" panose="05050102010706020507" pitchFamily="18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b="1" i="1" dirty="0">
                <a:sym typeface="Wingdings" panose="05000000000000000000" pitchFamily="2" charset="2"/>
              </a:rPr>
              <a:t> </a:t>
            </a:r>
            <a:r>
              <a:rPr lang="en-US" altLang="zh-CN" sz="2400" b="1" dirty="0">
                <a:sym typeface="Wingdings" panose="05000000000000000000" pitchFamily="2" charset="2"/>
              </a:rPr>
              <a:t>———— </a:t>
            </a:r>
            <a:endParaRPr lang="en-US" altLang="zh-CN" sz="2400" b="1" dirty="0">
              <a:sym typeface="Wingdings" panose="05000000000000000000" pitchFamily="2" charset="2"/>
            </a:endParaRPr>
          </a:p>
          <a:p>
            <a:pPr algn="ctr" eaLnBrk="1" hangingPunct="1">
              <a:buFontTx/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</a:t>
            </a:r>
            <a:r>
              <a:rPr lang="en-US" altLang="zh-CN" sz="2800" b="1" i="1" dirty="0"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ym typeface="Symbol" panose="05050102010706020507" pitchFamily="18" charset="2"/>
              </a:rPr>
              <a:t></a:t>
            </a:r>
            <a:r>
              <a:rPr lang="en-US" altLang="zh-CN" sz="2800" b="1" dirty="0" err="1">
                <a:sym typeface="Symbol" panose="05050102010706020507" pitchFamily="18" charset="2"/>
              </a:rPr>
              <a:t>xA</a:t>
            </a:r>
            <a:r>
              <a:rPr lang="en-US" altLang="zh-CN" sz="2800" b="1" dirty="0">
                <a:sym typeface="Symbol" panose="05050102010706020507" pitchFamily="18" charset="2"/>
              </a:rPr>
              <a:t>(x)</a:t>
            </a: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en-US" altLang="zh-CN" sz="2800" b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b="1" dirty="0"/>
              <a:t>例如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ym typeface="Symbol" panose="05050102010706020507" pitchFamily="18" charset="2"/>
              </a:rPr>
              <a:t>(1)   F(c)</a:t>
            </a:r>
            <a:r>
              <a:rPr lang="en-US" altLang="zh-CN" sz="2800" b="1" dirty="0"/>
              <a:t>∧G(c)             </a:t>
            </a:r>
            <a:r>
              <a:rPr lang="zh-CN" altLang="en-US" sz="2800" b="1" dirty="0"/>
              <a:t>前提引入</a:t>
            </a:r>
            <a:endParaRPr lang="zh-CN" altLang="en-US" sz="2800" b="1" dirty="0"/>
          </a:p>
          <a:p>
            <a:pPr eaLnBrk="1" hangingPunct="1">
              <a:buFontTx/>
              <a:buNone/>
            </a:pPr>
            <a:r>
              <a:rPr lang="zh-CN" altLang="en-US" sz="2800" b="1" dirty="0">
                <a:sym typeface="Symbol" panose="05050102010706020507" pitchFamily="18" charset="2"/>
              </a:rPr>
              <a:t>      </a:t>
            </a:r>
            <a:r>
              <a:rPr lang="en-US" altLang="zh-CN" sz="2800" b="1" dirty="0">
                <a:sym typeface="Symbol" panose="05050102010706020507" pitchFamily="18" charset="2"/>
              </a:rPr>
              <a:t>(2)</a:t>
            </a:r>
            <a:r>
              <a:rPr lang="en-US" altLang="zh-CN" sz="2400" b="1" dirty="0">
                <a:sym typeface="Symbol" panose="05050102010706020507" pitchFamily="18" charset="2"/>
              </a:rPr>
              <a:t>   </a:t>
            </a:r>
            <a:r>
              <a:rPr lang="en-US" altLang="zh-CN" sz="2800" b="1" dirty="0">
                <a:sym typeface="Symbol" panose="05050102010706020507" pitchFamily="18" charset="2"/>
              </a:rPr>
              <a:t>x(F(x)</a:t>
            </a:r>
            <a:r>
              <a:rPr lang="en-US" altLang="zh-CN" sz="2800" b="1" dirty="0"/>
              <a:t>∧G(x))        (1)EG</a:t>
            </a:r>
            <a:endParaRPr lang="en-US" altLang="zh-CN" sz="28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构造推理的证明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dirty="0"/>
              <a:t>前提</a:t>
            </a:r>
            <a:r>
              <a:rPr lang="en-US" altLang="zh-CN" dirty="0"/>
              <a:t>:  </a:t>
            </a:r>
            <a:r>
              <a:rPr lang="en-US" altLang="zh-CN" dirty="0">
                <a:sym typeface="Symbol" panose="05050102010706020507" pitchFamily="18" charset="2"/>
              </a:rPr>
              <a:t>x(F(x)G(x))</a:t>
            </a:r>
            <a:r>
              <a:rPr lang="zh-CN" altLang="en-US" dirty="0"/>
              <a:t>，</a:t>
            </a:r>
            <a:r>
              <a:rPr lang="en-US" altLang="zh-CN" dirty="0"/>
              <a:t>F(a)   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结论</a:t>
            </a:r>
            <a:r>
              <a:rPr lang="en-US" altLang="zh-CN" dirty="0"/>
              <a:t>:  G(a)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</a:t>
            </a:r>
            <a:r>
              <a:rPr lang="zh-CN" altLang="en-US" dirty="0"/>
              <a:t>证明</a:t>
            </a:r>
            <a:r>
              <a:rPr lang="en-US" altLang="zh-CN" dirty="0"/>
              <a:t>:  (1) F(a)                 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endParaRPr lang="zh-CN" altLang="en-US" dirty="0"/>
          </a:p>
          <a:p>
            <a:pPr eaLnBrk="1" hangingPunct="1">
              <a:buFontTx/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x(F(x)G(x))   </a:t>
            </a:r>
            <a:r>
              <a:rPr lang="zh-CN" altLang="en-US" dirty="0">
                <a:sym typeface="Symbol" panose="05050102010706020507" pitchFamily="18" charset="2"/>
              </a:rPr>
              <a:t>前提引入</a:t>
            </a:r>
            <a:endParaRPr lang="zh-CN" altLang="en-US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dirty="0">
                <a:sym typeface="Symbol" panose="05050102010706020507" pitchFamily="18" charset="2"/>
              </a:rPr>
              <a:t>             </a:t>
            </a:r>
            <a:r>
              <a:rPr lang="en-US" altLang="zh-CN" dirty="0">
                <a:sym typeface="Symbol" panose="05050102010706020507" pitchFamily="18" charset="2"/>
              </a:rPr>
              <a:t>(3) F(a)G(a)          (2)UI</a:t>
            </a: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             (4) G(a)                    (1)(3)</a:t>
            </a:r>
            <a:r>
              <a:rPr lang="zh-CN" altLang="en-US" dirty="0"/>
              <a:t>假言推理 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Returning to the Socrates Example </a:t>
            </a:r>
            <a:endParaRPr lang="en-US" sz="4000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0" dirty="0"/>
              <a:t>Introduce the  propositional functions </a:t>
            </a:r>
            <a:r>
              <a:rPr lang="en-US" altLang="zh-CN" sz="2400" b="0" i="1" dirty="0"/>
              <a:t>Man(x) </a:t>
            </a:r>
            <a:r>
              <a:rPr lang="en-US" altLang="zh-CN" sz="2400" b="0" dirty="0"/>
              <a:t>denoting “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is a man” and  </a:t>
            </a:r>
            <a:r>
              <a:rPr lang="en-US" altLang="zh-CN" sz="2400" b="0" i="1" dirty="0"/>
              <a:t>Mortal(x)</a:t>
            </a:r>
            <a:r>
              <a:rPr lang="en-US" altLang="zh-CN" sz="2400" b="0" dirty="0"/>
              <a:t> denoting “</a:t>
            </a:r>
            <a:r>
              <a:rPr lang="en-US" altLang="zh-CN" sz="2400" b="0" i="1" dirty="0"/>
              <a:t>x</a:t>
            </a:r>
            <a:r>
              <a:rPr lang="en-US" altLang="zh-CN" sz="2400" b="0" dirty="0"/>
              <a:t> is mortal.”  Specify the  domain as all people.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The two premises are:</a:t>
            </a:r>
            <a:endParaRPr lang="en-US" altLang="zh-CN" sz="2400" b="0" dirty="0"/>
          </a:p>
          <a:p>
            <a:pPr marL="0" indent="0" eaLnBrk="1" hangingPunct="1"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) 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	      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The conclusion is:</a:t>
            </a:r>
            <a:endParaRPr lang="en-US" altLang="zh-CN" sz="2400" b="0" dirty="0"/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	    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</a:t>
            </a:r>
            <a:endParaRPr lang="en-US" altLang="zh-CN" sz="2400" b="0" dirty="0"/>
          </a:p>
          <a:p>
            <a:pPr eaLnBrk="1" hangingPunct="1"/>
            <a:endParaRPr lang="en-US" altLang="zh-CN" sz="2400" b="0" dirty="0"/>
          </a:p>
          <a:p>
            <a:pPr eaLnBrk="1" hangingPunct="1"/>
            <a:endParaRPr lang="en-US" altLang="zh-CN" sz="24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18E1-E3F4-43CF-945D-5661C3EF86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Returning to the Socrates Example </a:t>
            </a:r>
            <a:endParaRPr lang="en-US" sz="4000" dirty="0"/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95320" cy="4525963"/>
          </a:xfrm>
        </p:spPr>
        <p:txBody>
          <a:bodyPr/>
          <a:lstStyle/>
          <a:p>
            <a:pPr eaLnBrk="1" hangingPunct="1"/>
            <a:r>
              <a:rPr lang="en-US" altLang="zh-CN" sz="2400" b="0" dirty="0"/>
              <a:t>The two premises are:</a:t>
            </a:r>
            <a:endParaRPr lang="en-US" altLang="zh-CN" sz="2400" b="0" dirty="0"/>
          </a:p>
          <a:p>
            <a:pPr marL="0" indent="0" eaLnBrk="1" hangingPunct="1">
              <a:buNone/>
            </a:pP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			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) )</a:t>
            </a:r>
            <a:endParaRPr kumimoji="1" lang="en-US" altLang="zh-CN" sz="2400" dirty="0">
              <a:solidFill>
                <a:srgbClr val="000000"/>
              </a:solidFill>
              <a:latin typeface="Times New Roman" panose="02020603050405020304"/>
              <a:ea typeface="宋体" panose="02010600030101010101" pitchFamily="2" charset="-122"/>
            </a:endParaRPr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	      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The conclusion is:</a:t>
            </a:r>
            <a:endParaRPr lang="en-US" altLang="zh-CN" sz="2400" b="0" dirty="0"/>
          </a:p>
          <a:p>
            <a:pPr marL="0" indent="0" eaLnBrk="1" hangingPunct="1">
              <a:buNone/>
            </a:pP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			    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</a:t>
            </a:r>
            <a:endParaRPr lang="en-US" altLang="zh-CN" sz="2400" b="0" dirty="0"/>
          </a:p>
          <a:p>
            <a:pPr eaLnBrk="1" hangingPunct="1"/>
            <a:r>
              <a:rPr lang="en-US" altLang="zh-CN" sz="2400" b="0" dirty="0"/>
              <a:t>Proof</a:t>
            </a:r>
            <a:endParaRPr lang="en-US" altLang="zh-CN" sz="2400" b="0" dirty="0"/>
          </a:p>
          <a:p>
            <a:pPr eaLnBrk="1" hangingPunct="1">
              <a:buFontTx/>
              <a:buNone/>
            </a:pPr>
            <a:r>
              <a:rPr lang="zh-CN" altLang="en-US" sz="2400" dirty="0"/>
              <a:t>             </a:t>
            </a:r>
            <a:r>
              <a:rPr lang="en-US" altLang="zh-CN" sz="2400" dirty="0"/>
              <a:t>(1) </a:t>
            </a:r>
            <a:r>
              <a:rPr kumimoji="1" lang="zh-CN" altLang="en-US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x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) )</a:t>
            </a:r>
            <a:r>
              <a:rPr lang="en-US" altLang="zh-CN" sz="2400" dirty="0">
                <a:sym typeface="Symbol" panose="05050102010706020507" pitchFamily="18" charset="2"/>
              </a:rPr>
              <a:t>   		</a:t>
            </a:r>
            <a:r>
              <a:rPr lang="zh-CN" altLang="en-US" sz="2400" dirty="0">
                <a:sym typeface="Symbol" panose="05050102010706020507" pitchFamily="18" charset="2"/>
              </a:rPr>
              <a:t>前提引入</a:t>
            </a:r>
            <a:endParaRPr lang="zh-CN" altLang="en-US" sz="24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     </a:t>
            </a:r>
            <a:r>
              <a:rPr lang="en-US" altLang="zh-CN" sz="2400" dirty="0">
                <a:sym typeface="Symbol" panose="05050102010706020507" pitchFamily="18" charset="2"/>
              </a:rPr>
              <a:t>(2)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 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  <a:sym typeface="Symbol" panose="05050102010706020507" pitchFamily="18" charset="2"/>
              </a:rPr>
              <a:t>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Mortal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 	</a:t>
            </a:r>
            <a:r>
              <a:rPr lang="en-US" altLang="zh-CN" sz="2400" dirty="0">
                <a:sym typeface="Symbol" panose="05050102010706020507" pitchFamily="18" charset="2"/>
              </a:rPr>
              <a:t>(1)UI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dirty="0"/>
              <a:t>	         (3) </a:t>
            </a:r>
            <a:r>
              <a:rPr kumimoji="1" lang="en-US" altLang="zh-CN" sz="2400" i="1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Man</a:t>
            </a:r>
            <a:r>
              <a:rPr kumimoji="1" lang="en-US" altLang="zh-CN" sz="2400" dirty="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                                  	</a:t>
            </a:r>
            <a:r>
              <a:rPr lang="zh-CN" altLang="en-US" sz="2400" dirty="0">
                <a:sym typeface="Symbol" panose="05050102010706020507" pitchFamily="18" charset="2"/>
              </a:rPr>
              <a:t>前提引入</a:t>
            </a:r>
            <a:endParaRPr lang="en-US" altLang="zh-CN" sz="2400" dirty="0"/>
          </a:p>
          <a:p>
            <a:pPr eaLnBrk="1" hangingPunct="1">
              <a:buFontTx/>
              <a:buNone/>
            </a:pPr>
            <a:r>
              <a:rPr lang="en-US" altLang="zh-CN" sz="2400" dirty="0"/>
              <a:t>             (4</a:t>
            </a:r>
            <a:r>
              <a:rPr lang="en-US" altLang="zh-CN" sz="2400"/>
              <a:t>) </a:t>
            </a:r>
            <a:r>
              <a:rPr kumimoji="1" lang="en-US" altLang="zh-CN" sz="2400" i="1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Mortal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/>
                <a:ea typeface="宋体" panose="02010600030101010101" pitchFamily="2" charset="-122"/>
              </a:rPr>
              <a:t>(Socrates)</a:t>
            </a:r>
            <a:r>
              <a:rPr lang="en-US" altLang="zh-CN" sz="2400"/>
              <a:t>          </a:t>
            </a:r>
            <a:r>
              <a:rPr lang="en-US" altLang="zh-CN" sz="2400" dirty="0"/>
              <a:t>			(2)(3)</a:t>
            </a:r>
            <a:r>
              <a:rPr lang="zh-CN" altLang="en-US" sz="2400" dirty="0"/>
              <a:t>假言推理 </a:t>
            </a:r>
            <a:endParaRPr lang="en-US" altLang="zh-CN" sz="2400" b="0" dirty="0"/>
          </a:p>
          <a:p>
            <a:pPr eaLnBrk="1" hangingPunct="1"/>
            <a:endParaRPr lang="en-US" altLang="zh-CN" sz="2400" b="0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8718E1-E3F4-43CF-945D-5661C3EF8693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构造推理的证明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举例、续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/>
              <a:t>前提</a:t>
            </a:r>
            <a:r>
              <a:rPr lang="en-US" altLang="zh-CN" sz="2800" dirty="0"/>
              <a:t>:  </a:t>
            </a:r>
            <a:r>
              <a:rPr lang="en-US" altLang="zh-CN" sz="2800" dirty="0">
                <a:sym typeface="Symbol" panose="05050102010706020507" pitchFamily="18" charset="2"/>
              </a:rPr>
              <a:t>x(F(x)G(x))</a:t>
            </a:r>
            <a:r>
              <a:rPr lang="zh-CN" altLang="en-US" sz="2800" dirty="0"/>
              <a:t>，</a:t>
            </a:r>
            <a:r>
              <a:rPr lang="zh-CN" altLang="en-US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xF</a:t>
            </a:r>
            <a:r>
              <a:rPr lang="en-US" altLang="zh-CN" sz="2800" dirty="0"/>
              <a:t>(x)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结论</a:t>
            </a:r>
            <a:r>
              <a:rPr lang="en-US" altLang="zh-CN" sz="2800" dirty="0"/>
              <a:t>: 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/>
              <a:t>(x)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</a:t>
            </a:r>
            <a:r>
              <a:rPr lang="zh-CN" altLang="en-US" sz="2800" dirty="0"/>
              <a:t>证明</a:t>
            </a:r>
            <a:r>
              <a:rPr lang="en-US" altLang="zh-CN" sz="2800" dirty="0"/>
              <a:t>:  (1)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xF</a:t>
            </a:r>
            <a:r>
              <a:rPr lang="en-US" altLang="zh-CN" sz="2800" dirty="0"/>
              <a:t>(x)             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(2)  F(c)                  (1) EI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(3) </a:t>
            </a:r>
            <a:r>
              <a:rPr lang="en-US" altLang="zh-CN" sz="2800" dirty="0">
                <a:sym typeface="Symbol" panose="05050102010706020507" pitchFamily="18" charset="2"/>
              </a:rPr>
              <a:t>x(F(x)G(x))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(4) F(c)G(c)         (3) UI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/>
              <a:t>              (5) G(c)                  (2)(4)</a:t>
            </a:r>
            <a:r>
              <a:rPr lang="zh-CN" altLang="en-US" sz="2800" dirty="0"/>
              <a:t>假言推理 </a:t>
            </a:r>
            <a:endParaRPr lang="zh-CN" altLang="en-US" sz="2800" dirty="0"/>
          </a:p>
          <a:p>
            <a:pPr eaLnBrk="1" hangingPunct="1">
              <a:buFontTx/>
              <a:buNone/>
            </a:pPr>
            <a:r>
              <a:rPr lang="zh-CN" altLang="en-US" sz="2800" dirty="0"/>
              <a:t>              </a:t>
            </a:r>
            <a:r>
              <a:rPr lang="en-US" altLang="zh-CN" sz="2800" dirty="0"/>
              <a:t>(6)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xG</a:t>
            </a:r>
            <a:r>
              <a:rPr lang="en-US" altLang="zh-CN" sz="2800" dirty="0"/>
              <a:t>(x)               (5) EG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 form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论证的形式结构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35280" cy="45259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premises</a:t>
            </a:r>
            <a:r>
              <a:rPr lang="zh-CN" altLang="en-US" dirty="0"/>
              <a:t>： 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,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  <a:r>
              <a:rPr lang="en-US" altLang="zh-CN" dirty="0"/>
              <a:t>,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3 </a:t>
            </a:r>
            <a:r>
              <a:rPr lang="en-US" altLang="zh-CN" dirty="0"/>
              <a:t>,</a:t>
            </a:r>
            <a:r>
              <a:rPr lang="en-US" altLang="zh-CN" dirty="0">
                <a:sym typeface="MT Extra" panose="05050102010205020202" pitchFamily="18" charset="2"/>
              </a:rPr>
              <a:t>…</a:t>
            </a:r>
            <a:r>
              <a:rPr lang="en-US" altLang="zh-CN" dirty="0"/>
              <a:t>,</a:t>
            </a:r>
            <a:r>
              <a:rPr lang="en-US" altLang="zh-CN" i="1" dirty="0" err="1">
                <a:sym typeface="Symbol" panose="05050102010706020507" pitchFamily="18" charset="2"/>
              </a:rPr>
              <a:t>A</a:t>
            </a:r>
            <a:r>
              <a:rPr lang="en-US" altLang="zh-CN" i="1" baseline="-25000" dirty="0" err="1">
                <a:sym typeface="Symbol" panose="05050102010706020507" pitchFamily="18" charset="2"/>
              </a:rPr>
              <a:t>k</a:t>
            </a:r>
            <a:endParaRPr lang="en-US" altLang="zh-CN" i="1" dirty="0"/>
          </a:p>
          <a:p>
            <a:pPr marL="0" indent="0" eaLnBrk="1" hangingPunct="1">
              <a:buNone/>
            </a:pPr>
            <a:r>
              <a:rPr lang="zh-CN" altLang="en-US" dirty="0"/>
              <a:t>  </a:t>
            </a:r>
            <a:r>
              <a:rPr lang="en-US" altLang="zh-CN" i="1" dirty="0"/>
              <a:t>conclusion</a:t>
            </a:r>
            <a:r>
              <a:rPr lang="zh-CN" altLang="en-US" dirty="0"/>
              <a:t>： 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marL="0" indent="0" eaLnBrk="1" hangingPunct="1">
              <a:buNone/>
            </a:pPr>
            <a:endParaRPr lang="en-US" altLang="zh-CN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 </a:t>
            </a:r>
            <a:r>
              <a:rPr lang="en-US" altLang="zh-CN" sz="3200" dirty="0"/>
              <a:t>An argument form is </a:t>
            </a:r>
            <a:r>
              <a:rPr lang="en-US" altLang="zh-CN" sz="3200" i="1" dirty="0">
                <a:solidFill>
                  <a:srgbClr val="C00000"/>
                </a:solidFill>
              </a:rPr>
              <a:t>valid</a:t>
            </a:r>
            <a:r>
              <a:rPr lang="en-US" altLang="zh-CN" sz="3200" dirty="0"/>
              <a:t> if and only if the following compound proposition is a tautology</a:t>
            </a:r>
            <a:endParaRPr lang="en-US" altLang="zh-CN" sz="3200" dirty="0"/>
          </a:p>
          <a:p>
            <a:pPr marL="0" indent="0" algn="ctr" eaLnBrk="1" hangingPunct="1">
              <a:buNone/>
            </a:pPr>
            <a:r>
              <a:rPr lang="en-US" altLang="zh-CN" dirty="0"/>
              <a:t>(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∧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∧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baseline="-25000" dirty="0">
                <a:sym typeface="Symbol" panose="05050102010706020507" pitchFamily="18" charset="2"/>
              </a:rPr>
              <a:t>3</a:t>
            </a:r>
            <a:r>
              <a:rPr lang="en-US" altLang="zh-CN" dirty="0"/>
              <a:t>∧</a:t>
            </a:r>
            <a:r>
              <a:rPr lang="en-US" altLang="zh-CN" dirty="0">
                <a:sym typeface="MT Extra" panose="05050102010205020202" pitchFamily="18" charset="2"/>
              </a:rPr>
              <a:t>…</a:t>
            </a:r>
            <a:r>
              <a:rPr lang="en-US" altLang="zh-CN" dirty="0"/>
              <a:t>∧</a:t>
            </a:r>
            <a:r>
              <a:rPr lang="en-US" altLang="zh-CN" i="1" dirty="0">
                <a:sym typeface="Symbol" panose="05050102010706020507" pitchFamily="18" charset="2"/>
              </a:rPr>
              <a:t>A</a:t>
            </a:r>
            <a:r>
              <a:rPr lang="en-US" altLang="zh-CN" i="1" baseline="-25000" dirty="0">
                <a:sym typeface="Symbol" panose="05050102010706020507" pitchFamily="18" charset="2"/>
              </a:rPr>
              <a:t>k</a:t>
            </a:r>
            <a:r>
              <a:rPr lang="en-US" altLang="zh-CN" dirty="0"/>
              <a:t>)→</a:t>
            </a:r>
            <a:r>
              <a:rPr lang="en-US" altLang="zh-CN" i="1" dirty="0"/>
              <a:t>B</a:t>
            </a:r>
            <a:endParaRPr lang="en-US" altLang="zh-CN" i="1" dirty="0"/>
          </a:p>
          <a:p>
            <a:pPr eaLnBrk="1" hangingPunct="1">
              <a:buFont typeface="Wingdings" panose="05000000000000000000" pitchFamily="2" charset="2"/>
              <a:buChar char="n"/>
            </a:pP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/>
              <a:t>构造推理的证明</a:t>
            </a:r>
            <a:r>
              <a:rPr lang="en-US" altLang="zh-CN" b="1" dirty="0"/>
              <a:t>(</a:t>
            </a:r>
            <a:r>
              <a:rPr lang="zh-CN" altLang="en-US" b="1" dirty="0"/>
              <a:t>举例、续</a:t>
            </a:r>
            <a:r>
              <a:rPr lang="en-US" altLang="zh-CN" b="1" dirty="0"/>
              <a:t>)</a:t>
            </a:r>
            <a:endParaRPr lang="en-US" altLang="zh-CN" b="1" dirty="0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sz="2800" dirty="0"/>
              <a:t>“</a:t>
            </a:r>
            <a:r>
              <a:rPr lang="zh-CN" altLang="en-US" sz="2800" dirty="0"/>
              <a:t>先</a:t>
            </a:r>
            <a:r>
              <a:rPr lang="en-US" altLang="zh-CN" sz="2800" dirty="0"/>
              <a:t>EI</a:t>
            </a:r>
            <a:r>
              <a:rPr lang="zh-CN" altLang="en-US" sz="2800" dirty="0"/>
              <a:t>，后</a:t>
            </a:r>
            <a:r>
              <a:rPr lang="en-US" altLang="zh-CN" sz="2800" dirty="0"/>
              <a:t>UI”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/>
              <a:t>证明</a:t>
            </a:r>
            <a:r>
              <a:rPr lang="en-US" altLang="zh-CN" sz="2800" dirty="0"/>
              <a:t>:  (1) </a:t>
            </a:r>
            <a:r>
              <a:rPr lang="en-US" altLang="zh-CN" sz="2800" dirty="0">
                <a:sym typeface="Symbol" panose="05050102010706020507" pitchFamily="18" charset="2"/>
              </a:rPr>
              <a:t>x(F(x)G(x))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(2) F(c)G(c)          (2) UI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/>
              <a:t>(3) </a:t>
            </a:r>
            <a:r>
              <a:rPr lang="en-US" altLang="zh-CN" sz="2800" dirty="0">
                <a:sym typeface="Symbol" panose="05050102010706020507" pitchFamily="18" charset="2"/>
              </a:rPr>
              <a:t></a:t>
            </a:r>
            <a:r>
              <a:rPr lang="en-US" altLang="zh-CN" sz="2800" dirty="0" err="1">
                <a:sym typeface="Symbol" panose="05050102010706020507" pitchFamily="18" charset="2"/>
              </a:rPr>
              <a:t>xF</a:t>
            </a:r>
            <a:r>
              <a:rPr lang="en-US" altLang="zh-CN" sz="2800" dirty="0"/>
              <a:t>(x)                 </a:t>
            </a:r>
            <a:r>
              <a:rPr lang="zh-CN" altLang="en-US" sz="2800" dirty="0">
                <a:sym typeface="Symbol" panose="05050102010706020507" pitchFamily="18" charset="2"/>
              </a:rPr>
              <a:t>前提引入</a:t>
            </a:r>
            <a:endParaRPr lang="zh-CN" altLang="en-US" sz="2800" dirty="0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              </a:t>
            </a:r>
            <a:r>
              <a:rPr lang="en-US" altLang="zh-CN" sz="2800" dirty="0">
                <a:sym typeface="Symbol" panose="05050102010706020507" pitchFamily="18" charset="2"/>
              </a:rPr>
              <a:t>(4)  F(c)                    (3) EI</a:t>
            </a:r>
            <a:endParaRPr lang="en-US" altLang="zh-CN" sz="2800" dirty="0"/>
          </a:p>
          <a:p>
            <a:pPr eaLnBrk="1" hangingPunct="1">
              <a:buFontTx/>
              <a:buNone/>
            </a:pPr>
            <a:r>
              <a:rPr lang="en-US" altLang="zh-CN" sz="2800" dirty="0">
                <a:sym typeface="MT Extra" panose="05050102010205020202" pitchFamily="18" charset="2"/>
              </a:rPr>
              <a:t>                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ym typeface="MT Extra" panose="05050102010205020202" pitchFamily="18" charset="2"/>
              </a:rPr>
              <a:t>     </a:t>
            </a:r>
            <a:r>
              <a:rPr lang="en-US" altLang="zh-CN" sz="2800" dirty="0">
                <a:sym typeface="Symbol" panose="05050102010706020507" pitchFamily="18" charset="2"/>
              </a:rPr>
              <a:t>                       </a:t>
            </a:r>
            <a:r>
              <a:rPr lang="en-US" altLang="zh-CN" sz="2800" dirty="0">
                <a:sym typeface="MT Extra" panose="05050102010205020202" pitchFamily="18" charset="2"/>
              </a:rPr>
              <a:t> 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endParaRPr lang="en-US" altLang="zh-CN" sz="2800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zh-CN" altLang="en-US" sz="2800" dirty="0"/>
              <a:t>说明：这个证明是错的</a:t>
            </a:r>
            <a:r>
              <a:rPr lang="en-US" altLang="zh-CN" sz="2800" dirty="0"/>
              <a:t>.  (3)</a:t>
            </a:r>
            <a:r>
              <a:rPr lang="en-US" altLang="zh-CN" sz="2800" dirty="0">
                <a:sym typeface="Symbol" panose="05050102010706020507" pitchFamily="18" charset="2"/>
              </a:rPr>
              <a:t>(4)</a:t>
            </a:r>
            <a:r>
              <a:rPr lang="zh-CN" altLang="en-US" sz="2800" dirty="0">
                <a:sym typeface="Symbol" panose="05050102010706020507" pitchFamily="18" charset="2"/>
              </a:rPr>
              <a:t>应当在</a:t>
            </a:r>
            <a:r>
              <a:rPr lang="en-US" altLang="zh-CN" sz="2800" dirty="0">
                <a:sym typeface="Symbol" panose="05050102010706020507" pitchFamily="18" charset="2"/>
              </a:rPr>
              <a:t>(1)</a:t>
            </a:r>
            <a:r>
              <a:rPr lang="en-US" altLang="zh-CN" sz="2800" dirty="0"/>
              <a:t>(2)</a:t>
            </a:r>
            <a:r>
              <a:rPr lang="zh-CN" altLang="en-US" sz="2800" dirty="0"/>
              <a:t>前，</a:t>
            </a:r>
            <a:r>
              <a:rPr lang="en-US" altLang="zh-CN" sz="2800" dirty="0"/>
              <a:t>(4)</a:t>
            </a:r>
            <a:r>
              <a:rPr lang="zh-CN" altLang="en-US" sz="2800" dirty="0"/>
              <a:t>中的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是特定的， </a:t>
            </a:r>
            <a:r>
              <a:rPr lang="en-US" altLang="zh-CN" sz="2800" dirty="0">
                <a:sym typeface="Symbol" panose="05050102010706020507" pitchFamily="18" charset="2"/>
              </a:rPr>
              <a:t>(2)</a:t>
            </a:r>
            <a:r>
              <a:rPr lang="zh-CN" altLang="en-US" sz="2800" dirty="0">
                <a:sym typeface="Symbol" panose="05050102010706020507" pitchFamily="18" charset="2"/>
              </a:rPr>
              <a:t>中的</a:t>
            </a:r>
            <a:r>
              <a:rPr lang="en-US" altLang="zh-CN" sz="2800" dirty="0">
                <a:sym typeface="Symbol" panose="05050102010706020507" pitchFamily="18" charset="2"/>
              </a:rPr>
              <a:t>c</a:t>
            </a:r>
            <a:r>
              <a:rPr lang="zh-CN" altLang="en-US" sz="2800" dirty="0">
                <a:sym typeface="Symbol" panose="05050102010706020507" pitchFamily="18" charset="2"/>
              </a:rPr>
              <a:t>是任意的</a:t>
            </a:r>
            <a:endParaRPr lang="zh-CN" altLang="en-US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4147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5963"/>
          </a:xfrm>
        </p:spPr>
        <p:txBody>
          <a:bodyPr/>
          <a:lstStyle/>
          <a:p>
            <a:r>
              <a:rPr lang="en-US" altLang="zh-CN" dirty="0"/>
              <a:t>Show that the premises “A student in this class has not read the book,”  and “ Everyone in this class passed the first exam” imply the conclusion “Someone who passed the first exam has not read the book.”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13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C(x):x in this class B(x):x read the book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P(x):x pass the exam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Premises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ym typeface="Symbol" panose="05050102010706020507" pitchFamily="18" charset="2"/>
              </a:rPr>
              <a:t>x(C(x)P(x)) </a:t>
            </a:r>
            <a:r>
              <a:rPr lang="en-US" altLang="zh-CN" sz="2800" dirty="0"/>
              <a:t>Everyone in this class passed the exam 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ym typeface="Symbol" panose="05050102010706020507" pitchFamily="18" charset="2"/>
              </a:rPr>
              <a:t>x(C(x)</a:t>
            </a:r>
            <a:r>
              <a:rPr lang="en-US" altLang="zh-CN" sz="2800" dirty="0"/>
              <a:t>∧ ¬ </a:t>
            </a:r>
            <a:r>
              <a:rPr lang="en-US" altLang="zh-CN" sz="2800" dirty="0">
                <a:sym typeface="Symbol" panose="05050102010706020507" pitchFamily="18" charset="2"/>
              </a:rPr>
              <a:t>B(x)) </a:t>
            </a:r>
            <a:r>
              <a:rPr lang="en-US" altLang="zh-CN" sz="2800" dirty="0"/>
              <a:t>A student in this class has not read the book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800" dirty="0"/>
              <a:t>Conclusion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>
                <a:sym typeface="Symbol" panose="05050102010706020507" pitchFamily="18" charset="2"/>
              </a:rPr>
              <a:t>x(P(x)</a:t>
            </a:r>
            <a:r>
              <a:rPr lang="en-US" altLang="zh-CN" sz="2800" dirty="0"/>
              <a:t>∧ ¬ </a:t>
            </a:r>
            <a:r>
              <a:rPr lang="en-US" altLang="zh-CN" sz="2800" dirty="0">
                <a:sym typeface="Symbol" panose="05050102010706020507" pitchFamily="18" charset="2"/>
              </a:rPr>
              <a:t>B(x))   </a:t>
            </a:r>
            <a:r>
              <a:rPr lang="en-US" altLang="zh-CN" sz="2800" dirty="0"/>
              <a:t>Someone who passed the exam has not read the book.                        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Example 13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           step                                   Reason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1  x(C(x)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B(x))                Premise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2  C(a)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B(a)                      EI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3  C(a)                                    Simplification from (2)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4  x(C(x)P(x))                   Premise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/>
              <a:t>5  </a:t>
            </a:r>
            <a:r>
              <a:rPr lang="en-US" altLang="zh-CN" sz="2400" dirty="0">
                <a:sym typeface="Symbol" panose="05050102010706020507" pitchFamily="18" charset="2"/>
              </a:rPr>
              <a:t>C(a)P(a)                          UI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6  P(a)                                    Modus ponens from(3)and(5)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7  </a:t>
            </a:r>
            <a:r>
              <a:rPr lang="en-US" altLang="zh-CN" sz="2400" dirty="0"/>
              <a:t>¬ </a:t>
            </a:r>
            <a:r>
              <a:rPr lang="en-US" altLang="zh-CN" sz="2400" dirty="0">
                <a:sym typeface="Symbol" panose="05050102010706020507" pitchFamily="18" charset="2"/>
              </a:rPr>
              <a:t>B(a)                                 Simplification from (2)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8  P(a)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B(a)                      Conjunction from(6) and (7)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9  x(P(x)</a:t>
            </a:r>
            <a:r>
              <a:rPr lang="en-US" altLang="zh-CN" sz="2400" dirty="0"/>
              <a:t>∧ ¬ </a:t>
            </a:r>
            <a:r>
              <a:rPr lang="en-US" altLang="zh-CN" sz="2400" dirty="0">
                <a:sym typeface="Symbol" panose="05050102010706020507" pitchFamily="18" charset="2"/>
              </a:rPr>
              <a:t>B(x))                EG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zh-CN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§1.6 – 4, 6, 12, 24, 29</a:t>
            </a: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endParaRPr lang="en-US" altLang="zh-CN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Due date</a:t>
            </a:r>
            <a:r>
              <a:rPr lang="zh-CN" altLang="en-US"/>
              <a:t>：</a:t>
            </a:r>
            <a:r>
              <a:rPr lang="en-US" altLang="zh-CN"/>
              <a:t>2024.03.18</a:t>
            </a:r>
            <a:endParaRPr lang="en-US" altLang="zh-CN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Argument form</a:t>
            </a:r>
            <a:b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论证的形式结构</a:t>
            </a:r>
            <a:endParaRPr lang="zh-CN" altLang="en-US" sz="4000" b="1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premises</a:t>
            </a:r>
            <a:r>
              <a:rPr lang="zh-CN" altLang="en-US" dirty="0"/>
              <a:t>：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q</a:t>
            </a:r>
            <a:r>
              <a:rPr lang="en-US" altLang="zh-CN" i="1" dirty="0"/>
              <a:t> </a:t>
            </a:r>
            <a:r>
              <a:rPr lang="en-US" altLang="zh-CN" dirty="0"/>
              <a:t>, ¬</a:t>
            </a:r>
            <a:r>
              <a:rPr lang="en-US" altLang="zh-CN" i="1" dirty="0"/>
              <a:t>p   conclusion</a:t>
            </a:r>
            <a:r>
              <a:rPr lang="zh-CN" altLang="en-US" dirty="0">
                <a:sym typeface="Symbol" panose="05050102010706020507" pitchFamily="18" charset="2"/>
              </a:rPr>
              <a:t>：</a:t>
            </a:r>
            <a:r>
              <a:rPr lang="en-US" altLang="zh-CN" i="1" dirty="0"/>
              <a:t>q</a:t>
            </a:r>
            <a:endParaRPr lang="en-US" altLang="zh-CN" i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(</a:t>
            </a:r>
            <a:r>
              <a:rPr lang="en-US" altLang="zh-CN" i="1" dirty="0" err="1"/>
              <a:t>p</a:t>
            </a:r>
            <a:r>
              <a:rPr lang="en-US" altLang="zh-CN" dirty="0" err="1"/>
              <a:t>∨</a:t>
            </a:r>
            <a:r>
              <a:rPr lang="en-US" altLang="zh-CN" i="1" dirty="0" err="1"/>
              <a:t>q</a:t>
            </a:r>
            <a:r>
              <a:rPr lang="en-US" altLang="zh-CN" i="1" dirty="0"/>
              <a:t> </a:t>
            </a:r>
            <a:r>
              <a:rPr lang="en-US" altLang="zh-CN" dirty="0"/>
              <a:t>)∧¬</a:t>
            </a:r>
            <a:r>
              <a:rPr lang="en-US" altLang="zh-CN" i="1" dirty="0"/>
              <a:t>p </a:t>
            </a:r>
            <a:r>
              <a:rPr lang="en-US" altLang="zh-CN" dirty="0"/>
              <a:t>→</a:t>
            </a:r>
            <a:r>
              <a:rPr lang="en-US" altLang="zh-CN" i="1" dirty="0"/>
              <a:t>q</a:t>
            </a:r>
            <a:r>
              <a:rPr lang="en-US" altLang="zh-CN" dirty="0"/>
              <a:t> </a:t>
            </a:r>
            <a:r>
              <a:rPr lang="en-US" altLang="zh-CN" sz="3200" dirty="0"/>
              <a:t>is a tautology</a:t>
            </a:r>
            <a:endParaRPr lang="zh-CN" altLang="en-US" dirty="0"/>
          </a:p>
        </p:txBody>
      </p:sp>
      <p:graphicFrame>
        <p:nvGraphicFramePr>
          <p:cNvPr id="134148" name="Group 4"/>
          <p:cNvGraphicFramePr>
            <a:graphicFrameLocks noGrp="1"/>
          </p:cNvGraphicFramePr>
          <p:nvPr/>
        </p:nvGraphicFramePr>
        <p:xfrm>
          <a:off x="1295400" y="3200400"/>
          <a:ext cx="7239000" cy="2587625"/>
        </p:xfrm>
        <a:graphic>
          <a:graphicData uri="http://schemas.openxmlformats.org/drawingml/2006/table">
            <a:tbl>
              <a:tblPr/>
              <a:tblGrid>
                <a:gridCol w="419100"/>
                <a:gridCol w="457200"/>
                <a:gridCol w="952500"/>
                <a:gridCol w="609600"/>
                <a:gridCol w="2057400"/>
                <a:gridCol w="2743200"/>
              </a:tblGrid>
              <a:tr h="51813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∨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¬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∨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)∧¬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800" b="0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∨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)∧¬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→</a:t>
                      </a:r>
                      <a:r>
                        <a:rPr kumimoji="0" lang="en-US" altLang="zh-CN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694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07" marB="45707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Nature &amp; Importance of Proofs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In mathematics, a </a:t>
            </a:r>
            <a:r>
              <a:rPr lang="en-US" altLang="zh-CN" sz="2800" i="1" dirty="0"/>
              <a:t>proof</a:t>
            </a:r>
            <a:r>
              <a:rPr lang="en-US" altLang="zh-CN" sz="2800" dirty="0"/>
              <a:t> is: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dirty="0"/>
              <a:t>a </a:t>
            </a:r>
            <a:r>
              <a:rPr lang="en-US" altLang="zh-CN" sz="2400" i="1" dirty="0"/>
              <a:t>correct</a:t>
            </a:r>
            <a:r>
              <a:rPr lang="en-US" altLang="zh-CN" sz="2400" dirty="0"/>
              <a:t> (well-reasoned, logically valid) and </a:t>
            </a:r>
            <a:r>
              <a:rPr lang="en-US" altLang="zh-CN" sz="2400" i="1" dirty="0"/>
              <a:t>complete</a:t>
            </a:r>
            <a:r>
              <a:rPr lang="en-US" altLang="zh-CN" sz="2400" dirty="0"/>
              <a:t> (clear, detailed) argument that rigorously &amp; undeniably establishes the truth of a mathematical statement.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Why must the argument be correct &amp; complete?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/>
              <a:t>Correctness</a:t>
            </a:r>
            <a:r>
              <a:rPr lang="en-US" altLang="zh-CN" sz="2400" dirty="0"/>
              <a:t> prevents us from fooling ourselves.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400" i="1" dirty="0"/>
              <a:t>Completeness</a:t>
            </a:r>
            <a:r>
              <a:rPr lang="en-US" altLang="zh-CN" sz="2400" dirty="0"/>
              <a:t> allows anyone to verify the result.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sz="2800" dirty="0"/>
              <a:t>In this course (&amp; throughout mathematics), a </a:t>
            </a:r>
            <a:r>
              <a:rPr lang="en-US" altLang="zh-CN" sz="2800" u="sng" dirty="0"/>
              <a:t>very high standard</a:t>
            </a:r>
            <a:r>
              <a:rPr lang="en-US" altLang="zh-CN" sz="2800" dirty="0"/>
              <a:t> for correctness and completeness of proofs is demanded!!</a:t>
            </a:r>
            <a:endParaRPr lang="en-US" altLang="zh-CN" sz="2800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-108520" y="274638"/>
            <a:ext cx="936104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Rules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推理规则</a:t>
            </a:r>
            <a:b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General Form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An </a:t>
            </a:r>
            <a:r>
              <a:rPr lang="en-US" altLang="zh-CN" i="1" dirty="0"/>
              <a:t>Inference Rule</a:t>
            </a:r>
            <a:r>
              <a:rPr lang="en-US" altLang="zh-CN" dirty="0"/>
              <a:t> is 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n"/>
            </a:pPr>
            <a:r>
              <a:rPr lang="en-US" altLang="zh-CN" dirty="0"/>
              <a:t>A pattern establishing that if we know that a set of </a:t>
            </a:r>
            <a:r>
              <a:rPr lang="en-US" altLang="zh-CN" i="1" dirty="0"/>
              <a:t>antecedent</a:t>
            </a:r>
            <a:r>
              <a:rPr lang="en-US" altLang="zh-CN" dirty="0"/>
              <a:t> statements of certain forms are all true, then we can validly deduce that a certain related </a:t>
            </a:r>
            <a:r>
              <a:rPr lang="en-US" altLang="zh-CN" i="1" dirty="0"/>
              <a:t>consequent</a:t>
            </a:r>
            <a:r>
              <a:rPr lang="en-US" altLang="zh-CN" dirty="0"/>
              <a:t> statement is true. </a:t>
            </a:r>
            <a:endParaRPr lang="en-US" altLang="zh-CN" i="1" dirty="0"/>
          </a:p>
          <a:p>
            <a:pPr eaLnBrk="1" hangingPunct="1">
              <a:buFont typeface="Wingdings" panose="05000000000000000000" pitchFamily="2" charset="2"/>
              <a:buChar char="n"/>
            </a:pPr>
            <a:r>
              <a:rPr lang="en-US" altLang="zh-CN" i="1" dirty="0"/>
              <a:t> antecedent 1</a:t>
            </a:r>
            <a:br>
              <a:rPr lang="en-US" altLang="zh-CN" i="1" dirty="0"/>
            </a:br>
            <a:r>
              <a:rPr lang="en-US" altLang="zh-CN" i="1" u="sng" dirty="0"/>
              <a:t> antecedent 2 </a:t>
            </a:r>
            <a:r>
              <a:rPr lang="en-US" altLang="zh-CN" i="1" u="sng" dirty="0">
                <a:latin typeface="Times New Roman" panose="02020603050405020304" pitchFamily="18" charset="0"/>
              </a:rPr>
              <a:t>…</a:t>
            </a:r>
            <a:r>
              <a:rPr lang="en-US" altLang="zh-CN" i="1" u="sng" dirty="0"/>
              <a:t> </a:t>
            </a:r>
            <a:br>
              <a:rPr lang="en-US" altLang="zh-CN" i="1" dirty="0"/>
            </a:b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sym typeface="Symbol" panose="05050102010706020507" pitchFamily="18" charset="2"/>
              </a:rPr>
              <a:t>consequent          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0" indent="0" eaLnBrk="1" hangingPunct="1">
              <a:buNone/>
            </a:pPr>
            <a:r>
              <a:rPr lang="en-US" altLang="zh-CN" i="1" dirty="0">
                <a:sym typeface="Symbol" panose="05050102010706020507" pitchFamily="18" charset="2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dirty="0">
                <a:sym typeface="Symbol" panose="05050102010706020507" pitchFamily="18" charset="2"/>
              </a:rPr>
              <a:t>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en-US" altLang="zh-CN" dirty="0">
                <a:sym typeface="Symbol" panose="05050102010706020507" pitchFamily="18" charset="2"/>
              </a:rPr>
              <a:t> means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en-US" altLang="zh-CN" dirty="0">
                <a:sym typeface="Symbol" panose="05050102010706020507" pitchFamily="18" charset="2"/>
              </a:rPr>
              <a:t>therefore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endParaRPr lang="en-US" altLang="zh-CN" i="1" dirty="0">
              <a:sym typeface="Symbol" panose="05050102010706020507" pitchFamily="18" charset="2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899592" y="4005064"/>
            <a:ext cx="3024336" cy="144016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Inference Rules &amp; Implications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u="sng" dirty="0"/>
              <a:t>Each valid logical inference rule corresponds to an implication that is a tautology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i="1" dirty="0"/>
              <a:t> antecedent 1               </a:t>
            </a:r>
            <a:r>
              <a:rPr lang="en-US" altLang="zh-CN" dirty="0"/>
              <a:t>Inference rule</a:t>
            </a:r>
            <a:br>
              <a:rPr lang="en-US" altLang="zh-CN" i="1" dirty="0"/>
            </a:br>
            <a:r>
              <a:rPr lang="en-US" altLang="zh-CN" i="1" u="sng" dirty="0"/>
              <a:t> antecedent 2 </a:t>
            </a:r>
            <a:r>
              <a:rPr lang="en-US" altLang="zh-CN" i="1" u="sng" dirty="0">
                <a:latin typeface="Times New Roman" panose="02020603050405020304" pitchFamily="18" charset="0"/>
              </a:rPr>
              <a:t>…</a:t>
            </a:r>
            <a:r>
              <a:rPr lang="en-US" altLang="zh-CN" i="1" u="sng" dirty="0"/>
              <a:t> </a:t>
            </a:r>
            <a:br>
              <a:rPr lang="en-US" altLang="zh-CN" i="1" dirty="0"/>
            </a:br>
            <a:r>
              <a:rPr lang="en-US" altLang="zh-CN" dirty="0">
                <a:sym typeface="Symbol" panose="05050102010706020507" pitchFamily="18" charset="2"/>
              </a:rPr>
              <a:t> </a:t>
            </a:r>
            <a:r>
              <a:rPr lang="en-US" altLang="zh-CN" i="1" dirty="0">
                <a:sym typeface="Symbol" panose="05050102010706020507" pitchFamily="18" charset="2"/>
              </a:rPr>
              <a:t>consequent</a:t>
            </a:r>
            <a:endParaRPr lang="en-US" altLang="zh-CN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Corresponding tautology: 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n"/>
            </a:pPr>
            <a:r>
              <a:rPr lang="en-US" altLang="zh-CN" dirty="0"/>
              <a:t>((</a:t>
            </a:r>
            <a:r>
              <a:rPr lang="en-US" altLang="zh-CN" i="1" dirty="0"/>
              <a:t>ante. 1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 (</a:t>
            </a:r>
            <a:r>
              <a:rPr lang="en-US" altLang="zh-CN" i="1" dirty="0">
                <a:sym typeface="Symbol" panose="05050102010706020507" pitchFamily="18" charset="2"/>
              </a:rPr>
              <a:t>ante. 2</a:t>
            </a:r>
            <a:r>
              <a:rPr lang="en-US" altLang="zh-CN" dirty="0">
                <a:sym typeface="Symbol" panose="05050102010706020507" pitchFamily="18" charset="2"/>
              </a:rPr>
              <a:t>) 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…</a:t>
            </a:r>
            <a:r>
              <a:rPr lang="en-US" altLang="zh-CN" dirty="0">
                <a:sym typeface="Symbol" panose="05050102010706020507" pitchFamily="18" charset="2"/>
              </a:rPr>
              <a:t>)  </a:t>
            </a:r>
            <a:r>
              <a:rPr lang="en-US" altLang="zh-CN" i="1" dirty="0">
                <a:sym typeface="Symbol" panose="05050102010706020507" pitchFamily="18" charset="2"/>
              </a:rPr>
              <a:t>consequent</a:t>
            </a:r>
            <a:endParaRPr lang="en-US" altLang="zh-CN" dirty="0"/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900112" y="2997200"/>
            <a:ext cx="3023815" cy="1447800"/>
          </a:xfrm>
          <a:prstGeom prst="rect">
            <a:avLst/>
          </a:prstGeom>
          <a:noFill/>
          <a:ln w="28575" algn="ctr">
            <a:solidFill>
              <a:schemeClr val="accent2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3103E-1722-4B20-A6DE-C22430F596CF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jlmNzAzYTFlMjE2MTlmYmZkNThkMWE0MjI2OWMzZDQ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12276</Words>
  <Application>WPS 演示</Application>
  <PresentationFormat>全屏显示(4:3)</PresentationFormat>
  <Paragraphs>631</Paragraphs>
  <Slides>54</Slides>
  <Notes>51</Notes>
  <HiddenSlides>0</HiddenSlides>
  <MMClips>1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70" baseType="lpstr">
      <vt:lpstr>Arial</vt:lpstr>
      <vt:lpstr>宋体</vt:lpstr>
      <vt:lpstr>Wingdings</vt:lpstr>
      <vt:lpstr>微软雅黑</vt:lpstr>
      <vt:lpstr>Symbol</vt:lpstr>
      <vt:lpstr>Times New Roman</vt:lpstr>
      <vt:lpstr>MT Extra</vt:lpstr>
      <vt:lpstr>Arial Unicode MS</vt:lpstr>
      <vt:lpstr>STIXGeneral-Regular</vt:lpstr>
      <vt:lpstr>Segoe Print</vt:lpstr>
      <vt:lpstr>Tahoma</vt:lpstr>
      <vt:lpstr>楷体_GB2312</vt:lpstr>
      <vt:lpstr>新宋体</vt:lpstr>
      <vt:lpstr>Arial Narrow</vt:lpstr>
      <vt:lpstr>Times New Roman</vt:lpstr>
      <vt:lpstr>默认设计模板</vt:lpstr>
      <vt:lpstr>1 The Foundations: Logic and Proofs</vt:lpstr>
      <vt:lpstr>Argument(论证)</vt:lpstr>
      <vt:lpstr>Definition 1</vt:lpstr>
      <vt:lpstr>Argument form</vt:lpstr>
      <vt:lpstr>Argument form 论证的形式结构</vt:lpstr>
      <vt:lpstr>Argument form 论证的形式结构</vt:lpstr>
      <vt:lpstr>Nature &amp; Importance of Proofs</vt:lpstr>
      <vt:lpstr>Inference Rules 推理规则  General Form</vt:lpstr>
      <vt:lpstr>Inference Rules &amp; Implications</vt:lpstr>
      <vt:lpstr>Modus Ponens &amp; Tollens</vt:lpstr>
      <vt:lpstr>Syllogism Inference Rules</vt:lpstr>
      <vt:lpstr>Some Inference Rules</vt:lpstr>
      <vt:lpstr>Syllogism Inference Rules</vt:lpstr>
      <vt:lpstr>Formal Proofs</vt:lpstr>
      <vt:lpstr>Using Rules of inference to Build Arguments</vt:lpstr>
      <vt:lpstr>Formal Proof  Example</vt:lpstr>
      <vt:lpstr>Proof Example cont.</vt:lpstr>
      <vt:lpstr>Proof Example cont.</vt:lpstr>
      <vt:lpstr>Example  </vt:lpstr>
      <vt:lpstr>Proof Example</vt:lpstr>
      <vt:lpstr>Example  </vt:lpstr>
      <vt:lpstr>Rules of Inference.</vt:lpstr>
      <vt:lpstr>推理规则</vt:lpstr>
      <vt:lpstr>证明</vt:lpstr>
      <vt:lpstr>推理证明(举例、续)</vt:lpstr>
      <vt:lpstr>与等值证明不同</vt:lpstr>
      <vt:lpstr>例</vt:lpstr>
      <vt:lpstr>例（续）</vt:lpstr>
      <vt:lpstr>例（续）</vt:lpstr>
      <vt:lpstr>推理规则</vt:lpstr>
      <vt:lpstr>附加前提推理规则</vt:lpstr>
      <vt:lpstr>附加前提推理规则</vt:lpstr>
      <vt:lpstr>反证推理规则         </vt:lpstr>
      <vt:lpstr>反证推理规则         </vt:lpstr>
      <vt:lpstr>Rules of Inference for Quantified Statements  一阶谓词的推理规则</vt:lpstr>
      <vt:lpstr>一阶逻辑推理定律(定义)</vt:lpstr>
      <vt:lpstr>一阶逻辑推理定律</vt:lpstr>
      <vt:lpstr>一阶逻辑推理定律(举例)</vt:lpstr>
      <vt:lpstr>一阶逻辑推理定律(举例、续)</vt:lpstr>
      <vt:lpstr>一阶逻辑的常用推理规则</vt:lpstr>
      <vt:lpstr>Inference Rules for Quantifiers</vt:lpstr>
      <vt:lpstr>UI规则(universal instantiation) 全称量词实例化规则　</vt:lpstr>
      <vt:lpstr>UG规则(universal generalization) 全称量词引入规则</vt:lpstr>
      <vt:lpstr>EI规则(existential instantiation) 存在量词实例化规则</vt:lpstr>
      <vt:lpstr>EG规则(existential generalization) 存在量词引入规则</vt:lpstr>
      <vt:lpstr>构造推理的证明(举例)</vt:lpstr>
      <vt:lpstr>Returning to the Socrates Example </vt:lpstr>
      <vt:lpstr>Returning to the Socrates Example </vt:lpstr>
      <vt:lpstr>构造推理的证明(举例、续)</vt:lpstr>
      <vt:lpstr>构造推理的证明(举例、续)</vt:lpstr>
      <vt:lpstr>Example</vt:lpstr>
      <vt:lpstr>Example 13</vt:lpstr>
      <vt:lpstr>Example 13</vt:lpstr>
      <vt:lpstr>作业</vt:lpstr>
    </vt:vector>
  </TitlesOfParts>
  <Company>SJTU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#2: Basic Proof Methods</dc:title>
  <dc:creator>h2006</dc:creator>
  <cp:lastModifiedBy>hollow</cp:lastModifiedBy>
  <cp:revision>250</cp:revision>
  <dcterms:created xsi:type="dcterms:W3CDTF">2006-02-10T03:35:00Z</dcterms:created>
  <dcterms:modified xsi:type="dcterms:W3CDTF">2024-04-22T01:55:30Z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882D93CE949B41F8B65D35CE728B2B6A_13</vt:lpwstr>
  </property>
  <property fmtid="{D5CDD505-2E9C-101B-9397-08002B2CF9AE}" pid="3" name="KSOProductBuildVer">
    <vt:lpwstr>2052-12.1.0.16729</vt:lpwstr>
  </property>
</Properties>
</file>