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705" r:id="rId4"/>
    <p:sldId id="490" r:id="rId6"/>
    <p:sldId id="440" r:id="rId7"/>
    <p:sldId id="441" r:id="rId8"/>
    <p:sldId id="442" r:id="rId9"/>
    <p:sldId id="444" r:id="rId10"/>
    <p:sldId id="489" r:id="rId11"/>
    <p:sldId id="707" r:id="rId12"/>
    <p:sldId id="279" r:id="rId13"/>
    <p:sldId id="280" r:id="rId14"/>
    <p:sldId id="281" r:id="rId15"/>
    <p:sldId id="282" r:id="rId16"/>
    <p:sldId id="283" r:id="rId17"/>
    <p:sldId id="284" r:id="rId18"/>
    <p:sldId id="400" r:id="rId19"/>
    <p:sldId id="561" r:id="rId20"/>
    <p:sldId id="401" r:id="rId21"/>
    <p:sldId id="285" r:id="rId22"/>
    <p:sldId id="706" r:id="rId23"/>
    <p:sldId id="491" r:id="rId24"/>
    <p:sldId id="409" r:id="rId25"/>
    <p:sldId id="573" r:id="rId26"/>
    <p:sldId id="410" r:id="rId27"/>
    <p:sldId id="411" r:id="rId28"/>
    <p:sldId id="412" r:id="rId29"/>
    <p:sldId id="413" r:id="rId30"/>
    <p:sldId id="414" r:id="rId31"/>
    <p:sldId id="415" r:id="rId32"/>
    <p:sldId id="416" r:id="rId33"/>
    <p:sldId id="417" r:id="rId34"/>
    <p:sldId id="472" r:id="rId35"/>
    <p:sldId id="473" r:id="rId36"/>
    <p:sldId id="474" r:id="rId37"/>
    <p:sldId id="475" r:id="rId38"/>
    <p:sldId id="419" r:id="rId39"/>
    <p:sldId id="286" r:id="rId40"/>
    <p:sldId id="287" r:id="rId41"/>
    <p:sldId id="288" r:id="rId42"/>
    <p:sldId id="289" r:id="rId43"/>
    <p:sldId id="290" r:id="rId44"/>
    <p:sldId id="291" r:id="rId45"/>
    <p:sldId id="424" r:id="rId46"/>
    <p:sldId id="425" r:id="rId47"/>
    <p:sldId id="426" r:id="rId48"/>
    <p:sldId id="427" r:id="rId49"/>
    <p:sldId id="428" r:id="rId50"/>
    <p:sldId id="484" r:id="rId51"/>
    <p:sldId id="429" r:id="rId52"/>
    <p:sldId id="476" r:id="rId53"/>
    <p:sldId id="477" r:id="rId54"/>
    <p:sldId id="478" r:id="rId55"/>
    <p:sldId id="479" r:id="rId56"/>
    <p:sldId id="482" r:id="rId57"/>
    <p:sldId id="445"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006600"/>
    <a:srgbClr val="339966"/>
    <a:srgbClr val="00808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0" autoAdjust="0"/>
    <p:restoredTop sz="95837" autoAdjust="0"/>
  </p:normalViewPr>
  <p:slideViewPr>
    <p:cSldViewPr showGuides="1">
      <p:cViewPr varScale="1">
        <p:scale>
          <a:sx n="109" d="100"/>
          <a:sy n="109" d="100"/>
        </p:scale>
        <p:origin x="202" y="5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2.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a:defRPr/>
            </a:pPr>
            <a:fld id="{42D6086B-E24F-4F0A-B3FF-9327AB6EF08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EF1999-F628-411D-98D6-FEBCD0ACA665}" type="slidenum">
              <a:rPr lang="en-US" altLang="zh-CN" smtClean="0"/>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D1802D-E815-4F41-AF46-93AE29673213}" type="slidenum">
              <a:rPr lang="en-US" altLang="zh-CN"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BA7D7A5-998B-4792-BC09-BF940FC38921}" type="slidenum">
              <a:rPr lang="en-US" altLang="zh-CN" smtClean="0"/>
            </a:fld>
            <a:endParaRPr lang="en-US" altLang="zh-CN"/>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7282E7-575E-44DD-8044-A6CBAE2B97E7}" type="slidenum">
              <a:rPr lang="en-US" altLang="zh-CN" smtClean="0"/>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1544C9-13D6-4BE5-8562-F4E16AF2B830}" type="slidenum">
              <a:rPr lang="en-US" altLang="zh-CN" smtClean="0"/>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07BCFD-D06B-4AA1-A6D3-57F60AD730A6}" type="slidenum">
              <a:rPr lang="en-US" altLang="zh-CN" smtClean="0"/>
            </a:fld>
            <a:endParaRPr lang="en-US" altLang="zh-CN"/>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841E7C-5166-4F60-BFE0-84EA15E340C4}" type="slidenum">
              <a:rPr lang="en-US" altLang="zh-CN" smtClean="0"/>
            </a:fld>
            <a:endParaRPr lang="en-US" altLang="zh-CN"/>
          </a:p>
        </p:txBody>
      </p:sp>
      <p:sp>
        <p:nvSpPr>
          <p:cNvPr id="53251" name="Rectangle 2"/>
          <p:cNvSpPr>
            <a:spLocks noGrp="1" noRot="1" noChangeAspect="1" noChangeArrowheads="1" noTextEdit="1"/>
          </p:cNvSpPr>
          <p:nvPr>
            <p:ph type="sldImg"/>
          </p:nvPr>
        </p:nvSpPr>
        <p:spPr>
          <a:xfrm>
            <a:off x="1138238" y="701675"/>
            <a:ext cx="4583112" cy="3436938"/>
          </a:xfrm>
        </p:spPr>
      </p:sp>
      <p:sp>
        <p:nvSpPr>
          <p:cNvPr id="53252"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It</a:t>
            </a:r>
            <a:r>
              <a:rPr lang="en-US" altLang="zh-CN">
                <a:latin typeface="Times New Roman" panose="02020603050405020304" pitchFamily="18" charset="0"/>
              </a:rPr>
              <a:t>’</a:t>
            </a:r>
            <a:r>
              <a:rPr lang="en-US" altLang="zh-CN"/>
              <a:t>s easy for each fallacy to give a counter-example showing why it is not valid.</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825001-C3C3-41C3-8B1C-6864064CBFAA}" type="slidenum">
              <a:rPr lang="en-US" altLang="zh-CN" smtClean="0"/>
            </a:fld>
            <a:endParaRPr lang="en-US" altLang="zh-CN"/>
          </a:p>
        </p:txBody>
      </p:sp>
      <p:sp>
        <p:nvSpPr>
          <p:cNvPr id="56323" name="Rectangle 2"/>
          <p:cNvSpPr>
            <a:spLocks noGrp="1" noRot="1" noChangeAspect="1" noChangeArrowheads="1" noTextEdit="1"/>
          </p:cNvSpPr>
          <p:nvPr>
            <p:ph type="sldImg"/>
          </p:nvPr>
        </p:nvSpPr>
        <p:spPr>
          <a:xfrm>
            <a:off x="1138238" y="701675"/>
            <a:ext cx="4583112" cy="3436938"/>
          </a:xfrm>
        </p:spPr>
      </p:sp>
      <p:sp>
        <p:nvSpPr>
          <p:cNvPr id="56324"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given statement is implicitly universal: FORALL integers n, n is even if n-squared is even.</a:t>
            </a:r>
            <a:endParaRPr lang="en-US" altLang="zh-CN"/>
          </a:p>
          <a:p>
            <a:pPr eaLnBrk="1" hangingPunct="1"/>
            <a:r>
              <a:rPr lang="en-US" altLang="zh-CN"/>
              <a:t>Note that although the statement we are trying to prove is true, our proof of it is invalid.  It does not give a clear, valid path to the conclusion.  </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77145D5-2EF4-4A03-AF74-C73B0A67D0C7}" type="slidenum">
              <a:rPr lang="en-US" altLang="zh-CN" smtClean="0"/>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C6F1C-1314-4272-83B4-8A8F5F56364C}" type="slidenum">
              <a:rPr lang="en-US" altLang="zh-CN" smtClean="0"/>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136F66F-3C00-4A79-BD12-60E149050F34}" type="slidenum">
              <a:rPr lang="en-US" altLang="zh-CN" smtClean="0"/>
            </a:fld>
            <a:endParaRPr lang="en-US" altLang="zh-CN"/>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7BC614C-AF8A-4760-BB2A-D7B97D6DD5E4}" type="slidenum">
              <a:rPr lang="en-US" altLang="zh-CN" smtClean="0"/>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FBE431-F63E-4EE5-9264-66413A074384}" type="slidenum">
              <a:rPr lang="en-US" altLang="zh-CN" smtClean="0"/>
            </a:fld>
            <a:endParaRPr lang="en-US" altLang="zh-CN"/>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659C54B-0267-4909-9A38-EC757C5DB1B7}" type="slidenum">
              <a:rPr lang="en-US" altLang="zh-CN" smtClean="0"/>
            </a:fld>
            <a:endParaRPr lang="en-US"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17D0FC-7615-4F4B-942C-510EABAF372F}" type="slidenum">
              <a:rPr lang="en-US" altLang="zh-CN" smtClean="0"/>
            </a:fld>
            <a:endParaRPr lang="en-US" altLang="zh-CN"/>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2F3714-B207-4B7C-B783-F57C13EC7D81}" type="slidenum">
              <a:rPr lang="en-US" altLang="zh-CN" smtClean="0"/>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3F2818-A832-42EF-B54C-386A4F99A324}" type="slidenum">
              <a:rPr lang="en-US" altLang="zh-CN" smtClean="0"/>
            </a:fld>
            <a:endParaRPr lang="en-US" altLang="zh-CN"/>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952652-5722-4C12-8414-D9F190CCAD4C}" type="slidenum">
              <a:rPr lang="en-US" altLang="zh-CN" smtClean="0"/>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67660-C302-4393-AFCF-515AD4FAB733}" type="slidenum">
              <a:rPr lang="en-US" altLang="zh-CN" smtClean="0"/>
            </a:fld>
            <a:endParaRPr lang="en-US" altLang="zh-CN"/>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B479FB-6865-400A-842D-260F32D81DD4}" type="slidenum">
              <a:rPr lang="en-US" altLang="zh-CN" smtClean="0"/>
            </a:fld>
            <a:endParaRPr lang="en-US" altLang="zh-CN"/>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7E0AE8E-B8E4-49E6-9A16-078A541C278A}" type="slidenum">
              <a:rPr lang="en-US" altLang="zh-CN" smtClean="0"/>
            </a:fld>
            <a:endParaRPr lang="en-US" altLang="zh-CN"/>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37CE94-63E7-446A-9AAC-4263FF4364B4}" type="slidenum">
              <a:rPr lang="en-US" altLang="zh-CN" smtClean="0"/>
            </a:fld>
            <a:endParaRPr lang="en-US" altLang="zh-CN"/>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DC5746-9B49-40BB-B1AD-7443637BB295}" type="slidenum">
              <a:rPr lang="en-US" altLang="zh-CN" smtClean="0"/>
            </a:fld>
            <a:endParaRPr lang="en-US" altLang="zh-CN"/>
          </a:p>
        </p:txBody>
      </p:sp>
      <p:sp>
        <p:nvSpPr>
          <p:cNvPr id="22531" name="Rectangle 2"/>
          <p:cNvSpPr>
            <a:spLocks noGrp="1" noRot="1" noChangeAspect="1" noChangeArrowheads="1" noTextEdit="1"/>
          </p:cNvSpPr>
          <p:nvPr>
            <p:ph type="sldImg"/>
          </p:nvPr>
        </p:nvSpPr>
        <p:spPr>
          <a:xfrm>
            <a:off x="1138238" y="701675"/>
            <a:ext cx="4583112" cy="3436938"/>
          </a:xfrm>
        </p:spPr>
      </p:sp>
      <p:sp>
        <p:nvSpPr>
          <p:cNvPr id="22532"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Of course, when one is proving things about a mathematical model of the real world, one must always recognize the risk that the postulates that are supposed to connect the premises of the model with the real world may fail to be true.</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37D7B4-1F3B-449C-B23D-A5E323624618}" type="slidenum">
              <a:rPr lang="en-US" altLang="zh-CN" smtClean="0"/>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8B0BCF5-96A6-42AC-98B1-E12DC11B9935}" type="slidenum">
              <a:rPr lang="en-US" altLang="zh-CN" smtClean="0"/>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2299D9E-C968-487C-B1A8-185E709C312C}" type="slidenum">
              <a:rPr lang="en-US" altLang="zh-CN" smtClean="0"/>
            </a:fld>
            <a:endParaRPr lang="en-US" altLang="zh-CN"/>
          </a:p>
        </p:txBody>
      </p:sp>
      <p:sp>
        <p:nvSpPr>
          <p:cNvPr id="99331" name="Rectangle 2"/>
          <p:cNvSpPr>
            <a:spLocks noGrp="1" noRot="1" noChangeAspect="1" noChangeArrowheads="1" noTextEdit="1"/>
          </p:cNvSpPr>
          <p:nvPr>
            <p:ph type="sldImg"/>
          </p:nvPr>
        </p:nvSpPr>
        <p:spPr>
          <a:xfrm>
            <a:off x="1138238" y="701675"/>
            <a:ext cx="4583112" cy="3436938"/>
          </a:xfrm>
        </p:spPr>
      </p:sp>
      <p:sp>
        <p:nvSpPr>
          <p:cNvPr id="99332"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Need number theory for this example.  At least, need the definitions of factorial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 and divides notation </a:t>
            </a:r>
            <a:r>
              <a:rPr lang="en-US" altLang="zh-CN">
                <a:latin typeface="Times New Roman" panose="02020603050405020304" pitchFamily="18" charset="0"/>
              </a:rPr>
              <a:t>“</a:t>
            </a:r>
            <a:r>
              <a:rPr lang="en-US" altLang="zh-CN"/>
              <a:t>|</a:t>
            </a:r>
            <a:r>
              <a:rPr lang="en-US" altLang="zh-CN">
                <a:latin typeface="Times New Roman" panose="02020603050405020304" pitchFamily="18" charset="0"/>
              </a:rPr>
              <a:t>”</a:t>
            </a:r>
            <a:r>
              <a:rPr lang="en-US" altLang="zh-CN"/>
              <a:t>.</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0A04807-A5CF-43D7-952D-7F7FAA5A1542}" type="slidenum">
              <a:rPr lang="en-US" altLang="zh-CN" smtClean="0"/>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83B000-4709-4616-8922-4A446201F22D}" type="slidenum">
              <a:rPr lang="en-US" altLang="zh-CN" smtClean="0"/>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8FC2A6-955A-4681-99D4-532DF92CA1CE}" type="slidenum">
              <a:rPr lang="en-US" altLang="zh-CN" smtClean="0"/>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35</a:t>
            </a:r>
            <a:r>
              <a:rPr lang="zh-CN" altLang="en-US" sz="6000"/>
              <a:t>假设只有有限形如</a:t>
            </a:r>
            <a:r>
              <a:rPr lang="en-US" altLang="zh-CN" sz="6000"/>
              <a:t>4k+3</a:t>
            </a:r>
            <a:r>
              <a:rPr lang="zh-CN" altLang="en-US" sz="6000"/>
              <a:t>的素数，即</a:t>
            </a:r>
            <a:r>
              <a:rPr lang="en-US" altLang="zh-CN" sz="6000"/>
              <a:t>q1,q2,…,qn</a:t>
            </a:r>
            <a:r>
              <a:rPr lang="zh-CN" altLang="en-US" sz="6000"/>
              <a:t>，其中</a:t>
            </a:r>
            <a:r>
              <a:rPr lang="en-US" altLang="zh-CN" sz="6000"/>
              <a:t>q1=3,q2=7,</a:t>
            </a:r>
            <a:r>
              <a:rPr lang="zh-CN" altLang="en-US" sz="6000"/>
              <a:t>等等。令</a:t>
            </a:r>
            <a:r>
              <a:rPr lang="en-US" altLang="zh-CN" sz="6000"/>
              <a:t>Q=4q1q2…qn-1</a:t>
            </a:r>
            <a:r>
              <a:rPr lang="zh-CN" altLang="en-US" sz="6000"/>
              <a:t>。注意</a:t>
            </a:r>
            <a:r>
              <a:rPr lang="en-US" altLang="zh-CN" sz="6000"/>
              <a:t>Q</a:t>
            </a:r>
            <a:r>
              <a:rPr lang="zh-CN" altLang="en-US" sz="6000"/>
              <a:t>是形如</a:t>
            </a:r>
            <a:r>
              <a:rPr lang="en-US" altLang="zh-CN" sz="6000"/>
              <a:t>4k+3</a:t>
            </a:r>
            <a:r>
              <a:rPr lang="zh-CN" altLang="en-US" sz="6000"/>
              <a:t>的数</a:t>
            </a:r>
            <a:r>
              <a:rPr lang="en-US" altLang="zh-CN" sz="6000"/>
              <a:t>(</a:t>
            </a:r>
            <a:r>
              <a:rPr lang="zh-CN" altLang="en-US" sz="6000"/>
              <a:t>其中</a:t>
            </a:r>
            <a:r>
              <a:rPr lang="en-US" altLang="zh-CN" sz="6000"/>
              <a:t>k=q1q2…qn-1)</a:t>
            </a:r>
            <a:r>
              <a:rPr lang="zh-CN" altLang="en-US" sz="6000"/>
              <a:t>。如果</a:t>
            </a:r>
            <a:r>
              <a:rPr lang="en-US" altLang="zh-CN" sz="6000"/>
              <a:t>Q</a:t>
            </a:r>
            <a:r>
              <a:rPr lang="zh-CN" altLang="en-US" sz="6000"/>
              <a:t>是素数，那么我们找到了一个所要求的素数，它的形式与所列的那些数不同。如果</a:t>
            </a:r>
            <a:r>
              <a:rPr lang="en-US" altLang="zh-CN" sz="6000"/>
              <a:t>Q</a:t>
            </a:r>
            <a:r>
              <a:rPr lang="zh-CN" altLang="en-US" sz="6000"/>
              <a:t>不是素数，那么</a:t>
            </a:r>
            <a:r>
              <a:rPr lang="en-US" altLang="zh-CN" sz="6000"/>
              <a:t>Q</a:t>
            </a:r>
            <a:r>
              <a:rPr lang="zh-CN" altLang="en-US" sz="6000"/>
              <a:t>至少有一个素因子不在</a:t>
            </a:r>
            <a:r>
              <a:rPr lang="en-US" altLang="zh-CN" sz="6000"/>
              <a:t>q1,q2,…,qn</a:t>
            </a:r>
            <a:r>
              <a:rPr lang="zh-CN" altLang="en-US" sz="6000"/>
              <a:t>中，因为当</a:t>
            </a:r>
            <a:r>
              <a:rPr lang="en-US" altLang="zh-CN" sz="6000"/>
              <a:t>Q</a:t>
            </a:r>
            <a:r>
              <a:rPr lang="zh-CN" altLang="en-US" sz="6000"/>
              <a:t>被</a:t>
            </a:r>
            <a:r>
              <a:rPr lang="en-US" altLang="zh-CN" sz="6000"/>
              <a:t>qj</a:t>
            </a:r>
            <a:r>
              <a:rPr lang="zh-CN" altLang="en-US" sz="6000"/>
              <a:t>除时，余数为</a:t>
            </a:r>
            <a:r>
              <a:rPr lang="en-US" altLang="zh-CN" sz="6000"/>
              <a:t>qj-1,qj-1≠0</a:t>
            </a:r>
            <a:r>
              <a:rPr lang="zh-CN" altLang="en-US" sz="6000"/>
              <a:t>。由于所有奇素数要么形如</a:t>
            </a:r>
            <a:r>
              <a:rPr lang="en-US" altLang="zh-CN" sz="6000"/>
              <a:t>4k+1</a:t>
            </a:r>
            <a:r>
              <a:rPr lang="zh-CN" altLang="en-US" sz="6000"/>
              <a:t>要么</a:t>
            </a:r>
            <a:r>
              <a:rPr lang="en-US" altLang="zh-CN" sz="6000"/>
              <a:t>4k+3</a:t>
            </a:r>
            <a:r>
              <a:rPr lang="zh-CN" altLang="en-US" sz="6000"/>
              <a:t>，并且形如</a:t>
            </a:r>
            <a:r>
              <a:rPr lang="en-US" altLang="zh-CN" sz="6000"/>
              <a:t>4k+1</a:t>
            </a:r>
            <a:r>
              <a:rPr lang="zh-CN" altLang="en-US" sz="6000"/>
              <a:t>的素数的积也是这种形式</a:t>
            </a:r>
            <a:r>
              <a:rPr lang="en-US" altLang="zh-CN" sz="6000"/>
              <a:t>(</a:t>
            </a:r>
            <a:r>
              <a:rPr lang="zh-CN" altLang="en-US" sz="6000"/>
              <a:t>因为</a:t>
            </a:r>
            <a:r>
              <a:rPr lang="en-US" altLang="zh-CN" sz="6000"/>
              <a:t>(4k+1)(4m+1)=4(4km+k+m)+1)</a:t>
            </a:r>
            <a:r>
              <a:rPr lang="zh-CN" altLang="en-US" sz="6000"/>
              <a:t>，一定存在形如</a:t>
            </a:r>
            <a:r>
              <a:rPr lang="en-US" altLang="zh-CN" sz="6000"/>
              <a:t>4k+3</a:t>
            </a:r>
            <a:r>
              <a:rPr lang="zh-CN" altLang="en-US" sz="6000"/>
              <a:t>的</a:t>
            </a:r>
            <a:r>
              <a:rPr lang="en-US" altLang="zh-CN" sz="6000"/>
              <a:t>Q</a:t>
            </a:r>
            <a:r>
              <a:rPr lang="zh-CN" altLang="en-US" sz="6000"/>
              <a:t>的因子，它不同于我们所列的素数。</a:t>
            </a:r>
            <a:endParaRPr lang="zh-CN" altLang="zh-CN" sz="60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89FE3F-E6F4-457D-A6DD-9A87123206A2}" type="slidenum">
              <a:rPr lang="en-US" altLang="zh-CN" smtClean="0"/>
            </a:fld>
            <a:endParaRPr lang="en-US" altLang="zh-CN"/>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2E3B6D0-8A6E-4A89-BD22-E33A5BE5D564}" type="slidenum">
              <a:rPr lang="en-US" altLang="zh-CN" smtClean="0"/>
            </a:fld>
            <a:endParaRPr lang="en-US" altLang="zh-CN"/>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8F74CC-C01E-45B4-A2B2-B144DACBAA87}" type="slidenum">
              <a:rPr lang="en-US" altLang="zh-CN" smtClean="0"/>
            </a:fld>
            <a:endParaRPr lang="en-US" altLang="zh-CN"/>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4B3D5-A522-414D-A385-B4C6382B61BA}" type="slidenum">
              <a:rPr lang="en-US" altLang="zh-CN" smtClean="0"/>
            </a:fld>
            <a:endParaRPr lang="en-US" altLang="zh-CN"/>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E8B93C-E91E-4F80-936C-C268B9ECC4AE}" type="slidenum">
              <a:rPr lang="en-US" altLang="zh-CN" smtClean="0"/>
            </a:fld>
            <a:endParaRPr lang="en-US" altLang="zh-CN"/>
          </a:p>
        </p:txBody>
      </p:sp>
      <p:sp>
        <p:nvSpPr>
          <p:cNvPr id="24579" name="Rectangle 2"/>
          <p:cNvSpPr>
            <a:spLocks noGrp="1" noRot="1" noChangeAspect="1" noChangeArrowheads="1" noTextEdit="1"/>
          </p:cNvSpPr>
          <p:nvPr>
            <p:ph type="sldImg"/>
          </p:nvPr>
        </p:nvSpPr>
        <p:spPr>
          <a:xfrm>
            <a:off x="1138238" y="701675"/>
            <a:ext cx="4583112" cy="3436938"/>
          </a:xfrm>
        </p:spPr>
      </p:sp>
      <p:sp>
        <p:nvSpPr>
          <p:cNvPr id="24580"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a:t>Axioms</a:t>
            </a:r>
            <a:r>
              <a:rPr lang="en-US" altLang="zh-CN"/>
              <a:t> are statements that are taken as true that serve to </a:t>
            </a:r>
            <a:r>
              <a:rPr lang="en-US" altLang="zh-CN" i="1"/>
              <a:t>define</a:t>
            </a:r>
            <a:r>
              <a:rPr lang="en-US" altLang="zh-CN"/>
              <a:t> the very structures we are reasoning about.</a:t>
            </a:r>
            <a:endParaRPr lang="en-US" altLang="zh-CN"/>
          </a:p>
          <a:p>
            <a:pPr eaLnBrk="1" hangingPunct="1"/>
            <a:r>
              <a:rPr lang="en-US" altLang="zh-CN" i="1"/>
              <a:t>Postulates</a:t>
            </a:r>
            <a:r>
              <a:rPr lang="en-US" altLang="zh-CN"/>
              <a:t> are assumptions stating that some characteristic of an applied mathematical model corresponds to some truth about the real world or some situation being modeled.</a:t>
            </a:r>
            <a:endParaRPr lang="en-US" altLang="zh-CN"/>
          </a:p>
          <a:p>
            <a:pPr eaLnBrk="1" hangingPunct="1"/>
            <a:r>
              <a:rPr lang="en-US" altLang="zh-CN" i="1"/>
              <a:t>Hypotheses</a:t>
            </a:r>
            <a:r>
              <a:rPr lang="en-US" altLang="zh-CN"/>
              <a:t> are statements that are temporarily adopted as being true, for purposes of proving the consequences they would have if they were true, leading to possible falsification of the hypothesis if a predicted consequence turns out to be false.  Usually a hypothesis is offered as a way of explaining a known consequence.  Hypotheses are not necessarily believed or disbelieved except in the context of the scenario being explored.</a:t>
            </a:r>
            <a:endParaRPr lang="en-US" altLang="zh-CN"/>
          </a:p>
          <a:p>
            <a:pPr eaLnBrk="1" hangingPunct="1"/>
            <a:r>
              <a:rPr lang="en-US" altLang="zh-CN" i="1"/>
              <a:t>Premises</a:t>
            </a:r>
            <a:r>
              <a:rPr lang="en-US" altLang="zh-CN"/>
              <a:t> are statements that the reasoner adopts as true so he can see what the consequences would be.  Like hypotheses, they may or may not be believed.</a:t>
            </a:r>
            <a:endParaRPr lang="en-US" altLang="zh-CN"/>
          </a:p>
          <a:p>
            <a:pPr eaLnBrk="1" hangingPunct="1"/>
            <a:r>
              <a:rPr lang="en-US" altLang="zh-CN" i="1"/>
              <a:t>Conjectures</a:t>
            </a:r>
            <a:r>
              <a:rPr lang="en-US" altLang="zh-CN"/>
              <a:t> are statements that are proposed to be logical consequences of other statements, and that may be strongly believed to be such, but that have not yet been proven.</a:t>
            </a:r>
            <a:endParaRPr lang="en-US" altLang="zh-CN"/>
          </a:p>
          <a:p>
            <a:pPr eaLnBrk="1" hangingPunct="1"/>
            <a:r>
              <a:rPr lang="en-US" altLang="zh-CN" i="1"/>
              <a:t>Lemmas</a:t>
            </a:r>
            <a:r>
              <a:rPr lang="en-US" altLang="zh-CN"/>
              <a:t> are relatively uninteresting statements that are proved on the way to proving an actual theorem of interest.</a:t>
            </a:r>
            <a:endParaRPr lang="en-US" altLang="zh-CN"/>
          </a:p>
          <a:p>
            <a:pPr eaLnBrk="1" hangingPunct="1"/>
            <a:endParaRPr lang="en-US" altLang="zh-CN" i="1"/>
          </a:p>
          <a:p>
            <a:pPr eaLnBrk="1" hangingPunct="1"/>
            <a:r>
              <a:rPr lang="en-US" altLang="zh-CN" i="1"/>
              <a:t>Doctrine</a:t>
            </a:r>
            <a:endParaRPr lang="en-US" altLang="zh-CN" i="1"/>
          </a:p>
          <a:p>
            <a:pPr eaLnBrk="1" hangingPunct="1"/>
            <a:r>
              <a:rPr lang="en-US" altLang="zh-CN" i="1"/>
              <a:t>Ideology</a:t>
            </a:r>
            <a:endParaRPr lang="en-US" altLang="zh-CN" i="1"/>
          </a:p>
          <a:p>
            <a:pPr eaLnBrk="1" hangingPunct="1"/>
            <a:endParaRPr lang="en-US" altLang="zh-CN" i="1"/>
          </a:p>
          <a:p>
            <a:pPr eaLnBrk="1" hangingPunct="1"/>
            <a:endParaRPr lang="en-US" altLang="zh-CN" i="1"/>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AAC6D2-53FF-44A3-A75C-1E230241D04A}" type="slidenum">
              <a:rPr lang="en-US" altLang="zh-CN" smtClean="0"/>
            </a:fld>
            <a:endParaRPr lang="en-US" altLang="zh-CN"/>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ChangeArrowheads="1" noTextEdit="1"/>
          </p:cNvSpPr>
          <p:nvPr>
            <p:ph type="sldImg"/>
          </p:nvPr>
        </p:nvSpPr>
        <p:spPr/>
      </p:sp>
      <p:sp>
        <p:nvSpPr>
          <p:cNvPr id="123907" name="备注占位符 2"/>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908" name="灯片编号占位符 3"/>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FF8493-C5FB-4EC4-8D4E-F52FEDBBEA8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29DE3B-C670-481A-9B1A-175CAB1B5387}" type="slidenum">
              <a:rPr lang="en-US" altLang="zh-CN" smtClean="0"/>
            </a:fld>
            <a:endParaRPr lang="en-US" altLang="zh-CN"/>
          </a:p>
        </p:txBody>
      </p:sp>
      <p:sp>
        <p:nvSpPr>
          <p:cNvPr id="26627" name="Rectangle 2"/>
          <p:cNvSpPr>
            <a:spLocks noGrp="1" noRot="1" noChangeAspect="1" noChangeArrowheads="1" noTextEdit="1"/>
          </p:cNvSpPr>
          <p:nvPr>
            <p:ph type="sldImg"/>
          </p:nvPr>
        </p:nvSpPr>
        <p:spPr>
          <a:xfrm>
            <a:off x="1138238" y="701675"/>
            <a:ext cx="4583112" cy="3436938"/>
          </a:xfrm>
        </p:spPr>
      </p:sp>
      <p:sp>
        <p:nvSpPr>
          <p:cNvPr id="26628"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DBCE02-71B4-4C50-BA8E-31C2A5EB020A}" type="slidenum">
              <a:rPr lang="en-US" altLang="zh-CN" smtClean="0"/>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中国各族人民将继续在中国共产党领导下，在马克思列宁主义、毛泽东思想、邓小平理论、“三个代表”重要思想、科学发展观、习近平新时代中国特色社会主义思想指引下，坚持人民民主专政，坚持社会主义道路，坚持改革开放，不断完善社会主义的各项制度，发展社会主义市场经济，发展社会主义民主，健全社会主义法治，贯彻新发展理念，自力更生，艰苦奋斗，逐步实现工业、农业、国防和科学技术的现代化，推动物质文明、政治文明、精神文明、社会文明、生态文明协调发展，把我国建设成为富强民主文明和谐美丽的社会主义现代化强国，实现中华民族伟大复兴。</a:t>
            </a:r>
            <a:endParaRPr lang="en-US" altLang="zh-CN"/>
          </a:p>
          <a:p>
            <a:pPr eaLnBrk="1" hangingPunct="1"/>
            <a:r>
              <a:rPr lang="zh-CN" altLang="en-US"/>
              <a:t>中国共产党以马克思列宁主义、毛泽东思想、邓小平理论、“三个代表”重要思想、科学发展观、习近平新时代中国特色社会主义思想作为自己的行动指南。</a:t>
            </a:r>
            <a:endParaRPr lang="zh-CN" altLang="en-US"/>
          </a:p>
          <a:p>
            <a:pPr eaLnBrk="1" hangingPunct="1"/>
            <a:r>
              <a:rPr lang="en-US" altLang="zh-CN"/>
              <a:t>The Communist Party of China uses Marxism-Leninism, Mao Zedong Thought, Deng Xiaoping Theory, the Theory of Three Represents, the Scientific Outlook on Development, and Xi Jinping Thought on Socialism with Chinese Characteristics for a New Era as its guides to action.</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9D56C4-691F-4087-9C7F-0F43D803F738}" type="slidenum">
              <a:rPr lang="en-US" altLang="zh-CN" smtClean="0"/>
            </a:fld>
            <a:endParaRPr lang="en-US" altLang="zh-CN"/>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C3069F-C28E-4C76-82A5-2A9F40022F62}" type="slidenum">
              <a:rPr lang="en-US" altLang="zh-CN" smtClean="0"/>
            </a:fld>
            <a:endParaRPr lang="en-US" altLang="zh-CN"/>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E102F70-BCA6-4409-BF2E-100DDE91ED76}" type="slidenum">
              <a:rPr lang="en-US" altLang="zh-CN" smtClean="0"/>
            </a:fld>
            <a:endParaRPr lang="en-US" altLang="zh-CN"/>
          </a:p>
        </p:txBody>
      </p:sp>
      <p:sp>
        <p:nvSpPr>
          <p:cNvPr id="38915" name="Rectangle 2"/>
          <p:cNvSpPr>
            <a:spLocks noGrp="1" noRot="1" noChangeAspect="1" noChangeArrowheads="1" noTextEdit="1"/>
          </p:cNvSpPr>
          <p:nvPr>
            <p:ph type="sldImg"/>
          </p:nvPr>
        </p:nvSpPr>
        <p:spPr>
          <a:xfrm>
            <a:off x="1138238" y="701675"/>
            <a:ext cx="4583112" cy="3436938"/>
          </a:xfrm>
        </p:spPr>
      </p:sp>
      <p:sp>
        <p:nvSpPr>
          <p:cNvPr id="38916" name="Rectangle 3"/>
          <p:cNvSpPr>
            <a:spLocks noGrp="1" noChangeArrowheads="1"/>
          </p:cNvSpPr>
          <p:nvPr>
            <p:ph type="body" idx="1"/>
          </p:nvPr>
        </p:nvSpPr>
        <p:spPr>
          <a:xfrm>
            <a:off x="914400" y="4371975"/>
            <a:ext cx="5029200" cy="40608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The statement that every integer is either odd or even can actually be proven from simpler axioms, the Peano axioms of arithmetic.  However, for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D7D7442-4A88-41FB-90B8-75955297DC6F}" type="datetime1">
              <a:rPr lang="en-US" altLang="zh-CN"/>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6CA763D-4F52-4408-BFF5-B15D591FEAD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37757264-AF12-4B57-90D4-1088DAC751A2}" type="datetime1">
              <a:rPr lang="en-US" altLang="zh-CN"/>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1C0703A-B399-4B46-9A61-AA84134CC376}"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F96AAFB-95CD-4A27-ADB6-AB5F3A21378F}" type="datetime1">
              <a:rPr lang="en-US" altLang="zh-CN"/>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B42CAFF-10B8-430A-9E4C-F020211BA87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zh-CN" altLang="en-US"/>
              <a:t>单击此处编辑母版文本样式</a:t>
            </a:r>
            <a:endParaRPr lang="zh-CN" altLang="en-US"/>
          </a:p>
        </p:txBody>
      </p:sp>
      <p:sp>
        <p:nvSpPr>
          <p:cNvPr id="13" name="Photo Credit"/>
          <p:cNvSpPr>
            <a:spLocks noGrp="1"/>
          </p:cNvSpPr>
          <p:nvPr>
            <p:ph type="body" sz="quarter" idx="15"/>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zh-CN" altLang="en-US" noProof="0"/>
              <a:t>单击此处编辑母版文本样式</a:t>
            </a:r>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p:nvPr>
        </p:nvSpPr>
        <p:spPr>
          <a:xfrm>
            <a:off x="3467512" y="6553200"/>
            <a:ext cx="2208976" cy="99950"/>
          </a:xfrm>
          <a:prstGeom prst="rect">
            <a:avLst/>
          </a:prstGeom>
        </p:spPr>
        <p:txBody>
          <a:bodyPr lIns="0" tIns="0" rIns="0" bIns="0"/>
          <a:lstStyle>
            <a:lvl1pPr marL="0" indent="0" algn="ctr">
              <a:buNone/>
              <a:defRPr sz="800"/>
            </a:lvl1pPr>
          </a:lstStyle>
          <a:p>
            <a:pPr lvl="0"/>
            <a:r>
              <a:rPr lang="zh-CN" altLang="en-US"/>
              <a:t>单击此处编辑母版文本样式</a:t>
            </a:r>
            <a:endParaRPr lang="zh-CN" altLang="en-US"/>
          </a:p>
        </p:txBody>
      </p:sp>
      <p:sp>
        <p:nvSpPr>
          <p:cNvPr id="9" name="Photo Credit"/>
          <p:cNvSpPr>
            <a:spLocks noGrp="1"/>
          </p:cNvSpPr>
          <p:nvPr>
            <p:ph type="body" sz="quarter" idx="1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lvl="0"/>
            <a:r>
              <a:rPr lang="zh-CN" altLang="en-US" noProof="0"/>
              <a:t>单击此处编辑母版文本样式</a:t>
            </a:r>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2" name="Date Placeholder 29"/>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anose="020B0604020202020204" pitchFamily="34" charset="0"/>
                <a:ea typeface="宋体" panose="02010600030101010101" pitchFamily="2" charset="-122"/>
              </a:defRPr>
            </a:lvl1pPr>
          </a:lstStyle>
          <a:p>
            <a:pPr>
              <a:defRPr/>
            </a:pPr>
            <a:fld id="{2E5354E8-2B4C-4308-9291-A9D212BE5763}" type="datetime1">
              <a:rPr lang="en-US" altLang="zh-CN"/>
            </a:fld>
            <a:endParaRPr lang="en-US"/>
          </a:p>
        </p:txBody>
      </p:sp>
      <p:sp>
        <p:nvSpPr>
          <p:cNvPr id="3" name="Footer Placeholder 18"/>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anose="020B0604020202020204" pitchFamily="34" charset="0"/>
                <a:ea typeface="宋体" panose="02010600030101010101" pitchFamily="2" charset="-122"/>
              </a:defRPr>
            </a:lvl1pPr>
          </a:lstStyle>
          <a:p>
            <a:pPr>
              <a:defRPr/>
            </a:pPr>
            <a:endParaRPr lang="en-US"/>
          </a:p>
        </p:txBody>
      </p:sp>
      <p:sp>
        <p:nvSpPr>
          <p:cNvPr id="4" name="Slide Number Placeholder 26"/>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278A52E9-FDC9-4981-A76F-7C72D56D223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1E082968-9CAA-4C6B-90DC-5D56A8B62208}" type="datetime1">
              <a:rPr lang="en-US" altLang="zh-CN"/>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defRPr>
            </a:lvl1pPr>
          </a:lstStyle>
          <a:p>
            <a:pPr>
              <a:defRPr/>
            </a:pPr>
            <a:fld id="{8CEF7ED6-17B0-4850-B34C-DFE79391585E}"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anose="020B0604020202020204" pitchFamily="34" charset="0"/>
                <a:ea typeface="宋体" panose="02010600030101010101" pitchFamily="2" charset="-122"/>
              </a:defRPr>
            </a:lvl1pPr>
          </a:lstStyle>
          <a:p>
            <a:pPr>
              <a:defRPr/>
            </a:pPr>
            <a:fld id="{A29B67EC-25B9-4A2D-92FA-9E0EFEB76690}" type="datetime1">
              <a:rPr lang="en-US" altLang="zh-CN"/>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anose="020B0604020202020204" pitchFamily="34" charset="0"/>
                <a:ea typeface="宋体" panose="02010600030101010101" pitchFamily="2" charset="-122"/>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558F1297-9120-4752-95F0-8991159EC8D8}"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AD10FEDA-5A2A-4896-A199-CAE962CA898A}" type="datetime1">
              <a:rPr lang="en-US" altLang="zh-CN"/>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7" name="Slide Number Placeholder 6"/>
          <p:cNvSpPr>
            <a:spLocks noGrp="1"/>
          </p:cNvSpPr>
          <p:nvPr>
            <p:ph type="sldNum" sz="quarter" idx="12"/>
          </p:nvPr>
        </p:nvSpPr>
        <p:spPr/>
        <p:txBody>
          <a:bodyPr/>
          <a:lstStyle>
            <a:lvl1pPr>
              <a:defRPr>
                <a:latin typeface="Arial" panose="020B0604020202020204" pitchFamily="34" charset="0"/>
              </a:defRPr>
            </a:lvl1pPr>
          </a:lstStyle>
          <a:p>
            <a:pPr>
              <a:defRPr/>
            </a:pPr>
            <a:fld id="{9E373993-F179-45AF-8753-B1751EC5C38E}"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DF470A26-4EB2-4EA5-A651-84B22091ABA0}" type="datetime1">
              <a:rPr lang="en-US" altLang="zh-CN"/>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9" name="Slide Number Placeholder 8"/>
          <p:cNvSpPr>
            <a:spLocks noGrp="1"/>
          </p:cNvSpPr>
          <p:nvPr>
            <p:ph type="sldNum" sz="quarter" idx="12"/>
          </p:nvPr>
        </p:nvSpPr>
        <p:spPr/>
        <p:txBody>
          <a:bodyPr/>
          <a:lstStyle>
            <a:lvl1pPr>
              <a:defRPr>
                <a:latin typeface="Arial" panose="020B0604020202020204" pitchFamily="34" charset="0"/>
              </a:defRPr>
            </a:lvl1pPr>
          </a:lstStyle>
          <a:p>
            <a:pPr>
              <a:defRPr/>
            </a:pPr>
            <a:fld id="{2E740461-6C20-42D2-AAF1-30BBFDB3BA2D}"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586163E2-E28A-4F74-8DA2-9172A700FD43}" type="datetime1">
              <a:rPr lang="en-US" altLang="zh-CN"/>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5" name="Slide Number Placeholder 4"/>
          <p:cNvSpPr>
            <a:spLocks noGrp="1"/>
          </p:cNvSpPr>
          <p:nvPr>
            <p:ph type="sldNum" sz="quarter" idx="12"/>
          </p:nvPr>
        </p:nvSpPr>
        <p:spPr/>
        <p:txBody>
          <a:bodyPr/>
          <a:lstStyle>
            <a:lvl1pPr>
              <a:defRPr>
                <a:latin typeface="Arial" panose="020B0604020202020204" pitchFamily="34" charset="0"/>
              </a:defRPr>
            </a:lvl1pPr>
          </a:lstStyle>
          <a:p>
            <a:pPr>
              <a:defRPr/>
            </a:pPr>
            <a:fld id="{A03D3049-8DED-47BF-A440-9D2586D742E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DBCBBE3-ADE2-4565-A51C-DC30D477B03D}" type="datetime1">
              <a:rPr lang="en-US" altLang="zh-CN"/>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91A1C58-7487-4689-B8FB-C777791A917A}"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8A02CA2A-A6A0-4FFE-AEE1-23B4ED84C075}" type="datetime1">
              <a:rPr lang="en-US" altLang="zh-CN"/>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4" name="Slide Number Placeholder 3"/>
          <p:cNvSpPr>
            <a:spLocks noGrp="1"/>
          </p:cNvSpPr>
          <p:nvPr>
            <p:ph type="sldNum" sz="quarter" idx="12"/>
          </p:nvPr>
        </p:nvSpPr>
        <p:spPr/>
        <p:txBody>
          <a:bodyPr/>
          <a:lstStyle>
            <a:lvl1pPr>
              <a:defRPr>
                <a:latin typeface="Arial" panose="020B0604020202020204" pitchFamily="34" charset="0"/>
              </a:defRPr>
            </a:lvl1pPr>
          </a:lstStyle>
          <a:p>
            <a:pPr>
              <a:defRPr/>
            </a:pPr>
            <a:fld id="{CCAD1F8B-E466-4998-A586-3965E06B60C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84615325-F0BF-4494-A10B-0AF0E4EB4347}" type="datetime1">
              <a:rPr lang="en-US" altLang="zh-CN"/>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7" name="Slide Number Placeholder 6"/>
          <p:cNvSpPr>
            <a:spLocks noGrp="1"/>
          </p:cNvSpPr>
          <p:nvPr>
            <p:ph type="sldNum" sz="quarter" idx="12"/>
          </p:nvPr>
        </p:nvSpPr>
        <p:spPr/>
        <p:txBody>
          <a:bodyPr/>
          <a:lstStyle>
            <a:lvl1pPr>
              <a:defRPr>
                <a:latin typeface="Arial" panose="020B0604020202020204" pitchFamily="34" charset="0"/>
              </a:defRPr>
            </a:lvl1pPr>
          </a:lstStyle>
          <a:p>
            <a:pPr>
              <a:defRPr/>
            </a:pPr>
            <a:fld id="{DF1A54B6-9937-4DB4-AF11-F995CE5EA197}"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Snip and Round Single Corner Rectangle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ight Triangle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sp>
        <p:nvSpPr>
          <p:cNvPr id="8"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9728FC76-1A1F-4E8B-A048-9B44CE3C7E86}" type="datetime1">
              <a:rPr lang="en-US" altLang="zh-CN"/>
            </a:fld>
            <a:endParaRPr 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atin typeface="Arial" panose="020B0604020202020204" pitchFamily="34" charset="0"/>
              </a:defRPr>
            </a:lvl1pPr>
          </a:lstStyle>
          <a:p>
            <a:pPr>
              <a:defRPr/>
            </a:pPr>
            <a:fld id="{90BB5EC6-8341-4309-AB3F-C8E2D41A067B}"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1954EDA7-BD2B-4503-95A2-B95FC8232193}" type="datetime1">
              <a:rPr lang="en-US" altLang="zh-CN"/>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defRPr>
            </a:lvl1pPr>
          </a:lstStyle>
          <a:p>
            <a:pPr>
              <a:defRPr/>
            </a:pPr>
            <a:fld id="{F431CD9A-26D4-47F7-8351-F731EAD9E7C2}"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fld id="{1EC927E8-D522-4AD6-B679-357FF606B537}" type="datetime1">
              <a:rPr lang="en-US" altLang="zh-CN"/>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defRPr>
            </a:lvl1pPr>
          </a:lstStyle>
          <a:p>
            <a:pPr>
              <a:defRPr/>
            </a:pPr>
            <a:fld id="{463DA1A4-06F0-4622-981B-0DDF917F560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99454D8-FD75-4165-812E-7B04421CAE96}" type="datetime1">
              <a:rPr lang="en-US" altLang="zh-CN"/>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0D21FBD-C191-47FE-9ED7-80602F3909A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7EB7E08-2C8B-47BE-B6FF-BD45EB478414}" type="datetime1">
              <a:rPr lang="en-US" altLang="zh-CN"/>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7A070BE-8DA5-4086-8134-B3D4DD283F4A}"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4AB97481-3F83-41DD-BF15-215D813A6662}" type="datetime1">
              <a:rPr lang="en-US" altLang="zh-CN"/>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311F8E5A-3D26-4710-AD76-A130FA82432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2DEE7969-E479-4745-88DB-E8F31687CC71}" type="datetime1">
              <a:rPr lang="en-US" altLang="zh-CN"/>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58F7D29-D40B-4DC9-9A05-B526BFEE1A49}"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5FBE0FBC-7A24-4BBD-859A-5DA7E951D4B1}" type="datetime1">
              <a:rPr lang="en-US" altLang="zh-CN"/>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8A4F1237-3F6C-4520-A92A-F418717EBB37}"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38A0BA3-8EC1-436D-921F-937B65F03B6C}" type="datetime1">
              <a:rPr lang="en-US" altLang="zh-CN"/>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A594A9D-4AA4-4973-B176-6EDADF19C01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12D8A60F-F696-4DE7-B558-F5080ADE1AEE}" type="datetime1">
              <a:rPr lang="en-US" altLang="zh-CN"/>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048F3A5-159D-43C3-A821-C1402B1A517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fld id="{7AA1B9B1-C1D6-4F7E-B3FB-4CD2007846AB}" type="datetime1">
              <a:rPr lang="en-US" altLang="zh-CN"/>
            </a:fld>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a:defRPr/>
            </a:pPr>
            <a:fld id="{72721010-0214-4443-876C-3FEE416EC9E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sp>
        <p:nvSpPr>
          <p:cNvPr id="8" name="Freeform 7"/>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lstStyle/>
          <a:p>
            <a:pPr lvl="0"/>
            <a:r>
              <a:rPr lang="en-US" altLang="zh-CN"/>
              <a:t>Click to edit Master title style</a:t>
            </a:r>
            <a:endParaRPr lang="en-US" altLang="zh-CN"/>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panose="02030602050306030303"/>
                <a:ea typeface="+mn-ea"/>
              </a:defRPr>
            </a:lvl1pPr>
          </a:lstStyle>
          <a:p>
            <a:pPr>
              <a:defRPr/>
            </a:pPr>
            <a:fld id="{1C8BEF1B-8B0E-4797-B83A-B9EAB4FB5A61}" type="datetime1">
              <a:rPr lang="en-US" altLang="zh-CN"/>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panose="02030602050306030303"/>
                <a:ea typeface="+mn-ea"/>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eaLnBrk="1" hangingPunct="1">
              <a:defRPr sz="1200">
                <a:solidFill>
                  <a:srgbClr val="045C75"/>
                </a:solidFill>
                <a:latin typeface="Constantia" panose="02030602050306030303" pitchFamily="18" charset="0"/>
              </a:defRPr>
            </a:lvl1pPr>
          </a:lstStyle>
          <a:p>
            <a:pPr>
              <a:defRPr/>
            </a:pPr>
            <a:fld id="{3BA46585-24C8-4511-8664-490133DA2A2A}" type="slidenum">
              <a:rPr lang="en-US" altLang="zh-CN"/>
            </a:fld>
            <a:endParaRPr lang="en-US" altLang="zh-CN"/>
          </a:p>
        </p:txBody>
      </p:sp>
      <p:grpSp>
        <p:nvGrpSpPr>
          <p:cNvPr id="2057" name="Group 1"/>
          <p:cNvGrpSpPr/>
          <p:nvPr/>
        </p:nvGrpSpPr>
        <p:grpSpPr bwMode="auto">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solidFill>
                  <a:prstClr val="black"/>
                </a:solidFill>
                <a:latin typeface="Constantia" panose="02030602050306030303"/>
                <a:ea typeface="+mn-ea"/>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2pPr>
      <a:lvl3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3pPr>
      <a:lvl4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4pPr>
      <a:lvl5pPr algn="l" rtl="0" eaLnBrk="0" fontAlgn="base" hangingPunct="0">
        <a:spcBef>
          <a:spcPct val="0"/>
        </a:spcBef>
        <a:spcAft>
          <a:spcPct val="0"/>
        </a:spcAft>
        <a:defRPr sz="5000">
          <a:solidFill>
            <a:schemeClr val="tx2"/>
          </a:solidFill>
          <a:latin typeface="Calibri" panose="020F0502020204030204" pitchFamily="34" charset="0"/>
          <a:ea typeface="隶书" panose="02010509060101010101" pitchFamily="49" charset="-122"/>
        </a:defRPr>
      </a:lvl5pPr>
      <a:lvl6pPr marL="4572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6pPr>
      <a:lvl7pPr marL="9144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7pPr>
      <a:lvl8pPr marL="13716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8pPr>
      <a:lvl9pPr marL="1828800" algn="l" rtl="0" fontAlgn="base">
        <a:spcBef>
          <a:spcPct val="0"/>
        </a:spcBef>
        <a:spcAft>
          <a:spcPct val="0"/>
        </a:spcAft>
        <a:defRPr sz="5000">
          <a:solidFill>
            <a:schemeClr val="tx2"/>
          </a:solidFill>
          <a:latin typeface="Calibri" panose="020F0502020204030204" pitchFamily="34" charset="0"/>
          <a:ea typeface="隶书" panose="02010509060101010101"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file:///C:\c\202102\course\Richard%20Clayderman%20-%20Music%20Box%20Dancer.mp3" TargetMode="External"/><Relationship Id="rId1" Type="http://schemas.openxmlformats.org/officeDocument/2006/relationships/audio" Target="file:///C:\c\202102\course\Richard%20Clayderman%20-%20Music%20Box%20Dancer.mp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oleObject" Target="../embeddings/oleObject3.bin"/><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png"/><Relationship Id="rId2" Type="http://schemas.microsoft.com/office/2007/relationships/media" Target="file:///C:\c\202102\course\Richard%20Clayderman%20-%20Music%20Box%20Dancer.mp3" TargetMode="External"/><Relationship Id="rId1" Type="http://schemas.openxmlformats.org/officeDocument/2006/relationships/audio" Target="file:///C:\c\202102\course\Richard%20Clayderman%20-%20Music%20Box%20Dancer.mp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tags" Target="../tags/tag3.xml"/><Relationship Id="rId4" Type="http://schemas.openxmlformats.org/officeDocument/2006/relationships/image" Target="../media/image6.pn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9.jpeg"/><Relationship Id="rId1" Type="http://schemas.openxmlformats.org/officeDocument/2006/relationships/image" Target="../media/image1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endParaRPr lang="en-US" altLang="zh-CN" sz="4000" b="1" dirty="0">
              <a:effectLst>
                <a:outerShdw blurRad="38100" dist="38100" dir="2700000" algn="tl">
                  <a:srgbClr val="000000">
                    <a:alpha val="43137"/>
                  </a:srgbClr>
                </a:outerShdw>
              </a:effectLst>
            </a:endParaRP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endParaRPr lang="en-US" altLang="zh-CN" b="1" dirty="0">
              <a:effectLst>
                <a:outerShdw blurRad="38100" dist="38100" dir="2700000" algn="tl">
                  <a:srgbClr val="000000">
                    <a:alpha val="43137"/>
                  </a:srgbClr>
                </a:outerShdw>
              </a:effectLst>
            </a:endParaRP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endParaRPr lang="en-US" altLang="zh-CN" b="1" dirty="0">
              <a:effectLst>
                <a:outerShdw blurRad="38100" dist="38100" dir="2700000" algn="tl">
                  <a:srgbClr val="000000">
                    <a:alpha val="43137"/>
                  </a:srgbClr>
                </a:outerShdw>
              </a:effectLst>
            </a:endParaRPr>
          </a:p>
        </p:txBody>
      </p:sp>
      <p:pic>
        <p:nvPicPr>
          <p:cNvPr id="3" name="Richard Clayderman - Music Box Dancer.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EA1121B-A9E8-40C4-85C8-59A159870203}"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1"/>
              <a:t>Indirect Proof Example</a:t>
            </a:r>
            <a:br>
              <a:rPr lang="en-US" altLang="zh-CN" b="1"/>
            </a:br>
            <a:r>
              <a:rPr lang="en-US" altLang="zh-CN" sz="3200" b="1">
                <a:solidFill>
                  <a:schemeClr val="tx1"/>
                </a:solidFill>
              </a:rPr>
              <a:t>Proof by Contraposition</a:t>
            </a:r>
            <a:endParaRPr lang="en-US" altLang="zh-CN" b="1">
              <a:solidFill>
                <a:schemeClr val="tx1"/>
              </a:solidFill>
            </a:endParaRPr>
          </a:p>
        </p:txBody>
      </p:sp>
      <p:sp>
        <p:nvSpPr>
          <p:cNvPr id="51203" name="Rectangle 3"/>
          <p:cNvSpPr>
            <a:spLocks noGrp="1" noChangeArrowheads="1"/>
          </p:cNvSpPr>
          <p:nvPr>
            <p:ph type="body" idx="1"/>
          </p:nvPr>
        </p:nvSpPr>
        <p:spPr>
          <a:xfrm>
            <a:off x="457200" y="1600200"/>
            <a:ext cx="8686800" cy="4525963"/>
          </a:xfrm>
        </p:spPr>
        <p:txBody>
          <a:bodyPr/>
          <a:lstStyle/>
          <a:p>
            <a:pPr eaLnBrk="1" hangingPunct="1">
              <a:defRPr/>
            </a:pPr>
            <a:r>
              <a:rPr lang="en-US" altLang="zh-CN" sz="2800" b="1" dirty="0"/>
              <a:t>Theorem:</a:t>
            </a:r>
            <a:r>
              <a:rPr lang="en-US" altLang="zh-CN" sz="2800" dirty="0"/>
              <a:t>  (For all integers </a:t>
            </a:r>
            <a:r>
              <a:rPr lang="en-US" altLang="zh-CN" sz="2800" i="1" dirty="0">
                <a:solidFill>
                  <a:srgbClr val="006600"/>
                </a:solidFill>
              </a:rPr>
              <a:t>n</a:t>
            </a:r>
            <a:r>
              <a:rPr lang="en-US" altLang="zh-CN" sz="2800" dirty="0"/>
              <a:t>) </a:t>
            </a:r>
            <a:br>
              <a:rPr lang="en-US" altLang="zh-CN" sz="2800" dirty="0"/>
            </a:br>
            <a:r>
              <a:rPr lang="en-US" altLang="zh-CN" sz="2800" dirty="0"/>
              <a:t>If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odd, then </a:t>
            </a:r>
            <a:r>
              <a:rPr lang="en-US" altLang="zh-CN" sz="2800" i="1" dirty="0">
                <a:solidFill>
                  <a:srgbClr val="006600"/>
                </a:solidFill>
              </a:rPr>
              <a:t>n</a:t>
            </a:r>
            <a:r>
              <a:rPr lang="en-US" altLang="zh-CN" sz="2800" dirty="0"/>
              <a:t> is odd.</a:t>
            </a:r>
            <a:endParaRPr lang="en-US" altLang="zh-CN" sz="2800" dirty="0"/>
          </a:p>
          <a:p>
            <a:pPr eaLnBrk="1" hangingPunct="1">
              <a:defRPr/>
            </a:pPr>
            <a:r>
              <a:rPr lang="en-US" altLang="zh-CN" sz="2800" b="1" dirty="0"/>
              <a:t>Proof:</a:t>
            </a:r>
            <a:r>
              <a:rPr lang="en-US" altLang="zh-CN" sz="2800" dirty="0"/>
              <a:t>  Suppose that the conclusion is false, </a:t>
            </a:r>
            <a:r>
              <a:rPr lang="en-US" altLang="zh-CN" sz="2800" i="1" dirty="0"/>
              <a:t>i.e.</a:t>
            </a:r>
            <a:r>
              <a:rPr lang="en-US" altLang="zh-CN" sz="2800" dirty="0"/>
              <a:t>, that </a:t>
            </a:r>
            <a:r>
              <a:rPr lang="en-US" altLang="zh-CN" sz="2800" i="1" dirty="0">
                <a:solidFill>
                  <a:srgbClr val="006600"/>
                </a:solidFill>
              </a:rPr>
              <a:t>n</a:t>
            </a:r>
            <a:r>
              <a:rPr lang="en-US" altLang="zh-CN" sz="2800" dirty="0"/>
              <a:t> is even.  Then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integer </a:t>
            </a:r>
            <a:r>
              <a:rPr lang="en-US" altLang="zh-CN" sz="2800" i="1" dirty="0">
                <a:solidFill>
                  <a:srgbClr val="006600"/>
                </a:solidFill>
              </a:rPr>
              <a:t>k</a:t>
            </a:r>
            <a:r>
              <a:rPr lang="en-US" altLang="zh-CN" sz="2800" dirty="0"/>
              <a:t>.  Then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 = 3(2</a:t>
            </a:r>
            <a:r>
              <a:rPr lang="en-US" altLang="zh-CN" sz="2800" i="1" dirty="0">
                <a:solidFill>
                  <a:srgbClr val="006600"/>
                </a:solidFill>
              </a:rPr>
              <a:t>k</a:t>
            </a:r>
            <a:r>
              <a:rPr lang="en-US" altLang="zh-CN" sz="2800" dirty="0">
                <a:solidFill>
                  <a:srgbClr val="006600"/>
                </a:solidFill>
              </a:rPr>
              <a:t>)+2 = 6</a:t>
            </a:r>
            <a:r>
              <a:rPr lang="en-US" altLang="zh-CN" sz="2800" i="1" dirty="0">
                <a:solidFill>
                  <a:srgbClr val="006600"/>
                </a:solidFill>
              </a:rPr>
              <a:t>k</a:t>
            </a:r>
            <a:r>
              <a:rPr lang="en-US" altLang="zh-CN" sz="2800" dirty="0">
                <a:solidFill>
                  <a:srgbClr val="006600"/>
                </a:solidFill>
              </a:rPr>
              <a:t>+2 = 2(3</a:t>
            </a:r>
            <a:r>
              <a:rPr lang="en-US" altLang="zh-CN" sz="2800" i="1" dirty="0">
                <a:solidFill>
                  <a:srgbClr val="006600"/>
                </a:solidFill>
              </a:rPr>
              <a:t>k</a:t>
            </a:r>
            <a:r>
              <a:rPr lang="en-US" altLang="zh-CN" sz="2800" dirty="0">
                <a:solidFill>
                  <a:srgbClr val="006600"/>
                </a:solidFill>
              </a:rPr>
              <a:t>+1)</a:t>
            </a:r>
            <a:r>
              <a:rPr lang="en-US" altLang="zh-CN" sz="2800" dirty="0"/>
              <a:t>.  Thus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even, because it equals </a:t>
            </a:r>
            <a:r>
              <a:rPr lang="en-US" altLang="zh-CN" sz="2800" dirty="0">
                <a:solidFill>
                  <a:srgbClr val="006600"/>
                </a:solidFill>
              </a:rPr>
              <a:t>2</a:t>
            </a:r>
            <a:r>
              <a:rPr lang="en-US" altLang="zh-CN" sz="2800" i="1" dirty="0">
                <a:solidFill>
                  <a:srgbClr val="006600"/>
                </a:solidFill>
              </a:rPr>
              <a:t>j</a:t>
            </a:r>
            <a:r>
              <a:rPr lang="en-US" altLang="zh-CN" sz="2800" dirty="0"/>
              <a:t> for integer </a:t>
            </a:r>
            <a:r>
              <a:rPr lang="en-US" altLang="zh-CN" sz="2800" i="1" dirty="0">
                <a:solidFill>
                  <a:srgbClr val="006600"/>
                </a:solidFill>
              </a:rPr>
              <a:t>j</a:t>
            </a:r>
            <a:r>
              <a:rPr lang="en-US" altLang="zh-CN" sz="2800" dirty="0">
                <a:solidFill>
                  <a:srgbClr val="006600"/>
                </a:solidFill>
              </a:rPr>
              <a:t> =</a:t>
            </a:r>
            <a:r>
              <a:rPr lang="en-US" altLang="zh-CN" sz="2800" dirty="0">
                <a:solidFill>
                  <a:srgbClr val="FF0000"/>
                </a:solidFill>
              </a:rPr>
              <a:t> </a:t>
            </a:r>
            <a:r>
              <a:rPr lang="en-US" altLang="zh-CN" sz="2800" dirty="0">
                <a:solidFill>
                  <a:srgbClr val="006600"/>
                </a:solidFill>
              </a:rPr>
              <a:t>3</a:t>
            </a:r>
            <a:r>
              <a:rPr lang="en-US" altLang="zh-CN" sz="2800" i="1" dirty="0">
                <a:solidFill>
                  <a:srgbClr val="006600"/>
                </a:solidFill>
              </a:rPr>
              <a:t>k</a:t>
            </a:r>
            <a:r>
              <a:rPr lang="en-US" altLang="zh-CN" sz="2800" dirty="0">
                <a:solidFill>
                  <a:srgbClr val="006600"/>
                </a:solidFill>
              </a:rPr>
              <a:t>+1</a:t>
            </a:r>
            <a:r>
              <a:rPr lang="en-US" altLang="zh-CN" sz="2800" dirty="0"/>
              <a:t>.  So </a:t>
            </a:r>
            <a:r>
              <a:rPr lang="en-US" altLang="zh-CN" sz="2800" dirty="0">
                <a:solidFill>
                  <a:srgbClr val="006600"/>
                </a:solidFill>
              </a:rPr>
              <a:t>3</a:t>
            </a:r>
            <a:r>
              <a:rPr lang="en-US" altLang="zh-CN" sz="2800" i="1" dirty="0">
                <a:solidFill>
                  <a:srgbClr val="006600"/>
                </a:solidFill>
              </a:rPr>
              <a:t>n</a:t>
            </a:r>
            <a:r>
              <a:rPr lang="en-US" altLang="zh-CN" sz="2800" dirty="0">
                <a:solidFill>
                  <a:srgbClr val="006600"/>
                </a:solidFill>
              </a:rPr>
              <a:t>+2</a:t>
            </a:r>
            <a:r>
              <a:rPr lang="en-US" altLang="zh-CN" sz="2800" dirty="0"/>
              <a:t> is not odd.  We have shown that </a:t>
            </a:r>
            <a:endParaRPr lang="en-US" altLang="zh-CN" sz="2800" dirty="0"/>
          </a:p>
          <a:p>
            <a:pPr marL="0" indent="0" algn="ctr" eaLnBrk="1" hangingPunct="1">
              <a:buFontTx/>
              <a:buNone/>
              <a:defRPr/>
            </a:pP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solidFill>
                  <a:srgbClr val="006600"/>
                </a:solidFill>
                <a:latin typeface="Times New Roman" panose="02020603050405020304" pitchFamily="18" charset="0"/>
                <a:cs typeface="Times New Roman" panose="02020603050405020304" pitchFamily="18" charset="0"/>
              </a:rPr>
              <a:t>¬</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a:t>
            </a:r>
            <a:r>
              <a:rPr lang="en-US" altLang="zh-CN" sz="2800" dirty="0">
                <a:cs typeface="Times New Roman" panose="02020603050405020304" pitchFamily="18" charset="0"/>
              </a:rPr>
              <a:t>, </a:t>
            </a:r>
            <a:endParaRPr lang="en-US" altLang="zh-CN" sz="2800" dirty="0">
              <a:cs typeface="Times New Roman" panose="02020603050405020304" pitchFamily="18" charset="0"/>
            </a:endParaRPr>
          </a:p>
          <a:p>
            <a:pPr marL="0" indent="0" eaLnBrk="1" hangingPunct="1">
              <a:buFontTx/>
              <a:buNone/>
              <a:defRPr/>
            </a:pPr>
            <a:r>
              <a:rPr lang="en-US" altLang="zh-CN" sz="2800" dirty="0">
                <a:cs typeface="Times New Roman" panose="02020603050405020304" pitchFamily="18" charset="0"/>
              </a:rPr>
              <a:t>   thus its </a:t>
            </a:r>
            <a:r>
              <a:rPr lang="en-US" altLang="zh-CN" sz="2800" b="1" dirty="0">
                <a:solidFill>
                  <a:srgbClr val="C00000"/>
                </a:solidFill>
                <a:cs typeface="Times New Roman" panose="02020603050405020304" pitchFamily="18" charset="0"/>
              </a:rPr>
              <a:t>contrapositive</a:t>
            </a:r>
            <a:r>
              <a:rPr lang="en-US" altLang="zh-CN" sz="2800" dirty="0">
                <a:cs typeface="Times New Roman" panose="02020603050405020304" pitchFamily="18" charset="0"/>
              </a:rPr>
              <a:t> </a:t>
            </a:r>
            <a:r>
              <a:rPr lang="en-US" altLang="zh-CN" sz="2800" dirty="0">
                <a:solidFill>
                  <a:srgbClr val="006600"/>
                </a:solidFill>
                <a:cs typeface="Times New Roman" panose="02020603050405020304" pitchFamily="18" charset="0"/>
              </a:rPr>
              <a:t>(3</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+2 is odd) → (</a:t>
            </a:r>
            <a:r>
              <a:rPr lang="en-US" altLang="zh-CN" sz="2800" i="1" dirty="0">
                <a:solidFill>
                  <a:srgbClr val="006600"/>
                </a:solidFill>
                <a:cs typeface="Times New Roman" panose="02020603050405020304" pitchFamily="18" charset="0"/>
              </a:rPr>
              <a:t>n</a:t>
            </a:r>
            <a:r>
              <a:rPr lang="en-US" altLang="zh-CN" sz="2800" dirty="0">
                <a:solidFill>
                  <a:srgbClr val="006600"/>
                </a:solidFill>
                <a:cs typeface="Times New Roman" panose="02020603050405020304" pitchFamily="18" charset="0"/>
              </a:rPr>
              <a:t> is odd)</a:t>
            </a:r>
            <a:r>
              <a:rPr lang="en-US" altLang="zh-CN" sz="2800" dirty="0">
                <a:cs typeface="Times New Roman" panose="02020603050405020304" pitchFamily="18" charset="0"/>
              </a:rPr>
              <a:t> </a:t>
            </a:r>
            <a:endParaRPr lang="en-US" altLang="zh-CN" sz="2800" dirty="0">
              <a:cs typeface="Times New Roman" panose="02020603050405020304" pitchFamily="18" charset="0"/>
            </a:endParaRPr>
          </a:p>
          <a:p>
            <a:pPr marL="0" indent="0" eaLnBrk="1" hangingPunct="1">
              <a:buFontTx/>
              <a:buNone/>
              <a:defRPr/>
            </a:pPr>
            <a:r>
              <a:rPr lang="en-US" altLang="zh-CN" sz="2800" dirty="0">
                <a:cs typeface="Times New Roman" panose="02020603050405020304" pitchFamily="18" charset="0"/>
              </a:rPr>
              <a:t>   is also true. □</a:t>
            </a:r>
            <a:endParaRPr lang="en-US" altLang="zh-CN" sz="2800" dirty="0">
              <a:cs typeface="Times New Roman" panose="02020603050405020304" pitchFamily="18" charset="0"/>
            </a:endParaRPr>
          </a:p>
        </p:txBody>
      </p:sp>
      <p:sp>
        <p:nvSpPr>
          <p:cNvPr id="3994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F7E2B9-3906-41EF-9D9C-D3AF9D49AD19}"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fade">
                                      <p:cBhvr>
                                        <p:cTn id="7" dur="500"/>
                                        <p:tgtEl>
                                          <p:spTgt spid="512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fade">
                                      <p:cBhvr>
                                        <p:cTn id="10" dur="500"/>
                                        <p:tgtEl>
                                          <p:spTgt spid="512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Effect transition="in" filter="fade">
                                      <p:cBhvr>
                                        <p:cTn id="13" dur="500"/>
                                        <p:tgtEl>
                                          <p:spTgt spid="512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1203">
                                            <p:txEl>
                                              <p:pRg st="4" end="4"/>
                                            </p:txEl>
                                          </p:spTgt>
                                        </p:tgtEl>
                                        <p:attrNameLst>
                                          <p:attrName>style.visibility</p:attrName>
                                        </p:attrNameLst>
                                      </p:cBhvr>
                                      <p:to>
                                        <p:strVal val="visible"/>
                                      </p:to>
                                    </p:set>
                                    <p:animEffect transition="in" filter="fade">
                                      <p:cBhvr>
                                        <p:cTn id="16"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1"/>
              <a:t>Vacuous Proof Example</a:t>
            </a:r>
            <a:endParaRPr lang="en-US" altLang="zh-CN" b="1"/>
          </a:p>
        </p:txBody>
      </p:sp>
      <p:sp>
        <p:nvSpPr>
          <p:cNvPr id="41987" name="Rectangle 3"/>
          <p:cNvSpPr>
            <a:spLocks noGrp="1" noChangeArrowheads="1"/>
          </p:cNvSpPr>
          <p:nvPr>
            <p:ph type="body" idx="1"/>
          </p:nvPr>
        </p:nvSpPr>
        <p:spPr/>
        <p:txBody>
          <a:bodyPr/>
          <a:lstStyle/>
          <a:p>
            <a:pPr eaLnBrk="1" hangingPunct="1"/>
            <a:r>
              <a:rPr lang="en-US" altLang="zh-CN" b="1" dirty="0"/>
              <a:t>Theorem:</a:t>
            </a:r>
            <a:r>
              <a:rPr lang="en-US" altLang="zh-CN" dirty="0"/>
              <a:t> (For all </a:t>
            </a:r>
            <a:r>
              <a:rPr lang="en-US" altLang="zh-CN" i="1" dirty="0"/>
              <a:t>n</a:t>
            </a:r>
            <a:r>
              <a:rPr lang="en-US" altLang="zh-CN" dirty="0"/>
              <a:t>) If </a:t>
            </a:r>
            <a:r>
              <a:rPr lang="en-US" altLang="zh-CN" i="1" dirty="0"/>
              <a:t>n</a:t>
            </a:r>
            <a:r>
              <a:rPr lang="en-US" altLang="zh-CN" dirty="0"/>
              <a:t> is both odd and even, then </a:t>
            </a:r>
            <a:r>
              <a:rPr lang="en-US" altLang="zh-CN" i="1" dirty="0"/>
              <a:t>n</a:t>
            </a:r>
            <a:r>
              <a:rPr lang="en-US" altLang="zh-CN" baseline="30000" dirty="0"/>
              <a:t>2</a:t>
            </a:r>
            <a:r>
              <a:rPr lang="en-US" altLang="zh-CN" dirty="0"/>
              <a:t> = </a:t>
            </a:r>
            <a:r>
              <a:rPr lang="en-US" altLang="zh-CN" i="1" dirty="0"/>
              <a:t>n</a:t>
            </a:r>
            <a:r>
              <a:rPr lang="en-US" altLang="zh-CN" dirty="0"/>
              <a:t> + </a:t>
            </a:r>
            <a:r>
              <a:rPr lang="en-US" altLang="zh-CN" i="1" dirty="0"/>
              <a:t>n</a:t>
            </a:r>
            <a:r>
              <a:rPr lang="en-US" altLang="zh-CN" dirty="0"/>
              <a:t>.</a:t>
            </a:r>
            <a:endParaRPr lang="en-US" altLang="zh-CN" dirty="0"/>
          </a:p>
          <a:p>
            <a:pPr eaLnBrk="1" hangingPunct="1"/>
            <a:r>
              <a:rPr lang="en-US" altLang="zh-CN" b="1" dirty="0"/>
              <a:t>Proof: </a:t>
            </a:r>
            <a:r>
              <a:rPr lang="en-US" altLang="zh-CN" dirty="0"/>
              <a:t>The statement </a:t>
            </a:r>
            <a:r>
              <a:rPr lang="en-US" altLang="zh-CN" dirty="0">
                <a:latin typeface="Times New Roman" panose="02020603050405020304" pitchFamily="18" charset="0"/>
              </a:rPr>
              <a:t>“</a:t>
            </a:r>
            <a:r>
              <a:rPr lang="en-US" altLang="zh-CN" i="1" dirty="0"/>
              <a:t>n</a:t>
            </a:r>
            <a:r>
              <a:rPr lang="en-US" altLang="zh-CN" dirty="0"/>
              <a:t> is both odd and even</a:t>
            </a:r>
            <a:r>
              <a:rPr lang="en-US" altLang="zh-CN" dirty="0">
                <a:latin typeface="Times New Roman" panose="02020603050405020304" pitchFamily="18" charset="0"/>
              </a:rPr>
              <a:t>”</a:t>
            </a:r>
            <a:r>
              <a:rPr lang="en-US" altLang="zh-CN" dirty="0"/>
              <a:t> is necessarily false, since no number can be both odd and even.  So, the theorem is vacuously true. </a:t>
            </a:r>
            <a:r>
              <a:rPr lang="en-US" altLang="zh-CN" dirty="0">
                <a:cs typeface="Times New Roman" panose="02020603050405020304" pitchFamily="18" charset="0"/>
              </a:rPr>
              <a:t>□</a:t>
            </a:r>
            <a:endParaRPr lang="en-US" altLang="zh-CN" b="1" dirty="0">
              <a:cs typeface="Times New Roman" panose="02020603050405020304" pitchFamily="18" charset="0"/>
            </a:endParaRPr>
          </a:p>
        </p:txBody>
      </p:sp>
      <p:sp>
        <p:nvSpPr>
          <p:cNvPr id="4198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E0D334-DF6F-422E-9295-048B25D80020}" type="slidenum">
              <a:rPr lang="en-US" altLang="zh-CN" sz="1400" smtClean="0"/>
            </a:fld>
            <a:endParaRPr lang="en-US" altLang="zh-CN" sz="140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1"/>
              <a:t>Trivial Proof Example</a:t>
            </a:r>
            <a:endParaRPr lang="en-US" altLang="zh-CN" b="1"/>
          </a:p>
        </p:txBody>
      </p:sp>
      <p:sp>
        <p:nvSpPr>
          <p:cNvPr id="44035" name="Rectangle 3"/>
          <p:cNvSpPr>
            <a:spLocks noGrp="1" noChangeArrowheads="1"/>
          </p:cNvSpPr>
          <p:nvPr>
            <p:ph type="body" idx="1"/>
          </p:nvPr>
        </p:nvSpPr>
        <p:spPr/>
        <p:txBody>
          <a:bodyPr/>
          <a:lstStyle/>
          <a:p>
            <a:pPr eaLnBrk="1" hangingPunct="1"/>
            <a:r>
              <a:rPr lang="en-US" altLang="zh-CN" b="1"/>
              <a:t>Theorem:</a:t>
            </a:r>
            <a:r>
              <a:rPr lang="en-US" altLang="zh-CN"/>
              <a:t>  (For integers </a:t>
            </a:r>
            <a:r>
              <a:rPr lang="en-US" altLang="zh-CN" i="1"/>
              <a:t>n</a:t>
            </a:r>
            <a:r>
              <a:rPr lang="en-US" altLang="zh-CN"/>
              <a:t>) If </a:t>
            </a:r>
            <a:r>
              <a:rPr lang="en-US" altLang="zh-CN" i="1"/>
              <a:t>n</a:t>
            </a:r>
            <a:r>
              <a:rPr lang="en-US" altLang="zh-CN"/>
              <a:t> is the sum of two prime numbers</a:t>
            </a:r>
            <a:r>
              <a:rPr lang="en-US" altLang="zh-CN">
                <a:cs typeface="Times New Roman" panose="02020603050405020304" pitchFamily="18" charset="0"/>
              </a:rPr>
              <a:t>, then either </a:t>
            </a:r>
            <a:r>
              <a:rPr lang="en-US" altLang="zh-CN" i="1">
                <a:cs typeface="Times New Roman" panose="02020603050405020304" pitchFamily="18" charset="0"/>
              </a:rPr>
              <a:t>n</a:t>
            </a:r>
            <a:r>
              <a:rPr lang="en-US" altLang="zh-CN">
                <a:cs typeface="Times New Roman" panose="02020603050405020304" pitchFamily="18" charset="0"/>
              </a:rPr>
              <a:t> is odd or </a:t>
            </a:r>
            <a:r>
              <a:rPr lang="en-US" altLang="zh-CN" i="1">
                <a:cs typeface="Times New Roman" panose="02020603050405020304" pitchFamily="18" charset="0"/>
              </a:rPr>
              <a:t>n</a:t>
            </a:r>
            <a:r>
              <a:rPr lang="en-US" altLang="zh-CN">
                <a:cs typeface="Times New Roman" panose="02020603050405020304" pitchFamily="18" charset="0"/>
              </a:rPr>
              <a:t> is even.</a:t>
            </a:r>
            <a:endParaRPr lang="en-US" altLang="zh-CN">
              <a:cs typeface="Times New Roman" panose="02020603050405020304" pitchFamily="18" charset="0"/>
            </a:endParaRPr>
          </a:p>
          <a:p>
            <a:pPr eaLnBrk="1" hangingPunct="1"/>
            <a:r>
              <a:rPr lang="en-US" altLang="zh-CN" b="1">
                <a:cs typeface="Times New Roman" panose="02020603050405020304" pitchFamily="18" charset="0"/>
              </a:rPr>
              <a:t>Proof:</a:t>
            </a:r>
            <a:r>
              <a:rPr lang="en-US" altLang="zh-CN">
                <a:cs typeface="Times New Roman" panose="02020603050405020304" pitchFamily="18" charset="0"/>
              </a:rPr>
              <a:t>  </a:t>
            </a:r>
            <a:r>
              <a:rPr lang="en-US" altLang="zh-CN" i="1">
                <a:cs typeface="Times New Roman" panose="02020603050405020304" pitchFamily="18" charset="0"/>
              </a:rPr>
              <a:t>Any</a:t>
            </a:r>
            <a:r>
              <a:rPr lang="en-US" altLang="zh-CN">
                <a:cs typeface="Times New Roman" panose="02020603050405020304" pitchFamily="18" charset="0"/>
              </a:rPr>
              <a:t> integer </a:t>
            </a:r>
            <a:r>
              <a:rPr lang="en-US" altLang="zh-CN" i="1">
                <a:cs typeface="Times New Roman" panose="02020603050405020304" pitchFamily="18" charset="0"/>
              </a:rPr>
              <a:t>n</a:t>
            </a:r>
            <a:r>
              <a:rPr lang="en-US" altLang="zh-CN">
                <a:cs typeface="Times New Roman" panose="02020603050405020304" pitchFamily="18" charset="0"/>
              </a:rPr>
              <a:t> is either odd or even.  So the conclusion of the implication is true regardless of the truth of the antecedent.   Thus the implication is true trivially. □</a:t>
            </a:r>
            <a:endParaRPr lang="en-US" altLang="zh-CN" b="1">
              <a:cs typeface="Times New Roman" panose="02020603050405020304" pitchFamily="18" charset="0"/>
            </a:endParaRPr>
          </a:p>
        </p:txBody>
      </p:sp>
      <p:sp>
        <p:nvSpPr>
          <p:cNvPr id="4403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D4CFC1-05C8-4884-A22C-35899AFF00FE}" type="slidenum">
              <a:rPr lang="en-US" altLang="zh-CN" sz="1400" smtClean="0"/>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b="1" dirty="0"/>
              <a:t>Proof by Contradiction</a:t>
            </a:r>
            <a:endParaRPr lang="en-US" altLang="zh-CN" b="1" dirty="0"/>
          </a:p>
        </p:txBody>
      </p:sp>
      <p:sp>
        <p:nvSpPr>
          <p:cNvPr id="46083" name="Rectangle 3"/>
          <p:cNvSpPr>
            <a:spLocks noGrp="1" noChangeArrowheads="1"/>
          </p:cNvSpPr>
          <p:nvPr>
            <p:ph type="body" idx="1"/>
          </p:nvPr>
        </p:nvSpPr>
        <p:spPr>
          <a:xfrm>
            <a:off x="390525" y="1557338"/>
            <a:ext cx="8362950" cy="4267200"/>
          </a:xfrm>
        </p:spPr>
        <p:txBody>
          <a:bodyPr/>
          <a:lstStyle/>
          <a:p>
            <a:pPr eaLnBrk="1" hangingPunct="1"/>
            <a:r>
              <a:rPr lang="en-US" altLang="zh-CN" dirty="0"/>
              <a:t>A method for proving </a:t>
            </a:r>
            <a:r>
              <a:rPr lang="en-US" altLang="zh-CN" i="1" dirty="0"/>
              <a:t>p</a:t>
            </a:r>
            <a:r>
              <a:rPr lang="en-US" altLang="zh-CN" dirty="0"/>
              <a:t>.</a:t>
            </a:r>
            <a:endParaRPr lang="en-US" altLang="zh-CN" dirty="0"/>
          </a:p>
          <a:p>
            <a:pPr eaLnBrk="1" hangingPunct="1"/>
            <a:r>
              <a:rPr lang="en-US" altLang="zh-CN" dirty="0"/>
              <a:t>Assume </a:t>
            </a:r>
            <a:r>
              <a:rPr lang="en-US" altLang="zh-CN" dirty="0">
                <a:sym typeface="Symbol" panose="05050102010706020507" pitchFamily="18" charset="2"/>
              </a:rPr>
              <a:t></a:t>
            </a:r>
            <a:r>
              <a:rPr lang="en-US" altLang="zh-CN" i="1" dirty="0">
                <a:sym typeface="Symbol" panose="05050102010706020507" pitchFamily="18" charset="2"/>
              </a:rPr>
              <a:t>p</a:t>
            </a:r>
            <a:r>
              <a:rPr lang="en-US" altLang="zh-CN" dirty="0">
                <a:sym typeface="Symbol" panose="05050102010706020507" pitchFamily="18" charset="2"/>
              </a:rPr>
              <a:t>, and prove both </a:t>
            </a:r>
            <a:r>
              <a:rPr lang="en-US" altLang="zh-CN" i="1" dirty="0">
                <a:sym typeface="Symbol" panose="05050102010706020507" pitchFamily="18" charset="2"/>
              </a:rPr>
              <a:t>q</a:t>
            </a:r>
            <a:r>
              <a:rPr lang="en-US" altLang="zh-CN" dirty="0">
                <a:sym typeface="Symbol" panose="05050102010706020507" pitchFamily="18" charset="2"/>
              </a:rPr>
              <a:t> and </a:t>
            </a:r>
            <a:r>
              <a:rPr lang="en-US" altLang="zh-CN" i="1" dirty="0">
                <a:sym typeface="Symbol" panose="05050102010706020507" pitchFamily="18" charset="2"/>
              </a:rPr>
              <a:t>q</a:t>
            </a:r>
            <a:r>
              <a:rPr lang="en-US" altLang="zh-CN" dirty="0">
                <a:sym typeface="Symbol" panose="05050102010706020507" pitchFamily="18" charset="2"/>
              </a:rPr>
              <a:t> for some proposition </a:t>
            </a:r>
            <a:r>
              <a:rPr lang="en-US" altLang="zh-CN" i="1" dirty="0">
                <a:sym typeface="Symbol" panose="05050102010706020507" pitchFamily="18" charset="2"/>
              </a:rPr>
              <a:t>q</a:t>
            </a:r>
            <a:r>
              <a:rPr lang="en-US" altLang="zh-CN" dirty="0">
                <a:sym typeface="Symbol" panose="05050102010706020507" pitchFamily="18" charset="2"/>
              </a:rPr>
              <a:t>.  (Can be anything!)</a:t>
            </a:r>
            <a:endParaRPr lang="en-US" altLang="zh-CN" dirty="0">
              <a:sym typeface="Symbol" panose="05050102010706020507" pitchFamily="18" charset="2"/>
            </a:endParaRP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dirty="0">
                <a:sym typeface="Symbol" panose="05050102010706020507" pitchFamily="18" charset="2"/>
              </a:rPr>
              <a:t>(</a:t>
            </a:r>
            <a:r>
              <a:rPr lang="en-US" altLang="zh-CN" i="1" dirty="0">
                <a:sym typeface="Symbol" panose="05050102010706020507" pitchFamily="18" charset="2"/>
              </a:rPr>
              <a:t>q</a:t>
            </a:r>
            <a:r>
              <a:rPr lang="en-US" altLang="zh-CN" dirty="0">
                <a:sym typeface="Symbol" panose="05050102010706020507" pitchFamily="18" charset="2"/>
              </a:rPr>
              <a:t>  </a:t>
            </a:r>
            <a:r>
              <a:rPr lang="en-US" altLang="zh-CN" i="1" dirty="0">
                <a:sym typeface="Symbol" panose="05050102010706020507" pitchFamily="18" charset="2"/>
              </a:rPr>
              <a:t>q</a:t>
            </a:r>
            <a:r>
              <a:rPr lang="en-US" altLang="zh-CN" dirty="0">
                <a:sym typeface="Symbol" panose="05050102010706020507" pitchFamily="18" charset="2"/>
              </a:rPr>
              <a:t>) is a trivial contradiction, equal to </a:t>
            </a:r>
            <a:r>
              <a:rPr lang="en-US" altLang="zh-CN" b="1" dirty="0">
                <a:sym typeface="Symbol" panose="05050102010706020507" pitchFamily="18" charset="2"/>
              </a:rPr>
              <a:t>F</a:t>
            </a:r>
            <a:endParaRPr lang="en-US" altLang="zh-CN" dirty="0">
              <a:sym typeface="Symbol" panose="05050102010706020507" pitchFamily="18" charset="2"/>
            </a:endParaRPr>
          </a:p>
          <a:p>
            <a:pPr eaLnBrk="1" hangingPunct="1"/>
            <a:r>
              <a:rPr lang="en-US" altLang="zh-CN" dirty="0">
                <a:sym typeface="Symbol" panose="05050102010706020507" pitchFamily="18" charset="2"/>
              </a:rPr>
              <a:t>Thus </a:t>
            </a:r>
            <a:r>
              <a:rPr lang="en-US" altLang="zh-CN" i="1" dirty="0" err="1">
                <a:sym typeface="Symbol" panose="05050102010706020507" pitchFamily="18" charset="2"/>
              </a:rPr>
              <a:t>p</a:t>
            </a:r>
            <a:r>
              <a:rPr lang="en-US" altLang="zh-CN" dirty="0" err="1">
                <a:sym typeface="Symbol" panose="05050102010706020507" pitchFamily="18" charset="2"/>
              </a:rPr>
              <a:t></a:t>
            </a:r>
            <a:r>
              <a:rPr lang="en-US" altLang="zh-CN" b="1" dirty="0" err="1">
                <a:sym typeface="Symbol" panose="05050102010706020507" pitchFamily="18" charset="2"/>
              </a:rPr>
              <a:t>F</a:t>
            </a:r>
            <a:r>
              <a:rPr lang="en-US" altLang="zh-CN" dirty="0">
                <a:sym typeface="Symbol" panose="05050102010706020507" pitchFamily="18" charset="2"/>
              </a:rPr>
              <a:t>, which is only true if </a:t>
            </a:r>
            <a:r>
              <a:rPr lang="en-US" altLang="zh-CN" i="1" dirty="0">
                <a:sym typeface="Symbol" panose="05050102010706020507" pitchFamily="18" charset="2"/>
              </a:rPr>
              <a:t>p</a:t>
            </a:r>
            <a:r>
              <a:rPr lang="en-US" altLang="zh-CN" dirty="0">
                <a:sym typeface="Symbol" panose="05050102010706020507" pitchFamily="18" charset="2"/>
              </a:rPr>
              <a:t>=</a:t>
            </a:r>
            <a:r>
              <a:rPr lang="en-US" altLang="zh-CN" b="1" dirty="0">
                <a:sym typeface="Symbol" panose="05050102010706020507" pitchFamily="18" charset="2"/>
              </a:rPr>
              <a:t>F</a:t>
            </a:r>
            <a:endParaRPr lang="en-US" altLang="zh-CN" b="1" dirty="0">
              <a:sym typeface="Symbol" panose="05050102010706020507" pitchFamily="18" charset="2"/>
            </a:endParaRPr>
          </a:p>
          <a:p>
            <a:pPr eaLnBrk="1" hangingPunct="1"/>
            <a:r>
              <a:rPr lang="en-US" altLang="zh-CN" dirty="0">
                <a:sym typeface="Symbol" panose="05050102010706020507" pitchFamily="18" charset="2"/>
              </a:rPr>
              <a:t>Thus </a:t>
            </a:r>
            <a:r>
              <a:rPr lang="en-US" altLang="zh-CN" i="1" dirty="0">
                <a:sym typeface="Symbol" panose="05050102010706020507" pitchFamily="18" charset="2"/>
              </a:rPr>
              <a:t>p</a:t>
            </a:r>
            <a:r>
              <a:rPr lang="en-US" altLang="zh-CN" dirty="0">
                <a:sym typeface="Symbol" panose="05050102010706020507" pitchFamily="18" charset="2"/>
              </a:rPr>
              <a:t> is true.</a:t>
            </a:r>
            <a:endParaRPr lang="en-US" altLang="zh-CN" i="1" dirty="0">
              <a:sym typeface="Symbol" panose="05050102010706020507" pitchFamily="18" charset="2"/>
            </a:endParaRPr>
          </a:p>
        </p:txBody>
      </p:sp>
      <p:sp>
        <p:nvSpPr>
          <p:cNvPr id="4608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F579B5-5E8B-4EDB-9EC2-AFCFE37CD025}" type="slidenum">
              <a:rPr lang="en-US" altLang="zh-CN" sz="1400" smtClean="0"/>
            </a:fld>
            <a:endParaRPr lang="en-US" altLang="zh-CN" sz="140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15900" y="296863"/>
            <a:ext cx="8712200" cy="1143000"/>
          </a:xfrm>
        </p:spPr>
        <p:txBody>
          <a:bodyPr/>
          <a:lstStyle/>
          <a:p>
            <a:pPr eaLnBrk="1" hangingPunct="1"/>
            <a:r>
              <a:rPr lang="en-US" altLang="zh-CN" b="1" dirty="0"/>
              <a:t>Proof by Contradiction Example</a:t>
            </a:r>
            <a:endParaRPr lang="en-US" altLang="zh-CN" b="1" dirty="0"/>
          </a:p>
        </p:txBody>
      </p:sp>
      <p:sp>
        <p:nvSpPr>
          <p:cNvPr id="48131" name="Rectangle 3"/>
          <p:cNvSpPr>
            <a:spLocks noGrp="1" noChangeArrowheads="1"/>
          </p:cNvSpPr>
          <p:nvPr>
            <p:ph type="body" idx="1"/>
          </p:nvPr>
        </p:nvSpPr>
        <p:spPr>
          <a:xfrm>
            <a:off x="390525" y="1627188"/>
            <a:ext cx="8362950" cy="4527550"/>
          </a:xfrm>
        </p:spPr>
        <p:txBody>
          <a:bodyPr/>
          <a:lstStyle/>
          <a:p>
            <a:pPr eaLnBrk="1" hangingPunct="1">
              <a:lnSpc>
                <a:spcPct val="90000"/>
              </a:lnSpc>
            </a:pPr>
            <a:r>
              <a:rPr lang="en-US" altLang="zh-CN" b="1" dirty="0"/>
              <a:t>Theorem:</a:t>
            </a:r>
            <a:r>
              <a:rPr lang="en-US" altLang="zh-CN" dirty="0"/>
              <a:t>      is irrational.</a:t>
            </a:r>
            <a:endParaRPr lang="en-US" altLang="zh-CN" dirty="0"/>
          </a:p>
          <a:p>
            <a:pPr lvl="1" eaLnBrk="1" hangingPunct="1">
              <a:lnSpc>
                <a:spcPct val="90000"/>
              </a:lnSpc>
            </a:pPr>
            <a:r>
              <a:rPr lang="en-US" altLang="zh-CN" b="1" dirty="0"/>
              <a:t>Proof:</a:t>
            </a:r>
            <a:r>
              <a:rPr lang="en-US" altLang="zh-CN" dirty="0"/>
              <a:t> Assume     were rational.  This means there are integers </a:t>
            </a:r>
            <a:r>
              <a:rPr lang="en-US" altLang="zh-CN" i="1" dirty="0" err="1">
                <a:sym typeface="Symbol" panose="05050102010706020507" pitchFamily="18" charset="2"/>
              </a:rPr>
              <a:t>i</a:t>
            </a:r>
            <a:r>
              <a:rPr lang="en-US" altLang="zh-CN" dirty="0" err="1">
                <a:sym typeface="Symbol" panose="05050102010706020507" pitchFamily="18" charset="2"/>
              </a:rPr>
              <a:t>,</a:t>
            </a:r>
            <a:r>
              <a:rPr lang="en-US" altLang="zh-CN" i="1" dirty="0" err="1">
                <a:sym typeface="Symbol" panose="05050102010706020507" pitchFamily="18" charset="2"/>
              </a:rPr>
              <a:t>j</a:t>
            </a:r>
            <a:r>
              <a:rPr lang="en-US" altLang="zh-CN" dirty="0">
                <a:sym typeface="Symbol" panose="05050102010706020507" pitchFamily="18" charset="2"/>
              </a:rPr>
              <a:t> with no common divisors such that      = </a:t>
            </a:r>
            <a:r>
              <a:rPr lang="en-US" altLang="zh-CN" i="1" dirty="0" err="1">
                <a:sym typeface="Symbol" panose="05050102010706020507" pitchFamily="18" charset="2"/>
              </a:rPr>
              <a:t>i</a:t>
            </a:r>
            <a:r>
              <a:rPr lang="en-US" altLang="zh-CN" dirty="0">
                <a:sym typeface="Symbol" panose="05050102010706020507" pitchFamily="18" charset="2"/>
              </a:rPr>
              <a:t>/</a:t>
            </a:r>
            <a:r>
              <a:rPr lang="en-US" altLang="zh-CN" i="1" dirty="0">
                <a:sym typeface="Symbol" panose="05050102010706020507" pitchFamily="18" charset="2"/>
              </a:rPr>
              <a:t>j</a:t>
            </a:r>
            <a:r>
              <a:rPr lang="en-US" altLang="zh-CN" dirty="0">
                <a:sym typeface="Symbol" panose="05050102010706020507" pitchFamily="18" charset="2"/>
              </a:rPr>
              <a:t>.  </a:t>
            </a:r>
            <a:endParaRPr lang="en-US" altLang="zh-CN" dirty="0">
              <a:sym typeface="Symbol" panose="05050102010706020507" pitchFamily="18" charset="2"/>
            </a:endParaRPr>
          </a:p>
          <a:p>
            <a:pPr lvl="1" eaLnBrk="1" hangingPunct="1">
              <a:lnSpc>
                <a:spcPct val="90000"/>
              </a:lnSpc>
            </a:pPr>
            <a:r>
              <a:rPr lang="en-US" altLang="zh-CN" dirty="0">
                <a:sym typeface="Symbol" panose="05050102010706020507" pitchFamily="18" charset="2"/>
              </a:rPr>
              <a:t>Squaring both sides, 2 =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so 2</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  So </a:t>
            </a:r>
            <a:r>
              <a:rPr lang="en-US" altLang="zh-CN" i="1" dirty="0">
                <a:sym typeface="Symbol" panose="05050102010706020507" pitchFamily="18" charset="2"/>
              </a:rPr>
              <a:t>i</a:t>
            </a:r>
            <a:r>
              <a:rPr lang="en-US" altLang="zh-CN" baseline="30000" dirty="0">
                <a:sym typeface="Symbol" panose="05050102010706020507" pitchFamily="18" charset="2"/>
              </a:rPr>
              <a:t>2</a:t>
            </a:r>
            <a:r>
              <a:rPr lang="en-US" altLang="zh-CN" dirty="0">
                <a:sym typeface="Symbol" panose="05050102010706020507" pitchFamily="18" charset="2"/>
              </a:rPr>
              <a:t> is even; thus </a:t>
            </a:r>
            <a:r>
              <a:rPr lang="en-US" altLang="zh-CN" i="1" dirty="0" err="1">
                <a:sym typeface="Symbol" panose="05050102010706020507" pitchFamily="18" charset="2"/>
              </a:rPr>
              <a:t>i</a:t>
            </a:r>
            <a:r>
              <a:rPr lang="en-US" altLang="zh-CN" dirty="0">
                <a:sym typeface="Symbol" panose="05050102010706020507" pitchFamily="18" charset="2"/>
              </a:rPr>
              <a:t> is even.  </a:t>
            </a:r>
            <a:endParaRPr lang="en-US" altLang="zh-CN" dirty="0">
              <a:sym typeface="Symbol" panose="05050102010706020507" pitchFamily="18" charset="2"/>
            </a:endParaRPr>
          </a:p>
          <a:p>
            <a:pPr lvl="1" eaLnBrk="1" hangingPunct="1">
              <a:lnSpc>
                <a:spcPct val="90000"/>
              </a:lnSpc>
            </a:pPr>
            <a:r>
              <a:rPr lang="en-US" altLang="zh-CN" dirty="0">
                <a:sym typeface="Symbol" panose="05050102010706020507" pitchFamily="18" charset="2"/>
              </a:rPr>
              <a:t>Let </a:t>
            </a:r>
            <a:r>
              <a:rPr lang="en-US" altLang="zh-CN" i="1" dirty="0" err="1">
                <a:sym typeface="Symbol" panose="05050102010706020507" pitchFamily="18" charset="2"/>
              </a:rPr>
              <a:t>i</a:t>
            </a:r>
            <a:r>
              <a:rPr lang="en-US" altLang="zh-CN" dirty="0">
                <a:sym typeface="Symbol" panose="05050102010706020507" pitchFamily="18" charset="2"/>
              </a:rPr>
              <a:t>=2</a:t>
            </a:r>
            <a:r>
              <a:rPr lang="en-US" altLang="zh-CN" i="1" dirty="0">
                <a:sym typeface="Symbol" panose="05050102010706020507" pitchFamily="18" charset="2"/>
              </a:rPr>
              <a:t>k</a:t>
            </a:r>
            <a:r>
              <a:rPr lang="en-US" altLang="zh-CN" dirty="0">
                <a:sym typeface="Symbol" panose="05050102010706020507" pitchFamily="18" charset="2"/>
              </a:rPr>
              <a:t>.  So 2</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(2</a:t>
            </a:r>
            <a:r>
              <a:rPr lang="en-US" altLang="zh-CN" i="1" dirty="0">
                <a:sym typeface="Symbol" panose="05050102010706020507" pitchFamily="18" charset="2"/>
              </a:rPr>
              <a:t>k</a:t>
            </a:r>
            <a:r>
              <a:rPr lang="en-US" altLang="zh-CN"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 = 4</a:t>
            </a:r>
            <a:r>
              <a:rPr lang="en-US" altLang="zh-CN" i="1" dirty="0">
                <a:sym typeface="Symbol" panose="05050102010706020507" pitchFamily="18" charset="2"/>
              </a:rPr>
              <a:t>k</a:t>
            </a:r>
            <a:r>
              <a:rPr lang="en-US" altLang="zh-CN" baseline="30000" dirty="0">
                <a:sym typeface="Symbol" panose="05050102010706020507" pitchFamily="18" charset="2"/>
              </a:rPr>
              <a:t>2</a:t>
            </a:r>
            <a:r>
              <a:rPr lang="en-US" altLang="zh-CN" dirty="0">
                <a:sym typeface="Symbol" panose="05050102010706020507" pitchFamily="18" charset="2"/>
              </a:rPr>
              <a:t>.  Dividing both sides by 2, </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 2</a:t>
            </a:r>
            <a:r>
              <a:rPr lang="en-US" altLang="zh-CN" i="1" dirty="0">
                <a:sym typeface="Symbol" panose="05050102010706020507" pitchFamily="18" charset="2"/>
              </a:rPr>
              <a:t>k</a:t>
            </a:r>
            <a:r>
              <a:rPr lang="en-US" altLang="zh-CN" baseline="30000" dirty="0">
                <a:sym typeface="Symbol" panose="05050102010706020507" pitchFamily="18" charset="2"/>
              </a:rPr>
              <a:t>2</a:t>
            </a:r>
            <a:r>
              <a:rPr lang="en-US" altLang="zh-CN" dirty="0">
                <a:sym typeface="Symbol" panose="05050102010706020507" pitchFamily="18" charset="2"/>
              </a:rPr>
              <a:t>.  Thus </a:t>
            </a:r>
            <a:r>
              <a:rPr lang="en-US" altLang="zh-CN" i="1" dirty="0">
                <a:sym typeface="Symbol" panose="05050102010706020507" pitchFamily="18" charset="2"/>
              </a:rPr>
              <a:t>j</a:t>
            </a:r>
            <a:r>
              <a:rPr lang="en-US" altLang="zh-CN" baseline="30000" dirty="0">
                <a:sym typeface="Symbol" panose="05050102010706020507" pitchFamily="18" charset="2"/>
              </a:rPr>
              <a:t>2</a:t>
            </a:r>
            <a:r>
              <a:rPr lang="en-US" altLang="zh-CN" dirty="0">
                <a:sym typeface="Symbol" panose="05050102010706020507" pitchFamily="18" charset="2"/>
              </a:rPr>
              <a:t> is even, so </a:t>
            </a:r>
            <a:r>
              <a:rPr lang="en-US" altLang="zh-CN" i="1" dirty="0">
                <a:sym typeface="Symbol" panose="05050102010706020507" pitchFamily="18" charset="2"/>
              </a:rPr>
              <a:t>j</a:t>
            </a:r>
            <a:r>
              <a:rPr lang="en-US" altLang="zh-CN" dirty="0">
                <a:sym typeface="Symbol" panose="05050102010706020507" pitchFamily="18" charset="2"/>
              </a:rPr>
              <a:t> is even.  </a:t>
            </a:r>
            <a:endParaRPr lang="en-US" altLang="zh-CN" dirty="0">
              <a:sym typeface="Symbol" panose="05050102010706020507" pitchFamily="18" charset="2"/>
            </a:endParaRPr>
          </a:p>
          <a:p>
            <a:pPr lvl="1" eaLnBrk="1" hangingPunct="1">
              <a:lnSpc>
                <a:spcPct val="90000"/>
              </a:lnSpc>
            </a:pPr>
            <a:r>
              <a:rPr lang="en-US" altLang="zh-CN" dirty="0">
                <a:sym typeface="Symbol" panose="05050102010706020507" pitchFamily="18" charset="2"/>
              </a:rPr>
              <a:t>But then </a:t>
            </a:r>
            <a:r>
              <a:rPr lang="en-US" altLang="zh-CN" i="1" dirty="0" err="1">
                <a:sym typeface="Symbol" panose="05050102010706020507" pitchFamily="18" charset="2"/>
              </a:rPr>
              <a:t>i</a:t>
            </a:r>
            <a:r>
              <a:rPr lang="en-US" altLang="zh-CN" dirty="0">
                <a:sym typeface="Symbol" panose="05050102010706020507" pitchFamily="18" charset="2"/>
              </a:rPr>
              <a:t> and </a:t>
            </a:r>
            <a:r>
              <a:rPr lang="en-US" altLang="zh-CN" i="1" dirty="0">
                <a:sym typeface="Symbol" panose="05050102010706020507" pitchFamily="18" charset="2"/>
              </a:rPr>
              <a:t>j</a:t>
            </a:r>
            <a:r>
              <a:rPr lang="en-US" altLang="zh-CN" dirty="0">
                <a:sym typeface="Symbol" panose="05050102010706020507" pitchFamily="18" charset="2"/>
              </a:rPr>
              <a:t> have a common divisor, namely 2, so we have a contradiction. </a:t>
            </a:r>
            <a:r>
              <a:rPr lang="en-US" altLang="zh-CN" dirty="0">
                <a:cs typeface="Times New Roman" panose="02020603050405020304" pitchFamily="18" charset="0"/>
                <a:sym typeface="Symbol" panose="05050102010706020507" pitchFamily="18" charset="2"/>
              </a:rPr>
              <a:t>□</a:t>
            </a:r>
            <a:endParaRPr lang="en-US" altLang="zh-CN" dirty="0">
              <a:cs typeface="Times New Roman" panose="02020603050405020304" pitchFamily="18" charset="0"/>
              <a:sym typeface="Symbol" panose="05050102010706020507" pitchFamily="18" charset="2"/>
            </a:endParaRPr>
          </a:p>
        </p:txBody>
      </p:sp>
      <p:graphicFrame>
        <p:nvGraphicFramePr>
          <p:cNvPr id="48132" name="Object 4"/>
          <p:cNvGraphicFramePr>
            <a:graphicFrameLocks noGrp="1" noChangeAspect="1"/>
          </p:cNvGraphicFramePr>
          <p:nvPr>
            <p:ph sz="half" idx="4294967295"/>
          </p:nvPr>
        </p:nvGraphicFramePr>
        <p:xfrm>
          <a:off x="2771775" y="1712913"/>
          <a:ext cx="457200" cy="407987"/>
        </p:xfrm>
        <a:graphic>
          <a:graphicData uri="http://schemas.openxmlformats.org/presentationml/2006/ole">
            <mc:AlternateContent xmlns:mc="http://schemas.openxmlformats.org/markup-compatibility/2006">
              <mc:Choice xmlns:v="urn:schemas-microsoft-com:vml" Requires="v">
                <p:oleObj spid="_x0000_s1038" name="Equation" r:id="rId1" imgW="241300" imgH="215900" progId="Equation.3">
                  <p:embed/>
                </p:oleObj>
              </mc:Choice>
              <mc:Fallback>
                <p:oleObj name="Equation" r:id="rId1" imgW="241300" imgH="215900" progId="Equation.3">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71291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4"/>
          <p:cNvGraphicFramePr>
            <a:graphicFrameLocks noChangeAspect="1"/>
          </p:cNvGraphicFramePr>
          <p:nvPr/>
        </p:nvGraphicFramePr>
        <p:xfrm>
          <a:off x="3635375" y="2151063"/>
          <a:ext cx="457200" cy="407987"/>
        </p:xfrm>
        <a:graphic>
          <a:graphicData uri="http://schemas.openxmlformats.org/presentationml/2006/ole">
            <mc:AlternateContent xmlns:mc="http://schemas.openxmlformats.org/markup-compatibility/2006">
              <mc:Choice xmlns:v="urn:schemas-microsoft-com:vml" Requires="v">
                <p:oleObj spid="_x0000_s1039" name="Equation" r:id="rId3" imgW="241300" imgH="215900" progId="Equation.3">
                  <p:embed/>
                </p:oleObj>
              </mc:Choice>
              <mc:Fallback>
                <p:oleObj name="Equation" r:id="rId3" imgW="241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2151063"/>
                        <a:ext cx="457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4"/>
          <p:cNvGraphicFramePr>
            <a:graphicFrameLocks noChangeAspect="1"/>
          </p:cNvGraphicFramePr>
          <p:nvPr/>
        </p:nvGraphicFramePr>
        <p:xfrm>
          <a:off x="2771775" y="2924175"/>
          <a:ext cx="457200" cy="407988"/>
        </p:xfrm>
        <a:graphic>
          <a:graphicData uri="http://schemas.openxmlformats.org/presentationml/2006/ole">
            <mc:AlternateContent xmlns:mc="http://schemas.openxmlformats.org/markup-compatibility/2006">
              <mc:Choice xmlns:v="urn:schemas-microsoft-com:vml" Requires="v">
                <p:oleObj spid="_x0000_s1040" name="Equation" r:id="rId4" imgW="241300" imgH="215900" progId="Equation.3">
                  <p:embed/>
                </p:oleObj>
              </mc:Choice>
              <mc:Fallback>
                <p:oleObj name="Equation" r:id="rId4" imgW="241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924175"/>
                        <a:ext cx="457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04F3BB-9904-479C-90EC-CEFC89A32E4F}" type="slidenum">
              <a:rPr lang="en-US" altLang="zh-CN" sz="1400" smtClean="0"/>
            </a:fld>
            <a:endParaRPr lang="en-US"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a:t>Common Fallacies</a:t>
            </a:r>
            <a:endParaRPr lang="en-US" altLang="zh-CN" b="1"/>
          </a:p>
        </p:txBody>
      </p:sp>
      <p:sp>
        <p:nvSpPr>
          <p:cNvPr id="52227" name="Rectangle 3"/>
          <p:cNvSpPr>
            <a:spLocks noGrp="1" noChangeArrowheads="1"/>
          </p:cNvSpPr>
          <p:nvPr>
            <p:ph type="body" idx="1"/>
          </p:nvPr>
        </p:nvSpPr>
        <p:spPr>
          <a:xfrm>
            <a:off x="647700" y="1557338"/>
            <a:ext cx="7848600" cy="4648200"/>
          </a:xfrm>
        </p:spPr>
        <p:txBody>
          <a:bodyPr/>
          <a:lstStyle/>
          <a:p>
            <a:pPr eaLnBrk="1" hangingPunct="1"/>
            <a:r>
              <a:rPr lang="en-US" altLang="zh-CN"/>
              <a:t>A </a:t>
            </a:r>
            <a:r>
              <a:rPr lang="en-US" altLang="zh-CN" i="1"/>
              <a:t>fallacy</a:t>
            </a:r>
            <a:r>
              <a:rPr lang="en-US" altLang="zh-CN"/>
              <a:t> is an inference rule or other proof method that is not logically valid.</a:t>
            </a:r>
            <a:endParaRPr lang="en-US" altLang="zh-CN"/>
          </a:p>
          <a:p>
            <a:pPr lvl="1" eaLnBrk="1" hangingPunct="1"/>
            <a:r>
              <a:rPr lang="en-US" altLang="zh-CN"/>
              <a:t>A fallacy may yield a false conclusion!</a:t>
            </a:r>
            <a:endParaRPr lang="en-US" altLang="zh-CN"/>
          </a:p>
          <a:p>
            <a:pPr eaLnBrk="1" hangingPunct="1"/>
            <a:r>
              <a:rPr lang="en-US" altLang="zh-CN"/>
              <a:t>Fallacy of </a:t>
            </a:r>
            <a:r>
              <a:rPr lang="en-US" altLang="zh-CN" i="1"/>
              <a:t>affirming the conclusion</a:t>
            </a:r>
            <a:r>
              <a:rPr lang="en-US" altLang="zh-CN"/>
              <a:t>:</a:t>
            </a:r>
            <a:endParaRPr lang="en-US" altLang="zh-CN"/>
          </a:p>
          <a:p>
            <a:pPr lvl="1" eaLnBrk="1" hangingPunct="1"/>
            <a:r>
              <a:rPr lang="en-US" altLang="zh-CN">
                <a:latin typeface="Times New Roman" panose="02020603050405020304" pitchFamily="18" charset="0"/>
              </a:rPr>
              <a:t>“</a:t>
            </a:r>
            <a:r>
              <a:rPr lang="en-US" altLang="zh-CN" i="1"/>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q</a:t>
            </a:r>
            <a:r>
              <a:rPr lang="en-US" altLang="zh-CN">
                <a:sym typeface="Symbol" panose="05050102010706020507" pitchFamily="18" charset="2"/>
              </a:rPr>
              <a:t> is true, so </a:t>
            </a:r>
            <a:r>
              <a:rPr lang="en-US" altLang="zh-CN" i="1">
                <a:sym typeface="Symbol" panose="05050102010706020507" pitchFamily="18" charset="2"/>
              </a:rPr>
              <a:t>p</a:t>
            </a:r>
            <a:r>
              <a:rPr lang="en-US" altLang="zh-CN">
                <a:sym typeface="Symbol" panose="05050102010706020507" pitchFamily="18" charset="2"/>
              </a:rPr>
              <a:t> must be true.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endParaRPr lang="en-US" altLang="zh-CN">
              <a:sym typeface="Symbol" panose="05050102010706020507" pitchFamily="18" charset="2"/>
            </a:endParaRPr>
          </a:p>
          <a:p>
            <a:pPr eaLnBrk="1" hangingPunct="1"/>
            <a:r>
              <a:rPr lang="en-US" altLang="zh-CN">
                <a:sym typeface="Symbol" panose="05050102010706020507" pitchFamily="18" charset="2"/>
              </a:rPr>
              <a:t>Fallacy of </a:t>
            </a:r>
            <a:r>
              <a:rPr lang="en-US" altLang="zh-CN" i="1">
                <a:sym typeface="Symbol" panose="05050102010706020507" pitchFamily="18" charset="2"/>
              </a:rPr>
              <a:t>denying the hypothesis</a:t>
            </a:r>
            <a:r>
              <a:rPr lang="en-US" altLang="zh-CN">
                <a:sym typeface="Symbol" panose="05050102010706020507" pitchFamily="18" charset="2"/>
              </a:rPr>
              <a:t>:</a:t>
            </a:r>
            <a:endParaRPr lang="en-US" altLang="zh-CN">
              <a:sym typeface="Symbol" panose="05050102010706020507" pitchFamily="18" charset="2"/>
            </a:endParaRPr>
          </a:p>
          <a:p>
            <a:pPr lvl="1" eaLnBrk="1" hangingPunct="1"/>
            <a:r>
              <a:rPr lang="en-US" altLang="zh-CN">
                <a:latin typeface="Times New Roman" panose="02020603050405020304" pitchFamily="18" charset="0"/>
                <a:sym typeface="Symbol" panose="05050102010706020507" pitchFamily="18" charset="2"/>
              </a:rPr>
              <a:t>“</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 is true, and </a:t>
            </a:r>
            <a:r>
              <a:rPr lang="en-US" altLang="zh-CN" i="1">
                <a:sym typeface="Symbol" panose="05050102010706020507" pitchFamily="18" charset="2"/>
              </a:rPr>
              <a:t>p</a:t>
            </a:r>
            <a:r>
              <a:rPr lang="en-US" altLang="zh-CN">
                <a:sym typeface="Symbol" panose="05050102010706020507" pitchFamily="18" charset="2"/>
              </a:rPr>
              <a:t> is false, so </a:t>
            </a:r>
            <a:r>
              <a:rPr lang="en-US" altLang="zh-CN" i="1">
                <a:sym typeface="Symbol" panose="05050102010706020507" pitchFamily="18" charset="2"/>
              </a:rPr>
              <a:t>q</a:t>
            </a:r>
            <a:r>
              <a:rPr lang="en-US" altLang="zh-CN">
                <a:sym typeface="Symbol" panose="05050102010706020507" pitchFamily="18" charset="2"/>
              </a:rPr>
              <a:t> must be false.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(No, again because </a:t>
            </a:r>
            <a:r>
              <a:rPr lang="en-US" altLang="zh-CN" b="1">
                <a:sym typeface="Symbol" panose="05050102010706020507" pitchFamily="18" charset="2"/>
              </a:rPr>
              <a:t>F</a:t>
            </a:r>
            <a:r>
              <a:rPr lang="en-US" altLang="zh-CN">
                <a:sym typeface="Symbol" panose="05050102010706020507" pitchFamily="18" charset="2"/>
              </a:rPr>
              <a:t></a:t>
            </a:r>
            <a:r>
              <a:rPr lang="en-US" altLang="zh-CN" b="1">
                <a:sym typeface="Symbol" panose="05050102010706020507" pitchFamily="18" charset="2"/>
              </a:rPr>
              <a:t>T</a:t>
            </a:r>
            <a:r>
              <a:rPr lang="en-US" altLang="zh-CN">
                <a:sym typeface="Symbol" panose="05050102010706020507" pitchFamily="18" charset="2"/>
              </a:rPr>
              <a:t> is true.)</a:t>
            </a:r>
            <a:endParaRPr lang="en-US" altLang="zh-CN">
              <a:sym typeface="Symbol" panose="05050102010706020507" pitchFamily="18" charset="2"/>
            </a:endParaRPr>
          </a:p>
        </p:txBody>
      </p:sp>
      <p:sp>
        <p:nvSpPr>
          <p:cNvPr id="5222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82F21-D087-441D-8944-3AA385830BE4}" type="slidenum">
              <a:rPr lang="en-US" altLang="zh-CN" sz="1400" smtClean="0"/>
            </a:fld>
            <a:endParaRPr lang="en-US" altLang="zh-CN"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xfrm>
            <a:off x="0" y="0"/>
            <a:ext cx="9144000" cy="1189038"/>
          </a:xfrm>
        </p:spPr>
        <p:txBody>
          <a:bodyPr/>
          <a:lstStyle/>
          <a:p>
            <a:r>
              <a:rPr lang="en-IN" altLang="zh-CN" b="1">
                <a:solidFill>
                  <a:schemeClr val="tx2"/>
                </a:solidFill>
              </a:rPr>
              <a:t>What is wrong with this?</a:t>
            </a:r>
            <a:endParaRPr lang="en-IN" altLang="zh-CN" b="1">
              <a:solidFill>
                <a:schemeClr val="tx2"/>
              </a:solidFill>
            </a:endParaRPr>
          </a:p>
        </p:txBody>
      </p:sp>
      <p:sp>
        <p:nvSpPr>
          <p:cNvPr id="3" name="Content Placeholder 2"/>
          <p:cNvSpPr>
            <a:spLocks noGrp="1"/>
          </p:cNvSpPr>
          <p:nvPr>
            <p:ph idx="1"/>
          </p:nvPr>
        </p:nvSpPr>
        <p:spPr>
          <a:xfrm>
            <a:off x="457200" y="1295400"/>
            <a:ext cx="8229600" cy="427038"/>
          </a:xfrm>
        </p:spPr>
        <p:txBody>
          <a:bodyPr/>
          <a:lstStyle/>
          <a:p>
            <a:pPr>
              <a:defRPr/>
            </a:pPr>
            <a:r>
              <a:rPr lang="en-US" sz="2800" dirty="0"/>
              <a:t>Pro</a:t>
            </a:r>
            <a:r>
              <a:rPr lang="en-US" altLang="zh-CN" sz="2800" dirty="0"/>
              <a:t>ve</a:t>
            </a:r>
            <a:r>
              <a:rPr lang="en-US" sz="2800" dirty="0"/>
              <a:t> that </a:t>
            </a:r>
            <a:r>
              <a:rPr lang="en-US" sz="2800" i="1" dirty="0"/>
              <a:t>1</a:t>
            </a:r>
            <a:r>
              <a:rPr lang="en-US" sz="2800" dirty="0"/>
              <a:t> = </a:t>
            </a:r>
            <a:r>
              <a:rPr lang="en-US" sz="2800" i="1" dirty="0"/>
              <a:t>2</a:t>
            </a:r>
            <a:endParaRPr lang="en-US" sz="2800" i="1" dirty="0"/>
          </a:p>
        </p:txBody>
      </p:sp>
      <p:graphicFrame>
        <p:nvGraphicFramePr>
          <p:cNvPr id="54276" name="Object 3"/>
          <p:cNvGraphicFramePr>
            <a:graphicFrameLocks noChangeAspect="1"/>
          </p:cNvGraphicFramePr>
          <p:nvPr/>
        </p:nvGraphicFramePr>
        <p:xfrm>
          <a:off x="593725" y="2057400"/>
          <a:ext cx="7483475" cy="3667125"/>
        </p:xfrm>
        <a:graphic>
          <a:graphicData uri="http://schemas.openxmlformats.org/presentationml/2006/ole">
            <mc:AlternateContent xmlns:mc="http://schemas.openxmlformats.org/markup-compatibility/2006">
              <mc:Choice xmlns:v="urn:schemas-microsoft-com:vml" Requires="v">
                <p:oleObj spid="_x0000_s2054" name="Equation" r:id="rId1" imgW="3937000" imgH="1930400" progId="Equation.DSMT4">
                  <p:embed/>
                </p:oleObj>
              </mc:Choice>
              <mc:Fallback>
                <p:oleObj name="Equation" r:id="rId1" imgW="3937000" imgH="1930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725" y="2057400"/>
                        <a:ext cx="74834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4"/>
          <p:cNvSpPr>
            <a:spLocks noGrp="1"/>
          </p:cNvSpPr>
          <p:nvPr>
            <p:ph idx="13"/>
          </p:nvPr>
        </p:nvSpPr>
        <p:spPr>
          <a:xfrm>
            <a:off x="539750" y="6021388"/>
            <a:ext cx="8229600" cy="381000"/>
          </a:xfrm>
        </p:spPr>
        <p:txBody>
          <a:bodyPr/>
          <a:lstStyle/>
          <a:p>
            <a:pPr>
              <a:defRPr/>
            </a:pPr>
            <a:r>
              <a:rPr lang="en-US" sz="2000" b="1" dirty="0"/>
              <a:t>Solution</a:t>
            </a:r>
            <a:r>
              <a:rPr lang="en-US" sz="2000" dirty="0"/>
              <a:t>: Step 5. a - b = </a:t>
            </a:r>
            <a:r>
              <a:rPr lang="en-US" sz="2000" dirty="0">
                <a:ea typeface="Cambria Math" panose="02040503050406030204" pitchFamily="18" charset="0"/>
              </a:rPr>
              <a:t>0 by the premise and division by 0 is undefined. </a:t>
            </a:r>
            <a:endParaRPr lang="en-US" sz="2000" dirty="0">
              <a:ea typeface="Cambria Math"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5613" y="255588"/>
            <a:ext cx="8229600" cy="1143000"/>
          </a:xfrm>
        </p:spPr>
        <p:txBody>
          <a:bodyPr/>
          <a:lstStyle/>
          <a:p>
            <a:pPr eaLnBrk="1" hangingPunct="1"/>
            <a:r>
              <a:rPr lang="en-US" altLang="zh-CN" b="1"/>
              <a:t>Circular Reasoning</a:t>
            </a:r>
            <a:endParaRPr lang="en-US" altLang="zh-CN" b="1"/>
          </a:p>
        </p:txBody>
      </p:sp>
      <p:sp>
        <p:nvSpPr>
          <p:cNvPr id="55299" name="Rectangle 3"/>
          <p:cNvSpPr>
            <a:spLocks noGrp="1" noChangeArrowheads="1"/>
          </p:cNvSpPr>
          <p:nvPr>
            <p:ph type="body" idx="1"/>
          </p:nvPr>
        </p:nvSpPr>
        <p:spPr>
          <a:xfrm>
            <a:off x="684213" y="1412875"/>
            <a:ext cx="7772400" cy="4191000"/>
          </a:xfrm>
        </p:spPr>
        <p:txBody>
          <a:bodyPr/>
          <a:lstStyle/>
          <a:p>
            <a:pPr eaLnBrk="1" hangingPunct="1"/>
            <a:r>
              <a:rPr lang="en-US" altLang="zh-CN" sz="2800"/>
              <a:t>The fallacy of (explicitly or implicitly) assuming the very statement you are trying to prove in the course of its proof.  </a:t>
            </a:r>
            <a:endParaRPr lang="en-US" altLang="zh-CN" sz="2800"/>
          </a:p>
          <a:p>
            <a:pPr eaLnBrk="1" hangingPunct="1"/>
            <a:r>
              <a:rPr lang="en-US" altLang="zh-CN" sz="2800"/>
              <a:t>Example:</a:t>
            </a:r>
            <a:endParaRPr lang="en-US" altLang="zh-CN" sz="2800"/>
          </a:p>
          <a:p>
            <a:pPr eaLnBrk="1" hangingPunct="1"/>
            <a:r>
              <a:rPr lang="en-US" altLang="zh-CN" sz="2800">
                <a:solidFill>
                  <a:schemeClr val="accent2"/>
                </a:solidFill>
              </a:rPr>
              <a:t>Prove if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an integer </a:t>
            </a:r>
            <a:r>
              <a:rPr lang="en-US" altLang="zh-CN" sz="2800" i="1">
                <a:solidFill>
                  <a:srgbClr val="006600"/>
                </a:solidFill>
              </a:rPr>
              <a:t>n</a:t>
            </a:r>
            <a:r>
              <a:rPr lang="en-US" altLang="zh-CN" sz="2800">
                <a:solidFill>
                  <a:schemeClr val="accent2"/>
                </a:solidFill>
              </a:rPr>
              <a:t> is even.</a:t>
            </a:r>
            <a:endParaRPr lang="en-US" altLang="zh-CN" sz="2800">
              <a:solidFill>
                <a:schemeClr val="accent2"/>
              </a:solidFill>
            </a:endParaRPr>
          </a:p>
          <a:p>
            <a:pPr eaLnBrk="1" hangingPunct="1"/>
            <a:r>
              <a:rPr lang="en-US" altLang="zh-CN" sz="2800" b="1">
                <a:solidFill>
                  <a:schemeClr val="accent2"/>
                </a:solidFill>
              </a:rPr>
              <a:t>Attempted proof:</a:t>
            </a:r>
            <a:r>
              <a:rPr lang="en-US" altLang="zh-CN" sz="2800">
                <a:solidFill>
                  <a:schemeClr val="accent2"/>
                </a:solidFill>
              </a:rPr>
              <a:t>  </a:t>
            </a:r>
            <a:r>
              <a:rPr lang="en-US" altLang="zh-CN" sz="2800">
                <a:solidFill>
                  <a:schemeClr val="accent2"/>
                </a:solidFill>
                <a:latin typeface="Times New Roman" panose="02020603050405020304" pitchFamily="18" charset="0"/>
              </a:rPr>
              <a:t>“</a:t>
            </a:r>
            <a:r>
              <a:rPr lang="en-US" altLang="zh-CN" sz="2800">
                <a:solidFill>
                  <a:schemeClr val="accent2"/>
                </a:solidFill>
              </a:rPr>
              <a:t>Assume </a:t>
            </a:r>
            <a:r>
              <a:rPr lang="en-US" altLang="zh-CN" sz="2800" i="1">
                <a:solidFill>
                  <a:srgbClr val="006600"/>
                </a:solidFill>
              </a:rPr>
              <a:t>n</a:t>
            </a:r>
            <a:r>
              <a:rPr lang="en-US" altLang="zh-CN" sz="2800" baseline="30000">
                <a:solidFill>
                  <a:srgbClr val="006600"/>
                </a:solidFill>
              </a:rPr>
              <a:t>2</a:t>
            </a:r>
            <a:r>
              <a:rPr lang="en-US" altLang="zh-CN" sz="2800">
                <a:solidFill>
                  <a:schemeClr val="accent2"/>
                </a:solidFill>
              </a:rPr>
              <a:t> is even.  Then </a:t>
            </a:r>
            <a:r>
              <a:rPr lang="en-US" altLang="zh-CN" sz="2800" i="1">
                <a:solidFill>
                  <a:srgbClr val="006600"/>
                </a:solidFill>
              </a:rPr>
              <a:t>n</a:t>
            </a:r>
            <a:r>
              <a:rPr lang="en-US" altLang="zh-CN" sz="2800" baseline="30000">
                <a:solidFill>
                  <a:srgbClr val="006600"/>
                </a:solidFill>
              </a:rPr>
              <a:t>2</a:t>
            </a:r>
            <a:r>
              <a:rPr lang="en-US" altLang="zh-CN" sz="2800">
                <a:solidFill>
                  <a:srgbClr val="006600"/>
                </a:solidFill>
              </a:rPr>
              <a:t>=2</a:t>
            </a:r>
            <a:r>
              <a:rPr lang="en-US" altLang="zh-CN" sz="2800" i="1">
                <a:solidFill>
                  <a:srgbClr val="006600"/>
                </a:solidFill>
              </a:rPr>
              <a:t>k</a:t>
            </a:r>
            <a:r>
              <a:rPr lang="en-US" altLang="zh-CN" sz="2800">
                <a:solidFill>
                  <a:schemeClr val="accent2"/>
                </a:solidFill>
              </a:rPr>
              <a:t> for some integer </a:t>
            </a:r>
            <a:r>
              <a:rPr lang="en-US" altLang="zh-CN" sz="2800" i="1">
                <a:solidFill>
                  <a:srgbClr val="006600"/>
                </a:solidFill>
              </a:rPr>
              <a:t>k</a:t>
            </a:r>
            <a:r>
              <a:rPr lang="en-US" altLang="zh-CN" sz="2800">
                <a:solidFill>
                  <a:schemeClr val="accent2"/>
                </a:solidFill>
              </a:rPr>
              <a:t>. Dividing both sides by </a:t>
            </a:r>
            <a:r>
              <a:rPr lang="en-US" altLang="zh-CN" sz="2800" i="1">
                <a:solidFill>
                  <a:srgbClr val="006600"/>
                </a:solidFill>
              </a:rPr>
              <a:t>n</a:t>
            </a:r>
            <a:r>
              <a:rPr lang="en-US" altLang="zh-CN" sz="2800">
                <a:solidFill>
                  <a:schemeClr val="accent2"/>
                </a:solidFill>
              </a:rPr>
              <a:t> gives </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 </a:t>
            </a:r>
            <a:r>
              <a:rPr lang="en-US" altLang="zh-CN" sz="2800">
                <a:solidFill>
                  <a:srgbClr val="006600"/>
                </a:solidFill>
              </a:rPr>
              <a:t>= 2(</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rgbClr val="006600"/>
                </a:solidFill>
              </a:rPr>
              <a:t>)</a:t>
            </a:r>
            <a:r>
              <a:rPr lang="en-US" altLang="zh-CN" sz="2800">
                <a:solidFill>
                  <a:schemeClr val="accent2"/>
                </a:solidFill>
              </a:rPr>
              <a:t>. So there is an integer </a:t>
            </a:r>
            <a:r>
              <a:rPr lang="en-US" altLang="zh-CN" sz="2800" i="1">
                <a:solidFill>
                  <a:srgbClr val="006600"/>
                </a:solidFill>
              </a:rPr>
              <a:t>j</a:t>
            </a:r>
            <a:r>
              <a:rPr lang="en-US" altLang="zh-CN" sz="2800">
                <a:solidFill>
                  <a:schemeClr val="accent2"/>
                </a:solidFill>
              </a:rPr>
              <a:t> (namely </a:t>
            </a:r>
            <a:r>
              <a:rPr lang="en-US" altLang="zh-CN" sz="2800" i="1">
                <a:solidFill>
                  <a:srgbClr val="006600"/>
                </a:solidFill>
              </a:rPr>
              <a:t>k</a:t>
            </a:r>
            <a:r>
              <a:rPr lang="en-US" altLang="zh-CN" sz="2800">
                <a:solidFill>
                  <a:srgbClr val="006600"/>
                </a:solidFill>
              </a:rPr>
              <a:t>/</a:t>
            </a:r>
            <a:r>
              <a:rPr lang="en-US" altLang="zh-CN" sz="2800" i="1">
                <a:solidFill>
                  <a:srgbClr val="006600"/>
                </a:solidFill>
              </a:rPr>
              <a:t>n</a:t>
            </a:r>
            <a:r>
              <a:rPr lang="en-US" altLang="zh-CN" sz="2800">
                <a:solidFill>
                  <a:schemeClr val="accent2"/>
                </a:solidFill>
              </a:rPr>
              <a:t>) such that </a:t>
            </a:r>
            <a:r>
              <a:rPr lang="en-US" altLang="zh-CN" sz="2800" i="1">
                <a:solidFill>
                  <a:srgbClr val="006600"/>
                </a:solidFill>
              </a:rPr>
              <a:t>n</a:t>
            </a:r>
            <a:r>
              <a:rPr lang="en-US" altLang="zh-CN" sz="2800">
                <a:solidFill>
                  <a:srgbClr val="006600"/>
                </a:solidFill>
              </a:rPr>
              <a:t>=2</a:t>
            </a:r>
            <a:r>
              <a:rPr lang="en-US" altLang="zh-CN" sz="2800" i="1">
                <a:solidFill>
                  <a:srgbClr val="006600"/>
                </a:solidFill>
              </a:rPr>
              <a:t>j</a:t>
            </a:r>
            <a:r>
              <a:rPr lang="en-US" altLang="zh-CN" sz="2800">
                <a:solidFill>
                  <a:schemeClr val="accent2"/>
                </a:solidFill>
              </a:rPr>
              <a:t>.  Therefore </a:t>
            </a:r>
            <a:r>
              <a:rPr lang="en-US" altLang="zh-CN" sz="2800" i="1">
                <a:solidFill>
                  <a:srgbClr val="006600"/>
                </a:solidFill>
              </a:rPr>
              <a:t>n</a:t>
            </a:r>
            <a:r>
              <a:rPr lang="en-US" altLang="zh-CN" sz="2800">
                <a:solidFill>
                  <a:schemeClr val="accent2"/>
                </a:solidFill>
              </a:rPr>
              <a:t> is even.</a:t>
            </a:r>
            <a:r>
              <a:rPr lang="en-US" altLang="zh-CN" sz="2800">
                <a:solidFill>
                  <a:schemeClr val="accent2"/>
                </a:solidFill>
                <a:latin typeface="Times New Roman" panose="02020603050405020304" pitchFamily="18" charset="0"/>
              </a:rPr>
              <a:t>”</a:t>
            </a:r>
            <a:endParaRPr lang="en-US" altLang="zh-CN" sz="2800">
              <a:solidFill>
                <a:schemeClr val="accent2"/>
              </a:solidFill>
            </a:endParaRPr>
          </a:p>
          <a:p>
            <a:pPr lvl="1" eaLnBrk="1" hangingPunct="1"/>
            <a:r>
              <a:rPr lang="en-US" altLang="zh-CN" sz="2400">
                <a:solidFill>
                  <a:srgbClr val="006600"/>
                </a:solidFill>
              </a:rPr>
              <a:t>Circular reasoning is used in this proof.  Where?</a:t>
            </a:r>
            <a:endParaRPr lang="en-US" altLang="zh-CN" sz="2400">
              <a:solidFill>
                <a:srgbClr val="006600"/>
              </a:solidFill>
            </a:endParaRPr>
          </a:p>
        </p:txBody>
      </p:sp>
      <p:sp>
        <p:nvSpPr>
          <p:cNvPr id="173060" name="Text Box 4"/>
          <p:cNvSpPr txBox="1">
            <a:spLocks noChangeArrowheads="1"/>
          </p:cNvSpPr>
          <p:nvPr/>
        </p:nvSpPr>
        <p:spPr bwMode="auto">
          <a:xfrm>
            <a:off x="3635375" y="4797425"/>
            <a:ext cx="5715000" cy="1196975"/>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en-US" altLang="zh-CN" sz="2400" i="1">
                <a:latin typeface="Times New Roman" panose="02020603050405020304" pitchFamily="18" charset="0"/>
              </a:rPr>
              <a:t>Begs the question: How do</a:t>
            </a:r>
            <a:br>
              <a:rPr lang="en-US" altLang="zh-CN" sz="2400" i="1">
                <a:latin typeface="Times New Roman" panose="02020603050405020304" pitchFamily="18" charset="0"/>
              </a:rPr>
            </a:br>
            <a:r>
              <a:rPr lang="en-US" altLang="zh-CN" sz="2400" i="1">
                <a:latin typeface="Times New Roman" panose="02020603050405020304" pitchFamily="18" charset="0"/>
              </a:rPr>
              <a:t>you show that </a:t>
            </a:r>
            <a:r>
              <a:rPr lang="en-US" altLang="zh-CN" sz="2400" i="1">
                <a:solidFill>
                  <a:srgbClr val="006600"/>
                </a:solidFill>
                <a:latin typeface="Times New Roman" panose="02020603050405020304" pitchFamily="18" charset="0"/>
              </a:rPr>
              <a:t>j</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k</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a:t>
            </a:r>
            <a:r>
              <a:rPr lang="en-US" altLang="zh-CN" sz="2400" i="1">
                <a:solidFill>
                  <a:srgbClr val="006600"/>
                </a:solidFill>
                <a:latin typeface="Times New Roman" panose="02020603050405020304" pitchFamily="18" charset="0"/>
              </a:rPr>
              <a:t>n</a:t>
            </a:r>
            <a:r>
              <a:rPr lang="en-US" altLang="zh-CN" sz="2400">
                <a:solidFill>
                  <a:srgbClr val="006600"/>
                </a:solidFill>
                <a:latin typeface="Times New Roman" panose="02020603050405020304" pitchFamily="18" charset="0"/>
              </a:rPr>
              <a:t>/2</a:t>
            </a:r>
            <a:r>
              <a:rPr lang="en-US" altLang="zh-CN" sz="2400" i="1">
                <a:latin typeface="Times New Roman" panose="02020603050405020304" pitchFamily="18" charset="0"/>
              </a:rPr>
              <a:t> is an integer, without </a:t>
            </a:r>
            <a:r>
              <a:rPr lang="en-US" altLang="zh-CN" sz="2400" b="1" i="1">
                <a:latin typeface="Times New Roman" panose="02020603050405020304" pitchFamily="18" charset="0"/>
              </a:rPr>
              <a:t>first</a:t>
            </a:r>
            <a:r>
              <a:rPr lang="en-US" altLang="zh-CN" sz="2400" i="1">
                <a:latin typeface="Times New Roman" panose="02020603050405020304" pitchFamily="18" charset="0"/>
              </a:rPr>
              <a:t> assuming that </a:t>
            </a:r>
            <a:r>
              <a:rPr lang="en-US" altLang="zh-CN" sz="2400" i="1">
                <a:solidFill>
                  <a:srgbClr val="006600"/>
                </a:solidFill>
                <a:latin typeface="Times New Roman" panose="02020603050405020304" pitchFamily="18" charset="0"/>
              </a:rPr>
              <a:t>n</a:t>
            </a:r>
            <a:r>
              <a:rPr lang="en-US" altLang="zh-CN" sz="2400" i="1">
                <a:latin typeface="Times New Roman" panose="02020603050405020304" pitchFamily="18" charset="0"/>
              </a:rPr>
              <a:t> is even?</a:t>
            </a:r>
            <a:endParaRPr lang="en-US" altLang="zh-CN" sz="2400" i="1">
              <a:latin typeface="Times New Roman" panose="02020603050405020304" pitchFamily="18" charset="0"/>
            </a:endParaRPr>
          </a:p>
        </p:txBody>
      </p:sp>
      <p:sp>
        <p:nvSpPr>
          <p:cNvPr id="55301"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600154-1ECB-41AF-BDB4-21B9876C7495}"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1+#ppt_w/2"/>
                                          </p:val>
                                        </p:tav>
                                        <p:tav tm="100000">
                                          <p:val>
                                            <p:strVal val="#ppt_x"/>
                                          </p:val>
                                        </p:tav>
                                      </p:tavLst>
                                    </p:anim>
                                    <p:anim calcmode="lin" valueType="num">
                                      <p:cBhvr additive="base">
                                        <p:cTn id="8" dur="500" fill="hold"/>
                                        <p:tgtEl>
                                          <p:spTgt spid="17306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90525" y="260350"/>
            <a:ext cx="8362950" cy="1143000"/>
          </a:xfrm>
        </p:spPr>
        <p:txBody>
          <a:bodyPr/>
          <a:lstStyle/>
          <a:p>
            <a:pPr eaLnBrk="1" hangingPunct="1"/>
            <a:r>
              <a:rPr lang="en-US" altLang="zh-CN" b="1"/>
              <a:t>Review: Proof Methods So Far</a:t>
            </a:r>
            <a:endParaRPr lang="en-US" altLang="zh-CN" b="1"/>
          </a:p>
        </p:txBody>
      </p:sp>
      <p:sp>
        <p:nvSpPr>
          <p:cNvPr id="57347" name="Rectangle 3"/>
          <p:cNvSpPr>
            <a:spLocks noGrp="1" noChangeArrowheads="1"/>
          </p:cNvSpPr>
          <p:nvPr>
            <p:ph type="body" idx="1"/>
          </p:nvPr>
        </p:nvSpPr>
        <p:spPr/>
        <p:txBody>
          <a:bodyPr/>
          <a:lstStyle/>
          <a:p>
            <a:pPr eaLnBrk="1" hangingPunct="1"/>
            <a:r>
              <a:rPr lang="en-US" altLang="zh-CN" i="1"/>
              <a:t>Direct</a:t>
            </a:r>
            <a:r>
              <a:rPr lang="en-US" altLang="zh-CN"/>
              <a:t>, </a:t>
            </a:r>
            <a:r>
              <a:rPr lang="en-US" altLang="zh-CN" i="1"/>
              <a:t>indirect</a:t>
            </a:r>
            <a:r>
              <a:rPr lang="en-US" altLang="zh-CN"/>
              <a:t>, </a:t>
            </a:r>
            <a:r>
              <a:rPr lang="en-US" altLang="zh-CN" i="1"/>
              <a:t>vacuous</a:t>
            </a:r>
            <a:r>
              <a:rPr lang="en-US" altLang="zh-CN"/>
              <a:t>, and </a:t>
            </a:r>
            <a:r>
              <a:rPr lang="en-US" altLang="zh-CN" i="1"/>
              <a:t>trivial</a:t>
            </a:r>
            <a:r>
              <a:rPr lang="en-US" altLang="zh-CN"/>
              <a:t> proofs of statements of the form </a:t>
            </a:r>
            <a:r>
              <a:rPr lang="en-US" altLang="zh-CN" i="1"/>
              <a:t>p</a:t>
            </a:r>
            <a:r>
              <a:rPr lang="en-US" altLang="zh-CN">
                <a:sym typeface="Symbol" panose="05050102010706020507" pitchFamily="18" charset="2"/>
              </a:rPr>
              <a:t></a:t>
            </a:r>
            <a:r>
              <a:rPr lang="en-US" altLang="zh-CN" i="1">
                <a:sym typeface="Symbol" panose="05050102010706020507" pitchFamily="18" charset="2"/>
              </a:rPr>
              <a:t>q</a:t>
            </a:r>
            <a:r>
              <a:rPr lang="en-US" altLang="zh-CN">
                <a:sym typeface="Symbol" panose="05050102010706020507" pitchFamily="18" charset="2"/>
              </a:rPr>
              <a:t>.</a:t>
            </a:r>
            <a:endParaRPr lang="en-US" altLang="zh-CN"/>
          </a:p>
          <a:p>
            <a:pPr eaLnBrk="1" hangingPunct="1"/>
            <a:r>
              <a:rPr lang="en-US" altLang="zh-CN" i="1"/>
              <a:t>Proof by contradiction</a:t>
            </a:r>
            <a:r>
              <a:rPr lang="en-US" altLang="zh-CN"/>
              <a:t> of any statements.</a:t>
            </a:r>
            <a:endParaRPr lang="en-US" altLang="zh-CN"/>
          </a:p>
          <a:p>
            <a:pPr eaLnBrk="1" hangingPunct="1"/>
            <a:r>
              <a:rPr lang="en-US" altLang="zh-CN"/>
              <a:t>Next:  </a:t>
            </a:r>
            <a:r>
              <a:rPr lang="en-US" altLang="zh-CN" i="1"/>
              <a:t>more proof methods and strategy </a:t>
            </a:r>
            <a:endParaRPr lang="en-US" altLang="zh-CN"/>
          </a:p>
        </p:txBody>
      </p:sp>
      <p:sp>
        <p:nvSpPr>
          <p:cNvPr id="5734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582723-07F7-439F-AD28-27B23C2BFF08}" type="slidenum">
              <a:rPr lang="en-US" altLang="zh-CN" sz="1400" smtClean="0"/>
            </a:fld>
            <a:endParaRPr lang="en-US" altLang="zh-CN"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endParaRPr lang="en-US" altLang="zh-CN" sz="4000" b="1" dirty="0">
              <a:effectLst>
                <a:outerShdw blurRad="38100" dist="38100" dir="2700000" algn="tl">
                  <a:srgbClr val="000000">
                    <a:alpha val="43137"/>
                  </a:srgbClr>
                </a:outerShdw>
              </a:effectLst>
            </a:endParaRP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endParaRPr lang="en-US" altLang="zh-CN" b="1" dirty="0">
              <a:effectLst>
                <a:outerShdw blurRad="38100" dist="38100" dir="2700000" algn="tl">
                  <a:srgbClr val="000000">
                    <a:alpha val="43137"/>
                  </a:srgbClr>
                </a:outerShdw>
              </a:effectLst>
            </a:endParaRP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1.8 Proof Methods and Strategy </a:t>
            </a:r>
            <a:endParaRPr lang="en-US" altLang="zh-CN" b="1" dirty="0">
              <a:solidFill>
                <a:srgbClr val="FF0000"/>
              </a:solidFill>
              <a:effectLst>
                <a:outerShdw blurRad="38100" dist="38100" dir="2700000" algn="tl">
                  <a:srgbClr val="000000">
                    <a:alpha val="43137"/>
                  </a:srgbClr>
                </a:outerShdw>
              </a:effectLst>
            </a:endParaRPr>
          </a:p>
        </p:txBody>
      </p:sp>
      <p:pic>
        <p:nvPicPr>
          <p:cNvPr id="3" name="Richard Clayderman - Music Box Dancer.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F157893-AEA9-42FD-9205-235EEB125056}"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674688" y="260350"/>
            <a:ext cx="7794625" cy="1143000"/>
          </a:xfrm>
        </p:spPr>
        <p:txBody>
          <a:bodyPr/>
          <a:lstStyle/>
          <a:p>
            <a:pPr eaLnBrk="1" hangingPunct="1"/>
            <a:r>
              <a:rPr lang="en-US" altLang="zh-CN" sz="3600" b="1" dirty="0">
                <a:solidFill>
                  <a:schemeClr val="tx1"/>
                </a:solidFill>
                <a:latin typeface="微软雅黑" panose="020B0503020204020204" pitchFamily="34" charset="-122"/>
                <a:ea typeface="微软雅黑" panose="020B0503020204020204" pitchFamily="34" charset="-122"/>
              </a:rPr>
              <a:t>1.7 Introduction to Proofs</a:t>
            </a:r>
            <a:br>
              <a:rPr lang="en-US" altLang="zh-CN" sz="3600" b="1" dirty="0">
                <a:solidFill>
                  <a:schemeClr val="tx1"/>
                </a:solidFill>
                <a:latin typeface="微软雅黑" panose="020B0503020204020204" pitchFamily="34" charset="-122"/>
                <a:ea typeface="微软雅黑" panose="020B0503020204020204" pitchFamily="34" charset="-122"/>
              </a:rPr>
            </a:br>
            <a:r>
              <a:rPr lang="zh-CN" altLang="en-US" sz="3600" b="1" dirty="0">
                <a:solidFill>
                  <a:schemeClr val="tx1"/>
                </a:solidFill>
                <a:latin typeface="微软雅黑" panose="020B0503020204020204" pitchFamily="34" charset="-122"/>
                <a:ea typeface="微软雅黑" panose="020B0503020204020204" pitchFamily="34" charset="-122"/>
              </a:rPr>
              <a:t>定理证明方法</a:t>
            </a:r>
            <a:endParaRPr lang="zh-CN" altLang="en-US" sz="3600" b="1" dirty="0">
              <a:solidFill>
                <a:schemeClr val="tx1"/>
              </a:solidFill>
              <a:latin typeface="微软雅黑" panose="020B0503020204020204" pitchFamily="34" charset="-122"/>
              <a:ea typeface="微软雅黑" panose="020B0503020204020204" pitchFamily="34" charset="-122"/>
            </a:endParaRPr>
          </a:p>
        </p:txBody>
      </p:sp>
      <p:sp>
        <p:nvSpPr>
          <p:cNvPr id="19459" name="内容占位符 1"/>
          <p:cNvSpPr>
            <a:spLocks noGrp="1" noChangeArrowheads="1"/>
          </p:cNvSpPr>
          <p:nvPr>
            <p:ph idx="1"/>
          </p:nvPr>
        </p:nvSpPr>
        <p:spPr>
          <a:xfrm>
            <a:off x="858838" y="1700213"/>
            <a:ext cx="7426325" cy="4608512"/>
          </a:xfrm>
        </p:spPr>
        <p:txBody>
          <a:bodyPr/>
          <a:lstStyle/>
          <a:p>
            <a:r>
              <a:rPr lang="en-US" altLang="zh-CN" sz="2800" b="1" dirty="0"/>
              <a:t>1.7.1 Introduction</a:t>
            </a:r>
            <a:endParaRPr lang="en-US" altLang="zh-CN" sz="2800" b="1" dirty="0"/>
          </a:p>
          <a:p>
            <a:r>
              <a:rPr lang="en-US" altLang="zh-CN" sz="2800" b="1" dirty="0"/>
              <a:t>1.7.2 Some Terminology</a:t>
            </a:r>
            <a:endParaRPr lang="en-US" altLang="zh-CN" sz="2800" b="1" dirty="0"/>
          </a:p>
          <a:p>
            <a:r>
              <a:rPr lang="en-US" altLang="zh-CN" sz="2800" b="1" dirty="0"/>
              <a:t>1.7.3 Understanding How Theorems Are Stated</a:t>
            </a:r>
            <a:endParaRPr lang="en-US" altLang="zh-CN" sz="2800" b="1" dirty="0"/>
          </a:p>
          <a:p>
            <a:r>
              <a:rPr lang="en-US" altLang="zh-CN" sz="2800" b="1" dirty="0"/>
              <a:t>1.7.4 Methods of Proving Theorems</a:t>
            </a:r>
            <a:endParaRPr lang="en-US" altLang="zh-CN" sz="2800" b="1" dirty="0"/>
          </a:p>
          <a:p>
            <a:r>
              <a:rPr lang="en-US" altLang="zh-CN" sz="2800" b="1" dirty="0"/>
              <a:t>1.7.5 Direct Proofs</a:t>
            </a:r>
            <a:endParaRPr lang="en-US" altLang="zh-CN" sz="2800" b="1" dirty="0"/>
          </a:p>
          <a:p>
            <a:r>
              <a:rPr lang="en-US" altLang="zh-CN" sz="2800" b="1" dirty="0"/>
              <a:t>1.7.6 Proof by Contraposition</a:t>
            </a:r>
            <a:endParaRPr lang="en-US" altLang="zh-CN" sz="2800" b="1" dirty="0"/>
          </a:p>
          <a:p>
            <a:r>
              <a:rPr lang="en-US" altLang="zh-CN" sz="2800" b="1" dirty="0"/>
              <a:t>1.7.7 Proofs by Contradiction</a:t>
            </a:r>
            <a:endParaRPr lang="en-US" altLang="zh-CN" sz="2800" b="1" dirty="0"/>
          </a:p>
          <a:p>
            <a:r>
              <a:rPr lang="en-US" altLang="zh-CN" sz="2800" b="1" dirty="0"/>
              <a:t>1.7.8 Mistakes in Proofs</a:t>
            </a:r>
            <a:endParaRPr lang="zh-CN" altLang="en-US" sz="2800" b="1" dirty="0"/>
          </a:p>
        </p:txBody>
      </p:sp>
      <p:sp>
        <p:nvSpPr>
          <p:cNvPr id="1946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C62FEA-E144-45B7-A89A-B8AF35B84342}" type="slidenum">
              <a:rPr lang="en-US" altLang="zh-CN" sz="1400" smtClean="0"/>
            </a:fld>
            <a:endParaRPr lang="en-US" altLang="zh-CN" sz="14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a:xfrm>
            <a:off x="228600" y="188913"/>
            <a:ext cx="8686800" cy="1143000"/>
          </a:xfrm>
        </p:spPr>
        <p:txBody>
          <a:bodyPr/>
          <a:lstStyle/>
          <a:p>
            <a:r>
              <a:rPr lang="en-US" altLang="zh-CN" sz="3600" b="1"/>
              <a:t>1.8 Proof Methods and Strategy</a:t>
            </a:r>
            <a:endParaRPr lang="zh-CN" altLang="en-US" sz="3600"/>
          </a:p>
        </p:txBody>
      </p:sp>
      <p:sp>
        <p:nvSpPr>
          <p:cNvPr id="61443" name="内容占位符 2"/>
          <p:cNvSpPr>
            <a:spLocks noGrp="1" noChangeArrowheads="1"/>
          </p:cNvSpPr>
          <p:nvPr>
            <p:ph idx="1"/>
          </p:nvPr>
        </p:nvSpPr>
        <p:spPr>
          <a:xfrm>
            <a:off x="630238" y="1268413"/>
            <a:ext cx="7883525" cy="5113337"/>
          </a:xfrm>
        </p:spPr>
        <p:txBody>
          <a:bodyPr/>
          <a:lstStyle/>
          <a:p>
            <a:r>
              <a:rPr lang="en-US" altLang="zh-CN" sz="2800" b="1"/>
              <a:t>1.8.1 Introduction</a:t>
            </a:r>
            <a:endParaRPr lang="en-US" altLang="zh-CN" sz="2800" b="1"/>
          </a:p>
          <a:p>
            <a:r>
              <a:rPr lang="en-US" altLang="zh-CN" sz="2800" b="1"/>
              <a:t>1.8.2 Exhaustive Proof and Proof by Cases</a:t>
            </a:r>
            <a:endParaRPr lang="en-US" altLang="zh-CN" sz="2800" b="1"/>
          </a:p>
          <a:p>
            <a:r>
              <a:rPr lang="en-US" altLang="zh-CN" sz="2800" b="1"/>
              <a:t>1.8.3 Existence Proofs</a:t>
            </a:r>
            <a:endParaRPr lang="en-US" altLang="zh-CN" sz="2800" b="1"/>
          </a:p>
          <a:p>
            <a:r>
              <a:rPr lang="en-US" altLang="zh-CN" sz="2800" b="1"/>
              <a:t>1.8.4 Uniqueness Proofs</a:t>
            </a:r>
            <a:endParaRPr lang="en-US" altLang="zh-CN" sz="2800" b="1"/>
          </a:p>
          <a:p>
            <a:r>
              <a:rPr lang="en-US" altLang="zh-CN" sz="2800" b="1"/>
              <a:t>1.8.5 Proof Strategies</a:t>
            </a:r>
            <a:endParaRPr lang="en-US" altLang="zh-CN" sz="2800" b="1"/>
          </a:p>
          <a:p>
            <a:r>
              <a:rPr lang="en-US" altLang="zh-CN" sz="2800" b="1"/>
              <a:t>1.8.6 Looking for Counterexamples</a:t>
            </a:r>
            <a:endParaRPr lang="en-US" altLang="zh-CN" sz="2800" b="1"/>
          </a:p>
          <a:p>
            <a:r>
              <a:rPr lang="en-US" altLang="zh-CN" sz="2800" b="1"/>
              <a:t>1.8.7 Proof Strategy in Action</a:t>
            </a:r>
            <a:endParaRPr lang="en-US" altLang="zh-CN" sz="2800" b="1"/>
          </a:p>
          <a:p>
            <a:r>
              <a:rPr lang="en-US" altLang="zh-CN" sz="2800" b="1"/>
              <a:t>1.8.8 Tilings</a:t>
            </a:r>
            <a:endParaRPr lang="en-US" altLang="zh-CN" sz="2800" b="1"/>
          </a:p>
          <a:p>
            <a:r>
              <a:rPr lang="en-US" altLang="zh-CN" sz="2800" b="1"/>
              <a:t>1.8.9 The Role of Open Problems</a:t>
            </a:r>
            <a:endParaRPr lang="en-US" altLang="zh-CN" sz="2800" b="1"/>
          </a:p>
          <a:p>
            <a:r>
              <a:rPr lang="en-US" altLang="zh-CN" sz="2800" b="1"/>
              <a:t>1.8.10 Additional Proof Methods</a:t>
            </a:r>
            <a:endParaRPr lang="zh-CN" altLang="en-US" sz="2800"/>
          </a:p>
        </p:txBody>
      </p:sp>
      <p:sp>
        <p:nvSpPr>
          <p:cNvPr id="6144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9A865C-C761-47C3-B8C1-0CF61E8EF27E}" type="slidenum">
              <a:rPr lang="en-US" altLang="zh-CN" sz="1400" smtClean="0"/>
            </a:fld>
            <a:endParaRPr lang="en-US" altLang="zh-CN"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b="1"/>
              <a:t>Overview</a:t>
            </a:r>
            <a:endParaRPr lang="en-US" altLang="zh-CN" b="1"/>
          </a:p>
        </p:txBody>
      </p:sp>
      <p:sp>
        <p:nvSpPr>
          <p:cNvPr id="62467" name="Rectangle 3"/>
          <p:cNvSpPr>
            <a:spLocks noGrp="1" noChangeArrowheads="1"/>
          </p:cNvSpPr>
          <p:nvPr>
            <p:ph type="body" idx="1"/>
          </p:nvPr>
        </p:nvSpPr>
        <p:spPr/>
        <p:txBody>
          <a:bodyPr/>
          <a:lstStyle/>
          <a:p>
            <a:pPr eaLnBrk="1" hangingPunct="1">
              <a:lnSpc>
                <a:spcPct val="80000"/>
              </a:lnSpc>
            </a:pPr>
            <a:r>
              <a:rPr lang="en-US" altLang="zh-CN" sz="2800" dirty="0"/>
              <a:t>In 1.7, we already saw:</a:t>
            </a:r>
            <a:endParaRPr lang="en-US" altLang="zh-CN" sz="2800" dirty="0"/>
          </a:p>
          <a:p>
            <a:pPr lvl="1" eaLnBrk="1" hangingPunct="1">
              <a:lnSpc>
                <a:spcPct val="80000"/>
              </a:lnSpc>
            </a:pPr>
            <a:r>
              <a:rPr lang="en-US" altLang="zh-CN" sz="2400" dirty="0"/>
              <a:t>Several types of proofs of implications </a:t>
            </a:r>
            <a:r>
              <a:rPr lang="en-US" altLang="zh-CN" sz="2400" i="1" dirty="0" err="1"/>
              <a:t>p</a:t>
            </a:r>
            <a:r>
              <a:rPr lang="en-US" altLang="zh-CN" sz="2400" dirty="0" err="1">
                <a:cs typeface="Times New Roman" panose="02020603050405020304" pitchFamily="18" charset="0"/>
              </a:rPr>
              <a:t>→</a:t>
            </a:r>
            <a:r>
              <a:rPr lang="en-US" altLang="zh-CN" sz="2400" i="1" dirty="0" err="1">
                <a:cs typeface="Times New Roman" panose="02020603050405020304" pitchFamily="18" charset="0"/>
              </a:rPr>
              <a:t>q</a:t>
            </a:r>
            <a:r>
              <a:rPr lang="en-US" altLang="zh-CN" sz="2400" dirty="0"/>
              <a:t>:</a:t>
            </a:r>
            <a:endParaRPr lang="en-US" altLang="zh-CN" sz="2400" dirty="0"/>
          </a:p>
          <a:p>
            <a:pPr lvl="2" eaLnBrk="1" hangingPunct="1">
              <a:lnSpc>
                <a:spcPct val="80000"/>
              </a:lnSpc>
            </a:pPr>
            <a:r>
              <a:rPr lang="en-US" altLang="zh-CN" sz="2000" dirty="0"/>
              <a:t>Vacuous, Trivial, Direct, Indirect</a:t>
            </a:r>
            <a:endParaRPr lang="en-US" altLang="zh-CN" sz="2000" dirty="0"/>
          </a:p>
          <a:p>
            <a:pPr lvl="1" eaLnBrk="1" hangingPunct="1">
              <a:lnSpc>
                <a:spcPct val="80000"/>
              </a:lnSpc>
            </a:pPr>
            <a:r>
              <a:rPr lang="en-US" altLang="zh-CN" sz="2400" dirty="0"/>
              <a:t>Some methods of proving general statements </a:t>
            </a:r>
            <a:r>
              <a:rPr lang="en-US" altLang="zh-CN" sz="2400" i="1" dirty="0"/>
              <a:t>p</a:t>
            </a:r>
            <a:r>
              <a:rPr lang="en-US" altLang="zh-CN" sz="2400" dirty="0"/>
              <a:t>:</a:t>
            </a:r>
            <a:endParaRPr lang="en-US" altLang="zh-CN" sz="2400" dirty="0"/>
          </a:p>
          <a:p>
            <a:pPr lvl="2" eaLnBrk="1" hangingPunct="1">
              <a:lnSpc>
                <a:spcPct val="80000"/>
              </a:lnSpc>
            </a:pPr>
            <a:r>
              <a:rPr lang="en-US" altLang="zh-CN" sz="2000" dirty="0"/>
              <a:t>proof by contradiction.</a:t>
            </a:r>
            <a:endParaRPr lang="en-US" altLang="zh-CN" sz="2000" dirty="0"/>
          </a:p>
          <a:p>
            <a:pPr eaLnBrk="1" hangingPunct="1">
              <a:lnSpc>
                <a:spcPct val="80000"/>
              </a:lnSpc>
            </a:pPr>
            <a:r>
              <a:rPr lang="en-US" altLang="zh-CN" sz="2800" dirty="0"/>
              <a:t>In this module, we will see examples of:</a:t>
            </a:r>
            <a:endParaRPr lang="en-US" altLang="zh-CN" sz="2800" dirty="0"/>
          </a:p>
          <a:p>
            <a:pPr lvl="1" eaLnBrk="1" hangingPunct="1">
              <a:lnSpc>
                <a:spcPct val="80000"/>
              </a:lnSpc>
            </a:pPr>
            <a:r>
              <a:rPr lang="en-US" altLang="zh-CN" sz="2400" dirty="0"/>
              <a:t>Forward vs. backward reasoning.</a:t>
            </a:r>
            <a:endParaRPr lang="en-US" altLang="zh-CN" sz="2400" dirty="0"/>
          </a:p>
          <a:p>
            <a:pPr lvl="1" eaLnBrk="1" hangingPunct="1">
              <a:lnSpc>
                <a:spcPct val="80000"/>
              </a:lnSpc>
            </a:pPr>
            <a:r>
              <a:rPr lang="en-US" altLang="zh-CN" sz="2400" dirty="0"/>
              <a:t>Types of existence proofs:</a:t>
            </a:r>
            <a:endParaRPr lang="en-US" altLang="zh-CN" sz="2400" dirty="0"/>
          </a:p>
          <a:p>
            <a:pPr lvl="2" eaLnBrk="1" hangingPunct="1">
              <a:lnSpc>
                <a:spcPct val="80000"/>
              </a:lnSpc>
            </a:pPr>
            <a:r>
              <a:rPr lang="en-US" altLang="zh-CN" sz="2000" dirty="0"/>
              <a:t>Constructive vs. Nonconstructive.</a:t>
            </a:r>
            <a:endParaRPr lang="en-US" altLang="zh-CN" dirty="0"/>
          </a:p>
          <a:p>
            <a:pPr lvl="1" eaLnBrk="1" hangingPunct="1">
              <a:lnSpc>
                <a:spcPct val="80000"/>
              </a:lnSpc>
            </a:pPr>
            <a:r>
              <a:rPr lang="en-US" altLang="zh-CN" sz="2400" dirty="0"/>
              <a:t>Proof by cases.</a:t>
            </a:r>
            <a:endParaRPr lang="en-US" altLang="zh-CN" sz="2400" dirty="0"/>
          </a:p>
          <a:p>
            <a:pPr lvl="1" eaLnBrk="1" hangingPunct="1">
              <a:lnSpc>
                <a:spcPct val="80000"/>
              </a:lnSpc>
            </a:pPr>
            <a:r>
              <a:rPr lang="en-US" altLang="zh-CN" sz="2400" dirty="0"/>
              <a:t>Adapting existing proofs.</a:t>
            </a:r>
            <a:endParaRPr lang="en-US" altLang="zh-CN" sz="2400" dirty="0"/>
          </a:p>
          <a:p>
            <a:pPr lvl="1" eaLnBrk="1" hangingPunct="1">
              <a:lnSpc>
                <a:spcPct val="80000"/>
              </a:lnSpc>
            </a:pPr>
            <a:r>
              <a:rPr lang="en-US" altLang="zh-CN" sz="2400" dirty="0"/>
              <a:t>Turning conjectures into proofs.</a:t>
            </a:r>
            <a:endParaRPr lang="en-US" altLang="zh-CN" sz="2400" dirty="0"/>
          </a:p>
        </p:txBody>
      </p:sp>
      <p:sp>
        <p:nvSpPr>
          <p:cNvPr id="6246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6FD9054-DCED-4A29-8182-520A3A8D81BA}" type="slidenum">
              <a:rPr lang="en-US" altLang="zh-CN" sz="1400" smtClean="0"/>
            </a:fld>
            <a:endParaRPr lang="en-US" altLang="zh-CN"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noChangeArrowheads="1"/>
          </p:cNvSpPr>
          <p:nvPr>
            <p:ph type="title"/>
          </p:nvPr>
        </p:nvSpPr>
        <p:spPr>
          <a:xfrm>
            <a:off x="0" y="0"/>
            <a:ext cx="9324975" cy="1189038"/>
          </a:xfrm>
        </p:spPr>
        <p:txBody>
          <a:bodyPr/>
          <a:lstStyle/>
          <a:p>
            <a:r>
              <a:rPr lang="en-IN" altLang="zh-CN" b="1">
                <a:solidFill>
                  <a:schemeClr val="tx1"/>
                </a:solidFill>
              </a:rPr>
              <a:t>Proof Strategies for </a:t>
            </a:r>
            <a:br>
              <a:rPr lang="en-IN" altLang="zh-CN" b="1">
                <a:solidFill>
                  <a:schemeClr val="tx1"/>
                </a:solidFill>
              </a:rPr>
            </a:br>
            <a:r>
              <a:rPr lang="en-IN" altLang="zh-CN" b="1">
                <a:solidFill>
                  <a:schemeClr val="tx1"/>
                </a:solidFill>
              </a:rPr>
              <a:t>proving </a:t>
            </a:r>
            <a:r>
              <a:rPr lang="en-IN" altLang="zh-CN" b="1" i="1">
                <a:solidFill>
                  <a:schemeClr val="tx1"/>
                </a:solidFill>
              </a:rPr>
              <a:t>p</a:t>
            </a:r>
            <a:r>
              <a:rPr lang="en-IN" altLang="zh-CN" b="1">
                <a:solidFill>
                  <a:schemeClr val="tx1"/>
                </a:solidFill>
              </a:rPr>
              <a:t> → </a:t>
            </a:r>
            <a:r>
              <a:rPr lang="en-IN" altLang="zh-CN" b="1" i="1">
                <a:solidFill>
                  <a:schemeClr val="tx1"/>
                </a:solidFill>
              </a:rPr>
              <a:t>q</a:t>
            </a:r>
            <a:endParaRPr lang="en-US" altLang="zh-CN" sz="1500" b="1" i="1">
              <a:solidFill>
                <a:schemeClr val="tx1"/>
              </a:solidFill>
            </a:endParaRPr>
          </a:p>
        </p:txBody>
      </p:sp>
      <p:sp>
        <p:nvSpPr>
          <p:cNvPr id="3" name="Content Placeholder 2"/>
          <p:cNvSpPr>
            <a:spLocks noGrp="1" noRot="1" noChangeAspect="1" noMove="1" noResize="1" noEditPoints="1" noAdjustHandles="1" noChangeArrowheads="1" noChangeShapeType="1" noTextEdit="1"/>
          </p:cNvSpPr>
          <p:nvPr>
            <p:ph idx="1"/>
          </p:nvPr>
        </p:nvSpPr>
        <p:spPr>
          <a:xfrm>
            <a:off x="457200" y="1295400"/>
            <a:ext cx="8604000" cy="5257800"/>
          </a:xfrm>
          <a:blipFill>
            <a:blip r:embed="rId1"/>
            <a:stretch>
              <a:fillRect l="-1276" t="-1160" r="-1347"/>
            </a:stretch>
          </a:blipFill>
        </p:spPr>
        <p:txBody>
          <a:bodyPr/>
          <a:lstStyle/>
          <a:p>
            <a:pPr>
              <a:defRPr/>
            </a:pPr>
            <a:r>
              <a:rPr lang="zh-CN" altLang="en-US">
                <a:noFill/>
              </a:rPr>
              <a:t> </a:t>
            </a:r>
            <a:endParaRPr lang="zh-CN" altLang="en-US">
              <a:no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b="1"/>
              <a:t>Forward Reasoning</a:t>
            </a:r>
            <a:endParaRPr lang="en-US" altLang="zh-CN" b="1"/>
          </a:p>
        </p:txBody>
      </p:sp>
      <p:sp>
        <p:nvSpPr>
          <p:cNvPr id="65539" name="Rectangle 3"/>
          <p:cNvSpPr>
            <a:spLocks noGrp="1" noChangeArrowheads="1"/>
          </p:cNvSpPr>
          <p:nvPr>
            <p:ph type="body" idx="1"/>
          </p:nvPr>
        </p:nvSpPr>
        <p:spPr/>
        <p:txBody>
          <a:bodyPr/>
          <a:lstStyle/>
          <a:p>
            <a:pPr eaLnBrk="1" hangingPunct="1"/>
            <a:r>
              <a:rPr lang="en-US" altLang="zh-CN"/>
              <a:t>Have premises </a:t>
            </a:r>
            <a:r>
              <a:rPr lang="en-US" altLang="zh-CN" i="1"/>
              <a:t>p</a:t>
            </a:r>
            <a:r>
              <a:rPr lang="en-US" altLang="zh-CN"/>
              <a:t>, and want to prove </a:t>
            </a:r>
            <a:r>
              <a:rPr lang="en-US" altLang="zh-CN" i="1"/>
              <a:t>q</a:t>
            </a:r>
            <a:r>
              <a:rPr lang="en-US" altLang="zh-CN"/>
              <a:t>.</a:t>
            </a:r>
            <a:endParaRPr lang="en-US" altLang="zh-CN"/>
          </a:p>
          <a:p>
            <a:pPr lvl="1" eaLnBrk="1" hangingPunct="1"/>
            <a:r>
              <a:rPr lang="en-US" altLang="zh-CN"/>
              <a:t>Find a </a:t>
            </a:r>
            <a:r>
              <a:rPr lang="en-US" altLang="zh-CN" i="1">
                <a:solidFill>
                  <a:srgbClr val="006600"/>
                </a:solidFill>
              </a:rPr>
              <a:t>s</a:t>
            </a:r>
            <a:r>
              <a:rPr lang="en-US" altLang="zh-CN" baseline="-25000">
                <a:solidFill>
                  <a:srgbClr val="006600"/>
                </a:solidFill>
              </a:rPr>
              <a:t>1</a:t>
            </a:r>
            <a:r>
              <a:rPr lang="en-US" altLang="zh-CN"/>
              <a:t> such that </a:t>
            </a:r>
            <a:r>
              <a:rPr lang="en-US" altLang="zh-CN" i="1">
                <a:solidFill>
                  <a:srgbClr val="006600"/>
                </a:solidFill>
              </a:rPr>
              <a:t>p</a:t>
            </a:r>
            <a:r>
              <a:rPr lang="en-US" altLang="zh-CN">
                <a:solidFill>
                  <a:srgbClr val="006600"/>
                </a:solidFill>
                <a:cs typeface="Times New Roman" panose="02020603050405020304" pitchFamily="18" charset="0"/>
              </a:rPr>
              <a:t>→</a:t>
            </a:r>
            <a:r>
              <a:rPr lang="en-US" altLang="zh-CN" i="1">
                <a:solidFill>
                  <a:srgbClr val="006600"/>
                </a:solidFill>
                <a:cs typeface="Times New Roman" panose="02020603050405020304" pitchFamily="18" charset="0"/>
              </a:rPr>
              <a:t>s</a:t>
            </a:r>
            <a:r>
              <a:rPr lang="en-US" altLang="zh-CN" baseline="-25000">
                <a:solidFill>
                  <a:srgbClr val="006600"/>
                </a:solidFill>
                <a:cs typeface="Times New Roman" panose="02020603050405020304" pitchFamily="18" charset="0"/>
              </a:rPr>
              <a:t>1</a:t>
            </a:r>
            <a:endParaRPr lang="en-US" altLang="zh-CN">
              <a:solidFill>
                <a:srgbClr val="006600"/>
              </a:solidFill>
              <a:cs typeface="Times New Roman" panose="02020603050405020304" pitchFamily="18" charset="0"/>
            </a:endParaRPr>
          </a:p>
          <a:p>
            <a:pPr lvl="1" eaLnBrk="1" hangingPunct="1"/>
            <a:r>
              <a:rPr lang="en-US" altLang="zh-CN"/>
              <a:t>Then, find an </a:t>
            </a:r>
            <a:r>
              <a:rPr lang="en-US" altLang="zh-CN" i="1">
                <a:solidFill>
                  <a:srgbClr val="006600"/>
                </a:solidFill>
              </a:rPr>
              <a:t>s</a:t>
            </a:r>
            <a:r>
              <a:rPr lang="en-US" altLang="zh-CN" baseline="-25000">
                <a:solidFill>
                  <a:srgbClr val="006600"/>
                </a:solidFill>
              </a:rPr>
              <a:t>2</a:t>
            </a:r>
            <a:r>
              <a:rPr lang="en-US" altLang="zh-CN">
                <a:solidFill>
                  <a:srgbClr val="006600"/>
                </a:solidFill>
              </a:rPr>
              <a:t> </a:t>
            </a:r>
            <a:r>
              <a:rPr lang="en-US" altLang="zh-CN">
                <a:sym typeface="Symbol" panose="05050102010706020507" pitchFamily="18" charset="2"/>
              </a:rPr>
              <a:t>such that </a:t>
            </a:r>
            <a:r>
              <a:rPr lang="en-US" altLang="zh-CN" i="1">
                <a:solidFill>
                  <a:srgbClr val="006600"/>
                </a:solidFill>
              </a:rPr>
              <a:t>s</a:t>
            </a:r>
            <a:r>
              <a:rPr lang="en-US" altLang="zh-CN" baseline="-25000">
                <a:solidFill>
                  <a:srgbClr val="006600"/>
                </a:solidFill>
              </a:rPr>
              <a:t>1</a:t>
            </a:r>
            <a:r>
              <a:rPr lang="en-US" altLang="zh-CN">
                <a:solidFill>
                  <a:srgbClr val="006600"/>
                </a:solidFill>
              </a:rPr>
              <a:t>→</a:t>
            </a:r>
            <a:r>
              <a:rPr lang="en-US" altLang="zh-CN" i="1">
                <a:solidFill>
                  <a:srgbClr val="006600"/>
                </a:solidFill>
              </a:rPr>
              <a:t>s</a:t>
            </a:r>
            <a:r>
              <a:rPr lang="en-US" altLang="zh-CN" baseline="-25000">
                <a:solidFill>
                  <a:srgbClr val="006600"/>
                </a:solidFill>
              </a:rPr>
              <a:t>2</a:t>
            </a:r>
            <a:r>
              <a:rPr lang="en-US" altLang="zh-CN"/>
              <a:t>.</a:t>
            </a:r>
            <a:endParaRPr lang="en-US" altLang="zh-CN"/>
          </a:p>
          <a:p>
            <a:pPr lvl="1" eaLnBrk="1" hangingPunct="1"/>
            <a:r>
              <a:rPr lang="en-US" altLang="zh-CN"/>
              <a:t>And hope to eventually get to an </a:t>
            </a:r>
            <a:r>
              <a:rPr lang="en-US" altLang="zh-CN" i="1">
                <a:solidFill>
                  <a:srgbClr val="006600"/>
                </a:solidFill>
              </a:rPr>
              <a:t>s</a:t>
            </a:r>
            <a:r>
              <a:rPr lang="en-US" altLang="zh-CN" i="1" baseline="-25000">
                <a:solidFill>
                  <a:srgbClr val="006600"/>
                </a:solidFill>
              </a:rPr>
              <a:t>n</a:t>
            </a:r>
            <a:r>
              <a:rPr lang="en-US" altLang="zh-CN">
                <a:solidFill>
                  <a:srgbClr val="006600"/>
                </a:solidFill>
              </a:rPr>
              <a:t> </a:t>
            </a:r>
            <a:r>
              <a:rPr lang="en-US" altLang="zh-CN">
                <a:sym typeface="Symbol" panose="05050102010706020507" pitchFamily="18" charset="2"/>
              </a:rPr>
              <a:t>such that</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s</a:t>
            </a:r>
            <a:r>
              <a:rPr lang="en-US" altLang="zh-CN" i="1" baseline="-25000">
                <a:solidFill>
                  <a:srgbClr val="006600"/>
                </a:solidFill>
                <a:sym typeface="Symbol" panose="05050102010706020507" pitchFamily="18" charset="2"/>
              </a:rPr>
              <a:t>n</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q</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sym typeface="Symbol" panose="05050102010706020507" pitchFamily="18" charset="2"/>
              </a:rPr>
              <a:t>The problem with this method is</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a:p>
            <a:pPr lvl="1" eaLnBrk="1" hangingPunct="1"/>
            <a:r>
              <a:rPr lang="en-US" altLang="zh-CN">
                <a:sym typeface="Symbol" panose="05050102010706020507" pitchFamily="18" charset="2"/>
              </a:rPr>
              <a:t>It can be tough to see the path looking from </a:t>
            </a:r>
            <a:r>
              <a:rPr lang="en-US" altLang="zh-CN" i="1">
                <a:sym typeface="Symbol" panose="05050102010706020507" pitchFamily="18" charset="2"/>
              </a:rPr>
              <a:t>p</a:t>
            </a:r>
            <a:r>
              <a:rPr lang="en-US" altLang="zh-CN">
                <a:sym typeface="Symbol" panose="05050102010706020507" pitchFamily="18" charset="2"/>
              </a:rPr>
              <a:t>.</a:t>
            </a:r>
            <a:endParaRPr lang="en-US" altLang="zh-CN">
              <a:sym typeface="Symbol" panose="05050102010706020507" pitchFamily="18" charset="2"/>
            </a:endParaRPr>
          </a:p>
        </p:txBody>
      </p:sp>
      <p:sp>
        <p:nvSpPr>
          <p:cNvPr id="6554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BF8926-4F70-448D-9ED2-94ED93CC7A54}" type="slidenum">
              <a:rPr lang="en-US" altLang="zh-CN" sz="1400" smtClean="0"/>
            </a:fld>
            <a:endParaRPr lang="en-US" altLang="zh-CN" sz="140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b="1"/>
              <a:t>Backward Reasoning</a:t>
            </a:r>
            <a:endParaRPr lang="en-US" altLang="zh-CN" b="1"/>
          </a:p>
        </p:txBody>
      </p:sp>
      <p:sp>
        <p:nvSpPr>
          <p:cNvPr id="67587" name="Rectangle 3"/>
          <p:cNvSpPr>
            <a:spLocks noGrp="1" noChangeArrowheads="1"/>
          </p:cNvSpPr>
          <p:nvPr>
            <p:ph type="body" idx="1"/>
          </p:nvPr>
        </p:nvSpPr>
        <p:spPr/>
        <p:txBody>
          <a:bodyPr/>
          <a:lstStyle/>
          <a:p>
            <a:pPr eaLnBrk="1" hangingPunct="1">
              <a:lnSpc>
                <a:spcPct val="90000"/>
              </a:lnSpc>
            </a:pPr>
            <a:r>
              <a:rPr lang="en-US" altLang="zh-CN" sz="2400"/>
              <a:t>It can often be easier to see the </a:t>
            </a:r>
            <a:r>
              <a:rPr lang="en-US" altLang="zh-CN" sz="2400" i="1"/>
              <a:t>very same path</a:t>
            </a:r>
            <a:r>
              <a:rPr lang="en-US" altLang="zh-CN" sz="2400"/>
              <a:t> if you just start looking from the conclusion </a:t>
            </a:r>
            <a:r>
              <a:rPr lang="en-US" altLang="zh-CN" sz="2400" i="1"/>
              <a:t>q</a:t>
            </a:r>
            <a:r>
              <a:rPr lang="en-US" altLang="zh-CN" sz="2400"/>
              <a:t> instead</a:t>
            </a:r>
            <a:r>
              <a:rPr lang="en-US" altLang="zh-CN" sz="2400">
                <a:latin typeface="Times New Roman" panose="02020603050405020304" pitchFamily="18" charset="0"/>
              </a:rPr>
              <a:t>…</a:t>
            </a:r>
            <a:endParaRPr lang="en-US" altLang="zh-CN" sz="2400"/>
          </a:p>
          <a:p>
            <a:pPr lvl="1" eaLnBrk="1" hangingPunct="1">
              <a:lnSpc>
                <a:spcPct val="90000"/>
              </a:lnSpc>
            </a:pPr>
            <a:r>
              <a:rPr lang="en-US" altLang="zh-CN" sz="2000"/>
              <a:t>That is, </a:t>
            </a:r>
            <a:r>
              <a:rPr lang="en-US" altLang="zh-CN" sz="2000" i="1"/>
              <a:t>first</a:t>
            </a:r>
            <a:r>
              <a:rPr lang="en-US" altLang="zh-CN" sz="2000"/>
              <a:t> find an </a:t>
            </a:r>
            <a:r>
              <a:rPr lang="en-US" altLang="zh-CN" sz="2000" i="1">
                <a:solidFill>
                  <a:srgbClr val="006600"/>
                </a:solidFill>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q</a:t>
            </a:r>
            <a:r>
              <a:rPr lang="en-US" altLang="zh-CN" sz="2000">
                <a:cs typeface="Times New Roman" panose="02020603050405020304" pitchFamily="18" charset="0"/>
              </a:rPr>
              <a:t>.</a:t>
            </a:r>
            <a:endParaRPr lang="en-US" altLang="zh-CN" sz="2000">
              <a:cs typeface="Times New Roman" panose="02020603050405020304" pitchFamily="18" charset="0"/>
            </a:endParaRPr>
          </a:p>
          <a:p>
            <a:pPr lvl="1" eaLnBrk="1" hangingPunct="1">
              <a:lnSpc>
                <a:spcPct val="90000"/>
              </a:lnSpc>
            </a:pPr>
            <a:r>
              <a:rPr lang="en-US" altLang="zh-CN" sz="2000" i="1">
                <a:cs typeface="Times New Roman" panose="02020603050405020304" pitchFamily="18" charset="0"/>
              </a:rPr>
              <a:t>Then</a:t>
            </a:r>
            <a:r>
              <a:rPr lang="en-US" altLang="zh-CN" sz="2000">
                <a:cs typeface="Times New Roman" panose="02020603050405020304" pitchFamily="18" charset="0"/>
              </a:rPr>
              <a:t>, find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−2</a:t>
            </a:r>
            <a:r>
              <a:rPr lang="en-US" altLang="zh-CN" sz="2000">
                <a:solidFill>
                  <a:srgbClr val="006600"/>
                </a:solidFill>
                <a:cs typeface="Times New Roman" panose="02020603050405020304" pitchFamily="18" charset="0"/>
              </a:rPr>
              <a:t>→</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−1</a:t>
            </a:r>
            <a:r>
              <a:rPr lang="en-US" altLang="zh-CN" sz="2000">
                <a:cs typeface="Times New Roman" panose="02020603050405020304" pitchFamily="18" charset="0"/>
              </a:rPr>
              <a:t>, and so on</a:t>
            </a:r>
            <a:r>
              <a:rPr lang="en-US" altLang="zh-CN" sz="2000">
                <a:latin typeface="Times New Roman" panose="02020603050405020304" pitchFamily="18" charset="0"/>
                <a:cs typeface="Times New Roman" panose="02020603050405020304" pitchFamily="18" charset="0"/>
              </a:rPr>
              <a:t>…</a:t>
            </a:r>
            <a:endParaRPr lang="en-US" altLang="zh-CN" sz="2000">
              <a:cs typeface="Times New Roman" panose="02020603050405020304" pitchFamily="18" charset="0"/>
            </a:endParaRPr>
          </a:p>
          <a:p>
            <a:pPr lvl="1" eaLnBrk="1" hangingPunct="1">
              <a:lnSpc>
                <a:spcPct val="90000"/>
              </a:lnSpc>
            </a:pPr>
            <a:r>
              <a:rPr lang="en-US" altLang="zh-CN" sz="2000">
                <a:cs typeface="Times New Roman" panose="02020603050405020304" pitchFamily="18" charset="0"/>
              </a:rPr>
              <a:t>Working back to an </a:t>
            </a:r>
            <a:r>
              <a:rPr lang="en-US" altLang="zh-CN" sz="2000" i="1">
                <a:solidFill>
                  <a:srgbClr val="006600"/>
                </a:solidFill>
                <a:cs typeface="Times New Roman" panose="02020603050405020304" pitchFamily="18" charset="0"/>
              </a:rPr>
              <a:t>s</a:t>
            </a:r>
            <a:r>
              <a:rPr lang="en-US" altLang="zh-CN" sz="2000" baseline="-25000">
                <a:solidFill>
                  <a:srgbClr val="006600"/>
                </a:solidFill>
                <a:cs typeface="Times New Roman" panose="02020603050405020304" pitchFamily="18" charset="0"/>
              </a:rPr>
              <a:t>−</a:t>
            </a:r>
            <a:r>
              <a:rPr lang="en-US" altLang="zh-CN" sz="2000" i="1" baseline="-25000">
                <a:solidFill>
                  <a:srgbClr val="006600"/>
                </a:solidFill>
                <a:cs typeface="Times New Roman" panose="02020603050405020304" pitchFamily="18" charset="0"/>
              </a:rPr>
              <a:t>n</a:t>
            </a:r>
            <a:r>
              <a:rPr lang="en-US" altLang="zh-CN" sz="2000">
                <a:solidFill>
                  <a:srgbClr val="006600"/>
                </a:solidFill>
                <a:cs typeface="Times New Roman" panose="02020603050405020304" pitchFamily="18" charset="0"/>
              </a:rPr>
              <a:t> </a:t>
            </a:r>
            <a:r>
              <a:rPr lang="en-US" altLang="zh-CN" sz="2000">
                <a:cs typeface="Times New Roman" panose="02020603050405020304" pitchFamily="18" charset="0"/>
                <a:sym typeface="Symbol" panose="05050102010706020507" pitchFamily="18" charset="2"/>
              </a:rPr>
              <a:t>such that  </a:t>
            </a:r>
            <a:r>
              <a:rPr lang="en-US" altLang="zh-CN" sz="2000" i="1">
                <a:solidFill>
                  <a:srgbClr val="006600"/>
                </a:solidFill>
                <a:cs typeface="Times New Roman" panose="02020603050405020304" pitchFamily="18" charset="0"/>
                <a:sym typeface="Symbol" panose="05050102010706020507" pitchFamily="18" charset="2"/>
              </a:rPr>
              <a:t>p</a:t>
            </a:r>
            <a:r>
              <a:rPr lang="en-US" altLang="zh-CN" sz="2000">
                <a:solidFill>
                  <a:srgbClr val="006600"/>
                </a:solidFill>
                <a:cs typeface="Times New Roman" panose="02020603050405020304" pitchFamily="18" charset="0"/>
                <a:sym typeface="Symbol" panose="05050102010706020507" pitchFamily="18" charset="2"/>
              </a:rPr>
              <a:t>→</a:t>
            </a:r>
            <a:r>
              <a:rPr lang="en-US" altLang="zh-CN" sz="2000" i="1">
                <a:solidFill>
                  <a:srgbClr val="006600"/>
                </a:solidFill>
                <a:cs typeface="Times New Roman" panose="02020603050405020304" pitchFamily="18" charset="0"/>
                <a:sym typeface="Symbol" panose="05050102010706020507" pitchFamily="18" charset="2"/>
              </a:rPr>
              <a:t>s</a:t>
            </a:r>
            <a:r>
              <a:rPr lang="en-US" altLang="zh-CN" sz="2000" baseline="-25000">
                <a:solidFill>
                  <a:srgbClr val="006600"/>
                </a:solidFill>
                <a:cs typeface="Times New Roman" panose="02020603050405020304" pitchFamily="18" charset="0"/>
                <a:sym typeface="Symbol" panose="05050102010706020507" pitchFamily="18" charset="2"/>
              </a:rPr>
              <a:t>−</a:t>
            </a:r>
            <a:r>
              <a:rPr lang="en-US" altLang="zh-CN" sz="2000" i="1" baseline="-25000">
                <a:solidFill>
                  <a:srgbClr val="006600"/>
                </a:solidFill>
                <a:cs typeface="Times New Roman" panose="02020603050405020304" pitchFamily="18" charset="0"/>
                <a:sym typeface="Symbol" panose="05050102010706020507" pitchFamily="18" charset="2"/>
              </a:rPr>
              <a:t>n</a:t>
            </a:r>
            <a:r>
              <a:rPr lang="en-US" altLang="zh-CN" sz="2000" baseline="-25000">
                <a:cs typeface="Times New Roman" panose="02020603050405020304" pitchFamily="18" charset="0"/>
                <a:sym typeface="Symbol" panose="05050102010706020507" pitchFamily="18" charset="2"/>
              </a:rPr>
              <a:t>.</a:t>
            </a:r>
            <a:endParaRPr lang="en-US" altLang="zh-CN" sz="2000" baseline="-25000">
              <a:cs typeface="Times New Roman" panose="02020603050405020304" pitchFamily="18" charset="0"/>
              <a:sym typeface="Symbol" panose="05050102010706020507" pitchFamily="18" charset="2"/>
            </a:endParaRPr>
          </a:p>
          <a:p>
            <a:pPr eaLnBrk="1" hangingPunct="1">
              <a:lnSpc>
                <a:spcPct val="90000"/>
              </a:lnSpc>
            </a:pPr>
            <a:r>
              <a:rPr lang="en-US" altLang="zh-CN" sz="2400">
                <a:cs typeface="Times New Roman" panose="02020603050405020304" pitchFamily="18" charset="0"/>
                <a:sym typeface="Symbol" panose="05050102010706020507" pitchFamily="18" charset="2"/>
              </a:rPr>
              <a:t>Note we </a:t>
            </a:r>
            <a:r>
              <a:rPr lang="en-US" altLang="zh-CN" sz="2400" i="1">
                <a:cs typeface="Times New Roman" panose="02020603050405020304" pitchFamily="18" charset="0"/>
                <a:sym typeface="Symbol" panose="05050102010706020507" pitchFamily="18" charset="2"/>
              </a:rPr>
              <a:t>still</a:t>
            </a:r>
            <a:r>
              <a:rPr lang="en-US" altLang="zh-CN" sz="2400">
                <a:cs typeface="Times New Roman" panose="02020603050405020304" pitchFamily="18" charset="0"/>
                <a:sym typeface="Symbol" panose="05050102010706020507" pitchFamily="18" charset="2"/>
              </a:rPr>
              <a:t> are using </a:t>
            </a:r>
            <a:r>
              <a:rPr lang="en-US" altLang="zh-CN" sz="2400" i="1">
                <a:cs typeface="Times New Roman" panose="02020603050405020304" pitchFamily="18" charset="0"/>
                <a:sym typeface="Symbol" panose="05050102010706020507" pitchFamily="18" charset="2"/>
              </a:rPr>
              <a:t>modus ponens</a:t>
            </a:r>
            <a:r>
              <a:rPr lang="en-US" altLang="zh-CN" sz="2400">
                <a:cs typeface="Times New Roman" panose="02020603050405020304" pitchFamily="18" charset="0"/>
                <a:sym typeface="Symbol" panose="05050102010706020507" pitchFamily="18" charset="2"/>
              </a:rPr>
              <a:t> to propagate truth </a:t>
            </a:r>
            <a:r>
              <a:rPr lang="en-US" altLang="zh-CN" sz="2400" i="1">
                <a:cs typeface="Times New Roman" panose="02020603050405020304" pitchFamily="18" charset="0"/>
                <a:sym typeface="Symbol" panose="05050102010706020507" pitchFamily="18" charset="2"/>
              </a:rPr>
              <a:t>forwards</a:t>
            </a:r>
            <a:r>
              <a:rPr lang="en-US" altLang="zh-CN" sz="2400">
                <a:cs typeface="Times New Roman" panose="02020603050405020304" pitchFamily="18" charset="0"/>
                <a:sym typeface="Symbol" panose="05050102010706020507" pitchFamily="18" charset="2"/>
              </a:rPr>
              <a:t> down the chain from </a:t>
            </a:r>
            <a:r>
              <a:rPr lang="en-US" altLang="zh-CN" sz="2400" i="1">
                <a:cs typeface="Times New Roman" panose="02020603050405020304" pitchFamily="18" charset="0"/>
                <a:sym typeface="Symbol" panose="05050102010706020507" pitchFamily="18" charset="2"/>
              </a:rPr>
              <a:t>p</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a:t>
            </a:r>
            <a:r>
              <a:rPr lang="en-US" altLang="zh-CN" sz="2400" i="1" baseline="-25000">
                <a:cs typeface="Times New Roman" panose="02020603050405020304" pitchFamily="18" charset="0"/>
                <a:sym typeface="Symbol" panose="05050102010706020507" pitchFamily="18" charset="2"/>
              </a:rPr>
              <a:t>n</a:t>
            </a:r>
            <a:r>
              <a:rPr lang="en-US" altLang="zh-CN" sz="2400">
                <a:cs typeface="Times New Roman" panose="02020603050405020304" pitchFamily="18" charset="0"/>
                <a:sym typeface="Symbol" panose="05050102010706020507" pitchFamily="18" charset="2"/>
              </a:rPr>
              <a:t> to </a:t>
            </a:r>
            <a:r>
              <a:rPr lang="en-US" altLang="zh-CN" sz="240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s</a:t>
            </a:r>
            <a:r>
              <a:rPr lang="en-US" altLang="zh-CN" sz="2400" baseline="-25000">
                <a:cs typeface="Times New Roman" panose="02020603050405020304" pitchFamily="18" charset="0"/>
                <a:sym typeface="Symbol" panose="05050102010706020507" pitchFamily="18" charset="2"/>
              </a:rPr>
              <a:t>1</a:t>
            </a:r>
            <a:r>
              <a:rPr lang="en-US" altLang="zh-CN" sz="2400">
                <a:cs typeface="Times New Roman" panose="02020603050405020304" pitchFamily="18" charset="0"/>
                <a:sym typeface="Symbol" panose="05050102010706020507" pitchFamily="18" charset="2"/>
              </a:rPr>
              <a:t> to  </a:t>
            </a:r>
            <a:r>
              <a:rPr lang="en-US" altLang="zh-CN" sz="2400" i="1">
                <a:cs typeface="Times New Roman" panose="02020603050405020304" pitchFamily="18" charset="0"/>
                <a:sym typeface="Symbol" panose="05050102010706020507" pitchFamily="18" charset="2"/>
              </a:rPr>
              <a:t>q</a:t>
            </a:r>
            <a:r>
              <a:rPr lang="en-US" altLang="zh-CN" sz="2400">
                <a:cs typeface="Times New Roman" panose="02020603050405020304" pitchFamily="18" charset="0"/>
                <a:sym typeface="Symbol" panose="05050102010706020507" pitchFamily="18" charset="2"/>
              </a:rPr>
              <a:t>!</a:t>
            </a:r>
            <a:endParaRPr lang="en-US" altLang="zh-CN" sz="2400">
              <a:cs typeface="Times New Roman" panose="02020603050405020304" pitchFamily="18" charset="0"/>
              <a:sym typeface="Symbol" panose="05050102010706020507" pitchFamily="18" charset="2"/>
            </a:endParaRPr>
          </a:p>
          <a:p>
            <a:pPr lvl="1" eaLnBrk="1" hangingPunct="1">
              <a:lnSpc>
                <a:spcPct val="90000"/>
              </a:lnSpc>
            </a:pPr>
            <a:r>
              <a:rPr lang="en-US" altLang="zh-CN" sz="2000">
                <a:cs typeface="Times New Roman" panose="02020603050405020304" pitchFamily="18" charset="0"/>
                <a:sym typeface="Symbol" panose="05050102010706020507" pitchFamily="18" charset="2"/>
              </a:rPr>
              <a:t>We are </a:t>
            </a:r>
            <a:r>
              <a:rPr lang="en-US" altLang="zh-CN" sz="2000" i="1">
                <a:cs typeface="Times New Roman" panose="02020603050405020304" pitchFamily="18" charset="0"/>
                <a:sym typeface="Symbol" panose="05050102010706020507" pitchFamily="18" charset="2"/>
              </a:rPr>
              <a:t>finding</a:t>
            </a:r>
            <a:r>
              <a:rPr lang="en-US" altLang="zh-CN" sz="2000">
                <a:cs typeface="Times New Roman" panose="02020603050405020304" pitchFamily="18" charset="0"/>
                <a:sym typeface="Symbol" panose="05050102010706020507" pitchFamily="18" charset="2"/>
              </a:rPr>
              <a:t> the chain </a:t>
            </a:r>
            <a:r>
              <a:rPr lang="en-US" altLang="zh-CN" sz="2000" i="1">
                <a:cs typeface="Times New Roman" panose="02020603050405020304" pitchFamily="18" charset="0"/>
                <a:sym typeface="Symbol" panose="05050102010706020507" pitchFamily="18" charset="2"/>
              </a:rPr>
              <a:t>backwards</a:t>
            </a:r>
            <a:r>
              <a:rPr lang="en-US" altLang="zh-CN" sz="2000">
                <a:cs typeface="Times New Roman" panose="02020603050405020304" pitchFamily="18" charset="0"/>
                <a:sym typeface="Symbol" panose="05050102010706020507" pitchFamily="18" charset="2"/>
              </a:rPr>
              <a:t>, but </a:t>
            </a:r>
            <a:r>
              <a:rPr lang="en-US" altLang="zh-CN" sz="2000" i="1">
                <a:cs typeface="Times New Roman" panose="02020603050405020304" pitchFamily="18" charset="0"/>
                <a:sym typeface="Symbol" panose="05050102010706020507" pitchFamily="18" charset="2"/>
              </a:rPr>
              <a:t>applying</a:t>
            </a:r>
            <a:r>
              <a:rPr lang="en-US" altLang="zh-CN" sz="2000">
                <a:cs typeface="Times New Roman" panose="02020603050405020304" pitchFamily="18" charset="0"/>
                <a:sym typeface="Symbol" panose="05050102010706020507" pitchFamily="18" charset="2"/>
              </a:rPr>
              <a:t> it </a:t>
            </a:r>
            <a:r>
              <a:rPr lang="en-US" altLang="zh-CN" sz="2000" i="1">
                <a:cs typeface="Times New Roman" panose="02020603050405020304" pitchFamily="18" charset="0"/>
                <a:sym typeface="Symbol" panose="05050102010706020507" pitchFamily="18" charset="2"/>
              </a:rPr>
              <a:t>forwards</a:t>
            </a:r>
            <a:r>
              <a:rPr lang="en-US" altLang="zh-CN" sz="2000">
                <a:cs typeface="Times New Roman" panose="02020603050405020304" pitchFamily="18" charset="0"/>
                <a:sym typeface="Symbol" panose="05050102010706020507" pitchFamily="18" charset="2"/>
              </a:rPr>
              <a:t>.</a:t>
            </a:r>
            <a:endParaRPr lang="en-US" altLang="zh-CN" sz="2000">
              <a:cs typeface="Times New Roman" panose="02020603050405020304" pitchFamily="18" charset="0"/>
              <a:sym typeface="Symbol" panose="05050102010706020507" pitchFamily="18" charset="2"/>
            </a:endParaRPr>
          </a:p>
          <a:p>
            <a:pPr lvl="1" eaLnBrk="1" hangingPunct="1">
              <a:lnSpc>
                <a:spcPct val="90000"/>
              </a:lnSpc>
            </a:pPr>
            <a:r>
              <a:rPr lang="en-US" altLang="zh-CN" sz="2000">
                <a:cs typeface="Times New Roman" panose="02020603050405020304" pitchFamily="18" charset="0"/>
                <a:sym typeface="Symbol" panose="05050102010706020507" pitchFamily="18" charset="2"/>
              </a:rPr>
              <a:t>This is not quite the same thing as an indirect proof</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a:cs typeface="Times New Roman" panose="02020603050405020304" pitchFamily="18" charset="0"/>
              <a:sym typeface="Symbol" panose="05050102010706020507" pitchFamily="18" charset="2"/>
            </a:endParaRPr>
          </a:p>
          <a:p>
            <a:pPr lvl="2" eaLnBrk="1" hangingPunct="1">
              <a:lnSpc>
                <a:spcPct val="90000"/>
              </a:lnSpc>
            </a:pPr>
            <a:r>
              <a:rPr lang="en-US" altLang="zh-CN" sz="1800">
                <a:cs typeface="Times New Roman" panose="02020603050405020304" pitchFamily="18" charset="0"/>
                <a:sym typeface="Symbol" panose="05050102010706020507" pitchFamily="18" charset="2"/>
              </a:rPr>
              <a:t>In that, we would use </a:t>
            </a:r>
            <a:r>
              <a:rPr lang="en-US" altLang="zh-CN" sz="1800" i="1">
                <a:cs typeface="Times New Roman" panose="02020603050405020304" pitchFamily="18" charset="0"/>
                <a:sym typeface="Symbol" panose="05050102010706020507" pitchFamily="18" charset="2"/>
              </a:rPr>
              <a:t>modus tollens</a:t>
            </a:r>
            <a:r>
              <a:rPr lang="en-US" altLang="zh-CN" sz="1800">
                <a:cs typeface="Times New Roman" panose="02020603050405020304" pitchFamily="18" charset="0"/>
                <a:sym typeface="Symbol" panose="05050102010706020507" pitchFamily="18" charset="2"/>
              </a:rPr>
              <a:t> and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q</a:t>
            </a:r>
            <a:r>
              <a:rPr lang="en-US" altLang="zh-CN" sz="1800">
                <a:cs typeface="Times New Roman" panose="02020603050405020304" pitchFamily="18" charset="0"/>
                <a:sym typeface="Symbol" panose="05050102010706020507" pitchFamily="18" charset="2"/>
              </a:rPr>
              <a:t> to prove </a:t>
            </a:r>
            <a:r>
              <a:rPr lang="en-US" altLang="zh-CN" sz="1800">
                <a:latin typeface="Times New Roman" panose="02020603050405020304" pitchFamily="18" charset="0"/>
                <a:cs typeface="Times New Roman" panose="02020603050405020304" pitchFamily="18" charset="0"/>
                <a:sym typeface="Symbol" panose="05050102010706020507" pitchFamily="18" charset="2"/>
              </a:rPr>
              <a:t>¬</a:t>
            </a:r>
            <a:r>
              <a:rPr lang="en-US" altLang="zh-CN" sz="1800" i="1">
                <a:cs typeface="Times New Roman" panose="02020603050405020304" pitchFamily="18" charset="0"/>
                <a:sym typeface="Symbol" panose="05050102010706020507" pitchFamily="18" charset="2"/>
              </a:rPr>
              <a:t>s</a:t>
            </a:r>
            <a:r>
              <a:rPr lang="en-US" altLang="zh-CN" sz="1800" i="1" baseline="-25000">
                <a:cs typeface="Times New Roman" panose="02020603050405020304" pitchFamily="18" charset="0"/>
                <a:sym typeface="Symbol" panose="05050102010706020507" pitchFamily="18" charset="2"/>
              </a:rPr>
              <a:t>−</a:t>
            </a:r>
            <a:r>
              <a:rPr lang="en-US" altLang="zh-CN" sz="1800" baseline="-25000">
                <a:cs typeface="Times New Roman" panose="02020603050405020304" pitchFamily="18" charset="0"/>
                <a:sym typeface="Symbol" panose="05050102010706020507" pitchFamily="18" charset="2"/>
              </a:rPr>
              <a:t>1</a:t>
            </a:r>
            <a:r>
              <a:rPr lang="en-US" altLang="zh-CN" sz="1800">
                <a:cs typeface="Times New Roman" panose="02020603050405020304" pitchFamily="18" charset="0"/>
                <a:sym typeface="Symbol" panose="05050102010706020507" pitchFamily="18" charset="2"/>
              </a:rPr>
              <a:t>, </a:t>
            </a:r>
            <a:r>
              <a:rPr lang="en-US" altLang="zh-CN" sz="1800" i="1">
                <a:cs typeface="Times New Roman" panose="02020603050405020304" pitchFamily="18" charset="0"/>
                <a:sym typeface="Symbol" panose="05050102010706020507" pitchFamily="18" charset="2"/>
              </a:rPr>
              <a:t>etc.</a:t>
            </a:r>
            <a:endParaRPr lang="en-US" altLang="zh-CN" sz="1800" i="1">
              <a:cs typeface="Times New Roman" panose="02020603050405020304" pitchFamily="18" charset="0"/>
              <a:sym typeface="Symbol" panose="05050102010706020507" pitchFamily="18" charset="2"/>
            </a:endParaRPr>
          </a:p>
          <a:p>
            <a:pPr lvl="1" eaLnBrk="1" hangingPunct="1">
              <a:lnSpc>
                <a:spcPct val="90000"/>
              </a:lnSpc>
            </a:pPr>
            <a:r>
              <a:rPr lang="en-US" altLang="zh-CN" sz="2000">
                <a:cs typeface="Times New Roman" panose="02020603050405020304" pitchFamily="18" charset="0"/>
                <a:sym typeface="Symbol" panose="05050102010706020507" pitchFamily="18" charset="2"/>
              </a:rPr>
              <a:t>However, it is similar.</a:t>
            </a:r>
            <a:endParaRPr lang="en-US" altLang="zh-CN" sz="2000">
              <a:cs typeface="Times New Roman" panose="02020603050405020304" pitchFamily="18" charset="0"/>
              <a:sym typeface="Symbol" panose="05050102010706020507" pitchFamily="18" charset="2"/>
            </a:endParaRPr>
          </a:p>
        </p:txBody>
      </p:sp>
      <p:sp>
        <p:nvSpPr>
          <p:cNvPr id="6758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B37B801-59A4-4336-977A-42541B327736}" type="slidenum">
              <a:rPr lang="en-US" altLang="zh-CN" sz="1400" smtClean="0"/>
            </a:fld>
            <a:endParaRPr lang="en-US" altLang="zh-CN" sz="140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0525" y="239713"/>
            <a:ext cx="8362950" cy="1143000"/>
          </a:xfrm>
        </p:spPr>
        <p:txBody>
          <a:bodyPr/>
          <a:lstStyle/>
          <a:p>
            <a:pPr eaLnBrk="1" hangingPunct="1"/>
            <a:r>
              <a:rPr lang="en-US" altLang="zh-CN" b="1"/>
              <a:t>Backward Reasoning Example</a:t>
            </a:r>
            <a:endParaRPr lang="en-US" altLang="zh-CN" b="1"/>
          </a:p>
        </p:txBody>
      </p:sp>
      <p:sp>
        <p:nvSpPr>
          <p:cNvPr id="69635" name="Rectangle 3"/>
          <p:cNvSpPr>
            <a:spLocks noGrp="1" noChangeArrowheads="1"/>
          </p:cNvSpPr>
          <p:nvPr>
            <p:ph type="body" idx="1"/>
          </p:nvPr>
        </p:nvSpPr>
        <p:spPr/>
        <p:txBody>
          <a:bodyPr/>
          <a:lstStyle/>
          <a:p>
            <a:pPr eaLnBrk="1" hangingPunct="1"/>
            <a:r>
              <a:rPr lang="en-US" altLang="zh-CN" b="1"/>
              <a:t>Theorem:</a:t>
            </a:r>
            <a:r>
              <a:rPr lang="en-US" altLang="zh-CN"/>
              <a:t> </a:t>
            </a:r>
            <a:br>
              <a:rPr lang="en-US" altLang="zh-CN"/>
            </a:br>
            <a:r>
              <a:rPr lang="en-US" altLang="zh-CN"/>
              <a:t>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a:t>
            </a:r>
            <a:r>
              <a:rPr lang="en-US" altLang="zh-CN" i="1">
                <a:solidFill>
                  <a:srgbClr val="006600"/>
                </a:solidFill>
                <a:sym typeface="Symbol" panose="05050102010706020507" pitchFamily="18" charset="2"/>
              </a:rPr>
              <a:t>a</a:t>
            </a:r>
            <a:r>
              <a:rPr lang="en-US" altLang="zh-CN">
                <a:solidFill>
                  <a:srgbClr val="006600"/>
                </a:solidFill>
                <a:cs typeface="Times New Roman" panose="02020603050405020304" pitchFamily="18" charset="0"/>
                <a:sym typeface="Symbol" panose="05050102010706020507" pitchFamily="18" charset="2"/>
              </a:rPr>
              <a:t>≠</a:t>
            </a:r>
            <a:r>
              <a:rPr lang="en-US" altLang="zh-CN" i="1">
                <a:solidFill>
                  <a:srgbClr val="006600"/>
                </a:solidFill>
                <a:cs typeface="Times New Roman" panose="02020603050405020304" pitchFamily="18" charset="0"/>
                <a:sym typeface="Symbol" panose="05050102010706020507" pitchFamily="18" charset="2"/>
              </a:rPr>
              <a:t>b</a:t>
            </a:r>
            <a:r>
              <a:rPr lang="en-US" altLang="zh-CN">
                <a:solidFill>
                  <a:srgbClr val="006600"/>
                </a:solidFill>
                <a:sym typeface="Symbol" panose="05050102010706020507" pitchFamily="18" charset="2"/>
              </a:rPr>
              <a:t>: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b="1">
                <a:sym typeface="Symbol" panose="05050102010706020507" pitchFamily="18" charset="2"/>
              </a:rPr>
              <a:t>Proof:</a:t>
            </a:r>
            <a:endParaRPr lang="en-US" altLang="zh-CN" b="1">
              <a:sym typeface="Symbol" panose="05050102010706020507" pitchFamily="18" charset="2"/>
            </a:endParaRPr>
          </a:p>
          <a:p>
            <a:pPr lvl="1" eaLnBrk="1" hangingPunct="1"/>
            <a:r>
              <a:rPr lang="en-US" altLang="zh-CN">
                <a:sym typeface="Symbol" panose="05050102010706020507" pitchFamily="18" charset="2"/>
              </a:rPr>
              <a:t>Notice it is not obvious how to go from the premises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&gt;0, </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 </a:t>
            </a:r>
            <a:r>
              <a:rPr lang="en-US" altLang="zh-CN">
                <a:sym typeface="Symbol" panose="05050102010706020507" pitchFamily="18" charset="2"/>
              </a:rPr>
              <a:t>directly forward to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a:t>
            </a:r>
            <a:r>
              <a:rPr lang="en-US" altLang="zh-CN">
                <a:sym typeface="Symbol" panose="05050102010706020507" pitchFamily="18" charset="2"/>
              </a:rPr>
              <a:t>.</a:t>
            </a:r>
            <a:endParaRPr lang="en-US" altLang="zh-CN">
              <a:sym typeface="Symbol" panose="05050102010706020507" pitchFamily="18" charset="2"/>
            </a:endParaRPr>
          </a:p>
          <a:p>
            <a:pPr lvl="1" eaLnBrk="1" hangingPunct="1"/>
            <a:r>
              <a:rPr lang="en-US" altLang="zh-CN">
                <a:sym typeface="Symbol" panose="05050102010706020507" pitchFamily="18" charset="2"/>
              </a:rPr>
              <a:t>So, let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s work </a:t>
            </a:r>
            <a:r>
              <a:rPr lang="en-US" altLang="zh-CN" i="1">
                <a:sym typeface="Symbol" panose="05050102010706020507" pitchFamily="18" charset="2"/>
              </a:rPr>
              <a:t>backwards</a:t>
            </a:r>
            <a:r>
              <a:rPr lang="en-US" altLang="zh-CN">
                <a:sym typeface="Symbol" panose="05050102010706020507" pitchFamily="18" charset="2"/>
              </a:rPr>
              <a:t> from the conclusion, </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a</a:t>
            </a:r>
            <a:r>
              <a:rPr lang="en-US" altLang="zh-CN">
                <a:solidFill>
                  <a:srgbClr val="006600"/>
                </a:solidFill>
                <a:sym typeface="Symbol" panose="05050102010706020507" pitchFamily="18" charset="2"/>
              </a:rPr>
              <a:t>+</a:t>
            </a:r>
            <a:r>
              <a:rPr lang="en-US" altLang="zh-CN" i="1">
                <a:solidFill>
                  <a:srgbClr val="006600"/>
                </a:solidFill>
                <a:sym typeface="Symbol" panose="05050102010706020507" pitchFamily="18" charset="2"/>
              </a:rPr>
              <a:t>b</a:t>
            </a:r>
            <a:r>
              <a:rPr lang="en-US" altLang="zh-CN">
                <a:solidFill>
                  <a:srgbClr val="006600"/>
                </a:solidFill>
                <a:sym typeface="Symbol" panose="05050102010706020507" pitchFamily="18" charset="2"/>
              </a:rPr>
              <a:t>)/2 &gt; (</a:t>
            </a:r>
            <a:r>
              <a:rPr lang="en-US" altLang="zh-CN" i="1">
                <a:solidFill>
                  <a:srgbClr val="006600"/>
                </a:solidFill>
                <a:sym typeface="Symbol" panose="05050102010706020507" pitchFamily="18" charset="2"/>
              </a:rPr>
              <a:t>ab</a:t>
            </a:r>
            <a:r>
              <a:rPr lang="en-US" altLang="zh-CN">
                <a:solidFill>
                  <a:srgbClr val="006600"/>
                </a:solidFill>
                <a:sym typeface="Symbol" panose="05050102010706020507" pitchFamily="18" charset="2"/>
              </a:rPr>
              <a:t>)</a:t>
            </a:r>
            <a:r>
              <a:rPr lang="en-US" altLang="zh-CN" baseline="30000">
                <a:solidFill>
                  <a:srgbClr val="006600"/>
                </a:solidFill>
                <a:sym typeface="Symbol" panose="05050102010706020507" pitchFamily="18" charset="2"/>
              </a:rPr>
              <a:t>1/2 </a:t>
            </a:r>
            <a:r>
              <a:rPr lang="en-US" altLang="zh-CN">
                <a:sym typeface="Symbol" panose="05050102010706020507" pitchFamily="18" charset="2"/>
              </a:rPr>
              <a:t>!</a:t>
            </a:r>
            <a:endParaRPr lang="en-US" altLang="zh-CN">
              <a:sym typeface="Symbol" panose="05050102010706020507" pitchFamily="18" charset="2"/>
            </a:endParaRPr>
          </a:p>
        </p:txBody>
      </p:sp>
      <p:sp>
        <p:nvSpPr>
          <p:cNvPr id="6963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07F7B7-67D6-46DA-98F2-9AA5FC7B09E7}" type="slidenum">
              <a:rPr lang="en-US" altLang="zh-CN" sz="1400" smtClean="0"/>
            </a:fld>
            <a:endParaRPr lang="en-US" altLang="zh-CN" sz="140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b="1"/>
              <a:t>Steps of Example</a:t>
            </a:r>
            <a:endParaRPr lang="en-US" altLang="zh-CN" b="1"/>
          </a:p>
        </p:txBody>
      </p:sp>
      <p:sp>
        <p:nvSpPr>
          <p:cNvPr id="81923" name="Rectangle 3"/>
          <p:cNvSpPr>
            <a:spLocks noGrp="1" noChangeArrowheads="1"/>
          </p:cNvSpPr>
          <p:nvPr>
            <p:ph type="body" idx="1"/>
          </p:nvPr>
        </p:nvSpPr>
        <p:spPr/>
        <p:txBody>
          <a:bodyPr/>
          <a:lstStyle/>
          <a:p>
            <a:pPr eaLnBrk="1" hangingPunct="1">
              <a:lnSpc>
                <a:spcPct val="80000"/>
              </a:lnSpc>
              <a:defRPr/>
            </a:pPr>
            <a:r>
              <a:rPr lang="en-US" altLang="zh-CN" sz="2800" dirty="0">
                <a:solidFill>
                  <a:schemeClr val="accent6"/>
                </a:solidFill>
              </a:rPr>
              <a:t>(</a:t>
            </a:r>
            <a:r>
              <a:rPr lang="en-US" altLang="zh-CN" sz="2800" i="1" dirty="0" err="1">
                <a:solidFill>
                  <a:schemeClr val="accent6"/>
                </a:solidFill>
              </a:rPr>
              <a:t>a</a:t>
            </a:r>
            <a:r>
              <a:rPr lang="en-US" altLang="zh-CN" sz="2800" dirty="0" err="1">
                <a:solidFill>
                  <a:schemeClr val="accent6"/>
                </a:solidFill>
              </a:rPr>
              <a:t>+</a:t>
            </a:r>
            <a:r>
              <a:rPr lang="en-US" altLang="zh-CN" sz="2800" i="1" dirty="0" err="1">
                <a:solidFill>
                  <a:schemeClr val="accent6"/>
                </a:solidFill>
              </a:rPr>
              <a:t>b</a:t>
            </a:r>
            <a:r>
              <a:rPr lang="en-US" altLang="zh-CN" sz="2800" dirty="0">
                <a:solidFill>
                  <a:schemeClr val="accent6"/>
                </a:solidFill>
              </a:rPr>
              <a:t>)/2 &gt; (</a:t>
            </a:r>
            <a:r>
              <a:rPr lang="en-US" altLang="zh-CN" sz="2800" i="1" dirty="0">
                <a:solidFill>
                  <a:schemeClr val="accent6"/>
                </a:solidFill>
              </a:rPr>
              <a:t>ab</a:t>
            </a:r>
            <a:r>
              <a:rPr lang="en-US" altLang="zh-CN" sz="2800" dirty="0">
                <a:solidFill>
                  <a:schemeClr val="accent6"/>
                </a:solidFill>
              </a:rPr>
              <a:t>)</a:t>
            </a:r>
            <a:r>
              <a:rPr lang="en-US" altLang="zh-CN" sz="2800" baseline="30000" dirty="0">
                <a:solidFill>
                  <a:schemeClr val="accent6"/>
                </a:solidFill>
              </a:rPr>
              <a:t>1/2</a:t>
            </a:r>
            <a:r>
              <a:rPr lang="en-US" altLang="zh-CN" sz="2800" dirty="0">
                <a:solidFill>
                  <a:schemeClr val="accent6"/>
                </a:solidFill>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both sides)</a:t>
            </a:r>
            <a:endParaRPr lang="en-US" altLang="zh-CN" sz="2800" dirty="0">
              <a:solidFill>
                <a:srgbClr val="006600"/>
              </a:solidFill>
              <a:sym typeface="Symbol" panose="05050102010706020507" pitchFamily="18" charset="2"/>
            </a:endParaRPr>
          </a:p>
          <a:p>
            <a:pPr lvl="1" eaLnBrk="1" hangingPunct="1">
              <a:lnSpc>
                <a:spcPct val="80000"/>
              </a:lnSpc>
              <a:defRPr/>
            </a:pPr>
            <a:r>
              <a:rPr lang="en-US" altLang="zh-CN" sz="2400" dirty="0">
                <a:sym typeface="Symbol" panose="05050102010706020507" pitchFamily="18" charset="2"/>
              </a:rPr>
              <a:t>This preserves the </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&gt;</a:t>
            </a:r>
            <a:r>
              <a:rPr lang="en-US" altLang="zh-CN" sz="2400" dirty="0">
                <a:latin typeface="Times New Roman" panose="02020603050405020304" pitchFamily="18" charset="0"/>
                <a:sym typeface="Symbol" panose="05050102010706020507" pitchFamily="18" charset="2"/>
              </a:rPr>
              <a:t>”</a:t>
            </a:r>
            <a:r>
              <a:rPr lang="en-US" altLang="zh-CN" sz="2400" dirty="0">
                <a:sym typeface="Symbol" panose="05050102010706020507" pitchFamily="18" charset="2"/>
              </a:rPr>
              <a:t> since both sides are positive.</a:t>
            </a:r>
            <a:endParaRPr lang="en-US" altLang="zh-CN" sz="2400" dirty="0">
              <a:sym typeface="Symbol" panose="05050102010706020507" pitchFamily="18" charset="2"/>
            </a:endParaRP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/4 &gt; </a:t>
            </a:r>
            <a:r>
              <a:rPr lang="en-US" altLang="zh-CN" sz="2800" i="1" dirty="0">
                <a:solidFill>
                  <a:schemeClr val="accent6"/>
                </a:solidFill>
                <a:sym typeface="Symbol" panose="05050102010706020507" pitchFamily="18" charset="2"/>
              </a:rPr>
              <a:t>ab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(multiplying through by 4)</a:t>
            </a:r>
            <a:endParaRPr lang="en-US" altLang="zh-CN" sz="2800" dirty="0">
              <a:solidFill>
                <a:srgbClr val="006600"/>
              </a:solidFill>
              <a:sym typeface="Symbol" panose="05050102010706020507" pitchFamily="18" charset="2"/>
            </a:endParaRP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(squaring </a:t>
            </a:r>
            <a:r>
              <a:rPr lang="en-US" altLang="zh-CN" sz="2800" i="1" dirty="0" err="1">
                <a:solidFill>
                  <a:srgbClr val="006600"/>
                </a:solidFill>
                <a:sym typeface="Symbol" panose="05050102010706020507" pitchFamily="18" charset="2"/>
              </a:rPr>
              <a:t>a</a:t>
            </a:r>
            <a:r>
              <a:rPr lang="en-US" altLang="zh-CN" sz="2800" dirty="0" err="1">
                <a:solidFill>
                  <a:srgbClr val="006600"/>
                </a:solidFill>
                <a:sym typeface="Symbol" panose="05050102010706020507" pitchFamily="18" charset="2"/>
              </a:rPr>
              <a:t>+</a:t>
            </a:r>
            <a:r>
              <a:rPr lang="en-US" altLang="zh-CN" sz="2800" i="1" dirty="0" err="1">
                <a:solidFill>
                  <a:srgbClr val="006600"/>
                </a:solidFill>
                <a:sym typeface="Symbol" panose="05050102010706020507" pitchFamily="18" charset="2"/>
              </a:rPr>
              <a:t>b</a:t>
            </a:r>
            <a:r>
              <a:rPr lang="en-US" altLang="zh-CN" sz="2800" dirty="0">
                <a:solidFill>
                  <a:srgbClr val="006600"/>
                </a:solidFill>
                <a:sym typeface="Symbol" panose="05050102010706020507" pitchFamily="18" charset="2"/>
              </a:rPr>
              <a:t>)</a:t>
            </a:r>
            <a:endParaRPr lang="en-US" altLang="zh-CN" sz="2800" dirty="0">
              <a:solidFill>
                <a:srgbClr val="006600"/>
              </a:solidFill>
              <a:sym typeface="Symbol" panose="05050102010706020507" pitchFamily="18" charset="2"/>
            </a:endParaRP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4</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(subtracting out 4</a:t>
            </a:r>
            <a:r>
              <a:rPr lang="en-US" altLang="zh-CN" sz="2800" i="1" dirty="0">
                <a:solidFill>
                  <a:srgbClr val="006600"/>
                </a:solidFill>
                <a:sym typeface="Symbol" panose="05050102010706020507" pitchFamily="18" charset="2"/>
              </a:rPr>
              <a:t>ab</a:t>
            </a:r>
            <a:r>
              <a:rPr lang="en-US" altLang="zh-CN" sz="2800" dirty="0">
                <a:solidFill>
                  <a:srgbClr val="006600"/>
                </a:solidFill>
                <a:sym typeface="Symbol" panose="05050102010706020507" pitchFamily="18" charset="2"/>
              </a:rPr>
              <a:t>)</a:t>
            </a:r>
            <a:endParaRPr lang="en-US" altLang="zh-CN" sz="2800" dirty="0">
              <a:solidFill>
                <a:srgbClr val="006600"/>
              </a:solidFill>
              <a:sym typeface="Symbol" panose="05050102010706020507" pitchFamily="18" charset="2"/>
            </a:endParaRPr>
          </a:p>
          <a:p>
            <a:pPr eaLnBrk="1" hangingPunct="1">
              <a:lnSpc>
                <a:spcPct val="80000"/>
              </a:lnSpc>
              <a:defRPr/>
            </a:pPr>
            <a:r>
              <a:rPr lang="en-US" altLang="zh-CN" sz="2800" i="1" dirty="0">
                <a:solidFill>
                  <a:schemeClr val="accent6"/>
                </a:solidFill>
                <a:sym typeface="Symbol" panose="05050102010706020507" pitchFamily="18" charset="2"/>
              </a:rPr>
              <a:t>a</a:t>
            </a:r>
            <a:r>
              <a:rPr lang="en-US" altLang="zh-CN" sz="2800" baseline="30000" dirty="0">
                <a:solidFill>
                  <a:schemeClr val="accent6"/>
                </a:solidFill>
                <a:sym typeface="Symbol" panose="05050102010706020507" pitchFamily="18" charset="2"/>
              </a:rPr>
              <a:t>2</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dirty="0">
                <a:solidFill>
                  <a:schemeClr val="accent6"/>
                </a:solidFill>
                <a:sym typeface="Symbol" panose="05050102010706020507" pitchFamily="18" charset="2"/>
              </a:rPr>
              <a:t>2</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     </a:t>
            </a:r>
            <a:r>
              <a:rPr lang="en-US" altLang="zh-CN" sz="2800" dirty="0">
                <a:sym typeface="Symbol" panose="05050102010706020507" pitchFamily="18" charset="2"/>
              </a:rPr>
              <a:t>   </a:t>
            </a:r>
            <a:r>
              <a:rPr lang="en-US" altLang="zh-CN" sz="2800" dirty="0">
                <a:solidFill>
                  <a:srgbClr val="006600"/>
                </a:solidFill>
                <a:sym typeface="Symbol" panose="05050102010706020507" pitchFamily="18" charset="2"/>
              </a:rPr>
              <a:t>(factoring left side)</a:t>
            </a:r>
            <a:endParaRPr lang="en-US" altLang="zh-CN" sz="2800" dirty="0">
              <a:solidFill>
                <a:srgbClr val="006600"/>
              </a:solidFill>
              <a:sym typeface="Symbol" panose="05050102010706020507" pitchFamily="18" charset="2"/>
            </a:endParaRPr>
          </a:p>
          <a:p>
            <a:pPr eaLnBrk="1" hangingPunct="1">
              <a:lnSpc>
                <a:spcPct val="80000"/>
              </a:lnSpc>
              <a:defRPr/>
            </a:pP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 &gt; 0</a:t>
            </a:r>
            <a:endParaRPr lang="en-US" altLang="zh-CN" sz="2800" dirty="0">
              <a:solidFill>
                <a:schemeClr val="accent6"/>
              </a:solidFill>
              <a:sym typeface="Symbol" panose="05050102010706020507" pitchFamily="18" charset="2"/>
            </a:endParaRPr>
          </a:p>
          <a:p>
            <a:pPr eaLnBrk="1" hangingPunct="1">
              <a:lnSpc>
                <a:spcPct val="80000"/>
              </a:lnSpc>
              <a:defRPr/>
            </a:pPr>
            <a:r>
              <a:rPr lang="en-US" altLang="zh-CN" sz="2800" dirty="0">
                <a:sym typeface="Symbol" panose="05050102010706020507" pitchFamily="18" charset="2"/>
              </a:rPr>
              <a:t>Now, since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ym typeface="Symbol" panose="05050102010706020507" pitchFamily="18" charset="2"/>
              </a:rPr>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)≠0</a:t>
            </a:r>
            <a:r>
              <a:rPr lang="en-US" altLang="zh-CN" sz="2800" dirty="0">
                <a:sym typeface="Symbol" panose="05050102010706020507" pitchFamily="18" charset="2"/>
              </a:rPr>
              <a:t>, thus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2</a:t>
            </a:r>
            <a:r>
              <a:rPr lang="en-US" altLang="zh-CN" sz="2800" dirty="0">
                <a:solidFill>
                  <a:schemeClr val="accent6"/>
                </a:solidFill>
                <a:sym typeface="Symbol" panose="05050102010706020507" pitchFamily="18" charset="2"/>
              </a:rPr>
              <a:t>&gt;0</a:t>
            </a:r>
            <a:r>
              <a:rPr lang="en-US" altLang="zh-CN" sz="2800" dirty="0">
                <a:sym typeface="Symbol" panose="05050102010706020507" pitchFamily="18" charset="2"/>
              </a:rPr>
              <a:t>, and we can work our way back along the chain of steps</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p:txBody>
      </p:sp>
      <p:sp>
        <p:nvSpPr>
          <p:cNvPr id="7168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BA23E1-D66C-4247-B743-48404519E41F}" type="slidenum">
              <a:rPr lang="en-US" altLang="zh-CN" sz="1400" smtClean="0"/>
            </a:fld>
            <a:endParaRPr lang="en-US" altLang="zh-CN" sz="1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850" y="260350"/>
            <a:ext cx="8496300" cy="1143000"/>
          </a:xfrm>
        </p:spPr>
        <p:txBody>
          <a:bodyPr/>
          <a:lstStyle/>
          <a:p>
            <a:pPr eaLnBrk="1" hangingPunct="1"/>
            <a:r>
              <a:rPr lang="en-US" altLang="zh-CN" sz="4000" b="1">
                <a:latin typeface="Times New Roman" panose="02020603050405020304" pitchFamily="18" charset="0"/>
              </a:rPr>
              <a:t>“</a:t>
            </a:r>
            <a:r>
              <a:rPr lang="en-US" altLang="zh-CN" sz="4000" b="1"/>
              <a:t>Forwardized</a:t>
            </a:r>
            <a:r>
              <a:rPr lang="en-US" altLang="zh-CN" sz="4000" b="1">
                <a:latin typeface="Times New Roman" panose="02020603050405020304" pitchFamily="18" charset="0"/>
              </a:rPr>
              <a:t>”</a:t>
            </a:r>
            <a:r>
              <a:rPr lang="en-US" altLang="zh-CN" sz="4000" b="1"/>
              <a:t> version of Example</a:t>
            </a:r>
            <a:endParaRPr lang="en-US" altLang="zh-CN" sz="4000" b="1"/>
          </a:p>
        </p:txBody>
      </p:sp>
      <p:sp>
        <p:nvSpPr>
          <p:cNvPr id="83971" name="Rectangle 3"/>
          <p:cNvSpPr>
            <a:spLocks noGrp="1" noChangeArrowheads="1"/>
          </p:cNvSpPr>
          <p:nvPr>
            <p:ph type="body" idx="1"/>
          </p:nvPr>
        </p:nvSpPr>
        <p:spPr>
          <a:xfrm>
            <a:off x="457200" y="1600200"/>
            <a:ext cx="8362950" cy="4525963"/>
          </a:xfrm>
        </p:spPr>
        <p:txBody>
          <a:bodyPr/>
          <a:lstStyle/>
          <a:p>
            <a:pPr eaLnBrk="1" hangingPunct="1">
              <a:defRPr/>
            </a:pPr>
            <a:r>
              <a:rPr lang="en-US" altLang="zh-CN" sz="2800" b="1" dirty="0"/>
              <a:t>Theorem:</a:t>
            </a:r>
            <a:r>
              <a:rPr lang="en-US" altLang="zh-CN" sz="2800" dirty="0"/>
              <a:t>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a</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&gt;0,</a:t>
            </a:r>
            <a:r>
              <a:rPr lang="en-US" altLang="zh-CN" sz="2800" i="1" dirty="0">
                <a:solidFill>
                  <a:schemeClr val="accent6"/>
                </a:solidFill>
                <a:sym typeface="Symbol" panose="05050102010706020507" pitchFamily="18" charset="2"/>
              </a:rPr>
              <a:t>a</a:t>
            </a:r>
            <a:r>
              <a:rPr lang="en-US" altLang="zh-CN" sz="2800" dirty="0">
                <a:solidFill>
                  <a:schemeClr val="accent6"/>
                </a:solidFill>
                <a:cs typeface="Times New Roman" panose="02020603050405020304" pitchFamily="18" charset="0"/>
                <a:sym typeface="Symbol" panose="05050102010706020507" pitchFamily="18" charset="2"/>
              </a:rPr>
              <a:t>≠</a:t>
            </a:r>
            <a:r>
              <a:rPr lang="en-US" altLang="zh-CN" sz="2800" i="1" dirty="0">
                <a:solidFill>
                  <a:schemeClr val="accent6"/>
                </a:solidFill>
                <a:cs typeface="Times New Roman" panose="02020603050405020304" pitchFamily="18" charset="0"/>
                <a:sym typeface="Symbol" panose="05050102010706020507" pitchFamily="18" charset="2"/>
              </a:rPr>
              <a:t>b</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a</a:t>
            </a:r>
            <a:r>
              <a:rPr lang="en-US" altLang="zh-CN" sz="2800" dirty="0" err="1">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b</a:t>
            </a:r>
            <a:r>
              <a:rPr lang="en-US" altLang="zh-CN" sz="2800" dirty="0">
                <a:solidFill>
                  <a:schemeClr val="accent6"/>
                </a:solidFill>
                <a:sym typeface="Symbol" panose="05050102010706020507" pitchFamily="18" charset="2"/>
              </a:rPr>
              <a:t>)/2 &gt; (</a:t>
            </a:r>
            <a:r>
              <a:rPr lang="en-US" altLang="zh-CN" sz="2800" i="1" dirty="0">
                <a:solidFill>
                  <a:schemeClr val="accent6"/>
                </a:solidFill>
                <a:sym typeface="Symbol" panose="05050102010706020507" pitchFamily="18" charset="2"/>
              </a:rPr>
              <a:t>ab</a:t>
            </a:r>
            <a:r>
              <a:rPr lang="en-US" altLang="zh-CN" sz="2800" dirty="0">
                <a:solidFill>
                  <a:schemeClr val="accent6"/>
                </a:solidFill>
                <a:sym typeface="Symbol" panose="05050102010706020507" pitchFamily="18" charset="2"/>
              </a:rPr>
              <a:t>)</a:t>
            </a:r>
            <a:r>
              <a:rPr lang="en-US" altLang="zh-CN" sz="2800" baseline="30000" dirty="0">
                <a:solidFill>
                  <a:schemeClr val="accent6"/>
                </a:solidFill>
                <a:sym typeface="Symbol" panose="05050102010706020507" pitchFamily="18" charset="2"/>
              </a:rPr>
              <a:t>1/2</a:t>
            </a:r>
            <a:r>
              <a:rPr lang="en-US" altLang="zh-CN" sz="2800" dirty="0">
                <a:sym typeface="Symbol" panose="05050102010706020507" pitchFamily="18" charset="2"/>
              </a:rPr>
              <a:t>.</a:t>
            </a:r>
            <a:endParaRPr lang="en-US" altLang="zh-CN" sz="2800" dirty="0">
              <a:sym typeface="Symbol" panose="05050102010706020507" pitchFamily="18" charset="2"/>
            </a:endParaRPr>
          </a:p>
          <a:p>
            <a:pPr lvl="1" eaLnBrk="1" hangingPunct="1">
              <a:defRPr/>
            </a:pPr>
            <a:r>
              <a:rPr lang="en-US" altLang="zh-CN" sz="2400" b="1" dirty="0">
                <a:sym typeface="Symbol" panose="05050102010706020507" pitchFamily="18" charset="2"/>
              </a:rPr>
              <a:t>Proof.</a:t>
            </a:r>
            <a:r>
              <a:rPr lang="en-US" altLang="zh-CN" sz="2400" dirty="0">
                <a:sym typeface="Symbol" panose="05050102010706020507" pitchFamily="18" charset="2"/>
              </a:rPr>
              <a:t>  If Since </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)≠0</a:t>
            </a:r>
            <a:r>
              <a:rPr lang="en-US" altLang="zh-CN" sz="2400" dirty="0">
                <a:sym typeface="Symbol" panose="05050102010706020507" pitchFamily="18" charset="2"/>
              </a:rPr>
              <a:t>.  Thus, </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a</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&gt;0</a:t>
            </a:r>
            <a:r>
              <a:rPr lang="en-US" altLang="zh-CN" sz="2400" dirty="0">
                <a:sym typeface="Symbol" panose="05050102010706020507" pitchFamily="18" charset="2"/>
              </a:rPr>
              <a:t>,   </a:t>
            </a:r>
            <a:r>
              <a:rPr lang="en-US" altLang="zh-CN" sz="2400" i="1" dirty="0">
                <a:sym typeface="Symbol" panose="05050102010706020507" pitchFamily="18" charset="2"/>
              </a:rPr>
              <a:t>i.e.</a:t>
            </a:r>
            <a:r>
              <a:rPr lang="en-US" altLang="zh-CN" sz="2400" dirty="0">
                <a:sym typeface="Symbol" panose="05050102010706020507" pitchFamily="18" charset="2"/>
              </a:rPr>
              <a:t>,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0</a:t>
            </a:r>
            <a:r>
              <a:rPr lang="en-US" altLang="zh-CN" sz="2400" dirty="0">
                <a:sym typeface="Symbol" panose="05050102010706020507" pitchFamily="18" charset="2"/>
              </a:rPr>
              <a:t>.  Adding </a:t>
            </a:r>
            <a:r>
              <a:rPr lang="en-US" altLang="zh-CN" sz="2400" dirty="0">
                <a:solidFill>
                  <a:schemeClr val="accent6"/>
                </a:solidFill>
                <a:sym typeface="Symbol" panose="05050102010706020507" pitchFamily="18" charset="2"/>
              </a:rPr>
              <a:t>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to both sides, </a:t>
            </a:r>
            <a:r>
              <a:rPr lang="en-US" altLang="zh-CN" sz="2400" i="1" dirty="0">
                <a:solidFill>
                  <a:schemeClr val="accent6"/>
                </a:solidFill>
                <a:sym typeface="Symbol" panose="05050102010706020507" pitchFamily="18" charset="2"/>
              </a:rPr>
              <a:t>a</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+2</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i="1" dirty="0">
                <a:solidFill>
                  <a:schemeClr val="accent6"/>
                </a:solidFill>
                <a:sym typeface="Symbol" panose="05050102010706020507" pitchFamily="18" charset="2"/>
              </a:rPr>
              <a:t>b</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Factoring the left side, we have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 &gt; 4</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so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2</a:t>
            </a:r>
            <a:r>
              <a:rPr lang="en-US" altLang="zh-CN" sz="2400" dirty="0">
                <a:solidFill>
                  <a:schemeClr val="accent6"/>
                </a:solidFill>
                <a:sym typeface="Symbol" panose="05050102010706020507" pitchFamily="18" charset="2"/>
              </a:rPr>
              <a:t>/4 &gt;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Since </a:t>
            </a:r>
            <a:r>
              <a:rPr lang="en-US" altLang="zh-CN" sz="2400" i="1" dirty="0">
                <a:solidFill>
                  <a:schemeClr val="accent6"/>
                </a:solidFill>
                <a:sym typeface="Symbol" panose="05050102010706020507" pitchFamily="18" charset="2"/>
              </a:rPr>
              <a:t>ab</a:t>
            </a:r>
            <a:r>
              <a:rPr lang="en-US" altLang="zh-CN" sz="2400" dirty="0">
                <a:sym typeface="Symbol" panose="05050102010706020507" pitchFamily="18" charset="2"/>
              </a:rPr>
              <a:t> is positive, we can take the square root of both sides and get</a:t>
            </a:r>
            <a:r>
              <a:rPr lang="en-US" altLang="zh-CN" sz="2400" i="1" dirty="0">
                <a:sym typeface="Symbol" panose="05050102010706020507" pitchFamily="18" charset="2"/>
              </a:rPr>
              <a:t> </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a</a:t>
            </a:r>
            <a:r>
              <a:rPr lang="en-US" altLang="zh-CN" sz="2400" dirty="0" err="1">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b</a:t>
            </a:r>
            <a:r>
              <a:rPr lang="en-US" altLang="zh-CN" sz="2400" dirty="0">
                <a:solidFill>
                  <a:schemeClr val="accent6"/>
                </a:solidFill>
                <a:sym typeface="Symbol" panose="05050102010706020507" pitchFamily="18" charset="2"/>
              </a:rPr>
              <a:t>)/2 &gt; (</a:t>
            </a:r>
            <a:r>
              <a:rPr lang="en-US" altLang="zh-CN" sz="2400" i="1" dirty="0">
                <a:solidFill>
                  <a:schemeClr val="accent6"/>
                </a:solidFill>
                <a:sym typeface="Symbol" panose="05050102010706020507" pitchFamily="18" charset="2"/>
              </a:rPr>
              <a:t>ab</a:t>
            </a:r>
            <a:r>
              <a:rPr lang="en-US" altLang="zh-CN" sz="2400" dirty="0">
                <a:solidFill>
                  <a:schemeClr val="accent6"/>
                </a:solidFill>
                <a:sym typeface="Symbol" panose="05050102010706020507" pitchFamily="18" charset="2"/>
              </a:rPr>
              <a:t>)</a:t>
            </a:r>
            <a:r>
              <a:rPr lang="en-US" altLang="zh-CN" sz="2400" baseline="30000" dirty="0">
                <a:solidFill>
                  <a:schemeClr val="accent6"/>
                </a:solidFill>
                <a:sym typeface="Symbol" panose="05050102010706020507" pitchFamily="18" charset="2"/>
              </a:rPr>
              <a:t>1/2</a:t>
            </a:r>
            <a:r>
              <a:rPr lang="en-US" altLang="zh-CN" sz="2400" dirty="0">
                <a:sym typeface="Symbol" panose="05050102010706020507" pitchFamily="18" charset="2"/>
              </a:rPr>
              <a:t>. ■</a:t>
            </a:r>
            <a:endParaRPr lang="en-US" altLang="zh-CN" sz="2400" dirty="0">
              <a:sym typeface="Symbol" panose="05050102010706020507" pitchFamily="18" charset="2"/>
            </a:endParaRPr>
          </a:p>
          <a:p>
            <a:pPr eaLnBrk="1" hangingPunct="1">
              <a:lnSpc>
                <a:spcPct val="80000"/>
              </a:lnSpc>
              <a:defRPr/>
            </a:pPr>
            <a:r>
              <a:rPr lang="en-US" altLang="zh-CN" sz="2800" dirty="0">
                <a:sym typeface="Symbol" panose="05050102010706020507" pitchFamily="18" charset="2"/>
              </a:rPr>
              <a:t>This is just a simple proof proceeding directly from premises to conclusion, but if you don</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t realize how it was obtained, it looks </a:t>
            </a:r>
            <a:r>
              <a:rPr lang="en-US" altLang="zh-CN" sz="2800" dirty="0">
                <a:latin typeface="Times New Roman" panose="02020603050405020304" pitchFamily="18" charset="0"/>
                <a:sym typeface="Symbol" panose="05050102010706020507" pitchFamily="18" charset="2"/>
              </a:rPr>
              <a:t>“</a:t>
            </a:r>
            <a:r>
              <a:rPr lang="en-US" altLang="zh-CN" sz="2800" dirty="0">
                <a:sym typeface="Symbol" panose="05050102010706020507" pitchFamily="18" charset="2"/>
              </a:rPr>
              <a:t>magical.</a:t>
            </a:r>
            <a:r>
              <a:rPr lang="en-US" altLang="zh-CN" sz="2800" dirty="0">
                <a:latin typeface="Times New Roman" panose="02020603050405020304" pitchFamily="18" charset="0"/>
                <a:sym typeface="Symbol" panose="05050102010706020507" pitchFamily="18" charset="2"/>
              </a:rPr>
              <a:t>”</a:t>
            </a:r>
            <a:endParaRPr lang="en-US" altLang="zh-CN" sz="2800" dirty="0">
              <a:sym typeface="Symbol" panose="05050102010706020507" pitchFamily="18" charset="2"/>
            </a:endParaRPr>
          </a:p>
          <a:p>
            <a:pPr lvl="1" eaLnBrk="1" hangingPunct="1">
              <a:lnSpc>
                <a:spcPct val="80000"/>
              </a:lnSpc>
              <a:defRPr/>
            </a:pPr>
            <a:r>
              <a:rPr lang="en-US" altLang="zh-CN" sz="2400" dirty="0"/>
              <a:t>A common student reaction:  </a:t>
            </a:r>
            <a:r>
              <a:rPr lang="en-US" altLang="zh-CN" sz="2400" dirty="0">
                <a:latin typeface="Times New Roman" panose="02020603050405020304" pitchFamily="18" charset="0"/>
              </a:rPr>
              <a:t>“</a:t>
            </a:r>
            <a:r>
              <a:rPr lang="en-US" altLang="zh-CN" sz="2400" dirty="0"/>
              <a:t>But how did you </a:t>
            </a:r>
            <a:r>
              <a:rPr lang="en-US" altLang="zh-CN" sz="2400" i="1" dirty="0"/>
              <a:t>know</a:t>
            </a:r>
            <a:r>
              <a:rPr lang="en-US" altLang="zh-CN" sz="2400" dirty="0"/>
              <a:t> to pick </a:t>
            </a:r>
            <a:r>
              <a:rPr lang="en-US" altLang="zh-CN" sz="2400" dirty="0">
                <a:solidFill>
                  <a:schemeClr val="accent6"/>
                </a:solidFill>
              </a:rPr>
              <a:t>4</a:t>
            </a:r>
            <a:r>
              <a:rPr lang="en-US" altLang="zh-CN" sz="2400" i="1" dirty="0">
                <a:solidFill>
                  <a:schemeClr val="accent6"/>
                </a:solidFill>
              </a:rPr>
              <a:t>ab</a:t>
            </a:r>
            <a:r>
              <a:rPr lang="en-US" altLang="zh-CN" sz="2400" dirty="0"/>
              <a:t> out of thin air, to add to both sides?</a:t>
            </a:r>
            <a:r>
              <a:rPr lang="en-US" altLang="zh-CN" sz="2400" dirty="0">
                <a:latin typeface="Times New Roman" panose="02020603050405020304" pitchFamily="18" charset="0"/>
              </a:rPr>
              <a:t>”</a:t>
            </a:r>
            <a:endParaRPr lang="en-US" altLang="zh-CN" sz="2400" dirty="0"/>
          </a:p>
          <a:p>
            <a:pPr lvl="2" eaLnBrk="1" hangingPunct="1">
              <a:lnSpc>
                <a:spcPct val="80000"/>
              </a:lnSpc>
              <a:defRPr/>
            </a:pPr>
            <a:r>
              <a:rPr lang="en-US" altLang="zh-CN" sz="2000" dirty="0"/>
              <a:t>Answer: By working backwards from the conclusion!</a:t>
            </a:r>
            <a:endParaRPr lang="en-US" altLang="zh-CN" sz="2000" dirty="0"/>
          </a:p>
        </p:txBody>
      </p:sp>
      <p:sp>
        <p:nvSpPr>
          <p:cNvPr id="7373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50E673-4846-4AE4-927C-C3691BE91139}" type="slidenum">
              <a:rPr lang="en-US" altLang="zh-CN" sz="1400" smtClean="0"/>
            </a:fld>
            <a:endParaRPr lang="en-US" altLang="zh-CN" sz="140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25425"/>
            <a:ext cx="8229600" cy="1143000"/>
          </a:xfrm>
        </p:spPr>
        <p:txBody>
          <a:bodyPr/>
          <a:lstStyle/>
          <a:p>
            <a:pPr eaLnBrk="1" hangingPunct="1"/>
            <a:r>
              <a:rPr lang="en-US" altLang="zh-CN" b="1"/>
              <a:t>Stone Game Example</a:t>
            </a:r>
            <a:endParaRPr lang="en-US" altLang="zh-CN" b="1"/>
          </a:p>
        </p:txBody>
      </p:sp>
      <p:sp>
        <p:nvSpPr>
          <p:cNvPr id="75779" name="Rectangle 3"/>
          <p:cNvSpPr>
            <a:spLocks noGrp="1" noChangeArrowheads="1"/>
          </p:cNvSpPr>
          <p:nvPr>
            <p:ph type="body" idx="1"/>
          </p:nvPr>
        </p:nvSpPr>
        <p:spPr/>
        <p:txBody>
          <a:bodyPr/>
          <a:lstStyle/>
          <a:p>
            <a:pPr eaLnBrk="1" hangingPunct="1">
              <a:lnSpc>
                <a:spcPct val="90000"/>
              </a:lnSpc>
            </a:pPr>
            <a:r>
              <a:rPr lang="en-US" altLang="zh-CN" sz="2800"/>
              <a:t>Game rules: </a:t>
            </a:r>
            <a:endParaRPr lang="en-US" altLang="zh-CN" sz="2800"/>
          </a:p>
          <a:p>
            <a:pPr lvl="1" eaLnBrk="1" hangingPunct="1">
              <a:lnSpc>
                <a:spcPct val="90000"/>
              </a:lnSpc>
            </a:pPr>
            <a:r>
              <a:rPr lang="en-US" altLang="zh-CN" sz="2400"/>
              <a:t>There are 15 stones in a pile.  Two players take turns removing either 1, 2, or 3 stones. Whoever takes the last stone wins.</a:t>
            </a:r>
            <a:endParaRPr lang="en-US" altLang="zh-CN" sz="2400"/>
          </a:p>
          <a:p>
            <a:pPr eaLnBrk="1" hangingPunct="1">
              <a:lnSpc>
                <a:spcPct val="90000"/>
              </a:lnSpc>
            </a:pPr>
            <a:r>
              <a:rPr lang="en-US" altLang="zh-CN" sz="2800" b="1"/>
              <a:t>Theorem:</a:t>
            </a:r>
            <a:r>
              <a:rPr lang="en-US" altLang="zh-CN" sz="2800"/>
              <a:t> There is a strategy for the first player that guarantees him a win.</a:t>
            </a:r>
            <a:endParaRPr lang="en-US" altLang="zh-CN" sz="2800"/>
          </a:p>
          <a:p>
            <a:pPr eaLnBrk="1" hangingPunct="1">
              <a:lnSpc>
                <a:spcPct val="90000"/>
              </a:lnSpc>
            </a:pPr>
            <a:r>
              <a:rPr lang="en-US" altLang="zh-CN" sz="2800"/>
              <a:t>How do we prove this?  Constructive proof</a:t>
            </a:r>
            <a:r>
              <a:rPr lang="en-US" altLang="zh-CN" sz="2800">
                <a:latin typeface="Times New Roman" panose="02020603050405020304" pitchFamily="18" charset="0"/>
              </a:rPr>
              <a:t>…</a:t>
            </a:r>
            <a:endParaRPr lang="en-US" altLang="zh-CN" sz="2800"/>
          </a:p>
          <a:p>
            <a:pPr lvl="1" eaLnBrk="1" hangingPunct="1">
              <a:lnSpc>
                <a:spcPct val="90000"/>
              </a:lnSpc>
            </a:pPr>
            <a:r>
              <a:rPr lang="en-US" altLang="zh-CN" sz="2400"/>
              <a:t>Looks complicated</a:t>
            </a:r>
            <a:r>
              <a:rPr lang="en-US" altLang="zh-CN" sz="2400">
                <a:latin typeface="Times New Roman" panose="02020603050405020304" pitchFamily="18" charset="0"/>
              </a:rPr>
              <a:t>…</a:t>
            </a:r>
            <a:r>
              <a:rPr lang="en-US" altLang="zh-CN" sz="2400"/>
              <a:t> How do we pick out the winning strategy from among all possible strategies?</a:t>
            </a:r>
            <a:endParaRPr lang="en-US" altLang="zh-CN" sz="2400"/>
          </a:p>
          <a:p>
            <a:pPr lvl="2" eaLnBrk="1" hangingPunct="1">
              <a:lnSpc>
                <a:spcPct val="90000"/>
              </a:lnSpc>
            </a:pPr>
            <a:r>
              <a:rPr lang="en-US" altLang="zh-CN" sz="2000"/>
              <a:t>Work backwards from the endgame!</a:t>
            </a:r>
            <a:endParaRPr lang="en-US" altLang="zh-CN" sz="2000"/>
          </a:p>
        </p:txBody>
      </p:sp>
      <p:sp>
        <p:nvSpPr>
          <p:cNvPr id="7578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6667F9B-AD68-4813-8A1E-11CBA5D13EC8}" type="slidenum">
              <a:rPr lang="en-US" altLang="zh-CN" sz="1400" smtClean="0"/>
            </a:fld>
            <a:endParaRPr lang="en-US" altLang="zh-CN" sz="140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4000" b="1"/>
              <a:t>Working Backwards in the Game</a:t>
            </a:r>
            <a:endParaRPr lang="en-US" altLang="zh-CN" sz="4000" b="1"/>
          </a:p>
        </p:txBody>
      </p:sp>
      <p:sp>
        <p:nvSpPr>
          <p:cNvPr id="77827" name="Rectangle 3"/>
          <p:cNvSpPr>
            <a:spLocks noGrp="1" noChangeArrowheads="1"/>
          </p:cNvSpPr>
          <p:nvPr>
            <p:ph type="body" idx="1"/>
          </p:nvPr>
        </p:nvSpPr>
        <p:spPr/>
        <p:txBody>
          <a:bodyPr/>
          <a:lstStyle/>
          <a:p>
            <a:pPr eaLnBrk="1" hangingPunct="1">
              <a:lnSpc>
                <a:spcPct val="90000"/>
              </a:lnSpc>
            </a:pPr>
            <a:r>
              <a:rPr lang="en-US" altLang="zh-CN" sz="2800"/>
              <a:t>Player 1 wins if it is Player 2</a:t>
            </a:r>
            <a:r>
              <a:rPr lang="en-US" altLang="zh-CN" sz="2800">
                <a:latin typeface="Times New Roman" panose="02020603050405020304" pitchFamily="18" charset="0"/>
              </a:rPr>
              <a:t>’</a:t>
            </a:r>
            <a:r>
              <a:rPr lang="en-US" altLang="zh-CN" sz="2800"/>
              <a:t>s turn and there are no stones</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P1 can arrange this if</a:t>
            </a:r>
            <a:br>
              <a:rPr lang="en-US" altLang="zh-CN" sz="2800"/>
            </a:br>
            <a:r>
              <a:rPr lang="en-US" altLang="zh-CN" sz="2800"/>
              <a:t>it is his turn, and there</a:t>
            </a:r>
            <a:br>
              <a:rPr lang="en-US" altLang="zh-CN" sz="2800"/>
            </a:br>
            <a:r>
              <a:rPr lang="en-US" altLang="zh-CN" sz="2800"/>
              <a:t>are 1, 2, or 3 stones</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This will be true as</a:t>
            </a:r>
            <a:br>
              <a:rPr lang="en-US" altLang="zh-CN" sz="2800"/>
            </a:br>
            <a:r>
              <a:rPr lang="en-US" altLang="zh-CN" sz="2800"/>
              <a:t>long as player 2 had</a:t>
            </a:r>
            <a:br>
              <a:rPr lang="en-US" altLang="zh-CN" sz="2800"/>
            </a:br>
            <a:r>
              <a:rPr lang="en-US" altLang="zh-CN" sz="2800"/>
              <a:t>4 stones on his turn</a:t>
            </a:r>
            <a:r>
              <a:rPr lang="en-US" altLang="zh-CN" sz="2800">
                <a:latin typeface="Times New Roman" panose="02020603050405020304" pitchFamily="18" charset="0"/>
              </a:rPr>
              <a:t>…</a:t>
            </a:r>
            <a:endParaRPr lang="en-US" altLang="zh-CN" sz="2800"/>
          </a:p>
          <a:p>
            <a:pPr eaLnBrk="1" hangingPunct="1">
              <a:lnSpc>
                <a:spcPct val="90000"/>
              </a:lnSpc>
            </a:pPr>
            <a:r>
              <a:rPr lang="en-US" altLang="zh-CN" sz="2800"/>
              <a:t>And so on</a:t>
            </a:r>
            <a:r>
              <a:rPr lang="en-US" altLang="zh-CN" sz="2800">
                <a:latin typeface="Times New Roman" panose="02020603050405020304" pitchFamily="18" charset="0"/>
              </a:rPr>
              <a:t>…</a:t>
            </a:r>
            <a:endParaRPr lang="en-US" altLang="zh-CN" sz="2800"/>
          </a:p>
        </p:txBody>
      </p:sp>
      <p:graphicFrame>
        <p:nvGraphicFramePr>
          <p:cNvPr id="288772" name="Group 4"/>
          <p:cNvGraphicFramePr>
            <a:graphicFrameLocks noGrp="1"/>
          </p:cNvGraphicFramePr>
          <p:nvPr>
            <p:ph idx="4294967295"/>
          </p:nvPr>
        </p:nvGraphicFramePr>
        <p:xfrm>
          <a:off x="4800600" y="2667000"/>
          <a:ext cx="3962400" cy="3568703"/>
        </p:xfrm>
        <a:graphic>
          <a:graphicData uri="http://schemas.openxmlformats.org/drawingml/2006/table">
            <a:tbl>
              <a:tblPr/>
              <a:tblGrid>
                <a:gridCol w="1981200"/>
                <a:gridCol w="1981200"/>
              </a:tblGrid>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sng" strike="noStrike" cap="none" normalizeH="0" baseline="0">
                          <a:ln>
                            <a:noFill/>
                          </a:ln>
                          <a:solidFill>
                            <a:schemeClr val="tx1"/>
                          </a:solidFill>
                          <a:effectLst/>
                          <a:latin typeface="Arial" panose="020B0604020202020204" pitchFamily="34" charset="0"/>
                          <a:ea typeface="宋体" panose="02010600030101010101" pitchFamily="2" charset="-122"/>
                        </a:rPr>
                        <a:t>Player 1</a:t>
                      </a:r>
                      <a:endParaRPr kumimoji="0" lang="en-US" altLang="zh-CN" sz="18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sng" strike="noStrike" cap="none" normalizeH="0" baseline="0">
                          <a:ln>
                            <a:noFill/>
                          </a:ln>
                          <a:solidFill>
                            <a:schemeClr val="tx1"/>
                          </a:solidFill>
                          <a:effectLst/>
                          <a:latin typeface="Arial" panose="020B0604020202020204" pitchFamily="34" charset="0"/>
                          <a:ea typeface="宋体" panose="02010600030101010101" pitchFamily="2" charset="-122"/>
                        </a:rPr>
                        <a:t>Player 2</a:t>
                      </a:r>
                      <a:endParaRPr kumimoji="0" lang="en-US" altLang="zh-CN" sz="18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1, 2, 3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5, 6, 7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9, 10, 11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32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16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13, 14, 15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7860" name="Line 36"/>
          <p:cNvSpPr>
            <a:spLocks noChangeShapeType="1"/>
          </p:cNvSpPr>
          <p:nvPr/>
        </p:nvSpPr>
        <p:spPr bwMode="auto">
          <a:xfrm flipV="1">
            <a:off x="6172200" y="3276600"/>
            <a:ext cx="1447800" cy="3810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1" name="Line 37"/>
          <p:cNvSpPr>
            <a:spLocks noChangeShapeType="1"/>
          </p:cNvSpPr>
          <p:nvPr/>
        </p:nvSpPr>
        <p:spPr bwMode="auto">
          <a:xfrm flipH="1" flipV="1">
            <a:off x="6172200" y="3733800"/>
            <a:ext cx="1447800" cy="3810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2" name="Line 38"/>
          <p:cNvSpPr>
            <a:spLocks noChangeShapeType="1"/>
          </p:cNvSpPr>
          <p:nvPr/>
        </p:nvSpPr>
        <p:spPr bwMode="auto">
          <a:xfrm flipV="1">
            <a:off x="6096000" y="4191000"/>
            <a:ext cx="1371600" cy="3048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3" name="Line 39"/>
          <p:cNvSpPr>
            <a:spLocks noChangeShapeType="1"/>
          </p:cNvSpPr>
          <p:nvPr/>
        </p:nvSpPr>
        <p:spPr bwMode="auto">
          <a:xfrm flipH="1" flipV="1">
            <a:off x="6172200" y="4572000"/>
            <a:ext cx="1447800" cy="3048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4" name="Line 40"/>
          <p:cNvSpPr>
            <a:spLocks noChangeShapeType="1"/>
          </p:cNvSpPr>
          <p:nvPr/>
        </p:nvSpPr>
        <p:spPr bwMode="auto">
          <a:xfrm flipV="1">
            <a:off x="6248400" y="4953000"/>
            <a:ext cx="1295400" cy="2286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5" name="Line 41"/>
          <p:cNvSpPr>
            <a:spLocks noChangeShapeType="1"/>
          </p:cNvSpPr>
          <p:nvPr/>
        </p:nvSpPr>
        <p:spPr bwMode="auto">
          <a:xfrm flipH="1" flipV="1">
            <a:off x="6248400" y="5257800"/>
            <a:ext cx="1295400" cy="3810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6" name="Line 42"/>
          <p:cNvSpPr>
            <a:spLocks noChangeShapeType="1"/>
          </p:cNvSpPr>
          <p:nvPr/>
        </p:nvSpPr>
        <p:spPr bwMode="auto">
          <a:xfrm flipV="1">
            <a:off x="6324600" y="5715000"/>
            <a:ext cx="1295400" cy="381000"/>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67"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F45F93-5C2C-48B2-A709-AAB361AF93E0}" type="slidenum">
              <a:rPr lang="en-US" altLang="zh-CN" sz="1400" smtClean="0"/>
            </a:fld>
            <a:endParaRPr lang="en-US"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19100" y="260350"/>
            <a:ext cx="8229600" cy="1143000"/>
          </a:xfrm>
        </p:spPr>
        <p:txBody>
          <a:bodyPr/>
          <a:lstStyle/>
          <a:p>
            <a:pPr eaLnBrk="1" hangingPunct="1"/>
            <a:r>
              <a:rPr lang="en-US" altLang="zh-CN" sz="4400" b="1" dirty="0"/>
              <a:t>Introduction to Proofs</a:t>
            </a:r>
            <a:endParaRPr lang="en-US" altLang="zh-CN" b="1" dirty="0"/>
          </a:p>
        </p:txBody>
      </p:sp>
      <p:sp>
        <p:nvSpPr>
          <p:cNvPr id="21507" name="Rectangle 3"/>
          <p:cNvSpPr>
            <a:spLocks noGrp="1" noChangeArrowheads="1"/>
          </p:cNvSpPr>
          <p:nvPr>
            <p:ph type="body" idx="1"/>
          </p:nvPr>
        </p:nvSpPr>
        <p:spPr>
          <a:xfrm>
            <a:off x="673100" y="1295400"/>
            <a:ext cx="8062664" cy="4267200"/>
          </a:xfrm>
        </p:spPr>
        <p:txBody>
          <a:bodyPr/>
          <a:lstStyle/>
          <a:p>
            <a:pPr algn="l"/>
            <a:r>
              <a:rPr lang="en-US" altLang="zh-CN" sz="2400" dirty="0"/>
              <a:t>In this chapter we move from </a:t>
            </a:r>
            <a:r>
              <a:rPr lang="en-US" altLang="zh-CN" sz="2400" i="1" dirty="0"/>
              <a:t>formal</a:t>
            </a:r>
            <a:r>
              <a:rPr lang="en-US" altLang="zh-CN" sz="2400" dirty="0"/>
              <a:t> </a:t>
            </a:r>
            <a:r>
              <a:rPr lang="en-US" altLang="zh-CN" sz="2400" i="1" dirty="0"/>
              <a:t>proofs</a:t>
            </a:r>
            <a:r>
              <a:rPr lang="en-US" altLang="zh-CN" sz="2400" dirty="0"/>
              <a:t> of theorems toward more </a:t>
            </a:r>
            <a:r>
              <a:rPr lang="en-US" altLang="zh-CN" sz="2400" i="1" dirty="0"/>
              <a:t>informal proofs</a:t>
            </a:r>
            <a:r>
              <a:rPr lang="en-US" altLang="zh-CN" sz="2400" dirty="0"/>
              <a:t>. </a:t>
            </a:r>
            <a:endParaRPr lang="en-US" altLang="zh-CN" sz="2400" dirty="0"/>
          </a:p>
          <a:p>
            <a:pPr algn="l"/>
            <a:r>
              <a:rPr lang="en-US" altLang="zh-CN" sz="2400" dirty="0"/>
              <a:t>The arguments we introduced in Section 1.6 to show that statements involving propositions and quantified statements are true were formal proofs, where all steps were supplied, and the rules for each step in the argument were given. </a:t>
            </a:r>
            <a:endParaRPr lang="en-US" altLang="zh-CN" sz="2400" dirty="0"/>
          </a:p>
          <a:p>
            <a:pPr algn="l"/>
            <a:r>
              <a:rPr lang="en-US" altLang="zh-CN" sz="2400" dirty="0"/>
              <a:t>In practice, the proofs of theorems designed for human consumption are almost always informal proofs, where more than one rule of inference may be used in each step, where steps may be skipped, where the axioms being assumed and the rules of inference used are not explicitly stated. </a:t>
            </a:r>
            <a:endParaRPr lang="en-US" altLang="zh-CN" sz="2400" dirty="0"/>
          </a:p>
        </p:txBody>
      </p:sp>
      <p:sp>
        <p:nvSpPr>
          <p:cNvPr id="21508" name="AutoShape 5" descr="《大宅门》人物关系表图谱"/>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09" name="AutoShape 7" descr="《大宅门》人物关系表图谱"/>
          <p:cNvSpPr>
            <a:spLocks noChangeAspect="1" noChangeArrowheads="1"/>
          </p:cNvSpPr>
          <p:nvPr/>
        </p:nvSpPr>
        <p:spPr bwMode="auto">
          <a:xfrm>
            <a:off x="215900" y="158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10" name="AutoShape 11" descr="《大宅门》人物关系表图谱"/>
          <p:cNvSpPr>
            <a:spLocks noChangeAspect="1" noChangeArrowheads="1"/>
          </p:cNvSpPr>
          <p:nvPr/>
        </p:nvSpPr>
        <p:spPr bwMode="auto">
          <a:xfrm>
            <a:off x="520700" y="3206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sp>
        <p:nvSpPr>
          <p:cNvPr id="21511"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081F6B-F5A0-428D-8E4D-3AC88FB68F76}" type="slidenum">
              <a:rPr lang="en-US" altLang="zh-CN" sz="1400" smtClean="0"/>
            </a:fld>
            <a:endParaRPr lang="en-US" altLang="zh-CN" sz="14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b="1">
                <a:latin typeface="Times New Roman" panose="02020603050405020304" pitchFamily="18" charset="0"/>
              </a:rPr>
              <a:t>“</a:t>
            </a:r>
            <a:r>
              <a:rPr lang="en-US" altLang="zh-CN" b="1"/>
              <a:t>Forwardized</a:t>
            </a:r>
            <a:r>
              <a:rPr lang="en-US" altLang="zh-CN" b="1">
                <a:latin typeface="Times New Roman" panose="02020603050405020304" pitchFamily="18" charset="0"/>
              </a:rPr>
              <a:t>”</a:t>
            </a:r>
            <a:r>
              <a:rPr lang="en-US" altLang="zh-CN" b="1"/>
              <a:t> version</a:t>
            </a:r>
            <a:endParaRPr lang="en-US" altLang="zh-CN" b="1"/>
          </a:p>
        </p:txBody>
      </p:sp>
      <p:sp>
        <p:nvSpPr>
          <p:cNvPr id="79875" name="Rectangle 3"/>
          <p:cNvSpPr>
            <a:spLocks noGrp="1" noChangeArrowheads="1"/>
          </p:cNvSpPr>
          <p:nvPr>
            <p:ph type="body" idx="1"/>
          </p:nvPr>
        </p:nvSpPr>
        <p:spPr/>
        <p:txBody>
          <a:bodyPr/>
          <a:lstStyle/>
          <a:p>
            <a:pPr eaLnBrk="1" hangingPunct="1"/>
            <a:r>
              <a:rPr lang="en-US" altLang="zh-CN" sz="2800" b="1"/>
              <a:t>Theorem.</a:t>
            </a:r>
            <a:r>
              <a:rPr lang="en-US" altLang="zh-CN" sz="2800"/>
              <a:t> Whoever moves first can always force a win.</a:t>
            </a:r>
            <a:endParaRPr lang="en-US" altLang="zh-CN" sz="2800"/>
          </a:p>
          <a:p>
            <a:pPr lvl="1" eaLnBrk="1" hangingPunct="1"/>
            <a:r>
              <a:rPr lang="en-US" altLang="zh-CN" sz="2400" b="1"/>
              <a:t>Proof.</a:t>
            </a:r>
            <a:r>
              <a:rPr lang="en-US" altLang="zh-CN" sz="2400"/>
              <a:t>  Player 1 can remove 3 stones, leaving 12.  After player 2 moves, there will then be either 11, 10, or 9 stones left.  In any of these cases, player 1 can then reduce the number of stones to 8.  Then, player 2 will reduce the number to 7, 6, or 5.  Then, player 1 can reduce the number to 4.  Then, player 2 must reduce them to 3, 2, or 1.  Player 1 then removes the remaining stones and wins.</a:t>
            </a:r>
            <a:endParaRPr lang="en-US" altLang="zh-CN" sz="2400" b="1"/>
          </a:p>
        </p:txBody>
      </p:sp>
      <p:sp>
        <p:nvSpPr>
          <p:cNvPr id="7987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FEA3AA2-5CD5-484B-89CF-851AC8C7313A}" type="slidenum">
              <a:rPr lang="en-US" altLang="zh-CN" sz="1400" smtClean="0"/>
            </a:fld>
            <a:endParaRPr lang="en-US" altLang="zh-CN" sz="14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itle 1"/>
          <p:cNvSpPr>
            <a:spLocks noGrp="1"/>
          </p:cNvSpPr>
          <p:nvPr>
            <p:ph type="title"/>
          </p:nvPr>
        </p:nvSpPr>
        <p:spPr>
          <a:xfrm>
            <a:off x="2154238" y="574675"/>
            <a:ext cx="4835525" cy="723900"/>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endParaRPr lang="en-US" altLang="zh-CN" b="1">
              <a:solidFill>
                <a:schemeClr val="tx1"/>
              </a:solidFill>
              <a:latin typeface="Arial" panose="020B0604020202020204" pitchFamily="34" charset="0"/>
              <a:cs typeface="Arial" panose="020B0604020202020204" pitchFamily="34" charset="0"/>
            </a:endParaRPr>
          </a:p>
        </p:txBody>
      </p:sp>
      <p:sp>
        <p:nvSpPr>
          <p:cNvPr id="81923" name="Content Placeholder 2"/>
          <p:cNvSpPr>
            <a:spLocks noGrp="1"/>
          </p:cNvSpPr>
          <p:nvPr>
            <p:ph idx="1"/>
          </p:nvPr>
        </p:nvSpPr>
        <p:spPr/>
        <p:txBody>
          <a:bodyPr/>
          <a:lstStyle/>
          <a:p>
            <a:pPr eaLnBrk="1" hangingPunct="1">
              <a:buClr>
                <a:schemeClr val="tx1"/>
              </a:buClr>
            </a:pPr>
            <a:r>
              <a:rPr lang="en-US" altLang="zh-CN">
                <a:latin typeface="Arial" panose="020B0604020202020204" pitchFamily="34" charset="0"/>
                <a:cs typeface="Arial" panose="020B0604020202020204" pitchFamily="34" charset="0"/>
              </a:rPr>
              <a:t>To prove a conditional statement of the form:</a:t>
            </a:r>
            <a:endParaRPr lang="en-US" altLang="zh-CN">
              <a:latin typeface="Arial" panose="020B0604020202020204" pitchFamily="34" charset="0"/>
              <a:cs typeface="Arial" panose="020B0604020202020204" pitchFamily="34" charset="0"/>
            </a:endParaRPr>
          </a:p>
          <a:p>
            <a:pPr eaLnBrk="1" hangingPunct="1"/>
            <a:endParaRPr lang="en-US" altLang="zh-CN">
              <a:latin typeface="Arial" panose="020B0604020202020204" pitchFamily="34" charset="0"/>
              <a:cs typeface="Arial" panose="020B0604020202020204" pitchFamily="34" charset="0"/>
            </a:endParaRPr>
          </a:p>
          <a:p>
            <a:pPr eaLnBrk="1" hangingPunct="1">
              <a:buClr>
                <a:schemeClr val="tx1"/>
              </a:buClr>
            </a:pPr>
            <a:r>
              <a:rPr lang="en-US" altLang="zh-CN">
                <a:latin typeface="Arial" panose="020B0604020202020204" pitchFamily="34" charset="0"/>
                <a:cs typeface="Arial" panose="020B0604020202020204" pitchFamily="34" charset="0"/>
              </a:rPr>
              <a:t>Use the tautology</a:t>
            </a:r>
            <a:endParaRPr lang="en-US" altLang="zh-CN">
              <a:latin typeface="Arial" panose="020B0604020202020204" pitchFamily="34" charset="0"/>
              <a:cs typeface="Arial" panose="020B0604020202020204" pitchFamily="34" charset="0"/>
            </a:endParaRPr>
          </a:p>
          <a:p>
            <a:pPr eaLnBrk="1" hangingPunct="1"/>
            <a:endParaRPr lang="en-US" altLang="zh-CN">
              <a:latin typeface="Arial" panose="020B0604020202020204" pitchFamily="34" charset="0"/>
              <a:cs typeface="Arial" panose="020B0604020202020204" pitchFamily="34" charset="0"/>
            </a:endParaRPr>
          </a:p>
          <a:p>
            <a:pPr eaLnBrk="1" hangingPunct="1"/>
            <a:endParaRPr lang="en-US" altLang="zh-CN">
              <a:latin typeface="Arial" panose="020B0604020202020204" pitchFamily="34" charset="0"/>
              <a:cs typeface="Arial" panose="020B0604020202020204" pitchFamily="34" charset="0"/>
            </a:endParaRPr>
          </a:p>
          <a:p>
            <a:pPr eaLnBrk="1" hangingPunct="1">
              <a:buFont typeface="Wingdings 2" panose="05020102010507070707" pitchFamily="18" charset="2"/>
              <a:buNone/>
            </a:pPr>
            <a:endParaRPr lang="en-US" altLang="zh-CN">
              <a:latin typeface="Arial" panose="020B0604020202020204" pitchFamily="34" charset="0"/>
              <a:cs typeface="Arial" panose="020B0604020202020204" pitchFamily="34" charset="0"/>
            </a:endParaRPr>
          </a:p>
          <a:p>
            <a:pPr eaLnBrk="1" hangingPunct="1">
              <a:buClr>
                <a:schemeClr val="tx1"/>
              </a:buClr>
            </a:pPr>
            <a:r>
              <a:rPr lang="en-US" altLang="zh-CN">
                <a:latin typeface="Arial" panose="020B0604020202020204" pitchFamily="34" charset="0"/>
                <a:cs typeface="Arial" panose="020B0604020202020204" pitchFamily="34" charset="0"/>
              </a:rPr>
              <a:t>Each of the implications                   is a </a:t>
            </a:r>
            <a:r>
              <a:rPr lang="en-US" altLang="zh-CN" i="1">
                <a:latin typeface="Arial" panose="020B0604020202020204" pitchFamily="34" charset="0"/>
                <a:cs typeface="Arial" panose="020B0604020202020204" pitchFamily="34" charset="0"/>
              </a:rPr>
              <a:t>case</a:t>
            </a:r>
            <a:r>
              <a:rPr lang="en-US" altLang="zh-CN">
                <a:latin typeface="Arial" panose="020B0604020202020204" pitchFamily="34" charset="0"/>
                <a:cs typeface="Arial" panose="020B0604020202020204" pitchFamily="34" charset="0"/>
              </a:rPr>
              <a:t>. </a:t>
            </a:r>
            <a:endParaRPr lang="en-US" altLang="zh-CN">
              <a:latin typeface="Arial" panose="020B0604020202020204" pitchFamily="34" charset="0"/>
              <a:cs typeface="Arial" panose="020B0604020202020204" pitchFamily="34" charset="0"/>
            </a:endParaRPr>
          </a:p>
        </p:txBody>
      </p:sp>
      <p:pic>
        <p:nvPicPr>
          <p:cNvPr id="81924" name="Picture 3" descr="addin_tmp.png"/>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143000" y="3505200"/>
            <a:ext cx="667543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4" descr="addin_tmp.png"/>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2133600" y="2514600"/>
            <a:ext cx="38496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5" descr="addin_tmp.png"/>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4572000" y="4953000"/>
            <a:ext cx="1093788"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B3E537-723A-4022-8889-C6492B8B1EB7}"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itle 1"/>
          <p:cNvSpPr>
            <a:spLocks noGrp="1"/>
          </p:cNvSpPr>
          <p:nvPr>
            <p:ph type="title"/>
          </p:nvPr>
        </p:nvSpPr>
        <p:spPr>
          <a:xfrm>
            <a:off x="2212975" y="468313"/>
            <a:ext cx="4718050"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endParaRPr lang="en-US" altLang="zh-CN" b="1">
              <a:solidFill>
                <a:schemeClr val="tx1"/>
              </a:solidFill>
              <a:latin typeface="Arial" panose="020B0604020202020204" pitchFamily="34" charset="0"/>
              <a:cs typeface="Arial" panose="020B0604020202020204" pitchFamily="34" charset="0"/>
            </a:endParaRPr>
          </a:p>
        </p:txBody>
      </p:sp>
      <p:sp>
        <p:nvSpPr>
          <p:cNvPr id="82947" name="Content Placeholder 2"/>
          <p:cNvSpPr>
            <a:spLocks noGrp="1"/>
          </p:cNvSpPr>
          <p:nvPr>
            <p:ph idx="1"/>
          </p:nvPr>
        </p:nvSpPr>
        <p:spPr>
          <a:xfrm>
            <a:off x="971550" y="1628775"/>
            <a:ext cx="7200900" cy="4389438"/>
          </a:xfrm>
        </p:spPr>
        <p:txBody>
          <a:bodyPr/>
          <a:lstStyle/>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rPr>
              <a:t>Example</a:t>
            </a:r>
            <a:r>
              <a:rPr lang="en-US" altLang="zh-CN" sz="2200">
                <a:latin typeface="Arial" panose="020B0604020202020204" pitchFamily="34" charset="0"/>
                <a:cs typeface="Arial" panose="020B0604020202020204" pitchFamily="34" charset="0"/>
              </a:rPr>
              <a:t>: </a:t>
            </a:r>
            <a:endParaRPr lang="en-US" altLang="zh-CN" sz="2200">
              <a:latin typeface="Arial" panose="020B0604020202020204" pitchFamily="34" charset="0"/>
              <a:cs typeface="Arial" panose="020B0604020202020204" pitchFamily="34" charset="0"/>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Let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a:t>
            </a:r>
            <a:r>
              <a:rPr lang="en-US" altLang="zh-CN" sz="2200" i="1">
                <a:latin typeface="Arial" panose="020B0604020202020204" pitchFamily="34" charset="0"/>
                <a:cs typeface="Arial" panose="020B0604020202020204" pitchFamily="34" charset="0"/>
                <a:sym typeface="Symbol" panose="05050102010706020507" pitchFamily="18" charset="2"/>
              </a:rPr>
              <a:t>  </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i="1">
                <a:latin typeface="Arial" panose="020B0604020202020204" pitchFamily="34" charset="0"/>
                <a:cs typeface="Arial" panose="020B0604020202020204" pitchFamily="34" charset="0"/>
                <a:sym typeface="Symbol" panose="05050102010706020507" pitchFamily="18" charset="2"/>
              </a:rPr>
              <a:t>			</a:t>
            </a:r>
            <a:r>
              <a:rPr lang="en-US" altLang="zh-CN" sz="2200">
                <a:latin typeface="Arial" panose="020B0604020202020204" pitchFamily="34" charset="0"/>
                <a:cs typeface="Arial" panose="020B0604020202020204" pitchFamily="34" charset="0"/>
                <a:sym typeface="Symbol" panose="05050102010706020507" pitchFamily="18" charset="2"/>
              </a:rPr>
              <a:t>if</a:t>
            </a:r>
            <a:r>
              <a:rPr lang="en-US" altLang="zh-CN" sz="2200">
                <a:latin typeface="Arial" panose="020B0604020202020204" pitchFamily="34" charset="0"/>
                <a:cs typeface="Arial" panose="020B0604020202020204" pitchFamily="34" charset="0"/>
              </a:rPr>
              <a:t>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rPr>
              <a:t> ≥ </a:t>
            </a:r>
            <a:r>
              <a:rPr lang="en-US" altLang="zh-CN" sz="2200" i="1">
                <a:latin typeface="Arial" panose="020B0604020202020204" pitchFamily="34" charset="0"/>
                <a:cs typeface="Arial" panose="020B0604020202020204" pitchFamily="34" charset="0"/>
              </a:rPr>
              <a:t>b, </a:t>
            </a:r>
            <a:r>
              <a:rPr lang="en-US" altLang="zh-CN" sz="2200">
                <a:latin typeface="Arial" panose="020B0604020202020204" pitchFamily="34" charset="0"/>
                <a:cs typeface="Arial" panose="020B0604020202020204" pitchFamily="34" charset="0"/>
              </a:rPr>
              <a:t> </a:t>
            </a:r>
            <a:r>
              <a:rPr lang="en-US" altLang="zh-CN" sz="2200">
                <a:latin typeface="Arial" panose="020B0604020202020204" pitchFamily="34" charset="0"/>
                <a:cs typeface="Arial" panose="020B0604020202020204" pitchFamily="34" charset="0"/>
                <a:sym typeface="Symbol" panose="05050102010706020507" pitchFamily="18" charset="2"/>
              </a:rPr>
              <a:t>otherwise </a:t>
            </a:r>
            <a:r>
              <a:rPr lang="en-US" altLang="zh-CN" sz="2200" i="1">
                <a:latin typeface="Arial" panose="020B0604020202020204" pitchFamily="34" charset="0"/>
                <a:cs typeface="Arial" panose="020B0604020202020204" pitchFamily="34" charset="0"/>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max{</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Show that for all  real numbers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endParaRPr lang="en-US" altLang="zh-CN" sz="2200">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             	(a @b) @ c = a @ (b @ c)</a:t>
            </a:r>
            <a:endParaRPr lang="en-US" altLang="zh-CN" sz="2200">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(This means the operation @ is associative.)</a:t>
            </a:r>
            <a:endParaRPr lang="en-US" altLang="zh-CN" sz="2200">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b="1">
                <a:latin typeface="Arial" panose="020B0604020202020204" pitchFamily="34" charset="0"/>
                <a:cs typeface="Arial" panose="020B0604020202020204" pitchFamily="34" charset="0"/>
                <a:sym typeface="Symbol" panose="05050102010706020507" pitchFamily="18" charset="2"/>
              </a:rPr>
              <a:t>Proof</a:t>
            </a:r>
            <a:r>
              <a:rPr lang="en-US" altLang="zh-CN" sz="2200">
                <a:latin typeface="Arial" panose="020B0604020202020204" pitchFamily="34" charset="0"/>
                <a:cs typeface="Arial" panose="020B0604020202020204" pitchFamily="34" charset="0"/>
                <a:sym typeface="Symbol" panose="05050102010706020507" pitchFamily="18" charset="2"/>
              </a:rPr>
              <a:t>: Let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and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be arbitrary real numbers.</a:t>
            </a:r>
            <a:endParaRPr lang="en-US" altLang="zh-CN" sz="2200">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Wingdings 2" panose="05020102010507070707" pitchFamily="18" charset="2"/>
              <a:buNone/>
            </a:pPr>
            <a:r>
              <a:rPr lang="en-US" altLang="zh-CN" sz="2200">
                <a:latin typeface="Arial" panose="020B0604020202020204" pitchFamily="34" charset="0"/>
                <a:cs typeface="Arial" panose="020B0604020202020204" pitchFamily="34" charset="0"/>
                <a:sym typeface="Symbol" panose="05050102010706020507" pitchFamily="18" charset="2"/>
              </a:rPr>
              <a:t>Then one of the following 6 cases must hold. </a:t>
            </a:r>
            <a:endParaRPr lang="en-US" altLang="zh-CN" sz="2200">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c</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a:t>
            </a:r>
            <a:r>
              <a:rPr lang="en-US" altLang="zh-CN" sz="2200" i="1">
                <a:latin typeface="Arial" panose="020B0604020202020204" pitchFamily="34" charset="0"/>
                <a:cs typeface="Arial" panose="020B0604020202020204" pitchFamily="34" charset="0"/>
                <a:sym typeface="Symbol" panose="05050102010706020507" pitchFamily="18" charset="2"/>
              </a:rPr>
              <a:t>a</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Clr>
                <a:schemeClr val="tx1"/>
              </a:buClr>
              <a:buFont typeface="Calibri" panose="020F0502020204030204" pitchFamily="34" charset="0"/>
              <a:buAutoNum type="arabicPeriod"/>
            </a:pPr>
            <a:r>
              <a:rPr lang="en-US" altLang="zh-CN" sz="2200" i="1">
                <a:latin typeface="Arial" panose="020B0604020202020204" pitchFamily="34" charset="0"/>
                <a:cs typeface="Arial" panose="020B0604020202020204" pitchFamily="34" charset="0"/>
                <a:sym typeface="Symbol" panose="05050102010706020507" pitchFamily="18" charset="2"/>
              </a:rPr>
              <a:t>c</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b</a:t>
            </a:r>
            <a:r>
              <a:rPr lang="en-US" altLang="zh-CN" sz="2200">
                <a:latin typeface="Arial" panose="020B0604020202020204" pitchFamily="34" charset="0"/>
                <a:cs typeface="Arial" panose="020B0604020202020204" pitchFamily="34" charset="0"/>
                <a:sym typeface="Symbol" panose="05050102010706020507" pitchFamily="18" charset="2"/>
              </a:rPr>
              <a:t> ≥ </a:t>
            </a:r>
            <a:r>
              <a:rPr lang="en-US" altLang="zh-CN" sz="2200" i="1">
                <a:latin typeface="Arial" panose="020B0604020202020204" pitchFamily="34" charset="0"/>
                <a:cs typeface="Arial" panose="020B0604020202020204" pitchFamily="34" charset="0"/>
                <a:sym typeface="Symbol" panose="05050102010706020507" pitchFamily="18" charset="2"/>
              </a:rPr>
              <a:t>a</a:t>
            </a:r>
            <a:endParaRPr lang="en-US" altLang="zh-CN" sz="2200" i="1">
              <a:latin typeface="Arial" panose="020B0604020202020204" pitchFamily="34" charset="0"/>
              <a:cs typeface="Arial" panose="020B0604020202020204" pitchFamily="34" charset="0"/>
              <a:sym typeface="Symbol" panose="05050102010706020507" pitchFamily="18" charset="2"/>
            </a:endParaRPr>
          </a:p>
          <a:p>
            <a:pPr eaLnBrk="1" hangingPunct="1">
              <a:lnSpc>
                <a:spcPct val="80000"/>
              </a:lnSpc>
              <a:buFont typeface="Calibri" panose="020F0502020204030204" pitchFamily="34" charset="0"/>
              <a:buAutoNum type="arabicPeriod"/>
            </a:pPr>
            <a:endParaRPr lang="en-US" altLang="zh-CN" sz="2200">
              <a:latin typeface="Cambria Math" panose="02040503050406030204" pitchFamily="18" charset="0"/>
              <a:sym typeface="Symbol" panose="05050102010706020507" pitchFamily="18" charset="2"/>
            </a:endParaRPr>
          </a:p>
          <a:p>
            <a:pPr eaLnBrk="1" hangingPunct="1">
              <a:lnSpc>
                <a:spcPct val="80000"/>
              </a:lnSpc>
              <a:buFont typeface="Calibri" panose="020F0502020204030204" pitchFamily="34" charset="0"/>
              <a:buAutoNum type="arabicPeriod"/>
            </a:pPr>
            <a:endParaRPr lang="en-US" altLang="zh-CN" sz="2200"/>
          </a:p>
        </p:txBody>
      </p:sp>
      <p:sp>
        <p:nvSpPr>
          <p:cNvPr id="82948"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F932A-9E1D-4480-872D-1A72263E6724}"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itle 1"/>
          <p:cNvSpPr>
            <a:spLocks noGrp="1"/>
          </p:cNvSpPr>
          <p:nvPr>
            <p:ph type="title"/>
          </p:nvPr>
        </p:nvSpPr>
        <p:spPr>
          <a:xfrm>
            <a:off x="2262188" y="533400"/>
            <a:ext cx="4619625" cy="795338"/>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by Cases</a:t>
            </a:r>
            <a:endParaRPr lang="en-US" altLang="zh-CN" b="1">
              <a:solidFill>
                <a:schemeClr val="tx1"/>
              </a:solidFill>
              <a:latin typeface="Arial" panose="020B0604020202020204" pitchFamily="34" charset="0"/>
              <a:cs typeface="Arial" panose="020B0604020202020204" pitchFamily="34" charset="0"/>
            </a:endParaRPr>
          </a:p>
        </p:txBody>
      </p:sp>
      <p:sp>
        <p:nvSpPr>
          <p:cNvPr id="83971" name="Content Placeholder 2"/>
          <p:cNvSpPr>
            <a:spLocks noGrp="1"/>
          </p:cNvSpPr>
          <p:nvPr>
            <p:ph idx="1"/>
          </p:nvPr>
        </p:nvSpPr>
        <p:spPr/>
        <p:txBody>
          <a:bodyPr/>
          <a:lstStyle/>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Case 1: a ≥ b ≥ c</a:t>
            </a: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(a @ b) = a, a @ c = a, b @ c = b</a:t>
            </a: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Hence (a @ b) @ c = a = a @ (b @ c)</a:t>
            </a: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Therefore the equality holds for the first case.</a:t>
            </a: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r>
              <a:rPr lang="en-US" altLang="zh-CN">
                <a:latin typeface="Arial" panose="020B0604020202020204" pitchFamily="34" charset="0"/>
                <a:cs typeface="Arial" panose="020B0604020202020204" pitchFamily="34" charset="0"/>
                <a:sym typeface="Symbol" panose="05050102010706020507" pitchFamily="18" charset="2"/>
              </a:rPr>
              <a:t>      A complete proof requires that the equality be shown to hold for all 6 cases. But the proofs of the remaining cases are similar. Try them.</a:t>
            </a:r>
            <a:endParaRPr lang="en-US" altLang="zh-CN">
              <a:latin typeface="Arial" panose="020B0604020202020204" pitchFamily="34" charset="0"/>
              <a:cs typeface="Arial" panose="020B0604020202020204" pitchFamily="34" charset="0"/>
              <a:sym typeface="Symbol" panose="05050102010706020507" pitchFamily="18" charset="2"/>
            </a:endParaRP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Wingdings 2" panose="05020102010507070707" pitchFamily="18" charset="2"/>
              <a:buNone/>
            </a:pPr>
            <a:endParaRPr lang="en-US" altLang="zh-CN"/>
          </a:p>
          <a:p>
            <a:pPr marL="514350" indent="-514350" eaLnBrk="1" hangingPunct="1">
              <a:buFont typeface="Wingdings 2" panose="05020102010507070707" pitchFamily="18" charset="2"/>
              <a:buNone/>
            </a:pPr>
            <a:endParaRPr lang="en-US" altLang="zh-CN">
              <a:sym typeface="Symbol" panose="05050102010706020507" pitchFamily="18" charset="2"/>
            </a:endParaRPr>
          </a:p>
          <a:p>
            <a:pPr marL="514350" indent="-514350" eaLnBrk="1" hangingPunct="1">
              <a:buFont typeface="Calibri" panose="020F0502020204030204" pitchFamily="34" charset="0"/>
              <a:buAutoNum type="arabicPeriod"/>
            </a:pPr>
            <a:endParaRPr lang="en-US" altLang="zh-CN"/>
          </a:p>
        </p:txBody>
      </p:sp>
      <p:sp>
        <p:nvSpPr>
          <p:cNvPr id="8397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0A9A04-EBE0-4A67-B26C-3C37102D4B09}" type="slidenum">
              <a:rPr lang="en-US" altLang="zh-CN" smtClean="0">
                <a:solidFill>
                  <a:srgbClr val="045C75"/>
                </a:solidFill>
              </a:rPr>
            </a:fld>
            <a:endParaRPr lang="en-US" altLang="zh-CN">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itle 1"/>
          <p:cNvSpPr>
            <a:spLocks noGrp="1"/>
          </p:cNvSpPr>
          <p:nvPr>
            <p:ph type="title"/>
          </p:nvPr>
        </p:nvSpPr>
        <p:spPr>
          <a:xfrm>
            <a:off x="534988" y="765175"/>
            <a:ext cx="8074025" cy="722313"/>
          </a:xfrm>
        </p:spPr>
        <p:txBody>
          <a:bodyPr/>
          <a:lstStyle/>
          <a:p>
            <a:pPr algn="ctr" eaLnBrk="1" hangingPunct="1"/>
            <a:r>
              <a:rPr lang="en-US" altLang="zh-CN" sz="4400" b="1">
                <a:solidFill>
                  <a:schemeClr val="tx1"/>
                </a:solidFill>
                <a:latin typeface="Arial" panose="020B0604020202020204" pitchFamily="34" charset="0"/>
                <a:cs typeface="Arial" panose="020B0604020202020204" pitchFamily="34" charset="0"/>
              </a:rPr>
              <a:t>Without Loss of Generality</a:t>
            </a:r>
            <a:endParaRPr lang="en-US" altLang="zh-CN" sz="4400" b="1">
              <a:solidFill>
                <a:schemeClr val="tx1"/>
              </a:solidFill>
              <a:latin typeface="Arial" panose="020B0604020202020204" pitchFamily="34" charset="0"/>
              <a:cs typeface="Arial" panose="020B0604020202020204" pitchFamily="34" charset="0"/>
            </a:endParaRPr>
          </a:p>
        </p:txBody>
      </p:sp>
      <p:sp>
        <p:nvSpPr>
          <p:cNvPr id="84995" name="Content Placeholder 2"/>
          <p:cNvSpPr>
            <a:spLocks noGrp="1"/>
          </p:cNvSpPr>
          <p:nvPr>
            <p:ph idx="1"/>
          </p:nvPr>
        </p:nvSpPr>
        <p:spPr/>
        <p:txBody>
          <a:bodyPr/>
          <a:lstStyle/>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Example</a:t>
            </a:r>
            <a:r>
              <a:rPr lang="en-US" altLang="zh-CN" sz="1900">
                <a:latin typeface="Arial" panose="020B0604020202020204" pitchFamily="34" charset="0"/>
                <a:cs typeface="Arial" panose="020B0604020202020204" pitchFamily="34" charset="0"/>
              </a:rPr>
              <a:t>: Show that if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integers  and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and x</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 then both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even.</a:t>
            </a:r>
            <a:endParaRPr lang="en-US" altLang="zh-CN" sz="1900">
              <a:latin typeface="Arial" panose="020B0604020202020204" pitchFamily="34" charset="0"/>
              <a:cs typeface="Arial" panose="020B0604020202020204" pitchFamily="34" charset="0"/>
            </a:endParaRPr>
          </a:p>
          <a:p>
            <a:pPr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b="1">
                <a:latin typeface="Arial" panose="020B0604020202020204" pitchFamily="34" charset="0"/>
                <a:cs typeface="Arial" panose="020B0604020202020204" pitchFamily="34" charset="0"/>
              </a:rPr>
              <a:t>Proof</a:t>
            </a:r>
            <a:r>
              <a:rPr lang="en-US" altLang="zh-CN" sz="1900">
                <a:latin typeface="Arial" panose="020B0604020202020204" pitchFamily="34" charset="0"/>
                <a:cs typeface="Arial" panose="020B0604020202020204" pitchFamily="34" charset="0"/>
              </a:rPr>
              <a:t>: Use a proof by contraposition. Suppose  </a:t>
            </a:r>
            <a:r>
              <a:rPr lang="en-US" altLang="zh-CN" sz="1900" i="1">
                <a:latin typeface="Arial" panose="020B0604020202020204" pitchFamily="34" charset="0"/>
                <a:cs typeface="Arial" panose="020B0604020202020204" pitchFamily="34" charset="0"/>
              </a:rPr>
              <a:t>x </a:t>
            </a:r>
            <a:r>
              <a:rPr lang="en-US" altLang="zh-CN" sz="1900">
                <a:latin typeface="Arial" panose="020B0604020202020204" pitchFamily="34" charset="0"/>
                <a:cs typeface="Arial" panose="020B0604020202020204" pitchFamily="34" charset="0"/>
              </a:rPr>
              <a:t>and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are not both even. Then, one or both are odd. Without loss of generality, assume that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for some integer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endParaRPr lang="en-US" altLang="zh-CN" sz="1900">
              <a:latin typeface="Arial" panose="020B0604020202020204" pitchFamily="34" charset="0"/>
              <a:cs typeface="Arial" panose="020B0604020202020204" pitchFamily="34" charset="0"/>
            </a:endParaRP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1</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even.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endParaRPr lang="en-US" altLang="zh-CN" sz="1900">
              <a:latin typeface="Arial" panose="020B0604020202020204" pitchFamily="34" charset="0"/>
              <a:cs typeface="Arial" panose="020B0604020202020204" pitchFamily="34" charset="0"/>
            </a:endParaRPr>
          </a:p>
          <a:p>
            <a:pPr lvl="1" eaLnBrk="1" hangingPunct="1">
              <a:buFont typeface="Wingdings 2" panose="05020102010507070707" pitchFamily="18" charset="2"/>
              <a:buNone/>
            </a:pP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Case 2</a:t>
            </a:r>
            <a:r>
              <a:rPr lang="en-US" altLang="zh-CN" sz="1900">
                <a:latin typeface="Arial" panose="020B0604020202020204" pitchFamily="34" charset="0"/>
                <a:cs typeface="Arial" panose="020B0604020202020204" pitchFamily="34" charset="0"/>
              </a:rPr>
              <a:t>:</a:t>
            </a:r>
            <a:r>
              <a:rPr lang="en-US" altLang="zh-CN" sz="1900" i="1">
                <a:latin typeface="Arial" panose="020B0604020202020204" pitchFamily="34" charset="0"/>
                <a:cs typeface="Arial" panose="020B0604020202020204" pitchFamily="34" charset="0"/>
              </a:rPr>
              <a:t> y</a:t>
            </a:r>
            <a:r>
              <a:rPr lang="en-US" altLang="zh-CN" sz="1900">
                <a:latin typeface="Arial" panose="020B0604020202020204" pitchFamily="34" charset="0"/>
                <a:cs typeface="Arial" panose="020B0604020202020204" pitchFamily="34" charset="0"/>
              </a:rPr>
              <a:t> is odd. Then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n + </a:t>
            </a:r>
            <a:r>
              <a:rPr lang="en-US" altLang="zh-CN" sz="1900">
                <a:latin typeface="Arial" panose="020B0604020202020204" pitchFamily="34" charset="0"/>
                <a:cs typeface="Arial" panose="020B0604020202020204" pitchFamily="34" charset="0"/>
              </a:rPr>
              <a:t>1 for some integer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so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 (2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+ 1) (2</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 2(2</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 n</a:t>
            </a:r>
            <a:r>
              <a:rPr lang="en-US" altLang="zh-CN" sz="1900">
                <a:latin typeface="Arial" panose="020B0604020202020204" pitchFamily="34" charset="0"/>
                <a:cs typeface="Arial" panose="020B0604020202020204" pitchFamily="34" charset="0"/>
              </a:rPr>
              <a:t> +</a:t>
            </a:r>
            <a:r>
              <a:rPr lang="en-US" altLang="zh-CN" sz="1900" i="1">
                <a:latin typeface="Arial" panose="020B0604020202020204" pitchFamily="34" charset="0"/>
                <a:cs typeface="Arial" panose="020B0604020202020204" pitchFamily="34" charset="0"/>
              </a:rPr>
              <a:t>m</a:t>
            </a:r>
            <a:r>
              <a:rPr lang="en-US" altLang="zh-CN" sz="1900">
                <a:latin typeface="Arial" panose="020B0604020202020204" pitchFamily="34" charset="0"/>
                <a:cs typeface="Arial" panose="020B0604020202020204" pitchFamily="34" charset="0"/>
              </a:rPr>
              <a:t> + </a:t>
            </a:r>
            <a:r>
              <a:rPr lang="en-US" altLang="zh-CN" sz="1900" i="1">
                <a:latin typeface="Arial" panose="020B0604020202020204" pitchFamily="34" charset="0"/>
                <a:cs typeface="Arial" panose="020B0604020202020204" pitchFamily="34" charset="0"/>
              </a:rPr>
              <a:t>n</a:t>
            </a:r>
            <a:r>
              <a:rPr lang="en-US" altLang="zh-CN" sz="1900">
                <a:latin typeface="Arial" panose="020B0604020202020204" pitchFamily="34" charset="0"/>
                <a:cs typeface="Arial" panose="020B0604020202020204" pitchFamily="34" charset="0"/>
              </a:rPr>
              <a:t>) + 1 is odd.</a:t>
            </a:r>
            <a:endParaRPr lang="en-US" altLang="zh-CN" sz="1900">
              <a:latin typeface="Arial" panose="020B0604020202020204" pitchFamily="34" charset="0"/>
              <a:cs typeface="Arial" panose="020B0604020202020204" pitchFamily="34" charset="0"/>
            </a:endParaRPr>
          </a:p>
          <a:p>
            <a:pPr eaLnBrk="1" hangingPunct="1">
              <a:lnSpc>
                <a:spcPct val="80000"/>
              </a:lnSpc>
              <a:buFont typeface="Wingdings 2" panose="05020102010507070707" pitchFamily="18" charset="2"/>
              <a:buNone/>
            </a:pPr>
            <a:endParaRPr lang="en-US" altLang="zh-CN" sz="1900" b="1">
              <a:latin typeface="Arial" panose="020B0604020202020204" pitchFamily="34" charset="0"/>
              <a:cs typeface="Arial" panose="020B0604020202020204" pitchFamily="34" charset="0"/>
            </a:endParaRPr>
          </a:p>
          <a:p>
            <a:pPr eaLnBrk="1" hangingPunct="1">
              <a:buFont typeface="Wingdings 2" panose="05020102010507070707" pitchFamily="18" charset="2"/>
              <a:buNone/>
            </a:pPr>
            <a:r>
              <a:rPr lang="en-US" altLang="zh-CN" sz="1900" b="1">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We only cover the case where </a:t>
            </a:r>
            <a:r>
              <a:rPr lang="en-US" altLang="zh-CN" sz="1900" i="1">
                <a:latin typeface="Arial" panose="020B0604020202020204" pitchFamily="34" charset="0"/>
                <a:cs typeface="Arial" panose="020B0604020202020204" pitchFamily="34" charset="0"/>
              </a:rPr>
              <a:t>x</a:t>
            </a:r>
            <a:r>
              <a:rPr lang="en-US" altLang="zh-CN" sz="1900">
                <a:latin typeface="Arial" panose="020B0604020202020204" pitchFamily="34" charset="0"/>
                <a:cs typeface="Arial" panose="020B0604020202020204" pitchFamily="34" charset="0"/>
              </a:rPr>
              <a:t> is odd because the case where </a:t>
            </a:r>
            <a:r>
              <a:rPr lang="en-US" altLang="zh-CN" sz="1900" i="1">
                <a:latin typeface="Arial" panose="020B0604020202020204" pitchFamily="34" charset="0"/>
                <a:cs typeface="Arial" panose="020B0604020202020204" pitchFamily="34" charset="0"/>
              </a:rPr>
              <a:t>y</a:t>
            </a:r>
            <a:r>
              <a:rPr lang="en-US" altLang="zh-CN" sz="1900">
                <a:latin typeface="Arial" panose="020B0604020202020204" pitchFamily="34" charset="0"/>
                <a:cs typeface="Arial" panose="020B0604020202020204" pitchFamily="34" charset="0"/>
              </a:rPr>
              <a:t> is odd is  similar. The use phrase </a:t>
            </a:r>
            <a:r>
              <a:rPr lang="en-US" altLang="zh-CN" sz="1900" i="1">
                <a:solidFill>
                  <a:srgbClr val="C00000"/>
                </a:solidFill>
                <a:latin typeface="Arial" panose="020B0604020202020204" pitchFamily="34" charset="0"/>
                <a:cs typeface="Arial" panose="020B0604020202020204" pitchFamily="34" charset="0"/>
              </a:rPr>
              <a:t>without  loss of generality</a:t>
            </a:r>
            <a:r>
              <a:rPr lang="en-US" altLang="zh-CN" sz="1900" b="1">
                <a:solidFill>
                  <a:srgbClr val="C00000"/>
                </a:solidFill>
                <a:latin typeface="Arial" panose="020B0604020202020204" pitchFamily="34" charset="0"/>
                <a:cs typeface="Arial" panose="020B0604020202020204" pitchFamily="34" charset="0"/>
              </a:rPr>
              <a:t> </a:t>
            </a:r>
            <a:r>
              <a:rPr lang="en-US" altLang="zh-CN" sz="1900">
                <a:latin typeface="Arial" panose="020B0604020202020204" pitchFamily="34" charset="0"/>
                <a:cs typeface="Arial" panose="020B0604020202020204" pitchFamily="34" charset="0"/>
              </a:rPr>
              <a:t>(</a:t>
            </a:r>
            <a:r>
              <a:rPr lang="en-US" altLang="zh-CN" sz="1900">
                <a:solidFill>
                  <a:srgbClr val="C00000"/>
                </a:solidFill>
                <a:latin typeface="Arial" panose="020B0604020202020204" pitchFamily="34" charset="0"/>
                <a:cs typeface="Arial" panose="020B0604020202020204" pitchFamily="34" charset="0"/>
              </a:rPr>
              <a:t>WLOG</a:t>
            </a:r>
            <a:r>
              <a:rPr lang="en-US" altLang="zh-CN" sz="1900">
                <a:latin typeface="Arial" panose="020B0604020202020204" pitchFamily="34" charset="0"/>
                <a:cs typeface="Arial" panose="020B0604020202020204" pitchFamily="34" charset="0"/>
              </a:rPr>
              <a:t>) indicates this. </a:t>
            </a:r>
            <a:endParaRPr lang="en-US" altLang="zh-CN" sz="1900">
              <a:latin typeface="Arial" panose="020B0604020202020204" pitchFamily="34" charset="0"/>
              <a:cs typeface="Arial" panose="020B0604020202020204" pitchFamily="34" charset="0"/>
            </a:endParaRPr>
          </a:p>
          <a:p>
            <a:pPr eaLnBrk="1" hangingPunct="1">
              <a:lnSpc>
                <a:spcPct val="80000"/>
              </a:lnSpc>
              <a:buFont typeface="Wingdings 2" panose="05020102010507070707" pitchFamily="18" charset="2"/>
              <a:buNone/>
            </a:pPr>
            <a:endParaRPr lang="en-US" altLang="zh-CN" sz="1400">
              <a:latin typeface="Cambria Math" panose="02040503050406030204" pitchFamily="18" charset="0"/>
            </a:endParaRPr>
          </a:p>
          <a:p>
            <a:pPr eaLnBrk="1" hangingPunct="1">
              <a:lnSpc>
                <a:spcPct val="80000"/>
              </a:lnSpc>
              <a:buFont typeface="Wingdings 2" panose="05020102010507070707" pitchFamily="18" charset="2"/>
              <a:buNone/>
            </a:pPr>
            <a:r>
              <a:rPr lang="en-US" altLang="zh-CN" sz="1400">
                <a:latin typeface="Cambria Math" panose="02040503050406030204" pitchFamily="18" charset="0"/>
              </a:rPr>
              <a:t>     </a:t>
            </a:r>
            <a:endParaRPr lang="en-US" altLang="zh-CN" sz="1400">
              <a:latin typeface="Cambria Math" panose="02040503050406030204" pitchFamily="18" charset="0"/>
            </a:endParaRPr>
          </a:p>
        </p:txBody>
      </p:sp>
      <p:sp>
        <p:nvSpPr>
          <p:cNvPr id="4" name="Isosceles Triangle 3"/>
          <p:cNvSpPr/>
          <p:nvPr/>
        </p:nvSpPr>
        <p:spPr>
          <a:xfrm rot="5400000" flipV="1">
            <a:off x="8305800" y="3962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8499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24B826-4AE3-49EA-99E5-44AE959D97AB}" type="slidenum">
              <a:rPr lang="en-US" altLang="zh-CN" smtClean="0">
                <a:solidFill>
                  <a:srgbClr val="045C75"/>
                </a:solidFill>
              </a:rPr>
            </a:fld>
            <a:endParaRPr lang="en-US" altLang="zh-CN">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b="1"/>
              <a:t>Proof by Examples?</a:t>
            </a:r>
            <a:endParaRPr lang="en-US" altLang="zh-CN" b="1"/>
          </a:p>
        </p:txBody>
      </p:sp>
      <p:sp>
        <p:nvSpPr>
          <p:cNvPr id="98307" name="Rectangle 3"/>
          <p:cNvSpPr>
            <a:spLocks noGrp="1" noChangeArrowheads="1"/>
          </p:cNvSpPr>
          <p:nvPr>
            <p:ph type="body" idx="1"/>
          </p:nvPr>
        </p:nvSpPr>
        <p:spPr/>
        <p:txBody>
          <a:bodyPr/>
          <a:lstStyle/>
          <a:p>
            <a:pPr eaLnBrk="1" hangingPunct="1">
              <a:lnSpc>
                <a:spcPct val="90000"/>
              </a:lnSpc>
              <a:defRPr/>
            </a:pPr>
            <a:r>
              <a:rPr lang="en-US" altLang="zh-CN" dirty="0"/>
              <a:t>A universal statement can </a:t>
            </a:r>
            <a:r>
              <a:rPr lang="en-US" altLang="zh-CN" u="sng" dirty="0"/>
              <a:t>never</a:t>
            </a:r>
            <a:r>
              <a:rPr lang="en-US" altLang="zh-CN" dirty="0"/>
              <a:t> be proven by using examples, </a:t>
            </a:r>
            <a:r>
              <a:rPr lang="en-US" altLang="zh-CN" u="sng" dirty="0"/>
              <a:t>unless</a:t>
            </a:r>
            <a:r>
              <a:rPr lang="en-US" altLang="zh-CN" dirty="0"/>
              <a:t> the universe can be validly reduced to only </a:t>
            </a:r>
            <a:r>
              <a:rPr lang="en-US" altLang="zh-CN" u="sng" dirty="0"/>
              <a:t>finitely</a:t>
            </a:r>
            <a:r>
              <a:rPr lang="en-US" altLang="zh-CN" dirty="0"/>
              <a:t> many examples, and your proof covers </a:t>
            </a:r>
            <a:r>
              <a:rPr lang="en-US" altLang="zh-CN" u="sng" dirty="0"/>
              <a:t>all</a:t>
            </a:r>
            <a:r>
              <a:rPr lang="en-US" altLang="zh-CN" dirty="0"/>
              <a:t> of them!</a:t>
            </a:r>
            <a:endParaRPr lang="en-US" altLang="zh-CN" dirty="0"/>
          </a:p>
          <a:p>
            <a:pPr eaLnBrk="1" hangingPunct="1">
              <a:lnSpc>
                <a:spcPct val="90000"/>
              </a:lnSpc>
              <a:defRPr/>
            </a:pPr>
            <a:r>
              <a:rPr lang="en-US" altLang="zh-CN" b="1" dirty="0"/>
              <a:t>Theorem:</a:t>
            </a:r>
            <a:r>
              <a:rPr lang="en-US" altLang="zh-CN" dirty="0"/>
              <a:t> </a:t>
            </a:r>
            <a:r>
              <a:rPr lang="en-US" altLang="zh-CN" dirty="0">
                <a:solidFill>
                  <a:schemeClr val="accent6"/>
                </a:solidFill>
                <a:latin typeface="Times New Roman" panose="02020603050405020304" pitchFamily="18" charset="0"/>
                <a:cs typeface="Times New Roman" panose="02020603050405020304" pitchFamily="18" charset="0"/>
              </a:rPr>
              <a:t>¬</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err="1">
                <a:solidFill>
                  <a:schemeClr val="accent6"/>
                </a:solidFill>
                <a:cs typeface="Times New Roman" panose="02020603050405020304" pitchFamily="18" charset="0"/>
                <a:sym typeface="Symbol" panose="05050102010706020507" pitchFamily="18" charset="2"/>
              </a:rPr>
              <a:t>x,y</a:t>
            </a:r>
            <a:r>
              <a:rPr lang="en-US" altLang="zh-CN" dirty="0" err="1">
                <a:solidFill>
                  <a:schemeClr val="accent6"/>
                </a:solidFill>
                <a:cs typeface="Times New Roman" panose="02020603050405020304" pitchFamily="18" charset="0"/>
                <a:sym typeface="Symbol" panose="05050102010706020507" pitchFamily="18" charset="2"/>
              </a:rPr>
              <a:t></a:t>
            </a:r>
            <a:r>
              <a:rPr lang="en-US" altLang="zh-CN" b="1" dirty="0" err="1">
                <a:solidFill>
                  <a:schemeClr val="accent6"/>
                </a:solidFill>
                <a:cs typeface="Times New Roman" panose="02020603050405020304" pitchFamily="18" charset="0"/>
                <a:sym typeface="Symbol" panose="05050102010706020507" pitchFamily="18" charset="2"/>
              </a:rPr>
              <a:t>Z</a:t>
            </a:r>
            <a:r>
              <a:rPr lang="en-US" altLang="zh-CN" dirty="0">
                <a:solidFill>
                  <a:schemeClr val="accent6"/>
                </a:solidFill>
                <a:cs typeface="Times New Roman" panose="02020603050405020304" pitchFamily="18" charset="0"/>
                <a:sym typeface="Symbol" panose="05050102010706020507" pitchFamily="18" charset="2"/>
              </a:rPr>
              <a:t>: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 = 8</a:t>
            </a:r>
            <a:r>
              <a:rPr lang="en-US" altLang="zh-CN" dirty="0">
                <a:cs typeface="Times New Roman" panose="02020603050405020304" pitchFamily="18" charset="0"/>
                <a:sym typeface="Symbol" panose="05050102010706020507" pitchFamily="18" charset="2"/>
              </a:rPr>
              <a:t>.</a:t>
            </a:r>
            <a:endParaRPr lang="en-US" altLang="zh-CN" dirty="0">
              <a:cs typeface="Times New Roman" panose="02020603050405020304" pitchFamily="18" charset="0"/>
              <a:sym typeface="Symbol" panose="05050102010706020507" pitchFamily="18" charset="2"/>
            </a:endParaRPr>
          </a:p>
          <a:p>
            <a:pPr lvl="1" eaLnBrk="1" hangingPunct="1">
              <a:lnSpc>
                <a:spcPct val="90000"/>
              </a:lnSpc>
              <a:defRPr/>
            </a:pPr>
            <a:r>
              <a:rPr lang="en-US" altLang="zh-CN" b="1" dirty="0">
                <a:cs typeface="Times New Roman" panose="02020603050405020304" pitchFamily="18" charset="0"/>
                <a:sym typeface="Symbol" panose="05050102010706020507" pitchFamily="18" charset="2"/>
              </a:rPr>
              <a:t>Proof:</a:t>
            </a:r>
            <a:r>
              <a:rPr lang="en-US" altLang="zh-CN" dirty="0">
                <a:cs typeface="Times New Roman" panose="02020603050405020304" pitchFamily="18" charset="0"/>
                <a:sym typeface="Symbol" panose="05050102010706020507" pitchFamily="18" charset="2"/>
              </a:rPr>
              <a:t> If </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dirty="0">
                <a:solidFill>
                  <a:schemeClr val="accent6"/>
                </a:solidFill>
                <a:cs typeface="Times New Roman" panose="02020603050405020304" pitchFamily="18" charset="0"/>
                <a:sym typeface="Symbol" panose="05050102010706020507" pitchFamily="18" charset="2"/>
              </a:rPr>
              <a:t>|≥3</a:t>
            </a:r>
            <a:r>
              <a:rPr lang="en-US" altLang="zh-CN" dirty="0">
                <a:cs typeface="Times New Roman" panose="02020603050405020304" pitchFamily="18" charset="0"/>
                <a:sym typeface="Symbol" panose="05050102010706020507" pitchFamily="18" charset="2"/>
              </a:rPr>
              <a:t> or </a:t>
            </a:r>
            <a:r>
              <a:rPr lang="en-US" altLang="zh-CN" dirty="0">
                <a:solidFill>
                  <a:schemeClr val="accent6"/>
                </a:solidFill>
                <a:cs typeface="Times New Roman" panose="02020603050405020304" pitchFamily="18" charset="0"/>
                <a:sym typeface="Symbol" panose="05050102010706020507" pitchFamily="18" charset="2"/>
              </a:rPr>
              <a:t>|</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dirty="0">
                <a:solidFill>
                  <a:schemeClr val="accent6"/>
                </a:solidFill>
                <a:cs typeface="Times New Roman" panose="02020603050405020304" pitchFamily="18" charset="0"/>
                <a:sym typeface="Symbol" panose="05050102010706020507" pitchFamily="18" charset="2"/>
              </a:rPr>
              <a:t>|≥2</a:t>
            </a:r>
            <a:r>
              <a:rPr lang="en-US" altLang="zh-CN" dirty="0">
                <a:cs typeface="Times New Roman" panose="02020603050405020304" pitchFamily="18" charset="0"/>
                <a:sym typeface="Symbol" panose="05050102010706020507" pitchFamily="18" charset="2"/>
              </a:rPr>
              <a:t> then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 &gt;8</a:t>
            </a:r>
            <a:r>
              <a:rPr lang="en-US" altLang="zh-CN" dirty="0">
                <a:cs typeface="Times New Roman" panose="02020603050405020304" pitchFamily="18" charset="0"/>
                <a:sym typeface="Symbol" panose="05050102010706020507" pitchFamily="18" charset="2"/>
              </a:rPr>
              <a:t>.  This leaves </a:t>
            </a:r>
            <a:r>
              <a:rPr lang="en-US" altLang="zh-CN" i="1" dirty="0">
                <a:solidFill>
                  <a:schemeClr val="accent6"/>
                </a:solidFill>
                <a:cs typeface="Times New Roman" panose="02020603050405020304" pitchFamily="18" charset="0"/>
                <a:sym typeface="Symbol" panose="05050102010706020507" pitchFamily="18" charset="2"/>
              </a:rPr>
              <a:t>x</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{0,1,4} </a:t>
            </a:r>
            <a:r>
              <a:rPr lang="en-US" altLang="zh-CN" dirty="0">
                <a:cs typeface="Times New Roman" panose="02020603050405020304" pitchFamily="18" charset="0"/>
                <a:sym typeface="Symbol" panose="05050102010706020507" pitchFamily="18" charset="2"/>
              </a:rPr>
              <a:t>and </a:t>
            </a:r>
            <a:r>
              <a:rPr lang="en-US" altLang="zh-CN" dirty="0">
                <a:solidFill>
                  <a:schemeClr val="accent6"/>
                </a:solidFill>
                <a:cs typeface="Times New Roman" panose="02020603050405020304" pitchFamily="18" charset="0"/>
                <a:sym typeface="Symbol" panose="05050102010706020507" pitchFamily="18" charset="2"/>
              </a:rPr>
              <a:t>3</a:t>
            </a:r>
            <a:r>
              <a:rPr lang="en-US" altLang="zh-CN" i="1" dirty="0">
                <a:solidFill>
                  <a:schemeClr val="accent6"/>
                </a:solidFill>
                <a:cs typeface="Times New Roman" panose="02020603050405020304" pitchFamily="18" charset="0"/>
                <a:sym typeface="Symbol" panose="05050102010706020507" pitchFamily="18" charset="2"/>
              </a:rPr>
              <a:t>y</a:t>
            </a:r>
            <a:r>
              <a:rPr lang="en-US" altLang="zh-CN" baseline="30000" dirty="0">
                <a:solidFill>
                  <a:schemeClr val="accent6"/>
                </a:solidFill>
                <a:cs typeface="Times New Roman" panose="02020603050405020304" pitchFamily="18" charset="0"/>
                <a:sym typeface="Symbol" panose="05050102010706020507" pitchFamily="18" charset="2"/>
              </a:rPr>
              <a:t>2</a:t>
            </a:r>
            <a:r>
              <a:rPr lang="en-US" altLang="zh-CN" dirty="0">
                <a:solidFill>
                  <a:schemeClr val="accent6"/>
                </a:solidFill>
                <a:cs typeface="Times New Roman" panose="02020603050405020304" pitchFamily="18" charset="0"/>
                <a:sym typeface="Symbol" panose="05050102010706020507" pitchFamily="18" charset="2"/>
              </a:rPr>
              <a:t>{0,3}</a:t>
            </a:r>
            <a:r>
              <a:rPr lang="en-US" altLang="zh-CN" dirty="0">
                <a:cs typeface="Times New Roman" panose="02020603050405020304" pitchFamily="18" charset="0"/>
                <a:sym typeface="Symbol" panose="05050102010706020507" pitchFamily="18" charset="2"/>
              </a:rPr>
              <a:t>.  The largest pair sum to </a:t>
            </a:r>
            <a:r>
              <a:rPr lang="en-US" altLang="zh-CN" dirty="0">
                <a:solidFill>
                  <a:schemeClr val="accent6"/>
                </a:solidFill>
                <a:cs typeface="Times New Roman" panose="02020603050405020304" pitchFamily="18" charset="0"/>
                <a:sym typeface="Symbol" panose="05050102010706020507" pitchFamily="18" charset="2"/>
              </a:rPr>
              <a:t>4+3 = 7 &lt; 8</a:t>
            </a:r>
            <a:r>
              <a:rPr lang="en-US" altLang="zh-CN" dirty="0">
                <a:cs typeface="Times New Roman" panose="02020603050405020304" pitchFamily="18" charset="0"/>
                <a:sym typeface="Symbol" panose="05050102010706020507" pitchFamily="18" charset="2"/>
              </a:rPr>
              <a:t>.</a:t>
            </a:r>
            <a:endParaRPr lang="en-US" altLang="zh-CN" dirty="0">
              <a:cs typeface="Times New Roman" panose="02020603050405020304" pitchFamily="18" charset="0"/>
              <a:sym typeface="Symbol" panose="05050102010706020507" pitchFamily="18" charset="2"/>
            </a:endParaRPr>
          </a:p>
        </p:txBody>
      </p:sp>
      <p:sp>
        <p:nvSpPr>
          <p:cNvPr id="8806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F748E6-5864-4328-9E50-7A9CCCE9E5A1}" type="slidenum">
              <a:rPr lang="en-US" altLang="zh-CN" sz="1400" smtClean="0"/>
            </a:fld>
            <a:endParaRPr lang="en-US" altLang="zh-CN" sz="140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b="1"/>
              <a:t>Proving Existentials</a:t>
            </a:r>
            <a:endParaRPr lang="en-US" altLang="zh-CN" b="1"/>
          </a:p>
        </p:txBody>
      </p:sp>
      <p:sp>
        <p:nvSpPr>
          <p:cNvPr id="92163" name="Rectangle 3"/>
          <p:cNvSpPr>
            <a:spLocks noGrp="1" noChangeArrowheads="1"/>
          </p:cNvSpPr>
          <p:nvPr>
            <p:ph type="body" idx="1"/>
          </p:nvPr>
        </p:nvSpPr>
        <p:spPr/>
        <p:txBody>
          <a:bodyPr/>
          <a:lstStyle/>
          <a:p>
            <a:pPr eaLnBrk="1" hangingPunct="1"/>
            <a:r>
              <a:rPr lang="en-US" altLang="zh-CN"/>
              <a:t>A proof of a statement of the form </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P</a:t>
            </a:r>
            <a:r>
              <a:rPr lang="en-US" altLang="zh-CN">
                <a:sym typeface="Symbol" panose="05050102010706020507" pitchFamily="18" charset="2"/>
              </a:rPr>
              <a:t>(</a:t>
            </a:r>
            <a:r>
              <a:rPr lang="en-US" altLang="zh-CN" i="1">
                <a:sym typeface="Symbol" panose="05050102010706020507" pitchFamily="18" charset="2"/>
              </a:rPr>
              <a:t>x</a:t>
            </a:r>
            <a:r>
              <a:rPr lang="en-US" altLang="zh-CN">
                <a:sym typeface="Symbol" panose="05050102010706020507" pitchFamily="18" charset="2"/>
              </a:rPr>
              <a:t>) is called an </a:t>
            </a:r>
            <a:r>
              <a:rPr lang="en-US" altLang="zh-CN" i="1">
                <a:sym typeface="Symbol" panose="05050102010706020507" pitchFamily="18" charset="2"/>
              </a:rPr>
              <a:t>existence proof</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sym typeface="Symbol" panose="05050102010706020507" pitchFamily="18" charset="2"/>
              </a:rPr>
              <a:t>If the proof demonstrates how to actually find or construct a specific element </a:t>
            </a:r>
            <a:r>
              <a:rPr lang="en-US" altLang="zh-CN" i="1">
                <a:solidFill>
                  <a:srgbClr val="006600"/>
                </a:solidFill>
                <a:sym typeface="Symbol" panose="05050102010706020507" pitchFamily="18" charset="2"/>
              </a:rPr>
              <a:t>a</a:t>
            </a:r>
            <a:r>
              <a:rPr lang="en-US" altLang="zh-CN">
                <a:sym typeface="Symbol" panose="05050102010706020507" pitchFamily="18" charset="2"/>
              </a:rPr>
              <a:t> such that </a:t>
            </a:r>
            <a:r>
              <a:rPr lang="en-US" altLang="zh-CN" i="1">
                <a:sym typeface="Symbol" panose="05050102010706020507" pitchFamily="18" charset="2"/>
              </a:rPr>
              <a:t>P</a:t>
            </a:r>
            <a:r>
              <a:rPr lang="en-US" altLang="zh-CN">
                <a:sym typeface="Symbol" panose="05050102010706020507" pitchFamily="18" charset="2"/>
              </a:rPr>
              <a:t>(</a:t>
            </a:r>
            <a:r>
              <a:rPr lang="en-US" altLang="zh-CN" i="1">
                <a:solidFill>
                  <a:srgbClr val="006600"/>
                </a:solidFill>
                <a:sym typeface="Symbol" panose="05050102010706020507" pitchFamily="18" charset="2"/>
              </a:rPr>
              <a:t>a</a:t>
            </a:r>
            <a:r>
              <a:rPr lang="en-US" altLang="zh-CN">
                <a:sym typeface="Symbol" panose="05050102010706020507" pitchFamily="18" charset="2"/>
              </a:rPr>
              <a:t>) is true, then it is a </a:t>
            </a:r>
            <a:r>
              <a:rPr lang="en-US" altLang="zh-CN" i="1">
                <a:sym typeface="Symbol" panose="05050102010706020507" pitchFamily="18" charset="2"/>
              </a:rPr>
              <a:t>constructive</a:t>
            </a:r>
            <a:r>
              <a:rPr lang="en-US" altLang="zh-CN">
                <a:sym typeface="Symbol" panose="05050102010706020507" pitchFamily="18" charset="2"/>
              </a:rPr>
              <a:t> proof.</a:t>
            </a:r>
            <a:endParaRPr lang="en-US" altLang="zh-CN">
              <a:sym typeface="Symbol" panose="05050102010706020507" pitchFamily="18" charset="2"/>
            </a:endParaRPr>
          </a:p>
          <a:p>
            <a:pPr eaLnBrk="1" hangingPunct="1"/>
            <a:r>
              <a:rPr lang="en-US" altLang="zh-CN">
                <a:sym typeface="Symbol" panose="05050102010706020507" pitchFamily="18" charset="2"/>
              </a:rPr>
              <a:t>Otherwise, it is </a:t>
            </a:r>
            <a:r>
              <a:rPr lang="en-US" altLang="zh-CN" i="1">
                <a:sym typeface="Symbol" panose="05050102010706020507" pitchFamily="18" charset="2"/>
              </a:rPr>
              <a:t>nonconstructive</a:t>
            </a:r>
            <a:r>
              <a:rPr lang="en-US" altLang="zh-CN">
                <a:sym typeface="Symbol" panose="05050102010706020507" pitchFamily="18" charset="2"/>
              </a:rPr>
              <a:t>.</a:t>
            </a:r>
            <a:endParaRPr lang="en-US" altLang="zh-CN">
              <a:sym typeface="Symbol" panose="05050102010706020507" pitchFamily="18" charset="2"/>
            </a:endParaRPr>
          </a:p>
          <a:p>
            <a:pPr eaLnBrk="1" hangingPunct="1"/>
            <a:endParaRPr lang="en-US" altLang="zh-CN"/>
          </a:p>
        </p:txBody>
      </p:sp>
      <p:sp>
        <p:nvSpPr>
          <p:cNvPr id="9216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894432-888E-488A-BBD5-53FF11CC42A4}" type="slidenum">
              <a:rPr lang="en-US" altLang="zh-CN" sz="1400" smtClean="0"/>
            </a:fld>
            <a:endParaRPr lang="en-US" altLang="zh-CN" sz="140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b="1"/>
              <a:t>Constructive Existence Proof</a:t>
            </a:r>
            <a:endParaRPr lang="en-US" altLang="zh-CN" b="1"/>
          </a:p>
        </p:txBody>
      </p:sp>
      <p:sp>
        <p:nvSpPr>
          <p:cNvPr id="94211" name="Rectangle 3"/>
          <p:cNvSpPr>
            <a:spLocks noGrp="1" noChangeArrowheads="1"/>
          </p:cNvSpPr>
          <p:nvPr>
            <p:ph type="body" idx="1"/>
          </p:nvPr>
        </p:nvSpPr>
        <p:spPr/>
        <p:txBody>
          <a:bodyPr/>
          <a:lstStyle/>
          <a:p>
            <a:pPr eaLnBrk="1" hangingPunct="1"/>
            <a:r>
              <a:rPr lang="en-US" altLang="zh-CN" b="1"/>
              <a:t>Theorem:</a:t>
            </a:r>
            <a:r>
              <a:rPr lang="en-US" altLang="zh-CN"/>
              <a:t> There exists a positive integer </a:t>
            </a:r>
            <a:r>
              <a:rPr lang="en-US" altLang="zh-CN" i="1"/>
              <a:t>n</a:t>
            </a:r>
            <a:r>
              <a:rPr lang="en-US" altLang="zh-CN"/>
              <a:t> that is the sum of two perfect cubes in two different ways:</a:t>
            </a:r>
            <a:endParaRPr lang="en-US" altLang="zh-CN"/>
          </a:p>
          <a:p>
            <a:pPr lvl="1" eaLnBrk="1" hangingPunct="1"/>
            <a:r>
              <a:rPr lang="en-US" altLang="zh-CN"/>
              <a:t>equal to </a:t>
            </a:r>
            <a:r>
              <a:rPr lang="en-US" altLang="zh-CN" i="1"/>
              <a:t>j</a:t>
            </a:r>
            <a:r>
              <a:rPr lang="en-US" altLang="zh-CN" baseline="30000"/>
              <a:t>3</a:t>
            </a:r>
            <a:r>
              <a:rPr lang="en-US" altLang="zh-CN"/>
              <a:t> + </a:t>
            </a:r>
            <a:r>
              <a:rPr lang="en-US" altLang="zh-CN" i="1"/>
              <a:t>k</a:t>
            </a:r>
            <a:r>
              <a:rPr lang="en-US" altLang="zh-CN" baseline="30000"/>
              <a:t>3</a:t>
            </a:r>
            <a:r>
              <a:rPr lang="en-US" altLang="zh-CN"/>
              <a:t> and </a:t>
            </a:r>
            <a:r>
              <a:rPr lang="en-US" altLang="zh-CN" i="1"/>
              <a:t>l</a:t>
            </a:r>
            <a:r>
              <a:rPr lang="en-US" altLang="zh-CN" baseline="30000"/>
              <a:t>3</a:t>
            </a:r>
            <a:r>
              <a:rPr lang="en-US" altLang="zh-CN"/>
              <a:t> + </a:t>
            </a:r>
            <a:r>
              <a:rPr lang="en-US" altLang="zh-CN" i="1"/>
              <a:t>m</a:t>
            </a:r>
            <a:r>
              <a:rPr lang="en-US" altLang="zh-CN" baseline="30000"/>
              <a:t>3</a:t>
            </a:r>
            <a:r>
              <a:rPr lang="en-US" altLang="zh-CN"/>
              <a:t> where </a:t>
            </a:r>
            <a:r>
              <a:rPr lang="en-US" altLang="zh-CN" i="1"/>
              <a:t>j</a:t>
            </a:r>
            <a:r>
              <a:rPr lang="en-US" altLang="zh-CN"/>
              <a:t>, </a:t>
            </a:r>
            <a:r>
              <a:rPr lang="en-US" altLang="zh-CN" i="1"/>
              <a:t>k</a:t>
            </a:r>
            <a:r>
              <a:rPr lang="en-US" altLang="zh-CN"/>
              <a:t>, </a:t>
            </a:r>
            <a:r>
              <a:rPr lang="en-US" altLang="zh-CN" i="1"/>
              <a:t>l</a:t>
            </a:r>
            <a:r>
              <a:rPr lang="en-US" altLang="zh-CN"/>
              <a:t>, </a:t>
            </a:r>
            <a:r>
              <a:rPr lang="en-US" altLang="zh-CN" i="1"/>
              <a:t>m</a:t>
            </a:r>
            <a:r>
              <a:rPr lang="en-US" altLang="zh-CN"/>
              <a:t> are positive integers, and {</a:t>
            </a:r>
            <a:r>
              <a:rPr lang="en-US" altLang="zh-CN" i="1"/>
              <a:t>j</a:t>
            </a:r>
            <a:r>
              <a:rPr lang="en-US" altLang="zh-CN"/>
              <a:t>,</a:t>
            </a:r>
            <a:r>
              <a:rPr lang="en-US" altLang="zh-CN" i="1"/>
              <a:t>k</a:t>
            </a:r>
            <a:r>
              <a:rPr lang="en-US" altLang="zh-CN"/>
              <a:t>} </a:t>
            </a:r>
            <a:r>
              <a:rPr lang="en-US" altLang="zh-CN">
                <a:cs typeface="Times New Roman" panose="02020603050405020304" pitchFamily="18" charset="0"/>
              </a:rPr>
              <a:t>≠ {</a:t>
            </a:r>
            <a:r>
              <a:rPr lang="en-US" altLang="zh-CN" i="1">
                <a:cs typeface="Times New Roman" panose="02020603050405020304" pitchFamily="18" charset="0"/>
              </a:rPr>
              <a:t>l</a:t>
            </a:r>
            <a:r>
              <a:rPr lang="en-US" altLang="zh-CN">
                <a:cs typeface="Times New Roman" panose="02020603050405020304" pitchFamily="18" charset="0"/>
              </a:rPr>
              <a:t>,</a:t>
            </a:r>
            <a:r>
              <a:rPr lang="en-US" altLang="zh-CN" i="1">
                <a:cs typeface="Times New Roman" panose="02020603050405020304" pitchFamily="18" charset="0"/>
              </a:rPr>
              <a:t>m</a:t>
            </a:r>
            <a:r>
              <a:rPr lang="en-US" altLang="zh-CN">
                <a:cs typeface="Times New Roman" panose="02020603050405020304" pitchFamily="18" charset="0"/>
              </a:rPr>
              <a:t>}</a:t>
            </a:r>
            <a:endParaRPr lang="en-US" altLang="zh-CN">
              <a:cs typeface="Times New Roman" panose="02020603050405020304" pitchFamily="18" charset="0"/>
            </a:endParaRPr>
          </a:p>
          <a:p>
            <a:pPr eaLnBrk="1" hangingPunct="1"/>
            <a:r>
              <a:rPr lang="en-US" altLang="zh-CN" b="1"/>
              <a:t>Proof:</a:t>
            </a:r>
            <a:r>
              <a:rPr lang="en-US" altLang="zh-CN"/>
              <a:t>  Consider </a:t>
            </a:r>
            <a:r>
              <a:rPr lang="en-US" altLang="zh-CN" i="1"/>
              <a:t>n</a:t>
            </a:r>
            <a:r>
              <a:rPr lang="en-US" altLang="zh-CN"/>
              <a:t> = 1729,  </a:t>
            </a:r>
            <a:r>
              <a:rPr lang="en-US" altLang="zh-CN" i="1"/>
              <a:t>j</a:t>
            </a:r>
            <a:r>
              <a:rPr lang="en-US" altLang="zh-CN"/>
              <a:t> = 9, </a:t>
            </a:r>
            <a:r>
              <a:rPr lang="en-US" altLang="zh-CN" i="1"/>
              <a:t>k</a:t>
            </a:r>
            <a:r>
              <a:rPr lang="en-US" altLang="zh-CN"/>
              <a:t> = 10, </a:t>
            </a:r>
            <a:br>
              <a:rPr lang="en-US" altLang="zh-CN"/>
            </a:br>
            <a:r>
              <a:rPr lang="en-US" altLang="zh-CN" i="1"/>
              <a:t>l</a:t>
            </a:r>
            <a:r>
              <a:rPr lang="en-US" altLang="zh-CN"/>
              <a:t> = 1, </a:t>
            </a:r>
            <a:r>
              <a:rPr lang="en-US" altLang="zh-CN" i="1"/>
              <a:t>m</a:t>
            </a:r>
            <a:r>
              <a:rPr lang="en-US" altLang="zh-CN"/>
              <a:t> = 12.  Now just check that the equalities hold.</a:t>
            </a:r>
            <a:endParaRPr lang="en-US" altLang="zh-CN" b="1"/>
          </a:p>
        </p:txBody>
      </p:sp>
      <p:sp>
        <p:nvSpPr>
          <p:cNvPr id="9421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26711E-0BE2-43D0-A82F-E0AD534783D4}" type="slidenum">
              <a:rPr lang="en-US" altLang="zh-CN" sz="1400" smtClean="0"/>
            </a:fld>
            <a:endParaRPr lang="en-US" altLang="zh-CN"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274638"/>
            <a:ext cx="9144000" cy="1143000"/>
          </a:xfrm>
        </p:spPr>
        <p:txBody>
          <a:bodyPr/>
          <a:lstStyle/>
          <a:p>
            <a:pPr eaLnBrk="1" hangingPunct="1"/>
            <a:r>
              <a:rPr lang="en-US" altLang="zh-CN" sz="4000" b="1"/>
              <a:t>Another Constructive </a:t>
            </a:r>
            <a:br>
              <a:rPr lang="en-US" altLang="zh-CN" sz="4000" b="1"/>
            </a:br>
            <a:r>
              <a:rPr lang="en-US" altLang="zh-CN" sz="4000" b="1"/>
              <a:t>Existence Proof</a:t>
            </a:r>
            <a:endParaRPr lang="en-US" altLang="zh-CN" sz="4000" b="1"/>
          </a:p>
        </p:txBody>
      </p:sp>
      <p:sp>
        <p:nvSpPr>
          <p:cNvPr id="96259" name="Rectangle 3"/>
          <p:cNvSpPr>
            <a:spLocks noGrp="1" noChangeArrowheads="1"/>
          </p:cNvSpPr>
          <p:nvPr>
            <p:ph type="body" idx="1"/>
          </p:nvPr>
        </p:nvSpPr>
        <p:spPr>
          <a:xfrm>
            <a:off x="457200" y="1700213"/>
            <a:ext cx="8229600" cy="4525962"/>
          </a:xfrm>
        </p:spPr>
        <p:txBody>
          <a:bodyPr/>
          <a:lstStyle/>
          <a:p>
            <a:pPr eaLnBrk="1" hangingPunct="1">
              <a:defRPr/>
            </a:pPr>
            <a:r>
              <a:rPr lang="en-US" altLang="zh-CN" b="1" dirty="0"/>
              <a:t>Theorem:  </a:t>
            </a:r>
            <a:r>
              <a:rPr lang="en-US" altLang="zh-CN" dirty="0"/>
              <a:t>For any integer </a:t>
            </a:r>
            <a:r>
              <a:rPr lang="en-US" altLang="zh-CN" i="1" dirty="0"/>
              <a:t>n</a:t>
            </a:r>
            <a:r>
              <a:rPr lang="en-US" altLang="zh-CN" dirty="0"/>
              <a:t>&gt;0, there exists a sequence of </a:t>
            </a:r>
            <a:r>
              <a:rPr lang="en-US" altLang="zh-CN" i="1" dirty="0"/>
              <a:t>n</a:t>
            </a:r>
            <a:r>
              <a:rPr lang="en-US" altLang="zh-CN" dirty="0"/>
              <a:t> consecutive composite integers.</a:t>
            </a:r>
            <a:endParaRPr lang="en-US" altLang="zh-CN" dirty="0"/>
          </a:p>
          <a:p>
            <a:pPr eaLnBrk="1" hangingPunct="1">
              <a:defRPr/>
            </a:pPr>
            <a:r>
              <a:rPr lang="en-US" altLang="zh-CN" dirty="0">
                <a:sym typeface="Symbol" panose="05050102010706020507" pitchFamily="18" charset="2"/>
              </a:rPr>
              <a:t>Same statement in predicate logic:</a:t>
            </a:r>
            <a:br>
              <a:rPr lang="en-US" altLang="zh-CN" dirty="0">
                <a:sym typeface="Symbol" panose="05050102010706020507" pitchFamily="18" charset="2"/>
              </a:rPr>
            </a:b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&gt;0 </a:t>
            </a:r>
            <a:r>
              <a:rPr lang="en-US" altLang="zh-CN" i="1" dirty="0">
                <a:solidFill>
                  <a:schemeClr val="accent6"/>
                </a:solidFill>
                <a:sym typeface="Symbol" panose="05050102010706020507" pitchFamily="18" charset="2"/>
              </a:rPr>
              <a:t>x </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(1</a:t>
            </a:r>
            <a:r>
              <a:rPr lang="en-US" altLang="zh-CN" i="1" dirty="0">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a:t>
            </a:r>
            <a:r>
              <a:rPr lang="en-US" altLang="zh-CN" i="1" dirty="0">
                <a:solidFill>
                  <a:schemeClr val="accent6"/>
                </a:solidFill>
                <a:sym typeface="Symbol" panose="05050102010706020507" pitchFamily="18" charset="2"/>
              </a:rPr>
              <a:t>n</a:t>
            </a:r>
            <a:r>
              <a:rPr lang="en-US" altLang="zh-CN" dirty="0">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x</a:t>
            </a:r>
            <a:r>
              <a:rPr lang="en-US" altLang="zh-CN" dirty="0" err="1">
                <a:solidFill>
                  <a:schemeClr val="accent6"/>
                </a:solidFill>
                <a:sym typeface="Symbol" panose="05050102010706020507" pitchFamily="18" charset="2"/>
              </a:rPr>
              <a:t>+</a:t>
            </a:r>
            <a:r>
              <a:rPr lang="en-US" altLang="zh-CN" i="1" dirty="0" err="1">
                <a:solidFill>
                  <a:schemeClr val="accent6"/>
                </a:solidFill>
                <a:sym typeface="Symbol" panose="05050102010706020507" pitchFamily="18" charset="2"/>
              </a:rPr>
              <a:t>i</a:t>
            </a:r>
            <a:r>
              <a:rPr lang="en-US" altLang="zh-CN" dirty="0">
                <a:solidFill>
                  <a:schemeClr val="accent6"/>
                </a:solidFill>
                <a:sym typeface="Symbol" panose="05050102010706020507" pitchFamily="18" charset="2"/>
              </a:rPr>
              <a:t> is composite)</a:t>
            </a:r>
            <a:endParaRPr lang="en-US" altLang="zh-CN" dirty="0">
              <a:solidFill>
                <a:schemeClr val="accent6"/>
              </a:solidFill>
              <a:sym typeface="Symbol" panose="05050102010706020507" pitchFamily="18" charset="2"/>
            </a:endParaRPr>
          </a:p>
          <a:p>
            <a:pPr eaLnBrk="1" hangingPunct="1">
              <a:defRPr/>
            </a:pPr>
            <a:r>
              <a:rPr lang="en-US" altLang="zh-CN" dirty="0">
                <a:sym typeface="Symbol" panose="05050102010706020507" pitchFamily="18" charset="2"/>
              </a:rPr>
              <a:t>Proof follows on next slide</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p:txBody>
      </p:sp>
      <p:sp>
        <p:nvSpPr>
          <p:cNvPr id="9626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86F1CD-E3CB-4566-9B63-37098AEA625A}" type="slidenum">
              <a:rPr lang="en-US" altLang="zh-CN" sz="1400" smtClean="0"/>
            </a:fld>
            <a:endParaRPr lang="en-US" altLang="zh-CN" sz="140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b="1"/>
              <a:t>The proof...</a:t>
            </a:r>
            <a:endParaRPr lang="en-US" altLang="zh-CN" b="1"/>
          </a:p>
        </p:txBody>
      </p:sp>
      <p:sp>
        <p:nvSpPr>
          <p:cNvPr id="98307" name="Rectangle 3"/>
          <p:cNvSpPr>
            <a:spLocks noGrp="1" noChangeArrowheads="1"/>
          </p:cNvSpPr>
          <p:nvPr>
            <p:ph type="body" idx="1"/>
          </p:nvPr>
        </p:nvSpPr>
        <p:spPr/>
        <p:txBody>
          <a:bodyPr/>
          <a:lstStyle/>
          <a:p>
            <a:pPr eaLnBrk="1" hangingPunct="1"/>
            <a:r>
              <a:rPr lang="en-US" altLang="zh-CN"/>
              <a:t>Given </a:t>
            </a:r>
            <a:r>
              <a:rPr lang="en-US" altLang="zh-CN" i="1"/>
              <a:t>n</a:t>
            </a:r>
            <a:r>
              <a:rPr lang="en-US" altLang="zh-CN"/>
              <a:t>&gt;0, let </a:t>
            </a:r>
            <a:r>
              <a:rPr lang="en-US" altLang="zh-CN" i="1"/>
              <a:t>x</a:t>
            </a:r>
            <a:r>
              <a:rPr lang="en-US" altLang="zh-CN"/>
              <a:t> = (</a:t>
            </a:r>
            <a:r>
              <a:rPr lang="en-US" altLang="zh-CN" i="1"/>
              <a:t>n</a:t>
            </a:r>
            <a:r>
              <a:rPr lang="en-US" altLang="zh-CN"/>
              <a:t> + 1)! + 1.</a:t>
            </a:r>
            <a:endParaRPr lang="en-US" altLang="zh-CN"/>
          </a:p>
          <a:p>
            <a:pPr eaLnBrk="1" hangingPunct="1"/>
            <a:r>
              <a:rPr lang="en-US" altLang="zh-CN"/>
              <a:t>Let </a:t>
            </a:r>
            <a:r>
              <a:rPr lang="en-US" altLang="zh-CN" i="1"/>
              <a:t>i </a:t>
            </a:r>
            <a:r>
              <a:rPr lang="en-US" altLang="zh-CN">
                <a:sym typeface="Symbol" panose="05050102010706020507" pitchFamily="18" charset="2"/>
              </a:rPr>
              <a:t> 1 and </a:t>
            </a:r>
            <a:r>
              <a:rPr lang="en-US" altLang="zh-CN" i="1"/>
              <a:t>i </a:t>
            </a:r>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and consider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sym typeface="Symbol" panose="05050102010706020507" pitchFamily="18" charset="2"/>
              </a:rPr>
              <a:t>Note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 (</a:t>
            </a:r>
            <a:r>
              <a:rPr lang="en-US" altLang="zh-CN" i="1">
                <a:sym typeface="Symbol" panose="05050102010706020507" pitchFamily="18" charset="2"/>
              </a:rPr>
              <a:t>n</a:t>
            </a:r>
            <a:r>
              <a:rPr lang="en-US" altLang="zh-CN">
                <a:sym typeface="Symbol" panose="05050102010706020507" pitchFamily="18" charset="2"/>
              </a:rPr>
              <a:t> + 1)! + (</a:t>
            </a:r>
            <a:r>
              <a:rPr lang="en-US" altLang="zh-CN" i="1">
                <a:sym typeface="Symbol" panose="05050102010706020507" pitchFamily="18" charset="2"/>
              </a:rPr>
              <a:t>i</a:t>
            </a:r>
            <a:r>
              <a:rPr lang="en-US" altLang="zh-CN">
                <a:sym typeface="Symbol" panose="05050102010706020507" pitchFamily="18" charset="2"/>
              </a:rPr>
              <a:t> + 1).</a:t>
            </a:r>
            <a:endParaRPr lang="en-US" altLang="zh-CN">
              <a:sym typeface="Symbol" panose="05050102010706020507" pitchFamily="18" charset="2"/>
            </a:endParaRPr>
          </a:p>
          <a:p>
            <a:pPr eaLnBrk="1" hangingPunct="1"/>
            <a:r>
              <a:rPr lang="en-US" altLang="zh-CN">
                <a:sym typeface="Symbol" panose="05050102010706020507" pitchFamily="18" charset="2"/>
              </a:rPr>
              <a:t>Note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n</a:t>
            </a:r>
            <a:r>
              <a:rPr lang="en-US" altLang="zh-CN">
                <a:sym typeface="Symbol" panose="05050102010706020507" pitchFamily="18" charset="2"/>
              </a:rPr>
              <a:t>+1)!, since 2   </a:t>
            </a:r>
            <a:r>
              <a:rPr lang="en-US" altLang="zh-CN" i="1">
                <a:sym typeface="Symbol" panose="05050102010706020507" pitchFamily="18" charset="2"/>
              </a:rPr>
              <a:t>i</a:t>
            </a:r>
            <a:r>
              <a:rPr lang="en-US" altLang="zh-CN">
                <a:sym typeface="Symbol" panose="05050102010706020507" pitchFamily="18" charset="2"/>
              </a:rPr>
              <a:t>+1  </a:t>
            </a:r>
            <a:r>
              <a:rPr lang="en-US" altLang="zh-CN" i="1">
                <a:sym typeface="Symbol" panose="05050102010706020507" pitchFamily="18" charset="2"/>
              </a:rPr>
              <a:t>n</a:t>
            </a:r>
            <a:r>
              <a:rPr lang="en-US" altLang="zh-CN">
                <a:sym typeface="Symbol" panose="05050102010706020507" pitchFamily="18" charset="2"/>
              </a:rPr>
              <a:t>+1.</a:t>
            </a:r>
            <a:endParaRPr lang="en-US" altLang="zh-CN">
              <a:sym typeface="Symbol" panose="05050102010706020507" pitchFamily="18" charset="2"/>
            </a:endParaRPr>
          </a:p>
          <a:p>
            <a:pPr eaLnBrk="1" hangingPunct="1"/>
            <a:r>
              <a:rPr lang="en-US" altLang="zh-CN">
                <a:sym typeface="Symbol" panose="05050102010706020507" pitchFamily="18" charset="2"/>
              </a:rPr>
              <a:t>Also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+1).  So, (</a:t>
            </a:r>
            <a:r>
              <a:rPr lang="en-US" altLang="zh-CN" i="1">
                <a:sym typeface="Symbol" panose="05050102010706020507" pitchFamily="18" charset="2"/>
              </a:rPr>
              <a:t>i</a:t>
            </a:r>
            <a:r>
              <a:rPr lang="en-US" altLang="zh-CN">
                <a:sym typeface="Symbol" panose="05050102010706020507" pitchFamily="18" charset="2"/>
              </a:rPr>
              <a:t>+1)|(</a:t>
            </a:r>
            <a:r>
              <a:rPr lang="en-US" altLang="zh-CN" i="1">
                <a:sym typeface="Symbol" panose="05050102010706020507" pitchFamily="18" charset="2"/>
              </a:rPr>
              <a:t>x+i</a:t>
            </a:r>
            <a:r>
              <a:rPr lang="en-US" altLang="zh-CN">
                <a:sym typeface="Symbol" panose="05050102010706020507" pitchFamily="18" charset="2"/>
              </a:rPr>
              <a:t>).  </a:t>
            </a:r>
            <a:endParaRPr lang="en-US" altLang="zh-CN">
              <a:sym typeface="Symbol" panose="05050102010706020507" pitchFamily="18" charset="2"/>
            </a:endParaRPr>
          </a:p>
          <a:p>
            <a:pPr eaLnBrk="1" hangingPunct="1"/>
            <a:r>
              <a:rPr lang="en-US" altLang="zh-CN">
                <a:sym typeface="Symbol" panose="05050102010706020507" pitchFamily="18" charset="2"/>
              </a:rPr>
              <a:t> </a:t>
            </a:r>
            <a:r>
              <a:rPr lang="en-US" altLang="zh-CN" i="1">
                <a:sym typeface="Symbol" panose="05050102010706020507" pitchFamily="18" charset="2"/>
              </a:rPr>
              <a:t>x+i</a:t>
            </a:r>
            <a:r>
              <a:rPr lang="en-US" altLang="zh-CN">
                <a:sym typeface="Symbol" panose="05050102010706020507" pitchFamily="18" charset="2"/>
              </a:rPr>
              <a:t> is composite.  </a:t>
            </a:r>
            <a:endParaRPr lang="en-US" altLang="zh-CN">
              <a:sym typeface="Symbol" panose="05050102010706020507" pitchFamily="18" charset="2"/>
            </a:endParaRPr>
          </a:p>
          <a:p>
            <a:pPr eaLnBrk="1" hangingPunct="1"/>
            <a:r>
              <a:rPr lang="en-US" altLang="zh-CN">
                <a:sym typeface="Symbol" panose="05050102010706020507" pitchFamily="18" charset="2"/>
              </a:rPr>
              <a:t> </a:t>
            </a:r>
            <a:r>
              <a:rPr lang="en-US" altLang="zh-CN" i="1">
                <a:sym typeface="Symbol" panose="05050102010706020507" pitchFamily="18" charset="2"/>
              </a:rPr>
              <a:t>n</a:t>
            </a:r>
            <a:r>
              <a:rPr lang="en-US" altLang="zh-CN">
                <a:sym typeface="Symbol" panose="05050102010706020507" pitchFamily="18" charset="2"/>
              </a:rPr>
              <a:t> </a:t>
            </a:r>
            <a:r>
              <a:rPr lang="en-US" altLang="zh-CN" i="1">
                <a:sym typeface="Symbol" panose="05050102010706020507" pitchFamily="18" charset="2"/>
              </a:rPr>
              <a:t>x </a:t>
            </a:r>
            <a:r>
              <a:rPr lang="en-US" altLang="zh-CN">
                <a:sym typeface="Symbol" panose="05050102010706020507" pitchFamily="18" charset="2"/>
              </a:rPr>
              <a:t>1</a:t>
            </a:r>
            <a:r>
              <a:rPr lang="en-US" altLang="zh-CN" i="1">
                <a:sym typeface="Symbol" panose="05050102010706020507" pitchFamily="18" charset="2"/>
              </a:rPr>
              <a:t>i</a:t>
            </a:r>
            <a:r>
              <a:rPr lang="en-US" altLang="zh-CN">
                <a:sym typeface="Symbol" panose="05050102010706020507" pitchFamily="18" charset="2"/>
              </a:rPr>
              <a:t></a:t>
            </a:r>
            <a:r>
              <a:rPr lang="en-US" altLang="zh-CN" i="1">
                <a:sym typeface="Symbol" panose="05050102010706020507" pitchFamily="18" charset="2"/>
              </a:rPr>
              <a:t>n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a:t>
            </a:r>
            <a:r>
              <a:rPr lang="en-US" altLang="zh-CN" i="1">
                <a:sym typeface="Symbol" panose="05050102010706020507" pitchFamily="18" charset="2"/>
              </a:rPr>
              <a:t>i</a:t>
            </a:r>
            <a:r>
              <a:rPr lang="en-US" altLang="zh-CN">
                <a:sym typeface="Symbol" panose="05050102010706020507" pitchFamily="18" charset="2"/>
              </a:rPr>
              <a:t> is composite. Q.E.D.</a:t>
            </a:r>
            <a:endParaRPr lang="en-US" altLang="zh-CN">
              <a:sym typeface="Symbol" panose="05050102010706020507" pitchFamily="18" charset="2"/>
            </a:endParaRPr>
          </a:p>
        </p:txBody>
      </p:sp>
      <p:sp>
        <p:nvSpPr>
          <p:cNvPr id="9830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8A6020-86DA-45E4-A6C4-AFBBD76AADF1}" type="slidenum">
              <a:rPr lang="en-US" altLang="zh-CN" sz="1400" smtClean="0"/>
            </a:fld>
            <a:endParaRPr lang="en-US" altLang="zh-CN" sz="14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15888"/>
            <a:ext cx="8229600" cy="1143000"/>
          </a:xfrm>
        </p:spPr>
        <p:txBody>
          <a:bodyPr/>
          <a:lstStyle/>
          <a:p>
            <a:pPr eaLnBrk="1" hangingPunct="1"/>
            <a:r>
              <a:rPr lang="en-US" altLang="zh-CN" b="1"/>
              <a:t>Proof Terminology </a:t>
            </a:r>
            <a:r>
              <a:rPr lang="zh-CN" altLang="en-US" b="1">
                <a:latin typeface="微软雅黑" panose="020B0503020204020204" pitchFamily="34" charset="-122"/>
                <a:ea typeface="微软雅黑" panose="020B0503020204020204" pitchFamily="34" charset="-122"/>
              </a:rPr>
              <a:t>术语</a:t>
            </a:r>
            <a:endParaRPr lang="zh-CN" altLang="en-US" b="1">
              <a:latin typeface="微软雅黑" panose="020B0503020204020204" pitchFamily="34" charset="-122"/>
              <a:ea typeface="微软雅黑" panose="020B0503020204020204" pitchFamily="34" charset="-122"/>
            </a:endParaRPr>
          </a:p>
        </p:txBody>
      </p:sp>
      <p:sp>
        <p:nvSpPr>
          <p:cNvPr id="23555" name="Rectangle 3"/>
          <p:cNvSpPr>
            <a:spLocks noGrp="1" noChangeArrowheads="1"/>
          </p:cNvSpPr>
          <p:nvPr>
            <p:ph type="body" idx="1"/>
          </p:nvPr>
        </p:nvSpPr>
        <p:spPr>
          <a:xfrm>
            <a:off x="457200" y="1412875"/>
            <a:ext cx="8229600" cy="4267200"/>
          </a:xfrm>
        </p:spPr>
        <p:txBody>
          <a:bodyPr/>
          <a:lstStyle/>
          <a:p>
            <a:pPr eaLnBrk="1" hangingPunct="1"/>
            <a:r>
              <a:rPr lang="en-US" altLang="zh-CN" i="1"/>
              <a:t>Theorem </a:t>
            </a:r>
            <a:r>
              <a:rPr lang="zh-CN" altLang="en-US">
                <a:latin typeface="微软雅黑" panose="020B0503020204020204" pitchFamily="34" charset="-122"/>
                <a:ea typeface="微软雅黑" panose="020B0503020204020204" pitchFamily="34" charset="-122"/>
              </a:rPr>
              <a:t>定理</a:t>
            </a:r>
            <a:endParaRPr lang="zh-CN" altLang="en-US">
              <a:latin typeface="微软雅黑" panose="020B0503020204020204" pitchFamily="34" charset="-122"/>
              <a:ea typeface="微软雅黑" panose="020B0503020204020204" pitchFamily="34" charset="-122"/>
            </a:endParaRPr>
          </a:p>
          <a:p>
            <a:pPr lvl="1" eaLnBrk="1" hangingPunct="1"/>
            <a:r>
              <a:rPr lang="en-US" altLang="zh-CN"/>
              <a:t>A statement that has been proven to be true.</a:t>
            </a:r>
            <a:endParaRPr lang="en-US" altLang="zh-CN"/>
          </a:p>
          <a:p>
            <a:pPr eaLnBrk="1" hangingPunct="1"/>
            <a:r>
              <a:rPr lang="en-US" altLang="zh-CN" i="1"/>
              <a:t>Axioms, postulates, hypotheses, premises </a:t>
            </a:r>
            <a:r>
              <a:rPr lang="zh-CN" altLang="en-US">
                <a:latin typeface="微软雅黑" panose="020B0503020204020204" pitchFamily="34" charset="-122"/>
                <a:ea typeface="微软雅黑" panose="020B0503020204020204" pitchFamily="34" charset="-122"/>
              </a:rPr>
              <a:t>公理 假定 假设  前提</a:t>
            </a:r>
            <a:endParaRPr lang="zh-CN" altLang="en-US">
              <a:latin typeface="微软雅黑" panose="020B0503020204020204" pitchFamily="34" charset="-122"/>
              <a:ea typeface="微软雅黑" panose="020B0503020204020204" pitchFamily="34" charset="-122"/>
            </a:endParaRPr>
          </a:p>
          <a:p>
            <a:pPr lvl="1" eaLnBrk="1" hangingPunct="1"/>
            <a:r>
              <a:rPr lang="en-US" altLang="zh-CN"/>
              <a:t>Assumptions (often unproven) defining the structures about which we are reasoning.</a:t>
            </a:r>
            <a:endParaRPr lang="en-US" altLang="zh-CN"/>
          </a:p>
          <a:p>
            <a:pPr eaLnBrk="1" hangingPunct="1"/>
            <a:r>
              <a:rPr lang="en-US" altLang="zh-CN" i="1"/>
              <a:t>Rules of inference </a:t>
            </a:r>
            <a:r>
              <a:rPr lang="zh-CN" altLang="en-US">
                <a:latin typeface="微软雅黑" panose="020B0503020204020204" pitchFamily="34" charset="-122"/>
                <a:ea typeface="微软雅黑" panose="020B0503020204020204" pitchFamily="34" charset="-122"/>
              </a:rPr>
              <a:t>推理规则</a:t>
            </a:r>
            <a:endParaRPr lang="zh-CN" altLang="en-US">
              <a:latin typeface="微软雅黑" panose="020B0503020204020204" pitchFamily="34" charset="-122"/>
              <a:ea typeface="微软雅黑" panose="020B0503020204020204" pitchFamily="34" charset="-122"/>
            </a:endParaRPr>
          </a:p>
          <a:p>
            <a:pPr lvl="1" eaLnBrk="1" hangingPunct="1"/>
            <a:r>
              <a:rPr lang="en-US" altLang="zh-CN"/>
              <a:t>Patterns of logically valid deductions from hypotheses to conclusions. </a:t>
            </a:r>
            <a:endParaRPr lang="en-US" altLang="zh-CN"/>
          </a:p>
        </p:txBody>
      </p:sp>
      <p:sp>
        <p:nvSpPr>
          <p:cNvPr id="2355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736B253-A416-4D3D-9362-B71FE5404592}" type="slidenum">
              <a:rPr lang="en-US" altLang="zh-CN" sz="1400" smtClean="0"/>
            </a:fld>
            <a:endParaRPr lang="en-US" altLang="zh-CN" sz="140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188913"/>
            <a:ext cx="9144000" cy="1143000"/>
          </a:xfrm>
        </p:spPr>
        <p:txBody>
          <a:bodyPr/>
          <a:lstStyle/>
          <a:p>
            <a:pPr eaLnBrk="1" hangingPunct="1"/>
            <a:r>
              <a:rPr lang="en-US" altLang="zh-CN" b="1"/>
              <a:t>Nonconstructive Existence Proof</a:t>
            </a:r>
            <a:endParaRPr lang="en-US" altLang="zh-CN" b="1"/>
          </a:p>
        </p:txBody>
      </p:sp>
      <p:sp>
        <p:nvSpPr>
          <p:cNvPr id="100355" name="Rectangle 3"/>
          <p:cNvSpPr>
            <a:spLocks noGrp="1" noChangeArrowheads="1"/>
          </p:cNvSpPr>
          <p:nvPr>
            <p:ph type="body" idx="1"/>
          </p:nvPr>
        </p:nvSpPr>
        <p:spPr>
          <a:xfrm>
            <a:off x="827088" y="1336675"/>
            <a:ext cx="7772400" cy="5183188"/>
          </a:xfrm>
        </p:spPr>
        <p:txBody>
          <a:bodyPr/>
          <a:lstStyle/>
          <a:p>
            <a:pPr eaLnBrk="1" hangingPunct="1"/>
            <a:r>
              <a:rPr lang="en-US" altLang="zh-CN" sz="2800" b="1"/>
              <a:t>Theorem:</a:t>
            </a:r>
            <a:r>
              <a:rPr lang="en-US" altLang="zh-CN" sz="2800"/>
              <a:t> </a:t>
            </a:r>
            <a:br>
              <a:rPr lang="en-US" altLang="zh-CN" sz="2800"/>
            </a:br>
            <a:r>
              <a:rPr lang="en-US" altLang="zh-CN" sz="2800">
                <a:latin typeface="Times New Roman" panose="02020603050405020304" pitchFamily="18" charset="0"/>
              </a:rPr>
              <a:t>“</a:t>
            </a:r>
            <a:r>
              <a:rPr lang="en-US" altLang="zh-CN" sz="2800"/>
              <a:t>There are infinitely many prime numbers.</a:t>
            </a:r>
            <a:r>
              <a:rPr lang="en-US" altLang="zh-CN" sz="2800">
                <a:latin typeface="Times New Roman" panose="02020603050405020304" pitchFamily="18" charset="0"/>
              </a:rPr>
              <a:t>”</a:t>
            </a:r>
            <a:endParaRPr lang="en-US" altLang="zh-CN" sz="2800"/>
          </a:p>
          <a:p>
            <a:pPr eaLnBrk="1" hangingPunct="1"/>
            <a:r>
              <a:rPr lang="en-US" altLang="zh-CN" sz="2800"/>
              <a:t>Any finite set of numbers must contain a maximal element, so we can prove the theorem  if we can just show that there is </a:t>
            </a:r>
            <a:r>
              <a:rPr lang="en-US" altLang="zh-CN" sz="2800" i="1"/>
              <a:t>no</a:t>
            </a:r>
            <a:r>
              <a:rPr lang="en-US" altLang="zh-CN" sz="2800"/>
              <a:t> largest prime number.</a:t>
            </a:r>
            <a:endParaRPr lang="en-US" altLang="zh-CN" sz="2800"/>
          </a:p>
          <a:p>
            <a:pPr eaLnBrk="1" hangingPunct="1"/>
            <a:r>
              <a:rPr lang="en-US" altLang="zh-CN" sz="2800" i="1"/>
              <a:t>i.e.</a:t>
            </a:r>
            <a:r>
              <a:rPr lang="en-US" altLang="zh-CN" sz="2800"/>
              <a:t>, show that for any prime number, there is a larger number that is </a:t>
            </a:r>
            <a:r>
              <a:rPr lang="en-US" altLang="zh-CN" sz="2800" i="1"/>
              <a:t>also</a:t>
            </a:r>
            <a:r>
              <a:rPr lang="en-US" altLang="zh-CN" sz="2800"/>
              <a:t> prime.</a:t>
            </a:r>
            <a:endParaRPr lang="en-US" altLang="zh-CN" sz="2800"/>
          </a:p>
          <a:p>
            <a:pPr eaLnBrk="1" hangingPunct="1"/>
            <a:r>
              <a:rPr lang="en-US" altLang="zh-CN" sz="2800"/>
              <a:t>More generally: For </a:t>
            </a:r>
            <a:r>
              <a:rPr lang="en-US" altLang="zh-CN" sz="2800" i="1"/>
              <a:t>any</a:t>
            </a:r>
            <a:r>
              <a:rPr lang="en-US" altLang="zh-CN" sz="2800"/>
              <a:t> number, </a:t>
            </a:r>
            <a:r>
              <a:rPr lang="en-US" altLang="zh-CN" sz="2800">
                <a:sym typeface="Symbol" panose="05050102010706020507" pitchFamily="18" charset="2"/>
              </a:rPr>
              <a:t> </a:t>
            </a:r>
            <a:r>
              <a:rPr lang="en-US" altLang="zh-CN" sz="2800"/>
              <a:t>a larger prime.</a:t>
            </a:r>
            <a:endParaRPr lang="en-US" altLang="zh-CN" sz="2800"/>
          </a:p>
          <a:p>
            <a:pPr eaLnBrk="1" hangingPunct="1"/>
            <a:r>
              <a:rPr lang="en-US" altLang="zh-CN" sz="2800"/>
              <a:t>Formally: Show </a:t>
            </a:r>
            <a:r>
              <a:rPr lang="en-US" altLang="zh-CN" sz="2800">
                <a:sym typeface="Symbol" panose="05050102010706020507" pitchFamily="18" charset="2"/>
              </a:rPr>
              <a:t></a:t>
            </a:r>
            <a:r>
              <a:rPr lang="en-US" altLang="zh-CN" sz="2800" i="1">
                <a:sym typeface="Symbol" panose="05050102010706020507" pitchFamily="18" charset="2"/>
              </a:rPr>
              <a:t>n</a:t>
            </a:r>
            <a:r>
              <a:rPr lang="en-US" altLang="zh-CN" sz="2800">
                <a:sym typeface="Symbol" panose="05050102010706020507" pitchFamily="18" charset="2"/>
              </a:rPr>
              <a:t> </a:t>
            </a:r>
            <a:r>
              <a:rPr lang="en-US" altLang="zh-CN" sz="2800" i="1">
                <a:sym typeface="Symbol" panose="05050102010706020507" pitchFamily="18" charset="2"/>
              </a:rPr>
              <a:t>p&gt;n </a:t>
            </a:r>
            <a:r>
              <a:rPr lang="en-US" altLang="zh-CN" sz="2800">
                <a:sym typeface="Symbol" panose="05050102010706020507" pitchFamily="18" charset="2"/>
              </a:rPr>
              <a:t>: </a:t>
            </a:r>
            <a:r>
              <a:rPr lang="en-US" altLang="zh-CN" sz="2800" i="1">
                <a:sym typeface="Symbol" panose="05050102010706020507" pitchFamily="18" charset="2"/>
              </a:rPr>
              <a:t>p</a:t>
            </a:r>
            <a:r>
              <a:rPr lang="en-US" altLang="zh-CN" sz="2800">
                <a:sym typeface="Symbol" panose="05050102010706020507" pitchFamily="18" charset="2"/>
              </a:rPr>
              <a:t> is prime.</a:t>
            </a:r>
            <a:r>
              <a:rPr lang="en-US" altLang="zh-CN" sz="2800" i="1">
                <a:sym typeface="Symbol" panose="05050102010706020507" pitchFamily="18" charset="2"/>
              </a:rPr>
              <a:t> </a:t>
            </a:r>
            <a:endParaRPr lang="en-US" altLang="zh-CN" sz="2800"/>
          </a:p>
        </p:txBody>
      </p:sp>
      <p:sp>
        <p:nvSpPr>
          <p:cNvPr id="10035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23F1FF-5499-4540-A8B5-AA000D80474C}" type="slidenum">
              <a:rPr lang="en-US" altLang="zh-CN" sz="1400" smtClean="0"/>
            </a:fld>
            <a:endParaRPr lang="en-US" altLang="zh-CN" sz="140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b="1"/>
              <a:t>The proof, using </a:t>
            </a:r>
            <a:r>
              <a:rPr lang="en-US" altLang="zh-CN" b="1" i="1"/>
              <a:t>proof by cases</a:t>
            </a:r>
            <a:r>
              <a:rPr lang="en-US" altLang="zh-CN" b="1"/>
              <a:t>...</a:t>
            </a:r>
            <a:endParaRPr lang="en-US" altLang="zh-CN" b="1"/>
          </a:p>
        </p:txBody>
      </p:sp>
      <p:sp>
        <p:nvSpPr>
          <p:cNvPr id="102403" name="Rectangle 3"/>
          <p:cNvSpPr>
            <a:spLocks noGrp="1" noChangeArrowheads="1"/>
          </p:cNvSpPr>
          <p:nvPr>
            <p:ph type="body" idx="1"/>
          </p:nvPr>
        </p:nvSpPr>
        <p:spPr/>
        <p:txBody>
          <a:bodyPr/>
          <a:lstStyle/>
          <a:p>
            <a:pPr eaLnBrk="1" hangingPunct="1"/>
            <a:r>
              <a:rPr lang="en-US" altLang="zh-CN"/>
              <a:t>Given </a:t>
            </a:r>
            <a:r>
              <a:rPr lang="en-US" altLang="zh-CN" i="1"/>
              <a:t>n</a:t>
            </a:r>
            <a:r>
              <a:rPr lang="en-US" altLang="zh-CN"/>
              <a:t>&gt;0, prove there is a prime </a:t>
            </a:r>
            <a:r>
              <a:rPr lang="en-US" altLang="zh-CN" i="1"/>
              <a:t>p</a:t>
            </a:r>
            <a:r>
              <a:rPr lang="en-US" altLang="zh-CN"/>
              <a:t>&gt;</a:t>
            </a:r>
            <a:r>
              <a:rPr lang="en-US" altLang="zh-CN" i="1"/>
              <a:t>n</a:t>
            </a:r>
            <a:r>
              <a:rPr lang="en-US" altLang="zh-CN"/>
              <a:t>. </a:t>
            </a:r>
            <a:endParaRPr lang="en-US" altLang="zh-CN"/>
          </a:p>
          <a:p>
            <a:pPr eaLnBrk="1" hangingPunct="1"/>
            <a:r>
              <a:rPr lang="en-US" altLang="zh-CN"/>
              <a:t>Consider </a:t>
            </a:r>
            <a:r>
              <a:rPr lang="en-US" altLang="zh-CN" i="1"/>
              <a:t>x </a:t>
            </a:r>
            <a:r>
              <a:rPr lang="en-US" altLang="zh-CN"/>
              <a:t>= </a:t>
            </a:r>
            <a:r>
              <a:rPr lang="en-US" altLang="zh-CN" i="1"/>
              <a:t>n</a:t>
            </a:r>
            <a:r>
              <a:rPr lang="en-US" altLang="zh-CN"/>
              <a:t>!+1.  Since </a:t>
            </a:r>
            <a:r>
              <a:rPr lang="en-US" altLang="zh-CN" i="1"/>
              <a:t>x</a:t>
            </a:r>
            <a:r>
              <a:rPr lang="en-US" altLang="zh-CN"/>
              <a:t>&gt;1, we know </a:t>
            </a:r>
            <a:br>
              <a:rPr lang="en-US" altLang="zh-CN"/>
            </a:br>
            <a:r>
              <a:rPr lang="en-US" altLang="zh-CN"/>
              <a:t>(</a:t>
            </a:r>
            <a:r>
              <a:rPr lang="en-US" altLang="zh-CN" i="1"/>
              <a:t>x</a:t>
            </a:r>
            <a:r>
              <a:rPr lang="en-US" altLang="zh-CN"/>
              <a:t> is prime)</a:t>
            </a:r>
            <a:r>
              <a:rPr lang="en-US" altLang="zh-CN">
                <a:sym typeface="Symbol" panose="05050102010706020507" pitchFamily="18" charset="2"/>
              </a:rPr>
              <a:t>(</a:t>
            </a:r>
            <a:r>
              <a:rPr lang="en-US" altLang="zh-CN" i="1">
                <a:sym typeface="Symbol" panose="05050102010706020507" pitchFamily="18" charset="2"/>
              </a:rPr>
              <a:t>x </a:t>
            </a:r>
            <a:r>
              <a:rPr lang="en-US" altLang="zh-CN">
                <a:sym typeface="Symbol" panose="05050102010706020507" pitchFamily="18" charset="2"/>
              </a:rPr>
              <a:t>is composite).</a:t>
            </a:r>
            <a:endParaRPr lang="en-US" altLang="zh-CN"/>
          </a:p>
          <a:p>
            <a:pPr eaLnBrk="1" hangingPunct="1"/>
            <a:r>
              <a:rPr lang="en-US" altLang="zh-CN" b="1"/>
              <a:t>Case 1:</a:t>
            </a:r>
            <a:r>
              <a:rPr lang="en-US" altLang="zh-CN"/>
              <a:t> </a:t>
            </a:r>
            <a:r>
              <a:rPr lang="en-US" altLang="zh-CN" i="1"/>
              <a:t>x</a:t>
            </a:r>
            <a:r>
              <a:rPr lang="en-US" altLang="zh-CN"/>
              <a:t> is prime.  Obviously </a:t>
            </a:r>
            <a:r>
              <a:rPr lang="en-US" altLang="zh-CN" i="1"/>
              <a:t>x</a:t>
            </a:r>
            <a:r>
              <a:rPr lang="en-US" altLang="zh-CN"/>
              <a:t>&gt;</a:t>
            </a:r>
            <a:r>
              <a:rPr lang="en-US" altLang="zh-CN" i="1"/>
              <a:t>n</a:t>
            </a:r>
            <a:r>
              <a:rPr lang="en-US" altLang="zh-CN"/>
              <a:t>, so let </a:t>
            </a:r>
            <a:r>
              <a:rPr lang="en-US" altLang="zh-CN" i="1"/>
              <a:t>p</a:t>
            </a:r>
            <a:r>
              <a:rPr lang="en-US" altLang="zh-CN"/>
              <a:t>=</a:t>
            </a:r>
            <a:r>
              <a:rPr lang="en-US" altLang="zh-CN" i="1"/>
              <a:t>x</a:t>
            </a:r>
            <a:r>
              <a:rPr lang="en-US" altLang="zh-CN"/>
              <a:t> and we</a:t>
            </a:r>
            <a:r>
              <a:rPr lang="en-US" altLang="zh-CN">
                <a:latin typeface="Times New Roman" panose="02020603050405020304" pitchFamily="18" charset="0"/>
              </a:rPr>
              <a:t>’</a:t>
            </a:r>
            <a:r>
              <a:rPr lang="en-US" altLang="zh-CN"/>
              <a:t>re done.</a:t>
            </a:r>
            <a:endParaRPr lang="en-US" altLang="zh-CN"/>
          </a:p>
          <a:p>
            <a:pPr eaLnBrk="1" hangingPunct="1"/>
            <a:r>
              <a:rPr lang="en-US" altLang="zh-CN" b="1"/>
              <a:t>Case 2:</a:t>
            </a:r>
            <a:r>
              <a:rPr lang="en-US" altLang="zh-CN"/>
              <a:t> </a:t>
            </a:r>
            <a:r>
              <a:rPr lang="en-US" altLang="zh-CN" i="1"/>
              <a:t>x</a:t>
            </a:r>
            <a:r>
              <a:rPr lang="en-US" altLang="zh-CN"/>
              <a:t> has a prime factor </a:t>
            </a:r>
            <a:r>
              <a:rPr lang="en-US" altLang="zh-CN" i="1"/>
              <a:t>p</a:t>
            </a:r>
            <a:r>
              <a:rPr lang="en-US" altLang="zh-CN"/>
              <a:t>.  But if </a:t>
            </a:r>
            <a:r>
              <a:rPr lang="en-US" altLang="zh-CN" i="1"/>
              <a:t>p</a:t>
            </a:r>
            <a:r>
              <a:rPr lang="en-US" altLang="zh-CN">
                <a:sym typeface="Symbol" panose="05050102010706020507" pitchFamily="18" charset="2"/>
              </a:rPr>
              <a:t></a:t>
            </a:r>
            <a:r>
              <a:rPr lang="en-US" altLang="zh-CN" i="1">
                <a:sym typeface="Symbol" panose="05050102010706020507" pitchFamily="18" charset="2"/>
              </a:rPr>
              <a:t>n</a:t>
            </a:r>
            <a:r>
              <a:rPr lang="en-US" altLang="zh-CN">
                <a:sym typeface="Symbol" panose="05050102010706020507" pitchFamily="18" charset="2"/>
              </a:rPr>
              <a:t>, then </a:t>
            </a:r>
            <a:r>
              <a:rPr lang="en-US" altLang="zh-CN" i="1">
                <a:sym typeface="Symbol" panose="05050102010706020507" pitchFamily="18" charset="2"/>
              </a:rPr>
              <a:t>x</a:t>
            </a:r>
            <a:r>
              <a:rPr lang="en-US" altLang="zh-CN">
                <a:sym typeface="Symbol" panose="05050102010706020507" pitchFamily="18" charset="2"/>
              </a:rPr>
              <a:t> mod </a:t>
            </a:r>
            <a:r>
              <a:rPr lang="en-US" altLang="zh-CN" i="1">
                <a:sym typeface="Symbol" panose="05050102010706020507" pitchFamily="18" charset="2"/>
              </a:rPr>
              <a:t>p </a:t>
            </a:r>
            <a:r>
              <a:rPr lang="en-US" altLang="zh-CN">
                <a:sym typeface="Symbol" panose="05050102010706020507" pitchFamily="18" charset="2"/>
              </a:rPr>
              <a:t>= 1.  So </a:t>
            </a:r>
            <a:r>
              <a:rPr lang="en-US" altLang="zh-CN" i="1">
                <a:sym typeface="Symbol" panose="05050102010706020507" pitchFamily="18" charset="2"/>
              </a:rPr>
              <a:t>p</a:t>
            </a:r>
            <a:r>
              <a:rPr lang="en-US" altLang="zh-CN">
                <a:sym typeface="Symbol" panose="05050102010706020507" pitchFamily="18" charset="2"/>
              </a:rPr>
              <a:t>&gt;</a:t>
            </a:r>
            <a:r>
              <a:rPr lang="en-US" altLang="zh-CN" i="1">
                <a:sym typeface="Symbol" panose="05050102010706020507" pitchFamily="18" charset="2"/>
              </a:rPr>
              <a:t>n</a:t>
            </a:r>
            <a:r>
              <a:rPr lang="en-US" altLang="zh-CN">
                <a:sym typeface="Symbol" panose="05050102010706020507" pitchFamily="18" charset="2"/>
              </a:rPr>
              <a:t>, and we</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re done.</a:t>
            </a:r>
            <a:endParaRPr lang="en-US" altLang="zh-CN"/>
          </a:p>
        </p:txBody>
      </p:sp>
      <p:sp>
        <p:nvSpPr>
          <p:cNvPr id="10240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49FCCDC-9C61-435C-87C9-FF37BFDC2749}" type="slidenum">
              <a:rPr lang="en-US" altLang="zh-CN" sz="1400" smtClean="0"/>
            </a:fld>
            <a:endParaRPr lang="en-US" altLang="zh-CN" sz="1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altLang="zh-CN" b="1"/>
              <a:t>Adapting Existing Proofs</a:t>
            </a:r>
            <a:endParaRPr lang="en-US" altLang="zh-CN" b="1"/>
          </a:p>
        </p:txBody>
      </p:sp>
      <p:sp>
        <p:nvSpPr>
          <p:cNvPr id="110595" name="Rectangle 3"/>
          <p:cNvSpPr>
            <a:spLocks noGrp="1" noChangeArrowheads="1"/>
          </p:cNvSpPr>
          <p:nvPr>
            <p:ph type="body" idx="1"/>
          </p:nvPr>
        </p:nvSpPr>
        <p:spPr>
          <a:xfrm>
            <a:off x="304800" y="1676400"/>
            <a:ext cx="8534400" cy="4724400"/>
          </a:xfrm>
        </p:spPr>
        <p:txBody>
          <a:bodyPr/>
          <a:lstStyle/>
          <a:p>
            <a:pPr eaLnBrk="1" hangingPunct="1">
              <a:lnSpc>
                <a:spcPct val="90000"/>
              </a:lnSpc>
              <a:defRPr/>
            </a:pPr>
            <a:r>
              <a:rPr lang="en-US" altLang="zh-CN" sz="2800" b="1" dirty="0"/>
              <a:t>Theorem:</a:t>
            </a:r>
            <a:r>
              <a:rPr lang="en-US" altLang="zh-CN" sz="2800" dirty="0"/>
              <a:t> There are infinitely many primes of the form </a:t>
            </a:r>
            <a:r>
              <a:rPr lang="en-US" altLang="zh-CN" sz="2800" dirty="0">
                <a:solidFill>
                  <a:schemeClr val="accent6"/>
                </a:solidFill>
              </a:rPr>
              <a:t>4</a:t>
            </a:r>
            <a:r>
              <a:rPr lang="en-US" altLang="zh-CN" sz="2800" i="1" dirty="0">
                <a:solidFill>
                  <a:schemeClr val="accent6"/>
                </a:solidFill>
              </a:rPr>
              <a:t>k</a:t>
            </a:r>
            <a:r>
              <a:rPr lang="en-US" altLang="zh-CN" sz="2800" dirty="0">
                <a:solidFill>
                  <a:schemeClr val="accent6"/>
                </a:solidFill>
              </a:rPr>
              <a:t>+3</a:t>
            </a:r>
            <a:r>
              <a:rPr lang="en-US" altLang="zh-CN" sz="2800" dirty="0"/>
              <a:t>, where </a:t>
            </a:r>
            <a:r>
              <a:rPr lang="en-US" altLang="zh-CN" sz="2800" i="1" dirty="0" err="1"/>
              <a:t>k</a:t>
            </a:r>
            <a:r>
              <a:rPr lang="en-US" altLang="zh-CN" sz="2800" dirty="0" err="1">
                <a:sym typeface="Symbol" panose="05050102010706020507" pitchFamily="18" charset="2"/>
              </a:rPr>
              <a:t></a:t>
            </a:r>
            <a:r>
              <a:rPr lang="en-US" altLang="zh-CN" sz="2800" b="1" dirty="0" err="1">
                <a:sym typeface="Symbol" panose="05050102010706020507" pitchFamily="18" charset="2"/>
              </a:rPr>
              <a:t>N</a:t>
            </a:r>
            <a:r>
              <a:rPr lang="en-US" altLang="zh-CN" sz="2800" dirty="0">
                <a:sym typeface="Symbol" panose="05050102010706020507" pitchFamily="18" charset="2"/>
              </a:rPr>
              <a:t>.</a:t>
            </a:r>
            <a:endParaRPr lang="en-US" altLang="zh-CN" sz="2800" dirty="0">
              <a:sym typeface="Symbol" panose="05050102010706020507" pitchFamily="18" charset="2"/>
            </a:endParaRPr>
          </a:p>
          <a:p>
            <a:pPr lvl="1" eaLnBrk="1" hangingPunct="1">
              <a:lnSpc>
                <a:spcPct val="90000"/>
              </a:lnSpc>
              <a:defRPr/>
            </a:pPr>
            <a:r>
              <a:rPr lang="en-US" altLang="zh-CN" sz="2400" dirty="0">
                <a:sym typeface="Symbol" panose="05050102010706020507" pitchFamily="18" charset="2"/>
              </a:rPr>
              <a:t>Recall we proved there are infinitely many primes because if </a:t>
            </a:r>
            <a:r>
              <a:rPr lang="en-US" altLang="zh-CN" sz="2400" i="1" dirty="0">
                <a:solidFill>
                  <a:schemeClr val="accent6"/>
                </a:solidFill>
                <a:sym typeface="Symbol" panose="05050102010706020507" pitchFamily="18" charset="2"/>
              </a:rPr>
              <a:t>p</a:t>
            </a:r>
            <a:r>
              <a:rPr lang="en-US" altLang="zh-CN" sz="2400" baseline="-25000" dirty="0">
                <a:solidFill>
                  <a:schemeClr val="accent6"/>
                </a:solidFill>
                <a:sym typeface="Symbol" panose="05050102010706020507" pitchFamily="18" charset="2"/>
              </a:rPr>
              <a:t>1</a:t>
            </a:r>
            <a:r>
              <a:rPr lang="en-US" altLang="zh-CN" sz="2400" dirty="0">
                <a:solidFill>
                  <a:schemeClr val="accent6"/>
                </a:solidFill>
                <a:sym typeface="Symbol" panose="05050102010706020507" pitchFamily="18" charset="2"/>
              </a:rPr>
              <a:t>,</a:t>
            </a:r>
            <a:r>
              <a:rPr lang="en-US" altLang="zh-CN" sz="2400" dirty="0">
                <a:solidFill>
                  <a:schemeClr val="accent6"/>
                </a:solidFill>
                <a:latin typeface="Times New Roman" panose="02020603050405020304" pitchFamily="18" charset="0"/>
                <a:sym typeface="Symbol" panose="05050102010706020507" pitchFamily="18" charset="2"/>
              </a:rPr>
              <a:t>…</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p</a:t>
            </a:r>
            <a:r>
              <a:rPr lang="en-US" altLang="zh-CN" sz="2400" i="1" baseline="-25000" dirty="0" err="1">
                <a:solidFill>
                  <a:schemeClr val="accent6"/>
                </a:solidFill>
                <a:sym typeface="Symbol" panose="05050102010706020507" pitchFamily="18" charset="2"/>
              </a:rPr>
              <a:t>n</a:t>
            </a:r>
            <a:r>
              <a:rPr lang="en-US" altLang="zh-CN" sz="2400" dirty="0">
                <a:sym typeface="Symbol" panose="05050102010706020507" pitchFamily="18" charset="2"/>
              </a:rPr>
              <a:t> were all the primes, then </a:t>
            </a:r>
            <a:r>
              <a:rPr lang="en-US" altLang="zh-CN" sz="2400" dirty="0">
                <a:solidFill>
                  <a:schemeClr val="accent6"/>
                </a:solidFill>
                <a:sym typeface="Symbol" panose="05050102010706020507" pitchFamily="18" charset="2"/>
              </a:rPr>
              <a:t>(</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a:solidFill>
                  <a:schemeClr val="accent6"/>
                </a:solidFill>
                <a:cs typeface="Times New Roman" panose="02020603050405020304" pitchFamily="18" charset="0"/>
                <a:sym typeface="Symbol" panose="05050102010706020507" pitchFamily="18" charset="2"/>
              </a:rPr>
              <a:t>p</a:t>
            </a:r>
            <a:r>
              <a:rPr lang="en-US" altLang="zh-CN" sz="2400" i="1" baseline="-25000" dirty="0">
                <a:solidFill>
                  <a:schemeClr val="accent6"/>
                </a:solidFill>
                <a:cs typeface="Times New Roman" panose="02020603050405020304" pitchFamily="18" charset="0"/>
                <a:sym typeface="Symbol" panose="05050102010706020507" pitchFamily="18" charset="2"/>
              </a:rPr>
              <a:t>i</a:t>
            </a:r>
            <a:r>
              <a:rPr lang="en-US" altLang="zh-CN" sz="2400" dirty="0">
                <a:solidFill>
                  <a:schemeClr val="accent6"/>
                </a:solidFill>
                <a:cs typeface="Times New Roman" panose="02020603050405020304" pitchFamily="18" charset="0"/>
                <a:sym typeface="Symbol" panose="05050102010706020507" pitchFamily="18" charset="2"/>
              </a:rPr>
              <a:t>)+1 </a:t>
            </a:r>
            <a:r>
              <a:rPr lang="en-US" altLang="zh-CN" sz="2400" dirty="0">
                <a:cs typeface="Times New Roman" panose="02020603050405020304" pitchFamily="18" charset="0"/>
                <a:sym typeface="Symbol" panose="05050102010706020507" pitchFamily="18" charset="2"/>
              </a:rPr>
              <a:t>must be prime or have a prime factor greater than </a:t>
            </a:r>
            <a:r>
              <a:rPr lang="en-US" altLang="zh-CN" sz="2400" i="1" dirty="0" err="1">
                <a:solidFill>
                  <a:schemeClr val="accent6"/>
                </a:solidFill>
                <a:cs typeface="Times New Roman" panose="02020603050405020304" pitchFamily="18" charset="0"/>
                <a:sym typeface="Symbol" panose="05050102010706020507" pitchFamily="18" charset="2"/>
              </a:rPr>
              <a:t>p</a:t>
            </a:r>
            <a:r>
              <a:rPr lang="en-US" altLang="zh-CN" sz="2400" i="1" baseline="-25000" dirty="0" err="1">
                <a:solidFill>
                  <a:schemeClr val="accent6"/>
                </a:solidFill>
                <a:cs typeface="Times New Roman" panose="02020603050405020304" pitchFamily="18" charset="0"/>
                <a:sym typeface="Symbol" panose="05050102010706020507" pitchFamily="18" charset="2"/>
              </a:rPr>
              <a:t>n</a:t>
            </a:r>
            <a:r>
              <a:rPr lang="en-US" altLang="zh-CN" sz="2400" dirty="0">
                <a:cs typeface="Times New Roman" panose="02020603050405020304" pitchFamily="18" charset="0"/>
                <a:sym typeface="Symbol" panose="05050102010706020507" pitchFamily="18" charset="2"/>
              </a:rPr>
              <a:t>,  contradiction!</a:t>
            </a:r>
            <a:endParaRPr lang="en-US" altLang="zh-CN" sz="2400" dirty="0">
              <a:sym typeface="Symbol" panose="05050102010706020507" pitchFamily="18" charset="2"/>
            </a:endParaRPr>
          </a:p>
          <a:p>
            <a:pPr lvl="1" eaLnBrk="1" hangingPunct="1">
              <a:lnSpc>
                <a:spcPct val="90000"/>
              </a:lnSpc>
              <a:defRPr/>
            </a:pPr>
            <a:r>
              <a:rPr lang="en-US" altLang="zh-CN" sz="2400" b="1" dirty="0">
                <a:sym typeface="Symbol" panose="05050102010706020507" pitchFamily="18" charset="2"/>
              </a:rPr>
              <a:t>Proof:</a:t>
            </a:r>
            <a:r>
              <a:rPr lang="en-US" altLang="zh-CN" sz="2400" dirty="0">
                <a:sym typeface="Symbol" panose="05050102010706020507" pitchFamily="18" charset="2"/>
              </a:rPr>
              <a:t>  Similarly, suppose </a:t>
            </a:r>
            <a:r>
              <a:rPr lang="en-US" altLang="zh-CN" sz="2400" i="1" dirty="0">
                <a:solidFill>
                  <a:schemeClr val="accent6"/>
                </a:solidFill>
                <a:sym typeface="Symbol" panose="05050102010706020507" pitchFamily="18" charset="2"/>
              </a:rPr>
              <a:t>q</a:t>
            </a:r>
            <a:r>
              <a:rPr lang="en-US" altLang="zh-CN" sz="2400" baseline="-25000" dirty="0">
                <a:solidFill>
                  <a:schemeClr val="accent6"/>
                </a:solidFill>
                <a:sym typeface="Symbol" panose="05050102010706020507" pitchFamily="18" charset="2"/>
              </a:rPr>
              <a:t>1</a:t>
            </a:r>
            <a:r>
              <a:rPr lang="en-US" altLang="zh-CN" sz="2400" dirty="0">
                <a:solidFill>
                  <a:schemeClr val="accent6"/>
                </a:solidFill>
                <a:sym typeface="Symbol" panose="05050102010706020507" pitchFamily="18" charset="2"/>
              </a:rPr>
              <a:t>,</a:t>
            </a:r>
            <a:r>
              <a:rPr lang="en-US" altLang="zh-CN" sz="2400" dirty="0">
                <a:solidFill>
                  <a:schemeClr val="accent6"/>
                </a:solidFill>
                <a:latin typeface="Times New Roman" panose="02020603050405020304" pitchFamily="18" charset="0"/>
                <a:sym typeface="Symbol" panose="05050102010706020507" pitchFamily="18" charset="2"/>
              </a:rPr>
              <a:t>…</a:t>
            </a:r>
            <a:r>
              <a:rPr lang="en-US" altLang="zh-CN" sz="2400" dirty="0">
                <a:solidFill>
                  <a:schemeClr val="accent6"/>
                </a:solidFill>
                <a:sym typeface="Symbol" panose="05050102010706020507" pitchFamily="18" charset="2"/>
              </a:rPr>
              <a:t>,</a:t>
            </a:r>
            <a:r>
              <a:rPr lang="en-US" altLang="zh-CN" sz="2400" i="1" dirty="0" err="1">
                <a:solidFill>
                  <a:schemeClr val="accent6"/>
                </a:solidFill>
                <a:sym typeface="Symbol" panose="05050102010706020507" pitchFamily="18" charset="2"/>
              </a:rPr>
              <a:t>q</a:t>
            </a:r>
            <a:r>
              <a:rPr lang="en-US" altLang="zh-CN" sz="2400" i="1" baseline="-25000" dirty="0" err="1">
                <a:solidFill>
                  <a:schemeClr val="accent6"/>
                </a:solidFill>
                <a:sym typeface="Symbol" panose="05050102010706020507" pitchFamily="18" charset="2"/>
              </a:rPr>
              <a:t>n</a:t>
            </a:r>
            <a:r>
              <a:rPr lang="en-US" altLang="zh-CN" sz="2400" dirty="0">
                <a:solidFill>
                  <a:schemeClr val="accent6"/>
                </a:solidFill>
                <a:sym typeface="Symbol" panose="05050102010706020507" pitchFamily="18" charset="2"/>
              </a:rPr>
              <a:t> </a:t>
            </a:r>
            <a:r>
              <a:rPr lang="en-US" altLang="zh-CN" sz="2400" dirty="0">
                <a:sym typeface="Symbol" panose="05050102010706020507" pitchFamily="18" charset="2"/>
              </a:rPr>
              <a:t>lists all primes of the form </a:t>
            </a:r>
            <a:r>
              <a:rPr lang="en-US" altLang="zh-CN" sz="2400" dirty="0">
                <a:solidFill>
                  <a:schemeClr val="accent6"/>
                </a:solidFill>
                <a:sym typeface="Symbol" panose="05050102010706020507" pitchFamily="18" charset="2"/>
              </a:rPr>
              <a:t>4</a:t>
            </a:r>
            <a:r>
              <a:rPr lang="en-US" altLang="zh-CN" sz="2400" i="1" dirty="0">
                <a:solidFill>
                  <a:schemeClr val="accent6"/>
                </a:solidFill>
                <a:sym typeface="Symbol" panose="05050102010706020507" pitchFamily="18" charset="2"/>
              </a:rPr>
              <a:t>k</a:t>
            </a:r>
            <a:r>
              <a:rPr lang="en-US" altLang="zh-CN" sz="2400" dirty="0">
                <a:solidFill>
                  <a:schemeClr val="accent6"/>
                </a:solidFill>
                <a:sym typeface="Symbol" panose="05050102010706020507" pitchFamily="18" charset="2"/>
              </a:rPr>
              <a:t>+3</a:t>
            </a:r>
            <a:r>
              <a:rPr lang="en-US" altLang="zh-CN" sz="2400" dirty="0">
                <a:sym typeface="Symbol" panose="05050102010706020507" pitchFamily="18" charset="2"/>
              </a:rPr>
              <a:t>, </a:t>
            </a:r>
            <a:endParaRPr lang="en-US" altLang="zh-CN" sz="2400" dirty="0">
              <a:sym typeface="Symbol" panose="05050102010706020507" pitchFamily="18" charset="2"/>
            </a:endParaRPr>
          </a:p>
          <a:p>
            <a:pPr lvl="2" eaLnBrk="1" hangingPunct="1">
              <a:lnSpc>
                <a:spcPct val="90000"/>
              </a:lnSpc>
              <a:defRPr/>
            </a:pPr>
            <a:r>
              <a:rPr lang="en-US" altLang="zh-CN" sz="2000" dirty="0">
                <a:sym typeface="Symbol" panose="05050102010706020507" pitchFamily="18" charset="2"/>
              </a:rPr>
              <a:t>and analogously consider </a:t>
            </a:r>
            <a:r>
              <a:rPr lang="en-US" altLang="zh-CN" sz="2000" i="1" dirty="0">
                <a:solidFill>
                  <a:schemeClr val="accent6"/>
                </a:solidFill>
                <a:sym typeface="Symbol" panose="05050102010706020507" pitchFamily="18" charset="2"/>
              </a:rPr>
              <a:t>Q</a:t>
            </a:r>
            <a:r>
              <a:rPr lang="en-US" altLang="zh-CN" sz="2000" dirty="0">
                <a:solidFill>
                  <a:schemeClr val="accent6"/>
                </a:solidFill>
                <a:sym typeface="Symbol" panose="05050102010706020507" pitchFamily="18" charset="2"/>
              </a:rPr>
              <a:t>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)+3</a:t>
            </a:r>
            <a:r>
              <a:rPr lang="en-US" altLang="zh-CN" sz="2000" dirty="0">
                <a:sym typeface="Symbol" panose="05050102010706020507" pitchFamily="18" charset="2"/>
              </a:rPr>
              <a:t>.  </a:t>
            </a:r>
            <a:endParaRPr lang="en-US" altLang="zh-CN" sz="2000" dirty="0">
              <a:sym typeface="Symbol" panose="05050102010706020507" pitchFamily="18" charset="2"/>
            </a:endParaRPr>
          </a:p>
          <a:p>
            <a:pPr lvl="3" eaLnBrk="1" hangingPunct="1">
              <a:lnSpc>
                <a:spcPct val="90000"/>
              </a:lnSpc>
              <a:defRPr/>
            </a:pPr>
            <a:r>
              <a:rPr lang="en-US" altLang="zh-CN" sz="1800" dirty="0">
                <a:solidFill>
                  <a:srgbClr val="800080"/>
                </a:solidFill>
                <a:sym typeface="Symbol" panose="05050102010706020507" pitchFamily="18" charset="2"/>
              </a:rPr>
              <a:t>Unfortunately, since </a:t>
            </a:r>
            <a:r>
              <a:rPr lang="en-US" altLang="zh-CN" sz="1800" i="1" dirty="0">
                <a:sym typeface="Symbol" panose="05050102010706020507" pitchFamily="18" charset="2"/>
              </a:rPr>
              <a:t>q</a:t>
            </a:r>
            <a:r>
              <a:rPr lang="en-US" altLang="zh-CN" sz="1800" baseline="-25000" dirty="0">
                <a:sym typeface="Symbol" panose="05050102010706020507" pitchFamily="18" charset="2"/>
              </a:rPr>
              <a:t>1</a:t>
            </a:r>
            <a:r>
              <a:rPr lang="en-US" altLang="zh-CN" sz="1800" dirty="0">
                <a:sym typeface="Symbol" panose="05050102010706020507" pitchFamily="18" charset="2"/>
              </a:rPr>
              <a:t> = 3</a:t>
            </a:r>
            <a:r>
              <a:rPr lang="en-US" altLang="zh-CN" sz="1800" dirty="0">
                <a:solidFill>
                  <a:srgbClr val="800080"/>
                </a:solidFill>
                <a:sym typeface="Symbol" panose="05050102010706020507" pitchFamily="18" charset="2"/>
              </a:rPr>
              <a:t> is possible, </a:t>
            </a:r>
            <a:r>
              <a:rPr lang="en-US" altLang="zh-CN" sz="1800" dirty="0">
                <a:sym typeface="Symbol" panose="05050102010706020507" pitchFamily="18" charset="2"/>
              </a:rPr>
              <a:t>3|</a:t>
            </a:r>
            <a:r>
              <a:rPr lang="en-US" altLang="zh-CN" sz="1800" i="1" dirty="0">
                <a:sym typeface="Symbol" panose="05050102010706020507" pitchFamily="18" charset="2"/>
              </a:rPr>
              <a:t>Q</a:t>
            </a:r>
            <a:r>
              <a:rPr lang="en-US" altLang="zh-CN" sz="1800" dirty="0">
                <a:solidFill>
                  <a:srgbClr val="800080"/>
                </a:solidFill>
                <a:sym typeface="Symbol" panose="05050102010706020507" pitchFamily="18" charset="2"/>
              </a:rPr>
              <a:t> and so </a:t>
            </a:r>
            <a:r>
              <a:rPr lang="en-US" altLang="zh-CN" sz="1800" i="1" dirty="0">
                <a:sym typeface="Symbol" panose="05050102010706020507" pitchFamily="18" charset="2"/>
              </a:rPr>
              <a:t>Q</a:t>
            </a:r>
            <a:r>
              <a:rPr lang="en-US" altLang="zh-CN" sz="1800" dirty="0">
                <a:solidFill>
                  <a:srgbClr val="800080"/>
                </a:solidFill>
                <a:sym typeface="Symbol" panose="05050102010706020507" pitchFamily="18" charset="2"/>
              </a:rPr>
              <a:t> does have a prime factor among the </a:t>
            </a:r>
            <a:r>
              <a:rPr lang="en-US" altLang="zh-CN" sz="1800" i="1" dirty="0">
                <a:sym typeface="Symbol" panose="05050102010706020507" pitchFamily="18" charset="2"/>
              </a:rPr>
              <a:t>q</a:t>
            </a:r>
            <a:r>
              <a:rPr lang="en-US" altLang="zh-CN" sz="1800" i="1" baseline="-25000" dirty="0">
                <a:sym typeface="Symbol" panose="05050102010706020507" pitchFamily="18" charset="2"/>
              </a:rPr>
              <a:t>i</a:t>
            </a:r>
            <a:r>
              <a:rPr lang="en-US" altLang="zh-CN" sz="1800" dirty="0">
                <a:solidFill>
                  <a:srgbClr val="800080"/>
                </a:solidFill>
                <a:sym typeface="Symbol" panose="05050102010706020507" pitchFamily="18" charset="2"/>
              </a:rPr>
              <a:t>, so this doesn</a:t>
            </a:r>
            <a:r>
              <a:rPr lang="en-US" altLang="zh-CN" sz="1800" dirty="0">
                <a:solidFill>
                  <a:srgbClr val="800080"/>
                </a:solidFill>
                <a:latin typeface="Times New Roman" panose="02020603050405020304" pitchFamily="18" charset="0"/>
                <a:sym typeface="Symbol" panose="05050102010706020507" pitchFamily="18" charset="2"/>
              </a:rPr>
              <a:t>’</a:t>
            </a:r>
            <a:r>
              <a:rPr lang="en-US" altLang="zh-CN" sz="1800" dirty="0">
                <a:solidFill>
                  <a:srgbClr val="800080"/>
                </a:solidFill>
                <a:sym typeface="Symbol" panose="05050102010706020507" pitchFamily="18" charset="2"/>
              </a:rPr>
              <a:t>t work!</a:t>
            </a:r>
            <a:endParaRPr lang="en-US" altLang="zh-CN" sz="1800" dirty="0">
              <a:solidFill>
                <a:srgbClr val="800080"/>
              </a:solidFill>
              <a:sym typeface="Symbol" panose="05050102010706020507" pitchFamily="18" charset="2"/>
            </a:endParaRPr>
          </a:p>
          <a:p>
            <a:pPr lvl="2" eaLnBrk="1" hangingPunct="1">
              <a:lnSpc>
                <a:spcPct val="90000"/>
              </a:lnSpc>
              <a:defRPr/>
            </a:pPr>
            <a:r>
              <a:rPr lang="en-US" altLang="zh-CN" sz="2000" dirty="0">
                <a:sym typeface="Symbol" panose="05050102010706020507" pitchFamily="18" charset="2"/>
              </a:rPr>
              <a:t>So instead, consider </a:t>
            </a:r>
            <a:r>
              <a:rPr lang="en-US" altLang="zh-CN" sz="2000" i="1" dirty="0">
                <a:solidFill>
                  <a:schemeClr val="accent6"/>
                </a:solidFill>
                <a:sym typeface="Symbol" panose="05050102010706020507" pitchFamily="18" charset="2"/>
              </a:rPr>
              <a:t>Q</a:t>
            </a:r>
            <a:r>
              <a:rPr lang="en-US" altLang="zh-CN" sz="2000" dirty="0">
                <a:solidFill>
                  <a:schemeClr val="accent6"/>
                </a:solidFill>
                <a:sym typeface="Symbol" panose="05050102010706020507" pitchFamily="18" charset="2"/>
              </a:rPr>
              <a:t>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)−1 = 4(∏</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−1)+3</a:t>
            </a:r>
            <a:r>
              <a:rPr lang="en-US" altLang="zh-CN" sz="2000" dirty="0">
                <a:sym typeface="Symbol" panose="05050102010706020507" pitchFamily="18" charset="2"/>
              </a:rPr>
              <a:t>.  This has the right form, and has no </a:t>
            </a:r>
            <a:r>
              <a:rPr lang="en-US" altLang="zh-CN" sz="2000" i="1" dirty="0">
                <a:sym typeface="Symbol" panose="05050102010706020507" pitchFamily="18" charset="2"/>
              </a:rPr>
              <a:t>q</a:t>
            </a:r>
            <a:r>
              <a:rPr lang="en-US" altLang="zh-CN" sz="2000" i="1" baseline="-25000" dirty="0">
                <a:sym typeface="Symbol" panose="05050102010706020507" pitchFamily="18" charset="2"/>
              </a:rPr>
              <a:t>i</a:t>
            </a:r>
            <a:r>
              <a:rPr lang="en-US" altLang="zh-CN" sz="2000" dirty="0">
                <a:sym typeface="Symbol" panose="05050102010706020507" pitchFamily="18" charset="2"/>
              </a:rPr>
              <a:t> as a factor since </a:t>
            </a:r>
            <a:r>
              <a:rPr lang="en-US" altLang="zh-CN" sz="2000" dirty="0">
                <a:solidFill>
                  <a:schemeClr val="accent6"/>
                </a:solidFill>
                <a:sym typeface="Symbol" panose="05050102010706020507" pitchFamily="18" charset="2"/>
              </a:rPr>
              <a:t></a:t>
            </a:r>
            <a:r>
              <a:rPr lang="en-US" altLang="zh-CN" sz="2000" i="1" dirty="0" err="1">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 </a:t>
            </a:r>
            <a:r>
              <a:rPr lang="en-US" altLang="zh-CN" sz="2000" i="1" dirty="0">
                <a:solidFill>
                  <a:schemeClr val="accent6"/>
                </a:solidFill>
                <a:sym typeface="Symbol" panose="05050102010706020507" pitchFamily="18" charset="2"/>
              </a:rPr>
              <a:t>Q ≡ q</a:t>
            </a:r>
            <a:r>
              <a:rPr lang="en-US" altLang="zh-CN" sz="2000" i="1" baseline="-25000" dirty="0">
                <a:solidFill>
                  <a:schemeClr val="accent6"/>
                </a:solidFill>
                <a:sym typeface="Symbol" panose="05050102010706020507" pitchFamily="18" charset="2"/>
              </a:rPr>
              <a:t>i</a:t>
            </a:r>
            <a:r>
              <a:rPr lang="en-US" altLang="zh-CN" sz="2000" i="1" dirty="0">
                <a:solidFill>
                  <a:schemeClr val="accent6"/>
                </a:solidFill>
                <a:sym typeface="Symbol" panose="05050102010706020507" pitchFamily="18" charset="2"/>
              </a:rPr>
              <a:t> </a:t>
            </a:r>
            <a:r>
              <a:rPr lang="en-US" altLang="zh-CN" sz="2000" dirty="0">
                <a:solidFill>
                  <a:schemeClr val="accent6"/>
                </a:solidFill>
                <a:sym typeface="Symbol" panose="05050102010706020507" pitchFamily="18" charset="2"/>
              </a:rPr>
              <a:t>−1 (mod </a:t>
            </a:r>
            <a:r>
              <a:rPr lang="en-US" altLang="zh-CN" sz="2000" i="1" dirty="0">
                <a:solidFill>
                  <a:schemeClr val="accent6"/>
                </a:solidFill>
                <a:sym typeface="Symbol" panose="05050102010706020507" pitchFamily="18" charset="2"/>
              </a:rPr>
              <a:t>q</a:t>
            </a:r>
            <a:r>
              <a:rPr lang="en-US" altLang="zh-CN" sz="2000" i="1" baseline="-25000" dirty="0">
                <a:solidFill>
                  <a:schemeClr val="accent6"/>
                </a:solidFill>
                <a:sym typeface="Symbol" panose="05050102010706020507" pitchFamily="18" charset="2"/>
              </a:rPr>
              <a:t>i</a:t>
            </a:r>
            <a:r>
              <a:rPr lang="en-US" altLang="zh-CN" sz="2000" dirty="0">
                <a:solidFill>
                  <a:schemeClr val="accent6"/>
                </a:solidFill>
                <a:sym typeface="Symbol" panose="05050102010706020507" pitchFamily="18" charset="2"/>
              </a:rPr>
              <a:t>)</a:t>
            </a:r>
            <a:r>
              <a:rPr lang="en-US" altLang="zh-CN" sz="2000" dirty="0">
                <a:sym typeface="Symbol" panose="05050102010706020507" pitchFamily="18" charset="2"/>
              </a:rPr>
              <a:t>.</a:t>
            </a:r>
            <a:endParaRPr lang="en-US" altLang="zh-CN" sz="2000" dirty="0">
              <a:sym typeface="Symbol" panose="05050102010706020507" pitchFamily="18" charset="2"/>
            </a:endParaRPr>
          </a:p>
          <a:p>
            <a:pPr lvl="2" eaLnBrk="1" hangingPunct="1">
              <a:lnSpc>
                <a:spcPct val="90000"/>
              </a:lnSpc>
              <a:defRPr/>
            </a:pPr>
            <a:endParaRPr lang="en-US" altLang="zh-CN" sz="2000" dirty="0">
              <a:sym typeface="Symbol" panose="05050102010706020507" pitchFamily="18" charset="2"/>
            </a:endParaRPr>
          </a:p>
        </p:txBody>
      </p:sp>
      <p:sp>
        <p:nvSpPr>
          <p:cNvPr id="10445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3A42AB-9883-4A93-A02E-E16EB0194C76}" type="slidenum">
              <a:rPr lang="en-US" altLang="zh-CN" sz="1400" smtClean="0"/>
            </a:fld>
            <a:endParaRPr lang="en-US" altLang="zh-CN" sz="1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ltLang="zh-CN" b="1"/>
              <a:t>Conjecture and Proof</a:t>
            </a:r>
            <a:endParaRPr lang="en-US" altLang="zh-CN" b="1"/>
          </a:p>
        </p:txBody>
      </p:sp>
      <p:sp>
        <p:nvSpPr>
          <p:cNvPr id="112643" name="Rectangle 3"/>
          <p:cNvSpPr>
            <a:spLocks noGrp="1" noChangeArrowheads="1"/>
          </p:cNvSpPr>
          <p:nvPr>
            <p:ph type="body" idx="1"/>
          </p:nvPr>
        </p:nvSpPr>
        <p:spPr/>
        <p:txBody>
          <a:bodyPr/>
          <a:lstStyle/>
          <a:p>
            <a:pPr eaLnBrk="1" hangingPunct="1">
              <a:lnSpc>
                <a:spcPct val="80000"/>
              </a:lnSpc>
              <a:defRPr/>
            </a:pPr>
            <a:r>
              <a:rPr lang="en-US" altLang="zh-CN" sz="2800" dirty="0"/>
              <a:t>We know that some numbers of the form </a:t>
            </a:r>
            <a:r>
              <a:rPr lang="en-US" altLang="zh-CN" sz="2800" dirty="0">
                <a:solidFill>
                  <a:schemeClr val="accent6"/>
                </a:solidFill>
              </a:rPr>
              <a:t>2</a:t>
            </a:r>
            <a:r>
              <a:rPr lang="en-US" altLang="zh-CN" sz="2800" i="1" baseline="30000" dirty="0">
                <a:solidFill>
                  <a:schemeClr val="accent6"/>
                </a:solidFill>
              </a:rPr>
              <a:t>p</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are prime when </a:t>
            </a:r>
            <a:r>
              <a:rPr lang="en-US" altLang="zh-CN" sz="2800" i="1" dirty="0">
                <a:solidFill>
                  <a:schemeClr val="accent6"/>
                </a:solidFill>
                <a:cs typeface="Times New Roman" panose="02020603050405020304" pitchFamily="18" charset="0"/>
              </a:rPr>
              <a:t>p</a:t>
            </a:r>
            <a:r>
              <a:rPr lang="en-US" altLang="zh-CN" sz="2800" dirty="0">
                <a:cs typeface="Times New Roman" panose="02020603050405020304" pitchFamily="18" charset="0"/>
              </a:rPr>
              <a:t> is prime.</a:t>
            </a:r>
            <a:endParaRPr lang="en-US" altLang="zh-CN" sz="2800" dirty="0">
              <a:cs typeface="Times New Roman" panose="02020603050405020304" pitchFamily="18" charset="0"/>
            </a:endParaRPr>
          </a:p>
          <a:p>
            <a:pPr lvl="1" eaLnBrk="1" hangingPunct="1">
              <a:lnSpc>
                <a:spcPct val="80000"/>
              </a:lnSpc>
              <a:defRPr/>
            </a:pPr>
            <a:r>
              <a:rPr lang="en-US" altLang="zh-CN" sz="2400" dirty="0">
                <a:cs typeface="Times New Roman" panose="02020603050405020304" pitchFamily="18" charset="0"/>
              </a:rPr>
              <a:t>These are called the Mersenne primes.</a:t>
            </a:r>
            <a:endParaRPr lang="en-US" altLang="zh-CN" sz="2400" dirty="0">
              <a:cs typeface="Times New Roman" panose="02020603050405020304" pitchFamily="18" charset="0"/>
            </a:endParaRPr>
          </a:p>
          <a:p>
            <a:pPr eaLnBrk="1" hangingPunct="1">
              <a:lnSpc>
                <a:spcPct val="80000"/>
              </a:lnSpc>
              <a:defRPr/>
            </a:pPr>
            <a:r>
              <a:rPr lang="en-US" altLang="zh-CN" sz="2800" dirty="0">
                <a:cs typeface="Times New Roman" panose="02020603050405020304" pitchFamily="18" charset="0"/>
              </a:rPr>
              <a:t>Can we prove the inverse, that </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is composite whenever either </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&gt;2</a:t>
            </a:r>
            <a:r>
              <a:rPr lang="en-US" altLang="zh-CN" sz="2800" dirty="0">
                <a:cs typeface="Times New Roman" panose="02020603050405020304" pitchFamily="18" charset="0"/>
              </a:rPr>
              <a:t>, or (</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=2</a:t>
            </a:r>
            <a:r>
              <a:rPr lang="en-US" altLang="zh-CN" sz="2800" dirty="0">
                <a:cs typeface="Times New Roman" panose="02020603050405020304" pitchFamily="18" charset="0"/>
              </a:rPr>
              <a:t> but </a:t>
            </a:r>
            <a:r>
              <a:rPr lang="en-US" altLang="zh-CN" sz="2800" i="1" dirty="0">
                <a:solidFill>
                  <a:schemeClr val="accent6"/>
                </a:solidFill>
                <a:cs typeface="Times New Roman" panose="02020603050405020304" pitchFamily="18" charset="0"/>
              </a:rPr>
              <a:t>n</a:t>
            </a:r>
            <a:r>
              <a:rPr lang="en-US" altLang="zh-CN" sz="2800" dirty="0">
                <a:cs typeface="Times New Roman" panose="02020603050405020304" pitchFamily="18" charset="0"/>
              </a:rPr>
              <a:t> is composite)?</a:t>
            </a:r>
            <a:endParaRPr lang="en-US" altLang="zh-CN" sz="2800" dirty="0">
              <a:cs typeface="Times New Roman" panose="02020603050405020304" pitchFamily="18" charset="0"/>
            </a:endParaRPr>
          </a:p>
          <a:p>
            <a:pPr lvl="1" eaLnBrk="1" hangingPunct="1">
              <a:lnSpc>
                <a:spcPct val="80000"/>
              </a:lnSpc>
              <a:defRPr/>
            </a:pPr>
            <a:r>
              <a:rPr lang="en-US" altLang="zh-CN" sz="2400" dirty="0">
                <a:cs typeface="Times New Roman" panose="02020603050405020304" pitchFamily="18" charset="0"/>
              </a:rPr>
              <a:t>All we need is to find a factor greater than 1.</a:t>
            </a:r>
            <a:endParaRPr lang="en-US" altLang="zh-CN" sz="2400" dirty="0">
              <a:cs typeface="Times New Roman" panose="02020603050405020304" pitchFamily="18" charset="0"/>
            </a:endParaRPr>
          </a:p>
          <a:p>
            <a:pPr eaLnBrk="1" hangingPunct="1">
              <a:lnSpc>
                <a:spcPct val="80000"/>
              </a:lnSpc>
              <a:defRPr/>
            </a:pPr>
            <a:r>
              <a:rPr lang="en-US" altLang="zh-CN" sz="2800" dirty="0">
                <a:cs typeface="Times New Roman" panose="02020603050405020304" pitchFamily="18" charset="0"/>
              </a:rPr>
              <a:t>Note </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factors into </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−1)(</a:t>
            </a:r>
            <a:r>
              <a:rPr lang="en-US" altLang="zh-CN" sz="2800" i="1" dirty="0">
                <a:solidFill>
                  <a:schemeClr val="accent6"/>
                </a:solidFill>
                <a:cs typeface="Times New Roman" panose="02020603050405020304" pitchFamily="18" charset="0"/>
              </a:rPr>
              <a:t>a</a:t>
            </a:r>
            <a:r>
              <a:rPr lang="en-US" altLang="zh-CN" sz="2800" i="1" baseline="30000" dirty="0">
                <a:solidFill>
                  <a:schemeClr val="accent6"/>
                </a:solidFill>
                <a:cs typeface="Times New Roman" panose="02020603050405020304" pitchFamily="18" charset="0"/>
              </a:rPr>
              <a:t>n</a:t>
            </a:r>
            <a:r>
              <a:rPr lang="en-US" altLang="zh-CN" sz="2800" baseline="30000" dirty="0">
                <a:solidFill>
                  <a:schemeClr val="accent6"/>
                </a:solidFill>
                <a:cs typeface="Times New Roman" panose="02020603050405020304" pitchFamily="18" charset="0"/>
              </a:rPr>
              <a:t>−1</a:t>
            </a:r>
            <a:r>
              <a:rPr lang="en-US" altLang="zh-CN" sz="2800" dirty="0">
                <a:solidFill>
                  <a:schemeClr val="accent6"/>
                </a:solidFill>
                <a:cs typeface="Times New Roman" panose="02020603050405020304" pitchFamily="18" charset="0"/>
              </a:rPr>
              <a:t>+</a:t>
            </a:r>
            <a:r>
              <a:rPr lang="en-US" altLang="zh-CN" sz="2800" dirty="0">
                <a:solidFill>
                  <a:schemeClr val="accent6"/>
                </a:solidFill>
                <a:latin typeface="Times New Roman" panose="02020603050405020304" pitchFamily="18" charset="0"/>
                <a:cs typeface="Times New Roman" panose="02020603050405020304" pitchFamily="18" charset="0"/>
              </a:rPr>
              <a:t>…</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a</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lvl="1" eaLnBrk="1" hangingPunct="1">
              <a:lnSpc>
                <a:spcPct val="80000"/>
              </a:lnSpc>
              <a:defRPr/>
            </a:pPr>
            <a:r>
              <a:rPr lang="en-US" altLang="zh-CN" sz="2400" dirty="0">
                <a:cs typeface="Times New Roman" panose="02020603050405020304" pitchFamily="18" charset="0"/>
              </a:rPr>
              <a:t>When </a:t>
            </a:r>
            <a:r>
              <a:rPr lang="en-US" altLang="zh-CN" sz="2400" i="1" dirty="0">
                <a:solidFill>
                  <a:schemeClr val="accent6"/>
                </a:solidFill>
                <a:cs typeface="Times New Roman" panose="02020603050405020304" pitchFamily="18" charset="0"/>
              </a:rPr>
              <a:t>a</a:t>
            </a:r>
            <a:r>
              <a:rPr lang="en-US" altLang="zh-CN" sz="2400" dirty="0">
                <a:solidFill>
                  <a:schemeClr val="accent6"/>
                </a:solidFill>
                <a:cs typeface="Times New Roman" panose="02020603050405020304" pitchFamily="18" charset="0"/>
              </a:rPr>
              <a:t>&gt;2</a:t>
            </a:r>
            <a:r>
              <a:rPr lang="en-US" altLang="zh-CN" sz="2400" dirty="0">
                <a:cs typeface="Times New Roman" panose="02020603050405020304" pitchFamily="18" charset="0"/>
              </a:rPr>
              <a:t>, </a:t>
            </a:r>
            <a:r>
              <a:rPr lang="en-US" altLang="zh-CN" sz="2400" dirty="0">
                <a:solidFill>
                  <a:schemeClr val="accent6"/>
                </a:solidFill>
                <a:cs typeface="Times New Roman" panose="02020603050405020304" pitchFamily="18" charset="0"/>
              </a:rPr>
              <a:t>(</a:t>
            </a:r>
            <a:r>
              <a:rPr lang="en-US" altLang="zh-CN" sz="2400" i="1" dirty="0">
                <a:solidFill>
                  <a:schemeClr val="accent6"/>
                </a:solidFill>
                <a:cs typeface="Times New Roman" panose="02020603050405020304" pitchFamily="18" charset="0"/>
              </a:rPr>
              <a:t>a</a:t>
            </a:r>
            <a:r>
              <a:rPr lang="en-US" altLang="zh-CN" sz="2400" dirty="0">
                <a:solidFill>
                  <a:schemeClr val="accent6"/>
                </a:solidFill>
                <a:cs typeface="Times New Roman" panose="02020603050405020304" pitchFamily="18" charset="0"/>
              </a:rPr>
              <a:t>−1)&gt;1</a:t>
            </a:r>
            <a:r>
              <a:rPr lang="en-US" altLang="zh-CN" sz="2400" dirty="0">
                <a:cs typeface="Times New Roman" panose="02020603050405020304" pitchFamily="18" charset="0"/>
              </a:rPr>
              <a:t>, and so we have a factor.</a:t>
            </a:r>
            <a:endParaRPr lang="en-US" altLang="zh-CN" sz="2400" dirty="0">
              <a:cs typeface="Times New Roman" panose="02020603050405020304" pitchFamily="18" charset="0"/>
            </a:endParaRPr>
          </a:p>
          <a:p>
            <a:pPr lvl="1" eaLnBrk="1" hangingPunct="1">
              <a:lnSpc>
                <a:spcPct val="80000"/>
              </a:lnSpc>
              <a:defRPr/>
            </a:pPr>
            <a:r>
              <a:rPr lang="en-US" altLang="zh-CN" sz="2400" dirty="0">
                <a:cs typeface="Times New Roman" panose="02020603050405020304" pitchFamily="18" charset="0"/>
              </a:rPr>
              <a:t>When </a:t>
            </a:r>
            <a:r>
              <a:rPr lang="en-US" altLang="zh-CN" sz="2400" i="1" dirty="0">
                <a:solidFill>
                  <a:schemeClr val="accent6"/>
                </a:solidFill>
                <a:cs typeface="Times New Roman" panose="02020603050405020304" pitchFamily="18" charset="0"/>
              </a:rPr>
              <a:t>n</a:t>
            </a:r>
            <a:r>
              <a:rPr lang="en-US" altLang="zh-CN" sz="2400" dirty="0">
                <a:cs typeface="Times New Roman" panose="02020603050405020304" pitchFamily="18" charset="0"/>
              </a:rPr>
              <a:t> is composite, </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err="1">
                <a:solidFill>
                  <a:schemeClr val="accent6"/>
                </a:solidFill>
                <a:cs typeface="Times New Roman" panose="02020603050405020304" pitchFamily="18" charset="0"/>
                <a:sym typeface="Symbol" panose="05050102010706020507" pitchFamily="18" charset="2"/>
              </a:rPr>
              <a:t>r,s</a:t>
            </a:r>
            <a:r>
              <a:rPr lang="en-US" altLang="zh-CN" sz="2400" dirty="0">
                <a:solidFill>
                  <a:schemeClr val="accent6"/>
                </a:solidFill>
                <a:cs typeface="Times New Roman" panose="02020603050405020304" pitchFamily="18" charset="0"/>
                <a:sym typeface="Symbol" panose="05050102010706020507" pitchFamily="18" charset="2"/>
              </a:rPr>
              <a:t>&gt;1: </a:t>
            </a:r>
            <a:r>
              <a:rPr lang="en-US" altLang="zh-CN" sz="2400" i="1" dirty="0">
                <a:solidFill>
                  <a:schemeClr val="accent6"/>
                </a:solidFill>
                <a:cs typeface="Times New Roman" panose="02020603050405020304" pitchFamily="18" charset="0"/>
                <a:sym typeface="Symbol" panose="05050102010706020507" pitchFamily="18" charset="2"/>
              </a:rPr>
              <a:t>n</a:t>
            </a:r>
            <a:r>
              <a:rPr lang="en-US" altLang="zh-CN" sz="2400" dirty="0">
                <a:solidFill>
                  <a:schemeClr val="accent6"/>
                </a:solidFill>
                <a:cs typeface="Times New Roman" panose="02020603050405020304" pitchFamily="18" charset="0"/>
                <a:sym typeface="Symbol" panose="05050102010706020507" pitchFamily="18" charset="2"/>
              </a:rPr>
              <a:t>=</a:t>
            </a:r>
            <a:r>
              <a:rPr lang="en-US" altLang="zh-CN" sz="2400" i="1" dirty="0" err="1">
                <a:solidFill>
                  <a:schemeClr val="accent6"/>
                </a:solidFill>
                <a:cs typeface="Times New Roman" panose="02020603050405020304" pitchFamily="18" charset="0"/>
                <a:sym typeface="Symbol" panose="05050102010706020507" pitchFamily="18" charset="2"/>
              </a:rPr>
              <a:t>rs</a:t>
            </a:r>
            <a:r>
              <a:rPr lang="en-US" altLang="zh-CN" sz="2400" dirty="0">
                <a:cs typeface="Times New Roman" panose="02020603050405020304" pitchFamily="18" charset="0"/>
                <a:sym typeface="Symbol" panose="05050102010706020507" pitchFamily="18" charset="2"/>
              </a:rPr>
              <a:t>.  Thus, given </a:t>
            </a:r>
            <a:r>
              <a:rPr lang="en-US" altLang="zh-CN" sz="2400" i="1" dirty="0">
                <a:solidFill>
                  <a:schemeClr val="accent6"/>
                </a:solidFill>
                <a:cs typeface="Times New Roman" panose="02020603050405020304" pitchFamily="18" charset="0"/>
                <a:sym typeface="Symbol" panose="05050102010706020507" pitchFamily="18" charset="2"/>
              </a:rPr>
              <a:t>a</a:t>
            </a:r>
            <a:r>
              <a:rPr lang="en-US" altLang="zh-CN" sz="2400" dirty="0">
                <a:solidFill>
                  <a:schemeClr val="accent6"/>
                </a:solidFill>
                <a:cs typeface="Times New Roman" panose="02020603050405020304" pitchFamily="18" charset="0"/>
                <a:sym typeface="Symbol" panose="05050102010706020507" pitchFamily="18" charset="2"/>
              </a:rPr>
              <a:t>=2</a:t>
            </a:r>
            <a:r>
              <a:rPr lang="en-US" altLang="zh-CN" sz="2400" dirty="0">
                <a:cs typeface="Times New Roman" panose="02020603050405020304" pitchFamily="18" charset="0"/>
                <a:sym typeface="Symbol" panose="05050102010706020507" pitchFamily="18" charset="2"/>
              </a:rPr>
              <a:t>, </a:t>
            </a:r>
            <a:r>
              <a:rPr lang="en-US" altLang="zh-CN" sz="2400" i="1" dirty="0">
                <a:solidFill>
                  <a:schemeClr val="accent6"/>
                </a:solidFill>
                <a:cs typeface="Times New Roman" panose="02020603050405020304" pitchFamily="18" charset="0"/>
                <a:sym typeface="Symbol" panose="05050102010706020507" pitchFamily="18" charset="2"/>
              </a:rPr>
              <a:t>a</a:t>
            </a:r>
            <a:r>
              <a:rPr lang="en-US" altLang="zh-CN" sz="2400" i="1" baseline="30000" dirty="0">
                <a:solidFill>
                  <a:schemeClr val="accent6"/>
                </a:solidFill>
                <a:cs typeface="Times New Roman" panose="02020603050405020304" pitchFamily="18" charset="0"/>
                <a:sym typeface="Symbol" panose="05050102010706020507" pitchFamily="18" charset="2"/>
              </a:rPr>
              <a:t>n</a:t>
            </a:r>
            <a:r>
              <a:rPr lang="en-US" altLang="zh-CN" sz="2400" dirty="0">
                <a:solidFill>
                  <a:schemeClr val="accent6"/>
                </a:solidFill>
                <a:cs typeface="Times New Roman" panose="02020603050405020304" pitchFamily="18" charset="0"/>
                <a:sym typeface="Symbol" panose="05050102010706020507" pitchFamily="18" charset="2"/>
              </a:rPr>
              <a:t> =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n</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rs</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a:t>
            </a:r>
            <a:r>
              <a:rPr lang="en-US" altLang="zh-CN" sz="2400" i="1" baseline="30000" dirty="0">
                <a:solidFill>
                  <a:schemeClr val="accent6"/>
                </a:solidFill>
                <a:cs typeface="Times New Roman" panose="02020603050405020304" pitchFamily="18" charset="0"/>
              </a:rPr>
              <a:t>s</a:t>
            </a:r>
            <a:r>
              <a:rPr lang="en-US" altLang="zh-CN" sz="2400" dirty="0">
                <a:cs typeface="Times New Roman" panose="02020603050405020304" pitchFamily="18" charset="0"/>
              </a:rPr>
              <a:t>, and since </a:t>
            </a:r>
            <a:r>
              <a:rPr lang="en-US" altLang="zh-CN" sz="2400" i="1"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&gt;1</a:t>
            </a:r>
            <a:r>
              <a:rPr lang="en-US" altLang="zh-CN" sz="2400" dirty="0">
                <a:cs typeface="Times New Roman" panose="02020603050405020304" pitchFamily="18" charset="0"/>
              </a:rPr>
              <a:t>,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r </a:t>
            </a:r>
            <a:r>
              <a:rPr lang="en-US" altLang="zh-CN" sz="2400" dirty="0">
                <a:solidFill>
                  <a:schemeClr val="accent6"/>
                </a:solidFill>
                <a:cs typeface="Times New Roman" panose="02020603050405020304" pitchFamily="18" charset="0"/>
              </a:rPr>
              <a:t>&gt; 2 </a:t>
            </a:r>
            <a:r>
              <a:rPr lang="en-US" altLang="zh-CN" sz="2400" dirty="0">
                <a:cs typeface="Times New Roman" panose="02020603050405020304" pitchFamily="18" charset="0"/>
              </a:rPr>
              <a:t>so </a:t>
            </a:r>
            <a:r>
              <a:rPr lang="en-US" altLang="zh-CN" sz="2400" dirty="0">
                <a:solidFill>
                  <a:schemeClr val="accent6"/>
                </a:solidFill>
                <a:cs typeface="Times New Roman" panose="02020603050405020304" pitchFamily="18" charset="0"/>
              </a:rPr>
              <a:t>2</a:t>
            </a:r>
            <a:r>
              <a:rPr lang="en-US" altLang="zh-CN" sz="2400" i="1" baseline="30000" dirty="0">
                <a:solidFill>
                  <a:schemeClr val="accent6"/>
                </a:solidFill>
                <a:cs typeface="Times New Roman" panose="02020603050405020304" pitchFamily="18" charset="0"/>
              </a:rPr>
              <a:t>n</a:t>
            </a:r>
            <a:r>
              <a:rPr lang="en-US" altLang="zh-CN" sz="2400" dirty="0">
                <a:solidFill>
                  <a:schemeClr val="accent6"/>
                </a:solidFill>
                <a:cs typeface="Times New Roman" panose="02020603050405020304" pitchFamily="18" charset="0"/>
              </a:rPr>
              <a:t> − 1 = </a:t>
            </a:r>
            <a:r>
              <a:rPr lang="en-US" altLang="zh-CN" sz="2400" i="1" dirty="0">
                <a:solidFill>
                  <a:schemeClr val="accent6"/>
                </a:solidFill>
                <a:cs typeface="Times New Roman" panose="02020603050405020304" pitchFamily="18" charset="0"/>
              </a:rPr>
              <a:t>b</a:t>
            </a:r>
            <a:r>
              <a:rPr lang="en-US" altLang="zh-CN" sz="2400" i="1" baseline="30000" dirty="0">
                <a:solidFill>
                  <a:schemeClr val="accent6"/>
                </a:solidFill>
                <a:cs typeface="Times New Roman" panose="02020603050405020304" pitchFamily="18" charset="0"/>
              </a:rPr>
              <a:t>s</a:t>
            </a:r>
            <a:r>
              <a:rPr lang="en-US" altLang="zh-CN" sz="2400" dirty="0">
                <a:solidFill>
                  <a:schemeClr val="accent6"/>
                </a:solidFill>
                <a:cs typeface="Times New Roman" panose="02020603050405020304" pitchFamily="18" charset="0"/>
              </a:rPr>
              <a:t>−1</a:t>
            </a:r>
            <a:r>
              <a:rPr lang="en-US" altLang="zh-CN" sz="2400" dirty="0">
                <a:cs typeface="Times New Roman" panose="02020603050405020304" pitchFamily="18" charset="0"/>
              </a:rPr>
              <a:t> with </a:t>
            </a:r>
            <a:r>
              <a:rPr lang="en-US" altLang="zh-CN" sz="2400" i="1" dirty="0">
                <a:solidFill>
                  <a:schemeClr val="accent6"/>
                </a:solidFill>
                <a:cs typeface="Times New Roman" panose="02020603050405020304" pitchFamily="18" charset="0"/>
              </a:rPr>
              <a:t>b</a:t>
            </a:r>
            <a:r>
              <a:rPr lang="en-US" altLang="zh-CN" sz="2400" dirty="0">
                <a:solidFill>
                  <a:schemeClr val="accent6"/>
                </a:solidFill>
                <a:cs typeface="Times New Roman" panose="02020603050405020304" pitchFamily="18" charset="0"/>
              </a:rPr>
              <a:t> = 2</a:t>
            </a:r>
            <a:r>
              <a:rPr lang="en-US" altLang="zh-CN" sz="2400" i="1" baseline="30000" dirty="0">
                <a:solidFill>
                  <a:schemeClr val="accent6"/>
                </a:solidFill>
                <a:cs typeface="Times New Roman" panose="02020603050405020304" pitchFamily="18" charset="0"/>
              </a:rPr>
              <a:t>r</a:t>
            </a:r>
            <a:r>
              <a:rPr lang="en-US" altLang="zh-CN" sz="2400" dirty="0">
                <a:solidFill>
                  <a:schemeClr val="accent6"/>
                </a:solidFill>
                <a:cs typeface="Times New Roman" panose="02020603050405020304" pitchFamily="18" charset="0"/>
              </a:rPr>
              <a:t> &gt; 2</a:t>
            </a:r>
            <a:r>
              <a:rPr lang="en-US" altLang="zh-CN" sz="2400" dirty="0">
                <a:cs typeface="Times New Roman" panose="02020603050405020304" pitchFamily="18" charset="0"/>
              </a:rPr>
              <a:t>, which now fits the first case.</a:t>
            </a:r>
            <a:endParaRPr lang="en-US" altLang="zh-CN" sz="2400" baseline="30000" dirty="0">
              <a:cs typeface="Times New Roman" panose="02020603050405020304" pitchFamily="18" charset="0"/>
            </a:endParaRPr>
          </a:p>
        </p:txBody>
      </p:sp>
      <p:sp>
        <p:nvSpPr>
          <p:cNvPr id="106500"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777961-481E-402C-A043-4EE37265088E}" type="slidenum">
              <a:rPr lang="en-US" altLang="zh-CN" sz="1400" smtClean="0"/>
            </a:fld>
            <a:endParaRPr lang="en-US"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239713"/>
            <a:ext cx="8686800" cy="1143000"/>
          </a:xfrm>
        </p:spPr>
        <p:txBody>
          <a:bodyPr/>
          <a:lstStyle/>
          <a:p>
            <a:pPr eaLnBrk="1" hangingPunct="1"/>
            <a:r>
              <a:rPr lang="en-US" altLang="zh-CN" b="1"/>
              <a:t>Conjecture &amp; Counterexamples</a:t>
            </a:r>
            <a:endParaRPr lang="en-US" altLang="zh-CN" b="1"/>
          </a:p>
        </p:txBody>
      </p:sp>
      <p:sp>
        <p:nvSpPr>
          <p:cNvPr id="309251" name="Rectangle 3"/>
          <p:cNvSpPr>
            <a:spLocks noGrp="1" noChangeArrowheads="1"/>
          </p:cNvSpPr>
          <p:nvPr>
            <p:ph type="body" idx="1"/>
          </p:nvPr>
        </p:nvSpPr>
        <p:spPr/>
        <p:txBody>
          <a:bodyPr/>
          <a:lstStyle/>
          <a:p>
            <a:pPr eaLnBrk="1" hangingPunct="1">
              <a:defRPr/>
            </a:pPr>
            <a:r>
              <a:rPr lang="en-US" altLang="zh-CN" sz="2800" b="1" dirty="0"/>
              <a:t>Conjecture: </a:t>
            </a:r>
            <a:r>
              <a:rPr lang="en-US" altLang="zh-CN" sz="2800" b="1" dirty="0">
                <a:sym typeface="Symbol" panose="05050102010706020507" pitchFamily="18" charset="2"/>
              </a:rPr>
              <a:t> </a:t>
            </a:r>
            <a:r>
              <a:rPr lang="en-US" altLang="zh-CN" sz="2800" dirty="0">
                <a:sym typeface="Symbol" panose="05050102010706020507" pitchFamily="18" charset="2"/>
              </a:rPr>
              <a:t>integers </a:t>
            </a:r>
            <a:r>
              <a:rPr lang="en-US" altLang="zh-CN" sz="2800" i="1" dirty="0">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&gt;0</a:t>
            </a:r>
            <a:r>
              <a:rPr lang="en-US" altLang="zh-CN" sz="2800" dirty="0">
                <a:sym typeface="Symbol" panose="05050102010706020507" pitchFamily="18" charset="2"/>
              </a:rPr>
              <a:t>,</a:t>
            </a:r>
            <a:r>
              <a:rPr lang="en-US" altLang="zh-CN" sz="2800" dirty="0"/>
              <a:t> </a:t>
            </a:r>
            <a:r>
              <a:rPr lang="en-US" altLang="zh-CN" sz="2800" i="1" dirty="0">
                <a:solidFill>
                  <a:schemeClr val="accent6"/>
                </a:solidFill>
              </a:rPr>
              <a:t>n</a:t>
            </a:r>
            <a:r>
              <a:rPr lang="en-US" altLang="zh-CN" sz="2800" baseline="30000" dirty="0">
                <a:solidFill>
                  <a:schemeClr val="accent6"/>
                </a:solidFill>
              </a:rPr>
              <a:t>2</a:t>
            </a:r>
            <a:r>
              <a:rPr lang="en-US" altLang="zh-CN" sz="2800" dirty="0">
                <a:solidFill>
                  <a:schemeClr val="accent6"/>
                </a:solidFill>
                <a:cs typeface="Times New Roman" panose="02020603050405020304" pitchFamily="18" charset="0"/>
              </a:rPr>
              <a:t>−</a:t>
            </a:r>
            <a:r>
              <a:rPr lang="en-US" altLang="zh-CN" sz="2800" i="1"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+41 </a:t>
            </a:r>
            <a:r>
              <a:rPr lang="en-US" altLang="zh-CN" sz="2800" dirty="0">
                <a:cs typeface="Times New Roman" panose="02020603050405020304" pitchFamily="18" charset="0"/>
              </a:rPr>
              <a:t>is prime.</a:t>
            </a:r>
            <a:endParaRPr lang="en-US" altLang="zh-CN" sz="2800" dirty="0">
              <a:cs typeface="Times New Roman" panose="02020603050405020304" pitchFamily="18" charset="0"/>
            </a:endParaRPr>
          </a:p>
          <a:p>
            <a:pPr lvl="1" eaLnBrk="1" hangingPunct="1">
              <a:defRPr/>
            </a:pPr>
            <a:r>
              <a:rPr lang="en-US" altLang="zh-CN" sz="2400" b="1" dirty="0">
                <a:cs typeface="Times New Roman" panose="02020603050405020304" pitchFamily="18" charset="0"/>
              </a:rPr>
              <a:t>Hm, let</a:t>
            </a:r>
            <a:r>
              <a:rPr lang="en-US" altLang="zh-CN" sz="2400" b="1" dirty="0">
                <a:latin typeface="Times New Roman" panose="02020603050405020304" pitchFamily="18" charset="0"/>
                <a:cs typeface="Times New Roman" panose="02020603050405020304" pitchFamily="18" charset="0"/>
              </a:rPr>
              <a:t>’</a:t>
            </a:r>
            <a:r>
              <a:rPr lang="en-US" altLang="zh-CN" sz="2400" b="1" dirty="0">
                <a:cs typeface="Times New Roman" panose="02020603050405020304" pitchFamily="18" charset="0"/>
              </a:rPr>
              <a:t>s see if we can find any counter-examples: </a:t>
            </a:r>
            <a:endParaRPr lang="en-US" altLang="zh-CN" sz="2400" b="1" dirty="0">
              <a:cs typeface="Times New Roman" panose="02020603050405020304" pitchFamily="18" charset="0"/>
            </a:endParaRPr>
          </a:p>
          <a:p>
            <a:pPr lvl="2" eaLnBrk="1" hangingPunct="1">
              <a:defRPr/>
            </a:pPr>
            <a:r>
              <a:rPr lang="en-US" altLang="zh-CN" sz="2000" dirty="0">
                <a:solidFill>
                  <a:schemeClr val="accent6"/>
                </a:solidFill>
                <a:cs typeface="Times New Roman" panose="02020603050405020304" pitchFamily="18" charset="0"/>
              </a:rPr>
              <a:t>1</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−1+41 = 41 </a:t>
            </a:r>
            <a:r>
              <a:rPr lang="en-US" altLang="zh-CN" sz="2000" dirty="0">
                <a:cs typeface="Times New Roman" panose="02020603050405020304" pitchFamily="18" charset="0"/>
              </a:rPr>
              <a:t>(prime)</a:t>
            </a:r>
            <a:endParaRPr lang="en-US" altLang="zh-CN" sz="2000" dirty="0">
              <a:cs typeface="Times New Roman" panose="02020603050405020304" pitchFamily="18" charset="0"/>
            </a:endParaRPr>
          </a:p>
          <a:p>
            <a:pPr lvl="2" eaLnBrk="1" hangingPunct="1">
              <a:defRPr/>
            </a:pPr>
            <a:r>
              <a:rPr lang="en-US" altLang="zh-CN" sz="2000" dirty="0">
                <a:solidFill>
                  <a:schemeClr val="accent6"/>
                </a:solidFill>
                <a:cs typeface="Times New Roman" panose="02020603050405020304" pitchFamily="18" charset="0"/>
              </a:rPr>
              <a:t>2</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−2+41 = 4−2+41 = 43 </a:t>
            </a:r>
            <a:r>
              <a:rPr lang="en-US" altLang="zh-CN" sz="2000" dirty="0">
                <a:cs typeface="Times New Roman" panose="02020603050405020304" pitchFamily="18" charset="0"/>
              </a:rPr>
              <a:t>(prime)</a:t>
            </a:r>
            <a:endParaRPr lang="en-US" altLang="zh-CN" sz="2000" dirty="0">
              <a:cs typeface="Times New Roman" panose="02020603050405020304" pitchFamily="18" charset="0"/>
            </a:endParaRPr>
          </a:p>
          <a:p>
            <a:pPr lvl="2" eaLnBrk="1" hangingPunct="1">
              <a:defRPr/>
            </a:pPr>
            <a:r>
              <a:rPr lang="en-US" altLang="zh-CN" sz="2000" dirty="0">
                <a:solidFill>
                  <a:schemeClr val="accent6"/>
                </a:solidFill>
                <a:cs typeface="Times New Roman" panose="02020603050405020304" pitchFamily="18" charset="0"/>
              </a:rPr>
              <a:t>3</a:t>
            </a:r>
            <a:r>
              <a:rPr lang="en-US" altLang="zh-CN" sz="2000" baseline="30000" dirty="0">
                <a:solidFill>
                  <a:schemeClr val="accent6"/>
                </a:solidFill>
                <a:cs typeface="Times New Roman" panose="02020603050405020304" pitchFamily="18" charset="0"/>
              </a:rPr>
              <a:t>2</a:t>
            </a:r>
            <a:r>
              <a:rPr lang="en-US" altLang="zh-CN" sz="2000" dirty="0">
                <a:solidFill>
                  <a:schemeClr val="accent6"/>
                </a:solidFill>
                <a:cs typeface="Times New Roman" panose="02020603050405020304" pitchFamily="18" charset="0"/>
              </a:rPr>
              <a:t>−3+41 = 9−3+41 = 47 </a:t>
            </a:r>
            <a:r>
              <a:rPr lang="en-US" altLang="zh-CN" sz="2000" dirty="0">
                <a:cs typeface="Times New Roman" panose="02020603050405020304" pitchFamily="18" charset="0"/>
              </a:rPr>
              <a:t>(prime)   </a:t>
            </a:r>
            <a:r>
              <a:rPr lang="en-US" altLang="zh-CN" sz="2000" dirty="0">
                <a:solidFill>
                  <a:srgbClr val="800080"/>
                </a:solidFill>
                <a:cs typeface="Times New Roman" panose="02020603050405020304" pitchFamily="18" charset="0"/>
              </a:rPr>
              <a:t>Looking good so far!!</a:t>
            </a:r>
            <a:endParaRPr lang="en-US" altLang="zh-CN" sz="2000" dirty="0">
              <a:solidFill>
                <a:srgbClr val="800080"/>
              </a:solidFill>
              <a:cs typeface="Times New Roman" panose="02020603050405020304" pitchFamily="18" charset="0"/>
            </a:endParaRPr>
          </a:p>
          <a:p>
            <a:pPr lvl="1" eaLnBrk="1" hangingPunct="1">
              <a:defRPr/>
            </a:pPr>
            <a:r>
              <a:rPr lang="en-US" altLang="zh-CN" sz="2400" dirty="0">
                <a:cs typeface="Times New Roman" panose="02020603050405020304" pitchFamily="18" charset="0"/>
              </a:rPr>
              <a:t>Can we conclude after showing that it checks out in, say, 20 or 30 cases, that the conjecture must be true?</a:t>
            </a:r>
            <a:endParaRPr lang="en-US" altLang="zh-CN" sz="2400" dirty="0">
              <a:cs typeface="Times New Roman" panose="02020603050405020304" pitchFamily="18" charset="0"/>
            </a:endParaRPr>
          </a:p>
          <a:p>
            <a:pPr eaLnBrk="1" hangingPunct="1">
              <a:defRPr/>
            </a:pPr>
            <a:r>
              <a:rPr lang="en-US" altLang="zh-CN" sz="2800" b="1" u="sng" dirty="0">
                <a:solidFill>
                  <a:schemeClr val="accent6"/>
                </a:solidFill>
                <a:cs typeface="Times New Roman" panose="02020603050405020304" pitchFamily="18" charset="0"/>
              </a:rPr>
              <a:t>NEVER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 </a:t>
            </a:r>
            <a:r>
              <a:rPr lang="en-US" altLang="zh-CN" sz="2800" b="1" u="sng" dirty="0" err="1">
                <a:solidFill>
                  <a:schemeClr val="accent6"/>
                </a:solidFill>
                <a:cs typeface="Times New Roman" panose="02020603050405020304" pitchFamily="18" charset="0"/>
              </a:rPr>
              <a:t>NEVER</a:t>
            </a:r>
            <a:r>
              <a:rPr lang="en-US" altLang="zh-CN" sz="2800" b="1" u="sng" dirty="0">
                <a:solidFill>
                  <a:schemeClr val="accent6"/>
                </a:solidFill>
                <a:cs typeface="Times New Roman" panose="02020603050405020304" pitchFamily="18" charset="0"/>
              </a:rPr>
              <a:t>!</a:t>
            </a:r>
            <a:endParaRPr lang="en-US" altLang="zh-CN" sz="2800" b="1" u="sng" dirty="0">
              <a:solidFill>
                <a:schemeClr val="accent6"/>
              </a:solidFill>
              <a:cs typeface="Times New Roman" panose="02020603050405020304" pitchFamily="18" charset="0"/>
            </a:endParaRPr>
          </a:p>
          <a:p>
            <a:pPr lvl="1" eaLnBrk="1" hangingPunct="1">
              <a:defRPr/>
            </a:pPr>
            <a:r>
              <a:rPr lang="en-US" altLang="zh-CN" sz="2400" dirty="0">
                <a:cs typeface="Times New Roman" panose="02020603050405020304" pitchFamily="18" charset="0"/>
              </a:rPr>
              <a:t>Of course, 41</a:t>
            </a:r>
            <a:r>
              <a:rPr lang="en-US" altLang="zh-CN" sz="2400" baseline="30000" dirty="0">
                <a:cs typeface="Times New Roman" panose="02020603050405020304" pitchFamily="18" charset="0"/>
              </a:rPr>
              <a:t>2</a:t>
            </a:r>
            <a:r>
              <a:rPr lang="en-US" altLang="zh-CN" sz="2400" dirty="0">
                <a:cs typeface="Times New Roman" panose="02020603050405020304" pitchFamily="18" charset="0"/>
              </a:rPr>
              <a:t>−41+41 is divisible by 41!!</a:t>
            </a:r>
            <a:endParaRPr lang="en-US" altLang="zh-CN" sz="2400" dirty="0">
              <a:cs typeface="Times New Roman" panose="02020603050405020304" pitchFamily="18" charset="0"/>
            </a:endParaRPr>
          </a:p>
        </p:txBody>
      </p:sp>
      <p:sp>
        <p:nvSpPr>
          <p:cNvPr id="10854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31AA4F-48CA-49B0-91EE-0718AE4074B3}" type="slidenum">
              <a:rPr lang="en-US" altLang="zh-CN" sz="1400" smtClean="0"/>
            </a:fld>
            <a:endParaRPr lang="en-US" altLang="zh-CN" sz="140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z="4000" b="1"/>
              <a:t>Even Great Mathematicians Can Propose False Conjectures!</a:t>
            </a:r>
            <a:endParaRPr lang="en-US" altLang="zh-CN" sz="4000" b="1"/>
          </a:p>
        </p:txBody>
      </p:sp>
      <p:sp>
        <p:nvSpPr>
          <p:cNvPr id="116739" name="Rectangle 3"/>
          <p:cNvSpPr>
            <a:spLocks noGrp="1" noChangeArrowheads="1"/>
          </p:cNvSpPr>
          <p:nvPr>
            <p:ph type="body" idx="1"/>
          </p:nvPr>
        </p:nvSpPr>
        <p:spPr>
          <a:xfrm>
            <a:off x="457200" y="2057400"/>
            <a:ext cx="8229600" cy="4525963"/>
          </a:xfrm>
        </p:spPr>
        <p:txBody>
          <a:bodyPr/>
          <a:lstStyle/>
          <a:p>
            <a:pPr eaLnBrk="1" hangingPunct="1">
              <a:defRPr/>
            </a:pPr>
            <a:r>
              <a:rPr lang="en-US" altLang="zh-CN" sz="2800" dirty="0"/>
              <a:t>Euler conjectured that for </a:t>
            </a:r>
            <a:r>
              <a:rPr lang="en-US" altLang="zh-CN" sz="2800" i="1" dirty="0">
                <a:solidFill>
                  <a:schemeClr val="accent6"/>
                </a:solidFill>
              </a:rPr>
              <a:t>n</a:t>
            </a:r>
            <a:r>
              <a:rPr lang="en-US" altLang="zh-CN" sz="2800" dirty="0">
                <a:solidFill>
                  <a:schemeClr val="accent6"/>
                </a:solidFill>
              </a:rPr>
              <a:t>&gt;2</a:t>
            </a:r>
            <a:r>
              <a:rPr lang="en-US" altLang="zh-CN" sz="2800" dirty="0"/>
              <a:t>, the sum of </a:t>
            </a:r>
            <a:r>
              <a:rPr lang="en-US" altLang="zh-CN" sz="2800" i="1" dirty="0">
                <a:solidFill>
                  <a:schemeClr val="accent6"/>
                </a:solidFill>
              </a:rPr>
              <a:t>n</a:t>
            </a:r>
            <a:r>
              <a:rPr lang="en-US" altLang="zh-CN" sz="2800" dirty="0">
                <a:solidFill>
                  <a:schemeClr val="accent6"/>
                </a:solidFill>
                <a:cs typeface="Times New Roman" panose="02020603050405020304" pitchFamily="18" charset="0"/>
              </a:rPr>
              <a:t>−1</a:t>
            </a:r>
            <a:r>
              <a:rPr lang="en-US" altLang="zh-CN" sz="2800" dirty="0">
                <a:cs typeface="Times New Roman" panose="02020603050405020304" pitchFamily="18" charset="0"/>
              </a:rPr>
              <a:t> </a:t>
            </a:r>
            <a:r>
              <a:rPr lang="en-US" altLang="zh-CN" sz="2800" i="1" dirty="0">
                <a:cs typeface="Times New Roman" panose="02020603050405020304" pitchFamily="18" charset="0"/>
              </a:rPr>
              <a:t>n</a:t>
            </a:r>
            <a:r>
              <a:rPr lang="en-US" altLang="zh-CN" sz="2800" baseline="30000" dirty="0">
                <a:cs typeface="Times New Roman" panose="02020603050405020304" pitchFamily="18" charset="0"/>
              </a:rPr>
              <a:t>th</a:t>
            </a:r>
            <a:r>
              <a:rPr lang="en-US" altLang="zh-CN" sz="2800" dirty="0">
                <a:cs typeface="Times New Roman" panose="02020603050405020304" pitchFamily="18" charset="0"/>
              </a:rPr>
              <a:t> powers of positive integers is not an </a:t>
            </a:r>
            <a:r>
              <a:rPr lang="en-US" altLang="zh-CN" sz="2800" i="1" dirty="0">
                <a:cs typeface="Times New Roman" panose="02020603050405020304" pitchFamily="18" charset="0"/>
              </a:rPr>
              <a:t>n</a:t>
            </a:r>
            <a:r>
              <a:rPr lang="en-US" altLang="zh-CN" sz="2800" dirty="0">
                <a:cs typeface="Times New Roman" panose="02020603050405020304" pitchFamily="18" charset="0"/>
              </a:rPr>
              <a:t>th power.</a:t>
            </a:r>
            <a:endParaRPr lang="en-US" altLang="zh-CN" sz="2800" dirty="0">
              <a:cs typeface="Times New Roman" panose="02020603050405020304" pitchFamily="18" charset="0"/>
            </a:endParaRPr>
          </a:p>
          <a:p>
            <a:pPr lvl="1" eaLnBrk="1" hangingPunct="1">
              <a:defRPr/>
            </a:pPr>
            <a:r>
              <a:rPr lang="en-US" altLang="zh-CN" sz="2400" dirty="0">
                <a:cs typeface="Times New Roman" panose="02020603050405020304" pitchFamily="18" charset="0"/>
              </a:rPr>
              <a:t>Remained true for all cases checked for 200 years, but no proof was found.</a:t>
            </a:r>
            <a:endParaRPr lang="en-US" altLang="zh-CN" sz="2400" dirty="0">
              <a:cs typeface="Times New Roman" panose="02020603050405020304" pitchFamily="18" charset="0"/>
            </a:endParaRPr>
          </a:p>
          <a:p>
            <a:pPr eaLnBrk="1" hangingPunct="1">
              <a:defRPr/>
            </a:pPr>
            <a:r>
              <a:rPr lang="en-US" altLang="zh-CN" sz="2800" dirty="0">
                <a:cs typeface="Times New Roman" panose="02020603050405020304" pitchFamily="18" charset="0"/>
              </a:rPr>
              <a:t>Finally, in 1966, someone noticed that</a:t>
            </a:r>
            <a:br>
              <a:rPr lang="en-US" altLang="zh-CN" sz="2800" dirty="0">
                <a:cs typeface="Times New Roman" panose="02020603050405020304" pitchFamily="18" charset="0"/>
              </a:rPr>
            </a:br>
            <a:r>
              <a:rPr lang="en-US" altLang="zh-CN" sz="2800" dirty="0">
                <a:cs typeface="Times New Roman" panose="02020603050405020304" pitchFamily="18" charset="0"/>
              </a:rPr>
              <a:t>	</a:t>
            </a:r>
            <a:r>
              <a:rPr lang="en-US" altLang="zh-CN" sz="2800" dirty="0">
                <a:solidFill>
                  <a:schemeClr val="accent6"/>
                </a:solidFill>
                <a:cs typeface="Times New Roman" panose="02020603050405020304" pitchFamily="18" charset="0"/>
              </a:rPr>
              <a:t>27</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+ 84</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+ 110</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+ 133</a:t>
            </a:r>
            <a:r>
              <a:rPr lang="en-US" altLang="zh-CN" sz="2800" baseline="30000" dirty="0">
                <a:solidFill>
                  <a:schemeClr val="accent6"/>
                </a:solidFill>
                <a:cs typeface="Times New Roman" panose="02020603050405020304" pitchFamily="18" charset="0"/>
              </a:rPr>
              <a:t>5</a:t>
            </a:r>
            <a:r>
              <a:rPr lang="en-US" altLang="zh-CN" sz="2800" dirty="0">
                <a:solidFill>
                  <a:schemeClr val="accent6"/>
                </a:solidFill>
                <a:cs typeface="Times New Roman" panose="02020603050405020304" pitchFamily="18" charset="0"/>
              </a:rPr>
              <a:t> = 144</a:t>
            </a:r>
            <a:r>
              <a:rPr lang="en-US" altLang="zh-CN" sz="2800" baseline="30000" dirty="0">
                <a:solidFill>
                  <a:schemeClr val="accent6"/>
                </a:solidFill>
                <a:cs typeface="Times New Roman" panose="02020603050405020304" pitchFamily="18" charset="0"/>
              </a:rPr>
              <a:t>5</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lvl="1" eaLnBrk="1" hangingPunct="1">
              <a:defRPr/>
            </a:pPr>
            <a:r>
              <a:rPr lang="en-US" altLang="zh-CN" sz="2400" dirty="0">
                <a:cs typeface="Times New Roman" panose="02020603050405020304" pitchFamily="18" charset="0"/>
              </a:rPr>
              <a:t>Larger counter-examples have also been found for </a:t>
            </a:r>
            <a:r>
              <a:rPr lang="en-US" altLang="zh-CN" sz="2400" i="1" dirty="0">
                <a:cs typeface="Times New Roman" panose="02020603050405020304" pitchFamily="18" charset="0"/>
              </a:rPr>
              <a:t>n</a:t>
            </a:r>
            <a:r>
              <a:rPr lang="en-US" altLang="zh-CN" sz="2400" dirty="0">
                <a:cs typeface="Times New Roman" panose="02020603050405020304" pitchFamily="18" charset="0"/>
              </a:rPr>
              <a:t>=4, but none for </a:t>
            </a:r>
            <a:r>
              <a:rPr lang="en-US" altLang="zh-CN" sz="2400" i="1" dirty="0">
                <a:cs typeface="Times New Roman" panose="02020603050405020304" pitchFamily="18" charset="0"/>
              </a:rPr>
              <a:t>n</a:t>
            </a:r>
            <a:r>
              <a:rPr lang="en-US" altLang="zh-CN" sz="2400" dirty="0">
                <a:cs typeface="Times New Roman" panose="02020603050405020304" pitchFamily="18" charset="0"/>
              </a:rPr>
              <a:t>&gt;5 yet.</a:t>
            </a:r>
            <a:endParaRPr lang="en-US" altLang="zh-CN" sz="2400" dirty="0">
              <a:cs typeface="Times New Roman" panose="02020603050405020304" pitchFamily="18" charset="0"/>
            </a:endParaRPr>
          </a:p>
        </p:txBody>
      </p:sp>
      <p:sp>
        <p:nvSpPr>
          <p:cNvPr id="110596"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AAC592-109A-4FB4-94BF-A28B5BE433EE}" type="slidenum">
              <a:rPr lang="en-US" altLang="zh-CN" sz="1400" smtClean="0"/>
            </a:fld>
            <a:endParaRPr lang="en-US" altLang="zh-CN"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90488"/>
            <a:ext cx="8229600" cy="1143000"/>
          </a:xfrm>
        </p:spPr>
        <p:txBody>
          <a:bodyPr/>
          <a:lstStyle/>
          <a:p>
            <a:pPr eaLnBrk="1" hangingPunct="1"/>
            <a:r>
              <a:rPr lang="en-US" altLang="zh-CN" b="1"/>
              <a:t>Fermat</a:t>
            </a:r>
            <a:r>
              <a:rPr lang="en-US" altLang="zh-CN" b="1">
                <a:latin typeface="Times New Roman" panose="02020603050405020304" pitchFamily="18" charset="0"/>
              </a:rPr>
              <a:t>’</a:t>
            </a:r>
            <a:r>
              <a:rPr lang="en-US" altLang="zh-CN" b="1"/>
              <a:t>s </a:t>
            </a:r>
            <a:r>
              <a:rPr lang="en-US" altLang="zh-CN" b="1">
                <a:latin typeface="Times New Roman" panose="02020603050405020304" pitchFamily="18" charset="0"/>
              </a:rPr>
              <a:t>“</a:t>
            </a:r>
            <a:r>
              <a:rPr lang="en-US" altLang="zh-CN" b="1"/>
              <a:t>Last Theorem</a:t>
            </a:r>
            <a:r>
              <a:rPr lang="en-US" altLang="zh-CN" b="1">
                <a:latin typeface="Times New Roman" panose="02020603050405020304" pitchFamily="18" charset="0"/>
              </a:rPr>
              <a:t>”</a:t>
            </a:r>
            <a:endParaRPr lang="en-US" altLang="zh-CN" b="1"/>
          </a:p>
        </p:txBody>
      </p:sp>
      <p:sp>
        <p:nvSpPr>
          <p:cNvPr id="118787" name="Rectangle 3"/>
          <p:cNvSpPr>
            <a:spLocks noGrp="1" noChangeArrowheads="1"/>
          </p:cNvSpPr>
          <p:nvPr>
            <p:ph type="body" idx="1"/>
          </p:nvPr>
        </p:nvSpPr>
        <p:spPr>
          <a:xfrm>
            <a:off x="277813" y="1485900"/>
            <a:ext cx="8588375" cy="5197475"/>
          </a:xfrm>
        </p:spPr>
        <p:txBody>
          <a:bodyPr/>
          <a:lstStyle/>
          <a:p>
            <a:pPr eaLnBrk="1" hangingPunct="1">
              <a:lnSpc>
                <a:spcPct val="90000"/>
              </a:lnSpc>
              <a:defRPr/>
            </a:pPr>
            <a:r>
              <a:rPr lang="en-US" altLang="zh-CN" sz="2800" b="1" dirty="0"/>
              <a:t>Theorem:</a:t>
            </a:r>
            <a:r>
              <a:rPr lang="en-US" altLang="zh-CN" sz="2800" dirty="0"/>
              <a:t> </a:t>
            </a:r>
            <a:r>
              <a:rPr lang="en-US" altLang="zh-CN" sz="2800" i="1" dirty="0" err="1">
                <a:solidFill>
                  <a:schemeClr val="accent6"/>
                </a:solidFill>
              </a:rPr>
              <a:t>x</a:t>
            </a:r>
            <a:r>
              <a:rPr lang="en-US" altLang="zh-CN" sz="2800" i="1" baseline="30000" dirty="0" err="1">
                <a:solidFill>
                  <a:schemeClr val="accent6"/>
                </a:solidFill>
              </a:rPr>
              <a:t>n</a:t>
            </a:r>
            <a:r>
              <a:rPr lang="en-US" altLang="zh-CN" sz="2800" dirty="0" err="1">
                <a:solidFill>
                  <a:schemeClr val="accent6"/>
                </a:solidFill>
              </a:rPr>
              <a:t>+</a:t>
            </a:r>
            <a:r>
              <a:rPr lang="en-US" altLang="zh-CN" sz="2800" i="1" dirty="0" err="1">
                <a:solidFill>
                  <a:schemeClr val="accent6"/>
                </a:solidFill>
              </a:rPr>
              <a:t>y</a:t>
            </a:r>
            <a:r>
              <a:rPr lang="en-US" altLang="zh-CN" sz="2800" i="1" baseline="30000" dirty="0" err="1">
                <a:solidFill>
                  <a:schemeClr val="accent6"/>
                </a:solidFill>
              </a:rPr>
              <a:t>n</a:t>
            </a:r>
            <a:r>
              <a:rPr lang="en-US" altLang="zh-CN" sz="2800" dirty="0">
                <a:solidFill>
                  <a:schemeClr val="accent6"/>
                </a:solidFill>
              </a:rPr>
              <a:t>=</a:t>
            </a:r>
            <a:r>
              <a:rPr lang="en-US" altLang="zh-CN" sz="2800" i="1" dirty="0" err="1">
                <a:solidFill>
                  <a:schemeClr val="accent6"/>
                </a:solidFill>
              </a:rPr>
              <a:t>z</a:t>
            </a:r>
            <a:r>
              <a:rPr lang="en-US" altLang="zh-CN" sz="2800" i="1" baseline="30000" dirty="0" err="1">
                <a:solidFill>
                  <a:schemeClr val="accent6"/>
                </a:solidFill>
              </a:rPr>
              <a:t>n</a:t>
            </a:r>
            <a:r>
              <a:rPr lang="en-US" altLang="zh-CN" sz="2800" dirty="0">
                <a:solidFill>
                  <a:schemeClr val="accent6"/>
                </a:solidFill>
              </a:rPr>
              <a:t> </a:t>
            </a:r>
            <a:r>
              <a:rPr lang="en-US" altLang="zh-CN" sz="2800" dirty="0"/>
              <a:t>has no solutions in integers </a:t>
            </a:r>
            <a:br>
              <a:rPr lang="en-US" altLang="zh-CN" sz="2800" dirty="0"/>
            </a:br>
            <a:r>
              <a:rPr lang="en-US" altLang="zh-CN" sz="2800" i="1" dirty="0" err="1">
                <a:solidFill>
                  <a:schemeClr val="accent6"/>
                </a:solidFill>
              </a:rPr>
              <a:t>xyz</a:t>
            </a:r>
            <a:r>
              <a:rPr lang="en-US" altLang="zh-CN" sz="2800" dirty="0">
                <a:solidFill>
                  <a:schemeClr val="accent6"/>
                </a:solidFill>
              </a:rPr>
              <a:t> </a:t>
            </a:r>
            <a:r>
              <a:rPr lang="en-US" altLang="zh-CN" sz="2800" dirty="0">
                <a:solidFill>
                  <a:schemeClr val="accent6"/>
                </a:solidFill>
                <a:cs typeface="Times New Roman" panose="02020603050405020304" pitchFamily="18" charset="0"/>
              </a:rPr>
              <a:t>≠ 0 </a:t>
            </a:r>
            <a:r>
              <a:rPr lang="en-US" altLang="zh-CN" sz="2800" dirty="0">
                <a:cs typeface="Times New Roman" panose="02020603050405020304" pitchFamily="18" charset="0"/>
              </a:rPr>
              <a:t>with integer </a:t>
            </a:r>
            <a:r>
              <a:rPr lang="en-US" altLang="zh-CN" sz="2800" i="1" dirty="0">
                <a:solidFill>
                  <a:schemeClr val="accent6"/>
                </a:solidFill>
                <a:cs typeface="Times New Roman" panose="02020603050405020304" pitchFamily="18" charset="0"/>
              </a:rPr>
              <a:t>n</a:t>
            </a:r>
            <a:r>
              <a:rPr lang="en-US" altLang="zh-CN" sz="2800" dirty="0">
                <a:solidFill>
                  <a:schemeClr val="accent6"/>
                </a:solidFill>
                <a:cs typeface="Times New Roman" panose="02020603050405020304" pitchFamily="18" charset="0"/>
              </a:rPr>
              <a:t>&gt;2</a:t>
            </a:r>
            <a:r>
              <a:rPr lang="en-US" altLang="zh-CN" sz="2800" dirty="0">
                <a:cs typeface="Times New Roman" panose="02020603050405020304" pitchFamily="18" charset="0"/>
              </a:rPr>
              <a:t>.</a:t>
            </a:r>
            <a:endParaRPr lang="en-US" altLang="zh-CN" sz="2800" dirty="0">
              <a:cs typeface="Times New Roman" panose="02020603050405020304" pitchFamily="18" charset="0"/>
            </a:endParaRPr>
          </a:p>
          <a:p>
            <a:pPr lvl="1" eaLnBrk="1" hangingPunct="1">
              <a:lnSpc>
                <a:spcPct val="90000"/>
              </a:lnSpc>
              <a:defRPr/>
            </a:pPr>
            <a:r>
              <a:rPr lang="en-US" altLang="zh-CN" sz="2400" dirty="0">
                <a:cs typeface="Times New Roman" panose="02020603050405020304" pitchFamily="18" charset="0"/>
              </a:rPr>
              <a:t>In the 1600s, Fermat famously claimed in a marginal note that he had a </a:t>
            </a:r>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wondrous proof</a:t>
            </a:r>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 of the theorem.</a:t>
            </a:r>
            <a:endParaRPr lang="en-US" altLang="zh-CN" sz="2400" dirty="0">
              <a:cs typeface="Times New Roman" panose="02020603050405020304" pitchFamily="18" charset="0"/>
            </a:endParaRPr>
          </a:p>
          <a:p>
            <a:pPr lvl="2" eaLnBrk="1" hangingPunct="1">
              <a:lnSpc>
                <a:spcPct val="90000"/>
              </a:lnSpc>
              <a:defRPr/>
            </a:pPr>
            <a:r>
              <a:rPr lang="en-US" altLang="zh-CN" sz="2000" dirty="0">
                <a:cs typeface="Times New Roman" panose="02020603050405020304" pitchFamily="18" charset="0"/>
              </a:rPr>
              <a:t>But unfortunately, if he had one, he never published it!</a:t>
            </a:r>
            <a:endParaRPr lang="en-US" altLang="zh-CN" sz="2000" dirty="0">
              <a:cs typeface="Times New Roman" panose="02020603050405020304" pitchFamily="18" charset="0"/>
            </a:endParaRPr>
          </a:p>
          <a:p>
            <a:pPr lvl="1" eaLnBrk="1" hangingPunct="1">
              <a:lnSpc>
                <a:spcPct val="90000"/>
              </a:lnSpc>
              <a:defRPr/>
            </a:pPr>
            <a:r>
              <a:rPr lang="en-US" altLang="zh-CN" sz="2400" dirty="0">
                <a:cs typeface="Times New Roman" panose="02020603050405020304" pitchFamily="18" charset="0"/>
              </a:rPr>
              <a:t>The theorem remained a publicly unproven conjecture for the next ~400 years!</a:t>
            </a:r>
            <a:endParaRPr lang="en-US" altLang="zh-CN" sz="2400" dirty="0">
              <a:cs typeface="Times New Roman" panose="02020603050405020304" pitchFamily="18" charset="0"/>
            </a:endParaRPr>
          </a:p>
          <a:p>
            <a:pPr lvl="1" eaLnBrk="1" hangingPunct="1">
              <a:lnSpc>
                <a:spcPct val="90000"/>
              </a:lnSpc>
              <a:defRPr/>
            </a:pPr>
            <a:r>
              <a:rPr lang="en-US" altLang="zh-CN" sz="2400" dirty="0">
                <a:cs typeface="Times New Roman" panose="02020603050405020304" pitchFamily="18" charset="0"/>
              </a:rPr>
              <a:t>Finally, a proof that requires hundreds of pages of advanced mathematics was found by Wiles at Princeton in 1990.</a:t>
            </a:r>
            <a:endParaRPr lang="en-US" altLang="zh-CN" sz="2400" dirty="0">
              <a:cs typeface="Times New Roman" panose="02020603050405020304" pitchFamily="18" charset="0"/>
            </a:endParaRPr>
          </a:p>
          <a:p>
            <a:pPr lvl="2" eaLnBrk="1" hangingPunct="1">
              <a:lnSpc>
                <a:spcPct val="90000"/>
              </a:lnSpc>
              <a:defRPr/>
            </a:pPr>
            <a:r>
              <a:rPr lang="en-US" altLang="zh-CN" sz="2000" dirty="0">
                <a:cs typeface="Times New Roman" panose="02020603050405020304" pitchFamily="18" charset="0"/>
              </a:rPr>
              <a:t>It took him 10 years of work to find it!</a:t>
            </a:r>
            <a:endParaRPr lang="en-US" altLang="zh-CN" sz="2000" dirty="0">
              <a:cs typeface="Times New Roman" panose="02020603050405020304" pitchFamily="18" charset="0"/>
            </a:endParaRPr>
          </a:p>
          <a:p>
            <a:pPr eaLnBrk="1" hangingPunct="1">
              <a:lnSpc>
                <a:spcPct val="90000"/>
              </a:lnSpc>
              <a:defRPr/>
            </a:pPr>
            <a:r>
              <a:rPr lang="en-US" altLang="zh-CN" sz="2800" b="1" dirty="0">
                <a:cs typeface="Times New Roman" panose="02020603050405020304" pitchFamily="18" charset="0"/>
              </a:rPr>
              <a:t>Challenge:</a:t>
            </a:r>
            <a:r>
              <a:rPr lang="en-US" altLang="zh-CN" sz="2800" dirty="0">
                <a:cs typeface="Times New Roman" panose="02020603050405020304" pitchFamily="18" charset="0"/>
              </a:rPr>
              <a:t> Find a </a:t>
            </a:r>
            <a:r>
              <a:rPr lang="en-US" altLang="zh-CN" sz="2800" i="1" dirty="0">
                <a:cs typeface="Times New Roman" panose="02020603050405020304" pitchFamily="18" charset="0"/>
              </a:rPr>
              <a:t>short, simple</a:t>
            </a:r>
            <a:r>
              <a:rPr lang="en-US" altLang="zh-CN" sz="2800" dirty="0">
                <a:cs typeface="Times New Roman" panose="02020603050405020304" pitchFamily="18" charset="0"/>
              </a:rPr>
              <a:t> proof of Fermat</a:t>
            </a:r>
            <a:r>
              <a:rPr lang="en-US" altLang="zh-CN" sz="2800" dirty="0">
                <a:latin typeface="Times New Roman" panose="02020603050405020304" pitchFamily="18" charset="0"/>
                <a:cs typeface="Times New Roman" panose="02020603050405020304" pitchFamily="18" charset="0"/>
              </a:rPr>
              <a:t>’</a:t>
            </a:r>
            <a:r>
              <a:rPr lang="en-US" altLang="zh-CN" sz="2800" dirty="0">
                <a:cs typeface="Times New Roman" panose="02020603050405020304" pitchFamily="18" charset="0"/>
              </a:rPr>
              <a:t>s last theorem, and you will become instantly famous!</a:t>
            </a:r>
            <a:endParaRPr lang="en-US" altLang="zh-CN" sz="2800" dirty="0">
              <a:cs typeface="Times New Roman" panose="02020603050405020304" pitchFamily="18" charset="0"/>
            </a:endParaRPr>
          </a:p>
        </p:txBody>
      </p:sp>
      <p:sp>
        <p:nvSpPr>
          <p:cNvPr id="11264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8328193-7FD5-465F-96C6-EAEF1976706A}" type="slidenum">
              <a:rPr lang="en-US" altLang="zh-CN" sz="1400" smtClean="0"/>
            </a:fld>
            <a:endParaRPr lang="en-US" altLang="zh-CN" sz="140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Title 1"/>
          <p:cNvSpPr>
            <a:spLocks noGrp="1"/>
          </p:cNvSpPr>
          <p:nvPr>
            <p:ph type="title"/>
          </p:nvPr>
        </p:nvSpPr>
        <p:spPr>
          <a:xfrm>
            <a:off x="1851025" y="533400"/>
            <a:ext cx="5441950" cy="790575"/>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An Open Problem</a:t>
            </a:r>
            <a:endParaRPr lang="en-US" altLang="zh-CN" b="1">
              <a:solidFill>
                <a:schemeClr val="tx1"/>
              </a:solidFill>
              <a:latin typeface="Arial" panose="020B0604020202020204" pitchFamily="34" charset="0"/>
              <a:cs typeface="Arial" panose="020B0604020202020204" pitchFamily="34" charset="0"/>
            </a:endParaRPr>
          </a:p>
        </p:txBody>
      </p:sp>
      <p:sp>
        <p:nvSpPr>
          <p:cNvPr id="114691" name="Content Placeholder 2"/>
          <p:cNvSpPr>
            <a:spLocks noGrp="1"/>
          </p:cNvSpPr>
          <p:nvPr>
            <p:ph idx="1"/>
          </p:nvPr>
        </p:nvSpPr>
        <p:spPr>
          <a:xfrm>
            <a:off x="457200" y="1773238"/>
            <a:ext cx="8229600" cy="4662487"/>
          </a:xfrm>
        </p:spPr>
        <p:txBody>
          <a:bodyPr/>
          <a:lstStyle/>
          <a:p>
            <a:pPr eaLnBrk="1" hangingPunct="1">
              <a:lnSpc>
                <a:spcPct val="90000"/>
              </a:lnSpc>
              <a:buClr>
                <a:schemeClr val="tx1"/>
              </a:buClr>
            </a:pPr>
            <a:r>
              <a:rPr lang="en-US" altLang="zh-CN" b="1">
                <a:latin typeface="Arial" panose="020B0604020202020204" pitchFamily="34" charset="0"/>
                <a:cs typeface="Arial" panose="020B0604020202020204" pitchFamily="34" charset="0"/>
              </a:rPr>
              <a:t>The 3</a:t>
            </a:r>
            <a:r>
              <a:rPr lang="en-US" altLang="zh-CN" b="1" i="1">
                <a:latin typeface="Arial" panose="020B0604020202020204" pitchFamily="34" charset="0"/>
                <a:cs typeface="Arial" panose="020B0604020202020204" pitchFamily="34" charset="0"/>
              </a:rPr>
              <a:t>x</a:t>
            </a:r>
            <a:r>
              <a:rPr lang="en-US" altLang="zh-CN" b="1">
                <a:latin typeface="Arial" panose="020B0604020202020204" pitchFamily="34" charset="0"/>
                <a:cs typeface="Arial" panose="020B0604020202020204" pitchFamily="34" charset="0"/>
              </a:rPr>
              <a:t> + 1 Conjecture</a:t>
            </a:r>
            <a:r>
              <a:rPr lang="en-US" altLang="zh-CN">
                <a:latin typeface="Arial" panose="020B0604020202020204" pitchFamily="34" charset="0"/>
                <a:cs typeface="Arial" panose="020B0604020202020204" pitchFamily="34" charset="0"/>
              </a:rPr>
              <a:t>: Let T be the transformation that sends an even integer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to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/2 and an odd integer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to 3</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+ 1. For all positive integers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when we repeatedly apply the transformation T, we will eventually reach the integer 1. </a:t>
            </a:r>
            <a:endParaRPr lang="en-US" altLang="zh-CN">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a:t>
            </a:r>
            <a:endParaRPr lang="en-US" altLang="zh-CN">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For example, starting with </a:t>
            </a:r>
            <a:r>
              <a:rPr lang="en-US" altLang="zh-CN" i="1">
                <a:latin typeface="Arial" panose="020B0604020202020204" pitchFamily="34" charset="0"/>
                <a:cs typeface="Arial" panose="020B0604020202020204" pitchFamily="34" charset="0"/>
              </a:rPr>
              <a:t>x</a:t>
            </a:r>
            <a:r>
              <a:rPr lang="en-US" altLang="zh-CN">
                <a:latin typeface="Arial" panose="020B0604020202020204" pitchFamily="34" charset="0"/>
                <a:cs typeface="Arial" panose="020B0604020202020204" pitchFamily="34" charset="0"/>
              </a:rPr>
              <a:t> = 13:</a:t>
            </a:r>
            <a:endParaRPr lang="en-US" altLang="zh-CN">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a:t>
            </a:r>
            <a:r>
              <a:rPr lang="en-US" altLang="zh-CN" sz="2200">
                <a:latin typeface="Arial" panose="020B0604020202020204" pitchFamily="34" charset="0"/>
                <a:cs typeface="Arial" panose="020B0604020202020204" pitchFamily="34" charset="0"/>
              </a:rPr>
              <a:t>T(13) = 3∙13 + 1 = 40, T(40) = 40/2  = 20, T(20) = 20/2  = 10, </a:t>
            </a:r>
            <a:endParaRPr lang="en-US" altLang="zh-CN" sz="2200">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      T(10) = 10/2  = 5, T(5) = 3∙5 + 1 = 16,T(16) = 16/2  = 8, </a:t>
            </a:r>
            <a:endParaRPr lang="en-US" altLang="zh-CN" sz="2200">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sz="2200">
                <a:latin typeface="Arial" panose="020B0604020202020204" pitchFamily="34" charset="0"/>
                <a:cs typeface="Arial" panose="020B0604020202020204" pitchFamily="34" charset="0"/>
              </a:rPr>
              <a:t>      T(8) = 8/2  = 4, T(4) = 4/2  = 2, T(2) = 2/2  = 1</a:t>
            </a:r>
            <a:endParaRPr lang="en-US" altLang="zh-CN" sz="2200">
              <a:latin typeface="Arial" panose="020B0604020202020204" pitchFamily="34" charset="0"/>
              <a:cs typeface="Arial" panose="020B0604020202020204" pitchFamily="34" charset="0"/>
            </a:endParaRPr>
          </a:p>
          <a:p>
            <a:pPr eaLnBrk="1" hangingPunct="1">
              <a:lnSpc>
                <a:spcPct val="90000"/>
              </a:lnSpc>
              <a:buFont typeface="Wingdings 2" panose="05020102010507070707" pitchFamily="18" charset="2"/>
              <a:buNone/>
            </a:pPr>
            <a:r>
              <a:rPr lang="en-US" altLang="zh-CN">
                <a:latin typeface="Arial" panose="020B0604020202020204" pitchFamily="34" charset="0"/>
                <a:cs typeface="Arial" panose="020B0604020202020204" pitchFamily="34" charset="0"/>
              </a:rPr>
              <a:t>   The conjecture has been verified using computers up to 5.6 ∙ 10</a:t>
            </a:r>
            <a:r>
              <a:rPr lang="en-US" altLang="zh-CN" baseline="30000">
                <a:latin typeface="Arial" panose="020B0604020202020204" pitchFamily="34" charset="0"/>
                <a:cs typeface="Arial" panose="020B0604020202020204" pitchFamily="34" charset="0"/>
              </a:rPr>
              <a:t>13 </a:t>
            </a:r>
            <a:r>
              <a:rPr lang="en-US" altLang="zh-CN">
                <a:latin typeface="Arial" panose="020B0604020202020204" pitchFamily="34" charset="0"/>
                <a:cs typeface="Arial" panose="020B0604020202020204" pitchFamily="34" charset="0"/>
              </a:rPr>
              <a:t> .</a:t>
            </a:r>
            <a:endParaRPr lang="en-US" altLang="zh-CN">
              <a:latin typeface="Arial" panose="020B0604020202020204" pitchFamily="34" charset="0"/>
              <a:cs typeface="Arial" panose="020B0604020202020204" pitchFamily="34" charset="0"/>
            </a:endParaRPr>
          </a:p>
        </p:txBody>
      </p:sp>
      <p:sp>
        <p:nvSpPr>
          <p:cNvPr id="114692"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6AD861-D9CB-4205-9381-BFF808E692A3}"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149225"/>
            <a:ext cx="8229600" cy="1143000"/>
          </a:xfrm>
        </p:spPr>
        <p:txBody>
          <a:bodyPr/>
          <a:lstStyle/>
          <a:p>
            <a:pPr eaLnBrk="1" hangingPunct="1"/>
            <a:r>
              <a:rPr lang="en-US" altLang="zh-CN" b="1"/>
              <a:t>Some Open Conjectures</a:t>
            </a:r>
            <a:endParaRPr lang="en-US" altLang="zh-CN" b="1"/>
          </a:p>
        </p:txBody>
      </p:sp>
      <p:sp>
        <p:nvSpPr>
          <p:cNvPr id="121859" name="Rectangle 3"/>
          <p:cNvSpPr>
            <a:spLocks noGrp="1" noChangeArrowheads="1"/>
          </p:cNvSpPr>
          <p:nvPr>
            <p:ph type="body" idx="1"/>
          </p:nvPr>
        </p:nvSpPr>
        <p:spPr>
          <a:xfrm>
            <a:off x="0" y="1125538"/>
            <a:ext cx="8686800" cy="4114800"/>
          </a:xfrm>
        </p:spPr>
        <p:txBody>
          <a:bodyPr/>
          <a:lstStyle/>
          <a:p>
            <a:pPr eaLnBrk="1" hangingPunct="1">
              <a:defRPr/>
            </a:pPr>
            <a:r>
              <a:rPr lang="en-US" altLang="zh-CN" sz="2800" b="1" dirty="0"/>
              <a:t>Conjecture </a:t>
            </a:r>
            <a:r>
              <a:rPr lang="en-US" altLang="zh-CN" sz="2800" dirty="0">
                <a:sym typeface="Wingdings" panose="05000000000000000000" pitchFamily="2" charset="2"/>
              </a:rPr>
              <a:t>(</a:t>
            </a:r>
            <a:r>
              <a:rPr lang="en-US" altLang="zh-CN" sz="2800" i="1" dirty="0"/>
              <a:t>Goldbach</a:t>
            </a:r>
            <a:r>
              <a:rPr lang="en-US" altLang="zh-CN" sz="2800" i="1" dirty="0">
                <a:latin typeface="Times New Roman" panose="02020603050405020304" pitchFamily="18" charset="0"/>
              </a:rPr>
              <a:t>’</a:t>
            </a:r>
            <a:r>
              <a:rPr lang="en-US" altLang="zh-CN" sz="2800" i="1" dirty="0"/>
              <a:t>s Conjecture</a:t>
            </a:r>
            <a:r>
              <a:rPr lang="en-US" altLang="zh-CN" sz="2800" dirty="0"/>
              <a:t>) Every integer </a:t>
            </a:r>
            <a:r>
              <a:rPr lang="en-US" altLang="zh-CN" sz="2800" i="1" dirty="0"/>
              <a:t>n</a:t>
            </a:r>
            <a:r>
              <a:rPr lang="en-US" altLang="zh-CN" sz="2800" dirty="0">
                <a:cs typeface="Times New Roman" panose="02020603050405020304" pitchFamily="18" charset="0"/>
              </a:rPr>
              <a:t>≥</a:t>
            </a:r>
            <a:r>
              <a:rPr lang="en-US" altLang="zh-CN" sz="2800" dirty="0"/>
              <a:t>2 is exactly the average of some two primes.</a:t>
            </a:r>
            <a:endParaRPr lang="en-US" altLang="zh-CN" sz="2800" dirty="0"/>
          </a:p>
          <a:p>
            <a:pPr lvl="1" eaLnBrk="1" hangingPunct="1">
              <a:defRPr/>
            </a:pPr>
            <a:r>
              <a:rPr lang="en-US" altLang="zh-CN" sz="2400" dirty="0">
                <a:sym typeface="Symbol" panose="05050102010706020507" pitchFamily="18" charset="2"/>
              </a:rPr>
              <a:t></a:t>
            </a:r>
            <a:r>
              <a:rPr lang="en-US" altLang="zh-CN" sz="2400" i="1" dirty="0">
                <a:sym typeface="Symbol" panose="05050102010706020507" pitchFamily="18" charset="2"/>
              </a:rPr>
              <a:t>n≥</a:t>
            </a:r>
            <a:r>
              <a:rPr lang="en-US" altLang="zh-CN" sz="2400" dirty="0">
                <a:sym typeface="Symbol" panose="05050102010706020507" pitchFamily="18" charset="2"/>
              </a:rPr>
              <a:t>2  primes </a:t>
            </a:r>
            <a:r>
              <a:rPr lang="en-US" altLang="zh-CN" sz="2400" i="1" dirty="0" err="1">
                <a:sym typeface="Symbol" panose="05050102010706020507" pitchFamily="18" charset="2"/>
              </a:rPr>
              <a:t>p</a:t>
            </a:r>
            <a:r>
              <a:rPr lang="en-US" altLang="zh-CN" sz="2400" dirty="0" err="1">
                <a:sym typeface="Symbol" panose="05050102010706020507" pitchFamily="18" charset="2"/>
              </a:rPr>
              <a:t>,</a:t>
            </a:r>
            <a:r>
              <a:rPr lang="en-US" altLang="zh-CN" sz="2400" i="1" dirty="0" err="1">
                <a:sym typeface="Symbol" panose="05050102010706020507" pitchFamily="18" charset="2"/>
              </a:rPr>
              <a:t>q</a:t>
            </a:r>
            <a:r>
              <a:rPr lang="en-US" altLang="zh-CN" sz="2400" dirty="0">
                <a:sym typeface="Symbol" panose="05050102010706020507" pitchFamily="18" charset="2"/>
              </a:rPr>
              <a:t>: </a:t>
            </a:r>
            <a:r>
              <a:rPr lang="en-US" altLang="zh-CN" sz="2400" i="1" dirty="0">
                <a:sym typeface="Symbol" panose="05050102010706020507" pitchFamily="18" charset="2"/>
              </a:rPr>
              <a:t>n</a:t>
            </a:r>
            <a:r>
              <a:rPr lang="en-US" altLang="zh-CN" sz="2400" dirty="0">
                <a:sym typeface="Symbol" panose="05050102010706020507" pitchFamily="18" charset="2"/>
              </a:rPr>
              <a:t>=(</a:t>
            </a:r>
            <a:r>
              <a:rPr lang="en-US" altLang="zh-CN" sz="2400" i="1" dirty="0" err="1">
                <a:sym typeface="Symbol" panose="05050102010706020507" pitchFamily="18" charset="2"/>
              </a:rPr>
              <a:t>p</a:t>
            </a:r>
            <a:r>
              <a:rPr lang="en-US" altLang="zh-CN" sz="2400" dirty="0" err="1">
                <a:sym typeface="Symbol" panose="05050102010706020507" pitchFamily="18" charset="2"/>
              </a:rPr>
              <a:t>+</a:t>
            </a:r>
            <a:r>
              <a:rPr lang="en-US" altLang="zh-CN" sz="2400" i="1" dirty="0" err="1">
                <a:sym typeface="Symbol" panose="05050102010706020507" pitchFamily="18" charset="2"/>
              </a:rPr>
              <a:t>q</a:t>
            </a:r>
            <a:r>
              <a:rPr lang="en-US" altLang="zh-CN" sz="2400" dirty="0">
                <a:sym typeface="Symbol" panose="05050102010706020507" pitchFamily="18" charset="2"/>
              </a:rPr>
              <a:t>)/2.</a:t>
            </a:r>
            <a:endParaRPr lang="en-US" altLang="zh-CN" sz="2400" b="1" dirty="0"/>
          </a:p>
          <a:p>
            <a:pPr eaLnBrk="1" hangingPunct="1">
              <a:defRPr/>
            </a:pPr>
            <a:r>
              <a:rPr lang="en-US" altLang="zh-CN" sz="2800" b="1" dirty="0"/>
              <a:t>Conjecture:</a:t>
            </a:r>
            <a:r>
              <a:rPr lang="en-US" altLang="zh-CN" sz="2800" dirty="0"/>
              <a:t>  There are infinitely many primes of the form </a:t>
            </a:r>
            <a:r>
              <a:rPr lang="en-US" altLang="zh-CN" sz="2800" i="1" dirty="0">
                <a:solidFill>
                  <a:schemeClr val="accent6"/>
                </a:solidFill>
              </a:rPr>
              <a:t>n</a:t>
            </a:r>
            <a:r>
              <a:rPr lang="en-US" altLang="zh-CN" sz="2800" baseline="30000" dirty="0">
                <a:solidFill>
                  <a:schemeClr val="accent6"/>
                </a:solidFill>
              </a:rPr>
              <a:t>2</a:t>
            </a:r>
            <a:r>
              <a:rPr lang="en-US" altLang="zh-CN" sz="2800" dirty="0">
                <a:solidFill>
                  <a:schemeClr val="accent6"/>
                </a:solidFill>
              </a:rPr>
              <a:t>+1</a:t>
            </a:r>
            <a:r>
              <a:rPr lang="en-US" altLang="zh-CN" sz="2800" dirty="0"/>
              <a:t>, where </a:t>
            </a:r>
            <a:r>
              <a:rPr lang="en-US" altLang="zh-CN" sz="2800" i="1" dirty="0" err="1"/>
              <a:t>n</a:t>
            </a:r>
            <a:r>
              <a:rPr lang="en-US" altLang="zh-CN" sz="2800" dirty="0" err="1">
                <a:sym typeface="Symbol" panose="05050102010706020507" pitchFamily="18" charset="2"/>
              </a:rPr>
              <a:t></a:t>
            </a:r>
            <a:r>
              <a:rPr lang="en-US" altLang="zh-CN" sz="2800" b="1" dirty="0" err="1">
                <a:sym typeface="Symbol" panose="05050102010706020507" pitchFamily="18" charset="2"/>
              </a:rPr>
              <a:t>Z</a:t>
            </a:r>
            <a:r>
              <a:rPr lang="en-US" altLang="zh-CN" sz="2800" dirty="0">
                <a:sym typeface="Symbol" panose="05050102010706020507" pitchFamily="18" charset="2"/>
              </a:rPr>
              <a:t>.</a:t>
            </a:r>
            <a:endParaRPr lang="en-US" altLang="zh-CN" sz="2800" dirty="0">
              <a:sym typeface="Symbol" panose="05050102010706020507" pitchFamily="18" charset="2"/>
            </a:endParaRPr>
          </a:p>
          <a:p>
            <a:pPr eaLnBrk="1" hangingPunct="1">
              <a:defRPr/>
            </a:pPr>
            <a:r>
              <a:rPr lang="en-US" altLang="zh-CN" sz="2800" b="1" dirty="0">
                <a:sym typeface="Symbol" panose="05050102010706020507" pitchFamily="18" charset="2"/>
              </a:rPr>
              <a:t>Conjecture:</a:t>
            </a:r>
            <a:r>
              <a:rPr lang="en-US" altLang="zh-CN" sz="2800" dirty="0">
                <a:sym typeface="Symbol" panose="05050102010706020507" pitchFamily="18" charset="2"/>
              </a:rPr>
              <a:t>  (Twin Prime Conjecture) There are infinitely pairs of primes of the form </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p</a:t>
            </a:r>
            <a:r>
              <a:rPr lang="en-US" altLang="zh-CN" sz="2800" dirty="0">
                <a:solidFill>
                  <a:schemeClr val="accent6"/>
                </a:solidFill>
                <a:sym typeface="Symbol" panose="05050102010706020507" pitchFamily="18" charset="2"/>
              </a:rPr>
              <a:t>, </a:t>
            </a:r>
            <a:r>
              <a:rPr lang="en-US" altLang="zh-CN" sz="2800" i="1" dirty="0">
                <a:solidFill>
                  <a:schemeClr val="accent6"/>
                </a:solidFill>
                <a:sym typeface="Symbol" panose="05050102010706020507" pitchFamily="18" charset="2"/>
              </a:rPr>
              <a:t>p</a:t>
            </a:r>
            <a:r>
              <a:rPr lang="en-US" altLang="zh-CN" sz="2800" dirty="0">
                <a:solidFill>
                  <a:schemeClr val="accent6"/>
                </a:solidFill>
                <a:sym typeface="Symbol" panose="05050102010706020507" pitchFamily="18" charset="2"/>
              </a:rPr>
              <a:t>+2)</a:t>
            </a:r>
            <a:r>
              <a:rPr lang="en-US" altLang="zh-CN" sz="2800" dirty="0">
                <a:sym typeface="Symbol" panose="05050102010706020507" pitchFamily="18" charset="2"/>
              </a:rPr>
              <a:t>.</a:t>
            </a:r>
            <a:endParaRPr lang="en-US" altLang="zh-CN" sz="2800" dirty="0">
              <a:sym typeface="Symbol" panose="05050102010706020507" pitchFamily="18" charset="2"/>
            </a:endParaRPr>
          </a:p>
          <a:p>
            <a:pPr eaLnBrk="1" hangingPunct="1">
              <a:defRPr/>
            </a:pPr>
            <a:r>
              <a:rPr lang="en-US" altLang="zh-CN" sz="2800" b="1" dirty="0">
                <a:sym typeface="Symbol" panose="05050102010706020507" pitchFamily="18" charset="2"/>
              </a:rPr>
              <a:t>Conjecture:</a:t>
            </a:r>
            <a:r>
              <a:rPr lang="en-US" altLang="zh-CN" sz="2800" dirty="0">
                <a:sym typeface="Symbol" panose="05050102010706020507" pitchFamily="18" charset="2"/>
              </a:rPr>
              <a:t> (The Hailstone Problem)  If </a:t>
            </a:r>
            <a:r>
              <a:rPr lang="en-US" altLang="zh-CN" sz="2800" i="1" dirty="0">
                <a:solidFill>
                  <a:schemeClr val="accent6"/>
                </a:solidFill>
                <a:sym typeface="Symbol" panose="05050102010706020507" pitchFamily="18" charset="2"/>
              </a:rPr>
              <a:t>h</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 = </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/2</a:t>
            </a:r>
            <a:r>
              <a:rPr lang="en-US" altLang="zh-CN" sz="2800" dirty="0">
                <a:sym typeface="Symbol" panose="05050102010706020507" pitchFamily="18" charset="2"/>
              </a:rPr>
              <a:t> when </a:t>
            </a:r>
            <a:r>
              <a:rPr lang="en-US" altLang="zh-CN" sz="2800" i="1" dirty="0">
                <a:sym typeface="Symbol" panose="05050102010706020507" pitchFamily="18" charset="2"/>
              </a:rPr>
              <a:t>x</a:t>
            </a:r>
            <a:r>
              <a:rPr lang="en-US" altLang="zh-CN" sz="2800" dirty="0">
                <a:sym typeface="Symbol" panose="05050102010706020507" pitchFamily="18" charset="2"/>
              </a:rPr>
              <a:t> is even, and </a:t>
            </a:r>
            <a:r>
              <a:rPr lang="en-US" altLang="zh-CN" sz="2800" dirty="0">
                <a:solidFill>
                  <a:schemeClr val="accent6"/>
                </a:solidFill>
                <a:sym typeface="Symbol" panose="05050102010706020507" pitchFamily="18" charset="2"/>
              </a:rPr>
              <a:t>3</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+1</a:t>
            </a:r>
            <a:r>
              <a:rPr lang="en-US" altLang="zh-CN" sz="2800" dirty="0">
                <a:sym typeface="Symbol" panose="05050102010706020507" pitchFamily="18" charset="2"/>
              </a:rPr>
              <a:t> when </a:t>
            </a:r>
            <a:r>
              <a:rPr lang="en-US" altLang="zh-CN" sz="2800" i="1" dirty="0">
                <a:sym typeface="Symbol" panose="05050102010706020507" pitchFamily="18" charset="2"/>
              </a:rPr>
              <a:t>x</a:t>
            </a:r>
            <a:r>
              <a:rPr lang="en-US" altLang="zh-CN" sz="2800" dirty="0">
                <a:sym typeface="Symbol" panose="05050102010706020507" pitchFamily="18" charset="2"/>
              </a:rPr>
              <a:t> is odd, then </a:t>
            </a:r>
            <a:r>
              <a:rPr lang="en-US" altLang="zh-CN" sz="2800" dirty="0">
                <a:solidFill>
                  <a:schemeClr val="accent6"/>
                </a:solidFill>
                <a:sym typeface="Symbol" panose="05050102010706020507" pitchFamily="18" charset="2"/>
              </a:rPr>
              <a:t></a:t>
            </a:r>
            <a:r>
              <a:rPr lang="en-US" altLang="zh-CN" sz="2800" i="1" dirty="0" err="1">
                <a:solidFill>
                  <a:schemeClr val="accent6"/>
                </a:solidFill>
                <a:sym typeface="Symbol" panose="05050102010706020507" pitchFamily="18" charset="2"/>
              </a:rPr>
              <a:t>x</a:t>
            </a:r>
            <a:r>
              <a:rPr lang="en-US" altLang="zh-CN" sz="2800" dirty="0" err="1">
                <a:solidFill>
                  <a:schemeClr val="accent6"/>
                </a:solidFill>
                <a:sym typeface="Symbol" panose="05050102010706020507" pitchFamily="18" charset="2"/>
              </a:rPr>
              <a:t></a:t>
            </a:r>
            <a:r>
              <a:rPr lang="en-US" altLang="zh-CN" sz="2800" b="1"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n</a:t>
            </a:r>
            <a:r>
              <a:rPr lang="en-US" altLang="zh-CN" sz="2800" dirty="0" err="1">
                <a:solidFill>
                  <a:schemeClr val="accent6"/>
                </a:solidFill>
                <a:sym typeface="Symbol" panose="05050102010706020507" pitchFamily="18" charset="2"/>
              </a:rPr>
              <a:t></a:t>
            </a:r>
            <a:r>
              <a:rPr lang="en-US" altLang="zh-CN" sz="2800" b="1"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 </a:t>
            </a:r>
            <a:r>
              <a:rPr lang="en-US" altLang="zh-CN" sz="2800" i="1" dirty="0" err="1">
                <a:solidFill>
                  <a:schemeClr val="accent6"/>
                </a:solidFill>
                <a:sym typeface="Symbol" panose="05050102010706020507" pitchFamily="18" charset="2"/>
              </a:rPr>
              <a:t>h</a:t>
            </a:r>
            <a:r>
              <a:rPr lang="en-US" altLang="zh-CN" sz="2800" i="1" baseline="30000" dirty="0" err="1">
                <a:solidFill>
                  <a:schemeClr val="accent6"/>
                </a:solidFill>
                <a:sym typeface="Symbol" panose="05050102010706020507" pitchFamily="18" charset="2"/>
              </a:rPr>
              <a:t>n</a:t>
            </a:r>
            <a:r>
              <a:rPr lang="en-US" altLang="zh-CN" sz="2800" dirty="0">
                <a:solidFill>
                  <a:schemeClr val="accent6"/>
                </a:solidFill>
                <a:sym typeface="Symbol" panose="05050102010706020507" pitchFamily="18" charset="2"/>
              </a:rPr>
              <a:t>(</a:t>
            </a:r>
            <a:r>
              <a:rPr lang="en-US" altLang="zh-CN" sz="2800" i="1" dirty="0">
                <a:solidFill>
                  <a:schemeClr val="accent6"/>
                </a:solidFill>
                <a:sym typeface="Symbol" panose="05050102010706020507" pitchFamily="18" charset="2"/>
              </a:rPr>
              <a:t>x</a:t>
            </a:r>
            <a:r>
              <a:rPr lang="en-US" altLang="zh-CN" sz="2800" dirty="0">
                <a:solidFill>
                  <a:schemeClr val="accent6"/>
                </a:solidFill>
                <a:sym typeface="Symbol" panose="05050102010706020507" pitchFamily="18" charset="2"/>
              </a:rPr>
              <a:t>) = 1 </a:t>
            </a:r>
            <a:r>
              <a:rPr lang="en-US" altLang="zh-CN" sz="2800" dirty="0">
                <a:sym typeface="Symbol" panose="05050102010706020507" pitchFamily="18" charset="2"/>
              </a:rPr>
              <a:t>(where the superscript denotes composition of </a:t>
            </a:r>
            <a:r>
              <a:rPr lang="en-US" altLang="zh-CN" sz="2800" i="1" dirty="0">
                <a:sym typeface="Symbol" panose="05050102010706020507" pitchFamily="18" charset="2"/>
              </a:rPr>
              <a:t>h</a:t>
            </a:r>
            <a:r>
              <a:rPr lang="en-US" altLang="zh-CN" sz="2800" dirty="0">
                <a:sym typeface="Symbol" panose="05050102010706020507" pitchFamily="18" charset="2"/>
              </a:rPr>
              <a:t> with itself </a:t>
            </a:r>
            <a:r>
              <a:rPr lang="en-US" altLang="zh-CN" sz="2800" i="1" dirty="0">
                <a:sym typeface="Symbol" panose="05050102010706020507" pitchFamily="18" charset="2"/>
              </a:rPr>
              <a:t>n</a:t>
            </a:r>
            <a:r>
              <a:rPr lang="en-US" altLang="zh-CN" sz="2800" dirty="0">
                <a:sym typeface="Symbol" panose="05050102010706020507" pitchFamily="18" charset="2"/>
              </a:rPr>
              <a:t> times).</a:t>
            </a:r>
            <a:endParaRPr lang="en-US" altLang="zh-CN" sz="2800" dirty="0">
              <a:sym typeface="Symbol" panose="05050102010706020507" pitchFamily="18" charset="2"/>
            </a:endParaRPr>
          </a:p>
        </p:txBody>
      </p:sp>
      <p:sp>
        <p:nvSpPr>
          <p:cNvPr id="115716" name="Text Box 4"/>
          <p:cNvSpPr txBox="1">
            <a:spLocks noChangeArrowheads="1"/>
          </p:cNvSpPr>
          <p:nvPr/>
        </p:nvSpPr>
        <p:spPr bwMode="auto">
          <a:xfrm>
            <a:off x="990600" y="5638800"/>
            <a:ext cx="7165975" cy="879475"/>
          </a:xfrm>
          <a:prstGeom prst="rect">
            <a:avLst/>
          </a:prstGeom>
          <a:solidFill>
            <a:srgbClr val="FFFFCC"/>
          </a:solidFill>
          <a:ln w="571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Times New Roman" panose="02020603050405020304" pitchFamily="18" charset="0"/>
              </a:rPr>
              <a:t>Prove any of these, and you can probably have a lifetime</a:t>
            </a:r>
            <a:br>
              <a:rPr lang="en-US" altLang="zh-CN" sz="2400">
                <a:latin typeface="Times New Roman" panose="02020603050405020304" pitchFamily="18" charset="0"/>
              </a:rPr>
            </a:br>
            <a:r>
              <a:rPr lang="en-US" altLang="zh-CN" sz="2400">
                <a:latin typeface="Times New Roman" panose="02020603050405020304" pitchFamily="18" charset="0"/>
              </a:rPr>
              <a:t>career sitting around doing pure mathematics…</a:t>
            </a:r>
            <a:endParaRPr lang="en-US" altLang="zh-CN" sz="2400">
              <a:latin typeface="Times New Roman" panose="02020603050405020304" pitchFamily="18" charset="0"/>
            </a:endParaRPr>
          </a:p>
        </p:txBody>
      </p:sp>
      <p:sp>
        <p:nvSpPr>
          <p:cNvPr id="115717"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02F5C1-7EC9-48DE-8E1C-74683C17DA87}" type="slidenum">
              <a:rPr lang="en-US" altLang="zh-CN" sz="1400" smtClean="0"/>
            </a:fld>
            <a:endParaRPr lang="en-US" altLang="zh-CN"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Title 1"/>
          <p:cNvSpPr>
            <a:spLocks noGrp="1"/>
          </p:cNvSpPr>
          <p:nvPr>
            <p:ph type="title"/>
          </p:nvPr>
        </p:nvSpPr>
        <p:spPr>
          <a:xfrm>
            <a:off x="457200" y="404813"/>
            <a:ext cx="8229600" cy="811212"/>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Proof and Disproof: Tilings</a:t>
            </a:r>
            <a:endParaRPr lang="en-US" altLang="zh-CN" b="1">
              <a:solidFill>
                <a:schemeClr val="tx1"/>
              </a:solidFill>
              <a:latin typeface="Arial" panose="020B0604020202020204" pitchFamily="34" charset="0"/>
              <a:cs typeface="Arial" panose="020B0604020202020204" pitchFamily="34" charset="0"/>
            </a:endParaRPr>
          </a:p>
        </p:txBody>
      </p:sp>
      <p:sp>
        <p:nvSpPr>
          <p:cNvPr id="117763" name="Content Placeholder 2"/>
          <p:cNvSpPr>
            <a:spLocks noGrp="1"/>
          </p:cNvSpPr>
          <p:nvPr>
            <p:ph idx="1"/>
          </p:nvPr>
        </p:nvSpPr>
        <p:spPr>
          <a:xfrm>
            <a:off x="457200" y="1754188"/>
            <a:ext cx="8229600" cy="4389437"/>
          </a:xfrm>
        </p:spPr>
        <p:txBody>
          <a:bodyPr/>
          <a:lstStyle/>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Example 1</a:t>
            </a:r>
            <a:r>
              <a:rPr lang="en-US" altLang="zh-CN">
                <a:latin typeface="Arial" panose="020B0604020202020204" pitchFamily="34" charset="0"/>
                <a:cs typeface="Arial" panose="020B0604020202020204" pitchFamily="34" charset="0"/>
              </a:rPr>
              <a:t>: Can we tile the standard checkerboard using dominos?</a:t>
            </a:r>
            <a:endParaRPr lang="en-US" altLang="zh-CN">
              <a:latin typeface="Arial" panose="020B0604020202020204" pitchFamily="34" charset="0"/>
              <a:cs typeface="Arial" panose="020B0604020202020204" pitchFamily="34" charset="0"/>
            </a:endParaRPr>
          </a:p>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Solution</a:t>
            </a:r>
            <a:r>
              <a:rPr lang="en-US" altLang="zh-CN">
                <a:latin typeface="Arial" panose="020B0604020202020204" pitchFamily="34" charset="0"/>
                <a:cs typeface="Arial" panose="020B0604020202020204" pitchFamily="34" charset="0"/>
              </a:rPr>
              <a:t>: Yes! One example provides a constructive existence proof.</a:t>
            </a:r>
            <a:endParaRPr lang="en-US" altLang="zh-CN">
              <a:latin typeface="Arial" panose="020B0604020202020204" pitchFamily="34" charset="0"/>
              <a:cs typeface="Arial" panose="020B0604020202020204" pitchFamily="34" charset="0"/>
            </a:endParaRPr>
          </a:p>
        </p:txBody>
      </p:sp>
      <p:pic>
        <p:nvPicPr>
          <p:cNvPr id="117764" name="Picture 3" descr="011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629025"/>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5" name="Picture 4" descr="011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629025"/>
            <a:ext cx="5746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6" name="Picture 5" descr="011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629025"/>
            <a:ext cx="19050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TextBox 6"/>
          <p:cNvSpPr txBox="1">
            <a:spLocks noChangeArrowheads="1"/>
          </p:cNvSpPr>
          <p:nvPr/>
        </p:nvSpPr>
        <p:spPr bwMode="auto">
          <a:xfrm>
            <a:off x="609600" y="5686425"/>
            <a:ext cx="320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The Standard Checkerboard</a:t>
            </a:r>
            <a:endParaRPr lang="en-US" altLang="zh-CN">
              <a:solidFill>
                <a:srgbClr val="000000"/>
              </a:solidFill>
              <a:latin typeface="Constantia" panose="02030602050306030303" pitchFamily="18" charset="0"/>
            </a:endParaRPr>
          </a:p>
        </p:txBody>
      </p:sp>
      <p:sp>
        <p:nvSpPr>
          <p:cNvPr id="117768" name="TextBox 7"/>
          <p:cNvSpPr txBox="1">
            <a:spLocks noChangeArrowheads="1"/>
          </p:cNvSpPr>
          <p:nvPr/>
        </p:nvSpPr>
        <p:spPr bwMode="auto">
          <a:xfrm>
            <a:off x="3352800" y="4695825"/>
            <a:ext cx="175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Two Dominoes</a:t>
            </a:r>
            <a:endParaRPr lang="en-US" altLang="zh-CN">
              <a:solidFill>
                <a:srgbClr val="000000"/>
              </a:solidFill>
              <a:latin typeface="Constantia" panose="02030602050306030303" pitchFamily="18" charset="0"/>
            </a:endParaRPr>
          </a:p>
        </p:txBody>
      </p:sp>
      <p:sp>
        <p:nvSpPr>
          <p:cNvPr id="117769" name="TextBox 8"/>
          <p:cNvSpPr txBox="1">
            <a:spLocks noChangeArrowheads="1"/>
          </p:cNvSpPr>
          <p:nvPr/>
        </p:nvSpPr>
        <p:spPr bwMode="auto">
          <a:xfrm>
            <a:off x="5715000" y="576262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One Possible Solution</a:t>
            </a:r>
            <a:endParaRPr lang="en-US" altLang="zh-CN">
              <a:solidFill>
                <a:srgbClr val="000000"/>
              </a:solidFill>
              <a:latin typeface="Constantia" panose="02030602050306030303" pitchFamily="18" charset="0"/>
            </a:endParaRPr>
          </a:p>
        </p:txBody>
      </p:sp>
      <p:sp>
        <p:nvSpPr>
          <p:cNvPr id="11777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32DCEE-A460-4484-A9EE-B20C17A1B4B2}"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b="1"/>
              <a:t>More Proof Terminology</a:t>
            </a:r>
            <a:endParaRPr lang="en-US" altLang="zh-CN" b="1"/>
          </a:p>
        </p:txBody>
      </p:sp>
      <p:sp>
        <p:nvSpPr>
          <p:cNvPr id="25603" name="Rectangle 3"/>
          <p:cNvSpPr>
            <a:spLocks noGrp="1" noChangeArrowheads="1"/>
          </p:cNvSpPr>
          <p:nvPr>
            <p:ph type="body" idx="1"/>
          </p:nvPr>
        </p:nvSpPr>
        <p:spPr/>
        <p:txBody>
          <a:bodyPr/>
          <a:lstStyle/>
          <a:p>
            <a:pPr eaLnBrk="1" hangingPunct="1"/>
            <a:r>
              <a:rPr lang="en-US" altLang="zh-CN" sz="2800" i="1"/>
              <a:t>Lemma</a:t>
            </a:r>
            <a:r>
              <a:rPr lang="en-US" altLang="zh-CN" sz="2800"/>
              <a:t> </a:t>
            </a:r>
            <a:r>
              <a:rPr lang="zh-CN" altLang="en-US" sz="2800"/>
              <a:t>引理</a:t>
            </a:r>
            <a:r>
              <a:rPr lang="en-US" altLang="zh-CN" sz="2800"/>
              <a:t>- </a:t>
            </a:r>
            <a:r>
              <a:rPr lang="en-US" altLang="zh-CN" sz="2800">
                <a:solidFill>
                  <a:schemeClr val="accent2"/>
                </a:solidFill>
              </a:rPr>
              <a:t>A minor theorem used as a stepping-stone to proving a major theorem.</a:t>
            </a:r>
            <a:endParaRPr lang="en-US" altLang="zh-CN" sz="2800">
              <a:solidFill>
                <a:schemeClr val="accent2"/>
              </a:solidFill>
            </a:endParaRPr>
          </a:p>
          <a:p>
            <a:pPr eaLnBrk="1" hangingPunct="1"/>
            <a:r>
              <a:rPr lang="en-US" altLang="zh-CN" sz="2800" i="1"/>
              <a:t>Corollary</a:t>
            </a:r>
            <a:r>
              <a:rPr lang="en-US" altLang="zh-CN" sz="2800"/>
              <a:t> </a:t>
            </a:r>
            <a:r>
              <a:rPr lang="zh-CN" altLang="en-US" sz="2800"/>
              <a:t>推论</a:t>
            </a:r>
            <a:r>
              <a:rPr lang="en-US" altLang="zh-CN" sz="2800"/>
              <a:t>- </a:t>
            </a:r>
            <a:r>
              <a:rPr lang="en-US" altLang="zh-CN" sz="2800">
                <a:solidFill>
                  <a:schemeClr val="accent2"/>
                </a:solidFill>
              </a:rPr>
              <a:t>A minor theorem proved as an easy consequence of a major theorem.</a:t>
            </a:r>
            <a:endParaRPr lang="en-US" altLang="zh-CN" sz="2800">
              <a:solidFill>
                <a:schemeClr val="accent2"/>
              </a:solidFill>
            </a:endParaRPr>
          </a:p>
          <a:p>
            <a:pPr eaLnBrk="1" hangingPunct="1"/>
            <a:r>
              <a:rPr lang="en-US" altLang="zh-CN" sz="2800" i="1"/>
              <a:t>Conjecture</a:t>
            </a:r>
            <a:r>
              <a:rPr lang="en-US" altLang="zh-CN" sz="2800"/>
              <a:t> </a:t>
            </a:r>
            <a:r>
              <a:rPr lang="zh-CN" altLang="en-US" sz="2800"/>
              <a:t>猜想</a:t>
            </a:r>
            <a:r>
              <a:rPr lang="en-US" altLang="zh-CN" sz="2800"/>
              <a:t>- </a:t>
            </a:r>
            <a:r>
              <a:rPr lang="en-US" altLang="zh-CN" sz="2800">
                <a:solidFill>
                  <a:schemeClr val="accent2"/>
                </a:solidFill>
              </a:rPr>
              <a:t>A statement whose truth value has not been proven.</a:t>
            </a:r>
            <a:r>
              <a:rPr lang="en-US" altLang="zh-CN" sz="2800"/>
              <a:t>  </a:t>
            </a:r>
            <a:r>
              <a:rPr lang="en-US" altLang="zh-CN" sz="2800">
                <a:solidFill>
                  <a:srgbClr val="006600"/>
                </a:solidFill>
              </a:rPr>
              <a:t>(A conjecture may be widely believed to be true, regardless.)</a:t>
            </a:r>
            <a:endParaRPr lang="en-US" altLang="zh-CN" sz="2800">
              <a:solidFill>
                <a:srgbClr val="006600"/>
              </a:solidFill>
            </a:endParaRPr>
          </a:p>
          <a:p>
            <a:pPr eaLnBrk="1" hangingPunct="1"/>
            <a:r>
              <a:rPr lang="en-US" altLang="zh-CN" sz="2800" i="1"/>
              <a:t>Theory</a:t>
            </a:r>
            <a:r>
              <a:rPr lang="en-US" altLang="zh-CN" sz="2800"/>
              <a:t> </a:t>
            </a:r>
            <a:r>
              <a:rPr lang="zh-CN" altLang="en-US" sz="2800"/>
              <a:t>理论</a:t>
            </a:r>
            <a:r>
              <a:rPr lang="en-US" altLang="zh-CN" sz="2800">
                <a:latin typeface="Times New Roman" panose="02020603050405020304" pitchFamily="18" charset="0"/>
              </a:rPr>
              <a:t>–</a:t>
            </a:r>
            <a:r>
              <a:rPr lang="en-US" altLang="zh-CN" sz="2800"/>
              <a:t> </a:t>
            </a:r>
            <a:r>
              <a:rPr lang="en-US" altLang="zh-CN" sz="2800">
                <a:solidFill>
                  <a:schemeClr val="accent2"/>
                </a:solidFill>
              </a:rPr>
              <a:t>The set of all theorems that can be proven from a given set of axioms.</a:t>
            </a:r>
            <a:endParaRPr lang="en-US" altLang="zh-CN" sz="2800">
              <a:solidFill>
                <a:schemeClr val="accent2"/>
              </a:solidFill>
            </a:endParaRPr>
          </a:p>
        </p:txBody>
      </p:sp>
      <p:sp>
        <p:nvSpPr>
          <p:cNvPr id="2560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4B9A57-33CE-4320-A1C8-B64BAE45DED3}" type="slidenum">
              <a:rPr lang="en-US" altLang="zh-CN" sz="1400" smtClean="0"/>
            </a:fld>
            <a:endParaRPr lang="en-US" altLang="zh-CN" sz="1400"/>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Title 1"/>
          <p:cNvSpPr>
            <a:spLocks noGrp="1"/>
          </p:cNvSpPr>
          <p:nvPr>
            <p:ph type="title"/>
          </p:nvPr>
        </p:nvSpPr>
        <p:spPr>
          <a:xfrm>
            <a:off x="3522663" y="620713"/>
            <a:ext cx="2098675"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a:t>
            </a:r>
            <a:endParaRPr lang="en-US" altLang="zh-CN" b="1">
              <a:solidFill>
                <a:schemeClr val="tx1"/>
              </a:solidFill>
              <a:latin typeface="Arial" panose="020B0604020202020204" pitchFamily="34" charset="0"/>
              <a:cs typeface="Arial" panose="020B0604020202020204" pitchFamily="34" charset="0"/>
            </a:endParaRPr>
          </a:p>
        </p:txBody>
      </p:sp>
      <p:sp>
        <p:nvSpPr>
          <p:cNvPr id="124931" name="Content Placeholder 2"/>
          <p:cNvSpPr>
            <a:spLocks noGrp="1"/>
          </p:cNvSpPr>
          <p:nvPr>
            <p:ph idx="1"/>
          </p:nvPr>
        </p:nvSpPr>
        <p:spPr>
          <a:xfrm>
            <a:off x="390525" y="1916113"/>
            <a:ext cx="8362950" cy="4389437"/>
          </a:xfrm>
        </p:spPr>
        <p:txBody>
          <a:bodyPr/>
          <a:lstStyle/>
          <a:p>
            <a:pPr marL="273685" eaLnBrk="1" hangingPunct="1">
              <a:buFont typeface="Wingdings 2" panose="05020102010507070707" pitchFamily="18" charset="2"/>
              <a:buNone/>
              <a:defRPr/>
            </a:pPr>
            <a:r>
              <a:rPr lang="en-US" altLang="zh-CN" b="1" dirty="0">
                <a:latin typeface="Arial" panose="020B0604020202020204" pitchFamily="34" charset="0"/>
                <a:cs typeface="Arial" panose="020B0604020202020204" pitchFamily="34" charset="0"/>
              </a:rPr>
              <a:t>Example 2</a:t>
            </a:r>
            <a:r>
              <a:rPr lang="en-US" altLang="zh-CN" dirty="0">
                <a:latin typeface="Arial" panose="020B0604020202020204" pitchFamily="34" charset="0"/>
                <a:cs typeface="Arial" panose="020B0604020202020204" pitchFamily="34" charset="0"/>
              </a:rPr>
              <a:t>: Can we tile a checkerboard obtained by removing one of the four corner squares of a standard checkerboard?</a:t>
            </a:r>
            <a:endParaRPr lang="en-US" altLang="zh-CN" dirty="0">
              <a:latin typeface="Arial" panose="020B0604020202020204" pitchFamily="34" charset="0"/>
              <a:cs typeface="Arial" panose="020B0604020202020204" pitchFamily="34" charset="0"/>
            </a:endParaRPr>
          </a:p>
          <a:p>
            <a:pPr eaLnBrk="1" hangingPunct="1">
              <a:buFont typeface="Wingdings 2" panose="05020102010507070707" pitchFamily="18" charset="2"/>
              <a:buNone/>
              <a:defRPr/>
            </a:pPr>
            <a:r>
              <a:rPr lang="en-US" altLang="zh-CN" b="1" dirty="0">
                <a:latin typeface="Arial" panose="020B0604020202020204" pitchFamily="34" charset="0"/>
                <a:cs typeface="Arial" panose="020B0604020202020204" pitchFamily="34" charset="0"/>
              </a:rPr>
              <a:t>Solution</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pPr eaLnBrk="1" hangingPunct="1">
              <a:buClr>
                <a:schemeClr val="tx1"/>
              </a:buClr>
              <a:defRPr/>
            </a:pPr>
            <a:r>
              <a:rPr lang="en-US" altLang="zh-CN" dirty="0">
                <a:latin typeface="Arial" panose="020B0604020202020204" pitchFamily="34" charset="0"/>
                <a:cs typeface="Arial" panose="020B0604020202020204" pitchFamily="34" charset="0"/>
              </a:rPr>
              <a:t>Our checkerboard has 64 − 1 = 63 squares. </a:t>
            </a:r>
            <a:endParaRPr lang="en-US" altLang="zh-CN" dirty="0">
              <a:latin typeface="Arial" panose="020B0604020202020204" pitchFamily="34" charset="0"/>
              <a:cs typeface="Arial" panose="020B0604020202020204" pitchFamily="34" charset="0"/>
            </a:endParaRPr>
          </a:p>
          <a:p>
            <a:pPr eaLnBrk="1" hangingPunct="1">
              <a:buClr>
                <a:schemeClr val="tx1"/>
              </a:buClr>
              <a:defRPr/>
            </a:pPr>
            <a:r>
              <a:rPr lang="en-US" altLang="zh-CN" dirty="0">
                <a:latin typeface="Arial" panose="020B0604020202020204" pitchFamily="34" charset="0"/>
                <a:cs typeface="Arial" panose="020B0604020202020204" pitchFamily="34" charset="0"/>
              </a:rPr>
              <a:t>Since each domino has two squares, a board with a tiling must have an even number of squares.</a:t>
            </a:r>
            <a:endParaRPr lang="en-US" altLang="zh-CN" dirty="0">
              <a:latin typeface="Arial" panose="020B0604020202020204" pitchFamily="34" charset="0"/>
              <a:cs typeface="Arial" panose="020B0604020202020204" pitchFamily="34" charset="0"/>
            </a:endParaRPr>
          </a:p>
          <a:p>
            <a:pPr eaLnBrk="1" hangingPunct="1">
              <a:buClr>
                <a:schemeClr val="tx1"/>
              </a:buClr>
              <a:defRPr/>
            </a:pPr>
            <a:r>
              <a:rPr lang="en-US" altLang="zh-CN" dirty="0">
                <a:latin typeface="Arial" panose="020B0604020202020204" pitchFamily="34" charset="0"/>
                <a:cs typeface="Arial" panose="020B0604020202020204" pitchFamily="34" charset="0"/>
              </a:rPr>
              <a:t>The number  63 is not even. </a:t>
            </a:r>
            <a:endParaRPr lang="en-US" altLang="zh-CN" dirty="0">
              <a:latin typeface="Arial" panose="020B0604020202020204" pitchFamily="34" charset="0"/>
              <a:cs typeface="Arial" panose="020B0604020202020204" pitchFamily="34" charset="0"/>
            </a:endParaRPr>
          </a:p>
          <a:p>
            <a:pPr eaLnBrk="1" hangingPunct="1">
              <a:buClr>
                <a:schemeClr val="tx1"/>
              </a:buClr>
              <a:defRPr/>
            </a:pPr>
            <a:r>
              <a:rPr lang="en-US" altLang="zh-CN" dirty="0">
                <a:latin typeface="Arial" panose="020B0604020202020204" pitchFamily="34" charset="0"/>
                <a:cs typeface="Arial" panose="020B0604020202020204" pitchFamily="34" charset="0"/>
              </a:rPr>
              <a:t>We have a contradiction.</a:t>
            </a:r>
            <a:endParaRPr lang="en-US" altLang="zh-CN" dirty="0">
              <a:latin typeface="Arial" panose="020B0604020202020204" pitchFamily="34" charset="0"/>
              <a:cs typeface="Arial" panose="020B0604020202020204" pitchFamily="34" charset="0"/>
            </a:endParaRPr>
          </a:p>
          <a:p>
            <a:pPr eaLnBrk="1" hangingPunct="1">
              <a:defRPr/>
            </a:pPr>
            <a:endParaRPr lang="en-US" altLang="zh-CN" dirty="0"/>
          </a:p>
        </p:txBody>
      </p:sp>
      <p:sp>
        <p:nvSpPr>
          <p:cNvPr id="8" name="Isosceles Triangle 7"/>
          <p:cNvSpPr/>
          <p:nvPr/>
        </p:nvSpPr>
        <p:spPr>
          <a:xfrm rot="5400000" flipV="1">
            <a:off x="81534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8789"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AF88DF-211B-4417-A5E3-2B0293DF4B07}"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Title 1"/>
          <p:cNvSpPr>
            <a:spLocks noGrp="1"/>
          </p:cNvSpPr>
          <p:nvPr>
            <p:ph type="title"/>
          </p:nvPr>
        </p:nvSpPr>
        <p:spPr>
          <a:xfrm>
            <a:off x="3522663" y="611188"/>
            <a:ext cx="2098675" cy="795337"/>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 </a:t>
            </a:r>
            <a:endParaRPr lang="en-US" altLang="zh-CN" b="1">
              <a:solidFill>
                <a:schemeClr val="tx1"/>
              </a:solidFill>
              <a:latin typeface="Arial" panose="020B0604020202020204" pitchFamily="34" charset="0"/>
              <a:cs typeface="Arial" panose="020B0604020202020204" pitchFamily="34" charset="0"/>
            </a:endParaRPr>
          </a:p>
        </p:txBody>
      </p:sp>
      <p:sp>
        <p:nvSpPr>
          <p:cNvPr id="119811" name="Content Placeholder 2"/>
          <p:cNvSpPr>
            <a:spLocks noGrp="1"/>
          </p:cNvSpPr>
          <p:nvPr>
            <p:ph idx="1"/>
          </p:nvPr>
        </p:nvSpPr>
        <p:spPr>
          <a:xfrm>
            <a:off x="354013" y="1700213"/>
            <a:ext cx="8435975" cy="4389437"/>
          </a:xfrm>
        </p:spPr>
        <p:txBody>
          <a:bodyPr/>
          <a:lstStyle/>
          <a:p>
            <a:pPr eaLnBrk="1" hangingPunct="1">
              <a:buFont typeface="Wingdings 2" panose="05020102010507070707" pitchFamily="18" charset="2"/>
              <a:buNone/>
            </a:pPr>
            <a:r>
              <a:rPr lang="en-US" altLang="zh-CN" b="1">
                <a:latin typeface="Arial" panose="020B0604020202020204" pitchFamily="34" charset="0"/>
                <a:cs typeface="Arial" panose="020B0604020202020204" pitchFamily="34" charset="0"/>
              </a:rPr>
              <a:t>   Example 3</a:t>
            </a:r>
            <a:r>
              <a:rPr lang="en-US" altLang="zh-CN">
                <a:latin typeface="Arial" panose="020B0604020202020204" pitchFamily="34" charset="0"/>
                <a:cs typeface="Arial" panose="020B0604020202020204" pitchFamily="34" charset="0"/>
              </a:rPr>
              <a:t>: Can we tile a board obtained by removing both the upper left and the lower right squares of a standard checkerboard? </a:t>
            </a:r>
            <a:endParaRPr lang="en-US" altLang="zh-CN">
              <a:latin typeface="Arial" panose="020B0604020202020204" pitchFamily="34" charset="0"/>
              <a:cs typeface="Arial" panose="020B0604020202020204" pitchFamily="34" charset="0"/>
            </a:endParaRPr>
          </a:p>
        </p:txBody>
      </p:sp>
      <p:pic>
        <p:nvPicPr>
          <p:cNvPr id="119812" name="Picture 3" descr="0117.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121025"/>
            <a:ext cx="2179638"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Picture 4" descr="011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111625"/>
            <a:ext cx="574675"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TextBox 5"/>
          <p:cNvSpPr txBox="1">
            <a:spLocks noChangeArrowheads="1"/>
          </p:cNvSpPr>
          <p:nvPr/>
        </p:nvSpPr>
        <p:spPr bwMode="auto">
          <a:xfrm>
            <a:off x="1524000" y="5483225"/>
            <a:ext cx="3276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Nonstandard Checkerboard</a:t>
            </a:r>
            <a:endParaRPr lang="en-US" altLang="zh-CN">
              <a:solidFill>
                <a:srgbClr val="000000"/>
              </a:solidFill>
              <a:latin typeface="Constantia" panose="02030602050306030303" pitchFamily="18" charset="0"/>
            </a:endParaRPr>
          </a:p>
        </p:txBody>
      </p:sp>
      <p:sp>
        <p:nvSpPr>
          <p:cNvPr id="119815" name="TextBox 6"/>
          <p:cNvSpPr txBox="1">
            <a:spLocks noChangeArrowheads="1"/>
          </p:cNvSpPr>
          <p:nvPr/>
        </p:nvSpPr>
        <p:spPr bwMode="auto">
          <a:xfrm>
            <a:off x="5943600" y="5483225"/>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0000"/>
                </a:solidFill>
                <a:latin typeface="Constantia" panose="02030602050306030303" pitchFamily="18" charset="0"/>
              </a:rPr>
              <a:t>Dominoes</a:t>
            </a:r>
            <a:endParaRPr lang="en-US" altLang="zh-CN">
              <a:solidFill>
                <a:srgbClr val="000000"/>
              </a:solidFill>
              <a:latin typeface="Constantia" panose="02030602050306030303" pitchFamily="18" charset="0"/>
            </a:endParaRPr>
          </a:p>
        </p:txBody>
      </p:sp>
      <p:sp>
        <p:nvSpPr>
          <p:cNvPr id="119816"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2AFB59-A32E-4E63-B9AA-D51E575C82A7}"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Title 1"/>
          <p:cNvSpPr>
            <a:spLocks noGrp="1"/>
          </p:cNvSpPr>
          <p:nvPr>
            <p:ph type="title"/>
          </p:nvPr>
        </p:nvSpPr>
        <p:spPr>
          <a:xfrm>
            <a:off x="3506788" y="620713"/>
            <a:ext cx="2130425" cy="722312"/>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Tilings</a:t>
            </a:r>
            <a:endParaRPr lang="en-US" altLang="zh-CN"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773238"/>
            <a:ext cx="8229600" cy="4389437"/>
          </a:xfrm>
        </p:spPr>
        <p:txBody>
          <a:bodyPr>
            <a:normAutofit lnSpcReduction="10000"/>
          </a:bodyPr>
          <a:lstStyle/>
          <a:p>
            <a:pPr marL="274320" indent="-274320" eaLnBrk="1" fontAlgn="auto" hangingPunct="1">
              <a:spcAft>
                <a:spcPts val="0"/>
              </a:spcAft>
              <a:buClr>
                <a:schemeClr val="accent3"/>
              </a:buClr>
              <a:buFont typeface="Wingdings 2" panose="05020102010507070707"/>
              <a:buNone/>
              <a:defRPr/>
            </a:pPr>
            <a:r>
              <a:rPr lang="en-US" b="1" dirty="0">
                <a:latin typeface="Arial" panose="020B0604020202020204" pitchFamily="34" charset="0"/>
                <a:cs typeface="Arial" panose="020B0604020202020204" pitchFamily="34" charset="0"/>
              </a:rPr>
              <a:t>Solution</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dirty="0">
                <a:latin typeface="Arial" panose="020B0604020202020204" pitchFamily="34" charset="0"/>
                <a:cs typeface="Arial" panose="020B0604020202020204" pitchFamily="34" charset="0"/>
              </a:rPr>
              <a:t>There are 62 squares in this board. </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dirty="0">
                <a:latin typeface="Arial" panose="020B0604020202020204" pitchFamily="34" charset="0"/>
                <a:cs typeface="Arial" panose="020B0604020202020204" pitchFamily="34" charset="0"/>
              </a:rPr>
              <a:t>To tile it we need </a:t>
            </a:r>
            <a:r>
              <a:rPr lang="en-US" dirty="0">
                <a:latin typeface="Arial" panose="020B0604020202020204" pitchFamily="34" charset="0"/>
                <a:ea typeface="Cambria Math" panose="02040503050406030204" pitchFamily="18" charset="0"/>
                <a:cs typeface="Arial" panose="020B0604020202020204" pitchFamily="34" charset="0"/>
              </a:rPr>
              <a:t>31 </a:t>
            </a:r>
            <a:r>
              <a:rPr lang="en-US" dirty="0">
                <a:latin typeface="Arial" panose="020B0604020202020204" pitchFamily="34" charset="0"/>
                <a:cs typeface="Arial" panose="020B0604020202020204" pitchFamily="34" charset="0"/>
              </a:rPr>
              <a:t>dominos. </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i="1" dirty="0">
                <a:latin typeface="Arial" panose="020B0604020202020204" pitchFamily="34" charset="0"/>
                <a:cs typeface="Arial" panose="020B0604020202020204" pitchFamily="34" charset="0"/>
              </a:rPr>
              <a:t>Key fact</a:t>
            </a:r>
            <a:r>
              <a:rPr lang="en-US" dirty="0">
                <a:latin typeface="Arial" panose="020B0604020202020204" pitchFamily="34" charset="0"/>
                <a:cs typeface="Arial" panose="020B0604020202020204" pitchFamily="34" charset="0"/>
              </a:rPr>
              <a:t>: Each domino covers one black and one white square. </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dirty="0">
                <a:latin typeface="Arial" panose="020B0604020202020204" pitchFamily="34" charset="0"/>
                <a:cs typeface="Arial" panose="020B0604020202020204" pitchFamily="34" charset="0"/>
              </a:rPr>
              <a:t>Therefore the tiling covers 31 black squares and 31 white squares.</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dirty="0">
                <a:latin typeface="Arial" panose="020B0604020202020204" pitchFamily="34" charset="0"/>
                <a:cs typeface="Arial" panose="020B0604020202020204" pitchFamily="34" charset="0"/>
              </a:rPr>
              <a:t>Our board has either 30 black squares and 32 white squares or 32 black squares and 30 white squares.  </a:t>
            </a:r>
            <a:endParaRPr lang="en-US" dirty="0">
              <a:latin typeface="Arial" panose="020B0604020202020204" pitchFamily="34" charset="0"/>
              <a:cs typeface="Arial" panose="020B0604020202020204" pitchFamily="34" charset="0"/>
            </a:endParaRPr>
          </a:p>
          <a:p>
            <a:pPr marL="274320" indent="-274320" eaLnBrk="1" fontAlgn="auto" hangingPunct="1">
              <a:spcAft>
                <a:spcPts val="0"/>
              </a:spcAft>
              <a:buClr>
                <a:schemeClr val="tx1"/>
              </a:buClr>
              <a:buFont typeface="Wingdings 2" panose="05020102010507070707"/>
              <a:buChar char=""/>
              <a:defRPr/>
            </a:pPr>
            <a:r>
              <a:rPr lang="en-US" dirty="0">
                <a:latin typeface="Arial" panose="020B0604020202020204" pitchFamily="34" charset="0"/>
                <a:cs typeface="Arial" panose="020B0604020202020204" pitchFamily="34" charset="0"/>
              </a:rPr>
              <a:t>Contradiction!</a:t>
            </a:r>
            <a:endParaRPr lang="en-US" dirty="0">
              <a:latin typeface="Arial" panose="020B0604020202020204" pitchFamily="34" charset="0"/>
              <a:cs typeface="Arial" panose="020B0604020202020204" pitchFamily="34" charset="0"/>
            </a:endParaRPr>
          </a:p>
        </p:txBody>
      </p:sp>
      <p:sp>
        <p:nvSpPr>
          <p:cNvPr id="4" name="Isosceles Triangle 3"/>
          <p:cNvSpPr/>
          <p:nvPr/>
        </p:nvSpPr>
        <p:spPr>
          <a:xfrm rot="5400000" flipV="1">
            <a:off x="84582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0837"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447A69-1344-4CDB-A444-5913B751035D}"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77863" y="765175"/>
            <a:ext cx="7788275" cy="795338"/>
          </a:xfrm>
        </p:spPr>
        <p:txBody>
          <a:bodyPr/>
          <a:lstStyle/>
          <a:p>
            <a:pPr eaLnBrk="1" hangingPunct="1"/>
            <a:r>
              <a:rPr lang="en-US" altLang="zh-CN" b="1">
                <a:solidFill>
                  <a:schemeClr val="tx1"/>
                </a:solidFill>
                <a:latin typeface="Arial" panose="020B0604020202020204" pitchFamily="34" charset="0"/>
                <a:cs typeface="Arial" panose="020B0604020202020204" pitchFamily="34" charset="0"/>
              </a:rPr>
              <a:t>Additional Proof Methods</a:t>
            </a:r>
            <a:endParaRPr lang="en-US" altLang="zh-CN" b="1">
              <a:solidFill>
                <a:schemeClr val="tx1"/>
              </a:solidFill>
              <a:latin typeface="Arial" panose="020B0604020202020204" pitchFamily="34" charset="0"/>
              <a:cs typeface="Arial" panose="020B0604020202020204" pitchFamily="34" charset="0"/>
            </a:endParaRPr>
          </a:p>
        </p:txBody>
      </p:sp>
      <p:sp>
        <p:nvSpPr>
          <p:cNvPr id="121859" name="Content Placeholder 2"/>
          <p:cNvSpPr>
            <a:spLocks noGrp="1"/>
          </p:cNvSpPr>
          <p:nvPr>
            <p:ph idx="1"/>
          </p:nvPr>
        </p:nvSpPr>
        <p:spPr>
          <a:xfrm>
            <a:off x="534988" y="1916113"/>
            <a:ext cx="8074025" cy="4389437"/>
          </a:xfrm>
        </p:spPr>
        <p:txBody>
          <a:bodyPr/>
          <a:lstStyle/>
          <a:p>
            <a:pPr eaLnBrk="1" hangingPunct="1">
              <a:buClr>
                <a:schemeClr val="tx1"/>
              </a:buClr>
            </a:pPr>
            <a:r>
              <a:rPr lang="en-US" altLang="zh-CN">
                <a:latin typeface="Arial" panose="020B0604020202020204" pitchFamily="34" charset="0"/>
                <a:cs typeface="Arial" panose="020B0604020202020204" pitchFamily="34" charset="0"/>
              </a:rPr>
              <a:t>Later we will see many other proof methods:</a:t>
            </a:r>
            <a:endParaRPr lang="en-US" altLang="zh-CN">
              <a:latin typeface="Arial" panose="020B0604020202020204" pitchFamily="34" charset="0"/>
              <a:cs typeface="Arial" panose="020B0604020202020204" pitchFamily="34" charset="0"/>
            </a:endParaRPr>
          </a:p>
          <a:p>
            <a:pPr lvl="1" eaLnBrk="1" hangingPunct="1">
              <a:buClr>
                <a:schemeClr val="tx1"/>
              </a:buClr>
            </a:pPr>
            <a:r>
              <a:rPr lang="en-US" altLang="zh-CN">
                <a:latin typeface="Arial" panose="020B0604020202020204" pitchFamily="34" charset="0"/>
                <a:cs typeface="Arial" panose="020B0604020202020204" pitchFamily="34" charset="0"/>
              </a:rPr>
              <a:t>Mathematical induction, which is a useful method for proving statements of the form </a:t>
            </a:r>
            <a:r>
              <a:rPr lang="en-US" altLang="zh-CN">
                <a:latin typeface="Arial" panose="020B0604020202020204" pitchFamily="34" charset="0"/>
                <a:cs typeface="Arial" panose="020B0604020202020204" pitchFamily="34" charset="0"/>
                <a:sym typeface="Symbol" panose="05050102010706020507" pitchFamily="18" charset="2"/>
              </a:rPr>
              <a:t></a:t>
            </a:r>
            <a:r>
              <a:rPr lang="en-US" altLang="zh-CN" i="1">
                <a:latin typeface="Arial" panose="020B0604020202020204" pitchFamily="34" charset="0"/>
                <a:cs typeface="Arial" panose="020B0604020202020204" pitchFamily="34" charset="0"/>
                <a:sym typeface="Symbol" panose="05050102010706020507" pitchFamily="18" charset="2"/>
              </a:rPr>
              <a:t>n P</a:t>
            </a:r>
            <a:r>
              <a:rPr lang="en-US" altLang="zh-CN">
                <a:latin typeface="Arial" panose="020B0604020202020204" pitchFamily="34" charset="0"/>
                <a:cs typeface="Arial" panose="020B0604020202020204" pitchFamily="34" charset="0"/>
                <a:sym typeface="Symbol" panose="05050102010706020507" pitchFamily="18" charset="2"/>
              </a:rPr>
              <a:t>(</a:t>
            </a:r>
            <a:r>
              <a:rPr lang="en-US" altLang="zh-CN" i="1">
                <a:latin typeface="Arial" panose="020B0604020202020204" pitchFamily="34" charset="0"/>
                <a:cs typeface="Arial" panose="020B0604020202020204" pitchFamily="34" charset="0"/>
                <a:sym typeface="Symbol" panose="05050102010706020507" pitchFamily="18" charset="2"/>
              </a:rPr>
              <a:t>n</a:t>
            </a:r>
            <a:r>
              <a:rPr lang="en-US" altLang="zh-CN">
                <a:latin typeface="Arial" panose="020B0604020202020204" pitchFamily="34" charset="0"/>
                <a:cs typeface="Arial" panose="020B0604020202020204" pitchFamily="34" charset="0"/>
                <a:sym typeface="Symbol" panose="05050102010706020507" pitchFamily="18" charset="2"/>
              </a:rPr>
              <a:t>), where the domain consists of all positive integers.</a:t>
            </a:r>
            <a:endParaRPr lang="en-US" altLang="zh-CN">
              <a:latin typeface="Arial" panose="020B0604020202020204" pitchFamily="34" charset="0"/>
              <a:cs typeface="Arial" panose="020B0604020202020204" pitchFamily="34" charset="0"/>
              <a:sym typeface="Symbol" panose="05050102010706020507" pitchFamily="18" charset="2"/>
            </a:endParaRP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Structural induction, which can be used to prove such results about recursively defined sets.</a:t>
            </a:r>
            <a:endParaRPr lang="en-US" altLang="zh-CN">
              <a:latin typeface="Arial" panose="020B0604020202020204" pitchFamily="34" charset="0"/>
              <a:cs typeface="Arial" panose="020B0604020202020204" pitchFamily="34" charset="0"/>
              <a:sym typeface="Symbol" panose="05050102010706020507" pitchFamily="18" charset="2"/>
            </a:endParaRP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Cantor diagonalization is used to prove results about the size of infinite sets.</a:t>
            </a:r>
            <a:endParaRPr lang="en-US" altLang="zh-CN">
              <a:latin typeface="Arial" panose="020B0604020202020204" pitchFamily="34" charset="0"/>
              <a:cs typeface="Arial" panose="020B0604020202020204" pitchFamily="34" charset="0"/>
              <a:sym typeface="Symbol" panose="05050102010706020507" pitchFamily="18" charset="2"/>
            </a:endParaRPr>
          </a:p>
          <a:p>
            <a:pPr lvl="1" eaLnBrk="1" hangingPunct="1">
              <a:buClr>
                <a:schemeClr val="tx1"/>
              </a:buClr>
            </a:pPr>
            <a:r>
              <a:rPr lang="en-US" altLang="zh-CN">
                <a:latin typeface="Arial" panose="020B0604020202020204" pitchFamily="34" charset="0"/>
                <a:cs typeface="Arial" panose="020B0604020202020204" pitchFamily="34" charset="0"/>
                <a:sym typeface="Symbol" panose="05050102010706020507" pitchFamily="18" charset="2"/>
              </a:rPr>
              <a:t>Combinatorial proofs use counting arguments. </a:t>
            </a:r>
            <a:endParaRPr lang="en-US" altLang="zh-CN">
              <a:latin typeface="Arial" panose="020B0604020202020204" pitchFamily="34" charset="0"/>
              <a:cs typeface="Arial" panose="020B0604020202020204" pitchFamily="34" charset="0"/>
            </a:endParaRPr>
          </a:p>
        </p:txBody>
      </p:sp>
      <p:sp>
        <p:nvSpPr>
          <p:cNvPr id="121860" name="灯片编号占位符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19BDC3-B3CC-41D2-8CDB-2E62C2760B4A}" type="slidenum">
              <a:rPr lang="en-US" altLang="zh-CN" smtClean="0">
                <a:solidFill>
                  <a:srgbClr val="045C75"/>
                </a:solidFill>
              </a:rPr>
            </a:fld>
            <a:endParaRPr lang="en-US" altLang="zh-CN">
              <a:solidFill>
                <a:srgbClr val="045C75"/>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b="1"/>
              <a:t>Homework</a:t>
            </a:r>
            <a:endParaRPr lang="en-US" altLang="zh-CN" b="1"/>
          </a:p>
        </p:txBody>
      </p:sp>
      <p:sp>
        <p:nvSpPr>
          <p:cNvPr id="122883" name="Rectangle 3"/>
          <p:cNvSpPr>
            <a:spLocks noGrp="1" noChangeArrowheads="1"/>
          </p:cNvSpPr>
          <p:nvPr>
            <p:ph type="body" idx="1"/>
          </p:nvPr>
        </p:nvSpPr>
        <p:spPr/>
        <p:txBody>
          <a:bodyPr/>
          <a:lstStyle/>
          <a:p>
            <a:pPr eaLnBrk="1" hangingPunct="1"/>
            <a:r>
              <a:rPr lang="en-US" altLang="zh-CN" dirty="0"/>
              <a:t>1.7:  8, 18, 20</a:t>
            </a:r>
            <a:endParaRPr lang="en-US" altLang="zh-CN" dirty="0"/>
          </a:p>
          <a:p>
            <a:pPr eaLnBrk="1" hangingPunct="1"/>
            <a:r>
              <a:rPr lang="en-US" altLang="zh-CN" dirty="0"/>
              <a:t>1.8:  6, 7,12, 32</a:t>
            </a:r>
            <a:endParaRPr lang="en-US" altLang="zh-CN" dirty="0"/>
          </a:p>
          <a:p>
            <a:pPr eaLnBrk="1" hangingPunct="1"/>
            <a:endParaRPr lang="en-US" altLang="zh-CN" dirty="0"/>
          </a:p>
          <a:p>
            <a:pPr eaLnBrk="1" hangingPunct="1"/>
            <a:r>
              <a:rPr lang="en-US" altLang="zh-CN" dirty="0"/>
              <a:t>Due date : 2024.03.26</a:t>
            </a:r>
            <a:endParaRPr lang="en-US" altLang="zh-CN" dirty="0"/>
          </a:p>
          <a:p>
            <a:pPr eaLnBrk="1" hangingPunct="1"/>
            <a:endParaRPr lang="en-US" altLang="zh-CN" dirty="0"/>
          </a:p>
          <a:p>
            <a:pPr eaLnBrk="1" hangingPunct="1"/>
            <a:endParaRPr lang="en-US" altLang="zh-CN" dirty="0"/>
          </a:p>
        </p:txBody>
      </p:sp>
      <p:sp>
        <p:nvSpPr>
          <p:cNvPr id="12288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910275F-1F47-4161-A4E5-7CD9350C00A2}" type="slidenum">
              <a:rPr lang="en-US" altLang="zh-CN" sz="1400" smtClean="0"/>
            </a:fld>
            <a:endParaRPr lang="en-US" altLang="zh-CN" sz="14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179388" y="1584325"/>
            <a:ext cx="8229600" cy="4525963"/>
          </a:xfrm>
        </p:spPr>
        <p:txBody>
          <a:bodyPr/>
          <a:lstStyle/>
          <a:p>
            <a:pPr eaLnBrk="1" hangingPunct="1">
              <a:buFontTx/>
              <a:buNone/>
            </a:pPr>
            <a:r>
              <a:rPr lang="en-US" altLang="zh-CN"/>
              <a:t> </a:t>
            </a:r>
            <a:endParaRPr lang="en-US" altLang="zh-CN"/>
          </a:p>
        </p:txBody>
      </p:sp>
      <p:sp>
        <p:nvSpPr>
          <p:cNvPr id="29699" name="AutoShape 3"/>
          <p:cNvSpPr>
            <a:spLocks noChangeArrowheads="1"/>
          </p:cNvSpPr>
          <p:nvPr/>
        </p:nvSpPr>
        <p:spPr bwMode="auto">
          <a:xfrm flipH="1">
            <a:off x="690563" y="2514600"/>
            <a:ext cx="6324600" cy="2971800"/>
          </a:xfrm>
          <a:prstGeom prst="flowChartDelay">
            <a:avLst/>
          </a:prstGeom>
          <a:solidFill>
            <a:srgbClr val="FF9999">
              <a:alpha val="23921"/>
            </a:srgbClr>
          </a:solidFill>
          <a:ln w="57150" algn="ctr">
            <a:solidFill>
              <a:srgbClr val="996633">
                <a:alpha val="36078"/>
              </a:srgb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zh-CN" sz="2400">
              <a:latin typeface="Times New Roman" panose="02020603050405020304" pitchFamily="18" charset="0"/>
            </a:endParaRPr>
          </a:p>
        </p:txBody>
      </p:sp>
      <p:sp>
        <p:nvSpPr>
          <p:cNvPr id="29700" name="Rectangle 4"/>
          <p:cNvSpPr>
            <a:spLocks noGrp="1" noChangeArrowheads="1"/>
          </p:cNvSpPr>
          <p:nvPr>
            <p:ph type="title"/>
          </p:nvPr>
        </p:nvSpPr>
        <p:spPr>
          <a:xfrm>
            <a:off x="517525" y="207963"/>
            <a:ext cx="8229600" cy="1143000"/>
          </a:xfrm>
        </p:spPr>
        <p:txBody>
          <a:bodyPr/>
          <a:lstStyle/>
          <a:p>
            <a:pPr eaLnBrk="1" hangingPunct="1"/>
            <a:r>
              <a:rPr lang="en-US" altLang="zh-CN" b="1"/>
              <a:t>Graphical Visualization</a:t>
            </a:r>
            <a:endParaRPr lang="en-US" altLang="zh-CN" b="1"/>
          </a:p>
        </p:txBody>
      </p:sp>
      <p:sp>
        <p:nvSpPr>
          <p:cNvPr id="29701" name="Oval 5"/>
          <p:cNvSpPr>
            <a:spLocks noChangeArrowheads="1"/>
          </p:cNvSpPr>
          <p:nvPr/>
        </p:nvSpPr>
        <p:spPr bwMode="auto">
          <a:xfrm>
            <a:off x="1223963" y="32766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2" name="Oval 6"/>
          <p:cNvSpPr>
            <a:spLocks noChangeArrowheads="1"/>
          </p:cNvSpPr>
          <p:nvPr/>
        </p:nvSpPr>
        <p:spPr bwMode="auto">
          <a:xfrm>
            <a:off x="1589088" y="35814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3" name="Oval 7"/>
          <p:cNvSpPr>
            <a:spLocks noChangeArrowheads="1"/>
          </p:cNvSpPr>
          <p:nvPr/>
        </p:nvSpPr>
        <p:spPr bwMode="auto">
          <a:xfrm>
            <a:off x="1284288" y="41910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4" name="Oval 8"/>
          <p:cNvSpPr>
            <a:spLocks noChangeArrowheads="1"/>
          </p:cNvSpPr>
          <p:nvPr/>
        </p:nvSpPr>
        <p:spPr bwMode="auto">
          <a:xfrm>
            <a:off x="1589088" y="4648200"/>
            <a:ext cx="304800" cy="3048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5" name="Rectangle 9"/>
          <p:cNvSpPr>
            <a:spLocks noChangeArrowheads="1"/>
          </p:cNvSpPr>
          <p:nvPr/>
        </p:nvSpPr>
        <p:spPr bwMode="auto">
          <a:xfrm>
            <a:off x="2427288" y="31242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6" name="Rectangle 10"/>
          <p:cNvSpPr>
            <a:spLocks noChangeArrowheads="1"/>
          </p:cNvSpPr>
          <p:nvPr/>
        </p:nvSpPr>
        <p:spPr bwMode="auto">
          <a:xfrm>
            <a:off x="2351088" y="39624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7" name="Rectangle 11"/>
          <p:cNvSpPr>
            <a:spLocks noChangeArrowheads="1"/>
          </p:cNvSpPr>
          <p:nvPr/>
        </p:nvSpPr>
        <p:spPr bwMode="auto">
          <a:xfrm>
            <a:off x="2960688" y="47244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8" name="Rectangle 12"/>
          <p:cNvSpPr>
            <a:spLocks noChangeArrowheads="1"/>
          </p:cNvSpPr>
          <p:nvPr/>
        </p:nvSpPr>
        <p:spPr bwMode="auto">
          <a:xfrm>
            <a:off x="5932488" y="44196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09" name="Rectangle 13"/>
          <p:cNvSpPr>
            <a:spLocks noChangeArrowheads="1"/>
          </p:cNvSpPr>
          <p:nvPr/>
        </p:nvSpPr>
        <p:spPr bwMode="auto">
          <a:xfrm>
            <a:off x="2351088" y="48768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0" name="Rectangle 14"/>
          <p:cNvSpPr>
            <a:spLocks noChangeArrowheads="1"/>
          </p:cNvSpPr>
          <p:nvPr/>
        </p:nvSpPr>
        <p:spPr bwMode="auto">
          <a:xfrm>
            <a:off x="5399088" y="30480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1" name="Rectangle 15"/>
          <p:cNvSpPr>
            <a:spLocks noChangeArrowheads="1"/>
          </p:cNvSpPr>
          <p:nvPr/>
        </p:nvSpPr>
        <p:spPr bwMode="auto">
          <a:xfrm>
            <a:off x="3341688" y="41910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2" name="Rectangle 16"/>
          <p:cNvSpPr>
            <a:spLocks noChangeArrowheads="1"/>
          </p:cNvSpPr>
          <p:nvPr/>
        </p:nvSpPr>
        <p:spPr bwMode="auto">
          <a:xfrm>
            <a:off x="5246688" y="38100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3" name="Rectangle 17"/>
          <p:cNvSpPr>
            <a:spLocks noChangeArrowheads="1"/>
          </p:cNvSpPr>
          <p:nvPr/>
        </p:nvSpPr>
        <p:spPr bwMode="auto">
          <a:xfrm>
            <a:off x="4865688" y="48006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4" name="Rectangle 18"/>
          <p:cNvSpPr>
            <a:spLocks noChangeArrowheads="1"/>
          </p:cNvSpPr>
          <p:nvPr/>
        </p:nvSpPr>
        <p:spPr bwMode="auto">
          <a:xfrm>
            <a:off x="4027488" y="45720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5" name="Rectangle 19"/>
          <p:cNvSpPr>
            <a:spLocks noChangeArrowheads="1"/>
          </p:cNvSpPr>
          <p:nvPr/>
        </p:nvSpPr>
        <p:spPr bwMode="auto">
          <a:xfrm>
            <a:off x="4256088" y="38862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6" name="Rectangle 20"/>
          <p:cNvSpPr>
            <a:spLocks noChangeArrowheads="1"/>
          </p:cNvSpPr>
          <p:nvPr/>
        </p:nvSpPr>
        <p:spPr bwMode="auto">
          <a:xfrm>
            <a:off x="3265488" y="35814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7" name="Rectangle 21"/>
          <p:cNvSpPr>
            <a:spLocks noChangeArrowheads="1"/>
          </p:cNvSpPr>
          <p:nvPr/>
        </p:nvSpPr>
        <p:spPr bwMode="auto">
          <a:xfrm>
            <a:off x="4408488" y="31242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8" name="Rectangle 22"/>
          <p:cNvSpPr>
            <a:spLocks noChangeArrowheads="1"/>
          </p:cNvSpPr>
          <p:nvPr/>
        </p:nvSpPr>
        <p:spPr bwMode="auto">
          <a:xfrm>
            <a:off x="3570288" y="2971800"/>
            <a:ext cx="304800" cy="3048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19" name="Line 24"/>
          <p:cNvSpPr>
            <a:spLocks noChangeShapeType="1"/>
          </p:cNvSpPr>
          <p:nvPr/>
        </p:nvSpPr>
        <p:spPr bwMode="auto">
          <a:xfrm flipV="1">
            <a:off x="1528763" y="3276600"/>
            <a:ext cx="898525" cy="76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25"/>
          <p:cNvSpPr>
            <a:spLocks noChangeShapeType="1"/>
          </p:cNvSpPr>
          <p:nvPr/>
        </p:nvSpPr>
        <p:spPr bwMode="auto">
          <a:xfrm flipV="1">
            <a:off x="1893888" y="3352800"/>
            <a:ext cx="533400" cy="3810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Line 26"/>
          <p:cNvSpPr>
            <a:spLocks noChangeShapeType="1"/>
          </p:cNvSpPr>
          <p:nvPr/>
        </p:nvSpPr>
        <p:spPr bwMode="auto">
          <a:xfrm>
            <a:off x="1893888" y="3733800"/>
            <a:ext cx="457200" cy="3810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2" name="Line 27"/>
          <p:cNvSpPr>
            <a:spLocks noChangeShapeType="1"/>
          </p:cNvSpPr>
          <p:nvPr/>
        </p:nvSpPr>
        <p:spPr bwMode="auto">
          <a:xfrm flipV="1">
            <a:off x="1589088" y="4114800"/>
            <a:ext cx="762000" cy="228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3" name="Line 28"/>
          <p:cNvSpPr>
            <a:spLocks noChangeShapeType="1"/>
          </p:cNvSpPr>
          <p:nvPr/>
        </p:nvSpPr>
        <p:spPr bwMode="auto">
          <a:xfrm>
            <a:off x="1893888" y="4800600"/>
            <a:ext cx="457200" cy="228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4" name="Line 29"/>
          <p:cNvSpPr>
            <a:spLocks noChangeShapeType="1"/>
          </p:cNvSpPr>
          <p:nvPr/>
        </p:nvSpPr>
        <p:spPr bwMode="auto">
          <a:xfrm>
            <a:off x="2732088" y="3276600"/>
            <a:ext cx="533400" cy="457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5" name="Line 30"/>
          <p:cNvSpPr>
            <a:spLocks noChangeShapeType="1"/>
          </p:cNvSpPr>
          <p:nvPr/>
        </p:nvSpPr>
        <p:spPr bwMode="auto">
          <a:xfrm flipV="1">
            <a:off x="2732088" y="3124200"/>
            <a:ext cx="8382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6" name="Line 31"/>
          <p:cNvSpPr>
            <a:spLocks noChangeShapeType="1"/>
          </p:cNvSpPr>
          <p:nvPr/>
        </p:nvSpPr>
        <p:spPr bwMode="auto">
          <a:xfrm>
            <a:off x="1893888" y="3733800"/>
            <a:ext cx="1371600" cy="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Line 32"/>
          <p:cNvSpPr>
            <a:spLocks noChangeShapeType="1"/>
          </p:cNvSpPr>
          <p:nvPr/>
        </p:nvSpPr>
        <p:spPr bwMode="auto">
          <a:xfrm flipV="1">
            <a:off x="2655888" y="3810000"/>
            <a:ext cx="609600" cy="1219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8" name="Line 33"/>
          <p:cNvSpPr>
            <a:spLocks noChangeShapeType="1"/>
          </p:cNvSpPr>
          <p:nvPr/>
        </p:nvSpPr>
        <p:spPr bwMode="auto">
          <a:xfrm>
            <a:off x="2655888" y="4114800"/>
            <a:ext cx="685800" cy="228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9" name="Line 34"/>
          <p:cNvSpPr>
            <a:spLocks noChangeShapeType="1"/>
          </p:cNvSpPr>
          <p:nvPr/>
        </p:nvSpPr>
        <p:spPr bwMode="auto">
          <a:xfrm flipV="1">
            <a:off x="2655888" y="4876800"/>
            <a:ext cx="3048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35"/>
          <p:cNvSpPr>
            <a:spLocks noChangeShapeType="1"/>
          </p:cNvSpPr>
          <p:nvPr/>
        </p:nvSpPr>
        <p:spPr bwMode="auto">
          <a:xfrm>
            <a:off x="2579688" y="4267200"/>
            <a:ext cx="381000" cy="457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Line 36"/>
          <p:cNvSpPr>
            <a:spLocks noChangeShapeType="1"/>
          </p:cNvSpPr>
          <p:nvPr/>
        </p:nvSpPr>
        <p:spPr bwMode="auto">
          <a:xfrm flipV="1">
            <a:off x="3265488" y="4724400"/>
            <a:ext cx="7620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37"/>
          <p:cNvSpPr>
            <a:spLocks noChangeShapeType="1"/>
          </p:cNvSpPr>
          <p:nvPr/>
        </p:nvSpPr>
        <p:spPr bwMode="auto">
          <a:xfrm>
            <a:off x="3646488" y="4343400"/>
            <a:ext cx="381000" cy="3810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38"/>
          <p:cNvSpPr>
            <a:spLocks noChangeShapeType="1"/>
          </p:cNvSpPr>
          <p:nvPr/>
        </p:nvSpPr>
        <p:spPr bwMode="auto">
          <a:xfrm flipV="1">
            <a:off x="3646488" y="4038600"/>
            <a:ext cx="609600" cy="3048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39"/>
          <p:cNvSpPr>
            <a:spLocks noChangeShapeType="1"/>
          </p:cNvSpPr>
          <p:nvPr/>
        </p:nvSpPr>
        <p:spPr bwMode="auto">
          <a:xfrm>
            <a:off x="3570288" y="3733800"/>
            <a:ext cx="685800" cy="228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40"/>
          <p:cNvSpPr>
            <a:spLocks noChangeShapeType="1"/>
          </p:cNvSpPr>
          <p:nvPr/>
        </p:nvSpPr>
        <p:spPr bwMode="auto">
          <a:xfrm flipV="1">
            <a:off x="3570288" y="3352800"/>
            <a:ext cx="838200" cy="3810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41"/>
          <p:cNvSpPr>
            <a:spLocks noChangeShapeType="1"/>
          </p:cNvSpPr>
          <p:nvPr/>
        </p:nvSpPr>
        <p:spPr bwMode="auto">
          <a:xfrm>
            <a:off x="3875088" y="3124200"/>
            <a:ext cx="5334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42"/>
          <p:cNvSpPr>
            <a:spLocks noChangeShapeType="1"/>
          </p:cNvSpPr>
          <p:nvPr/>
        </p:nvSpPr>
        <p:spPr bwMode="auto">
          <a:xfrm flipV="1">
            <a:off x="4560888" y="3200400"/>
            <a:ext cx="838200" cy="838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43"/>
          <p:cNvSpPr>
            <a:spLocks noChangeShapeType="1"/>
          </p:cNvSpPr>
          <p:nvPr/>
        </p:nvSpPr>
        <p:spPr bwMode="auto">
          <a:xfrm flipV="1">
            <a:off x="4713288" y="3124200"/>
            <a:ext cx="6858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9" name="Line 44"/>
          <p:cNvSpPr>
            <a:spLocks noChangeShapeType="1"/>
          </p:cNvSpPr>
          <p:nvPr/>
        </p:nvSpPr>
        <p:spPr bwMode="auto">
          <a:xfrm>
            <a:off x="4713288" y="3276600"/>
            <a:ext cx="533400" cy="609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45"/>
          <p:cNvSpPr>
            <a:spLocks noChangeShapeType="1"/>
          </p:cNvSpPr>
          <p:nvPr/>
        </p:nvSpPr>
        <p:spPr bwMode="auto">
          <a:xfrm flipV="1">
            <a:off x="4560888" y="4038600"/>
            <a:ext cx="685800" cy="76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Line 46"/>
          <p:cNvSpPr>
            <a:spLocks noChangeShapeType="1"/>
          </p:cNvSpPr>
          <p:nvPr/>
        </p:nvSpPr>
        <p:spPr bwMode="auto">
          <a:xfrm>
            <a:off x="4332288" y="4724400"/>
            <a:ext cx="533400"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2" name="Line 47"/>
          <p:cNvSpPr>
            <a:spLocks noChangeShapeType="1"/>
          </p:cNvSpPr>
          <p:nvPr/>
        </p:nvSpPr>
        <p:spPr bwMode="auto">
          <a:xfrm flipV="1">
            <a:off x="5170488" y="4572000"/>
            <a:ext cx="762000" cy="3810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3" name="Line 48"/>
          <p:cNvSpPr>
            <a:spLocks noChangeShapeType="1"/>
          </p:cNvSpPr>
          <p:nvPr/>
        </p:nvSpPr>
        <p:spPr bwMode="auto">
          <a:xfrm flipV="1">
            <a:off x="5551488" y="3886200"/>
            <a:ext cx="457200" cy="76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4" name="Line 49"/>
          <p:cNvSpPr>
            <a:spLocks noChangeShapeType="1"/>
          </p:cNvSpPr>
          <p:nvPr/>
        </p:nvSpPr>
        <p:spPr bwMode="auto">
          <a:xfrm flipV="1">
            <a:off x="5703888" y="3124200"/>
            <a:ext cx="762000" cy="762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5" name="Line 50"/>
          <p:cNvSpPr>
            <a:spLocks noChangeShapeType="1"/>
          </p:cNvSpPr>
          <p:nvPr/>
        </p:nvSpPr>
        <p:spPr bwMode="auto">
          <a:xfrm>
            <a:off x="5170488" y="5029200"/>
            <a:ext cx="854075" cy="1524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6" name="Line 51"/>
          <p:cNvSpPr>
            <a:spLocks noChangeShapeType="1"/>
          </p:cNvSpPr>
          <p:nvPr/>
        </p:nvSpPr>
        <p:spPr bwMode="auto">
          <a:xfrm>
            <a:off x="6237288" y="4648200"/>
            <a:ext cx="685800" cy="3048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7" name="Line 52"/>
          <p:cNvSpPr>
            <a:spLocks noChangeShapeType="1"/>
          </p:cNvSpPr>
          <p:nvPr/>
        </p:nvSpPr>
        <p:spPr bwMode="auto">
          <a:xfrm flipV="1">
            <a:off x="6237288" y="4343400"/>
            <a:ext cx="762000" cy="228600"/>
          </a:xfrm>
          <a:prstGeom prst="line">
            <a:avLst/>
          </a:prstGeom>
          <a:noFill/>
          <a:ln w="57150">
            <a:solidFill>
              <a:srgbClr val="00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65" name="Text Box 53"/>
          <p:cNvSpPr txBox="1">
            <a:spLocks noChangeArrowheads="1"/>
          </p:cNvSpPr>
          <p:nvPr/>
        </p:nvSpPr>
        <p:spPr bwMode="auto">
          <a:xfrm>
            <a:off x="3052763" y="5562600"/>
            <a:ext cx="2443162" cy="457200"/>
          </a:xfrm>
          <a:prstGeom prst="rect">
            <a:avLst/>
          </a:prstGeom>
          <a:noFill/>
          <a:ln>
            <a:noFill/>
          </a:ln>
          <a:effectLst/>
        </p:spPr>
        <p:txBody>
          <a:bodyPr wrap="none">
            <a:spAutoFit/>
          </a:bodyPr>
          <a:lstStyle/>
          <a:p>
            <a:pPr algn="ctr">
              <a:defRPr/>
            </a:pPr>
            <a:r>
              <a:rPr lang="en-US" altLang="zh-CN" sz="2400">
                <a:solidFill>
                  <a:schemeClr val="accent2"/>
                </a:solidFill>
                <a:effectLst>
                  <a:outerShdw blurRad="38100" dist="38100" dir="2700000" algn="tl">
                    <a:srgbClr val="C0C0C0"/>
                  </a:outerShdw>
                </a:effectLst>
                <a:latin typeface="Times New Roman" panose="02020603050405020304" pitchFamily="18" charset="0"/>
              </a:rPr>
              <a:t>Various Theorems</a:t>
            </a:r>
            <a:endParaRPr lang="en-US" altLang="zh-CN" sz="2400">
              <a:solidFill>
                <a:schemeClr val="accent2"/>
              </a:solidFill>
              <a:effectLst>
                <a:outerShdw blurRad="38100" dist="38100" dir="2700000" algn="tl">
                  <a:srgbClr val="C0C0C0"/>
                </a:outerShdw>
              </a:effectLst>
              <a:latin typeface="Times New Roman" panose="02020603050405020304" pitchFamily="18" charset="0"/>
            </a:endParaRPr>
          </a:p>
        </p:txBody>
      </p:sp>
      <p:sp>
        <p:nvSpPr>
          <p:cNvPr id="29749" name="AutoShape 54"/>
          <p:cNvSpPr/>
          <p:nvPr/>
        </p:nvSpPr>
        <p:spPr bwMode="auto">
          <a:xfrm rot="-5400000">
            <a:off x="4027488" y="3352800"/>
            <a:ext cx="533400" cy="4038600"/>
          </a:xfrm>
          <a:prstGeom prst="leftBrace">
            <a:avLst>
              <a:gd name="adj1" fmla="val 63095"/>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6167" name="Text Box 55"/>
          <p:cNvSpPr txBox="1">
            <a:spLocks noChangeArrowheads="1"/>
          </p:cNvSpPr>
          <p:nvPr/>
        </p:nvSpPr>
        <p:spPr bwMode="auto">
          <a:xfrm>
            <a:off x="538163" y="5197475"/>
            <a:ext cx="1841500" cy="822325"/>
          </a:xfrm>
          <a:prstGeom prst="rect">
            <a:avLst/>
          </a:prstGeom>
          <a:noFill/>
          <a:ln>
            <a:noFill/>
          </a:ln>
          <a:effectLst/>
        </p:spPr>
        <p:txBody>
          <a:bodyPr wrap="none">
            <a:spAutoFit/>
          </a:bodyPr>
          <a:lstStyle/>
          <a:p>
            <a:pPr algn="ctr">
              <a:defRPr/>
            </a:pPr>
            <a:r>
              <a:rPr lang="en-US" altLang="zh-CN" sz="2400">
                <a:solidFill>
                  <a:schemeClr val="accent1"/>
                </a:solidFill>
                <a:effectLst>
                  <a:outerShdw blurRad="38100" dist="38100" dir="2700000" algn="tl">
                    <a:srgbClr val="C0C0C0"/>
                  </a:outerShdw>
                </a:effectLst>
                <a:latin typeface="Times New Roman" panose="02020603050405020304" pitchFamily="18" charset="0"/>
              </a:rPr>
              <a:t>The Axioms</a:t>
            </a:r>
            <a:br>
              <a:rPr lang="en-US" altLang="zh-CN" sz="2400">
                <a:solidFill>
                  <a:schemeClr val="accent1"/>
                </a:solidFill>
                <a:effectLst>
                  <a:outerShdw blurRad="38100" dist="38100" dir="2700000" algn="tl">
                    <a:srgbClr val="C0C0C0"/>
                  </a:outerShdw>
                </a:effectLst>
                <a:latin typeface="Times New Roman" panose="02020603050405020304" pitchFamily="18" charset="0"/>
              </a:rPr>
            </a:br>
            <a:r>
              <a:rPr lang="en-US" altLang="zh-CN" sz="2400">
                <a:solidFill>
                  <a:schemeClr val="accent1"/>
                </a:solidFill>
                <a:effectLst>
                  <a:outerShdw blurRad="38100" dist="38100" dir="2700000" algn="tl">
                    <a:srgbClr val="C0C0C0"/>
                  </a:outerShdw>
                </a:effectLst>
                <a:latin typeface="Times New Roman" panose="02020603050405020304" pitchFamily="18" charset="0"/>
              </a:rPr>
              <a:t>of the Theory</a:t>
            </a:r>
            <a:endParaRPr lang="en-US" altLang="zh-CN" sz="2400">
              <a:solidFill>
                <a:schemeClr val="accent1"/>
              </a:solidFill>
              <a:effectLst>
                <a:outerShdw blurRad="38100" dist="38100" dir="2700000" algn="tl">
                  <a:srgbClr val="C0C0C0"/>
                </a:outerShdw>
              </a:effectLst>
              <a:latin typeface="Times New Roman" panose="02020603050405020304" pitchFamily="18" charset="0"/>
            </a:endParaRPr>
          </a:p>
        </p:txBody>
      </p:sp>
      <p:sp>
        <p:nvSpPr>
          <p:cNvPr id="346168" name="Text Box 56"/>
          <p:cNvSpPr txBox="1">
            <a:spLocks noChangeArrowheads="1"/>
          </p:cNvSpPr>
          <p:nvPr/>
        </p:nvSpPr>
        <p:spPr bwMode="auto">
          <a:xfrm>
            <a:off x="2081213" y="1905000"/>
            <a:ext cx="4248150" cy="701675"/>
          </a:xfrm>
          <a:prstGeom prst="rect">
            <a:avLst/>
          </a:prstGeom>
          <a:noFill/>
          <a:ln>
            <a:noFill/>
          </a:ln>
          <a:effectLst/>
        </p:spPr>
        <p:txBody>
          <a:bodyPr wrap="none">
            <a:spAutoFit/>
          </a:bodyPr>
          <a:lstStyle/>
          <a:p>
            <a:pPr algn="ctr">
              <a:defRPr/>
            </a:pPr>
            <a:r>
              <a:rPr lang="en-US" altLang="zh-CN" sz="4000" dirty="0">
                <a:solidFill>
                  <a:srgbClr val="FF0000"/>
                </a:solidFill>
                <a:effectLst>
                  <a:outerShdw blurRad="38100" dist="38100" dir="2700000" algn="tl">
                    <a:srgbClr val="C0C0C0"/>
                  </a:outerShdw>
                </a:effectLst>
                <a:latin typeface="Times New Roman" panose="02020603050405020304" pitchFamily="18" charset="0"/>
              </a:rPr>
              <a:t>A Particular Theory</a:t>
            </a:r>
            <a:endParaRPr lang="en-US" altLang="zh-CN" sz="4000" dirty="0">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346169" name="Group 57"/>
          <p:cNvGrpSpPr/>
          <p:nvPr/>
        </p:nvGrpSpPr>
        <p:grpSpPr bwMode="auto">
          <a:xfrm>
            <a:off x="1033463" y="3508375"/>
            <a:ext cx="5827712" cy="1789113"/>
            <a:chOff x="888" y="2210"/>
            <a:chExt cx="3671" cy="1127"/>
          </a:xfrm>
        </p:grpSpPr>
        <p:sp>
          <p:nvSpPr>
            <p:cNvPr id="29755" name="Freeform 58"/>
            <p:cNvSpPr/>
            <p:nvPr/>
          </p:nvSpPr>
          <p:spPr bwMode="auto">
            <a:xfrm>
              <a:off x="888" y="2210"/>
              <a:ext cx="3454" cy="1127"/>
            </a:xfrm>
            <a:custGeom>
              <a:avLst/>
              <a:gdLst>
                <a:gd name="T0" fmla="*/ 1392 w 3454"/>
                <a:gd name="T1" fmla="*/ 1034 h 1127"/>
                <a:gd name="T2" fmla="*/ 1316 w 3454"/>
                <a:gd name="T3" fmla="*/ 1064 h 1127"/>
                <a:gd name="T4" fmla="*/ 1204 w 3454"/>
                <a:gd name="T5" fmla="*/ 1093 h 1127"/>
                <a:gd name="T6" fmla="*/ 852 w 3454"/>
                <a:gd name="T7" fmla="*/ 1111 h 1127"/>
                <a:gd name="T8" fmla="*/ 581 w 3454"/>
                <a:gd name="T9" fmla="*/ 1070 h 1127"/>
                <a:gd name="T10" fmla="*/ 423 w 3454"/>
                <a:gd name="T11" fmla="*/ 1040 h 1127"/>
                <a:gd name="T12" fmla="*/ 276 w 3454"/>
                <a:gd name="T13" fmla="*/ 952 h 1127"/>
                <a:gd name="T14" fmla="*/ 258 w 3454"/>
                <a:gd name="T15" fmla="*/ 929 h 1127"/>
                <a:gd name="T16" fmla="*/ 235 w 3454"/>
                <a:gd name="T17" fmla="*/ 911 h 1127"/>
                <a:gd name="T18" fmla="*/ 229 w 3454"/>
                <a:gd name="T19" fmla="*/ 893 h 1127"/>
                <a:gd name="T20" fmla="*/ 199 w 3454"/>
                <a:gd name="T21" fmla="*/ 864 h 1127"/>
                <a:gd name="T22" fmla="*/ 129 w 3454"/>
                <a:gd name="T23" fmla="*/ 764 h 1127"/>
                <a:gd name="T24" fmla="*/ 111 w 3454"/>
                <a:gd name="T25" fmla="*/ 735 h 1127"/>
                <a:gd name="T26" fmla="*/ 99 w 3454"/>
                <a:gd name="T27" fmla="*/ 711 h 1127"/>
                <a:gd name="T28" fmla="*/ 58 w 3454"/>
                <a:gd name="T29" fmla="*/ 664 h 1127"/>
                <a:gd name="T30" fmla="*/ 29 w 3454"/>
                <a:gd name="T31" fmla="*/ 582 h 1127"/>
                <a:gd name="T32" fmla="*/ 0 w 3454"/>
                <a:gd name="T33" fmla="*/ 406 h 1127"/>
                <a:gd name="T34" fmla="*/ 11 w 3454"/>
                <a:gd name="T35" fmla="*/ 270 h 1127"/>
                <a:gd name="T36" fmla="*/ 129 w 3454"/>
                <a:gd name="T37" fmla="*/ 182 h 1127"/>
                <a:gd name="T38" fmla="*/ 188 w 3454"/>
                <a:gd name="T39" fmla="*/ 141 h 1127"/>
                <a:gd name="T40" fmla="*/ 246 w 3454"/>
                <a:gd name="T41" fmla="*/ 100 h 1127"/>
                <a:gd name="T42" fmla="*/ 288 w 3454"/>
                <a:gd name="T43" fmla="*/ 59 h 1127"/>
                <a:gd name="T44" fmla="*/ 423 w 3454"/>
                <a:gd name="T45" fmla="*/ 0 h 1127"/>
                <a:gd name="T46" fmla="*/ 611 w 3454"/>
                <a:gd name="T47" fmla="*/ 6 h 1127"/>
                <a:gd name="T48" fmla="*/ 628 w 3454"/>
                <a:gd name="T49" fmla="*/ 18 h 1127"/>
                <a:gd name="T50" fmla="*/ 769 w 3454"/>
                <a:gd name="T51" fmla="*/ 65 h 1127"/>
                <a:gd name="T52" fmla="*/ 869 w 3454"/>
                <a:gd name="T53" fmla="*/ 106 h 1127"/>
                <a:gd name="T54" fmla="*/ 928 w 3454"/>
                <a:gd name="T55" fmla="*/ 135 h 1127"/>
                <a:gd name="T56" fmla="*/ 987 w 3454"/>
                <a:gd name="T57" fmla="*/ 165 h 1127"/>
                <a:gd name="T58" fmla="*/ 1046 w 3454"/>
                <a:gd name="T59" fmla="*/ 206 h 1127"/>
                <a:gd name="T60" fmla="*/ 1193 w 3454"/>
                <a:gd name="T61" fmla="*/ 311 h 1127"/>
                <a:gd name="T62" fmla="*/ 1281 w 3454"/>
                <a:gd name="T63" fmla="*/ 341 h 1127"/>
                <a:gd name="T64" fmla="*/ 1675 w 3454"/>
                <a:gd name="T65" fmla="*/ 370 h 1127"/>
                <a:gd name="T66" fmla="*/ 1769 w 3454"/>
                <a:gd name="T67" fmla="*/ 411 h 1127"/>
                <a:gd name="T68" fmla="*/ 1874 w 3454"/>
                <a:gd name="T69" fmla="*/ 470 h 1127"/>
                <a:gd name="T70" fmla="*/ 1974 w 3454"/>
                <a:gd name="T71" fmla="*/ 523 h 1127"/>
                <a:gd name="T72" fmla="*/ 2151 w 3454"/>
                <a:gd name="T73" fmla="*/ 617 h 1127"/>
                <a:gd name="T74" fmla="*/ 2268 w 3454"/>
                <a:gd name="T75" fmla="*/ 670 h 1127"/>
                <a:gd name="T76" fmla="*/ 2644 w 3454"/>
                <a:gd name="T77" fmla="*/ 641 h 1127"/>
                <a:gd name="T78" fmla="*/ 2691 w 3454"/>
                <a:gd name="T79" fmla="*/ 629 h 1127"/>
                <a:gd name="T80" fmla="*/ 2733 w 3454"/>
                <a:gd name="T81" fmla="*/ 623 h 1127"/>
                <a:gd name="T82" fmla="*/ 2821 w 3454"/>
                <a:gd name="T83" fmla="*/ 594 h 1127"/>
                <a:gd name="T84" fmla="*/ 2903 w 3454"/>
                <a:gd name="T85" fmla="*/ 552 h 1127"/>
                <a:gd name="T86" fmla="*/ 3109 w 3454"/>
                <a:gd name="T87" fmla="*/ 505 h 1127"/>
                <a:gd name="T88" fmla="*/ 3344 w 3454"/>
                <a:gd name="T89" fmla="*/ 517 h 1127"/>
                <a:gd name="T90" fmla="*/ 3356 w 3454"/>
                <a:gd name="T91" fmla="*/ 535 h 1127"/>
                <a:gd name="T92" fmla="*/ 3373 w 3454"/>
                <a:gd name="T93" fmla="*/ 547 h 1127"/>
                <a:gd name="T94" fmla="*/ 3426 w 3454"/>
                <a:gd name="T95" fmla="*/ 629 h 1127"/>
                <a:gd name="T96" fmla="*/ 3432 w 3454"/>
                <a:gd name="T97" fmla="*/ 776 h 1127"/>
                <a:gd name="T98" fmla="*/ 3209 w 3454"/>
                <a:gd name="T99" fmla="*/ 893 h 1127"/>
                <a:gd name="T100" fmla="*/ 3056 w 3454"/>
                <a:gd name="T101" fmla="*/ 911 h 1127"/>
                <a:gd name="T102" fmla="*/ 2927 w 3454"/>
                <a:gd name="T103" fmla="*/ 940 h 1127"/>
                <a:gd name="T104" fmla="*/ 2868 w 3454"/>
                <a:gd name="T105" fmla="*/ 970 h 1127"/>
                <a:gd name="T106" fmla="*/ 2809 w 3454"/>
                <a:gd name="T107" fmla="*/ 999 h 1127"/>
                <a:gd name="T108" fmla="*/ 2750 w 3454"/>
                <a:gd name="T109" fmla="*/ 1029 h 1127"/>
                <a:gd name="T110" fmla="*/ 2621 w 3454"/>
                <a:gd name="T111" fmla="*/ 1081 h 1127"/>
                <a:gd name="T112" fmla="*/ 2309 w 3454"/>
                <a:gd name="T113" fmla="*/ 1087 h 1127"/>
                <a:gd name="T114" fmla="*/ 2063 w 3454"/>
                <a:gd name="T115" fmla="*/ 1040 h 1127"/>
                <a:gd name="T116" fmla="*/ 1845 w 3454"/>
                <a:gd name="T117" fmla="*/ 982 h 1127"/>
                <a:gd name="T118" fmla="*/ 1528 w 3454"/>
                <a:gd name="T119" fmla="*/ 964 h 1127"/>
                <a:gd name="T120" fmla="*/ 1392 w 3454"/>
                <a:gd name="T121" fmla="*/ 1034 h 11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54" h="1127">
                  <a:moveTo>
                    <a:pt x="1392" y="1034"/>
                  </a:moveTo>
                  <a:cubicBezTo>
                    <a:pt x="1366" y="1053"/>
                    <a:pt x="1348" y="1058"/>
                    <a:pt x="1316" y="1064"/>
                  </a:cubicBezTo>
                  <a:cubicBezTo>
                    <a:pt x="1279" y="1079"/>
                    <a:pt x="1244" y="1087"/>
                    <a:pt x="1204" y="1093"/>
                  </a:cubicBezTo>
                  <a:cubicBezTo>
                    <a:pt x="1089" y="1127"/>
                    <a:pt x="970" y="1118"/>
                    <a:pt x="852" y="1111"/>
                  </a:cubicBezTo>
                  <a:cubicBezTo>
                    <a:pt x="761" y="1096"/>
                    <a:pt x="674" y="1077"/>
                    <a:pt x="581" y="1070"/>
                  </a:cubicBezTo>
                  <a:cubicBezTo>
                    <a:pt x="529" y="1057"/>
                    <a:pt x="476" y="1048"/>
                    <a:pt x="423" y="1040"/>
                  </a:cubicBezTo>
                  <a:cubicBezTo>
                    <a:pt x="374" y="1008"/>
                    <a:pt x="333" y="967"/>
                    <a:pt x="276" y="952"/>
                  </a:cubicBezTo>
                  <a:cubicBezTo>
                    <a:pt x="270" y="944"/>
                    <a:pt x="265" y="936"/>
                    <a:pt x="258" y="929"/>
                  </a:cubicBezTo>
                  <a:cubicBezTo>
                    <a:pt x="251" y="922"/>
                    <a:pt x="241" y="919"/>
                    <a:pt x="235" y="911"/>
                  </a:cubicBezTo>
                  <a:cubicBezTo>
                    <a:pt x="231" y="906"/>
                    <a:pt x="233" y="898"/>
                    <a:pt x="229" y="893"/>
                  </a:cubicBezTo>
                  <a:cubicBezTo>
                    <a:pt x="221" y="882"/>
                    <a:pt x="209" y="874"/>
                    <a:pt x="199" y="864"/>
                  </a:cubicBezTo>
                  <a:cubicBezTo>
                    <a:pt x="181" y="824"/>
                    <a:pt x="154" y="798"/>
                    <a:pt x="129" y="764"/>
                  </a:cubicBezTo>
                  <a:cubicBezTo>
                    <a:pt x="122" y="755"/>
                    <a:pt x="117" y="745"/>
                    <a:pt x="111" y="735"/>
                  </a:cubicBezTo>
                  <a:cubicBezTo>
                    <a:pt x="107" y="727"/>
                    <a:pt x="104" y="718"/>
                    <a:pt x="99" y="711"/>
                  </a:cubicBezTo>
                  <a:cubicBezTo>
                    <a:pt x="87" y="694"/>
                    <a:pt x="71" y="680"/>
                    <a:pt x="58" y="664"/>
                  </a:cubicBezTo>
                  <a:cubicBezTo>
                    <a:pt x="49" y="636"/>
                    <a:pt x="43" y="608"/>
                    <a:pt x="29" y="582"/>
                  </a:cubicBezTo>
                  <a:cubicBezTo>
                    <a:pt x="21" y="523"/>
                    <a:pt x="9" y="465"/>
                    <a:pt x="0" y="406"/>
                  </a:cubicBezTo>
                  <a:cubicBezTo>
                    <a:pt x="4" y="361"/>
                    <a:pt x="3" y="315"/>
                    <a:pt x="11" y="270"/>
                  </a:cubicBezTo>
                  <a:cubicBezTo>
                    <a:pt x="16" y="242"/>
                    <a:pt x="103" y="189"/>
                    <a:pt x="129" y="182"/>
                  </a:cubicBezTo>
                  <a:cubicBezTo>
                    <a:pt x="149" y="155"/>
                    <a:pt x="159" y="156"/>
                    <a:pt x="188" y="141"/>
                  </a:cubicBezTo>
                  <a:cubicBezTo>
                    <a:pt x="207" y="121"/>
                    <a:pt x="226" y="117"/>
                    <a:pt x="246" y="100"/>
                  </a:cubicBezTo>
                  <a:cubicBezTo>
                    <a:pt x="261" y="88"/>
                    <a:pt x="270" y="66"/>
                    <a:pt x="288" y="59"/>
                  </a:cubicBezTo>
                  <a:cubicBezTo>
                    <a:pt x="335" y="42"/>
                    <a:pt x="374" y="14"/>
                    <a:pt x="423" y="0"/>
                  </a:cubicBezTo>
                  <a:cubicBezTo>
                    <a:pt x="486" y="2"/>
                    <a:pt x="549" y="1"/>
                    <a:pt x="611" y="6"/>
                  </a:cubicBezTo>
                  <a:cubicBezTo>
                    <a:pt x="618" y="7"/>
                    <a:pt x="622" y="15"/>
                    <a:pt x="628" y="18"/>
                  </a:cubicBezTo>
                  <a:cubicBezTo>
                    <a:pt x="671" y="35"/>
                    <a:pt x="724" y="56"/>
                    <a:pt x="769" y="65"/>
                  </a:cubicBezTo>
                  <a:cubicBezTo>
                    <a:pt x="802" y="85"/>
                    <a:pt x="832" y="95"/>
                    <a:pt x="869" y="106"/>
                  </a:cubicBezTo>
                  <a:cubicBezTo>
                    <a:pt x="888" y="119"/>
                    <a:pt x="908" y="123"/>
                    <a:pt x="928" y="135"/>
                  </a:cubicBezTo>
                  <a:cubicBezTo>
                    <a:pt x="977" y="165"/>
                    <a:pt x="945" y="155"/>
                    <a:pt x="987" y="165"/>
                  </a:cubicBezTo>
                  <a:cubicBezTo>
                    <a:pt x="1008" y="178"/>
                    <a:pt x="1026" y="193"/>
                    <a:pt x="1046" y="206"/>
                  </a:cubicBezTo>
                  <a:cubicBezTo>
                    <a:pt x="1067" y="239"/>
                    <a:pt x="1154" y="300"/>
                    <a:pt x="1193" y="311"/>
                  </a:cubicBezTo>
                  <a:cubicBezTo>
                    <a:pt x="1220" y="330"/>
                    <a:pt x="1248" y="335"/>
                    <a:pt x="1281" y="341"/>
                  </a:cubicBezTo>
                  <a:cubicBezTo>
                    <a:pt x="1405" y="392"/>
                    <a:pt x="1544" y="348"/>
                    <a:pt x="1675" y="370"/>
                  </a:cubicBezTo>
                  <a:cubicBezTo>
                    <a:pt x="1705" y="386"/>
                    <a:pt x="1736" y="404"/>
                    <a:pt x="1769" y="411"/>
                  </a:cubicBezTo>
                  <a:cubicBezTo>
                    <a:pt x="1792" y="444"/>
                    <a:pt x="1835" y="462"/>
                    <a:pt x="1874" y="470"/>
                  </a:cubicBezTo>
                  <a:cubicBezTo>
                    <a:pt x="1905" y="490"/>
                    <a:pt x="1940" y="509"/>
                    <a:pt x="1974" y="523"/>
                  </a:cubicBezTo>
                  <a:cubicBezTo>
                    <a:pt x="2020" y="569"/>
                    <a:pt x="2090" y="597"/>
                    <a:pt x="2151" y="617"/>
                  </a:cubicBezTo>
                  <a:cubicBezTo>
                    <a:pt x="2188" y="643"/>
                    <a:pt x="2225" y="655"/>
                    <a:pt x="2268" y="670"/>
                  </a:cubicBezTo>
                  <a:cubicBezTo>
                    <a:pt x="2395" y="663"/>
                    <a:pt x="2518" y="657"/>
                    <a:pt x="2644" y="641"/>
                  </a:cubicBezTo>
                  <a:cubicBezTo>
                    <a:pt x="2660" y="637"/>
                    <a:pt x="2675" y="632"/>
                    <a:pt x="2691" y="629"/>
                  </a:cubicBezTo>
                  <a:cubicBezTo>
                    <a:pt x="2705" y="626"/>
                    <a:pt x="2719" y="626"/>
                    <a:pt x="2733" y="623"/>
                  </a:cubicBezTo>
                  <a:cubicBezTo>
                    <a:pt x="2767" y="614"/>
                    <a:pt x="2785" y="599"/>
                    <a:pt x="2821" y="594"/>
                  </a:cubicBezTo>
                  <a:cubicBezTo>
                    <a:pt x="2850" y="582"/>
                    <a:pt x="2875" y="565"/>
                    <a:pt x="2903" y="552"/>
                  </a:cubicBezTo>
                  <a:cubicBezTo>
                    <a:pt x="2967" y="523"/>
                    <a:pt x="3040" y="510"/>
                    <a:pt x="3109" y="505"/>
                  </a:cubicBezTo>
                  <a:cubicBezTo>
                    <a:pt x="3187" y="509"/>
                    <a:pt x="3266" y="508"/>
                    <a:pt x="3344" y="517"/>
                  </a:cubicBezTo>
                  <a:cubicBezTo>
                    <a:pt x="3351" y="518"/>
                    <a:pt x="3351" y="530"/>
                    <a:pt x="3356" y="535"/>
                  </a:cubicBezTo>
                  <a:cubicBezTo>
                    <a:pt x="3361" y="540"/>
                    <a:pt x="3367" y="543"/>
                    <a:pt x="3373" y="547"/>
                  </a:cubicBezTo>
                  <a:cubicBezTo>
                    <a:pt x="3389" y="577"/>
                    <a:pt x="3411" y="599"/>
                    <a:pt x="3426" y="629"/>
                  </a:cubicBezTo>
                  <a:cubicBezTo>
                    <a:pt x="3436" y="685"/>
                    <a:pt x="3454" y="716"/>
                    <a:pt x="3432" y="776"/>
                  </a:cubicBezTo>
                  <a:cubicBezTo>
                    <a:pt x="3402" y="857"/>
                    <a:pt x="3281" y="883"/>
                    <a:pt x="3209" y="893"/>
                  </a:cubicBezTo>
                  <a:cubicBezTo>
                    <a:pt x="3158" y="900"/>
                    <a:pt x="3107" y="905"/>
                    <a:pt x="3056" y="911"/>
                  </a:cubicBezTo>
                  <a:cubicBezTo>
                    <a:pt x="3011" y="916"/>
                    <a:pt x="2972" y="933"/>
                    <a:pt x="2927" y="940"/>
                  </a:cubicBezTo>
                  <a:cubicBezTo>
                    <a:pt x="2884" y="968"/>
                    <a:pt x="2905" y="960"/>
                    <a:pt x="2868" y="970"/>
                  </a:cubicBezTo>
                  <a:cubicBezTo>
                    <a:pt x="2825" y="997"/>
                    <a:pt x="2846" y="989"/>
                    <a:pt x="2809" y="999"/>
                  </a:cubicBezTo>
                  <a:cubicBezTo>
                    <a:pt x="2767" y="1028"/>
                    <a:pt x="2788" y="1020"/>
                    <a:pt x="2750" y="1029"/>
                  </a:cubicBezTo>
                  <a:cubicBezTo>
                    <a:pt x="2719" y="1071"/>
                    <a:pt x="2671" y="1072"/>
                    <a:pt x="2621" y="1081"/>
                  </a:cubicBezTo>
                  <a:cubicBezTo>
                    <a:pt x="2530" y="1119"/>
                    <a:pt x="2397" y="1092"/>
                    <a:pt x="2309" y="1087"/>
                  </a:cubicBezTo>
                  <a:cubicBezTo>
                    <a:pt x="2226" y="1074"/>
                    <a:pt x="2146" y="1049"/>
                    <a:pt x="2063" y="1040"/>
                  </a:cubicBezTo>
                  <a:cubicBezTo>
                    <a:pt x="1991" y="1021"/>
                    <a:pt x="1921" y="993"/>
                    <a:pt x="1845" y="982"/>
                  </a:cubicBezTo>
                  <a:cubicBezTo>
                    <a:pt x="1688" y="936"/>
                    <a:pt x="1791" y="957"/>
                    <a:pt x="1528" y="964"/>
                  </a:cubicBezTo>
                  <a:cubicBezTo>
                    <a:pt x="1479" y="984"/>
                    <a:pt x="1445" y="1023"/>
                    <a:pt x="1392" y="1034"/>
                  </a:cubicBezTo>
                  <a:close/>
                </a:path>
              </a:pathLst>
            </a:custGeom>
            <a:noFill/>
            <a:ln w="571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6171" name="Text Box 59"/>
            <p:cNvSpPr txBox="1">
              <a:spLocks noChangeArrowheads="1"/>
            </p:cNvSpPr>
            <p:nvPr/>
          </p:nvSpPr>
          <p:spPr bwMode="auto">
            <a:xfrm>
              <a:off x="3840" y="2448"/>
              <a:ext cx="719" cy="288"/>
            </a:xfrm>
            <a:prstGeom prst="rect">
              <a:avLst/>
            </a:prstGeom>
            <a:noFill/>
            <a:ln>
              <a:noFill/>
            </a:ln>
            <a:effectLst/>
          </p:spPr>
          <p:txBody>
            <a:bodyPr wrap="none">
              <a:spAutoFit/>
            </a:bodyPr>
            <a:lstStyle/>
            <a:p>
              <a:pPr algn="ctr">
                <a:defRPr/>
              </a:pPr>
              <a:r>
                <a:rPr lang="en-US" altLang="zh-CN" sz="2400">
                  <a:solidFill>
                    <a:srgbClr val="FF0000"/>
                  </a:solidFill>
                  <a:effectLst>
                    <a:outerShdw blurRad="38100" dist="38100" dir="2700000" algn="tl">
                      <a:srgbClr val="C0C0C0"/>
                    </a:outerShdw>
                  </a:effectLst>
                  <a:latin typeface="Times New Roman" panose="02020603050405020304" pitchFamily="18" charset="0"/>
                </a:rPr>
                <a:t>A proof</a:t>
              </a:r>
              <a:endParaRPr lang="en-US" altLang="zh-CN" sz="2400">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29753" name="AutoShape 60"/>
          <p:cNvSpPr/>
          <p:nvPr/>
        </p:nvSpPr>
        <p:spPr bwMode="auto">
          <a:xfrm rot="-5400000">
            <a:off x="1300163" y="4648200"/>
            <a:ext cx="381000" cy="990600"/>
          </a:xfrm>
          <a:prstGeom prst="leftBrace">
            <a:avLst>
              <a:gd name="adj1" fmla="val 21667"/>
              <a:gd name="adj2" fmla="val 50000"/>
            </a:avLst>
          </a:prstGeom>
          <a:noFill/>
          <a:ln w="381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754" name="灯片编号占位符 2"/>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523349-9E05-4214-A6FE-05CDD274F400}"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6169"/>
                                        </p:tgtEl>
                                        <p:attrNameLst>
                                          <p:attrName>style.visibility</p:attrName>
                                        </p:attrNameLst>
                                      </p:cBhvr>
                                      <p:to>
                                        <p:strVal val="visible"/>
                                      </p:to>
                                    </p:set>
                                    <p:animEffect transition="in" filter="wipe(left)">
                                      <p:cBhvr>
                                        <p:cTn id="7" dur="2000"/>
                                        <p:tgtEl>
                                          <p:spTgt spid="346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723900" y="1773238"/>
            <a:ext cx="7696200" cy="4751387"/>
          </a:xfrm>
        </p:spPr>
        <p:txBody>
          <a:bodyPr/>
          <a:lstStyle/>
          <a:p>
            <a:pPr algn="just" eaLnBrk="1" hangingPunct="1">
              <a:spcBef>
                <a:spcPts val="200"/>
              </a:spcBef>
              <a:defRPr/>
            </a:pPr>
            <a:r>
              <a:rPr lang="en-US" altLang="zh-CN" sz="2800" dirty="0"/>
              <a:t>1</a:t>
            </a:r>
            <a:r>
              <a:rPr lang="zh-CN" altLang="en-US" sz="2800" dirty="0"/>
              <a:t>、</a:t>
            </a:r>
            <a:r>
              <a:rPr lang="zh-CN" altLang="en-US" sz="2800" dirty="0">
                <a:latin typeface="微软雅黑" panose="020B0503020204020204" pitchFamily="34" charset="-122"/>
                <a:ea typeface="微软雅黑" panose="020B0503020204020204" pitchFamily="34" charset="-122"/>
              </a:rPr>
              <a:t>直接证明 </a:t>
            </a:r>
            <a:r>
              <a:rPr lang="en-US" altLang="zh-CN" sz="2800" dirty="0"/>
              <a:t>/ direct proof:     </a:t>
            </a:r>
            <a:endParaRPr lang="en-US" altLang="zh-CN" sz="2800" dirty="0"/>
          </a:p>
          <a:p>
            <a:pPr marL="0" indent="0" algn="just" eaLnBrk="1" hangingPunct="1">
              <a:spcBef>
                <a:spcPts val="200"/>
              </a:spcBef>
              <a:buFontTx/>
              <a:buNone/>
              <a:defRPr/>
            </a:pPr>
            <a:r>
              <a:rPr lang="en-US" altLang="zh-CN" sz="2800" dirty="0">
                <a:solidFill>
                  <a:schemeClr val="tx2"/>
                </a:solidFill>
              </a:rPr>
              <a:t>				P → Q</a:t>
            </a:r>
            <a:r>
              <a:rPr lang="en-US" altLang="zh-CN" sz="2800" dirty="0"/>
              <a:t> </a:t>
            </a:r>
            <a:endParaRPr lang="en-US" altLang="zh-CN" sz="2800" dirty="0"/>
          </a:p>
          <a:p>
            <a:pPr algn="just" eaLnBrk="1" hangingPunct="1">
              <a:spcBef>
                <a:spcPts val="200"/>
              </a:spcBef>
              <a:defRPr/>
            </a:pPr>
            <a:r>
              <a:rPr lang="en-US" altLang="zh-CN" sz="2800" dirty="0"/>
              <a:t>2</a:t>
            </a:r>
            <a:r>
              <a:rPr lang="zh-CN" altLang="en-US" sz="2800" dirty="0"/>
              <a:t>、</a:t>
            </a:r>
            <a:r>
              <a:rPr lang="zh-CN" altLang="en-US" sz="2800" dirty="0">
                <a:latin typeface="微软雅黑" panose="020B0503020204020204" pitchFamily="34" charset="-122"/>
                <a:ea typeface="微软雅黑" panose="020B0503020204020204" pitchFamily="34" charset="-122"/>
              </a:rPr>
              <a:t>间接证明 </a:t>
            </a:r>
            <a:r>
              <a:rPr lang="en-US" altLang="zh-CN" sz="2800" dirty="0"/>
              <a:t>/ indirect proof : </a:t>
            </a:r>
            <a:endParaRPr lang="en-US" altLang="zh-CN" sz="2800" dirty="0"/>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en-US" altLang="zh-CN" sz="2800" dirty="0">
                <a:latin typeface="Symbol" panose="05050102010706020507" pitchFamily="18" charset="2"/>
              </a:rPr>
              <a:t>Û </a:t>
            </a:r>
            <a:r>
              <a:rPr lang="en-US" altLang="zh-CN" sz="2400" dirty="0">
                <a:solidFill>
                  <a:schemeClr val="tx2"/>
                </a:solidFill>
                <a:ea typeface="t"/>
                <a:cs typeface="t"/>
              </a:rPr>
              <a:t>¬ Q </a:t>
            </a:r>
            <a:r>
              <a:rPr lang="en-US" altLang="zh-CN" sz="2400" dirty="0">
                <a:solidFill>
                  <a:schemeClr val="tx2"/>
                </a:solidFill>
              </a:rPr>
              <a:t>→</a:t>
            </a:r>
            <a:r>
              <a:rPr lang="en-US" altLang="zh-CN" sz="2400" dirty="0">
                <a:solidFill>
                  <a:schemeClr val="tx2"/>
                </a:solidFill>
                <a:ea typeface="t"/>
                <a:cs typeface="t"/>
              </a:rPr>
              <a:t> ¬ P</a:t>
            </a:r>
            <a:endParaRPr lang="en-US" altLang="zh-CN" sz="2800" dirty="0">
              <a:solidFill>
                <a:schemeClr val="tx2"/>
              </a:solidFill>
            </a:endParaRPr>
          </a:p>
          <a:p>
            <a:pPr algn="just" eaLnBrk="1" hangingPunct="1">
              <a:spcBef>
                <a:spcPts val="200"/>
              </a:spcBef>
              <a:defRPr/>
            </a:pPr>
            <a:r>
              <a:rPr lang="en-US" altLang="zh-CN" sz="2800" dirty="0"/>
              <a:t>3</a:t>
            </a:r>
            <a:r>
              <a:rPr lang="zh-CN" altLang="en-US" sz="2800" dirty="0"/>
              <a:t>、</a:t>
            </a:r>
            <a:r>
              <a:rPr lang="zh-CN" altLang="en-US" sz="2800" dirty="0">
                <a:latin typeface="微软雅黑" panose="020B0503020204020204" pitchFamily="34" charset="-122"/>
                <a:ea typeface="微软雅黑" panose="020B0503020204020204" pitchFamily="34" charset="-122"/>
              </a:rPr>
              <a:t>空证明 </a:t>
            </a:r>
            <a:r>
              <a:rPr lang="en-US" altLang="zh-CN" sz="2800" dirty="0"/>
              <a:t>/ vacuous proof:</a:t>
            </a:r>
            <a:endParaRPr lang="en-US" altLang="zh-CN" sz="2800" dirty="0"/>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P</a:t>
            </a:r>
            <a:r>
              <a:rPr lang="zh-CN" altLang="en-US" sz="2400" dirty="0">
                <a:solidFill>
                  <a:schemeClr val="tx2"/>
                </a:solidFill>
              </a:rPr>
              <a:t>为 </a:t>
            </a:r>
            <a:r>
              <a:rPr lang="en-US" altLang="zh-CN" sz="2400" dirty="0">
                <a:solidFill>
                  <a:schemeClr val="tx2"/>
                </a:solidFill>
              </a:rPr>
              <a:t>F</a:t>
            </a:r>
            <a:endParaRPr lang="en-US" altLang="zh-CN" sz="2800" dirty="0">
              <a:solidFill>
                <a:schemeClr val="tx2"/>
              </a:solidFill>
            </a:endParaRPr>
          </a:p>
          <a:p>
            <a:pPr algn="just" eaLnBrk="1" hangingPunct="1">
              <a:spcBef>
                <a:spcPts val="200"/>
              </a:spcBef>
              <a:defRPr/>
            </a:pPr>
            <a:r>
              <a:rPr lang="en-US" altLang="zh-CN" sz="2800" dirty="0"/>
              <a:t>4</a:t>
            </a:r>
            <a:r>
              <a:rPr lang="zh-CN" altLang="en-US" sz="2800" dirty="0"/>
              <a:t>、</a:t>
            </a:r>
            <a:r>
              <a:rPr lang="zh-CN" altLang="en-US" sz="2800" dirty="0">
                <a:latin typeface="微软雅黑" panose="020B0503020204020204" pitchFamily="34" charset="-122"/>
                <a:ea typeface="微软雅黑" panose="020B0503020204020204" pitchFamily="34" charset="-122"/>
              </a:rPr>
              <a:t>平凡证明 </a:t>
            </a:r>
            <a:r>
              <a:rPr lang="en-US" altLang="zh-CN" sz="2800" dirty="0"/>
              <a:t>/ trivial proof</a:t>
            </a:r>
            <a:r>
              <a:rPr lang="zh-CN" altLang="en-US" sz="2800" dirty="0"/>
              <a:t>：   </a:t>
            </a:r>
            <a:endParaRPr lang="en-US" altLang="zh-CN" sz="2800" dirty="0"/>
          </a:p>
          <a:p>
            <a:pPr marL="0" indent="0" algn="just" eaLnBrk="1" hangingPunct="1">
              <a:spcBef>
                <a:spcPts val="200"/>
              </a:spcBef>
              <a:buFontTx/>
              <a:buNone/>
              <a:defRPr/>
            </a:pPr>
            <a:r>
              <a:rPr lang="en-US" altLang="zh-CN" sz="2800" dirty="0">
                <a:solidFill>
                  <a:schemeClr val="tx2"/>
                </a:solidFill>
              </a:rPr>
              <a:t>				P </a:t>
            </a:r>
            <a:r>
              <a:rPr lang="en-US" altLang="zh-CN" sz="2400" dirty="0">
                <a:solidFill>
                  <a:schemeClr val="tx2"/>
                </a:solidFill>
              </a:rPr>
              <a:t>→ Q </a:t>
            </a:r>
            <a:r>
              <a:rPr lang="zh-CN" altLang="en-US" sz="2400" dirty="0">
                <a:solidFill>
                  <a:schemeClr val="tx2"/>
                </a:solidFill>
              </a:rPr>
              <a:t>其中 </a:t>
            </a:r>
            <a:r>
              <a:rPr lang="en-US" altLang="zh-CN" sz="2400" dirty="0">
                <a:solidFill>
                  <a:schemeClr val="tx2"/>
                </a:solidFill>
              </a:rPr>
              <a:t>Q </a:t>
            </a:r>
            <a:r>
              <a:rPr lang="zh-CN" altLang="en-US" sz="2400" dirty="0">
                <a:solidFill>
                  <a:schemeClr val="tx2"/>
                </a:solidFill>
              </a:rPr>
              <a:t>为</a:t>
            </a:r>
            <a:r>
              <a:rPr lang="en-US" altLang="zh-CN" sz="2400" dirty="0">
                <a:solidFill>
                  <a:schemeClr val="tx2"/>
                </a:solidFill>
              </a:rPr>
              <a:t>T</a:t>
            </a:r>
            <a:endParaRPr lang="en-US" altLang="zh-CN" sz="2400" dirty="0">
              <a:solidFill>
                <a:schemeClr val="tx2"/>
              </a:solidFill>
            </a:endParaRPr>
          </a:p>
          <a:p>
            <a:pPr algn="just" eaLnBrk="1" hangingPunct="1">
              <a:spcBef>
                <a:spcPts val="200"/>
              </a:spcBef>
              <a:defRPr/>
            </a:pPr>
            <a:r>
              <a:rPr lang="en-US" altLang="zh-CN" sz="2800" dirty="0"/>
              <a:t>5</a:t>
            </a:r>
            <a:r>
              <a:rPr lang="zh-CN" altLang="en-US" sz="2800" dirty="0"/>
              <a:t>、</a:t>
            </a:r>
            <a:r>
              <a:rPr lang="zh-CN" altLang="en-US" sz="2800" dirty="0">
                <a:latin typeface="微软雅黑" panose="020B0503020204020204" pitchFamily="34" charset="-122"/>
                <a:ea typeface="微软雅黑" panose="020B0503020204020204" pitchFamily="34" charset="-122"/>
              </a:rPr>
              <a:t>反证法 </a:t>
            </a:r>
            <a:r>
              <a:rPr lang="en-US" altLang="zh-CN" sz="2800" dirty="0"/>
              <a:t>/ proof of contradiction</a:t>
            </a:r>
            <a:r>
              <a:rPr lang="zh-CN" altLang="en-US" sz="2800" dirty="0"/>
              <a:t>：</a:t>
            </a:r>
            <a:endParaRPr lang="zh-CN" altLang="en-US" sz="2800" dirty="0"/>
          </a:p>
          <a:p>
            <a:pPr marL="0" indent="0" algn="just" eaLnBrk="1" hangingPunct="1">
              <a:spcBef>
                <a:spcPts val="200"/>
              </a:spcBef>
              <a:buFontTx/>
              <a:buNone/>
              <a:defRPr/>
            </a:pPr>
            <a:r>
              <a:rPr lang="zh-CN" altLang="en-US" sz="2800" dirty="0"/>
              <a:t>                </a:t>
            </a:r>
            <a:r>
              <a:rPr lang="en-US" altLang="zh-CN" sz="2800" dirty="0"/>
              <a:t>P </a:t>
            </a:r>
            <a:endParaRPr lang="en-US" altLang="zh-CN" sz="2800" dirty="0"/>
          </a:p>
          <a:p>
            <a:pPr marL="0" indent="0" algn="just" eaLnBrk="1" hangingPunct="1">
              <a:spcBef>
                <a:spcPts val="200"/>
              </a:spcBef>
              <a:buFontTx/>
              <a:buNone/>
              <a:defRPr/>
            </a:pPr>
            <a:r>
              <a:rPr lang="en-US" altLang="zh-CN" sz="2800" dirty="0">
                <a:latin typeface="t"/>
                <a:ea typeface="t"/>
                <a:cs typeface="t"/>
              </a:rPr>
              <a:t>                 ¬</a:t>
            </a:r>
            <a:r>
              <a:rPr lang="en-US" altLang="zh-CN" sz="2800" dirty="0">
                <a:latin typeface="t"/>
              </a:rPr>
              <a:t> </a:t>
            </a:r>
            <a:r>
              <a:rPr lang="en-US" altLang="zh-CN" sz="2800" dirty="0"/>
              <a:t>P </a:t>
            </a:r>
            <a:r>
              <a:rPr lang="en-US" altLang="zh-CN" sz="2800" dirty="0">
                <a:sym typeface="Symbol" panose="05050102010706020507" pitchFamily="18" charset="2"/>
              </a:rPr>
              <a:t> S</a:t>
            </a:r>
            <a:r>
              <a:rPr lang="en-US" altLang="zh-CN" sz="2800" dirty="0"/>
              <a:t> ∧</a:t>
            </a:r>
            <a:r>
              <a:rPr lang="en-US" altLang="zh-CN" sz="2400" dirty="0">
                <a:solidFill>
                  <a:schemeClr val="tx2"/>
                </a:solidFill>
                <a:latin typeface="t"/>
                <a:ea typeface="t"/>
                <a:cs typeface="t"/>
              </a:rPr>
              <a:t> ¬ </a:t>
            </a:r>
            <a:r>
              <a:rPr lang="en-US" altLang="zh-CN" sz="2800" dirty="0">
                <a:sym typeface="Symbol" panose="05050102010706020507" pitchFamily="18" charset="2"/>
              </a:rPr>
              <a:t> S</a:t>
            </a:r>
            <a:endParaRPr lang="en-US" altLang="zh-CN" sz="2800" dirty="0"/>
          </a:p>
          <a:p>
            <a:pPr marL="0" indent="0" algn="just" eaLnBrk="1" hangingPunct="1">
              <a:buFontTx/>
              <a:buNone/>
              <a:defRPr/>
            </a:pPr>
            <a:endParaRPr lang="en-US" altLang="zh-CN" dirty="0">
              <a:solidFill>
                <a:schemeClr val="tx2"/>
              </a:solidFill>
            </a:endParaRPr>
          </a:p>
          <a:p>
            <a:pPr algn="just" eaLnBrk="1" hangingPunct="1">
              <a:defRPr/>
            </a:pPr>
            <a:endParaRPr lang="en-US" altLang="zh-CN" dirty="0">
              <a:solidFill>
                <a:schemeClr val="hlink"/>
              </a:solidFill>
            </a:endParaRPr>
          </a:p>
        </p:txBody>
      </p:sp>
      <p:sp>
        <p:nvSpPr>
          <p:cNvPr id="31747" name="Rectangle 3"/>
          <p:cNvSpPr>
            <a:spLocks noGrp="1" noChangeArrowheads="1"/>
          </p:cNvSpPr>
          <p:nvPr>
            <p:ph type="title"/>
          </p:nvPr>
        </p:nvSpPr>
        <p:spPr>
          <a:xfrm>
            <a:off x="674688" y="333375"/>
            <a:ext cx="7794625" cy="1143000"/>
          </a:xfrm>
        </p:spPr>
        <p:txBody>
          <a:bodyPr/>
          <a:lstStyle/>
          <a:p>
            <a:pPr eaLnBrk="1" hangingPunct="1"/>
            <a:r>
              <a:rPr lang="en-US" altLang="zh-CN" sz="4000" b="1">
                <a:solidFill>
                  <a:schemeClr val="tx1"/>
                </a:solidFill>
                <a:latin typeface="微软雅黑" panose="020B0503020204020204" pitchFamily="34" charset="-122"/>
                <a:ea typeface="微软雅黑" panose="020B0503020204020204" pitchFamily="34" charset="-122"/>
              </a:rPr>
              <a:t>1.7 Introduction to Proofs</a:t>
            </a:r>
            <a:br>
              <a:rPr lang="en-US" altLang="zh-CN" sz="4000" b="1">
                <a:solidFill>
                  <a:schemeClr val="tx1"/>
                </a:solidFill>
                <a:latin typeface="微软雅黑" panose="020B0503020204020204" pitchFamily="34" charset="-122"/>
                <a:ea typeface="微软雅黑" panose="020B0503020204020204" pitchFamily="34" charset="-122"/>
              </a:rPr>
            </a:br>
            <a:r>
              <a:rPr lang="zh-CN" altLang="en-US" sz="4000" b="1">
                <a:solidFill>
                  <a:schemeClr val="tx1"/>
                </a:solidFill>
                <a:latin typeface="微软雅黑" panose="020B0503020204020204" pitchFamily="34" charset="-122"/>
                <a:ea typeface="微软雅黑" panose="020B0503020204020204" pitchFamily="34" charset="-122"/>
              </a:rPr>
              <a:t>定理证明方法</a:t>
            </a:r>
            <a:endParaRPr lang="zh-CN" altLang="en-US" sz="4000" b="1">
              <a:solidFill>
                <a:schemeClr val="tx1"/>
              </a:solidFill>
              <a:latin typeface="微软雅黑" panose="020B0503020204020204" pitchFamily="34" charset="-122"/>
              <a:ea typeface="微软雅黑" panose="020B0503020204020204" pitchFamily="34" charset="-122"/>
            </a:endParaRPr>
          </a:p>
        </p:txBody>
      </p:sp>
      <p:sp>
        <p:nvSpPr>
          <p:cNvPr id="31748"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070824-0790-43F5-9CE5-D02A3555F254}" type="slidenum">
              <a:rPr lang="en-US" altLang="zh-CN" sz="1400" smtClean="0"/>
            </a:fld>
            <a:endParaRPr lang="en-US" altLang="zh-CN" sz="140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23850" y="260350"/>
            <a:ext cx="8496300" cy="1143000"/>
          </a:xfrm>
        </p:spPr>
        <p:txBody>
          <a:bodyPr/>
          <a:lstStyle/>
          <a:p>
            <a:pPr eaLnBrk="1" hangingPunct="1"/>
            <a:r>
              <a:rPr lang="en-US" altLang="zh-CN" b="1"/>
              <a:t>Proof Methods for Implications</a:t>
            </a:r>
            <a:endParaRPr lang="en-US" altLang="zh-CN" b="1"/>
          </a:p>
        </p:txBody>
      </p:sp>
      <p:sp>
        <p:nvSpPr>
          <p:cNvPr id="35844"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963D60-5115-43A8-AD21-D66EE0877E3E}" type="slidenum">
              <a:rPr lang="en-US" altLang="zh-CN" sz="1400" smtClean="0"/>
            </a:fld>
            <a:endParaRPr lang="en-US" altLang="zh-CN" sz="1400"/>
          </a:p>
        </p:txBody>
      </p:sp>
      <p:sp>
        <p:nvSpPr>
          <p:cNvPr id="2" name="内容占位符 1"/>
          <p:cNvSpPr>
            <a:spLocks noGrp="1"/>
          </p:cNvSpPr>
          <p:nvPr>
            <p:ph idx="1"/>
          </p:nvPr>
        </p:nvSpPr>
        <p:spPr/>
        <p:txBody>
          <a:bodyPr/>
          <a:lstStyle/>
          <a:p>
            <a:pPr marL="0" indent="0">
              <a:spcBef>
                <a:spcPts val="800"/>
              </a:spcBef>
              <a:buNone/>
            </a:pPr>
            <a:r>
              <a:rPr lang="zh-CN" altLang="en-US" sz="2800" dirty="0"/>
              <a:t>For proving implications </a:t>
            </a:r>
            <a:r>
              <a:rPr lang="zh-CN" altLang="en-US" sz="2800" i="1" dirty="0"/>
              <a:t>p</a:t>
            </a:r>
            <a:r>
              <a:rPr lang="en-US" altLang="zh-CN" sz="2800" i="1" dirty="0">
                <a:solidFill>
                  <a:schemeClr val="tx2"/>
                </a:solidFill>
              </a:rPr>
              <a:t> → </a:t>
            </a:r>
            <a:r>
              <a:rPr lang="zh-CN" altLang="en-US" sz="2800" i="1" dirty="0"/>
              <a:t>q</a:t>
            </a:r>
            <a:r>
              <a:rPr lang="zh-CN" altLang="en-US" sz="2800" dirty="0"/>
              <a:t>, we have:</a:t>
            </a:r>
            <a:endParaRPr lang="en-US" altLang="zh-CN" sz="2800" dirty="0"/>
          </a:p>
          <a:p>
            <a:pPr>
              <a:spcBef>
                <a:spcPts val="800"/>
              </a:spcBef>
            </a:pPr>
            <a:r>
              <a:rPr lang="zh-CN" altLang="en-US" sz="2800" i="1" dirty="0">
                <a:solidFill>
                  <a:srgbClr val="7030A0"/>
                </a:solidFill>
              </a:rPr>
              <a:t>Direct proof</a:t>
            </a:r>
            <a:r>
              <a:rPr lang="zh-CN" altLang="en-US" sz="2800" dirty="0"/>
              <a:t>: Assume </a:t>
            </a:r>
            <a:r>
              <a:rPr lang="zh-CN" altLang="en-US" sz="2800" i="1" dirty="0"/>
              <a:t>p</a:t>
            </a:r>
            <a:r>
              <a:rPr lang="zh-CN" altLang="en-US" sz="2800" dirty="0"/>
              <a:t> is true, and prove </a:t>
            </a:r>
            <a:r>
              <a:rPr lang="zh-CN" altLang="en-US" sz="2800" i="1" dirty="0"/>
              <a:t>q</a:t>
            </a:r>
            <a:r>
              <a:rPr lang="zh-CN" altLang="en-US" sz="2800" dirty="0"/>
              <a:t>.</a:t>
            </a:r>
            <a:endParaRPr lang="en-US" altLang="zh-CN" sz="2800" dirty="0"/>
          </a:p>
          <a:p>
            <a:pPr>
              <a:spcBef>
                <a:spcPts val="800"/>
              </a:spcBef>
            </a:pPr>
            <a:r>
              <a:rPr lang="zh-CN" altLang="en-US" sz="2800" i="1" dirty="0">
                <a:solidFill>
                  <a:srgbClr val="7030A0"/>
                </a:solidFill>
              </a:rPr>
              <a:t>Indirect proof</a:t>
            </a:r>
            <a:r>
              <a:rPr lang="zh-CN" altLang="en-US" sz="2800" dirty="0"/>
              <a:t>: Assume ¬</a:t>
            </a:r>
            <a:r>
              <a:rPr lang="zh-CN" altLang="en-US" sz="2800" i="1" dirty="0"/>
              <a:t>q</a:t>
            </a:r>
            <a:r>
              <a:rPr lang="zh-CN" altLang="en-US" sz="2800" dirty="0"/>
              <a:t>, and prove ¬</a:t>
            </a:r>
            <a:r>
              <a:rPr lang="zh-CN" altLang="en-US" sz="2800" i="1" dirty="0"/>
              <a:t>p</a:t>
            </a:r>
            <a:r>
              <a:rPr lang="zh-CN" altLang="en-US" sz="2800" dirty="0"/>
              <a:t>.</a:t>
            </a:r>
            <a:endParaRPr lang="en-US" altLang="zh-CN" sz="2800" dirty="0"/>
          </a:p>
          <a:p>
            <a:pPr marL="0" indent="0">
              <a:spcBef>
                <a:spcPts val="800"/>
              </a:spcBef>
              <a:buNone/>
            </a:pPr>
            <a:r>
              <a:rPr lang="en-US" altLang="zh-CN" sz="2800" dirty="0"/>
              <a:t>   </a:t>
            </a:r>
            <a:r>
              <a:rPr lang="zh-CN" altLang="en-US" sz="2800" dirty="0"/>
              <a:t>(proof by contraposition :¬</a:t>
            </a:r>
            <a:r>
              <a:rPr lang="zh-CN" altLang="en-US" sz="2800" i="1" dirty="0"/>
              <a:t>q</a:t>
            </a:r>
            <a:r>
              <a:rPr lang="zh-CN" altLang="en-US" sz="2800" dirty="0"/>
              <a:t> →¬</a:t>
            </a:r>
            <a:r>
              <a:rPr lang="zh-CN" altLang="en-US" sz="2800" i="1" dirty="0"/>
              <a:t>p</a:t>
            </a:r>
            <a:r>
              <a:rPr lang="zh-CN" altLang="en-US" sz="2800" dirty="0"/>
              <a:t> )</a:t>
            </a:r>
            <a:endParaRPr lang="en-US" altLang="zh-CN" sz="2800" dirty="0"/>
          </a:p>
          <a:p>
            <a:pPr>
              <a:spcBef>
                <a:spcPts val="800"/>
              </a:spcBef>
            </a:pPr>
            <a:r>
              <a:rPr lang="zh-CN" altLang="en-US" sz="2800" i="1" dirty="0">
                <a:solidFill>
                  <a:srgbClr val="7030A0"/>
                </a:solidFill>
              </a:rPr>
              <a:t>Vacuous proof</a:t>
            </a:r>
            <a:r>
              <a:rPr lang="zh-CN" altLang="en-US" sz="2800" dirty="0"/>
              <a:t>: Prove ¬</a:t>
            </a:r>
            <a:r>
              <a:rPr lang="zh-CN" altLang="en-US" sz="2800" i="1" dirty="0"/>
              <a:t>p</a:t>
            </a:r>
            <a:r>
              <a:rPr lang="zh-CN" altLang="en-US" sz="2800" dirty="0"/>
              <a:t> by itself.</a:t>
            </a:r>
            <a:endParaRPr lang="en-US" altLang="zh-CN" sz="2800" dirty="0"/>
          </a:p>
          <a:p>
            <a:pPr>
              <a:spcBef>
                <a:spcPts val="800"/>
              </a:spcBef>
            </a:pPr>
            <a:r>
              <a:rPr lang="en-US" altLang="zh-CN" sz="2800" i="1" dirty="0">
                <a:solidFill>
                  <a:srgbClr val="7030A0"/>
                </a:solidFill>
              </a:rPr>
              <a:t>Trivial proof</a:t>
            </a:r>
            <a:r>
              <a:rPr lang="en-US" altLang="zh-CN" sz="2800" dirty="0"/>
              <a:t>: Prove </a:t>
            </a:r>
            <a:r>
              <a:rPr lang="en-US" altLang="zh-CN" sz="2800" i="1" dirty="0"/>
              <a:t>q</a:t>
            </a:r>
            <a:r>
              <a:rPr lang="en-US" altLang="zh-CN" sz="2800" dirty="0"/>
              <a:t> by itself</a:t>
            </a:r>
            <a:r>
              <a:rPr lang="zh-CN" altLang="en-US" sz="2800" dirty="0"/>
              <a:t>.</a:t>
            </a:r>
            <a:endParaRPr lang="en-US" altLang="zh-CN" sz="2800" dirty="0"/>
          </a:p>
          <a:p>
            <a:pPr>
              <a:spcBef>
                <a:spcPts val="800"/>
              </a:spcBef>
            </a:pPr>
            <a:r>
              <a:rPr lang="en-US" altLang="zh-CN" sz="2800" i="1" dirty="0">
                <a:solidFill>
                  <a:srgbClr val="7030A0"/>
                </a:solidFill>
              </a:rPr>
              <a:t>Proof by Contradiction</a:t>
            </a:r>
            <a:r>
              <a:rPr lang="en-US" altLang="zh-CN" sz="2800" dirty="0"/>
              <a:t>:</a:t>
            </a:r>
            <a:r>
              <a:rPr lang="zh-CN" altLang="en-US" sz="2800" dirty="0"/>
              <a:t> </a:t>
            </a:r>
            <a:r>
              <a:rPr lang="en-US" altLang="zh-CN" sz="2800" dirty="0"/>
              <a:t>Assume </a:t>
            </a:r>
            <a:r>
              <a:rPr lang="en-US" altLang="zh-CN" sz="2800" dirty="0">
                <a:sym typeface="Symbol" panose="05050102010706020507" pitchFamily="18" charset="2"/>
              </a:rPr>
              <a:t></a:t>
            </a:r>
            <a:r>
              <a:rPr lang="en-US" altLang="zh-CN" sz="2800" i="1" dirty="0">
                <a:sym typeface="Symbol" panose="05050102010706020507" pitchFamily="18" charset="2"/>
              </a:rPr>
              <a:t>p</a:t>
            </a:r>
            <a:r>
              <a:rPr lang="en-US" altLang="zh-CN" sz="2800" dirty="0">
                <a:sym typeface="Symbol" panose="05050102010706020507" pitchFamily="18" charset="2"/>
              </a:rPr>
              <a:t>, and prove both </a:t>
            </a:r>
            <a:r>
              <a:rPr lang="en-US" altLang="zh-CN" sz="2800" i="1" dirty="0">
                <a:sym typeface="Symbol" panose="05050102010706020507" pitchFamily="18" charset="2"/>
              </a:rPr>
              <a:t>q</a:t>
            </a:r>
            <a:r>
              <a:rPr lang="en-US" altLang="zh-CN" sz="2800" dirty="0">
                <a:sym typeface="Symbol" panose="05050102010706020507" pitchFamily="18" charset="2"/>
              </a:rPr>
              <a:t> and </a:t>
            </a:r>
            <a:r>
              <a:rPr lang="en-US" altLang="zh-CN" sz="2800" i="1" dirty="0">
                <a:sym typeface="Symbol" panose="05050102010706020507" pitchFamily="18" charset="2"/>
              </a:rPr>
              <a:t>q</a:t>
            </a:r>
            <a:r>
              <a:rPr lang="en-US" altLang="zh-CN" sz="2800" dirty="0">
                <a:sym typeface="Symbol" panose="05050102010706020507" pitchFamily="18" charset="2"/>
              </a:rPr>
              <a:t> for some proposition </a:t>
            </a:r>
            <a:r>
              <a:rPr lang="en-US" altLang="zh-CN" sz="2800" i="1" dirty="0">
                <a:sym typeface="Symbol" panose="05050102010706020507" pitchFamily="18" charset="2"/>
              </a:rPr>
              <a:t>q</a:t>
            </a:r>
            <a:r>
              <a:rPr lang="zh-CN" altLang="en-US" sz="2800" dirty="0"/>
              <a:t>.</a:t>
            </a:r>
            <a:endParaRPr lang="zh-CN" altLang="en-US" sz="2800" dirty="0"/>
          </a:p>
          <a:p>
            <a:endParaRPr lang="zh-CN" altLang="en-US" sz="28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1"/>
              <a:t>Direct Proof Example</a:t>
            </a:r>
            <a:endParaRPr lang="en-US" altLang="zh-CN" b="1"/>
          </a:p>
        </p:txBody>
      </p:sp>
      <p:sp>
        <p:nvSpPr>
          <p:cNvPr id="37891" name="Rectangle 3"/>
          <p:cNvSpPr>
            <a:spLocks noGrp="1" noChangeArrowheads="1"/>
          </p:cNvSpPr>
          <p:nvPr>
            <p:ph type="body" idx="1"/>
          </p:nvPr>
        </p:nvSpPr>
        <p:spPr>
          <a:xfrm>
            <a:off x="457200" y="1628775"/>
            <a:ext cx="8229600" cy="4525963"/>
          </a:xfrm>
        </p:spPr>
        <p:txBody>
          <a:bodyPr/>
          <a:lstStyle/>
          <a:p>
            <a:pPr eaLnBrk="1" hangingPunct="1"/>
            <a:r>
              <a:rPr lang="en-US" altLang="zh-CN" sz="2800" b="1" dirty="0"/>
              <a:t>Definition:</a:t>
            </a:r>
            <a:r>
              <a:rPr lang="en-US" altLang="zh-CN" sz="2800" dirty="0"/>
              <a:t> An integer </a:t>
            </a:r>
            <a:r>
              <a:rPr lang="en-US" altLang="zh-CN" sz="2800" i="1" dirty="0">
                <a:solidFill>
                  <a:srgbClr val="006600"/>
                </a:solidFill>
              </a:rPr>
              <a:t>n</a:t>
            </a:r>
            <a:r>
              <a:rPr lang="en-US" altLang="zh-CN" sz="2800" dirty="0"/>
              <a:t> is called </a:t>
            </a:r>
            <a:r>
              <a:rPr lang="en-US" altLang="zh-CN" sz="2800" i="1" dirty="0"/>
              <a:t>odd</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a:t>
            </a:r>
            <a:r>
              <a:rPr lang="en-US" altLang="zh-CN" sz="2800" i="1" dirty="0">
                <a:solidFill>
                  <a:srgbClr val="006600"/>
                </a:solidFill>
              </a:rPr>
              <a:t>n</a:t>
            </a:r>
            <a:r>
              <a:rPr lang="en-US" altLang="zh-CN" sz="2800" dirty="0"/>
              <a:t> is </a:t>
            </a:r>
            <a:r>
              <a:rPr lang="en-US" altLang="zh-CN" sz="2800" i="1" dirty="0"/>
              <a:t>even</a:t>
            </a:r>
            <a:r>
              <a:rPr lang="en-US" altLang="zh-CN" sz="2800" dirty="0"/>
              <a:t> </a:t>
            </a:r>
            <a:r>
              <a:rPr lang="en-US" altLang="zh-CN" sz="2800" dirty="0" err="1"/>
              <a:t>iff</a:t>
            </a:r>
            <a:r>
              <a:rPr lang="en-US" altLang="zh-CN" sz="2800" dirty="0"/>
              <a:t> </a:t>
            </a:r>
            <a:r>
              <a:rPr lang="en-US" altLang="zh-CN" sz="2800" i="1" dirty="0">
                <a:solidFill>
                  <a:srgbClr val="006600"/>
                </a:solidFill>
              </a:rPr>
              <a:t>n</a:t>
            </a:r>
            <a:r>
              <a:rPr lang="en-US" altLang="zh-CN" sz="2800" dirty="0">
                <a:solidFill>
                  <a:srgbClr val="006600"/>
                </a:solidFill>
              </a:rPr>
              <a:t>=2</a:t>
            </a:r>
            <a:r>
              <a:rPr lang="en-US" altLang="zh-CN" sz="2800" i="1" dirty="0">
                <a:solidFill>
                  <a:srgbClr val="006600"/>
                </a:solidFill>
              </a:rPr>
              <a:t>k</a:t>
            </a:r>
            <a:r>
              <a:rPr lang="en-US" altLang="zh-CN" sz="2800" dirty="0">
                <a:solidFill>
                  <a:srgbClr val="006600"/>
                </a:solidFill>
              </a:rPr>
              <a:t> </a:t>
            </a:r>
            <a:r>
              <a:rPr lang="en-US" altLang="zh-CN" sz="2800" dirty="0"/>
              <a:t>for some </a:t>
            </a:r>
            <a:r>
              <a:rPr lang="en-US" altLang="zh-CN" sz="2800" i="1" dirty="0">
                <a:solidFill>
                  <a:srgbClr val="006600"/>
                </a:solidFill>
              </a:rPr>
              <a:t>k</a:t>
            </a:r>
            <a:r>
              <a:rPr lang="en-US" altLang="zh-CN" sz="2800" dirty="0"/>
              <a:t>.</a:t>
            </a:r>
            <a:r>
              <a:rPr lang="en-US" altLang="zh-CN" sz="2800" i="1" dirty="0"/>
              <a:t> </a:t>
            </a:r>
            <a:endParaRPr lang="en-US" altLang="zh-CN" sz="2800" i="1" dirty="0"/>
          </a:p>
          <a:p>
            <a:pPr eaLnBrk="1" hangingPunct="1"/>
            <a:endParaRPr lang="en-US" altLang="zh-CN" sz="2800" b="1" dirty="0"/>
          </a:p>
          <a:p>
            <a:pPr eaLnBrk="1" hangingPunct="1"/>
            <a:r>
              <a:rPr lang="en-US" altLang="zh-CN" sz="2800" b="1" dirty="0"/>
              <a:t>Theorem:</a:t>
            </a:r>
            <a:r>
              <a:rPr lang="en-US" altLang="zh-CN" sz="2800" dirty="0"/>
              <a:t> (For all numbers </a:t>
            </a:r>
            <a:r>
              <a:rPr lang="en-US" altLang="zh-CN" sz="2800" i="1" dirty="0">
                <a:solidFill>
                  <a:srgbClr val="006600"/>
                </a:solidFill>
              </a:rPr>
              <a:t>n</a:t>
            </a:r>
            <a:r>
              <a:rPr lang="en-US" altLang="zh-CN" sz="2800" dirty="0"/>
              <a:t>) If </a:t>
            </a:r>
            <a:r>
              <a:rPr lang="en-US" altLang="zh-CN" sz="2800" i="1" dirty="0">
                <a:solidFill>
                  <a:srgbClr val="006600"/>
                </a:solidFill>
              </a:rPr>
              <a:t>n</a:t>
            </a:r>
            <a:r>
              <a:rPr lang="en-US" altLang="zh-CN" sz="2800" dirty="0"/>
              <a:t> is an odd integer, then </a:t>
            </a:r>
            <a:r>
              <a:rPr lang="en-US" altLang="zh-CN" sz="2800" i="1" dirty="0">
                <a:solidFill>
                  <a:srgbClr val="006600"/>
                </a:solidFill>
              </a:rPr>
              <a:t>n</a:t>
            </a:r>
            <a:r>
              <a:rPr lang="en-US" altLang="zh-CN" sz="2800" baseline="30000" dirty="0">
                <a:solidFill>
                  <a:srgbClr val="006600"/>
                </a:solidFill>
              </a:rPr>
              <a:t>2</a:t>
            </a:r>
            <a:r>
              <a:rPr lang="en-US" altLang="zh-CN" sz="2800" dirty="0"/>
              <a:t> is an odd integer.</a:t>
            </a:r>
            <a:endParaRPr lang="en-US" altLang="zh-CN" sz="2800" dirty="0"/>
          </a:p>
          <a:p>
            <a:pPr eaLnBrk="1" hangingPunct="1"/>
            <a:r>
              <a:rPr lang="en-US" altLang="zh-CN" sz="2800" b="1" dirty="0"/>
              <a:t>Proof:</a:t>
            </a:r>
            <a:r>
              <a:rPr lang="en-US" altLang="zh-CN" sz="2800" dirty="0"/>
              <a:t>  If </a:t>
            </a:r>
            <a:r>
              <a:rPr lang="en-US" altLang="zh-CN" sz="2800" i="1" dirty="0">
                <a:solidFill>
                  <a:srgbClr val="006600"/>
                </a:solidFill>
              </a:rPr>
              <a:t>n</a:t>
            </a:r>
            <a:r>
              <a:rPr lang="en-US" altLang="zh-CN" sz="2800" dirty="0"/>
              <a:t> is odd, then </a:t>
            </a:r>
            <a:r>
              <a:rPr lang="en-US" altLang="zh-CN" sz="2800" i="1" dirty="0">
                <a:solidFill>
                  <a:srgbClr val="006600"/>
                </a:solidFill>
              </a:rPr>
              <a:t>n</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 </a:t>
            </a:r>
            <a:r>
              <a:rPr lang="en-US" altLang="zh-CN" sz="2800" dirty="0"/>
              <a:t>for some integer </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+1)</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+ 4</a:t>
            </a:r>
            <a:r>
              <a:rPr lang="en-US" altLang="zh-CN" sz="2800" i="1" dirty="0">
                <a:solidFill>
                  <a:srgbClr val="006600"/>
                </a:solidFill>
              </a:rPr>
              <a:t>k</a:t>
            </a:r>
            <a:r>
              <a:rPr lang="en-US" altLang="zh-CN" sz="2800" dirty="0">
                <a:solidFill>
                  <a:srgbClr val="006600"/>
                </a:solidFill>
              </a:rPr>
              <a:t> + 1 = 2(2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solidFill>
                  <a:srgbClr val="006600"/>
                </a:solidFill>
              </a:rPr>
              <a:t>) + 1</a:t>
            </a:r>
            <a:r>
              <a:rPr lang="en-US" altLang="zh-CN" sz="2800" dirty="0"/>
              <a:t>.  Therefore </a:t>
            </a:r>
            <a:r>
              <a:rPr lang="en-US" altLang="zh-CN" sz="2800" i="1" dirty="0">
                <a:solidFill>
                  <a:srgbClr val="006600"/>
                </a:solidFill>
              </a:rPr>
              <a:t>n</a:t>
            </a:r>
            <a:r>
              <a:rPr lang="en-US" altLang="zh-CN" sz="2800" baseline="30000" dirty="0">
                <a:solidFill>
                  <a:srgbClr val="006600"/>
                </a:solidFill>
              </a:rPr>
              <a:t>2</a:t>
            </a:r>
            <a:r>
              <a:rPr lang="en-US" altLang="zh-CN" sz="2800" dirty="0"/>
              <a:t> is of the form </a:t>
            </a:r>
            <a:r>
              <a:rPr lang="en-US" altLang="zh-CN" sz="2800" dirty="0">
                <a:solidFill>
                  <a:srgbClr val="006600"/>
                </a:solidFill>
              </a:rPr>
              <a:t>2</a:t>
            </a:r>
            <a:r>
              <a:rPr lang="en-US" altLang="zh-CN" sz="2800" i="1" dirty="0">
                <a:solidFill>
                  <a:srgbClr val="006600"/>
                </a:solidFill>
              </a:rPr>
              <a:t>j</a:t>
            </a:r>
            <a:r>
              <a:rPr lang="en-US" altLang="zh-CN" sz="2800" dirty="0">
                <a:solidFill>
                  <a:srgbClr val="006600"/>
                </a:solidFill>
              </a:rPr>
              <a:t> + 1 </a:t>
            </a:r>
            <a:r>
              <a:rPr lang="en-US" altLang="zh-CN" sz="2800" dirty="0"/>
              <a:t>(with </a:t>
            </a:r>
            <a:r>
              <a:rPr lang="en-US" altLang="zh-CN" sz="2800" i="1" dirty="0"/>
              <a:t>j</a:t>
            </a:r>
            <a:r>
              <a:rPr lang="en-US" altLang="zh-CN" sz="2800" dirty="0"/>
              <a:t> the integer </a:t>
            </a:r>
            <a:r>
              <a:rPr lang="en-US" altLang="zh-CN" sz="2800" dirty="0">
                <a:solidFill>
                  <a:srgbClr val="006600"/>
                </a:solidFill>
              </a:rPr>
              <a:t>2</a:t>
            </a:r>
            <a:r>
              <a:rPr lang="en-US" altLang="zh-CN" sz="2800" i="1" dirty="0">
                <a:solidFill>
                  <a:srgbClr val="006600"/>
                </a:solidFill>
              </a:rPr>
              <a:t>k</a:t>
            </a:r>
            <a:r>
              <a:rPr lang="en-US" altLang="zh-CN" sz="2800" baseline="30000" dirty="0">
                <a:solidFill>
                  <a:srgbClr val="006600"/>
                </a:solidFill>
              </a:rPr>
              <a:t>2</a:t>
            </a:r>
            <a:r>
              <a:rPr lang="en-US" altLang="zh-CN" sz="2800" dirty="0">
                <a:solidFill>
                  <a:srgbClr val="006600"/>
                </a:solidFill>
              </a:rPr>
              <a:t> + 2</a:t>
            </a:r>
            <a:r>
              <a:rPr lang="en-US" altLang="zh-CN" sz="2800" i="1" dirty="0">
                <a:solidFill>
                  <a:srgbClr val="006600"/>
                </a:solidFill>
              </a:rPr>
              <a:t>k</a:t>
            </a:r>
            <a:r>
              <a:rPr lang="en-US" altLang="zh-CN" sz="2800" dirty="0"/>
              <a:t>), thus </a:t>
            </a:r>
            <a:r>
              <a:rPr lang="en-US" altLang="zh-CN" sz="2800" i="1" dirty="0">
                <a:solidFill>
                  <a:srgbClr val="006600"/>
                </a:solidFill>
              </a:rPr>
              <a:t>n</a:t>
            </a:r>
            <a:r>
              <a:rPr lang="en-US" altLang="zh-CN" sz="2800" baseline="30000" dirty="0">
                <a:solidFill>
                  <a:srgbClr val="006600"/>
                </a:solidFill>
              </a:rPr>
              <a:t>2</a:t>
            </a:r>
            <a:r>
              <a:rPr lang="en-US" altLang="zh-CN" sz="2800" dirty="0"/>
              <a:t> is odd. </a:t>
            </a:r>
            <a:r>
              <a:rPr lang="en-US" altLang="zh-CN" sz="2800" dirty="0">
                <a:cs typeface="Times New Roman" panose="02020603050405020304" pitchFamily="18" charset="0"/>
              </a:rPr>
              <a:t>□</a:t>
            </a:r>
            <a:endParaRPr lang="en-US" altLang="zh-CN" sz="2800" b="1" dirty="0">
              <a:cs typeface="Times New Roman" panose="02020603050405020304" pitchFamily="18" charset="0"/>
            </a:endParaRPr>
          </a:p>
        </p:txBody>
      </p:sp>
      <p:sp>
        <p:nvSpPr>
          <p:cNvPr id="37892" name="灯片编号占位符 1"/>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21EF6A-EA32-4A99-BDFC-EC60352CFFD9}" type="slidenum">
              <a:rPr lang="en-US" altLang="zh-CN" sz="1400" smtClean="0"/>
            </a:fld>
            <a:endParaRPr lang="en-US" altLang="zh-CN" sz="1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500"/>
                                        <p:tgtEl>
                                          <p:spTgt spid="378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LATEXADDIN" val="\documentclass{article}&#10;\usepackage{amsmath}&#10;\pagestyle{empty}&#10;\begin{document}&#10;&#10;$[(p_1 \vee p_2 \vee \ldots \vee p_n) \rightarrow q] \leftrightarrow\\&#10;\hspace*{1cm} [(p_1 \rightarrow q) \wedge (p_2 \rightarrow q) \wedge \ldots \wedge(p_n \rightarrow q)]$&#10;\end{document}"/>
  <p:tag name="IGUANATEXSIZE" val="30"/>
</p:tagLst>
</file>

<file path=ppt/tags/tag2.xml><?xml version="1.0" encoding="utf-8"?>
<p:tagLst xmlns:p="http://schemas.openxmlformats.org/presentationml/2006/main">
  <p:tag name="LATEXADDIN" val="\documentclass{article}&#10;\usepackage{amsmath}&#10;\pagestyle{empty}&#10;\begin{document}&#10;&#10;$(p_1 \vee p_2 \vee \ldots \vee p_n) \rightarrow q$&#10;\end{document}"/>
  <p:tag name="IGUANATEXSIZE" val="30"/>
</p:tagLst>
</file>

<file path=ppt/tags/tag3.xml><?xml version="1.0" encoding="utf-8"?>
<p:tagLst xmlns:p="http://schemas.openxmlformats.org/presentationml/2006/main">
  <p:tag name="LATEXADDIN" val="\documentclass{article}&#10;\usepackage{amsmath}&#10;\pagestyle{empty}&#10;\begin{document}&#10;&#10;$p_i  \rightarrow q$&#10;\end{document}"/>
  <p:tag name="IGUANATEXSIZE" val="3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0</TotalTime>
  <Words>18916</Words>
  <Application>WPS 演示</Application>
  <PresentationFormat>全屏显示(4:3)</PresentationFormat>
  <Paragraphs>607</Paragraphs>
  <Slides>54</Slides>
  <Notes>41</Notes>
  <HiddenSlides>0</HiddenSlides>
  <MMClips>2</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54</vt:i4>
      </vt:variant>
    </vt:vector>
  </HeadingPairs>
  <TitlesOfParts>
    <vt:vector size="76" baseType="lpstr">
      <vt:lpstr>Arial</vt:lpstr>
      <vt:lpstr>宋体</vt:lpstr>
      <vt:lpstr>Wingdings</vt:lpstr>
      <vt:lpstr>Constantia</vt:lpstr>
      <vt:lpstr>Constantia</vt:lpstr>
      <vt:lpstr>Calibri</vt:lpstr>
      <vt:lpstr>隶书</vt:lpstr>
      <vt:lpstr>Wingdings 2</vt:lpstr>
      <vt:lpstr>Wingdings 2</vt:lpstr>
      <vt:lpstr>微软雅黑</vt:lpstr>
      <vt:lpstr>Times New Roman</vt:lpstr>
      <vt:lpstr>Symbol</vt:lpstr>
      <vt:lpstr>t</vt:lpstr>
      <vt:lpstr>Segoe Print</vt:lpstr>
      <vt:lpstr>Arial Unicode MS</vt:lpstr>
      <vt:lpstr>Cambria Math</vt:lpstr>
      <vt:lpstr>默认设计模板</vt:lpstr>
      <vt:lpstr>Flow</vt:lpstr>
      <vt:lpstr>Equation.3</vt:lpstr>
      <vt:lpstr>Equation.3</vt:lpstr>
      <vt:lpstr>Equation.3</vt:lpstr>
      <vt:lpstr>Equation.DSMT4</vt:lpstr>
      <vt:lpstr>1 The Foundations: Logic and Proofs</vt:lpstr>
      <vt:lpstr>1.7 Introduction to Proofs 定理证明方法</vt:lpstr>
      <vt:lpstr>Introduction to Proofs</vt:lpstr>
      <vt:lpstr>Proof Terminology 术语</vt:lpstr>
      <vt:lpstr>More Proof Terminology</vt:lpstr>
      <vt:lpstr>Graphical Visualization</vt:lpstr>
      <vt:lpstr>1.7 Introduction to Proofs 定理证明方法</vt:lpstr>
      <vt:lpstr>Proof Methods for Implications</vt:lpstr>
      <vt:lpstr>Direct Proof Example</vt:lpstr>
      <vt:lpstr>Indirect Proof Example Proof by Contraposition</vt:lpstr>
      <vt:lpstr>Vacuous Proof Example</vt:lpstr>
      <vt:lpstr>Trivial Proof Example</vt:lpstr>
      <vt:lpstr>Proof by Contradiction</vt:lpstr>
      <vt:lpstr>Proof by Contradiction Example</vt:lpstr>
      <vt:lpstr>Common Fallacies</vt:lpstr>
      <vt:lpstr>What is wrong with this?</vt:lpstr>
      <vt:lpstr>Circular Reasoning</vt:lpstr>
      <vt:lpstr>Review: Proof Methods So Far</vt:lpstr>
      <vt:lpstr>1 The Foundations: Logic and Proofs</vt:lpstr>
      <vt:lpstr>1.8 Proof Methods and Strategy</vt:lpstr>
      <vt:lpstr>Overview</vt:lpstr>
      <vt:lpstr>Proof Strategies for  proving p → q</vt:lpstr>
      <vt:lpstr>Forward Reasoning</vt:lpstr>
      <vt:lpstr>Backward Reasoning</vt:lpstr>
      <vt:lpstr>Backward Reasoning Example</vt:lpstr>
      <vt:lpstr>Steps of Example</vt:lpstr>
      <vt:lpstr>“Forwardized” version of Example</vt:lpstr>
      <vt:lpstr>Stone Game Example</vt:lpstr>
      <vt:lpstr>Working Backwards in the Game</vt:lpstr>
      <vt:lpstr>“Forwardized” version</vt:lpstr>
      <vt:lpstr>Proof by Cases</vt:lpstr>
      <vt:lpstr>Proof by Cases</vt:lpstr>
      <vt:lpstr>Proof by Cases</vt:lpstr>
      <vt:lpstr>Without Loss of Generality</vt:lpstr>
      <vt:lpstr>Proof by Examples?</vt:lpstr>
      <vt:lpstr>Proving Existentials</vt:lpstr>
      <vt:lpstr>Constructive Existence Proof</vt:lpstr>
      <vt:lpstr>Another Constructive  Existence Proof</vt:lpstr>
      <vt:lpstr>The proof...</vt:lpstr>
      <vt:lpstr>Nonconstructive Existence Proof</vt:lpstr>
      <vt:lpstr>The proof, using proof by cases...</vt:lpstr>
      <vt:lpstr>Adapting Existing Proofs</vt:lpstr>
      <vt:lpstr>Conjecture and Proof</vt:lpstr>
      <vt:lpstr>Conjecture &amp; Counterexamples</vt:lpstr>
      <vt:lpstr>Even Great Mathematicians Can Propose False Conjectures!</vt:lpstr>
      <vt:lpstr>Fermat’s “Last Theorem”</vt:lpstr>
      <vt:lpstr>An Open Problem</vt:lpstr>
      <vt:lpstr>Some Open Conjectures</vt:lpstr>
      <vt:lpstr>Proof and Disproof: Tilings</vt:lpstr>
      <vt:lpstr>Tilings</vt:lpstr>
      <vt:lpstr>Tilings </vt:lpstr>
      <vt:lpstr>Tilings</vt:lpstr>
      <vt:lpstr>Additional Proof Methods</vt:lpstr>
      <vt:lpstr>Homework</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Basic Proof Methods</dc:title>
  <dc:creator>h2006</dc:creator>
  <cp:lastModifiedBy>hollow</cp:lastModifiedBy>
  <cp:revision>298</cp:revision>
  <dcterms:created xsi:type="dcterms:W3CDTF">2006-02-10T03:35:00Z</dcterms:created>
  <dcterms:modified xsi:type="dcterms:W3CDTF">2024-03-19T09:30:09Z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9B2D39FA8B344B2AB4D55A167DCF2705_13</vt:lpwstr>
  </property>
  <property fmtid="{D5CDD505-2E9C-101B-9397-08002B2CF9AE}" pid="3" name="KSOProductBuildVer">
    <vt:lpwstr>2052-12.1.0.16412</vt:lpwstr>
  </property>
</Properties>
</file>