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  <p:sldMasterId id="2147483664" r:id="rId4"/>
    <p:sldMasterId id="2147483675" r:id="rId5"/>
    <p:sldMasterId id="2147483689" r:id="rId6"/>
    <p:sldMasterId id="2147483697" r:id="rId7"/>
    <p:sldMasterId id="2147483705" r:id="rId8"/>
    <p:sldMasterId id="2147483708" r:id="rId9"/>
    <p:sldMasterId id="2147483712" r:id="rId10"/>
  </p:sldMasterIdLst>
  <p:notesMasterIdLst>
    <p:notesMasterId r:id="rId22"/>
  </p:notesMasterIdLst>
  <p:handoutMasterIdLst>
    <p:handoutMasterId r:id="rId63"/>
  </p:handoutMasterIdLst>
  <p:sldIdLst>
    <p:sldId id="273" r:id="rId11"/>
    <p:sldId id="276" r:id="rId12"/>
    <p:sldId id="414" r:id="rId13"/>
    <p:sldId id="415" r:id="rId14"/>
    <p:sldId id="416" r:id="rId15"/>
    <p:sldId id="420" r:id="rId16"/>
    <p:sldId id="417" r:id="rId17"/>
    <p:sldId id="421" r:id="rId18"/>
    <p:sldId id="478" r:id="rId19"/>
    <p:sldId id="479" r:id="rId20"/>
    <p:sldId id="422" r:id="rId21"/>
    <p:sldId id="423" r:id="rId23"/>
    <p:sldId id="424" r:id="rId24"/>
    <p:sldId id="506" r:id="rId25"/>
    <p:sldId id="507" r:id="rId26"/>
    <p:sldId id="508" r:id="rId27"/>
    <p:sldId id="509" r:id="rId28"/>
    <p:sldId id="510" r:id="rId29"/>
    <p:sldId id="480" r:id="rId30"/>
    <p:sldId id="426" r:id="rId31"/>
    <p:sldId id="431" r:id="rId32"/>
    <p:sldId id="432" r:id="rId33"/>
    <p:sldId id="511" r:id="rId34"/>
    <p:sldId id="673" r:id="rId35"/>
    <p:sldId id="512" r:id="rId36"/>
    <p:sldId id="513" r:id="rId37"/>
    <p:sldId id="674" r:id="rId38"/>
    <p:sldId id="514" r:id="rId39"/>
    <p:sldId id="515" r:id="rId40"/>
    <p:sldId id="675" r:id="rId41"/>
    <p:sldId id="434" r:id="rId42"/>
    <p:sldId id="435" r:id="rId43"/>
    <p:sldId id="481" r:id="rId44"/>
    <p:sldId id="678" r:id="rId45"/>
    <p:sldId id="482" r:id="rId46"/>
    <p:sldId id="679" r:id="rId47"/>
    <p:sldId id="516" r:id="rId48"/>
    <p:sldId id="437" r:id="rId49"/>
    <p:sldId id="438" r:id="rId50"/>
    <p:sldId id="439" r:id="rId51"/>
    <p:sldId id="440" r:id="rId52"/>
    <p:sldId id="441" r:id="rId53"/>
    <p:sldId id="442" r:id="rId54"/>
    <p:sldId id="517" r:id="rId55"/>
    <p:sldId id="676" r:id="rId56"/>
    <p:sldId id="444" r:id="rId57"/>
    <p:sldId id="518" r:id="rId58"/>
    <p:sldId id="445" r:id="rId59"/>
    <p:sldId id="446" r:id="rId60"/>
    <p:sldId id="677" r:id="rId61"/>
    <p:sldId id="672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 userDrawn="1">
          <p15:clr>
            <a:srgbClr val="A4A3A4"/>
          </p15:clr>
        </p15:guide>
        <p15:guide id="2" orient="horz" pos="3600" userDrawn="1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 userDrawn="1">
          <p15:clr>
            <a:srgbClr val="A4A3A4"/>
          </p15:clr>
        </p15:guide>
        <p15:guide id="5" pos="5616" userDrawn="1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E1F3FF"/>
    <a:srgbClr val="04617B"/>
    <a:srgbClr val="B60000"/>
    <a:srgbClr val="505050"/>
    <a:srgbClr val="1A587B"/>
    <a:srgbClr val="00518B"/>
    <a:srgbClr val="214E91"/>
    <a:srgbClr val="085367"/>
    <a:srgbClr val="6A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5244" autoAdjust="0"/>
  </p:normalViewPr>
  <p:slideViewPr>
    <p:cSldViewPr showGuides="1">
      <p:cViewPr varScale="1">
        <p:scale>
          <a:sx n="115" d="100"/>
          <a:sy n="115" d="100"/>
        </p:scale>
        <p:origin x="504" y="34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-830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-24127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handoutMaster" Target="handoutMasters/handoutMaster1.xml"/><Relationship Id="rId62" Type="http://schemas.openxmlformats.org/officeDocument/2006/relationships/slide" Target="slides/slide51.xml"/><Relationship Id="rId61" Type="http://schemas.openxmlformats.org/officeDocument/2006/relationships/slide" Target="slides/slide50.xml"/><Relationship Id="rId60" Type="http://schemas.openxmlformats.org/officeDocument/2006/relationships/slide" Target="slides/slide49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48.xml"/><Relationship Id="rId58" Type="http://schemas.openxmlformats.org/officeDocument/2006/relationships/slide" Target="slides/slide47.xml"/><Relationship Id="rId57" Type="http://schemas.openxmlformats.org/officeDocument/2006/relationships/slide" Target="slides/slide46.xml"/><Relationship Id="rId56" Type="http://schemas.openxmlformats.org/officeDocument/2006/relationships/slide" Target="slides/slide45.xml"/><Relationship Id="rId55" Type="http://schemas.openxmlformats.org/officeDocument/2006/relationships/slide" Target="slides/slide44.xml"/><Relationship Id="rId54" Type="http://schemas.openxmlformats.org/officeDocument/2006/relationships/slide" Target="slides/slide43.xml"/><Relationship Id="rId53" Type="http://schemas.openxmlformats.org/officeDocument/2006/relationships/slide" Target="slides/slide42.xml"/><Relationship Id="rId52" Type="http://schemas.openxmlformats.org/officeDocument/2006/relationships/slide" Target="slides/slide41.xml"/><Relationship Id="rId51" Type="http://schemas.openxmlformats.org/officeDocument/2006/relationships/slide" Target="slides/slide40.xml"/><Relationship Id="rId50" Type="http://schemas.openxmlformats.org/officeDocument/2006/relationships/slide" Target="slides/slide39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8.xml"/><Relationship Id="rId48" Type="http://schemas.openxmlformats.org/officeDocument/2006/relationships/slide" Target="slides/slide37.xml"/><Relationship Id="rId47" Type="http://schemas.openxmlformats.org/officeDocument/2006/relationships/slide" Target="slides/slide36.xml"/><Relationship Id="rId46" Type="http://schemas.openxmlformats.org/officeDocument/2006/relationships/slide" Target="slides/slide35.xml"/><Relationship Id="rId45" Type="http://schemas.openxmlformats.org/officeDocument/2006/relationships/slide" Target="slides/slide34.xml"/><Relationship Id="rId44" Type="http://schemas.openxmlformats.org/officeDocument/2006/relationships/slide" Target="slides/slide33.xml"/><Relationship Id="rId43" Type="http://schemas.openxmlformats.org/officeDocument/2006/relationships/slide" Target="slides/slide32.xml"/><Relationship Id="rId42" Type="http://schemas.openxmlformats.org/officeDocument/2006/relationships/slide" Target="slides/slide31.xml"/><Relationship Id="rId41" Type="http://schemas.openxmlformats.org/officeDocument/2006/relationships/slide" Target="slides/slide30.xml"/><Relationship Id="rId40" Type="http://schemas.openxmlformats.org/officeDocument/2006/relationships/slide" Target="slides/slide29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8.xml"/><Relationship Id="rId38" Type="http://schemas.openxmlformats.org/officeDocument/2006/relationships/slide" Target="slides/slide27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5" Type="http://schemas.openxmlformats.org/officeDocument/2006/relationships/slide" Target="slides/slide24.xml"/><Relationship Id="rId34" Type="http://schemas.openxmlformats.org/officeDocument/2006/relationships/slide" Target="slides/slide23.xml"/><Relationship Id="rId33" Type="http://schemas.openxmlformats.org/officeDocument/2006/relationships/slide" Target="slides/slide22.xml"/><Relationship Id="rId32" Type="http://schemas.openxmlformats.org/officeDocument/2006/relationships/slide" Target="slides/slide21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8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  <a:endParaRPr lang="en-US" dirty="0"/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  <a:endParaRPr lang="en-US" dirty="0"/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  <a:endParaRPr lang="en-US" dirty="0"/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  <a:endParaRPr lang="en-US" dirty="0"/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  <a:endParaRPr lang="en-US"/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  <a:endParaRPr lang="en-US"/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  <a:endParaRPr lang="en-US"/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  <a:endParaRPr lang="en-US"/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  <a:endParaRPr lang="en-US"/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  <a:endParaRPr lang="en-US"/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  <a:endParaRPr lang="en-US"/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  <a:endParaRPr lang="en-US"/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  <a:endParaRPr lang="en-US"/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  <a:endParaRPr lang="en-US"/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  <a:endParaRPr lang="en-US"/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  <a:endParaRPr lang="en-US"/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  <a:endParaRPr lang="en-US"/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  <a:endParaRPr lang="en-US"/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  <a:endParaRPr lang="en-US"/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17932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06324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394716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483108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57200" y="571500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9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66344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66344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66344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4" name="Content Placeholder 1"/>
          <p:cNvSpPr>
            <a:spLocks noGrp="1"/>
          </p:cNvSpPr>
          <p:nvPr>
            <p:ph idx="20"/>
          </p:nvPr>
        </p:nvSpPr>
        <p:spPr>
          <a:xfrm>
            <a:off x="45720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idx="21"/>
          </p:nvPr>
        </p:nvSpPr>
        <p:spPr>
          <a:xfrm>
            <a:off x="466344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idx="22"/>
          </p:nvPr>
        </p:nvSpPr>
        <p:spPr>
          <a:xfrm>
            <a:off x="45720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8" name="Content Placeholder 1"/>
          <p:cNvSpPr>
            <a:spLocks noGrp="1"/>
          </p:cNvSpPr>
          <p:nvPr>
            <p:ph idx="23"/>
          </p:nvPr>
        </p:nvSpPr>
        <p:spPr>
          <a:xfrm>
            <a:off x="466344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9" name="Content Placeholder 1"/>
          <p:cNvSpPr>
            <a:spLocks noGrp="1"/>
          </p:cNvSpPr>
          <p:nvPr>
            <p:ph idx="24"/>
          </p:nvPr>
        </p:nvSpPr>
        <p:spPr>
          <a:xfrm>
            <a:off x="45720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Content Placeholder 1"/>
          <p:cNvSpPr>
            <a:spLocks noGrp="1"/>
          </p:cNvSpPr>
          <p:nvPr>
            <p:ph idx="25"/>
          </p:nvPr>
        </p:nvSpPr>
        <p:spPr>
          <a:xfrm>
            <a:off x="466344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2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lIns="0" tIns="0" rIns="45720" bIns="0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rgbClr val="04617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52600" y="5029200"/>
            <a:ext cx="5486400" cy="5486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50505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4" Type="http://schemas.openxmlformats.org/officeDocument/2006/relationships/theme" Target="../theme/theme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4" Type="http://schemas.openxmlformats.org/officeDocument/2006/relationships/theme" Target="../theme/theme7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/Relationships>
</file>

<file path=ppt/slideMasters/_rels/slideMaster8.xml.rels><?xml version="1.0" encoding="UTF-8" standalone="yes"?>
<Relationships xmlns="http://schemas.openxmlformats.org/package/2006/relationships"><Relationship Id="rId4" Type="http://schemas.openxmlformats.org/officeDocument/2006/relationships/theme" Target="../theme/theme8.xml"/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/Relationships>
</file>

<file path=ppt/slideMasters/_rels/slideMaster9.xml.rels><?xml version="1.0" encoding="UTF-8" standalone="yes"?>
<Relationships xmlns="http://schemas.openxmlformats.org/package/2006/relationships"><Relationship Id="rId4" Type="http://schemas.openxmlformats.org/officeDocument/2006/relationships/theme" Target="../theme/theme9.xml"/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/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  <a:endParaRPr lang="en-US" sz="3200" kern="1200" dirty="0">
              <a:solidFill>
                <a:srgbClr val="6A6A6A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686800" y="6553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1C1C62D-F74C-48EF-B7A3-8EE0222734A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  <a:endParaRPr lang="en-US" sz="800" dirty="0">
              <a:solidFill>
                <a:srgbClr val="6A6A6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3" cstate="screen">
            <a:alphaModFix amt="25000"/>
          </a:blip>
          <a:srcRect r="28644" b="27282"/>
          <a:stretch>
            <a:fillRect/>
          </a:stretch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/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  <a:endParaRPr lang="en-US" sz="3200" kern="1200" dirty="0">
              <a:solidFill>
                <a:srgbClr val="6A6A6A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7.xml"/><Relationship Id="rId3" Type="http://schemas.openxmlformats.org/officeDocument/2006/relationships/image" Target="../media/image24.jpeg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5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26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27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29.png"/><Relationship Id="rId1" Type="http://schemas.openxmlformats.org/officeDocument/2006/relationships/image" Target="../media/image2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audio" Target="../media/audio1.wav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3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audio" Target="../media/audio1.wav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Trees</a:t>
            </a:r>
            <a:b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树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88950" y="3962400"/>
            <a:ext cx="8229600" cy="1143000"/>
          </a:xfrm>
        </p:spPr>
        <p:txBody>
          <a:bodyPr/>
          <a:lstStyle/>
          <a:p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Chapter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11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Terminology for Rooted Trees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根树的术语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6376416" cy="22098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 the rooted tree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(with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root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):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buFont typeface="Wingdings 2" panose="05020102010507070707"/>
              <a:buAutoNum type="romanLcParenBoth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Find the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parent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of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the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children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of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the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siblings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兄弟姐妹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of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the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ancestors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祖先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 and the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descendants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后代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buFont typeface="Wingdings 2" panose="05020102010507070707"/>
              <a:buAutoNum type="romanLcParenBoth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Find all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internal vertices 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中间节点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and all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leaves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叶子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buFont typeface="Wingdings 2" panose="05020102010507070707"/>
              <a:buAutoNum type="romanLcParenBoth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What is the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subtree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子树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rooted at </a:t>
            </a:r>
            <a:r>
              <a:rPr lang="en-US" altLang="zh-CN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?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2" name="Picture 3" descr="A rooted tree T. &#10;"/>
          <p:cNvPicPr>
            <a:picLocks noGrp="1" noChangeAspect="1" noChangeArrowheads="1"/>
          </p:cNvPicPr>
          <p:nvPr>
            <p:ph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1192" y="1507707"/>
            <a:ext cx="1883535" cy="172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4"/>
          <p:cNvSpPr>
            <a:spLocks noGrp="1"/>
          </p:cNvSpPr>
          <p:nvPr>
            <p:ph idx="14"/>
          </p:nvPr>
        </p:nvSpPr>
        <p:spPr>
          <a:xfrm>
            <a:off x="457200" y="3557741"/>
            <a:ext cx="6376416" cy="26670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 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0"/>
              </a:spcBef>
              <a:buFont typeface="Wingdings 2" panose="05020102010507070707"/>
              <a:buAutoNum type="romanLcParenBoth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parent of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The children of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g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j.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siblings of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</a:t>
            </a:r>
            <a:r>
              <a:rPr 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j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The ancestors of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The descendants of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0"/>
              </a:spcBef>
              <a:buFont typeface="Wingdings 2" panose="05020102010507070707"/>
              <a:buAutoNum type="romanLcParenBoth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internal vertices are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j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The leaves are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e, f, </a:t>
            </a:r>
            <a:r>
              <a:rPr 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k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l,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0"/>
              </a:spcBef>
              <a:buFont typeface="Wingdings 2" panose="05020102010507070707"/>
              <a:buAutoNum type="romanLcParenBoth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We display the subtree rooted at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4" name="Picture 5" descr="A subgraph of the previous figure rooted at G. The graph has 6 edges. G H, G I, G J, H K, J L, and J M.&#10;"/>
          <p:cNvPicPr>
            <a:picLocks noGrp="1" noChangeAspect="1" noChangeArrowheads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3904" y="3835101"/>
            <a:ext cx="1658112" cy="215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Rooted Trees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en-US" altLang="zh-CN" sz="4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叉树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764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 rooted tree is called an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m-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 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en-US" altLang="zh-CN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叉树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altLang="zh-CN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if every internal vertex has no more than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children. 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tree is called a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full m-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 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满</a:t>
            </a:r>
            <a:r>
              <a:rPr lang="en-US" altLang="zh-CN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叉树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if every internal vertex has exactly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children. 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 with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2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called a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binary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 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二叉树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21506" name="Picture 3" descr="Four rooted trees. T1, T2, T3, and T4. &#10;"/>
          <p:cNvPicPr>
            <a:picLocks noGrp="1" noChangeAspect="1" noChangeArrowheads="1"/>
          </p:cNvPicPr>
          <p:nvPr>
            <p:ph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200" y="5371231"/>
            <a:ext cx="5334000" cy="1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4"/>
          <p:cNvSpPr>
            <a:spLocks noGrp="1"/>
          </p:cNvSpPr>
          <p:nvPr>
            <p:ph idx="14"/>
          </p:nvPr>
        </p:nvSpPr>
        <p:spPr>
          <a:xfrm>
            <a:off x="457200" y="3459678"/>
            <a:ext cx="8229600" cy="3245922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</a:t>
            </a:r>
            <a:b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a)  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 full binary tree.</a:t>
            </a:r>
            <a:b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b)  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 full 3-ary tree .</a:t>
            </a:r>
            <a:b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c)  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 full 5-ary tree. </a:t>
            </a:r>
            <a:b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d)  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4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not a full 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tree.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Ordered Rooted Trees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有序根树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5882" y="1371600"/>
            <a:ext cx="8458200" cy="29718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ordered rooted tree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有序根树的定义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a rooted tree where the children of each internal vertex are ordered.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binary tree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【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有序二叉树，简称二叉树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an ordered rooted where each internal vertex has at most two children.  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If an internal vertex of a binary tree has two children, the first is called the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left child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左孩子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and the second the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right child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右孩子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tree rooted at the left child of a vertex is called the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left subtree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左子树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this vertex, and the tree rooted at the right child of a vertex is called the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right subtree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右子树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this vertex.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22530" name="Picture 3" descr="A binary tree T, labeled A, and 2 its subtrees, labeled B and C.&#10;"/>
          <p:cNvPicPr>
            <a:picLocks noGrp="1" noChangeAspect="1" noChangeArrowheads="1"/>
          </p:cNvPicPr>
          <p:nvPr>
            <p:ph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716" y="4663668"/>
            <a:ext cx="3052366" cy="164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381000" y="4571277"/>
            <a:ext cx="495300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Consider the binary tree 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What are the left and right children of 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? 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What are the left and right subtrees of 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?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 </a:t>
            </a:r>
            <a:b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left child of 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and the right child is 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left and right subtrees of 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are displayed in (b) and (c).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Properties of Trees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树的性质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30352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Theorem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A tree with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vertices has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− 1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edges.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Proof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by mathematical induction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BASIS STEP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When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1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 tree with one vertex has no edges. Hence, the theorem holds when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1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INDUCTIVE STEP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Assume that every tree with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vertices has 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− 1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edges. 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Suppose that a tree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has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+ 1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vertices and that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a leaf of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Let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be the parent of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Removing the vertex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the edge connecting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to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produces a tree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′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with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vertices. By the inductive hypothesis,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′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has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− 1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edges. Because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has 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one more edge 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than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′, we see that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has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edges. This completes the inductive step.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Counting Vertices in Full </a:t>
            </a: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Trees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满叉树的节点计数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029200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Theorem: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full 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 with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internal vertices has 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 = mi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+ 1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vertices.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Proof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Every vertex,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except the root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is the child of an internal vertex. Because each of the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internal vertices has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children, there are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vertices in the tree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other than the root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Hence, the tree contains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=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mi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+ 1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vertices.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Counting Vertices in Full 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Trees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满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叉树的节点计数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028700"/>
            <a:ext cx="8229600" cy="4800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Theorem :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full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 with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vertices has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(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− 1)/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internal vertices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and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[(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− 1)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+ 1]/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leaves.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internal vertices has 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mi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+ 1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vertices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and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(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− 1)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+ 1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leaves.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leaves has 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(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ml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− 1)/(m − 1)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vertices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and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(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− 1)/ (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− 1) 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internal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vertices.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lvl="1" indent="0">
              <a:spcBef>
                <a:spcPts val="0"/>
              </a:spcBef>
              <a:buClrTx/>
              <a:buNone/>
            </a:pP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Proof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part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Solving for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in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mi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+ 1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gives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= (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− 1)/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 Since each vertex is either a leaf or an internal vertex, 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+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By solving for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using the formula for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we see that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752600" y="5715000"/>
          <a:ext cx="63627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" imgW="64008000" imgH="6705600" progId="Equation.DSMT4">
                  <p:embed/>
                </p:oleObj>
              </mc:Choice>
              <mc:Fallback>
                <p:oleObj name="Equation" r:id="rId1" imgW="64008000" imgH="6705600" progId="Equation.DSMT4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5715000"/>
                        <a:ext cx="6362700" cy="598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Level of vertices and height of trees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752600"/>
          </a:xfrm>
          <a:ln>
            <a:solidFill>
              <a:srgbClr val="FF0000"/>
            </a:solidFill>
          </a:ln>
        </p:spPr>
        <p:txBody>
          <a:bodyPr/>
          <a:lstStyle/>
          <a:p>
            <a:pPr marL="114300" lvl="1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level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a vertex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 a rooted tree is the length of the unique path from the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root to this vertex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height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a rooted tree is the maximum of the levels of the vertices.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8" name="Picture 3" descr="A tree with 14 vertices labeled from A through N. The root is A.&#10;"/>
          <p:cNvPicPr>
            <a:picLocks noGrp="1" noChangeAspect="1" noChangeArrowheads="1"/>
          </p:cNvPicPr>
          <p:nvPr>
            <p:ph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3200" y="3625770"/>
            <a:ext cx="1711542" cy="21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/>
          <p:nvPr/>
        </p:nvSpPr>
        <p:spPr>
          <a:xfrm>
            <a:off x="304800" y="2895600"/>
            <a:ext cx="8534400" cy="36576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3429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82296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8872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554480" indent="-2286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</a:t>
            </a:r>
            <a:b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Find the level of each vertex in the tree to the right.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What is the height of the tree?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 </a:t>
            </a:r>
            <a:endParaRPr 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root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at level 0. 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Vertices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j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at level 1.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Vertices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at level 2.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Vertices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at level 3.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Vertex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at level 4.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height is 4, since 4 is the largest level of any vertex.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Balanced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平衡</a:t>
            </a:r>
            <a:r>
              <a:rPr lang="en-US" altLang="zh-CN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叉树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2098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 rooted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height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balanced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if all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leaves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at levels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or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− 1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Which of the rooted trees shown below is balanced?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8" name="Picture 3" descr="Three rooted trees labeled T1, T2, and T3. &#10;"/>
          <p:cNvPicPr>
            <a:picLocks noGrp="1" noChangeAspect="1" noChangeArrowheads="1"/>
          </p:cNvPicPr>
          <p:nvPr>
            <p:ph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0700" y="4111920"/>
            <a:ext cx="5562600" cy="117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4"/>
          <p:cNvSpPr>
            <a:spLocks noGrp="1"/>
          </p:cNvSpPr>
          <p:nvPr>
            <p:ph idx="14"/>
          </p:nvPr>
        </p:nvSpPr>
        <p:spPr>
          <a:xfrm>
            <a:off x="457200" y="5334000"/>
            <a:ext cx="8229600" cy="10668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balanced, but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not because it has leaves at levels 2, 3, and 4.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Bound for the Number of Leaves in an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叶子节点个数的上界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95360" cy="2743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Theorem</a:t>
            </a:r>
            <a:r>
              <a:rPr lang="zh-CN" alt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There are at most </a:t>
            </a:r>
            <a:r>
              <a:rPr lang="en-US" sz="19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i="1" baseline="30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leaves in an</a:t>
            </a: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9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19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 of height</a:t>
            </a: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9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9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Proof</a:t>
            </a: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: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by mathematical induction on height</a:t>
            </a:r>
            <a:r>
              <a:rPr lang="zh-CN" alt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endParaRPr lang="en-US" sz="19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9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BASIS STEP</a:t>
            </a: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Consider an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trees of height 1.  The tree consists of a root and no more than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children, all leaves. Hence, there are no more than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leaves in an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 of height 1.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9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INDUCTIVE STEP</a:t>
            </a: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Assume the result is true for all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trees of height &lt;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Let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be an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 of height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The leaves of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are the leaves of the subtrees of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we get when we delete the edges from the root to each of the vertices of level 1.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8" name="Picture 3" descr="A tree for the inductive step of the proof. The tree has M leaves and its height is 1. Each leaf is a M-th subtree of a height less or equal to H - 1.&#10;"/>
          <p:cNvPicPr>
            <a:picLocks noGrp="1" noChangeAspect="1" noChangeArrowheads="1"/>
          </p:cNvPicPr>
          <p:nvPr>
            <p:ph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6540" y="4114800"/>
            <a:ext cx="355092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4"/>
          <p:cNvSpPr>
            <a:spLocks noGrp="1"/>
          </p:cNvSpPr>
          <p:nvPr>
            <p:ph idx="14"/>
          </p:nvPr>
        </p:nvSpPr>
        <p:spPr>
          <a:xfrm>
            <a:off x="381000" y="5029200"/>
            <a:ext cx="8595360" cy="155448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Each of these subtrees has height ≤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h−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1. By the inductive hypothesis, each of these subtrees has at most </a:t>
            </a:r>
            <a:r>
              <a:rPr lang="en-US" sz="19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i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9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−</a:t>
            </a:r>
            <a:r>
              <a:rPr lang="en-US" sz="19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1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leaves. Since there are at most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such subtrees, there are at most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/>
              </a:rPr>
              <a:t>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9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i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9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−</a:t>
            </a:r>
            <a:r>
              <a:rPr lang="en-US" sz="19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1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sz="19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i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leaves in the tree.</a:t>
            </a:r>
            <a:endParaRPr lang="en-US" sz="1900" b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Corollary 1: 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If an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 of height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has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leaves, then 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≥ ⌈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log</a:t>
            </a:r>
            <a:r>
              <a:rPr lang="en-US" sz="19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⌉. If the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 is full and balanced, then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sz="19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⌈</a:t>
            </a:r>
            <a:r>
              <a:rPr lang="en-US" sz="19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log</a:t>
            </a:r>
            <a:r>
              <a:rPr lang="en-US" sz="1900" b="1" i="1" baseline="-25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i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9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19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⌉. 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14600"/>
            <a:ext cx="9144000" cy="1188720"/>
          </a:xfrm>
        </p:spPr>
        <p:txBody>
          <a:bodyPr/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 Traversal </a:t>
            </a:r>
            <a:b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树的遍历</a:t>
            </a:r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b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Section 11.3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Chapter Summary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362200"/>
            <a:ext cx="6096000" cy="2438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Introduction to Trees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 Traversal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Spanning Trees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Section Summary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590800"/>
            <a:ext cx="7010400" cy="152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Traversal Algorithms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Infix, Prefix, and Postfix Notation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 Traversal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Procedures for systematically visiting every vertex of an ordered tree are called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traversals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遍历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three most commonly used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traversals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preorder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traversal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1280"/>
            <a:ext cx="91440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Preorder Traversal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前序遍历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b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482406" cy="25146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Let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be an ordered rooted tree with root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If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consists only of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then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the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preorder traversal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Otherwise, suppose that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…,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are the subtrees of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from left to right in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The preorder traversal  begins by visiting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continues by traversing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in preorder, then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in preorder, and so on, until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traversed in preorder.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9" name="Picture 3" descr="An ordered tree of the preorder traversal algorithm.&#10;"/>
          <p:cNvPicPr>
            <a:picLocks noGrp="1" noChangeAspect="1" noChangeArrowheads="1"/>
          </p:cNvPicPr>
          <p:nvPr>
            <p:ph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0" y="4191000"/>
            <a:ext cx="3413760" cy="228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Preorder Traversal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前序遍历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5029201" cy="5029200"/>
          </a:xfrm>
          <a:ln>
            <a:solidFill>
              <a:srgbClr val="00B0F0"/>
            </a:solidFill>
          </a:ln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procedure 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preorder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ordered rooted tree)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:= root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list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r 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for each child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of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r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from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left to right{ 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 := subtree with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as  root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preorder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递归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}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9" name="Picture 3" descr="An ordered rooted tree T, described in the previous figure and 4 steps of the preorder traversal algorithm.&#10;"/>
          <p:cNvPicPr>
            <a:picLocks noGrp="1" noChangeAspect="1" noChangeArrowheads="1"/>
          </p:cNvPicPr>
          <p:nvPr>
            <p:ph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6174" y="1329466"/>
            <a:ext cx="2908506" cy="48814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Preorder Traversal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前序遍历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8" name="Group 3"/>
          <p:cNvGrpSpPr/>
          <p:nvPr/>
        </p:nvGrpSpPr>
        <p:grpSpPr bwMode="auto">
          <a:xfrm>
            <a:off x="2819400" y="2459691"/>
            <a:ext cx="3505200" cy="1905000"/>
            <a:chOff x="3168" y="432"/>
            <a:chExt cx="2208" cy="1200"/>
          </a:xfrm>
        </p:grpSpPr>
        <p:grpSp>
          <p:nvGrpSpPr>
            <p:cNvPr id="10" name="Group 4"/>
            <p:cNvGrpSpPr/>
            <p:nvPr/>
          </p:nvGrpSpPr>
          <p:grpSpPr bwMode="auto">
            <a:xfrm>
              <a:off x="4080" y="432"/>
              <a:ext cx="336" cy="288"/>
              <a:chOff x="4272" y="3024"/>
              <a:chExt cx="336" cy="288"/>
            </a:xfrm>
          </p:grpSpPr>
          <p:sp>
            <p:nvSpPr>
              <p:cNvPr id="31" name="Oval 5"/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2" name="Text Box 6"/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A</a:t>
                </a:r>
                <a:endParaRPr lang="en-US" altLang="zh-CN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Group 7"/>
            <p:cNvGrpSpPr/>
            <p:nvPr/>
          </p:nvGrpSpPr>
          <p:grpSpPr bwMode="auto">
            <a:xfrm>
              <a:off x="3552" y="912"/>
              <a:ext cx="336" cy="288"/>
              <a:chOff x="4272" y="3024"/>
              <a:chExt cx="336" cy="288"/>
            </a:xfrm>
          </p:grpSpPr>
          <p:sp>
            <p:nvSpPr>
              <p:cNvPr id="29" name="Oval 8"/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0" name="Text Box 9"/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B</a:t>
                </a:r>
                <a:endParaRPr lang="en-US" altLang="zh-CN" sz="1800" b="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" name="Group 10"/>
            <p:cNvGrpSpPr/>
            <p:nvPr/>
          </p:nvGrpSpPr>
          <p:grpSpPr bwMode="auto">
            <a:xfrm>
              <a:off x="3168" y="1344"/>
              <a:ext cx="336" cy="288"/>
              <a:chOff x="4272" y="3024"/>
              <a:chExt cx="336" cy="288"/>
            </a:xfrm>
          </p:grpSpPr>
          <p:sp>
            <p:nvSpPr>
              <p:cNvPr id="27" name="Oval 11"/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8" name="Text Box 12"/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D</a:t>
                </a:r>
                <a:endParaRPr lang="en-US" altLang="zh-CN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" name="Group 13"/>
            <p:cNvGrpSpPr/>
            <p:nvPr/>
          </p:nvGrpSpPr>
          <p:grpSpPr bwMode="auto">
            <a:xfrm>
              <a:off x="4368" y="1344"/>
              <a:ext cx="336" cy="288"/>
              <a:chOff x="4272" y="3024"/>
              <a:chExt cx="336" cy="288"/>
            </a:xfrm>
          </p:grpSpPr>
          <p:sp>
            <p:nvSpPr>
              <p:cNvPr id="25" name="Oval 14"/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6" name="Text Box 15"/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E</a:t>
                </a:r>
                <a:endParaRPr lang="en-US" altLang="zh-CN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" name="Group 16"/>
            <p:cNvGrpSpPr/>
            <p:nvPr/>
          </p:nvGrpSpPr>
          <p:grpSpPr bwMode="auto">
            <a:xfrm>
              <a:off x="5040" y="1344"/>
              <a:ext cx="336" cy="288"/>
              <a:chOff x="4272" y="3024"/>
              <a:chExt cx="336" cy="288"/>
            </a:xfrm>
          </p:grpSpPr>
          <p:sp>
            <p:nvSpPr>
              <p:cNvPr id="23" name="Oval 17"/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4" name="Text Box 18"/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F</a:t>
                </a:r>
                <a:endParaRPr lang="en-US" altLang="zh-CN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" name="Group 19"/>
            <p:cNvGrpSpPr/>
            <p:nvPr/>
          </p:nvGrpSpPr>
          <p:grpSpPr bwMode="auto">
            <a:xfrm>
              <a:off x="4608" y="912"/>
              <a:ext cx="336" cy="288"/>
              <a:chOff x="4272" y="3024"/>
              <a:chExt cx="336" cy="288"/>
            </a:xfrm>
          </p:grpSpPr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" name="Text Box 21"/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endParaRPr lang="en-US" altLang="zh-CN" sz="1800" b="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3744" y="672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 flipH="1">
              <a:off x="3360" y="1152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4320" y="672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H="1">
              <a:off x="4512" y="1200"/>
              <a:ext cx="144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4848" y="1152"/>
              <a:ext cx="28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779369" y="1424656"/>
            <a:ext cx="7890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Give the node sequence of the following binary tree produced by preorder traversal.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837359" y="4656135"/>
            <a:ext cx="7469281" cy="943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 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>
              <a:spcBef>
                <a:spcPts val="400"/>
              </a:spcBef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ABDCEF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Traversal</a:t>
            </a:r>
            <a:b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中序遍历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534401" cy="2667000"/>
          </a:xfrm>
          <a:ln w="28575"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Let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be an ordered rooted tree with root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If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consists only of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then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the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Otherwise, suppose that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…,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are the subtrees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from left to right in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The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 begins by traversing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in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then visiting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continues by traversing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in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so on, until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is traversed in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9" name="Picture 3" descr="An ordered tree of the inorder traversal algorithm.&#10;"/>
          <p:cNvPicPr>
            <a:picLocks noGrp="1" noChangeAspect="1" noChangeArrowheads="1"/>
          </p:cNvPicPr>
          <p:nvPr>
            <p:ph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4191000"/>
            <a:ext cx="3352800" cy="198571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中序遍历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5105401" cy="5257800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procedure 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ordered rooted tree)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:= root of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endParaRPr lang="en-US" sz="1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if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 leaf then list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r </a:t>
            </a:r>
            <a:endParaRPr 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else {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l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:= first child of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from left to right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 := subtree with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as its root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))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list(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// 【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访问根节点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altLang="zh-CN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for each 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other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child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of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r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from left to right{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T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 := subtree with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as root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))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}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}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9" name="Picture 3" descr="An ordered rooted tree T and 4 steps of the inorder traversal algorithm.&#10;"/>
          <p:cNvPicPr>
            <a:picLocks noGrp="1" noChangeAspect="1" noChangeArrowheads="1"/>
          </p:cNvPicPr>
          <p:nvPr>
            <p:ph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5222" y="1278484"/>
            <a:ext cx="3150178" cy="527471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Traversal</a:t>
            </a:r>
            <a:b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中序遍历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8" name="Group 3"/>
          <p:cNvGrpSpPr/>
          <p:nvPr/>
        </p:nvGrpSpPr>
        <p:grpSpPr bwMode="auto">
          <a:xfrm>
            <a:off x="2819400" y="2459691"/>
            <a:ext cx="3505200" cy="1905000"/>
            <a:chOff x="3168" y="432"/>
            <a:chExt cx="2208" cy="1200"/>
          </a:xfrm>
        </p:grpSpPr>
        <p:grpSp>
          <p:nvGrpSpPr>
            <p:cNvPr id="10" name="Group 4"/>
            <p:cNvGrpSpPr/>
            <p:nvPr/>
          </p:nvGrpSpPr>
          <p:grpSpPr bwMode="auto">
            <a:xfrm>
              <a:off x="4080" y="432"/>
              <a:ext cx="336" cy="288"/>
              <a:chOff x="4272" y="3024"/>
              <a:chExt cx="336" cy="288"/>
            </a:xfrm>
          </p:grpSpPr>
          <p:sp>
            <p:nvSpPr>
              <p:cNvPr id="31" name="Oval 5"/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2" name="Text Box 6"/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A</a:t>
                </a:r>
                <a:endParaRPr lang="en-US" altLang="zh-CN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Group 7"/>
            <p:cNvGrpSpPr/>
            <p:nvPr/>
          </p:nvGrpSpPr>
          <p:grpSpPr bwMode="auto">
            <a:xfrm>
              <a:off x="3552" y="912"/>
              <a:ext cx="336" cy="288"/>
              <a:chOff x="4272" y="3024"/>
              <a:chExt cx="336" cy="288"/>
            </a:xfrm>
          </p:grpSpPr>
          <p:sp>
            <p:nvSpPr>
              <p:cNvPr id="29" name="Oval 8"/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0" name="Text Box 9"/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B</a:t>
                </a:r>
                <a:endParaRPr lang="en-US" altLang="zh-CN" sz="1800" b="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" name="Group 10"/>
            <p:cNvGrpSpPr/>
            <p:nvPr/>
          </p:nvGrpSpPr>
          <p:grpSpPr bwMode="auto">
            <a:xfrm>
              <a:off x="3168" y="1344"/>
              <a:ext cx="336" cy="288"/>
              <a:chOff x="4272" y="3024"/>
              <a:chExt cx="336" cy="288"/>
            </a:xfrm>
          </p:grpSpPr>
          <p:sp>
            <p:nvSpPr>
              <p:cNvPr id="27" name="Oval 11"/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8" name="Text Box 12"/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D</a:t>
                </a:r>
                <a:endParaRPr lang="en-US" altLang="zh-CN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" name="Group 13"/>
            <p:cNvGrpSpPr/>
            <p:nvPr/>
          </p:nvGrpSpPr>
          <p:grpSpPr bwMode="auto">
            <a:xfrm>
              <a:off x="4368" y="1344"/>
              <a:ext cx="336" cy="288"/>
              <a:chOff x="4272" y="3024"/>
              <a:chExt cx="336" cy="288"/>
            </a:xfrm>
          </p:grpSpPr>
          <p:sp>
            <p:nvSpPr>
              <p:cNvPr id="25" name="Oval 14"/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6" name="Text Box 15"/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E</a:t>
                </a:r>
                <a:endParaRPr lang="en-US" altLang="zh-CN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" name="Group 16"/>
            <p:cNvGrpSpPr/>
            <p:nvPr/>
          </p:nvGrpSpPr>
          <p:grpSpPr bwMode="auto">
            <a:xfrm>
              <a:off x="5040" y="1344"/>
              <a:ext cx="336" cy="288"/>
              <a:chOff x="4272" y="3024"/>
              <a:chExt cx="336" cy="288"/>
            </a:xfrm>
          </p:grpSpPr>
          <p:sp>
            <p:nvSpPr>
              <p:cNvPr id="23" name="Oval 17"/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4" name="Text Box 18"/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F</a:t>
                </a:r>
                <a:endParaRPr lang="en-US" altLang="zh-CN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" name="Group 19"/>
            <p:cNvGrpSpPr/>
            <p:nvPr/>
          </p:nvGrpSpPr>
          <p:grpSpPr bwMode="auto">
            <a:xfrm>
              <a:off x="4608" y="912"/>
              <a:ext cx="336" cy="288"/>
              <a:chOff x="4272" y="3024"/>
              <a:chExt cx="336" cy="288"/>
            </a:xfrm>
          </p:grpSpPr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" name="Text Box 21"/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endParaRPr lang="en-US" altLang="zh-CN" sz="1800" b="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3744" y="672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 flipH="1">
              <a:off x="3360" y="1152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4320" y="672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H="1">
              <a:off x="4512" y="1200"/>
              <a:ext cx="144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4848" y="1152"/>
              <a:ext cx="28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779369" y="1424656"/>
            <a:ext cx="7890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Give the node sequence of the following binary tree produced by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traversal.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837359" y="4656135"/>
            <a:ext cx="7469281" cy="943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 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>
              <a:spcBef>
                <a:spcPts val="400"/>
              </a:spcBef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DBAECF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后序遍历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534401" cy="243440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Let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be an ordered rooted tree with root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If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consists only of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then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the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Otherwise, suppose that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…,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are the subtrees of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from left to right in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The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  begins by traversing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then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in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so on, after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traversed in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visited.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9" name="Picture 3" descr="An ordered tree of the postorder traversal algorithm. &#10;"/>
          <p:cNvPicPr>
            <a:picLocks noGrp="1" noChangeAspect="1" noChangeArrowheads="1"/>
          </p:cNvPicPr>
          <p:nvPr>
            <p:ph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962400"/>
            <a:ext cx="3886200" cy="243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后序遍历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4953001" cy="5082092"/>
          </a:xfrm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procedure 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ordered rooted tree)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:= root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for each child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of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r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from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left to right{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 := subtree with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as root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list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r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访问根节点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9" name="Picture 3" descr="An ordered rooted tree T and 4 steps of the postorder traversal algorithm.&#10;"/>
          <p:cNvPicPr>
            <a:picLocks noGrp="1" noChangeAspect="1" noChangeArrowheads="1"/>
          </p:cNvPicPr>
          <p:nvPr>
            <p:ph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0056" y="1436186"/>
            <a:ext cx="2916744" cy="494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7400"/>
            <a:ext cx="9144000" cy="1188720"/>
          </a:xfrm>
        </p:spPr>
        <p:txBody>
          <a:bodyPr/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Introduction to Trees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Section 11.1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</a:t>
            </a:r>
            <a:b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后序遍历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8" name="Group 3"/>
          <p:cNvGrpSpPr/>
          <p:nvPr/>
        </p:nvGrpSpPr>
        <p:grpSpPr bwMode="auto">
          <a:xfrm>
            <a:off x="2819400" y="2459691"/>
            <a:ext cx="3505200" cy="1905000"/>
            <a:chOff x="3168" y="432"/>
            <a:chExt cx="2208" cy="1200"/>
          </a:xfrm>
        </p:grpSpPr>
        <p:grpSp>
          <p:nvGrpSpPr>
            <p:cNvPr id="10" name="Group 4"/>
            <p:cNvGrpSpPr/>
            <p:nvPr/>
          </p:nvGrpSpPr>
          <p:grpSpPr bwMode="auto">
            <a:xfrm>
              <a:off x="4080" y="432"/>
              <a:ext cx="336" cy="288"/>
              <a:chOff x="4272" y="3024"/>
              <a:chExt cx="336" cy="288"/>
            </a:xfrm>
          </p:grpSpPr>
          <p:sp>
            <p:nvSpPr>
              <p:cNvPr id="31" name="Oval 5"/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2" name="Text Box 6"/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A</a:t>
                </a:r>
                <a:endParaRPr lang="en-US" altLang="zh-CN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Group 7"/>
            <p:cNvGrpSpPr/>
            <p:nvPr/>
          </p:nvGrpSpPr>
          <p:grpSpPr bwMode="auto">
            <a:xfrm>
              <a:off x="3552" y="912"/>
              <a:ext cx="336" cy="288"/>
              <a:chOff x="4272" y="3024"/>
              <a:chExt cx="336" cy="288"/>
            </a:xfrm>
          </p:grpSpPr>
          <p:sp>
            <p:nvSpPr>
              <p:cNvPr id="29" name="Oval 8"/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0" name="Text Box 9"/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B</a:t>
                </a:r>
                <a:endParaRPr lang="en-US" altLang="zh-CN" sz="1800" b="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" name="Group 10"/>
            <p:cNvGrpSpPr/>
            <p:nvPr/>
          </p:nvGrpSpPr>
          <p:grpSpPr bwMode="auto">
            <a:xfrm>
              <a:off x="3168" y="1344"/>
              <a:ext cx="336" cy="288"/>
              <a:chOff x="4272" y="3024"/>
              <a:chExt cx="336" cy="288"/>
            </a:xfrm>
          </p:grpSpPr>
          <p:sp>
            <p:nvSpPr>
              <p:cNvPr id="27" name="Oval 11"/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8" name="Text Box 12"/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D</a:t>
                </a:r>
                <a:endParaRPr lang="en-US" altLang="zh-CN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" name="Group 13"/>
            <p:cNvGrpSpPr/>
            <p:nvPr/>
          </p:nvGrpSpPr>
          <p:grpSpPr bwMode="auto">
            <a:xfrm>
              <a:off x="4368" y="1344"/>
              <a:ext cx="336" cy="288"/>
              <a:chOff x="4272" y="3024"/>
              <a:chExt cx="336" cy="288"/>
            </a:xfrm>
          </p:grpSpPr>
          <p:sp>
            <p:nvSpPr>
              <p:cNvPr id="25" name="Oval 14"/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6" name="Text Box 15"/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E</a:t>
                </a:r>
                <a:endParaRPr lang="en-US" altLang="zh-CN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4" name="Group 16"/>
            <p:cNvGrpSpPr/>
            <p:nvPr/>
          </p:nvGrpSpPr>
          <p:grpSpPr bwMode="auto">
            <a:xfrm>
              <a:off x="5040" y="1344"/>
              <a:ext cx="336" cy="288"/>
              <a:chOff x="4272" y="3024"/>
              <a:chExt cx="336" cy="288"/>
            </a:xfrm>
          </p:grpSpPr>
          <p:sp>
            <p:nvSpPr>
              <p:cNvPr id="23" name="Oval 17"/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4" name="Text Box 18"/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F</a:t>
                </a:r>
                <a:endParaRPr lang="en-US" altLang="zh-CN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" name="Group 19"/>
            <p:cNvGrpSpPr/>
            <p:nvPr/>
          </p:nvGrpSpPr>
          <p:grpSpPr bwMode="auto">
            <a:xfrm>
              <a:off x="4608" y="912"/>
              <a:ext cx="336" cy="288"/>
              <a:chOff x="4272" y="3024"/>
              <a:chExt cx="336" cy="288"/>
            </a:xfrm>
          </p:grpSpPr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" name="Text Box 21"/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  <a:endParaRPr lang="en-US" altLang="zh-CN" sz="1800" b="0" dirty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3744" y="672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 flipH="1">
              <a:off x="3360" y="1152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4320" y="672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H="1">
              <a:off x="4512" y="1200"/>
              <a:ext cx="144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4848" y="1152"/>
              <a:ext cx="28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779369" y="1424656"/>
            <a:ext cx="7890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Give the node sequence of the following binary tree produced by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traversal.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837359" y="4656135"/>
            <a:ext cx="7469281" cy="943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 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>
              <a:spcBef>
                <a:spcPts val="400"/>
              </a:spcBef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DBEFCA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Expression Trees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表达式树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7526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Complex expressions can be represented using ordered rooted trees.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Consider the expression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5072380" y="2554900"/>
          <a:ext cx="3418840" cy="569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1" imgW="40233600" imgH="6705600" progId="Equation.DSMT4">
                  <p:embed/>
                </p:oleObj>
              </mc:Choice>
              <mc:Fallback>
                <p:oleObj name="Equation" r:id="rId1" imgW="40233600" imgH="6705600" progId="Equation.DSMT4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72380" y="2554900"/>
                        <a:ext cx="3418840" cy="569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57200" y="3048000"/>
            <a:ext cx="8305800" cy="10668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 binary tree for the expression can be built from the bottom up, as is illustrated here.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4" name="Picture 5" descr="A tree and 4 subtrees representing the expression.&#10;"/>
          <p:cNvPicPr>
            <a:picLocks noGrp="1" noChangeAspect="1" noChangeArrowheads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2200" y="4590288"/>
            <a:ext cx="4419600" cy="181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Infix Notation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中缀记法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962400"/>
          </a:xfrm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 of the tree representing an expression produces the original expression when parentheses are included except for unary operations, which now immediately follow their operands.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We illustrate why parentheses are needed with an example that displays three trees all yield the same infix representation.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1" name="Picture 3" descr="Three rooted trees representing the expressions.&#10;"/>
          <p:cNvPicPr>
            <a:picLocks noGrp="1" noChangeAspect="1" noChangeArrowheads="1"/>
          </p:cNvPicPr>
          <p:nvPr>
            <p:ph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4953000"/>
            <a:ext cx="5203952" cy="152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Prefix Notation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前缀记法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idx="14"/>
          </p:nvPr>
        </p:nvSpPr>
        <p:spPr>
          <a:xfrm>
            <a:off x="457200" y="1325880"/>
            <a:ext cx="8077200" cy="524256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When we traverse the rooted tree representation of an expression in preorder, we obtain the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prefix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form of the expression. Expressions in prefix form are said to be in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Polish notation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波兰记法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named after the Polish logician Jan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Łukasiewicz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Operators precede their operands in the prefix form of an expression. Parentheses are not needed as the representation is unambiguous.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prefix form of ((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+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 ↑ 2 ) + ((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− 4)/3) is 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+ ↑ +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x y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 / −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x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4 3.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Prefix Notation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前缀记法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5"/>
          </p:nvPr>
        </p:nvSpPr>
        <p:spPr>
          <a:xfrm>
            <a:off x="990600" y="1524000"/>
            <a:ext cx="7315200" cy="1447800"/>
          </a:xfrm>
        </p:spPr>
        <p:txBody>
          <a:bodyPr/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We show the steps used to evaluate a particular prefix expression: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4" name="Picture 6" descr="5 steps of evaluating a prefix expression plus minus multiply 2 3 5 divide exponentiation 2 3 4.  &#10;"/>
          <p:cNvPicPr>
            <a:picLocks noGrp="1" noChangeAspect="1" noChangeArrowheads="1"/>
          </p:cNvPicPr>
          <p:nvPr>
            <p:ph idx="16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2438400"/>
            <a:ext cx="3886200" cy="414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Postfix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Notation</a:t>
            </a:r>
            <a:b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后缀记法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We obtain the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postfix form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an expression by traversing its binary trees in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Expressions written in postfix form are said to be in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reverse Polish notation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逆波兰记法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Parentheses are not needed as the postfix form is unambiguous.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postfix  form of ((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+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 ↑ 2 ) + ((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− 4)/3)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x y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+ 2 ↑ 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x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4 − 3 / +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Postfix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Notation</a:t>
            </a:r>
            <a:b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后缀记法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3"/>
          </p:nvPr>
        </p:nvSpPr>
        <p:spPr>
          <a:xfrm>
            <a:off x="1143000" y="1325880"/>
            <a:ext cx="7620000" cy="1874520"/>
          </a:xfrm>
        </p:spPr>
        <p:txBody>
          <a:bodyPr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We show the steps used to evaluate a particular postfix expression.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1" name="Picture 4" descr="5 steps of evaluating a postfix expression 7 2 3 multiply minus 4 exponentiation 9 3 divide plus. &#10;"/>
          <p:cNvPicPr>
            <a:picLocks noGrp="1" noChangeAspect="1" noChangeArrowheads="1"/>
          </p:cNvPicPr>
          <p:nvPr>
            <p:ph idx="14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900" y="2362200"/>
            <a:ext cx="3886200" cy="413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2" y="1676400"/>
            <a:ext cx="9144000" cy="1188720"/>
          </a:xfrm>
        </p:spPr>
        <p:txBody>
          <a:bodyPr/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Spanning Trees</a:t>
            </a:r>
            <a:b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生成树</a:t>
            </a:r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Section 11.4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Section Summary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81200"/>
            <a:ext cx="8153400" cy="4267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Spanning Trees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Depth-First Search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Breadth-First Search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Depth-First Search in Directed Graphs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Spanning Trees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生成树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1828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Let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be a simple graph. A</a:t>
            </a:r>
            <a:b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spanning tree of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 subgraph of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that</a:t>
            </a:r>
            <a:b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 tree containing every vertex of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Find the spanning tree of this simple graph: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2" name="Picture 3" descr="Graph G with 7 vertices labeled from A to G. And 9 edges. A B, B F, A E. E F, F G, E G. F C, G C, and C D.&#10;"/>
          <p:cNvPicPr>
            <a:picLocks noGrp="1" noChangeAspect="1" noChangeArrowheads="1"/>
          </p:cNvPicPr>
          <p:nvPr>
            <p:ph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9384" y="1277931"/>
            <a:ext cx="2211380" cy="135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4"/>
          <p:cNvSpPr>
            <a:spLocks noGrp="1"/>
          </p:cNvSpPr>
          <p:nvPr>
            <p:ph idx="14"/>
          </p:nvPr>
        </p:nvSpPr>
        <p:spPr>
          <a:xfrm>
            <a:off x="457200" y="3124200"/>
            <a:ext cx="8458200" cy="3429000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 </a:t>
            </a:r>
            <a:b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graph is connected, but is not a tree because it contains simple circuits.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Remove the edge {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}.  Now one simple circuit is gone, but the remaining subgraph still has a simple circuit.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Then, remove the edge {e, f}, and then the edge {c, g} to produce a simple graph with no simple circuits.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It is a spanning tree, because it contains every vertex of the original graph.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0" name="Picture 5" descr="Producing a spanning tree of the previous figure. In step 1 edge A E is removed. In step 2 edge E F is removed. In step 3 edge C G is removed.&#10;"/>
          <p:cNvPicPr>
            <a:picLocks noGrp="1" noChangeAspect="1" noChangeArrowheads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400" y="5562600"/>
            <a:ext cx="4928674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Section Summary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866900"/>
            <a:ext cx="6111240" cy="3124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Introduction to Trees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Rooted Trees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Trees as Models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Properties of Trees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Spanning Trees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生成树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Theorem: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 simple graph is connected if and only if it has a spanning tree.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Proof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</a:t>
            </a:r>
            <a:b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Suppose that a simple graph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has a spanning tree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contains every vertex of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there is a path in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between any two of its vertices. Because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 subgraph of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there is a path in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between any two of its vertices. Hence,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connected.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Now suppose that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connected. If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not a tree, it contains a simple circuit. Remove an edge from one of the simple circuits. The resulting subgraph is still connected because any vertices connected via a path containing the removed edge are still connected via a path with the remaining part of the simple circuit. Continue in this fashion until there are no more simple circuits. A tree is produced because the graph remains connected as edges are removed. The resulting tree is a spanning tree because it contains every vertex of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Depth-First Search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深度优先搜索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181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depth-first search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spanning tree for a connected simple graph first arbitrarily choose a vertex of the graph as the root.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a path starting at this vertex by successively adding vertices and edges, where each new edge is incident with the last vertex in the path and a vertex not already in the path. Continue adding vertices and edges to this path as long as possible.</a:t>
            </a:r>
            <a:endParaRPr lang="en-US" altLang="zh-C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path goes through all vertices of the graph, the tree consisting of this path is a spanning tree.</a:t>
            </a:r>
            <a:endParaRPr lang="en-US" altLang="zh-C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move back to the next to the last vertex in the path, and if possible, form a new path starting at this vertex and passing through vertices not already visited. If this cannot be done, move back another vertex in the path.</a:t>
            </a:r>
            <a:endParaRPr lang="en-US" altLang="zh-C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this procedure until all vertices are included in the spanning tree.</a:t>
            </a:r>
            <a:endParaRPr lang="en-US" altLang="zh-C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Depth-First Search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深度优先搜索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029200" cy="914400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Use depth-first search to find a spanning tree of this graph.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1" name="Picture 3" descr="Graph G with 11 vertices labeled from A to K. And 12 edges. A C, B C, C E. E D, E F, D F. F G, F H, G H. H I, H K, and K J.&#10;"/>
          <p:cNvPicPr>
            <a:picLocks noGrp="1" noChangeAspect="1" noChangeArrowheads="1"/>
          </p:cNvPicPr>
          <p:nvPr>
            <p:ph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4351" y="1447800"/>
            <a:ext cx="2608906" cy="133076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4"/>
          <p:cNvSpPr>
            <a:spLocks noGrp="1"/>
          </p:cNvSpPr>
          <p:nvPr>
            <p:ph idx="14"/>
          </p:nvPr>
        </p:nvSpPr>
        <p:spPr>
          <a:xfrm>
            <a:off x="457200" y="2590800"/>
            <a:ext cx="8229600" cy="3960156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 </a:t>
            </a:r>
            <a:b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We start arbitrarily with vertex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We build a path by successively adding an edge that connects the last vertex added to the path and a vertex not already in the path, as long as this is possible.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result is a path that connects 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and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j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eturn to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but find no new vertices to add.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eturn to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add the path with one edge that connects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</a:t>
            </a:r>
            <a:r>
              <a:rPr 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eturn to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add the path connecting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eturn to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add the path connecting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We now stop because all vertices have                                                              been  added.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3" name="Picture 5" descr="5 steps of depth-first search of graph G.&#10;"/>
          <p:cNvPicPr>
            <a:picLocks noGrp="1" noChangeAspect="1" noChangeArrowheads="1"/>
          </p:cNvPicPr>
          <p:nvPr>
            <p:ph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1200" y="5636556"/>
            <a:ext cx="2607396" cy="9144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Depth-First Search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深度优先搜索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2895600"/>
          </a:xfrm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edges selected by depth-first search of a graph are called </a:t>
            </a:r>
            <a:r>
              <a:rPr 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 edges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All other edges of the graph must connect a vertex to an ancestor or descendant of the vertex in the graph. These are called </a:t>
            </a:r>
            <a:r>
              <a:rPr 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back edges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 this figure, the tree edges are shown with heavy blue lines. The two thin black edges are back edges.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0" name="Picture 3" descr="Graph G, described in before the previous figure. All edges except E F and F H are highlighted.&#10;"/>
          <p:cNvPicPr>
            <a:picLocks noGrp="1" noChangeAspect="1" noChangeArrowheads="1"/>
          </p:cNvPicPr>
          <p:nvPr>
            <p:ph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6008" y="4487675"/>
            <a:ext cx="3975792" cy="202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Depth-First Search Algorithm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3"/>
          <p:cNvSpPr>
            <a:spLocks noGrp="1"/>
          </p:cNvSpPr>
          <p:nvPr>
            <p:ph idx="13"/>
          </p:nvPr>
        </p:nvSpPr>
        <p:spPr>
          <a:xfrm>
            <a:off x="685800" y="1295400"/>
            <a:ext cx="7772400" cy="49530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procedure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DFS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connected graph with vertices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…, </a:t>
            </a:r>
            <a:r>
              <a:rPr lang="en-US" sz="2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6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){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:= tree consisting only of the vertex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visit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procedure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visit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vertex of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){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for each vertex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adjacent to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and not yet in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endParaRPr lang="en-US" sz="2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 add vertex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edge {</a:t>
            </a:r>
            <a:r>
              <a:rPr lang="en-US" sz="2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</a:t>
            </a:r>
            <a:r>
              <a:rPr lang="en-US" sz="2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 to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endParaRPr lang="en-US" sz="2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 visit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Depth-First Search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深度优先搜索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3"/>
          <p:cNvGrpSpPr/>
          <p:nvPr/>
        </p:nvGrpSpPr>
        <p:grpSpPr bwMode="auto">
          <a:xfrm>
            <a:off x="3352800" y="2399554"/>
            <a:ext cx="2292350" cy="2160588"/>
            <a:chOff x="1377" y="635"/>
            <a:chExt cx="1332" cy="1305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1907" y="635"/>
              <a:ext cx="211" cy="2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rgbClr val="210B7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 b="1">
                  <a:solidFill>
                    <a:schemeClr val="tx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仿宋_GB2312" pitchFamily="49" charset="-122"/>
                </a:rPr>
                <a:t>V1</a:t>
              </a:r>
              <a:endParaRPr kumimoji="1" lang="en-US" altLang="zh-CN" sz="2000">
                <a:solidFill>
                  <a:srgbClr val="0000FF"/>
                </a:solidFill>
                <a:ea typeface="仿宋_GB2312" pitchFamily="49" charset="-122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1548" y="953"/>
              <a:ext cx="211" cy="2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rgbClr val="210B7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 b="1">
                  <a:solidFill>
                    <a:schemeClr val="tx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仿宋_GB2312" pitchFamily="49" charset="-122"/>
                </a:rPr>
                <a:t>V2</a:t>
              </a:r>
              <a:endParaRPr kumimoji="1" lang="en-US" altLang="zh-CN" sz="2000">
                <a:solidFill>
                  <a:srgbClr val="0000FF"/>
                </a:solidFill>
                <a:ea typeface="仿宋_GB2312" pitchFamily="49" charset="-122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377" y="1334"/>
              <a:ext cx="211" cy="2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rgbClr val="210B7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 b="1">
                  <a:solidFill>
                    <a:schemeClr val="tx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仿宋_GB2312" pitchFamily="49" charset="-122"/>
                </a:rPr>
                <a:t>V4</a:t>
              </a:r>
              <a:endParaRPr kumimoji="1" lang="en-US" altLang="zh-CN" sz="2000">
                <a:solidFill>
                  <a:srgbClr val="0000FF"/>
                </a:solidFill>
                <a:ea typeface="仿宋_GB2312" pitchFamily="49" charset="-122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1739" y="1334"/>
              <a:ext cx="211" cy="2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rgbClr val="210B7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 b="1">
                  <a:solidFill>
                    <a:schemeClr val="tx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仿宋_GB2312" pitchFamily="49" charset="-122"/>
                </a:rPr>
                <a:t>V5</a:t>
              </a:r>
              <a:endParaRPr kumimoji="1" lang="en-US" altLang="zh-CN" sz="2000">
                <a:solidFill>
                  <a:srgbClr val="0000FF"/>
                </a:solidFill>
                <a:ea typeface="仿宋_GB2312" pitchFamily="49" charset="-122"/>
              </a:endParaRP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2302" y="953"/>
              <a:ext cx="211" cy="2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rgbClr val="210B7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 b="1">
                  <a:solidFill>
                    <a:schemeClr val="tx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仿宋_GB2312" pitchFamily="49" charset="-122"/>
                </a:rPr>
                <a:t>V3</a:t>
              </a:r>
              <a:endParaRPr kumimoji="1" lang="en-US" altLang="zh-CN" sz="2000">
                <a:solidFill>
                  <a:srgbClr val="0000FF"/>
                </a:solidFill>
                <a:ea typeface="仿宋_GB2312" pitchFamily="49" charset="-122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2498" y="1334"/>
              <a:ext cx="211" cy="2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rgbClr val="210B7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 b="1">
                  <a:solidFill>
                    <a:schemeClr val="tx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仿宋_GB2312" pitchFamily="49" charset="-122"/>
                </a:rPr>
                <a:t>V7</a:t>
              </a:r>
              <a:endParaRPr kumimoji="1" lang="en-US" altLang="zh-CN" sz="2000">
                <a:solidFill>
                  <a:srgbClr val="0000FF"/>
                </a:solidFill>
                <a:ea typeface="仿宋_GB2312" pitchFamily="49" charset="-122"/>
              </a:endParaRPr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2105" y="1334"/>
              <a:ext cx="211" cy="2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rgbClr val="210B7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 b="1">
                  <a:solidFill>
                    <a:schemeClr val="tx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0000FF"/>
                  </a:solidFill>
                  <a:ea typeface="仿宋_GB2312" pitchFamily="49" charset="-122"/>
                </a:rPr>
                <a:t>V6</a:t>
              </a:r>
              <a:endParaRPr kumimoji="1" lang="en-US" altLang="zh-CN" sz="2000" dirty="0">
                <a:solidFill>
                  <a:srgbClr val="0000FF"/>
                </a:solidFill>
                <a:ea typeface="仿宋_GB2312" pitchFamily="49" charset="-122"/>
              </a:endParaRPr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1956" y="1729"/>
              <a:ext cx="211" cy="2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rgbClr val="210B7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 b="1">
                  <a:solidFill>
                    <a:schemeClr val="tx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仿宋_GB2312" pitchFamily="49" charset="-122"/>
                </a:rPr>
                <a:t>V8</a:t>
              </a:r>
              <a:endParaRPr kumimoji="1" lang="en-US" altLang="zh-CN" sz="2000">
                <a:solidFill>
                  <a:srgbClr val="0000FF"/>
                </a:solidFill>
                <a:ea typeface="仿宋_GB2312" pitchFamily="49" charset="-122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>
              <a:off x="1762" y="824"/>
              <a:ext cx="178" cy="17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096" y="813"/>
              <a:ext cx="211" cy="21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1518" y="1157"/>
              <a:ext cx="100" cy="17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707" y="1135"/>
              <a:ext cx="111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H="1">
              <a:off x="2251" y="1146"/>
              <a:ext cx="111" cy="21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2496" y="1146"/>
              <a:ext cx="122" cy="2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1850" y="1535"/>
              <a:ext cx="167" cy="21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 flipH="1">
              <a:off x="2084" y="1546"/>
              <a:ext cx="122" cy="2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1484" y="1535"/>
              <a:ext cx="478" cy="27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 flipH="1">
              <a:off x="2162" y="1546"/>
              <a:ext cx="444" cy="26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110568" y="5364256"/>
            <a:ext cx="588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0000FF"/>
                </a:solidFill>
                <a:ea typeface="仿宋_GB2312" pitchFamily="49" charset="-122"/>
              </a:rPr>
              <a:t>V1</a:t>
            </a:r>
            <a:r>
              <a:rPr kumimoji="1" lang="en-US" altLang="zh-CN" sz="1800">
                <a:solidFill>
                  <a:srgbClr val="0000FF"/>
                </a:solidFill>
                <a:ea typeface="仿宋_GB2312" pitchFamily="49" charset="-122"/>
                <a:sym typeface="Symbol" panose="05050102010706020507" pitchFamily="18" charset="2"/>
              </a:rPr>
              <a:t> V2 V4  V8 V5 V6 V3 V7</a:t>
            </a:r>
            <a:endParaRPr kumimoji="1" lang="en-US" altLang="zh-CN" sz="1800">
              <a:solidFill>
                <a:srgbClr val="0000FF"/>
              </a:solidFill>
              <a:ea typeface="仿宋_GB2312" pitchFamily="49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92595" y="1451068"/>
            <a:ext cx="74820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Show the node sequence of the following connected graph produced by depth-first search.</a:t>
            </a:r>
            <a:endParaRPr lang="zh-CN" altLang="en-US" sz="2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1028064" y="4800742"/>
            <a:ext cx="74692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 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Breadth-First Search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广度优先搜索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construct a spanning tree using </a:t>
            </a:r>
            <a:r>
              <a:rPr lang="en-US" altLang="zh-CN" sz="3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 first arbitrarily choose a root from the vertices of the graph.</a:t>
            </a:r>
            <a:endParaRPr lang="en-US" altLang="zh-C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add all of the edges incident to this vertex and the other endpoint of each of these edges. We say that these are the vertices at level </a:t>
            </a:r>
            <a:r>
              <a:rPr lang="en-US" altLang="zh-CN" sz="26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vertex added at the previous level, we add each edge incident to this vertex, as long as it does not produce a simple circuit. The new vertices we find are the vertices at the next level.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continue in this manner until all the vertices have been added and we have a spanning tree.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Breadth-First Search</a:t>
            </a:r>
            <a:br>
              <a:rPr lang="en-US" altLang="zh-C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广度优先搜索</a:t>
            </a: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6324600" cy="966036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Use breadth-first search to find a spanning tree for this graph.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0" name="Picture 3" descr="Graph G with 13 vertices labeled from A to M.&#10;"/>
          <p:cNvPicPr>
            <a:picLocks noGrp="1" noChangeAspect="1" noChangeArrowheads="1"/>
          </p:cNvPicPr>
          <p:nvPr>
            <p:ph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3200" y="1716365"/>
            <a:ext cx="1828800" cy="219113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2057400"/>
            <a:ext cx="8370190" cy="4191000"/>
          </a:xfrm>
        </p:spPr>
        <p:txBody>
          <a:bodyPr/>
          <a:lstStyle/>
          <a:p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</a:t>
            </a:r>
            <a:b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We arbitrarily choose vertex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as the root.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We then add the edges from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to 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and 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These four vertices make up  level 1 in the tree. 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Next, we add the edges from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to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the edges from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to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the edges from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to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j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and the edge from 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to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The endpoints of these edges not at level 1 are at level 2. 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Next, add edges from these vertices to adjacent vertices not already in  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the graph. So, we  add edges from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to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from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to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We see that level 3 is made up of the vertices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This is the last level because there are no new vertices to find.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2" name="Picture 5" descr="4 steps of the breadth first search procedure.&#10;"/>
          <p:cNvPicPr>
            <a:picLocks noGrp="1" noChangeAspect="1" noChangeArrowheads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5589494"/>
            <a:ext cx="4250904" cy="116414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Breadth-First Search Algorithm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3"/>
          <p:cNvSpPr>
            <a:spLocks noGrp="1"/>
          </p:cNvSpPr>
          <p:nvPr>
            <p:ph idx="13"/>
          </p:nvPr>
        </p:nvSpPr>
        <p:spPr>
          <a:xfrm>
            <a:off x="533400" y="1371600"/>
            <a:ext cx="8229600" cy="4876800"/>
          </a:xfrm>
          <a:ln>
            <a:solidFill>
              <a:srgbClr val="00B0F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procedure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BFS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connected graph with vertices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…,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4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:=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 consisting only of the vertex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:=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empty list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put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 the list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unprocessed vertices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while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not empty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remove the first vertex,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from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endParaRPr lang="en-US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for each neighbor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{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if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not in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and not in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then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add 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to the end of the list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add 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edge {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 to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endParaRPr 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}</a:t>
            </a:r>
            <a:b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Depth-First 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Search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in Directed Graphs</a:t>
            </a:r>
            <a:b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深度优先搜索有向图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12480" cy="5257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Both depth-first search and breadth-first search can be easily modified to run on a directed graph. But the result is not necessarily a spanning tree, but rather a spanning forest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For the graph in (a), if we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begin at  vertex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depth-first search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adds the path connecting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and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At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we are blocked, so we return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to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but we are still blocked, then back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to 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Next, we add the path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connecting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b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to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to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Next, we return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to 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and find that we cannot add a new path. 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 begin another tree with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as its root. We find that this new  tree consists of the path connecting the vertices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j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 Finally, we add a new tree, which only contains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its root.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8" name="Picture 3" descr="Two directed graphs labeled A and B represent depth-first search of a directed graph.&#10;"/>
          <p:cNvPicPr>
            <a:picLocks noGrp="1" noChangeAspect="1" noChangeArrowheads="1"/>
          </p:cNvPicPr>
          <p:nvPr>
            <p:ph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0" y="2286000"/>
            <a:ext cx="4114800" cy="171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Trees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914400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 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connected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undirected graph with 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no simple circuits</a:t>
            </a: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没有简单回路</a:t>
            </a: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endParaRPr 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5" name="Picture 3" descr="Four graphs. G1, G2, G3, and G4.&#10;"/>
          <p:cNvPicPr>
            <a:picLocks noGrp="1" noChangeAspect="1" noChangeArrowheads="1"/>
          </p:cNvPicPr>
          <p:nvPr>
            <p:ph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7800" y="2667000"/>
            <a:ext cx="3206496" cy="121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>
            <a:spLocks noGrp="1"/>
          </p:cNvSpPr>
          <p:nvPr>
            <p:ph idx="14"/>
          </p:nvPr>
        </p:nvSpPr>
        <p:spPr>
          <a:xfrm>
            <a:off x="458755" y="4419600"/>
            <a:ext cx="8304245" cy="22860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</a:t>
            </a:r>
            <a:b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forest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森林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a graph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that has no simple circuit, but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not connected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Each of the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connected components in a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forest is a tree.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2" name="Picture 5" descr="A forest of 3 tree graphs. The graphs do not have any common vertex.&#10;"/>
          <p:cNvPicPr>
            <a:picLocks noGrp="1" noChangeAspect="1" noChangeArrowheads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3400" y="4694996"/>
            <a:ext cx="3778896" cy="173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/>
          <p:nvPr/>
        </p:nvSpPr>
        <p:spPr>
          <a:xfrm>
            <a:off x="457200" y="2235708"/>
            <a:ext cx="8305800" cy="18790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3429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82296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8872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554480" indent="-2286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Which of these graphs are trees?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 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trees .</a:t>
            </a:r>
            <a:b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2) 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not a tree. </a:t>
            </a:r>
            <a:b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3) 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not a tree because it is not connected.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Depth-First 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Search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in Directed Graphs</a:t>
            </a:r>
            <a:b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深度优先搜索有向图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2452153" y="5364256"/>
            <a:ext cx="45480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None/>
            </a:pPr>
            <a:r>
              <a:rPr kumimoji="1" lang="en-US" altLang="zh-CN" sz="1800" dirty="0">
                <a:solidFill>
                  <a:srgbClr val="0000FF"/>
                </a:solidFill>
                <a:ea typeface="仿宋_GB2312" pitchFamily="49" charset="-122"/>
              </a:rPr>
              <a:t>V1</a:t>
            </a:r>
            <a:r>
              <a:rPr kumimoji="1" lang="en-US" altLang="zh-CN" sz="1800" dirty="0">
                <a:solidFill>
                  <a:srgbClr val="0000FF"/>
                </a:solidFill>
                <a:ea typeface="仿宋_GB2312" pitchFamily="49" charset="-122"/>
                <a:sym typeface="Symbol" panose="05050102010706020507" pitchFamily="18" charset="2"/>
              </a:rPr>
              <a:t> V2 V4  V8 V3 V6 V7 V5</a:t>
            </a:r>
            <a:endParaRPr kumimoji="1" lang="en-US" altLang="zh-CN" sz="1800" dirty="0">
              <a:solidFill>
                <a:srgbClr val="0000FF"/>
              </a:solidFill>
              <a:ea typeface="仿宋_GB2312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92595" y="1451068"/>
            <a:ext cx="74820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Show the node sequence of the following connected directed graph produced by depth-first search.</a:t>
            </a:r>
            <a:endParaRPr lang="zh-CN" altLang="en-US" sz="2000" dirty="0"/>
          </a:p>
        </p:txBody>
      </p:sp>
      <p:sp>
        <p:nvSpPr>
          <p:cNvPr id="30" name="文本框 29"/>
          <p:cNvSpPr txBox="1"/>
          <p:nvPr/>
        </p:nvSpPr>
        <p:spPr>
          <a:xfrm>
            <a:off x="1028064" y="4800742"/>
            <a:ext cx="74692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 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32" name="Group 23"/>
          <p:cNvGrpSpPr/>
          <p:nvPr/>
        </p:nvGrpSpPr>
        <p:grpSpPr bwMode="auto">
          <a:xfrm>
            <a:off x="3048000" y="2421302"/>
            <a:ext cx="2597150" cy="2290762"/>
            <a:chOff x="1116" y="626"/>
            <a:chExt cx="1332" cy="1283"/>
          </a:xfrm>
        </p:grpSpPr>
        <p:sp>
          <p:nvSpPr>
            <p:cNvPr id="33" name="Oval 24"/>
            <p:cNvSpPr>
              <a:spLocks noChangeArrowheads="1"/>
            </p:cNvSpPr>
            <p:nvPr/>
          </p:nvSpPr>
          <p:spPr bwMode="auto">
            <a:xfrm>
              <a:off x="1646" y="626"/>
              <a:ext cx="211" cy="2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rgbClr val="210B7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 b="1">
                  <a:solidFill>
                    <a:schemeClr val="tx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仿宋_GB2312" pitchFamily="49" charset="-122"/>
                </a:rPr>
                <a:t>V1</a:t>
              </a:r>
              <a:endParaRPr kumimoji="1" lang="en-US" altLang="zh-CN" sz="2000">
                <a:solidFill>
                  <a:srgbClr val="0000FF"/>
                </a:solidFill>
                <a:ea typeface="仿宋_GB2312" pitchFamily="49" charset="-122"/>
              </a:endParaRPr>
            </a:p>
          </p:txBody>
        </p:sp>
        <p:sp>
          <p:nvSpPr>
            <p:cNvPr id="34" name="Oval 25"/>
            <p:cNvSpPr>
              <a:spLocks noChangeArrowheads="1"/>
            </p:cNvSpPr>
            <p:nvPr/>
          </p:nvSpPr>
          <p:spPr bwMode="auto">
            <a:xfrm>
              <a:off x="1287" y="944"/>
              <a:ext cx="211" cy="2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rgbClr val="210B7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 b="1">
                  <a:solidFill>
                    <a:schemeClr val="tx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0000FF"/>
                  </a:solidFill>
                  <a:ea typeface="仿宋_GB2312" pitchFamily="49" charset="-122"/>
                </a:rPr>
                <a:t>V2</a:t>
              </a:r>
              <a:endParaRPr kumimoji="1" lang="en-US" altLang="zh-CN" sz="2000" dirty="0">
                <a:solidFill>
                  <a:srgbClr val="0000FF"/>
                </a:solidFill>
                <a:ea typeface="仿宋_GB2312" pitchFamily="49" charset="-122"/>
              </a:endParaRPr>
            </a:p>
          </p:txBody>
        </p:sp>
        <p:sp>
          <p:nvSpPr>
            <p:cNvPr id="35" name="Oval 26"/>
            <p:cNvSpPr>
              <a:spLocks noChangeArrowheads="1"/>
            </p:cNvSpPr>
            <p:nvPr/>
          </p:nvSpPr>
          <p:spPr bwMode="auto">
            <a:xfrm>
              <a:off x="1116" y="1325"/>
              <a:ext cx="211" cy="2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rgbClr val="210B7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 b="1">
                  <a:solidFill>
                    <a:schemeClr val="tx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仿宋_GB2312" pitchFamily="49" charset="-122"/>
                </a:rPr>
                <a:t>V4</a:t>
              </a:r>
              <a:endParaRPr kumimoji="1" lang="en-US" altLang="zh-CN" sz="2000">
                <a:solidFill>
                  <a:srgbClr val="0000FF"/>
                </a:solidFill>
                <a:ea typeface="仿宋_GB2312" pitchFamily="49" charset="-122"/>
              </a:endParaRPr>
            </a:p>
          </p:txBody>
        </p:sp>
        <p:sp>
          <p:nvSpPr>
            <p:cNvPr id="36" name="Oval 27"/>
            <p:cNvSpPr>
              <a:spLocks noChangeArrowheads="1"/>
            </p:cNvSpPr>
            <p:nvPr/>
          </p:nvSpPr>
          <p:spPr bwMode="auto">
            <a:xfrm>
              <a:off x="1478" y="1325"/>
              <a:ext cx="211" cy="2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rgbClr val="210B7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 b="1">
                  <a:solidFill>
                    <a:schemeClr val="tx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仿宋_GB2312" pitchFamily="49" charset="-122"/>
                </a:rPr>
                <a:t>V5</a:t>
              </a:r>
              <a:endParaRPr kumimoji="1" lang="en-US" altLang="zh-CN" sz="2000">
                <a:solidFill>
                  <a:srgbClr val="0000FF"/>
                </a:solidFill>
                <a:ea typeface="仿宋_GB2312" pitchFamily="49" charset="-122"/>
              </a:endParaRPr>
            </a:p>
          </p:txBody>
        </p:sp>
        <p:sp>
          <p:nvSpPr>
            <p:cNvPr id="37" name="Oval 28"/>
            <p:cNvSpPr>
              <a:spLocks noChangeArrowheads="1"/>
            </p:cNvSpPr>
            <p:nvPr/>
          </p:nvSpPr>
          <p:spPr bwMode="auto">
            <a:xfrm>
              <a:off x="2041" y="944"/>
              <a:ext cx="211" cy="2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rgbClr val="210B7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 b="1">
                  <a:solidFill>
                    <a:schemeClr val="tx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仿宋_GB2312" pitchFamily="49" charset="-122"/>
                </a:rPr>
                <a:t>V3</a:t>
              </a:r>
              <a:endParaRPr kumimoji="1" lang="en-US" altLang="zh-CN" sz="2000">
                <a:solidFill>
                  <a:srgbClr val="0000FF"/>
                </a:solidFill>
                <a:ea typeface="仿宋_GB2312" pitchFamily="49" charset="-122"/>
              </a:endParaRPr>
            </a:p>
          </p:txBody>
        </p:sp>
        <p:sp>
          <p:nvSpPr>
            <p:cNvPr id="38" name="Oval 29"/>
            <p:cNvSpPr>
              <a:spLocks noChangeArrowheads="1"/>
            </p:cNvSpPr>
            <p:nvPr/>
          </p:nvSpPr>
          <p:spPr bwMode="auto">
            <a:xfrm>
              <a:off x="2237" y="1325"/>
              <a:ext cx="211" cy="2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rgbClr val="210B7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 b="1">
                  <a:solidFill>
                    <a:schemeClr val="tx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仿宋_GB2312" pitchFamily="49" charset="-122"/>
                </a:rPr>
                <a:t>V7</a:t>
              </a:r>
              <a:endParaRPr kumimoji="1" lang="en-US" altLang="zh-CN" sz="2000">
                <a:solidFill>
                  <a:srgbClr val="0000FF"/>
                </a:solidFill>
                <a:ea typeface="仿宋_GB2312" pitchFamily="49" charset="-122"/>
              </a:endParaRPr>
            </a:p>
          </p:txBody>
        </p:sp>
        <p:sp>
          <p:nvSpPr>
            <p:cNvPr id="39" name="Oval 30"/>
            <p:cNvSpPr>
              <a:spLocks noChangeArrowheads="1"/>
            </p:cNvSpPr>
            <p:nvPr/>
          </p:nvSpPr>
          <p:spPr bwMode="auto">
            <a:xfrm>
              <a:off x="1844" y="1325"/>
              <a:ext cx="211" cy="2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rgbClr val="210B7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 b="1">
                  <a:solidFill>
                    <a:schemeClr val="tx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仿宋_GB2312" pitchFamily="49" charset="-122"/>
                </a:rPr>
                <a:t>V6</a:t>
              </a:r>
              <a:endParaRPr kumimoji="1" lang="en-US" altLang="zh-CN" sz="2000">
                <a:solidFill>
                  <a:srgbClr val="0000FF"/>
                </a:solidFill>
                <a:ea typeface="仿宋_GB2312" pitchFamily="49" charset="-122"/>
              </a:endParaRPr>
            </a:p>
          </p:txBody>
        </p:sp>
        <p:sp>
          <p:nvSpPr>
            <p:cNvPr id="40" name="Oval 31"/>
            <p:cNvSpPr>
              <a:spLocks noChangeArrowheads="1"/>
            </p:cNvSpPr>
            <p:nvPr/>
          </p:nvSpPr>
          <p:spPr bwMode="auto">
            <a:xfrm>
              <a:off x="1317" y="1698"/>
              <a:ext cx="211" cy="2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rgbClr val="210B7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 b="1">
                  <a:solidFill>
                    <a:schemeClr val="tx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仿宋_GB2312" pitchFamily="49" charset="-122"/>
                </a:rPr>
                <a:t>V8</a:t>
              </a:r>
              <a:endParaRPr kumimoji="1" lang="en-US" altLang="zh-CN" sz="2000">
                <a:solidFill>
                  <a:srgbClr val="0000FF"/>
                </a:solidFill>
                <a:ea typeface="仿宋_GB2312" pitchFamily="49" charset="-122"/>
              </a:endParaRPr>
            </a:p>
          </p:txBody>
        </p:sp>
        <p:sp>
          <p:nvSpPr>
            <p:cNvPr id="41" name="Line 32"/>
            <p:cNvSpPr>
              <a:spLocks noChangeShapeType="1"/>
            </p:cNvSpPr>
            <p:nvPr/>
          </p:nvSpPr>
          <p:spPr bwMode="auto">
            <a:xfrm flipH="1">
              <a:off x="1501" y="815"/>
              <a:ext cx="178" cy="17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33"/>
            <p:cNvSpPr>
              <a:spLocks noChangeShapeType="1"/>
            </p:cNvSpPr>
            <p:nvPr/>
          </p:nvSpPr>
          <p:spPr bwMode="auto">
            <a:xfrm>
              <a:off x="1835" y="804"/>
              <a:ext cx="211" cy="21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34"/>
            <p:cNvSpPr>
              <a:spLocks noChangeShapeType="1"/>
            </p:cNvSpPr>
            <p:nvPr/>
          </p:nvSpPr>
          <p:spPr bwMode="auto">
            <a:xfrm flipH="1">
              <a:off x="1257" y="1148"/>
              <a:ext cx="100" cy="17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35"/>
            <p:cNvSpPr>
              <a:spLocks noChangeShapeType="1"/>
            </p:cNvSpPr>
            <p:nvPr/>
          </p:nvSpPr>
          <p:spPr bwMode="auto">
            <a:xfrm>
              <a:off x="1446" y="1126"/>
              <a:ext cx="111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36"/>
            <p:cNvSpPr>
              <a:spLocks noChangeShapeType="1"/>
            </p:cNvSpPr>
            <p:nvPr/>
          </p:nvSpPr>
          <p:spPr bwMode="auto">
            <a:xfrm>
              <a:off x="1246" y="1515"/>
              <a:ext cx="89" cy="21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37"/>
            <p:cNvSpPr>
              <a:spLocks noChangeShapeType="1"/>
            </p:cNvSpPr>
            <p:nvPr/>
          </p:nvSpPr>
          <p:spPr bwMode="auto">
            <a:xfrm flipH="1">
              <a:off x="1479" y="1537"/>
              <a:ext cx="89" cy="17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38"/>
            <p:cNvSpPr>
              <a:spLocks noChangeShapeType="1"/>
            </p:cNvSpPr>
            <p:nvPr/>
          </p:nvSpPr>
          <p:spPr bwMode="auto">
            <a:xfrm flipH="1">
              <a:off x="1990" y="1137"/>
              <a:ext cx="111" cy="21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39"/>
            <p:cNvSpPr>
              <a:spLocks noChangeShapeType="1"/>
            </p:cNvSpPr>
            <p:nvPr/>
          </p:nvSpPr>
          <p:spPr bwMode="auto">
            <a:xfrm flipV="1">
              <a:off x="2057" y="1469"/>
              <a:ext cx="178" cy="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40"/>
            <p:cNvSpPr>
              <a:spLocks noChangeShapeType="1"/>
            </p:cNvSpPr>
            <p:nvPr/>
          </p:nvSpPr>
          <p:spPr bwMode="auto">
            <a:xfrm>
              <a:off x="2235" y="1137"/>
              <a:ext cx="122" cy="2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2895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§11.1   26, 27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§11.3   8, 11, 14, 17, 25, 28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§11.4   1, 3, 13, 16 (Exercise 13)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date : 2023.6.4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Trees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138160" cy="55626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Theorem: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 undirected graph is a tree if and only if there is a </a:t>
            </a: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unique simple path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between any two of its vertices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[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一个无向图是树，当且仅当任意两个节点之间有唯一的简单通路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]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Proof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</a:t>
            </a:r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1a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Assume that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 tree. Then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connected with no simple circuits. Hence, if 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distinct vertices of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there is a simple path between them (by Theorem 1 of Section 10.4)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树是连同的，存在简单通路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1b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This path must be unique - for if there were a second path, there would be a simple circuit in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(by Exercise 59 of Section 10.4).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如果有两条简单通路，则会有回路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1c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Hence, there is a unique simple path between any two vertices of a tree.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所以树中任意两个节点，只存在唯一的简单通路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endParaRPr lang="en-US" sz="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2a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Now assume that there is a unique simple path between any two vertices of a graph </a:t>
            </a:r>
            <a:r>
              <a:rPr lang="en-US" altLang="zh-CN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hen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connected because there is a path between any two of its vertices.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假设任意两个节点有唯一一条简单通路，则那么图是连通的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2b) 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Furthermore,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can have no simple circuits since if there were a simple circuit, there would be two paths between some two vertices.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由于任意节点间只有一条简单通路，所以没有回路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2c)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Hence, a graph with a unique simple path between any two vertices is a tree.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Trees as Models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4" name="Picture 2" descr="A portrait of Arthur Cayley.&#10;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8460" y="132064"/>
            <a:ext cx="1045644" cy="122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3"/>
          <p:cNvSpPr>
            <a:spLocks noGrp="1"/>
          </p:cNvSpPr>
          <p:nvPr>
            <p:ph idx="13"/>
          </p:nvPr>
        </p:nvSpPr>
        <p:spPr>
          <a:xfrm>
            <a:off x="6268481" y="771062"/>
            <a:ext cx="1625122" cy="64008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Arthur Cayley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(1821-1895)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4"/>
          <p:cNvSpPr>
            <a:spLocks noGrp="1"/>
          </p:cNvSpPr>
          <p:nvPr>
            <p:ph idx="14"/>
          </p:nvPr>
        </p:nvSpPr>
        <p:spPr>
          <a:xfrm>
            <a:off x="386314" y="1091102"/>
            <a:ext cx="5756419" cy="5257800"/>
          </a:xfrm>
          <a:ln>
            <a:solidFill>
              <a:srgbClr val="C0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Trees are used as models in computer science, chemistry, geology, botany,  psychology, and many other areas. </a:t>
            </a: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树应用在计算机科学、化学、地质学、植物学、心理学</a:t>
            </a: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Trees were introduced by the mathematician  Cayley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凯利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in 1857 in his work counting the number of isomers of saturated hydrocarbons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饱和烃异构体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organization of a  computer file system into directories, subdirectories, and files is naturally represented as a tree. 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8" name="Picture 6" descr="Two isomers of butane. The first graph is butane. The second graph is isobutane.&#10;"/>
          <p:cNvPicPr>
            <a:picLocks noGrp="1" noChangeAspect="1" noChangeArrowheads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7642" y="2050140"/>
            <a:ext cx="2591025" cy="190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A tree for a computer file system.&#10;"/>
          <p:cNvPicPr>
            <a:picLocks noGrp="1" noChangeAspect="1" noChangeArrowheads="1"/>
          </p:cNvPicPr>
          <p:nvPr>
            <p:ph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2370" y="4368912"/>
            <a:ext cx="2781568" cy="171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Rooted Trees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根树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32004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rooted tree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a tree in which one vertex has been designated as the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root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every edge is directed away from the root.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 unrooted tree is converted into different rooted trees when different vertices are chosen as the root.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7" name="Picture 3" descr="Three rooted trees.&#10;"/>
          <p:cNvPicPr>
            <a:picLocks noGrp="1" noChangeAspect="1" noChangeArrowheads="1"/>
          </p:cNvPicPr>
          <p:nvPr>
            <p:ph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600" y="4658344"/>
            <a:ext cx="5638800" cy="189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Rooted Tree Terminology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2362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Terminology for rooted trees is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amix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from botany and genealogy (such as this family tree of the Bernoulli family of mathematicians).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 vertex of a rooted tree other than the root, the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parent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父节点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]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the unique vertex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such that there is a directed edge from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to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When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 parent of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called a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child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孩子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]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Vertices with the same parent are called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siblings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[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兄弟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]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ancestors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of a vertex are the vertices in the path from the root to this vertex, excluding the vertex itself and including the root. The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descendants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a vertex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those vertices that have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as an ancestor.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 vertex of a rooted tree with no children is called a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leaf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Vertices that have children are called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internal vertices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 vertex in a tree, the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subtree</a:t>
            </a:r>
            <a:b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with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as its root is the subgraph of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tree consisting of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its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descendants and all edges incident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to these descendants.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1" name="Picture 3" descr="A tree diagram.&#10;"/>
          <p:cNvPicPr>
            <a:picLocks noGrp="1" noChangeAspect="1" noChangeArrowheads="1"/>
          </p:cNvPicPr>
          <p:nvPr>
            <p:ph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4724400"/>
            <a:ext cx="4315968" cy="205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ed bar footer BODY/MAIN CONTENT">
  <a:themeElements>
    <a:clrScheme name="Custom 63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00518B"/>
      </a:hlink>
      <a:folHlink>
        <a:srgbClr val="0051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0</TotalTime>
  <Words>19414</Words>
  <Application>WPS 演示</Application>
  <PresentationFormat>全屏显示(4:3)</PresentationFormat>
  <Paragraphs>441</Paragraphs>
  <Slides>51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84" baseType="lpstr">
      <vt:lpstr>Arial</vt:lpstr>
      <vt:lpstr>宋体</vt:lpstr>
      <vt:lpstr>Wingdings</vt:lpstr>
      <vt:lpstr>Arial</vt:lpstr>
      <vt:lpstr>ArumSans Bold</vt:lpstr>
      <vt:lpstr>Segoe Print</vt:lpstr>
      <vt:lpstr>ArumSans Regular</vt:lpstr>
      <vt:lpstr>Vectipede Rg</vt:lpstr>
      <vt:lpstr>Times New Roman</vt:lpstr>
      <vt:lpstr>微软雅黑</vt:lpstr>
      <vt:lpstr>Wingdings 2</vt:lpstr>
      <vt:lpstr>Arial Unicode MS</vt:lpstr>
      <vt:lpstr>Calibri</vt:lpstr>
      <vt:lpstr>Symbol</vt:lpstr>
      <vt:lpstr>黑体</vt:lpstr>
      <vt:lpstr>华文新魏</vt:lpstr>
      <vt:lpstr>楷体_GB2312</vt:lpstr>
      <vt:lpstr>新宋体</vt:lpstr>
      <vt:lpstr>仿宋_GB2312</vt:lpstr>
      <vt:lpstr>仿宋</vt:lpstr>
      <vt:lpstr>Symbol</vt:lpstr>
      <vt:lpstr>Cambria Math</vt:lpstr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Equation.DSMT4</vt:lpstr>
      <vt:lpstr>Equation.DSMT4</vt:lpstr>
      <vt:lpstr>Trees 树</vt:lpstr>
      <vt:lpstr>Chapter Summary</vt:lpstr>
      <vt:lpstr>Introduction to Trees</vt:lpstr>
      <vt:lpstr>Section Summary</vt:lpstr>
      <vt:lpstr>Trees</vt:lpstr>
      <vt:lpstr>Trees</vt:lpstr>
      <vt:lpstr>Trees as Models</vt:lpstr>
      <vt:lpstr>Rooted Trees 【根树】</vt:lpstr>
      <vt:lpstr>Rooted Tree Terminology</vt:lpstr>
      <vt:lpstr>Terminology for Rooted Trees 【根树的术语】</vt:lpstr>
      <vt:lpstr>m-ary Rooted Trees 【m叉树】</vt:lpstr>
      <vt:lpstr>Ordered Rooted Trees 【有序根树】</vt:lpstr>
      <vt:lpstr>Properties of Trees 【树的性质】</vt:lpstr>
      <vt:lpstr>Counting Vertices in Full m-Ary Trees【满叉树的节点计数】</vt:lpstr>
      <vt:lpstr>Counting Vertices in Full m-Ary Trees 【满m叉树的节点计数】</vt:lpstr>
      <vt:lpstr>Level of vertices and height of trees</vt:lpstr>
      <vt:lpstr>Balanced m-Ary Trees 【平衡m叉树】</vt:lpstr>
      <vt:lpstr>The Bound for the Number of Leaves in an m-Ary Tree 【叶子节点个数的上界】</vt:lpstr>
      <vt:lpstr>Tree Traversal  【树的遍历】 </vt:lpstr>
      <vt:lpstr>Section Summary</vt:lpstr>
      <vt:lpstr>Tree Traversal</vt:lpstr>
      <vt:lpstr>Preorder Traversal 【前序遍历】  </vt:lpstr>
      <vt:lpstr>Preorder Traversal 【前序遍历】</vt:lpstr>
      <vt:lpstr>Preorder Traversal 【前序遍历】</vt:lpstr>
      <vt:lpstr>Inorder Traversal 【中序遍历】 </vt:lpstr>
      <vt:lpstr>Inorder Traversal 【中序遍历】</vt:lpstr>
      <vt:lpstr>Inorder Traversal 【中序遍历】 </vt:lpstr>
      <vt:lpstr>Postorder Traversal 【后序遍历】</vt:lpstr>
      <vt:lpstr>Postorder Traversal 【后序遍历】</vt:lpstr>
      <vt:lpstr>Postorder Traversal 【后序遍历】</vt:lpstr>
      <vt:lpstr>Expression Trees 【表达式树】</vt:lpstr>
      <vt:lpstr>Infix Notation 【中缀记法】</vt:lpstr>
      <vt:lpstr>Prefix Notation 【前缀记法】</vt:lpstr>
      <vt:lpstr>Prefix Notation 【前缀记法】</vt:lpstr>
      <vt:lpstr>Postfix Notation 【后缀记法】</vt:lpstr>
      <vt:lpstr>Postfix Notation 【后缀记法】</vt:lpstr>
      <vt:lpstr>Spanning Trees 【生成树】</vt:lpstr>
      <vt:lpstr>Section Summary</vt:lpstr>
      <vt:lpstr>Spanning Trees 【生成树】</vt:lpstr>
      <vt:lpstr>Spanning Trees 【生成树】</vt:lpstr>
      <vt:lpstr>Depth-First Search 【深度优先搜索】</vt:lpstr>
      <vt:lpstr>Depth-First Search 【深度优先搜索】</vt:lpstr>
      <vt:lpstr>Depth-First Search 【深度优先搜索】</vt:lpstr>
      <vt:lpstr>Depth-First Search Algorithm</vt:lpstr>
      <vt:lpstr>Depth-First Search 【深度优先搜索】</vt:lpstr>
      <vt:lpstr>Breadth-First Search 【广度优先搜索】</vt:lpstr>
      <vt:lpstr>Breadth-First Search 【广度优先搜索】</vt:lpstr>
      <vt:lpstr>Breadth-First Search Algorithm</vt:lpstr>
      <vt:lpstr>Depth-First Search in Directed Graphs 【深度优先搜索有向图】</vt:lpstr>
      <vt:lpstr>Depth-First Search in Directed Graphs 【深度优先搜索有向图】</vt:lpstr>
      <vt:lpstr>Homework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hollow</cp:lastModifiedBy>
  <cp:revision>653</cp:revision>
  <dcterms:created xsi:type="dcterms:W3CDTF">2017-12-05T17:18:00Z</dcterms:created>
  <dcterms:modified xsi:type="dcterms:W3CDTF">2024-05-28T11:23:37Z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0947EFF2CA2345058395AFC680339CC1_13</vt:lpwstr>
  </property>
  <property fmtid="{D5CDD505-2E9C-101B-9397-08002B2CF9AE}" pid="3" name="KSOProductBuildVer">
    <vt:lpwstr>2052-12.1.0.16929</vt:lpwstr>
  </property>
</Properties>
</file>