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4" r:id="rId4"/>
    <p:sldMasterId id="2147483675" r:id="rId5"/>
    <p:sldMasterId id="2147483689" r:id="rId6"/>
    <p:sldMasterId id="2147483697" r:id="rId7"/>
    <p:sldMasterId id="2147483705" r:id="rId8"/>
    <p:sldMasterId id="2147483708" r:id="rId9"/>
    <p:sldMasterId id="2147483712" r:id="rId10"/>
  </p:sldMasterIdLst>
  <p:notesMasterIdLst>
    <p:notesMasterId r:id="rId28"/>
  </p:notesMasterIdLst>
  <p:handoutMasterIdLst>
    <p:handoutMasterId r:id="rId62"/>
  </p:handoutMasterIdLst>
  <p:sldIdLst>
    <p:sldId id="273" r:id="rId11"/>
    <p:sldId id="276" r:id="rId12"/>
    <p:sldId id="683" r:id="rId13"/>
    <p:sldId id="414" r:id="rId14"/>
    <p:sldId id="415" r:id="rId15"/>
    <p:sldId id="416" r:id="rId16"/>
    <p:sldId id="420" r:id="rId17"/>
    <p:sldId id="673" r:id="rId18"/>
    <p:sldId id="540" r:id="rId19"/>
    <p:sldId id="541" r:id="rId20"/>
    <p:sldId id="417" r:id="rId21"/>
    <p:sldId id="424" r:id="rId22"/>
    <p:sldId id="542" r:id="rId23"/>
    <p:sldId id="674" r:id="rId24"/>
    <p:sldId id="553" r:id="rId25"/>
    <p:sldId id="554" r:id="rId26"/>
    <p:sldId id="506" r:id="rId27"/>
    <p:sldId id="480" r:id="rId29"/>
    <p:sldId id="426" r:id="rId30"/>
    <p:sldId id="431" r:id="rId31"/>
    <p:sldId id="437" r:id="rId32"/>
    <p:sldId id="543" r:id="rId33"/>
    <p:sldId id="544" r:id="rId34"/>
    <p:sldId id="438" r:id="rId35"/>
    <p:sldId id="684" r:id="rId36"/>
    <p:sldId id="676" r:id="rId37"/>
    <p:sldId id="545" r:id="rId38"/>
    <p:sldId id="546" r:id="rId39"/>
    <p:sldId id="547" r:id="rId40"/>
    <p:sldId id="548" r:id="rId41"/>
    <p:sldId id="549" r:id="rId42"/>
    <p:sldId id="677" r:id="rId43"/>
    <p:sldId id="678" r:id="rId44"/>
    <p:sldId id="685" r:id="rId45"/>
    <p:sldId id="550" r:id="rId46"/>
    <p:sldId id="551" r:id="rId47"/>
    <p:sldId id="552" r:id="rId48"/>
    <p:sldId id="679" r:id="rId49"/>
    <p:sldId id="686" r:id="rId50"/>
    <p:sldId id="687" r:id="rId51"/>
    <p:sldId id="696" r:id="rId52"/>
    <p:sldId id="699" r:id="rId53"/>
    <p:sldId id="700" r:id="rId54"/>
    <p:sldId id="701" r:id="rId55"/>
    <p:sldId id="702" r:id="rId56"/>
    <p:sldId id="703" r:id="rId57"/>
    <p:sldId id="704" r:id="rId58"/>
    <p:sldId id="705" r:id="rId59"/>
    <p:sldId id="706" r:id="rId60"/>
    <p:sldId id="672" r:id="rId61"/>
  </p:sldIdLst>
  <p:sldSz cx="9144000" cy="6858000" type="screen4x3"/>
  <p:notesSz cx="6858000" cy="9144000"/>
  <p:custDataLst>
    <p:tags r:id="rId6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userDrawn="1">
          <p15:clr>
            <a:srgbClr val="A4A3A4"/>
          </p15:clr>
        </p15:guide>
        <p15:guide id="2" orient="horz" pos="3600" userDrawn="1">
          <p15:clr>
            <a:srgbClr val="A4A3A4"/>
          </p15:clr>
        </p15:guide>
        <p15:guide id="3" orient="horz" pos="912" userDrawn="1">
          <p15:clr>
            <a:srgbClr val="A4A3A4"/>
          </p15:clr>
        </p15:guide>
        <p15:guide id="4" orient="horz" pos="3360" userDrawn="1">
          <p15:clr>
            <a:srgbClr val="A4A3A4"/>
          </p15:clr>
        </p15:guide>
        <p15:guide id="5" pos="5616" userDrawn="1">
          <p15:clr>
            <a:srgbClr val="A4A3A4"/>
          </p15:clr>
        </p15:guide>
        <p15:guide id="6" pos="4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00B0F0"/>
    <a:srgbClr val="214E91"/>
    <a:srgbClr val="04617B"/>
    <a:srgbClr val="B60000"/>
    <a:srgbClr val="505050"/>
    <a:srgbClr val="1A587B"/>
    <a:srgbClr val="00518B"/>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36" autoAdjust="0"/>
    <p:restoredTop sz="95837" autoAdjust="0"/>
  </p:normalViewPr>
  <p:slideViewPr>
    <p:cSldViewPr showGuides="1">
      <p:cViewPr varScale="1">
        <p:scale>
          <a:sx n="107" d="100"/>
          <a:sy n="107" d="100"/>
        </p:scale>
        <p:origin x="1164" y="52"/>
      </p:cViewPr>
      <p:guideLst>
        <p:guide orient="horz" pos="3408"/>
        <p:guide orient="horz" pos="3600"/>
        <p:guide orient="horz" pos="912"/>
        <p:guide orient="horz" pos="3360"/>
        <p:guide pos="5616"/>
        <p:guide pos="4320"/>
      </p:guideLst>
    </p:cSldViewPr>
  </p:slideViewPr>
  <p:outlineViewPr>
    <p:cViewPr>
      <p:scale>
        <a:sx n="33" d="100"/>
        <a:sy n="33" d="100"/>
      </p:scale>
      <p:origin x="0" y="-32144"/>
    </p:cViewPr>
  </p:outlineViewPr>
  <p:notesTextViewPr>
    <p:cViewPr>
      <p:scale>
        <a:sx n="1" d="1"/>
        <a:sy n="1" d="1"/>
      </p:scale>
      <p:origin x="0" y="0"/>
    </p:cViewPr>
  </p:notesTextViewPr>
  <p:sorterViewPr>
    <p:cViewPr>
      <p:scale>
        <a:sx n="125" d="100"/>
        <a:sy n="125" d="100"/>
      </p:scale>
      <p:origin x="0" y="-14872"/>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6" Type="http://schemas.openxmlformats.org/officeDocument/2006/relationships/tags" Target="tags/tag1.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0.xml"/><Relationship Id="rId60" Type="http://schemas.openxmlformats.org/officeDocument/2006/relationships/slide" Target="slides/slide49.xml"/><Relationship Id="rId6" Type="http://schemas.openxmlformats.org/officeDocument/2006/relationships/slideMaster" Target="slideMasters/slideMaster5.xml"/><Relationship Id="rId59" Type="http://schemas.openxmlformats.org/officeDocument/2006/relationships/slide" Target="slides/slide48.xml"/><Relationship Id="rId58" Type="http://schemas.openxmlformats.org/officeDocument/2006/relationships/slide" Target="slides/slide47.xml"/><Relationship Id="rId57" Type="http://schemas.openxmlformats.org/officeDocument/2006/relationships/slide" Target="slides/slide46.xml"/><Relationship Id="rId56" Type="http://schemas.openxmlformats.org/officeDocument/2006/relationships/slide" Target="slides/slide45.xml"/><Relationship Id="rId55" Type="http://schemas.openxmlformats.org/officeDocument/2006/relationships/slide" Target="slides/slide44.xml"/><Relationship Id="rId54" Type="http://schemas.openxmlformats.org/officeDocument/2006/relationships/slide" Target="slides/slide43.xml"/><Relationship Id="rId53" Type="http://schemas.openxmlformats.org/officeDocument/2006/relationships/slide" Target="slides/slide42.xml"/><Relationship Id="rId52" Type="http://schemas.openxmlformats.org/officeDocument/2006/relationships/slide" Target="slides/slide41.xml"/><Relationship Id="rId51" Type="http://schemas.openxmlformats.org/officeDocument/2006/relationships/slide" Target="slides/slide40.xml"/><Relationship Id="rId50" Type="http://schemas.openxmlformats.org/officeDocument/2006/relationships/slide" Target="slides/slide39.xml"/><Relationship Id="rId5" Type="http://schemas.openxmlformats.org/officeDocument/2006/relationships/slideMaster" Target="slideMasters/slideMaster4.xml"/><Relationship Id="rId49" Type="http://schemas.openxmlformats.org/officeDocument/2006/relationships/slide" Target="slides/slide38.xml"/><Relationship Id="rId48" Type="http://schemas.openxmlformats.org/officeDocument/2006/relationships/slide" Target="slides/slide37.xml"/><Relationship Id="rId47" Type="http://schemas.openxmlformats.org/officeDocument/2006/relationships/slide" Target="slides/slide36.xml"/><Relationship Id="rId46" Type="http://schemas.openxmlformats.org/officeDocument/2006/relationships/slide" Target="slides/slide35.xml"/><Relationship Id="rId45" Type="http://schemas.openxmlformats.org/officeDocument/2006/relationships/slide" Target="slides/slide34.xml"/><Relationship Id="rId44" Type="http://schemas.openxmlformats.org/officeDocument/2006/relationships/slide" Target="slides/slide33.xml"/><Relationship Id="rId43" Type="http://schemas.openxmlformats.org/officeDocument/2006/relationships/slide" Target="slides/slide32.xml"/><Relationship Id="rId42" Type="http://schemas.openxmlformats.org/officeDocument/2006/relationships/slide" Target="slides/slide31.xml"/><Relationship Id="rId41" Type="http://schemas.openxmlformats.org/officeDocument/2006/relationships/slide" Target="slides/slide30.xml"/><Relationship Id="rId40" Type="http://schemas.openxmlformats.org/officeDocument/2006/relationships/slide" Target="slides/slide29.xml"/><Relationship Id="rId4" Type="http://schemas.openxmlformats.org/officeDocument/2006/relationships/slideMaster" Target="slideMasters/slideMaster3.xml"/><Relationship Id="rId39" Type="http://schemas.openxmlformats.org/officeDocument/2006/relationships/slide" Target="slides/slide28.xml"/><Relationship Id="rId38" Type="http://schemas.openxmlformats.org/officeDocument/2006/relationships/slide" Target="slides/slide27.xml"/><Relationship Id="rId37" Type="http://schemas.openxmlformats.org/officeDocument/2006/relationships/slide" Target="slides/slide26.xml"/><Relationship Id="rId36" Type="http://schemas.openxmlformats.org/officeDocument/2006/relationships/slide" Target="slides/slide25.xml"/><Relationship Id="rId35" Type="http://schemas.openxmlformats.org/officeDocument/2006/relationships/slide" Target="slides/slide24.xml"/><Relationship Id="rId34" Type="http://schemas.openxmlformats.org/officeDocument/2006/relationships/slide" Target="slides/slide23.xml"/><Relationship Id="rId33" Type="http://schemas.openxmlformats.org/officeDocument/2006/relationships/slide" Target="slides/slide22.xml"/><Relationship Id="rId32" Type="http://schemas.openxmlformats.org/officeDocument/2006/relationships/slide" Target="slides/slide21.xml"/><Relationship Id="rId31" Type="http://schemas.openxmlformats.org/officeDocument/2006/relationships/slide" Target="slides/slide20.xml"/><Relationship Id="rId30" Type="http://schemas.openxmlformats.org/officeDocument/2006/relationships/slide" Target="slides/slide19.xml"/><Relationship Id="rId3" Type="http://schemas.openxmlformats.org/officeDocument/2006/relationships/slideMaster" Target="slideMasters/slideMaster2.xml"/><Relationship Id="rId29" Type="http://schemas.openxmlformats.org/officeDocument/2006/relationships/slide" Target="slides/slide18.xml"/><Relationship Id="rId28" Type="http://schemas.openxmlformats.org/officeDocument/2006/relationships/notesMaster" Target="notesMasters/notesMaster1.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30.wmf"/><Relationship Id="rId8" Type="http://schemas.openxmlformats.org/officeDocument/2006/relationships/image" Target="../media/image29.wmf"/><Relationship Id="rId7" Type="http://schemas.openxmlformats.org/officeDocument/2006/relationships/image" Target="../media/image28.wmf"/><Relationship Id="rId6" Type="http://schemas.openxmlformats.org/officeDocument/2006/relationships/image" Target="../media/image27.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003D02-7E89-4EBF-B123-9C334E1BFEF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endParaRPr lang="en-US" dirty="0"/>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endParaRPr lang="en-US" dirty="0"/>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endParaRPr lang="en-US" dirty="0"/>
          </a:p>
          <a:p>
            <a:pPr marL="800100" lvl="1" indent="-342900">
              <a:spcAft>
                <a:spcPts val="800"/>
              </a:spcAft>
              <a:buFont typeface="Arial" panose="020B0604020202020204" pitchFamily="34" charset="0"/>
              <a:buChar char="•"/>
            </a:pPr>
            <a:r>
              <a:rPr lang="en-US" dirty="0"/>
              <a:t>Second level</a:t>
            </a:r>
            <a:endParaRPr lang="en-US" dirty="0"/>
          </a:p>
          <a:p>
            <a:pPr marL="1200150" lvl="2" indent="-285750">
              <a:spcAft>
                <a:spcPts val="800"/>
              </a:spcAft>
              <a:buFont typeface="Arial" panose="020B0604020202020204" pitchFamily="34" charset="0"/>
            </a:pPr>
            <a:r>
              <a:rPr lang="en-US" dirty="0"/>
              <a:t>Third level</a:t>
            </a:r>
            <a:endParaRPr lang="en-US" dirty="0"/>
          </a:p>
          <a:p>
            <a:pPr marL="1657350" lvl="3" indent="-285750">
              <a:spcAft>
                <a:spcPts val="800"/>
              </a:spcAft>
              <a:buFont typeface="Arial" panose="020B0604020202020204" pitchFamily="34" charset="0"/>
              <a:buChar char="•"/>
            </a:pPr>
            <a:r>
              <a:rPr lang="en-US" dirty="0"/>
              <a:t>Fourth level</a:t>
            </a:r>
            <a:endParaRPr lang="en-US" dirty="0"/>
          </a:p>
          <a:p>
            <a:pPr marL="2114550" lvl="4" indent="-285750">
              <a:spcAft>
                <a:spcPts val="800"/>
              </a:spcAft>
              <a:buFont typeface="Arial" panose="020B0604020202020204" pitchFamily="34" charset="0"/>
              <a:buChar char="•"/>
            </a:pPr>
            <a:r>
              <a:rPr lang="en-US" dirty="0"/>
              <a:t>Fifth level</a:t>
            </a:r>
            <a:endParaRPr lang="en-US" dirty="0"/>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Content Placeholder 5"/>
          <p:cNvSpPr>
            <a:spLocks noGrp="1"/>
          </p:cNvSpPr>
          <p:nvPr>
            <p:ph sz="quarter" idx="12"/>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endParaRPr lang="en-US" dirty="0"/>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endParaRPr lang="en-US" dirty="0"/>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endParaRPr lang="en-US" dirty="0"/>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endParaRPr lang="en-US" dirty="0"/>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image" Target="../media/image2.GIF"/><Relationship Id="rId8" Type="http://schemas.openxmlformats.org/officeDocument/2006/relationships/image" Target="../media/image1.png"/><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0"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1" Type="http://schemas.openxmlformats.org/officeDocument/2006/relationships/theme" Target="../theme/theme3.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s>
</file>

<file path=ppt/slideMasters/_rels/slideMaster7.xml.rels><?xml version="1.0" encoding="UTF-8" standalone="yes"?>
<Relationships xmlns="http://schemas.openxmlformats.org/package/2006/relationships"><Relationship Id="rId4" Type="http://schemas.openxmlformats.org/officeDocument/2006/relationships/theme" Target="../theme/theme7.xml"/><Relationship Id="rId3" Type="http://schemas.openxmlformats.org/officeDocument/2006/relationships/image" Target="../media/image3.png"/><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_rels/slideMaster8.xml.rels><?xml version="1.0" encoding="UTF-8" standalone="yes"?>
<Relationships xmlns="http://schemas.openxmlformats.org/package/2006/relationships"><Relationship Id="rId4" Type="http://schemas.openxmlformats.org/officeDocument/2006/relationships/theme" Target="../theme/theme8.xml"/><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9.xml.rels><?xml version="1.0" encoding="UTF-8" standalone="yes"?>
<Relationships xmlns="http://schemas.openxmlformats.org/package/2006/relationships"><Relationship Id="rId4" Type="http://schemas.openxmlformats.org/officeDocument/2006/relationships/theme" Target="../theme/theme9.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
        <p:nvSpPr>
          <p:cNvPr id="3" name="文本框 2"/>
          <p:cNvSpPr txBox="1"/>
          <p:nvPr userDrawn="1"/>
        </p:nvSpPr>
        <p:spPr>
          <a:xfrm>
            <a:off x="8534400" y="6553200"/>
            <a:ext cx="609600" cy="369332"/>
          </a:xfrm>
          <a:prstGeom prst="rect">
            <a:avLst/>
          </a:prstGeom>
          <a:noFill/>
        </p:spPr>
        <p:txBody>
          <a:bodyPr wrap="square" rtlCol="0">
            <a:spAutoFit/>
          </a:bodyPr>
          <a:lstStyle/>
          <a:p>
            <a:fld id="{F8CCD9F1-6D17-424B-9DBF-D013AFE70F48}"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endParaRPr lang="en-US" sz="800" dirty="0">
              <a:solidFill>
                <a:srgbClr val="6A6A6A"/>
              </a:solidFill>
            </a:endParaRP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endParaRPr lang="en-US"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3" cstate="screen">
            <a:alphaModFix amt="25000"/>
          </a:blip>
          <a:srcRect r="28644" b="27282"/>
          <a:stretch>
            <a:fillRect/>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endParaRPr lang="en-US"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endParaRPr lang="en-US" sz="3200" kern="1200" dirty="0">
              <a:solidFill>
                <a:schemeClr val="bg1"/>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9.png"/></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23.wmf"/><Relationship Id="rId7" Type="http://schemas.openxmlformats.org/officeDocument/2006/relationships/oleObject" Target="../embeddings/oleObject6.bin"/><Relationship Id="rId6" Type="http://schemas.openxmlformats.org/officeDocument/2006/relationships/image" Target="../media/image22.wmf"/><Relationship Id="rId5" Type="http://schemas.openxmlformats.org/officeDocument/2006/relationships/oleObject" Target="../embeddings/oleObject5.bin"/><Relationship Id="rId4" Type="http://schemas.openxmlformats.org/officeDocument/2006/relationships/image" Target="../media/image21.wmf"/><Relationship Id="rId3" Type="http://schemas.openxmlformats.org/officeDocument/2006/relationships/oleObject" Target="../embeddings/oleObject4.bin"/><Relationship Id="rId22" Type="http://schemas.openxmlformats.org/officeDocument/2006/relationships/vmlDrawing" Target="../drawings/vmlDrawing2.vml"/><Relationship Id="rId21" Type="http://schemas.openxmlformats.org/officeDocument/2006/relationships/slideLayout" Target="../slideLayouts/slideLayout26.xml"/><Relationship Id="rId20" Type="http://schemas.openxmlformats.org/officeDocument/2006/relationships/image" Target="../media/image30.wmf"/><Relationship Id="rId2" Type="http://schemas.openxmlformats.org/officeDocument/2006/relationships/image" Target="../media/image20.wmf"/><Relationship Id="rId19" Type="http://schemas.openxmlformats.org/officeDocument/2006/relationships/oleObject" Target="../embeddings/oleObject11.bin"/><Relationship Id="rId18" Type="http://schemas.openxmlformats.org/officeDocument/2006/relationships/image" Target="../media/image29.wmf"/><Relationship Id="rId17" Type="http://schemas.openxmlformats.org/officeDocument/2006/relationships/oleObject" Target="../embeddings/oleObject10.bin"/><Relationship Id="rId16" Type="http://schemas.openxmlformats.org/officeDocument/2006/relationships/image" Target="../media/image28.wmf"/><Relationship Id="rId15" Type="http://schemas.openxmlformats.org/officeDocument/2006/relationships/oleObject" Target="../embeddings/oleObject9.bin"/><Relationship Id="rId14" Type="http://schemas.openxmlformats.org/officeDocument/2006/relationships/image" Target="../media/image27.wmf"/><Relationship Id="rId13" Type="http://schemas.openxmlformats.org/officeDocument/2006/relationships/oleObject" Target="../embeddings/oleObject8.bin"/><Relationship Id="rId12" Type="http://schemas.openxmlformats.org/officeDocument/2006/relationships/image" Target="../media/image26.png"/><Relationship Id="rId11" Type="http://schemas.openxmlformats.org/officeDocument/2006/relationships/image" Target="../media/image25.png"/><Relationship Id="rId10" Type="http://schemas.openxmlformats.org/officeDocument/2006/relationships/image" Target="../media/image24.wmf"/><Relationship Id="rId1"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image" Target="../media/image36.wmf"/><Relationship Id="rId7" Type="http://schemas.openxmlformats.org/officeDocument/2006/relationships/oleObject" Target="../embeddings/oleObject14.bin"/><Relationship Id="rId6" Type="http://schemas.openxmlformats.org/officeDocument/2006/relationships/image" Target="../media/image35.wmf"/><Relationship Id="rId5" Type="http://schemas.openxmlformats.org/officeDocument/2006/relationships/oleObject" Target="../embeddings/oleObject13.bin"/><Relationship Id="rId4" Type="http://schemas.openxmlformats.org/officeDocument/2006/relationships/image" Target="../media/image34.png"/><Relationship Id="rId3" Type="http://schemas.openxmlformats.org/officeDocument/2006/relationships/image" Target="../media/image33.wmf"/><Relationship Id="rId2" Type="http://schemas.openxmlformats.org/officeDocument/2006/relationships/oleObject" Target="../embeddings/oleObject12.bin"/><Relationship Id="rId13" Type="http://schemas.openxmlformats.org/officeDocument/2006/relationships/notesSlide" Target="../notesSlides/notesSlide1.xml"/><Relationship Id="rId12" Type="http://schemas.openxmlformats.org/officeDocument/2006/relationships/vmlDrawing" Target="../drawings/vmlDrawing3.vml"/><Relationship Id="rId11" Type="http://schemas.openxmlformats.org/officeDocument/2006/relationships/slideLayout" Target="../slideLayouts/slideLayout30.xml"/><Relationship Id="rId10" Type="http://schemas.openxmlformats.org/officeDocument/2006/relationships/image" Target="../media/image38.png"/><Relationship Id="rId1"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42.png"/><Relationship Id="rId1" Type="http://schemas.openxmlformats.org/officeDocument/2006/relationships/image" Target="../media/image4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5.xml"/><Relationship Id="rId1" Type="http://schemas.openxmlformats.org/officeDocument/2006/relationships/image" Target="../media/image4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47.png"/><Relationship Id="rId1" Type="http://schemas.openxmlformats.org/officeDocument/2006/relationships/image" Target="../media/image4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49.jpeg"/><Relationship Id="rId1" Type="http://schemas.openxmlformats.org/officeDocument/2006/relationships/image" Target="../media/image48.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6.jpeg"/><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51.png"/><Relationship Id="rId1" Type="http://schemas.openxmlformats.org/officeDocument/2006/relationships/image" Target="../media/image50.png"/></Relationships>
</file>

<file path=ppt/slides/_rels/slide31.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6.xml"/><Relationship Id="rId5" Type="http://schemas.openxmlformats.org/officeDocument/2006/relationships/image" Target="../media/image55.png"/><Relationship Id="rId4" Type="http://schemas.openxmlformats.org/officeDocument/2006/relationships/image" Target="../media/image54.png"/><Relationship Id="rId3" Type="http://schemas.openxmlformats.org/officeDocument/2006/relationships/image" Target="../media/image53.png"/><Relationship Id="rId2" Type="http://schemas.openxmlformats.org/officeDocument/2006/relationships/image" Target="../media/image52.wmf"/><Relationship Id="rId1" Type="http://schemas.openxmlformats.org/officeDocument/2006/relationships/oleObject" Target="../embeddings/oleObject15.bin"/></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56.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image" Target="../media/image60.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64.png"/><Relationship Id="rId1" Type="http://schemas.openxmlformats.org/officeDocument/2006/relationships/image" Target="../media/image63.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6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6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5" Type="http://schemas.openxmlformats.org/officeDocument/2006/relationships/slideLayout" Target="../slideLayouts/slideLayout26.xml"/><Relationship Id="rId4" Type="http://schemas.openxmlformats.org/officeDocument/2006/relationships/image" Target="../media/image70.png"/><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image" Target="../media/image6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72.png"/><Relationship Id="rId1" Type="http://schemas.openxmlformats.org/officeDocument/2006/relationships/image" Target="../media/image7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74.png"/><Relationship Id="rId1" Type="http://schemas.openxmlformats.org/officeDocument/2006/relationships/image" Target="../media/image73.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image" Target="../media/image76.png"/><Relationship Id="rId2" Type="http://schemas.openxmlformats.org/officeDocument/2006/relationships/image" Target="../media/image74.png"/><Relationship Id="rId1" Type="http://schemas.openxmlformats.org/officeDocument/2006/relationships/image" Target="../media/image7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77.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image" Target="../media/image80.png"/><Relationship Id="rId2" Type="http://schemas.openxmlformats.org/officeDocument/2006/relationships/image" Target="../media/image78.png"/><Relationship Id="rId1" Type="http://schemas.openxmlformats.org/officeDocument/2006/relationships/image" Target="../media/image77.png"/></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26.xml"/><Relationship Id="rId4" Type="http://schemas.openxmlformats.org/officeDocument/2006/relationships/image" Target="../media/image82.png"/><Relationship Id="rId3"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image" Target="../media/image7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26.xml"/><Relationship Id="rId5" Type="http://schemas.openxmlformats.org/officeDocument/2006/relationships/image" Target="../media/image9.wmf"/><Relationship Id="rId4" Type="http://schemas.openxmlformats.org/officeDocument/2006/relationships/oleObject" Target="../embeddings/oleObject2.bin"/><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6.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424100"/>
            <a:ext cx="8229600" cy="1470025"/>
          </a:xfrm>
        </p:spPr>
        <p:txBody>
          <a:bodyPr/>
          <a:lstStyle/>
          <a:p>
            <a:r>
              <a:rPr lang="en-US" dirty="0"/>
              <a:t>Boolean Algebra</a:t>
            </a:r>
            <a:br>
              <a:rPr lang="en-US" dirty="0"/>
            </a:br>
            <a:br>
              <a:rPr lang="en-US" sz="2400" dirty="0"/>
            </a:br>
            <a:r>
              <a:rPr lang="zh-CN" altLang="en-US" dirty="0"/>
              <a:t>布尔代数</a:t>
            </a:r>
            <a:endParaRPr lang="en-US" dirty="0"/>
          </a:p>
        </p:txBody>
      </p:sp>
      <p:sp>
        <p:nvSpPr>
          <p:cNvPr id="6" name="Subtitle 2"/>
          <p:cNvSpPr>
            <a:spLocks noGrp="1"/>
          </p:cNvSpPr>
          <p:nvPr>
            <p:ph type="subTitle" idx="1"/>
          </p:nvPr>
        </p:nvSpPr>
        <p:spPr>
          <a:xfrm>
            <a:off x="457200" y="3962400"/>
            <a:ext cx="8229600" cy="1143000"/>
          </a:xfrm>
        </p:spPr>
        <p:txBody>
          <a:bodyPr/>
          <a:lstStyle/>
          <a:p>
            <a:r>
              <a:rPr lang="fr-FR" dirty="0" err="1"/>
              <a:t>Chapter</a:t>
            </a:r>
            <a:r>
              <a:rPr lang="fr-FR" dirty="0"/>
              <a:t> 12</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Boolean Expressions and Boolean Functions</a:t>
            </a:r>
            <a:r>
              <a:rPr lang="en-US" sz="1100" dirty="0"/>
              <a:t> 3</a:t>
            </a:r>
            <a:endParaRPr lang="en-US" sz="11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031399"/>
                <a:ext cx="8458200" cy="3271520"/>
              </a:xfrm>
            </p:spPr>
            <p:txBody>
              <a:bodyPr/>
              <a:lstStyle/>
              <a:p>
                <a:pPr>
                  <a:spcBef>
                    <a:spcPts val="600"/>
                  </a:spcBef>
                </a:pPr>
                <a:r>
                  <a:rPr lang="en-US" sz="2800" b="1" dirty="0">
                    <a:solidFill>
                      <a:schemeClr val="bg2"/>
                    </a:solidFill>
                  </a:rPr>
                  <a:t>Definition</a:t>
                </a:r>
                <a:r>
                  <a:rPr lang="en-US" sz="2800" dirty="0">
                    <a:solidFill>
                      <a:schemeClr val="bg2"/>
                    </a:solidFill>
                  </a:rPr>
                  <a:t>: </a:t>
                </a:r>
                <a:r>
                  <a:rPr lang="en-US" sz="2800" dirty="0"/>
                  <a:t>Boolean functions </a:t>
                </a:r>
                <a:r>
                  <a:rPr lang="en-US" sz="2800" i="1" dirty="0"/>
                  <a:t>F</a:t>
                </a:r>
                <a:r>
                  <a:rPr lang="en-US" sz="2800" dirty="0"/>
                  <a:t> and </a:t>
                </a:r>
                <a:r>
                  <a:rPr lang="en-US" sz="2800" i="1" dirty="0"/>
                  <a:t>G</a:t>
                </a:r>
                <a:r>
                  <a:rPr lang="en-US" sz="2800" dirty="0"/>
                  <a:t> of </a:t>
                </a:r>
                <a:r>
                  <a:rPr lang="en-US" sz="2800" i="1" dirty="0"/>
                  <a:t>n</a:t>
                </a:r>
                <a:r>
                  <a:rPr lang="en-US" sz="2800" dirty="0"/>
                  <a:t> variables are equal if and only if </a:t>
                </a:r>
                <a:r>
                  <a:rPr lang="en-US" sz="2800" i="1" dirty="0"/>
                  <a:t>F</a:t>
                </a:r>
                <a:r>
                  <a:rPr lang="en-US" sz="2800" dirty="0"/>
                  <a:t>(</a:t>
                </a:r>
                <a:r>
                  <a:rPr lang="en-US" sz="2800" i="1" dirty="0"/>
                  <a:t>b</a:t>
                </a:r>
                <a:r>
                  <a:rPr lang="en-US" sz="2800" baseline="-25000" dirty="0">
                    <a:latin typeface="Cambria Math" panose="02040503050406030204" pitchFamily="18" charset="0"/>
                    <a:ea typeface="Cambria Math" panose="02040503050406030204" pitchFamily="18" charset="0"/>
                  </a:rPr>
                  <a:t>1</a:t>
                </a:r>
                <a:r>
                  <a:rPr lang="en-US" sz="2800" dirty="0"/>
                  <a:t>, </a:t>
                </a:r>
                <a:r>
                  <a:rPr lang="en-US" sz="2800" i="1" dirty="0"/>
                  <a:t>b</a:t>
                </a:r>
                <a:r>
                  <a:rPr lang="en-US" sz="2800" baseline="-25000" dirty="0">
                    <a:latin typeface="Cambria Math" panose="02040503050406030204" pitchFamily="18" charset="0"/>
                    <a:ea typeface="Cambria Math" panose="02040503050406030204" pitchFamily="18" charset="0"/>
                  </a:rPr>
                  <a:t>2</a:t>
                </a:r>
                <a:r>
                  <a:rPr lang="en-US" sz="2800" dirty="0"/>
                  <a:t>, …, </a:t>
                </a:r>
                <a:r>
                  <a:rPr lang="en-US" sz="2800" i="1" dirty="0" err="1"/>
                  <a:t>b</a:t>
                </a:r>
                <a:r>
                  <a:rPr lang="en-US" sz="2800" i="1" baseline="-25000" dirty="0" err="1"/>
                  <a:t>n</a:t>
                </a:r>
                <a:r>
                  <a:rPr lang="en-US" sz="2800" dirty="0"/>
                  <a:t>)= </a:t>
                </a:r>
                <a:r>
                  <a:rPr lang="en-US" sz="2800" i="1" dirty="0"/>
                  <a:t>G</a:t>
                </a:r>
                <a:r>
                  <a:rPr lang="en-US" sz="2800" dirty="0"/>
                  <a:t>(</a:t>
                </a:r>
                <a:r>
                  <a:rPr lang="en-US" sz="2800" i="1" dirty="0"/>
                  <a:t>b</a:t>
                </a:r>
                <a:r>
                  <a:rPr lang="en-US" sz="2800" baseline="-25000" dirty="0">
                    <a:latin typeface="Cambria Math" panose="02040503050406030204" pitchFamily="18" charset="0"/>
                    <a:ea typeface="Cambria Math" panose="02040503050406030204" pitchFamily="18" charset="0"/>
                  </a:rPr>
                  <a:t>1</a:t>
                </a:r>
                <a:r>
                  <a:rPr lang="en-US" sz="2800" dirty="0"/>
                  <a:t>, </a:t>
                </a:r>
                <a:r>
                  <a:rPr lang="en-US" sz="2800" i="1" dirty="0"/>
                  <a:t>b</a:t>
                </a:r>
                <a:r>
                  <a:rPr lang="en-US" sz="2800" baseline="-25000" dirty="0">
                    <a:latin typeface="Cambria Math" panose="02040503050406030204" pitchFamily="18" charset="0"/>
                    <a:ea typeface="Cambria Math" panose="02040503050406030204" pitchFamily="18" charset="0"/>
                  </a:rPr>
                  <a:t>2</a:t>
                </a:r>
                <a:r>
                  <a:rPr lang="en-US" sz="2800" dirty="0"/>
                  <a:t>, …, </a:t>
                </a:r>
                <a:r>
                  <a:rPr lang="en-US" sz="2800" i="1" dirty="0" err="1"/>
                  <a:t>b</a:t>
                </a:r>
                <a:r>
                  <a:rPr lang="en-US" sz="2800" i="1" baseline="-25000" dirty="0" err="1"/>
                  <a:t>n</a:t>
                </a:r>
                <a:r>
                  <a:rPr lang="en-US" sz="2800" dirty="0"/>
                  <a:t>) whenever </a:t>
                </a:r>
                <a:r>
                  <a:rPr lang="en-US" sz="2800" i="1" dirty="0"/>
                  <a:t>b</a:t>
                </a:r>
                <a:r>
                  <a:rPr lang="en-US" sz="2800" baseline="-25000" dirty="0">
                    <a:latin typeface="Cambria Math" panose="02040503050406030204" pitchFamily="18" charset="0"/>
                    <a:ea typeface="Cambria Math" panose="02040503050406030204" pitchFamily="18" charset="0"/>
                  </a:rPr>
                  <a:t>1</a:t>
                </a:r>
                <a:r>
                  <a:rPr lang="en-US" sz="2800" dirty="0"/>
                  <a:t>, </a:t>
                </a:r>
                <a:r>
                  <a:rPr lang="en-US" sz="2800" i="1" dirty="0"/>
                  <a:t>b</a:t>
                </a:r>
                <a:r>
                  <a:rPr lang="en-US" sz="2800" baseline="-25000" dirty="0">
                    <a:latin typeface="Cambria Math" panose="02040503050406030204" pitchFamily="18" charset="0"/>
                    <a:ea typeface="Cambria Math" panose="02040503050406030204" pitchFamily="18" charset="0"/>
                  </a:rPr>
                  <a:t>2</a:t>
                </a:r>
                <a:r>
                  <a:rPr lang="en-US" sz="2800" dirty="0"/>
                  <a:t>, …, </a:t>
                </a:r>
                <a:r>
                  <a:rPr lang="en-US" sz="2800" i="1" dirty="0" err="1"/>
                  <a:t>b</a:t>
                </a:r>
                <a:r>
                  <a:rPr lang="en-US" sz="2800" i="1" baseline="-25000" dirty="0" err="1"/>
                  <a:t>n</a:t>
                </a:r>
                <a:r>
                  <a:rPr lang="en-US" sz="2800" dirty="0"/>
                  <a:t>  belong to </a:t>
                </a:r>
                <a:r>
                  <a:rPr lang="en-US" sz="2800" i="1" dirty="0"/>
                  <a:t>B</a:t>
                </a:r>
                <a:r>
                  <a:rPr lang="en-US" sz="2800" dirty="0"/>
                  <a:t>. Two different Boolean expressions that represent the same function are </a:t>
                </a:r>
                <a:r>
                  <a:rPr lang="en-US" sz="2800" i="1" dirty="0">
                    <a:solidFill>
                      <a:schemeClr val="bg2"/>
                    </a:solidFill>
                  </a:rPr>
                  <a:t>equivalent </a:t>
                </a:r>
                <a:r>
                  <a:rPr lang="en-US" altLang="zh-CN" sz="2800" dirty="0">
                    <a:solidFill>
                      <a:schemeClr val="bg2"/>
                    </a:solidFill>
                  </a:rPr>
                  <a:t>(</a:t>
                </a:r>
                <a:r>
                  <a:rPr lang="zh-CN" altLang="en-US" sz="2800" dirty="0">
                    <a:solidFill>
                      <a:schemeClr val="bg2"/>
                    </a:solidFill>
                  </a:rPr>
                  <a:t>等价的</a:t>
                </a:r>
                <a:r>
                  <a:rPr lang="en-US" altLang="zh-CN" sz="2800" dirty="0">
                    <a:solidFill>
                      <a:schemeClr val="bg2"/>
                    </a:solidFill>
                  </a:rPr>
                  <a:t>) </a:t>
                </a:r>
                <a:r>
                  <a:rPr lang="en-US" sz="2800" dirty="0"/>
                  <a:t>.</a:t>
                </a:r>
                <a:endParaRPr lang="en-US" sz="2800" dirty="0"/>
              </a:p>
              <a:p>
                <a:pPr>
                  <a:spcBef>
                    <a:spcPts val="600"/>
                  </a:spcBef>
                </a:pPr>
                <a:r>
                  <a:rPr lang="en-US" sz="2800" b="1" dirty="0">
                    <a:solidFill>
                      <a:schemeClr val="bg2"/>
                    </a:solidFill>
                  </a:rPr>
                  <a:t>Definition</a:t>
                </a:r>
                <a:r>
                  <a:rPr lang="en-US" sz="2800" dirty="0">
                    <a:solidFill>
                      <a:schemeClr val="bg2"/>
                    </a:solidFill>
                  </a:rPr>
                  <a:t>: </a:t>
                </a:r>
                <a:r>
                  <a:rPr lang="en-US" sz="2800" dirty="0"/>
                  <a:t>The </a:t>
                </a:r>
                <a:r>
                  <a:rPr lang="en-US" sz="2800" i="1" dirty="0">
                    <a:solidFill>
                      <a:schemeClr val="bg2"/>
                    </a:solidFill>
                  </a:rPr>
                  <a:t>complement</a:t>
                </a:r>
                <a:r>
                  <a:rPr lang="en-US" sz="2800" dirty="0"/>
                  <a:t> of the Boolean function </a:t>
                </a:r>
                <a:r>
                  <a:rPr lang="en-US" sz="2800" i="1" dirty="0"/>
                  <a:t>F</a:t>
                </a:r>
                <a:r>
                  <a:rPr lang="en-US" sz="2800" dirty="0"/>
                  <a:t> is the function </a:t>
                </a:r>
                <a14:m>
                  <m:oMath xmlns:m="http://schemas.openxmlformats.org/officeDocument/2006/math">
                    <m:acc>
                      <m:accPr>
                        <m:chr m:val="̅"/>
                        <m:ctrlPr>
                          <a:rPr lang="en-US" sz="2800" i="1">
                            <a:latin typeface="Cambria Math" panose="02040503050406030204" pitchFamily="18" charset="0"/>
                          </a:rPr>
                        </m:ctrlPr>
                      </m:accPr>
                      <m:e>
                        <m:r>
                          <m:rPr>
                            <m:nor/>
                          </m:rPr>
                          <a:rPr lang="en-US" sz="2800" i="1" smtClean="0">
                            <a:latin typeface="Cambria Math" panose="02040503050406030204" pitchFamily="18" charset="0"/>
                          </a:rPr>
                          <m:t>F</m:t>
                        </m:r>
                      </m:e>
                    </m:acc>
                    <m:r>
                      <a:rPr lang="en-US" sz="2800">
                        <a:latin typeface="Cambria Math" panose="02040503050406030204"/>
                      </a:rPr>
                      <m:t>,</m:t>
                    </m:r>
                  </m:oMath>
                </a14:m>
                <a:r>
                  <a:rPr lang="en-US" sz="2800" dirty="0"/>
                  <a:t> where </a:t>
                </a:r>
                <a:endParaRPr lang="en-US" sz="28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57200" y="1031399"/>
                <a:ext cx="8458200" cy="3271520"/>
              </a:xfrm>
              <a:blipFill rotWithShape="1">
                <a:blip r:embed="rId1"/>
                <a:stretch>
                  <a:fillRect t="-5" b="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Object 3"/>
              <p:cNvSpPr txBox="1"/>
              <p:nvPr/>
            </p:nvSpPr>
            <p:spPr>
              <a:xfrm>
                <a:off x="3733800" y="3770453"/>
                <a:ext cx="4876800" cy="528638"/>
              </a:xfrm>
              <a:prstGeom prst="rect">
                <a:avLst/>
              </a:prstGeom>
            </p:spPr>
            <p:txBody>
              <a:bodyPr>
                <a:noAutofit/>
              </a:bodyPr>
              <a:lstStyle/>
              <a:p>
                <a14:m>
                  <m:oMathPara xmlns:m="http://schemas.openxmlformats.org/officeDocument/2006/math">
                    <m:oMathParaPr>
                      <m:jc m:val="left"/>
                    </m:oMathParaPr>
                    <m:oMath xmlns:m="http://schemas.openxmlformats.org/officeDocument/2006/math">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𝐹</m:t>
                          </m:r>
                        </m:e>
                      </m:bar>
                      <m:r>
                        <a:rPr lang="zh-CN" altLang="en-US" sz="2400" i="1">
                          <a:solidFill>
                            <a:srgbClr val="000000"/>
                          </a:solidFill>
                          <a:latin typeface="Cambria Math" panose="02040503050406030204" pitchFamily="18" charset="0"/>
                        </a:rPr>
                        <m:t> </m:t>
                      </m:r>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𝑛</m:t>
                              </m:r>
                            </m:sub>
                          </m:sSub>
                        </m:e>
                      </m:d>
                      <m:r>
                        <a:rPr lang="zh-CN" altLang="en-US" sz="2400" i="1">
                          <a:solidFill>
                            <a:srgbClr val="000000"/>
                          </a:solidFill>
                          <a:latin typeface="Cambria Math" panose="02040503050406030204" pitchFamily="18" charset="0"/>
                        </a:rPr>
                        <m:t>= </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𝐹</m:t>
                          </m:r>
                          <m:d>
                            <m:dPr>
                              <m:ctrlPr>
                                <a:rPr lang="zh-CN" altLang="en-US" sz="2400" i="1">
                                  <a:solidFill>
                                    <a:srgbClr val="000000"/>
                                  </a:solidFill>
                                  <a:latin typeface="Cambria Math" panose="02040503050406030204" pitchFamily="18" charset="0"/>
                                </a:rPr>
                              </m:ctrlPr>
                            </m:d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𝑥</m:t>
                                  </m:r>
                                </m:e>
                                <m:sub>
                                  <m:r>
                                    <a:rPr lang="zh-CN" altLang="en-US" sz="2400" i="1">
                                      <a:solidFill>
                                        <a:srgbClr val="000000"/>
                                      </a:solidFill>
                                      <a:latin typeface="Cambria Math" panose="02040503050406030204" pitchFamily="18" charset="0"/>
                                    </a:rPr>
                                    <m:t>𝑛</m:t>
                                  </m:r>
                                </m:sub>
                              </m:sSub>
                            </m:e>
                          </m:d>
                        </m:e>
                      </m:bar>
                      <m:r>
                        <a:rPr lang="zh-CN" altLang="en-US" sz="2400" i="1">
                          <a:solidFill>
                            <a:srgbClr val="000000"/>
                          </a:solidFill>
                          <a:latin typeface="Cambria Math" panose="02040503050406030204" pitchFamily="18" charset="0"/>
                        </a:rPr>
                        <m:t>.</m:t>
                      </m:r>
                    </m:oMath>
                  </m:oMathPara>
                </a14:m>
                <a:endParaRPr lang="zh-CN" altLang="en-US" sz="2400" dirty="0"/>
              </a:p>
            </p:txBody>
          </p:sp>
        </mc:Choice>
        <mc:Fallback>
          <p:sp>
            <p:nvSpPr>
              <p:cNvPr id="7" name="Object 3"/>
              <p:cNvSpPr txBox="1">
                <a:spLocks noRot="1" noChangeAspect="1" noMove="1" noResize="1" noEditPoints="1" noAdjustHandles="1" noChangeArrowheads="1" noChangeShapeType="1" noTextEdit="1"/>
              </p:cNvSpPr>
              <p:nvPr/>
            </p:nvSpPr>
            <p:spPr>
              <a:xfrm>
                <a:off x="3733800" y="3770453"/>
                <a:ext cx="4876800" cy="528638"/>
              </a:xfrm>
              <a:prstGeom prst="rect">
                <a:avLst/>
              </a:prstGeom>
              <a:blipFill rotWithShape="1">
                <a:blip r:embed="rId2"/>
                <a:stretch>
                  <a:fillRect t="-87" b="27"/>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57200" y="4299091"/>
            <a:ext cx="8458200" cy="1371600"/>
          </a:xfrm>
        </p:spPr>
        <p:txBody>
          <a:bodyPr/>
          <a:lstStyle/>
          <a:p>
            <a:r>
              <a:rPr lang="en-US" sz="2800" b="1" dirty="0">
                <a:solidFill>
                  <a:schemeClr val="bg2"/>
                </a:solidFill>
              </a:rPr>
              <a:t>Definition</a:t>
            </a:r>
            <a:r>
              <a:rPr lang="en-US" sz="2800" dirty="0">
                <a:solidFill>
                  <a:schemeClr val="bg2"/>
                </a:solidFill>
              </a:rPr>
              <a:t>: </a:t>
            </a:r>
            <a:r>
              <a:rPr lang="en-US" sz="2800" dirty="0"/>
              <a:t>Let </a:t>
            </a:r>
            <a:r>
              <a:rPr lang="en-US" sz="2800" i="1" dirty="0"/>
              <a:t>F</a:t>
            </a:r>
            <a:r>
              <a:rPr lang="en-US" sz="2800" dirty="0"/>
              <a:t> and </a:t>
            </a:r>
            <a:r>
              <a:rPr lang="en-US" sz="2800" i="1" dirty="0"/>
              <a:t>G</a:t>
            </a:r>
            <a:r>
              <a:rPr lang="en-US" sz="2800" dirty="0"/>
              <a:t> be Boolean functions of degree </a:t>
            </a:r>
            <a:r>
              <a:rPr lang="en-US" sz="2800" i="1" dirty="0"/>
              <a:t>n</a:t>
            </a:r>
            <a:r>
              <a:rPr lang="en-US" sz="2800" dirty="0"/>
              <a:t>. The </a:t>
            </a:r>
            <a:r>
              <a:rPr lang="en-US" sz="2800" dirty="0">
                <a:solidFill>
                  <a:schemeClr val="bg2"/>
                </a:solidFill>
              </a:rPr>
              <a:t>Boolean sum </a:t>
            </a:r>
            <a:r>
              <a:rPr lang="en-US" sz="2800" i="1" dirty="0"/>
              <a:t>F</a:t>
            </a:r>
            <a:r>
              <a:rPr lang="en-US" sz="2800" dirty="0"/>
              <a:t> + </a:t>
            </a:r>
            <a:r>
              <a:rPr lang="en-US" sz="2800" i="1" dirty="0"/>
              <a:t>G</a:t>
            </a:r>
            <a:r>
              <a:rPr lang="en-US" sz="2800" dirty="0"/>
              <a:t> and the </a:t>
            </a:r>
            <a:r>
              <a:rPr lang="en-US" sz="2800" dirty="0">
                <a:solidFill>
                  <a:schemeClr val="bg2"/>
                </a:solidFill>
              </a:rPr>
              <a:t>Boolean product </a:t>
            </a:r>
            <a:r>
              <a:rPr lang="en-US" sz="2800" i="1" dirty="0"/>
              <a:t>FG</a:t>
            </a:r>
            <a:r>
              <a:rPr lang="en-US" sz="2800" dirty="0"/>
              <a:t> are defined by</a:t>
            </a:r>
            <a:endParaRPr lang="en-US" sz="2800" dirty="0"/>
          </a:p>
        </p:txBody>
      </p:sp>
      <mc:AlternateContent xmlns:mc="http://schemas.openxmlformats.org/markup-compatibility/2006">
        <mc:Choice xmlns:a14="http://schemas.microsoft.com/office/drawing/2010/main" Requires="a14">
          <p:sp>
            <p:nvSpPr>
              <p:cNvPr id="8" name="Object 5"/>
              <p:cNvSpPr txBox="1"/>
              <p:nvPr/>
            </p:nvSpPr>
            <p:spPr>
              <a:xfrm>
                <a:off x="685800" y="5719110"/>
                <a:ext cx="8229600" cy="960437"/>
              </a:xfrm>
              <a:prstGeom prst="rect">
                <a:avLst/>
              </a:prstGeom>
            </p:spPr>
            <p:txBody>
              <a:bodyPr>
                <a:noAutofit/>
              </a:bodyPr>
              <a:lstStyle/>
              <a:p>
                <a:pPr algn="ctr"/>
                <a14:m>
                  <m:oMathPara xmlns:m="http://schemas.openxmlformats.org/officeDocument/2006/math">
                    <m:oMathParaPr>
                      <m:jc m:val="center"/>
                    </m:oMathParaPr>
                    <m:oMath xmlns:m="http://schemas.openxmlformats.org/officeDocument/2006/math">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𝐹</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𝐺</m:t>
                          </m:r>
                        </m:e>
                      </m:d>
                      <m:d>
                        <m:dPr>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2</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𝑛</m:t>
                              </m:r>
                            </m:sub>
                          </m:sSub>
                        </m:e>
                      </m:d>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𝐹</m:t>
                      </m:r>
                      <m:d>
                        <m:dPr>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2</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𝑛</m:t>
                              </m:r>
                            </m:sub>
                          </m:sSub>
                        </m:e>
                      </m:d>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𝐺</m:t>
                      </m:r>
                      <m:d>
                        <m:dPr>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2</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𝑛</m:t>
                              </m:r>
                            </m:sub>
                          </m:sSub>
                        </m:e>
                      </m:d>
                    </m:oMath>
                    <m:oMath xmlns:m="http://schemas.openxmlformats.org/officeDocument/2006/math">
                      <m:d>
                        <m:dPr>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𝐹𝐺</m:t>
                          </m:r>
                        </m:e>
                      </m:d>
                      <m:d>
                        <m:dPr>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2</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𝑛</m:t>
                              </m:r>
                            </m:sub>
                          </m:sSub>
                        </m:e>
                      </m:d>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𝐹</m:t>
                      </m:r>
                      <m:d>
                        <m:dPr>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2</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𝑛</m:t>
                              </m:r>
                            </m:sub>
                          </m:sSub>
                        </m:e>
                      </m:d>
                      <m:r>
                        <a:rPr lang="zh-CN" altLang="en-US" sz="2200" i="1">
                          <a:solidFill>
                            <a:srgbClr val="000000"/>
                          </a:solidFill>
                          <a:latin typeface="Cambria Math" panose="02040503050406030204" pitchFamily="18" charset="0"/>
                        </a:rPr>
                        <m:t>𝐺</m:t>
                      </m:r>
                      <m:d>
                        <m:dPr>
                          <m:ctrlPr>
                            <a:rPr lang="zh-CN" altLang="en-US" sz="2200" i="1">
                              <a:solidFill>
                                <a:srgbClr val="000000"/>
                              </a:solidFill>
                              <a:latin typeface="Cambria Math" panose="02040503050406030204" pitchFamily="18" charset="0"/>
                            </a:rPr>
                          </m:ctrlPr>
                        </m:dPr>
                        <m:e>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1</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2</m:t>
                              </m:r>
                            </m:sub>
                          </m:sSub>
                          <m:r>
                            <a:rPr lang="zh-CN" altLang="en-US" sz="2200" i="1">
                              <a:solidFill>
                                <a:srgbClr val="000000"/>
                              </a:solidFill>
                              <a:latin typeface="Cambria Math" panose="02040503050406030204" pitchFamily="18" charset="0"/>
                            </a:rPr>
                            <m:t>,…,</m:t>
                          </m:r>
                          <m:sSub>
                            <m:sSubPr>
                              <m:ctrlPr>
                                <a:rPr lang="zh-CN" altLang="en-US" sz="2200" i="1">
                                  <a:solidFill>
                                    <a:srgbClr val="000000"/>
                                  </a:solidFill>
                                  <a:latin typeface="Cambria Math" panose="02040503050406030204" pitchFamily="18" charset="0"/>
                                </a:rPr>
                              </m:ctrlPr>
                            </m:sSubPr>
                            <m:e>
                              <m:r>
                                <a:rPr lang="zh-CN" altLang="en-US" sz="2200" i="1">
                                  <a:solidFill>
                                    <a:srgbClr val="000000"/>
                                  </a:solidFill>
                                  <a:latin typeface="Cambria Math" panose="02040503050406030204" pitchFamily="18" charset="0"/>
                                </a:rPr>
                                <m:t>𝑥</m:t>
                              </m:r>
                            </m:e>
                            <m:sub>
                              <m:r>
                                <a:rPr lang="zh-CN" altLang="en-US" sz="2200" i="1">
                                  <a:solidFill>
                                    <a:srgbClr val="000000"/>
                                  </a:solidFill>
                                  <a:latin typeface="Cambria Math" panose="02040503050406030204" pitchFamily="18" charset="0"/>
                                </a:rPr>
                                <m:t>𝑛</m:t>
                              </m:r>
                            </m:sub>
                          </m:sSub>
                        </m:e>
                      </m:d>
                    </m:oMath>
                  </m:oMathPara>
                </a14:m>
                <a:endParaRPr lang="zh-CN" altLang="en-US" sz="2200" dirty="0"/>
              </a:p>
            </p:txBody>
          </p:sp>
        </mc:Choice>
        <mc:Fallback>
          <p:sp>
            <p:nvSpPr>
              <p:cNvPr id="8" name="Object 5"/>
              <p:cNvSpPr txBox="1">
                <a:spLocks noRot="1" noChangeAspect="1" noMove="1" noResize="1" noEditPoints="1" noAdjustHandles="1" noChangeArrowheads="1" noChangeShapeType="1" noTextEdit="1"/>
              </p:cNvSpPr>
              <p:nvPr/>
            </p:nvSpPr>
            <p:spPr>
              <a:xfrm>
                <a:off x="685800" y="5719110"/>
                <a:ext cx="8229600" cy="960437"/>
              </a:xfrm>
              <a:prstGeom prst="rect">
                <a:avLst/>
              </a:prstGeom>
              <a:blipFill rotWithShape="1">
                <a:blip r:embed="rId3"/>
                <a:stretch>
                  <a:fillRect t="-31" b="64"/>
                </a:stretch>
              </a:blipFill>
            </p:spPr>
            <p:txBody>
              <a:bodyPr/>
              <a:lstStyle/>
              <a:p>
                <a:r>
                  <a:rPr lang="zh-CN"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Boolean Functions</a:t>
            </a:r>
            <a:endParaRPr lang="en-US" dirty="0"/>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457200" y="1295400"/>
                <a:ext cx="8458200" cy="3581400"/>
              </a:xfrm>
            </p:spPr>
            <p:txBody>
              <a:bodyPr/>
              <a:lstStyle/>
              <a:p>
                <a:pPr>
                  <a:spcBef>
                    <a:spcPts val="0"/>
                  </a:spcBef>
                </a:pPr>
                <a:r>
                  <a:rPr lang="en-US" sz="2200" b="1" dirty="0">
                    <a:solidFill>
                      <a:schemeClr val="bg2"/>
                    </a:solidFill>
                  </a:rPr>
                  <a:t>Example</a:t>
                </a:r>
                <a:r>
                  <a:rPr lang="en-US" sz="2200" dirty="0">
                    <a:solidFill>
                      <a:schemeClr val="bg2"/>
                    </a:solidFill>
                  </a:rPr>
                  <a:t>: </a:t>
                </a:r>
                <a:r>
                  <a:rPr lang="en-US" sz="2200" dirty="0"/>
                  <a:t>How many different Boolean functions of degree </a:t>
                </a:r>
                <a:r>
                  <a:rPr lang="en-US" sz="2200" i="1" dirty="0"/>
                  <a:t>n</a:t>
                </a:r>
                <a:r>
                  <a:rPr lang="en-US" sz="2200" dirty="0"/>
                  <a:t> are there?</a:t>
                </a:r>
                <a:endParaRPr lang="en-US" sz="2200" dirty="0"/>
              </a:p>
              <a:p>
                <a:pPr>
                  <a:spcBef>
                    <a:spcPts val="0"/>
                  </a:spcBef>
                </a:pPr>
                <a:r>
                  <a:rPr lang="en-US" sz="2200" b="1" dirty="0">
                    <a:solidFill>
                      <a:schemeClr val="bg2"/>
                    </a:solidFill>
                  </a:rPr>
                  <a:t>Solution</a:t>
                </a:r>
                <a:r>
                  <a:rPr lang="en-US" sz="2200" dirty="0">
                    <a:solidFill>
                      <a:schemeClr val="bg2"/>
                    </a:solidFill>
                  </a:rPr>
                  <a:t>: </a:t>
                </a:r>
                <a:r>
                  <a:rPr lang="en-US" sz="2200" dirty="0"/>
                  <a:t>By the product rule for counting, there are </a:t>
                </a:r>
                <a:r>
                  <a:rPr lang="en-US" sz="2200" dirty="0">
                    <a:ea typeface="Cambria Math" panose="02040503050406030204" pitchFamily="18" charset="0"/>
                  </a:rPr>
                  <a:t>2</a:t>
                </a:r>
                <a:r>
                  <a:rPr lang="en-US" sz="2200" i="1" baseline="30000" dirty="0"/>
                  <a:t>n</a:t>
                </a:r>
                <a:r>
                  <a:rPr lang="en-US" sz="2200" dirty="0"/>
                  <a:t> different </a:t>
                </a:r>
                <a:r>
                  <a:rPr lang="en-US" sz="2200" i="1" dirty="0"/>
                  <a:t>n</a:t>
                </a:r>
                <a:r>
                  <a:rPr lang="en-US" sz="2200" dirty="0"/>
                  <a:t>-tuples of </a:t>
                </a:r>
                <a:r>
                  <a:rPr lang="en-US" sz="2200" dirty="0">
                    <a:ea typeface="Cambria Math" panose="02040503050406030204" pitchFamily="18" charset="0"/>
                  </a:rPr>
                  <a:t>0</a:t>
                </a:r>
                <a:r>
                  <a:rPr lang="en-US" sz="2200" dirty="0"/>
                  <a:t>s and </a:t>
                </a:r>
                <a:r>
                  <a:rPr lang="en-US" sz="2200" dirty="0">
                    <a:ea typeface="Cambria Math" panose="02040503050406030204" pitchFamily="18" charset="0"/>
                  </a:rPr>
                  <a:t>1</a:t>
                </a:r>
                <a:r>
                  <a:rPr lang="en-US" sz="2200" dirty="0"/>
                  <a:t>s. Because a Boolean function is an assignment of </a:t>
                </a:r>
                <a:r>
                  <a:rPr lang="en-US" sz="2200" dirty="0">
                    <a:ea typeface="Cambria Math" panose="02040503050406030204" pitchFamily="18" charset="0"/>
                  </a:rPr>
                  <a:t>0</a:t>
                </a:r>
                <a:r>
                  <a:rPr lang="en-US" sz="2200" dirty="0"/>
                  <a:t> or </a:t>
                </a:r>
                <a:r>
                  <a:rPr lang="en-US" sz="2200" dirty="0">
                    <a:ea typeface="Cambria Math" panose="02040503050406030204" pitchFamily="18" charset="0"/>
                  </a:rPr>
                  <a:t>1</a:t>
                </a:r>
                <a:r>
                  <a:rPr lang="en-US" sz="2200" dirty="0"/>
                  <a:t> to each of these  different n-tuples,</a:t>
                </a:r>
                <a:br>
                  <a:rPr lang="en-US" sz="2200" dirty="0"/>
                </a:br>
                <a:r>
                  <a:rPr lang="en-US" sz="2200" dirty="0"/>
                  <a:t>by the product rule there are</a:t>
                </a:r>
                <a:br>
                  <a:rPr lang="en-US" sz="2200" dirty="0"/>
                </a:br>
                <a14:m>
                  <m:oMath xmlns:m="http://schemas.openxmlformats.org/officeDocument/2006/math">
                    <m:sSup>
                      <m:sSupPr>
                        <m:ctrlPr>
                          <a:rPr lang="en-US" sz="2200" i="1">
                            <a:latin typeface="Cambria Math" panose="02040503050406030204" pitchFamily="18" charset="0"/>
                          </a:rPr>
                        </m:ctrlPr>
                      </m:sSupPr>
                      <m:e>
                        <m:r>
                          <a:rPr lang="en-US" sz="2200" i="1">
                            <a:latin typeface="Cambria Math" panose="02040503050406030204" pitchFamily="18" charset="0"/>
                          </a:rPr>
                          <m:t>2</m:t>
                        </m:r>
                      </m:e>
                      <m:sup>
                        <m:sSup>
                          <m:sSupPr>
                            <m:ctrlPr>
                              <a:rPr lang="en-US" sz="2200" i="1">
                                <a:latin typeface="Cambria Math" panose="02040503050406030204" pitchFamily="18" charset="0"/>
                              </a:rPr>
                            </m:ctrlPr>
                          </m:sSupPr>
                          <m:e>
                            <m:r>
                              <a:rPr lang="en-US" sz="2200" i="1">
                                <a:latin typeface="Cambria Math" panose="02040503050406030204" pitchFamily="18" charset="0"/>
                              </a:rPr>
                              <m:t>2</m:t>
                            </m:r>
                          </m:e>
                          <m:sup>
                            <m:r>
                              <a:rPr lang="en-US" sz="2200" i="1">
                                <a:latin typeface="Cambria Math" panose="02040503050406030204" pitchFamily="18" charset="0"/>
                              </a:rPr>
                              <m:t>𝑛</m:t>
                            </m:r>
                          </m:sup>
                        </m:sSup>
                      </m:sup>
                    </m:sSup>
                  </m:oMath>
                </a14:m>
                <a:r>
                  <a:rPr lang="en-US" sz="2200" dirty="0"/>
                  <a:t> different Boolean functions</a:t>
                </a:r>
                <a:br>
                  <a:rPr lang="en-US" sz="2200" dirty="0"/>
                </a:br>
                <a:r>
                  <a:rPr lang="en-US" sz="2200" dirty="0"/>
                  <a:t>of degree </a:t>
                </a:r>
                <a:r>
                  <a:rPr lang="en-US" sz="2200" i="1" dirty="0"/>
                  <a:t>n</a:t>
                </a:r>
                <a:r>
                  <a:rPr lang="en-US" sz="2200" dirty="0"/>
                  <a:t>. The example tells us</a:t>
                </a:r>
                <a:br>
                  <a:rPr lang="en-US" sz="2200" dirty="0"/>
                </a:br>
                <a:r>
                  <a:rPr lang="en-US" sz="2200" dirty="0"/>
                  <a:t>that there are </a:t>
                </a:r>
                <a:r>
                  <a:rPr lang="en-US" sz="2200" dirty="0">
                    <a:ea typeface="Cambria Math" panose="02040503050406030204" pitchFamily="18" charset="0"/>
                  </a:rPr>
                  <a:t>16</a:t>
                </a:r>
                <a:r>
                  <a:rPr lang="en-US" sz="2200" dirty="0"/>
                  <a:t> different</a:t>
                </a:r>
                <a:br>
                  <a:rPr lang="en-US" sz="2200" dirty="0"/>
                </a:br>
                <a:r>
                  <a:rPr lang="en-US" sz="2200" dirty="0"/>
                  <a:t>Boolean functions of degree two.</a:t>
                </a:r>
                <a:br>
                  <a:rPr lang="en-US" sz="2200" dirty="0"/>
                </a:br>
                <a:r>
                  <a:rPr lang="en-US" sz="2200" dirty="0"/>
                  <a:t>We display these in Table </a:t>
                </a:r>
                <a:r>
                  <a:rPr lang="en-US" sz="2200" dirty="0">
                    <a:ea typeface="Cambria Math" panose="02040503050406030204" pitchFamily="18" charset="0"/>
                  </a:rPr>
                  <a:t>3</a:t>
                </a:r>
                <a:r>
                  <a:rPr lang="en-US" sz="2200" dirty="0"/>
                  <a:t>.</a:t>
                </a:r>
                <a:endParaRPr lang="en-US" sz="2200" dirty="0"/>
              </a:p>
            </p:txBody>
          </p:sp>
        </mc:Choice>
        <mc:Fallback>
          <p:sp>
            <p:nvSpPr>
              <p:cNvPr id="6" name="Content Placeholder 2"/>
              <p:cNvSpPr>
                <a:spLocks noRot="1" noChangeAspect="1" noMove="1" noResize="1" noEditPoints="1" noAdjustHandles="1" noChangeArrowheads="1" noChangeShapeType="1" noTextEdit="1"/>
              </p:cNvSpPr>
              <p:nvPr>
                <p:ph idx="1"/>
              </p:nvPr>
            </p:nvSpPr>
            <p:spPr>
              <a:xfrm>
                <a:off x="457200" y="1295400"/>
                <a:ext cx="8458200" cy="3581400"/>
              </a:xfrm>
              <a:blipFill rotWithShape="1">
                <a:blip r:embed="rId1"/>
                <a:stretch>
                  <a:fillRect/>
                </a:stretch>
              </a:blipFill>
            </p:spPr>
            <p:txBody>
              <a:bodyPr/>
              <a:lstStyle/>
              <a:p>
                <a:r>
                  <a:rPr lang="zh-CN" altLang="en-US">
                    <a:noFill/>
                  </a:rPr>
                  <a:t> </a:t>
                </a:r>
              </a:p>
            </p:txBody>
          </p:sp>
        </mc:Fallback>
      </mc:AlternateContent>
      <p:sp>
        <p:nvSpPr>
          <p:cNvPr id="7" name="Content Placeholder 3"/>
          <p:cNvSpPr>
            <a:spLocks noGrp="1"/>
          </p:cNvSpPr>
          <p:nvPr>
            <p:ph idx="13"/>
          </p:nvPr>
        </p:nvSpPr>
        <p:spPr>
          <a:xfrm>
            <a:off x="1295400" y="5029200"/>
            <a:ext cx="7040880" cy="304800"/>
          </a:xfrm>
          <a:solidFill>
            <a:srgbClr val="E1F3FF"/>
          </a:solidFill>
          <a:ln w="28575">
            <a:solidFill>
              <a:srgbClr val="00B0F0"/>
            </a:solidFill>
          </a:ln>
        </p:spPr>
        <p:txBody>
          <a:bodyPr anchor="ctr"/>
          <a:lstStyle/>
          <a:p>
            <a:r>
              <a:rPr lang="en-US" sz="1600" b="1" dirty="0"/>
              <a:t>TABLE 3 </a:t>
            </a:r>
            <a:r>
              <a:rPr lang="en-US" sz="1600" dirty="0"/>
              <a:t>The 16 Boolean Functions of Degree Two.</a:t>
            </a:r>
            <a:endParaRPr lang="en-US" sz="1600" dirty="0"/>
          </a:p>
        </p:txBody>
      </p:sp>
      <p:graphicFrame>
        <p:nvGraphicFramePr>
          <p:cNvPr id="2" name="Table 4"/>
          <p:cNvGraphicFramePr>
            <a:graphicFrameLocks noGrp="1"/>
          </p:cNvGraphicFramePr>
          <p:nvPr/>
        </p:nvGraphicFramePr>
        <p:xfrm>
          <a:off x="1295400" y="5334000"/>
          <a:ext cx="7040880" cy="1315720"/>
        </p:xfrm>
        <a:graphic>
          <a:graphicData uri="http://schemas.openxmlformats.org/drawingml/2006/table">
            <a:tbl>
              <a:tblPr firstRow="1" bandRow="1">
                <a:tableStyleId>{5C22544A-7EE6-4342-B048-85BDC9FD1C3A}</a:tableStyleId>
              </a:tblPr>
              <a:tblGrid>
                <a:gridCol w="274320"/>
                <a:gridCol w="274320"/>
                <a:gridCol w="365760"/>
                <a:gridCol w="365760"/>
                <a:gridCol w="365760"/>
                <a:gridCol w="365760"/>
                <a:gridCol w="365760"/>
                <a:gridCol w="365760"/>
                <a:gridCol w="365760"/>
                <a:gridCol w="365760"/>
                <a:gridCol w="365760"/>
                <a:gridCol w="457200"/>
                <a:gridCol w="457200"/>
                <a:gridCol w="457200"/>
                <a:gridCol w="457200"/>
                <a:gridCol w="457200"/>
                <a:gridCol w="457200"/>
                <a:gridCol w="457200"/>
              </a:tblGrid>
              <a:tr h="370840">
                <a:tc>
                  <a:txBody>
                    <a:bodyPr/>
                    <a:lstStyle/>
                    <a:p>
                      <a:pPr algn="ctr"/>
                      <a:r>
                        <a:rPr lang="en-US" sz="1400" b="1" i="1" dirty="0">
                          <a:solidFill>
                            <a:schemeClr val="tx1"/>
                          </a:solidFill>
                        </a:rPr>
                        <a:t>x</a:t>
                      </a:r>
                      <a:endParaRPr lang="en-US" sz="1400" b="1"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y</a:t>
                      </a:r>
                      <a:endParaRPr lang="en-US" sz="1400" b="1"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a:t>
                      </a:r>
                      <a:endParaRPr lang="en-US" sz="1400" b="1" i="0" baseline="-2500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2</a:t>
                      </a:r>
                      <a:endParaRPr lang="en-US" sz="1400" b="1" i="0" baseline="-2500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3</a:t>
                      </a:r>
                      <a:endParaRPr lang="en-US" sz="1400" b="1" i="0" baseline="-2500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4</a:t>
                      </a:r>
                      <a:endParaRPr lang="en-US" sz="1400" b="1" i="0" baseline="-2500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5</a:t>
                      </a:r>
                      <a:endParaRPr lang="en-US" sz="1400" b="1" i="0" baseline="-2500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6</a:t>
                      </a:r>
                      <a:endParaRPr lang="en-US" sz="1400" b="1" i="0" baseline="-2500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7</a:t>
                      </a:r>
                      <a:endParaRPr lang="en-US" sz="1400" b="1" i="0" baseline="-2500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8</a:t>
                      </a:r>
                      <a:endParaRPr lang="en-US" sz="1400" b="1" i="0" baseline="-2500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9</a:t>
                      </a:r>
                      <a:endParaRPr lang="en-US" sz="1400" b="1" i="0" baseline="-2500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10</a:t>
                      </a:r>
                      <a:endParaRPr lang="en-US" sz="1400" b="1" i="0" baseline="-2500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11</a:t>
                      </a:r>
                      <a:endParaRPr lang="en-US" sz="1400" b="1" i="0" baseline="-2500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12</a:t>
                      </a:r>
                      <a:endParaRPr lang="en-US" sz="1400" b="1" i="0" baseline="-2500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13</a:t>
                      </a:r>
                      <a:endParaRPr lang="en-US" sz="1400" b="1" i="0" baseline="-2500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14</a:t>
                      </a:r>
                      <a:endParaRPr lang="en-US" sz="1400" b="1" i="0" baseline="-2500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15</a:t>
                      </a:r>
                      <a:endParaRPr lang="en-US" sz="1400" b="1" i="0" baseline="-2500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i="1" dirty="0">
                          <a:solidFill>
                            <a:schemeClr val="tx1"/>
                          </a:solidFill>
                        </a:rPr>
                        <a:t>F</a:t>
                      </a:r>
                      <a:r>
                        <a:rPr lang="en-US" sz="1400" b="1" i="0" baseline="-25000" dirty="0">
                          <a:solidFill>
                            <a:schemeClr val="tx1"/>
                          </a:solidFill>
                        </a:rPr>
                        <a:t>16</a:t>
                      </a:r>
                      <a:endParaRPr lang="en-US" sz="1400" b="1" i="0" baseline="-2500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370840">
                <a:tc>
                  <a:txBody>
                    <a:bodyPr/>
                    <a:lstStyle/>
                    <a:p>
                      <a:pPr algn="ctr"/>
                      <a:r>
                        <a:rPr lang="en-US" sz="1400" dirty="0"/>
                        <a:t>1</a:t>
                      </a:r>
                      <a:endParaRPr lang="en-US" sz="1400" dirty="0"/>
                    </a:p>
                    <a:p>
                      <a:pPr algn="ctr"/>
                      <a:r>
                        <a:rPr lang="en-US" sz="1400" dirty="0"/>
                        <a:t>1</a:t>
                      </a:r>
                      <a:endParaRPr lang="en-US" sz="1400" dirty="0"/>
                    </a:p>
                    <a:p>
                      <a:pPr algn="ctr"/>
                      <a:r>
                        <a:rPr lang="en-US" sz="1400" dirty="0"/>
                        <a:t>0</a:t>
                      </a:r>
                      <a:endParaRPr lang="en-US" sz="1400" dirty="0"/>
                    </a:p>
                    <a:p>
                      <a:pPr algn="ctr"/>
                      <a:r>
                        <a:rPr lang="en-US" sz="1400" dirty="0"/>
                        <a:t>0</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endParaRPr lang="en-US" sz="1400" dirty="0"/>
                    </a:p>
                    <a:p>
                      <a:pPr algn="ctr"/>
                      <a:r>
                        <a:rPr lang="en-US" sz="1400" dirty="0"/>
                        <a:t>0</a:t>
                      </a:r>
                      <a:endParaRPr lang="en-US" sz="1400" dirty="0"/>
                    </a:p>
                    <a:p>
                      <a:pPr algn="ctr"/>
                      <a:r>
                        <a:rPr lang="en-US" sz="1400" dirty="0"/>
                        <a:t>1</a:t>
                      </a:r>
                      <a:endParaRPr lang="en-US" sz="1400" dirty="0"/>
                    </a:p>
                    <a:p>
                      <a:pPr algn="ctr"/>
                      <a:r>
                        <a:rPr lang="en-US" sz="1400" dirty="0"/>
                        <a:t>0</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endParaRPr lang="en-US" sz="1400" dirty="0"/>
                    </a:p>
                    <a:p>
                      <a:pPr algn="ctr"/>
                      <a:r>
                        <a:rPr lang="en-US" sz="1400" dirty="0"/>
                        <a:t>1</a:t>
                      </a:r>
                      <a:endParaRPr lang="en-US" sz="1400" dirty="0"/>
                    </a:p>
                    <a:p>
                      <a:pPr algn="ctr"/>
                      <a:r>
                        <a:rPr lang="en-US" sz="1400" dirty="0"/>
                        <a:t>1</a:t>
                      </a:r>
                      <a:endParaRPr lang="en-US" sz="1400" dirty="0"/>
                    </a:p>
                    <a:p>
                      <a:pPr algn="ctr"/>
                      <a:r>
                        <a:rPr lang="en-US" sz="1400" dirty="0"/>
                        <a:t>1</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endParaRPr lang="en-US" sz="1400" dirty="0"/>
                    </a:p>
                    <a:p>
                      <a:pPr algn="ctr"/>
                      <a:r>
                        <a:rPr lang="en-US" sz="1400" dirty="0"/>
                        <a:t>1</a:t>
                      </a:r>
                      <a:endParaRPr lang="en-US" sz="1400" dirty="0"/>
                    </a:p>
                    <a:p>
                      <a:pPr algn="ctr"/>
                      <a:r>
                        <a:rPr lang="en-US" sz="1400" dirty="0"/>
                        <a:t>1</a:t>
                      </a:r>
                      <a:endParaRPr lang="en-US" sz="1400" dirty="0"/>
                    </a:p>
                    <a:p>
                      <a:pPr algn="ctr"/>
                      <a:r>
                        <a:rPr lang="en-US" sz="1400" dirty="0"/>
                        <a:t>0</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endParaRPr lang="en-US" sz="1400" dirty="0"/>
                    </a:p>
                    <a:p>
                      <a:pPr algn="ctr"/>
                      <a:r>
                        <a:rPr lang="en-US" sz="1400" dirty="0"/>
                        <a:t>1</a:t>
                      </a:r>
                      <a:endParaRPr lang="en-US" sz="1400" dirty="0"/>
                    </a:p>
                    <a:p>
                      <a:pPr algn="ctr"/>
                      <a:r>
                        <a:rPr lang="en-US" sz="1400" dirty="0"/>
                        <a:t>0</a:t>
                      </a:r>
                      <a:endParaRPr lang="en-US" sz="1400" dirty="0"/>
                    </a:p>
                    <a:p>
                      <a:pPr algn="ctr"/>
                      <a:r>
                        <a:rPr lang="en-US" sz="1400" dirty="0"/>
                        <a:t>1</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endParaRPr lang="en-US" sz="1400" dirty="0"/>
                    </a:p>
                    <a:p>
                      <a:pPr algn="ctr"/>
                      <a:r>
                        <a:rPr lang="en-US" sz="1400" dirty="0"/>
                        <a:t>1</a:t>
                      </a:r>
                      <a:endParaRPr lang="en-US" sz="1400" dirty="0"/>
                    </a:p>
                    <a:p>
                      <a:pPr algn="ctr"/>
                      <a:r>
                        <a:rPr lang="en-US" sz="1400" dirty="0"/>
                        <a:t>0</a:t>
                      </a:r>
                      <a:endParaRPr lang="en-US" sz="1400" dirty="0"/>
                    </a:p>
                    <a:p>
                      <a:pPr algn="ctr"/>
                      <a:r>
                        <a:rPr lang="en-US" sz="1400" dirty="0"/>
                        <a:t>0</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endParaRPr lang="en-US" sz="1400" dirty="0"/>
                    </a:p>
                    <a:p>
                      <a:pPr algn="ctr"/>
                      <a:r>
                        <a:rPr lang="en-US" sz="1400" dirty="0"/>
                        <a:t>0</a:t>
                      </a:r>
                      <a:endParaRPr lang="en-US" sz="1400" dirty="0"/>
                    </a:p>
                    <a:p>
                      <a:pPr algn="ctr"/>
                      <a:r>
                        <a:rPr lang="en-US" sz="1400" dirty="0"/>
                        <a:t>1</a:t>
                      </a:r>
                      <a:endParaRPr lang="en-US" sz="1400" dirty="0"/>
                    </a:p>
                    <a:p>
                      <a:pPr algn="ctr"/>
                      <a:r>
                        <a:rPr lang="en-US" sz="1400" dirty="0"/>
                        <a:t>1</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endParaRPr lang="en-US" sz="1400" dirty="0"/>
                    </a:p>
                    <a:p>
                      <a:pPr algn="ctr"/>
                      <a:r>
                        <a:rPr lang="en-US" sz="1400" dirty="0"/>
                        <a:t>0</a:t>
                      </a:r>
                      <a:endParaRPr lang="en-US" sz="1400" dirty="0"/>
                    </a:p>
                    <a:p>
                      <a:pPr algn="ctr"/>
                      <a:r>
                        <a:rPr lang="en-US" sz="1400" dirty="0"/>
                        <a:t>1</a:t>
                      </a:r>
                      <a:endParaRPr lang="en-US" sz="1400" dirty="0"/>
                    </a:p>
                    <a:p>
                      <a:pPr algn="ctr"/>
                      <a:r>
                        <a:rPr lang="en-US" sz="1400" dirty="0"/>
                        <a:t>0</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endParaRPr lang="en-US" sz="1400" dirty="0"/>
                    </a:p>
                    <a:p>
                      <a:pPr algn="ctr"/>
                      <a:r>
                        <a:rPr lang="en-US" sz="1400" dirty="0"/>
                        <a:t>0</a:t>
                      </a:r>
                      <a:endParaRPr lang="en-US" sz="1400" dirty="0"/>
                    </a:p>
                    <a:p>
                      <a:pPr algn="ctr"/>
                      <a:r>
                        <a:rPr lang="en-US" sz="1400" dirty="0"/>
                        <a:t>0</a:t>
                      </a:r>
                      <a:endParaRPr lang="en-US" sz="1400" dirty="0"/>
                    </a:p>
                    <a:p>
                      <a:pPr algn="ctr"/>
                      <a:r>
                        <a:rPr lang="en-US" sz="1400" dirty="0"/>
                        <a:t>1</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1</a:t>
                      </a:r>
                      <a:endParaRPr lang="en-US" sz="1400" dirty="0"/>
                    </a:p>
                    <a:p>
                      <a:pPr algn="ctr"/>
                      <a:r>
                        <a:rPr lang="en-US" sz="1400" dirty="0"/>
                        <a:t>0</a:t>
                      </a:r>
                      <a:endParaRPr lang="en-US" sz="1400" dirty="0"/>
                    </a:p>
                    <a:p>
                      <a:pPr algn="ctr"/>
                      <a:r>
                        <a:rPr lang="en-US" sz="1400" dirty="0"/>
                        <a:t>0</a:t>
                      </a:r>
                      <a:endParaRPr lang="en-US" sz="1400" dirty="0"/>
                    </a:p>
                    <a:p>
                      <a:pPr algn="ctr"/>
                      <a:r>
                        <a:rPr lang="en-US" sz="1400" dirty="0"/>
                        <a:t>0</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endParaRPr lang="en-US" sz="1400" dirty="0"/>
                    </a:p>
                    <a:p>
                      <a:pPr algn="ctr"/>
                      <a:r>
                        <a:rPr lang="en-US" sz="1400" dirty="0"/>
                        <a:t>1</a:t>
                      </a:r>
                      <a:endParaRPr lang="en-US" sz="1400" dirty="0"/>
                    </a:p>
                    <a:p>
                      <a:pPr algn="ctr"/>
                      <a:r>
                        <a:rPr lang="en-US" sz="1400" dirty="0"/>
                        <a:t>1</a:t>
                      </a:r>
                      <a:endParaRPr lang="en-US" sz="1400" dirty="0"/>
                    </a:p>
                    <a:p>
                      <a:pPr algn="ctr"/>
                      <a:r>
                        <a:rPr lang="en-US" sz="1400" dirty="0"/>
                        <a:t>1</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endParaRPr lang="en-US" sz="1400" dirty="0"/>
                    </a:p>
                    <a:p>
                      <a:pPr algn="ctr"/>
                      <a:r>
                        <a:rPr lang="en-US" sz="1400" dirty="0"/>
                        <a:t>1</a:t>
                      </a:r>
                      <a:endParaRPr lang="en-US" sz="1400" dirty="0"/>
                    </a:p>
                    <a:p>
                      <a:pPr algn="ctr"/>
                      <a:r>
                        <a:rPr lang="en-US" sz="1400" dirty="0"/>
                        <a:t>1</a:t>
                      </a:r>
                      <a:endParaRPr lang="en-US" sz="1400" dirty="0"/>
                    </a:p>
                    <a:p>
                      <a:pPr algn="ctr"/>
                      <a:r>
                        <a:rPr lang="en-US" sz="1400" dirty="0"/>
                        <a:t>0</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endParaRPr lang="en-US" sz="1400" dirty="0"/>
                    </a:p>
                    <a:p>
                      <a:pPr algn="ctr"/>
                      <a:r>
                        <a:rPr lang="en-US" sz="1400" dirty="0"/>
                        <a:t>1</a:t>
                      </a:r>
                      <a:endParaRPr lang="en-US" sz="1400" dirty="0"/>
                    </a:p>
                    <a:p>
                      <a:pPr algn="ctr"/>
                      <a:r>
                        <a:rPr lang="en-US" sz="1400" dirty="0"/>
                        <a:t>0</a:t>
                      </a:r>
                      <a:endParaRPr lang="en-US" sz="1400" dirty="0"/>
                    </a:p>
                    <a:p>
                      <a:pPr algn="ctr"/>
                      <a:r>
                        <a:rPr lang="en-US" sz="1400" dirty="0"/>
                        <a:t>1</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endParaRPr lang="en-US" sz="1400" dirty="0"/>
                    </a:p>
                    <a:p>
                      <a:pPr algn="ctr"/>
                      <a:r>
                        <a:rPr lang="en-US" sz="1400" dirty="0"/>
                        <a:t>1</a:t>
                      </a:r>
                      <a:endParaRPr lang="en-US" sz="1400" dirty="0"/>
                    </a:p>
                    <a:p>
                      <a:pPr algn="ctr"/>
                      <a:r>
                        <a:rPr lang="en-US" sz="1400" dirty="0"/>
                        <a:t>0</a:t>
                      </a:r>
                      <a:endParaRPr lang="en-US" sz="1400" dirty="0"/>
                    </a:p>
                    <a:p>
                      <a:pPr algn="ctr"/>
                      <a:r>
                        <a:rPr lang="en-US" sz="1400" dirty="0"/>
                        <a:t>0</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endParaRPr lang="en-US" sz="1400" dirty="0"/>
                    </a:p>
                    <a:p>
                      <a:pPr algn="ctr"/>
                      <a:r>
                        <a:rPr lang="en-US" sz="1400" dirty="0"/>
                        <a:t>0</a:t>
                      </a:r>
                      <a:endParaRPr lang="en-US" sz="1400" dirty="0"/>
                    </a:p>
                    <a:p>
                      <a:pPr algn="ctr"/>
                      <a:r>
                        <a:rPr lang="en-US" sz="1400" dirty="0"/>
                        <a:t>1</a:t>
                      </a:r>
                      <a:endParaRPr lang="en-US" sz="1400" dirty="0"/>
                    </a:p>
                    <a:p>
                      <a:pPr algn="ctr"/>
                      <a:r>
                        <a:rPr lang="en-US" sz="1400" dirty="0"/>
                        <a:t>1</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endParaRPr lang="en-US" sz="1400" dirty="0"/>
                    </a:p>
                    <a:p>
                      <a:pPr algn="ctr"/>
                      <a:r>
                        <a:rPr lang="en-US" sz="1400" dirty="0"/>
                        <a:t>0</a:t>
                      </a:r>
                      <a:endParaRPr lang="en-US" sz="1400" dirty="0"/>
                    </a:p>
                    <a:p>
                      <a:pPr algn="ctr"/>
                      <a:r>
                        <a:rPr lang="en-US" sz="1400" dirty="0"/>
                        <a:t>1</a:t>
                      </a:r>
                      <a:endParaRPr lang="en-US" sz="1400" dirty="0"/>
                    </a:p>
                    <a:p>
                      <a:pPr algn="ctr"/>
                      <a:r>
                        <a:rPr lang="en-US" sz="1400" dirty="0"/>
                        <a:t>0</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endParaRPr lang="en-US" sz="1400" dirty="0"/>
                    </a:p>
                    <a:p>
                      <a:pPr algn="ctr"/>
                      <a:r>
                        <a:rPr lang="en-US" sz="1400" dirty="0"/>
                        <a:t>0</a:t>
                      </a:r>
                      <a:endParaRPr lang="en-US" sz="1400" dirty="0"/>
                    </a:p>
                    <a:p>
                      <a:pPr algn="ctr"/>
                      <a:r>
                        <a:rPr lang="en-US" sz="1400" dirty="0"/>
                        <a:t>0</a:t>
                      </a:r>
                      <a:endParaRPr lang="en-US" sz="1400" dirty="0"/>
                    </a:p>
                    <a:p>
                      <a:pPr algn="ctr"/>
                      <a:r>
                        <a:rPr lang="en-US" sz="1400" dirty="0"/>
                        <a:t>1</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dirty="0"/>
                        <a:t>0</a:t>
                      </a:r>
                      <a:endParaRPr lang="en-US" sz="1400" dirty="0"/>
                    </a:p>
                    <a:p>
                      <a:pPr algn="ctr"/>
                      <a:r>
                        <a:rPr lang="en-US" sz="1400" dirty="0"/>
                        <a:t>0</a:t>
                      </a:r>
                      <a:endParaRPr lang="en-US" sz="1400" dirty="0"/>
                    </a:p>
                    <a:p>
                      <a:pPr algn="ctr"/>
                      <a:r>
                        <a:rPr lang="en-US" sz="1400" dirty="0"/>
                        <a:t>0</a:t>
                      </a:r>
                      <a:endParaRPr lang="en-US" sz="1400" dirty="0"/>
                    </a:p>
                    <a:p>
                      <a:pPr algn="ctr"/>
                      <a:r>
                        <a:rPr lang="en-US" sz="1400" dirty="0"/>
                        <a:t>0</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bl>
          </a:graphicData>
        </a:graphic>
      </p:graphicFrame>
      <p:sp>
        <p:nvSpPr>
          <p:cNvPr id="8" name="Content Placeholder 5"/>
          <p:cNvSpPr>
            <a:spLocks noGrp="1"/>
          </p:cNvSpPr>
          <p:nvPr>
            <p:ph idx="14"/>
          </p:nvPr>
        </p:nvSpPr>
        <p:spPr>
          <a:xfrm>
            <a:off x="4419600" y="2499061"/>
            <a:ext cx="4635500" cy="533400"/>
          </a:xfrm>
          <a:solidFill>
            <a:srgbClr val="E1F3FF"/>
          </a:solidFill>
          <a:ln w="28575">
            <a:solidFill>
              <a:srgbClr val="00B0F0"/>
            </a:solidFill>
          </a:ln>
        </p:spPr>
        <p:txBody>
          <a:bodyPr anchor="ctr"/>
          <a:lstStyle/>
          <a:p>
            <a:r>
              <a:rPr lang="en-US" sz="1600" b="1" dirty="0"/>
              <a:t>TABLE 4</a:t>
            </a:r>
            <a:r>
              <a:rPr lang="en-US" sz="1600" dirty="0"/>
              <a:t> The Number of Boolean</a:t>
            </a:r>
            <a:br>
              <a:rPr lang="en-US" sz="1600" dirty="0"/>
            </a:br>
            <a:r>
              <a:rPr lang="en-US" sz="1600" dirty="0"/>
              <a:t>Functions of Degree </a:t>
            </a:r>
            <a:r>
              <a:rPr lang="en-US" sz="1600" i="1" dirty="0"/>
              <a:t>n</a:t>
            </a:r>
            <a:r>
              <a:rPr lang="en-US" sz="1600" dirty="0"/>
              <a:t>.</a:t>
            </a:r>
            <a:endParaRPr lang="en-US" sz="1600" dirty="0"/>
          </a:p>
        </p:txBody>
      </p:sp>
      <p:graphicFrame>
        <p:nvGraphicFramePr>
          <p:cNvPr id="3" name="Table 6"/>
          <p:cNvGraphicFramePr>
            <a:graphicFrameLocks noGrp="1"/>
          </p:cNvGraphicFramePr>
          <p:nvPr/>
        </p:nvGraphicFramePr>
        <p:xfrm>
          <a:off x="4419600" y="3048000"/>
          <a:ext cx="4635500" cy="1676400"/>
        </p:xfrm>
        <a:graphic>
          <a:graphicData uri="http://schemas.openxmlformats.org/drawingml/2006/table">
            <a:tbl>
              <a:tblPr firstRow="1" bandRow="1">
                <a:tableStyleId>{5C22544A-7EE6-4342-B048-85BDC9FD1C3A}</a:tableStyleId>
              </a:tblPr>
              <a:tblGrid>
                <a:gridCol w="2317750"/>
                <a:gridCol w="2317750"/>
              </a:tblGrid>
              <a:tr h="274320">
                <a:tc>
                  <a:txBody>
                    <a:bodyPr/>
                    <a:lstStyle/>
                    <a:p>
                      <a:pPr algn="ctr"/>
                      <a:r>
                        <a:rPr lang="en-US" sz="1400" b="1" dirty="0">
                          <a:solidFill>
                            <a:schemeClr val="tx1"/>
                          </a:solidFill>
                        </a:rPr>
                        <a:t>Degree</a:t>
                      </a:r>
                      <a:endParaRPr lang="en-US" sz="1400" b="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1" dirty="0">
                          <a:solidFill>
                            <a:schemeClr val="tx1"/>
                          </a:solidFill>
                        </a:rPr>
                        <a:t>Number</a:t>
                      </a:r>
                      <a:endParaRPr lang="en-US" sz="1400" b="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370840">
                <a:tc>
                  <a:txBody>
                    <a:bodyPr/>
                    <a:lstStyle/>
                    <a:p>
                      <a:pPr algn="ctr"/>
                      <a:r>
                        <a:rPr lang="en-US" sz="1400" dirty="0"/>
                        <a:t>1</a:t>
                      </a:r>
                      <a:endParaRPr lang="en-US" sz="1400" dirty="0"/>
                    </a:p>
                    <a:p>
                      <a:pPr algn="ctr"/>
                      <a:r>
                        <a:rPr lang="en-US" sz="1400" dirty="0"/>
                        <a:t>2</a:t>
                      </a:r>
                      <a:endParaRPr lang="en-US" sz="1400" dirty="0"/>
                    </a:p>
                    <a:p>
                      <a:pPr algn="ctr"/>
                      <a:r>
                        <a:rPr lang="en-US" sz="1400" dirty="0"/>
                        <a:t>3</a:t>
                      </a:r>
                      <a:endParaRPr lang="en-US" sz="1400" dirty="0"/>
                    </a:p>
                    <a:p>
                      <a:pPr algn="ctr"/>
                      <a:r>
                        <a:rPr lang="en-US" sz="1400" dirty="0"/>
                        <a:t>4</a:t>
                      </a:r>
                      <a:endParaRPr lang="en-US" sz="1400" dirty="0"/>
                    </a:p>
                    <a:p>
                      <a:pPr algn="ctr"/>
                      <a:r>
                        <a:rPr lang="en-US" sz="1400" dirty="0"/>
                        <a:t>5</a:t>
                      </a:r>
                      <a:endParaRPr lang="en-US" sz="1400" dirty="0"/>
                    </a:p>
                    <a:p>
                      <a:pPr algn="ctr"/>
                      <a:r>
                        <a:rPr lang="en-US" sz="1400" dirty="0"/>
                        <a:t>6</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r"/>
                      <a:r>
                        <a:rPr lang="en-US" sz="1400" dirty="0"/>
                        <a:t>4</a:t>
                      </a:r>
                      <a:endParaRPr lang="en-US" sz="1400" dirty="0"/>
                    </a:p>
                    <a:p>
                      <a:pPr algn="r"/>
                      <a:r>
                        <a:rPr lang="en-US" sz="1400" dirty="0"/>
                        <a:t>16</a:t>
                      </a:r>
                      <a:endParaRPr lang="en-US" sz="1400" dirty="0"/>
                    </a:p>
                    <a:p>
                      <a:pPr algn="r"/>
                      <a:r>
                        <a:rPr lang="en-US" sz="1400" dirty="0"/>
                        <a:t>256</a:t>
                      </a:r>
                      <a:endParaRPr lang="en-US" sz="1400" dirty="0"/>
                    </a:p>
                    <a:p>
                      <a:pPr algn="r"/>
                      <a:r>
                        <a:rPr lang="en-US" sz="1400" dirty="0"/>
                        <a:t>65,536</a:t>
                      </a:r>
                      <a:endParaRPr lang="en-US" sz="1400" dirty="0"/>
                    </a:p>
                    <a:p>
                      <a:pPr algn="r"/>
                      <a:r>
                        <a:rPr lang="en-US" sz="1400" dirty="0"/>
                        <a:t>4,294,967,296</a:t>
                      </a:r>
                      <a:endParaRPr lang="en-US" sz="1400" dirty="0"/>
                    </a:p>
                    <a:p>
                      <a:pPr algn="r"/>
                      <a:r>
                        <a:rPr lang="en-US" sz="1400" dirty="0"/>
                        <a:t>18,446,744,073,709,551,616</a:t>
                      </a:r>
                      <a:endParaRPr lang="en-US" sz="14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Identities of Boolean Algebra</a:t>
            </a:r>
            <a:br>
              <a:rPr lang="en-US" dirty="0"/>
            </a:br>
            <a:r>
              <a:rPr lang="zh-CN" altLang="en-US" sz="4000" dirty="0"/>
              <a:t>布尔恒等式</a:t>
            </a:r>
            <a:endParaRPr lang="en-US" sz="1500" dirty="0"/>
          </a:p>
        </p:txBody>
      </p:sp>
      <p:sp>
        <p:nvSpPr>
          <p:cNvPr id="4" name="Content Placeholder 2"/>
          <p:cNvSpPr>
            <a:spLocks noGrp="1"/>
          </p:cNvSpPr>
          <p:nvPr>
            <p:ph idx="1"/>
          </p:nvPr>
        </p:nvSpPr>
        <p:spPr>
          <a:xfrm>
            <a:off x="304800" y="1253717"/>
            <a:ext cx="5240520" cy="286267"/>
          </a:xfrm>
          <a:ln w="28575">
            <a:solidFill>
              <a:srgbClr val="00B0F0"/>
            </a:solidFill>
          </a:ln>
        </p:spPr>
        <p:txBody>
          <a:bodyPr anchor="ctr"/>
          <a:lstStyle/>
          <a:p>
            <a:r>
              <a:rPr lang="en-US" sz="1800" b="1" dirty="0"/>
              <a:t>TABLE 5</a:t>
            </a:r>
            <a:r>
              <a:rPr lang="en-US" sz="1800" dirty="0"/>
              <a:t> Boolean Identities.</a:t>
            </a:r>
            <a:endParaRPr lang="en-US" sz="1800" dirty="0"/>
          </a:p>
        </p:txBody>
      </p:sp>
      <p:graphicFrame>
        <p:nvGraphicFramePr>
          <p:cNvPr id="7" name="Table 3"/>
          <p:cNvGraphicFramePr>
            <a:graphicFrameLocks noGrp="1"/>
          </p:cNvGraphicFramePr>
          <p:nvPr/>
        </p:nvGraphicFramePr>
        <p:xfrm>
          <a:off x="304800" y="1539985"/>
          <a:ext cx="5240520" cy="5261415"/>
        </p:xfrm>
        <a:graphic>
          <a:graphicData uri="http://schemas.openxmlformats.org/drawingml/2006/table">
            <a:tbl>
              <a:tblPr firstRow="1" bandRow="1">
                <a:tableStyleId>{5C22544A-7EE6-4342-B048-85BDC9FD1C3A}</a:tableStyleId>
              </a:tblPr>
              <a:tblGrid>
                <a:gridCol w="1905000"/>
                <a:gridCol w="3335520"/>
              </a:tblGrid>
              <a:tr h="274320">
                <a:tc>
                  <a:txBody>
                    <a:bodyPr/>
                    <a:lstStyle/>
                    <a:p>
                      <a:pPr algn="ctr"/>
                      <a:r>
                        <a:rPr lang="en-US" sz="1600" b="1" i="1" u="none" strike="noStrike" kern="1200" baseline="0" dirty="0">
                          <a:solidFill>
                            <a:schemeClr val="tx1"/>
                          </a:solidFill>
                          <a:latin typeface="+mn-lt"/>
                          <a:ea typeface="+mn-ea"/>
                          <a:cs typeface="+mn-cs"/>
                        </a:rPr>
                        <a:t>Identity</a:t>
                      </a:r>
                      <a:endParaRPr lang="en-US" sz="1600" b="1"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600" b="1" i="1" u="none" strike="noStrike" kern="1200" baseline="0" dirty="0">
                          <a:solidFill>
                            <a:schemeClr val="tx1"/>
                          </a:solidFill>
                          <a:latin typeface="+mn-lt"/>
                          <a:ea typeface="+mn-ea"/>
                          <a:cs typeface="+mn-cs"/>
                        </a:rPr>
                        <a:t>Name</a:t>
                      </a:r>
                      <a:endParaRPr lang="en-US" sz="1600" b="1"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274320">
                <a:tc>
                  <a:txBody>
                    <a:bodyPr/>
                    <a:lstStyle/>
                    <a:p>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Law of the double complement</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439635">
                <a:tc>
                  <a:txBody>
                    <a:bodyPr/>
                    <a:lstStyle/>
                    <a:p>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Idempotent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439635">
                <a:tc>
                  <a:txBody>
                    <a:bodyPr/>
                    <a:lstStyle/>
                    <a:p>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Identity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439635">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Domination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439635">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Commutative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548640">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Associative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548640">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Distributive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594360">
                <a:tc>
                  <a:txBody>
                    <a:bodyPr/>
                    <a:lstStyle/>
                    <a:p>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De Morgan’s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439635">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Absorption laws</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365760">
                <a:tc>
                  <a:txBody>
                    <a:bodyPr/>
                    <a:lstStyle/>
                    <a:p>
                      <a:endParaRPr lang="en-US" sz="1600" b="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Unit property</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274320">
                <a:tc>
                  <a:txBody>
                    <a:bodyPr/>
                    <a:lstStyle/>
                    <a:p>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sz="1600" b="0" i="0" u="none" strike="noStrike" kern="1200" baseline="0" dirty="0">
                          <a:solidFill>
                            <a:schemeClr val="dk1"/>
                          </a:solidFill>
                          <a:latin typeface="+mn-lt"/>
                          <a:ea typeface="+mn-ea"/>
                          <a:cs typeface="+mn-cs"/>
                        </a:rPr>
                        <a:t>Zero property</a:t>
                      </a:r>
                      <a:endParaRPr lang="en-US" sz="1600" b="0" dirty="0">
                        <a:solidFill>
                          <a:schemeClr val="tx1"/>
                        </a:solidFill>
                      </a:endParaRPr>
                    </a:p>
                  </a:txBody>
                  <a:tcPr anchor="ct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bl>
          </a:graphicData>
        </a:graphic>
      </p:graphicFrame>
      <p:graphicFrame>
        <p:nvGraphicFramePr>
          <p:cNvPr id="8" name="Object 4"/>
          <p:cNvGraphicFramePr>
            <a:graphicFrameLocks noChangeAspect="1"/>
          </p:cNvGraphicFramePr>
          <p:nvPr/>
        </p:nvGraphicFramePr>
        <p:xfrm>
          <a:off x="415356" y="1894362"/>
          <a:ext cx="390852" cy="265320"/>
        </p:xfrm>
        <a:graphic>
          <a:graphicData uri="http://schemas.openxmlformats.org/presentationml/2006/ole">
            <mc:AlternateContent xmlns:mc="http://schemas.openxmlformats.org/markup-compatibility/2006">
              <mc:Choice xmlns:v="urn:schemas-microsoft-com:vml" Requires="v">
                <p:oleObj spid="_x0000_s2059" name="Equation" r:id="rId1" imgW="8534400" imgH="5791200" progId="Equation.DSMT4">
                  <p:embed/>
                </p:oleObj>
              </mc:Choice>
              <mc:Fallback>
                <p:oleObj name="Equation" r:id="rId1" imgW="8534400" imgH="5791200" progId="Equation.DSMT4">
                  <p:embed/>
                  <p:pic>
                    <p:nvPicPr>
                      <p:cNvPr id="0" name="图片 2058"/>
                      <p:cNvPicPr/>
                      <p:nvPr/>
                    </p:nvPicPr>
                    <p:blipFill>
                      <a:blip r:embed="rId2"/>
                      <a:stretch>
                        <a:fillRect/>
                      </a:stretch>
                    </p:blipFill>
                    <p:spPr>
                      <a:xfrm>
                        <a:off x="415356" y="1894362"/>
                        <a:ext cx="390852" cy="265320"/>
                      </a:xfrm>
                      <a:prstGeom prst="rect">
                        <a:avLst/>
                      </a:prstGeom>
                    </p:spPr>
                  </p:pic>
                </p:oleObj>
              </mc:Fallback>
            </mc:AlternateContent>
          </a:graphicData>
        </a:graphic>
      </p:graphicFrame>
      <p:graphicFrame>
        <p:nvGraphicFramePr>
          <p:cNvPr id="9" name="Object 5"/>
          <p:cNvGraphicFramePr>
            <a:graphicFrameLocks noChangeAspect="1"/>
          </p:cNvGraphicFramePr>
          <p:nvPr/>
        </p:nvGraphicFramePr>
        <p:xfrm>
          <a:off x="415356" y="2246363"/>
          <a:ext cx="628452" cy="363132"/>
        </p:xfrm>
        <a:graphic>
          <a:graphicData uri="http://schemas.openxmlformats.org/presentationml/2006/ole">
            <mc:AlternateContent xmlns:mc="http://schemas.openxmlformats.org/markup-compatibility/2006">
              <mc:Choice xmlns:v="urn:schemas-microsoft-com:vml" Requires="v">
                <p:oleObj spid="_x0000_s2060" name="Equation" r:id="rId3" imgW="13716000" imgH="7924800" progId="Equation.DSMT4">
                  <p:embed/>
                </p:oleObj>
              </mc:Choice>
              <mc:Fallback>
                <p:oleObj name="Equation" r:id="rId3" imgW="13716000" imgH="7924800" progId="Equation.DSMT4">
                  <p:embed/>
                  <p:pic>
                    <p:nvPicPr>
                      <p:cNvPr id="0" name="Object 7"/>
                      <p:cNvPicPr/>
                      <p:nvPr/>
                    </p:nvPicPr>
                    <p:blipFill>
                      <a:blip r:embed="rId4"/>
                      <a:stretch>
                        <a:fillRect/>
                      </a:stretch>
                    </p:blipFill>
                    <p:spPr>
                      <a:xfrm>
                        <a:off x="415356" y="2246363"/>
                        <a:ext cx="628452" cy="363132"/>
                      </a:xfrm>
                      <a:prstGeom prst="rect">
                        <a:avLst/>
                      </a:prstGeom>
                    </p:spPr>
                  </p:pic>
                </p:oleObj>
              </mc:Fallback>
            </mc:AlternateContent>
          </a:graphicData>
        </a:graphic>
      </p:graphicFrame>
      <p:graphicFrame>
        <p:nvGraphicFramePr>
          <p:cNvPr id="11" name="Object 6"/>
          <p:cNvGraphicFramePr>
            <a:graphicFrameLocks noChangeAspect="1"/>
          </p:cNvGraphicFramePr>
          <p:nvPr/>
        </p:nvGraphicFramePr>
        <p:xfrm>
          <a:off x="415356" y="2676184"/>
          <a:ext cx="628452" cy="390852"/>
        </p:xfrm>
        <a:graphic>
          <a:graphicData uri="http://schemas.openxmlformats.org/presentationml/2006/ole">
            <mc:AlternateContent xmlns:mc="http://schemas.openxmlformats.org/markup-compatibility/2006">
              <mc:Choice xmlns:v="urn:schemas-microsoft-com:vml" Requires="v">
                <p:oleObj spid="_x0000_s2061" name="Equation" r:id="rId5" imgW="13716000" imgH="8534400" progId="Equation.DSMT4">
                  <p:embed/>
                </p:oleObj>
              </mc:Choice>
              <mc:Fallback>
                <p:oleObj name="Equation" r:id="rId5" imgW="13716000" imgH="8534400" progId="Equation.DSMT4">
                  <p:embed/>
                  <p:pic>
                    <p:nvPicPr>
                      <p:cNvPr id="0" name="Object 8"/>
                      <p:cNvPicPr/>
                      <p:nvPr/>
                    </p:nvPicPr>
                    <p:blipFill>
                      <a:blip r:embed="rId6"/>
                      <a:stretch>
                        <a:fillRect/>
                      </a:stretch>
                    </p:blipFill>
                    <p:spPr>
                      <a:xfrm>
                        <a:off x="415356" y="2676184"/>
                        <a:ext cx="628452" cy="390852"/>
                      </a:xfrm>
                      <a:prstGeom prst="rect">
                        <a:avLst/>
                      </a:prstGeom>
                    </p:spPr>
                  </p:pic>
                </p:oleObj>
              </mc:Fallback>
            </mc:AlternateContent>
          </a:graphicData>
        </a:graphic>
      </p:graphicFrame>
      <p:graphicFrame>
        <p:nvGraphicFramePr>
          <p:cNvPr id="12" name="Object 7"/>
          <p:cNvGraphicFramePr>
            <a:graphicFrameLocks noChangeAspect="1"/>
          </p:cNvGraphicFramePr>
          <p:nvPr/>
        </p:nvGraphicFramePr>
        <p:xfrm>
          <a:off x="415356" y="3125290"/>
          <a:ext cx="558756" cy="390852"/>
        </p:xfrm>
        <a:graphic>
          <a:graphicData uri="http://schemas.openxmlformats.org/presentationml/2006/ole">
            <mc:AlternateContent xmlns:mc="http://schemas.openxmlformats.org/markup-compatibility/2006">
              <mc:Choice xmlns:v="urn:schemas-microsoft-com:vml" Requires="v">
                <p:oleObj spid="_x0000_s2062" name="Equation" r:id="rId7" imgW="12192000" imgH="8534400" progId="Equation.DSMT4">
                  <p:embed/>
                </p:oleObj>
              </mc:Choice>
              <mc:Fallback>
                <p:oleObj name="Equation" r:id="rId7" imgW="12192000" imgH="8534400" progId="Equation.DSMT4">
                  <p:embed/>
                  <p:pic>
                    <p:nvPicPr>
                      <p:cNvPr id="0" name="Object 10"/>
                      <p:cNvPicPr/>
                      <p:nvPr/>
                    </p:nvPicPr>
                    <p:blipFill>
                      <a:blip r:embed="rId8"/>
                      <a:stretch>
                        <a:fillRect/>
                      </a:stretch>
                    </p:blipFill>
                    <p:spPr>
                      <a:xfrm>
                        <a:off x="415356" y="3125290"/>
                        <a:ext cx="558756" cy="390852"/>
                      </a:xfrm>
                      <a:prstGeom prst="rect">
                        <a:avLst/>
                      </a:prstGeom>
                    </p:spPr>
                  </p:pic>
                </p:oleObj>
              </mc:Fallback>
            </mc:AlternateContent>
          </a:graphicData>
        </a:graphic>
      </p:graphicFrame>
      <p:graphicFrame>
        <p:nvGraphicFramePr>
          <p:cNvPr id="13" name="Object 8"/>
          <p:cNvGraphicFramePr>
            <a:graphicFrameLocks noChangeAspect="1"/>
          </p:cNvGraphicFramePr>
          <p:nvPr/>
        </p:nvGraphicFramePr>
        <p:xfrm>
          <a:off x="415356" y="3567135"/>
          <a:ext cx="879912" cy="390852"/>
        </p:xfrm>
        <a:graphic>
          <a:graphicData uri="http://schemas.openxmlformats.org/presentationml/2006/ole">
            <mc:AlternateContent xmlns:mc="http://schemas.openxmlformats.org/markup-compatibility/2006">
              <mc:Choice xmlns:v="urn:schemas-microsoft-com:vml" Requires="v">
                <p:oleObj spid="_x0000_s2063" name="Equation" r:id="rId9" imgW="19202400" imgH="8534400" progId="Equation.DSMT4">
                  <p:embed/>
                </p:oleObj>
              </mc:Choice>
              <mc:Fallback>
                <p:oleObj name="Equation" r:id="rId9" imgW="19202400" imgH="8534400" progId="Equation.DSMT4">
                  <p:embed/>
                  <p:pic>
                    <p:nvPicPr>
                      <p:cNvPr id="0" name="Object 11"/>
                      <p:cNvPicPr/>
                      <p:nvPr/>
                    </p:nvPicPr>
                    <p:blipFill>
                      <a:blip r:embed="rId10"/>
                      <a:stretch>
                        <a:fillRect/>
                      </a:stretch>
                    </p:blipFill>
                    <p:spPr>
                      <a:xfrm>
                        <a:off x="415356" y="3567135"/>
                        <a:ext cx="879912" cy="390852"/>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4" name="Object 9"/>
              <p:cNvSpPr txBox="1"/>
              <p:nvPr/>
            </p:nvSpPr>
            <p:spPr>
              <a:xfrm>
                <a:off x="346370" y="4046059"/>
                <a:ext cx="1870075" cy="503238"/>
              </a:xfrm>
              <a:prstGeom prst="rect">
                <a:avLst/>
              </a:prstGeom>
            </p:spPr>
            <p:txBody>
              <a:bodyPr>
                <a:noAutofit/>
              </a:bodyPr>
              <a:lstStyle/>
              <a:p>
                <a14:m>
                  <m:oMathPara xmlns:m="http://schemas.openxmlformats.org/officeDocument/2006/math">
                    <m:oMathParaPr>
                      <m:jc m:val="left"/>
                    </m:oMathParaPr>
                    <m:oMath xmlns:m="http://schemas.openxmlformats.org/officeDocument/2006/math">
                      <m:r>
                        <a:rPr lang="zh-CN" altLang="en-US" sz="1100" i="1">
                          <a:solidFill>
                            <a:srgbClr val="000000"/>
                          </a:solidFill>
                          <a:latin typeface="Cambria Math" panose="02040503050406030204" pitchFamily="18" charset="0"/>
                        </a:rPr>
                        <m:t>𝑥</m:t>
                      </m:r>
                      <m:r>
                        <a:rPr lang="zh-CN" altLang="en-US" sz="1100" i="1">
                          <a:solidFill>
                            <a:srgbClr val="000000"/>
                          </a:solidFill>
                          <a:latin typeface="Cambria Math" panose="02040503050406030204" pitchFamily="18" charset="0"/>
                        </a:rPr>
                        <m:t>+</m:t>
                      </m:r>
                      <m:d>
                        <m:dPr>
                          <m:ctrlPr>
                            <a:rPr lang="zh-CN" altLang="en-US" sz="1100" i="1">
                              <a:solidFill>
                                <a:srgbClr val="000000"/>
                              </a:solidFill>
                              <a:latin typeface="Cambria Math" panose="02040503050406030204" pitchFamily="18" charset="0"/>
                            </a:rPr>
                          </m:ctrlPr>
                        </m:dPr>
                        <m:e>
                          <m:r>
                            <a:rPr lang="zh-CN" altLang="en-US" sz="1100" i="1">
                              <a:solidFill>
                                <a:srgbClr val="000000"/>
                              </a:solidFill>
                              <a:latin typeface="Cambria Math" panose="02040503050406030204" pitchFamily="18" charset="0"/>
                            </a:rPr>
                            <m:t>𝑦</m:t>
                          </m:r>
                          <m:r>
                            <a:rPr lang="zh-CN" altLang="en-US" sz="1100" i="1">
                              <a:solidFill>
                                <a:srgbClr val="000000"/>
                              </a:solidFill>
                              <a:latin typeface="Cambria Math" panose="02040503050406030204" pitchFamily="18" charset="0"/>
                            </a:rPr>
                            <m:t>+</m:t>
                          </m:r>
                          <m:r>
                            <a:rPr lang="zh-CN" altLang="en-US" sz="1100" i="1">
                              <a:solidFill>
                                <a:srgbClr val="000000"/>
                              </a:solidFill>
                              <a:latin typeface="Cambria Math" panose="02040503050406030204" pitchFamily="18" charset="0"/>
                            </a:rPr>
                            <m:t>𝑧</m:t>
                          </m:r>
                        </m:e>
                      </m:d>
                      <m:r>
                        <a:rPr lang="zh-CN" altLang="en-US" sz="1100" i="1">
                          <a:solidFill>
                            <a:srgbClr val="000000"/>
                          </a:solidFill>
                          <a:latin typeface="Cambria Math" panose="02040503050406030204" pitchFamily="18" charset="0"/>
                        </a:rPr>
                        <m:t>=</m:t>
                      </m:r>
                      <m:d>
                        <m:dPr>
                          <m:ctrlPr>
                            <a:rPr lang="zh-CN" altLang="en-US" sz="1100" i="1">
                              <a:solidFill>
                                <a:srgbClr val="000000"/>
                              </a:solidFill>
                              <a:latin typeface="Cambria Math" panose="02040503050406030204" pitchFamily="18" charset="0"/>
                            </a:rPr>
                          </m:ctrlPr>
                        </m:dPr>
                        <m:e>
                          <m:r>
                            <a:rPr lang="zh-CN" altLang="en-US" sz="1100" i="1">
                              <a:solidFill>
                                <a:srgbClr val="000000"/>
                              </a:solidFill>
                              <a:latin typeface="Cambria Math" panose="02040503050406030204" pitchFamily="18" charset="0"/>
                            </a:rPr>
                            <m:t>𝑥</m:t>
                          </m:r>
                          <m:r>
                            <a:rPr lang="zh-CN" altLang="en-US" sz="1100" i="1">
                              <a:solidFill>
                                <a:srgbClr val="000000"/>
                              </a:solidFill>
                              <a:latin typeface="Cambria Math" panose="02040503050406030204" pitchFamily="18" charset="0"/>
                            </a:rPr>
                            <m:t>+</m:t>
                          </m:r>
                          <m:r>
                            <a:rPr lang="zh-CN" altLang="en-US" sz="1100" i="1">
                              <a:solidFill>
                                <a:srgbClr val="000000"/>
                              </a:solidFill>
                              <a:latin typeface="Cambria Math" panose="02040503050406030204" pitchFamily="18" charset="0"/>
                            </a:rPr>
                            <m:t>𝑦</m:t>
                          </m:r>
                        </m:e>
                      </m:d>
                      <m:r>
                        <a:rPr lang="zh-CN" altLang="en-US" sz="1100" i="1">
                          <a:solidFill>
                            <a:srgbClr val="000000"/>
                          </a:solidFill>
                          <a:latin typeface="Cambria Math" panose="02040503050406030204" pitchFamily="18" charset="0"/>
                        </a:rPr>
                        <m:t>+</m:t>
                      </m:r>
                      <m:r>
                        <a:rPr lang="zh-CN" altLang="en-US" sz="1100" i="1">
                          <a:solidFill>
                            <a:srgbClr val="000000"/>
                          </a:solidFill>
                          <a:latin typeface="Cambria Math" panose="02040503050406030204" pitchFamily="18" charset="0"/>
                        </a:rPr>
                        <m:t>𝑧</m:t>
                      </m:r>
                    </m:oMath>
                    <m:oMath xmlns:m="http://schemas.openxmlformats.org/officeDocument/2006/math">
                      <m:r>
                        <a:rPr lang="zh-CN" altLang="en-US" sz="1100" i="1">
                          <a:solidFill>
                            <a:srgbClr val="000000"/>
                          </a:solidFill>
                          <a:latin typeface="Cambria Math" panose="02040503050406030204" pitchFamily="18" charset="0"/>
                        </a:rPr>
                        <m:t>𝑥</m:t>
                      </m:r>
                      <m:d>
                        <m:dPr>
                          <m:ctrlPr>
                            <a:rPr lang="zh-CN" altLang="en-US" sz="1100" i="1">
                              <a:solidFill>
                                <a:srgbClr val="000000"/>
                              </a:solidFill>
                              <a:latin typeface="Cambria Math" panose="02040503050406030204" pitchFamily="18" charset="0"/>
                            </a:rPr>
                          </m:ctrlPr>
                        </m:dPr>
                        <m:e>
                          <m:r>
                            <a:rPr lang="zh-CN" altLang="en-US" sz="1100" i="1">
                              <a:solidFill>
                                <a:srgbClr val="000000"/>
                              </a:solidFill>
                              <a:latin typeface="Cambria Math" panose="02040503050406030204" pitchFamily="18" charset="0"/>
                            </a:rPr>
                            <m:t>𝑦𝑧</m:t>
                          </m:r>
                        </m:e>
                      </m:d>
                      <m:r>
                        <a:rPr lang="zh-CN" altLang="en-US" sz="1100" i="1">
                          <a:solidFill>
                            <a:srgbClr val="000000"/>
                          </a:solidFill>
                          <a:latin typeface="Cambria Math" panose="02040503050406030204" pitchFamily="18" charset="0"/>
                        </a:rPr>
                        <m:t>=</m:t>
                      </m:r>
                      <m:d>
                        <m:dPr>
                          <m:ctrlPr>
                            <a:rPr lang="zh-CN" altLang="en-US" sz="1100" i="1">
                              <a:solidFill>
                                <a:srgbClr val="000000"/>
                              </a:solidFill>
                              <a:latin typeface="Cambria Math" panose="02040503050406030204" pitchFamily="18" charset="0"/>
                            </a:rPr>
                          </m:ctrlPr>
                        </m:dPr>
                        <m:e>
                          <m:r>
                            <a:rPr lang="zh-CN" altLang="en-US" sz="1100" i="1">
                              <a:solidFill>
                                <a:srgbClr val="000000"/>
                              </a:solidFill>
                              <a:latin typeface="Cambria Math" panose="02040503050406030204" pitchFamily="18" charset="0"/>
                            </a:rPr>
                            <m:t>𝑥𝑦</m:t>
                          </m:r>
                        </m:e>
                      </m:d>
                      <m:r>
                        <a:rPr lang="zh-CN" altLang="en-US" sz="1100" i="1">
                          <a:solidFill>
                            <a:srgbClr val="000000"/>
                          </a:solidFill>
                          <a:latin typeface="Cambria Math" panose="02040503050406030204" pitchFamily="18" charset="0"/>
                        </a:rPr>
                        <m:t>𝑧</m:t>
                      </m:r>
                    </m:oMath>
                  </m:oMathPara>
                </a14:m>
                <a:endParaRPr lang="zh-CN" altLang="en-US" sz="1100" dirty="0"/>
              </a:p>
            </p:txBody>
          </p:sp>
        </mc:Choice>
        <mc:Fallback>
          <p:sp>
            <p:nvSpPr>
              <p:cNvPr id="14" name="Object 9"/>
              <p:cNvSpPr txBox="1">
                <a:spLocks noRot="1" noChangeAspect="1" noMove="1" noResize="1" noEditPoints="1" noAdjustHandles="1" noChangeArrowheads="1" noChangeShapeType="1" noTextEdit="1"/>
              </p:cNvSpPr>
              <p:nvPr/>
            </p:nvSpPr>
            <p:spPr>
              <a:xfrm>
                <a:off x="346370" y="4046059"/>
                <a:ext cx="1870075" cy="503238"/>
              </a:xfrm>
              <a:prstGeom prst="rect">
                <a:avLst/>
              </a:prstGeom>
              <a:blipFill rotWithShape="1">
                <a:blip r:embed="rId11"/>
                <a:stretch>
                  <a:fillRect l="-16" t="-94" r="16"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Object 10"/>
              <p:cNvSpPr txBox="1"/>
              <p:nvPr/>
            </p:nvSpPr>
            <p:spPr>
              <a:xfrm>
                <a:off x="346370" y="4557235"/>
                <a:ext cx="1676400" cy="503238"/>
              </a:xfrm>
              <a:prstGeom prst="rect">
                <a:avLst/>
              </a:prstGeom>
            </p:spPr>
            <p:txBody>
              <a:bodyPr>
                <a:normAutofit fontScale="62500" lnSpcReduction="20000"/>
              </a:bodyPr>
              <a:lstStyle/>
              <a:p>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𝑦𝑧</m:t>
                      </m:r>
                      <m:r>
                        <a:rPr lang="zh-CN" altLang="en-US" i="1">
                          <a:solidFill>
                            <a:srgbClr val="000000"/>
                          </a:solidFill>
                          <a:latin typeface="Cambria Math" panose="02040503050406030204" pitchFamily="18" charset="0"/>
                        </a:rPr>
                        <m:t>=</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𝑦</m:t>
                          </m:r>
                        </m:e>
                      </m:d>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𝑧</m:t>
                          </m:r>
                        </m:e>
                      </m:d>
                    </m:oMath>
                    <m:oMath xmlns:m="http://schemas.openxmlformats.org/officeDocument/2006/math">
                      <m:r>
                        <a:rPr lang="zh-CN" altLang="en-US" i="1">
                          <a:solidFill>
                            <a:srgbClr val="000000"/>
                          </a:solidFill>
                          <a:latin typeface="Cambria Math" panose="02040503050406030204" pitchFamily="18" charset="0"/>
                        </a:rPr>
                        <m:t>𝑥</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𝑧</m:t>
                          </m:r>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𝑥𝑧</m:t>
                      </m:r>
                    </m:oMath>
                  </m:oMathPara>
                </a14:m>
                <a:endParaRPr lang="zh-CN" altLang="en-US" dirty="0"/>
              </a:p>
            </p:txBody>
          </p:sp>
        </mc:Choice>
        <mc:Fallback>
          <p:sp>
            <p:nvSpPr>
              <p:cNvPr id="15" name="Object 10"/>
              <p:cNvSpPr txBox="1">
                <a:spLocks noRot="1" noChangeAspect="1" noMove="1" noResize="1" noEditPoints="1" noAdjustHandles="1" noChangeArrowheads="1" noChangeShapeType="1" noTextEdit="1"/>
              </p:cNvSpPr>
              <p:nvPr/>
            </p:nvSpPr>
            <p:spPr>
              <a:xfrm>
                <a:off x="346370" y="4557235"/>
                <a:ext cx="1676400" cy="503238"/>
              </a:xfrm>
              <a:prstGeom prst="rect">
                <a:avLst/>
              </a:prstGeom>
              <a:blipFill rotWithShape="1">
                <a:blip r:embed="rId12"/>
                <a:stretch>
                  <a:fillRect l="-18" t="-94" r="18" b="31"/>
                </a:stretch>
              </a:blipFill>
            </p:spPr>
            <p:txBody>
              <a:bodyPr/>
              <a:lstStyle/>
              <a:p>
                <a:r>
                  <a:rPr lang="zh-CN" altLang="en-US">
                    <a:noFill/>
                  </a:rPr>
                  <a:t> </a:t>
                </a:r>
              </a:p>
            </p:txBody>
          </p:sp>
        </mc:Fallback>
      </mc:AlternateContent>
      <p:graphicFrame>
        <p:nvGraphicFramePr>
          <p:cNvPr id="16" name="Object 11"/>
          <p:cNvGraphicFramePr>
            <a:graphicFrameLocks noChangeAspect="1"/>
          </p:cNvGraphicFramePr>
          <p:nvPr/>
        </p:nvGraphicFramePr>
        <p:xfrm>
          <a:off x="415356" y="5084187"/>
          <a:ext cx="866052" cy="558756"/>
        </p:xfrm>
        <a:graphic>
          <a:graphicData uri="http://schemas.openxmlformats.org/presentationml/2006/ole">
            <mc:AlternateContent xmlns:mc="http://schemas.openxmlformats.org/markup-compatibility/2006">
              <mc:Choice xmlns:v="urn:schemas-microsoft-com:vml" Requires="v">
                <p:oleObj spid="_x0000_s2064" name="Equation" r:id="rId13" imgW="18897600" imgH="12192000" progId="Equation.DSMT4">
                  <p:embed/>
                </p:oleObj>
              </mc:Choice>
              <mc:Fallback>
                <p:oleObj name="Equation" r:id="rId13" imgW="18897600" imgH="12192000" progId="Equation.DSMT4">
                  <p:embed/>
                  <p:pic>
                    <p:nvPicPr>
                      <p:cNvPr id="0" name="Object 14"/>
                      <p:cNvPicPr/>
                      <p:nvPr/>
                    </p:nvPicPr>
                    <p:blipFill>
                      <a:blip r:embed="rId14"/>
                      <a:stretch>
                        <a:fillRect/>
                      </a:stretch>
                    </p:blipFill>
                    <p:spPr>
                      <a:xfrm>
                        <a:off x="415356" y="5084187"/>
                        <a:ext cx="866052" cy="558756"/>
                      </a:xfrm>
                      <a:prstGeom prst="rect">
                        <a:avLst/>
                      </a:prstGeom>
                    </p:spPr>
                  </p:pic>
                </p:oleObj>
              </mc:Fallback>
            </mc:AlternateContent>
          </a:graphicData>
        </a:graphic>
      </p:graphicFrame>
      <p:graphicFrame>
        <p:nvGraphicFramePr>
          <p:cNvPr id="17" name="Object 12"/>
          <p:cNvGraphicFramePr>
            <a:graphicFrameLocks noChangeAspect="1"/>
          </p:cNvGraphicFramePr>
          <p:nvPr/>
        </p:nvGraphicFramePr>
        <p:xfrm>
          <a:off x="415356" y="5683887"/>
          <a:ext cx="879912" cy="418968"/>
        </p:xfrm>
        <a:graphic>
          <a:graphicData uri="http://schemas.openxmlformats.org/presentationml/2006/ole">
            <mc:AlternateContent xmlns:mc="http://schemas.openxmlformats.org/markup-compatibility/2006">
              <mc:Choice xmlns:v="urn:schemas-microsoft-com:vml" Requires="v">
                <p:oleObj spid="_x0000_s2065" name="Equation" r:id="rId15" imgW="19202400" imgH="9144000" progId="Equation.DSMT4">
                  <p:embed/>
                </p:oleObj>
              </mc:Choice>
              <mc:Fallback>
                <p:oleObj name="Equation" r:id="rId15" imgW="19202400" imgH="9144000" progId="Equation.DSMT4">
                  <p:embed/>
                  <p:pic>
                    <p:nvPicPr>
                      <p:cNvPr id="0" name="Object 15"/>
                      <p:cNvPicPr/>
                      <p:nvPr/>
                    </p:nvPicPr>
                    <p:blipFill>
                      <a:blip r:embed="rId16"/>
                      <a:stretch>
                        <a:fillRect/>
                      </a:stretch>
                    </p:blipFill>
                    <p:spPr>
                      <a:xfrm>
                        <a:off x="415356" y="5683887"/>
                        <a:ext cx="879912" cy="418968"/>
                      </a:xfrm>
                      <a:prstGeom prst="rect">
                        <a:avLst/>
                      </a:prstGeom>
                    </p:spPr>
                  </p:pic>
                </p:oleObj>
              </mc:Fallback>
            </mc:AlternateContent>
          </a:graphicData>
        </a:graphic>
      </p:graphicFrame>
      <p:graphicFrame>
        <p:nvGraphicFramePr>
          <p:cNvPr id="18" name="Object 13"/>
          <p:cNvGraphicFramePr>
            <a:graphicFrameLocks noChangeAspect="1"/>
          </p:cNvGraphicFramePr>
          <p:nvPr/>
        </p:nvGraphicFramePr>
        <p:xfrm>
          <a:off x="415356" y="6143799"/>
          <a:ext cx="600336" cy="237204"/>
        </p:xfrm>
        <a:graphic>
          <a:graphicData uri="http://schemas.openxmlformats.org/presentationml/2006/ole">
            <mc:AlternateContent xmlns:mc="http://schemas.openxmlformats.org/markup-compatibility/2006">
              <mc:Choice xmlns:v="urn:schemas-microsoft-com:vml" Requires="v">
                <p:oleObj spid="_x0000_s2066" name="Equation" r:id="rId17" imgW="13106400" imgH="5181600" progId="Equation.DSMT4">
                  <p:embed/>
                </p:oleObj>
              </mc:Choice>
              <mc:Fallback>
                <p:oleObj name="Equation" r:id="rId17" imgW="13106400" imgH="5181600" progId="Equation.DSMT4">
                  <p:embed/>
                  <p:pic>
                    <p:nvPicPr>
                      <p:cNvPr id="0" name="Object 16"/>
                      <p:cNvPicPr/>
                      <p:nvPr/>
                    </p:nvPicPr>
                    <p:blipFill>
                      <a:blip r:embed="rId18"/>
                      <a:stretch>
                        <a:fillRect/>
                      </a:stretch>
                    </p:blipFill>
                    <p:spPr>
                      <a:xfrm>
                        <a:off x="415356" y="6143799"/>
                        <a:ext cx="600336" cy="237204"/>
                      </a:xfrm>
                      <a:prstGeom prst="rect">
                        <a:avLst/>
                      </a:prstGeom>
                    </p:spPr>
                  </p:pic>
                </p:oleObj>
              </mc:Fallback>
            </mc:AlternateContent>
          </a:graphicData>
        </a:graphic>
      </p:graphicFrame>
      <p:graphicFrame>
        <p:nvGraphicFramePr>
          <p:cNvPr id="19" name="Object 14"/>
          <p:cNvGraphicFramePr>
            <a:graphicFrameLocks noChangeAspect="1"/>
          </p:cNvGraphicFramePr>
          <p:nvPr/>
        </p:nvGraphicFramePr>
        <p:xfrm>
          <a:off x="415356" y="6495296"/>
          <a:ext cx="474804" cy="237204"/>
        </p:xfrm>
        <a:graphic>
          <a:graphicData uri="http://schemas.openxmlformats.org/presentationml/2006/ole">
            <mc:AlternateContent xmlns:mc="http://schemas.openxmlformats.org/markup-compatibility/2006">
              <mc:Choice xmlns:v="urn:schemas-microsoft-com:vml" Requires="v">
                <p:oleObj spid="_x0000_s2067" name="Equation" r:id="rId19" imgW="10363200" imgH="5181600" progId="Equation.DSMT4">
                  <p:embed/>
                </p:oleObj>
              </mc:Choice>
              <mc:Fallback>
                <p:oleObj name="Equation" r:id="rId19" imgW="10363200" imgH="5181600" progId="Equation.DSMT4">
                  <p:embed/>
                  <p:pic>
                    <p:nvPicPr>
                      <p:cNvPr id="0" name="Object 17"/>
                      <p:cNvPicPr/>
                      <p:nvPr/>
                    </p:nvPicPr>
                    <p:blipFill>
                      <a:blip r:embed="rId20"/>
                      <a:stretch>
                        <a:fillRect/>
                      </a:stretch>
                    </p:blipFill>
                    <p:spPr>
                      <a:xfrm>
                        <a:off x="415356" y="6495296"/>
                        <a:ext cx="474804" cy="237204"/>
                      </a:xfrm>
                      <a:prstGeom prst="rect">
                        <a:avLst/>
                      </a:prstGeom>
                    </p:spPr>
                  </p:pic>
                </p:oleObj>
              </mc:Fallback>
            </mc:AlternateContent>
          </a:graphicData>
        </a:graphic>
      </p:graphicFrame>
      <p:sp>
        <p:nvSpPr>
          <p:cNvPr id="3" name="Content Placeholder 15"/>
          <p:cNvSpPr>
            <a:spLocks noGrp="1"/>
          </p:cNvSpPr>
          <p:nvPr>
            <p:ph idx="13"/>
          </p:nvPr>
        </p:nvSpPr>
        <p:spPr>
          <a:xfrm>
            <a:off x="5697720" y="1295400"/>
            <a:ext cx="3293880" cy="5257800"/>
          </a:xfrm>
        </p:spPr>
        <p:txBody>
          <a:bodyPr/>
          <a:lstStyle/>
          <a:p>
            <a:r>
              <a:rPr lang="en-US" sz="2000" dirty="0"/>
              <a:t>Each identity can be proved using a table.</a:t>
            </a:r>
            <a:endParaRPr lang="en-US" sz="2000" dirty="0"/>
          </a:p>
          <a:p>
            <a:r>
              <a:rPr lang="en-US" sz="2000" dirty="0"/>
              <a:t>All  identities in Table </a:t>
            </a:r>
            <a:r>
              <a:rPr lang="en-US" sz="2000" dirty="0">
                <a:ea typeface="Cambria Math" panose="02040503050406030204" pitchFamily="18" charset="0"/>
              </a:rPr>
              <a:t>5</a:t>
            </a:r>
            <a:r>
              <a:rPr lang="en-US" sz="2000" dirty="0"/>
              <a:t>, except for the first and the last two come in pairs. Each element of the pair is the </a:t>
            </a:r>
            <a:r>
              <a:rPr lang="en-US" sz="2000" i="1" dirty="0"/>
              <a:t>dual</a:t>
            </a:r>
            <a:r>
              <a:rPr lang="en-US" sz="2000" dirty="0"/>
              <a:t> of the other (obtained by switching Boolean sums and Boolean products and </a:t>
            </a:r>
            <a:r>
              <a:rPr lang="en-US" sz="2000" dirty="0">
                <a:ea typeface="Cambria Math" panose="02040503050406030204" pitchFamily="18" charset="0"/>
              </a:rPr>
              <a:t>0</a:t>
            </a:r>
            <a:r>
              <a:rPr lang="en-US" sz="2000" dirty="0"/>
              <a:t>’s and </a:t>
            </a:r>
            <a:r>
              <a:rPr lang="en-US" sz="2000" dirty="0">
                <a:ea typeface="Cambria Math" panose="02040503050406030204" pitchFamily="18" charset="0"/>
              </a:rPr>
              <a:t>1</a:t>
            </a:r>
            <a:r>
              <a:rPr lang="en-US" sz="2000" dirty="0"/>
              <a:t>’s.</a:t>
            </a:r>
            <a:endParaRPr lang="en-US" sz="2000" dirty="0"/>
          </a:p>
          <a:p>
            <a:r>
              <a:rPr lang="en-US" sz="2000" dirty="0">
                <a:solidFill>
                  <a:schemeClr val="bg2"/>
                </a:solidFill>
              </a:rPr>
              <a:t>The Boolean identities correspond to the identities of propositional logic (Section </a:t>
            </a:r>
            <a:r>
              <a:rPr lang="en-US" sz="2000" dirty="0">
                <a:solidFill>
                  <a:schemeClr val="bg2"/>
                </a:solidFill>
                <a:ea typeface="Cambria Math" panose="02040503050406030204" pitchFamily="18" charset="0"/>
              </a:rPr>
              <a:t>1.3</a:t>
            </a:r>
            <a:r>
              <a:rPr lang="en-US" sz="2000" dirty="0">
                <a:solidFill>
                  <a:schemeClr val="bg2"/>
                </a:solidFill>
              </a:rPr>
              <a:t>) and the set identities (Section </a:t>
            </a:r>
            <a:r>
              <a:rPr lang="en-US" sz="2000" dirty="0">
                <a:solidFill>
                  <a:schemeClr val="bg2"/>
                </a:solidFill>
                <a:ea typeface="Cambria Math" panose="02040503050406030204" pitchFamily="18" charset="0"/>
              </a:rPr>
              <a:t>2.2</a:t>
            </a:r>
            <a:r>
              <a:rPr lang="en-US" sz="2000" dirty="0">
                <a:solidFill>
                  <a:schemeClr val="bg2"/>
                </a:solidFill>
              </a:rPr>
              <a:t>).</a:t>
            </a:r>
            <a:endParaRPr lang="en-US" sz="2000" dirty="0">
              <a:solidFill>
                <a:schemeClr val="bg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Identities of Boolean Algebra</a:t>
            </a:r>
            <a:br>
              <a:rPr lang="en-US" altLang="zh-CN" dirty="0"/>
            </a:br>
            <a:r>
              <a:rPr lang="zh-CN" altLang="en-US" sz="4000" dirty="0"/>
              <a:t>布尔恒等式</a:t>
            </a:r>
            <a:endParaRPr lang="en-US" sz="1500" dirty="0"/>
          </a:p>
        </p:txBody>
      </p:sp>
      <p:sp>
        <p:nvSpPr>
          <p:cNvPr id="5" name="Content Placeholder 2"/>
          <p:cNvSpPr>
            <a:spLocks noGrp="1"/>
          </p:cNvSpPr>
          <p:nvPr>
            <p:ph idx="1"/>
          </p:nvPr>
        </p:nvSpPr>
        <p:spPr>
          <a:xfrm>
            <a:off x="457200" y="1295400"/>
            <a:ext cx="8229600" cy="2057400"/>
          </a:xfrm>
        </p:spPr>
        <p:txBody>
          <a:bodyPr/>
          <a:lstStyle/>
          <a:p>
            <a:r>
              <a:rPr lang="en-US" sz="2800" b="1" dirty="0">
                <a:solidFill>
                  <a:schemeClr val="bg2"/>
                </a:solidFill>
              </a:rPr>
              <a:t>Example</a:t>
            </a:r>
            <a:r>
              <a:rPr lang="en-US" sz="2800" dirty="0">
                <a:solidFill>
                  <a:schemeClr val="bg2"/>
                </a:solidFill>
              </a:rPr>
              <a:t>: </a:t>
            </a:r>
            <a:r>
              <a:rPr lang="en-US" sz="2800" dirty="0"/>
              <a:t>Show that the distributive law </a:t>
            </a:r>
            <a:r>
              <a:rPr lang="en-US" sz="2800" i="1" dirty="0"/>
              <a:t>x</a:t>
            </a:r>
            <a:r>
              <a:rPr lang="en-US" sz="2800" dirty="0"/>
              <a:t>(</a:t>
            </a:r>
            <a:r>
              <a:rPr lang="en-US" sz="2800" i="1" dirty="0"/>
              <a:t>y</a:t>
            </a:r>
            <a:r>
              <a:rPr lang="en-US" sz="2800" dirty="0"/>
              <a:t> + </a:t>
            </a:r>
            <a:r>
              <a:rPr lang="en-US" sz="2800" i="1" dirty="0"/>
              <a:t>z</a:t>
            </a:r>
            <a:r>
              <a:rPr lang="en-US" sz="2800" dirty="0"/>
              <a:t>) = </a:t>
            </a:r>
            <a:r>
              <a:rPr lang="en-US" sz="2800" i="1" dirty="0" err="1"/>
              <a:t>xy</a:t>
            </a:r>
            <a:r>
              <a:rPr lang="en-US" sz="2800" dirty="0"/>
              <a:t> + </a:t>
            </a:r>
            <a:r>
              <a:rPr lang="en-US" sz="2800" i="1" dirty="0" err="1"/>
              <a:t>xz</a:t>
            </a:r>
            <a:r>
              <a:rPr lang="en-US" sz="2800" dirty="0"/>
              <a:t> is valid.</a:t>
            </a:r>
            <a:endParaRPr lang="en-US" sz="2800" dirty="0"/>
          </a:p>
          <a:p>
            <a:r>
              <a:rPr lang="en-US" sz="2800" b="1" dirty="0">
                <a:solidFill>
                  <a:schemeClr val="bg2"/>
                </a:solidFill>
              </a:rPr>
              <a:t>Solution</a:t>
            </a:r>
            <a:r>
              <a:rPr lang="en-US" sz="2800" dirty="0">
                <a:solidFill>
                  <a:schemeClr val="bg2"/>
                </a:solidFill>
              </a:rPr>
              <a:t>: </a:t>
            </a:r>
            <a:r>
              <a:rPr lang="en-US" sz="2800" dirty="0"/>
              <a:t>We show that both sides of this identity always take the same value by constructing this table.</a:t>
            </a:r>
            <a:endParaRPr lang="en-US" sz="2800" dirty="0"/>
          </a:p>
        </p:txBody>
      </p:sp>
      <p:sp>
        <p:nvSpPr>
          <p:cNvPr id="6" name="Content Placeholder 3"/>
          <p:cNvSpPr>
            <a:spLocks noGrp="1"/>
          </p:cNvSpPr>
          <p:nvPr>
            <p:ph idx="13"/>
          </p:nvPr>
        </p:nvSpPr>
        <p:spPr>
          <a:xfrm>
            <a:off x="1066800" y="3429000"/>
            <a:ext cx="7010400" cy="381000"/>
          </a:xfrm>
          <a:solidFill>
            <a:srgbClr val="E1F3FF"/>
          </a:solidFill>
          <a:ln w="28575">
            <a:solidFill>
              <a:srgbClr val="00B0F0"/>
            </a:solidFill>
          </a:ln>
        </p:spPr>
        <p:txBody>
          <a:bodyPr/>
          <a:lstStyle/>
          <a:p>
            <a:r>
              <a:rPr lang="en-US" sz="2000" b="1" dirty="0"/>
              <a:t>TABLE 6</a:t>
            </a:r>
            <a:r>
              <a:rPr lang="en-US" sz="2000" dirty="0"/>
              <a:t> Verifying One of the Distributive Laws.</a:t>
            </a:r>
            <a:endParaRPr lang="en-US" sz="2000" dirty="0"/>
          </a:p>
        </p:txBody>
      </p:sp>
      <p:graphicFrame>
        <p:nvGraphicFramePr>
          <p:cNvPr id="10" name="Table 4"/>
          <p:cNvGraphicFramePr>
            <a:graphicFrameLocks noGrp="1"/>
          </p:cNvGraphicFramePr>
          <p:nvPr/>
        </p:nvGraphicFramePr>
        <p:xfrm>
          <a:off x="1066800" y="3810000"/>
          <a:ext cx="7010400" cy="2656840"/>
        </p:xfrm>
        <a:graphic>
          <a:graphicData uri="http://schemas.openxmlformats.org/drawingml/2006/table">
            <a:tbl>
              <a:tblPr firstRow="1" bandRow="1">
                <a:tableStyleId>{5C22544A-7EE6-4342-B048-85BDC9FD1C3A}</a:tableStyleId>
              </a:tblPr>
              <a:tblGrid>
                <a:gridCol w="876300"/>
                <a:gridCol w="876300"/>
                <a:gridCol w="876300"/>
                <a:gridCol w="876300"/>
                <a:gridCol w="876300"/>
                <a:gridCol w="876300"/>
                <a:gridCol w="876300"/>
                <a:gridCol w="876300"/>
              </a:tblGrid>
              <a:tr h="370840">
                <a:tc>
                  <a:txBody>
                    <a:bodyPr/>
                    <a:lstStyle/>
                    <a:p>
                      <a:pPr algn="ctr"/>
                      <a:r>
                        <a:rPr lang="en-US" i="1" dirty="0">
                          <a:solidFill>
                            <a:schemeClr val="tx1"/>
                          </a:solidFill>
                        </a:rPr>
                        <a:t>x</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a:solidFill>
                            <a:schemeClr val="tx1"/>
                          </a:solidFill>
                        </a:rPr>
                        <a:t>y</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a:solidFill>
                            <a:schemeClr val="tx1"/>
                          </a:solidFill>
                        </a:rPr>
                        <a:t>z</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altLang="zh-CN" i="1" dirty="0" err="1">
                          <a:solidFill>
                            <a:schemeClr val="tx1"/>
                          </a:solidFill>
                        </a:rPr>
                        <a:t>y</a:t>
                      </a:r>
                      <a:r>
                        <a:rPr lang="en-US" i="1" dirty="0" err="1">
                          <a:solidFill>
                            <a:schemeClr val="tx1"/>
                          </a:solidFill>
                        </a:rPr>
                        <a:t>+z</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err="1">
                          <a:solidFill>
                            <a:schemeClr val="tx1"/>
                          </a:solidFill>
                        </a:rPr>
                        <a:t>xy</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err="1">
                          <a:solidFill>
                            <a:schemeClr val="tx1"/>
                          </a:solidFill>
                        </a:rPr>
                        <a:t>xz</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i="1" dirty="0">
                          <a:solidFill>
                            <a:schemeClr val="tx1"/>
                          </a:solidFill>
                        </a:rPr>
                        <a:t>x</a:t>
                      </a:r>
                      <a:r>
                        <a:rPr lang="en-US" i="0" dirty="0">
                          <a:solidFill>
                            <a:schemeClr val="tx1"/>
                          </a:solidFill>
                        </a:rPr>
                        <a:t>(</a:t>
                      </a:r>
                      <a:r>
                        <a:rPr lang="en-US" i="1" dirty="0">
                          <a:solidFill>
                            <a:schemeClr val="tx1"/>
                          </a:solidFill>
                        </a:rPr>
                        <a:t>y </a:t>
                      </a:r>
                      <a:r>
                        <a:rPr lang="en-US" i="0" dirty="0">
                          <a:solidFill>
                            <a:schemeClr val="tx1"/>
                          </a:solidFill>
                        </a:rPr>
                        <a:t>+</a:t>
                      </a:r>
                      <a:r>
                        <a:rPr lang="en-US" i="1" dirty="0">
                          <a:solidFill>
                            <a:schemeClr val="tx1"/>
                          </a:solidFill>
                        </a:rPr>
                        <a:t> z</a:t>
                      </a:r>
                      <a:r>
                        <a:rPr lang="en-US" i="0" dirty="0">
                          <a:solidFill>
                            <a:schemeClr val="tx1"/>
                          </a:solidFill>
                        </a:rPr>
                        <a:t>)</a:t>
                      </a:r>
                      <a:endParaRPr lang="en-US" i="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altLang="zh-CN" i="1" dirty="0" err="1">
                          <a:solidFill>
                            <a:schemeClr val="tx1"/>
                          </a:solidFill>
                        </a:rPr>
                        <a:t>x</a:t>
                      </a:r>
                      <a:r>
                        <a:rPr lang="en-US" i="1" dirty="0" err="1">
                          <a:solidFill>
                            <a:schemeClr val="tx1"/>
                          </a:solidFill>
                        </a:rPr>
                        <a:t>y</a:t>
                      </a:r>
                      <a:r>
                        <a:rPr lang="en-US" i="1" dirty="0">
                          <a:solidFill>
                            <a:schemeClr val="tx1"/>
                          </a:solidFill>
                        </a:rPr>
                        <a:t> </a:t>
                      </a:r>
                      <a:r>
                        <a:rPr lang="en-US" i="0" dirty="0">
                          <a:solidFill>
                            <a:schemeClr val="tx1"/>
                          </a:solidFill>
                        </a:rPr>
                        <a:t>+</a:t>
                      </a:r>
                      <a:r>
                        <a:rPr lang="en-US" i="1" dirty="0">
                          <a:solidFill>
                            <a:schemeClr val="tx1"/>
                          </a:solidFill>
                        </a:rPr>
                        <a:t> </a:t>
                      </a:r>
                      <a:r>
                        <a:rPr lang="en-US" i="1" dirty="0" err="1">
                          <a:solidFill>
                            <a:schemeClr val="tx1"/>
                          </a:solidFill>
                        </a:rPr>
                        <a:t>xz</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r>
              <a:tr h="370840">
                <a:tc>
                  <a:txBody>
                    <a:bodyPr/>
                    <a:lstStyle/>
                    <a:p>
                      <a:pPr algn="ctr"/>
                      <a:r>
                        <a:rPr lang="en-US" dirty="0"/>
                        <a:t>1</a:t>
                      </a:r>
                      <a:endParaRPr lang="en-US" dirty="0"/>
                    </a:p>
                    <a:p>
                      <a:pPr algn="ctr"/>
                      <a:r>
                        <a:rPr lang="en-US" dirty="0"/>
                        <a:t>1</a:t>
                      </a:r>
                      <a:endParaRPr lang="en-US" dirty="0"/>
                    </a:p>
                    <a:p>
                      <a:pPr algn="ctr"/>
                      <a:r>
                        <a:rPr lang="en-US" dirty="0"/>
                        <a:t>1</a:t>
                      </a:r>
                      <a:endParaRPr lang="en-US" dirty="0"/>
                    </a:p>
                    <a:p>
                      <a:pPr algn="ctr"/>
                      <a:r>
                        <a:rPr lang="en-US" dirty="0"/>
                        <a:t>1</a:t>
                      </a:r>
                      <a:endParaRPr lang="en-US" dirty="0"/>
                    </a:p>
                    <a:p>
                      <a:pPr algn="ctr"/>
                      <a:r>
                        <a:rPr lang="en-US" dirty="0"/>
                        <a:t>0</a:t>
                      </a:r>
                      <a:endParaRPr lang="en-US" dirty="0"/>
                    </a:p>
                    <a:p>
                      <a:pPr algn="ctr"/>
                      <a:r>
                        <a:rPr lang="en-US" dirty="0"/>
                        <a:t>0</a:t>
                      </a:r>
                      <a:endParaRPr lang="en-US" dirty="0"/>
                    </a:p>
                    <a:p>
                      <a:pPr algn="ctr"/>
                      <a:r>
                        <a:rPr lang="en-US" dirty="0"/>
                        <a:t>0</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endParaRPr lang="en-US" dirty="0"/>
                    </a:p>
                    <a:p>
                      <a:pPr algn="ctr"/>
                      <a:r>
                        <a:rPr lang="en-US" dirty="0"/>
                        <a:t>1</a:t>
                      </a:r>
                      <a:endParaRPr lang="en-US" dirty="0"/>
                    </a:p>
                    <a:p>
                      <a:pPr algn="ctr"/>
                      <a:r>
                        <a:rPr lang="en-US" dirty="0"/>
                        <a:t>0</a:t>
                      </a:r>
                      <a:endParaRPr lang="en-US" dirty="0"/>
                    </a:p>
                    <a:p>
                      <a:pPr algn="ctr"/>
                      <a:r>
                        <a:rPr lang="en-US" dirty="0"/>
                        <a:t>0</a:t>
                      </a:r>
                      <a:endParaRPr lang="en-US" dirty="0"/>
                    </a:p>
                    <a:p>
                      <a:pPr algn="ctr"/>
                      <a:r>
                        <a:rPr lang="en-US" dirty="0"/>
                        <a:t>1</a:t>
                      </a:r>
                      <a:endParaRPr lang="en-US" dirty="0"/>
                    </a:p>
                    <a:p>
                      <a:pPr algn="ctr"/>
                      <a:r>
                        <a:rPr lang="en-US" dirty="0"/>
                        <a:t>1</a:t>
                      </a:r>
                      <a:endParaRPr lang="en-US" dirty="0"/>
                    </a:p>
                    <a:p>
                      <a:pPr algn="ctr"/>
                      <a:r>
                        <a:rPr lang="en-US" dirty="0"/>
                        <a:t>0</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endParaRPr lang="en-US" dirty="0"/>
                    </a:p>
                    <a:p>
                      <a:pPr algn="ctr"/>
                      <a:r>
                        <a:rPr lang="en-US" dirty="0"/>
                        <a:t>0</a:t>
                      </a:r>
                      <a:endParaRPr lang="en-US" dirty="0"/>
                    </a:p>
                    <a:p>
                      <a:pPr algn="ctr"/>
                      <a:r>
                        <a:rPr lang="en-US" dirty="0"/>
                        <a:t>1</a:t>
                      </a:r>
                      <a:endParaRPr lang="en-US" dirty="0"/>
                    </a:p>
                    <a:p>
                      <a:pPr algn="ctr"/>
                      <a:r>
                        <a:rPr lang="en-US" dirty="0"/>
                        <a:t>0</a:t>
                      </a:r>
                      <a:endParaRPr lang="en-US" dirty="0"/>
                    </a:p>
                    <a:p>
                      <a:pPr algn="ctr"/>
                      <a:r>
                        <a:rPr lang="en-US" dirty="0"/>
                        <a:t>1</a:t>
                      </a:r>
                      <a:endParaRPr lang="en-US" dirty="0"/>
                    </a:p>
                    <a:p>
                      <a:pPr algn="ctr"/>
                      <a:r>
                        <a:rPr lang="en-US" dirty="0"/>
                        <a:t>0</a:t>
                      </a:r>
                      <a:endParaRPr lang="en-US" dirty="0"/>
                    </a:p>
                    <a:p>
                      <a:pPr algn="ctr"/>
                      <a:r>
                        <a:rPr lang="en-US" dirty="0"/>
                        <a:t>1</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endParaRPr lang="en-US" dirty="0"/>
                    </a:p>
                    <a:p>
                      <a:pPr algn="ctr"/>
                      <a:r>
                        <a:rPr lang="en-US" dirty="0"/>
                        <a:t>1</a:t>
                      </a:r>
                      <a:endParaRPr lang="en-US" dirty="0"/>
                    </a:p>
                    <a:p>
                      <a:pPr algn="ctr"/>
                      <a:r>
                        <a:rPr lang="en-US" dirty="0"/>
                        <a:t>1</a:t>
                      </a:r>
                      <a:endParaRPr lang="en-US" dirty="0"/>
                    </a:p>
                    <a:p>
                      <a:pPr algn="ctr"/>
                      <a:r>
                        <a:rPr lang="en-US" dirty="0"/>
                        <a:t>0</a:t>
                      </a:r>
                      <a:endParaRPr lang="en-US" dirty="0"/>
                    </a:p>
                    <a:p>
                      <a:pPr algn="ctr"/>
                      <a:r>
                        <a:rPr lang="en-US" dirty="0"/>
                        <a:t>1</a:t>
                      </a:r>
                      <a:endParaRPr lang="en-US" dirty="0"/>
                    </a:p>
                    <a:p>
                      <a:pPr algn="ctr"/>
                      <a:r>
                        <a:rPr lang="en-US" dirty="0"/>
                        <a:t>1</a:t>
                      </a:r>
                      <a:endParaRPr lang="en-US" dirty="0"/>
                    </a:p>
                    <a:p>
                      <a:pPr algn="ctr"/>
                      <a:r>
                        <a:rPr lang="en-US" dirty="0"/>
                        <a:t>1</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endParaRPr lang="en-US" dirty="0"/>
                    </a:p>
                    <a:p>
                      <a:pPr algn="ctr"/>
                      <a:r>
                        <a:rPr lang="en-US" dirty="0"/>
                        <a:t>1</a:t>
                      </a:r>
                      <a:endParaRPr lang="en-US" dirty="0"/>
                    </a:p>
                    <a:p>
                      <a:pPr algn="ctr"/>
                      <a:r>
                        <a:rPr lang="en-US" dirty="0"/>
                        <a:t>0</a:t>
                      </a:r>
                      <a:endParaRPr lang="en-US" dirty="0"/>
                    </a:p>
                    <a:p>
                      <a:pPr algn="ctr"/>
                      <a:r>
                        <a:rPr lang="en-US" dirty="0"/>
                        <a:t>0</a:t>
                      </a:r>
                      <a:endParaRPr lang="en-US" dirty="0"/>
                    </a:p>
                    <a:p>
                      <a:pPr algn="ctr"/>
                      <a:r>
                        <a:rPr lang="en-US" dirty="0"/>
                        <a:t>0</a:t>
                      </a:r>
                      <a:endParaRPr lang="en-US" dirty="0"/>
                    </a:p>
                    <a:p>
                      <a:pPr algn="ctr"/>
                      <a:r>
                        <a:rPr lang="en-US" dirty="0"/>
                        <a:t>0</a:t>
                      </a:r>
                      <a:endParaRPr lang="en-US" dirty="0"/>
                    </a:p>
                    <a:p>
                      <a:pPr algn="ctr"/>
                      <a:r>
                        <a:rPr lang="en-US" dirty="0"/>
                        <a:t>0</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endParaRPr lang="en-US" dirty="0"/>
                    </a:p>
                    <a:p>
                      <a:pPr algn="ctr"/>
                      <a:r>
                        <a:rPr lang="en-US" dirty="0"/>
                        <a:t>0</a:t>
                      </a:r>
                      <a:endParaRPr lang="en-US" dirty="0"/>
                    </a:p>
                    <a:p>
                      <a:pPr algn="ctr"/>
                      <a:r>
                        <a:rPr lang="en-US" dirty="0"/>
                        <a:t>1</a:t>
                      </a:r>
                      <a:endParaRPr lang="en-US" dirty="0"/>
                    </a:p>
                    <a:p>
                      <a:pPr algn="ctr"/>
                      <a:r>
                        <a:rPr lang="en-US" dirty="0"/>
                        <a:t>0</a:t>
                      </a:r>
                      <a:endParaRPr lang="en-US" dirty="0"/>
                    </a:p>
                    <a:p>
                      <a:pPr algn="ctr"/>
                      <a:r>
                        <a:rPr lang="en-US" dirty="0"/>
                        <a:t>0</a:t>
                      </a:r>
                      <a:endParaRPr lang="en-US" dirty="0"/>
                    </a:p>
                    <a:p>
                      <a:pPr algn="ctr"/>
                      <a:r>
                        <a:rPr lang="en-US" dirty="0"/>
                        <a:t>0</a:t>
                      </a:r>
                      <a:endParaRPr lang="en-US" dirty="0"/>
                    </a:p>
                    <a:p>
                      <a:pPr algn="ctr"/>
                      <a:r>
                        <a:rPr lang="en-US" dirty="0"/>
                        <a:t>0</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endParaRPr lang="en-US" dirty="0"/>
                    </a:p>
                    <a:p>
                      <a:pPr algn="ctr"/>
                      <a:r>
                        <a:rPr lang="en-US" dirty="0"/>
                        <a:t>1</a:t>
                      </a:r>
                      <a:endParaRPr lang="en-US" dirty="0"/>
                    </a:p>
                    <a:p>
                      <a:pPr algn="ctr"/>
                      <a:r>
                        <a:rPr lang="en-US" dirty="0"/>
                        <a:t>1</a:t>
                      </a:r>
                      <a:endParaRPr lang="en-US" dirty="0"/>
                    </a:p>
                    <a:p>
                      <a:pPr algn="ctr"/>
                      <a:r>
                        <a:rPr lang="en-US" dirty="0"/>
                        <a:t>0</a:t>
                      </a:r>
                      <a:endParaRPr lang="en-US" dirty="0"/>
                    </a:p>
                    <a:p>
                      <a:pPr algn="ctr"/>
                      <a:r>
                        <a:rPr lang="en-US" dirty="0"/>
                        <a:t>0</a:t>
                      </a:r>
                      <a:endParaRPr lang="en-US" dirty="0"/>
                    </a:p>
                    <a:p>
                      <a:pPr algn="ctr"/>
                      <a:r>
                        <a:rPr lang="en-US" dirty="0"/>
                        <a:t>0</a:t>
                      </a:r>
                      <a:endParaRPr lang="en-US" dirty="0"/>
                    </a:p>
                    <a:p>
                      <a:pPr algn="ctr"/>
                      <a:r>
                        <a:rPr lang="en-US" dirty="0"/>
                        <a:t>0</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c>
                  <a:txBody>
                    <a:bodyPr/>
                    <a:lstStyle/>
                    <a:p>
                      <a:pPr algn="ctr"/>
                      <a:r>
                        <a:rPr lang="en-US" dirty="0"/>
                        <a:t>1</a:t>
                      </a:r>
                      <a:endParaRPr lang="en-US" dirty="0"/>
                    </a:p>
                    <a:p>
                      <a:pPr algn="ctr"/>
                      <a:r>
                        <a:rPr lang="en-US" dirty="0"/>
                        <a:t>1</a:t>
                      </a:r>
                      <a:endParaRPr lang="en-US" dirty="0"/>
                    </a:p>
                    <a:p>
                      <a:pPr algn="ctr"/>
                      <a:r>
                        <a:rPr lang="en-US" dirty="0"/>
                        <a:t>1</a:t>
                      </a:r>
                      <a:endParaRPr lang="en-US" dirty="0"/>
                    </a:p>
                    <a:p>
                      <a:pPr algn="ctr"/>
                      <a:r>
                        <a:rPr lang="en-US" dirty="0"/>
                        <a:t>0</a:t>
                      </a:r>
                      <a:endParaRPr lang="en-US" dirty="0"/>
                    </a:p>
                    <a:p>
                      <a:pPr algn="ctr"/>
                      <a:r>
                        <a:rPr lang="en-US" dirty="0"/>
                        <a:t>0</a:t>
                      </a:r>
                      <a:endParaRPr lang="en-US" dirty="0"/>
                    </a:p>
                    <a:p>
                      <a:pPr algn="ctr"/>
                      <a:r>
                        <a:rPr lang="en-US" dirty="0"/>
                        <a:t>0</a:t>
                      </a:r>
                      <a:endParaRPr lang="en-US" dirty="0"/>
                    </a:p>
                    <a:p>
                      <a:pPr algn="ctr"/>
                      <a:r>
                        <a:rPr lang="en-US" dirty="0"/>
                        <a:t>0</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Identities of Boolean Algebra</a:t>
            </a:r>
            <a:br>
              <a:rPr lang="en-US" altLang="zh-CN" dirty="0"/>
            </a:br>
            <a:r>
              <a:rPr lang="zh-CN" altLang="en-US" sz="4000" dirty="0"/>
              <a:t>布尔恒等式</a:t>
            </a:r>
            <a:endParaRPr lang="zh-CN" altLang="en-US" dirty="0"/>
          </a:p>
        </p:txBody>
      </p:sp>
      <p:sp>
        <p:nvSpPr>
          <p:cNvPr id="3" name="内容占位符 2"/>
          <p:cNvSpPr>
            <a:spLocks noGrp="1"/>
          </p:cNvSpPr>
          <p:nvPr>
            <p:ph idx="1"/>
          </p:nvPr>
        </p:nvSpPr>
        <p:spPr/>
        <p:txBody>
          <a:bodyPr/>
          <a:lstStyle/>
          <a:p>
            <a:r>
              <a:rPr lang="en-US" altLang="zh-CN" sz="2800" b="1" dirty="0">
                <a:solidFill>
                  <a:schemeClr val="bg2"/>
                </a:solidFill>
              </a:rPr>
              <a:t>Example</a:t>
            </a:r>
            <a:r>
              <a:rPr lang="en-US" altLang="zh-CN" sz="2800" dirty="0">
                <a:solidFill>
                  <a:schemeClr val="bg2"/>
                </a:solidFill>
              </a:rPr>
              <a:t>: </a:t>
            </a:r>
            <a:r>
              <a:rPr lang="en-US" altLang="zh-CN" sz="2800" dirty="0"/>
              <a:t>Translate the distributive law x + </a:t>
            </a:r>
            <a:r>
              <a:rPr lang="en-US" altLang="zh-CN" sz="2800" dirty="0" err="1"/>
              <a:t>yz</a:t>
            </a:r>
            <a:r>
              <a:rPr lang="en-US" altLang="zh-CN" sz="2800" dirty="0"/>
              <a:t> = (x + y)(x + z) in Table 5 into a logical equivalence.</a:t>
            </a:r>
            <a:endParaRPr lang="en-US" altLang="zh-CN" sz="2800" dirty="0"/>
          </a:p>
          <a:p>
            <a:r>
              <a:rPr lang="en-US" altLang="zh-CN" sz="2800" b="1" dirty="0">
                <a:solidFill>
                  <a:schemeClr val="bg2"/>
                </a:solidFill>
              </a:rPr>
              <a:t>Solution</a:t>
            </a:r>
            <a:r>
              <a:rPr lang="en-US" altLang="zh-CN" sz="2800" dirty="0">
                <a:solidFill>
                  <a:schemeClr val="bg2"/>
                </a:solidFill>
              </a:rPr>
              <a:t>: </a:t>
            </a:r>
            <a:r>
              <a:rPr lang="en-US" altLang="zh-CN" sz="2800" dirty="0"/>
              <a:t>Here we will change the Boolean variables x, y, and z into the propositional variables </a:t>
            </a:r>
            <a:r>
              <a:rPr lang="en-US" altLang="zh-CN" sz="2800" i="1" dirty="0"/>
              <a:t>p</a:t>
            </a:r>
            <a:r>
              <a:rPr lang="en-US" altLang="zh-CN" sz="2800" dirty="0"/>
              <a:t>,</a:t>
            </a:r>
            <a:r>
              <a:rPr lang="en-US" altLang="zh-CN" sz="2800" i="1" dirty="0"/>
              <a:t> q</a:t>
            </a:r>
            <a:r>
              <a:rPr lang="en-US" altLang="zh-CN" sz="2800" dirty="0"/>
              <a:t>, and </a:t>
            </a:r>
            <a:r>
              <a:rPr lang="en-US" altLang="zh-CN" sz="2800" i="1" dirty="0"/>
              <a:t>r</a:t>
            </a:r>
            <a:r>
              <a:rPr lang="en-US" altLang="zh-CN" sz="2800" dirty="0"/>
              <a:t>. Then, </a:t>
            </a:r>
            <a:endParaRPr lang="en-US" altLang="zh-CN" sz="2800" dirty="0"/>
          </a:p>
          <a:p>
            <a:pPr algn="ctr"/>
            <a:r>
              <a:rPr lang="pt-BR" altLang="zh-CN" sz="2800" b="0" i="1" u="none" strike="noStrike" baseline="0" dirty="0">
                <a:latin typeface="+mn-lt"/>
              </a:rPr>
              <a:t>p </a:t>
            </a:r>
            <a:r>
              <a:rPr lang="pt-BR" altLang="zh-CN" sz="2800" b="0" i="0" u="none" strike="noStrike" baseline="0" dirty="0">
                <a:latin typeface="+mn-lt"/>
              </a:rPr>
              <a:t>∨ (</a:t>
            </a:r>
            <a:r>
              <a:rPr lang="pt-BR" altLang="zh-CN" sz="2800" b="0" i="1" u="none" strike="noStrike" baseline="0" dirty="0">
                <a:latin typeface="+mn-lt"/>
              </a:rPr>
              <a:t>q </a:t>
            </a:r>
            <a:r>
              <a:rPr lang="pt-BR" altLang="zh-CN" sz="2800" b="0" i="0" u="none" strike="noStrike" baseline="0" dirty="0">
                <a:latin typeface="+mn-lt"/>
              </a:rPr>
              <a:t>∧ </a:t>
            </a:r>
            <a:r>
              <a:rPr lang="pt-BR" altLang="zh-CN" sz="2800" b="0" i="1" u="none" strike="noStrike" baseline="0" dirty="0">
                <a:latin typeface="+mn-lt"/>
              </a:rPr>
              <a:t>r</a:t>
            </a:r>
            <a:r>
              <a:rPr lang="pt-BR" altLang="zh-CN" sz="2800" b="0" i="0" u="none" strike="noStrike" baseline="0" dirty="0">
                <a:latin typeface="+mn-lt"/>
              </a:rPr>
              <a:t>) ≡ (</a:t>
            </a:r>
            <a:r>
              <a:rPr lang="pt-BR" altLang="zh-CN" sz="2800" b="0" i="1" u="none" strike="noStrike" baseline="0" dirty="0">
                <a:latin typeface="+mn-lt"/>
              </a:rPr>
              <a:t>p </a:t>
            </a:r>
            <a:r>
              <a:rPr lang="pt-BR" altLang="zh-CN" sz="2800" b="0" i="0" u="none" strike="noStrike" baseline="0" dirty="0">
                <a:latin typeface="+mn-lt"/>
              </a:rPr>
              <a:t>∨ </a:t>
            </a:r>
            <a:r>
              <a:rPr lang="pt-BR" altLang="zh-CN" sz="2800" b="0" i="1" u="none" strike="noStrike" baseline="0" dirty="0">
                <a:latin typeface="+mn-lt"/>
              </a:rPr>
              <a:t>q</a:t>
            </a:r>
            <a:r>
              <a:rPr lang="pt-BR" altLang="zh-CN" sz="2800" b="0" i="0" u="none" strike="noStrike" baseline="0" dirty="0">
                <a:latin typeface="+mn-lt"/>
              </a:rPr>
              <a:t>) ∧ (</a:t>
            </a:r>
            <a:r>
              <a:rPr lang="pt-BR" altLang="zh-CN" sz="2800" b="0" i="1" u="none" strike="noStrike" baseline="0" dirty="0">
                <a:latin typeface="+mn-lt"/>
              </a:rPr>
              <a:t>p </a:t>
            </a:r>
            <a:r>
              <a:rPr lang="pt-BR" altLang="zh-CN" sz="2800" b="0" i="0" u="none" strike="noStrike" baseline="0" dirty="0">
                <a:latin typeface="+mn-lt"/>
              </a:rPr>
              <a:t>∨ </a:t>
            </a:r>
            <a:r>
              <a:rPr lang="pt-BR" altLang="zh-CN" sz="2800" b="0" i="1" u="none" strike="noStrike" baseline="0" dirty="0">
                <a:latin typeface="+mn-lt"/>
              </a:rPr>
              <a:t>r</a:t>
            </a:r>
            <a:r>
              <a:rPr lang="pt-BR" altLang="zh-CN" sz="2800" b="0" i="0" u="none" strike="noStrike" baseline="0" dirty="0">
                <a:latin typeface="+mn-lt"/>
              </a:rPr>
              <a:t>)</a:t>
            </a:r>
            <a:r>
              <a:rPr lang="pt-BR" altLang="zh-CN" sz="2800" b="0" i="1" u="none" strike="noStrike" baseline="0" dirty="0">
                <a:latin typeface="+mn-lt"/>
              </a:rPr>
              <a:t>.</a:t>
            </a:r>
            <a:endParaRPr lang="zh-CN" altLang="en-US" sz="4400"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Duality </a:t>
            </a:r>
            <a:r>
              <a:rPr lang="zh-CN" altLang="en-US" dirty="0"/>
              <a:t>对偶性</a:t>
            </a:r>
            <a:endParaRPr lang="zh-CN" altLang="en-US" dirty="0"/>
          </a:p>
        </p:txBody>
      </p:sp>
      <p:sp>
        <p:nvSpPr>
          <p:cNvPr id="3" name="内容占位符 2"/>
          <p:cNvSpPr>
            <a:spLocks noGrp="1"/>
          </p:cNvSpPr>
          <p:nvPr>
            <p:ph idx="1"/>
          </p:nvPr>
        </p:nvSpPr>
        <p:spPr/>
        <p:txBody>
          <a:bodyPr/>
          <a:lstStyle/>
          <a:p>
            <a:r>
              <a:rPr lang="en-US" altLang="zh-CN" sz="3200" b="1" dirty="0">
                <a:solidFill>
                  <a:schemeClr val="bg2"/>
                </a:solidFill>
              </a:rPr>
              <a:t>Definition</a:t>
            </a:r>
            <a:r>
              <a:rPr lang="en-US" altLang="zh-CN" sz="3200" dirty="0">
                <a:solidFill>
                  <a:schemeClr val="bg2"/>
                </a:solidFill>
              </a:rPr>
              <a:t>: </a:t>
            </a:r>
            <a:r>
              <a:rPr lang="en-US" altLang="zh-CN" sz="3200" dirty="0"/>
              <a:t>The </a:t>
            </a:r>
            <a:r>
              <a:rPr lang="en-US" altLang="zh-CN" sz="3200" i="1" dirty="0">
                <a:solidFill>
                  <a:srgbClr val="C00000"/>
                </a:solidFill>
              </a:rPr>
              <a:t>dual</a:t>
            </a:r>
            <a:r>
              <a:rPr lang="en-US" altLang="zh-CN" sz="3200" dirty="0"/>
              <a:t> (</a:t>
            </a:r>
            <a:r>
              <a:rPr lang="zh-CN" altLang="en-US" sz="3200" dirty="0"/>
              <a:t>对偶式</a:t>
            </a:r>
            <a:r>
              <a:rPr lang="en-US" altLang="zh-CN" sz="3200" dirty="0"/>
              <a:t>) of a Boolean expression is obtained by interchanging Boolean sums and Boolean products and interchanging 0s and 1s.</a:t>
            </a:r>
            <a:endParaRPr lang="zh-CN" altLang="en-US" dirty="0"/>
          </a:p>
        </p:txBody>
      </p:sp>
      <mc:AlternateContent xmlns:mc="http://schemas.openxmlformats.org/markup-compatibility/2006">
        <mc:Choice xmlns:a14="http://schemas.microsoft.com/office/drawing/2010/main" Requires="a14">
          <p:sp>
            <p:nvSpPr>
              <p:cNvPr id="4" name="内容占位符 3"/>
              <p:cNvSpPr>
                <a:spLocks noGrp="1"/>
              </p:cNvSpPr>
              <p:nvPr>
                <p:ph idx="13"/>
              </p:nvPr>
            </p:nvSpPr>
            <p:spPr>
              <a:xfrm>
                <a:off x="457200" y="3924300"/>
                <a:ext cx="8229600" cy="2362200"/>
              </a:xfrm>
            </p:spPr>
            <p:txBody>
              <a:bodyPr/>
              <a:lstStyle/>
              <a:p>
                <a:r>
                  <a:rPr lang="en-US" altLang="zh-CN" sz="2800" b="1" dirty="0">
                    <a:solidFill>
                      <a:schemeClr val="bg2"/>
                    </a:solidFill>
                  </a:rPr>
                  <a:t>Example</a:t>
                </a:r>
                <a:r>
                  <a:rPr lang="en-US" altLang="zh-CN" sz="2800" dirty="0">
                    <a:solidFill>
                      <a:schemeClr val="bg2"/>
                    </a:solidFill>
                  </a:rPr>
                  <a:t>: </a:t>
                </a:r>
                <a:r>
                  <a:rPr lang="en-US" altLang="zh-CN" sz="2800" dirty="0"/>
                  <a:t>Find the duals of x(y + 0) and </a:t>
                </a:r>
                <a14:m>
                  <m:oMath xmlns:m="http://schemas.openxmlformats.org/officeDocument/2006/math">
                    <m:bar>
                      <m:barPr>
                        <m:pos m:val="top"/>
                        <m:ctrlPr>
                          <a:rPr lang="zh-CN" altLang="en-US" sz="2800" i="1" smtClean="0">
                            <a:solidFill>
                              <a:srgbClr val="000000"/>
                            </a:solidFill>
                            <a:latin typeface="Cambria Math" panose="02040503050406030204" pitchFamily="18" charset="0"/>
                          </a:rPr>
                        </m:ctrlPr>
                      </m:barPr>
                      <m:e>
                        <m:r>
                          <m:rPr>
                            <m:sty m:val="p"/>
                          </m:rPr>
                          <a:rPr lang="en-US" altLang="zh-CN" sz="2800" i="0">
                            <a:solidFill>
                              <a:srgbClr val="000000"/>
                            </a:solidFill>
                            <a:latin typeface="Cambria Math" panose="02040503050406030204" pitchFamily="18" charset="0"/>
                          </a:rPr>
                          <m:t>x</m:t>
                        </m:r>
                      </m:e>
                    </m:bar>
                  </m:oMath>
                </a14:m>
                <a:r>
                  <a:rPr lang="en-US" altLang="zh-CN" sz="2800" dirty="0"/>
                  <a:t> ⋅ 1 + (</a:t>
                </a:r>
                <a14:m>
                  <m:oMath xmlns:m="http://schemas.openxmlformats.org/officeDocument/2006/math">
                    <m:bar>
                      <m:barPr>
                        <m:pos m:val="top"/>
                        <m:ctrlPr>
                          <a:rPr lang="zh-CN" altLang="en-US" sz="2800" i="1">
                            <a:solidFill>
                              <a:srgbClr val="000000"/>
                            </a:solidFill>
                            <a:latin typeface="Cambria Math" panose="02040503050406030204" pitchFamily="18" charset="0"/>
                          </a:rPr>
                        </m:ctrlPr>
                      </m:barPr>
                      <m:e>
                        <m:r>
                          <m:rPr>
                            <m:sty m:val="p"/>
                          </m:rPr>
                          <a:rPr lang="en-US" altLang="zh-CN" sz="2800" i="1">
                            <a:solidFill>
                              <a:srgbClr val="000000"/>
                            </a:solidFill>
                            <a:latin typeface="Cambria Math" panose="02040503050406030204" pitchFamily="18" charset="0"/>
                          </a:rPr>
                          <m:t>y</m:t>
                        </m:r>
                      </m:e>
                    </m:bar>
                  </m:oMath>
                </a14:m>
                <a:r>
                  <a:rPr lang="en-US" altLang="zh-CN" sz="2800" dirty="0"/>
                  <a:t> + z).</a:t>
                </a:r>
                <a:endParaRPr lang="en-US" altLang="zh-CN" sz="2800" dirty="0"/>
              </a:p>
              <a:p>
                <a:r>
                  <a:rPr lang="en-US" altLang="zh-CN" sz="2800" b="1" dirty="0">
                    <a:solidFill>
                      <a:schemeClr val="bg2"/>
                    </a:solidFill>
                  </a:rPr>
                  <a:t>Solution</a:t>
                </a:r>
                <a:r>
                  <a:rPr lang="en-US" altLang="zh-CN" sz="2800" dirty="0">
                    <a:solidFill>
                      <a:schemeClr val="bg2"/>
                    </a:solidFill>
                  </a:rPr>
                  <a:t>: </a:t>
                </a:r>
                <a:r>
                  <a:rPr lang="en-US" altLang="zh-CN" sz="2800" dirty="0"/>
                  <a:t>The duals are </a:t>
                </a:r>
                <a:r>
                  <a:rPr lang="en-US" altLang="zh-CN" sz="2800" b="0" i="1" u="none" strike="noStrike" baseline="0" dirty="0">
                    <a:latin typeface="STIXGeneral-Italic"/>
                  </a:rPr>
                  <a:t>x </a:t>
                </a:r>
                <a:r>
                  <a:rPr lang="en-US" altLang="zh-CN" sz="2800" b="0" i="0" u="none" strike="noStrike" baseline="0" dirty="0">
                    <a:latin typeface="STIXMath-Regular"/>
                  </a:rPr>
                  <a:t>+ </a:t>
                </a:r>
                <a:r>
                  <a:rPr lang="en-US" altLang="zh-CN" sz="2800" b="0" i="0" u="none" strike="noStrike" baseline="0" dirty="0">
                    <a:latin typeface="STIXGeneral-Regular"/>
                  </a:rPr>
                  <a:t>(</a:t>
                </a:r>
                <a:r>
                  <a:rPr lang="en-US" altLang="zh-CN" sz="2800" b="0" i="1" u="none" strike="noStrike" baseline="0" dirty="0">
                    <a:latin typeface="STIXGeneral-Italic"/>
                  </a:rPr>
                  <a:t>y </a:t>
                </a:r>
                <a:r>
                  <a:rPr lang="en-US" altLang="zh-CN" sz="2800" b="0" i="0" u="none" strike="noStrike" baseline="0" dirty="0">
                    <a:latin typeface="STIXMathScript-Regular"/>
                  </a:rPr>
                  <a:t>⋅ </a:t>
                </a:r>
                <a:r>
                  <a:rPr lang="en-US" altLang="zh-CN" sz="2800" b="0" i="0" u="none" strike="noStrike" baseline="0" dirty="0">
                    <a:latin typeface="STIXGeneral-Regular"/>
                  </a:rPr>
                  <a:t>1) and </a:t>
                </a:r>
                <a:r>
                  <a:rPr lang="en-US" altLang="zh-CN" sz="2800" dirty="0"/>
                  <a:t>(</a:t>
                </a:r>
                <a14:m>
                  <m:oMath xmlns:m="http://schemas.openxmlformats.org/officeDocument/2006/math">
                    <m:bar>
                      <m:barPr>
                        <m:pos m:val="top"/>
                        <m:ctrlPr>
                          <a:rPr lang="zh-CN" altLang="en-US" sz="2800" i="1" smtClean="0">
                            <a:solidFill>
                              <a:srgbClr val="000000"/>
                            </a:solidFill>
                            <a:latin typeface="Cambria Math" panose="02040503050406030204" pitchFamily="18" charset="0"/>
                          </a:rPr>
                        </m:ctrlPr>
                      </m:barPr>
                      <m:e>
                        <m:r>
                          <m:rPr>
                            <m:sty m:val="p"/>
                          </m:rPr>
                          <a:rPr lang="en-US" altLang="zh-CN" sz="2800" i="0">
                            <a:solidFill>
                              <a:srgbClr val="000000"/>
                            </a:solidFill>
                            <a:latin typeface="Cambria Math" panose="02040503050406030204" pitchFamily="18" charset="0"/>
                          </a:rPr>
                          <m:t>x</m:t>
                        </m:r>
                      </m:e>
                    </m:bar>
                  </m:oMath>
                </a14:m>
                <a:r>
                  <a:rPr lang="en-US" altLang="zh-CN" sz="2800" b="0" i="1" u="none" strike="noStrike" baseline="0" dirty="0">
                    <a:latin typeface="STIXGeneral-Italic"/>
                  </a:rPr>
                  <a:t> </a:t>
                </a:r>
                <a:r>
                  <a:rPr lang="en-US" altLang="zh-CN" sz="2800" dirty="0"/>
                  <a:t>+ 0)(</a:t>
                </a:r>
                <a14:m>
                  <m:oMath xmlns:m="http://schemas.openxmlformats.org/officeDocument/2006/math">
                    <m:bar>
                      <m:barPr>
                        <m:pos m:val="top"/>
                        <m:ctrlPr>
                          <a:rPr lang="zh-CN" altLang="en-US" sz="2800" i="1">
                            <a:solidFill>
                              <a:srgbClr val="000000"/>
                            </a:solidFill>
                            <a:latin typeface="Cambria Math" panose="02040503050406030204" pitchFamily="18" charset="0"/>
                          </a:rPr>
                        </m:ctrlPr>
                      </m:barPr>
                      <m:e>
                        <m:r>
                          <m:rPr>
                            <m:sty m:val="p"/>
                          </m:rPr>
                          <a:rPr lang="en-US" altLang="zh-CN" sz="2800" i="1">
                            <a:solidFill>
                              <a:srgbClr val="000000"/>
                            </a:solidFill>
                            <a:latin typeface="Cambria Math" panose="02040503050406030204" pitchFamily="18" charset="0"/>
                          </a:rPr>
                          <m:t>y</m:t>
                        </m:r>
                      </m:e>
                    </m:bar>
                  </m:oMath>
                </a14:m>
                <a:r>
                  <a:rPr lang="en-US" altLang="zh-CN" sz="2800" i="1" dirty="0" err="1"/>
                  <a:t>z</a:t>
                </a:r>
                <a:r>
                  <a:rPr lang="en-US" altLang="zh-CN" sz="2800" b="0" i="0" u="none" strike="noStrike" baseline="0" dirty="0">
                    <a:latin typeface="STIXGeneral-Regular"/>
                  </a:rPr>
                  <a:t>).</a:t>
                </a:r>
                <a:endParaRPr lang="en-US" altLang="zh-CN" sz="2800" dirty="0"/>
              </a:p>
              <a:p>
                <a:endParaRPr lang="zh-CN" altLang="en-US" dirty="0"/>
              </a:p>
            </p:txBody>
          </p:sp>
        </mc:Choice>
        <mc:Fallback>
          <p:sp>
            <p:nvSpPr>
              <p:cNvPr id="4" name="内容占位符 3"/>
              <p:cNvSpPr>
                <a:spLocks noRot="1" noChangeAspect="1" noMove="1" noResize="1" noEditPoints="1" noAdjustHandles="1" noChangeArrowheads="1" noChangeShapeType="1" noTextEdit="1"/>
              </p:cNvSpPr>
              <p:nvPr>
                <p:ph idx="13"/>
              </p:nvPr>
            </p:nvSpPr>
            <p:spPr>
              <a:xfrm>
                <a:off x="457200" y="3924300"/>
                <a:ext cx="8229600" cy="2362200"/>
              </a:xfr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Duality </a:t>
            </a:r>
            <a:r>
              <a:rPr lang="zh-CN" altLang="en-US" dirty="0"/>
              <a:t>对偶性</a:t>
            </a:r>
            <a:endParaRPr lang="zh-CN" altLang="en-US" dirty="0"/>
          </a:p>
        </p:txBody>
      </p:sp>
      <p:sp>
        <p:nvSpPr>
          <p:cNvPr id="3" name="内容占位符 2"/>
          <p:cNvSpPr>
            <a:spLocks noGrp="1"/>
          </p:cNvSpPr>
          <p:nvPr>
            <p:ph idx="1"/>
          </p:nvPr>
        </p:nvSpPr>
        <p:spPr/>
        <p:txBody>
          <a:bodyPr/>
          <a:lstStyle/>
          <a:p>
            <a:r>
              <a:rPr lang="en-US" altLang="zh-CN" sz="2800" dirty="0"/>
              <a:t>An identity between functions represented by Boolean expressions remains valid when the duals of both sides of the identity are taken. This result, called the </a:t>
            </a:r>
            <a:r>
              <a:rPr lang="en-US" altLang="zh-CN" sz="2800" i="1" dirty="0">
                <a:solidFill>
                  <a:schemeClr val="bg2"/>
                </a:solidFill>
              </a:rPr>
              <a:t>duality principle</a:t>
            </a:r>
            <a:r>
              <a:rPr lang="en-US" altLang="zh-CN" sz="2800" dirty="0"/>
              <a:t> (</a:t>
            </a:r>
            <a:r>
              <a:rPr lang="zh-CN" altLang="en-US" sz="2800" dirty="0"/>
              <a:t>对偶性原理</a:t>
            </a:r>
            <a:r>
              <a:rPr lang="en-US" altLang="zh-CN" sz="2800" dirty="0"/>
              <a:t>), is useful for obtaining new identities.</a:t>
            </a:r>
            <a:endParaRPr lang="zh-CN" altLang="en-US" sz="2800" dirty="0"/>
          </a:p>
        </p:txBody>
      </p:sp>
      <p:sp>
        <p:nvSpPr>
          <p:cNvPr id="4" name="内容占位符 3"/>
          <p:cNvSpPr>
            <a:spLocks noGrp="1"/>
          </p:cNvSpPr>
          <p:nvPr>
            <p:ph idx="13"/>
          </p:nvPr>
        </p:nvSpPr>
        <p:spPr>
          <a:xfrm>
            <a:off x="457200" y="3641912"/>
            <a:ext cx="8382000" cy="2362200"/>
          </a:xfrm>
        </p:spPr>
        <p:txBody>
          <a:bodyPr/>
          <a:lstStyle/>
          <a:p>
            <a:r>
              <a:rPr lang="en-US" altLang="zh-CN" sz="2400" b="1" dirty="0">
                <a:solidFill>
                  <a:schemeClr val="bg2"/>
                </a:solidFill>
              </a:rPr>
              <a:t>Example</a:t>
            </a:r>
            <a:r>
              <a:rPr lang="en-US" altLang="zh-CN" sz="2400" dirty="0">
                <a:solidFill>
                  <a:schemeClr val="bg2"/>
                </a:solidFill>
              </a:rPr>
              <a:t>: </a:t>
            </a:r>
            <a:r>
              <a:rPr lang="en-US" altLang="zh-CN" sz="2800" dirty="0"/>
              <a:t>Construct an identity from the absorption law </a:t>
            </a:r>
            <a:r>
              <a:rPr lang="en-US" altLang="zh-CN" sz="2800" i="1" dirty="0"/>
              <a:t>x</a:t>
            </a:r>
            <a:r>
              <a:rPr lang="en-US" altLang="zh-CN" sz="2800" dirty="0"/>
              <a:t>(</a:t>
            </a:r>
            <a:r>
              <a:rPr lang="en-US" altLang="zh-CN" sz="2800" i="1" dirty="0"/>
              <a:t>x </a:t>
            </a:r>
            <a:r>
              <a:rPr lang="en-US" altLang="zh-CN" sz="2800" dirty="0"/>
              <a:t>+ </a:t>
            </a:r>
            <a:r>
              <a:rPr lang="en-US" altLang="zh-CN" sz="2800" i="1" dirty="0"/>
              <a:t>y</a:t>
            </a:r>
            <a:r>
              <a:rPr lang="en-US" altLang="zh-CN" sz="2800" dirty="0"/>
              <a:t>) = </a:t>
            </a:r>
            <a:r>
              <a:rPr lang="en-US" altLang="zh-CN" sz="2800" i="1" dirty="0"/>
              <a:t>x </a:t>
            </a:r>
            <a:r>
              <a:rPr lang="en-US" altLang="zh-CN" sz="2800" dirty="0"/>
              <a:t>by taking duals.</a:t>
            </a:r>
            <a:endParaRPr lang="en-US" altLang="zh-CN" sz="2400" dirty="0"/>
          </a:p>
          <a:p>
            <a:r>
              <a:rPr lang="en-US" altLang="zh-CN" sz="2400" b="1" dirty="0">
                <a:solidFill>
                  <a:schemeClr val="bg2"/>
                </a:solidFill>
              </a:rPr>
              <a:t>Solution</a:t>
            </a:r>
            <a:r>
              <a:rPr lang="en-US" altLang="zh-CN" sz="2400" dirty="0">
                <a:solidFill>
                  <a:schemeClr val="bg2"/>
                </a:solidFill>
              </a:rPr>
              <a:t>: </a:t>
            </a:r>
            <a:r>
              <a:rPr lang="en-US" altLang="zh-CN" sz="2800" dirty="0"/>
              <a:t>Taking the duals of both sides of this identity produces the identity </a:t>
            </a:r>
            <a:r>
              <a:rPr lang="en-US" altLang="zh-CN" sz="2800" i="1" dirty="0"/>
              <a:t>x </a:t>
            </a:r>
            <a:r>
              <a:rPr lang="en-US" altLang="zh-CN" sz="2800" dirty="0"/>
              <a:t>+ </a:t>
            </a:r>
            <a:r>
              <a:rPr lang="en-US" altLang="zh-CN" sz="2800" i="1" dirty="0" err="1"/>
              <a:t>xy</a:t>
            </a:r>
            <a:r>
              <a:rPr lang="en-US" altLang="zh-CN" sz="2800" i="1" dirty="0"/>
              <a:t> </a:t>
            </a:r>
            <a:r>
              <a:rPr lang="en-US" altLang="zh-CN" sz="2800" dirty="0"/>
              <a:t>= </a:t>
            </a:r>
            <a:r>
              <a:rPr lang="en-US" altLang="zh-CN" sz="2800" i="1" dirty="0"/>
              <a:t>x</a:t>
            </a:r>
            <a:r>
              <a:rPr lang="en-US" altLang="zh-CN" sz="2800" dirty="0"/>
              <a:t>, which is also called an absorption law and is shown in Table 5.</a:t>
            </a:r>
            <a:endParaRPr lang="en-US" altLang="zh-CN" sz="2400" dirty="0"/>
          </a:p>
          <a:p>
            <a:endParaRPr lang="zh-CN" altLang="en-US" dirty="0"/>
          </a:p>
        </p:txBody>
      </p:sp>
      <p:sp>
        <p:nvSpPr>
          <p:cNvPr id="6" name="文本占位符 5"/>
          <p:cNvSpPr>
            <a:spLocks noGrp="1"/>
          </p:cNvSpPr>
          <p:nvPr>
            <p:ph type="body" sz="quarter" idx="15"/>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a Boolean Algebra</a:t>
            </a:r>
            <a:endParaRPr lang="en-US" sz="1500" dirty="0"/>
          </a:p>
        </p:txBody>
      </p:sp>
      <mc:AlternateContent xmlns:mc="http://schemas.openxmlformats.org/markup-compatibility/2006">
        <mc:Choice xmlns:a14="http://schemas.microsoft.com/office/drawing/2010/main" Requires="a14">
          <p:sp>
            <p:nvSpPr>
              <p:cNvPr id="8" name="Content Placeholder 2"/>
              <p:cNvSpPr>
                <a:spLocks noGrp="1"/>
              </p:cNvSpPr>
              <p:nvPr>
                <p:ph idx="1"/>
              </p:nvPr>
            </p:nvSpPr>
            <p:spPr>
              <a:xfrm>
                <a:off x="457200" y="1295399"/>
                <a:ext cx="8458200" cy="1205435"/>
              </a:xfrm>
            </p:spPr>
            <p:txBody>
              <a:bodyPr/>
              <a:lstStyle/>
              <a:p>
                <a:r>
                  <a:rPr lang="en-US" sz="2600" b="1" dirty="0">
                    <a:solidFill>
                      <a:schemeClr val="bg2"/>
                    </a:solidFill>
                  </a:rPr>
                  <a:t>Definition</a:t>
                </a:r>
                <a:r>
                  <a:rPr lang="en-US" sz="2600" dirty="0">
                    <a:solidFill>
                      <a:schemeClr val="bg2"/>
                    </a:solidFill>
                  </a:rPr>
                  <a:t>: </a:t>
                </a:r>
                <a:r>
                  <a:rPr lang="en-US" sz="2600" dirty="0"/>
                  <a:t>A </a:t>
                </a:r>
                <a:r>
                  <a:rPr lang="en-US" sz="2600" i="1" dirty="0">
                    <a:solidFill>
                      <a:schemeClr val="bg2"/>
                    </a:solidFill>
                  </a:rPr>
                  <a:t>Boolean algebra </a:t>
                </a:r>
                <a:r>
                  <a:rPr lang="en-US" sz="2600" dirty="0"/>
                  <a:t>is a set </a:t>
                </a:r>
                <a:r>
                  <a:rPr lang="en-US" sz="2600" i="1" dirty="0"/>
                  <a:t>B</a:t>
                </a:r>
                <a:r>
                  <a:rPr lang="en-US" sz="2600" dirty="0"/>
                  <a:t> with two binary operations </a:t>
                </a:r>
                <a:r>
                  <a:rPr lang="en-US" sz="2600" dirty="0">
                    <a:ea typeface="Cambria Math" panose="02040503050406030204"/>
                  </a:rPr>
                  <a:t>∨</a:t>
                </a:r>
                <a:r>
                  <a:rPr lang="en-US" sz="2600" dirty="0"/>
                  <a:t>  and </a:t>
                </a:r>
                <a:r>
                  <a:rPr lang="en-US" sz="2600" dirty="0">
                    <a:ea typeface="Cambria Math" panose="02040503050406030204"/>
                  </a:rPr>
                  <a:t>∧</a:t>
                </a:r>
                <a:r>
                  <a:rPr lang="en-US" sz="2600" dirty="0"/>
                  <a:t>, elements </a:t>
                </a:r>
                <a:r>
                  <a:rPr lang="en-US" sz="2600" dirty="0">
                    <a:ea typeface="Cambria Math" panose="02040503050406030204" pitchFamily="18" charset="0"/>
                  </a:rPr>
                  <a:t>0</a:t>
                </a:r>
                <a:r>
                  <a:rPr lang="en-US" sz="2600" dirty="0"/>
                  <a:t> and </a:t>
                </a:r>
                <a:r>
                  <a:rPr lang="en-US" sz="2600" dirty="0">
                    <a:ea typeface="Cambria Math" panose="02040503050406030204" pitchFamily="18" charset="0"/>
                  </a:rPr>
                  <a:t>1</a:t>
                </a:r>
                <a:r>
                  <a:rPr lang="en-US" sz="2600" dirty="0"/>
                  <a:t>, and a unary operation  </a:t>
                </a:r>
                <a14:m>
                  <m:oMath xmlns:m="http://schemas.openxmlformats.org/officeDocument/2006/math">
                    <m:acc>
                      <m:accPr>
                        <m:chr m:val="̅"/>
                        <m:ctrlPr>
                          <a:rPr lang="en-US" sz="2600" i="1">
                            <a:latin typeface="Cambria Math" panose="02040503050406030204" pitchFamily="18" charset="0"/>
                          </a:rPr>
                        </m:ctrlPr>
                      </m:accPr>
                      <m:e>
                        <m:r>
                          <a:rPr lang="en-US" sz="2600" i="1">
                            <a:latin typeface="Cambria Math" panose="02040503050406030204" pitchFamily="18" charset="0"/>
                          </a:rPr>
                          <m:t> </m:t>
                        </m:r>
                      </m:e>
                    </m:acc>
                  </m:oMath>
                </a14:m>
                <a:r>
                  <a:rPr lang="en-US" sz="2600" dirty="0"/>
                  <a:t>  such that for all </a:t>
                </a:r>
                <a:r>
                  <a:rPr lang="en-US" sz="2600" i="1" dirty="0"/>
                  <a:t>x</a:t>
                </a:r>
                <a:r>
                  <a:rPr lang="en-US" sz="2600" dirty="0"/>
                  <a:t>, </a:t>
                </a:r>
                <a:r>
                  <a:rPr lang="en-US" sz="2600" i="1" dirty="0"/>
                  <a:t>y</a:t>
                </a:r>
                <a:r>
                  <a:rPr lang="en-US" sz="2600" dirty="0"/>
                  <a:t>, and </a:t>
                </a:r>
                <a:r>
                  <a:rPr lang="en-US" sz="2600" i="1" dirty="0"/>
                  <a:t>z</a:t>
                </a:r>
                <a:r>
                  <a:rPr lang="en-US" sz="2600" dirty="0"/>
                  <a:t> in </a:t>
                </a:r>
                <a:r>
                  <a:rPr lang="en-US" sz="2600" i="1" dirty="0"/>
                  <a:t>B</a:t>
                </a:r>
                <a:r>
                  <a:rPr lang="en-US" sz="2600" dirty="0"/>
                  <a:t>:</a:t>
                </a:r>
                <a:endParaRPr lang="en-US" sz="2600" dirty="0"/>
              </a:p>
            </p:txBody>
          </p:sp>
        </mc:Choice>
        <mc:Fallback>
          <p:sp>
            <p:nvSpPr>
              <p:cNvPr id="8" name="Content Placeholder 2"/>
              <p:cNvSpPr>
                <a:spLocks noRot="1" noChangeAspect="1" noMove="1" noResize="1" noEditPoints="1" noAdjustHandles="1" noChangeArrowheads="1" noChangeShapeType="1" noTextEdit="1"/>
              </p:cNvSpPr>
              <p:nvPr>
                <p:ph idx="1"/>
              </p:nvPr>
            </p:nvSpPr>
            <p:spPr>
              <a:xfrm>
                <a:off x="457200" y="1295399"/>
                <a:ext cx="8458200" cy="1205435"/>
              </a:xfrm>
              <a:blipFill rotWithShape="1">
                <a:blip r:embed="rId1"/>
                <a:stretch>
                  <a:fillRect t="-53" b="-3038"/>
                </a:stretch>
              </a:blipFill>
            </p:spPr>
            <p:txBody>
              <a:bodyPr/>
              <a:lstStyle/>
              <a:p>
                <a:r>
                  <a:rPr lang="zh-CN" altLang="en-US">
                    <a:noFill/>
                  </a:rPr>
                  <a:t> </a:t>
                </a:r>
              </a:p>
            </p:txBody>
          </p:sp>
        </mc:Fallback>
      </mc:AlternateContent>
      <p:graphicFrame>
        <p:nvGraphicFramePr>
          <p:cNvPr id="9" name="Object 3"/>
          <p:cNvGraphicFramePr>
            <a:graphicFrameLocks noChangeAspect="1"/>
          </p:cNvGraphicFramePr>
          <p:nvPr/>
        </p:nvGraphicFramePr>
        <p:xfrm>
          <a:off x="457201" y="2625724"/>
          <a:ext cx="856980" cy="647460"/>
        </p:xfrm>
        <a:graphic>
          <a:graphicData uri="http://schemas.openxmlformats.org/presentationml/2006/ole">
            <mc:AlternateContent xmlns:mc="http://schemas.openxmlformats.org/markup-compatibility/2006">
              <mc:Choice xmlns:v="urn:schemas-microsoft-com:vml" Requires="v">
                <p:oleObj spid="_x0000_s3077" name="Equation" r:id="rId2" imgW="13716000" imgH="10363200" progId="Equation.DSMT4">
                  <p:embed/>
                </p:oleObj>
              </mc:Choice>
              <mc:Fallback>
                <p:oleObj name="Equation" r:id="rId2" imgW="13716000" imgH="10363200" progId="Equation.DSMT4">
                  <p:embed/>
                  <p:pic>
                    <p:nvPicPr>
                      <p:cNvPr id="0" name="图片 3076"/>
                      <p:cNvPicPr/>
                      <p:nvPr/>
                    </p:nvPicPr>
                    <p:blipFill>
                      <a:blip r:embed="rId3"/>
                      <a:stretch>
                        <a:fillRect/>
                      </a:stretch>
                    </p:blipFill>
                    <p:spPr>
                      <a:xfrm>
                        <a:off x="457201" y="2625724"/>
                        <a:ext cx="856980" cy="647460"/>
                      </a:xfrm>
                      <a:prstGeom prst="rect">
                        <a:avLst/>
                      </a:prstGeom>
                    </p:spPr>
                  </p:pic>
                </p:oleObj>
              </mc:Fallback>
            </mc:AlternateContent>
          </a:graphicData>
        </a:graphic>
      </p:graphicFrame>
      <p:sp>
        <p:nvSpPr>
          <p:cNvPr id="27" name="Content Placeholder 4"/>
          <p:cNvSpPr>
            <a:spLocks noGrp="1"/>
          </p:cNvSpPr>
          <p:nvPr>
            <p:ph idx="13"/>
          </p:nvPr>
        </p:nvSpPr>
        <p:spPr>
          <a:xfrm>
            <a:off x="1871588" y="2740928"/>
            <a:ext cx="1600200" cy="417052"/>
          </a:xfrm>
        </p:spPr>
        <p:txBody>
          <a:bodyPr/>
          <a:lstStyle/>
          <a:p>
            <a:r>
              <a:rPr lang="en-US" sz="2000" i="1" dirty="0">
                <a:solidFill>
                  <a:srgbClr val="214E91"/>
                </a:solidFill>
              </a:rPr>
              <a:t>identity laws</a:t>
            </a:r>
            <a:endParaRPr lang="en-US" sz="2000" i="1" dirty="0">
              <a:solidFill>
                <a:srgbClr val="214E91"/>
              </a:solidFill>
            </a:endParaRPr>
          </a:p>
        </p:txBody>
      </p:sp>
      <mc:AlternateContent xmlns:mc="http://schemas.openxmlformats.org/markup-compatibility/2006">
        <mc:Choice xmlns:a14="http://schemas.microsoft.com/office/drawing/2010/main" Requires="a14">
          <p:sp>
            <p:nvSpPr>
              <p:cNvPr id="11" name="Object 5"/>
              <p:cNvSpPr txBox="1"/>
              <p:nvPr/>
            </p:nvSpPr>
            <p:spPr>
              <a:xfrm>
                <a:off x="380580" y="3378903"/>
                <a:ext cx="1295400" cy="685800"/>
              </a:xfrm>
              <a:prstGeom prst="rect">
                <a:avLst/>
              </a:prstGeom>
            </p:spPr>
            <p:txBody>
              <a:bodyPr>
                <a:noAutofit/>
              </a:bodyPr>
              <a:lstStyle/>
              <a:p>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 </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𝑥</m:t>
                          </m:r>
                        </m:e>
                      </m:ba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m:t>
                      </m:r>
                    </m:oMath>
                    <m:oMath xmlns:m="http://schemas.openxmlformats.org/officeDocument/2006/math">
                      <m:r>
                        <a:rPr lang="zh-CN" altLang="en-US" i="1">
                          <a:solidFill>
                            <a:srgbClr val="000000"/>
                          </a:solidFill>
                          <a:latin typeface="Cambria Math" panose="02040503050406030204" pitchFamily="18" charset="0"/>
                        </a:rPr>
                        <m:t>𝑥</m:t>
                      </m:r>
                      <m:r>
                        <a:rPr lang="zh-CN" altLang="en-US" i="1">
                          <a:solidFill>
                            <a:srgbClr val="000000"/>
                          </a:solidFill>
                          <a:latin typeface="Cambria Math" panose="02040503050406030204" pitchFamily="18" charset="0"/>
                        </a:rPr>
                        <m:t>∧ </m:t>
                      </m:r>
                      <m:bar>
                        <m:barPr>
                          <m:pos m:val="top"/>
                          <m:ctrlPr>
                            <a:rPr lang="zh-CN" altLang="en-US" i="1">
                              <a:solidFill>
                                <a:srgbClr val="000000"/>
                              </a:solidFill>
                              <a:latin typeface="Cambria Math" panose="02040503050406030204" pitchFamily="18" charset="0"/>
                            </a:rPr>
                          </m:ctrlPr>
                        </m:barPr>
                        <m:e>
                          <m:r>
                            <a:rPr lang="zh-CN" altLang="en-US" i="1">
                              <a:solidFill>
                                <a:srgbClr val="000000"/>
                              </a:solidFill>
                              <a:latin typeface="Cambria Math" panose="02040503050406030204" pitchFamily="18" charset="0"/>
                            </a:rPr>
                            <m:t>𝑥</m:t>
                          </m:r>
                        </m:e>
                      </m:ba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0</m:t>
                      </m:r>
                    </m:oMath>
                  </m:oMathPara>
                </a14:m>
                <a:endParaRPr lang="zh-CN" altLang="en-US" dirty="0"/>
              </a:p>
            </p:txBody>
          </p:sp>
        </mc:Choice>
        <mc:Fallback>
          <p:sp>
            <p:nvSpPr>
              <p:cNvPr id="11" name="Object 5"/>
              <p:cNvSpPr txBox="1">
                <a:spLocks noRot="1" noChangeAspect="1" noMove="1" noResize="1" noEditPoints="1" noAdjustHandles="1" noChangeArrowheads="1" noChangeShapeType="1" noTextEdit="1"/>
              </p:cNvSpPr>
              <p:nvPr/>
            </p:nvSpPr>
            <p:spPr>
              <a:xfrm>
                <a:off x="380580" y="3378903"/>
                <a:ext cx="1295400" cy="685800"/>
              </a:xfrm>
              <a:prstGeom prst="rect">
                <a:avLst/>
              </a:prstGeom>
              <a:blipFill rotWithShape="1">
                <a:blip r:embed="rId4"/>
                <a:stretch>
                  <a:fillRect l="-17" t="-10" r="17" b="10"/>
                </a:stretch>
              </a:blipFill>
            </p:spPr>
            <p:txBody>
              <a:bodyPr/>
              <a:lstStyle/>
              <a:p>
                <a:r>
                  <a:rPr lang="zh-CN" altLang="en-US">
                    <a:noFill/>
                  </a:rPr>
                  <a:t> </a:t>
                </a:r>
              </a:p>
            </p:txBody>
          </p:sp>
        </mc:Fallback>
      </mc:AlternateContent>
      <p:sp>
        <p:nvSpPr>
          <p:cNvPr id="26" name="Content Placeholder 6"/>
          <p:cNvSpPr>
            <a:spLocks noGrp="1"/>
          </p:cNvSpPr>
          <p:nvPr>
            <p:ph idx="14"/>
          </p:nvPr>
        </p:nvSpPr>
        <p:spPr>
          <a:xfrm>
            <a:off x="1871588" y="3532447"/>
            <a:ext cx="2057400" cy="417052"/>
          </a:xfrm>
        </p:spPr>
        <p:txBody>
          <a:bodyPr/>
          <a:lstStyle/>
          <a:p>
            <a:r>
              <a:rPr lang="en-US" sz="2000" i="1" dirty="0">
                <a:solidFill>
                  <a:srgbClr val="214E91"/>
                </a:solidFill>
              </a:rPr>
              <a:t>complement laws</a:t>
            </a:r>
            <a:endParaRPr lang="en-US" sz="2000" i="1" dirty="0">
              <a:solidFill>
                <a:srgbClr val="214E91"/>
              </a:solidFill>
            </a:endParaRPr>
          </a:p>
        </p:txBody>
      </p:sp>
      <p:graphicFrame>
        <p:nvGraphicFramePr>
          <p:cNvPr id="12" name="Object 7"/>
          <p:cNvGraphicFramePr>
            <a:graphicFrameLocks noChangeAspect="1"/>
          </p:cNvGraphicFramePr>
          <p:nvPr/>
        </p:nvGraphicFramePr>
        <p:xfrm>
          <a:off x="443108" y="4208762"/>
          <a:ext cx="2228580" cy="723600"/>
        </p:xfrm>
        <a:graphic>
          <a:graphicData uri="http://schemas.openxmlformats.org/presentationml/2006/ole">
            <mc:AlternateContent xmlns:mc="http://schemas.openxmlformats.org/markup-compatibility/2006">
              <mc:Choice xmlns:v="urn:schemas-microsoft-com:vml" Requires="v">
                <p:oleObj spid="_x0000_s3078" name="Equation" r:id="rId5" imgW="35661600" imgH="11582400" progId="Equation.DSMT4">
                  <p:embed/>
                </p:oleObj>
              </mc:Choice>
              <mc:Fallback>
                <p:oleObj name="Equation" r:id="rId5" imgW="35661600" imgH="11582400" progId="Equation.DSMT4">
                  <p:embed/>
                  <p:pic>
                    <p:nvPicPr>
                      <p:cNvPr id="0" name="Object 10"/>
                      <p:cNvPicPr/>
                      <p:nvPr/>
                    </p:nvPicPr>
                    <p:blipFill>
                      <a:blip r:embed="rId6"/>
                      <a:stretch>
                        <a:fillRect/>
                      </a:stretch>
                    </p:blipFill>
                    <p:spPr>
                      <a:xfrm>
                        <a:off x="443108" y="4208762"/>
                        <a:ext cx="2228580" cy="723600"/>
                      </a:xfrm>
                      <a:prstGeom prst="rect">
                        <a:avLst/>
                      </a:prstGeom>
                    </p:spPr>
                  </p:pic>
                </p:oleObj>
              </mc:Fallback>
            </mc:AlternateContent>
          </a:graphicData>
        </a:graphic>
      </p:graphicFrame>
      <p:sp>
        <p:nvSpPr>
          <p:cNvPr id="15" name="Content Placeholder 8"/>
          <p:cNvSpPr>
            <a:spLocks noGrp="1"/>
          </p:cNvSpPr>
          <p:nvPr>
            <p:ph idx="15"/>
          </p:nvPr>
        </p:nvSpPr>
        <p:spPr>
          <a:xfrm>
            <a:off x="2949389" y="4362036"/>
            <a:ext cx="1892898" cy="417052"/>
          </a:xfrm>
        </p:spPr>
        <p:txBody>
          <a:bodyPr/>
          <a:lstStyle/>
          <a:p>
            <a:r>
              <a:rPr lang="en-US" sz="2000" i="1" dirty="0">
                <a:solidFill>
                  <a:srgbClr val="214E91"/>
                </a:solidFill>
              </a:rPr>
              <a:t>associative laws</a:t>
            </a:r>
            <a:endParaRPr lang="en-US" sz="2000" i="1" dirty="0">
              <a:solidFill>
                <a:srgbClr val="214E91"/>
              </a:solidFill>
            </a:endParaRPr>
          </a:p>
        </p:txBody>
      </p:sp>
      <p:graphicFrame>
        <p:nvGraphicFramePr>
          <p:cNvPr id="13" name="Object 9"/>
          <p:cNvGraphicFramePr>
            <a:graphicFrameLocks noChangeAspect="1"/>
          </p:cNvGraphicFramePr>
          <p:nvPr/>
        </p:nvGraphicFramePr>
        <p:xfrm>
          <a:off x="457200" y="5057251"/>
          <a:ext cx="1218780" cy="647460"/>
        </p:xfrm>
        <a:graphic>
          <a:graphicData uri="http://schemas.openxmlformats.org/presentationml/2006/ole">
            <mc:AlternateContent xmlns:mc="http://schemas.openxmlformats.org/markup-compatibility/2006">
              <mc:Choice xmlns:v="urn:schemas-microsoft-com:vml" Requires="v">
                <p:oleObj spid="_x0000_s3079" name="Equation" r:id="rId7" imgW="19507200" imgH="10363200" progId="Equation.DSMT4">
                  <p:embed/>
                </p:oleObj>
              </mc:Choice>
              <mc:Fallback>
                <p:oleObj name="Equation" r:id="rId7" imgW="19507200" imgH="10363200" progId="Equation.DSMT4">
                  <p:embed/>
                  <p:pic>
                    <p:nvPicPr>
                      <p:cNvPr id="0" name="Object 11"/>
                      <p:cNvPicPr/>
                      <p:nvPr/>
                    </p:nvPicPr>
                    <p:blipFill>
                      <a:blip r:embed="rId8"/>
                      <a:stretch>
                        <a:fillRect/>
                      </a:stretch>
                    </p:blipFill>
                    <p:spPr>
                      <a:xfrm>
                        <a:off x="457200" y="5057251"/>
                        <a:ext cx="1218780" cy="647460"/>
                      </a:xfrm>
                      <a:prstGeom prst="rect">
                        <a:avLst/>
                      </a:prstGeom>
                    </p:spPr>
                  </p:pic>
                </p:oleObj>
              </mc:Fallback>
            </mc:AlternateContent>
          </a:graphicData>
        </a:graphic>
      </p:graphicFrame>
      <p:sp>
        <p:nvSpPr>
          <p:cNvPr id="16" name="Content Placeholder 10"/>
          <p:cNvSpPr>
            <a:spLocks noGrp="1"/>
          </p:cNvSpPr>
          <p:nvPr>
            <p:ph idx="16"/>
          </p:nvPr>
        </p:nvSpPr>
        <p:spPr>
          <a:xfrm>
            <a:off x="2590800" y="5172455"/>
            <a:ext cx="2079158" cy="417052"/>
          </a:xfrm>
        </p:spPr>
        <p:txBody>
          <a:bodyPr/>
          <a:lstStyle/>
          <a:p>
            <a:r>
              <a:rPr lang="en-US" sz="2000" i="1" dirty="0">
                <a:solidFill>
                  <a:srgbClr val="214E91"/>
                </a:solidFill>
              </a:rPr>
              <a:t>commutative laws</a:t>
            </a:r>
            <a:endParaRPr lang="en-US" sz="2000" i="1" dirty="0">
              <a:solidFill>
                <a:srgbClr val="214E91"/>
              </a:solidFill>
            </a:endParaRPr>
          </a:p>
        </p:txBody>
      </p:sp>
      <mc:AlternateContent xmlns:mc="http://schemas.openxmlformats.org/markup-compatibility/2006">
        <mc:Choice xmlns:a14="http://schemas.microsoft.com/office/drawing/2010/main" Requires="a14">
          <p:sp>
            <p:nvSpPr>
              <p:cNvPr id="14" name="Object 11"/>
              <p:cNvSpPr txBox="1"/>
              <p:nvPr/>
            </p:nvSpPr>
            <p:spPr>
              <a:xfrm>
                <a:off x="367133" y="5829600"/>
                <a:ext cx="3028875" cy="723900"/>
              </a:xfrm>
              <a:prstGeom prst="rect">
                <a:avLst/>
              </a:prstGeom>
            </p:spPr>
            <p:txBody>
              <a:bodyPr>
                <a:noAutofit/>
              </a:bodyPr>
              <a:lstStyle/>
              <a:p>
                <a14:m>
                  <m:oMathPara xmlns:m="http://schemas.openxmlformats.org/officeDocument/2006/math">
                    <m:oMathParaPr>
                      <m:jc m:val="left"/>
                    </m:oMathParaPr>
                    <m:oMath xmlns:m="http://schemas.openxmlformats.org/officeDocument/2006/math">
                      <m:m>
                        <m:mPr>
                          <m:mcs>
                            <m:mc>
                              <m:mcPr>
                                <m:count m:val="1"/>
                                <m:mcJc m:val="center"/>
                              </m:mcPr>
                            </m:mc>
                          </m:mcs>
                          <m:plcHide m:val="on"/>
                          <m:ctrlPr>
                            <a:rPr lang="zh-CN" altLang="en-US" sz="1600" i="1">
                              <a:solidFill>
                                <a:srgbClr val="000000"/>
                              </a:solidFill>
                              <a:latin typeface="Cambria Math" panose="02040503050406030204" pitchFamily="18" charset="0"/>
                            </a:rPr>
                          </m:ctrlPr>
                        </m:mPr>
                        <m:mr>
                          <m:e>
                            <m:r>
                              <a:rPr lang="zh-CN" altLang="en-US" sz="1600" i="1">
                                <a:solidFill>
                                  <a:srgbClr val="000000"/>
                                </a:solidFill>
                                <a:latin typeface="Cambria Math" panose="02040503050406030204" pitchFamily="18" charset="0"/>
                              </a:rPr>
                              <m:t>𝑥</m:t>
                            </m:r>
                            <m:r>
                              <a:rPr lang="zh-CN" altLang="en-US" sz="1600" i="1">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𝑦</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𝑧</m:t>
                                </m:r>
                              </m:e>
                            </m:d>
                            <m:r>
                              <a:rPr lang="zh-CN" altLang="en-US" sz="1600" i="1">
                                <a:solidFill>
                                  <a:srgbClr val="000000"/>
                                </a:solidFill>
                                <a:latin typeface="Cambria Math" panose="02040503050406030204" pitchFamily="18" charset="0"/>
                              </a:rPr>
                              <m:t>=</m:t>
                            </m:r>
                            <m: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𝑥</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𝑦</m:t>
                                </m:r>
                              </m:e>
                            </m:d>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𝑦</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𝑧</m:t>
                                </m:r>
                              </m:e>
                            </m:d>
                          </m:e>
                        </m:mr>
                        <m:mr>
                          <m:e>
                            <m:r>
                              <a:rPr lang="zh-CN" altLang="en-US" sz="1600" i="1">
                                <a:solidFill>
                                  <a:srgbClr val="000000"/>
                                </a:solidFill>
                                <a:latin typeface="Cambria Math" panose="02040503050406030204" pitchFamily="18" charset="0"/>
                              </a:rPr>
                              <m:t>𝑥</m:t>
                            </m:r>
                            <m:r>
                              <a:rPr lang="zh-CN" altLang="en-US" sz="1600" i="1">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𝑦</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𝑧</m:t>
                                </m:r>
                              </m:e>
                            </m:d>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𝑥</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𝑦</m:t>
                                </m:r>
                              </m:e>
                            </m:d>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𝑦</m:t>
                                </m:r>
                                <m:r>
                                  <a:rPr lang="zh-CN" altLang="en-US" sz="1600" i="1">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𝑧</m:t>
                                </m:r>
                              </m:e>
                            </m:d>
                          </m:e>
                        </m:mr>
                      </m:m>
                    </m:oMath>
                  </m:oMathPara>
                </a14:m>
                <a:endParaRPr lang="zh-CN" altLang="en-US" sz="1600" dirty="0"/>
              </a:p>
            </p:txBody>
          </p:sp>
        </mc:Choice>
        <mc:Fallback>
          <p:sp>
            <p:nvSpPr>
              <p:cNvPr id="14" name="Object 11"/>
              <p:cNvSpPr txBox="1">
                <a:spLocks noRot="1" noChangeAspect="1" noMove="1" noResize="1" noEditPoints="1" noAdjustHandles="1" noChangeArrowheads="1" noChangeShapeType="1" noTextEdit="1"/>
              </p:cNvSpPr>
              <p:nvPr/>
            </p:nvSpPr>
            <p:spPr>
              <a:xfrm>
                <a:off x="367133" y="5829600"/>
                <a:ext cx="3028875" cy="723900"/>
              </a:xfrm>
              <a:prstGeom prst="rect">
                <a:avLst/>
              </a:prstGeom>
              <a:blipFill rotWithShape="1">
                <a:blip r:embed="rId9"/>
                <a:stretch>
                  <a:fillRect l="-3" t="-41" r="1" b="41"/>
                </a:stretch>
              </a:blipFill>
            </p:spPr>
            <p:txBody>
              <a:bodyPr/>
              <a:lstStyle/>
              <a:p>
                <a:r>
                  <a:rPr lang="zh-CN" altLang="en-US">
                    <a:noFill/>
                  </a:rPr>
                  <a:t> </a:t>
                </a:r>
              </a:p>
            </p:txBody>
          </p:sp>
        </mc:Fallback>
      </mc:AlternateContent>
      <p:sp>
        <p:nvSpPr>
          <p:cNvPr id="17" name="Content Placeholder 12"/>
          <p:cNvSpPr>
            <a:spLocks noGrp="1"/>
          </p:cNvSpPr>
          <p:nvPr>
            <p:ph idx="17"/>
          </p:nvPr>
        </p:nvSpPr>
        <p:spPr>
          <a:xfrm>
            <a:off x="3352800" y="5982874"/>
            <a:ext cx="2189181" cy="417052"/>
          </a:xfrm>
        </p:spPr>
        <p:txBody>
          <a:bodyPr/>
          <a:lstStyle/>
          <a:p>
            <a:r>
              <a:rPr lang="en-US" sz="2000" i="1" dirty="0">
                <a:solidFill>
                  <a:srgbClr val="214E91"/>
                </a:solidFill>
              </a:rPr>
              <a:t>distributive laws</a:t>
            </a:r>
            <a:endParaRPr lang="en-US" sz="2000" i="1" dirty="0">
              <a:solidFill>
                <a:srgbClr val="214E91"/>
              </a:solidFill>
            </a:endParaRPr>
          </a:p>
        </p:txBody>
      </p:sp>
      <p:sp>
        <p:nvSpPr>
          <p:cNvPr id="19" name="Content Placeholder 13"/>
          <p:cNvSpPr>
            <a:spLocks noGrp="1"/>
          </p:cNvSpPr>
          <p:nvPr>
            <p:ph idx="20"/>
          </p:nvPr>
        </p:nvSpPr>
        <p:spPr>
          <a:xfrm>
            <a:off x="5257800" y="2577094"/>
            <a:ext cx="3794760" cy="1784941"/>
          </a:xfrm>
          <a:ln>
            <a:solidFill>
              <a:srgbClr val="214E91"/>
            </a:solidFill>
          </a:ln>
        </p:spPr>
        <p:txBody>
          <a:bodyPr/>
          <a:lstStyle/>
          <a:p>
            <a:r>
              <a:rPr lang="en-US" sz="2200" dirty="0"/>
              <a:t>The set of propositional variables with the operators </a:t>
            </a:r>
            <a:r>
              <a:rPr lang="en-US" sz="2200" dirty="0">
                <a:ea typeface="Cambria Math" panose="02040503050406030204"/>
              </a:rPr>
              <a:t>∧</a:t>
            </a:r>
            <a:r>
              <a:rPr lang="en-US" sz="2200" dirty="0"/>
              <a:t> and </a:t>
            </a:r>
            <a:r>
              <a:rPr lang="en-US" sz="2200" dirty="0">
                <a:ea typeface="Cambria Math" panose="02040503050406030204"/>
              </a:rPr>
              <a:t>∨</a:t>
            </a:r>
            <a:r>
              <a:rPr lang="en-US" sz="2200" dirty="0"/>
              <a:t>, elements </a:t>
            </a:r>
            <a:r>
              <a:rPr lang="en-US" sz="2200" b="1" dirty="0"/>
              <a:t>T</a:t>
            </a:r>
            <a:r>
              <a:rPr lang="en-US" sz="2200" dirty="0"/>
              <a:t> and </a:t>
            </a:r>
            <a:r>
              <a:rPr lang="en-US" sz="2200" b="1" dirty="0"/>
              <a:t>F</a:t>
            </a:r>
            <a:r>
              <a:rPr lang="en-US" sz="2200" dirty="0"/>
              <a:t>, and the negation operator </a:t>
            </a:r>
            <a:r>
              <a:rPr lang="en-US" sz="2200" dirty="0">
                <a:ea typeface="Cambria Math" panose="02040503050406030204"/>
              </a:rPr>
              <a:t>¬ </a:t>
            </a:r>
            <a:r>
              <a:rPr lang="en-US" sz="2200" dirty="0"/>
              <a:t> is a Boolean algebra.</a:t>
            </a:r>
            <a:endParaRPr lang="en-US" sz="2200" dirty="0"/>
          </a:p>
        </p:txBody>
      </p:sp>
      <mc:AlternateContent xmlns:mc="http://schemas.openxmlformats.org/markup-compatibility/2006">
        <mc:Choice xmlns:a14="http://schemas.microsoft.com/office/drawing/2010/main" Requires="a14">
          <p:sp>
            <p:nvSpPr>
              <p:cNvPr id="20" name="Content Placeholder 14"/>
              <p:cNvSpPr>
                <a:spLocks noGrp="1"/>
              </p:cNvSpPr>
              <p:nvPr>
                <p:ph idx="21"/>
              </p:nvPr>
            </p:nvSpPr>
            <p:spPr>
              <a:xfrm>
                <a:off x="5257800" y="4514914"/>
                <a:ext cx="3794760" cy="2038286"/>
              </a:xfrm>
              <a:ln>
                <a:solidFill>
                  <a:srgbClr val="214E91"/>
                </a:solidFill>
              </a:ln>
            </p:spPr>
            <p:txBody>
              <a:bodyPr/>
              <a:lstStyle/>
              <a:p>
                <a:r>
                  <a:rPr lang="en-US" sz="2200" dirty="0"/>
                  <a:t>The set of subsets of a universal set with the operators </a:t>
                </a:r>
                <a:r>
                  <a:rPr lang="en-US" sz="1800" dirty="0">
                    <a:ea typeface="Cambria Math" panose="02040503050406030204"/>
                  </a:rPr>
                  <a:t>∪</a:t>
                </a:r>
                <a:r>
                  <a:rPr lang="en-US" sz="2200" dirty="0"/>
                  <a:t> and </a:t>
                </a:r>
                <a:r>
                  <a:rPr lang="en-US" sz="2400" dirty="0">
                    <a:ea typeface="Cambria Math" panose="02040503050406030204"/>
                  </a:rPr>
                  <a:t>∩</a:t>
                </a:r>
                <a:r>
                  <a:rPr lang="en-US" sz="2200" dirty="0"/>
                  <a:t>, the empty set (</a:t>
                </a:r>
                <a:r>
                  <a:rPr lang="en-US" sz="2200" dirty="0">
                    <a:ea typeface="Cambria Math" panose="02040503050406030204"/>
                    <a:sym typeface="Symbol" panose="05050102010706020507"/>
                  </a:rPr>
                  <a:t></a:t>
                </a:r>
                <a:r>
                  <a:rPr lang="en-US" sz="2200" dirty="0"/>
                  <a:t>), universal set (</a:t>
                </a:r>
                <a:r>
                  <a:rPr lang="en-US" sz="2200" i="1" dirty="0"/>
                  <a:t>U</a:t>
                </a:r>
                <a:r>
                  <a:rPr lang="en-US" sz="2200" dirty="0"/>
                  <a:t>), and the set complementation operator (</a:t>
                </a:r>
                <a14:m>
                  <m:oMath xmlns:m="http://schemas.openxmlformats.org/officeDocument/2006/math">
                    <m:acc>
                      <m:accPr>
                        <m:chr m:val="̅"/>
                        <m:ctrlPr>
                          <a:rPr lang="en-US" sz="2200" i="1">
                            <a:latin typeface="Cambria Math" panose="02040503050406030204" pitchFamily="18" charset="0"/>
                          </a:rPr>
                        </m:ctrlPr>
                      </m:accPr>
                      <m:e>
                        <m:r>
                          <a:rPr lang="en-US" sz="2200" i="1">
                            <a:latin typeface="Cambria Math" panose="02040503050406030204" pitchFamily="18" charset="0"/>
                          </a:rPr>
                          <m:t> </m:t>
                        </m:r>
                      </m:e>
                    </m:acc>
                  </m:oMath>
                </a14:m>
                <a:r>
                  <a:rPr lang="en-US" sz="2200" dirty="0"/>
                  <a:t>)</a:t>
                </a:r>
                <a:r>
                  <a:rPr lang="en-US" sz="2200" dirty="0">
                    <a:ea typeface="Cambria Math" panose="02040503050406030204"/>
                  </a:rPr>
                  <a:t> </a:t>
                </a:r>
                <a:r>
                  <a:rPr lang="en-US" sz="2200" dirty="0"/>
                  <a:t> is a </a:t>
                </a:r>
                <a:r>
                  <a:rPr lang="en-US" altLang="zh-CN" sz="2200" dirty="0"/>
                  <a:t>set</a:t>
                </a:r>
                <a:r>
                  <a:rPr lang="en-US" sz="2200" dirty="0"/>
                  <a:t> algebra.</a:t>
                </a:r>
                <a:endParaRPr lang="en-US" sz="2200" dirty="0"/>
              </a:p>
            </p:txBody>
          </p:sp>
        </mc:Choice>
        <mc:Fallback>
          <p:sp>
            <p:nvSpPr>
              <p:cNvPr id="20" name="Content Placeholder 14"/>
              <p:cNvSpPr>
                <a:spLocks noRot="1" noChangeAspect="1" noMove="1" noResize="1" noEditPoints="1" noAdjustHandles="1" noChangeArrowheads="1" noChangeShapeType="1" noTextEdit="1"/>
              </p:cNvSpPr>
              <p:nvPr>
                <p:ph idx="21"/>
              </p:nvPr>
            </p:nvSpPr>
            <p:spPr>
              <a:xfrm>
                <a:off x="5257800" y="4514914"/>
                <a:ext cx="3794760" cy="2038286"/>
              </a:xfrm>
              <a:blipFill rotWithShape="1">
                <a:blip r:embed="rId10"/>
                <a:stretch>
                  <a:fillRect l="-134" t="-252" r="-117" b="-2742"/>
                </a:stretch>
              </a:blipFill>
              <a:ln>
                <a:solidFill>
                  <a:srgbClr val="214E91"/>
                </a:solidFill>
              </a:ln>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79320"/>
            <a:ext cx="9144000" cy="1554480"/>
          </a:xfrm>
        </p:spPr>
        <p:txBody>
          <a:bodyPr/>
          <a:lstStyle/>
          <a:p>
            <a:r>
              <a:rPr lang="en-US" sz="6000" b="1" dirty="0"/>
              <a:t>Representing Boolean Functions</a:t>
            </a:r>
            <a:endParaRPr lang="en-US" sz="6000" b="1" dirty="0"/>
          </a:p>
        </p:txBody>
      </p:sp>
      <p:sp>
        <p:nvSpPr>
          <p:cNvPr id="3" name="Content Placeholder 2"/>
          <p:cNvSpPr>
            <a:spLocks noGrp="1"/>
          </p:cNvSpPr>
          <p:nvPr>
            <p:ph idx="1"/>
          </p:nvPr>
        </p:nvSpPr>
        <p:spPr>
          <a:xfrm>
            <a:off x="3200400" y="3855720"/>
            <a:ext cx="2743200" cy="640080"/>
          </a:xfrm>
        </p:spPr>
        <p:txBody>
          <a:bodyPr/>
          <a:lstStyle/>
          <a:p>
            <a:pPr algn="ctr"/>
            <a:r>
              <a:rPr lang="en-US" dirty="0"/>
              <a:t>Section 12.2</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endParaRPr lang="en-US" sz="1500" dirty="0"/>
          </a:p>
        </p:txBody>
      </p:sp>
      <p:sp>
        <p:nvSpPr>
          <p:cNvPr id="3" name="Content Placeholder 2"/>
          <p:cNvSpPr>
            <a:spLocks noGrp="1"/>
          </p:cNvSpPr>
          <p:nvPr>
            <p:ph idx="1"/>
          </p:nvPr>
        </p:nvSpPr>
        <p:spPr/>
        <p:txBody>
          <a:bodyPr/>
          <a:lstStyle/>
          <a:p>
            <a:r>
              <a:rPr lang="en-US" dirty="0"/>
              <a:t>Sum-of-Products Expansions</a:t>
            </a:r>
            <a:endParaRPr lang="en-US" dirty="0"/>
          </a:p>
          <a:p>
            <a:r>
              <a:rPr lang="en-US" dirty="0"/>
              <a:t>Functional Completeness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endParaRPr lang="en-US" dirty="0"/>
          </a:p>
        </p:txBody>
      </p:sp>
      <p:sp>
        <p:nvSpPr>
          <p:cNvPr id="3" name="Content Placeholder 2"/>
          <p:cNvSpPr>
            <a:spLocks noGrp="1"/>
          </p:cNvSpPr>
          <p:nvPr>
            <p:ph idx="1"/>
          </p:nvPr>
        </p:nvSpPr>
        <p:spPr>
          <a:xfrm>
            <a:off x="457200" y="1295400"/>
            <a:ext cx="6190364" cy="4495800"/>
          </a:xfrm>
        </p:spPr>
        <p:txBody>
          <a:bodyPr/>
          <a:lstStyle/>
          <a:p>
            <a:pPr marL="457200" indent="-457200">
              <a:buFont typeface="Arial" panose="020B0604020202020204" pitchFamily="34" charset="0"/>
              <a:buChar char="•"/>
            </a:pPr>
            <a:r>
              <a:rPr lang="en-US" dirty="0"/>
              <a:t>Boolean Functions</a:t>
            </a:r>
            <a:endParaRPr lang="en-US" dirty="0"/>
          </a:p>
          <a:p>
            <a:pPr marL="457200" indent="-457200">
              <a:buFont typeface="Arial" panose="020B0604020202020204" pitchFamily="34" charset="0"/>
              <a:buChar char="•"/>
            </a:pPr>
            <a:r>
              <a:rPr lang="en-US" dirty="0"/>
              <a:t>Representing Boolean Functions</a:t>
            </a:r>
            <a:endParaRPr lang="en-US" dirty="0"/>
          </a:p>
          <a:p>
            <a:pPr marL="457200" indent="-457200">
              <a:buFont typeface="Arial" panose="020B0604020202020204" pitchFamily="34" charset="0"/>
              <a:buChar char="•"/>
            </a:pPr>
            <a:r>
              <a:rPr lang="en-US" dirty="0"/>
              <a:t>Logic Gates</a:t>
            </a:r>
            <a:endParaRPr lang="en-US" dirty="0"/>
          </a:p>
          <a:p>
            <a:pPr marL="457200" indent="-457200">
              <a:buFont typeface="Arial" panose="020B0604020202020204" pitchFamily="34" charset="0"/>
              <a:buChar char="•"/>
            </a:pPr>
            <a:r>
              <a:rPr lang="en-US" dirty="0"/>
              <a:t>Minimization of Circuits</a:t>
            </a:r>
            <a:endParaRPr lang="en-US" dirty="0"/>
          </a:p>
        </p:txBody>
      </p:sp>
      <p:pic>
        <p:nvPicPr>
          <p:cNvPr id="8" name="Picture 3" descr="A portrait of Claude Elwood Shannon.&#10;"/>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7278748" y="1277112"/>
            <a:ext cx="1578616" cy="184708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6781800" y="3124200"/>
            <a:ext cx="2209800" cy="838200"/>
          </a:xfrm>
        </p:spPr>
        <p:txBody>
          <a:bodyPr/>
          <a:lstStyle/>
          <a:p>
            <a:r>
              <a:rPr lang="en-US" sz="2400" dirty="0"/>
              <a:t>Claude Shannon</a:t>
            </a:r>
            <a:br>
              <a:rPr lang="en-US" sz="2400" dirty="0"/>
            </a:br>
            <a:r>
              <a:rPr lang="en-US" sz="2400" dirty="0"/>
              <a:t>(</a:t>
            </a:r>
            <a:r>
              <a:rPr lang="en-US" sz="2400" dirty="0">
                <a:ea typeface="Cambria Math" panose="02040503050406030204" pitchFamily="18" charset="0"/>
              </a:rPr>
              <a:t>1916 - 2001</a:t>
            </a:r>
            <a:r>
              <a:rPr lang="en-US" sz="2400" dirty="0"/>
              <a:t>)</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Sum-of-Products Expansion</a:t>
            </a:r>
            <a:r>
              <a:rPr lang="en-US" sz="1500" dirty="0"/>
              <a:t> 1</a:t>
            </a:r>
            <a:br>
              <a:rPr lang="en-US" sz="1500" dirty="0"/>
            </a:br>
            <a:r>
              <a:rPr lang="zh-CN" altLang="en-US" sz="3200" dirty="0"/>
              <a:t>积之和展开式</a:t>
            </a:r>
            <a:endParaRPr lang="en-US" sz="1500" dirty="0"/>
          </a:p>
        </p:txBody>
      </p:sp>
      <mc:AlternateContent xmlns:mc="http://schemas.openxmlformats.org/markup-compatibility/2006">
        <mc:Choice xmlns:a14="http://schemas.microsoft.com/office/drawing/2010/main" Requires="a14">
          <p:sp>
            <p:nvSpPr>
              <p:cNvPr id="2" name="Content Placeholder 2"/>
              <p:cNvSpPr>
                <a:spLocks noGrp="1"/>
              </p:cNvSpPr>
              <p:nvPr>
                <p:ph idx="1"/>
              </p:nvPr>
            </p:nvSpPr>
            <p:spPr>
              <a:xfrm>
                <a:off x="457200" y="1295400"/>
                <a:ext cx="8229600" cy="3200400"/>
              </a:xfrm>
            </p:spPr>
            <p:txBody>
              <a:bodyPr/>
              <a:lstStyle/>
              <a:p>
                <a:pPr>
                  <a:spcBef>
                    <a:spcPts val="0"/>
                  </a:spcBef>
                </a:pPr>
                <a:r>
                  <a:rPr lang="en-US" sz="2400" b="1" dirty="0">
                    <a:solidFill>
                      <a:srgbClr val="C00000"/>
                    </a:solidFill>
                  </a:rPr>
                  <a:t>Example</a:t>
                </a:r>
                <a:r>
                  <a:rPr lang="en-US" sz="2400" dirty="0">
                    <a:solidFill>
                      <a:srgbClr val="C00000"/>
                    </a:solidFill>
                  </a:rPr>
                  <a:t>: </a:t>
                </a:r>
                <a:r>
                  <a:rPr lang="en-US" sz="2400" dirty="0"/>
                  <a:t>Find Boolean expressions that  represent the functions </a:t>
                </a:r>
                <a:r>
                  <a:rPr lang="en-US" sz="2400" dirty="0">
                    <a:solidFill>
                      <a:srgbClr val="00B0F0"/>
                    </a:solidFill>
                  </a:rPr>
                  <a:t>(</a:t>
                </a:r>
                <a:r>
                  <a:rPr lang="en-US" sz="2400" dirty="0" err="1">
                    <a:solidFill>
                      <a:srgbClr val="00B0F0"/>
                    </a:solidFill>
                  </a:rPr>
                  <a:t>i</a:t>
                </a:r>
                <a:r>
                  <a:rPr lang="en-US" sz="2400" dirty="0">
                    <a:solidFill>
                      <a:srgbClr val="00B0F0"/>
                    </a:solidFill>
                  </a:rPr>
                  <a:t>)</a:t>
                </a:r>
                <a:r>
                  <a:rPr lang="en-US" sz="2400" dirty="0"/>
                  <a:t> </a:t>
                </a:r>
                <a:r>
                  <a:rPr lang="en-US" sz="2400" i="1" dirty="0"/>
                  <a:t>F</a:t>
                </a:r>
                <a:r>
                  <a:rPr lang="en-US" sz="2400" dirty="0"/>
                  <a:t>(</a:t>
                </a:r>
                <a:r>
                  <a:rPr lang="en-US" sz="2400" i="1" dirty="0"/>
                  <a:t>x</a:t>
                </a:r>
                <a:r>
                  <a:rPr lang="en-US" sz="2400" dirty="0"/>
                  <a:t>, </a:t>
                </a:r>
                <a:r>
                  <a:rPr lang="en-US" sz="2400" i="1" dirty="0"/>
                  <a:t>y</a:t>
                </a:r>
                <a:r>
                  <a:rPr lang="en-US" sz="2400" dirty="0"/>
                  <a:t>, </a:t>
                </a:r>
                <a:r>
                  <a:rPr lang="en-US" sz="2400" i="1" dirty="0"/>
                  <a:t>z</a:t>
                </a:r>
                <a:r>
                  <a:rPr lang="en-US" sz="2400" dirty="0"/>
                  <a:t>) and </a:t>
                </a:r>
                <a:r>
                  <a:rPr lang="en-US" sz="2400" dirty="0">
                    <a:solidFill>
                      <a:srgbClr val="00B0F0"/>
                    </a:solidFill>
                  </a:rPr>
                  <a:t>(ii)</a:t>
                </a:r>
                <a:r>
                  <a:rPr lang="en-US" sz="2400" dirty="0">
                    <a:solidFill>
                      <a:schemeClr val="accent1"/>
                    </a:solidFill>
                  </a:rPr>
                  <a:t> </a:t>
                </a:r>
                <a:r>
                  <a:rPr lang="en-US" sz="2400" i="1" dirty="0"/>
                  <a:t>G</a:t>
                </a:r>
                <a:r>
                  <a:rPr lang="en-US" sz="2400" dirty="0"/>
                  <a:t>(</a:t>
                </a:r>
                <a:r>
                  <a:rPr lang="en-US" sz="2400" i="1" dirty="0"/>
                  <a:t>x</a:t>
                </a:r>
                <a:r>
                  <a:rPr lang="en-US" sz="2400" dirty="0"/>
                  <a:t>, </a:t>
                </a:r>
                <a:r>
                  <a:rPr lang="en-US" sz="2400" i="1" dirty="0"/>
                  <a:t>y</a:t>
                </a:r>
                <a:r>
                  <a:rPr lang="en-US" sz="2400" dirty="0"/>
                  <a:t>, </a:t>
                </a:r>
                <a:r>
                  <a:rPr lang="en-US" sz="2400" i="1" dirty="0"/>
                  <a:t>z</a:t>
                </a:r>
                <a:r>
                  <a:rPr lang="en-US" sz="2400" dirty="0"/>
                  <a:t>) in Table </a:t>
                </a:r>
                <a:r>
                  <a:rPr lang="en-US" sz="2400" dirty="0">
                    <a:ea typeface="Cambria Math" panose="02040503050406030204" pitchFamily="18" charset="0"/>
                  </a:rPr>
                  <a:t>1</a:t>
                </a:r>
                <a:r>
                  <a:rPr lang="en-US" sz="2400" dirty="0"/>
                  <a:t>.</a:t>
                </a:r>
                <a:endParaRPr lang="en-US" sz="2400" dirty="0"/>
              </a:p>
              <a:p>
                <a:pPr>
                  <a:spcBef>
                    <a:spcPts val="0"/>
                  </a:spcBef>
                </a:pPr>
                <a:r>
                  <a:rPr lang="en-US" sz="2400" b="1" dirty="0">
                    <a:solidFill>
                      <a:srgbClr val="C00000"/>
                    </a:solidFill>
                  </a:rPr>
                  <a:t>Solution</a:t>
                </a:r>
                <a:r>
                  <a:rPr lang="en-US" sz="2400" dirty="0">
                    <a:solidFill>
                      <a:srgbClr val="C00000"/>
                    </a:solidFill>
                  </a:rPr>
                  <a:t>: </a:t>
                </a:r>
                <a:endParaRPr lang="en-US" sz="2400" dirty="0">
                  <a:solidFill>
                    <a:srgbClr val="C00000"/>
                  </a:solidFill>
                </a:endParaRPr>
              </a:p>
              <a:p>
                <a:pPr>
                  <a:spcBef>
                    <a:spcPts val="0"/>
                  </a:spcBef>
                </a:pPr>
                <a:r>
                  <a:rPr lang="en-US" sz="2400" dirty="0">
                    <a:solidFill>
                      <a:srgbClr val="00B0F0"/>
                    </a:solidFill>
                  </a:rPr>
                  <a:t>(</a:t>
                </a:r>
                <a:r>
                  <a:rPr lang="en-US" sz="2400" dirty="0" err="1">
                    <a:solidFill>
                      <a:srgbClr val="00B0F0"/>
                    </a:solidFill>
                  </a:rPr>
                  <a:t>i</a:t>
                </a:r>
                <a:r>
                  <a:rPr lang="en-US" sz="2400" dirty="0">
                    <a:solidFill>
                      <a:srgbClr val="00B0F0"/>
                    </a:solidFill>
                  </a:rPr>
                  <a:t>)</a:t>
                </a:r>
                <a:r>
                  <a:rPr lang="en-US" sz="2400" dirty="0">
                    <a:solidFill>
                      <a:schemeClr val="accent1"/>
                    </a:solidFill>
                  </a:rPr>
                  <a:t> </a:t>
                </a:r>
                <a:r>
                  <a:rPr lang="en-US" sz="2400" dirty="0"/>
                  <a:t>To represent </a:t>
                </a:r>
                <a:r>
                  <a:rPr lang="en-US" sz="2400" i="1" dirty="0"/>
                  <a:t>F</a:t>
                </a:r>
                <a:r>
                  <a:rPr lang="en-US" sz="2400" dirty="0"/>
                  <a:t> we need the one term </a:t>
                </a:r>
                <a:r>
                  <a:rPr lang="en-US" sz="2400" i="1" dirty="0"/>
                  <a:t>x</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r>
                      <a:rPr lang="en-US" sz="2400" i="1">
                        <a:latin typeface="Cambria Math" panose="02040503050406030204" pitchFamily="18" charset="0"/>
                      </a:rPr>
                      <m:t>𝑧</m:t>
                    </m:r>
                  </m:oMath>
                </a14:m>
                <a:r>
                  <a:rPr lang="en-US" sz="2400" i="1" dirty="0">
                    <a:solidFill>
                      <a:schemeClr val="accent1"/>
                    </a:solidFill>
                  </a:rPr>
                  <a:t>  </a:t>
                </a:r>
                <a:r>
                  <a:rPr lang="en-US" sz="2400" dirty="0"/>
                  <a:t>because this expression has the value </a:t>
                </a:r>
                <a:r>
                  <a:rPr lang="en-US" sz="2400" dirty="0">
                    <a:ea typeface="Cambria Math" panose="02040503050406030204" pitchFamily="18" charset="0"/>
                  </a:rPr>
                  <a:t>1</a:t>
                </a:r>
                <a:r>
                  <a:rPr lang="en-US" sz="2400" i="1" dirty="0"/>
                  <a:t> </a:t>
                </a:r>
                <a:r>
                  <a:rPr lang="en-US" sz="2400" dirty="0"/>
                  <a:t>when</a:t>
                </a:r>
                <a:r>
                  <a:rPr lang="en-US" sz="2400" i="1" dirty="0"/>
                  <a:t> x = z = </a:t>
                </a:r>
                <a:r>
                  <a:rPr lang="en-US" sz="2400" dirty="0">
                    <a:ea typeface="Cambria Math" panose="02040503050406030204" pitchFamily="18" charset="0"/>
                  </a:rPr>
                  <a:t>1</a:t>
                </a:r>
                <a:r>
                  <a:rPr lang="en-US" sz="2400" i="1" dirty="0"/>
                  <a:t> </a:t>
                </a:r>
                <a:r>
                  <a:rPr lang="en-US" sz="2400" dirty="0"/>
                  <a:t>and </a:t>
                </a:r>
                <a:r>
                  <a:rPr lang="en-US" sz="2400" i="1" dirty="0">
                    <a:ea typeface="Cambria Math" panose="02040503050406030204" pitchFamily="18" charset="0"/>
                  </a:rPr>
                  <a:t>y</a:t>
                </a:r>
                <a:r>
                  <a:rPr lang="en-US" sz="2400" i="1" dirty="0"/>
                  <a:t> = </a:t>
                </a:r>
                <a:r>
                  <a:rPr lang="en-US" sz="2400" dirty="0">
                    <a:ea typeface="Cambria Math" panose="02040503050406030204" pitchFamily="18" charset="0"/>
                  </a:rPr>
                  <a:t>0</a:t>
                </a:r>
                <a:r>
                  <a:rPr lang="en-US" sz="2400" i="1" dirty="0"/>
                  <a:t>.</a:t>
                </a:r>
                <a:endParaRPr lang="en-US" sz="2400" dirty="0">
                  <a:solidFill>
                    <a:schemeClr val="accent1"/>
                  </a:solidFill>
                </a:endParaRPr>
              </a:p>
              <a:p>
                <a:pPr>
                  <a:spcBef>
                    <a:spcPts val="0"/>
                  </a:spcBef>
                </a:pPr>
                <a:r>
                  <a:rPr lang="en-US" sz="2400" dirty="0">
                    <a:solidFill>
                      <a:srgbClr val="00B0F0"/>
                    </a:solidFill>
                  </a:rPr>
                  <a:t>(ii) </a:t>
                </a:r>
                <a:r>
                  <a:rPr lang="en-US" sz="2400" dirty="0"/>
                  <a:t>To represent the function  </a:t>
                </a:r>
                <a:r>
                  <a:rPr lang="en-US" sz="2400" i="1" dirty="0"/>
                  <a:t>G, </a:t>
                </a:r>
                <a:r>
                  <a:rPr lang="en-US" sz="2400" dirty="0"/>
                  <a:t> we use the sum </a:t>
                </a:r>
                <a:br>
                  <a:rPr lang="en-US" sz="2400" dirty="0"/>
                </a:br>
                <a:r>
                  <a:rPr lang="en-US" sz="2400" i="1" dirty="0" err="1"/>
                  <a:t>xy</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𝑧</m:t>
                        </m:r>
                      </m:e>
                    </m:acc>
                  </m:oMath>
                </a14:m>
                <a:r>
                  <a:rPr lang="en-US" sz="2400" i="1" dirty="0"/>
                  <a:t> </a:t>
                </a:r>
                <a:r>
                  <a:rPr lang="en-US" sz="2400" dirty="0"/>
                  <a:t> +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a14:m>
                <a:r>
                  <a:rPr lang="en-US" sz="2400" i="1" dirty="0"/>
                  <a:t>y</a:t>
                </a:r>
                <a14:m>
                  <m:oMath xmlns:m="http://schemas.openxmlformats.org/officeDocument/2006/math">
                    <m:acc>
                      <m:accPr>
                        <m:chr m:val="̅"/>
                        <m:ctrlPr>
                          <a:rPr lang="en-US" sz="2400" i="1" dirty="0">
                            <a:latin typeface="Cambria Math" panose="02040503050406030204" pitchFamily="18" charset="0"/>
                          </a:rPr>
                        </m:ctrlPr>
                      </m:accPr>
                      <m:e>
                        <m:r>
                          <a:rPr lang="en-US" sz="2400" i="1" dirty="0">
                            <a:latin typeface="Cambria Math" panose="02040503050406030204" pitchFamily="18" charset="0"/>
                          </a:rPr>
                          <m:t>𝑧</m:t>
                        </m:r>
                      </m:e>
                    </m:acc>
                  </m:oMath>
                </a14:m>
                <a:r>
                  <a:rPr lang="en-US" sz="2400" i="1" dirty="0"/>
                  <a:t>  </a:t>
                </a:r>
                <a:r>
                  <a:rPr lang="en-US" sz="2400" dirty="0"/>
                  <a:t>because this expression has the value</a:t>
                </a:r>
                <a:br>
                  <a:rPr lang="en-US" sz="2400" dirty="0"/>
                </a:br>
                <a:r>
                  <a:rPr lang="en-US" sz="2400" dirty="0">
                    <a:ea typeface="Cambria Math" panose="02040503050406030204" pitchFamily="18" charset="0"/>
                  </a:rPr>
                  <a:t>1</a:t>
                </a:r>
                <a:r>
                  <a:rPr lang="en-US" sz="2400" i="1" dirty="0"/>
                  <a:t> </a:t>
                </a:r>
                <a:r>
                  <a:rPr lang="en-US" sz="2400" dirty="0"/>
                  <a:t>when</a:t>
                </a:r>
                <a:r>
                  <a:rPr lang="en-US" sz="2400" i="1" dirty="0"/>
                  <a:t> x = y = </a:t>
                </a:r>
                <a:r>
                  <a:rPr lang="en-US" sz="2400" dirty="0">
                    <a:ea typeface="Cambria Math" panose="02040503050406030204" pitchFamily="18" charset="0"/>
                  </a:rPr>
                  <a:t>1</a:t>
                </a:r>
                <a:r>
                  <a:rPr lang="en-US" sz="2400" i="1" dirty="0"/>
                  <a:t> </a:t>
                </a:r>
                <a:r>
                  <a:rPr lang="en-US" sz="2400" dirty="0"/>
                  <a:t>and </a:t>
                </a:r>
                <a:r>
                  <a:rPr lang="en-US" sz="2400" i="1" dirty="0">
                    <a:ea typeface="Cambria Math" panose="02040503050406030204" pitchFamily="18" charset="0"/>
                  </a:rPr>
                  <a:t>z</a:t>
                </a:r>
                <a:r>
                  <a:rPr lang="en-US" sz="2400" i="1" dirty="0"/>
                  <a:t> = </a:t>
                </a:r>
                <a:r>
                  <a:rPr lang="en-US" sz="2400" dirty="0">
                    <a:ea typeface="Cambria Math" panose="02040503050406030204" pitchFamily="18" charset="0"/>
                  </a:rPr>
                  <a:t>0</a:t>
                </a:r>
                <a:r>
                  <a:rPr lang="en-US" sz="2400" i="1" dirty="0"/>
                  <a:t>, </a:t>
                </a:r>
                <a:r>
                  <a:rPr lang="en-US" sz="2400" dirty="0"/>
                  <a:t>or </a:t>
                </a:r>
                <a:r>
                  <a:rPr lang="en-US" sz="2400" i="1" dirty="0"/>
                  <a:t>x = z = </a:t>
                </a:r>
                <a:r>
                  <a:rPr lang="en-US" sz="2400" dirty="0">
                    <a:ea typeface="Cambria Math" panose="02040503050406030204" pitchFamily="18" charset="0"/>
                  </a:rPr>
                  <a:t>0</a:t>
                </a:r>
                <a:r>
                  <a:rPr lang="en-US" sz="2400" i="1" dirty="0"/>
                  <a:t> </a:t>
                </a:r>
                <a:r>
                  <a:rPr lang="en-US" sz="2400" dirty="0"/>
                  <a:t>and </a:t>
                </a:r>
                <a:r>
                  <a:rPr lang="en-US" sz="2400" i="1" dirty="0">
                    <a:ea typeface="Cambria Math" panose="02040503050406030204" pitchFamily="18" charset="0"/>
                  </a:rPr>
                  <a:t>y</a:t>
                </a:r>
                <a:r>
                  <a:rPr lang="en-US" sz="2400" i="1" dirty="0"/>
                  <a:t> = </a:t>
                </a:r>
                <a:r>
                  <a:rPr lang="en-US" sz="2400" dirty="0">
                    <a:ea typeface="Cambria Math" panose="02040503050406030204" pitchFamily="18" charset="0"/>
                  </a:rPr>
                  <a:t>1</a:t>
                </a:r>
                <a:r>
                  <a:rPr lang="en-US" sz="2400" i="1" dirty="0"/>
                  <a:t>.</a:t>
                </a:r>
                <a:endParaRPr lang="en-US" sz="2400" i="1" dirty="0">
                  <a:solidFill>
                    <a:schemeClr val="accent1"/>
                  </a:solidFill>
                </a:endParaRPr>
              </a:p>
            </p:txBody>
          </p:sp>
        </mc:Choice>
        <mc:Fallback>
          <p:sp>
            <p:nvSpPr>
              <p:cNvPr id="2" name="Content Placeholder 2"/>
              <p:cNvSpPr>
                <a:spLocks noRot="1" noChangeAspect="1" noMove="1" noResize="1" noEditPoints="1" noAdjustHandles="1" noChangeArrowheads="1" noChangeShapeType="1" noTextEdit="1"/>
              </p:cNvSpPr>
              <p:nvPr>
                <p:ph idx="1"/>
              </p:nvPr>
            </p:nvSpPr>
            <p:spPr>
              <a:xfrm>
                <a:off x="457200" y="1295400"/>
                <a:ext cx="8229600" cy="3200400"/>
              </a:xfrm>
              <a:blipFill rotWithShape="1">
                <a:blip r:embed="rId1"/>
                <a:stretch>
                  <a:fillRect/>
                </a:stretch>
              </a:blipFill>
            </p:spPr>
            <p:txBody>
              <a:bodyPr/>
              <a:lstStyle/>
              <a:p>
                <a:r>
                  <a:rPr lang="zh-CN" altLang="en-US">
                    <a:noFill/>
                  </a:rPr>
                  <a:t> </a:t>
                </a:r>
              </a:p>
            </p:txBody>
          </p:sp>
        </mc:Fallback>
      </mc:AlternateContent>
      <p:sp>
        <p:nvSpPr>
          <p:cNvPr id="3" name="Content Placeholder 3"/>
          <p:cNvSpPr>
            <a:spLocks noGrp="1"/>
          </p:cNvSpPr>
          <p:nvPr>
            <p:ph idx="13"/>
          </p:nvPr>
        </p:nvSpPr>
        <p:spPr>
          <a:xfrm>
            <a:off x="457200" y="4648200"/>
            <a:ext cx="5943600" cy="1905000"/>
          </a:xfrm>
          <a:ln>
            <a:solidFill>
              <a:srgbClr val="214E91"/>
            </a:solidFill>
          </a:ln>
        </p:spPr>
        <p:txBody>
          <a:bodyPr/>
          <a:lstStyle/>
          <a:p>
            <a:r>
              <a:rPr lang="en-US" sz="2400" dirty="0"/>
              <a:t>The general principle is that each combination of values of the variables for which the function has the value </a:t>
            </a:r>
            <a:r>
              <a:rPr lang="en-US" sz="2400" dirty="0">
                <a:ea typeface="Cambria Math" panose="02040503050406030204" pitchFamily="18" charset="0"/>
              </a:rPr>
              <a:t>1</a:t>
            </a:r>
            <a:r>
              <a:rPr lang="en-US" sz="2400" dirty="0"/>
              <a:t> requires a term in the Boolean sum that is the Boolean product of the variables or their complements.</a:t>
            </a:r>
            <a:endParaRPr lang="en-US" sz="2400" dirty="0"/>
          </a:p>
        </p:txBody>
      </p:sp>
      <p:sp>
        <p:nvSpPr>
          <p:cNvPr id="4" name="Content Placeholder 4"/>
          <p:cNvSpPr>
            <a:spLocks noGrp="1"/>
          </p:cNvSpPr>
          <p:nvPr>
            <p:ph idx="14"/>
          </p:nvPr>
        </p:nvSpPr>
        <p:spPr>
          <a:xfrm>
            <a:off x="6702910" y="3505200"/>
            <a:ext cx="2286001" cy="381000"/>
          </a:xfrm>
          <a:solidFill>
            <a:srgbClr val="E1F3FF"/>
          </a:solidFill>
          <a:ln w="28575">
            <a:solidFill>
              <a:srgbClr val="00B0F0"/>
            </a:solidFill>
          </a:ln>
        </p:spPr>
        <p:txBody>
          <a:bodyPr/>
          <a:lstStyle/>
          <a:p>
            <a:r>
              <a:rPr lang="en-US" sz="2000" b="1" dirty="0"/>
              <a:t>TABLE 1</a:t>
            </a:r>
            <a:endParaRPr lang="en-US" sz="2000" b="1" dirty="0"/>
          </a:p>
        </p:txBody>
      </p:sp>
      <p:graphicFrame>
        <p:nvGraphicFramePr>
          <p:cNvPr id="8" name="Table 5"/>
          <p:cNvGraphicFramePr>
            <a:graphicFrameLocks noGrp="1"/>
          </p:cNvGraphicFramePr>
          <p:nvPr/>
        </p:nvGraphicFramePr>
        <p:xfrm>
          <a:off x="6702910" y="3886200"/>
          <a:ext cx="2288690" cy="2656840"/>
        </p:xfrm>
        <a:graphic>
          <a:graphicData uri="http://schemas.openxmlformats.org/drawingml/2006/table">
            <a:tbl>
              <a:tblPr firstRow="1" bandRow="1">
                <a:tableStyleId>{5C22544A-7EE6-4342-B048-85BDC9FD1C3A}</a:tableStyleId>
              </a:tblPr>
              <a:tblGrid>
                <a:gridCol w="457738"/>
                <a:gridCol w="457738"/>
                <a:gridCol w="457738"/>
                <a:gridCol w="457738"/>
                <a:gridCol w="457738"/>
              </a:tblGrid>
              <a:tr h="370840">
                <a:tc>
                  <a:txBody>
                    <a:bodyPr/>
                    <a:lstStyle/>
                    <a:p>
                      <a:r>
                        <a:rPr lang="en-US" b="1" i="1" dirty="0">
                          <a:solidFill>
                            <a:schemeClr val="tx1"/>
                          </a:solidFill>
                        </a:rPr>
                        <a:t>x</a:t>
                      </a:r>
                      <a:endParaRPr lang="en-US" b="1"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rPr>
                        <a:t>y</a:t>
                      </a:r>
                      <a:endParaRPr lang="en-US" b="1"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rPr>
                        <a:t>z</a:t>
                      </a:r>
                      <a:endParaRPr lang="en-US" b="1"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rPr>
                        <a:t>F</a:t>
                      </a:r>
                      <a:endParaRPr lang="en-US" b="1"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rPr>
                        <a:t>G</a:t>
                      </a:r>
                      <a:endParaRPr lang="en-US" b="1"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370840">
                <a:tc>
                  <a:txBody>
                    <a:bodyPr/>
                    <a:lstStyle/>
                    <a:p>
                      <a:r>
                        <a:rPr lang="en-US" dirty="0"/>
                        <a:t>1</a:t>
                      </a:r>
                      <a:endParaRPr lang="en-US" dirty="0"/>
                    </a:p>
                    <a:p>
                      <a:r>
                        <a:rPr lang="en-US" dirty="0"/>
                        <a:t>1</a:t>
                      </a:r>
                      <a:endParaRPr lang="en-US" dirty="0"/>
                    </a:p>
                    <a:p>
                      <a:r>
                        <a:rPr lang="en-US" dirty="0"/>
                        <a:t>1</a:t>
                      </a:r>
                      <a:endParaRPr lang="en-US" dirty="0"/>
                    </a:p>
                    <a:p>
                      <a:r>
                        <a:rPr lang="en-US" dirty="0"/>
                        <a:t>1</a:t>
                      </a:r>
                      <a:endParaRPr lang="en-US" dirty="0"/>
                    </a:p>
                    <a:p>
                      <a:r>
                        <a:rPr lang="en-US" dirty="0"/>
                        <a:t>0</a:t>
                      </a:r>
                      <a:endParaRPr lang="en-US" dirty="0"/>
                    </a:p>
                    <a:p>
                      <a:r>
                        <a:rPr lang="en-US" dirty="0"/>
                        <a:t>0</a:t>
                      </a:r>
                      <a:endParaRPr lang="en-US" dirty="0"/>
                    </a:p>
                    <a:p>
                      <a:r>
                        <a:rPr lang="en-US" dirty="0"/>
                        <a:t>0</a:t>
                      </a:r>
                      <a:endParaRPr lang="en-US" dirty="0"/>
                    </a:p>
                    <a:p>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t>1</a:t>
                      </a:r>
                      <a:endParaRPr lang="en-US" dirty="0"/>
                    </a:p>
                    <a:p>
                      <a:r>
                        <a:rPr lang="en-US" dirty="0"/>
                        <a:t>1</a:t>
                      </a:r>
                      <a:endParaRPr lang="en-US" dirty="0"/>
                    </a:p>
                    <a:p>
                      <a:r>
                        <a:rPr lang="en-US" dirty="0"/>
                        <a:t>0</a:t>
                      </a:r>
                      <a:endParaRPr lang="en-US" dirty="0"/>
                    </a:p>
                    <a:p>
                      <a:r>
                        <a:rPr lang="en-US" dirty="0"/>
                        <a:t>0</a:t>
                      </a:r>
                      <a:endParaRPr lang="en-US" dirty="0"/>
                    </a:p>
                    <a:p>
                      <a:r>
                        <a:rPr lang="en-US" dirty="0"/>
                        <a:t>1</a:t>
                      </a:r>
                      <a:endParaRPr lang="en-US" dirty="0"/>
                    </a:p>
                    <a:p>
                      <a:r>
                        <a:rPr lang="en-US" dirty="0"/>
                        <a:t>1</a:t>
                      </a:r>
                      <a:endParaRPr lang="en-US" dirty="0"/>
                    </a:p>
                    <a:p>
                      <a:r>
                        <a:rPr lang="en-US" dirty="0"/>
                        <a:t>0</a:t>
                      </a:r>
                      <a:endParaRPr lang="en-US" dirty="0"/>
                    </a:p>
                    <a:p>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t>1</a:t>
                      </a:r>
                      <a:endParaRPr lang="en-US" dirty="0"/>
                    </a:p>
                    <a:p>
                      <a:r>
                        <a:rPr lang="en-US" dirty="0"/>
                        <a:t>0</a:t>
                      </a:r>
                      <a:endParaRPr lang="en-US" dirty="0"/>
                    </a:p>
                    <a:p>
                      <a:r>
                        <a:rPr lang="en-US" dirty="0"/>
                        <a:t>1</a:t>
                      </a:r>
                      <a:endParaRPr lang="en-US" dirty="0"/>
                    </a:p>
                    <a:p>
                      <a:r>
                        <a:rPr lang="en-US" dirty="0"/>
                        <a:t>0</a:t>
                      </a:r>
                      <a:endParaRPr lang="en-US" dirty="0"/>
                    </a:p>
                    <a:p>
                      <a:r>
                        <a:rPr lang="en-US" dirty="0"/>
                        <a:t>1</a:t>
                      </a:r>
                      <a:endParaRPr lang="en-US" dirty="0"/>
                    </a:p>
                    <a:p>
                      <a:r>
                        <a:rPr lang="en-US" dirty="0"/>
                        <a:t>0</a:t>
                      </a:r>
                      <a:endParaRPr lang="en-US" dirty="0"/>
                    </a:p>
                    <a:p>
                      <a:r>
                        <a:rPr lang="en-US" dirty="0"/>
                        <a:t>1</a:t>
                      </a:r>
                      <a:endParaRPr lang="en-US" dirty="0"/>
                    </a:p>
                    <a:p>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t>0</a:t>
                      </a:r>
                      <a:endParaRPr lang="en-US" dirty="0"/>
                    </a:p>
                    <a:p>
                      <a:r>
                        <a:rPr lang="en-US" dirty="0"/>
                        <a:t>0</a:t>
                      </a:r>
                      <a:endParaRPr lang="en-US" dirty="0"/>
                    </a:p>
                    <a:p>
                      <a:r>
                        <a:rPr lang="en-US" dirty="0"/>
                        <a:t>1</a:t>
                      </a:r>
                      <a:endParaRPr lang="en-US" dirty="0"/>
                    </a:p>
                    <a:p>
                      <a:r>
                        <a:rPr lang="en-US" dirty="0"/>
                        <a:t>0</a:t>
                      </a:r>
                      <a:endParaRPr lang="en-US" dirty="0"/>
                    </a:p>
                    <a:p>
                      <a:r>
                        <a:rPr lang="en-US" dirty="0"/>
                        <a:t>0</a:t>
                      </a:r>
                      <a:endParaRPr lang="en-US" dirty="0"/>
                    </a:p>
                    <a:p>
                      <a:r>
                        <a:rPr lang="en-US" dirty="0"/>
                        <a:t>0</a:t>
                      </a:r>
                      <a:endParaRPr lang="en-US" dirty="0"/>
                    </a:p>
                    <a:p>
                      <a:r>
                        <a:rPr lang="en-US" dirty="0"/>
                        <a:t>0</a:t>
                      </a:r>
                      <a:endParaRPr lang="en-US" dirty="0"/>
                    </a:p>
                    <a:p>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t>0</a:t>
                      </a:r>
                      <a:endParaRPr lang="en-US" dirty="0"/>
                    </a:p>
                    <a:p>
                      <a:r>
                        <a:rPr lang="en-US" dirty="0"/>
                        <a:t>1</a:t>
                      </a:r>
                      <a:endParaRPr lang="en-US" dirty="0"/>
                    </a:p>
                    <a:p>
                      <a:r>
                        <a:rPr lang="en-US" dirty="0"/>
                        <a:t>0</a:t>
                      </a:r>
                      <a:endParaRPr lang="en-US" dirty="0"/>
                    </a:p>
                    <a:p>
                      <a:r>
                        <a:rPr lang="en-US" dirty="0"/>
                        <a:t>0</a:t>
                      </a:r>
                      <a:endParaRPr lang="en-US" dirty="0"/>
                    </a:p>
                    <a:p>
                      <a:r>
                        <a:rPr lang="en-US" dirty="0"/>
                        <a:t>0</a:t>
                      </a:r>
                      <a:endParaRPr lang="en-US" dirty="0"/>
                    </a:p>
                    <a:p>
                      <a:r>
                        <a:rPr lang="en-US" dirty="0"/>
                        <a:t>1</a:t>
                      </a:r>
                      <a:endParaRPr lang="en-US" dirty="0"/>
                    </a:p>
                    <a:p>
                      <a:r>
                        <a:rPr lang="en-US" dirty="0"/>
                        <a:t>0</a:t>
                      </a:r>
                      <a:endParaRPr lang="en-US" dirty="0"/>
                    </a:p>
                    <a:p>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animEffect transition="in" filter="fade">
                                      <p:cBhvr>
                                        <p:cTn id="17" dur="500"/>
                                        <p:tgtEl>
                                          <p:spTgt spid="3">
                                            <p:bg/>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Sum-of-Products Expansion</a:t>
            </a:r>
            <a:r>
              <a:rPr lang="en-US" sz="1500" dirty="0"/>
              <a:t> 2</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188720"/>
                <a:ext cx="8321040" cy="5257800"/>
              </a:xfrm>
            </p:spPr>
            <p:txBody>
              <a:bodyPr/>
              <a:lstStyle/>
              <a:p>
                <a:r>
                  <a:rPr lang="en-US" sz="2800" b="1" dirty="0">
                    <a:solidFill>
                      <a:srgbClr val="C00000"/>
                    </a:solidFill>
                  </a:rPr>
                  <a:t>Definition</a:t>
                </a:r>
                <a:r>
                  <a:rPr lang="en-US" sz="2800" dirty="0">
                    <a:solidFill>
                      <a:srgbClr val="C00000"/>
                    </a:solidFill>
                  </a:rPr>
                  <a:t>: </a:t>
                </a:r>
                <a:r>
                  <a:rPr lang="en-US" sz="2800" dirty="0"/>
                  <a:t>A </a:t>
                </a:r>
                <a:r>
                  <a:rPr lang="en-US" sz="2800" i="1" dirty="0">
                    <a:solidFill>
                      <a:srgbClr val="C00000"/>
                    </a:solidFill>
                  </a:rPr>
                  <a:t>literal</a:t>
                </a:r>
                <a:r>
                  <a:rPr lang="en-US" sz="2800" dirty="0"/>
                  <a:t> is </a:t>
                </a:r>
                <a:r>
                  <a:rPr lang="en-US" sz="2800" u="sng" dirty="0"/>
                  <a:t>a Boolean variable or its complement</a:t>
                </a:r>
                <a:r>
                  <a:rPr lang="en-US" sz="2800" dirty="0"/>
                  <a:t>. A </a:t>
                </a:r>
                <a:r>
                  <a:rPr lang="en-US" sz="2800" i="1" dirty="0" err="1">
                    <a:solidFill>
                      <a:srgbClr val="C00000"/>
                    </a:solidFill>
                  </a:rPr>
                  <a:t>minterm</a:t>
                </a:r>
                <a:r>
                  <a:rPr lang="en-US" sz="2800" dirty="0"/>
                  <a:t> </a:t>
                </a:r>
                <a:r>
                  <a:rPr lang="en-US" altLang="zh-CN" sz="2800" dirty="0"/>
                  <a:t>(</a:t>
                </a:r>
                <a:r>
                  <a:rPr lang="zh-CN" altLang="en-US" sz="2800" dirty="0"/>
                  <a:t>极小项</a:t>
                </a:r>
                <a:r>
                  <a:rPr lang="en-US" altLang="zh-CN" sz="2800" dirty="0"/>
                  <a:t>) </a:t>
                </a:r>
                <a:r>
                  <a:rPr lang="en-US" sz="2800" dirty="0"/>
                  <a:t>of the Boolean variables </a:t>
                </a:r>
                <a:r>
                  <a:rPr lang="en-US" sz="2800" i="1" dirty="0"/>
                  <a:t>x</a:t>
                </a:r>
                <a:r>
                  <a:rPr lang="en-US" sz="2800" baseline="-25000" dirty="0">
                    <a:ea typeface="Cambria Math" panose="02040503050406030204" pitchFamily="18" charset="0"/>
                  </a:rPr>
                  <a:t>1</a:t>
                </a:r>
                <a:r>
                  <a:rPr lang="en-US" sz="2800" dirty="0"/>
                  <a:t>, </a:t>
                </a:r>
                <a:r>
                  <a:rPr lang="en-US" sz="2800" i="1" dirty="0"/>
                  <a:t>x</a:t>
                </a:r>
                <a:r>
                  <a:rPr lang="en-US" sz="2800" baseline="-25000" dirty="0">
                    <a:ea typeface="Cambria Math" panose="02040503050406030204" pitchFamily="18" charset="0"/>
                  </a:rPr>
                  <a:t>2</a:t>
                </a:r>
                <a:r>
                  <a:rPr lang="en-US" sz="2800" dirty="0"/>
                  <a:t>, …, </a:t>
                </a:r>
                <a:r>
                  <a:rPr lang="en-US" sz="2800" i="1" dirty="0" err="1"/>
                  <a:t>x</a:t>
                </a:r>
                <a:r>
                  <a:rPr lang="en-US" sz="2800" i="1" baseline="-25000" dirty="0" err="1"/>
                  <a:t>n</a:t>
                </a:r>
                <a:r>
                  <a:rPr lang="en-US" sz="2800" dirty="0"/>
                  <a:t>  is a Boolean product </a:t>
                </a:r>
                <a:r>
                  <a:rPr lang="en-US" sz="2800" i="1" dirty="0"/>
                  <a:t>y</a:t>
                </a:r>
                <a:r>
                  <a:rPr lang="en-US" sz="2800" baseline="-25000" dirty="0">
                    <a:ea typeface="Cambria Math" panose="02040503050406030204" pitchFamily="18" charset="0"/>
                  </a:rPr>
                  <a:t>1</a:t>
                </a:r>
                <a:r>
                  <a:rPr lang="en-US" sz="2800" i="1" dirty="0"/>
                  <a:t>y</a:t>
                </a:r>
                <a:r>
                  <a:rPr lang="en-US" sz="2800" baseline="-25000" dirty="0">
                    <a:ea typeface="Cambria Math" panose="02040503050406030204" pitchFamily="18" charset="0"/>
                  </a:rPr>
                  <a:t>2</a:t>
                </a:r>
                <a:r>
                  <a:rPr lang="en-US" sz="2800" dirty="0"/>
                  <a:t> </a:t>
                </a:r>
                <a:r>
                  <a:rPr lang="en-US" sz="2800" dirty="0">
                    <a:sym typeface="Symbol" panose="05050102010706020507"/>
                  </a:rPr>
                  <a:t> </a:t>
                </a:r>
                <a:r>
                  <a:rPr lang="en-US" sz="2800" i="1" dirty="0" err="1"/>
                  <a:t>y</a:t>
                </a:r>
                <a:r>
                  <a:rPr lang="en-US" sz="2800" i="1" baseline="-25000" dirty="0" err="1"/>
                  <a:t>n</a:t>
                </a:r>
                <a:r>
                  <a:rPr lang="en-US" sz="2800" i="1" baseline="-25000" dirty="0"/>
                  <a:t> ,</a:t>
                </a:r>
                <a:r>
                  <a:rPr lang="en-US" sz="2800" dirty="0"/>
                  <a:t> where  </a:t>
                </a:r>
                <a:r>
                  <a:rPr lang="en-US" sz="2800" i="1" dirty="0" err="1"/>
                  <a:t>y</a:t>
                </a:r>
                <a:r>
                  <a:rPr lang="en-US" sz="2800" i="1" baseline="-25000" dirty="0" err="1"/>
                  <a:t>i</a:t>
                </a:r>
                <a:r>
                  <a:rPr lang="en-US" sz="2800" i="1" baseline="-25000" dirty="0"/>
                  <a:t>  </a:t>
                </a:r>
                <a:r>
                  <a:rPr lang="en-US" sz="2800" i="1" dirty="0"/>
                  <a:t>= x</a:t>
                </a:r>
                <a:r>
                  <a:rPr lang="en-US" sz="2800" i="1" baseline="-25000" dirty="0"/>
                  <a:t>i</a:t>
                </a:r>
                <a:r>
                  <a:rPr lang="en-US" sz="2800" i="1" dirty="0"/>
                  <a:t>  </a:t>
                </a:r>
                <a:r>
                  <a:rPr lang="en-US" sz="2800" dirty="0"/>
                  <a:t>or</a:t>
                </a:r>
                <a:r>
                  <a:rPr lang="en-US" sz="2800" i="1" dirty="0"/>
                  <a:t> </a:t>
                </a:r>
                <a:r>
                  <a:rPr lang="en-US" sz="2800" i="1" dirty="0" err="1"/>
                  <a:t>y</a:t>
                </a:r>
                <a:r>
                  <a:rPr lang="en-US" sz="2800" i="1" baseline="-25000" dirty="0" err="1"/>
                  <a:t>i</a:t>
                </a:r>
                <a:r>
                  <a:rPr lang="en-US" sz="2800" i="1" baseline="-25000" dirty="0"/>
                  <a:t>  </a:t>
                </a:r>
                <a:r>
                  <a:rPr lang="en-US" sz="2800" i="1" dirty="0"/>
                  <a:t>= </a:t>
                </a:r>
                <a14:m>
                  <m:oMath xmlns:m="http://schemas.openxmlformats.org/officeDocument/2006/math">
                    <m:acc>
                      <m:accPr>
                        <m:chr m:val="̅"/>
                        <m:ctrlPr>
                          <a:rPr lang="en-US" sz="2800" i="1">
                            <a:latin typeface="Cambria Math" panose="02040503050406030204" pitchFamily="18" charset="0"/>
                          </a:rPr>
                        </m:ctrlPr>
                      </m:accPr>
                      <m:e>
                        <m:r>
                          <m:rPr>
                            <m:nor/>
                          </m:rPr>
                          <a:rPr lang="en-US" sz="2800" i="1" dirty="0">
                            <a:latin typeface="Cambria Math" panose="02040503050406030204" pitchFamily="18" charset="0"/>
                          </a:rPr>
                          <m:t>x</m:t>
                        </m:r>
                        <m:r>
                          <m:rPr>
                            <m:nor/>
                          </m:rPr>
                          <a:rPr lang="en-US" sz="2800" i="1" baseline="-25000" dirty="0">
                            <a:latin typeface="Cambria Math" panose="02040503050406030204" pitchFamily="18" charset="0"/>
                          </a:rPr>
                          <m:t>i</m:t>
                        </m:r>
                      </m:e>
                    </m:acc>
                  </m:oMath>
                </a14:m>
                <a:r>
                  <a:rPr lang="en-US" sz="2800" i="1" baseline="-25000" dirty="0"/>
                  <a:t> </a:t>
                </a:r>
                <a:r>
                  <a:rPr lang="en-US" sz="2800" dirty="0"/>
                  <a:t>. Hence, a </a:t>
                </a:r>
                <a:r>
                  <a:rPr lang="en-US" sz="2800" dirty="0" err="1"/>
                  <a:t>minterm</a:t>
                </a:r>
                <a:r>
                  <a:rPr lang="en-US" sz="2800" dirty="0"/>
                  <a:t> is a product of </a:t>
                </a:r>
                <a:r>
                  <a:rPr lang="en-US" sz="2800" i="1" dirty="0"/>
                  <a:t>n</a:t>
                </a:r>
                <a:r>
                  <a:rPr lang="en-US" sz="2800" dirty="0"/>
                  <a:t> literals, with one literal for each variable.</a:t>
                </a:r>
                <a:endParaRPr lang="en-US" sz="2800" dirty="0"/>
              </a:p>
              <a:p>
                <a:r>
                  <a:rPr lang="en-US" sz="2800" dirty="0"/>
                  <a:t>The </a:t>
                </a:r>
                <a:r>
                  <a:rPr lang="en-US" sz="2800" dirty="0" err="1"/>
                  <a:t>minterm</a:t>
                </a:r>
                <a:r>
                  <a:rPr lang="en-US" sz="2800" dirty="0"/>
                  <a:t> </a:t>
                </a:r>
                <a:r>
                  <a:rPr lang="en-US" sz="2800" i="1" dirty="0"/>
                  <a:t>y</a:t>
                </a:r>
                <a:r>
                  <a:rPr lang="en-US" sz="2800" baseline="-25000" dirty="0">
                    <a:ea typeface="Cambria Math" panose="02040503050406030204" pitchFamily="18" charset="0"/>
                  </a:rPr>
                  <a:t>1</a:t>
                </a:r>
                <a:r>
                  <a:rPr lang="en-US" sz="2800" dirty="0"/>
                  <a:t>, </a:t>
                </a:r>
                <a:r>
                  <a:rPr lang="en-US" sz="2800" i="1" dirty="0"/>
                  <a:t>y</a:t>
                </a:r>
                <a:r>
                  <a:rPr lang="en-US" sz="2800" baseline="-25000" dirty="0">
                    <a:ea typeface="Cambria Math" panose="02040503050406030204" pitchFamily="18" charset="0"/>
                  </a:rPr>
                  <a:t>2</a:t>
                </a:r>
                <a:r>
                  <a:rPr lang="en-US" sz="2800" dirty="0"/>
                  <a:t>, …, </a:t>
                </a:r>
                <a:r>
                  <a:rPr lang="en-US" sz="2800" i="1" dirty="0" err="1"/>
                  <a:t>y</a:t>
                </a:r>
                <a:r>
                  <a:rPr lang="en-US" sz="2800" i="1" baseline="-25000" dirty="0" err="1"/>
                  <a:t>n</a:t>
                </a:r>
                <a:r>
                  <a:rPr lang="en-US" sz="2800" i="1" baseline="-25000" dirty="0"/>
                  <a:t>  </a:t>
                </a:r>
                <a:r>
                  <a:rPr lang="en-US" sz="2800" dirty="0"/>
                  <a:t>has value </a:t>
                </a:r>
                <a:r>
                  <a:rPr lang="en-US" sz="2800" dirty="0">
                    <a:ea typeface="Cambria Math" panose="02040503050406030204" pitchFamily="18" charset="0"/>
                  </a:rPr>
                  <a:t>1</a:t>
                </a:r>
                <a:r>
                  <a:rPr lang="en-US" sz="2800" dirty="0"/>
                  <a:t> if and only if each </a:t>
                </a:r>
                <a:r>
                  <a:rPr lang="en-US" sz="2800" i="1" dirty="0" err="1"/>
                  <a:t>y</a:t>
                </a:r>
                <a:r>
                  <a:rPr lang="en-US" sz="2800" i="1" baseline="-25000" dirty="0" err="1"/>
                  <a:t>i</a:t>
                </a:r>
                <a:r>
                  <a:rPr lang="en-US" sz="2800" dirty="0"/>
                  <a:t> is </a:t>
                </a:r>
                <a:r>
                  <a:rPr lang="en-US" sz="2800" dirty="0">
                    <a:ea typeface="Cambria Math" panose="02040503050406030204" pitchFamily="18" charset="0"/>
                  </a:rPr>
                  <a:t>1</a:t>
                </a:r>
                <a:r>
                  <a:rPr lang="en-US" sz="2800" dirty="0"/>
                  <a:t>.This occurs if and only if </a:t>
                </a:r>
                <a:r>
                  <a:rPr lang="en-US" sz="2800" i="1" dirty="0"/>
                  <a:t>x</a:t>
                </a:r>
                <a:r>
                  <a:rPr lang="en-US" sz="2800" i="1" baseline="-25000" dirty="0"/>
                  <a:t>i</a:t>
                </a:r>
                <a:r>
                  <a:rPr lang="en-US" sz="2800" dirty="0"/>
                  <a:t> = </a:t>
                </a:r>
                <a:r>
                  <a:rPr lang="en-US" sz="2800" dirty="0">
                    <a:ea typeface="Cambria Math" panose="02040503050406030204" pitchFamily="18" charset="0"/>
                  </a:rPr>
                  <a:t>1</a:t>
                </a:r>
                <a:r>
                  <a:rPr lang="en-US" sz="2800" dirty="0"/>
                  <a:t> when </a:t>
                </a:r>
                <a:r>
                  <a:rPr lang="en-US" sz="2800" i="1" dirty="0" err="1"/>
                  <a:t>y</a:t>
                </a:r>
                <a:r>
                  <a:rPr lang="en-US" sz="2800" i="1" baseline="-25000" dirty="0" err="1"/>
                  <a:t>i</a:t>
                </a:r>
                <a:r>
                  <a:rPr lang="en-US" sz="2800" i="1" baseline="-25000" dirty="0"/>
                  <a:t>  </a:t>
                </a:r>
                <a:r>
                  <a:rPr lang="en-US" sz="2800" i="1" dirty="0"/>
                  <a:t>= x</a:t>
                </a:r>
                <a:r>
                  <a:rPr lang="en-US" sz="2800" i="1" baseline="-25000" dirty="0"/>
                  <a:t>i</a:t>
                </a:r>
                <a:r>
                  <a:rPr lang="en-US" sz="2800" i="1" dirty="0"/>
                  <a:t> </a:t>
                </a:r>
                <a:r>
                  <a:rPr lang="en-US" sz="2800" dirty="0"/>
                  <a:t>and </a:t>
                </a:r>
                <a:r>
                  <a:rPr lang="en-US" sz="2800" i="1" dirty="0">
                    <a:solidFill>
                      <a:prstClr val="black"/>
                    </a:solidFill>
                  </a:rPr>
                  <a:t>x</a:t>
                </a:r>
                <a:r>
                  <a:rPr lang="en-US" sz="2800" i="1" baseline="-25000" dirty="0">
                    <a:solidFill>
                      <a:prstClr val="black"/>
                    </a:solidFill>
                  </a:rPr>
                  <a:t>i</a:t>
                </a:r>
                <a:r>
                  <a:rPr lang="en-US" sz="2800" dirty="0">
                    <a:solidFill>
                      <a:prstClr val="black"/>
                    </a:solidFill>
                  </a:rPr>
                  <a:t> = </a:t>
                </a:r>
                <a:r>
                  <a:rPr lang="en-US" sz="2800" dirty="0">
                    <a:solidFill>
                      <a:prstClr val="black"/>
                    </a:solidFill>
                    <a:ea typeface="Cambria Math" panose="02040503050406030204" pitchFamily="18" charset="0"/>
                  </a:rPr>
                  <a:t>0</a:t>
                </a:r>
                <a:r>
                  <a:rPr lang="en-US" sz="2800" dirty="0"/>
                  <a:t>  when </a:t>
                </a:r>
                <a:r>
                  <a:rPr lang="en-US" sz="2800" i="1" dirty="0" err="1"/>
                  <a:t>y</a:t>
                </a:r>
                <a:r>
                  <a:rPr lang="en-US" sz="2800" i="1" baseline="-25000" dirty="0" err="1"/>
                  <a:t>i</a:t>
                </a:r>
                <a:r>
                  <a:rPr lang="en-US" sz="2800" i="1" baseline="-25000" dirty="0"/>
                  <a:t>  </a:t>
                </a:r>
                <a:r>
                  <a:rPr lang="en-US" sz="2800" i="1" dirty="0"/>
                  <a:t>= </a:t>
                </a:r>
                <a14:m>
                  <m:oMath xmlns:m="http://schemas.openxmlformats.org/officeDocument/2006/math">
                    <m:acc>
                      <m:accPr>
                        <m:chr m:val="̅"/>
                        <m:ctrlPr>
                          <a:rPr lang="en-US" sz="2800" i="1">
                            <a:latin typeface="Cambria Math" panose="02040503050406030204" pitchFamily="18" charset="0"/>
                          </a:rPr>
                        </m:ctrlPr>
                      </m:accPr>
                      <m:e>
                        <m:r>
                          <m:rPr>
                            <m:nor/>
                          </m:rPr>
                          <a:rPr lang="en-US" sz="2800" i="1" dirty="0">
                            <a:latin typeface="Cambria Math" panose="02040503050406030204" pitchFamily="18" charset="0"/>
                          </a:rPr>
                          <m:t>x</m:t>
                        </m:r>
                        <m:r>
                          <m:rPr>
                            <m:nor/>
                          </m:rPr>
                          <a:rPr lang="en-US" sz="2800" i="1" baseline="-25000" dirty="0">
                            <a:latin typeface="Cambria Math" panose="02040503050406030204" pitchFamily="18" charset="0"/>
                          </a:rPr>
                          <m:t>i</m:t>
                        </m:r>
                      </m:e>
                    </m:acc>
                  </m:oMath>
                </a14:m>
                <a:r>
                  <a:rPr lang="en-US" sz="2800" dirty="0"/>
                  <a:t>.</a:t>
                </a:r>
                <a:endParaRPr lang="en-US" sz="2800" dirty="0"/>
              </a:p>
              <a:p>
                <a:r>
                  <a:rPr lang="en-US" sz="2800" b="1" dirty="0">
                    <a:solidFill>
                      <a:srgbClr val="C00000"/>
                    </a:solidFill>
                  </a:rPr>
                  <a:t>Definition</a:t>
                </a:r>
                <a:r>
                  <a:rPr lang="en-US" sz="2800" dirty="0">
                    <a:solidFill>
                      <a:srgbClr val="C00000"/>
                    </a:solidFill>
                  </a:rPr>
                  <a:t>: </a:t>
                </a:r>
                <a:r>
                  <a:rPr lang="en-US" sz="2800" dirty="0"/>
                  <a:t>The sum of </a:t>
                </a:r>
                <a:r>
                  <a:rPr lang="en-US" sz="2800" dirty="0" err="1"/>
                  <a:t>minterms</a:t>
                </a:r>
                <a:r>
                  <a:rPr lang="en-US" sz="2800" dirty="0"/>
                  <a:t> that represents the function is called the </a:t>
                </a:r>
                <a:r>
                  <a:rPr lang="en-US" sz="2800" i="1" dirty="0">
                    <a:solidFill>
                      <a:srgbClr val="C00000"/>
                    </a:solidFill>
                  </a:rPr>
                  <a:t>sum-of-products expansion </a:t>
                </a:r>
                <a:r>
                  <a:rPr lang="en-US" sz="2800" dirty="0"/>
                  <a:t>or the </a:t>
                </a:r>
                <a:r>
                  <a:rPr lang="en-US" sz="2800" i="1" dirty="0">
                    <a:solidFill>
                      <a:srgbClr val="C00000"/>
                    </a:solidFill>
                  </a:rPr>
                  <a:t>disjunctive normal form </a:t>
                </a:r>
                <a:r>
                  <a:rPr lang="en-US" sz="2800" dirty="0"/>
                  <a:t>(</a:t>
                </a:r>
                <a:r>
                  <a:rPr lang="zh-CN" altLang="en-US" sz="2800" dirty="0"/>
                  <a:t>主析取范式</a:t>
                </a:r>
                <a:r>
                  <a:rPr lang="en-US" sz="2800" dirty="0"/>
                  <a:t>) of the Boolean function.</a:t>
                </a:r>
                <a:endParaRPr lang="en-US" sz="28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57200" y="1188720"/>
                <a:ext cx="8321040" cy="5257800"/>
              </a:xfrm>
              <a:blipFill rotWithShape="1">
                <a:blip r:embed="rId1"/>
                <a:stretch>
                  <a:fillRect b="-6957"/>
                </a:stretch>
              </a:blipFill>
            </p:spPr>
            <p:txBody>
              <a:bodyPr/>
              <a:lstStyle/>
              <a:p>
                <a:r>
                  <a:rPr lang="zh-CN" alt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Sum-of-Products Expansion</a:t>
            </a:r>
            <a:r>
              <a:rPr lang="en-US" sz="1500" dirty="0"/>
              <a:t> 3</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458200" cy="4717228"/>
              </a:xfrm>
            </p:spPr>
            <p:txBody>
              <a:bodyPr/>
              <a:lstStyle/>
              <a:p>
                <a:r>
                  <a:rPr lang="en-US" sz="2600" b="1" dirty="0">
                    <a:solidFill>
                      <a:srgbClr val="C00000"/>
                    </a:solidFill>
                  </a:rPr>
                  <a:t>Example</a:t>
                </a:r>
                <a:r>
                  <a:rPr lang="en-US" sz="2600" dirty="0">
                    <a:solidFill>
                      <a:srgbClr val="C00000"/>
                    </a:solidFill>
                  </a:rPr>
                  <a:t>: </a:t>
                </a:r>
                <a:r>
                  <a:rPr lang="en-US" sz="2600" dirty="0"/>
                  <a:t>Find the sum-of-products expansion for the function F(</a:t>
                </a:r>
                <a:r>
                  <a:rPr lang="en-US" sz="2600" i="1" dirty="0"/>
                  <a:t>x</a:t>
                </a:r>
                <a:r>
                  <a:rPr lang="en-US" sz="2600" dirty="0"/>
                  <a:t>, </a:t>
                </a:r>
                <a:r>
                  <a:rPr lang="en-US" sz="2600" i="1" dirty="0"/>
                  <a:t>y</a:t>
                </a:r>
                <a:r>
                  <a:rPr lang="en-US" sz="2600" dirty="0"/>
                  <a:t>, </a:t>
                </a:r>
                <a:r>
                  <a:rPr lang="en-US" sz="2600" i="1" dirty="0"/>
                  <a:t>z</a:t>
                </a:r>
                <a:r>
                  <a:rPr lang="en-US" sz="2600" dirty="0"/>
                  <a:t>) = (</a:t>
                </a:r>
                <a:r>
                  <a:rPr lang="en-US" sz="2600" i="1" dirty="0"/>
                  <a:t>x</a:t>
                </a:r>
                <a:r>
                  <a:rPr lang="en-US" sz="2600" dirty="0"/>
                  <a:t> + </a:t>
                </a:r>
                <a:r>
                  <a:rPr lang="en-US" sz="2600" i="1" dirty="0"/>
                  <a:t>y</a:t>
                </a:r>
                <a:r>
                  <a:rPr lang="en-US" sz="2600" dirty="0"/>
                  <a:t>)</a:t>
                </a:r>
                <a14:m>
                  <m:oMath xmlns:m="http://schemas.openxmlformats.org/officeDocument/2006/math">
                    <m:acc>
                      <m:accPr>
                        <m:chr m:val="̅"/>
                        <m:ctrlPr>
                          <a:rPr lang="en-US" sz="2800" i="1">
                            <a:latin typeface="Cambria Math" panose="02040503050406030204" pitchFamily="18" charset="0"/>
                          </a:rPr>
                        </m:ctrlPr>
                      </m:accPr>
                      <m:e>
                        <m:r>
                          <m:rPr>
                            <m:nor/>
                          </m:rPr>
                          <a:rPr lang="en-US" sz="2800" i="1">
                            <a:latin typeface="Cambria Math" panose="02040503050406030204" pitchFamily="18" charset="0"/>
                          </a:rPr>
                          <m:t>z</m:t>
                        </m:r>
                      </m:e>
                    </m:acc>
                  </m:oMath>
                </a14:m>
                <a:r>
                  <a:rPr lang="en-US" sz="2600" dirty="0"/>
                  <a:t>.</a:t>
                </a:r>
                <a:endParaRPr lang="en-US" sz="2600" dirty="0"/>
              </a:p>
              <a:p>
                <a:r>
                  <a:rPr lang="en-US" sz="2600" b="1" dirty="0">
                    <a:solidFill>
                      <a:srgbClr val="C00000"/>
                    </a:solidFill>
                  </a:rPr>
                  <a:t>Solution</a:t>
                </a:r>
                <a:r>
                  <a:rPr lang="en-US" sz="2600" dirty="0">
                    <a:solidFill>
                      <a:srgbClr val="C00000"/>
                    </a:solidFill>
                  </a:rPr>
                  <a:t>:  </a:t>
                </a:r>
                <a:r>
                  <a:rPr lang="en-US" sz="2600" dirty="0"/>
                  <a:t>We use two methods, first using a table and second using Boolean identities. </a:t>
                </a:r>
                <a:endParaRPr lang="en-US" sz="2600" dirty="0"/>
              </a:p>
              <a:p>
                <a:pPr marL="548640" indent="-548640">
                  <a:buAutoNum type="romanLcParenBoth"/>
                </a:pPr>
                <a:r>
                  <a:rPr lang="en-US" sz="2400" dirty="0"/>
                  <a:t>Form the sum of the </a:t>
                </a:r>
                <a:r>
                  <a:rPr lang="en-US" sz="2400" dirty="0" err="1"/>
                  <a:t>minterms</a:t>
                </a:r>
                <a:br>
                  <a:rPr lang="en-US" sz="2400" dirty="0"/>
                </a:br>
                <a:r>
                  <a:rPr lang="en-US" sz="2400" dirty="0"/>
                  <a:t>corresponding to each row of the </a:t>
                </a:r>
                <a:br>
                  <a:rPr lang="en-US" sz="2400" dirty="0"/>
                </a:br>
                <a:r>
                  <a:rPr lang="en-US" sz="2400" dirty="0"/>
                  <a:t>table that has the value </a:t>
                </a:r>
                <a:r>
                  <a:rPr lang="en-US" sz="2400" dirty="0">
                    <a:ea typeface="Cambria Math" panose="02040503050406030204" pitchFamily="18" charset="0"/>
                  </a:rPr>
                  <a:t>1</a:t>
                </a:r>
                <a:r>
                  <a:rPr lang="en-US" sz="2400" dirty="0"/>
                  <a:t>. </a:t>
                </a:r>
                <a:endParaRPr lang="en-US" sz="2400" dirty="0"/>
              </a:p>
              <a:p>
                <a:r>
                  <a:rPr lang="en-US" sz="2400" dirty="0"/>
                  <a:t>Including a tem for each row of the table</a:t>
                </a:r>
                <a:br>
                  <a:rPr lang="en-US" sz="2400" dirty="0"/>
                </a:br>
                <a:r>
                  <a:rPr lang="en-US" sz="2400" dirty="0"/>
                  <a:t>for which </a:t>
                </a:r>
                <a:r>
                  <a:rPr lang="en-US" sz="2400" i="1" dirty="0"/>
                  <a:t>F</a:t>
                </a:r>
                <a:r>
                  <a:rPr lang="en-US" sz="2400" dirty="0"/>
                  <a:t>(</a:t>
                </a:r>
                <a:r>
                  <a:rPr lang="en-US" sz="2400" i="1" dirty="0" err="1"/>
                  <a:t>x</a:t>
                </a:r>
                <a:r>
                  <a:rPr lang="en-US" sz="2400" dirty="0" err="1"/>
                  <a:t>,</a:t>
                </a:r>
                <a:r>
                  <a:rPr lang="en-US" sz="2400" i="1" dirty="0" err="1"/>
                  <a:t>y</a:t>
                </a:r>
                <a:r>
                  <a:rPr lang="en-US" sz="2400" dirty="0" err="1"/>
                  <a:t>,</a:t>
                </a:r>
                <a:r>
                  <a:rPr lang="en-US" sz="2400" i="1" dirty="0" err="1"/>
                  <a:t>z</a:t>
                </a:r>
                <a:r>
                  <a:rPr lang="en-US" sz="2400" dirty="0"/>
                  <a:t>) = </a:t>
                </a:r>
                <a:r>
                  <a:rPr lang="en-US" sz="2400" dirty="0">
                    <a:ea typeface="Cambria Math" panose="02040503050406030204" pitchFamily="18" charset="0"/>
                  </a:rPr>
                  <a:t>1</a:t>
                </a:r>
                <a:r>
                  <a:rPr lang="en-US" sz="2400" dirty="0"/>
                  <a:t> gives us</a:t>
                </a:r>
                <a:br>
                  <a:rPr lang="en-US" sz="2400" dirty="0"/>
                </a:br>
                <a:r>
                  <a:rPr lang="en-US" sz="2400" i="1" dirty="0"/>
                  <a:t>F</a:t>
                </a:r>
                <a:r>
                  <a:rPr lang="en-US" sz="2400" dirty="0"/>
                  <a:t>(</a:t>
                </a:r>
                <a:r>
                  <a:rPr lang="en-US" sz="2400" i="1" dirty="0"/>
                  <a:t>x</a:t>
                </a:r>
                <a:r>
                  <a:rPr lang="en-US" sz="2400" dirty="0"/>
                  <a:t>, </a:t>
                </a:r>
                <a:r>
                  <a:rPr lang="en-US" sz="2400" i="1" dirty="0"/>
                  <a:t>y</a:t>
                </a:r>
                <a:r>
                  <a:rPr lang="en-US" sz="2400" dirty="0"/>
                  <a:t>, </a:t>
                </a:r>
                <a:r>
                  <a:rPr lang="en-US" sz="2400" i="1" dirty="0"/>
                  <a:t>z</a:t>
                </a:r>
                <a:r>
                  <a:rPr lang="en-US" sz="2400" dirty="0"/>
                  <a:t>) = </a:t>
                </a:r>
                <a:r>
                  <a:rPr lang="en-US" sz="2400" i="1" dirty="0" err="1"/>
                  <a:t>xy</a:t>
                </a:r>
                <a14:m>
                  <m:oMath xmlns:m="http://schemas.openxmlformats.org/officeDocument/2006/math">
                    <m:acc>
                      <m:accPr>
                        <m:chr m:val="̅"/>
                        <m:ctrlPr>
                          <a:rPr lang="en-US" sz="2400" i="1">
                            <a:latin typeface="Cambria Math" panose="02040503050406030204" pitchFamily="18" charset="0"/>
                          </a:rPr>
                        </m:ctrlPr>
                      </m:accPr>
                      <m:e>
                        <m:r>
                          <m:rPr>
                            <m:nor/>
                          </m:rPr>
                          <a:rPr lang="en-US" sz="2400" i="1">
                            <a:latin typeface="Cambria Math" panose="02040503050406030204" pitchFamily="18" charset="0"/>
                          </a:rPr>
                          <m:t>z</m:t>
                        </m:r>
                      </m:e>
                    </m:acc>
                  </m:oMath>
                </a14:m>
                <a:r>
                  <a:rPr lang="en-US" sz="2400" i="1" dirty="0"/>
                  <a:t>+ x</a:t>
                </a:r>
                <a14:m>
                  <m:oMath xmlns:m="http://schemas.openxmlformats.org/officeDocument/2006/math">
                    <m:acc>
                      <m:accPr>
                        <m:chr m:val="̅"/>
                        <m:ctrlPr>
                          <a:rPr lang="en-US" sz="2400" i="1">
                            <a:latin typeface="Cambria Math" panose="02040503050406030204" pitchFamily="18" charset="0"/>
                          </a:rPr>
                        </m:ctrlPr>
                      </m:accPr>
                      <m:e>
                        <m:r>
                          <m:rPr>
                            <m:nor/>
                          </m:rPr>
                          <a:rPr lang="en-US" sz="2400" i="1">
                            <a:latin typeface="Cambria Math" panose="02040503050406030204" pitchFamily="18" charset="0"/>
                          </a:rPr>
                          <m:t>y</m:t>
                        </m:r>
                      </m:e>
                    </m:acc>
                    <m:acc>
                      <m:accPr>
                        <m:chr m:val="̅"/>
                        <m:ctrlPr>
                          <a:rPr lang="en-US" sz="2400" i="1">
                            <a:latin typeface="Cambria Math" panose="02040503050406030204" pitchFamily="18" charset="0"/>
                          </a:rPr>
                        </m:ctrlPr>
                      </m:accPr>
                      <m:e>
                        <m:r>
                          <m:rPr>
                            <m:nor/>
                          </m:rPr>
                          <a:rPr lang="en-US" sz="2400" i="1">
                            <a:latin typeface="Cambria Math" panose="02040503050406030204" pitchFamily="18" charset="0"/>
                          </a:rPr>
                          <m:t>z</m:t>
                        </m:r>
                      </m:e>
                    </m:acc>
                  </m:oMath>
                </a14:m>
                <a:r>
                  <a:rPr lang="en-US" sz="2400" i="1" dirty="0"/>
                  <a:t>+ </a:t>
                </a:r>
                <a14:m>
                  <m:oMath xmlns:m="http://schemas.openxmlformats.org/officeDocument/2006/math">
                    <m:acc>
                      <m:accPr>
                        <m:chr m:val="̅"/>
                        <m:ctrlPr>
                          <a:rPr lang="en-US" sz="2400" i="1">
                            <a:latin typeface="Cambria Math" panose="02040503050406030204" pitchFamily="18" charset="0"/>
                          </a:rPr>
                        </m:ctrlPr>
                      </m:accPr>
                      <m:e>
                        <m:r>
                          <m:rPr>
                            <m:nor/>
                          </m:rPr>
                          <a:rPr lang="en-US" sz="2400" i="1">
                            <a:latin typeface="Cambria Math" panose="02040503050406030204" pitchFamily="18" charset="0"/>
                          </a:rPr>
                          <m:t>x</m:t>
                        </m:r>
                      </m:e>
                    </m:acc>
                  </m:oMath>
                </a14:m>
                <a:r>
                  <a:rPr lang="en-US" sz="2400" i="1" dirty="0"/>
                  <a:t>y</a:t>
                </a:r>
                <a14:m>
                  <m:oMath xmlns:m="http://schemas.openxmlformats.org/officeDocument/2006/math">
                    <m:acc>
                      <m:accPr>
                        <m:chr m:val="̅"/>
                        <m:ctrlPr>
                          <a:rPr lang="en-US" sz="2400" i="1">
                            <a:latin typeface="Cambria Math" panose="02040503050406030204" pitchFamily="18" charset="0"/>
                          </a:rPr>
                        </m:ctrlPr>
                      </m:accPr>
                      <m:e>
                        <m:r>
                          <m:rPr>
                            <m:nor/>
                          </m:rPr>
                          <a:rPr lang="en-US" sz="2400" i="1">
                            <a:latin typeface="Cambria Math" panose="02040503050406030204" pitchFamily="18" charset="0"/>
                          </a:rPr>
                          <m:t>z</m:t>
                        </m:r>
                      </m:e>
                    </m:acc>
                  </m:oMath>
                </a14:m>
                <a:r>
                  <a:rPr lang="en-US" sz="2400" i="1" dirty="0"/>
                  <a:t>.</a:t>
                </a:r>
                <a:endParaRPr lang="en-US" sz="2400" i="1"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57200" y="1295400"/>
                <a:ext cx="8458200" cy="4717228"/>
              </a:xfrm>
              <a:blipFill rotWithShape="1">
                <a:blip r:embed="rId1"/>
                <a:stretch>
                  <a:fillRect b="9"/>
                </a:stretch>
              </a:blipFill>
            </p:spPr>
            <p:txBody>
              <a:bodyPr/>
              <a:lstStyle/>
              <a:p>
                <a:r>
                  <a:rPr lang="zh-CN" altLang="en-US">
                    <a:noFill/>
                  </a:rPr>
                  <a:t> </a:t>
                </a:r>
              </a:p>
            </p:txBody>
          </p:sp>
        </mc:Fallback>
      </mc:AlternateContent>
      <p:sp>
        <p:nvSpPr>
          <p:cNvPr id="8" name="Content Placeholder 3"/>
          <p:cNvSpPr>
            <a:spLocks noGrp="1"/>
          </p:cNvSpPr>
          <p:nvPr>
            <p:ph idx="13"/>
          </p:nvPr>
        </p:nvSpPr>
        <p:spPr>
          <a:xfrm>
            <a:off x="5867400" y="2974788"/>
            <a:ext cx="3017520" cy="381000"/>
          </a:xfrm>
          <a:solidFill>
            <a:srgbClr val="E1F3FF"/>
          </a:solidFill>
          <a:ln w="28575">
            <a:solidFill>
              <a:srgbClr val="00B0F0"/>
            </a:solidFill>
          </a:ln>
        </p:spPr>
        <p:txBody>
          <a:bodyPr/>
          <a:lstStyle/>
          <a:p>
            <a:r>
              <a:rPr lang="en-US" sz="2000" b="1" dirty="0"/>
              <a:t>TABLE 2</a:t>
            </a:r>
            <a:endParaRPr lang="en-US" sz="2000" b="1" dirty="0"/>
          </a:p>
        </p:txBody>
      </p:sp>
      <mc:AlternateContent xmlns:mc="http://schemas.openxmlformats.org/markup-compatibility/2006" xmlns:a14="http://schemas.microsoft.com/office/drawing/2010/main">
        <mc:Choice Requires="a14">
          <p:graphicFrame>
            <p:nvGraphicFramePr>
              <p:cNvPr id="11" name="Table 4"/>
              <p:cNvGraphicFramePr>
                <a:graphicFrameLocks noGrp="1"/>
              </p:cNvGraphicFramePr>
              <p:nvPr/>
            </p:nvGraphicFramePr>
            <p:xfrm>
              <a:off x="5867400" y="3355788"/>
              <a:ext cx="3017520" cy="2656840"/>
            </p:xfrm>
            <a:graphic>
              <a:graphicData uri="http://schemas.openxmlformats.org/drawingml/2006/table">
                <a:tbl>
                  <a:tblPr firstRow="1" bandRow="1">
                    <a:tableStyleId>{5C22544A-7EE6-4342-B048-85BDC9FD1C3A}</a:tableStyleId>
                  </a:tblPr>
                  <a:tblGrid>
                    <a:gridCol w="365760"/>
                    <a:gridCol w="365760"/>
                    <a:gridCol w="365760"/>
                    <a:gridCol w="640080"/>
                    <a:gridCol w="365760"/>
                    <a:gridCol w="914400"/>
                  </a:tblGrid>
                  <a:tr h="370840">
                    <a:tc>
                      <a:txBody>
                        <a:bodyPr/>
                        <a:lstStyle/>
                        <a:p>
                          <a:r>
                            <a:rPr lang="en-US" b="1" i="1" dirty="0">
                              <a:solidFill>
                                <a:schemeClr val="tx1"/>
                              </a:solidFill>
                              <a:latin typeface="+mj-lt"/>
                            </a:rPr>
                            <a:t>x</a:t>
                          </a:r>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latin typeface="+mj-lt"/>
                            </a:rPr>
                            <a:t>y</a:t>
                          </a:r>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latin typeface="+mj-lt"/>
                            </a:rPr>
                            <a:t>z</a:t>
                          </a:r>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latin typeface="+mj-lt"/>
                            </a:rPr>
                            <a:t>x + y</a:t>
                          </a:r>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14:m>
                            <m:oMathPara xmlns:m="http://schemas.openxmlformats.org/officeDocument/2006/math">
                              <m:oMathParaPr>
                                <m:jc m:val="centerGroup"/>
                              </m:oMathParaPr>
                              <m:oMath xmlns:m="http://schemas.openxmlformats.org/officeDocument/2006/math">
                                <m:acc>
                                  <m:accPr>
                                    <m:chr m:val="̅"/>
                                    <m:ctrlPr>
                                      <a:rPr lang="en-US" sz="1800" b="1" i="1" smtClean="0">
                                        <a:solidFill>
                                          <a:schemeClr val="tx1"/>
                                        </a:solidFill>
                                        <a:latin typeface="Cambria Math" panose="02040503050406030204" pitchFamily="18" charset="0"/>
                                      </a:rPr>
                                    </m:ctrlPr>
                                  </m:accPr>
                                  <m:e>
                                    <m:r>
                                      <m:rPr>
                                        <m:nor/>
                                      </m:rPr>
                                      <a:rPr lang="en-US" sz="1800" b="1" i="1">
                                        <a:solidFill>
                                          <a:schemeClr val="tx1"/>
                                        </a:solidFill>
                                        <a:latin typeface="+mj-lt"/>
                                      </a:rPr>
                                      <m:t>z</m:t>
                                    </m:r>
                                  </m:e>
                                </m:acc>
                              </m:oMath>
                            </m:oMathPara>
                          </a14:m>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0" dirty="0">
                              <a:solidFill>
                                <a:schemeClr val="tx1"/>
                              </a:solidFill>
                              <a:latin typeface="+mj-lt"/>
                            </a:rPr>
                            <a:t>(</a:t>
                          </a:r>
                          <a:r>
                            <a:rPr lang="en-US" b="1" i="1" dirty="0">
                              <a:solidFill>
                                <a:schemeClr val="tx1"/>
                              </a:solidFill>
                              <a:latin typeface="+mj-lt"/>
                            </a:rPr>
                            <a:t>x </a:t>
                          </a:r>
                          <a:r>
                            <a:rPr lang="en-US" b="1" i="0" dirty="0">
                              <a:solidFill>
                                <a:schemeClr val="tx1"/>
                              </a:solidFill>
                              <a:latin typeface="+mj-lt"/>
                            </a:rPr>
                            <a:t>+ </a:t>
                          </a:r>
                          <a:r>
                            <a:rPr lang="en-US" b="1" i="1" dirty="0">
                              <a:solidFill>
                                <a:schemeClr val="tx1"/>
                              </a:solidFill>
                              <a:latin typeface="+mj-lt"/>
                            </a:rPr>
                            <a:t>y</a:t>
                          </a:r>
                          <a:r>
                            <a:rPr lang="en-US" b="1" i="0" dirty="0">
                              <a:solidFill>
                                <a:schemeClr val="tx1"/>
                              </a:solidFill>
                              <a:latin typeface="+mj-lt"/>
                            </a:rPr>
                            <a:t>)</a:t>
                          </a:r>
                          <a:r>
                            <a:rPr lang="en-US" sz="1800" b="1" i="1" dirty="0">
                              <a:solidFill>
                                <a:schemeClr val="tx1"/>
                              </a:solidFill>
                              <a:latin typeface="+mj-lt"/>
                            </a:rPr>
                            <a:t> </a:t>
                          </a:r>
                          <a14:m>
                            <m:oMath xmlns:m="http://schemas.openxmlformats.org/officeDocument/2006/math">
                              <m:acc>
                                <m:accPr>
                                  <m:chr m:val="̅"/>
                                  <m:ctrlPr>
                                    <a:rPr lang="en-US" sz="1800" b="1" i="1">
                                      <a:solidFill>
                                        <a:schemeClr val="tx1"/>
                                      </a:solidFill>
                                      <a:latin typeface="Cambria Math" panose="02040503050406030204" pitchFamily="18" charset="0"/>
                                    </a:rPr>
                                  </m:ctrlPr>
                                </m:accPr>
                                <m:e>
                                  <m:r>
                                    <m:rPr>
                                      <m:nor/>
                                    </m:rPr>
                                    <a:rPr lang="en-US" sz="1800" b="1" i="1">
                                      <a:solidFill>
                                        <a:schemeClr val="tx1"/>
                                      </a:solidFill>
                                      <a:latin typeface="+mj-lt"/>
                                    </a:rPr>
                                    <m:t>z</m:t>
                                  </m:r>
                                </m:e>
                              </m:acc>
                            </m:oMath>
                          </a14:m>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370840">
                    <a:tc>
                      <a:txBody>
                        <a:bodyPr/>
                        <a:lstStyle/>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bl>
              </a:graphicData>
            </a:graphic>
          </p:graphicFrame>
        </mc:Choice>
        <mc:Fallback xmlns="">
          <p:graphicFrame>
            <p:nvGraphicFramePr>
              <p:cNvPr id="11" name="Table 4"/>
              <p:cNvGraphicFramePr>
                <a:graphicFrameLocks noGrp="1"/>
              </p:cNvGraphicFramePr>
              <p:nvPr/>
            </p:nvGraphicFramePr>
            <p:xfrm>
              <a:off x="5867400" y="3355788"/>
              <a:ext cx="3017520" cy="2656840"/>
            </p:xfrm>
            <a:graphic>
              <a:graphicData uri="http://schemas.openxmlformats.org/drawingml/2006/table">
                <a:tbl>
                  <a:tblPr firstRow="1" bandRow="1">
                    <a:tableStyleId>{5C22544A-7EE6-4342-B048-85BDC9FD1C3A}</a:tableStyleId>
                  </a:tblPr>
                  <a:tblGrid>
                    <a:gridCol w="365760"/>
                    <a:gridCol w="365760"/>
                    <a:gridCol w="365760"/>
                    <a:gridCol w="640080"/>
                    <a:gridCol w="365760"/>
                    <a:gridCol w="914400"/>
                  </a:tblGrid>
                  <a:tr h="370840">
                    <a:tc>
                      <a:txBody>
                        <a:bodyPr/>
                        <a:lstStyle/>
                        <a:p>
                          <a:r>
                            <a:rPr lang="en-US" b="1" i="1" dirty="0">
                              <a:solidFill>
                                <a:schemeClr val="tx1"/>
                              </a:solidFill>
                              <a:latin typeface="+mj-lt"/>
                            </a:rPr>
                            <a:t>x</a:t>
                          </a:r>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latin typeface="+mj-lt"/>
                            </a:rPr>
                            <a:t>y</a:t>
                          </a:r>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latin typeface="+mj-lt"/>
                            </a:rPr>
                            <a:t>z</a:t>
                          </a:r>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b="1" i="1" dirty="0">
                              <a:solidFill>
                                <a:schemeClr val="tx1"/>
                              </a:solidFill>
                              <a:latin typeface="+mj-lt"/>
                            </a:rPr>
                            <a:t>x + y</a:t>
                          </a:r>
                          <a:endParaRPr lang="en-US" b="1" i="1" dirty="0">
                            <a:solidFill>
                              <a:schemeClr val="tx1"/>
                            </a:solidFill>
                            <a:latin typeface="+mj-lt"/>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endParaRPr lang="zh-CN"/>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blipFill>
                          <a:blip r:embed="rId2"/>
                        </a:blipFill>
                      </a:tcPr>
                    </a:tc>
                    <a:tc>
                      <a:txBody>
                        <a:bodyPr/>
                        <a:lstStyle/>
                        <a:p>
                          <a:endParaRPr lang="zh-CN"/>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blipFill>
                          <a:blip r:embed="rId2"/>
                        </a:blipFill>
                      </a:tcPr>
                    </a:tc>
                  </a:tr>
                  <a:tr h="370840">
                    <a:tc>
                      <a:txBody>
                        <a:bodyPr/>
                        <a:lstStyle/>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1</a:t>
                          </a:r>
                          <a:endParaRPr lang="en-US" dirty="0">
                            <a:solidFill>
                              <a:schemeClr val="tx1"/>
                            </a:solidFill>
                          </a:endParaRPr>
                        </a:p>
                        <a:p>
                          <a:r>
                            <a:rPr lang="en-US" dirty="0">
                              <a:solidFill>
                                <a:schemeClr val="tx1"/>
                              </a:solidFill>
                            </a:rPr>
                            <a:t>0</a:t>
                          </a:r>
                          <a:endParaRPr lang="en-US" dirty="0">
                            <a:solidFill>
                              <a:schemeClr val="tx1"/>
                            </a:solidFill>
                          </a:endParaRPr>
                        </a:p>
                        <a:p>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bl>
              </a:graphicData>
            </a:graphic>
          </p:graphicFrame>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Sum-of-Products Expansion</a:t>
            </a:r>
            <a:r>
              <a:rPr lang="en-US" sz="1500" dirty="0"/>
              <a:t> 4</a:t>
            </a:r>
            <a:endParaRPr lang="en-US" sz="1500" dirty="0"/>
          </a:p>
        </p:txBody>
      </p:sp>
      <p:sp>
        <p:nvSpPr>
          <p:cNvPr id="3" name="Content Placeholder 2"/>
          <p:cNvSpPr>
            <a:spLocks noGrp="1"/>
          </p:cNvSpPr>
          <p:nvPr>
            <p:ph idx="1"/>
          </p:nvPr>
        </p:nvSpPr>
        <p:spPr>
          <a:xfrm>
            <a:off x="457200" y="1295400"/>
            <a:ext cx="8229600" cy="1066800"/>
          </a:xfrm>
        </p:spPr>
        <p:txBody>
          <a:bodyPr/>
          <a:lstStyle/>
          <a:p>
            <a:pPr marL="548640" indent="-548640">
              <a:buFont typeface="+mj-lt"/>
              <a:buAutoNum type="romanUcPeriod" startAt="2"/>
            </a:pPr>
            <a:r>
              <a:rPr lang="en-US" dirty="0"/>
              <a:t>We now use Boolean identities to find the disjunctive normal form of F(x, y, z):</a:t>
            </a:r>
            <a:endParaRPr lang="en-US" dirty="0"/>
          </a:p>
        </p:txBody>
      </p:sp>
      <mc:AlternateContent xmlns:mc="http://schemas.openxmlformats.org/markup-compatibility/2006">
        <mc:Choice xmlns:a14="http://schemas.microsoft.com/office/drawing/2010/main" Requires="a14">
          <p:sp>
            <p:nvSpPr>
              <p:cNvPr id="6" name="Object 5"/>
              <p:cNvSpPr txBox="1"/>
              <p:nvPr/>
            </p:nvSpPr>
            <p:spPr>
              <a:xfrm>
                <a:off x="990600" y="2725738"/>
                <a:ext cx="8001000" cy="3294062"/>
              </a:xfrm>
              <a:prstGeom prst="rect">
                <a:avLst/>
              </a:prstGeom>
            </p:spPr>
            <p:txBody>
              <a:bodyPr>
                <a:normAutofit fontScale="92500"/>
              </a:bodyPr>
              <a:lstStyle/>
              <a:p>
                <a:pPr>
                  <a:lnSpc>
                    <a:spcPct val="130000"/>
                  </a:lnSpc>
                </a:pPr>
                <a14:m>
                  <m:oMathPara xmlns:m="http://schemas.openxmlformats.org/officeDocument/2006/math">
                    <m:oMathParaPr>
                      <m:jc m:val="left"/>
                    </m:oMathParaPr>
                    <m:oMath xmlns:m="http://schemas.openxmlformats.org/officeDocument/2006/math">
                      <m:r>
                        <a:rPr lang="zh-CN" altLang="en-US" sz="2800" i="1" smtClean="0">
                          <a:solidFill>
                            <a:srgbClr val="000000"/>
                          </a:solidFill>
                          <a:latin typeface="Cambria Math" panose="02040503050406030204" pitchFamily="18" charset="0"/>
                        </a:rPr>
                        <m:t>𝐹</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𝑦</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𝑧</m:t>
                          </m:r>
                        </m:e>
                      </m:d>
                      <m:r>
                        <m:rPr>
                          <m:aln/>
                        </m:rPr>
                        <a:rPr lang="zh-CN" altLang="en-US" sz="2800" i="1">
                          <a:solidFill>
                            <a:srgbClr val="000000"/>
                          </a:solidFill>
                          <a:latin typeface="Cambria Math" panose="02040503050406030204" pitchFamily="18" charset="0"/>
                        </a:rPr>
                        <m:t>=</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𝑦</m:t>
                          </m:r>
                        </m:e>
                      </m:d>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 </m:t>
                      </m:r>
                    </m:oMath>
                    <m:oMath xmlns:m="http://schemas.openxmlformats.org/officeDocument/2006/math">
                      <m:r>
                        <m:rPr>
                          <m:aln/>
                        </m:rP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𝑦</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	</m:t>
                      </m:r>
                      <m:r>
                        <a:rPr lang="en-US" altLang="zh-CN" sz="2800" b="0" i="1" smtClean="0">
                          <a:solidFill>
                            <a:srgbClr val="000000"/>
                          </a:solidFill>
                          <a:latin typeface="Cambria Math" panose="02040503050406030204" pitchFamily="18" charset="0"/>
                        </a:rPr>
                        <m:t>   </m:t>
                      </m:r>
                      <m:r>
                        <a:rPr lang="zh-CN" altLang="en-US" sz="2800" i="1">
                          <a:solidFill>
                            <a:srgbClr val="214E91"/>
                          </a:solidFill>
                          <a:latin typeface="Cambria Math" panose="02040503050406030204" pitchFamily="18" charset="0"/>
                        </a:rPr>
                        <m:t>𝑑𝑖𝑠𝑡𝑟𝑖𝑏𝑢𝑡𝑖𝑣𝑒</m:t>
                      </m:r>
                      <m:r>
                        <a:rPr lang="zh-CN" altLang="en-US" sz="2800" i="0">
                          <a:solidFill>
                            <a:srgbClr val="214E91"/>
                          </a:solidFill>
                          <a:latin typeface="Cambria Math" panose="02040503050406030204" pitchFamily="18" charset="0"/>
                        </a:rPr>
                        <m:t> </m:t>
                      </m:r>
                      <m:r>
                        <a:rPr lang="zh-CN" altLang="en-US" sz="2800" i="1">
                          <a:solidFill>
                            <a:srgbClr val="214E91"/>
                          </a:solidFill>
                          <a:latin typeface="Cambria Math" panose="02040503050406030204" pitchFamily="18" charset="0"/>
                        </a:rPr>
                        <m:t>𝑙𝑎𝑤</m:t>
                      </m:r>
                    </m:oMath>
                    <m:oMath xmlns:m="http://schemas.openxmlformats.org/officeDocument/2006/math">
                      <m:r>
                        <m:rPr>
                          <m:aln/>
                        </m:rP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1</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1</m:t>
                      </m:r>
                      <m:r>
                        <a:rPr lang="zh-CN" altLang="en-US" sz="2800" i="1">
                          <a:solidFill>
                            <a:srgbClr val="000000"/>
                          </a:solidFill>
                          <a:latin typeface="Cambria Math" panose="02040503050406030204" pitchFamily="18" charset="0"/>
                        </a:rPr>
                        <m:t>𝑦</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	</m:t>
                      </m:r>
                      <m:r>
                        <a:rPr lang="en-US" altLang="zh-CN" sz="2800" b="0" i="1" smtClean="0">
                          <a:solidFill>
                            <a:srgbClr val="000000"/>
                          </a:solidFill>
                          <a:latin typeface="Cambria Math" panose="02040503050406030204" pitchFamily="18" charset="0"/>
                        </a:rPr>
                        <m:t>   </m:t>
                      </m:r>
                      <m:r>
                        <a:rPr lang="zh-CN" altLang="en-US" sz="2800" i="1">
                          <a:solidFill>
                            <a:srgbClr val="214E91"/>
                          </a:solidFill>
                          <a:latin typeface="Cambria Math" panose="02040503050406030204" pitchFamily="18" charset="0"/>
                        </a:rPr>
                        <m:t>𝑖𝑑𝑒𝑛𝑡𝑖𝑡𝑦</m:t>
                      </m:r>
                      <m:r>
                        <a:rPr lang="zh-CN" altLang="en-US" sz="2800" i="0">
                          <a:solidFill>
                            <a:srgbClr val="214E91"/>
                          </a:solidFill>
                          <a:latin typeface="Cambria Math" panose="02040503050406030204" pitchFamily="18" charset="0"/>
                        </a:rPr>
                        <m:t> </m:t>
                      </m:r>
                      <m:r>
                        <a:rPr lang="zh-CN" altLang="en-US" sz="2800" i="1">
                          <a:solidFill>
                            <a:srgbClr val="214E91"/>
                          </a:solidFill>
                          <a:latin typeface="Cambria Math" panose="02040503050406030204" pitchFamily="18" charset="0"/>
                        </a:rPr>
                        <m:t>𝑙𝑎𝑤</m:t>
                      </m:r>
                    </m:oMath>
                    <m:oMath xmlns:m="http://schemas.openxmlformats.org/officeDocument/2006/math">
                      <m:r>
                        <m:rPr>
                          <m:aln/>
                        </m:rP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𝑦</m:t>
                          </m:r>
                          <m:r>
                            <a:rPr lang="zh-CN" altLang="en-US" sz="2800" i="1">
                              <a:solidFill>
                                <a:srgbClr val="000000"/>
                              </a:solidFill>
                              <a:latin typeface="Cambria Math" panose="02040503050406030204" pitchFamily="18" charset="0"/>
                            </a:rPr>
                            <m:t>+</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𝑦</m:t>
                              </m:r>
                            </m:e>
                          </m:bar>
                        </m:e>
                      </m:d>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𝑥</m:t>
                          </m:r>
                          <m:r>
                            <a:rPr lang="zh-CN" altLang="en-US" sz="2800" i="1">
                              <a:solidFill>
                                <a:srgbClr val="000000"/>
                              </a:solidFill>
                              <a:latin typeface="Cambria Math" panose="02040503050406030204" pitchFamily="18" charset="0"/>
                            </a:rPr>
                            <m:t>+</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𝑥</m:t>
                              </m:r>
                            </m:e>
                          </m:bar>
                        </m:e>
                      </m:d>
                      <m:r>
                        <a:rPr lang="zh-CN" altLang="en-US" sz="2800" i="1">
                          <a:solidFill>
                            <a:srgbClr val="000000"/>
                          </a:solidFill>
                          <a:latin typeface="Cambria Math" panose="02040503050406030204" pitchFamily="18" charset="0"/>
                        </a:rPr>
                        <m:t>𝑦</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	</m:t>
                      </m:r>
                      <m:r>
                        <a:rPr lang="zh-CN" altLang="en-US" sz="2800" i="1">
                          <a:solidFill>
                            <a:srgbClr val="214E91"/>
                          </a:solidFill>
                          <a:latin typeface="Cambria Math" panose="02040503050406030204" pitchFamily="18" charset="0"/>
                        </a:rPr>
                        <m:t>𝑢𝑛𝑖𝑡</m:t>
                      </m:r>
                      <m:r>
                        <a:rPr lang="zh-CN" altLang="en-US" sz="2800" i="0">
                          <a:solidFill>
                            <a:srgbClr val="214E91"/>
                          </a:solidFill>
                          <a:latin typeface="Cambria Math" panose="02040503050406030204" pitchFamily="18" charset="0"/>
                        </a:rPr>
                        <m:t> </m:t>
                      </m:r>
                      <m:r>
                        <a:rPr lang="zh-CN" altLang="en-US" sz="2800" i="1">
                          <a:solidFill>
                            <a:srgbClr val="214E91"/>
                          </a:solidFill>
                          <a:latin typeface="Cambria Math" panose="02040503050406030204" pitchFamily="18" charset="0"/>
                        </a:rPr>
                        <m:t>𝑝𝑟𝑜𝑝𝑒𝑟𝑡𝑦</m:t>
                      </m:r>
                    </m:oMath>
                    <m:oMath xmlns:m="http://schemas.openxmlformats.org/officeDocument/2006/math">
                      <m:r>
                        <m:rPr>
                          <m:aln/>
                        </m:rPr>
                        <a:rPr lang="zh-CN" altLang="en-US" sz="2600" i="1">
                          <a:solidFill>
                            <a:srgbClr val="000000"/>
                          </a:solidFill>
                          <a:latin typeface="Cambria Math" panose="02040503050406030204" pitchFamily="18" charset="0"/>
                        </a:rPr>
                        <m:t>=</m:t>
                      </m:r>
                      <m:r>
                        <a:rPr lang="zh-CN" altLang="en-US" sz="2600" i="1">
                          <a:solidFill>
                            <a:srgbClr val="000000"/>
                          </a:solidFill>
                          <a:latin typeface="Cambria Math" panose="02040503050406030204" pitchFamily="18" charset="0"/>
                        </a:rPr>
                        <m:t>𝑥𝑦</m:t>
                      </m:r>
                      <m:bar>
                        <m:barPr>
                          <m:pos m:val="top"/>
                          <m:ctrlPr>
                            <a:rPr lang="zh-CN" altLang="en-US" sz="2600" i="1">
                              <a:solidFill>
                                <a:srgbClr val="000000"/>
                              </a:solidFill>
                              <a:latin typeface="Cambria Math" panose="02040503050406030204" pitchFamily="18" charset="0"/>
                            </a:rPr>
                          </m:ctrlPr>
                        </m:barPr>
                        <m:e>
                          <m:r>
                            <a:rPr lang="zh-CN" altLang="en-US" sz="2600" i="1">
                              <a:solidFill>
                                <a:srgbClr val="000000"/>
                              </a:solidFill>
                              <a:latin typeface="Cambria Math" panose="02040503050406030204" pitchFamily="18" charset="0"/>
                            </a:rPr>
                            <m:t>𝑧</m:t>
                          </m:r>
                        </m:e>
                      </m:bar>
                      <m:r>
                        <a:rPr lang="zh-CN" altLang="en-US" sz="2600" i="1">
                          <a:solidFill>
                            <a:srgbClr val="000000"/>
                          </a:solidFill>
                          <a:latin typeface="Cambria Math" panose="02040503050406030204" pitchFamily="18" charset="0"/>
                        </a:rPr>
                        <m:t>+</m:t>
                      </m:r>
                      <m:r>
                        <a:rPr lang="zh-CN" altLang="en-US" sz="2600" i="1">
                          <a:solidFill>
                            <a:srgbClr val="000000"/>
                          </a:solidFill>
                          <a:latin typeface="Cambria Math" panose="02040503050406030204" pitchFamily="18" charset="0"/>
                        </a:rPr>
                        <m:t>𝑥</m:t>
                      </m:r>
                      <m:bar>
                        <m:barPr>
                          <m:pos m:val="top"/>
                          <m:ctrlPr>
                            <a:rPr lang="zh-CN" altLang="en-US" sz="2600" i="1">
                              <a:solidFill>
                                <a:srgbClr val="000000"/>
                              </a:solidFill>
                              <a:latin typeface="Cambria Math" panose="02040503050406030204" pitchFamily="18" charset="0"/>
                            </a:rPr>
                          </m:ctrlPr>
                        </m:barPr>
                        <m:e>
                          <m:r>
                            <a:rPr lang="zh-CN" altLang="en-US" sz="2600" i="1">
                              <a:solidFill>
                                <a:srgbClr val="000000"/>
                              </a:solidFill>
                              <a:latin typeface="Cambria Math" panose="02040503050406030204" pitchFamily="18" charset="0"/>
                            </a:rPr>
                            <m:t>𝑦</m:t>
                          </m:r>
                        </m:e>
                      </m:bar>
                      <m:r>
                        <a:rPr lang="en-US" altLang="zh-CN" sz="2600" b="0" i="1" smtClean="0">
                          <a:solidFill>
                            <a:srgbClr val="000000"/>
                          </a:solidFill>
                          <a:latin typeface="Cambria Math" panose="02040503050406030204" pitchFamily="18" charset="0"/>
                        </a:rPr>
                        <m:t> </m:t>
                      </m:r>
                      <m:bar>
                        <m:barPr>
                          <m:pos m:val="top"/>
                          <m:ctrlPr>
                            <a:rPr lang="zh-CN" altLang="en-US" sz="2600" i="1">
                              <a:solidFill>
                                <a:srgbClr val="000000"/>
                              </a:solidFill>
                              <a:latin typeface="Cambria Math" panose="02040503050406030204" pitchFamily="18" charset="0"/>
                            </a:rPr>
                          </m:ctrlPr>
                        </m:barPr>
                        <m:e>
                          <m:r>
                            <a:rPr lang="zh-CN" altLang="en-US" sz="2600" i="1">
                              <a:solidFill>
                                <a:srgbClr val="000000"/>
                              </a:solidFill>
                              <a:latin typeface="Cambria Math" panose="02040503050406030204" pitchFamily="18" charset="0"/>
                            </a:rPr>
                            <m:t>𝑧</m:t>
                          </m:r>
                        </m:e>
                      </m:bar>
                      <m:r>
                        <a:rPr lang="zh-CN" altLang="en-US" sz="2600" i="1">
                          <a:solidFill>
                            <a:srgbClr val="000000"/>
                          </a:solidFill>
                          <a:latin typeface="Cambria Math" panose="02040503050406030204" pitchFamily="18" charset="0"/>
                        </a:rPr>
                        <m:t>+</m:t>
                      </m:r>
                      <m:r>
                        <a:rPr lang="zh-CN" altLang="en-US" sz="2600" i="1">
                          <a:solidFill>
                            <a:srgbClr val="000000"/>
                          </a:solidFill>
                          <a:latin typeface="Cambria Math" panose="02040503050406030204" pitchFamily="18" charset="0"/>
                        </a:rPr>
                        <m:t>𝑥𝑦</m:t>
                      </m:r>
                      <m:bar>
                        <m:barPr>
                          <m:pos m:val="top"/>
                          <m:ctrlPr>
                            <a:rPr lang="zh-CN" altLang="en-US" sz="2600" i="1">
                              <a:solidFill>
                                <a:srgbClr val="000000"/>
                              </a:solidFill>
                              <a:latin typeface="Cambria Math" panose="02040503050406030204" pitchFamily="18" charset="0"/>
                            </a:rPr>
                          </m:ctrlPr>
                        </m:barPr>
                        <m:e>
                          <m:r>
                            <a:rPr lang="zh-CN" altLang="en-US" sz="2600" i="1">
                              <a:solidFill>
                                <a:srgbClr val="000000"/>
                              </a:solidFill>
                              <a:latin typeface="Cambria Math" panose="02040503050406030204" pitchFamily="18" charset="0"/>
                            </a:rPr>
                            <m:t>𝑧</m:t>
                          </m:r>
                        </m:e>
                      </m:bar>
                      <m:r>
                        <a:rPr lang="zh-CN" altLang="en-US" sz="2600" i="1">
                          <a:solidFill>
                            <a:srgbClr val="000000"/>
                          </a:solidFill>
                          <a:latin typeface="Cambria Math" panose="02040503050406030204" pitchFamily="18" charset="0"/>
                        </a:rPr>
                        <m:t>+</m:t>
                      </m:r>
                      <m:bar>
                        <m:barPr>
                          <m:pos m:val="top"/>
                          <m:ctrlPr>
                            <a:rPr lang="zh-CN" altLang="en-US" sz="2600" i="1">
                              <a:solidFill>
                                <a:srgbClr val="000000"/>
                              </a:solidFill>
                              <a:latin typeface="Cambria Math" panose="02040503050406030204" pitchFamily="18" charset="0"/>
                            </a:rPr>
                          </m:ctrlPr>
                        </m:barPr>
                        <m:e>
                          <m:r>
                            <a:rPr lang="zh-CN" altLang="en-US" sz="2600" i="1">
                              <a:solidFill>
                                <a:srgbClr val="000000"/>
                              </a:solidFill>
                              <a:latin typeface="Cambria Math" panose="02040503050406030204" pitchFamily="18" charset="0"/>
                            </a:rPr>
                            <m:t>𝑥</m:t>
                          </m:r>
                        </m:e>
                      </m:bar>
                      <m:r>
                        <a:rPr lang="zh-CN" altLang="en-US" sz="2600" i="1">
                          <a:solidFill>
                            <a:srgbClr val="000000"/>
                          </a:solidFill>
                          <a:latin typeface="Cambria Math" panose="02040503050406030204" pitchFamily="18" charset="0"/>
                        </a:rPr>
                        <m:t>𝑦</m:t>
                      </m:r>
                      <m:bar>
                        <m:barPr>
                          <m:pos m:val="top"/>
                          <m:ctrlPr>
                            <a:rPr lang="zh-CN" altLang="en-US" sz="2600" i="1">
                              <a:solidFill>
                                <a:srgbClr val="000000"/>
                              </a:solidFill>
                              <a:latin typeface="Cambria Math" panose="02040503050406030204" pitchFamily="18" charset="0"/>
                            </a:rPr>
                          </m:ctrlPr>
                        </m:barPr>
                        <m:e>
                          <m:r>
                            <a:rPr lang="zh-CN" altLang="en-US" sz="2600" i="1">
                              <a:solidFill>
                                <a:srgbClr val="000000"/>
                              </a:solidFill>
                              <a:latin typeface="Cambria Math" panose="02040503050406030204" pitchFamily="18" charset="0"/>
                            </a:rPr>
                            <m:t>𝑧</m:t>
                          </m:r>
                        </m:e>
                      </m:bar>
                      <m:r>
                        <a:rPr lang="zh-CN" altLang="en-US" sz="2600" i="1">
                          <a:solidFill>
                            <a:srgbClr val="000000"/>
                          </a:solidFill>
                          <a:latin typeface="Cambria Math" panose="02040503050406030204" pitchFamily="18" charset="0"/>
                        </a:rPr>
                        <m:t>	</m:t>
                      </m:r>
                      <m:r>
                        <a:rPr lang="zh-CN" altLang="en-US" sz="2600" i="1">
                          <a:solidFill>
                            <a:srgbClr val="214E91"/>
                          </a:solidFill>
                          <a:latin typeface="Cambria Math" panose="02040503050406030204" pitchFamily="18" charset="0"/>
                        </a:rPr>
                        <m:t>𝑑𝑖𝑠𝑡𝑟𝑖𝑏𝑢𝑡𝑖𝑣𝑒</m:t>
                      </m:r>
                      <m:r>
                        <a:rPr lang="zh-CN" altLang="en-US" sz="2600" i="0">
                          <a:solidFill>
                            <a:srgbClr val="214E91"/>
                          </a:solidFill>
                          <a:latin typeface="Cambria Math" panose="02040503050406030204" pitchFamily="18" charset="0"/>
                        </a:rPr>
                        <m:t> </m:t>
                      </m:r>
                      <m:r>
                        <a:rPr lang="zh-CN" altLang="en-US" sz="2600" i="1">
                          <a:solidFill>
                            <a:srgbClr val="214E91"/>
                          </a:solidFill>
                          <a:latin typeface="Cambria Math" panose="02040503050406030204" pitchFamily="18" charset="0"/>
                        </a:rPr>
                        <m:t>𝑙𝑎𝑤</m:t>
                      </m:r>
                    </m:oMath>
                    <m:oMath xmlns:m="http://schemas.openxmlformats.org/officeDocument/2006/math">
                      <m:r>
                        <m:rPr>
                          <m:aln/>
                        </m:rP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𝑥𝑦</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𝑥</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𝑦</m:t>
                          </m:r>
                        </m:e>
                      </m:bar>
                      <m:r>
                        <a:rPr lang="en-US" altLang="zh-CN" sz="2800" i="1">
                          <a:solidFill>
                            <a:srgbClr val="000000"/>
                          </a:solidFill>
                          <a:latin typeface="Cambria Math" panose="02040503050406030204" pitchFamily="18" charset="0"/>
                        </a:rPr>
                        <m:t> </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𝑥</m:t>
                          </m:r>
                        </m:e>
                      </m:bar>
                      <m:r>
                        <a:rPr lang="zh-CN" altLang="en-US" sz="2800" i="1">
                          <a:solidFill>
                            <a:srgbClr val="000000"/>
                          </a:solidFill>
                          <a:latin typeface="Cambria Math" panose="02040503050406030204" pitchFamily="18" charset="0"/>
                        </a:rPr>
                        <m:t>𝑦</m:t>
                      </m:r>
                      <m:bar>
                        <m:barPr>
                          <m:pos m:val="top"/>
                          <m:ctrlPr>
                            <a:rPr lang="zh-CN" altLang="en-US" sz="2800" i="1">
                              <a:solidFill>
                                <a:srgbClr val="000000"/>
                              </a:solidFill>
                              <a:latin typeface="Cambria Math" panose="02040503050406030204" pitchFamily="18" charset="0"/>
                            </a:rPr>
                          </m:ctrlPr>
                        </m:barPr>
                        <m:e>
                          <m:r>
                            <a:rPr lang="zh-CN" altLang="en-US" sz="2800" i="1">
                              <a:solidFill>
                                <a:srgbClr val="000000"/>
                              </a:solidFill>
                              <a:latin typeface="Cambria Math" panose="02040503050406030204" pitchFamily="18" charset="0"/>
                            </a:rPr>
                            <m:t>𝑧</m:t>
                          </m:r>
                        </m:e>
                      </m:bar>
                      <m:r>
                        <a:rPr lang="zh-CN" altLang="en-US" sz="2800" i="1">
                          <a:solidFill>
                            <a:srgbClr val="000000"/>
                          </a:solidFill>
                          <a:latin typeface="Cambria Math" panose="02040503050406030204" pitchFamily="18" charset="0"/>
                        </a:rPr>
                        <m:t>	</m:t>
                      </m:r>
                      <m:r>
                        <a:rPr lang="zh-CN" altLang="en-US" sz="2800" i="1">
                          <a:solidFill>
                            <a:srgbClr val="214E91"/>
                          </a:solidFill>
                          <a:latin typeface="Cambria Math" panose="02040503050406030204" pitchFamily="18" charset="0"/>
                        </a:rPr>
                        <m:t>𝑖𝑑𝑒𝑚𝑝𝑜𝑡𝑒𝑛𝑡</m:t>
                      </m:r>
                      <m:r>
                        <a:rPr lang="zh-CN" altLang="en-US" sz="2800" i="0">
                          <a:solidFill>
                            <a:srgbClr val="214E91"/>
                          </a:solidFill>
                          <a:latin typeface="Cambria Math" panose="02040503050406030204" pitchFamily="18" charset="0"/>
                        </a:rPr>
                        <m:t> </m:t>
                      </m:r>
                      <m:r>
                        <a:rPr lang="zh-CN" altLang="en-US" sz="2800" i="1">
                          <a:solidFill>
                            <a:srgbClr val="214E91"/>
                          </a:solidFill>
                          <a:latin typeface="Cambria Math" panose="02040503050406030204" pitchFamily="18" charset="0"/>
                        </a:rPr>
                        <m:t>𝑙𝑎𝑤</m:t>
                      </m:r>
                    </m:oMath>
                  </m:oMathPara>
                </a14:m>
                <a:endParaRPr lang="zh-CN" altLang="en-US" sz="2800" dirty="0"/>
              </a:p>
            </p:txBody>
          </p:sp>
        </mc:Choice>
        <mc:Fallback>
          <p:sp>
            <p:nvSpPr>
              <p:cNvPr id="6" name="Object 5"/>
              <p:cNvSpPr txBox="1">
                <a:spLocks noRot="1" noChangeAspect="1" noMove="1" noResize="1" noEditPoints="1" noAdjustHandles="1" noChangeArrowheads="1" noChangeShapeType="1" noTextEdit="1"/>
              </p:cNvSpPr>
              <p:nvPr/>
            </p:nvSpPr>
            <p:spPr>
              <a:xfrm>
                <a:off x="990600" y="2725738"/>
                <a:ext cx="8001000" cy="3294062"/>
              </a:xfrm>
              <a:prstGeom prst="rect">
                <a:avLst/>
              </a:prstGeom>
              <a:blipFill rotWithShape="1">
                <a:blip r:embed="rId1"/>
                <a:stretch>
                  <a:fillRect t="-10"/>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Functional Completeness</a:t>
            </a:r>
            <a:br>
              <a:rPr lang="en-US" dirty="0"/>
            </a:br>
            <a:r>
              <a:rPr lang="zh-CN" altLang="en-US" dirty="0"/>
              <a:t>函数完备性</a:t>
            </a:r>
            <a:endParaRPr lang="en-US" dirty="0"/>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457200" y="1295400"/>
                <a:ext cx="8595360" cy="5257800"/>
              </a:xfrm>
            </p:spPr>
            <p:txBody>
              <a:bodyPr/>
              <a:lstStyle/>
              <a:p>
                <a:r>
                  <a:rPr lang="en-US" sz="2800" b="1" dirty="0">
                    <a:solidFill>
                      <a:srgbClr val="C00000"/>
                    </a:solidFill>
                  </a:rPr>
                  <a:t>Definition</a:t>
                </a:r>
                <a:r>
                  <a:rPr lang="en-US" sz="2800" dirty="0">
                    <a:solidFill>
                      <a:srgbClr val="C00000"/>
                    </a:solidFill>
                  </a:rPr>
                  <a:t>: </a:t>
                </a:r>
                <a:r>
                  <a:rPr lang="en-US" sz="2800" dirty="0"/>
                  <a:t>Every Boolean function can be expressed as a Boolean sum of </a:t>
                </a:r>
                <a:r>
                  <a:rPr lang="en-US" sz="2800" dirty="0" err="1"/>
                  <a:t>minterms</a:t>
                </a:r>
                <a:r>
                  <a:rPr lang="en-US" sz="2800" dirty="0"/>
                  <a:t>. Because every Boolean function can be represented using the Boolean operators </a:t>
                </a:r>
                <a:r>
                  <a:rPr lang="en-US" sz="2800" dirty="0">
                    <a:sym typeface="Symbol" panose="05050102010706020507"/>
                  </a:rPr>
                  <a:t>, +, and  </a:t>
                </a:r>
                <a14:m>
                  <m:oMath xmlns:m="http://schemas.openxmlformats.org/officeDocument/2006/math">
                    <m:acc>
                      <m:accPr>
                        <m:chr m:val="̅"/>
                        <m:ctrlPr>
                          <a:rPr lang="en-US" sz="2800" i="1">
                            <a:latin typeface="Cambria Math" panose="02040503050406030204" pitchFamily="18" charset="0"/>
                            <a:sym typeface="Symbol" panose="05050102010706020507"/>
                          </a:rPr>
                        </m:ctrlPr>
                      </m:accPr>
                      <m:e>
                        <m:r>
                          <a:rPr lang="en-US" sz="2800" i="1">
                            <a:latin typeface="Cambria Math" panose="02040503050406030204" pitchFamily="18" charset="0"/>
                            <a:sym typeface="Symbol" panose="05050102010706020507"/>
                          </a:rPr>
                          <m:t> </m:t>
                        </m:r>
                      </m:e>
                    </m:acc>
                  </m:oMath>
                </a14:m>
                <a:r>
                  <a:rPr lang="en-US" sz="2800" dirty="0">
                    <a:sym typeface="Symbol" panose="05050102010706020507"/>
                  </a:rPr>
                  <a:t> , we say that the set  {, + , </a:t>
                </a:r>
                <a14:m>
                  <m:oMath xmlns:m="http://schemas.openxmlformats.org/officeDocument/2006/math">
                    <m:acc>
                      <m:accPr>
                        <m:chr m:val="̅"/>
                        <m:ctrlPr>
                          <a:rPr lang="en-US" sz="2800" i="1">
                            <a:latin typeface="Cambria Math" panose="02040503050406030204" pitchFamily="18" charset="0"/>
                            <a:sym typeface="Symbol" panose="05050102010706020507"/>
                          </a:rPr>
                        </m:ctrlPr>
                      </m:accPr>
                      <m:e>
                        <m:r>
                          <a:rPr lang="en-US" sz="2800" i="1">
                            <a:latin typeface="Cambria Math" panose="02040503050406030204" pitchFamily="18" charset="0"/>
                            <a:sym typeface="Symbol" panose="05050102010706020507"/>
                          </a:rPr>
                          <m:t> </m:t>
                        </m:r>
                      </m:e>
                    </m:acc>
                  </m:oMath>
                </a14:m>
                <a:r>
                  <a:rPr lang="en-US" sz="2800" dirty="0">
                    <a:sym typeface="Symbol" panose="05050102010706020507"/>
                  </a:rPr>
                  <a:t> } is </a:t>
                </a:r>
                <a:r>
                  <a:rPr lang="en-US" sz="2800" i="1" dirty="0">
                    <a:solidFill>
                      <a:srgbClr val="C00000"/>
                    </a:solidFill>
                    <a:sym typeface="Symbol" panose="05050102010706020507"/>
                  </a:rPr>
                  <a:t>functionally complete </a:t>
                </a:r>
                <a:r>
                  <a:rPr lang="en-US" sz="2800" dirty="0">
                    <a:sym typeface="Symbol" panose="05050102010706020507"/>
                  </a:rPr>
                  <a:t>(</a:t>
                </a:r>
                <a:r>
                  <a:rPr lang="zh-CN" altLang="en-US" sz="2800" dirty="0">
                    <a:sym typeface="Symbol" panose="05050102010706020507"/>
                  </a:rPr>
                  <a:t>完备的</a:t>
                </a:r>
                <a:r>
                  <a:rPr lang="en-US" sz="2800" dirty="0">
                    <a:sym typeface="Symbol" panose="05050102010706020507"/>
                  </a:rPr>
                  <a:t>).</a:t>
                </a:r>
                <a:endParaRPr lang="en-US" sz="2800" dirty="0">
                  <a:sym typeface="Symbol" panose="05050102010706020507"/>
                </a:endParaRPr>
              </a:p>
              <a:p>
                <a:pPr marL="457200" indent="-347345">
                  <a:buClr>
                    <a:srgbClr val="04617B"/>
                  </a:buClr>
                  <a:buFont typeface="Arial" panose="020B0604020202020204" pitchFamily="34" charset="0"/>
                  <a:buChar char="•"/>
                </a:pPr>
                <a:r>
                  <a:rPr lang="en-US" sz="2800" dirty="0">
                    <a:sym typeface="Symbol" panose="05050102010706020507"/>
                  </a:rPr>
                  <a:t>The set {, </a:t>
                </a:r>
                <a14:m>
                  <m:oMath xmlns:m="http://schemas.openxmlformats.org/officeDocument/2006/math">
                    <m:acc>
                      <m:accPr>
                        <m:chr m:val="̅"/>
                        <m:ctrlPr>
                          <a:rPr lang="en-US" sz="2800" i="1">
                            <a:latin typeface="Cambria Math" panose="02040503050406030204" pitchFamily="18" charset="0"/>
                            <a:sym typeface="Symbol" panose="05050102010706020507"/>
                          </a:rPr>
                        </m:ctrlPr>
                      </m:accPr>
                      <m:e>
                        <m:r>
                          <a:rPr lang="en-US" sz="2800" i="1">
                            <a:latin typeface="Cambria Math" panose="02040503050406030204" pitchFamily="18" charset="0"/>
                            <a:sym typeface="Symbol" panose="05050102010706020507"/>
                          </a:rPr>
                          <m:t> </m:t>
                        </m:r>
                      </m:e>
                    </m:acc>
                  </m:oMath>
                </a14:m>
                <a:r>
                  <a:rPr lang="en-US" sz="2800" dirty="0">
                    <a:sym typeface="Symbol" panose="05050102010706020507"/>
                  </a:rPr>
                  <a:t> } is functionally complete since </a:t>
                </a:r>
                <a:r>
                  <a:rPr lang="en-US" sz="2800" i="1" dirty="0">
                    <a:sym typeface="Symbol" panose="05050102010706020507"/>
                  </a:rPr>
                  <a:t>x </a:t>
                </a:r>
                <a:r>
                  <a:rPr lang="en-US" sz="2800" dirty="0">
                    <a:sym typeface="Symbol" panose="05050102010706020507"/>
                  </a:rPr>
                  <a:t>+ </a:t>
                </a:r>
                <a:r>
                  <a:rPr lang="en-US" sz="2800" i="1" dirty="0">
                    <a:sym typeface="Symbol" panose="05050102010706020507"/>
                  </a:rPr>
                  <a:t>y = </a:t>
                </a:r>
                <a14:m>
                  <m:oMath xmlns:m="http://schemas.openxmlformats.org/officeDocument/2006/math">
                    <m:bar>
                      <m:barPr>
                        <m:pos m:val="top"/>
                        <m:ctrlPr>
                          <a:rPr lang="en-US" sz="2800" i="1">
                            <a:latin typeface="Cambria Math" panose="02040503050406030204" pitchFamily="18" charset="0"/>
                            <a:sym typeface="Symbol" panose="05050102010706020507"/>
                          </a:rPr>
                        </m:ctrlPr>
                      </m:barPr>
                      <m:e>
                        <m:acc>
                          <m:accPr>
                            <m:chr m:val="̅"/>
                            <m:ctrlPr>
                              <a:rPr lang="en-US" sz="2800" i="1">
                                <a:latin typeface="Cambria Math" panose="02040503050406030204" pitchFamily="18" charset="0"/>
                                <a:sym typeface="Symbol" panose="05050102010706020507"/>
                              </a:rPr>
                            </m:ctrlPr>
                          </m:accPr>
                          <m:e>
                            <m:r>
                              <m:rPr>
                                <m:nor/>
                              </m:rPr>
                              <a:rPr lang="en-US" sz="2800" i="1">
                                <a:latin typeface="Cambria Math" panose="02040503050406030204" pitchFamily="18" charset="0"/>
                                <a:sym typeface="Symbol" panose="05050102010706020507"/>
                              </a:rPr>
                              <m:t>x</m:t>
                            </m:r>
                          </m:e>
                        </m:acc>
                        <m:r>
                          <a:rPr lang="en-US" sz="2800" b="0" i="1" smtClean="0">
                            <a:latin typeface="Cambria Math" panose="02040503050406030204" pitchFamily="18" charset="0"/>
                            <a:sym typeface="Symbol" panose="05050102010706020507"/>
                          </a:rPr>
                          <m:t> </m:t>
                        </m:r>
                        <m:acc>
                          <m:accPr>
                            <m:chr m:val="̅"/>
                            <m:ctrlPr>
                              <a:rPr lang="en-US" sz="2800" i="1">
                                <a:latin typeface="Cambria Math" panose="02040503050406030204" pitchFamily="18" charset="0"/>
                                <a:sym typeface="Symbol" panose="05050102010706020507"/>
                              </a:rPr>
                            </m:ctrlPr>
                          </m:accPr>
                          <m:e>
                            <m:r>
                              <m:rPr>
                                <m:sty m:val="p"/>
                              </m:rPr>
                              <a:rPr lang="en-US" altLang="zh-CN" sz="2800" i="1">
                                <a:latin typeface="Cambria Math" panose="02040503050406030204" pitchFamily="18" charset="0"/>
                                <a:sym typeface="Symbol" panose="05050102010706020507"/>
                              </a:rPr>
                              <m:t>y</m:t>
                            </m:r>
                          </m:e>
                        </m:acc>
                      </m:e>
                    </m:bar>
                  </m:oMath>
                </a14:m>
                <a:r>
                  <a:rPr lang="en-US" sz="2800" dirty="0"/>
                  <a:t> .</a:t>
                </a:r>
                <a:endParaRPr lang="en-US" sz="2800" dirty="0"/>
              </a:p>
              <a:p>
                <a:pPr marL="457200" indent="-347345">
                  <a:buClr>
                    <a:srgbClr val="04617B"/>
                  </a:buClr>
                  <a:buFont typeface="Arial" panose="020B0604020202020204" pitchFamily="34" charset="0"/>
                  <a:buChar char="•"/>
                </a:pPr>
                <a:r>
                  <a:rPr lang="en-US" sz="2800" dirty="0">
                    <a:sym typeface="Symbol" panose="05050102010706020507"/>
                  </a:rPr>
                  <a:t>The set {+, </a:t>
                </a:r>
                <a14:m>
                  <m:oMath xmlns:m="http://schemas.openxmlformats.org/officeDocument/2006/math">
                    <m:acc>
                      <m:accPr>
                        <m:chr m:val="̅"/>
                        <m:ctrlPr>
                          <a:rPr lang="en-US" sz="2800" i="1">
                            <a:latin typeface="Cambria Math" panose="02040503050406030204" pitchFamily="18" charset="0"/>
                            <a:sym typeface="Symbol" panose="05050102010706020507"/>
                          </a:rPr>
                        </m:ctrlPr>
                      </m:accPr>
                      <m:e>
                        <m:r>
                          <a:rPr lang="en-US" sz="2800" i="1">
                            <a:latin typeface="Cambria Math" panose="02040503050406030204" pitchFamily="18" charset="0"/>
                            <a:sym typeface="Symbol" panose="05050102010706020507"/>
                          </a:rPr>
                          <m:t> </m:t>
                        </m:r>
                      </m:e>
                    </m:acc>
                  </m:oMath>
                </a14:m>
                <a:r>
                  <a:rPr lang="en-US" sz="2800" dirty="0">
                    <a:sym typeface="Symbol" panose="05050102010706020507"/>
                  </a:rPr>
                  <a:t> } is functionally complete since  </a:t>
                </a:r>
                <a:r>
                  <a:rPr lang="en-US" sz="2800" i="1" dirty="0" err="1">
                    <a:sym typeface="Symbol" panose="05050102010706020507"/>
                  </a:rPr>
                  <a:t>xy</a:t>
                </a:r>
                <a:r>
                  <a:rPr lang="en-US" sz="2800" dirty="0">
                    <a:sym typeface="Symbol" panose="05050102010706020507"/>
                  </a:rPr>
                  <a:t> </a:t>
                </a:r>
                <a:r>
                  <a:rPr lang="en-US" sz="2800" i="1" dirty="0">
                    <a:sym typeface="Symbol" panose="05050102010706020507"/>
                  </a:rPr>
                  <a:t>= </a:t>
                </a:r>
                <a14:m>
                  <m:oMath xmlns:m="http://schemas.openxmlformats.org/officeDocument/2006/math">
                    <m:bar>
                      <m:barPr>
                        <m:pos m:val="top"/>
                        <m:ctrlPr>
                          <a:rPr lang="en-US" sz="2800" i="1">
                            <a:latin typeface="Cambria Math" panose="02040503050406030204" pitchFamily="18" charset="0"/>
                            <a:sym typeface="Symbol" panose="05050102010706020507"/>
                          </a:rPr>
                        </m:ctrlPr>
                      </m:barPr>
                      <m:e>
                        <m:acc>
                          <m:accPr>
                            <m:chr m:val="̅"/>
                            <m:ctrlPr>
                              <a:rPr lang="en-US" sz="2800" i="1">
                                <a:latin typeface="Cambria Math" panose="02040503050406030204" pitchFamily="18" charset="0"/>
                                <a:sym typeface="Symbol" panose="05050102010706020507"/>
                              </a:rPr>
                            </m:ctrlPr>
                          </m:accPr>
                          <m:e>
                            <m:r>
                              <m:rPr>
                                <m:nor/>
                              </m:rPr>
                              <a:rPr lang="en-US" sz="2800" i="1">
                                <a:latin typeface="Cambria Math" panose="02040503050406030204" pitchFamily="18" charset="0"/>
                                <a:sym typeface="Symbol" panose="05050102010706020507"/>
                              </a:rPr>
                              <m:t>x</m:t>
                            </m:r>
                          </m:e>
                        </m:acc>
                        <m:r>
                          <m:rPr>
                            <m:nor/>
                          </m:rPr>
                          <a:rPr lang="en-US" sz="2800" b="0" i="0" smtClean="0">
                            <a:latin typeface="Cambria Math" panose="02040503050406030204" pitchFamily="18" charset="0"/>
                            <a:sym typeface="Symbol" panose="05050102010706020507"/>
                          </a:rPr>
                          <m:t> </m:t>
                        </m:r>
                        <m:r>
                          <m:rPr>
                            <m:nor/>
                          </m:rPr>
                          <a:rPr lang="en-US" sz="2800">
                            <a:latin typeface="Cambria Math" panose="02040503050406030204" pitchFamily="18" charset="0"/>
                            <a:sym typeface="Symbol" panose="05050102010706020507"/>
                          </a:rPr>
                          <m:t>+</m:t>
                        </m:r>
                        <m:r>
                          <a:rPr lang="en-US" sz="2800" b="0" i="0" smtClean="0">
                            <a:latin typeface="Cambria Math" panose="02040503050406030204" pitchFamily="18" charset="0"/>
                            <a:sym typeface="Symbol" panose="05050102010706020507"/>
                          </a:rPr>
                          <m:t> </m:t>
                        </m:r>
                        <m:acc>
                          <m:accPr>
                            <m:chr m:val="̅"/>
                            <m:ctrlPr>
                              <a:rPr lang="en-US" altLang="zh-CN" sz="2800" i="1">
                                <a:latin typeface="Cambria Math" panose="02040503050406030204" pitchFamily="18" charset="0"/>
                                <a:sym typeface="Symbol" panose="05050102010706020507"/>
                              </a:rPr>
                            </m:ctrlPr>
                          </m:accPr>
                          <m:e>
                            <m:r>
                              <m:rPr>
                                <m:sty m:val="p"/>
                              </m:rPr>
                              <a:rPr lang="en-US" altLang="zh-CN" sz="2800" i="0">
                                <a:latin typeface="Cambria Math" panose="02040503050406030204" pitchFamily="18" charset="0"/>
                                <a:sym typeface="Symbol" panose="05050102010706020507"/>
                              </a:rPr>
                              <m:t>y</m:t>
                            </m:r>
                          </m:e>
                        </m:acc>
                      </m:e>
                    </m:bar>
                  </m:oMath>
                </a14:m>
                <a:r>
                  <a:rPr lang="en-US" sz="2800" dirty="0"/>
                  <a:t> .</a:t>
                </a:r>
                <a:endParaRPr lang="en-US" sz="2800" dirty="0"/>
              </a:p>
            </p:txBody>
          </p:sp>
        </mc:Choice>
        <mc:Fallback>
          <p:sp>
            <p:nvSpPr>
              <p:cNvPr id="6" name="Content Placeholder 2"/>
              <p:cNvSpPr>
                <a:spLocks noRot="1" noChangeAspect="1" noMove="1" noResize="1" noEditPoints="1" noAdjustHandles="1" noChangeArrowheads="1" noChangeShapeType="1" noTextEdit="1"/>
              </p:cNvSpPr>
              <p:nvPr>
                <p:ph idx="1"/>
              </p:nvPr>
            </p:nvSpPr>
            <p:spPr>
              <a:xfrm>
                <a:off x="457200" y="1295400"/>
                <a:ext cx="8595360" cy="5257800"/>
              </a:xfr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a:t>Functional Completeness</a:t>
            </a:r>
            <a:br>
              <a:rPr lang="en-US" altLang="zh-CN" dirty="0"/>
            </a:br>
            <a:r>
              <a:rPr lang="zh-CN" altLang="en-US" dirty="0"/>
              <a:t>函数完备性</a:t>
            </a:r>
            <a:endParaRPr lang="en-US" dirty="0"/>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457200" y="1295400"/>
                <a:ext cx="8595360" cy="5257800"/>
              </a:xfrm>
            </p:spPr>
            <p:txBody>
              <a:bodyPr/>
              <a:lstStyle/>
              <a:p>
                <a:pPr marL="457200" indent="-347345">
                  <a:buClr>
                    <a:srgbClr val="04617B"/>
                  </a:buClr>
                  <a:buFont typeface="Arial" panose="020B0604020202020204" pitchFamily="34" charset="0"/>
                  <a:buChar char="•"/>
                </a:pPr>
                <a:r>
                  <a:rPr lang="en-US" sz="2400" dirty="0"/>
                  <a:t>The </a:t>
                </a:r>
                <a:r>
                  <a:rPr lang="en-US" sz="2400" i="1" dirty="0" err="1">
                    <a:solidFill>
                      <a:schemeClr val="bg2"/>
                    </a:solidFill>
                  </a:rPr>
                  <a:t>nand</a:t>
                </a:r>
                <a:r>
                  <a:rPr lang="en-US" sz="2400" i="1" dirty="0"/>
                  <a:t> </a:t>
                </a:r>
                <a:r>
                  <a:rPr lang="en-US" sz="2400" dirty="0"/>
                  <a:t>operator, denoted by |, is defined by </a:t>
                </a:r>
                <a:endParaRPr lang="en-US" sz="2400" dirty="0"/>
              </a:p>
              <a:p>
                <a:pPr marL="109855" algn="ctr">
                  <a:buClr>
                    <a:srgbClr val="04617B"/>
                  </a:buClr>
                </a:pPr>
                <a:r>
                  <a:rPr lang="en-US" sz="2400" dirty="0">
                    <a:ea typeface="Cambria Math" panose="02040503050406030204" pitchFamily="18" charset="0"/>
                  </a:rPr>
                  <a:t>1|1 = 0</a:t>
                </a:r>
                <a:r>
                  <a:rPr lang="en-US" sz="2400" dirty="0"/>
                  <a:t>, and </a:t>
                </a:r>
                <a:r>
                  <a:rPr lang="en-US" sz="2400" dirty="0">
                    <a:ea typeface="Cambria Math" panose="02040503050406030204" pitchFamily="18" charset="0"/>
                  </a:rPr>
                  <a:t>1|0 = 0|1 = 0|0 = 1. </a:t>
                </a:r>
                <a:endParaRPr lang="en-US" sz="2400" dirty="0">
                  <a:ea typeface="Cambria Math" panose="02040503050406030204" pitchFamily="18" charset="0"/>
                </a:endParaRPr>
              </a:p>
              <a:p>
                <a:pPr marL="431800">
                  <a:buClr>
                    <a:srgbClr val="04617B"/>
                  </a:buClr>
                </a:pPr>
                <a:r>
                  <a:rPr lang="en-US" sz="2400" dirty="0"/>
                  <a:t>The set consisting of just the one operator </a:t>
                </a:r>
                <a:r>
                  <a:rPr lang="en-US" sz="2400" dirty="0" err="1"/>
                  <a:t>nand</a:t>
                </a:r>
                <a:r>
                  <a:rPr lang="en-US" sz="2400" dirty="0"/>
                  <a:t> {|} is functionally complete. </a:t>
                </a:r>
                <a:endParaRPr lang="en-US" sz="2400" dirty="0"/>
              </a:p>
              <a:p>
                <a:pPr marL="431800">
                  <a:buClr>
                    <a:srgbClr val="04617B"/>
                  </a:buClr>
                </a:pPr>
                <a:r>
                  <a:rPr lang="en-US" sz="2400" dirty="0">
                    <a:ea typeface="Cambria Math" panose="02040503050406030204" pitchFamily="18" charset="0"/>
                  </a:rPr>
                  <a:t>Note that</a:t>
                </a:r>
                <a:endParaRPr lang="en-US" sz="2400" dirty="0">
                  <a:ea typeface="Cambria Math" panose="02040503050406030204" pitchFamily="18" charset="0"/>
                </a:endParaRPr>
              </a:p>
              <a:p>
                <a:pPr marL="431800">
                  <a:buClr>
                    <a:srgbClr val="04617B"/>
                  </a:buClr>
                </a:pPr>
                <a:r>
                  <a:rPr lang="en-US" sz="2400" dirty="0">
                    <a:ea typeface="Cambria Math" panose="02040503050406030204" pitchFamily="18" charset="0"/>
                  </a:rPr>
                  <a:t>							 </a:t>
                </a:r>
                <a14:m>
                  <m:oMath xmlns:m="http://schemas.openxmlformats.org/officeDocument/2006/math">
                    <m:acc>
                      <m:accPr>
                        <m:chr m:val="̅"/>
                        <m:ctrlPr>
                          <a:rPr lang="en-US" sz="2400" i="1">
                            <a:latin typeface="Cambria Math" panose="02040503050406030204" pitchFamily="18" charset="0"/>
                            <a:ea typeface="Cambria Math" panose="02040503050406030204" pitchFamily="18" charset="0"/>
                          </a:rPr>
                        </m:ctrlPr>
                      </m:accPr>
                      <m:e>
                        <m:r>
                          <m:rPr>
                            <m:nor/>
                          </m:rPr>
                          <a:rPr lang="en-US" sz="2400" i="1">
                            <a:latin typeface="Cambria Math" panose="02040503050406030204" pitchFamily="18" charset="0"/>
                            <a:ea typeface="Cambria Math" panose="02040503050406030204" pitchFamily="18" charset="0"/>
                          </a:rPr>
                          <m:t>x</m:t>
                        </m:r>
                      </m:e>
                    </m:acc>
                  </m:oMath>
                </a14:m>
                <a:r>
                  <a:rPr lang="en-US" sz="2400" dirty="0">
                    <a:ea typeface="Cambria Math" panose="02040503050406030204" pitchFamily="18" charset="0"/>
                  </a:rPr>
                  <a:t> = </a:t>
                </a:r>
                <a:r>
                  <a:rPr lang="en-US" sz="2400" i="1" dirty="0">
                    <a:ea typeface="Cambria Math" panose="02040503050406030204" pitchFamily="18" charset="0"/>
                  </a:rPr>
                  <a:t>x</a:t>
                </a:r>
                <a:r>
                  <a:rPr lang="en-US" sz="2400" dirty="0">
                    <a:ea typeface="Cambria Math" panose="02040503050406030204" pitchFamily="18" charset="0"/>
                  </a:rPr>
                  <a:t> | </a:t>
                </a:r>
                <a:r>
                  <a:rPr lang="en-US" sz="2400" i="1" dirty="0">
                    <a:ea typeface="Cambria Math" panose="02040503050406030204" pitchFamily="18" charset="0"/>
                  </a:rPr>
                  <a:t>x </a:t>
                </a:r>
                <a:endParaRPr lang="en-US" sz="2400" i="1" dirty="0">
                  <a:ea typeface="Cambria Math" panose="02040503050406030204" pitchFamily="18" charset="0"/>
                </a:endParaRPr>
              </a:p>
              <a:p>
                <a:pPr marL="431800">
                  <a:buClr>
                    <a:srgbClr val="04617B"/>
                  </a:buClr>
                </a:pPr>
                <a:r>
                  <a:rPr lang="en-US" sz="2400" i="1" dirty="0">
                    <a:ea typeface="Cambria Math" panose="02040503050406030204" pitchFamily="18" charset="0"/>
                  </a:rPr>
                  <a:t>						   </a:t>
                </a:r>
                <a:r>
                  <a:rPr lang="en-US" sz="2400" i="1" dirty="0" err="1">
                    <a:ea typeface="Cambria Math" panose="02040503050406030204" pitchFamily="18" charset="0"/>
                  </a:rPr>
                  <a:t>xy</a:t>
                </a:r>
                <a:r>
                  <a:rPr lang="en-US" sz="2400" dirty="0">
                    <a:ea typeface="Cambria Math" panose="02040503050406030204" pitchFamily="18" charset="0"/>
                  </a:rPr>
                  <a:t> = (</a:t>
                </a:r>
                <a:r>
                  <a:rPr lang="en-US" sz="2400" i="1" dirty="0" err="1">
                    <a:ea typeface="Cambria Math" panose="02040503050406030204" pitchFamily="18" charset="0"/>
                  </a:rPr>
                  <a:t>x</a:t>
                </a:r>
                <a:r>
                  <a:rPr lang="en-US" sz="2400" dirty="0" err="1">
                    <a:ea typeface="Cambria Math" panose="02040503050406030204" pitchFamily="18" charset="0"/>
                  </a:rPr>
                  <a:t>|</a:t>
                </a:r>
                <a:r>
                  <a:rPr lang="en-US" sz="2400" i="1" dirty="0" err="1">
                    <a:ea typeface="Cambria Math" panose="02040503050406030204" pitchFamily="18" charset="0"/>
                  </a:rPr>
                  <a:t>y</a:t>
                </a:r>
                <a:r>
                  <a:rPr lang="en-US" sz="2400" dirty="0">
                    <a:ea typeface="Cambria Math" panose="02040503050406030204" pitchFamily="18" charset="0"/>
                  </a:rPr>
                  <a:t>)|(</a:t>
                </a:r>
                <a:r>
                  <a:rPr lang="en-US" sz="2400" i="1" dirty="0" err="1">
                    <a:ea typeface="Cambria Math" panose="02040503050406030204" pitchFamily="18" charset="0"/>
                  </a:rPr>
                  <a:t>x</a:t>
                </a:r>
                <a:r>
                  <a:rPr lang="en-US" sz="2400" dirty="0" err="1">
                    <a:ea typeface="Cambria Math" panose="02040503050406030204" pitchFamily="18" charset="0"/>
                  </a:rPr>
                  <a:t>|</a:t>
                </a:r>
                <a:r>
                  <a:rPr lang="en-US" sz="2400" i="1" dirty="0" err="1">
                    <a:ea typeface="Cambria Math" panose="02040503050406030204" pitchFamily="18" charset="0"/>
                  </a:rPr>
                  <a:t>y</a:t>
                </a:r>
                <a:r>
                  <a:rPr lang="en-US" sz="2400" dirty="0">
                    <a:ea typeface="Cambria Math" panose="02040503050406030204" pitchFamily="18" charset="0"/>
                  </a:rPr>
                  <a:t>). </a:t>
                </a:r>
                <a:endParaRPr lang="en-US" sz="2400" dirty="0">
                  <a:ea typeface="Cambria Math" panose="02040503050406030204" pitchFamily="18" charset="0"/>
                </a:endParaRPr>
              </a:p>
            </p:txBody>
          </p:sp>
        </mc:Choice>
        <mc:Fallback>
          <p:sp>
            <p:nvSpPr>
              <p:cNvPr id="6" name="Content Placeholder 2"/>
              <p:cNvSpPr>
                <a:spLocks noRot="1" noChangeAspect="1" noMove="1" noResize="1" noEditPoints="1" noAdjustHandles="1" noChangeArrowheads="1" noChangeShapeType="1" noTextEdit="1"/>
              </p:cNvSpPr>
              <p:nvPr>
                <p:ph idx="1"/>
              </p:nvPr>
            </p:nvSpPr>
            <p:spPr>
              <a:xfrm>
                <a:off x="457200" y="1295400"/>
                <a:ext cx="8595360" cy="5257800"/>
              </a:xfr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CN" dirty="0"/>
              <a:t>Functional Completeness</a:t>
            </a:r>
            <a:br>
              <a:rPr lang="en-US" altLang="zh-CN" dirty="0"/>
            </a:br>
            <a:r>
              <a:rPr lang="zh-CN" altLang="en-US" dirty="0"/>
              <a:t>函数完备性</a:t>
            </a:r>
            <a:endParaRPr lang="en-US" dirty="0"/>
          </a:p>
        </p:txBody>
      </p:sp>
      <p:sp>
        <p:nvSpPr>
          <p:cNvPr id="6" name="Content Placeholder 2"/>
          <p:cNvSpPr>
            <a:spLocks noGrp="1"/>
          </p:cNvSpPr>
          <p:nvPr>
            <p:ph idx="1"/>
          </p:nvPr>
        </p:nvSpPr>
        <p:spPr>
          <a:xfrm>
            <a:off x="457200" y="1295400"/>
            <a:ext cx="8595360" cy="5257800"/>
          </a:xfrm>
        </p:spPr>
        <p:txBody>
          <a:bodyPr/>
          <a:lstStyle/>
          <a:p>
            <a:pPr marL="457200" indent="-347345">
              <a:buClr>
                <a:srgbClr val="04617B"/>
              </a:buClr>
              <a:buFont typeface="Arial" panose="020B0604020202020204" pitchFamily="34" charset="0"/>
              <a:buChar char="•"/>
            </a:pPr>
            <a:r>
              <a:rPr lang="en-US" sz="2400" dirty="0"/>
              <a:t>The </a:t>
            </a:r>
            <a:r>
              <a:rPr lang="en-US" sz="2400" i="1" dirty="0">
                <a:solidFill>
                  <a:schemeClr val="bg2"/>
                </a:solidFill>
              </a:rPr>
              <a:t>nor</a:t>
            </a:r>
            <a:r>
              <a:rPr lang="en-US" sz="2400" i="1" dirty="0"/>
              <a:t> </a:t>
            </a:r>
            <a:r>
              <a:rPr lang="en-US" sz="2400" dirty="0"/>
              <a:t>operator, denoted by </a:t>
            </a:r>
            <a:r>
              <a:rPr lang="en-US" sz="2400" dirty="0">
                <a:ea typeface="Cambria Math" panose="02040503050406030204"/>
              </a:rPr>
              <a:t>↓</a:t>
            </a:r>
            <a:r>
              <a:rPr lang="en-US" sz="2400" dirty="0"/>
              <a:t>, is defined by </a:t>
            </a:r>
            <a:endParaRPr lang="en-US" sz="2400" dirty="0"/>
          </a:p>
          <a:p>
            <a:pPr marL="109855" algn="ctr">
              <a:buClr>
                <a:srgbClr val="04617B"/>
              </a:buClr>
            </a:pPr>
            <a:r>
              <a:rPr lang="en-US" sz="2400" dirty="0">
                <a:ea typeface="Cambria Math" panose="02040503050406030204" pitchFamily="18" charset="0"/>
              </a:rPr>
              <a:t>0</a:t>
            </a:r>
            <a:r>
              <a:rPr lang="en-US" sz="2400" dirty="0">
                <a:ea typeface="Cambria Math" panose="02040503050406030204"/>
              </a:rPr>
              <a:t> ↓ </a:t>
            </a:r>
            <a:r>
              <a:rPr lang="en-US" sz="2400" dirty="0">
                <a:ea typeface="Cambria Math" panose="02040503050406030204" pitchFamily="18" charset="0"/>
              </a:rPr>
              <a:t>0 = 1</a:t>
            </a:r>
            <a:r>
              <a:rPr lang="en-US" sz="2400" dirty="0"/>
              <a:t>, and </a:t>
            </a:r>
            <a:r>
              <a:rPr lang="en-US" sz="2400" dirty="0">
                <a:ea typeface="Cambria Math" panose="02040503050406030204" pitchFamily="18" charset="0"/>
              </a:rPr>
              <a:t>1</a:t>
            </a:r>
            <a:r>
              <a:rPr lang="en-US" sz="2400" dirty="0">
                <a:ea typeface="Cambria Math" panose="02040503050406030204"/>
              </a:rPr>
              <a:t> ↓ </a:t>
            </a:r>
            <a:r>
              <a:rPr lang="en-US" sz="2400" dirty="0">
                <a:ea typeface="Cambria Math" panose="02040503050406030204" pitchFamily="18" charset="0"/>
              </a:rPr>
              <a:t>0 = 0</a:t>
            </a:r>
            <a:r>
              <a:rPr lang="en-US" sz="2400" dirty="0">
                <a:ea typeface="Cambria Math" panose="02040503050406030204"/>
              </a:rPr>
              <a:t> ↓ </a:t>
            </a:r>
            <a:r>
              <a:rPr lang="en-US" sz="2400" dirty="0">
                <a:ea typeface="Cambria Math" panose="02040503050406030204" pitchFamily="18" charset="0"/>
              </a:rPr>
              <a:t>1 = 1</a:t>
            </a:r>
            <a:r>
              <a:rPr lang="en-US" sz="2400" dirty="0">
                <a:ea typeface="Cambria Math" panose="02040503050406030204"/>
              </a:rPr>
              <a:t> ↓ </a:t>
            </a:r>
            <a:r>
              <a:rPr lang="en-US" sz="2400" dirty="0">
                <a:ea typeface="Cambria Math" panose="02040503050406030204" pitchFamily="18" charset="0"/>
              </a:rPr>
              <a:t>1 = 0.</a:t>
            </a:r>
            <a:r>
              <a:rPr lang="en-US" sz="2400" dirty="0"/>
              <a:t> </a:t>
            </a:r>
            <a:endParaRPr lang="en-US" sz="2400" dirty="0"/>
          </a:p>
          <a:p>
            <a:pPr marL="431800">
              <a:buClr>
                <a:srgbClr val="04617B"/>
              </a:buClr>
            </a:pPr>
            <a:r>
              <a:rPr lang="en-US" sz="2400" dirty="0"/>
              <a:t>The set consisting of just the one operator nor {</a:t>
            </a:r>
            <a:r>
              <a:rPr lang="en-US" sz="2400" dirty="0">
                <a:ea typeface="Cambria Math" panose="02040503050406030204"/>
              </a:rPr>
              <a:t>↓</a:t>
            </a:r>
            <a:r>
              <a:rPr lang="en-US" sz="2400" dirty="0"/>
              <a:t>} is functionally complete. </a:t>
            </a:r>
            <a:endParaRPr lang="en-US" sz="2400" dirty="0">
              <a:ea typeface="Cambria Math" panose="02040503050406030204" pitchFamily="18" charset="0"/>
            </a:endParaRPr>
          </a:p>
        </p:txBody>
      </p:sp>
      <p:pic>
        <p:nvPicPr>
          <p:cNvPr id="3" name="图片 2"/>
          <p:cNvPicPr>
            <a:picLocks noChangeAspect="1"/>
          </p:cNvPicPr>
          <p:nvPr/>
        </p:nvPicPr>
        <p:blipFill>
          <a:blip r:embed="rId1"/>
          <a:stretch>
            <a:fillRect/>
          </a:stretch>
        </p:blipFill>
        <p:spPr>
          <a:xfrm>
            <a:off x="990600" y="3581400"/>
            <a:ext cx="1560068" cy="1080597"/>
          </a:xfrm>
          <a:prstGeom prst="rect">
            <a:avLst/>
          </a:prstGeom>
        </p:spPr>
      </p:pic>
      <p:pic>
        <p:nvPicPr>
          <p:cNvPr id="7" name="图片 6"/>
          <p:cNvPicPr>
            <a:picLocks noChangeAspect="1"/>
          </p:cNvPicPr>
          <p:nvPr/>
        </p:nvPicPr>
        <p:blipFill>
          <a:blip r:embed="rId2"/>
          <a:stretch>
            <a:fillRect/>
          </a:stretch>
        </p:blipFill>
        <p:spPr>
          <a:xfrm>
            <a:off x="3430080" y="3505200"/>
            <a:ext cx="4418520" cy="166125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79320"/>
            <a:ext cx="9144000" cy="1554480"/>
          </a:xfrm>
        </p:spPr>
        <p:txBody>
          <a:bodyPr/>
          <a:lstStyle/>
          <a:p>
            <a:r>
              <a:rPr lang="en-US" sz="6000" b="1" dirty="0"/>
              <a:t>Logic Gates </a:t>
            </a:r>
            <a:endParaRPr lang="en-US" sz="6000" b="1" dirty="0"/>
          </a:p>
        </p:txBody>
      </p:sp>
      <p:sp>
        <p:nvSpPr>
          <p:cNvPr id="3" name="Content Placeholder 2"/>
          <p:cNvSpPr>
            <a:spLocks noGrp="1"/>
          </p:cNvSpPr>
          <p:nvPr>
            <p:ph idx="1"/>
          </p:nvPr>
        </p:nvSpPr>
        <p:spPr>
          <a:xfrm>
            <a:off x="3200400" y="3855720"/>
            <a:ext cx="2743200" cy="640080"/>
          </a:xfrm>
        </p:spPr>
        <p:txBody>
          <a:bodyPr/>
          <a:lstStyle/>
          <a:p>
            <a:pPr algn="ctr"/>
            <a:r>
              <a:rPr lang="en-US" dirty="0"/>
              <a:t>Section 12.3</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endParaRPr lang="en-US" sz="1500" dirty="0"/>
          </a:p>
        </p:txBody>
      </p:sp>
      <p:sp>
        <p:nvSpPr>
          <p:cNvPr id="3" name="Content Placeholder 2"/>
          <p:cNvSpPr>
            <a:spLocks noGrp="1"/>
          </p:cNvSpPr>
          <p:nvPr>
            <p:ph idx="1"/>
          </p:nvPr>
        </p:nvSpPr>
        <p:spPr/>
        <p:txBody>
          <a:bodyPr/>
          <a:lstStyle/>
          <a:p>
            <a:r>
              <a:rPr lang="en-US" dirty="0"/>
              <a:t>Logic Gates</a:t>
            </a:r>
            <a:endParaRPr lang="en-US" dirty="0"/>
          </a:p>
          <a:p>
            <a:r>
              <a:rPr lang="en-US" dirty="0"/>
              <a:t>Combinations of Gates</a:t>
            </a:r>
            <a:endParaRPr lang="en-US" dirty="0"/>
          </a:p>
          <a:p>
            <a:r>
              <a:rPr lang="en-US" dirty="0"/>
              <a:t>Examples of Circuits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Gates </a:t>
            </a:r>
            <a:r>
              <a:rPr lang="zh-CN" altLang="en-US" dirty="0"/>
              <a:t>逻辑门</a:t>
            </a:r>
            <a:endParaRPr lang="en-US" sz="1500" dirty="0"/>
          </a:p>
        </p:txBody>
      </p:sp>
      <p:sp>
        <p:nvSpPr>
          <p:cNvPr id="3" name="Content Placeholder 2"/>
          <p:cNvSpPr>
            <a:spLocks noGrp="1"/>
          </p:cNvSpPr>
          <p:nvPr>
            <p:ph idx="1"/>
          </p:nvPr>
        </p:nvSpPr>
        <p:spPr>
          <a:xfrm>
            <a:off x="457200" y="1295400"/>
            <a:ext cx="8229600" cy="2971800"/>
          </a:xfrm>
        </p:spPr>
        <p:txBody>
          <a:bodyPr/>
          <a:lstStyle/>
          <a:p>
            <a:r>
              <a:rPr lang="en-US" dirty="0"/>
              <a:t>We construct circuits using </a:t>
            </a:r>
            <a:r>
              <a:rPr lang="en-US" i="1" dirty="0">
                <a:solidFill>
                  <a:srgbClr val="C00000"/>
                </a:solidFill>
              </a:rPr>
              <a:t>gates</a:t>
            </a:r>
            <a:r>
              <a:rPr lang="en-US" dirty="0"/>
              <a:t>, which take as input the values of two or more Boolean variables and produce one or more bits as output, and </a:t>
            </a:r>
            <a:r>
              <a:rPr lang="en-US" i="1" dirty="0">
                <a:solidFill>
                  <a:srgbClr val="C00000"/>
                </a:solidFill>
              </a:rPr>
              <a:t>inverters</a:t>
            </a:r>
            <a:r>
              <a:rPr lang="en-US" dirty="0"/>
              <a:t>, which take the value of a Boolean variable as input and produce the complement of this value as output.</a:t>
            </a:r>
            <a:endParaRPr lang="en-US" dirty="0"/>
          </a:p>
        </p:txBody>
      </p:sp>
      <p:pic>
        <p:nvPicPr>
          <p:cNvPr id="8" name="Picture 3" descr="Basic types of gates.&#10;"/>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1289237" y="4572000"/>
            <a:ext cx="6565526" cy="8385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Gates with n inputs.&#10;"/>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1289237" y="5639158"/>
            <a:ext cx="6565526" cy="68580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2438400" y="5181600"/>
            <a:ext cx="838200" cy="307777"/>
          </a:xfrm>
          <a:prstGeom prst="rect">
            <a:avLst/>
          </a:prstGeom>
          <a:noFill/>
        </p:spPr>
        <p:txBody>
          <a:bodyPr wrap="square">
            <a:spAutoFit/>
          </a:bodyPr>
          <a:lstStyle/>
          <a:p>
            <a:r>
              <a:rPr lang="en-US" altLang="zh-CN" sz="1400" dirty="0"/>
              <a:t>(</a:t>
            </a:r>
            <a:r>
              <a:rPr lang="zh-CN" altLang="en-US" sz="1400" dirty="0"/>
              <a:t>反相器</a:t>
            </a:r>
            <a:r>
              <a:rPr lang="en-US" altLang="zh-CN" sz="1400" dirty="0"/>
              <a:t>)</a:t>
            </a:r>
            <a:endParaRPr lang="zh-CN" altLang="en-US" sz="1400" dirty="0"/>
          </a:p>
        </p:txBody>
      </p:sp>
      <p:sp>
        <p:nvSpPr>
          <p:cNvPr id="9" name="文本框 8"/>
          <p:cNvSpPr txBox="1"/>
          <p:nvPr/>
        </p:nvSpPr>
        <p:spPr>
          <a:xfrm>
            <a:off x="4937031" y="5181598"/>
            <a:ext cx="838200" cy="307777"/>
          </a:xfrm>
          <a:prstGeom prst="rect">
            <a:avLst/>
          </a:prstGeom>
          <a:noFill/>
        </p:spPr>
        <p:txBody>
          <a:bodyPr wrap="square">
            <a:spAutoFit/>
          </a:bodyPr>
          <a:lstStyle/>
          <a:p>
            <a:r>
              <a:rPr lang="en-US" altLang="zh-CN" sz="1400" dirty="0"/>
              <a:t>(</a:t>
            </a:r>
            <a:r>
              <a:rPr lang="zh-CN" altLang="en-US" sz="1400" dirty="0"/>
              <a:t>或门</a:t>
            </a:r>
            <a:r>
              <a:rPr lang="en-US" altLang="zh-CN" sz="1400" dirty="0"/>
              <a:t>)</a:t>
            </a:r>
            <a:endParaRPr lang="zh-CN" altLang="en-US" sz="1400" dirty="0"/>
          </a:p>
        </p:txBody>
      </p:sp>
      <p:sp>
        <p:nvSpPr>
          <p:cNvPr id="11" name="文本框 10"/>
          <p:cNvSpPr txBox="1"/>
          <p:nvPr/>
        </p:nvSpPr>
        <p:spPr>
          <a:xfrm>
            <a:off x="7435663" y="5181599"/>
            <a:ext cx="838200" cy="307777"/>
          </a:xfrm>
          <a:prstGeom prst="rect">
            <a:avLst/>
          </a:prstGeom>
          <a:noFill/>
        </p:spPr>
        <p:txBody>
          <a:bodyPr wrap="square">
            <a:spAutoFit/>
          </a:bodyPr>
          <a:lstStyle/>
          <a:p>
            <a:r>
              <a:rPr lang="en-US" altLang="zh-CN" sz="1400" dirty="0"/>
              <a:t>(</a:t>
            </a:r>
            <a:r>
              <a:rPr lang="zh-CN" altLang="en-US" sz="1400" dirty="0"/>
              <a:t>与门</a:t>
            </a:r>
            <a:r>
              <a:rPr lang="en-US" altLang="zh-CN" sz="1400" dirty="0"/>
              <a:t>)</a:t>
            </a:r>
            <a:endParaRPr lang="zh-CN" alt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6"/>
          </p:nvPr>
        </p:nvSpPr>
        <p:spPr/>
        <p:txBody>
          <a:bodyPr/>
          <a:lstStyle/>
          <a:p>
            <a:endParaRPr lang="zh-CN" altLang="en-US"/>
          </a:p>
        </p:txBody>
      </p:sp>
      <p:sp>
        <p:nvSpPr>
          <p:cNvPr id="8" name="文本框 7"/>
          <p:cNvSpPr txBox="1"/>
          <p:nvPr/>
        </p:nvSpPr>
        <p:spPr>
          <a:xfrm>
            <a:off x="388864" y="2895996"/>
            <a:ext cx="7993136" cy="3386953"/>
          </a:xfrm>
          <a:prstGeom prst="rect">
            <a:avLst/>
          </a:prstGeom>
          <a:noFill/>
        </p:spPr>
        <p:txBody>
          <a:bodyPr wrap="square" rtlCol="0">
            <a:spAutoFit/>
          </a:bodyPr>
          <a:lstStyle/>
          <a:p>
            <a:pPr marL="457200" indent="-457200">
              <a:lnSpc>
                <a:spcPct val="120000"/>
              </a:lnSpc>
              <a:spcBef>
                <a:spcPct val="20000"/>
              </a:spcBef>
              <a:buFont typeface="Wingdings" panose="05000000000000000000" pitchFamily="2" charset="2"/>
              <a:buChar char="p"/>
            </a:pPr>
            <a:r>
              <a:rPr lang="zh-CN" altLang="en-US" sz="2000" b="1" dirty="0">
                <a:solidFill>
                  <a:srgbClr val="202122"/>
                </a:solidFill>
                <a:ea typeface="宋体" panose="02010600030101010101" pitchFamily="2" charset="-122"/>
                <a:cs typeface="+mn-cs"/>
              </a:rPr>
              <a:t>克劳德</a:t>
            </a:r>
            <a:r>
              <a:rPr lang="en-US" altLang="zh-CN" sz="2000" b="1" dirty="0">
                <a:solidFill>
                  <a:srgbClr val="202122"/>
                </a:solidFill>
                <a:ea typeface="宋体" panose="02010600030101010101" pitchFamily="2" charset="-122"/>
                <a:cs typeface="+mn-cs"/>
              </a:rPr>
              <a:t>·</a:t>
            </a:r>
            <a:r>
              <a:rPr lang="zh-CN" altLang="en-US" sz="2000" b="1" dirty="0">
                <a:solidFill>
                  <a:srgbClr val="202122"/>
                </a:solidFill>
                <a:ea typeface="宋体" panose="02010600030101010101" pitchFamily="2" charset="-122"/>
                <a:cs typeface="+mn-cs"/>
              </a:rPr>
              <a:t>艾尔伍德</a:t>
            </a:r>
            <a:r>
              <a:rPr lang="en-US" altLang="zh-CN" sz="2000" b="1" dirty="0">
                <a:solidFill>
                  <a:srgbClr val="202122"/>
                </a:solidFill>
                <a:ea typeface="宋体" panose="02010600030101010101" pitchFamily="2" charset="-122"/>
                <a:cs typeface="+mn-cs"/>
              </a:rPr>
              <a:t>·</a:t>
            </a:r>
            <a:r>
              <a:rPr lang="zh-CN" altLang="en-US" sz="2000" b="1" dirty="0">
                <a:solidFill>
                  <a:srgbClr val="202122"/>
                </a:solidFill>
                <a:ea typeface="宋体" panose="02010600030101010101" pitchFamily="2" charset="-122"/>
                <a:cs typeface="+mn-cs"/>
              </a:rPr>
              <a:t>香农（</a:t>
            </a:r>
            <a:r>
              <a:rPr lang="en-US" altLang="zh-CN" sz="2000" b="1" dirty="0">
                <a:solidFill>
                  <a:srgbClr val="202122"/>
                </a:solidFill>
                <a:ea typeface="宋体" panose="02010600030101010101" pitchFamily="2" charset="-122"/>
                <a:cs typeface="+mn-cs"/>
              </a:rPr>
              <a:t>Claude Elwood Shannon</a:t>
            </a:r>
            <a:r>
              <a:rPr lang="zh-CN" altLang="en-US" sz="2000" b="1" dirty="0">
                <a:solidFill>
                  <a:srgbClr val="202122"/>
                </a:solidFill>
                <a:ea typeface="宋体" panose="02010600030101010101" pitchFamily="2" charset="-122"/>
                <a:cs typeface="+mn-cs"/>
              </a:rPr>
              <a:t>）</a:t>
            </a:r>
            <a:endParaRPr lang="en-US" altLang="zh-CN" sz="2000" b="1" dirty="0">
              <a:solidFill>
                <a:srgbClr val="202122"/>
              </a:solidFill>
              <a:ea typeface="宋体" panose="02010600030101010101" pitchFamily="2" charset="-122"/>
              <a:cs typeface="+mn-cs"/>
            </a:endParaRPr>
          </a:p>
          <a:p>
            <a:pPr marL="1005840" lvl="1" indent="-457200">
              <a:lnSpc>
                <a:spcPct val="120000"/>
              </a:lnSpc>
              <a:spcBef>
                <a:spcPct val="20000"/>
              </a:spcBef>
              <a:buFont typeface="Wingdings" panose="05000000000000000000" pitchFamily="2" charset="2"/>
              <a:buChar char="Ø"/>
            </a:pPr>
            <a:r>
              <a:rPr lang="en-US" altLang="zh-CN" sz="1600" dirty="0">
                <a:solidFill>
                  <a:srgbClr val="202122"/>
                </a:solidFill>
                <a:ea typeface="宋体" panose="02010600030101010101" pitchFamily="2" charset="-122"/>
                <a:cs typeface="+mn-cs"/>
              </a:rPr>
              <a:t>1916</a:t>
            </a:r>
            <a:r>
              <a:rPr lang="zh-CN" altLang="en-US" sz="1600" dirty="0">
                <a:solidFill>
                  <a:srgbClr val="202122"/>
                </a:solidFill>
                <a:ea typeface="宋体" panose="02010600030101010101" pitchFamily="2" charset="-122"/>
                <a:cs typeface="+mn-cs"/>
              </a:rPr>
              <a:t>年</a:t>
            </a:r>
            <a:r>
              <a:rPr lang="en-US" altLang="zh-CN" sz="1600" dirty="0">
                <a:solidFill>
                  <a:srgbClr val="202122"/>
                </a:solidFill>
                <a:ea typeface="宋体" panose="02010600030101010101" pitchFamily="2" charset="-122"/>
                <a:cs typeface="+mn-cs"/>
              </a:rPr>
              <a:t>4</a:t>
            </a:r>
            <a:r>
              <a:rPr lang="zh-CN" altLang="en-US" sz="1600" dirty="0">
                <a:solidFill>
                  <a:srgbClr val="202122"/>
                </a:solidFill>
                <a:ea typeface="宋体" panose="02010600030101010101" pitchFamily="2" charset="-122"/>
                <a:cs typeface="+mn-cs"/>
              </a:rPr>
              <a:t>月</a:t>
            </a:r>
            <a:r>
              <a:rPr lang="en-US" altLang="zh-CN" sz="1600" dirty="0">
                <a:solidFill>
                  <a:srgbClr val="202122"/>
                </a:solidFill>
                <a:ea typeface="宋体" panose="02010600030101010101" pitchFamily="2" charset="-122"/>
                <a:cs typeface="+mn-cs"/>
              </a:rPr>
              <a:t>30</a:t>
            </a:r>
            <a:r>
              <a:rPr lang="zh-CN" altLang="en-US" sz="1600" dirty="0">
                <a:solidFill>
                  <a:srgbClr val="202122"/>
                </a:solidFill>
                <a:ea typeface="宋体" panose="02010600030101010101" pitchFamily="2" charset="-122"/>
                <a:cs typeface="+mn-cs"/>
              </a:rPr>
              <a:t>日</a:t>
            </a:r>
            <a:r>
              <a:rPr lang="en-US" altLang="zh-CN" sz="1600" dirty="0">
                <a:solidFill>
                  <a:srgbClr val="202122"/>
                </a:solidFill>
                <a:ea typeface="宋体" panose="02010600030101010101" pitchFamily="2" charset="-122"/>
                <a:cs typeface="+mn-cs"/>
              </a:rPr>
              <a:t>—2001</a:t>
            </a:r>
            <a:r>
              <a:rPr lang="zh-CN" altLang="en-US" sz="1600" dirty="0">
                <a:solidFill>
                  <a:srgbClr val="202122"/>
                </a:solidFill>
                <a:ea typeface="宋体" panose="02010600030101010101" pitchFamily="2" charset="-122"/>
                <a:cs typeface="+mn-cs"/>
              </a:rPr>
              <a:t>年</a:t>
            </a:r>
            <a:r>
              <a:rPr lang="en-US" altLang="zh-CN" sz="1600" dirty="0">
                <a:solidFill>
                  <a:srgbClr val="202122"/>
                </a:solidFill>
                <a:ea typeface="宋体" panose="02010600030101010101" pitchFamily="2" charset="-122"/>
                <a:cs typeface="+mn-cs"/>
              </a:rPr>
              <a:t>2</a:t>
            </a:r>
            <a:r>
              <a:rPr lang="zh-CN" altLang="en-US" sz="1600" dirty="0">
                <a:solidFill>
                  <a:srgbClr val="202122"/>
                </a:solidFill>
                <a:ea typeface="宋体" panose="02010600030101010101" pitchFamily="2" charset="-122"/>
                <a:cs typeface="+mn-cs"/>
              </a:rPr>
              <a:t>月</a:t>
            </a:r>
            <a:r>
              <a:rPr lang="en-US" altLang="zh-CN" sz="1600" dirty="0">
                <a:solidFill>
                  <a:srgbClr val="202122"/>
                </a:solidFill>
                <a:ea typeface="宋体" panose="02010600030101010101" pitchFamily="2" charset="-122"/>
                <a:cs typeface="+mn-cs"/>
              </a:rPr>
              <a:t>24</a:t>
            </a:r>
            <a:r>
              <a:rPr lang="zh-CN" altLang="en-US" sz="1600" dirty="0">
                <a:solidFill>
                  <a:srgbClr val="202122"/>
                </a:solidFill>
                <a:ea typeface="宋体" panose="02010600030101010101" pitchFamily="2" charset="-122"/>
                <a:cs typeface="+mn-cs"/>
              </a:rPr>
              <a:t>日，美国数学家、密码学家，信息论创始人</a:t>
            </a:r>
            <a:r>
              <a:rPr lang="en-US" altLang="zh-CN" sz="1600" dirty="0">
                <a:solidFill>
                  <a:srgbClr val="202122"/>
                </a:solidFill>
                <a:ea typeface="宋体" panose="02010600030101010101" pitchFamily="2" charset="-122"/>
                <a:cs typeface="+mn-cs"/>
              </a:rPr>
              <a:t>.</a:t>
            </a:r>
            <a:endParaRPr lang="en-US" altLang="zh-CN" sz="1600" dirty="0">
              <a:solidFill>
                <a:srgbClr val="202122"/>
              </a:solidFill>
              <a:ea typeface="宋体" panose="02010600030101010101" pitchFamily="2" charset="-122"/>
              <a:cs typeface="+mn-cs"/>
            </a:endParaRPr>
          </a:p>
          <a:p>
            <a:pPr marL="1005840" lvl="1" indent="-457200">
              <a:lnSpc>
                <a:spcPct val="120000"/>
              </a:lnSpc>
              <a:spcBef>
                <a:spcPct val="20000"/>
              </a:spcBef>
              <a:buFont typeface="Wingdings" panose="05000000000000000000" pitchFamily="2" charset="2"/>
              <a:buChar char="Ø"/>
            </a:pPr>
            <a:r>
              <a:rPr lang="en-US" altLang="zh-CN" sz="1600" dirty="0">
                <a:solidFill>
                  <a:srgbClr val="202122"/>
                </a:solidFill>
                <a:ea typeface="宋体" panose="02010600030101010101" pitchFamily="2" charset="-122"/>
                <a:cs typeface="+mn-cs"/>
              </a:rPr>
              <a:t>1937</a:t>
            </a:r>
            <a:r>
              <a:rPr lang="zh-CN" altLang="en-US" sz="1600" dirty="0">
                <a:solidFill>
                  <a:srgbClr val="202122"/>
                </a:solidFill>
                <a:ea typeface="宋体" panose="02010600030101010101" pitchFamily="2" charset="-122"/>
                <a:cs typeface="+mn-cs"/>
              </a:rPr>
              <a:t>年完成硕士论文，</a:t>
            </a:r>
            <a:r>
              <a:rPr lang="en-US" altLang="zh-CN" sz="1600" dirty="0">
                <a:solidFill>
                  <a:srgbClr val="202122"/>
                </a:solidFill>
                <a:ea typeface="宋体" panose="02010600030101010101" pitchFamily="2" charset="-122"/>
                <a:cs typeface="+mn-cs"/>
              </a:rPr>
              <a:t>1938</a:t>
            </a:r>
            <a:r>
              <a:rPr lang="zh-CN" altLang="en-US" sz="1600" dirty="0">
                <a:solidFill>
                  <a:srgbClr val="202122"/>
                </a:solidFill>
                <a:ea typeface="宋体" panose="02010600030101010101" pitchFamily="2" charset="-122"/>
                <a:cs typeface="+mn-cs"/>
              </a:rPr>
              <a:t>年正式出版</a:t>
            </a:r>
            <a:r>
              <a:rPr lang="en-US" altLang="zh-CN" sz="1600" dirty="0">
                <a:solidFill>
                  <a:srgbClr val="202122"/>
                </a:solidFill>
                <a:ea typeface="宋体" panose="02010600030101010101" pitchFamily="2" charset="-122"/>
                <a:cs typeface="+mn-cs"/>
              </a:rPr>
              <a:t>《</a:t>
            </a:r>
            <a:r>
              <a:rPr lang="en-US" altLang="zh-CN" sz="1600" dirty="0">
                <a:solidFill>
                  <a:srgbClr val="C00000"/>
                </a:solidFill>
                <a:ea typeface="宋体" panose="02010600030101010101" pitchFamily="2" charset="-122"/>
                <a:cs typeface="+mn-cs"/>
              </a:rPr>
              <a:t>A Symbolic Analysis of Relay and Switching Circuits </a:t>
            </a:r>
            <a:r>
              <a:rPr lang="en-US" altLang="zh-CN" sz="1600" dirty="0">
                <a:solidFill>
                  <a:srgbClr val="202122"/>
                </a:solidFill>
                <a:ea typeface="宋体" panose="02010600030101010101" pitchFamily="2" charset="-122"/>
                <a:cs typeface="+mn-cs"/>
              </a:rPr>
              <a:t>》</a:t>
            </a:r>
            <a:r>
              <a:rPr lang="zh-CN" altLang="en-US" sz="1600" dirty="0">
                <a:solidFill>
                  <a:srgbClr val="202122"/>
                </a:solidFill>
                <a:ea typeface="宋体" panose="02010600030101010101" pitchFamily="2" charset="-122"/>
                <a:cs typeface="+mn-cs"/>
              </a:rPr>
              <a:t>（继电路和开关电路的符号分析</a:t>
            </a:r>
            <a:r>
              <a:rPr lang="zh-CN" altLang="en-US" sz="1600" dirty="0"/>
              <a:t>），</a:t>
            </a:r>
            <a:r>
              <a:rPr lang="zh-CN" altLang="en-US" sz="1600" b="0" i="0" dirty="0">
                <a:solidFill>
                  <a:srgbClr val="202122"/>
                </a:solidFill>
                <a:effectLst/>
                <a:latin typeface="Arial" panose="020B0604020202020204" pitchFamily="34" charset="0"/>
              </a:rPr>
              <a:t>将布尔代数应用于电子领域，能够构建并解决任何逻辑和数值关系，被誉为</a:t>
            </a:r>
            <a:r>
              <a:rPr lang="zh-CN" altLang="en-US" sz="1600" dirty="0">
                <a:solidFill>
                  <a:srgbClr val="202122"/>
                </a:solidFill>
              </a:rPr>
              <a:t>“</a:t>
            </a:r>
            <a:r>
              <a:rPr lang="zh-CN" altLang="en-US" sz="1600" b="1" i="0" dirty="0">
                <a:solidFill>
                  <a:srgbClr val="C00000"/>
                </a:solidFill>
                <a:effectLst/>
                <a:latin typeface="Arial" panose="020B0604020202020204" pitchFamily="34" charset="0"/>
              </a:rPr>
              <a:t>有史以来最重要的硕士论文之一</a:t>
            </a:r>
            <a:r>
              <a:rPr lang="zh-CN" altLang="en-US" sz="1600" dirty="0">
                <a:solidFill>
                  <a:srgbClr val="202122"/>
                </a:solidFill>
              </a:rPr>
              <a:t>”</a:t>
            </a:r>
            <a:r>
              <a:rPr lang="en-US" altLang="zh-CN" sz="1600" b="0" i="0" dirty="0">
                <a:solidFill>
                  <a:srgbClr val="202122"/>
                </a:solidFill>
                <a:effectLst/>
                <a:latin typeface="Arial" panose="020B0604020202020204" pitchFamily="34" charset="0"/>
              </a:rPr>
              <a:t>.</a:t>
            </a:r>
            <a:endParaRPr lang="en-US" altLang="zh-CN" sz="1600" dirty="0"/>
          </a:p>
          <a:p>
            <a:pPr marL="1005840" lvl="1" indent="-457200">
              <a:lnSpc>
                <a:spcPct val="120000"/>
              </a:lnSpc>
              <a:spcBef>
                <a:spcPct val="20000"/>
              </a:spcBef>
              <a:buFont typeface="Wingdings" panose="05000000000000000000" pitchFamily="2" charset="2"/>
              <a:buChar char="Ø"/>
            </a:pPr>
            <a:r>
              <a:rPr lang="en-US" altLang="zh-CN" sz="1600" dirty="0">
                <a:solidFill>
                  <a:srgbClr val="202122"/>
                </a:solidFill>
                <a:ea typeface="宋体" panose="02010600030101010101" pitchFamily="2" charset="-122"/>
                <a:cs typeface="+mn-cs"/>
              </a:rPr>
              <a:t>1948</a:t>
            </a:r>
            <a:r>
              <a:rPr lang="zh-CN" altLang="en-US" sz="1600" dirty="0">
                <a:solidFill>
                  <a:srgbClr val="202122"/>
                </a:solidFill>
                <a:ea typeface="宋体" panose="02010600030101010101" pitchFamily="2" charset="-122"/>
                <a:cs typeface="+mn-cs"/>
              </a:rPr>
              <a:t>年发表划时代论文</a:t>
            </a:r>
            <a:r>
              <a:rPr lang="en-US" altLang="zh-CN" sz="1600" b="0" i="0" dirty="0">
                <a:solidFill>
                  <a:srgbClr val="333333"/>
                </a:solidFill>
                <a:effectLst/>
                <a:latin typeface="Arial" panose="020B0604020202020204" pitchFamily="34" charset="0"/>
              </a:rPr>
              <a:t>《A Mathematical Theory of </a:t>
            </a:r>
            <a:endParaRPr lang="en-US" altLang="zh-CN" sz="1600" b="0" i="0" dirty="0">
              <a:solidFill>
                <a:srgbClr val="333333"/>
              </a:solidFill>
              <a:effectLst/>
              <a:latin typeface="Arial" panose="020B0604020202020204" pitchFamily="34" charset="0"/>
            </a:endParaRPr>
          </a:p>
          <a:p>
            <a:pPr marL="548640" lvl="1">
              <a:lnSpc>
                <a:spcPct val="120000"/>
              </a:lnSpc>
              <a:spcBef>
                <a:spcPct val="20000"/>
              </a:spcBef>
            </a:pPr>
            <a:r>
              <a:rPr lang="en-US" altLang="zh-CN" sz="1600" dirty="0">
                <a:solidFill>
                  <a:srgbClr val="333333"/>
                </a:solidFill>
                <a:latin typeface="Arial" panose="020B0604020202020204" pitchFamily="34" charset="0"/>
              </a:rPr>
              <a:t>        </a:t>
            </a:r>
            <a:r>
              <a:rPr lang="en-US" altLang="zh-CN" sz="1600" b="0" i="0" dirty="0">
                <a:solidFill>
                  <a:srgbClr val="333333"/>
                </a:solidFill>
                <a:effectLst/>
                <a:latin typeface="Arial" panose="020B0604020202020204" pitchFamily="34" charset="0"/>
              </a:rPr>
              <a:t>Communication 》</a:t>
            </a:r>
            <a:r>
              <a:rPr lang="zh-CN" altLang="en-US" sz="1600" dirty="0">
                <a:solidFill>
                  <a:srgbClr val="202122"/>
                </a:solidFill>
                <a:ea typeface="宋体" panose="02010600030101010101" pitchFamily="2" charset="-122"/>
                <a:cs typeface="+mn-cs"/>
              </a:rPr>
              <a:t>（通信的数学理论</a:t>
            </a:r>
            <a:r>
              <a:rPr lang="zh-CN" altLang="en-US" sz="1600" b="0" i="0" dirty="0">
                <a:solidFill>
                  <a:srgbClr val="333333"/>
                </a:solidFill>
                <a:effectLst/>
                <a:latin typeface="Arial" panose="020B0604020202020204" pitchFamily="34" charset="0"/>
              </a:rPr>
              <a:t>）</a:t>
            </a:r>
            <a:r>
              <a:rPr lang="en-US" altLang="zh-CN" sz="1600" b="0" i="0" dirty="0">
                <a:solidFill>
                  <a:srgbClr val="333333"/>
                </a:solidFill>
                <a:effectLst/>
                <a:latin typeface="Arial" panose="020B0604020202020204" pitchFamily="34" charset="0"/>
              </a:rPr>
              <a:t>, </a:t>
            </a:r>
            <a:r>
              <a:rPr lang="zh-CN" altLang="en-US" sz="1600" b="0" i="0" dirty="0">
                <a:solidFill>
                  <a:srgbClr val="333333"/>
                </a:solidFill>
                <a:effectLst/>
                <a:latin typeface="Arial" panose="020B0604020202020204" pitchFamily="34" charset="0"/>
              </a:rPr>
              <a:t>创立</a:t>
            </a:r>
            <a:r>
              <a:rPr lang="zh-CN" altLang="en-US" sz="1600" b="1" i="0" dirty="0">
                <a:solidFill>
                  <a:srgbClr val="C00000"/>
                </a:solidFill>
                <a:effectLst/>
                <a:latin typeface="Arial" panose="020B0604020202020204" pitchFamily="34" charset="0"/>
              </a:rPr>
              <a:t>信息论</a:t>
            </a:r>
            <a:r>
              <a:rPr lang="en-US" altLang="zh-CN" sz="1600" b="0" i="0" dirty="0">
                <a:solidFill>
                  <a:srgbClr val="333333"/>
                </a:solidFill>
                <a:effectLst/>
                <a:latin typeface="Arial" panose="020B0604020202020204" pitchFamily="34" charset="0"/>
              </a:rPr>
              <a:t>.</a:t>
            </a:r>
            <a:endParaRPr lang="en-US" altLang="zh-CN" sz="1600" b="0" i="0" dirty="0">
              <a:solidFill>
                <a:srgbClr val="333333"/>
              </a:solidFill>
              <a:effectLst/>
              <a:latin typeface="Arial" panose="020B0604020202020204" pitchFamily="34" charset="0"/>
            </a:endParaRPr>
          </a:p>
          <a:p>
            <a:pPr marL="1005840" lvl="1" indent="-457200">
              <a:lnSpc>
                <a:spcPct val="120000"/>
              </a:lnSpc>
              <a:spcBef>
                <a:spcPct val="20000"/>
              </a:spcBef>
              <a:buFont typeface="Wingdings" panose="05000000000000000000" pitchFamily="2" charset="2"/>
              <a:buChar char="Ø"/>
            </a:pPr>
            <a:r>
              <a:rPr lang="en-US" altLang="zh-CN" sz="1600" b="0" i="0" dirty="0">
                <a:solidFill>
                  <a:srgbClr val="333333"/>
                </a:solidFill>
                <a:effectLst/>
                <a:latin typeface="Arial" panose="020B0604020202020204" pitchFamily="34" charset="0"/>
              </a:rPr>
              <a:t>1949</a:t>
            </a:r>
            <a:r>
              <a:rPr lang="zh-CN" altLang="en-US" sz="1600" b="0" i="0" dirty="0">
                <a:solidFill>
                  <a:srgbClr val="333333"/>
                </a:solidFill>
                <a:effectLst/>
                <a:latin typeface="Arial" panose="020B0604020202020204" pitchFamily="34" charset="0"/>
              </a:rPr>
              <a:t>年发表</a:t>
            </a:r>
            <a:r>
              <a:rPr lang="en-US" altLang="zh-CN" sz="1600" b="0" i="0" dirty="0">
                <a:solidFill>
                  <a:srgbClr val="333333"/>
                </a:solidFill>
                <a:effectLst/>
                <a:latin typeface="Arial" panose="020B0604020202020204" pitchFamily="34" charset="0"/>
              </a:rPr>
              <a:t>《Communication Theory of Secrecy</a:t>
            </a:r>
            <a:endParaRPr lang="en-US" altLang="zh-CN" sz="1600" b="0" i="0" dirty="0">
              <a:solidFill>
                <a:srgbClr val="333333"/>
              </a:solidFill>
              <a:effectLst/>
              <a:latin typeface="Arial" panose="020B0604020202020204" pitchFamily="34" charset="0"/>
            </a:endParaRPr>
          </a:p>
          <a:p>
            <a:pPr marL="548640" lvl="1">
              <a:lnSpc>
                <a:spcPct val="120000"/>
              </a:lnSpc>
              <a:spcBef>
                <a:spcPct val="20000"/>
              </a:spcBef>
            </a:pPr>
            <a:r>
              <a:rPr lang="en-US" altLang="zh-CN" sz="1600" b="0" i="0" dirty="0">
                <a:solidFill>
                  <a:srgbClr val="333333"/>
                </a:solidFill>
                <a:effectLst/>
                <a:latin typeface="Arial" panose="020B0604020202020204" pitchFamily="34" charset="0"/>
              </a:rPr>
              <a:t>        Systems》</a:t>
            </a:r>
            <a:r>
              <a:rPr lang="zh-CN" altLang="en-US" sz="1600" b="0" i="0" dirty="0">
                <a:solidFill>
                  <a:srgbClr val="333333"/>
                </a:solidFill>
                <a:effectLst/>
                <a:latin typeface="Arial" panose="020B0604020202020204" pitchFamily="34" charset="0"/>
              </a:rPr>
              <a:t>（保密系统的通信理论）</a:t>
            </a:r>
            <a:r>
              <a:rPr lang="en-US" altLang="zh-CN" sz="1600" b="0" i="0" dirty="0">
                <a:solidFill>
                  <a:srgbClr val="333333"/>
                </a:solidFill>
                <a:effectLst/>
                <a:latin typeface="Arial" panose="020B0604020202020204" pitchFamily="34" charset="0"/>
              </a:rPr>
              <a:t>.</a:t>
            </a:r>
            <a:endParaRPr lang="zh-CN" altLang="en-US" sz="1600" dirty="0">
              <a:solidFill>
                <a:srgbClr val="202122"/>
              </a:solidFill>
              <a:ea typeface="宋体" panose="02010600030101010101" pitchFamily="2" charset="-122"/>
              <a:cs typeface="+mn-cs"/>
            </a:endParaRPr>
          </a:p>
        </p:txBody>
      </p:sp>
      <p:sp>
        <p:nvSpPr>
          <p:cNvPr id="9" name="内容占位符 6"/>
          <p:cNvSpPr txBox="1"/>
          <p:nvPr/>
        </p:nvSpPr>
        <p:spPr>
          <a:xfrm>
            <a:off x="457200" y="627178"/>
            <a:ext cx="7924800" cy="18002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indent="-457200">
              <a:lnSpc>
                <a:spcPct val="130000"/>
              </a:lnSpc>
              <a:spcBef>
                <a:spcPts val="0"/>
              </a:spcBef>
              <a:spcAft>
                <a:spcPts val="0"/>
              </a:spcAft>
              <a:buFont typeface="Wingdings" panose="05000000000000000000" pitchFamily="2" charset="2"/>
              <a:buChar char="p"/>
            </a:pPr>
            <a:r>
              <a:rPr lang="zh-CN" altLang="en-US" sz="2000" dirty="0">
                <a:solidFill>
                  <a:srgbClr val="202122"/>
                </a:solidFill>
                <a:latin typeface="Arial" panose="020B0604020202020204" pitchFamily="34" charset="0"/>
              </a:rPr>
              <a:t>乔治</a:t>
            </a:r>
            <a:r>
              <a:rPr lang="en-US" altLang="zh-CN" sz="2000" dirty="0">
                <a:solidFill>
                  <a:srgbClr val="202122"/>
                </a:solidFill>
                <a:latin typeface="Arial" panose="020B0604020202020204" pitchFamily="34" charset="0"/>
              </a:rPr>
              <a:t>·</a:t>
            </a:r>
            <a:r>
              <a:rPr lang="zh-CN" altLang="en-US" sz="2000" dirty="0">
                <a:solidFill>
                  <a:srgbClr val="202122"/>
                </a:solidFill>
                <a:latin typeface="Arial" panose="020B0604020202020204" pitchFamily="34" charset="0"/>
              </a:rPr>
              <a:t>布尔（</a:t>
            </a:r>
            <a:r>
              <a:rPr lang="en-US" altLang="zh-CN" sz="2000" dirty="0">
                <a:solidFill>
                  <a:srgbClr val="202122"/>
                </a:solidFill>
                <a:latin typeface="Arial" panose="020B0604020202020204" pitchFamily="34" charset="0"/>
              </a:rPr>
              <a:t>George Boole</a:t>
            </a:r>
            <a:r>
              <a:rPr lang="zh-CN" altLang="en-US" sz="2000" dirty="0">
                <a:solidFill>
                  <a:srgbClr val="202122"/>
                </a:solidFill>
                <a:latin typeface="Arial" panose="020B0604020202020204" pitchFamily="34" charset="0"/>
              </a:rPr>
              <a:t>）</a:t>
            </a:r>
            <a:endParaRPr lang="en-US" altLang="zh-CN" sz="2000" dirty="0">
              <a:solidFill>
                <a:srgbClr val="202122"/>
              </a:solidFill>
              <a:latin typeface="Arial" panose="020B0604020202020204" pitchFamily="34" charset="0"/>
            </a:endParaRPr>
          </a:p>
          <a:p>
            <a:pPr marL="1005840" lvl="1" indent="-457200">
              <a:lnSpc>
                <a:spcPct val="130000"/>
              </a:lnSpc>
              <a:spcBef>
                <a:spcPts val="0"/>
              </a:spcBef>
              <a:spcAft>
                <a:spcPts val="0"/>
              </a:spcAft>
              <a:buFont typeface="Wingdings" panose="05000000000000000000" pitchFamily="2" charset="2"/>
              <a:buChar char="Ø"/>
            </a:pPr>
            <a:r>
              <a:rPr lang="en-US" altLang="zh-CN" sz="1800" dirty="0">
                <a:solidFill>
                  <a:srgbClr val="202122"/>
                </a:solidFill>
                <a:latin typeface="Arial" panose="020B0604020202020204" pitchFamily="34" charset="0"/>
              </a:rPr>
              <a:t>1815</a:t>
            </a:r>
            <a:r>
              <a:rPr lang="zh-CN" altLang="en-US" sz="1800" dirty="0">
                <a:solidFill>
                  <a:srgbClr val="202122"/>
                </a:solidFill>
                <a:latin typeface="Arial" panose="020B0604020202020204" pitchFamily="34" charset="0"/>
              </a:rPr>
              <a:t>年</a:t>
            </a:r>
            <a:r>
              <a:rPr lang="en-US" altLang="zh-CN" sz="1800" dirty="0">
                <a:solidFill>
                  <a:srgbClr val="202122"/>
                </a:solidFill>
                <a:latin typeface="Arial" panose="020B0604020202020204" pitchFamily="34" charset="0"/>
              </a:rPr>
              <a:t>11</a:t>
            </a:r>
            <a:r>
              <a:rPr lang="zh-CN" altLang="en-US" sz="1800" dirty="0">
                <a:solidFill>
                  <a:srgbClr val="202122"/>
                </a:solidFill>
                <a:latin typeface="Arial" panose="020B0604020202020204" pitchFamily="34" charset="0"/>
              </a:rPr>
              <a:t>月</a:t>
            </a:r>
            <a:r>
              <a:rPr lang="en-US" altLang="zh-CN" sz="1800" dirty="0">
                <a:solidFill>
                  <a:srgbClr val="202122"/>
                </a:solidFill>
                <a:latin typeface="Arial" panose="020B0604020202020204" pitchFamily="34" charset="0"/>
              </a:rPr>
              <a:t>2</a:t>
            </a:r>
            <a:r>
              <a:rPr lang="zh-CN" altLang="en-US" sz="1800" dirty="0">
                <a:solidFill>
                  <a:srgbClr val="202122"/>
                </a:solidFill>
                <a:latin typeface="Arial" panose="020B0604020202020204" pitchFamily="34" charset="0"/>
              </a:rPr>
              <a:t>日－</a:t>
            </a:r>
            <a:r>
              <a:rPr lang="en-US" altLang="zh-CN" sz="1800" dirty="0">
                <a:solidFill>
                  <a:srgbClr val="202122"/>
                </a:solidFill>
                <a:latin typeface="Arial" panose="020B0604020202020204" pitchFamily="34" charset="0"/>
              </a:rPr>
              <a:t>1864</a:t>
            </a:r>
            <a:r>
              <a:rPr lang="zh-CN" altLang="en-US" sz="1800" dirty="0">
                <a:solidFill>
                  <a:srgbClr val="202122"/>
                </a:solidFill>
                <a:latin typeface="Arial" panose="020B0604020202020204" pitchFamily="34" charset="0"/>
              </a:rPr>
              <a:t>年</a:t>
            </a:r>
            <a:r>
              <a:rPr lang="en-US" altLang="zh-CN" sz="1800" dirty="0">
                <a:solidFill>
                  <a:srgbClr val="202122"/>
                </a:solidFill>
                <a:latin typeface="Arial" panose="020B0604020202020204" pitchFamily="34" charset="0"/>
              </a:rPr>
              <a:t>12</a:t>
            </a:r>
            <a:r>
              <a:rPr lang="zh-CN" altLang="en-US" sz="1800" dirty="0">
                <a:solidFill>
                  <a:srgbClr val="202122"/>
                </a:solidFill>
                <a:latin typeface="Arial" panose="020B0604020202020204" pitchFamily="34" charset="0"/>
              </a:rPr>
              <a:t>月</a:t>
            </a:r>
            <a:r>
              <a:rPr lang="en-US" altLang="zh-CN" sz="1800" dirty="0">
                <a:solidFill>
                  <a:srgbClr val="202122"/>
                </a:solidFill>
                <a:latin typeface="Arial" panose="020B0604020202020204" pitchFamily="34" charset="0"/>
              </a:rPr>
              <a:t>8</a:t>
            </a:r>
            <a:r>
              <a:rPr lang="zh-CN" altLang="en-US" sz="1800" dirty="0">
                <a:solidFill>
                  <a:srgbClr val="202122"/>
                </a:solidFill>
                <a:latin typeface="Arial" panose="020B0604020202020204" pitchFamily="34" charset="0"/>
              </a:rPr>
              <a:t>日</a:t>
            </a:r>
            <a:r>
              <a:rPr lang="en-US" altLang="zh-CN" sz="1800" dirty="0">
                <a:solidFill>
                  <a:srgbClr val="202122"/>
                </a:solidFill>
                <a:latin typeface="Arial" panose="020B0604020202020204" pitchFamily="34" charset="0"/>
              </a:rPr>
              <a:t>.</a:t>
            </a:r>
            <a:endParaRPr lang="en-US" altLang="zh-CN" sz="1800" dirty="0">
              <a:solidFill>
                <a:srgbClr val="202122"/>
              </a:solidFill>
              <a:latin typeface="Arial" panose="020B0604020202020204" pitchFamily="34" charset="0"/>
            </a:endParaRPr>
          </a:p>
          <a:p>
            <a:pPr marL="1005840" lvl="1" indent="-457200">
              <a:lnSpc>
                <a:spcPct val="130000"/>
              </a:lnSpc>
              <a:spcBef>
                <a:spcPts val="0"/>
              </a:spcBef>
              <a:spcAft>
                <a:spcPts val="0"/>
              </a:spcAft>
              <a:buFont typeface="Wingdings" panose="05000000000000000000" pitchFamily="2" charset="2"/>
              <a:buChar char="Ø"/>
            </a:pPr>
            <a:r>
              <a:rPr lang="zh-CN" altLang="en-US" sz="1800" dirty="0"/>
              <a:t>英格兰数学家和哲学家，数理逻辑学先驱</a:t>
            </a:r>
            <a:r>
              <a:rPr lang="en-US" altLang="zh-CN" sz="1800" dirty="0"/>
              <a:t>.</a:t>
            </a:r>
            <a:endParaRPr lang="en-US" altLang="zh-CN" sz="1800" dirty="0"/>
          </a:p>
          <a:p>
            <a:pPr marL="1005840" lvl="1" indent="-457200">
              <a:lnSpc>
                <a:spcPct val="130000"/>
              </a:lnSpc>
              <a:spcBef>
                <a:spcPts val="0"/>
              </a:spcBef>
              <a:spcAft>
                <a:spcPts val="0"/>
              </a:spcAft>
              <a:buFont typeface="Wingdings" panose="05000000000000000000" pitchFamily="2" charset="2"/>
              <a:buChar char="Ø"/>
            </a:pPr>
            <a:r>
              <a:rPr lang="en-US" altLang="zh-CN" sz="1800" dirty="0"/>
              <a:t>1854</a:t>
            </a:r>
            <a:r>
              <a:rPr lang="zh-CN" altLang="en-US" sz="1800" dirty="0"/>
              <a:t>年出版</a:t>
            </a:r>
            <a:r>
              <a:rPr lang="en-US" altLang="zh-CN" sz="1800" dirty="0"/>
              <a:t>《The Laws of Thought》</a:t>
            </a:r>
            <a:r>
              <a:rPr lang="zh-CN" altLang="en-US" sz="1800" dirty="0"/>
              <a:t>（思维的</a:t>
            </a:r>
            <a:endParaRPr lang="en-US" altLang="zh-CN" sz="1800" dirty="0"/>
          </a:p>
          <a:p>
            <a:pPr marL="114300" lvl="1" indent="0">
              <a:lnSpc>
                <a:spcPct val="130000"/>
              </a:lnSpc>
              <a:spcBef>
                <a:spcPts val="0"/>
              </a:spcBef>
              <a:spcAft>
                <a:spcPts val="0"/>
              </a:spcAft>
              <a:buNone/>
            </a:pPr>
            <a:r>
              <a:rPr lang="en-US" altLang="zh-CN" sz="1800" dirty="0"/>
              <a:t>                 </a:t>
            </a:r>
            <a:r>
              <a:rPr lang="zh-CN" altLang="en-US" sz="1800" dirty="0"/>
              <a:t>定律</a:t>
            </a:r>
            <a:r>
              <a:rPr lang="en-US" altLang="zh-CN" sz="1800" dirty="0"/>
              <a:t>), </a:t>
            </a:r>
            <a:r>
              <a:rPr lang="zh-CN" altLang="en-US" sz="1800" dirty="0"/>
              <a:t>介绍了现在以他的名字命名的布尔代数</a:t>
            </a:r>
            <a:r>
              <a:rPr lang="en-US" altLang="zh-CN" sz="1800" dirty="0"/>
              <a:t>.</a:t>
            </a:r>
            <a:endParaRPr lang="zh-CN" altLang="en-US" sz="1800" dirty="0"/>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802750" y="727912"/>
            <a:ext cx="1579250" cy="1933775"/>
          </a:xfrm>
          <a:prstGeom prst="rect">
            <a:avLst/>
          </a:prstGeom>
        </p:spPr>
      </p:pic>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600" y="4876800"/>
            <a:ext cx="2670048" cy="148611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Gate</a:t>
            </a:r>
            <a:r>
              <a:rPr lang="en-US" altLang="zh-CN" dirty="0"/>
              <a:t>s</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4343400"/>
              </a:xfrm>
            </p:spPr>
            <p:txBody>
              <a:bodyPr/>
              <a:lstStyle/>
              <a:p>
                <a:r>
                  <a:rPr lang="en-US" dirty="0"/>
                  <a:t>Combinatorial circuits can be constructed using a combination of inverters (</a:t>
                </a:r>
                <a:r>
                  <a:rPr lang="zh-CN" altLang="en-US" dirty="0"/>
                  <a:t>反相器</a:t>
                </a:r>
                <a:r>
                  <a:rPr lang="en-US" dirty="0"/>
                  <a:t>), OR gates </a:t>
                </a:r>
                <a:r>
                  <a:rPr lang="en-US" altLang="zh-CN" dirty="0"/>
                  <a:t>(</a:t>
                </a:r>
                <a:r>
                  <a:rPr lang="zh-CN" altLang="en-US" dirty="0"/>
                  <a:t>或门</a:t>
                </a:r>
                <a:r>
                  <a:rPr lang="en-US" altLang="zh-CN" dirty="0"/>
                  <a:t>)</a:t>
                </a:r>
                <a:r>
                  <a:rPr lang="en-US" dirty="0"/>
                  <a:t>, and </a:t>
                </a:r>
                <a:r>
                  <a:rPr lang="en-US" dirty="0" err="1"/>
                  <a:t>AND</a:t>
                </a:r>
                <a:r>
                  <a:rPr lang="en-US" dirty="0"/>
                  <a:t> gates </a:t>
                </a:r>
                <a:r>
                  <a:rPr lang="en-US" altLang="zh-CN" dirty="0"/>
                  <a:t>(</a:t>
                </a:r>
                <a:r>
                  <a:rPr lang="zh-CN" altLang="en-US" dirty="0"/>
                  <a:t>与门</a:t>
                </a:r>
                <a:r>
                  <a:rPr lang="en-US" altLang="zh-CN" dirty="0"/>
                  <a:t>)</a:t>
                </a:r>
                <a:r>
                  <a:rPr lang="en-US" dirty="0"/>
                  <a:t>. Gates may share input and the output of one or more gates may be input to another.</a:t>
                </a:r>
                <a:endParaRPr lang="en-US" dirty="0"/>
              </a:p>
              <a:p>
                <a:r>
                  <a:rPr lang="en-US" dirty="0"/>
                  <a:t>We show two ways of</a:t>
                </a:r>
                <a:br>
                  <a:rPr lang="en-US" dirty="0"/>
                </a:br>
                <a:r>
                  <a:rPr lang="en-US" dirty="0"/>
                  <a:t>constructing a circuit</a:t>
                </a:r>
                <a:br>
                  <a:rPr lang="en-US" dirty="0"/>
                </a:br>
                <a:r>
                  <a:rPr lang="en-US" dirty="0"/>
                  <a:t>that produces the</a:t>
                </a:r>
                <a:br>
                  <a:rPr lang="en-US" dirty="0"/>
                </a:br>
                <a:r>
                  <a:rPr lang="en-US" dirty="0"/>
                  <a:t>output </a:t>
                </a:r>
                <a:r>
                  <a:rPr lang="en-US" i="1" dirty="0" err="1"/>
                  <a:t>xy</a:t>
                </a:r>
                <a:r>
                  <a:rPr lang="en-US" dirty="0"/>
                  <a:t> + </a:t>
                </a:r>
                <a14:m>
                  <m:oMath xmlns:m="http://schemas.openxmlformats.org/officeDocument/2006/math">
                    <m:acc>
                      <m:accPr>
                        <m:chr m:val="̅"/>
                        <m:ctrlPr>
                          <a:rPr lang="en-US" i="1">
                            <a:latin typeface="Cambria Math" panose="02040503050406030204" pitchFamily="18" charset="0"/>
                          </a:rPr>
                        </m:ctrlPr>
                      </m:accPr>
                      <m:e>
                        <m:r>
                          <m:rPr>
                            <m:nor/>
                          </m:rPr>
                          <a:rPr lang="en-US" i="1">
                            <a:latin typeface="Cambria Math" panose="02040503050406030204" pitchFamily="18" charset="0"/>
                          </a:rPr>
                          <m:t>x</m:t>
                        </m:r>
                      </m:e>
                    </m:acc>
                  </m:oMath>
                </a14:m>
                <a:r>
                  <a:rPr lang="en-US" i="1" dirty="0"/>
                  <a:t>y.</a:t>
                </a:r>
                <a:endParaRPr lang="en-US" i="1"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57200" y="1295400"/>
                <a:ext cx="8229600" cy="4343400"/>
              </a:xfrm>
              <a:blipFill rotWithShape="1">
                <a:blip r:embed="rId1"/>
                <a:stretch>
                  <a:fillRect b="-7368"/>
                </a:stretch>
              </a:blipFill>
            </p:spPr>
            <p:txBody>
              <a:bodyPr/>
              <a:lstStyle/>
              <a:p>
                <a:r>
                  <a:rPr lang="zh-CN" altLang="en-US">
                    <a:noFill/>
                  </a:rPr>
                  <a:t> </a:t>
                </a:r>
              </a:p>
            </p:txBody>
          </p:sp>
        </mc:Fallback>
      </mc:AlternateContent>
      <p:pic>
        <p:nvPicPr>
          <p:cNvPr id="8" name="Picture 3" descr="Two ways to draw the same circuit.&#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562600" y="3764280"/>
            <a:ext cx="3200400" cy="27636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Gates</a:t>
            </a:r>
            <a:r>
              <a:rPr lang="en-US" sz="1500" dirty="0"/>
              <a:t> 2</a:t>
            </a:r>
            <a:endParaRPr lang="en-US" sz="1500" dirty="0"/>
          </a:p>
        </p:txBody>
      </p:sp>
      <p:sp>
        <p:nvSpPr>
          <p:cNvPr id="3" name="Content Placeholder 2"/>
          <p:cNvSpPr>
            <a:spLocks noGrp="1"/>
          </p:cNvSpPr>
          <p:nvPr>
            <p:ph idx="1"/>
          </p:nvPr>
        </p:nvSpPr>
        <p:spPr>
          <a:xfrm>
            <a:off x="457200" y="1295400"/>
            <a:ext cx="8229600" cy="1066800"/>
          </a:xfrm>
        </p:spPr>
        <p:txBody>
          <a:bodyPr/>
          <a:lstStyle/>
          <a:p>
            <a:r>
              <a:rPr lang="en-US" b="1" dirty="0">
                <a:solidFill>
                  <a:srgbClr val="C00000"/>
                </a:solidFill>
              </a:rPr>
              <a:t>Example</a:t>
            </a:r>
            <a:r>
              <a:rPr lang="en-US" dirty="0">
                <a:solidFill>
                  <a:srgbClr val="C00000"/>
                </a:solidFill>
              </a:rPr>
              <a:t>: </a:t>
            </a:r>
            <a:r>
              <a:rPr lang="en-US" dirty="0"/>
              <a:t>Construct circuits that produce these outputs</a:t>
            </a:r>
            <a:endParaRPr lang="en-US" dirty="0"/>
          </a:p>
        </p:txBody>
      </p:sp>
      <p:graphicFrame>
        <p:nvGraphicFramePr>
          <p:cNvPr id="4" name="Object 3"/>
          <p:cNvGraphicFramePr>
            <a:graphicFrameLocks noChangeAspect="1"/>
          </p:cNvGraphicFramePr>
          <p:nvPr/>
        </p:nvGraphicFramePr>
        <p:xfrm>
          <a:off x="546100" y="2438400"/>
          <a:ext cx="2806700" cy="2028604"/>
        </p:xfrm>
        <a:graphic>
          <a:graphicData uri="http://schemas.openxmlformats.org/presentationml/2006/ole">
            <mc:AlternateContent xmlns:mc="http://schemas.openxmlformats.org/markup-compatibility/2006">
              <mc:Choice xmlns:v="urn:schemas-microsoft-com:vml" Requires="v">
                <p:oleObj spid="_x0000_s4099" name="Equation" r:id="rId1" imgW="30784800" imgH="22250400" progId="Equation.DSMT4">
                  <p:embed/>
                </p:oleObj>
              </mc:Choice>
              <mc:Fallback>
                <p:oleObj name="Equation" r:id="rId1" imgW="30784800" imgH="22250400" progId="Equation.DSMT4">
                  <p:embed/>
                  <p:pic>
                    <p:nvPicPr>
                      <p:cNvPr id="0" name="图片 4098"/>
                      <p:cNvPicPr/>
                      <p:nvPr/>
                    </p:nvPicPr>
                    <p:blipFill>
                      <a:blip r:embed="rId2"/>
                      <a:stretch>
                        <a:fillRect/>
                      </a:stretch>
                    </p:blipFill>
                    <p:spPr>
                      <a:xfrm>
                        <a:off x="546100" y="2438400"/>
                        <a:ext cx="2806700" cy="2028604"/>
                      </a:xfrm>
                      <a:prstGeom prst="rect">
                        <a:avLst/>
                      </a:prstGeom>
                    </p:spPr>
                  </p:pic>
                </p:oleObj>
              </mc:Fallback>
            </mc:AlternateContent>
          </a:graphicData>
        </a:graphic>
      </p:graphicFrame>
      <p:pic>
        <p:nvPicPr>
          <p:cNvPr id="6" name="图片 5"/>
          <p:cNvPicPr>
            <a:picLocks noChangeAspect="1"/>
          </p:cNvPicPr>
          <p:nvPr/>
        </p:nvPicPr>
        <p:blipFill>
          <a:blip r:embed="rId3"/>
          <a:stretch>
            <a:fillRect/>
          </a:stretch>
        </p:blipFill>
        <p:spPr>
          <a:xfrm>
            <a:off x="4097336" y="1981200"/>
            <a:ext cx="3567114" cy="1195388"/>
          </a:xfrm>
          <a:prstGeom prst="rect">
            <a:avLst/>
          </a:prstGeom>
        </p:spPr>
      </p:pic>
      <p:pic>
        <p:nvPicPr>
          <p:cNvPr id="9" name="图片 8"/>
          <p:cNvPicPr>
            <a:picLocks noChangeAspect="1"/>
          </p:cNvPicPr>
          <p:nvPr/>
        </p:nvPicPr>
        <p:blipFill>
          <a:blip r:embed="rId4"/>
          <a:stretch>
            <a:fillRect/>
          </a:stretch>
        </p:blipFill>
        <p:spPr>
          <a:xfrm>
            <a:off x="4191000" y="3276600"/>
            <a:ext cx="4707467" cy="1243825"/>
          </a:xfrm>
          <a:prstGeom prst="rect">
            <a:avLst/>
          </a:prstGeom>
        </p:spPr>
      </p:pic>
      <p:pic>
        <p:nvPicPr>
          <p:cNvPr id="11" name="图片 10"/>
          <p:cNvPicPr>
            <a:picLocks noChangeAspect="1"/>
          </p:cNvPicPr>
          <p:nvPr/>
        </p:nvPicPr>
        <p:blipFill>
          <a:blip r:embed="rId5"/>
          <a:stretch>
            <a:fillRect/>
          </a:stretch>
        </p:blipFill>
        <p:spPr>
          <a:xfrm>
            <a:off x="4038600" y="4584700"/>
            <a:ext cx="3886200" cy="20835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Gates</a:t>
            </a:r>
            <a:r>
              <a:rPr lang="en-US" sz="1500" dirty="0"/>
              <a:t> 3</a:t>
            </a:r>
            <a:endParaRPr lang="en-US" sz="1500" dirty="0"/>
          </a:p>
        </p:txBody>
      </p:sp>
      <p:sp>
        <p:nvSpPr>
          <p:cNvPr id="3" name="Content Placeholder 2"/>
          <p:cNvSpPr>
            <a:spLocks noGrp="1"/>
          </p:cNvSpPr>
          <p:nvPr>
            <p:ph idx="1"/>
          </p:nvPr>
        </p:nvSpPr>
        <p:spPr>
          <a:xfrm>
            <a:off x="457200" y="1295400"/>
            <a:ext cx="8229600" cy="3276600"/>
          </a:xfrm>
        </p:spPr>
        <p:txBody>
          <a:bodyPr/>
          <a:lstStyle/>
          <a:p>
            <a:r>
              <a:rPr lang="en-US" sz="2400" b="1" dirty="0">
                <a:solidFill>
                  <a:srgbClr val="C00000"/>
                </a:solidFill>
              </a:rPr>
              <a:t>Example</a:t>
            </a:r>
            <a:r>
              <a:rPr lang="en-US" sz="2400" dirty="0">
                <a:solidFill>
                  <a:srgbClr val="C00000"/>
                </a:solidFill>
              </a:rPr>
              <a:t>: </a:t>
            </a:r>
            <a:r>
              <a:rPr lang="en-US" sz="2400" dirty="0"/>
              <a:t>A committee of three individuals decides issues for an organization. Each individual votes either yes or no for each proposal that arises. A proposal is passed if it receives at least two yes votes. Design a circuit that determines whether a proposal passes.</a:t>
            </a:r>
            <a:endParaRPr lang="en-US" sz="2400" dirty="0"/>
          </a:p>
          <a:p>
            <a:pPr algn="l"/>
            <a:r>
              <a:rPr lang="en-US" altLang="zh-CN" sz="2400" b="1" dirty="0">
                <a:solidFill>
                  <a:srgbClr val="C00000"/>
                </a:solidFill>
              </a:rPr>
              <a:t>Solution</a:t>
            </a:r>
            <a:r>
              <a:rPr lang="en-US" altLang="zh-CN" sz="2400" dirty="0">
                <a:solidFill>
                  <a:srgbClr val="C00000"/>
                </a:solidFill>
              </a:rPr>
              <a:t>:  </a:t>
            </a:r>
            <a:r>
              <a:rPr lang="en-US" altLang="zh-CN" sz="2400" dirty="0"/>
              <a:t>We use x, y, z to denote three individuals, then </a:t>
            </a:r>
            <a:r>
              <a:rPr lang="en-US" altLang="zh-CN" sz="2400" b="0" i="0" u="none" strike="noStrike" baseline="0" dirty="0">
                <a:cs typeface="+mj-lt"/>
              </a:rPr>
              <a:t>the Boolean function that has these output values is </a:t>
            </a:r>
            <a:r>
              <a:rPr lang="en-US" altLang="zh-CN" sz="2400" b="0" i="1" u="none" strike="noStrike" baseline="0" dirty="0" err="1">
                <a:cs typeface="+mj-lt"/>
              </a:rPr>
              <a:t>xy</a:t>
            </a:r>
            <a:r>
              <a:rPr lang="en-US" altLang="zh-CN" sz="2400" b="0" i="1" u="none" strike="noStrike" baseline="0" dirty="0">
                <a:cs typeface="+mj-lt"/>
              </a:rPr>
              <a:t> </a:t>
            </a:r>
            <a:r>
              <a:rPr lang="en-US" altLang="zh-CN" sz="2400" b="0" i="0" u="none" strike="noStrike" baseline="0" dirty="0">
                <a:cs typeface="+mj-lt"/>
              </a:rPr>
              <a:t>+ </a:t>
            </a:r>
            <a:r>
              <a:rPr lang="en-US" altLang="zh-CN" sz="2400" b="0" i="1" u="none" strike="noStrike" baseline="0" dirty="0" err="1">
                <a:cs typeface="+mj-lt"/>
              </a:rPr>
              <a:t>xz</a:t>
            </a:r>
            <a:r>
              <a:rPr lang="en-US" altLang="zh-CN" sz="2400" b="0" i="1" u="none" strike="noStrike" baseline="0" dirty="0">
                <a:cs typeface="+mj-lt"/>
              </a:rPr>
              <a:t> </a:t>
            </a:r>
            <a:r>
              <a:rPr lang="en-US" altLang="zh-CN" sz="2400" b="0" i="0" u="none" strike="noStrike" baseline="0" dirty="0">
                <a:cs typeface="+mj-lt"/>
              </a:rPr>
              <a:t>+ </a:t>
            </a:r>
            <a:r>
              <a:rPr lang="en-US" altLang="zh-CN" sz="2400" b="0" i="1" u="none" strike="noStrike" baseline="0" dirty="0" err="1">
                <a:cs typeface="+mj-lt"/>
              </a:rPr>
              <a:t>yz</a:t>
            </a:r>
            <a:r>
              <a:rPr lang="en-US" altLang="zh-CN" dirty="0">
                <a:cs typeface="+mj-lt"/>
              </a:rPr>
              <a:t>. </a:t>
            </a:r>
            <a:endParaRPr lang="en-US" altLang="zh-CN" dirty="0">
              <a:cs typeface="+mj-lt"/>
            </a:endParaRPr>
          </a:p>
          <a:p>
            <a:endParaRPr lang="en-US" sz="2800" dirty="0">
              <a:cs typeface="+mj-lt"/>
            </a:endParaRPr>
          </a:p>
        </p:txBody>
      </p:sp>
      <p:pic>
        <p:nvPicPr>
          <p:cNvPr id="7" name="图片 6"/>
          <p:cNvPicPr>
            <a:picLocks noChangeAspect="1"/>
          </p:cNvPicPr>
          <p:nvPr/>
        </p:nvPicPr>
        <p:blipFill>
          <a:blip r:embed="rId1"/>
          <a:stretch>
            <a:fillRect/>
          </a:stretch>
        </p:blipFill>
        <p:spPr>
          <a:xfrm>
            <a:off x="2362200" y="4419600"/>
            <a:ext cx="4129088" cy="21348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Gates</a:t>
            </a:r>
            <a:r>
              <a:rPr lang="en-US" sz="1500" dirty="0"/>
              <a:t> 4</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3276600"/>
              </a:xfrm>
            </p:spPr>
            <p:txBody>
              <a:bodyPr/>
              <a:lstStyle/>
              <a:p>
                <a:r>
                  <a:rPr lang="en-US" sz="2000" b="1" dirty="0">
                    <a:solidFill>
                      <a:srgbClr val="C00000"/>
                    </a:solidFill>
                  </a:rPr>
                  <a:t>Example</a:t>
                </a:r>
                <a:r>
                  <a:rPr lang="en-US" sz="2000" dirty="0">
                    <a:solidFill>
                      <a:srgbClr val="C00000"/>
                    </a:solidFill>
                  </a:rPr>
                  <a:t>: </a:t>
                </a:r>
                <a:r>
                  <a:rPr lang="en-US" sz="2000" dirty="0"/>
                  <a:t>Sometimes light fixtures are controlled by more than one switch. Circuits need to be designed so that flipping any one of the switches for the fixture turns the light on when it is off and turns the light off when it is on. Design circuits that accomplish this when there are two switches and when there are three switches.</a:t>
                </a:r>
                <a:endParaRPr lang="en-US" sz="2000" dirty="0"/>
              </a:p>
              <a:p>
                <a:r>
                  <a:rPr lang="en-US" altLang="zh-CN" sz="2000" b="1" dirty="0">
                    <a:solidFill>
                      <a:srgbClr val="C00000"/>
                    </a:solidFill>
                  </a:rPr>
                  <a:t>Solution</a:t>
                </a:r>
                <a:r>
                  <a:rPr lang="en-US" altLang="zh-CN" sz="2000" dirty="0">
                    <a:solidFill>
                      <a:srgbClr val="C00000"/>
                    </a:solidFill>
                  </a:rPr>
                  <a:t>:  </a:t>
                </a:r>
                <a:r>
                  <a:rPr lang="en-US" altLang="zh-CN" sz="2000" dirty="0"/>
                  <a:t>We use x, y denote two switches, then</a:t>
                </a:r>
                <a:r>
                  <a:rPr lang="en-US" altLang="zh-CN" sz="2000" dirty="0">
                    <a:cs typeface="+mj-lt"/>
                  </a:rPr>
                  <a:t> </a:t>
                </a:r>
                <a:r>
                  <a:rPr lang="en-US" altLang="zh-CN" sz="2000" b="0" i="0" u="none" strike="noStrike" baseline="0" dirty="0">
                    <a:cs typeface="+mj-lt"/>
                  </a:rPr>
                  <a:t>the Boolean function that has these output values is </a:t>
                </a:r>
                <a14:m>
                  <m:oMath xmlns:m="http://schemas.openxmlformats.org/officeDocument/2006/math">
                    <m:r>
                      <a:rPr lang="en-US" altLang="zh-CN" sz="1800" b="0" i="1" u="none" strike="noStrike" baseline="0" smtClean="0">
                        <a:latin typeface="Cambria Math" panose="02040503050406030204" pitchFamily="18" charset="0"/>
                      </a:rPr>
                      <m:t>𝑥𝑦</m:t>
                    </m:r>
                  </m:oMath>
                </a14:m>
                <a:r>
                  <a:rPr lang="en-US" altLang="zh-CN" sz="1800" b="0" i="1" u="none" strike="noStrike" baseline="0" dirty="0">
                    <a:latin typeface="STIXGeneral-Italic"/>
                  </a:rPr>
                  <a:t> </a:t>
                </a:r>
                <a:r>
                  <a:rPr lang="en-US" altLang="zh-CN" sz="1800" b="0" i="0" u="none" strike="noStrike" baseline="0" dirty="0">
                    <a:latin typeface="STIXMath-Regular"/>
                  </a:rPr>
                  <a:t>+ </a:t>
                </a:r>
                <a14:m>
                  <m:oMath xmlns:m="http://schemas.openxmlformats.org/officeDocument/2006/math">
                    <m:acc>
                      <m:accPr>
                        <m:chr m:val="̅"/>
                        <m:ctrlPr>
                          <a:rPr lang="en-US" altLang="zh-CN" sz="1800" b="0" i="1" u="none" strike="noStrike" baseline="0" dirty="0" smtClean="0">
                            <a:latin typeface="Cambria Math" panose="02040503050406030204" pitchFamily="18" charset="0"/>
                          </a:rPr>
                        </m:ctrlPr>
                      </m:accPr>
                      <m:e>
                        <m:r>
                          <a:rPr lang="en-US" altLang="zh-CN" sz="1800" i="1" dirty="0">
                            <a:latin typeface="Cambria Math" panose="02040503050406030204" pitchFamily="18" charset="0"/>
                          </a:rPr>
                          <m:t>𝑥</m:t>
                        </m:r>
                      </m:e>
                    </m:acc>
                    <m:acc>
                      <m:accPr>
                        <m:chr m:val="̅"/>
                        <m:ctrlPr>
                          <a:rPr lang="en-US" altLang="zh-CN" sz="1800" i="1" dirty="0">
                            <a:latin typeface="Cambria Math" panose="02040503050406030204" pitchFamily="18" charset="0"/>
                          </a:rPr>
                        </m:ctrlPr>
                      </m:accPr>
                      <m:e>
                        <m:r>
                          <a:rPr lang="en-US" altLang="zh-CN" sz="1800" b="0" i="1" dirty="0" smtClean="0">
                            <a:latin typeface="Cambria Math" panose="02040503050406030204" pitchFamily="18" charset="0"/>
                          </a:rPr>
                          <m:t>𝑦</m:t>
                        </m:r>
                      </m:e>
                    </m:acc>
                  </m:oMath>
                </a14:m>
                <a:r>
                  <a:rPr lang="en-US" altLang="zh-CN" sz="2800" dirty="0"/>
                  <a:t>. </a:t>
                </a:r>
                <a:endParaRPr lang="en-US" altLang="zh-CN" sz="2800" dirty="0"/>
              </a:p>
              <a:p>
                <a:endParaRPr lang="en-US" sz="28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57200" y="1295400"/>
                <a:ext cx="8229600" cy="3276600"/>
              </a:xfrm>
              <a:blipFill rotWithShape="1">
                <a:blip r:embed="rId1"/>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1143000" y="4255013"/>
            <a:ext cx="1685365" cy="2096626"/>
          </a:xfrm>
          <a:prstGeom prst="rect">
            <a:avLst/>
          </a:prstGeom>
        </p:spPr>
      </p:pic>
      <p:pic>
        <p:nvPicPr>
          <p:cNvPr id="8" name="图片 7"/>
          <p:cNvPicPr>
            <a:picLocks noChangeAspect="1"/>
          </p:cNvPicPr>
          <p:nvPr/>
        </p:nvPicPr>
        <p:blipFill>
          <a:blip r:embed="rId3"/>
          <a:stretch>
            <a:fillRect/>
          </a:stretch>
        </p:blipFill>
        <p:spPr>
          <a:xfrm>
            <a:off x="3581400" y="4114800"/>
            <a:ext cx="4953000" cy="22368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Combinations of Gates</a:t>
            </a:r>
            <a:r>
              <a:rPr lang="en-US" sz="1500" dirty="0"/>
              <a:t> 4</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3276600"/>
              </a:xfrm>
            </p:spPr>
            <p:txBody>
              <a:bodyPr/>
              <a:lstStyle/>
              <a:p>
                <a:r>
                  <a:rPr lang="en-US" altLang="zh-CN" sz="2000" b="1" dirty="0">
                    <a:solidFill>
                      <a:srgbClr val="C00000"/>
                    </a:solidFill>
                  </a:rPr>
                  <a:t>Solution</a:t>
                </a:r>
                <a:r>
                  <a:rPr lang="en-US" altLang="zh-CN" sz="2000" dirty="0">
                    <a:solidFill>
                      <a:srgbClr val="C00000"/>
                    </a:solidFill>
                  </a:rPr>
                  <a:t>:  </a:t>
                </a:r>
                <a:r>
                  <a:rPr lang="en-US" altLang="zh-CN" sz="2000" dirty="0"/>
                  <a:t>We use x, y, z denote three switches, then </a:t>
                </a:r>
                <a:r>
                  <a:rPr lang="en-US" altLang="zh-CN" sz="2000" b="0" i="0" u="none" strike="noStrike" baseline="0" dirty="0">
                    <a:latin typeface="STIXGeneral-Regular"/>
                  </a:rPr>
                  <a:t>the Boolean function that has these output values is </a:t>
                </a:r>
                <a14:m>
                  <m:oMath xmlns:m="http://schemas.openxmlformats.org/officeDocument/2006/math">
                    <m:r>
                      <a:rPr lang="en-US" altLang="zh-CN" sz="1800" b="0" i="1" u="none" strike="noStrike" baseline="0" smtClean="0">
                        <a:latin typeface="Cambria Math" panose="02040503050406030204" pitchFamily="18" charset="0"/>
                      </a:rPr>
                      <m:t>𝑥𝑦𝑧</m:t>
                    </m:r>
                    <m:r>
                      <a:rPr lang="en-US" altLang="zh-CN" sz="1800" b="0" i="1" u="none" strike="noStrike" baseline="0" smtClean="0">
                        <a:latin typeface="Cambria Math" panose="02040503050406030204" pitchFamily="18" charset="0"/>
                      </a:rPr>
                      <m:t>+</m:t>
                    </m:r>
                    <m:r>
                      <a:rPr lang="en-US" altLang="zh-CN" sz="1800" i="1">
                        <a:latin typeface="Cambria Math" panose="02040503050406030204" pitchFamily="18" charset="0"/>
                      </a:rPr>
                      <m:t>𝑥</m:t>
                    </m:r>
                    <m:acc>
                      <m:accPr>
                        <m:chr m:val="̅"/>
                        <m:ctrlPr>
                          <a:rPr lang="en-US" altLang="zh-CN" sz="1800" i="1" dirty="0">
                            <a:latin typeface="Cambria Math" panose="02040503050406030204" pitchFamily="18" charset="0"/>
                          </a:rPr>
                        </m:ctrlPr>
                      </m:accPr>
                      <m:e>
                        <m:r>
                          <a:rPr lang="en-US" altLang="zh-CN" sz="1800" b="0" i="1" dirty="0" smtClean="0">
                            <a:latin typeface="Cambria Math" panose="02040503050406030204" pitchFamily="18" charset="0"/>
                          </a:rPr>
                          <m:t>𝑦</m:t>
                        </m:r>
                      </m:e>
                    </m:acc>
                    <m:acc>
                      <m:accPr>
                        <m:chr m:val="̅"/>
                        <m:ctrlPr>
                          <a:rPr lang="en-US" altLang="zh-CN" sz="1800" i="1" dirty="0">
                            <a:latin typeface="Cambria Math" panose="02040503050406030204" pitchFamily="18" charset="0"/>
                          </a:rPr>
                        </m:ctrlPr>
                      </m:accPr>
                      <m:e>
                        <m:r>
                          <a:rPr lang="en-US" altLang="zh-CN" sz="1800" b="0" i="1" dirty="0" smtClean="0">
                            <a:latin typeface="Cambria Math" panose="02040503050406030204" pitchFamily="18" charset="0"/>
                          </a:rPr>
                          <m:t>𝑧</m:t>
                        </m:r>
                      </m:e>
                    </m:acc>
                    <m:r>
                      <a:rPr lang="en-US" altLang="zh-CN" sz="1800" b="0" i="1" smtClean="0">
                        <a:latin typeface="Cambria Math" panose="02040503050406030204" pitchFamily="18" charset="0"/>
                      </a:rPr>
                      <m:t>+</m:t>
                    </m:r>
                    <m:acc>
                      <m:accPr>
                        <m:chr m:val="̅"/>
                        <m:ctrlPr>
                          <a:rPr lang="en-US" altLang="zh-CN" sz="1800" b="0" i="1" u="none" strike="noStrike" baseline="0" dirty="0" smtClean="0">
                            <a:latin typeface="Cambria Math" panose="02040503050406030204" pitchFamily="18" charset="0"/>
                          </a:rPr>
                        </m:ctrlPr>
                      </m:accPr>
                      <m:e>
                        <m:r>
                          <a:rPr lang="en-US" altLang="zh-CN" sz="1800" i="1" dirty="0">
                            <a:latin typeface="Cambria Math" panose="02040503050406030204" pitchFamily="18" charset="0"/>
                          </a:rPr>
                          <m:t>𝑥</m:t>
                        </m:r>
                      </m:e>
                    </m:acc>
                    <m:r>
                      <a:rPr lang="en-US" altLang="zh-CN" sz="1800" b="0" i="1" dirty="0" smtClean="0">
                        <a:latin typeface="Cambria Math" panose="02040503050406030204" pitchFamily="18" charset="0"/>
                      </a:rPr>
                      <m:t>𝑦</m:t>
                    </m:r>
                    <m:acc>
                      <m:accPr>
                        <m:chr m:val="̅"/>
                        <m:ctrlPr>
                          <a:rPr lang="en-US" altLang="zh-CN" sz="1800" i="1" dirty="0">
                            <a:latin typeface="Cambria Math" panose="02040503050406030204" pitchFamily="18" charset="0"/>
                          </a:rPr>
                        </m:ctrlPr>
                      </m:accPr>
                      <m:e>
                        <m:r>
                          <a:rPr lang="en-US" altLang="zh-CN" sz="1800" b="0" i="1" dirty="0" smtClean="0">
                            <a:latin typeface="Cambria Math" panose="02040503050406030204" pitchFamily="18" charset="0"/>
                          </a:rPr>
                          <m:t>𝑧</m:t>
                        </m:r>
                      </m:e>
                    </m:acc>
                    <m:r>
                      <a:rPr lang="en-US" altLang="zh-CN" sz="1800" b="0" i="1" dirty="0" smtClean="0">
                        <a:latin typeface="Cambria Math" panose="02040503050406030204" pitchFamily="18" charset="0"/>
                      </a:rPr>
                      <m:t>+</m:t>
                    </m:r>
                    <m:acc>
                      <m:accPr>
                        <m:chr m:val="̅"/>
                        <m:ctrlPr>
                          <a:rPr lang="en-US" altLang="zh-CN" sz="1800" i="1" dirty="0">
                            <a:latin typeface="Cambria Math" panose="02040503050406030204" pitchFamily="18" charset="0"/>
                          </a:rPr>
                        </m:ctrlPr>
                      </m:accPr>
                      <m:e>
                        <m:r>
                          <a:rPr lang="en-US" altLang="zh-CN" sz="1800" b="0" i="1" dirty="0" smtClean="0">
                            <a:latin typeface="Cambria Math" panose="02040503050406030204" pitchFamily="18" charset="0"/>
                          </a:rPr>
                          <m:t>𝑥</m:t>
                        </m:r>
                      </m:e>
                    </m:acc>
                    <m:acc>
                      <m:accPr>
                        <m:chr m:val="̅"/>
                        <m:ctrlPr>
                          <a:rPr lang="en-US" altLang="zh-CN" sz="1800" i="1" dirty="0">
                            <a:latin typeface="Cambria Math" panose="02040503050406030204" pitchFamily="18" charset="0"/>
                          </a:rPr>
                        </m:ctrlPr>
                      </m:accPr>
                      <m:e>
                        <m:r>
                          <a:rPr lang="en-US" altLang="zh-CN" sz="1800" b="0" i="1" dirty="0" smtClean="0">
                            <a:latin typeface="Cambria Math" panose="02040503050406030204" pitchFamily="18" charset="0"/>
                          </a:rPr>
                          <m:t>𝑦</m:t>
                        </m:r>
                      </m:e>
                    </m:acc>
                    <m:r>
                      <a:rPr lang="en-US" altLang="zh-CN" sz="1800" b="0" i="1" dirty="0" smtClean="0">
                        <a:latin typeface="Cambria Math" panose="02040503050406030204" pitchFamily="18" charset="0"/>
                      </a:rPr>
                      <m:t>𝑧</m:t>
                    </m:r>
                  </m:oMath>
                </a14:m>
                <a:r>
                  <a:rPr lang="en-US" altLang="zh-CN" sz="2800" dirty="0"/>
                  <a:t>. </a:t>
                </a:r>
                <a:endParaRPr lang="en-US" altLang="zh-CN" sz="2800" dirty="0"/>
              </a:p>
              <a:p>
                <a:endParaRPr lang="en-US" sz="28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57200" y="1295400"/>
                <a:ext cx="8229600" cy="3276600"/>
              </a:xfrm>
              <a:blipFill rotWithShape="1">
                <a:blip r:embed="rId1"/>
                <a:stretch>
                  <a:fillRect t="-717"/>
                </a:stretch>
              </a:blipFill>
            </p:spPr>
            <p:txBody>
              <a:bodyPr/>
              <a:lstStyle/>
              <a:p>
                <a:r>
                  <a:rPr lang="zh-CN" altLang="en-US">
                    <a:noFill/>
                  </a:rPr>
                  <a:t> </a:t>
                </a:r>
              </a:p>
            </p:txBody>
          </p:sp>
        </mc:Fallback>
      </mc:AlternateContent>
      <p:pic>
        <p:nvPicPr>
          <p:cNvPr id="6" name="图片 5"/>
          <p:cNvPicPr>
            <a:picLocks noChangeAspect="1"/>
          </p:cNvPicPr>
          <p:nvPr/>
        </p:nvPicPr>
        <p:blipFill>
          <a:blip r:embed="rId2"/>
          <a:stretch>
            <a:fillRect/>
          </a:stretch>
        </p:blipFill>
        <p:spPr>
          <a:xfrm>
            <a:off x="381000" y="2574130"/>
            <a:ext cx="2051453" cy="3433763"/>
          </a:xfrm>
          <a:prstGeom prst="rect">
            <a:avLst/>
          </a:prstGeom>
        </p:spPr>
      </p:pic>
      <p:pic>
        <p:nvPicPr>
          <p:cNvPr id="9" name="图片 8"/>
          <p:cNvPicPr>
            <a:picLocks noChangeAspect="1"/>
          </p:cNvPicPr>
          <p:nvPr/>
        </p:nvPicPr>
        <p:blipFill>
          <a:blip r:embed="rId3"/>
          <a:stretch>
            <a:fillRect/>
          </a:stretch>
        </p:blipFill>
        <p:spPr>
          <a:xfrm>
            <a:off x="3505200" y="2209800"/>
            <a:ext cx="4957192" cy="41624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Adders </a:t>
            </a:r>
            <a:r>
              <a:rPr lang="zh-CN" altLang="en-US" dirty="0"/>
              <a:t>加法器</a:t>
            </a:r>
            <a:endParaRPr lang="en-US" sz="1500" dirty="0"/>
          </a:p>
        </p:txBody>
      </p:sp>
      <p:sp>
        <p:nvSpPr>
          <p:cNvPr id="3" name="Content Placeholder 2"/>
          <p:cNvSpPr>
            <a:spLocks noGrp="1"/>
          </p:cNvSpPr>
          <p:nvPr>
            <p:ph idx="1"/>
          </p:nvPr>
        </p:nvSpPr>
        <p:spPr>
          <a:xfrm>
            <a:off x="457200" y="1295400"/>
            <a:ext cx="8458200" cy="2565400"/>
          </a:xfrm>
        </p:spPr>
        <p:txBody>
          <a:bodyPr/>
          <a:lstStyle/>
          <a:p>
            <a:pPr>
              <a:spcBef>
                <a:spcPts val="600"/>
              </a:spcBef>
            </a:pPr>
            <a:r>
              <a:rPr lang="en-US" sz="2400" dirty="0"/>
              <a:t>Logic circuits can be used to add two positive integers from their binary expansions. </a:t>
            </a:r>
            <a:endParaRPr lang="en-US" sz="2400" dirty="0"/>
          </a:p>
          <a:p>
            <a:pPr>
              <a:spcBef>
                <a:spcPts val="600"/>
              </a:spcBef>
            </a:pPr>
            <a:r>
              <a:rPr lang="en-US" sz="2400" dirty="0"/>
              <a:t>The first step is to build a </a:t>
            </a:r>
            <a:r>
              <a:rPr lang="en-US" sz="2400" i="1" dirty="0">
                <a:solidFill>
                  <a:srgbClr val="C00000"/>
                </a:solidFill>
              </a:rPr>
              <a:t>half adder </a:t>
            </a:r>
            <a:r>
              <a:rPr lang="en-US" altLang="zh-CN" sz="2400" dirty="0"/>
              <a:t>(</a:t>
            </a:r>
            <a:r>
              <a:rPr lang="zh-CN" altLang="en-US" sz="2400" dirty="0"/>
              <a:t>半加法器</a:t>
            </a:r>
            <a:r>
              <a:rPr lang="en-US" altLang="zh-CN" sz="2400" dirty="0"/>
              <a:t>)</a:t>
            </a:r>
            <a:r>
              <a:rPr lang="zh-CN" altLang="en-US" sz="2400" dirty="0"/>
              <a:t> </a:t>
            </a:r>
            <a:r>
              <a:rPr lang="en-US" sz="2400" dirty="0"/>
              <a:t>that adds two bits, but which does not accept a carry </a:t>
            </a:r>
            <a:r>
              <a:rPr lang="en-US" altLang="zh-CN" sz="2400" dirty="0"/>
              <a:t>(</a:t>
            </a:r>
            <a:r>
              <a:rPr lang="zh-CN" altLang="en-US" sz="2400" dirty="0"/>
              <a:t>进位</a:t>
            </a:r>
            <a:r>
              <a:rPr lang="en-US" altLang="zh-CN" sz="2400" dirty="0"/>
              <a:t>)</a:t>
            </a:r>
            <a:r>
              <a:rPr lang="zh-CN" altLang="en-US" sz="2400" dirty="0"/>
              <a:t> </a:t>
            </a:r>
            <a:r>
              <a:rPr lang="en-US" sz="2400" dirty="0"/>
              <a:t>from a previous addition.</a:t>
            </a:r>
            <a:endParaRPr lang="en-US" sz="2400" dirty="0"/>
          </a:p>
          <a:p>
            <a:pPr>
              <a:spcBef>
                <a:spcPts val="600"/>
              </a:spcBef>
            </a:pPr>
            <a:r>
              <a:rPr lang="en-US" sz="2400" dirty="0"/>
              <a:t>Since the circuit has more than one output, it is a </a:t>
            </a:r>
            <a:r>
              <a:rPr lang="en-US" sz="2400" i="1" dirty="0">
                <a:solidFill>
                  <a:srgbClr val="C00000"/>
                </a:solidFill>
              </a:rPr>
              <a:t>multiple output circuit </a:t>
            </a:r>
            <a:r>
              <a:rPr lang="en-US" altLang="zh-CN" sz="2400" dirty="0"/>
              <a:t>(</a:t>
            </a:r>
            <a:r>
              <a:rPr lang="zh-CN" altLang="en-US" sz="2400" dirty="0"/>
              <a:t>多重输出电路</a:t>
            </a:r>
            <a:r>
              <a:rPr lang="en-US" altLang="zh-CN" sz="2400" dirty="0"/>
              <a:t>)</a:t>
            </a:r>
            <a:r>
              <a:rPr lang="zh-CN" altLang="en-US" sz="2400" dirty="0"/>
              <a:t> </a:t>
            </a:r>
            <a:r>
              <a:rPr lang="en-US" sz="2400" dirty="0"/>
              <a:t>.</a:t>
            </a:r>
            <a:endParaRPr lang="en-US" sz="2400" dirty="0"/>
          </a:p>
        </p:txBody>
      </p:sp>
      <p:sp>
        <p:nvSpPr>
          <p:cNvPr id="9" name="Content Placeholder 3"/>
          <p:cNvSpPr>
            <a:spLocks noGrp="1"/>
          </p:cNvSpPr>
          <p:nvPr>
            <p:ph idx="13"/>
          </p:nvPr>
        </p:nvSpPr>
        <p:spPr>
          <a:xfrm>
            <a:off x="1143000" y="3937000"/>
            <a:ext cx="3108960" cy="685800"/>
          </a:xfrm>
          <a:solidFill>
            <a:srgbClr val="E1F3FF"/>
          </a:solidFill>
          <a:ln w="28575">
            <a:solidFill>
              <a:srgbClr val="00B0F0"/>
            </a:solidFill>
          </a:ln>
        </p:spPr>
        <p:txBody>
          <a:bodyPr/>
          <a:lstStyle/>
          <a:p>
            <a:r>
              <a:rPr lang="en-US" sz="2000" b="1" dirty="0"/>
              <a:t>TABLE 3 </a:t>
            </a:r>
            <a:r>
              <a:rPr lang="en-US" sz="2000" dirty="0"/>
              <a:t>Input and Output for the Half Adder.</a:t>
            </a:r>
            <a:endParaRPr lang="en-US" sz="2000" dirty="0"/>
          </a:p>
        </p:txBody>
      </p:sp>
      <p:graphicFrame>
        <p:nvGraphicFramePr>
          <p:cNvPr id="11" name="Table 4"/>
          <p:cNvGraphicFramePr>
            <a:graphicFrameLocks noGrp="1"/>
          </p:cNvGraphicFramePr>
          <p:nvPr/>
        </p:nvGraphicFramePr>
        <p:xfrm>
          <a:off x="1143000" y="4622800"/>
          <a:ext cx="3108960" cy="1930400"/>
        </p:xfrm>
        <a:graphic>
          <a:graphicData uri="http://schemas.openxmlformats.org/drawingml/2006/table">
            <a:tbl>
              <a:tblPr firstRow="1" bandRow="1">
                <a:tableStyleId>{5C22544A-7EE6-4342-B048-85BDC9FD1C3A}</a:tableStyleId>
              </a:tblPr>
              <a:tblGrid>
                <a:gridCol w="731520"/>
                <a:gridCol w="731520"/>
                <a:gridCol w="914400"/>
                <a:gridCol w="731520"/>
              </a:tblGrid>
              <a:tr h="370840">
                <a:tc>
                  <a:txBody>
                    <a:bodyPr/>
                    <a:lstStyle/>
                    <a:p>
                      <a:pPr algn="r"/>
                      <a:r>
                        <a:rPr lang="en-US" sz="1800" b="1" i="1" u="none" strike="noStrike" kern="1200" baseline="0" dirty="0">
                          <a:solidFill>
                            <a:schemeClr val="tx1"/>
                          </a:solidFill>
                          <a:latin typeface="+mn-lt"/>
                          <a:ea typeface="+mn-ea"/>
                          <a:cs typeface="+mn-cs"/>
                        </a:rPr>
                        <a:t>Input</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endParaRPr lang="en-US" dirty="0">
                        <a:solidFill>
                          <a:schemeClr val="tx1"/>
                        </a:solidFill>
                      </a:endParaRP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r"/>
                      <a:r>
                        <a:rPr lang="en-US" sz="1800" b="1" i="1" u="none" strike="noStrike" kern="1200" baseline="0" dirty="0">
                          <a:solidFill>
                            <a:schemeClr val="tx1"/>
                          </a:solidFill>
                          <a:latin typeface="+mn-lt"/>
                          <a:ea typeface="+mn-ea"/>
                          <a:cs typeface="+mn-cs"/>
                        </a:rPr>
                        <a:t>Output</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endParaRPr lang="en-US" dirty="0">
                        <a:solidFill>
                          <a:schemeClr val="tx1"/>
                        </a:solidFill>
                      </a:endParaRP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370840">
                <a:tc>
                  <a:txBody>
                    <a:bodyPr/>
                    <a:lstStyle/>
                    <a:p>
                      <a:pPr algn="ctr"/>
                      <a:r>
                        <a:rPr lang="en-US" b="1" i="1" dirty="0"/>
                        <a:t>x</a:t>
                      </a:r>
                      <a:endParaRPr lang="en-US" b="1" i="1"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y</a:t>
                      </a:r>
                      <a:endParaRPr lang="en-US" b="1" i="1"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s</a:t>
                      </a:r>
                      <a:endParaRPr lang="en-US" b="1" i="1"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c</a:t>
                      </a:r>
                      <a:endParaRPr lang="en-US" b="1" i="1"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370840">
                <a:tc>
                  <a:txBody>
                    <a:bodyPr/>
                    <a:lstStyle/>
                    <a:p>
                      <a:pPr algn="ctr"/>
                      <a:r>
                        <a:rPr lang="en-US" dirty="0"/>
                        <a:t>1</a:t>
                      </a:r>
                      <a:endParaRPr lang="en-US" dirty="0"/>
                    </a:p>
                    <a:p>
                      <a:pPr algn="ctr"/>
                      <a:r>
                        <a:rPr lang="en-US" dirty="0"/>
                        <a:t>1</a:t>
                      </a:r>
                      <a:endParaRPr lang="en-US" dirty="0"/>
                    </a:p>
                    <a:p>
                      <a:pPr algn="ctr"/>
                      <a:r>
                        <a:rPr lang="en-US" dirty="0"/>
                        <a:t>0</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endParaRPr lang="en-US" dirty="0"/>
                    </a:p>
                    <a:p>
                      <a:pPr algn="ctr"/>
                      <a:r>
                        <a:rPr lang="en-US" dirty="0"/>
                        <a:t>0</a:t>
                      </a:r>
                      <a:endParaRPr lang="en-US" dirty="0"/>
                    </a:p>
                    <a:p>
                      <a:pPr algn="ctr"/>
                      <a:r>
                        <a:rPr lang="en-US" dirty="0"/>
                        <a:t>1</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0</a:t>
                      </a:r>
                      <a:endParaRPr lang="en-US" dirty="0"/>
                    </a:p>
                    <a:p>
                      <a:pPr algn="ctr"/>
                      <a:r>
                        <a:rPr lang="en-US" dirty="0"/>
                        <a:t>1</a:t>
                      </a:r>
                      <a:endParaRPr lang="en-US" dirty="0"/>
                    </a:p>
                    <a:p>
                      <a:pPr algn="ctr"/>
                      <a:r>
                        <a:rPr lang="en-US" dirty="0"/>
                        <a:t>1</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endParaRPr lang="en-US" dirty="0"/>
                    </a:p>
                    <a:p>
                      <a:pPr algn="ctr"/>
                      <a:r>
                        <a:rPr lang="en-US" dirty="0"/>
                        <a:t>0</a:t>
                      </a:r>
                      <a:endParaRPr lang="en-US" dirty="0"/>
                    </a:p>
                    <a:p>
                      <a:pPr algn="ctr"/>
                      <a:r>
                        <a:rPr lang="en-US" dirty="0"/>
                        <a:t>0</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bl>
          </a:graphicData>
        </a:graphic>
      </p:graphicFrame>
      <p:pic>
        <p:nvPicPr>
          <p:cNvPr id="10" name="Picture 5" descr="The half adder.&#10;"/>
          <p:cNvPicPr>
            <a:picLocks noGrp="1" noChangeAspect="1" noChangeArrowheads="1"/>
          </p:cNvPicPr>
          <p:nvPr>
            <p:ph idx="14"/>
          </p:nvPr>
        </p:nvPicPr>
        <p:blipFill>
          <a:blip r:embed="rId1">
            <a:extLst>
              <a:ext uri="{28A0092B-C50C-407E-A947-70E740481C1C}">
                <a14:useLocalDpi xmlns:a14="http://schemas.microsoft.com/office/drawing/2010/main" val="0"/>
              </a:ext>
            </a:extLst>
          </a:blip>
          <a:stretch>
            <a:fillRect/>
          </a:stretch>
        </p:blipFill>
        <p:spPr bwMode="auto">
          <a:xfrm>
            <a:off x="4924177" y="5019582"/>
            <a:ext cx="4102870" cy="1697172"/>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4916695" y="3847816"/>
            <a:ext cx="4572000" cy="400110"/>
          </a:xfrm>
          <a:prstGeom prst="rect">
            <a:avLst/>
          </a:prstGeom>
          <a:noFill/>
        </p:spPr>
        <p:txBody>
          <a:bodyPr wrap="square">
            <a:spAutoFit/>
          </a:bodyPr>
          <a:lstStyle/>
          <a:p>
            <a:r>
              <a:rPr lang="en-US" altLang="zh-CN" sz="2000" b="0" i="1" u="none" strike="noStrike" baseline="0" dirty="0">
                <a:solidFill>
                  <a:srgbClr val="C00000"/>
                </a:solidFill>
                <a:latin typeface="STIXGeneral-Italic"/>
              </a:rPr>
              <a:t>c </a:t>
            </a:r>
            <a:r>
              <a:rPr lang="en-US" altLang="zh-CN" sz="2000" b="0" i="0" u="none" strike="noStrike" baseline="0" dirty="0">
                <a:solidFill>
                  <a:srgbClr val="C00000"/>
                </a:solidFill>
                <a:latin typeface="STIXMath-Regular"/>
              </a:rPr>
              <a:t>= </a:t>
            </a:r>
            <a:r>
              <a:rPr lang="en-US" altLang="zh-CN" sz="2000" b="0" i="1" u="none" strike="noStrike" baseline="0" dirty="0" err="1">
                <a:solidFill>
                  <a:srgbClr val="C00000"/>
                </a:solidFill>
                <a:latin typeface="STIXGeneral-Italic"/>
              </a:rPr>
              <a:t>xy</a:t>
            </a:r>
            <a:endParaRPr lang="zh-CN" altLang="en-US" sz="2000" dirty="0">
              <a:solidFill>
                <a:srgbClr val="C00000"/>
              </a:solidFill>
            </a:endParaRPr>
          </a:p>
        </p:txBody>
      </p:sp>
      <mc:AlternateContent xmlns:mc="http://schemas.openxmlformats.org/markup-compatibility/2006">
        <mc:Choice xmlns:a14="http://schemas.microsoft.com/office/drawing/2010/main" Requires="a14">
          <p:sp>
            <p:nvSpPr>
              <p:cNvPr id="12" name="文本框 11"/>
              <p:cNvSpPr txBox="1"/>
              <p:nvPr/>
            </p:nvSpPr>
            <p:spPr>
              <a:xfrm>
                <a:off x="4916695" y="4237411"/>
                <a:ext cx="4686300" cy="405560"/>
              </a:xfrm>
              <a:prstGeom prst="rect">
                <a:avLst/>
              </a:prstGeom>
              <a:noFill/>
            </p:spPr>
            <p:txBody>
              <a:bodyPr wrap="square">
                <a:spAutoFit/>
              </a:bodyPr>
              <a:lstStyle/>
              <a:p>
                <a:r>
                  <a:rPr lang="es-ES" altLang="zh-CN" sz="2000" b="0" i="1" u="none" strike="noStrike" baseline="0" dirty="0">
                    <a:solidFill>
                      <a:srgbClr val="C00000"/>
                    </a:solidFill>
                    <a:latin typeface="STIXMath-Regular"/>
                  </a:rPr>
                  <a:t>s</a:t>
                </a:r>
                <a:r>
                  <a:rPr lang="es-ES" altLang="zh-CN" sz="2000" b="0" i="0" u="none" strike="noStrike" baseline="0" dirty="0">
                    <a:solidFill>
                      <a:srgbClr val="C00000"/>
                    </a:solidFill>
                    <a:latin typeface="STIXMath-Regular"/>
                  </a:rPr>
                  <a:t>= </a:t>
                </a:r>
                <a14:m>
                  <m:oMath xmlns:m="http://schemas.openxmlformats.org/officeDocument/2006/math">
                    <m:r>
                      <a:rPr lang="en-US" altLang="zh-CN" sz="2000" b="0" i="1" dirty="0" smtClean="0">
                        <a:solidFill>
                          <a:srgbClr val="C00000"/>
                        </a:solidFill>
                        <a:latin typeface="Cambria Math" panose="02040503050406030204" pitchFamily="18" charset="0"/>
                      </a:rPr>
                      <m:t>𝑥</m:t>
                    </m:r>
                    <m:acc>
                      <m:accPr>
                        <m:chr m:val="̅"/>
                        <m:ctrlPr>
                          <a:rPr lang="en-US" altLang="zh-CN" sz="2000" i="1" dirty="0">
                            <a:solidFill>
                              <a:srgbClr val="C00000"/>
                            </a:solidFill>
                            <a:latin typeface="Cambria Math" panose="02040503050406030204" pitchFamily="18" charset="0"/>
                          </a:rPr>
                        </m:ctrlPr>
                      </m:accPr>
                      <m:e>
                        <m:r>
                          <a:rPr lang="en-US" altLang="zh-CN" sz="2000" b="0" i="1" dirty="0" smtClean="0">
                            <a:solidFill>
                              <a:srgbClr val="C00000"/>
                            </a:solidFill>
                            <a:latin typeface="Cambria Math" panose="02040503050406030204" pitchFamily="18" charset="0"/>
                          </a:rPr>
                          <m:t>𝑦</m:t>
                        </m:r>
                      </m:e>
                    </m:acc>
                  </m:oMath>
                </a14:m>
                <a:r>
                  <a:rPr lang="es-ES" altLang="zh-CN" sz="2000" b="0" i="1" u="none" strike="noStrike" baseline="0" dirty="0">
                    <a:solidFill>
                      <a:srgbClr val="C00000"/>
                    </a:solidFill>
                    <a:latin typeface="STIXGeneral-Italic"/>
                  </a:rPr>
                  <a:t> </a:t>
                </a:r>
                <a:r>
                  <a:rPr lang="es-ES" altLang="zh-CN" sz="2000" b="0" i="0" u="none" strike="noStrike" baseline="0" dirty="0">
                    <a:solidFill>
                      <a:srgbClr val="C00000"/>
                    </a:solidFill>
                    <a:latin typeface="STIXMath-Regular"/>
                  </a:rPr>
                  <a:t>+</a:t>
                </a:r>
                <a:r>
                  <a:rPr lang="en-US" altLang="zh-CN" sz="2000" dirty="0">
                    <a:solidFill>
                      <a:srgbClr val="C00000"/>
                    </a:solidFill>
                  </a:rPr>
                  <a:t> </a:t>
                </a:r>
                <a14:m>
                  <m:oMath xmlns:m="http://schemas.openxmlformats.org/officeDocument/2006/math">
                    <m:acc>
                      <m:accPr>
                        <m:chr m:val="̅"/>
                        <m:ctrlPr>
                          <a:rPr lang="en-US" altLang="zh-CN" sz="2000" i="1" dirty="0">
                            <a:solidFill>
                              <a:srgbClr val="C00000"/>
                            </a:solidFill>
                            <a:latin typeface="Cambria Math" panose="02040503050406030204" pitchFamily="18" charset="0"/>
                          </a:rPr>
                        </m:ctrlPr>
                      </m:accPr>
                      <m:e>
                        <m:r>
                          <a:rPr lang="en-US" altLang="zh-CN" sz="2000" i="1" dirty="0">
                            <a:solidFill>
                              <a:srgbClr val="C00000"/>
                            </a:solidFill>
                            <a:latin typeface="Cambria Math" panose="02040503050406030204" pitchFamily="18" charset="0"/>
                          </a:rPr>
                          <m:t>𝑥</m:t>
                        </m:r>
                      </m:e>
                    </m:acc>
                    <m:r>
                      <m:rPr>
                        <m:sty m:val="p"/>
                      </m:rPr>
                      <a:rPr lang="en-US" altLang="zh-CN" sz="2000" i="1" dirty="0" smtClean="0">
                        <a:solidFill>
                          <a:srgbClr val="C00000"/>
                        </a:solidFill>
                        <a:latin typeface="Cambria Math" panose="02040503050406030204" pitchFamily="18" charset="0"/>
                      </a:rPr>
                      <m:t>y</m:t>
                    </m:r>
                  </m:oMath>
                </a14:m>
                <a:r>
                  <a:rPr lang="es-ES" altLang="zh-CN" sz="2000" b="0" i="1" u="none" strike="noStrike" baseline="0" dirty="0">
                    <a:solidFill>
                      <a:srgbClr val="C00000"/>
                    </a:solidFill>
                    <a:latin typeface="STIXGeneral-Italic"/>
                  </a:rPr>
                  <a:t> </a:t>
                </a:r>
                <a:r>
                  <a:rPr lang="es-ES" altLang="zh-CN" sz="2000" b="0" i="0" u="none" strike="noStrike" baseline="0" dirty="0">
                    <a:solidFill>
                      <a:srgbClr val="C00000"/>
                    </a:solidFill>
                    <a:latin typeface="STIXMath-Regular"/>
                  </a:rPr>
                  <a:t>= </a:t>
                </a:r>
                <a:r>
                  <a:rPr lang="es-ES" altLang="zh-CN" sz="2000" b="0" i="0" u="none" strike="noStrike" baseline="0" dirty="0">
                    <a:solidFill>
                      <a:srgbClr val="C00000"/>
                    </a:solidFill>
                    <a:latin typeface="STIXGeneral-Regular"/>
                  </a:rPr>
                  <a:t>(</a:t>
                </a:r>
                <a:r>
                  <a:rPr lang="es-ES" altLang="zh-CN" sz="2000" b="0" i="1" u="none" strike="noStrike" baseline="0" dirty="0">
                    <a:solidFill>
                      <a:srgbClr val="C00000"/>
                    </a:solidFill>
                    <a:latin typeface="STIXGeneral-Italic"/>
                  </a:rPr>
                  <a:t>x </a:t>
                </a:r>
                <a:r>
                  <a:rPr lang="es-ES" altLang="zh-CN" sz="2000" b="0" i="0" u="none" strike="noStrike" baseline="0" dirty="0">
                    <a:solidFill>
                      <a:srgbClr val="C00000"/>
                    </a:solidFill>
                    <a:latin typeface="STIXMath-Regular"/>
                  </a:rPr>
                  <a:t>+ </a:t>
                </a:r>
                <a:r>
                  <a:rPr lang="es-ES" altLang="zh-CN" sz="2000" b="0" i="1" u="none" strike="noStrike" baseline="0" dirty="0">
                    <a:solidFill>
                      <a:srgbClr val="C00000"/>
                    </a:solidFill>
                    <a:latin typeface="STIXGeneral-Italic"/>
                  </a:rPr>
                  <a:t>y</a:t>
                </a:r>
                <a:r>
                  <a:rPr lang="es-ES" altLang="zh-CN" sz="2000" b="0" i="0" u="none" strike="noStrike" baseline="0" dirty="0">
                    <a:solidFill>
                      <a:srgbClr val="C00000"/>
                    </a:solidFill>
                    <a:latin typeface="STIXGeneral-Regular"/>
                  </a:rPr>
                  <a:t>)</a:t>
                </a:r>
                <a14:m>
                  <m:oMath xmlns:m="http://schemas.openxmlformats.org/officeDocument/2006/math">
                    <m:acc>
                      <m:accPr>
                        <m:chr m:val="̅"/>
                        <m:ctrlPr>
                          <a:rPr lang="es-ES" altLang="zh-CN" sz="2000" b="0" i="1" u="none" strike="noStrike" baseline="0" smtClean="0">
                            <a:solidFill>
                              <a:srgbClr val="C00000"/>
                            </a:solidFill>
                            <a:latin typeface="Cambria Math" panose="02040503050406030204" pitchFamily="18" charset="0"/>
                          </a:rPr>
                        </m:ctrlPr>
                      </m:accPr>
                      <m:e>
                        <m:r>
                          <m:rPr>
                            <m:nor/>
                          </m:rPr>
                          <a:rPr lang="es-ES" altLang="zh-CN" sz="2000" dirty="0">
                            <a:solidFill>
                              <a:srgbClr val="C00000"/>
                            </a:solidFill>
                            <a:latin typeface="STIXGeneral-Regular"/>
                          </a:rPr>
                          <m:t>(</m:t>
                        </m:r>
                        <m:r>
                          <m:rPr>
                            <m:nor/>
                          </m:rPr>
                          <a:rPr lang="es-ES" altLang="zh-CN" sz="2000" i="1" dirty="0">
                            <a:solidFill>
                              <a:srgbClr val="C00000"/>
                            </a:solidFill>
                            <a:latin typeface="STIXGeneral-Italic"/>
                          </a:rPr>
                          <m:t>xy</m:t>
                        </m:r>
                        <m:r>
                          <m:rPr>
                            <m:nor/>
                          </m:rPr>
                          <a:rPr lang="es-ES" altLang="zh-CN" sz="2000" dirty="0">
                            <a:solidFill>
                              <a:srgbClr val="C00000"/>
                            </a:solidFill>
                            <a:latin typeface="STIXGeneral-Regular"/>
                          </a:rPr>
                          <m:t>)</m:t>
                        </m:r>
                      </m:e>
                    </m:acc>
                  </m:oMath>
                </a14:m>
                <a:r>
                  <a:rPr lang="es-ES" altLang="zh-CN" sz="2000" b="0" i="0" u="none" strike="noStrike" baseline="0" dirty="0">
                    <a:solidFill>
                      <a:srgbClr val="C00000"/>
                    </a:solidFill>
                    <a:latin typeface="STIXGeneral-Regular"/>
                  </a:rPr>
                  <a:t>.</a:t>
                </a:r>
                <a:endParaRPr lang="zh-CN" altLang="en-US" sz="2000" dirty="0">
                  <a:solidFill>
                    <a:srgbClr val="C00000"/>
                  </a:solidFill>
                </a:endParaRPr>
              </a:p>
            </p:txBody>
          </p:sp>
        </mc:Choice>
        <mc:Fallback>
          <p:sp>
            <p:nvSpPr>
              <p:cNvPr id="12" name="文本框 11"/>
              <p:cNvSpPr txBox="1">
                <a:spLocks noRot="1" noChangeAspect="1" noMove="1" noResize="1" noEditPoints="1" noAdjustHandles="1" noChangeArrowheads="1" noChangeShapeType="1" noTextEdit="1"/>
              </p:cNvSpPr>
              <p:nvPr/>
            </p:nvSpPr>
            <p:spPr>
              <a:xfrm>
                <a:off x="4916695" y="4237411"/>
                <a:ext cx="4686300" cy="405560"/>
              </a:xfrm>
              <a:prstGeom prst="rect">
                <a:avLst/>
              </a:prstGeom>
              <a:blipFill rotWithShape="1">
                <a:blip r:embed="rId2"/>
                <a:stretch>
                  <a:fillRect l="-11" t="-14" r="11" b="-1446"/>
                </a:stretch>
              </a:blipFill>
            </p:spPr>
            <p:txBody>
              <a:bodyPr/>
              <a:lstStyle/>
              <a:p>
                <a:r>
                  <a:rPr lang="zh-CN" alt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Adders </a:t>
            </a:r>
            <a:r>
              <a:rPr lang="zh-CN" altLang="en-US" dirty="0"/>
              <a:t>加法器</a:t>
            </a:r>
            <a:endParaRPr lang="en-US" sz="1500" dirty="0"/>
          </a:p>
        </p:txBody>
      </p:sp>
      <p:sp>
        <p:nvSpPr>
          <p:cNvPr id="3" name="Content Placeholder 2"/>
          <p:cNvSpPr>
            <a:spLocks noGrp="1"/>
          </p:cNvSpPr>
          <p:nvPr>
            <p:ph idx="1"/>
          </p:nvPr>
        </p:nvSpPr>
        <p:spPr>
          <a:xfrm>
            <a:off x="457200" y="1295400"/>
            <a:ext cx="8458200" cy="1066800"/>
          </a:xfrm>
        </p:spPr>
        <p:txBody>
          <a:bodyPr/>
          <a:lstStyle/>
          <a:p>
            <a:r>
              <a:rPr lang="en-US" dirty="0"/>
              <a:t>A </a:t>
            </a:r>
            <a:r>
              <a:rPr lang="en-US" i="1" dirty="0">
                <a:solidFill>
                  <a:srgbClr val="C00000"/>
                </a:solidFill>
              </a:rPr>
              <a:t>full adder </a:t>
            </a:r>
            <a:r>
              <a:rPr lang="en-US" dirty="0"/>
              <a:t>(</a:t>
            </a:r>
            <a:r>
              <a:rPr lang="zh-CN" altLang="en-US" dirty="0"/>
              <a:t>全加法器</a:t>
            </a:r>
            <a:r>
              <a:rPr lang="en-US" dirty="0"/>
              <a:t>)</a:t>
            </a:r>
            <a:r>
              <a:rPr lang="en-US" i="1" dirty="0"/>
              <a:t> </a:t>
            </a:r>
            <a:r>
              <a:rPr lang="en-US" dirty="0"/>
              <a:t>is used to compute the sum bit and the carry bit when two bits and a carry are added.</a:t>
            </a:r>
            <a:endParaRPr lang="en-US" dirty="0"/>
          </a:p>
        </p:txBody>
      </p:sp>
      <p:sp>
        <p:nvSpPr>
          <p:cNvPr id="9" name="Content Placeholder 3"/>
          <p:cNvSpPr>
            <a:spLocks noGrp="1"/>
          </p:cNvSpPr>
          <p:nvPr>
            <p:ph idx="13"/>
          </p:nvPr>
        </p:nvSpPr>
        <p:spPr>
          <a:xfrm>
            <a:off x="685799" y="2895600"/>
            <a:ext cx="3483033" cy="685800"/>
          </a:xfrm>
          <a:solidFill>
            <a:srgbClr val="E1F3FF"/>
          </a:solidFill>
          <a:ln w="28575">
            <a:solidFill>
              <a:srgbClr val="00B0F0"/>
            </a:solidFill>
          </a:ln>
        </p:spPr>
        <p:txBody>
          <a:bodyPr/>
          <a:lstStyle/>
          <a:p>
            <a:r>
              <a:rPr lang="en-US" sz="2000" b="1" dirty="0"/>
              <a:t>TABLE 3 </a:t>
            </a:r>
            <a:r>
              <a:rPr lang="en-US" sz="2000" dirty="0"/>
              <a:t>Input and Output for the Full Adder.</a:t>
            </a:r>
            <a:endParaRPr lang="en-US" sz="2000" dirty="0"/>
          </a:p>
        </p:txBody>
      </p:sp>
      <p:graphicFrame>
        <p:nvGraphicFramePr>
          <p:cNvPr id="11" name="Table 4"/>
          <p:cNvGraphicFramePr>
            <a:graphicFrameLocks noGrp="1"/>
          </p:cNvGraphicFramePr>
          <p:nvPr/>
        </p:nvGraphicFramePr>
        <p:xfrm>
          <a:off x="685800" y="3581400"/>
          <a:ext cx="3483032" cy="3027680"/>
        </p:xfrm>
        <a:graphic>
          <a:graphicData uri="http://schemas.openxmlformats.org/drawingml/2006/table">
            <a:tbl>
              <a:tblPr firstRow="1" bandRow="1">
                <a:tableStyleId>{5C22544A-7EE6-4342-B048-85BDC9FD1C3A}</a:tableStyleId>
              </a:tblPr>
              <a:tblGrid>
                <a:gridCol w="609600"/>
                <a:gridCol w="687185"/>
                <a:gridCol w="684415"/>
                <a:gridCol w="936567"/>
                <a:gridCol w="565265"/>
              </a:tblGrid>
              <a:tr h="370840">
                <a:tc gridSpan="3">
                  <a:txBody>
                    <a:bodyPr/>
                    <a:lstStyle/>
                    <a:p>
                      <a:pPr algn="ctr"/>
                      <a:r>
                        <a:rPr lang="en-US" altLang="zh-CN" sz="1800" b="1" i="1" u="none" strike="noStrike" kern="1200" baseline="0" dirty="0">
                          <a:solidFill>
                            <a:schemeClr val="tx1"/>
                          </a:solidFill>
                          <a:latin typeface="+mn-lt"/>
                          <a:ea typeface="+mn-ea"/>
                          <a:cs typeface="+mn-cs"/>
                        </a:rPr>
                        <a:t>Input</a:t>
                      </a:r>
                      <a:endParaRPr lang="en-US" dirty="0">
                        <a:solidFill>
                          <a:schemeClr val="tx1"/>
                        </a:solidFill>
                      </a:endParaRPr>
                    </a:p>
                  </a:txBody>
                  <a:tcPr>
                    <a:lnL w="28575" cap="flat" cmpd="sng" algn="ctr">
                      <a:solidFill>
                        <a:srgbClr val="00B0F0"/>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hMerge="1">
                  <a:tcP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r"/>
                      <a:r>
                        <a:rPr lang="en-US" altLang="zh-CN" sz="1800" b="1" i="1" u="none" strike="noStrike" kern="1200" baseline="0" dirty="0">
                          <a:solidFill>
                            <a:schemeClr val="tx1"/>
                          </a:solidFill>
                          <a:latin typeface="+mn-lt"/>
                          <a:ea typeface="+mn-ea"/>
                          <a:cs typeface="+mn-cs"/>
                        </a:rPr>
                        <a:t>Output</a:t>
                      </a:r>
                      <a:endParaRPr lang="en-US" dirty="0">
                        <a:solidFill>
                          <a:schemeClr val="tx1"/>
                        </a:solidFill>
                      </a:endParaRPr>
                    </a:p>
                  </a:txBody>
                  <a:tcP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endParaRPr lang="en-US" dirty="0">
                        <a:solidFill>
                          <a:schemeClr val="tx1"/>
                        </a:solidFill>
                      </a:endParaRP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370840">
                <a:tc>
                  <a:txBody>
                    <a:bodyPr/>
                    <a:lstStyle/>
                    <a:p>
                      <a:pPr algn="ctr"/>
                      <a:r>
                        <a:rPr lang="en-US" b="1" i="1" dirty="0"/>
                        <a:t>x</a:t>
                      </a:r>
                      <a:endParaRPr lang="en-US" b="1" i="1"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y</a:t>
                      </a:r>
                      <a:endParaRPr lang="en-US" b="1" i="1"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c</a:t>
                      </a:r>
                      <a:r>
                        <a:rPr lang="en-US" b="1" i="1" baseline="-25000" dirty="0"/>
                        <a:t>i</a:t>
                      </a:r>
                      <a:endParaRPr lang="en-US" b="1" i="1" baseline="-250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s</a:t>
                      </a:r>
                      <a:endParaRPr lang="en-US" b="1" i="1"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b="1" i="1" dirty="0"/>
                        <a:t>c</a:t>
                      </a:r>
                      <a:r>
                        <a:rPr lang="en-US" b="1" i="1" baseline="-25000" dirty="0"/>
                        <a:t>i </a:t>
                      </a:r>
                      <a:r>
                        <a:rPr lang="en-US" b="1" i="0" baseline="-25000" dirty="0"/>
                        <a:t>+</a:t>
                      </a:r>
                      <a:r>
                        <a:rPr lang="en-US" b="1" i="1" baseline="-25000" dirty="0"/>
                        <a:t> 1</a:t>
                      </a:r>
                      <a:endParaRPr lang="en-US" b="1" i="1" baseline="-250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370840">
                <a:tc>
                  <a:txBody>
                    <a:bodyPr/>
                    <a:lstStyle/>
                    <a:p>
                      <a:pPr algn="ctr"/>
                      <a:r>
                        <a:rPr lang="en-US" dirty="0"/>
                        <a:t>1</a:t>
                      </a:r>
                      <a:endParaRPr lang="en-US" dirty="0"/>
                    </a:p>
                    <a:p>
                      <a:pPr algn="ctr"/>
                      <a:r>
                        <a:rPr lang="en-US" dirty="0"/>
                        <a:t>1</a:t>
                      </a:r>
                      <a:endParaRPr lang="en-US" dirty="0"/>
                    </a:p>
                    <a:p>
                      <a:pPr algn="ctr"/>
                      <a:r>
                        <a:rPr lang="en-US" dirty="0"/>
                        <a:t>1</a:t>
                      </a:r>
                      <a:endParaRPr lang="en-US" dirty="0"/>
                    </a:p>
                    <a:p>
                      <a:pPr algn="ctr"/>
                      <a:r>
                        <a:rPr lang="en-US" dirty="0"/>
                        <a:t>1</a:t>
                      </a:r>
                      <a:endParaRPr lang="en-US" dirty="0"/>
                    </a:p>
                    <a:p>
                      <a:pPr algn="ctr"/>
                      <a:r>
                        <a:rPr lang="en-US" dirty="0"/>
                        <a:t>0</a:t>
                      </a:r>
                      <a:endParaRPr lang="en-US" dirty="0"/>
                    </a:p>
                    <a:p>
                      <a:pPr algn="ctr"/>
                      <a:r>
                        <a:rPr lang="en-US" dirty="0"/>
                        <a:t>0</a:t>
                      </a:r>
                      <a:endParaRPr lang="en-US" dirty="0"/>
                    </a:p>
                    <a:p>
                      <a:pPr algn="ctr"/>
                      <a:r>
                        <a:rPr lang="en-US" dirty="0"/>
                        <a:t>0</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endParaRPr lang="en-US" dirty="0"/>
                    </a:p>
                    <a:p>
                      <a:pPr algn="ctr"/>
                      <a:r>
                        <a:rPr lang="en-US" dirty="0"/>
                        <a:t>1</a:t>
                      </a:r>
                      <a:endParaRPr lang="en-US" dirty="0"/>
                    </a:p>
                    <a:p>
                      <a:pPr algn="ctr"/>
                      <a:r>
                        <a:rPr lang="en-US" dirty="0"/>
                        <a:t>0</a:t>
                      </a:r>
                      <a:endParaRPr lang="en-US" dirty="0"/>
                    </a:p>
                    <a:p>
                      <a:pPr algn="ctr"/>
                      <a:r>
                        <a:rPr lang="en-US" dirty="0"/>
                        <a:t>0</a:t>
                      </a:r>
                      <a:endParaRPr lang="en-US" dirty="0"/>
                    </a:p>
                    <a:p>
                      <a:pPr algn="ctr"/>
                      <a:r>
                        <a:rPr lang="en-US" dirty="0"/>
                        <a:t>1</a:t>
                      </a:r>
                      <a:endParaRPr lang="en-US" dirty="0"/>
                    </a:p>
                    <a:p>
                      <a:pPr algn="ctr"/>
                      <a:r>
                        <a:rPr lang="en-US" dirty="0"/>
                        <a:t>1</a:t>
                      </a:r>
                      <a:endParaRPr lang="en-US" dirty="0"/>
                    </a:p>
                    <a:p>
                      <a:pPr algn="ctr"/>
                      <a:r>
                        <a:rPr lang="en-US" dirty="0"/>
                        <a:t>0</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endParaRPr lang="en-US" dirty="0"/>
                    </a:p>
                    <a:p>
                      <a:pPr algn="ctr"/>
                      <a:r>
                        <a:rPr lang="en-US" dirty="0"/>
                        <a:t>0</a:t>
                      </a:r>
                      <a:endParaRPr lang="en-US" dirty="0"/>
                    </a:p>
                    <a:p>
                      <a:pPr algn="ctr"/>
                      <a:r>
                        <a:rPr lang="en-US" dirty="0"/>
                        <a:t>1</a:t>
                      </a:r>
                      <a:endParaRPr lang="en-US" dirty="0"/>
                    </a:p>
                    <a:p>
                      <a:pPr algn="ctr"/>
                      <a:r>
                        <a:rPr lang="en-US" dirty="0"/>
                        <a:t>0</a:t>
                      </a:r>
                      <a:endParaRPr lang="en-US" dirty="0"/>
                    </a:p>
                    <a:p>
                      <a:pPr algn="ctr"/>
                      <a:r>
                        <a:rPr lang="en-US" dirty="0"/>
                        <a:t>1</a:t>
                      </a:r>
                      <a:endParaRPr lang="en-US" dirty="0"/>
                    </a:p>
                    <a:p>
                      <a:pPr algn="ctr"/>
                      <a:r>
                        <a:rPr lang="en-US" dirty="0"/>
                        <a:t>0</a:t>
                      </a:r>
                      <a:endParaRPr lang="en-US" dirty="0"/>
                    </a:p>
                    <a:p>
                      <a:pPr algn="ctr"/>
                      <a:r>
                        <a:rPr lang="en-US" dirty="0"/>
                        <a:t>1</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endParaRPr lang="en-US" dirty="0"/>
                    </a:p>
                    <a:p>
                      <a:pPr algn="ctr"/>
                      <a:r>
                        <a:rPr lang="en-US" dirty="0"/>
                        <a:t>0</a:t>
                      </a:r>
                      <a:endParaRPr lang="en-US" dirty="0"/>
                    </a:p>
                    <a:p>
                      <a:pPr algn="ctr"/>
                      <a:r>
                        <a:rPr lang="en-US" dirty="0"/>
                        <a:t>0</a:t>
                      </a:r>
                      <a:endParaRPr lang="en-US" dirty="0"/>
                    </a:p>
                    <a:p>
                      <a:pPr algn="ctr"/>
                      <a:r>
                        <a:rPr lang="en-US" dirty="0"/>
                        <a:t>1</a:t>
                      </a:r>
                      <a:endParaRPr lang="en-US" dirty="0"/>
                    </a:p>
                    <a:p>
                      <a:pPr algn="ctr"/>
                      <a:r>
                        <a:rPr lang="en-US" dirty="0"/>
                        <a:t>0</a:t>
                      </a:r>
                      <a:endParaRPr lang="en-US" dirty="0"/>
                    </a:p>
                    <a:p>
                      <a:pPr algn="ctr"/>
                      <a:r>
                        <a:rPr lang="en-US" dirty="0"/>
                        <a:t>1</a:t>
                      </a:r>
                      <a:endParaRPr lang="en-US" dirty="0"/>
                    </a:p>
                    <a:p>
                      <a:pPr algn="ctr"/>
                      <a:r>
                        <a:rPr lang="en-US" dirty="0"/>
                        <a:t>1</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t>1</a:t>
                      </a:r>
                      <a:endParaRPr lang="en-US" dirty="0"/>
                    </a:p>
                    <a:p>
                      <a:pPr algn="ctr"/>
                      <a:r>
                        <a:rPr lang="en-US" dirty="0"/>
                        <a:t>1</a:t>
                      </a:r>
                      <a:endParaRPr lang="en-US" dirty="0"/>
                    </a:p>
                    <a:p>
                      <a:pPr algn="ctr"/>
                      <a:r>
                        <a:rPr lang="en-US" dirty="0"/>
                        <a:t>1</a:t>
                      </a:r>
                      <a:endParaRPr lang="en-US" dirty="0"/>
                    </a:p>
                    <a:p>
                      <a:pPr algn="ctr"/>
                      <a:r>
                        <a:rPr lang="en-US" dirty="0"/>
                        <a:t>0</a:t>
                      </a:r>
                      <a:endParaRPr lang="en-US" dirty="0"/>
                    </a:p>
                    <a:p>
                      <a:pPr algn="ctr"/>
                      <a:r>
                        <a:rPr lang="en-US" dirty="0"/>
                        <a:t>1</a:t>
                      </a:r>
                      <a:endParaRPr lang="en-US" dirty="0"/>
                    </a:p>
                    <a:p>
                      <a:pPr algn="ctr"/>
                      <a:r>
                        <a:rPr lang="en-US" dirty="0"/>
                        <a:t>0</a:t>
                      </a:r>
                      <a:endParaRPr lang="en-US" dirty="0"/>
                    </a:p>
                    <a:p>
                      <a:pPr algn="ctr"/>
                      <a:r>
                        <a:rPr lang="en-US" dirty="0"/>
                        <a:t>0</a:t>
                      </a:r>
                      <a:endParaRPr lang="en-US" dirty="0"/>
                    </a:p>
                    <a:p>
                      <a:pPr algn="ctr"/>
                      <a:r>
                        <a:rPr lang="en-US" dirty="0"/>
                        <a:t>0</a:t>
                      </a:r>
                      <a:endParaRPr lang="en-US"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bl>
          </a:graphicData>
        </a:graphic>
      </p:graphicFrame>
      <p:pic>
        <p:nvPicPr>
          <p:cNvPr id="10" name="Picture 5" descr="A full adder.&#10;"/>
          <p:cNvPicPr>
            <a:picLocks noGrp="1" noChangeAspect="1" noChangeArrowheads="1"/>
          </p:cNvPicPr>
          <p:nvPr>
            <p:ph idx="14"/>
          </p:nvPr>
        </p:nvPicPr>
        <p:blipFill>
          <a:blip r:embed="rId1">
            <a:extLst>
              <a:ext uri="{28A0092B-C50C-407E-A947-70E740481C1C}">
                <a14:useLocalDpi xmlns:a14="http://schemas.microsoft.com/office/drawing/2010/main" val="0"/>
              </a:ext>
            </a:extLst>
          </a:blip>
          <a:stretch>
            <a:fillRect/>
          </a:stretch>
        </p:blipFill>
        <p:spPr bwMode="auto">
          <a:xfrm>
            <a:off x="4648200" y="4191000"/>
            <a:ext cx="4102870" cy="1504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Adders </a:t>
            </a:r>
            <a:r>
              <a:rPr lang="zh-CN" altLang="en-US" dirty="0"/>
              <a:t>加法器</a:t>
            </a:r>
            <a:endParaRPr lang="en-US" sz="1500" dirty="0"/>
          </a:p>
        </p:txBody>
      </p:sp>
      <p:sp>
        <p:nvSpPr>
          <p:cNvPr id="3" name="Content Placeholder 2"/>
          <p:cNvSpPr>
            <a:spLocks noGrp="1"/>
          </p:cNvSpPr>
          <p:nvPr>
            <p:ph idx="1"/>
          </p:nvPr>
        </p:nvSpPr>
        <p:spPr/>
        <p:txBody>
          <a:bodyPr/>
          <a:lstStyle/>
          <a:p>
            <a:r>
              <a:rPr lang="en-US" dirty="0"/>
              <a:t>A half adder and multiple full adders can be used to produce the sum of </a:t>
            </a:r>
            <a:r>
              <a:rPr lang="en-US" i="1" dirty="0"/>
              <a:t>n</a:t>
            </a:r>
            <a:r>
              <a:rPr lang="en-US" dirty="0"/>
              <a:t> bit integers. </a:t>
            </a:r>
            <a:endParaRPr lang="en-US" dirty="0"/>
          </a:p>
          <a:p>
            <a:r>
              <a:rPr lang="en-US" b="1" dirty="0">
                <a:solidFill>
                  <a:srgbClr val="C00000"/>
                </a:solidFill>
              </a:rPr>
              <a:t>Example</a:t>
            </a:r>
            <a:r>
              <a:rPr lang="en-US" dirty="0">
                <a:solidFill>
                  <a:srgbClr val="C00000"/>
                </a:solidFill>
              </a:rPr>
              <a:t>:  </a:t>
            </a:r>
            <a:r>
              <a:rPr lang="en-US" dirty="0"/>
              <a:t>Here is a circuit to compute the sum of two three-bit integers.</a:t>
            </a:r>
            <a:endParaRPr lang="en-US" dirty="0"/>
          </a:p>
        </p:txBody>
      </p:sp>
      <p:pic>
        <p:nvPicPr>
          <p:cNvPr id="12" name="Picture 3" descr="Adding two three-bit integers with full and Half adders.&#10;"/>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2667000" y="4191000"/>
            <a:ext cx="4495800" cy="24867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Minimization of Circuits </a:t>
            </a:r>
            <a:r>
              <a:rPr lang="zh-CN" altLang="en-US" sz="4000" dirty="0"/>
              <a:t>电路极小化</a:t>
            </a:r>
            <a:endParaRPr lang="en-US" sz="1400" dirty="0"/>
          </a:p>
        </p:txBody>
      </p:sp>
      <p:sp>
        <p:nvSpPr>
          <p:cNvPr id="3" name="Content Placeholder 2"/>
          <p:cNvSpPr>
            <a:spLocks noGrp="1"/>
          </p:cNvSpPr>
          <p:nvPr>
            <p:ph idx="1"/>
          </p:nvPr>
        </p:nvSpPr>
        <p:spPr/>
        <p:txBody>
          <a:bodyPr/>
          <a:lstStyle/>
          <a:p>
            <a:pPr algn="l"/>
            <a:r>
              <a:rPr lang="en-US" altLang="zh-CN" sz="2400" b="0" i="0" u="none" strike="noStrike" baseline="0" dirty="0">
                <a:cs typeface="+mj-lt"/>
              </a:rPr>
              <a:t>The efficiency of a combinational circuit depends on the number and arrangement of its gates. The process of designing a combinational circuit begins with the table specifying the output for each combination of input values. </a:t>
            </a:r>
            <a:endParaRPr lang="en-US" altLang="zh-CN" sz="2400" b="0" i="0" u="none" strike="noStrike" baseline="0" dirty="0">
              <a:cs typeface="+mj-lt"/>
            </a:endParaRPr>
          </a:p>
          <a:p>
            <a:pPr algn="l"/>
            <a:r>
              <a:rPr lang="en-US" altLang="zh-CN" sz="2400" b="0" i="0" u="none" strike="noStrike" baseline="0" dirty="0">
                <a:cs typeface="+mj-lt"/>
              </a:rPr>
              <a:t>We can always use the sum-of-products expansion of a circuit to find a set of logic gates that will implement this circuit. However, the sum-of-products expansion may contain many more terms than are necessary</a:t>
            </a:r>
            <a:r>
              <a:rPr lang="en-US" altLang="zh-CN" sz="2400" dirty="0">
                <a:cs typeface="+mj-lt"/>
              </a:rPr>
              <a:t>.</a:t>
            </a:r>
            <a:endParaRPr lang="en-US" altLang="zh-CN" sz="2400" dirty="0">
              <a:cs typeface="+mj-lt"/>
            </a:endParaRPr>
          </a:p>
          <a:p>
            <a:pPr algn="l"/>
            <a:r>
              <a:rPr lang="en-US" altLang="zh-CN" sz="2400" dirty="0">
                <a:cs typeface="+mj-lt"/>
              </a:rPr>
              <a:t>Terms in a sum-of-products expansion that differ in just one variable, so that in one term this variable occurs and in the other term the complement of this variable occurs, can be combined.</a:t>
            </a:r>
            <a:endParaRPr lang="en-US" sz="2400" dirty="0">
              <a:cs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Minimization of Circuits </a:t>
            </a:r>
            <a:r>
              <a:rPr lang="zh-CN" altLang="en-US" sz="4000" dirty="0"/>
              <a:t>电路极小化</a:t>
            </a:r>
            <a:endParaRPr lang="en-US" sz="1400" dirty="0"/>
          </a:p>
        </p:txBody>
      </p:sp>
      <p:sp>
        <p:nvSpPr>
          <p:cNvPr id="3" name="Content Placeholder 2"/>
          <p:cNvSpPr>
            <a:spLocks noGrp="1"/>
          </p:cNvSpPr>
          <p:nvPr>
            <p:ph idx="1"/>
          </p:nvPr>
        </p:nvSpPr>
        <p:spPr>
          <a:xfrm>
            <a:off x="457200" y="1295400"/>
            <a:ext cx="8305800" cy="2362200"/>
          </a:xfrm>
        </p:spPr>
        <p:txBody>
          <a:bodyPr/>
          <a:lstStyle/>
          <a:p>
            <a:r>
              <a:rPr lang="en-US" altLang="zh-CN" sz="2400" b="1" dirty="0">
                <a:solidFill>
                  <a:srgbClr val="C00000"/>
                </a:solidFill>
              </a:rPr>
              <a:t>Example</a:t>
            </a:r>
            <a:r>
              <a:rPr lang="en-US" altLang="zh-CN" sz="2400" dirty="0">
                <a:solidFill>
                  <a:srgbClr val="C00000"/>
                </a:solidFill>
              </a:rPr>
              <a:t>:  </a:t>
            </a:r>
            <a:r>
              <a:rPr lang="en-US" altLang="zh-CN" sz="2400" dirty="0"/>
              <a:t>Consider the circuit that has output 1 if and only if (x = y = z = 1)   or  (x = z = 1 and y = 0).</a:t>
            </a:r>
            <a:endParaRPr lang="en-US" altLang="zh-CN" sz="2400" dirty="0"/>
          </a:p>
          <a:p>
            <a:endParaRPr lang="en-US" sz="2000" b="1" dirty="0"/>
          </a:p>
        </p:txBody>
      </p:sp>
      <mc:AlternateContent xmlns:mc="http://schemas.openxmlformats.org/markup-compatibility/2006">
        <mc:Choice xmlns:a14="http://schemas.microsoft.com/office/drawing/2010/main" Requires="a14">
          <p:sp>
            <p:nvSpPr>
              <p:cNvPr id="4" name="内容占位符 3"/>
              <p:cNvSpPr>
                <a:spLocks noGrp="1"/>
              </p:cNvSpPr>
              <p:nvPr>
                <p:ph idx="13"/>
              </p:nvPr>
            </p:nvSpPr>
            <p:spPr>
              <a:xfrm>
                <a:off x="457200" y="4751393"/>
                <a:ext cx="5562600" cy="2362200"/>
              </a:xfrm>
            </p:spPr>
            <p:txBody>
              <a:bodyPr/>
              <a:lstStyle/>
              <a:p>
                <a:r>
                  <a:rPr lang="es-ES" altLang="zh-CN" sz="2400" b="0" i="1" u="none" strike="noStrike" baseline="0" dirty="0">
                    <a:cs typeface="+mj-lt"/>
                  </a:rPr>
                  <a:t>	xyz </a:t>
                </a:r>
                <a:r>
                  <a:rPr lang="es-ES" altLang="zh-CN" sz="2400" b="0" i="0" u="none" strike="noStrike" baseline="0" dirty="0">
                    <a:cs typeface="+mj-lt"/>
                  </a:rPr>
                  <a:t>+ </a:t>
                </a:r>
                <a:r>
                  <a:rPr lang="es-ES" altLang="zh-CN" sz="2400" b="0" i="1" u="none" strike="noStrike" baseline="0" dirty="0">
                    <a:cs typeface="+mj-lt"/>
                  </a:rPr>
                  <a:t>x</a:t>
                </a:r>
                <a14:m>
                  <m:oMath xmlns:m="http://schemas.openxmlformats.org/officeDocument/2006/math">
                    <m:acc>
                      <m:accPr>
                        <m:chr m:val="̅"/>
                        <m:ctrlPr>
                          <a:rPr lang="en-US" altLang="zh-CN" sz="2400" i="1">
                            <a:latin typeface="Cambria Math" panose="02040503050406030204" pitchFamily="18" charset="0"/>
                            <a:cs typeface="Cambria Math" panose="02040503050406030204" pitchFamily="18" charset="0"/>
                          </a:rPr>
                        </m:ctrlPr>
                      </m:accPr>
                      <m:e>
                        <m:r>
                          <a:rPr lang="en-US" altLang="zh-CN" sz="2400" i="1">
                            <a:latin typeface="Cambria Math" panose="02040503050406030204" pitchFamily="18" charset="0"/>
                            <a:cs typeface="Cambria Math" panose="02040503050406030204" pitchFamily="18" charset="0"/>
                          </a:rPr>
                          <m:t>𝑦</m:t>
                        </m:r>
                      </m:e>
                    </m:acc>
                  </m:oMath>
                </a14:m>
                <a:r>
                  <a:rPr lang="es-ES" altLang="zh-CN" sz="2400" b="0" i="1" u="none" strike="noStrike" baseline="0" dirty="0">
                    <a:cs typeface="+mj-lt"/>
                  </a:rPr>
                  <a:t>z </a:t>
                </a:r>
                <a:r>
                  <a:rPr lang="es-ES" altLang="zh-CN" sz="2400" b="0" i="0" u="none" strike="noStrike" baseline="0" dirty="0">
                    <a:cs typeface="+mj-lt"/>
                  </a:rPr>
                  <a:t>= (</a:t>
                </a:r>
                <a:r>
                  <a:rPr lang="es-ES" altLang="zh-CN" sz="2400" b="0" i="1" u="none" strike="noStrike" baseline="0" dirty="0">
                    <a:cs typeface="+mj-lt"/>
                  </a:rPr>
                  <a:t>y </a:t>
                </a:r>
                <a:r>
                  <a:rPr lang="es-ES" altLang="zh-CN" sz="2400" b="0" i="0" u="none" strike="noStrike" baseline="0" dirty="0">
                    <a:cs typeface="+mj-lt"/>
                  </a:rPr>
                  <a:t>+ </a:t>
                </a:r>
                <a14:m>
                  <m:oMath xmlns:m="http://schemas.openxmlformats.org/officeDocument/2006/math">
                    <m:acc>
                      <m:accPr>
                        <m:chr m:val="̅"/>
                        <m:ctrlPr>
                          <a:rPr lang="en-US" altLang="zh-CN" sz="2400" i="1">
                            <a:latin typeface="Cambria Math" panose="02040503050406030204" pitchFamily="18" charset="0"/>
                            <a:cs typeface="Cambria Math" panose="02040503050406030204" pitchFamily="18" charset="0"/>
                          </a:rPr>
                        </m:ctrlPr>
                      </m:accPr>
                      <m:e>
                        <m:r>
                          <a:rPr lang="en-US" altLang="zh-CN" sz="2400" i="1">
                            <a:latin typeface="Cambria Math" panose="02040503050406030204" pitchFamily="18" charset="0"/>
                            <a:cs typeface="Cambria Math" panose="02040503050406030204" pitchFamily="18" charset="0"/>
                          </a:rPr>
                          <m:t>𝑦</m:t>
                        </m:r>
                      </m:e>
                    </m:acc>
                  </m:oMath>
                </a14:m>
                <a:r>
                  <a:rPr lang="es-ES" altLang="zh-CN" sz="2400" b="0" i="0" u="none" strike="noStrike" baseline="0" dirty="0">
                    <a:cs typeface="+mj-lt"/>
                  </a:rPr>
                  <a:t>)(</a:t>
                </a:r>
                <a:r>
                  <a:rPr lang="es-ES" altLang="zh-CN" sz="2400" b="0" i="1" u="none" strike="noStrike" baseline="0" dirty="0">
                    <a:cs typeface="+mj-lt"/>
                  </a:rPr>
                  <a:t>xz</a:t>
                </a:r>
                <a:r>
                  <a:rPr lang="es-ES" altLang="zh-CN" sz="2400" b="0" i="0" u="none" strike="noStrike" baseline="0" dirty="0">
                    <a:cs typeface="+mj-lt"/>
                  </a:rPr>
                  <a:t>)</a:t>
                </a:r>
                <a:endParaRPr lang="es-ES" altLang="zh-CN" sz="2400" b="0" i="0" u="none" strike="noStrike" baseline="0" dirty="0">
                  <a:cs typeface="+mj-lt"/>
                </a:endParaRPr>
              </a:p>
              <a:p>
                <a:pPr algn="l"/>
                <a:r>
                  <a:rPr lang="en-US" altLang="zh-CN" sz="2400" b="0" i="0" u="none" strike="noStrike" baseline="0" dirty="0">
                    <a:cs typeface="+mj-lt"/>
                  </a:rPr>
                  <a:t>		= 1 </a:t>
                </a:r>
                <a:r>
                  <a:rPr lang="en-US" altLang="zh-CN" sz="2400" b="0" i="0" u="none" strike="noStrike" baseline="0" dirty="0">
                    <a:cs typeface="+mj-lt"/>
                  </a:rPr>
                  <a:t>⋅ (</a:t>
                </a:r>
                <a:r>
                  <a:rPr lang="en-US" altLang="zh-CN" sz="2400" b="0" i="1" u="none" strike="noStrike" baseline="0" dirty="0" err="1">
                    <a:cs typeface="+mj-lt"/>
                  </a:rPr>
                  <a:t>xz</a:t>
                </a:r>
                <a:r>
                  <a:rPr lang="en-US" altLang="zh-CN" sz="2400" b="0" i="0" u="none" strike="noStrike" baseline="0" dirty="0">
                    <a:cs typeface="+mj-lt"/>
                  </a:rPr>
                  <a:t>)</a:t>
                </a:r>
                <a:endParaRPr lang="en-US" altLang="zh-CN" sz="2400" b="0" i="0" u="none" strike="noStrike" baseline="0" dirty="0">
                  <a:cs typeface="+mj-lt"/>
                </a:endParaRPr>
              </a:p>
              <a:p>
                <a:pPr algn="l"/>
                <a:r>
                  <a:rPr lang="en-US" altLang="zh-CN" sz="2400" b="0" i="0" u="none" strike="noStrike" baseline="0" dirty="0">
                    <a:cs typeface="+mj-lt"/>
                  </a:rPr>
                  <a:t>		= </a:t>
                </a:r>
                <a:r>
                  <a:rPr lang="en-US" altLang="zh-CN" sz="2400" b="0" i="1" u="none" strike="noStrike" baseline="0" dirty="0" err="1">
                    <a:cs typeface="+mj-lt"/>
                  </a:rPr>
                  <a:t>xz</a:t>
                </a:r>
                <a:r>
                  <a:rPr lang="en-US" altLang="zh-CN" sz="2400" b="0" i="1" u="none" strike="noStrike" baseline="0" dirty="0">
                    <a:cs typeface="+mj-lt"/>
                  </a:rPr>
                  <a:t>.</a:t>
                </a:r>
                <a:endParaRPr lang="zh-CN" altLang="en-US" sz="4000" dirty="0">
                  <a:cs typeface="+mj-lt"/>
                </a:endParaRPr>
              </a:p>
            </p:txBody>
          </p:sp>
        </mc:Choice>
        <mc:Fallback>
          <p:sp>
            <p:nvSpPr>
              <p:cNvPr id="4" name="内容占位符 3"/>
              <p:cNvSpPr>
                <a:spLocks noRot="1" noChangeAspect="1" noMove="1" noResize="1" noEditPoints="1" noAdjustHandles="1" noChangeArrowheads="1" noChangeShapeType="1" noTextEdit="1"/>
              </p:cNvSpPr>
              <p:nvPr>
                <p:ph idx="13"/>
              </p:nvPr>
            </p:nvSpPr>
            <p:spPr>
              <a:xfrm>
                <a:off x="457200" y="4751393"/>
                <a:ext cx="5562600" cy="2362200"/>
              </a:xfrm>
              <a:blipFill rotWithShape="1">
                <a:blip r:embed="rId1"/>
                <a:stretch>
                  <a:fillRect t="-14" b="14"/>
                </a:stretch>
              </a:blipFill>
            </p:spPr>
            <p:txBody>
              <a:bodyPr/>
              <a:lstStyle/>
              <a:p>
                <a:r>
                  <a:rPr lang="zh-CN" altLang="en-US">
                    <a:noFill/>
                  </a:rPr>
                  <a:t> </a:t>
                </a:r>
              </a:p>
            </p:txBody>
          </p:sp>
        </mc:Fallback>
      </mc:AlternateContent>
      <p:pic>
        <p:nvPicPr>
          <p:cNvPr id="6" name="图片 5"/>
          <p:cNvPicPr>
            <a:picLocks noChangeAspect="1"/>
          </p:cNvPicPr>
          <p:nvPr/>
        </p:nvPicPr>
        <p:blipFill>
          <a:blip r:embed="rId2"/>
          <a:stretch>
            <a:fillRect/>
          </a:stretch>
        </p:blipFill>
        <p:spPr>
          <a:xfrm>
            <a:off x="4444411" y="2117658"/>
            <a:ext cx="4724400" cy="2668070"/>
          </a:xfrm>
          <a:prstGeom prst="rect">
            <a:avLst/>
          </a:prstGeom>
        </p:spPr>
      </p:pic>
      <p:pic>
        <p:nvPicPr>
          <p:cNvPr id="8" name="图片 7"/>
          <p:cNvPicPr>
            <a:picLocks noChangeAspect="1"/>
          </p:cNvPicPr>
          <p:nvPr/>
        </p:nvPicPr>
        <p:blipFill>
          <a:blip r:embed="rId3"/>
          <a:stretch>
            <a:fillRect/>
          </a:stretch>
        </p:blipFill>
        <p:spPr>
          <a:xfrm>
            <a:off x="4800600" y="5714666"/>
            <a:ext cx="3762375" cy="904875"/>
          </a:xfrm>
          <a:prstGeom prst="rect">
            <a:avLst/>
          </a:prstGeom>
        </p:spPr>
      </p:pic>
      <p:sp>
        <p:nvSpPr>
          <p:cNvPr id="11" name="箭头: 右 10"/>
          <p:cNvSpPr/>
          <p:nvPr/>
        </p:nvSpPr>
        <p:spPr>
          <a:xfrm rot="5400000">
            <a:off x="6336118" y="4576587"/>
            <a:ext cx="434163" cy="1219200"/>
          </a:xfrm>
          <a:prstGeom prst="rightArrow">
            <a:avLst/>
          </a:prstGeom>
          <a:ln>
            <a:solidFill>
              <a:srgbClr val="0070C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3" name="文本框 12"/>
              <p:cNvSpPr txBox="1"/>
              <p:nvPr/>
            </p:nvSpPr>
            <p:spPr>
              <a:xfrm>
                <a:off x="457201" y="2254436"/>
                <a:ext cx="3992526" cy="2306955"/>
              </a:xfrm>
              <a:prstGeom prst="rect">
                <a:avLst/>
              </a:prstGeom>
              <a:noFill/>
            </p:spPr>
            <p:txBody>
              <a:bodyPr wrap="square">
                <a:spAutoFit/>
              </a:bodyPr>
              <a:lstStyle/>
              <a:p>
                <a:r>
                  <a:rPr lang="en-US" altLang="zh-CN" sz="2400" b="1" dirty="0">
                    <a:solidFill>
                      <a:srgbClr val="C00000"/>
                    </a:solidFill>
                  </a:rPr>
                  <a:t>Solution</a:t>
                </a:r>
                <a:r>
                  <a:rPr lang="en-US" altLang="zh-CN" sz="2400" dirty="0">
                    <a:solidFill>
                      <a:srgbClr val="C00000"/>
                    </a:solidFill>
                  </a:rPr>
                  <a:t>: </a:t>
                </a:r>
                <a:r>
                  <a:rPr lang="en-US" altLang="zh-CN" sz="2400" dirty="0">
                    <a:latin typeface="+mj-lt"/>
                    <a:cs typeface="+mj-lt"/>
                  </a:rPr>
                  <a:t>The sum-of-products expansion of this circuit is </a:t>
                </a:r>
                <a:endParaRPr lang="en-US" altLang="zh-CN" sz="2400" dirty="0">
                  <a:latin typeface="+mj-lt"/>
                  <a:cs typeface="+mj-lt"/>
                </a:endParaRPr>
              </a:p>
              <a:p>
                <a:pPr algn="ctr"/>
                <a:r>
                  <a:rPr lang="en-US" altLang="zh-CN" sz="2400" i="1" dirty="0">
                    <a:solidFill>
                      <a:srgbClr val="C00000"/>
                    </a:solidFill>
                    <a:latin typeface="+mj-lt"/>
                    <a:cs typeface="+mj-lt"/>
                  </a:rPr>
                  <a:t>xyz </a:t>
                </a:r>
                <a:r>
                  <a:rPr lang="en-US" altLang="zh-CN" sz="2400" dirty="0">
                    <a:solidFill>
                      <a:srgbClr val="C00000"/>
                    </a:solidFill>
                    <a:latin typeface="+mj-lt"/>
                    <a:cs typeface="+mj-lt"/>
                  </a:rPr>
                  <a:t>+ </a:t>
                </a:r>
                <a:r>
                  <a:rPr lang="en-US" altLang="zh-CN" sz="2400" i="1" dirty="0">
                    <a:solidFill>
                      <a:srgbClr val="C00000"/>
                    </a:solidFill>
                    <a:latin typeface="+mj-lt"/>
                    <a:cs typeface="+mj-lt"/>
                  </a:rPr>
                  <a:t>x</a:t>
                </a:r>
                <a14:m>
                  <m:oMath xmlns:m="http://schemas.openxmlformats.org/officeDocument/2006/math">
                    <m:acc>
                      <m:accPr>
                        <m:chr m:val="̅"/>
                        <m:ctrlPr>
                          <a:rPr lang="en-US" altLang="zh-CN" sz="2400" i="1">
                            <a:solidFill>
                              <a:srgbClr val="C00000"/>
                            </a:solidFill>
                            <a:latin typeface="Cambria Math" panose="02040503050406030204" pitchFamily="18" charset="0"/>
                            <a:cs typeface="Cambria Math" panose="02040503050406030204" pitchFamily="18" charset="0"/>
                          </a:rPr>
                        </m:ctrlPr>
                      </m:accPr>
                      <m:e>
                        <m:r>
                          <a:rPr lang="en-US" altLang="zh-CN" sz="2400" i="1">
                            <a:solidFill>
                              <a:srgbClr val="C00000"/>
                            </a:solidFill>
                            <a:latin typeface="Cambria Math" panose="02040503050406030204" pitchFamily="18" charset="0"/>
                            <a:cs typeface="Cambria Math" panose="02040503050406030204" pitchFamily="18" charset="0"/>
                          </a:rPr>
                          <m:t>𝑦</m:t>
                        </m:r>
                      </m:e>
                    </m:acc>
                  </m:oMath>
                </a14:m>
                <a:r>
                  <a:rPr lang="en-US" altLang="zh-CN" sz="2400" i="1" dirty="0">
                    <a:solidFill>
                      <a:srgbClr val="C00000"/>
                    </a:solidFill>
                    <a:latin typeface="+mj-lt"/>
                    <a:cs typeface="+mj-lt"/>
                  </a:rPr>
                  <a:t>z</a:t>
                </a:r>
                <a:r>
                  <a:rPr lang="en-US" altLang="zh-CN" sz="2400" dirty="0">
                    <a:latin typeface="+mj-lt"/>
                    <a:cs typeface="+mj-lt"/>
                  </a:rPr>
                  <a:t>. </a:t>
                </a:r>
                <a:endParaRPr lang="en-US" altLang="zh-CN" sz="2400" dirty="0">
                  <a:latin typeface="+mj-lt"/>
                  <a:cs typeface="+mj-lt"/>
                </a:endParaRPr>
              </a:p>
              <a:p>
                <a:r>
                  <a:rPr lang="en-US" altLang="zh-CN" sz="2400" dirty="0">
                    <a:latin typeface="+mj-lt"/>
                    <a:cs typeface="+mj-lt"/>
                  </a:rPr>
                  <a:t>The two products differ in exactly one variable </a:t>
                </a:r>
                <a:r>
                  <a:rPr lang="en-US" altLang="zh-CN" sz="2400" dirty="0">
                    <a:solidFill>
                      <a:srgbClr val="C00000"/>
                    </a:solidFill>
                    <a:latin typeface="+mj-lt"/>
                    <a:cs typeface="+mj-lt"/>
                  </a:rPr>
                  <a:t>y</a:t>
                </a:r>
                <a:r>
                  <a:rPr lang="en-US" altLang="zh-CN" sz="2400" dirty="0">
                    <a:latin typeface="+mj-lt"/>
                    <a:cs typeface="+mj-lt"/>
                  </a:rPr>
                  <a:t>. They can be combined as</a:t>
                </a:r>
                <a:endParaRPr lang="en-US" altLang="zh-CN" sz="2400" dirty="0">
                  <a:latin typeface="+mj-lt"/>
                  <a:cs typeface="+mj-lt"/>
                </a:endParaRPr>
              </a:p>
            </p:txBody>
          </p:sp>
        </mc:Choice>
        <mc:Fallback>
          <p:sp>
            <p:nvSpPr>
              <p:cNvPr id="13" name="文本框 12"/>
              <p:cNvSpPr txBox="1">
                <a:spLocks noRot="1" noChangeAspect="1" noMove="1" noResize="1" noEditPoints="1" noAdjustHandles="1" noChangeArrowheads="1" noChangeShapeType="1" noTextEdit="1"/>
              </p:cNvSpPr>
              <p:nvPr/>
            </p:nvSpPr>
            <p:spPr>
              <a:xfrm>
                <a:off x="457201" y="2254436"/>
                <a:ext cx="3992526" cy="2306955"/>
              </a:xfrm>
              <a:prstGeom prst="rect">
                <a:avLst/>
              </a:prstGeom>
              <a:blipFill rotWithShape="1">
                <a:blip r:embed="rId4"/>
                <a:stretch>
                  <a:fillRect t="-8" r="7" b="8"/>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81200"/>
            <a:ext cx="9144000" cy="1188720"/>
          </a:xfrm>
        </p:spPr>
        <p:txBody>
          <a:bodyPr/>
          <a:lstStyle/>
          <a:p>
            <a:r>
              <a:rPr lang="en-US" sz="6000" b="1" dirty="0"/>
              <a:t>Boolean Functions</a:t>
            </a:r>
            <a:br>
              <a:rPr lang="en-US" sz="6000" b="1" dirty="0"/>
            </a:br>
            <a:br>
              <a:rPr lang="en-US" sz="1800" b="1" dirty="0"/>
            </a:br>
            <a:r>
              <a:rPr lang="zh-CN" altLang="en-US" sz="6000" b="1" dirty="0"/>
              <a:t>布尔函数</a:t>
            </a:r>
            <a:r>
              <a:rPr lang="en-US" sz="6000" b="1" dirty="0"/>
              <a:t> </a:t>
            </a:r>
            <a:endParaRPr lang="en-US" sz="6000" b="1" dirty="0"/>
          </a:p>
        </p:txBody>
      </p:sp>
      <p:sp>
        <p:nvSpPr>
          <p:cNvPr id="3" name="Content Placeholder 2"/>
          <p:cNvSpPr>
            <a:spLocks noGrp="1"/>
          </p:cNvSpPr>
          <p:nvPr>
            <p:ph idx="1"/>
          </p:nvPr>
        </p:nvSpPr>
        <p:spPr>
          <a:xfrm>
            <a:off x="3200400" y="4038600"/>
            <a:ext cx="2743200" cy="640080"/>
          </a:xfrm>
        </p:spPr>
        <p:txBody>
          <a:bodyPr/>
          <a:lstStyle/>
          <a:p>
            <a:pPr algn="ctr"/>
            <a:r>
              <a:rPr lang="en-US" dirty="0"/>
              <a:t>Section 12.1</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Karnaugh Maps</a:t>
            </a:r>
            <a:r>
              <a:rPr lang="zh-CN" altLang="en-US" sz="4000" dirty="0"/>
              <a:t> 卡诺图</a:t>
            </a:r>
            <a:endParaRPr lang="en-US" sz="1400" dirty="0"/>
          </a:p>
        </p:txBody>
      </p:sp>
      <p:sp>
        <p:nvSpPr>
          <p:cNvPr id="3" name="Content Placeholder 2"/>
          <p:cNvSpPr>
            <a:spLocks noGrp="1"/>
          </p:cNvSpPr>
          <p:nvPr>
            <p:ph idx="1"/>
          </p:nvPr>
        </p:nvSpPr>
        <p:spPr>
          <a:xfrm>
            <a:off x="457200" y="1295400"/>
            <a:ext cx="8458200" cy="3962400"/>
          </a:xfrm>
        </p:spPr>
        <p:txBody>
          <a:bodyPr/>
          <a:lstStyle/>
          <a:p>
            <a:r>
              <a:rPr lang="en-US" altLang="zh-CN" sz="2400" dirty="0">
                <a:cs typeface="+mj-lt"/>
              </a:rPr>
              <a:t>There is a graphical method to reduce the number of terms in a Boolean expression representing a circuit, called a Karnaugh map or K-map, which can be used to find terms to combine for Boolean functions involving a relatively small number of variables.</a:t>
            </a:r>
            <a:endParaRPr lang="en-US" altLang="zh-CN" sz="2400" dirty="0">
              <a:cs typeface="+mj-lt"/>
            </a:endParaRPr>
          </a:p>
          <a:p>
            <a:pPr algn="l"/>
            <a:r>
              <a:rPr lang="en-US" altLang="zh-CN" sz="2400" dirty="0">
                <a:cs typeface="+mj-lt"/>
              </a:rPr>
              <a:t>The method we will describe was introduced by Maurice Karnaugh in 1953. His method is based on earlier work by E.W. Veitch. (This method is usually applied only when the function involves six or fewer variables.)</a:t>
            </a:r>
            <a:endParaRPr lang="en-US" altLang="zh-CN" sz="2400" dirty="0">
              <a:cs typeface="+mj-lt"/>
            </a:endParaRPr>
          </a:p>
          <a:p>
            <a:pPr algn="l"/>
            <a:r>
              <a:rPr lang="en-US" altLang="zh-CN" sz="2400" dirty="0">
                <a:cs typeface="+mj-lt"/>
              </a:rPr>
              <a:t>K-maps give us a visual method for simplifying sum-of-products expansions. However, they are not suited for mechanizing this process.</a:t>
            </a:r>
            <a:endParaRPr lang="en-US" altLang="zh-CN" sz="2400" dirty="0">
              <a:cs typeface="+mj-lt"/>
            </a:endParaRPr>
          </a:p>
          <a:p>
            <a:endParaRPr lang="en-US" sz="2000" b="1" dirty="0">
              <a:cs typeface="+mj-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p:sp>
        <p:nvSpPr>
          <p:cNvPr id="7" name="内容占位符 6"/>
          <p:cNvSpPr>
            <a:spLocks noGrp="1"/>
          </p:cNvSpPr>
          <p:nvPr>
            <p:ph idx="1"/>
          </p:nvPr>
        </p:nvSpPr>
        <p:spPr/>
        <p:txBody>
          <a:bodyPr/>
          <a:lstStyle/>
          <a:p>
            <a:pPr algn="l"/>
            <a:r>
              <a:rPr lang="en-US" altLang="zh-CN" sz="2400" b="0" i="0" u="none" strike="noStrike" baseline="0" dirty="0">
                <a:cs typeface="+mj-lt"/>
              </a:rPr>
              <a:t>The Quine–McCluskey method is such a procedure. It can be used for Boolean functions in any number of variables</a:t>
            </a:r>
            <a:r>
              <a:rPr lang="en-US" altLang="zh-CN" sz="2400" dirty="0">
                <a:cs typeface="+mj-lt"/>
              </a:rPr>
              <a:t>,</a:t>
            </a:r>
            <a:r>
              <a:rPr lang="zh-CN" altLang="en-US" sz="2400" dirty="0">
                <a:cs typeface="+mj-lt"/>
              </a:rPr>
              <a:t> </a:t>
            </a:r>
            <a:r>
              <a:rPr lang="en-US" altLang="zh-CN" sz="2400" dirty="0">
                <a:cs typeface="+mj-lt"/>
              </a:rPr>
              <a:t>It was developed in the 1950s by W. V. Quine and E. J. McCluskey.</a:t>
            </a:r>
            <a:endParaRPr lang="en-US" altLang="zh-CN" sz="2400" dirty="0">
              <a:cs typeface="+mj-lt"/>
            </a:endParaRPr>
          </a:p>
          <a:p>
            <a:pPr algn="l"/>
            <a:r>
              <a:rPr lang="en-US" altLang="zh-CN" sz="2400" b="0" i="0" u="none" strike="noStrike" baseline="0" dirty="0">
                <a:cs typeface="+mj-lt"/>
              </a:rPr>
              <a:t>Basically, the Quine–McCluskey method consists of two parts. The first part finds those terms that are candidates for inclusion in a minimal expansion as a Boolean sum of Boolean products. The second part determines which of these terms to actually use.</a:t>
            </a:r>
            <a:endParaRPr lang="en-US" altLang="zh-CN" sz="4400" b="1" dirty="0">
              <a:cs typeface="+mj-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mc:AlternateContent xmlns:mc="http://schemas.openxmlformats.org/markup-compatibility/2006">
        <mc:Choice xmlns:a14="http://schemas.microsoft.com/office/drawing/2010/main" Requires="a14">
          <p:sp>
            <p:nvSpPr>
              <p:cNvPr id="7" name="内容占位符 6"/>
              <p:cNvSpPr>
                <a:spLocks noGrp="1"/>
              </p:cNvSpPr>
              <p:nvPr>
                <p:ph idx="1"/>
              </p:nvPr>
            </p:nvSpPr>
            <p:spPr>
              <a:xfrm>
                <a:off x="457200" y="1295400"/>
                <a:ext cx="8610600" cy="2362200"/>
              </a:xfrm>
            </p:spPr>
            <p:txBody>
              <a:bodyPr/>
              <a:lstStyle/>
              <a:p>
                <a:pPr algn="l"/>
                <a:r>
                  <a:rPr lang="en-US" altLang="zh-CN" sz="2200" b="1" dirty="0">
                    <a:solidFill>
                      <a:srgbClr val="C00000"/>
                    </a:solidFill>
                  </a:rPr>
                  <a:t>Example</a:t>
                </a:r>
                <a:r>
                  <a:rPr lang="en-US" altLang="zh-CN" sz="2200" dirty="0">
                    <a:solidFill>
                      <a:srgbClr val="C00000"/>
                    </a:solidFill>
                  </a:rPr>
                  <a:t>: </a:t>
                </a:r>
                <a:r>
                  <a:rPr lang="en-US" altLang="zh-CN" sz="2200" dirty="0">
                    <a:cs typeface="+mj-lt"/>
                  </a:rPr>
                  <a:t>Use</a:t>
                </a:r>
                <a:r>
                  <a:rPr lang="en-US" altLang="zh-CN" sz="2200" dirty="0">
                    <a:solidFill>
                      <a:srgbClr val="C00000"/>
                    </a:solidFill>
                    <a:cs typeface="+mj-lt"/>
                  </a:rPr>
                  <a:t> </a:t>
                </a:r>
                <a:r>
                  <a:rPr lang="en-US" altLang="zh-CN" sz="2200" b="0" i="0" u="none" strike="noStrike" baseline="0" dirty="0">
                    <a:cs typeface="+mj-lt"/>
                  </a:rPr>
                  <a:t>the Quine–McCluskey method to find a minimal expansion equivalent to</a:t>
                </a:r>
                <a:endParaRPr lang="en-US" altLang="zh-CN" sz="2200" b="0" i="0" u="none" strike="noStrike" baseline="0" dirty="0">
                  <a:cs typeface="+mj-lt"/>
                </a:endParaRPr>
              </a:p>
              <a:p>
                <a:pPr algn="ctr"/>
                <a:r>
                  <a:rPr lang="es-ES" altLang="zh-CN" sz="2200" b="0" i="1" u="none" strike="noStrike" baseline="0" dirty="0">
                    <a:cs typeface="+mj-lt"/>
                  </a:rPr>
                  <a:t>xyz </a:t>
                </a:r>
                <a:r>
                  <a:rPr lang="es-ES" altLang="zh-CN" sz="2200" b="0" i="0" u="none" strike="noStrike" baseline="0" dirty="0">
                    <a:cs typeface="+mj-lt"/>
                  </a:rPr>
                  <a:t>+ </a:t>
                </a:r>
                <a:r>
                  <a:rPr lang="es-ES" altLang="zh-CN" sz="2200" b="0" i="1" u="none" strike="noStrike" baseline="0" dirty="0">
                    <a:cs typeface="+mj-lt"/>
                  </a:rPr>
                  <a:t>x</a:t>
                </a:r>
                <a:r>
                  <a:rPr lang="en-US" altLang="zh-CN" sz="2200" dirty="0">
                    <a:cs typeface="+mj-lt"/>
                  </a:rPr>
                  <a:t> </a:t>
                </a:r>
                <a14:m>
                  <m:oMath xmlns:m="http://schemas.openxmlformats.org/officeDocument/2006/math">
                    <m:acc>
                      <m:accPr>
                        <m:chr m:val="̅"/>
                        <m:ctrlPr>
                          <a:rPr lang="en-US" altLang="zh-CN" sz="2200" i="1">
                            <a:latin typeface="Cambria Math" panose="02040503050406030204" pitchFamily="18" charset="0"/>
                            <a:cs typeface="Cambria Math" panose="02040503050406030204" pitchFamily="18" charset="0"/>
                          </a:rPr>
                        </m:ctrlPr>
                      </m:accPr>
                      <m:e>
                        <m:r>
                          <m:rPr>
                            <m:sty m:val="p"/>
                          </m:rPr>
                          <a:rPr lang="en-US" altLang="zh-CN" sz="2200" i="1">
                            <a:latin typeface="Cambria Math" panose="02040503050406030204" pitchFamily="18" charset="0"/>
                            <a:cs typeface="Cambria Math" panose="02040503050406030204" pitchFamily="18" charset="0"/>
                          </a:rPr>
                          <m:t>y</m:t>
                        </m:r>
                      </m:e>
                    </m:acc>
                  </m:oMath>
                </a14:m>
                <a:r>
                  <a:rPr lang="pl-PL" altLang="zh-CN" sz="2200" i="1" dirty="0">
                    <a:cs typeface="+mj-lt"/>
                  </a:rPr>
                  <a:t> </a:t>
                </a:r>
                <a:r>
                  <a:rPr lang="es-ES" altLang="zh-CN" sz="2200" b="0" i="1" u="none" strike="noStrike" baseline="0" dirty="0">
                    <a:cs typeface="+mj-lt"/>
                  </a:rPr>
                  <a:t>z </a:t>
                </a:r>
                <a:r>
                  <a:rPr lang="es-ES" altLang="zh-CN" sz="2200" b="0" i="0" u="none" strike="noStrike" baseline="0" dirty="0">
                    <a:cs typeface="+mj-lt"/>
                  </a:rPr>
                  <a:t>+ </a:t>
                </a:r>
                <a14:m>
                  <m:oMath xmlns:m="http://schemas.openxmlformats.org/officeDocument/2006/math">
                    <m:acc>
                      <m:accPr>
                        <m:chr m:val="̅"/>
                        <m:ctrlPr>
                          <a:rPr lang="en-US" altLang="zh-CN" sz="2200" i="1" smtClean="0">
                            <a:latin typeface="Cambria Math" panose="02040503050406030204" pitchFamily="18" charset="0"/>
                            <a:cs typeface="Cambria Math" panose="02040503050406030204" pitchFamily="18" charset="0"/>
                          </a:rPr>
                        </m:ctrlPr>
                      </m:accPr>
                      <m:e>
                        <m:r>
                          <a:rPr lang="en-US" altLang="zh-CN" sz="2200" i="1">
                            <a:latin typeface="Cambria Math" panose="02040503050406030204" pitchFamily="18" charset="0"/>
                            <a:cs typeface="Cambria Math" panose="02040503050406030204" pitchFamily="18" charset="0"/>
                          </a:rPr>
                          <m:t>𝑥</m:t>
                        </m:r>
                      </m:e>
                    </m:acc>
                    <m:r>
                      <a:rPr lang="en-US" altLang="zh-CN" sz="2200" i="1">
                        <a:latin typeface="Cambria Math" panose="02040503050406030204" pitchFamily="18" charset="0"/>
                        <a:ea typeface="MS Mincho" charset="0"/>
                        <a:cs typeface="Cambria Math" panose="02040503050406030204" pitchFamily="18" charset="0"/>
                      </a:rPr>
                      <m:t> </m:t>
                    </m:r>
                  </m:oMath>
                </a14:m>
                <a:r>
                  <a:rPr lang="es-ES" altLang="zh-CN" sz="2200" b="0" i="1" u="none" strike="noStrike" baseline="0" dirty="0">
                    <a:cs typeface="+mj-lt"/>
                  </a:rPr>
                  <a:t>yz </a:t>
                </a:r>
                <a:r>
                  <a:rPr lang="es-ES" altLang="zh-CN" sz="2200" b="0" i="0" u="none" strike="noStrike" baseline="0" dirty="0">
                    <a:cs typeface="+mj-lt"/>
                  </a:rPr>
                  <a:t>+ </a:t>
                </a:r>
                <a14:m>
                  <m:oMath xmlns:m="http://schemas.openxmlformats.org/officeDocument/2006/math">
                    <m:acc>
                      <m:accPr>
                        <m:chr m:val="̅"/>
                        <m:ctrlPr>
                          <a:rPr lang="en-US" altLang="zh-CN" sz="2200" i="1">
                            <a:latin typeface="Cambria Math" panose="02040503050406030204" pitchFamily="18" charset="0"/>
                            <a:cs typeface="Cambria Math" panose="02040503050406030204" pitchFamily="18" charset="0"/>
                          </a:rPr>
                        </m:ctrlPr>
                      </m:accPr>
                      <m:e>
                        <m:r>
                          <a:rPr lang="en-US" altLang="zh-CN" sz="2200" i="1">
                            <a:latin typeface="Cambria Math" panose="02040503050406030204" pitchFamily="18" charset="0"/>
                            <a:cs typeface="Cambria Math" panose="02040503050406030204" pitchFamily="18" charset="0"/>
                          </a:rPr>
                          <m:t>𝑥</m:t>
                        </m:r>
                      </m:e>
                    </m:acc>
                  </m:oMath>
                </a14:m>
                <a:r>
                  <a:rPr lang="es-ES" altLang="zh-CN" sz="2200" b="0" i="1" u="none" strike="noStrike" baseline="0" dirty="0">
                    <a:cs typeface="+mj-lt"/>
                  </a:rPr>
                  <a:t> </a:t>
                </a:r>
                <a14:m>
                  <m:oMath xmlns:m="http://schemas.openxmlformats.org/officeDocument/2006/math">
                    <m:acc>
                      <m:accPr>
                        <m:chr m:val="̅"/>
                        <m:ctrlPr>
                          <a:rPr lang="en-US" altLang="zh-CN" sz="2200" i="1">
                            <a:latin typeface="Cambria Math" panose="02040503050406030204" pitchFamily="18" charset="0"/>
                            <a:cs typeface="Cambria Math" panose="02040503050406030204" pitchFamily="18" charset="0"/>
                          </a:rPr>
                        </m:ctrlPr>
                      </m:accPr>
                      <m:e>
                        <m:r>
                          <m:rPr>
                            <m:sty m:val="p"/>
                          </m:rPr>
                          <a:rPr lang="en-US" altLang="zh-CN" sz="2200" i="1">
                            <a:latin typeface="Cambria Math" panose="02040503050406030204" pitchFamily="18" charset="0"/>
                            <a:cs typeface="Cambria Math" panose="02040503050406030204" pitchFamily="18" charset="0"/>
                          </a:rPr>
                          <m:t>y</m:t>
                        </m:r>
                      </m:e>
                    </m:acc>
                  </m:oMath>
                </a14:m>
                <a:r>
                  <a:rPr lang="pl-PL" altLang="zh-CN" sz="2200" i="1" dirty="0">
                    <a:cs typeface="+mj-lt"/>
                  </a:rPr>
                  <a:t> </a:t>
                </a:r>
                <a:r>
                  <a:rPr lang="es-ES" altLang="zh-CN" sz="2200" b="0" i="1" u="none" strike="noStrike" baseline="0" dirty="0">
                    <a:cs typeface="+mj-lt"/>
                  </a:rPr>
                  <a:t>z </a:t>
                </a:r>
                <a:r>
                  <a:rPr lang="es-ES" altLang="zh-CN" sz="2200" b="0" i="0" u="none" strike="noStrike" baseline="0" dirty="0">
                    <a:cs typeface="+mj-lt"/>
                  </a:rPr>
                  <a:t>+ </a:t>
                </a:r>
                <a14:m>
                  <m:oMath xmlns:m="http://schemas.openxmlformats.org/officeDocument/2006/math">
                    <m:acc>
                      <m:accPr>
                        <m:chr m:val="̅"/>
                        <m:ctrlPr>
                          <a:rPr lang="en-US" altLang="zh-CN" sz="2200" i="1">
                            <a:latin typeface="Cambria Math" panose="02040503050406030204" pitchFamily="18" charset="0"/>
                            <a:cs typeface="Cambria Math" panose="02040503050406030204" pitchFamily="18" charset="0"/>
                          </a:rPr>
                        </m:ctrlPr>
                      </m:accPr>
                      <m:e>
                        <m:r>
                          <a:rPr lang="en-US" altLang="zh-CN" sz="2200" i="1">
                            <a:latin typeface="Cambria Math" panose="02040503050406030204" pitchFamily="18" charset="0"/>
                            <a:cs typeface="Cambria Math" panose="02040503050406030204" pitchFamily="18" charset="0"/>
                          </a:rPr>
                          <m:t>𝑥</m:t>
                        </m:r>
                      </m:e>
                    </m:acc>
                  </m:oMath>
                </a14:m>
                <a:r>
                  <a:rPr lang="es-ES" altLang="zh-CN" sz="2200" b="0" i="1" u="none" strike="noStrike" baseline="0" dirty="0">
                    <a:cs typeface="+mj-lt"/>
                  </a:rPr>
                  <a:t> </a:t>
                </a:r>
                <a14:m>
                  <m:oMath xmlns:m="http://schemas.openxmlformats.org/officeDocument/2006/math">
                    <m:acc>
                      <m:accPr>
                        <m:chr m:val="̅"/>
                        <m:ctrlPr>
                          <a:rPr lang="en-US" altLang="zh-CN" sz="2200" i="1">
                            <a:latin typeface="Cambria Math" panose="02040503050406030204" pitchFamily="18" charset="0"/>
                            <a:cs typeface="Cambria Math" panose="02040503050406030204" pitchFamily="18" charset="0"/>
                          </a:rPr>
                        </m:ctrlPr>
                      </m:accPr>
                      <m:e>
                        <m:r>
                          <m:rPr>
                            <m:sty m:val="p"/>
                          </m:rPr>
                          <a:rPr lang="en-US" altLang="zh-CN" sz="2200" i="1">
                            <a:latin typeface="Cambria Math" panose="02040503050406030204" pitchFamily="18" charset="0"/>
                            <a:cs typeface="Cambria Math" panose="02040503050406030204" pitchFamily="18" charset="0"/>
                          </a:rPr>
                          <m:t>y</m:t>
                        </m:r>
                      </m:e>
                    </m:acc>
                  </m:oMath>
                </a14:m>
                <a:r>
                  <a:rPr lang="es-ES" altLang="zh-CN" sz="2200" b="0" i="1" u="none" strike="noStrike" baseline="0" dirty="0">
                    <a:cs typeface="+mj-lt"/>
                  </a:rPr>
                  <a:t> </a:t>
                </a:r>
                <a14:m>
                  <m:oMath xmlns:m="http://schemas.openxmlformats.org/officeDocument/2006/math">
                    <m:acc>
                      <m:accPr>
                        <m:chr m:val="̅"/>
                        <m:ctrlPr>
                          <a:rPr lang="en-US" altLang="zh-CN" sz="2200" i="1">
                            <a:latin typeface="Cambria Math" panose="02040503050406030204" pitchFamily="18" charset="0"/>
                            <a:cs typeface="Cambria Math" panose="02040503050406030204" pitchFamily="18" charset="0"/>
                          </a:rPr>
                        </m:ctrlPr>
                      </m:accPr>
                      <m:e>
                        <m:r>
                          <a:rPr lang="en-US" altLang="zh-CN" sz="2200" b="0" i="1" smtClean="0">
                            <a:latin typeface="Cambria Math" panose="02040503050406030204" pitchFamily="18" charset="0"/>
                            <a:cs typeface="Cambria Math" panose="02040503050406030204" pitchFamily="18" charset="0"/>
                          </a:rPr>
                          <m:t>𝑧</m:t>
                        </m:r>
                      </m:e>
                    </m:acc>
                    <m:r>
                      <a:rPr lang="en-US" altLang="zh-CN" sz="2200" i="1">
                        <a:latin typeface="Cambria Math" panose="02040503050406030204" pitchFamily="18" charset="0"/>
                        <a:ea typeface="MS Mincho" charset="0"/>
                        <a:cs typeface="Cambria Math" panose="02040503050406030204" pitchFamily="18" charset="0"/>
                      </a:rPr>
                      <m:t> </m:t>
                    </m:r>
                  </m:oMath>
                </a14:m>
                <a:r>
                  <a:rPr lang="es-ES" altLang="zh-CN" sz="2200" b="0" i="1" u="none" strike="noStrike" baseline="0" dirty="0">
                    <a:cs typeface="+mj-lt"/>
                  </a:rPr>
                  <a:t>.</a:t>
                </a:r>
                <a:endParaRPr lang="es-ES" altLang="zh-CN" sz="2200" b="0" i="1" u="none" strike="noStrike" baseline="0" dirty="0">
                  <a:cs typeface="+mj-lt"/>
                </a:endParaRPr>
              </a:p>
              <a:p>
                <a:r>
                  <a:rPr lang="en-US" altLang="zh-CN" sz="2200" b="1" dirty="0">
                    <a:solidFill>
                      <a:srgbClr val="C00000"/>
                    </a:solidFill>
                    <a:cs typeface="+mj-lt"/>
                  </a:rPr>
                  <a:t>Solution: </a:t>
                </a:r>
                <a:r>
                  <a:rPr lang="en-US" altLang="zh-CN" sz="2200" b="0" i="0" u="none" strike="noStrike" baseline="0" dirty="0">
                    <a:cs typeface="+mj-lt"/>
                  </a:rPr>
                  <a:t>We will represent the </a:t>
                </a:r>
                <a:r>
                  <a:rPr lang="en-US" altLang="zh-CN" sz="2200" b="0" i="0" u="none" strike="noStrike" baseline="0" dirty="0" err="1">
                    <a:cs typeface="+mj-lt"/>
                  </a:rPr>
                  <a:t>minterms</a:t>
                </a:r>
                <a:r>
                  <a:rPr lang="en-US" altLang="zh-CN" sz="2200" b="0" i="0" u="none" strike="noStrike" baseline="0" dirty="0">
                    <a:cs typeface="+mj-lt"/>
                  </a:rPr>
                  <a:t> in this expansion by bit strings. The first bit will be 1 if </a:t>
                </a:r>
                <a:r>
                  <a:rPr lang="en-US" altLang="zh-CN" sz="2200" b="0" i="1" u="none" strike="noStrike" baseline="0" dirty="0">
                    <a:cs typeface="+mj-lt"/>
                  </a:rPr>
                  <a:t>x </a:t>
                </a:r>
                <a:r>
                  <a:rPr lang="en-US" altLang="zh-CN" sz="2200" b="0" i="0" u="none" strike="noStrike" baseline="0" dirty="0">
                    <a:cs typeface="+mj-lt"/>
                  </a:rPr>
                  <a:t>occurs and 0 if </a:t>
                </a:r>
                <a14:m>
                  <m:oMath xmlns:m="http://schemas.openxmlformats.org/officeDocument/2006/math">
                    <m:acc>
                      <m:accPr>
                        <m:chr m:val="̅"/>
                        <m:ctrlPr>
                          <a:rPr lang="en-US" altLang="zh-CN" sz="2200" i="1" smtClean="0">
                            <a:latin typeface="Cambria Math" panose="02040503050406030204" pitchFamily="18" charset="0"/>
                            <a:cs typeface="Cambria Math" panose="02040503050406030204" pitchFamily="18" charset="0"/>
                          </a:rPr>
                        </m:ctrlPr>
                      </m:accPr>
                      <m:e>
                        <m:r>
                          <a:rPr lang="en-US" altLang="zh-CN" sz="2200" i="1">
                            <a:latin typeface="Cambria Math" panose="02040503050406030204" pitchFamily="18" charset="0"/>
                            <a:cs typeface="Cambria Math" panose="02040503050406030204" pitchFamily="18" charset="0"/>
                          </a:rPr>
                          <m:t>𝑥</m:t>
                        </m:r>
                      </m:e>
                    </m:acc>
                  </m:oMath>
                </a14:m>
                <a:r>
                  <a:rPr lang="en-US" altLang="zh-CN" sz="2200" b="0" i="1" u="none" strike="noStrike" baseline="0" dirty="0">
                    <a:cs typeface="+mj-lt"/>
                  </a:rPr>
                  <a:t> </a:t>
                </a:r>
                <a:r>
                  <a:rPr lang="en-US" altLang="zh-CN" sz="2200" b="0" i="0" u="none" strike="noStrike" baseline="0" dirty="0">
                    <a:cs typeface="+mj-lt"/>
                  </a:rPr>
                  <a:t>occurs. The second  and the third bits are the same for </a:t>
                </a:r>
                <a:r>
                  <a:rPr lang="en-US" altLang="zh-CN" sz="2200" b="0" i="1" u="none" strike="noStrike" baseline="0" dirty="0">
                    <a:cs typeface="+mj-lt"/>
                  </a:rPr>
                  <a:t>y</a:t>
                </a:r>
                <a:r>
                  <a:rPr lang="en-US" altLang="zh-CN" sz="2200" b="0" i="0" u="none" strike="noStrike" baseline="0" dirty="0">
                    <a:cs typeface="+mj-lt"/>
                  </a:rPr>
                  <a:t> and </a:t>
                </a:r>
                <a:r>
                  <a:rPr lang="en-US" altLang="zh-CN" sz="2200" b="0" i="1" u="none" strike="noStrike" baseline="0" dirty="0">
                    <a:cs typeface="+mj-lt"/>
                  </a:rPr>
                  <a:t>z</a:t>
                </a:r>
                <a:r>
                  <a:rPr lang="en-US" altLang="zh-CN" sz="2200" b="0" i="0" u="none" strike="noStrike" baseline="0" dirty="0">
                    <a:cs typeface="+mj-lt"/>
                  </a:rPr>
                  <a:t>. We then group these terms according to the number of 1s in the corresponding bit strings.</a:t>
                </a:r>
                <a:endParaRPr lang="en-US" altLang="zh-CN" sz="2200" b="1" dirty="0">
                  <a:cs typeface="+mj-lt"/>
                </a:endParaRPr>
              </a:p>
            </p:txBody>
          </p:sp>
        </mc:Choice>
        <mc:Fallback>
          <p:sp>
            <p:nvSpPr>
              <p:cNvPr id="7" name="内容占位符 6"/>
              <p:cNvSpPr>
                <a:spLocks noRot="1" noChangeAspect="1" noMove="1" noResize="1" noEditPoints="1" noAdjustHandles="1" noChangeArrowheads="1" noChangeShapeType="1" noTextEdit="1"/>
              </p:cNvSpPr>
              <p:nvPr>
                <p:ph idx="1"/>
              </p:nvPr>
            </p:nvSpPr>
            <p:spPr>
              <a:xfrm>
                <a:off x="457200" y="1295400"/>
                <a:ext cx="8610600" cy="2362200"/>
              </a:xfrm>
              <a:blipFill rotWithShape="1">
                <a:blip r:embed="rId1"/>
                <a:stretch>
                  <a:fillRect b="-20645"/>
                </a:stretch>
              </a:blipFill>
            </p:spPr>
            <p:txBody>
              <a:bodyPr/>
              <a:lstStyle/>
              <a:p>
                <a:r>
                  <a:rPr lang="zh-CN" altLang="en-US">
                    <a:noFill/>
                  </a:rPr>
                  <a:t> </a:t>
                </a:r>
              </a:p>
            </p:txBody>
          </p:sp>
        </mc:Fallback>
      </mc:AlternateContent>
      <p:pic>
        <p:nvPicPr>
          <p:cNvPr id="4" name="图片 3"/>
          <p:cNvPicPr>
            <a:picLocks noChangeAspect="1"/>
          </p:cNvPicPr>
          <p:nvPr/>
        </p:nvPicPr>
        <p:blipFill>
          <a:blip r:embed="rId2"/>
          <a:stretch>
            <a:fillRect/>
          </a:stretch>
        </p:blipFill>
        <p:spPr>
          <a:xfrm>
            <a:off x="2590800" y="4191000"/>
            <a:ext cx="3810000" cy="2501747"/>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mc:AlternateContent xmlns:mc="http://schemas.openxmlformats.org/markup-compatibility/2006">
        <mc:Choice xmlns:a14="http://schemas.microsoft.com/office/drawing/2010/main" Requires="a14">
          <p:sp>
            <p:nvSpPr>
              <p:cNvPr id="7" name="内容占位符 6"/>
              <p:cNvSpPr>
                <a:spLocks noGrp="1"/>
              </p:cNvSpPr>
              <p:nvPr>
                <p:ph idx="1"/>
              </p:nvPr>
            </p:nvSpPr>
            <p:spPr>
              <a:xfrm>
                <a:off x="457200" y="1295400"/>
                <a:ext cx="8534400" cy="2362200"/>
              </a:xfrm>
            </p:spPr>
            <p:txBody>
              <a:bodyPr/>
              <a:lstStyle/>
              <a:p>
                <a:pPr algn="l">
                  <a:spcBef>
                    <a:spcPts val="600"/>
                  </a:spcBef>
                  <a:spcAft>
                    <a:spcPts val="0"/>
                  </a:spcAft>
                </a:pPr>
                <a:r>
                  <a:rPr lang="en-US" altLang="zh-CN" sz="2200" b="1" dirty="0">
                    <a:solidFill>
                      <a:srgbClr val="C00000"/>
                    </a:solidFill>
                  </a:rPr>
                  <a:t>Example</a:t>
                </a:r>
                <a:r>
                  <a:rPr lang="en-US" altLang="zh-CN" sz="2200" dirty="0">
                    <a:solidFill>
                      <a:srgbClr val="C00000"/>
                    </a:solidFill>
                  </a:rPr>
                  <a:t>: </a:t>
                </a:r>
                <a:r>
                  <a:rPr lang="en-US" altLang="zh-CN" sz="2200" dirty="0">
                    <a:cs typeface="+mj-lt"/>
                  </a:rPr>
                  <a:t>Use</a:t>
                </a:r>
                <a:r>
                  <a:rPr lang="en-US" altLang="zh-CN" sz="2200" dirty="0">
                    <a:solidFill>
                      <a:srgbClr val="C00000"/>
                    </a:solidFill>
                    <a:cs typeface="+mj-lt"/>
                  </a:rPr>
                  <a:t> </a:t>
                </a:r>
                <a:r>
                  <a:rPr lang="en-US" altLang="zh-CN" sz="2200" b="0" i="0" u="none" strike="noStrike" baseline="0" dirty="0">
                    <a:cs typeface="+mj-lt"/>
                  </a:rPr>
                  <a:t>the Quine–McCluskey method to find a minimal expansion equivalent to</a:t>
                </a:r>
                <a:endParaRPr lang="en-US" altLang="zh-CN" sz="2200" b="0" i="0" u="none" strike="noStrike" baseline="0" dirty="0">
                  <a:cs typeface="+mj-lt"/>
                </a:endParaRPr>
              </a:p>
              <a:p>
                <a:pPr algn="ctr">
                  <a:spcBef>
                    <a:spcPts val="600"/>
                  </a:spcBef>
                  <a:spcAft>
                    <a:spcPts val="0"/>
                  </a:spcAft>
                </a:pPr>
                <a:r>
                  <a:rPr lang="es-ES" altLang="zh-CN" sz="2200" b="0" i="1" u="none" strike="noStrike" baseline="0" dirty="0">
                    <a:cs typeface="+mj-lt"/>
                  </a:rPr>
                  <a:t>xyz </a:t>
                </a:r>
                <a:r>
                  <a:rPr lang="es-ES" altLang="zh-CN" sz="2200" b="0" i="0" u="none" strike="noStrike" baseline="0" dirty="0">
                    <a:cs typeface="+mj-lt"/>
                  </a:rPr>
                  <a:t>+ </a:t>
                </a:r>
                <a:r>
                  <a:rPr lang="es-ES" altLang="zh-CN" sz="2200" b="0" i="1" u="none" strike="noStrike" baseline="0" dirty="0">
                    <a:cs typeface="+mj-lt"/>
                  </a:rPr>
                  <a:t>x</a:t>
                </a:r>
                <a:r>
                  <a:rPr lang="en-US" altLang="zh-CN" sz="2200" dirty="0">
                    <a:cs typeface="+mj-lt"/>
                  </a:rPr>
                  <a:t> </a:t>
                </a:r>
                <a14:m>
                  <m:oMath xmlns:m="http://schemas.openxmlformats.org/officeDocument/2006/math">
                    <m:acc>
                      <m:accPr>
                        <m:chr m:val="̅"/>
                        <m:ctrlPr>
                          <a:rPr lang="en-US" altLang="zh-CN" sz="2200" i="1">
                            <a:latin typeface="Cambria Math" panose="02040503050406030204" pitchFamily="18" charset="0"/>
                            <a:cs typeface="Cambria Math" panose="02040503050406030204" pitchFamily="18" charset="0"/>
                          </a:rPr>
                        </m:ctrlPr>
                      </m:accPr>
                      <m:e>
                        <m:r>
                          <m:rPr>
                            <m:sty m:val="p"/>
                          </m:rPr>
                          <a:rPr lang="en-US" altLang="zh-CN" sz="2200" i="1">
                            <a:latin typeface="Cambria Math" panose="02040503050406030204" pitchFamily="18" charset="0"/>
                            <a:cs typeface="Cambria Math" panose="02040503050406030204" pitchFamily="18" charset="0"/>
                          </a:rPr>
                          <m:t>y</m:t>
                        </m:r>
                      </m:e>
                    </m:acc>
                  </m:oMath>
                </a14:m>
                <a:r>
                  <a:rPr lang="pl-PL" altLang="zh-CN" sz="2200" i="1" dirty="0">
                    <a:cs typeface="+mj-lt"/>
                  </a:rPr>
                  <a:t> </a:t>
                </a:r>
                <a:r>
                  <a:rPr lang="es-ES" altLang="zh-CN" sz="2200" b="0" i="1" u="none" strike="noStrike" baseline="0" dirty="0">
                    <a:cs typeface="+mj-lt"/>
                  </a:rPr>
                  <a:t>z </a:t>
                </a:r>
                <a:r>
                  <a:rPr lang="es-ES" altLang="zh-CN" sz="2200" b="0" i="0" u="none" strike="noStrike" baseline="0" dirty="0">
                    <a:cs typeface="+mj-lt"/>
                  </a:rPr>
                  <a:t>+ </a:t>
                </a:r>
                <a14:m>
                  <m:oMath xmlns:m="http://schemas.openxmlformats.org/officeDocument/2006/math">
                    <m:acc>
                      <m:accPr>
                        <m:chr m:val="̅"/>
                        <m:ctrlPr>
                          <a:rPr lang="en-US" altLang="zh-CN" sz="2200" i="1" smtClean="0">
                            <a:latin typeface="Cambria Math" panose="02040503050406030204" pitchFamily="18" charset="0"/>
                            <a:cs typeface="Cambria Math" panose="02040503050406030204" pitchFamily="18" charset="0"/>
                          </a:rPr>
                        </m:ctrlPr>
                      </m:accPr>
                      <m:e>
                        <m:r>
                          <a:rPr lang="en-US" altLang="zh-CN" sz="2200" i="1">
                            <a:latin typeface="Cambria Math" panose="02040503050406030204" pitchFamily="18" charset="0"/>
                            <a:cs typeface="Cambria Math" panose="02040503050406030204" pitchFamily="18" charset="0"/>
                          </a:rPr>
                          <m:t>𝑥</m:t>
                        </m:r>
                      </m:e>
                    </m:acc>
                    <m:r>
                      <a:rPr lang="en-US" altLang="zh-CN" sz="2200" i="1">
                        <a:latin typeface="Cambria Math" panose="02040503050406030204" pitchFamily="18" charset="0"/>
                        <a:ea typeface="MS Mincho" charset="0"/>
                        <a:cs typeface="Cambria Math" panose="02040503050406030204" pitchFamily="18" charset="0"/>
                      </a:rPr>
                      <m:t> </m:t>
                    </m:r>
                  </m:oMath>
                </a14:m>
                <a:r>
                  <a:rPr lang="es-ES" altLang="zh-CN" sz="2200" b="0" i="1" u="none" strike="noStrike" baseline="0" dirty="0">
                    <a:cs typeface="+mj-lt"/>
                  </a:rPr>
                  <a:t>yz </a:t>
                </a:r>
                <a:r>
                  <a:rPr lang="es-ES" altLang="zh-CN" sz="2200" b="0" i="0" u="none" strike="noStrike" baseline="0" dirty="0">
                    <a:cs typeface="+mj-lt"/>
                  </a:rPr>
                  <a:t>+ </a:t>
                </a:r>
                <a14:m>
                  <m:oMath xmlns:m="http://schemas.openxmlformats.org/officeDocument/2006/math">
                    <m:acc>
                      <m:accPr>
                        <m:chr m:val="̅"/>
                        <m:ctrlPr>
                          <a:rPr lang="en-US" altLang="zh-CN" sz="2200" i="1">
                            <a:latin typeface="Cambria Math" panose="02040503050406030204" pitchFamily="18" charset="0"/>
                            <a:cs typeface="Cambria Math" panose="02040503050406030204" pitchFamily="18" charset="0"/>
                          </a:rPr>
                        </m:ctrlPr>
                      </m:accPr>
                      <m:e>
                        <m:r>
                          <a:rPr lang="en-US" altLang="zh-CN" sz="2200" i="1">
                            <a:latin typeface="Cambria Math" panose="02040503050406030204" pitchFamily="18" charset="0"/>
                            <a:cs typeface="Cambria Math" panose="02040503050406030204" pitchFamily="18" charset="0"/>
                          </a:rPr>
                          <m:t>𝑥</m:t>
                        </m:r>
                      </m:e>
                    </m:acc>
                  </m:oMath>
                </a14:m>
                <a:r>
                  <a:rPr lang="es-ES" altLang="zh-CN" sz="2200" b="0" i="1" u="none" strike="noStrike" baseline="0" dirty="0">
                    <a:cs typeface="+mj-lt"/>
                  </a:rPr>
                  <a:t> </a:t>
                </a:r>
                <a14:m>
                  <m:oMath xmlns:m="http://schemas.openxmlformats.org/officeDocument/2006/math">
                    <m:acc>
                      <m:accPr>
                        <m:chr m:val="̅"/>
                        <m:ctrlPr>
                          <a:rPr lang="en-US" altLang="zh-CN" sz="2200" i="1">
                            <a:latin typeface="Cambria Math" panose="02040503050406030204" pitchFamily="18" charset="0"/>
                            <a:cs typeface="Cambria Math" panose="02040503050406030204" pitchFamily="18" charset="0"/>
                          </a:rPr>
                        </m:ctrlPr>
                      </m:accPr>
                      <m:e>
                        <m:r>
                          <m:rPr>
                            <m:sty m:val="p"/>
                          </m:rPr>
                          <a:rPr lang="en-US" altLang="zh-CN" sz="2200" i="1">
                            <a:latin typeface="Cambria Math" panose="02040503050406030204" pitchFamily="18" charset="0"/>
                            <a:cs typeface="Cambria Math" panose="02040503050406030204" pitchFamily="18" charset="0"/>
                          </a:rPr>
                          <m:t>y</m:t>
                        </m:r>
                      </m:e>
                    </m:acc>
                  </m:oMath>
                </a14:m>
                <a:r>
                  <a:rPr lang="pl-PL" altLang="zh-CN" sz="2200" i="1" dirty="0">
                    <a:cs typeface="+mj-lt"/>
                  </a:rPr>
                  <a:t> </a:t>
                </a:r>
                <a:r>
                  <a:rPr lang="es-ES" altLang="zh-CN" sz="2200" b="0" i="1" u="none" strike="noStrike" baseline="0" dirty="0">
                    <a:cs typeface="+mj-lt"/>
                  </a:rPr>
                  <a:t>z </a:t>
                </a:r>
                <a:r>
                  <a:rPr lang="es-ES" altLang="zh-CN" sz="2200" b="0" i="0" u="none" strike="noStrike" baseline="0" dirty="0">
                    <a:cs typeface="+mj-lt"/>
                  </a:rPr>
                  <a:t>+ </a:t>
                </a:r>
                <a14:m>
                  <m:oMath xmlns:m="http://schemas.openxmlformats.org/officeDocument/2006/math">
                    <m:acc>
                      <m:accPr>
                        <m:chr m:val="̅"/>
                        <m:ctrlPr>
                          <a:rPr lang="en-US" altLang="zh-CN" sz="2200" i="1">
                            <a:latin typeface="Cambria Math" panose="02040503050406030204" pitchFamily="18" charset="0"/>
                            <a:cs typeface="Cambria Math" panose="02040503050406030204" pitchFamily="18" charset="0"/>
                          </a:rPr>
                        </m:ctrlPr>
                      </m:accPr>
                      <m:e>
                        <m:r>
                          <a:rPr lang="en-US" altLang="zh-CN" sz="2200" i="1">
                            <a:latin typeface="Cambria Math" panose="02040503050406030204" pitchFamily="18" charset="0"/>
                            <a:cs typeface="Cambria Math" panose="02040503050406030204" pitchFamily="18" charset="0"/>
                          </a:rPr>
                          <m:t>𝑥</m:t>
                        </m:r>
                      </m:e>
                    </m:acc>
                  </m:oMath>
                </a14:m>
                <a:r>
                  <a:rPr lang="es-ES" altLang="zh-CN" sz="2200" b="0" i="1" u="none" strike="noStrike" baseline="0" dirty="0">
                    <a:cs typeface="+mj-lt"/>
                  </a:rPr>
                  <a:t> </a:t>
                </a:r>
                <a14:m>
                  <m:oMath xmlns:m="http://schemas.openxmlformats.org/officeDocument/2006/math">
                    <m:acc>
                      <m:accPr>
                        <m:chr m:val="̅"/>
                        <m:ctrlPr>
                          <a:rPr lang="en-US" altLang="zh-CN" sz="2200" i="1">
                            <a:latin typeface="Cambria Math" panose="02040503050406030204" pitchFamily="18" charset="0"/>
                            <a:cs typeface="Cambria Math" panose="02040503050406030204" pitchFamily="18" charset="0"/>
                          </a:rPr>
                        </m:ctrlPr>
                      </m:accPr>
                      <m:e>
                        <m:r>
                          <m:rPr>
                            <m:sty m:val="p"/>
                          </m:rPr>
                          <a:rPr lang="en-US" altLang="zh-CN" sz="2200" i="1">
                            <a:latin typeface="Cambria Math" panose="02040503050406030204" pitchFamily="18" charset="0"/>
                            <a:cs typeface="Cambria Math" panose="02040503050406030204" pitchFamily="18" charset="0"/>
                          </a:rPr>
                          <m:t>y</m:t>
                        </m:r>
                      </m:e>
                    </m:acc>
                  </m:oMath>
                </a14:m>
                <a:r>
                  <a:rPr lang="es-ES" altLang="zh-CN" sz="2200" b="0" i="1" u="none" strike="noStrike" baseline="0" dirty="0">
                    <a:cs typeface="+mj-lt"/>
                  </a:rPr>
                  <a:t> </a:t>
                </a:r>
                <a14:m>
                  <m:oMath xmlns:m="http://schemas.openxmlformats.org/officeDocument/2006/math">
                    <m:acc>
                      <m:accPr>
                        <m:chr m:val="̅"/>
                        <m:ctrlPr>
                          <a:rPr lang="en-US" altLang="zh-CN" sz="2200" i="1">
                            <a:latin typeface="Cambria Math" panose="02040503050406030204" pitchFamily="18" charset="0"/>
                            <a:cs typeface="Cambria Math" panose="02040503050406030204" pitchFamily="18" charset="0"/>
                          </a:rPr>
                        </m:ctrlPr>
                      </m:accPr>
                      <m:e>
                        <m:r>
                          <a:rPr lang="en-US" altLang="zh-CN" sz="2200" b="0" i="1" smtClean="0">
                            <a:latin typeface="Cambria Math" panose="02040503050406030204" pitchFamily="18" charset="0"/>
                            <a:cs typeface="Cambria Math" panose="02040503050406030204" pitchFamily="18" charset="0"/>
                          </a:rPr>
                          <m:t>𝑧</m:t>
                        </m:r>
                      </m:e>
                    </m:acc>
                    <m:r>
                      <a:rPr lang="en-US" altLang="zh-CN" sz="2200" i="1">
                        <a:latin typeface="Cambria Math" panose="02040503050406030204" pitchFamily="18" charset="0"/>
                        <a:ea typeface="MS Mincho" charset="0"/>
                        <a:cs typeface="Cambria Math" panose="02040503050406030204" pitchFamily="18" charset="0"/>
                      </a:rPr>
                      <m:t> </m:t>
                    </m:r>
                  </m:oMath>
                </a14:m>
                <a:r>
                  <a:rPr lang="es-ES" altLang="zh-CN" sz="2200" b="0" i="1" u="none" strike="noStrike" baseline="0" dirty="0">
                    <a:cs typeface="+mj-lt"/>
                  </a:rPr>
                  <a:t>.</a:t>
                </a:r>
                <a:endParaRPr lang="es-ES" altLang="zh-CN" sz="2200" b="0" i="1" u="none" strike="noStrike" baseline="0" dirty="0">
                  <a:cs typeface="+mj-lt"/>
                </a:endParaRPr>
              </a:p>
              <a:p>
                <a:pPr algn="l">
                  <a:spcBef>
                    <a:spcPts val="600"/>
                  </a:spcBef>
                  <a:spcAft>
                    <a:spcPts val="0"/>
                  </a:spcAft>
                </a:pPr>
                <a:r>
                  <a:rPr lang="en-US" altLang="zh-CN" sz="2200" b="1" dirty="0">
                    <a:solidFill>
                      <a:srgbClr val="C00000"/>
                    </a:solidFill>
                    <a:cs typeface="+mj-lt"/>
                  </a:rPr>
                  <a:t>Solution: </a:t>
                </a:r>
                <a:r>
                  <a:rPr lang="en-US" altLang="zh-CN" sz="2200" b="0" i="0" u="none" strike="noStrike" baseline="0" dirty="0" err="1">
                    <a:cs typeface="+mj-lt"/>
                  </a:rPr>
                  <a:t>Minterms</a:t>
                </a:r>
                <a:r>
                  <a:rPr lang="en-US" altLang="zh-CN" sz="2200" b="0" i="0" u="none" strike="noStrike" baseline="0" dirty="0">
                    <a:cs typeface="+mj-lt"/>
                  </a:rPr>
                  <a:t> that can be combined are those that differ in exactly one literal. Hence, two terms that can be combined differ by exactly one in the number of 1s in the bit strings that </a:t>
                </a:r>
                <a:r>
                  <a:rPr lang="en-US" altLang="zh-CN" sz="2200" dirty="0">
                    <a:cs typeface="+mj-lt"/>
                  </a:rPr>
                  <a:t>represent them.</a:t>
                </a:r>
                <a:endParaRPr lang="en-US" altLang="zh-CN" sz="2200" dirty="0">
                  <a:cs typeface="+mj-lt"/>
                </a:endParaRPr>
              </a:p>
              <a:p>
                <a:pPr algn="l">
                  <a:spcBef>
                    <a:spcPts val="600"/>
                  </a:spcBef>
                  <a:spcAft>
                    <a:spcPts val="0"/>
                  </a:spcAft>
                </a:pPr>
                <a:r>
                  <a:rPr lang="en-US" altLang="zh-CN" sz="2200" b="0" i="0" u="none" strike="noStrike" baseline="0" dirty="0">
                    <a:cs typeface="+mj-lt"/>
                  </a:rPr>
                  <a:t>A product in two literals is represented using a dash to denote the variable that does not occur.</a:t>
                </a:r>
                <a:endParaRPr lang="en-US" altLang="zh-CN" sz="2200" dirty="0">
                  <a:cs typeface="+mj-lt"/>
                </a:endParaRPr>
              </a:p>
            </p:txBody>
          </p:sp>
        </mc:Choice>
        <mc:Fallback>
          <p:sp>
            <p:nvSpPr>
              <p:cNvPr id="7" name="内容占位符 6"/>
              <p:cNvSpPr>
                <a:spLocks noRot="1" noChangeAspect="1" noMove="1" noResize="1" noEditPoints="1" noAdjustHandles="1" noChangeArrowheads="1" noChangeShapeType="1" noTextEdit="1"/>
              </p:cNvSpPr>
              <p:nvPr>
                <p:ph idx="1"/>
              </p:nvPr>
            </p:nvSpPr>
            <p:spPr>
              <a:xfrm>
                <a:off x="457200" y="1295400"/>
                <a:ext cx="8534400" cy="2362200"/>
              </a:xfrm>
              <a:blipFill rotWithShape="1">
                <a:blip r:embed="rId1"/>
                <a:stretch>
                  <a:fillRect b="-25161"/>
                </a:stretch>
              </a:blipFill>
            </p:spPr>
            <p:txBody>
              <a:bodyPr/>
              <a:lstStyle/>
              <a:p>
                <a:r>
                  <a:rPr lang="zh-CN" altLang="en-US">
                    <a:noFill/>
                  </a:rPr>
                  <a:t> </a:t>
                </a:r>
              </a:p>
            </p:txBody>
          </p:sp>
        </mc:Fallback>
      </mc:AlternateContent>
      <p:pic>
        <p:nvPicPr>
          <p:cNvPr id="6" name="图片 5"/>
          <p:cNvPicPr>
            <a:picLocks noChangeAspect="1"/>
          </p:cNvPicPr>
          <p:nvPr/>
        </p:nvPicPr>
        <p:blipFill>
          <a:blip r:embed="rId2"/>
          <a:stretch>
            <a:fillRect/>
          </a:stretch>
        </p:blipFill>
        <p:spPr>
          <a:xfrm>
            <a:off x="990600" y="4267200"/>
            <a:ext cx="7601712" cy="25908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mc:AlternateContent xmlns:mc="http://schemas.openxmlformats.org/markup-compatibility/2006">
        <mc:Choice xmlns:a14="http://schemas.microsoft.com/office/drawing/2010/main" Requires="a14">
          <p:sp>
            <p:nvSpPr>
              <p:cNvPr id="7" name="内容占位符 6"/>
              <p:cNvSpPr>
                <a:spLocks noGrp="1"/>
              </p:cNvSpPr>
              <p:nvPr>
                <p:ph idx="1"/>
              </p:nvPr>
            </p:nvSpPr>
            <p:spPr>
              <a:xfrm>
                <a:off x="457200" y="1295400"/>
                <a:ext cx="8534400" cy="2362200"/>
              </a:xfrm>
            </p:spPr>
            <p:txBody>
              <a:bodyPr/>
              <a:lstStyle/>
              <a:p>
                <a:pPr algn="l"/>
                <a:r>
                  <a:rPr lang="en-US" altLang="zh-CN" sz="2200" b="1" dirty="0">
                    <a:solidFill>
                      <a:srgbClr val="C00000"/>
                    </a:solidFill>
                  </a:rPr>
                  <a:t>Solution: </a:t>
                </a:r>
                <a:r>
                  <a:rPr lang="en-US" altLang="zh-CN" sz="2200" b="0" i="0" u="none" strike="noStrike" baseline="0" dirty="0">
                    <a:cs typeface="+mj-lt"/>
                  </a:rPr>
                  <a:t>Next, we form the following table which has a row for each candidate product formed by combining original terms, and a column for each original term; and we put an X in a position if the original term in the sum-of-products expansion was used to form this candidate product, we say that the candidate product </a:t>
                </a:r>
                <a:r>
                  <a:rPr lang="en-US" altLang="zh-CN" sz="2200" b="1" i="0" u="none" strike="noStrike" baseline="0" dirty="0">
                    <a:solidFill>
                      <a:srgbClr val="C00000"/>
                    </a:solidFill>
                    <a:cs typeface="+mj-lt"/>
                  </a:rPr>
                  <a:t>covers</a:t>
                </a:r>
                <a:r>
                  <a:rPr lang="en-US" altLang="zh-CN" sz="2200" b="1" i="0" u="none" strike="noStrike" baseline="0" dirty="0">
                    <a:cs typeface="+mj-lt"/>
                  </a:rPr>
                  <a:t> </a:t>
                </a:r>
                <a:r>
                  <a:rPr lang="en-US" altLang="zh-CN" sz="2200" b="0" i="0" u="none" strike="noStrike" baseline="0" dirty="0">
                    <a:cs typeface="+mj-lt"/>
                  </a:rPr>
                  <a:t>the original </a:t>
                </a:r>
                <a:r>
                  <a:rPr lang="en-US" altLang="zh-CN" sz="2200" b="0" i="0" u="none" strike="noStrike" baseline="0" dirty="0" err="1">
                    <a:cs typeface="+mj-lt"/>
                  </a:rPr>
                  <a:t>minterm</a:t>
                </a:r>
                <a:r>
                  <a:rPr lang="en-US" altLang="zh-CN" sz="2200" b="0" i="0" u="none" strike="noStrike" baseline="0" dirty="0">
                    <a:cs typeface="+mj-lt"/>
                  </a:rPr>
                  <a:t>.</a:t>
                </a:r>
                <a:endParaRPr lang="en-US" altLang="zh-CN" sz="2200" b="0" i="0" u="none" strike="noStrike" baseline="0" dirty="0">
                  <a:cs typeface="+mj-lt"/>
                </a:endParaRPr>
              </a:p>
              <a:p>
                <a:pPr algn="l"/>
                <a:r>
                  <a:rPr lang="en-US" altLang="zh-CN" sz="2200" b="0" i="0" u="none" strike="noStrike" baseline="0" dirty="0">
                    <a:cs typeface="+mj-lt"/>
                  </a:rPr>
                  <a:t>The final answer is </a:t>
                </a:r>
                <a:r>
                  <a:rPr lang="en-US" altLang="zh-CN" sz="2200" b="0" i="1" u="none" strike="noStrike" baseline="0" dirty="0">
                    <a:cs typeface="+mj-lt"/>
                  </a:rPr>
                  <a:t>z </a:t>
                </a:r>
                <a:r>
                  <a:rPr lang="en-US" altLang="zh-CN" sz="2200" b="0" i="0" u="none" strike="noStrike" baseline="0" dirty="0">
                    <a:cs typeface="+mj-lt"/>
                  </a:rPr>
                  <a:t>+ </a:t>
                </a:r>
                <a14:m>
                  <m:oMath xmlns:m="http://schemas.openxmlformats.org/officeDocument/2006/math">
                    <m:acc>
                      <m:accPr>
                        <m:chr m:val="̅"/>
                        <m:ctrlPr>
                          <a:rPr lang="en-US" altLang="zh-CN" sz="2200" i="1" smtClean="0">
                            <a:latin typeface="Cambria Math" panose="02040503050406030204" pitchFamily="18" charset="0"/>
                            <a:cs typeface="Cambria Math" panose="02040503050406030204" pitchFamily="18" charset="0"/>
                          </a:rPr>
                        </m:ctrlPr>
                      </m:accPr>
                      <m:e>
                        <m:r>
                          <a:rPr lang="en-US" altLang="zh-CN" sz="2200" i="1">
                            <a:latin typeface="Cambria Math" panose="02040503050406030204" pitchFamily="18" charset="0"/>
                            <a:cs typeface="Cambria Math" panose="02040503050406030204" pitchFamily="18" charset="0"/>
                          </a:rPr>
                          <m:t>𝑥</m:t>
                        </m:r>
                      </m:e>
                    </m:acc>
                  </m:oMath>
                </a14:m>
                <a:r>
                  <a:rPr lang="es-ES" altLang="zh-CN" sz="2200" b="0" i="1" u="none" strike="noStrike" baseline="0" dirty="0">
                    <a:cs typeface="+mj-lt"/>
                  </a:rPr>
                  <a:t> </a:t>
                </a:r>
                <a14:m>
                  <m:oMath xmlns:m="http://schemas.openxmlformats.org/officeDocument/2006/math">
                    <m:acc>
                      <m:accPr>
                        <m:chr m:val="̅"/>
                        <m:ctrlPr>
                          <a:rPr lang="en-US" altLang="zh-CN" sz="2200" i="1">
                            <a:latin typeface="Cambria Math" panose="02040503050406030204" pitchFamily="18" charset="0"/>
                            <a:cs typeface="Cambria Math" panose="02040503050406030204" pitchFamily="18" charset="0"/>
                          </a:rPr>
                        </m:ctrlPr>
                      </m:accPr>
                      <m:e>
                        <m:r>
                          <m:rPr>
                            <m:sty m:val="p"/>
                          </m:rPr>
                          <a:rPr lang="en-US" altLang="zh-CN" sz="2200" i="1">
                            <a:latin typeface="Cambria Math" panose="02040503050406030204" pitchFamily="18" charset="0"/>
                            <a:cs typeface="Cambria Math" panose="02040503050406030204" pitchFamily="18" charset="0"/>
                          </a:rPr>
                          <m:t>y</m:t>
                        </m:r>
                      </m:e>
                    </m:acc>
                  </m:oMath>
                </a14:m>
                <a:r>
                  <a:rPr lang="pl-PL" altLang="zh-CN" sz="2200" i="1" dirty="0">
                    <a:cs typeface="+mj-lt"/>
                  </a:rPr>
                  <a:t> </a:t>
                </a:r>
                <a:r>
                  <a:rPr lang="en-US" altLang="zh-CN" sz="2200" b="0" i="0" u="none" strike="noStrike" baseline="0" dirty="0">
                    <a:cs typeface="+mj-lt"/>
                  </a:rPr>
                  <a:t>.</a:t>
                </a:r>
                <a:endParaRPr lang="en-US" altLang="zh-CN" sz="2200" dirty="0">
                  <a:cs typeface="+mj-lt"/>
                </a:endParaRPr>
              </a:p>
            </p:txBody>
          </p:sp>
        </mc:Choice>
        <mc:Fallback>
          <p:sp>
            <p:nvSpPr>
              <p:cNvPr id="7" name="内容占位符 6"/>
              <p:cNvSpPr>
                <a:spLocks noRot="1" noChangeAspect="1" noMove="1" noResize="1" noEditPoints="1" noAdjustHandles="1" noChangeArrowheads="1" noChangeShapeType="1" noTextEdit="1"/>
              </p:cNvSpPr>
              <p:nvPr>
                <p:ph idx="1"/>
              </p:nvPr>
            </p:nvSpPr>
            <p:spPr>
              <a:xfrm>
                <a:off x="457200" y="1295400"/>
                <a:ext cx="8534400" cy="2362200"/>
              </a:xfrm>
              <a:blipFill rotWithShape="1">
                <a:blip r:embed="rId1"/>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2"/>
          <a:stretch>
            <a:fillRect/>
          </a:stretch>
        </p:blipFill>
        <p:spPr>
          <a:xfrm>
            <a:off x="5105400" y="5238376"/>
            <a:ext cx="4038600" cy="1376427"/>
          </a:xfrm>
          <a:prstGeom prst="rect">
            <a:avLst/>
          </a:prstGeom>
        </p:spPr>
      </p:pic>
      <p:pic>
        <p:nvPicPr>
          <p:cNvPr id="4" name="图片 3"/>
          <p:cNvPicPr>
            <a:picLocks noChangeAspect="1"/>
          </p:cNvPicPr>
          <p:nvPr/>
        </p:nvPicPr>
        <p:blipFill>
          <a:blip r:embed="rId3"/>
          <a:stretch>
            <a:fillRect/>
          </a:stretch>
        </p:blipFill>
        <p:spPr>
          <a:xfrm>
            <a:off x="2438401" y="3657601"/>
            <a:ext cx="4191000" cy="1556826"/>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p:sp>
        <p:nvSpPr>
          <p:cNvPr id="7" name="内容占位符 6"/>
          <p:cNvSpPr>
            <a:spLocks noGrp="1"/>
          </p:cNvSpPr>
          <p:nvPr>
            <p:ph idx="1"/>
          </p:nvPr>
        </p:nvSpPr>
        <p:spPr>
          <a:xfrm>
            <a:off x="457200" y="1295400"/>
            <a:ext cx="8534400" cy="2362200"/>
          </a:xfrm>
        </p:spPr>
        <p:txBody>
          <a:bodyPr/>
          <a:lstStyle/>
          <a:p>
            <a:pPr algn="l"/>
            <a:r>
              <a:rPr lang="en-US" altLang="zh-CN" sz="2000" b="0" i="0" u="none" strike="noStrike" baseline="0" dirty="0">
                <a:cs typeface="+mj-lt"/>
              </a:rPr>
              <a:t>The Quine–McCluskey method uses this sequence of steps to simplify a sum-of-products expression.</a:t>
            </a:r>
            <a:endParaRPr lang="en-US" altLang="zh-CN" sz="2000" b="0" i="0" u="none" strike="noStrike" baseline="0" dirty="0">
              <a:cs typeface="+mj-lt"/>
            </a:endParaRPr>
          </a:p>
          <a:p>
            <a:r>
              <a:rPr lang="en-US" altLang="zh-CN" sz="2000" dirty="0">
                <a:cs typeface="+mj-lt"/>
              </a:rPr>
              <a:t>1. Express each </a:t>
            </a:r>
            <a:r>
              <a:rPr lang="en-US" altLang="zh-CN" sz="2000" dirty="0" err="1">
                <a:cs typeface="+mj-lt"/>
              </a:rPr>
              <a:t>minterm</a:t>
            </a:r>
            <a:r>
              <a:rPr lang="en-US" altLang="zh-CN" sz="2000" dirty="0">
                <a:cs typeface="+mj-lt"/>
              </a:rPr>
              <a:t> in n variables by a bit string of length n with a 1 in the </a:t>
            </a:r>
            <a:r>
              <a:rPr lang="en-US" altLang="zh-CN" sz="2000" dirty="0" err="1">
                <a:cs typeface="+mj-lt"/>
              </a:rPr>
              <a:t>ith</a:t>
            </a:r>
            <a:r>
              <a:rPr lang="en-US" altLang="zh-CN" sz="2000" dirty="0">
                <a:cs typeface="+mj-lt"/>
              </a:rPr>
              <a:t> position if xi occurs and a 0 in this position if xi occurs.</a:t>
            </a:r>
            <a:endParaRPr lang="en-US" altLang="zh-CN" sz="2000" dirty="0">
              <a:cs typeface="+mj-lt"/>
            </a:endParaRPr>
          </a:p>
          <a:p>
            <a:r>
              <a:rPr lang="en-US" altLang="zh-CN" sz="2000" dirty="0">
                <a:cs typeface="+mj-lt"/>
              </a:rPr>
              <a:t>2. Group the bit strings according to the number of 1s in them.</a:t>
            </a:r>
            <a:endParaRPr lang="en-US" altLang="zh-CN" sz="2000" dirty="0">
              <a:cs typeface="+mj-lt"/>
            </a:endParaRPr>
          </a:p>
          <a:p>
            <a:pPr algn="l"/>
            <a:r>
              <a:rPr lang="en-US" altLang="zh-CN" sz="2000" b="0" i="0" u="none" strike="noStrike" baseline="0" dirty="0">
                <a:cs typeface="+mj-lt"/>
              </a:rPr>
              <a:t>3. Determine all products in </a:t>
            </a:r>
            <a:r>
              <a:rPr lang="en-US" altLang="zh-CN" sz="2000" b="0" i="1" u="none" strike="noStrike" baseline="0" dirty="0">
                <a:cs typeface="+mj-lt"/>
              </a:rPr>
              <a:t>n </a:t>
            </a:r>
            <a:r>
              <a:rPr lang="en-US" altLang="zh-CN" sz="2000" b="0" i="0" u="none" strike="noStrike" baseline="0" dirty="0">
                <a:cs typeface="+mj-lt"/>
              </a:rPr>
              <a:t>− 1 variables that can be formed by taking the Boolean sum of </a:t>
            </a:r>
            <a:r>
              <a:rPr lang="en-US" altLang="zh-CN" sz="2000" b="0" i="0" u="none" strike="noStrike" baseline="0" dirty="0" err="1">
                <a:cs typeface="+mj-lt"/>
              </a:rPr>
              <a:t>minterms</a:t>
            </a:r>
            <a:r>
              <a:rPr lang="en-US" altLang="zh-CN" sz="2000" b="0" i="0" u="none" strike="noStrike" baseline="0" dirty="0">
                <a:cs typeface="+mj-lt"/>
              </a:rPr>
              <a:t> in the expansion. </a:t>
            </a:r>
            <a:r>
              <a:rPr lang="en-US" altLang="zh-CN" sz="2000" b="0" i="0" u="none" strike="noStrike" baseline="0" dirty="0" err="1">
                <a:cs typeface="+mj-lt"/>
              </a:rPr>
              <a:t>Minterms</a:t>
            </a:r>
            <a:r>
              <a:rPr lang="en-US" altLang="zh-CN" sz="2000" b="0" i="0" u="none" strike="noStrike" baseline="0" dirty="0">
                <a:cs typeface="+mj-lt"/>
              </a:rPr>
              <a:t> that can be combined are represented by bit strings that differ in exactly one position. Represent these products in </a:t>
            </a:r>
            <a:r>
              <a:rPr lang="en-US" altLang="zh-CN" sz="2000" b="0" i="1" u="none" strike="noStrike" baseline="0" dirty="0">
                <a:cs typeface="+mj-lt"/>
              </a:rPr>
              <a:t>n </a:t>
            </a:r>
            <a:r>
              <a:rPr lang="en-US" altLang="zh-CN" sz="2000" b="0" i="0" u="none" strike="noStrike" baseline="0" dirty="0">
                <a:cs typeface="+mj-lt"/>
              </a:rPr>
              <a:t>− 1 variables with strings that have a 1 in the </a:t>
            </a:r>
            <a:r>
              <a:rPr lang="en-US" altLang="zh-CN" sz="2000" b="0" i="1" u="none" strike="noStrike" baseline="0" dirty="0" err="1">
                <a:cs typeface="+mj-lt"/>
              </a:rPr>
              <a:t>i</a:t>
            </a:r>
            <a:r>
              <a:rPr lang="en-US" altLang="zh-CN" sz="2000" b="0" i="0" u="none" strike="noStrike" baseline="0" dirty="0" err="1">
                <a:cs typeface="+mj-lt"/>
              </a:rPr>
              <a:t>th</a:t>
            </a:r>
            <a:r>
              <a:rPr lang="en-US" altLang="zh-CN" sz="2000" b="0" i="0" u="none" strike="noStrike" baseline="0" dirty="0">
                <a:cs typeface="+mj-lt"/>
              </a:rPr>
              <a:t> position if </a:t>
            </a:r>
            <a:r>
              <a:rPr lang="en-US" altLang="zh-CN" sz="2000" b="0" i="1" u="none" strike="noStrike" baseline="0" dirty="0">
                <a:cs typeface="+mj-lt"/>
              </a:rPr>
              <a:t>xi </a:t>
            </a:r>
            <a:r>
              <a:rPr lang="en-US" altLang="zh-CN" sz="2000" b="0" i="0" u="none" strike="noStrike" baseline="0" dirty="0">
                <a:cs typeface="+mj-lt"/>
              </a:rPr>
              <a:t>occurs in the product, a 0 in this position if </a:t>
            </a:r>
            <a:r>
              <a:rPr lang="en-US" altLang="zh-CN" sz="2000" b="0" i="1" u="none" strike="noStrike" baseline="0" dirty="0">
                <a:cs typeface="+mj-lt"/>
              </a:rPr>
              <a:t>xi </a:t>
            </a:r>
            <a:r>
              <a:rPr lang="en-US" altLang="zh-CN" sz="2000" b="0" i="0" u="none" strike="noStrike" baseline="0" dirty="0">
                <a:cs typeface="+mj-lt"/>
              </a:rPr>
              <a:t>occurs, and a dash in this position if there is no literal involving </a:t>
            </a:r>
            <a:r>
              <a:rPr lang="en-US" altLang="zh-CN" sz="2000" b="0" i="1" u="none" strike="noStrike" baseline="0" dirty="0">
                <a:cs typeface="+mj-lt"/>
              </a:rPr>
              <a:t>xi </a:t>
            </a:r>
            <a:r>
              <a:rPr lang="en-US" altLang="zh-CN" sz="2000" b="0" i="0" u="none" strike="noStrike" baseline="0" dirty="0">
                <a:cs typeface="+mj-lt"/>
              </a:rPr>
              <a:t>in the product.</a:t>
            </a:r>
            <a:endParaRPr lang="en-US" altLang="zh-CN" sz="2000" b="0" i="0" u="none" strike="noStrike" baseline="0" dirty="0">
              <a:cs typeface="+mj-l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p:sp>
        <p:nvSpPr>
          <p:cNvPr id="7" name="内容占位符 6"/>
          <p:cNvSpPr>
            <a:spLocks noGrp="1"/>
          </p:cNvSpPr>
          <p:nvPr>
            <p:ph idx="1"/>
          </p:nvPr>
        </p:nvSpPr>
        <p:spPr>
          <a:xfrm>
            <a:off x="457200" y="1295400"/>
            <a:ext cx="8534400" cy="2362200"/>
          </a:xfrm>
        </p:spPr>
        <p:txBody>
          <a:bodyPr/>
          <a:lstStyle/>
          <a:p>
            <a:pPr algn="l"/>
            <a:r>
              <a:rPr lang="en-US" altLang="zh-CN" sz="2000" b="0" i="0" u="none" strike="noStrike" baseline="0" dirty="0">
                <a:cs typeface="+mj-lt"/>
              </a:rPr>
              <a:t>4. Determine all products in </a:t>
            </a:r>
            <a:r>
              <a:rPr lang="en-US" altLang="zh-CN" sz="2000" b="0" i="1" u="none" strike="noStrike" baseline="0" dirty="0">
                <a:cs typeface="+mj-lt"/>
              </a:rPr>
              <a:t>n </a:t>
            </a:r>
            <a:r>
              <a:rPr lang="en-US" altLang="zh-CN" sz="2000" b="0" i="0" u="none" strike="noStrike" baseline="0" dirty="0">
                <a:cs typeface="+mj-lt"/>
              </a:rPr>
              <a:t>− 2 variables that can be formed by taking the Boolean sum of the products in </a:t>
            </a:r>
            <a:r>
              <a:rPr lang="en-US" altLang="zh-CN" sz="2000" b="0" i="1" u="none" strike="noStrike" baseline="0" dirty="0">
                <a:cs typeface="+mj-lt"/>
              </a:rPr>
              <a:t>n </a:t>
            </a:r>
            <a:r>
              <a:rPr lang="en-US" altLang="zh-CN" sz="2000" b="0" i="0" u="none" strike="noStrike" baseline="0" dirty="0">
                <a:cs typeface="+mj-lt"/>
              </a:rPr>
              <a:t>− 1 variables found in the previous step. Products in </a:t>
            </a:r>
            <a:r>
              <a:rPr lang="en-US" altLang="zh-CN" sz="2000" b="0" i="1" u="none" strike="noStrike" baseline="0" dirty="0">
                <a:cs typeface="+mj-lt"/>
              </a:rPr>
              <a:t>n </a:t>
            </a:r>
            <a:r>
              <a:rPr lang="en-US" altLang="zh-CN" sz="2000" b="0" i="0" u="none" strike="noStrike" baseline="0" dirty="0">
                <a:cs typeface="+mj-lt"/>
              </a:rPr>
              <a:t>− </a:t>
            </a:r>
            <a:r>
              <a:rPr lang="en-US" altLang="zh-CN" sz="2000" b="0" i="0" u="none" strike="noStrike" baseline="0" dirty="0">
                <a:cs typeface="+mj-lt"/>
              </a:rPr>
              <a:t>1 variables that can be combined are represented by bit strings that have a dash in the same position and differ in exactly one position.</a:t>
            </a:r>
            <a:endParaRPr lang="en-US" altLang="zh-CN" sz="2000" b="0" i="0" u="none" strike="noStrike" baseline="0" dirty="0">
              <a:cs typeface="+mj-lt"/>
            </a:endParaRPr>
          </a:p>
          <a:p>
            <a:pPr algn="l"/>
            <a:r>
              <a:rPr lang="en-US" altLang="zh-CN" sz="2000" b="0" i="0" u="none" strike="noStrike" baseline="0" dirty="0">
                <a:cs typeface="+mj-lt"/>
              </a:rPr>
              <a:t>5. Continue combining Boolean products into products in fewer variables as long as possible. </a:t>
            </a:r>
            <a:endParaRPr lang="en-US" altLang="zh-CN" sz="2000" b="0" i="0" u="none" strike="noStrike" baseline="0" dirty="0">
              <a:cs typeface="+mj-lt"/>
            </a:endParaRPr>
          </a:p>
          <a:p>
            <a:pPr algn="l"/>
            <a:r>
              <a:rPr lang="en-US" altLang="zh-CN" sz="2000" b="0" i="0" u="none" strike="noStrike" baseline="0" dirty="0">
                <a:cs typeface="+mj-lt"/>
              </a:rPr>
              <a:t>6. Find all the Boolean products that arose that were not used to form a Boolean product in one fewer literal.</a:t>
            </a:r>
            <a:endParaRPr lang="en-US" altLang="zh-CN" sz="2000" b="0" i="0" u="none" strike="noStrike" baseline="0" dirty="0">
              <a:cs typeface="+mj-lt"/>
            </a:endParaRPr>
          </a:p>
          <a:p>
            <a:pPr algn="l"/>
            <a:r>
              <a:rPr lang="en-US" altLang="zh-CN" sz="2000" b="0" i="0" u="none" strike="noStrike" baseline="0" dirty="0">
                <a:cs typeface="+mj-lt"/>
              </a:rPr>
              <a:t>7. Find the smallest set of these Boolean products such that the sum of these products represents the Boolean function. This is done by forming a table showing which </a:t>
            </a:r>
            <a:r>
              <a:rPr lang="en-US" altLang="zh-CN" sz="2000" b="0" i="0" u="none" strike="noStrike" baseline="0" dirty="0" err="1">
                <a:cs typeface="+mj-lt"/>
              </a:rPr>
              <a:t>minterms</a:t>
            </a:r>
            <a:r>
              <a:rPr lang="en-US" altLang="zh-CN" sz="2000" b="0" i="0" u="none" strike="noStrike" baseline="0" dirty="0">
                <a:cs typeface="+mj-lt"/>
              </a:rPr>
              <a:t> are covered by which products. Every </a:t>
            </a:r>
            <a:r>
              <a:rPr lang="en-US" altLang="zh-CN" sz="2000" b="0" i="0" u="none" strike="noStrike" baseline="0" dirty="0" err="1">
                <a:cs typeface="+mj-lt"/>
              </a:rPr>
              <a:t>minterm</a:t>
            </a:r>
            <a:r>
              <a:rPr lang="en-US" altLang="zh-CN" sz="2000" b="0" i="0" u="none" strike="noStrike" baseline="0" dirty="0">
                <a:cs typeface="+mj-lt"/>
              </a:rPr>
              <a:t> must be covered by at least one product.</a:t>
            </a:r>
            <a:endParaRPr lang="en-US" altLang="zh-CN" dirty="0">
              <a:cs typeface="+mj-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p:sp>
        <p:nvSpPr>
          <p:cNvPr id="7" name="内容占位符 6"/>
          <p:cNvSpPr>
            <a:spLocks noGrp="1"/>
          </p:cNvSpPr>
          <p:nvPr>
            <p:ph idx="1"/>
          </p:nvPr>
        </p:nvSpPr>
        <p:spPr>
          <a:xfrm>
            <a:off x="457200" y="1295400"/>
            <a:ext cx="8534400" cy="2362200"/>
          </a:xfrm>
        </p:spPr>
        <p:txBody>
          <a:bodyPr/>
          <a:lstStyle/>
          <a:p>
            <a:pPr algn="l">
              <a:spcBef>
                <a:spcPts val="600"/>
              </a:spcBef>
              <a:spcAft>
                <a:spcPts val="0"/>
              </a:spcAft>
            </a:pPr>
            <a:r>
              <a:rPr lang="en-US" altLang="zh-CN" sz="2200" b="1" dirty="0">
                <a:solidFill>
                  <a:srgbClr val="C00000"/>
                </a:solidFill>
              </a:rPr>
              <a:t>Example</a:t>
            </a:r>
            <a:r>
              <a:rPr lang="en-US" altLang="zh-CN" sz="2200" dirty="0">
                <a:solidFill>
                  <a:srgbClr val="C00000"/>
                </a:solidFill>
              </a:rPr>
              <a:t>: </a:t>
            </a:r>
            <a:r>
              <a:rPr lang="en-US" altLang="zh-CN" sz="2200" dirty="0"/>
              <a:t>Use the Quine–McCluskey method to simplify the sum-of-products expansion</a:t>
            </a:r>
            <a:endParaRPr lang="en-US" altLang="zh-CN" sz="2200" dirty="0"/>
          </a:p>
          <a:p>
            <a:pPr algn="l">
              <a:spcBef>
                <a:spcPts val="600"/>
              </a:spcBef>
              <a:spcAft>
                <a:spcPts val="0"/>
              </a:spcAft>
            </a:pPr>
            <a:endParaRPr lang="en-US" altLang="zh-CN" sz="2200" b="0" i="0" u="none" strike="noStrike" baseline="0" dirty="0">
              <a:latin typeface="STIXGeneral-Regular"/>
            </a:endParaRPr>
          </a:p>
          <a:p>
            <a:pPr algn="l">
              <a:spcBef>
                <a:spcPts val="600"/>
              </a:spcBef>
              <a:spcAft>
                <a:spcPts val="0"/>
              </a:spcAft>
            </a:pPr>
            <a:r>
              <a:rPr lang="en-US" altLang="zh-CN" sz="2200" b="1" dirty="0">
                <a:solidFill>
                  <a:srgbClr val="C00000"/>
                </a:solidFill>
              </a:rPr>
              <a:t>Solution:</a:t>
            </a:r>
            <a:endParaRPr lang="en-US" altLang="zh-CN" sz="2200" dirty="0">
              <a:latin typeface="STIXGeneral-Regular"/>
            </a:endParaRPr>
          </a:p>
        </p:txBody>
      </p:sp>
      <p:pic>
        <p:nvPicPr>
          <p:cNvPr id="4" name="图片 3"/>
          <p:cNvPicPr>
            <a:picLocks noChangeAspect="1"/>
          </p:cNvPicPr>
          <p:nvPr/>
        </p:nvPicPr>
        <p:blipFill>
          <a:blip r:embed="rId1"/>
          <a:stretch>
            <a:fillRect/>
          </a:stretch>
        </p:blipFill>
        <p:spPr>
          <a:xfrm>
            <a:off x="1219200" y="2039864"/>
            <a:ext cx="1905000" cy="398536"/>
          </a:xfrm>
          <a:prstGeom prst="rect">
            <a:avLst/>
          </a:prstGeom>
        </p:spPr>
      </p:pic>
      <p:pic>
        <p:nvPicPr>
          <p:cNvPr id="8" name="图片 7"/>
          <p:cNvPicPr>
            <a:picLocks noChangeAspect="1"/>
          </p:cNvPicPr>
          <p:nvPr/>
        </p:nvPicPr>
        <p:blipFill>
          <a:blip r:embed="rId2"/>
          <a:stretch>
            <a:fillRect/>
          </a:stretch>
        </p:blipFill>
        <p:spPr>
          <a:xfrm>
            <a:off x="3124200" y="2057400"/>
            <a:ext cx="4953000" cy="368238"/>
          </a:xfrm>
          <a:prstGeom prst="rect">
            <a:avLst/>
          </a:prstGeom>
        </p:spPr>
      </p:pic>
      <p:pic>
        <p:nvPicPr>
          <p:cNvPr id="10" name="图片 9"/>
          <p:cNvPicPr>
            <a:picLocks noChangeAspect="1"/>
          </p:cNvPicPr>
          <p:nvPr/>
        </p:nvPicPr>
        <p:blipFill>
          <a:blip r:embed="rId3"/>
          <a:stretch>
            <a:fillRect/>
          </a:stretch>
        </p:blipFill>
        <p:spPr>
          <a:xfrm>
            <a:off x="2209800" y="2819400"/>
            <a:ext cx="4112986" cy="340120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p:sp>
        <p:nvSpPr>
          <p:cNvPr id="7" name="内容占位符 6"/>
          <p:cNvSpPr>
            <a:spLocks noGrp="1"/>
          </p:cNvSpPr>
          <p:nvPr>
            <p:ph idx="1"/>
          </p:nvPr>
        </p:nvSpPr>
        <p:spPr>
          <a:xfrm>
            <a:off x="457200" y="1295400"/>
            <a:ext cx="8534400" cy="2362200"/>
          </a:xfrm>
        </p:spPr>
        <p:txBody>
          <a:bodyPr/>
          <a:lstStyle/>
          <a:p>
            <a:pPr algn="l">
              <a:spcBef>
                <a:spcPts val="600"/>
              </a:spcBef>
              <a:spcAft>
                <a:spcPts val="0"/>
              </a:spcAft>
            </a:pPr>
            <a:r>
              <a:rPr lang="en-US" altLang="zh-CN" sz="2200" b="1" dirty="0">
                <a:solidFill>
                  <a:srgbClr val="C00000"/>
                </a:solidFill>
              </a:rPr>
              <a:t>Example</a:t>
            </a:r>
            <a:r>
              <a:rPr lang="en-US" altLang="zh-CN" sz="2200" dirty="0">
                <a:solidFill>
                  <a:srgbClr val="C00000"/>
                </a:solidFill>
              </a:rPr>
              <a:t>: </a:t>
            </a:r>
            <a:r>
              <a:rPr lang="en-US" altLang="zh-CN" sz="2200" dirty="0"/>
              <a:t>Use the Quine–McCluskey method to simplify the sum-of-products expansion</a:t>
            </a:r>
            <a:endParaRPr lang="en-US" altLang="zh-CN" sz="2200" dirty="0"/>
          </a:p>
          <a:p>
            <a:pPr algn="l">
              <a:spcBef>
                <a:spcPts val="600"/>
              </a:spcBef>
              <a:spcAft>
                <a:spcPts val="0"/>
              </a:spcAft>
            </a:pPr>
            <a:endParaRPr lang="en-US" altLang="zh-CN" sz="2200" b="0" i="0" u="none" strike="noStrike" baseline="0" dirty="0">
              <a:latin typeface="STIXGeneral-Regular"/>
            </a:endParaRPr>
          </a:p>
          <a:p>
            <a:pPr algn="l">
              <a:spcBef>
                <a:spcPts val="600"/>
              </a:spcBef>
              <a:spcAft>
                <a:spcPts val="0"/>
              </a:spcAft>
            </a:pPr>
            <a:r>
              <a:rPr lang="en-US" altLang="zh-CN" sz="2200" b="1" dirty="0">
                <a:solidFill>
                  <a:srgbClr val="C00000"/>
                </a:solidFill>
              </a:rPr>
              <a:t>Solution:</a:t>
            </a:r>
            <a:endParaRPr lang="en-US" altLang="zh-CN" sz="2200" dirty="0">
              <a:latin typeface="STIXGeneral-Regular"/>
            </a:endParaRPr>
          </a:p>
        </p:txBody>
      </p:sp>
      <p:pic>
        <p:nvPicPr>
          <p:cNvPr id="4" name="图片 3"/>
          <p:cNvPicPr>
            <a:picLocks noChangeAspect="1"/>
          </p:cNvPicPr>
          <p:nvPr/>
        </p:nvPicPr>
        <p:blipFill>
          <a:blip r:embed="rId1"/>
          <a:stretch>
            <a:fillRect/>
          </a:stretch>
        </p:blipFill>
        <p:spPr>
          <a:xfrm>
            <a:off x="1219200" y="2039864"/>
            <a:ext cx="1905000" cy="398536"/>
          </a:xfrm>
          <a:prstGeom prst="rect">
            <a:avLst/>
          </a:prstGeom>
        </p:spPr>
      </p:pic>
      <p:pic>
        <p:nvPicPr>
          <p:cNvPr id="8" name="图片 7"/>
          <p:cNvPicPr>
            <a:picLocks noChangeAspect="1"/>
          </p:cNvPicPr>
          <p:nvPr/>
        </p:nvPicPr>
        <p:blipFill>
          <a:blip r:embed="rId2"/>
          <a:stretch>
            <a:fillRect/>
          </a:stretch>
        </p:blipFill>
        <p:spPr>
          <a:xfrm>
            <a:off x="3124200" y="2057400"/>
            <a:ext cx="4953000" cy="368238"/>
          </a:xfrm>
          <a:prstGeom prst="rect">
            <a:avLst/>
          </a:prstGeom>
        </p:spPr>
      </p:pic>
      <p:pic>
        <p:nvPicPr>
          <p:cNvPr id="5" name="图片 4"/>
          <p:cNvPicPr>
            <a:picLocks noChangeAspect="1"/>
          </p:cNvPicPr>
          <p:nvPr/>
        </p:nvPicPr>
        <p:blipFill>
          <a:blip r:embed="rId3"/>
          <a:stretch>
            <a:fillRect/>
          </a:stretch>
        </p:blipFill>
        <p:spPr>
          <a:xfrm>
            <a:off x="869169" y="3048000"/>
            <a:ext cx="7244317" cy="28956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The Quine–</a:t>
            </a:r>
            <a:r>
              <a:rPr lang="en-US" altLang="zh-CN" sz="4000" dirty="0" err="1"/>
              <a:t>MCCluskey</a:t>
            </a:r>
            <a:r>
              <a:rPr lang="en-US" altLang="zh-CN" sz="4000" dirty="0"/>
              <a:t> Method</a:t>
            </a:r>
            <a:br>
              <a:rPr lang="en-US" altLang="zh-CN" sz="4000" dirty="0"/>
            </a:br>
            <a:r>
              <a:rPr lang="zh-CN" altLang="en-US" sz="4000" dirty="0"/>
              <a:t>奎因</a:t>
            </a:r>
            <a:r>
              <a:rPr lang="en-US" altLang="zh-CN" sz="4000" dirty="0"/>
              <a:t>-</a:t>
            </a:r>
            <a:r>
              <a:rPr lang="zh-CN" altLang="en-US" sz="4000" dirty="0"/>
              <a:t>莫可拉斯基方法</a:t>
            </a:r>
            <a:endParaRPr lang="en-US" sz="1400" dirty="0"/>
          </a:p>
        </p:txBody>
      </p:sp>
      <p:sp>
        <p:nvSpPr>
          <p:cNvPr id="7" name="内容占位符 6"/>
          <p:cNvSpPr>
            <a:spLocks noGrp="1"/>
          </p:cNvSpPr>
          <p:nvPr>
            <p:ph idx="1"/>
          </p:nvPr>
        </p:nvSpPr>
        <p:spPr>
          <a:xfrm>
            <a:off x="457200" y="1295400"/>
            <a:ext cx="8534400" cy="2362200"/>
          </a:xfrm>
        </p:spPr>
        <p:txBody>
          <a:bodyPr/>
          <a:lstStyle/>
          <a:p>
            <a:pPr algn="l">
              <a:spcBef>
                <a:spcPts val="600"/>
              </a:spcBef>
              <a:spcAft>
                <a:spcPts val="0"/>
              </a:spcAft>
            </a:pPr>
            <a:r>
              <a:rPr lang="en-US" altLang="zh-CN" sz="2200" b="1" dirty="0">
                <a:solidFill>
                  <a:srgbClr val="C00000"/>
                </a:solidFill>
              </a:rPr>
              <a:t>Example</a:t>
            </a:r>
            <a:r>
              <a:rPr lang="en-US" altLang="zh-CN" sz="2200" dirty="0">
                <a:solidFill>
                  <a:srgbClr val="C00000"/>
                </a:solidFill>
              </a:rPr>
              <a:t>: </a:t>
            </a:r>
            <a:r>
              <a:rPr lang="en-US" altLang="zh-CN" sz="2200" dirty="0"/>
              <a:t>Use the Quine–McCluskey method to simplify the sum-of-products expansion</a:t>
            </a:r>
            <a:endParaRPr lang="en-US" altLang="zh-CN" sz="2200" dirty="0"/>
          </a:p>
          <a:p>
            <a:pPr algn="l">
              <a:spcBef>
                <a:spcPts val="600"/>
              </a:spcBef>
              <a:spcAft>
                <a:spcPts val="0"/>
              </a:spcAft>
            </a:pPr>
            <a:endParaRPr lang="en-US" altLang="zh-CN" sz="2200" b="0" i="0" u="none" strike="noStrike" baseline="0" dirty="0">
              <a:latin typeface="STIXGeneral-Regular"/>
            </a:endParaRPr>
          </a:p>
          <a:p>
            <a:pPr algn="l">
              <a:spcBef>
                <a:spcPts val="600"/>
              </a:spcBef>
              <a:spcAft>
                <a:spcPts val="0"/>
              </a:spcAft>
            </a:pPr>
            <a:r>
              <a:rPr lang="en-US" altLang="zh-CN" sz="2200" b="1" dirty="0">
                <a:solidFill>
                  <a:srgbClr val="C00000"/>
                </a:solidFill>
              </a:rPr>
              <a:t>Solution:</a:t>
            </a:r>
            <a:endParaRPr lang="en-US" altLang="zh-CN" sz="2200" dirty="0">
              <a:latin typeface="STIXGeneral-Regular"/>
            </a:endParaRPr>
          </a:p>
        </p:txBody>
      </p:sp>
      <p:pic>
        <p:nvPicPr>
          <p:cNvPr id="4" name="图片 3"/>
          <p:cNvPicPr>
            <a:picLocks noChangeAspect="1"/>
          </p:cNvPicPr>
          <p:nvPr/>
        </p:nvPicPr>
        <p:blipFill>
          <a:blip r:embed="rId1"/>
          <a:stretch>
            <a:fillRect/>
          </a:stretch>
        </p:blipFill>
        <p:spPr>
          <a:xfrm>
            <a:off x="1219200" y="2039864"/>
            <a:ext cx="1905000" cy="398536"/>
          </a:xfrm>
          <a:prstGeom prst="rect">
            <a:avLst/>
          </a:prstGeom>
        </p:spPr>
      </p:pic>
      <p:pic>
        <p:nvPicPr>
          <p:cNvPr id="8" name="图片 7"/>
          <p:cNvPicPr>
            <a:picLocks noChangeAspect="1"/>
          </p:cNvPicPr>
          <p:nvPr/>
        </p:nvPicPr>
        <p:blipFill>
          <a:blip r:embed="rId2"/>
          <a:stretch>
            <a:fillRect/>
          </a:stretch>
        </p:blipFill>
        <p:spPr>
          <a:xfrm>
            <a:off x="3124200" y="2057400"/>
            <a:ext cx="4953000" cy="368238"/>
          </a:xfrm>
          <a:prstGeom prst="rect">
            <a:avLst/>
          </a:prstGeom>
        </p:spPr>
      </p:pic>
      <p:pic>
        <p:nvPicPr>
          <p:cNvPr id="6" name="图片 5"/>
          <p:cNvPicPr>
            <a:picLocks noChangeAspect="1"/>
          </p:cNvPicPr>
          <p:nvPr/>
        </p:nvPicPr>
        <p:blipFill>
          <a:blip r:embed="rId3"/>
          <a:stretch>
            <a:fillRect/>
          </a:stretch>
        </p:blipFill>
        <p:spPr>
          <a:xfrm>
            <a:off x="1195387" y="2819400"/>
            <a:ext cx="6705600" cy="2572068"/>
          </a:xfrm>
          <a:prstGeom prst="rect">
            <a:avLst/>
          </a:prstGeom>
        </p:spPr>
      </p:pic>
      <p:pic>
        <p:nvPicPr>
          <p:cNvPr id="10" name="图片 9"/>
          <p:cNvPicPr>
            <a:picLocks noChangeAspect="1"/>
          </p:cNvPicPr>
          <p:nvPr/>
        </p:nvPicPr>
        <p:blipFill>
          <a:blip r:embed="rId4"/>
          <a:stretch>
            <a:fillRect/>
          </a:stretch>
        </p:blipFill>
        <p:spPr>
          <a:xfrm>
            <a:off x="2286000" y="5715000"/>
            <a:ext cx="4443413" cy="3760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endParaRPr lang="en-US" sz="1500" dirty="0"/>
          </a:p>
        </p:txBody>
      </p:sp>
      <p:sp>
        <p:nvSpPr>
          <p:cNvPr id="3" name="Content Placeholder 2"/>
          <p:cNvSpPr>
            <a:spLocks noGrp="1"/>
          </p:cNvSpPr>
          <p:nvPr>
            <p:ph idx="1"/>
          </p:nvPr>
        </p:nvSpPr>
        <p:spPr>
          <a:xfrm>
            <a:off x="457200" y="1295400"/>
            <a:ext cx="8321040" cy="5257800"/>
          </a:xfrm>
        </p:spPr>
        <p:txBody>
          <a:bodyPr/>
          <a:lstStyle/>
          <a:p>
            <a:pPr marL="457200" indent="-457200">
              <a:buFont typeface="Arial" panose="020B0604020202020204" pitchFamily="34" charset="0"/>
              <a:buChar char="•"/>
            </a:pPr>
            <a:r>
              <a:rPr lang="en-US" dirty="0"/>
              <a:t>Introduction to Boolean Algebra</a:t>
            </a:r>
            <a:endParaRPr lang="en-US" dirty="0"/>
          </a:p>
          <a:p>
            <a:pPr marL="457200" indent="-457200">
              <a:buFont typeface="Arial" panose="020B0604020202020204" pitchFamily="34" charset="0"/>
              <a:buChar char="•"/>
            </a:pPr>
            <a:r>
              <a:rPr lang="en-US" dirty="0"/>
              <a:t>Boolean Expressions and Boolean Functions</a:t>
            </a:r>
            <a:endParaRPr lang="en-US" dirty="0"/>
          </a:p>
          <a:p>
            <a:pPr marL="457200" indent="-457200">
              <a:buFont typeface="Arial" panose="020B0604020202020204" pitchFamily="34" charset="0"/>
              <a:buChar char="•"/>
            </a:pPr>
            <a:r>
              <a:rPr lang="en-US" dirty="0"/>
              <a:t>Identities of Boolean Algebra</a:t>
            </a:r>
            <a:endParaRPr lang="en-US" dirty="0"/>
          </a:p>
          <a:p>
            <a:pPr marL="457200" indent="-457200">
              <a:buFont typeface="Arial" panose="020B0604020202020204" pitchFamily="34" charset="0"/>
              <a:buChar char="•"/>
            </a:pPr>
            <a:r>
              <a:rPr lang="en-US" dirty="0"/>
              <a:t>Duality</a:t>
            </a:r>
            <a:endParaRPr lang="en-US" dirty="0"/>
          </a:p>
          <a:p>
            <a:pPr marL="457200" indent="-457200">
              <a:buFont typeface="Arial" panose="020B0604020202020204" pitchFamily="34" charset="0"/>
              <a:buChar char="•"/>
            </a:pPr>
            <a:r>
              <a:rPr lang="en-US" dirty="0"/>
              <a:t>The Abstract Definition of a Boolean Algebra</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Homework</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0"/>
            <a:ext cx="8229600" cy="2895600"/>
          </a:xfrm>
        </p:spPr>
        <p:txBody>
          <a:bodyPr/>
          <a:lstStyle/>
          <a:p>
            <a:pPr>
              <a:lnSpc>
                <a:spcPct val="150000"/>
              </a:lnSpc>
              <a:spcBef>
                <a:spcPts val="0"/>
              </a:spcBef>
            </a:pPr>
            <a:r>
              <a:rPr lang="en-US" altLang="zh-CN" dirty="0"/>
              <a:t>§12.1   6 c), 13, 21, 28 d)</a:t>
            </a:r>
            <a:endParaRPr lang="en-US" altLang="zh-CN" dirty="0"/>
          </a:p>
          <a:p>
            <a:pPr>
              <a:lnSpc>
                <a:spcPct val="150000"/>
              </a:lnSpc>
              <a:spcBef>
                <a:spcPts val="0"/>
              </a:spcBef>
            </a:pPr>
            <a:r>
              <a:rPr lang="en-US" altLang="zh-CN" dirty="0"/>
              <a:t>§12.2   3 a) b), 14 c), 15 b), 12</a:t>
            </a:r>
            <a:br>
              <a:rPr lang="en-US" altLang="zh-CN" dirty="0"/>
            </a:br>
            <a:r>
              <a:rPr lang="en-US" altLang="zh-CN" dirty="0"/>
              <a:t>§12.3   5, 6 c), 7, 10, 11</a:t>
            </a:r>
            <a:endParaRPr lang="en-US" altLang="zh-CN" dirty="0"/>
          </a:p>
          <a:p>
            <a:pPr>
              <a:lnSpc>
                <a:spcPct val="150000"/>
              </a:lnSpc>
              <a:spcBef>
                <a:spcPts val="0"/>
              </a:spcBef>
            </a:pPr>
            <a:endParaRPr lang="en-US" altLang="zh-CN" dirty="0"/>
          </a:p>
          <a:p>
            <a:pPr>
              <a:lnSpc>
                <a:spcPct val="150000"/>
              </a:lnSpc>
              <a:spcBef>
                <a:spcPts val="0"/>
              </a:spcBef>
            </a:pPr>
            <a:r>
              <a:rPr lang="en-US" altLang="zh-CN" dirty="0"/>
              <a:t>Due date : 2024.6.4</a:t>
            </a:r>
            <a:endParaRPr lang="en-US" altLang="zh-CN" dirty="0"/>
          </a:p>
          <a:p>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a:t>Introduction to Boolean Algebra</a:t>
            </a:r>
            <a:endParaRPr lang="en-US" dirty="0"/>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457200" y="1295400"/>
                <a:ext cx="8382000" cy="3657600"/>
              </a:xfrm>
            </p:spPr>
            <p:txBody>
              <a:bodyPr/>
              <a:lstStyle/>
              <a:p>
                <a:pPr>
                  <a:spcBef>
                    <a:spcPts val="0"/>
                  </a:spcBef>
                </a:pPr>
                <a:r>
                  <a:rPr lang="en-US" sz="2400" i="1" dirty="0">
                    <a:solidFill>
                      <a:srgbClr val="C00000"/>
                    </a:solidFill>
                  </a:rPr>
                  <a:t>Boolean algebra </a:t>
                </a:r>
                <a:r>
                  <a:rPr lang="en-US" sz="2400" dirty="0"/>
                  <a:t>has rules for working with elements from the set {</a:t>
                </a:r>
                <a:r>
                  <a:rPr lang="en-US" sz="2400" dirty="0">
                    <a:ea typeface="Cambria Math" panose="02040503050406030204" pitchFamily="18" charset="0"/>
                  </a:rPr>
                  <a:t>0</a:t>
                </a:r>
                <a:r>
                  <a:rPr lang="en-US" sz="2400" dirty="0"/>
                  <a:t>, </a:t>
                </a:r>
                <a:r>
                  <a:rPr lang="en-US" sz="2400" dirty="0">
                    <a:ea typeface="Cambria Math" panose="02040503050406030204" pitchFamily="18" charset="0"/>
                  </a:rPr>
                  <a:t>1</a:t>
                </a:r>
                <a:r>
                  <a:rPr lang="en-US" sz="2400" dirty="0"/>
                  <a:t>} together with the operators:</a:t>
                </a:r>
                <a:endParaRPr lang="en-US" sz="2400" dirty="0"/>
              </a:p>
              <a:p>
                <a:pPr marL="457200" indent="-457200">
                  <a:spcBef>
                    <a:spcPts val="0"/>
                  </a:spcBef>
                  <a:buFont typeface="Wingdings" panose="05000000000000000000" pitchFamily="2" charset="2"/>
                  <a:buChar char="Ø"/>
                </a:pPr>
                <a:r>
                  <a:rPr lang="en-US" sz="2400" b="1" dirty="0">
                    <a:solidFill>
                      <a:srgbClr val="FF0000"/>
                    </a:solidFill>
                  </a:rPr>
                  <a:t> +</a:t>
                </a:r>
                <a:r>
                  <a:rPr lang="en-US" sz="2400" dirty="0"/>
                  <a:t>   </a:t>
                </a:r>
                <a:r>
                  <a:rPr lang="en-US" sz="2400" dirty="0">
                    <a:solidFill>
                      <a:schemeClr val="tx1"/>
                    </a:solidFill>
                  </a:rPr>
                  <a:t>(</a:t>
                </a:r>
                <a:r>
                  <a:rPr lang="en-US" sz="2400" i="1" dirty="0">
                    <a:solidFill>
                      <a:schemeClr val="tx1"/>
                    </a:solidFill>
                  </a:rPr>
                  <a:t>Boolean sum</a:t>
                </a:r>
                <a:r>
                  <a:rPr lang="en-US" altLang="zh-CN" sz="2400" dirty="0">
                    <a:solidFill>
                      <a:schemeClr val="tx1"/>
                    </a:solidFill>
                    <a:sym typeface="Symbol" panose="05050102010706020507"/>
                  </a:rPr>
                  <a:t>, </a:t>
                </a:r>
                <a:r>
                  <a:rPr lang="zh-CN" altLang="en-US" sz="2400" dirty="0">
                    <a:solidFill>
                      <a:schemeClr val="tx1"/>
                    </a:solidFill>
                    <a:sym typeface="Symbol" panose="05050102010706020507"/>
                  </a:rPr>
                  <a:t>布尔和</a:t>
                </a:r>
                <a:r>
                  <a:rPr lang="en-US" sz="2400" dirty="0">
                    <a:solidFill>
                      <a:schemeClr val="tx1"/>
                    </a:solidFill>
                  </a:rPr>
                  <a:t>)</a:t>
                </a:r>
                <a:endParaRPr lang="en-US" sz="2400" dirty="0">
                  <a:solidFill>
                    <a:schemeClr val="tx1"/>
                  </a:solidFill>
                </a:endParaRPr>
              </a:p>
              <a:p>
                <a:pPr marL="457200" indent="-457200">
                  <a:spcBef>
                    <a:spcPts val="0"/>
                  </a:spcBef>
                  <a:buFont typeface="Wingdings" panose="05000000000000000000" pitchFamily="2" charset="2"/>
                  <a:buChar char="Ø"/>
                </a:pPr>
                <a:r>
                  <a:rPr lang="en-US" sz="2400" b="1" dirty="0">
                    <a:solidFill>
                      <a:schemeClr val="bg2"/>
                    </a:solidFill>
                    <a:sym typeface="Symbol" panose="05050102010706020507"/>
                  </a:rPr>
                  <a:t> </a:t>
                </a:r>
                <a:r>
                  <a:rPr lang="en-US" sz="1200" b="1" dirty="0">
                    <a:solidFill>
                      <a:schemeClr val="bg2"/>
                    </a:solidFill>
                    <a:sym typeface="Symbol" panose="05050102010706020507"/>
                  </a:rPr>
                  <a:t> </a:t>
                </a:r>
                <a:r>
                  <a:rPr lang="en-US" sz="2400" b="1" dirty="0">
                    <a:solidFill>
                      <a:schemeClr val="bg2"/>
                    </a:solidFill>
                    <a:sym typeface="Symbol" panose="05050102010706020507"/>
                  </a:rPr>
                  <a:t></a:t>
                </a:r>
                <a:r>
                  <a:rPr lang="en-US" sz="2400" dirty="0">
                    <a:solidFill>
                      <a:schemeClr val="tx1"/>
                    </a:solidFill>
                    <a:sym typeface="Symbol" panose="05050102010706020507"/>
                  </a:rPr>
                  <a:t>   (</a:t>
                </a:r>
                <a:r>
                  <a:rPr lang="en-US" sz="2400" i="1" dirty="0">
                    <a:solidFill>
                      <a:schemeClr val="tx1"/>
                    </a:solidFill>
                    <a:sym typeface="Symbol" panose="05050102010706020507"/>
                  </a:rPr>
                  <a:t>Boolean product</a:t>
                </a:r>
                <a:r>
                  <a:rPr lang="en-US" sz="2400" dirty="0">
                    <a:solidFill>
                      <a:schemeClr val="tx1"/>
                    </a:solidFill>
                    <a:sym typeface="Symbol" panose="05050102010706020507"/>
                  </a:rPr>
                  <a:t>, </a:t>
                </a:r>
                <a:r>
                  <a:rPr lang="zh-CN" altLang="en-US" sz="2400" dirty="0">
                    <a:solidFill>
                      <a:schemeClr val="tx1"/>
                    </a:solidFill>
                    <a:sym typeface="Symbol" panose="05050102010706020507"/>
                  </a:rPr>
                  <a:t>布尔积</a:t>
                </a:r>
                <a:r>
                  <a:rPr lang="en-US" sz="2400" dirty="0">
                    <a:solidFill>
                      <a:schemeClr val="tx1"/>
                    </a:solidFill>
                    <a:sym typeface="Symbol" panose="05050102010706020507"/>
                  </a:rPr>
                  <a:t>)</a:t>
                </a:r>
                <a:endParaRPr lang="en-US" sz="2400" b="1" i="1" dirty="0">
                  <a:solidFill>
                    <a:schemeClr val="bg2"/>
                  </a:solidFill>
                  <a:latin typeface="Cambria Math" panose="02040503050406030204" pitchFamily="18" charset="0"/>
                  <a:sym typeface="Symbol" panose="05050102010706020507"/>
                </a:endParaRPr>
              </a:p>
              <a:p>
                <a:pPr marL="457200" indent="-457200">
                  <a:spcBef>
                    <a:spcPts val="0"/>
                  </a:spcBef>
                  <a:buFont typeface="Wingdings" panose="05000000000000000000" pitchFamily="2" charset="2"/>
                  <a:buChar char="Ø"/>
                </a:pPr>
                <a:r>
                  <a:rPr lang="en-US" sz="2400" b="1" dirty="0">
                    <a:solidFill>
                      <a:schemeClr val="bg2"/>
                    </a:solidFill>
                    <a:sym typeface="Symbol" panose="05050102010706020507"/>
                  </a:rPr>
                  <a:t> </a:t>
                </a:r>
                <a:r>
                  <a:rPr lang="en-US" sz="1100" b="1" dirty="0">
                    <a:solidFill>
                      <a:schemeClr val="bg2"/>
                    </a:solidFill>
                    <a:sym typeface="Symbol" panose="05050102010706020507"/>
                  </a:rPr>
                  <a:t> </a:t>
                </a:r>
                <a14:m>
                  <m:oMath xmlns:m="http://schemas.openxmlformats.org/officeDocument/2006/math">
                    <m:acc>
                      <m:accPr>
                        <m:chr m:val="̅"/>
                        <m:ctrlPr>
                          <a:rPr lang="en-US" sz="2400" b="1" i="1" smtClean="0">
                            <a:solidFill>
                              <a:schemeClr val="bg2"/>
                            </a:solidFill>
                            <a:latin typeface="Cambria Math" panose="02040503050406030204" pitchFamily="18" charset="0"/>
                            <a:sym typeface="Symbol" panose="05050102010706020507"/>
                          </a:rPr>
                        </m:ctrlPr>
                      </m:accPr>
                      <m:e>
                        <m:r>
                          <a:rPr lang="en-US" sz="2400" b="1" i="1">
                            <a:solidFill>
                              <a:schemeClr val="bg2"/>
                            </a:solidFill>
                            <a:latin typeface="Cambria Math" panose="02040503050406030204" pitchFamily="18" charset="0"/>
                            <a:sym typeface="Symbol" panose="05050102010706020507"/>
                          </a:rPr>
                          <m:t> </m:t>
                        </m:r>
                      </m:e>
                    </m:acc>
                    <m:r>
                      <a:rPr lang="en-US" sz="2400" b="1" i="1">
                        <a:solidFill>
                          <a:schemeClr val="bg2"/>
                        </a:solidFill>
                        <a:latin typeface="Cambria Math" panose="02040503050406030204" pitchFamily="18" charset="0"/>
                        <a:sym typeface="Symbol" panose="05050102010706020507"/>
                      </a:rPr>
                      <m:t> </m:t>
                    </m:r>
                    <m:r>
                      <a:rPr lang="en-US" sz="2400" b="1" i="1">
                        <a:solidFill>
                          <a:schemeClr val="tx1"/>
                        </a:solidFill>
                        <a:latin typeface="Cambria Math" panose="02040503050406030204" pitchFamily="18" charset="0"/>
                        <a:sym typeface="Symbol" panose="05050102010706020507"/>
                      </a:rPr>
                      <m:t> </m:t>
                    </m:r>
                    <m:r>
                      <a:rPr lang="en-US" sz="2400" b="0" i="1" smtClean="0">
                        <a:solidFill>
                          <a:schemeClr val="tx1"/>
                        </a:solidFill>
                        <a:latin typeface="Cambria Math" panose="02040503050406030204" pitchFamily="18" charset="0"/>
                        <a:sym typeface="Symbol" panose="05050102010706020507"/>
                      </a:rPr>
                      <m:t>  </m:t>
                    </m:r>
                    <m:r>
                      <a:rPr lang="en-US" sz="2400" i="1">
                        <a:solidFill>
                          <a:schemeClr val="tx1"/>
                        </a:solidFill>
                        <a:latin typeface="Cambria Math" panose="02040503050406030204" pitchFamily="18" charset="0"/>
                        <a:sym typeface="Symbol" panose="05050102010706020507"/>
                      </a:rPr>
                      <m:t>(</m:t>
                    </m:r>
                    <m:r>
                      <a:rPr lang="en-US" sz="2400" i="1" smtClean="0">
                        <a:solidFill>
                          <a:schemeClr val="tx1"/>
                        </a:solidFill>
                        <a:latin typeface="Cambria Math" panose="02040503050406030204" pitchFamily="18" charset="0"/>
                        <a:sym typeface="Symbol" panose="05050102010706020507"/>
                      </a:rPr>
                      <m:t>𝑐𝑜𝑚𝑝𝑙𝑒𝑚𝑒𝑛𝑡</m:t>
                    </m:r>
                    <m:r>
                      <m:rPr>
                        <m:nor/>
                      </m:rPr>
                      <a:rPr lang="en-US" altLang="zh-CN" sz="2400" dirty="0">
                        <a:solidFill>
                          <a:schemeClr val="tx1"/>
                        </a:solidFill>
                        <a:latin typeface="Cambria Math" panose="02040503050406030204" pitchFamily="18" charset="0"/>
                        <a:sym typeface="Symbol" panose="05050102010706020507"/>
                      </a:rPr>
                      <m:t>, </m:t>
                    </m:r>
                    <m:r>
                      <a:rPr lang="zh-CN" altLang="en-US" sz="2400" i="1" dirty="0" smtClean="0">
                        <a:solidFill>
                          <a:schemeClr val="tx1"/>
                        </a:solidFill>
                        <a:latin typeface="Cambria Math" panose="02040503050406030204" pitchFamily="18" charset="0"/>
                        <a:sym typeface="Symbol" panose="05050102010706020507"/>
                      </a:rPr>
                      <m:t>补</m:t>
                    </m:r>
                    <m:r>
                      <a:rPr lang="en-US" sz="2400" i="1">
                        <a:solidFill>
                          <a:schemeClr val="tx1"/>
                        </a:solidFill>
                        <a:latin typeface="Cambria Math" panose="02040503050406030204" pitchFamily="18" charset="0"/>
                        <a:sym typeface="Symbol" panose="05050102010706020507"/>
                      </a:rPr>
                      <m:t>)</m:t>
                    </m:r>
                  </m:oMath>
                </a14:m>
                <a:r>
                  <a:rPr lang="en-US" sz="2400" dirty="0">
                    <a:solidFill>
                      <a:schemeClr val="tx1"/>
                    </a:solidFill>
                  </a:rPr>
                  <a:t>.</a:t>
                </a:r>
                <a:endParaRPr lang="en-US" sz="2400" dirty="0"/>
              </a:p>
              <a:p>
                <a:pPr>
                  <a:spcBef>
                    <a:spcPts val="0"/>
                  </a:spcBef>
                </a:pPr>
                <a:r>
                  <a:rPr lang="en-US" sz="2800" dirty="0"/>
                  <a:t>These operators are defined by:</a:t>
                </a:r>
                <a:endParaRPr lang="en-US" sz="2800" dirty="0"/>
              </a:p>
              <a:p>
                <a:pPr lvl="1">
                  <a:spcBef>
                    <a:spcPts val="0"/>
                  </a:spcBef>
                </a:pPr>
                <a:r>
                  <a:rPr lang="en-US" sz="2400" i="1" dirty="0"/>
                  <a:t>Boolean sum</a:t>
                </a:r>
                <a:r>
                  <a:rPr lang="en-US" sz="2400" dirty="0"/>
                  <a:t>:  </a:t>
                </a:r>
                <a:r>
                  <a:rPr lang="en-US" sz="2400" dirty="0">
                    <a:ea typeface="Cambria Math" panose="02040503050406030204" pitchFamily="18" charset="0"/>
                  </a:rPr>
                  <a:t>1</a:t>
                </a:r>
                <a:r>
                  <a:rPr lang="en-US" sz="2400" dirty="0"/>
                  <a:t> + </a:t>
                </a:r>
                <a:r>
                  <a:rPr lang="en-US" sz="2400" dirty="0">
                    <a:ea typeface="Cambria Math" panose="02040503050406030204" pitchFamily="18" charset="0"/>
                  </a:rPr>
                  <a:t>1 </a:t>
                </a:r>
                <a:r>
                  <a:rPr lang="en-US" sz="2400" dirty="0"/>
                  <a:t>= </a:t>
                </a:r>
                <a:r>
                  <a:rPr lang="en-US" sz="2400" dirty="0">
                    <a:ea typeface="Cambria Math" panose="02040503050406030204" pitchFamily="18" charset="0"/>
                  </a:rPr>
                  <a:t>1</a:t>
                </a:r>
                <a:r>
                  <a:rPr lang="en-US" sz="2400" dirty="0"/>
                  <a:t>, </a:t>
                </a:r>
                <a:r>
                  <a:rPr lang="en-US" sz="2400" dirty="0">
                    <a:ea typeface="Cambria Math" panose="02040503050406030204" pitchFamily="18" charset="0"/>
                  </a:rPr>
                  <a:t>1</a:t>
                </a:r>
                <a:r>
                  <a:rPr lang="en-US" sz="2400" dirty="0"/>
                  <a:t> + </a:t>
                </a:r>
                <a:r>
                  <a:rPr lang="en-US" sz="2400" dirty="0">
                    <a:ea typeface="Cambria Math" panose="02040503050406030204" pitchFamily="18" charset="0"/>
                  </a:rPr>
                  <a:t>0</a:t>
                </a:r>
                <a:r>
                  <a:rPr lang="en-US" sz="2400" dirty="0"/>
                  <a:t> = </a:t>
                </a:r>
                <a:r>
                  <a:rPr lang="en-US" sz="2400" dirty="0">
                    <a:ea typeface="Cambria Math" panose="02040503050406030204" pitchFamily="18" charset="0"/>
                  </a:rPr>
                  <a:t>1</a:t>
                </a:r>
                <a:r>
                  <a:rPr lang="en-US" sz="2400" dirty="0"/>
                  <a:t>, </a:t>
                </a:r>
                <a:r>
                  <a:rPr lang="en-US" sz="2400" dirty="0">
                    <a:ea typeface="Cambria Math" panose="02040503050406030204" pitchFamily="18" charset="0"/>
                  </a:rPr>
                  <a:t>0</a:t>
                </a:r>
                <a:r>
                  <a:rPr lang="en-US" sz="2400" dirty="0"/>
                  <a:t> +</a:t>
                </a:r>
                <a:r>
                  <a:rPr lang="en-US" sz="2400" dirty="0">
                    <a:ea typeface="Cambria Math" panose="02040503050406030204" pitchFamily="18" charset="0"/>
                  </a:rPr>
                  <a:t> 1 </a:t>
                </a:r>
                <a:r>
                  <a:rPr lang="en-US" sz="2400" dirty="0"/>
                  <a:t>= </a:t>
                </a:r>
                <a:r>
                  <a:rPr lang="en-US" sz="2400" dirty="0">
                    <a:ea typeface="Cambria Math" panose="02040503050406030204" pitchFamily="18" charset="0"/>
                  </a:rPr>
                  <a:t>1</a:t>
                </a:r>
                <a:r>
                  <a:rPr lang="en-US" sz="2400" dirty="0"/>
                  <a:t>, </a:t>
                </a:r>
                <a:r>
                  <a:rPr lang="en-US" sz="2400" dirty="0">
                    <a:ea typeface="Cambria Math" panose="02040503050406030204" pitchFamily="18" charset="0"/>
                  </a:rPr>
                  <a:t>0</a:t>
                </a:r>
                <a:r>
                  <a:rPr lang="en-US" sz="2400" dirty="0"/>
                  <a:t> + </a:t>
                </a:r>
                <a:r>
                  <a:rPr lang="en-US" sz="2400" dirty="0">
                    <a:ea typeface="Cambria Math" panose="02040503050406030204" pitchFamily="18" charset="0"/>
                  </a:rPr>
                  <a:t>0</a:t>
                </a:r>
                <a:r>
                  <a:rPr lang="en-US" sz="2400" dirty="0"/>
                  <a:t> = </a:t>
                </a:r>
                <a:r>
                  <a:rPr lang="en-US" sz="2400" dirty="0">
                    <a:ea typeface="Cambria Math" panose="02040503050406030204" pitchFamily="18" charset="0"/>
                  </a:rPr>
                  <a:t>0</a:t>
                </a:r>
                <a:endParaRPr lang="en-US" sz="2400" dirty="0">
                  <a:ea typeface="Cambria Math" panose="02040503050406030204" pitchFamily="18" charset="0"/>
                </a:endParaRPr>
              </a:p>
              <a:p>
                <a:pPr lvl="1">
                  <a:spcBef>
                    <a:spcPts val="0"/>
                  </a:spcBef>
                </a:pPr>
                <a:r>
                  <a:rPr lang="en-US" sz="2400" i="1" dirty="0"/>
                  <a:t>Boolean product</a:t>
                </a:r>
                <a:r>
                  <a:rPr lang="en-US" sz="2400" dirty="0"/>
                  <a:t>: </a:t>
                </a:r>
                <a:r>
                  <a:rPr lang="en-US" sz="2400" dirty="0">
                    <a:ea typeface="Cambria Math" panose="02040503050406030204" pitchFamily="18" charset="0"/>
                  </a:rPr>
                  <a:t>1 </a:t>
                </a:r>
                <a:r>
                  <a:rPr lang="en-US" sz="2400" dirty="0">
                    <a:sym typeface="Symbol" panose="05050102010706020507"/>
                  </a:rPr>
                  <a:t> </a:t>
                </a:r>
                <a:r>
                  <a:rPr lang="en-US" sz="2400" dirty="0">
                    <a:ea typeface="Cambria Math" panose="02040503050406030204" pitchFamily="18" charset="0"/>
                  </a:rPr>
                  <a:t>1 </a:t>
                </a:r>
                <a:r>
                  <a:rPr lang="en-US" sz="2400" dirty="0"/>
                  <a:t>= </a:t>
                </a:r>
                <a:r>
                  <a:rPr lang="en-US" sz="2400" dirty="0">
                    <a:ea typeface="Cambria Math" panose="02040503050406030204" pitchFamily="18" charset="0"/>
                  </a:rPr>
                  <a:t>1</a:t>
                </a:r>
                <a:r>
                  <a:rPr lang="en-US" sz="2400" dirty="0"/>
                  <a:t>, </a:t>
                </a:r>
                <a:r>
                  <a:rPr lang="en-US" sz="2400" dirty="0">
                    <a:ea typeface="Cambria Math" panose="02040503050406030204" pitchFamily="18" charset="0"/>
                  </a:rPr>
                  <a:t>1</a:t>
                </a:r>
                <a:r>
                  <a:rPr lang="en-US" sz="2400" dirty="0">
                    <a:sym typeface="Symbol" panose="05050102010706020507"/>
                  </a:rPr>
                  <a:t>  </a:t>
                </a:r>
                <a:r>
                  <a:rPr lang="en-US" sz="2400" dirty="0">
                    <a:ea typeface="Cambria Math" panose="02040503050406030204" pitchFamily="18" charset="0"/>
                  </a:rPr>
                  <a:t>0</a:t>
                </a:r>
                <a:r>
                  <a:rPr lang="en-US" sz="2400" dirty="0"/>
                  <a:t> = </a:t>
                </a:r>
                <a:r>
                  <a:rPr lang="en-US" sz="2400" dirty="0">
                    <a:ea typeface="Cambria Math" panose="02040503050406030204" pitchFamily="18" charset="0"/>
                  </a:rPr>
                  <a:t>0</a:t>
                </a:r>
                <a:r>
                  <a:rPr lang="en-US" sz="2400" dirty="0"/>
                  <a:t>, </a:t>
                </a:r>
                <a:r>
                  <a:rPr lang="en-US" sz="2400" dirty="0">
                    <a:ea typeface="Cambria Math" panose="02040503050406030204" pitchFamily="18" charset="0"/>
                  </a:rPr>
                  <a:t>0</a:t>
                </a:r>
                <a:r>
                  <a:rPr lang="en-US" sz="2400" dirty="0"/>
                  <a:t> </a:t>
                </a:r>
                <a:r>
                  <a:rPr lang="en-US" sz="2400" dirty="0">
                    <a:sym typeface="Symbol" panose="05050102010706020507"/>
                  </a:rPr>
                  <a:t> </a:t>
                </a:r>
                <a:r>
                  <a:rPr lang="en-US" sz="2400" dirty="0">
                    <a:ea typeface="Cambria Math" panose="02040503050406030204" pitchFamily="18" charset="0"/>
                  </a:rPr>
                  <a:t>1 </a:t>
                </a:r>
                <a:r>
                  <a:rPr lang="en-US" sz="2400" dirty="0"/>
                  <a:t>= </a:t>
                </a:r>
                <a:r>
                  <a:rPr lang="en-US" sz="2400" dirty="0">
                    <a:ea typeface="Cambria Math" panose="02040503050406030204" pitchFamily="18" charset="0"/>
                  </a:rPr>
                  <a:t>0</a:t>
                </a:r>
                <a:r>
                  <a:rPr lang="en-US" sz="2400" dirty="0"/>
                  <a:t>, </a:t>
                </a:r>
                <a:r>
                  <a:rPr lang="en-US" sz="2400" dirty="0">
                    <a:ea typeface="Cambria Math" panose="02040503050406030204" pitchFamily="18" charset="0"/>
                  </a:rPr>
                  <a:t>0</a:t>
                </a:r>
                <a:r>
                  <a:rPr lang="en-US" sz="2400" dirty="0">
                    <a:sym typeface="Symbol" panose="05050102010706020507"/>
                  </a:rPr>
                  <a:t> </a:t>
                </a:r>
                <a:r>
                  <a:rPr lang="en-US" sz="2400" dirty="0"/>
                  <a:t> </a:t>
                </a:r>
                <a:r>
                  <a:rPr lang="en-US" sz="2400" dirty="0">
                    <a:ea typeface="Cambria Math" panose="02040503050406030204" pitchFamily="18" charset="0"/>
                  </a:rPr>
                  <a:t>0</a:t>
                </a:r>
                <a:r>
                  <a:rPr lang="en-US" sz="2400" dirty="0"/>
                  <a:t> = </a:t>
                </a:r>
                <a:r>
                  <a:rPr lang="en-US" sz="2400" dirty="0">
                    <a:ea typeface="Cambria Math" panose="02040503050406030204" pitchFamily="18" charset="0"/>
                  </a:rPr>
                  <a:t>0</a:t>
                </a:r>
                <a:endParaRPr lang="en-US" sz="2400" dirty="0"/>
              </a:p>
              <a:p>
                <a:pPr lvl="1">
                  <a:spcBef>
                    <a:spcPts val="0"/>
                  </a:spcBef>
                </a:pPr>
                <a:r>
                  <a:rPr lang="en-US" sz="2400" i="1" dirty="0"/>
                  <a:t>complement</a:t>
                </a:r>
                <a:r>
                  <a:rPr lang="en-US" sz="2400" dirty="0"/>
                  <a:t>: </a:t>
                </a:r>
                <a:r>
                  <a:rPr lang="en-US" sz="2400" dirty="0">
                    <a:ea typeface="Cambria Math" panose="02040503050406030204" pitchFamily="18" charset="0"/>
                  </a:rPr>
                  <a:t> </a:t>
                </a:r>
                <a14:m>
                  <m:oMath xmlns:m="http://schemas.openxmlformats.org/officeDocument/2006/math">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0</m:t>
                        </m:r>
                      </m:e>
                    </m:acc>
                  </m:oMath>
                </a14:m>
                <a:r>
                  <a:rPr lang="en-US" sz="2400" dirty="0">
                    <a:ea typeface="Cambria Math" panose="02040503050406030204" pitchFamily="18" charset="0"/>
                  </a:rPr>
                  <a:t> </a:t>
                </a:r>
                <a:r>
                  <a:rPr lang="en-US" sz="2400" dirty="0"/>
                  <a:t>= </a:t>
                </a:r>
                <a:r>
                  <a:rPr lang="en-US" sz="2400" dirty="0">
                    <a:ea typeface="Cambria Math" panose="02040503050406030204" pitchFamily="18" charset="0"/>
                  </a:rPr>
                  <a:t>1</a:t>
                </a:r>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1</m:t>
                        </m:r>
                      </m:e>
                    </m:acc>
                  </m:oMath>
                </a14:m>
                <a:r>
                  <a:rPr lang="en-US" sz="2400" dirty="0"/>
                  <a:t>= </a:t>
                </a:r>
                <a:r>
                  <a:rPr lang="en-US" sz="2400" dirty="0">
                    <a:ea typeface="Cambria Math" panose="02040503050406030204" pitchFamily="18" charset="0"/>
                  </a:rPr>
                  <a:t>0</a:t>
                </a:r>
                <a:r>
                  <a:rPr lang="en-US" sz="2400" dirty="0"/>
                  <a:t> </a:t>
                </a:r>
                <a:endParaRPr lang="en-US" sz="2400" dirty="0"/>
              </a:p>
              <a:p>
                <a:pPr>
                  <a:spcBef>
                    <a:spcPts val="0"/>
                  </a:spcBef>
                </a:pPr>
                <a:endParaRPr lang="en-US" sz="400" b="1" dirty="0"/>
              </a:p>
              <a:p>
                <a:pPr>
                  <a:spcBef>
                    <a:spcPts val="0"/>
                  </a:spcBef>
                </a:pPr>
                <a:r>
                  <a:rPr lang="en-US" sz="2400" b="1" dirty="0">
                    <a:solidFill>
                      <a:schemeClr val="bg2"/>
                    </a:solidFill>
                  </a:rPr>
                  <a:t>Example</a:t>
                </a:r>
                <a:r>
                  <a:rPr lang="en-US" sz="2400" dirty="0">
                    <a:solidFill>
                      <a:schemeClr val="bg2"/>
                    </a:solidFill>
                  </a:rPr>
                  <a:t>: </a:t>
                </a:r>
                <a:r>
                  <a:rPr lang="en-US" sz="2400" dirty="0"/>
                  <a:t>Find the value of</a:t>
                </a:r>
                <a:endParaRPr lang="en-US" sz="2400" dirty="0"/>
              </a:p>
            </p:txBody>
          </p:sp>
        </mc:Choice>
        <mc:Fallback>
          <p:sp>
            <p:nvSpPr>
              <p:cNvPr id="6" name="Content Placeholder 2"/>
              <p:cNvSpPr>
                <a:spLocks noRot="1" noChangeAspect="1" noMove="1" noResize="1" noEditPoints="1" noAdjustHandles="1" noChangeArrowheads="1" noChangeShapeType="1" noTextEdit="1"/>
              </p:cNvSpPr>
              <p:nvPr>
                <p:ph idx="1"/>
              </p:nvPr>
            </p:nvSpPr>
            <p:spPr>
              <a:xfrm>
                <a:off x="457200" y="1295400"/>
                <a:ext cx="8382000" cy="3657600"/>
              </a:xfrm>
              <a:blipFill rotWithShape="1">
                <a:blip r:embed="rId1"/>
                <a:stretch>
                  <a:fillRect b="-23889"/>
                </a:stretch>
              </a:blipFill>
            </p:spPr>
            <p:txBody>
              <a:bodyPr/>
              <a:lstStyle/>
              <a:p>
                <a:r>
                  <a:rPr lang="zh-CN" altLang="en-US">
                    <a:noFill/>
                  </a:rPr>
                  <a:t> </a:t>
                </a:r>
              </a:p>
            </p:txBody>
          </p:sp>
        </mc:Fallback>
      </mc:AlternateContent>
      <p:graphicFrame>
        <p:nvGraphicFramePr>
          <p:cNvPr id="18" name="Object 3"/>
          <p:cNvGraphicFramePr>
            <a:graphicFrameLocks noChangeAspect="1"/>
          </p:cNvGraphicFramePr>
          <p:nvPr/>
        </p:nvGraphicFramePr>
        <p:xfrm>
          <a:off x="1752600" y="5867400"/>
          <a:ext cx="1384300" cy="516180"/>
        </p:xfrm>
        <a:graphic>
          <a:graphicData uri="http://schemas.openxmlformats.org/presentationml/2006/ole">
            <mc:AlternateContent xmlns:mc="http://schemas.openxmlformats.org/markup-compatibility/2006">
              <mc:Choice xmlns:v="urn:schemas-microsoft-com:vml" Requires="v">
                <p:oleObj spid="_x0000_s1028" name="Equation" r:id="rId2" imgW="17983200" imgH="6705600" progId="Equation.DSMT4">
                  <p:embed/>
                </p:oleObj>
              </mc:Choice>
              <mc:Fallback>
                <p:oleObj name="Equation" r:id="rId2" imgW="17983200" imgH="6705600" progId="Equation.DSMT4">
                  <p:embed/>
                  <p:pic>
                    <p:nvPicPr>
                      <p:cNvPr id="0" name="图片 1027"/>
                      <p:cNvPicPr/>
                      <p:nvPr/>
                    </p:nvPicPr>
                    <p:blipFill>
                      <a:blip r:embed="rId3"/>
                      <a:stretch>
                        <a:fillRect/>
                      </a:stretch>
                    </p:blipFill>
                    <p:spPr>
                      <a:xfrm>
                        <a:off x="1752600" y="5867400"/>
                        <a:ext cx="1384300" cy="516180"/>
                      </a:xfrm>
                      <a:prstGeom prst="rect">
                        <a:avLst/>
                      </a:prstGeom>
                    </p:spPr>
                  </p:pic>
                </p:oleObj>
              </mc:Fallback>
            </mc:AlternateContent>
          </a:graphicData>
        </a:graphic>
      </p:graphicFrame>
      <p:sp>
        <p:nvSpPr>
          <p:cNvPr id="14" name="Content Placeholder 4"/>
          <p:cNvSpPr>
            <a:spLocks noGrp="1"/>
          </p:cNvSpPr>
          <p:nvPr>
            <p:ph idx="13"/>
          </p:nvPr>
        </p:nvSpPr>
        <p:spPr>
          <a:xfrm>
            <a:off x="4419600" y="5410200"/>
            <a:ext cx="1600200" cy="457200"/>
          </a:xfrm>
        </p:spPr>
        <p:txBody>
          <a:bodyPr/>
          <a:lstStyle/>
          <a:p>
            <a:r>
              <a:rPr lang="en-US" sz="2400" b="1" dirty="0">
                <a:solidFill>
                  <a:schemeClr val="bg2"/>
                </a:solidFill>
              </a:rPr>
              <a:t>Solution</a:t>
            </a:r>
            <a:r>
              <a:rPr lang="en-US" sz="2400" dirty="0">
                <a:solidFill>
                  <a:schemeClr val="bg2"/>
                </a:solidFill>
              </a:rPr>
              <a:t> :</a:t>
            </a:r>
            <a:endParaRPr lang="en-US" sz="2400" dirty="0">
              <a:solidFill>
                <a:schemeClr val="bg2"/>
              </a:solidFill>
            </a:endParaRPr>
          </a:p>
        </p:txBody>
      </p:sp>
      <p:graphicFrame>
        <p:nvGraphicFramePr>
          <p:cNvPr id="19" name="Object 5"/>
          <p:cNvGraphicFramePr>
            <a:graphicFrameLocks noChangeAspect="1"/>
          </p:cNvGraphicFramePr>
          <p:nvPr/>
        </p:nvGraphicFramePr>
        <p:xfrm>
          <a:off x="6055659" y="5432612"/>
          <a:ext cx="2205038" cy="1290638"/>
        </p:xfrm>
        <a:graphic>
          <a:graphicData uri="http://schemas.openxmlformats.org/presentationml/2006/ole">
            <mc:AlternateContent xmlns:mc="http://schemas.openxmlformats.org/markup-compatibility/2006">
              <mc:Choice xmlns:v="urn:schemas-microsoft-com:vml" Requires="v">
                <p:oleObj spid="_x0000_s1029" name="Equation" r:id="rId4" imgW="28651200" imgH="16764000" progId="Equation.DSMT4">
                  <p:embed/>
                </p:oleObj>
              </mc:Choice>
              <mc:Fallback>
                <p:oleObj name="Equation" r:id="rId4" imgW="28651200" imgH="16764000" progId="Equation.DSMT4">
                  <p:embed/>
                  <p:pic>
                    <p:nvPicPr>
                      <p:cNvPr id="0" name="Object 17"/>
                      <p:cNvPicPr/>
                      <p:nvPr/>
                    </p:nvPicPr>
                    <p:blipFill>
                      <a:blip r:embed="rId5"/>
                      <a:stretch>
                        <a:fillRect/>
                      </a:stretch>
                    </p:blipFill>
                    <p:spPr>
                      <a:xfrm>
                        <a:off x="6055659" y="5432612"/>
                        <a:ext cx="2205038" cy="1290638"/>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Expressions and Boolean Functions</a:t>
            </a:r>
            <a:r>
              <a:rPr lang="en-US" sz="1500" dirty="0"/>
              <a:t> 1</a:t>
            </a:r>
            <a:endParaRPr lang="en-US" sz="15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534400" cy="4038600"/>
              </a:xfrm>
            </p:spPr>
            <p:txBody>
              <a:bodyPr/>
              <a:lstStyle/>
              <a:p>
                <a:pPr>
                  <a:spcBef>
                    <a:spcPts val="600"/>
                  </a:spcBef>
                </a:pPr>
                <a:r>
                  <a:rPr lang="en-US" sz="2800" b="1" dirty="0">
                    <a:solidFill>
                      <a:schemeClr val="bg2"/>
                    </a:solidFill>
                  </a:rPr>
                  <a:t>Definition</a:t>
                </a:r>
                <a:r>
                  <a:rPr lang="en-US" sz="2800" dirty="0">
                    <a:solidFill>
                      <a:schemeClr val="bg2"/>
                    </a:solidFill>
                  </a:rPr>
                  <a:t>: </a:t>
                </a:r>
                <a:r>
                  <a:rPr lang="en-US" sz="2800" dirty="0"/>
                  <a:t>Let </a:t>
                </a:r>
                <a:r>
                  <a:rPr lang="en-US" sz="2800" i="1" dirty="0"/>
                  <a:t>B</a:t>
                </a:r>
                <a:r>
                  <a:rPr lang="en-US" sz="2800" dirty="0"/>
                  <a:t> = {</a:t>
                </a:r>
                <a:r>
                  <a:rPr lang="en-US" sz="2800" dirty="0">
                    <a:ea typeface="Cambria Math" panose="02040503050406030204" pitchFamily="18" charset="0"/>
                  </a:rPr>
                  <a:t>0</a:t>
                </a:r>
                <a:r>
                  <a:rPr lang="en-US" sz="2800" dirty="0"/>
                  <a:t>, </a:t>
                </a:r>
                <a:r>
                  <a:rPr lang="en-US" sz="2800" dirty="0">
                    <a:ea typeface="Cambria Math" panose="02040503050406030204" pitchFamily="18" charset="0"/>
                  </a:rPr>
                  <a:t>1</a:t>
                </a:r>
                <a:r>
                  <a:rPr lang="en-US" sz="2800" dirty="0"/>
                  <a:t>}. Then </a:t>
                </a:r>
                <a:r>
                  <a:rPr lang="en-US" sz="2800" i="1" dirty="0" err="1"/>
                  <a:t>B</a:t>
                </a:r>
                <a:r>
                  <a:rPr lang="en-US" sz="2800" i="1" baseline="30000" dirty="0" err="1"/>
                  <a:t>n</a:t>
                </a:r>
                <a:r>
                  <a:rPr lang="en-US" sz="2800" i="1" dirty="0"/>
                  <a:t>  </a:t>
                </a:r>
                <a:r>
                  <a:rPr lang="en-US" sz="2800" dirty="0"/>
                  <a:t>= {(</a:t>
                </a:r>
                <a:r>
                  <a:rPr lang="en-US" sz="2800" i="1" dirty="0"/>
                  <a:t>x</a:t>
                </a:r>
                <a:r>
                  <a:rPr lang="en-US" sz="2800" baseline="-25000" dirty="0">
                    <a:ea typeface="Cambria Math" panose="02040503050406030204" pitchFamily="18" charset="0"/>
                  </a:rPr>
                  <a:t>1</a:t>
                </a:r>
                <a:r>
                  <a:rPr lang="en-US" sz="2800" dirty="0"/>
                  <a:t>, </a:t>
                </a:r>
                <a:r>
                  <a:rPr lang="en-US" sz="2800" i="1" dirty="0"/>
                  <a:t>x</a:t>
                </a:r>
                <a:r>
                  <a:rPr lang="en-US" sz="2800" baseline="-25000" dirty="0">
                    <a:ea typeface="Cambria Math" panose="02040503050406030204" pitchFamily="18" charset="0"/>
                  </a:rPr>
                  <a:t>2</a:t>
                </a:r>
                <a:r>
                  <a:rPr lang="en-US" sz="2800" dirty="0"/>
                  <a:t>, …, </a:t>
                </a:r>
                <a:r>
                  <a:rPr lang="en-US" sz="2800" i="1" dirty="0" err="1"/>
                  <a:t>x</a:t>
                </a:r>
                <a:r>
                  <a:rPr lang="en-US" sz="2800" i="1" baseline="-25000" dirty="0" err="1"/>
                  <a:t>n</a:t>
                </a:r>
                <a:r>
                  <a:rPr lang="en-US" sz="2800" dirty="0"/>
                  <a:t>) | </a:t>
                </a:r>
                <a:r>
                  <a:rPr lang="en-US" sz="2800" i="1" dirty="0"/>
                  <a:t>x</a:t>
                </a:r>
                <a:r>
                  <a:rPr lang="en-US" sz="2800" i="1" baseline="-25000" dirty="0"/>
                  <a:t>i</a:t>
                </a:r>
                <a:r>
                  <a:rPr lang="en-US" sz="2800" dirty="0"/>
                  <a:t> </a:t>
                </a:r>
                <a:r>
                  <a:rPr lang="en-US" sz="2800" dirty="0">
                    <a:ea typeface="Cambria Math" panose="02040503050406030204"/>
                  </a:rPr>
                  <a:t>∈</a:t>
                </a:r>
                <a:r>
                  <a:rPr lang="en-US" sz="2800" dirty="0"/>
                  <a:t> </a:t>
                </a:r>
                <a:r>
                  <a:rPr lang="en-US" sz="2800" i="1" dirty="0"/>
                  <a:t>B</a:t>
                </a:r>
                <a:r>
                  <a:rPr lang="en-US" sz="2800" dirty="0"/>
                  <a:t> for </a:t>
                </a:r>
                <a:r>
                  <a:rPr lang="en-US" sz="2800" dirty="0">
                    <a:ea typeface="Cambria Math" panose="02040503050406030204" pitchFamily="18" charset="0"/>
                  </a:rPr>
                  <a:t>1</a:t>
                </a:r>
                <a:r>
                  <a:rPr lang="en-US" sz="2800" dirty="0"/>
                  <a:t> ≤ </a:t>
                </a:r>
                <a:r>
                  <a:rPr lang="en-US" sz="2800" i="1" dirty="0" err="1"/>
                  <a:t>i</a:t>
                </a:r>
                <a:r>
                  <a:rPr lang="en-US" sz="2800" dirty="0"/>
                  <a:t> ≤ </a:t>
                </a:r>
                <a:r>
                  <a:rPr lang="en-US" sz="2800" i="1" dirty="0"/>
                  <a:t>n</a:t>
                </a:r>
                <a:r>
                  <a:rPr lang="en-US" sz="2800" dirty="0"/>
                  <a:t> } is the set of all possible </a:t>
                </a:r>
                <a:r>
                  <a:rPr lang="en-US" sz="2800" i="1" dirty="0"/>
                  <a:t>n</a:t>
                </a:r>
                <a:r>
                  <a:rPr lang="en-US" sz="2800" dirty="0"/>
                  <a:t>-tuples of </a:t>
                </a:r>
                <a:r>
                  <a:rPr lang="en-US" sz="2800" dirty="0">
                    <a:ea typeface="Cambria Math" panose="02040503050406030204" pitchFamily="18" charset="0"/>
                  </a:rPr>
                  <a:t>0</a:t>
                </a:r>
                <a:r>
                  <a:rPr lang="en-US" sz="2800" dirty="0"/>
                  <a:t>s and </a:t>
                </a:r>
                <a:r>
                  <a:rPr lang="en-US" sz="2800" dirty="0">
                    <a:ea typeface="Cambria Math" panose="02040503050406030204" pitchFamily="18" charset="0"/>
                  </a:rPr>
                  <a:t>1</a:t>
                </a:r>
                <a:r>
                  <a:rPr lang="en-US" sz="2800" dirty="0"/>
                  <a:t>s. The variable </a:t>
                </a:r>
                <a:r>
                  <a:rPr lang="en-US" sz="2800" i="1" dirty="0">
                    <a:solidFill>
                      <a:schemeClr val="bg2"/>
                    </a:solidFill>
                  </a:rPr>
                  <a:t>x</a:t>
                </a:r>
                <a:r>
                  <a:rPr lang="en-US" sz="2800" dirty="0"/>
                  <a:t> is called a </a:t>
                </a:r>
                <a:r>
                  <a:rPr lang="en-US" sz="2800" i="1" dirty="0">
                    <a:solidFill>
                      <a:schemeClr val="bg2"/>
                    </a:solidFill>
                  </a:rPr>
                  <a:t>Boolean variable </a:t>
                </a:r>
                <a:r>
                  <a:rPr lang="en-US" sz="2800" dirty="0">
                    <a:solidFill>
                      <a:schemeClr val="bg2"/>
                    </a:solidFill>
                  </a:rPr>
                  <a:t>(</a:t>
                </a:r>
                <a:r>
                  <a:rPr lang="zh-CN" altLang="en-US" sz="2800" dirty="0">
                    <a:solidFill>
                      <a:schemeClr val="bg2"/>
                    </a:solidFill>
                  </a:rPr>
                  <a:t>布尔变元</a:t>
                </a:r>
                <a:r>
                  <a:rPr lang="en-US" sz="2800" dirty="0">
                    <a:solidFill>
                      <a:schemeClr val="bg2"/>
                    </a:solidFill>
                  </a:rPr>
                  <a:t>) </a:t>
                </a:r>
                <a:r>
                  <a:rPr lang="en-US" sz="2800" dirty="0"/>
                  <a:t>if it assumes values only from </a:t>
                </a:r>
                <a:r>
                  <a:rPr lang="en-US" sz="2800" i="1" dirty="0"/>
                  <a:t>B</a:t>
                </a:r>
                <a:r>
                  <a:rPr lang="en-US" sz="2800" dirty="0"/>
                  <a:t>, that is, if its only possible values are </a:t>
                </a:r>
                <a:r>
                  <a:rPr lang="en-US" sz="2800" dirty="0">
                    <a:ea typeface="Cambria Math" panose="02040503050406030204" pitchFamily="18" charset="0"/>
                  </a:rPr>
                  <a:t>0</a:t>
                </a:r>
                <a:r>
                  <a:rPr lang="en-US" sz="2800" dirty="0"/>
                  <a:t> and </a:t>
                </a:r>
                <a:r>
                  <a:rPr lang="en-US" sz="2800" dirty="0">
                    <a:ea typeface="Cambria Math" panose="02040503050406030204" pitchFamily="18" charset="0"/>
                  </a:rPr>
                  <a:t>1</a:t>
                </a:r>
                <a:r>
                  <a:rPr lang="en-US" sz="2800" dirty="0"/>
                  <a:t>. A function from </a:t>
                </a:r>
                <a:r>
                  <a:rPr lang="en-US" sz="2800" i="1" dirty="0"/>
                  <a:t>B</a:t>
                </a:r>
                <a:r>
                  <a:rPr lang="en-US" sz="2800" i="1" baseline="30000" dirty="0"/>
                  <a:t>n </a:t>
                </a:r>
                <a:r>
                  <a:rPr lang="en-US" sz="2800" dirty="0"/>
                  <a:t>to </a:t>
                </a:r>
                <a:r>
                  <a:rPr lang="en-US" sz="2800" i="1" dirty="0"/>
                  <a:t>B</a:t>
                </a:r>
                <a:r>
                  <a:rPr lang="en-US" sz="2800" dirty="0"/>
                  <a:t> is called a </a:t>
                </a:r>
                <a:r>
                  <a:rPr lang="en-US" sz="2800" i="1" dirty="0">
                    <a:solidFill>
                      <a:schemeClr val="bg2"/>
                    </a:solidFill>
                  </a:rPr>
                  <a:t>Boolean function of degree n </a:t>
                </a:r>
                <a:r>
                  <a:rPr lang="en-US" altLang="zh-CN" sz="2800" dirty="0">
                    <a:solidFill>
                      <a:schemeClr val="bg2"/>
                    </a:solidFill>
                  </a:rPr>
                  <a:t>(</a:t>
                </a:r>
                <a:r>
                  <a:rPr lang="en-US" altLang="zh-CN" sz="2800" i="1" dirty="0">
                    <a:solidFill>
                      <a:schemeClr val="bg2"/>
                    </a:solidFill>
                  </a:rPr>
                  <a:t>n</a:t>
                </a:r>
                <a:r>
                  <a:rPr lang="zh-CN" altLang="en-US" sz="2800" dirty="0">
                    <a:solidFill>
                      <a:schemeClr val="bg2"/>
                    </a:solidFill>
                  </a:rPr>
                  <a:t>元布尔函数</a:t>
                </a:r>
                <a:r>
                  <a:rPr lang="en-US" altLang="zh-CN" sz="2800" dirty="0">
                    <a:solidFill>
                      <a:schemeClr val="bg2"/>
                    </a:solidFill>
                  </a:rPr>
                  <a:t>) </a:t>
                </a:r>
                <a:r>
                  <a:rPr lang="en-US" sz="2800" dirty="0"/>
                  <a:t>. </a:t>
                </a:r>
                <a:endParaRPr lang="en-US" sz="2800" dirty="0"/>
              </a:p>
              <a:p>
                <a:pPr>
                  <a:spcBef>
                    <a:spcPts val="600"/>
                  </a:spcBef>
                </a:pPr>
                <a:endParaRPr lang="en-US" sz="100" b="1" dirty="0">
                  <a:solidFill>
                    <a:schemeClr val="bg2"/>
                  </a:solidFill>
                </a:endParaRPr>
              </a:p>
              <a:p>
                <a:pPr>
                  <a:spcBef>
                    <a:spcPts val="600"/>
                  </a:spcBef>
                </a:pPr>
                <a:r>
                  <a:rPr lang="en-US" sz="2800" b="1" dirty="0">
                    <a:solidFill>
                      <a:schemeClr val="bg2"/>
                    </a:solidFill>
                  </a:rPr>
                  <a:t>Example</a:t>
                </a:r>
                <a:r>
                  <a:rPr lang="en-US" sz="2800" dirty="0">
                    <a:solidFill>
                      <a:schemeClr val="bg2"/>
                    </a:solidFill>
                  </a:rPr>
                  <a:t>:</a:t>
                </a:r>
                <a:r>
                  <a:rPr lang="en-US" sz="2800" i="1" dirty="0">
                    <a:solidFill>
                      <a:schemeClr val="bg2"/>
                    </a:solidFill>
                  </a:rPr>
                  <a:t>  </a:t>
                </a:r>
                <a:r>
                  <a:rPr lang="en-US" sz="2800" dirty="0"/>
                  <a:t>The function </a:t>
                </a:r>
                <a:r>
                  <a:rPr lang="en-US" sz="2800" i="1" dirty="0"/>
                  <a:t>F</a:t>
                </a:r>
                <a:r>
                  <a:rPr lang="en-US" sz="2800" dirty="0"/>
                  <a:t>(</a:t>
                </a:r>
                <a:r>
                  <a:rPr lang="en-US" sz="2800" i="1" dirty="0"/>
                  <a:t>x</a:t>
                </a:r>
                <a:r>
                  <a:rPr lang="en-US" sz="2800" dirty="0"/>
                  <a:t>, </a:t>
                </a:r>
                <a:r>
                  <a:rPr lang="en-US" sz="2800" i="1" dirty="0"/>
                  <a:t>y</a:t>
                </a:r>
                <a:r>
                  <a:rPr lang="en-US" sz="2800" dirty="0"/>
                  <a:t>) = </a:t>
                </a:r>
                <a:r>
                  <a:rPr lang="en-US" sz="2800" i="1" dirty="0"/>
                  <a:t>x</a:t>
                </a:r>
                <a:r>
                  <a:rPr lang="en-US" altLang="zh-CN" sz="2800" dirty="0"/>
                  <a:t> </a:t>
                </a:r>
                <a14:m>
                  <m:oMath xmlns:m="http://schemas.openxmlformats.org/officeDocument/2006/math">
                    <m:acc>
                      <m:accPr>
                        <m:chr m:val="̅"/>
                        <m:ctrlPr>
                          <a:rPr lang="en-US" altLang="zh-CN" sz="2800" i="1">
                            <a:latin typeface="Cambria Math" panose="02040503050406030204" pitchFamily="18" charset="0"/>
                          </a:rPr>
                        </m:ctrlPr>
                      </m:accPr>
                      <m:e>
                        <m:r>
                          <m:rPr>
                            <m:sty m:val="p"/>
                          </m:rPr>
                          <a:rPr lang="en-US" altLang="zh-CN" sz="2800" i="1">
                            <a:latin typeface="Cambria Math" panose="02040503050406030204" pitchFamily="18" charset="0"/>
                          </a:rPr>
                          <m:t>y</m:t>
                        </m:r>
                      </m:e>
                    </m:acc>
                  </m:oMath>
                </a14:m>
                <a:r>
                  <a:rPr lang="en-US" sz="2800" dirty="0"/>
                  <a:t> from</a:t>
                </a:r>
                <a:br>
                  <a:rPr lang="en-US" sz="2800" dirty="0"/>
                </a:br>
                <a:r>
                  <a:rPr lang="en-US" sz="2800" dirty="0"/>
                  <a:t>the set of ordered pairs of Boolean</a:t>
                </a:r>
                <a:br>
                  <a:rPr lang="en-US" sz="2800" dirty="0"/>
                </a:br>
                <a:r>
                  <a:rPr lang="en-US" sz="2800" dirty="0"/>
                  <a:t>variables to the set {</a:t>
                </a:r>
                <a:r>
                  <a:rPr lang="en-US" sz="2800" dirty="0">
                    <a:ea typeface="Cambria Math" panose="02040503050406030204" pitchFamily="18" charset="0"/>
                  </a:rPr>
                  <a:t>0</a:t>
                </a:r>
                <a:r>
                  <a:rPr lang="en-US" sz="2800" dirty="0"/>
                  <a:t>, </a:t>
                </a:r>
                <a:r>
                  <a:rPr lang="en-US" sz="2800" dirty="0">
                    <a:ea typeface="Cambria Math" panose="02040503050406030204" pitchFamily="18" charset="0"/>
                  </a:rPr>
                  <a:t>1</a:t>
                </a:r>
                <a:r>
                  <a:rPr lang="en-US" sz="2800" dirty="0"/>
                  <a:t>} is a Boolean</a:t>
                </a:r>
                <a:br>
                  <a:rPr lang="en-US" sz="2800" dirty="0"/>
                </a:br>
                <a:r>
                  <a:rPr lang="en-US" sz="2800" dirty="0"/>
                  <a:t>function of degree </a:t>
                </a:r>
                <a:r>
                  <a:rPr lang="en-US" sz="2800" dirty="0">
                    <a:ea typeface="Cambria Math" panose="02040503050406030204" pitchFamily="18" charset="0"/>
                  </a:rPr>
                  <a:t>2</a:t>
                </a:r>
                <a:r>
                  <a:rPr lang="en-US" sz="2800" dirty="0"/>
                  <a:t>.</a:t>
                </a:r>
                <a:endParaRPr lang="en-US" sz="28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57200" y="1295400"/>
                <a:ext cx="8534400" cy="4038600"/>
              </a:xfrm>
              <a:blipFill rotWithShape="1">
                <a:blip r:embed="rId1"/>
                <a:stretch>
                  <a:fillRect t="-1164" b="-12516"/>
                </a:stretch>
              </a:blipFill>
            </p:spPr>
            <p:txBody>
              <a:bodyPr/>
              <a:lstStyle/>
              <a:p>
                <a:r>
                  <a:rPr lang="zh-CN" altLang="en-US">
                    <a:noFill/>
                  </a:rPr>
                  <a:t> </a:t>
                </a:r>
              </a:p>
            </p:txBody>
          </p:sp>
        </mc:Fallback>
      </mc:AlternateContent>
      <p:sp>
        <p:nvSpPr>
          <p:cNvPr id="5" name="Content Placeholder 3"/>
          <p:cNvSpPr>
            <a:spLocks noGrp="1"/>
          </p:cNvSpPr>
          <p:nvPr>
            <p:ph idx="13"/>
          </p:nvPr>
        </p:nvSpPr>
        <p:spPr>
          <a:xfrm>
            <a:off x="6631641" y="4343400"/>
            <a:ext cx="2362200" cy="381000"/>
          </a:xfrm>
          <a:solidFill>
            <a:srgbClr val="E1F3FF"/>
          </a:solidFill>
          <a:ln w="28575">
            <a:solidFill>
              <a:srgbClr val="00B0F0"/>
            </a:solidFill>
          </a:ln>
        </p:spPr>
        <p:txBody>
          <a:bodyPr/>
          <a:lstStyle/>
          <a:p>
            <a:r>
              <a:rPr lang="en-US" sz="2000" b="1" dirty="0"/>
              <a:t>TABLE 1</a:t>
            </a:r>
            <a:endParaRPr lang="en-US" sz="2000" b="1" dirty="0"/>
          </a:p>
        </p:txBody>
      </p:sp>
      <p:graphicFrame>
        <p:nvGraphicFramePr>
          <p:cNvPr id="4" name="Table 4"/>
          <p:cNvGraphicFramePr>
            <a:graphicFrameLocks noGrp="1"/>
          </p:cNvGraphicFramePr>
          <p:nvPr/>
        </p:nvGraphicFramePr>
        <p:xfrm>
          <a:off x="6631641" y="4724400"/>
          <a:ext cx="2362200" cy="1559560"/>
        </p:xfrm>
        <a:graphic>
          <a:graphicData uri="http://schemas.openxmlformats.org/drawingml/2006/table">
            <a:tbl>
              <a:tblPr firstRow="1" bandRow="1">
                <a:tableStyleId>{5C22544A-7EE6-4342-B048-85BDC9FD1C3A}</a:tableStyleId>
              </a:tblPr>
              <a:tblGrid>
                <a:gridCol w="787400"/>
                <a:gridCol w="787400"/>
                <a:gridCol w="787400"/>
              </a:tblGrid>
              <a:tr h="370840">
                <a:tc>
                  <a:txBody>
                    <a:bodyPr/>
                    <a:lstStyle/>
                    <a:p>
                      <a:pPr algn="ctr"/>
                      <a:r>
                        <a:rPr lang="en-US" i="1" dirty="0">
                          <a:solidFill>
                            <a:schemeClr val="tx1"/>
                          </a:solidFill>
                        </a:rPr>
                        <a:t>x</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y</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F</a:t>
                      </a:r>
                      <a:r>
                        <a:rPr lang="en-US" i="0" dirty="0">
                          <a:solidFill>
                            <a:schemeClr val="tx1"/>
                          </a:solidFill>
                        </a:rPr>
                        <a:t>(</a:t>
                      </a:r>
                      <a:r>
                        <a:rPr lang="en-US" i="1" dirty="0">
                          <a:solidFill>
                            <a:schemeClr val="tx1"/>
                          </a:solidFill>
                        </a:rPr>
                        <a:t>x, y</a:t>
                      </a:r>
                      <a:r>
                        <a:rPr lang="en-US" i="0" dirty="0">
                          <a:solidFill>
                            <a:schemeClr val="tx1"/>
                          </a:solidFill>
                        </a:rPr>
                        <a:t>)</a:t>
                      </a:r>
                      <a:endParaRPr lang="en-US" i="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370840">
                <a:tc>
                  <a:txBody>
                    <a:bodyPr/>
                    <a:lstStyle/>
                    <a:p>
                      <a:pPr algn="ctr"/>
                      <a:r>
                        <a:rPr lang="en-US" dirty="0">
                          <a:solidFill>
                            <a:schemeClr val="tx1"/>
                          </a:solidFill>
                        </a:rPr>
                        <a:t>1</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bl>
          </a:graphicData>
        </a:graphic>
      </p:graphicFrame>
      <p:pic>
        <p:nvPicPr>
          <p:cNvPr id="7" name="图片 6"/>
          <p:cNvPicPr>
            <a:picLocks noChangeAspect="1"/>
          </p:cNvPicPr>
          <p:nvPr/>
        </p:nvPicPr>
        <p:blipFill>
          <a:blip r:embed="rId2"/>
          <a:stretch>
            <a:fillRect/>
          </a:stretch>
        </p:blipFill>
        <p:spPr>
          <a:xfrm>
            <a:off x="8467998" y="5453740"/>
            <a:ext cx="221879" cy="215540"/>
          </a:xfrm>
          <a:prstGeom prst="rect">
            <a:avLst/>
          </a:prstGeom>
        </p:spPr>
      </p:pic>
      <p:pic>
        <p:nvPicPr>
          <p:cNvPr id="9" name="图片 8"/>
          <p:cNvPicPr>
            <a:picLocks noChangeAspect="1"/>
          </p:cNvPicPr>
          <p:nvPr/>
        </p:nvPicPr>
        <p:blipFill>
          <a:blip r:embed="rId3"/>
          <a:stretch>
            <a:fillRect/>
          </a:stretch>
        </p:blipFill>
        <p:spPr>
          <a:xfrm>
            <a:off x="8509269" y="5952934"/>
            <a:ext cx="215040" cy="252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Boolean Expressions and Boolean Functions</a:t>
            </a:r>
            <a:r>
              <a:rPr lang="en-US" altLang="zh-CN" sz="1500" dirty="0"/>
              <a:t> 1</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295399"/>
                <a:ext cx="8229600" cy="5410199"/>
              </a:xfrm>
            </p:spPr>
            <p:txBody>
              <a:bodyPr/>
              <a:lstStyle/>
              <a:p>
                <a:r>
                  <a:rPr lang="en-US" altLang="zh-CN" sz="2400" b="1" dirty="0">
                    <a:solidFill>
                      <a:schemeClr val="bg2"/>
                    </a:solidFill>
                  </a:rPr>
                  <a:t>Definition</a:t>
                </a:r>
                <a:r>
                  <a:rPr lang="en-US" altLang="zh-CN" sz="2400" dirty="0">
                    <a:solidFill>
                      <a:schemeClr val="bg2"/>
                    </a:solidFill>
                  </a:rPr>
                  <a:t>: </a:t>
                </a:r>
                <a:r>
                  <a:rPr lang="en-US" altLang="zh-CN" sz="2400" dirty="0"/>
                  <a:t>Boolean functions can be represented using expressions made up from variables and Boolean operations. The </a:t>
                </a:r>
                <a:r>
                  <a:rPr lang="en-US" altLang="zh-CN" sz="2400" i="1" dirty="0">
                    <a:solidFill>
                      <a:srgbClr val="C00000"/>
                    </a:solidFill>
                  </a:rPr>
                  <a:t>Boolean expressions </a:t>
                </a:r>
                <a:r>
                  <a:rPr lang="en-US" altLang="zh-CN" sz="2400" dirty="0"/>
                  <a:t>(</a:t>
                </a:r>
                <a:r>
                  <a:rPr lang="zh-CN" altLang="en-US" sz="2400" dirty="0"/>
                  <a:t>布尔表达式</a:t>
                </a:r>
                <a:r>
                  <a:rPr lang="en-US" altLang="zh-CN" sz="2400" dirty="0"/>
                  <a:t>) in the variables x</a:t>
                </a:r>
                <a:r>
                  <a:rPr lang="en-US" altLang="zh-CN" sz="2400" baseline="-25000" dirty="0"/>
                  <a:t>1</a:t>
                </a:r>
                <a:r>
                  <a:rPr lang="en-US" altLang="zh-CN" sz="2400" dirty="0"/>
                  <a:t>, x</a:t>
                </a:r>
                <a:r>
                  <a:rPr lang="en-US" altLang="zh-CN" sz="2400" baseline="-25000" dirty="0"/>
                  <a:t>2</a:t>
                </a:r>
                <a:r>
                  <a:rPr lang="en-US" altLang="zh-CN" sz="2400" dirty="0"/>
                  <a:t>,…, </a:t>
                </a:r>
                <a:r>
                  <a:rPr lang="en-US" altLang="zh-CN" sz="2400" dirty="0" err="1"/>
                  <a:t>x</a:t>
                </a:r>
                <a:r>
                  <a:rPr lang="en-US" altLang="zh-CN" sz="2400" baseline="-25000" dirty="0" err="1"/>
                  <a:t>n</a:t>
                </a:r>
                <a:r>
                  <a:rPr lang="en-US" altLang="zh-CN" sz="2400" dirty="0"/>
                  <a:t> are defined recursively as</a:t>
                </a:r>
                <a:endParaRPr lang="en-US" altLang="zh-CN" sz="2400" dirty="0"/>
              </a:p>
              <a:p>
                <a:pPr marL="342900" indent="-342900">
                  <a:buFont typeface="Wingdings" panose="05000000000000000000" pitchFamily="2" charset="2"/>
                  <a:buChar char="Ø"/>
                </a:pPr>
                <a:r>
                  <a:rPr lang="en-US" altLang="zh-CN" sz="2400" dirty="0"/>
                  <a:t>0, 1, x</a:t>
                </a:r>
                <a:r>
                  <a:rPr lang="en-US" altLang="zh-CN" sz="2400" baseline="-25000" dirty="0"/>
                  <a:t>1</a:t>
                </a:r>
                <a:r>
                  <a:rPr lang="en-US" altLang="zh-CN" sz="2400" dirty="0"/>
                  <a:t>, x</a:t>
                </a:r>
                <a:r>
                  <a:rPr lang="en-US" altLang="zh-CN" sz="2400" baseline="-25000" dirty="0"/>
                  <a:t>2</a:t>
                </a:r>
                <a:r>
                  <a:rPr lang="en-US" altLang="zh-CN" sz="2400" dirty="0"/>
                  <a:t>,…, </a:t>
                </a:r>
                <a:r>
                  <a:rPr lang="en-US" altLang="zh-CN" sz="2400" dirty="0" err="1"/>
                  <a:t>x</a:t>
                </a:r>
                <a:r>
                  <a:rPr lang="en-US" altLang="zh-CN" sz="2400" baseline="-25000" dirty="0" err="1"/>
                  <a:t>n</a:t>
                </a:r>
                <a:r>
                  <a:rPr lang="en-US" altLang="zh-CN" sz="2400" dirty="0"/>
                  <a:t> are Boolean expressions;</a:t>
                </a:r>
                <a:endParaRPr lang="en-US" altLang="zh-CN" sz="2400" dirty="0"/>
              </a:p>
              <a:p>
                <a:pPr marL="342900" indent="-342900">
                  <a:buFont typeface="Wingdings" panose="05000000000000000000" pitchFamily="2" charset="2"/>
                  <a:buChar char="Ø"/>
                </a:pPr>
                <a:r>
                  <a:rPr lang="en-US" altLang="zh-CN" sz="2400" dirty="0"/>
                  <a:t>if </a:t>
                </a:r>
                <a:r>
                  <a:rPr lang="en-US" altLang="zh-CN" sz="2400" i="1" dirty="0"/>
                  <a:t>E</a:t>
                </a:r>
                <a:r>
                  <a:rPr lang="en-US" altLang="zh-CN" sz="2400" i="1" baseline="-25000" dirty="0"/>
                  <a:t>1</a:t>
                </a:r>
                <a:r>
                  <a:rPr lang="en-US" altLang="zh-CN" sz="2400" dirty="0"/>
                  <a:t> and </a:t>
                </a:r>
                <a:r>
                  <a:rPr lang="en-US" altLang="zh-CN" sz="2400" i="1" dirty="0"/>
                  <a:t>E</a:t>
                </a:r>
                <a:r>
                  <a:rPr lang="en-US" altLang="zh-CN" sz="2400" i="1" baseline="-25000" dirty="0"/>
                  <a:t>2</a:t>
                </a:r>
                <a:r>
                  <a:rPr lang="en-US" altLang="zh-CN" sz="2400" i="1" dirty="0"/>
                  <a:t> </a:t>
                </a:r>
                <a:r>
                  <a:rPr lang="en-US" altLang="zh-CN" sz="2400" dirty="0"/>
                  <a:t>are Boolean expressions, then</a:t>
                </a:r>
                <a14:m>
                  <m:oMath xmlns:m="http://schemas.openxmlformats.org/officeDocument/2006/math">
                    <m:acc>
                      <m:accPr>
                        <m:chr m:val="̅"/>
                        <m:ctrlPr>
                          <a:rPr lang="en-US" altLang="zh-CN" sz="2400" i="1" dirty="0" smtClean="0">
                            <a:latin typeface="Cambria Math" panose="02040503050406030204" pitchFamily="18" charset="0"/>
                          </a:rPr>
                        </m:ctrlPr>
                      </m:accPr>
                      <m:e>
                        <m:r>
                          <a:rPr lang="en-US" altLang="zh-CN" sz="2400" i="1" dirty="0">
                            <a:latin typeface="Cambria Math" panose="02040503050406030204" pitchFamily="18" charset="0"/>
                          </a:rPr>
                          <m:t>𝐸</m:t>
                        </m:r>
                        <m:r>
                          <a:rPr lang="en-US" altLang="zh-CN" sz="2400" i="1" baseline="-25000" dirty="0">
                            <a:latin typeface="Cambria Math" panose="02040503050406030204" pitchFamily="18" charset="0"/>
                          </a:rPr>
                          <m:t>1</m:t>
                        </m:r>
                      </m:e>
                    </m:acc>
                  </m:oMath>
                </a14:m>
                <a:r>
                  <a:rPr lang="en-US" altLang="zh-CN" sz="2400" dirty="0"/>
                  <a:t>, (</a:t>
                </a:r>
                <a:r>
                  <a:rPr lang="en-US" altLang="zh-CN" sz="2400" i="1" dirty="0"/>
                  <a:t>E</a:t>
                </a:r>
                <a:r>
                  <a:rPr lang="en-US" altLang="zh-CN" sz="2400" i="1" baseline="-25000" dirty="0"/>
                  <a:t>1</a:t>
                </a:r>
                <a:r>
                  <a:rPr lang="en-US" altLang="zh-CN" sz="2400" i="1" dirty="0"/>
                  <a:t>E</a:t>
                </a:r>
                <a:r>
                  <a:rPr lang="en-US" altLang="zh-CN" sz="2400" i="1" baseline="-25000" dirty="0"/>
                  <a:t>2</a:t>
                </a:r>
                <a:r>
                  <a:rPr lang="en-US" altLang="zh-CN" sz="2400" dirty="0"/>
                  <a:t>), and (</a:t>
                </a:r>
                <a:r>
                  <a:rPr lang="en-US" altLang="zh-CN" sz="2400" i="1" dirty="0"/>
                  <a:t>E</a:t>
                </a:r>
                <a:r>
                  <a:rPr lang="en-US" altLang="zh-CN" sz="2400" i="1" baseline="-25000" dirty="0"/>
                  <a:t>1</a:t>
                </a:r>
                <a:r>
                  <a:rPr lang="en-US" altLang="zh-CN" sz="2400" baseline="-25000" dirty="0"/>
                  <a:t> </a:t>
                </a:r>
                <a:r>
                  <a:rPr lang="en-US" altLang="zh-CN" sz="2400" dirty="0"/>
                  <a:t>+ </a:t>
                </a:r>
                <a:r>
                  <a:rPr lang="en-US" altLang="zh-CN" sz="2400" i="1" dirty="0"/>
                  <a:t>E</a:t>
                </a:r>
                <a:r>
                  <a:rPr lang="en-US" altLang="zh-CN" sz="2400" i="1" baseline="-25000" dirty="0"/>
                  <a:t>2</a:t>
                </a:r>
                <a:r>
                  <a:rPr lang="en-US" altLang="zh-CN" sz="2400" dirty="0"/>
                  <a:t>) are Boolean expressions.</a:t>
                </a:r>
                <a:endParaRPr lang="en-US" altLang="zh-CN" sz="2400" dirty="0"/>
              </a:p>
              <a:p>
                <a:r>
                  <a:rPr lang="en-US" altLang="zh-CN" sz="2400" dirty="0"/>
                  <a:t>Each Boolean expression represents a Boolean function. The values of this function are obtained by substituting 0 and 1 for the variables in the expression.</a:t>
                </a:r>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57200" y="1295399"/>
                <a:ext cx="8229600" cy="5410199"/>
              </a:xfrm>
              <a:blipFill rotWithShape="1">
                <a:blip r:embed="rId1"/>
                <a:stretch>
                  <a:fillRect t="-12" b="12"/>
                </a:stretch>
              </a:blipFill>
            </p:spPr>
            <p:txBody>
              <a:bodyPr/>
              <a:lstStyle/>
              <a:p>
                <a:r>
                  <a:rPr lang="zh-CN" altLang="en-US">
                    <a:noFill/>
                  </a:rPr>
                  <a:t> </a:t>
                </a:r>
              </a:p>
            </p:txBody>
          </p:sp>
        </mc:Fallback>
      </mc:AlternateContent>
      <p:sp>
        <p:nvSpPr>
          <p:cNvPr id="6" name="文本占位符 5"/>
          <p:cNvSpPr>
            <a:spLocks noGrp="1"/>
          </p:cNvSpPr>
          <p:nvPr>
            <p:ph type="body" sz="quarter" idx="15"/>
          </p:nvPr>
        </p:nvSpPr>
        <p:spPr/>
        <p:txBody>
          <a:bodyP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Boolean Expressions and Boolean Functions</a:t>
            </a:r>
            <a:r>
              <a:rPr lang="en-US" sz="1200" dirty="0"/>
              <a:t> 2</a:t>
            </a:r>
            <a:endParaRPr lang="en-US" sz="1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64820" y="1089660"/>
                <a:ext cx="8610600" cy="2438400"/>
              </a:xfrm>
            </p:spPr>
            <p:txBody>
              <a:bodyPr/>
              <a:lstStyle/>
              <a:p>
                <a:r>
                  <a:rPr lang="en-US" sz="2800" b="1" dirty="0">
                    <a:solidFill>
                      <a:schemeClr val="bg2"/>
                    </a:solidFill>
                  </a:rPr>
                  <a:t>Example</a:t>
                </a:r>
                <a:r>
                  <a:rPr lang="en-US" sz="2800" dirty="0">
                    <a:solidFill>
                      <a:schemeClr val="bg2"/>
                    </a:solidFill>
                  </a:rPr>
                  <a:t>: </a:t>
                </a:r>
                <a:r>
                  <a:rPr lang="en-US" sz="2800" dirty="0"/>
                  <a:t>Find the values of the Boolean function represented by </a:t>
                </a:r>
                <a:r>
                  <a:rPr lang="en-US" sz="2800" i="1" dirty="0"/>
                  <a:t>F</a:t>
                </a:r>
                <a:r>
                  <a:rPr lang="en-US" sz="2800" dirty="0"/>
                  <a:t>(</a:t>
                </a:r>
                <a:r>
                  <a:rPr lang="en-US" sz="2800" i="1" dirty="0"/>
                  <a:t>x</a:t>
                </a:r>
                <a:r>
                  <a:rPr lang="en-US" sz="2800" dirty="0"/>
                  <a:t>, </a:t>
                </a:r>
                <a:r>
                  <a:rPr lang="en-US" sz="2800" i="1" dirty="0"/>
                  <a:t>y</a:t>
                </a:r>
                <a:r>
                  <a:rPr lang="en-US" sz="2800" dirty="0"/>
                  <a:t>, </a:t>
                </a:r>
                <a:r>
                  <a:rPr lang="en-US" sz="2800" i="1" dirty="0"/>
                  <a:t>z</a:t>
                </a:r>
                <a:r>
                  <a:rPr lang="en-US" sz="2800" dirty="0"/>
                  <a:t>) = </a:t>
                </a:r>
                <a:r>
                  <a:rPr lang="en-US" sz="2800" i="1" dirty="0" err="1"/>
                  <a:t>xy</a:t>
                </a:r>
                <a:r>
                  <a:rPr lang="en-US" sz="2800" dirty="0"/>
                  <a:t> + </a:t>
                </a:r>
                <a14:m>
                  <m:oMath xmlns:m="http://schemas.openxmlformats.org/officeDocument/2006/math">
                    <m:acc>
                      <m:accPr>
                        <m:chr m:val="̅"/>
                        <m:ctrlPr>
                          <a:rPr lang="en-US" sz="2800" i="1">
                            <a:latin typeface="Cambria Math" panose="02040503050406030204" pitchFamily="18" charset="0"/>
                          </a:rPr>
                        </m:ctrlPr>
                      </m:accPr>
                      <m:e>
                        <m:r>
                          <m:rPr>
                            <m:nor/>
                          </m:rPr>
                          <a:rPr lang="en-US" sz="2800" i="1" smtClean="0">
                            <a:latin typeface="Cambria Math" panose="02040503050406030204" pitchFamily="18" charset="0"/>
                          </a:rPr>
                          <m:t>z</m:t>
                        </m:r>
                      </m:e>
                    </m:acc>
                  </m:oMath>
                </a14:m>
                <a:r>
                  <a:rPr lang="en-US" sz="2800" dirty="0"/>
                  <a:t>.</a:t>
                </a:r>
                <a:endParaRPr lang="en-US" sz="2800" dirty="0"/>
              </a:p>
              <a:p>
                <a:r>
                  <a:rPr lang="en-US" sz="2800" b="1" dirty="0">
                    <a:solidFill>
                      <a:schemeClr val="bg2"/>
                    </a:solidFill>
                  </a:rPr>
                  <a:t>Solution</a:t>
                </a:r>
                <a:r>
                  <a:rPr lang="en-US" sz="2800" dirty="0">
                    <a:solidFill>
                      <a:schemeClr val="bg2"/>
                    </a:solidFill>
                  </a:rPr>
                  <a:t>: </a:t>
                </a:r>
                <a:r>
                  <a:rPr lang="en-US" sz="2800" dirty="0"/>
                  <a:t>We use a table with a row for each combination of values of </a:t>
                </a:r>
                <a:r>
                  <a:rPr lang="en-US" sz="2800" i="1" dirty="0"/>
                  <a:t>x</a:t>
                </a:r>
                <a:r>
                  <a:rPr lang="en-US" sz="2800" dirty="0"/>
                  <a:t>, </a:t>
                </a:r>
                <a:r>
                  <a:rPr lang="en-US" sz="2800" i="1" dirty="0"/>
                  <a:t>y</a:t>
                </a:r>
                <a:r>
                  <a:rPr lang="en-US" sz="2800" dirty="0"/>
                  <a:t>, and </a:t>
                </a:r>
                <a:r>
                  <a:rPr lang="en-US" sz="2800" i="1" dirty="0"/>
                  <a:t>z</a:t>
                </a:r>
                <a:r>
                  <a:rPr lang="en-US" sz="2800" dirty="0"/>
                  <a:t> to compute the values of </a:t>
                </a:r>
                <a:r>
                  <a:rPr lang="en-US" sz="2800" i="1" dirty="0"/>
                  <a:t>F</a:t>
                </a:r>
                <a:r>
                  <a:rPr lang="en-US" sz="2800" dirty="0"/>
                  <a:t>(</a:t>
                </a:r>
                <a:r>
                  <a:rPr lang="en-US" sz="2800" i="1" dirty="0" err="1"/>
                  <a:t>x</a:t>
                </a:r>
                <a:r>
                  <a:rPr lang="en-US" sz="2800" dirty="0" err="1"/>
                  <a:t>,</a:t>
                </a:r>
                <a:r>
                  <a:rPr lang="en-US" sz="2800" i="1" dirty="0" err="1"/>
                  <a:t>y</a:t>
                </a:r>
                <a:r>
                  <a:rPr lang="en-US" sz="2800" dirty="0" err="1"/>
                  <a:t>,</a:t>
                </a:r>
                <a:r>
                  <a:rPr lang="en-US" sz="2800" i="1" dirty="0" err="1"/>
                  <a:t>z</a:t>
                </a:r>
                <a:r>
                  <a:rPr lang="en-US" sz="2800" dirty="0"/>
                  <a:t>).</a:t>
                </a:r>
                <a:endParaRPr lang="en-US" sz="28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64820" y="1089660"/>
                <a:ext cx="8610600" cy="2438400"/>
              </a:xfrm>
              <a:blipFill rotWithShape="1">
                <a:blip r:embed="rId1"/>
                <a:stretch>
                  <a:fillRect/>
                </a:stretch>
              </a:blipFill>
            </p:spPr>
            <p:txBody>
              <a:bodyPr/>
              <a:lstStyle/>
              <a:p>
                <a:r>
                  <a:rPr lang="zh-CN" altLang="en-US">
                    <a:noFill/>
                  </a:rPr>
                  <a:t> </a:t>
                </a:r>
              </a:p>
            </p:txBody>
          </p:sp>
        </mc:Fallback>
      </mc:AlternateContent>
      <p:sp>
        <p:nvSpPr>
          <p:cNvPr id="5" name="Content Placeholder 3"/>
          <p:cNvSpPr>
            <a:spLocks noGrp="1"/>
          </p:cNvSpPr>
          <p:nvPr>
            <p:ph idx="13"/>
          </p:nvPr>
        </p:nvSpPr>
        <p:spPr>
          <a:xfrm>
            <a:off x="2438400" y="3429000"/>
            <a:ext cx="4663440" cy="381000"/>
          </a:xfrm>
          <a:solidFill>
            <a:srgbClr val="E1F3FF"/>
          </a:solidFill>
          <a:ln w="28575">
            <a:solidFill>
              <a:srgbClr val="00B0F0"/>
            </a:solidFill>
          </a:ln>
        </p:spPr>
        <p:txBody>
          <a:bodyPr/>
          <a:lstStyle/>
          <a:p>
            <a:r>
              <a:rPr lang="en-US" sz="2000" b="1" dirty="0"/>
              <a:t>TABLE 2</a:t>
            </a:r>
            <a:endParaRPr lang="en-US" sz="2000" b="1" dirty="0"/>
          </a:p>
        </p:txBody>
      </p:sp>
      <mc:AlternateContent xmlns:mc="http://schemas.openxmlformats.org/markup-compatibility/2006" xmlns:a14="http://schemas.microsoft.com/office/drawing/2010/main">
        <mc:Choice Requires="a14">
          <p:graphicFrame>
            <p:nvGraphicFramePr>
              <p:cNvPr id="4" name="Table 4"/>
              <p:cNvGraphicFramePr>
                <a:graphicFrameLocks noGrp="1"/>
              </p:cNvGraphicFramePr>
              <p:nvPr/>
            </p:nvGraphicFramePr>
            <p:xfrm>
              <a:off x="2438400" y="3810000"/>
              <a:ext cx="4663440" cy="2743200"/>
            </p:xfrm>
            <a:graphic>
              <a:graphicData uri="http://schemas.openxmlformats.org/drawingml/2006/table">
                <a:tbl>
                  <a:tblPr firstRow="1" bandRow="1">
                    <a:tableStyleId>{5C22544A-7EE6-4342-B048-85BDC9FD1C3A}</a:tableStyleId>
                  </a:tblPr>
                  <a:tblGrid>
                    <a:gridCol w="548640"/>
                    <a:gridCol w="548640"/>
                    <a:gridCol w="548640"/>
                    <a:gridCol w="548640"/>
                    <a:gridCol w="548640"/>
                    <a:gridCol w="1920240"/>
                  </a:tblGrid>
                  <a:tr h="457200">
                    <a:tc>
                      <a:txBody>
                        <a:bodyPr/>
                        <a:lstStyle/>
                        <a:p>
                          <a:pPr algn="ctr"/>
                          <a:r>
                            <a:rPr lang="en-US" i="1" dirty="0">
                              <a:solidFill>
                                <a:schemeClr val="tx1"/>
                              </a:solidFill>
                            </a:rPr>
                            <a:t>x</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y</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z</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x y</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1800" i="1" smtClean="0">
                                        <a:solidFill>
                                          <a:schemeClr val="tx1"/>
                                        </a:solidFill>
                                        <a:latin typeface="Cambria Math" panose="02040503050406030204" pitchFamily="18" charset="0"/>
                                      </a:rPr>
                                    </m:ctrlPr>
                                  </m:accPr>
                                  <m:e>
                                    <m:r>
                                      <m:rPr>
                                        <m:nor/>
                                      </m:rPr>
                                      <a:rPr lang="en-US" sz="1800" i="1" smtClean="0">
                                        <a:solidFill>
                                          <a:schemeClr val="tx1"/>
                                        </a:solidFill>
                                        <a:latin typeface="Cambria Math" panose="02040503050406030204" pitchFamily="18" charset="0"/>
                                      </a:rPr>
                                      <m:t>z</m:t>
                                    </m:r>
                                  </m:e>
                                </m:acc>
                              </m:oMath>
                            </m:oMathPara>
                          </a14:m>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i="1" dirty="0">
                              <a:solidFill>
                                <a:schemeClr val="tx1"/>
                              </a:solidFill>
                            </a:rPr>
                            <a:t>F</a:t>
                          </a:r>
                          <a:r>
                            <a:rPr lang="en-US" i="0" dirty="0">
                              <a:solidFill>
                                <a:schemeClr val="tx1"/>
                              </a:solidFill>
                            </a:rPr>
                            <a:t>(</a:t>
                          </a:r>
                          <a:r>
                            <a:rPr lang="en-US" i="1" dirty="0">
                              <a:solidFill>
                                <a:schemeClr val="tx1"/>
                              </a:solidFill>
                            </a:rPr>
                            <a:t>x, y, z</a:t>
                          </a:r>
                          <a:r>
                            <a:rPr lang="en-US" i="0" dirty="0">
                              <a:solidFill>
                                <a:schemeClr val="tx1"/>
                              </a:solidFill>
                            </a:rPr>
                            <a:t>) = </a:t>
                          </a:r>
                          <a:r>
                            <a:rPr lang="en-US" i="1" dirty="0">
                              <a:solidFill>
                                <a:schemeClr val="tx1"/>
                              </a:solidFill>
                            </a:rPr>
                            <a:t>x y</a:t>
                          </a:r>
                          <a:r>
                            <a:rPr lang="en-US" i="0" dirty="0">
                              <a:solidFill>
                                <a:schemeClr val="tx1"/>
                              </a:solidFill>
                            </a:rPr>
                            <a:t> + </a:t>
                          </a:r>
                          <a14:m>
                            <m:oMath xmlns:m="http://schemas.openxmlformats.org/officeDocument/2006/math">
                              <m:acc>
                                <m:accPr>
                                  <m:chr m:val="̅"/>
                                  <m:ctrlPr>
                                    <a:rPr lang="en-US" sz="1800" i="1" smtClean="0">
                                      <a:solidFill>
                                        <a:schemeClr val="tx1"/>
                                      </a:solidFill>
                                      <a:latin typeface="Cambria Math" panose="02040503050406030204" pitchFamily="18" charset="0"/>
                                    </a:rPr>
                                  </m:ctrlPr>
                                </m:accPr>
                                <m:e>
                                  <m:r>
                                    <m:rPr>
                                      <m:nor/>
                                    </m:rPr>
                                    <a:rPr lang="en-US" sz="1800" i="1" smtClean="0">
                                      <a:solidFill>
                                        <a:schemeClr val="tx1"/>
                                      </a:solidFill>
                                      <a:latin typeface="Cambria Math" panose="02040503050406030204" pitchFamily="18" charset="0"/>
                                    </a:rPr>
                                    <m:t>z</m:t>
                                  </m:r>
                                </m:e>
                              </m:acc>
                            </m:oMath>
                          </a14:m>
                          <a:endParaRPr lang="en-US" i="0"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r h="370840">
                    <a:tc>
                      <a:txBody>
                        <a:bodyPr/>
                        <a:lstStyle/>
                        <a:p>
                          <a:pPr algn="ctr"/>
                          <a:r>
                            <a:rPr lang="en-US" dirty="0">
                              <a:solidFill>
                                <a:schemeClr val="tx1"/>
                              </a:solidFill>
                            </a:rPr>
                            <a:t>1</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bl>
              </a:graphicData>
            </a:graphic>
          </p:graphicFrame>
        </mc:Choice>
        <mc:Fallback xmlns="">
          <p:graphicFrame>
            <p:nvGraphicFramePr>
              <p:cNvPr id="4" name="Table 4"/>
              <p:cNvGraphicFramePr>
                <a:graphicFrameLocks noGrp="1"/>
              </p:cNvGraphicFramePr>
              <p:nvPr/>
            </p:nvGraphicFramePr>
            <p:xfrm>
              <a:off x="2438400" y="3810000"/>
              <a:ext cx="4663440" cy="2743200"/>
            </p:xfrm>
            <a:graphic>
              <a:graphicData uri="http://schemas.openxmlformats.org/drawingml/2006/table">
                <a:tbl>
                  <a:tblPr firstRow="1" bandRow="1">
                    <a:tableStyleId>{5C22544A-7EE6-4342-B048-85BDC9FD1C3A}</a:tableStyleId>
                  </a:tblPr>
                  <a:tblGrid>
                    <a:gridCol w="548640"/>
                    <a:gridCol w="548640"/>
                    <a:gridCol w="548640"/>
                    <a:gridCol w="548640"/>
                    <a:gridCol w="548640"/>
                    <a:gridCol w="1920240"/>
                  </a:tblGrid>
                  <a:tr h="457200">
                    <a:tc>
                      <a:txBody>
                        <a:bodyPr/>
                        <a:lstStyle/>
                        <a:p>
                          <a:pPr algn="ctr"/>
                          <a:r>
                            <a:rPr lang="en-US" i="1" dirty="0">
                              <a:solidFill>
                                <a:schemeClr val="tx1"/>
                              </a:solidFill>
                            </a:rPr>
                            <a:t>x</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y</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z</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i="1" dirty="0">
                              <a:solidFill>
                                <a:schemeClr val="tx1"/>
                              </a:solidFill>
                            </a:rPr>
                            <a:t>x y</a:t>
                          </a:r>
                          <a:endParaRPr lang="en-US" i="1"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endParaRPr lang="zh-CN"/>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blipFill>
                          <a:blip r:embed="rId2"/>
                        </a:blipFill>
                      </a:tcPr>
                    </a:tc>
                    <a:tc>
                      <a:txBody>
                        <a:bodyPr/>
                        <a:lstStyle/>
                        <a:p>
                          <a:endParaRPr lang="zh-CN"/>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blipFill>
                          <a:blip r:embed="rId2"/>
                        </a:blipFill>
                      </a:tcPr>
                    </a:tc>
                  </a:tr>
                  <a:tr h="370840">
                    <a:tc>
                      <a:txBody>
                        <a:bodyPr/>
                        <a:lstStyle/>
                        <a:p>
                          <a:pPr algn="ctr"/>
                          <a:r>
                            <a:rPr lang="en-US" dirty="0">
                              <a:solidFill>
                                <a:schemeClr val="tx1"/>
                              </a:solidFill>
                            </a:rPr>
                            <a:t>1</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0</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dirty="0">
                              <a:solidFill>
                                <a:schemeClr val="tx1"/>
                              </a:solidFill>
                            </a:rPr>
                            <a:t>1</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p>
                          <a:pPr algn="ctr"/>
                          <a:r>
                            <a:rPr lang="en-US" dirty="0">
                              <a:solidFill>
                                <a:schemeClr val="tx1"/>
                              </a:solidFill>
                            </a:rPr>
                            <a:t>0</a:t>
                          </a:r>
                          <a:endParaRPr lang="en-US" dirty="0">
                            <a:solidFill>
                              <a:schemeClr val="tx1"/>
                            </a:solidFill>
                          </a:endParaRPr>
                        </a:p>
                        <a:p>
                          <a:pPr algn="ctr"/>
                          <a:r>
                            <a:rPr lang="en-US" dirty="0">
                              <a:solidFill>
                                <a:schemeClr val="tx1"/>
                              </a:solidFill>
                            </a:rPr>
                            <a:t>1</a:t>
                          </a:r>
                          <a:endParaRPr lang="en-US" dirty="0">
                            <a:solidFill>
                              <a:schemeClr val="tx1"/>
                            </a:solidFill>
                          </a:endParaRP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r>
                </a:tbl>
              </a:graphicData>
            </a:graphic>
          </p:graphicFrame>
        </mc:Fallback>
      </mc:AlternateContent>
    </p:spTree>
  </p:cSld>
  <p:clrMapOvr>
    <a:masterClrMapping/>
  </p:clrMapOvr>
</p:sld>
</file>

<file path=ppt/tags/tag1.xml><?xml version="1.0" encoding="utf-8"?>
<p:tagLst xmlns:p="http://schemas.openxmlformats.org/presentationml/2006/main">
  <p:tag name="commondata" val="eyJoZGlkIjoiYjlmNzAzYTFlMjE2MTlmYmZkNThkMWE0MjI2OWMzZDQifQ=="/>
</p:tagLst>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MHHE_Accessible_PPT_Template-v4</Template>
  <TotalTime>0</TotalTime>
  <Words>18200</Words>
  <Application>WPS 演示</Application>
  <PresentationFormat>全屏显示(4:3)</PresentationFormat>
  <Paragraphs>941</Paragraphs>
  <Slides>50</Slides>
  <Notes>2</Notes>
  <HiddenSlides>0</HiddenSlides>
  <MMClips>0</MMClips>
  <ScaleCrop>false</ScaleCrop>
  <HeadingPairs>
    <vt:vector size="8" baseType="variant">
      <vt:variant>
        <vt:lpstr>已用的字体</vt:lpstr>
      </vt:variant>
      <vt:variant>
        <vt:i4>27</vt:i4>
      </vt:variant>
      <vt:variant>
        <vt:lpstr>主题</vt:lpstr>
      </vt:variant>
      <vt:variant>
        <vt:i4>9</vt:i4>
      </vt:variant>
      <vt:variant>
        <vt:lpstr>嵌入 OLE 服务器</vt:lpstr>
      </vt:variant>
      <vt:variant>
        <vt:i4>15</vt:i4>
      </vt:variant>
      <vt:variant>
        <vt:lpstr>幻灯片标题</vt:lpstr>
      </vt:variant>
      <vt:variant>
        <vt:i4>50</vt:i4>
      </vt:variant>
    </vt:vector>
  </HeadingPairs>
  <TitlesOfParts>
    <vt:vector size="101" baseType="lpstr">
      <vt:lpstr>Arial</vt:lpstr>
      <vt:lpstr>宋体</vt:lpstr>
      <vt:lpstr>Wingdings</vt:lpstr>
      <vt:lpstr>Arial</vt:lpstr>
      <vt:lpstr>ArumSans Bold</vt:lpstr>
      <vt:lpstr>Segoe Print</vt:lpstr>
      <vt:lpstr>ArumSans Regular</vt:lpstr>
      <vt:lpstr>Vectipede Rg</vt:lpstr>
      <vt:lpstr>Cambria Math</vt:lpstr>
      <vt:lpstr>Symbol</vt:lpstr>
      <vt:lpstr>Cambria Math</vt:lpstr>
      <vt:lpstr>Calibri</vt:lpstr>
      <vt:lpstr>微软雅黑</vt:lpstr>
      <vt:lpstr>Arial Unicode MS</vt:lpstr>
      <vt:lpstr>STIXGeneral-Italic</vt:lpstr>
      <vt:lpstr>STIXMath-Regular</vt:lpstr>
      <vt:lpstr>STIXGeneral-Regular</vt:lpstr>
      <vt:lpstr>STIXMathScript-Regular</vt:lpstr>
      <vt:lpstr>STIXMath-Italic</vt:lpstr>
      <vt:lpstr>24</vt:lpstr>
      <vt:lpstr>STIXGeneral-Bold</vt:lpstr>
      <vt:lpstr>Times New Roman</vt:lpstr>
      <vt:lpstr>华文新魏</vt:lpstr>
      <vt:lpstr>华文行楷</vt:lpstr>
      <vt:lpstr>微软雅黑 Light</vt:lpstr>
      <vt:lpstr>MS Mincho</vt:lpstr>
      <vt:lpstr>等线</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Boolean Algebra  布尔代数</vt:lpstr>
      <vt:lpstr>Chapter Summary</vt:lpstr>
      <vt:lpstr>PowerPoint 演示文稿</vt:lpstr>
      <vt:lpstr>Boolean Functions  布尔函数 </vt:lpstr>
      <vt:lpstr>Section Summary 1</vt:lpstr>
      <vt:lpstr>Introduction to Boolean Algebra</vt:lpstr>
      <vt:lpstr>Boolean Expressions and Boolean Functions 1</vt:lpstr>
      <vt:lpstr>Boolean Expressions and Boolean Functions 1</vt:lpstr>
      <vt:lpstr>Boolean Expressions and Boolean Functions 2</vt:lpstr>
      <vt:lpstr>Boolean Expressions and Boolean Functions 3</vt:lpstr>
      <vt:lpstr>Boolean Functions</vt:lpstr>
      <vt:lpstr>Identities of Boolean Algebra 布尔恒等式</vt:lpstr>
      <vt:lpstr>Identities of Boolean Algebra 布尔恒等式</vt:lpstr>
      <vt:lpstr>Identities of Boolean Algebra 布尔恒等式</vt:lpstr>
      <vt:lpstr>Duality 对偶性</vt:lpstr>
      <vt:lpstr>Duality 对偶性</vt:lpstr>
      <vt:lpstr>Formal Definition of a Boolean Algebra</vt:lpstr>
      <vt:lpstr>Representing Boolean Functions</vt:lpstr>
      <vt:lpstr>Section Summary 2</vt:lpstr>
      <vt:lpstr>Sum-of-Products Expansion 1 积之和展开式</vt:lpstr>
      <vt:lpstr>Sum-of-Products Expansion 2</vt:lpstr>
      <vt:lpstr>Sum-of-Products Expansion 3</vt:lpstr>
      <vt:lpstr>Sum-of-Products Expansion 4</vt:lpstr>
      <vt:lpstr>Functional Completeness 函数完备性</vt:lpstr>
      <vt:lpstr>Functional Completeness 函数完备性</vt:lpstr>
      <vt:lpstr>Functional Completeness 函数完备性</vt:lpstr>
      <vt:lpstr>Logic Gates </vt:lpstr>
      <vt:lpstr>Section Summary 3</vt:lpstr>
      <vt:lpstr>Logic Gates 逻辑门</vt:lpstr>
      <vt:lpstr>Combinations of Gates</vt:lpstr>
      <vt:lpstr>Combinations of Gates 2</vt:lpstr>
      <vt:lpstr>Combinations of Gates 3</vt:lpstr>
      <vt:lpstr>Combinations of Gates 4</vt:lpstr>
      <vt:lpstr>Combinations of Gates 4</vt:lpstr>
      <vt:lpstr>Adders 加法器</vt:lpstr>
      <vt:lpstr>Adders 加法器</vt:lpstr>
      <vt:lpstr>Adders 加法器</vt:lpstr>
      <vt:lpstr>Minimization of Circuits 电路极小化</vt:lpstr>
      <vt:lpstr>Minimization of Circuits 电路极小化</vt:lpstr>
      <vt:lpstr>Karnaugh Maps 卡诺图</vt:lpstr>
      <vt:lpstr>The Quine–MCCluskey Method 奎因-莫可拉斯基方法</vt:lpstr>
      <vt:lpstr>The Quine–MCCluskey Method 奎因-莫可拉斯基方法</vt:lpstr>
      <vt:lpstr>The Quine–MCCluskey Method 奎因-莫可拉斯基方法</vt:lpstr>
      <vt:lpstr>The Quine–MCCluskey Method 奎因-莫可拉斯基方法</vt:lpstr>
      <vt:lpstr>The Quine–MCCluskey Method 奎因-莫可拉斯基方法</vt:lpstr>
      <vt:lpstr>The Quine–MCCluskey Method 奎因-莫可拉斯基方法</vt:lpstr>
      <vt:lpstr>The Quine–MCCluskey Method 奎因-莫可拉斯基方法</vt:lpstr>
      <vt:lpstr>The Quine–MCCluskey Method 奎因-莫可拉斯基方法</vt:lpstr>
      <vt:lpstr>The Quine–MCCluskey Method 奎因-莫可拉斯基方法</vt:lpstr>
      <vt:lpstr>Homework</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hollow</cp:lastModifiedBy>
  <cp:revision>723</cp:revision>
  <dcterms:created xsi:type="dcterms:W3CDTF">2017-12-05T17:18:00Z</dcterms:created>
  <dcterms:modified xsi:type="dcterms:W3CDTF">2024-05-28T14:38:45Z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9FB0221313064621894E25F0EC40AFC1_12</vt:lpwstr>
  </property>
  <property fmtid="{D5CDD505-2E9C-101B-9397-08002B2CF9AE}" pid="3" name="KSOProductBuildVer">
    <vt:lpwstr>2052-12.1.0.16929</vt:lpwstr>
  </property>
</Properties>
</file>