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wmf" ContentType="image/x-wmf"/>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01" r:id="rId3"/>
    <p:sldId id="259" r:id="rId5"/>
    <p:sldId id="261" r:id="rId6"/>
    <p:sldId id="430" r:id="rId7"/>
    <p:sldId id="262" r:id="rId8"/>
    <p:sldId id="263" r:id="rId9"/>
    <p:sldId id="264" r:id="rId10"/>
    <p:sldId id="266" r:id="rId11"/>
    <p:sldId id="267" r:id="rId12"/>
    <p:sldId id="268" r:id="rId13"/>
    <p:sldId id="269" r:id="rId14"/>
    <p:sldId id="270" r:id="rId15"/>
    <p:sldId id="271" r:id="rId16"/>
    <p:sldId id="272" r:id="rId17"/>
    <p:sldId id="273" r:id="rId18"/>
    <p:sldId id="275" r:id="rId19"/>
    <p:sldId id="276" r:id="rId20"/>
    <p:sldId id="376" r:id="rId21"/>
    <p:sldId id="277" r:id="rId22"/>
    <p:sldId id="278" r:id="rId23"/>
    <p:sldId id="279" r:id="rId24"/>
    <p:sldId id="280" r:id="rId25"/>
    <p:sldId id="281" r:id="rId26"/>
    <p:sldId id="428" r:id="rId27"/>
    <p:sldId id="282" r:id="rId28"/>
    <p:sldId id="283" r:id="rId29"/>
    <p:sldId id="284" r:id="rId30"/>
    <p:sldId id="285" r:id="rId31"/>
    <p:sldId id="286" r:id="rId32"/>
    <p:sldId id="287" r:id="rId33"/>
    <p:sldId id="288" r:id="rId34"/>
    <p:sldId id="579" r:id="rId35"/>
    <p:sldId id="435" r:id="rId36"/>
    <p:sldId id="580" r:id="rId37"/>
    <p:sldId id="597" r:id="rId38"/>
    <p:sldId id="596" r:id="rId39"/>
    <p:sldId id="290" r:id="rId40"/>
    <p:sldId id="581" r:id="rId41"/>
    <p:sldId id="450" r:id="rId42"/>
    <p:sldId id="491" r:id="rId43"/>
    <p:sldId id="599" r:id="rId44"/>
    <p:sldId id="598" r:id="rId45"/>
    <p:sldId id="492" r:id="rId46"/>
    <p:sldId id="296" r:id="rId47"/>
    <p:sldId id="297" r:id="rId48"/>
    <p:sldId id="298" r:id="rId49"/>
    <p:sldId id="299" r:id="rId50"/>
    <p:sldId id="300" r:id="rId51"/>
    <p:sldId id="301" r:id="rId52"/>
    <p:sldId id="433" r:id="rId53"/>
    <p:sldId id="379" r:id="rId54"/>
  </p:sldIdLst>
  <p:sldSz cx="9144000" cy="6858000" type="screen4x3"/>
  <p:notesSz cx="6858000" cy="9144000"/>
  <p:custDataLst>
    <p:tags r:id="rId58"/>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0617" autoAdjust="0"/>
  </p:normalViewPr>
  <p:slideViewPr>
    <p:cSldViewPr showGuides="1">
      <p:cViewPr varScale="1">
        <p:scale>
          <a:sx n="113" d="100"/>
          <a:sy n="113" d="100"/>
        </p:scale>
        <p:origin x="43" y="223"/>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fld id="{0E402724-57D5-4E82-A6F9-C9B0C0BE9530}"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A287BE-02F2-404E-9397-CCBF5191B81C}" type="slidenum">
              <a:rPr lang="en-US" altLang="zh-CN"/>
            </a:fld>
            <a:endParaRPr lang="en-US" altLang="zh-CN"/>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51B0C5-E3AF-40F2-9943-50D2D90C5EED}" type="slidenum">
              <a:rPr lang="en-US" altLang="zh-CN"/>
            </a:fld>
            <a:endParaRPr lang="en-US" altLang="zh-CN"/>
          </a:p>
        </p:txBody>
      </p:sp>
      <p:sp>
        <p:nvSpPr>
          <p:cNvPr id="29699" name="Rectangle 2"/>
          <p:cNvSpPr>
            <a:spLocks noGrp="1" noRot="1" noChangeAspect="1" noChangeArrowheads="1" noTextEdit="1"/>
          </p:cNvSpPr>
          <p:nvPr>
            <p:ph type="sldImg"/>
          </p:nvPr>
        </p:nvSpPr>
        <p:spPr>
          <a:xfrm>
            <a:off x="1138238" y="701675"/>
            <a:ext cx="4583112" cy="3436938"/>
          </a:xfrm>
        </p:spPr>
      </p:sp>
      <p:sp>
        <p:nvSpPr>
          <p:cNvPr id="29700" name="Rectangle 3"/>
          <p:cNvSpPr>
            <a:spLocks noGrp="1" noChangeArrowheads="1"/>
          </p:cNvSpPr>
          <p:nvPr>
            <p:ph type="body" idx="1"/>
          </p:nvPr>
        </p:nvSpPr>
        <p:spPr>
          <a:xfrm>
            <a:off x="914400" y="4371975"/>
            <a:ext cx="5029200" cy="4060825"/>
          </a:xfrm>
          <a:noFill/>
        </p:spPr>
        <p:txBody>
          <a:bodyPr/>
          <a:lstStyle/>
          <a:p>
            <a:pPr eaLnBrk="1" hangingPunct="1"/>
            <a:r>
              <a:rPr lang="en-US" altLang="zh-CN"/>
              <a:t>Note also that FORALL x P(x)-&gt;Q(x) can also be understood as meaning </a:t>
            </a:r>
            <a:r>
              <a:rPr lang="en-US" altLang="zh-CN">
                <a:latin typeface="Times New Roman" panose="02020603050405020304" pitchFamily="18" charset="0"/>
              </a:rPr>
              <a:t>“</a:t>
            </a:r>
            <a:r>
              <a:rPr lang="en-US" altLang="zh-CN"/>
              <a:t>{x|P(x)} is a subset of {x|Q{x}}</a:t>
            </a:r>
            <a:r>
              <a:rPr lang="en-US" altLang="zh-CN">
                <a:latin typeface="Times New Roman" panose="02020603050405020304" pitchFamily="18" charset="0"/>
              </a:rPr>
              <a:t>”</a:t>
            </a:r>
            <a:r>
              <a:rPr lang="en-US" altLang="zh-CN"/>
              <a:t>.  This can help you understand the meaning of implication.  For example, if I say, </a:t>
            </a:r>
            <a:r>
              <a:rPr lang="en-US" altLang="zh-CN">
                <a:latin typeface="Times New Roman" panose="02020603050405020304" pitchFamily="18" charset="0"/>
              </a:rPr>
              <a:t>“</a:t>
            </a:r>
            <a:r>
              <a:rPr lang="en-US" altLang="zh-CN"/>
              <a:t>if a student has a drivers license, then he is over 16,</a:t>
            </a:r>
            <a:r>
              <a:rPr lang="en-US" altLang="zh-CN">
                <a:latin typeface="Times New Roman" panose="02020603050405020304" pitchFamily="18" charset="0"/>
              </a:rPr>
              <a:t>”</a:t>
            </a:r>
            <a:r>
              <a:rPr lang="en-US" altLang="zh-CN"/>
              <a:t> this is the same as saying </a:t>
            </a:r>
            <a:r>
              <a:rPr lang="en-US" altLang="zh-CN">
                <a:latin typeface="Times New Roman" panose="02020603050405020304" pitchFamily="18" charset="0"/>
              </a:rPr>
              <a:t>“</a:t>
            </a:r>
            <a:r>
              <a:rPr lang="en-US" altLang="zh-CN"/>
              <a:t>the set of students with drivers licenses is a subset of the set of students who are over 16</a:t>
            </a:r>
            <a:r>
              <a:rPr lang="en-US" altLang="zh-CN">
                <a:latin typeface="Times New Roman" panose="02020603050405020304" pitchFamily="18" charset="0"/>
              </a:rPr>
              <a:t>”</a:t>
            </a:r>
            <a:r>
              <a:rPr lang="en-US" altLang="zh-CN"/>
              <a:t>, or </a:t>
            </a:r>
            <a:r>
              <a:rPr lang="en-US" altLang="zh-CN">
                <a:latin typeface="Times New Roman" panose="02020603050405020304" pitchFamily="18" charset="0"/>
              </a:rPr>
              <a:t>“</a:t>
            </a:r>
            <a:r>
              <a:rPr lang="en-US" altLang="zh-CN"/>
              <a:t>every student with a drivers license is over 16.</a:t>
            </a:r>
            <a:r>
              <a:rPr lang="en-US" altLang="zh-CN">
                <a:latin typeface="Times New Roman" panose="02020603050405020304" pitchFamily="18" charset="0"/>
              </a:rPr>
              <a:t>”</a:t>
            </a:r>
            <a:r>
              <a:rPr lang="en-US" altLang="zh-CN"/>
              <a:t>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06F45DE-3BF0-4073-A17E-7F33E8284923}" type="slidenum">
              <a:rPr lang="en-US" altLang="zh-CN"/>
            </a:fld>
            <a:endParaRPr lang="en-US" altLang="zh-CN"/>
          </a:p>
        </p:txBody>
      </p:sp>
      <p:sp>
        <p:nvSpPr>
          <p:cNvPr id="31747" name="Rectangle 2"/>
          <p:cNvSpPr>
            <a:spLocks noGrp="1" noRot="1" noChangeAspect="1" noChangeArrowheads="1" noTextEdit="1"/>
          </p:cNvSpPr>
          <p:nvPr>
            <p:ph type="sldImg"/>
          </p:nvPr>
        </p:nvSpPr>
        <p:spPr>
          <a:xfrm>
            <a:off x="1138238" y="701675"/>
            <a:ext cx="4583112" cy="3436938"/>
          </a:xfrm>
        </p:spPr>
      </p:sp>
      <p:sp>
        <p:nvSpPr>
          <p:cNvPr id="31748" name="Rectangle 3"/>
          <p:cNvSpPr>
            <a:spLocks noGrp="1" noChangeArrowheads="1"/>
          </p:cNvSpPr>
          <p:nvPr>
            <p:ph type="body" idx="1"/>
          </p:nvPr>
        </p:nvSpPr>
        <p:spPr>
          <a:xfrm>
            <a:off x="914400" y="4371975"/>
            <a:ext cx="5029200" cy="4060825"/>
          </a:xfrm>
          <a:noFill/>
        </p:spPr>
        <p:txBody>
          <a:bodyPr/>
          <a:lstStyle/>
          <a:p>
            <a:pPr eaLnBrk="1" hangingPunct="1"/>
            <a:r>
              <a:rPr lang="en-US" altLang="zh-CN"/>
              <a:t>We may also say, </a:t>
            </a:r>
            <a:r>
              <a:rPr lang="en-US" altLang="zh-CN">
                <a:latin typeface="Times New Roman" panose="02020603050405020304" pitchFamily="18" charset="0"/>
              </a:rPr>
              <a:t>“</a:t>
            </a:r>
            <a:r>
              <a:rPr lang="en-US" altLang="zh-CN"/>
              <a:t>S is a strict subset of T</a:t>
            </a:r>
            <a:r>
              <a:rPr lang="en-US" altLang="zh-CN">
                <a:latin typeface="Times New Roman" panose="02020603050405020304" pitchFamily="18" charset="0"/>
              </a:rPr>
              <a:t>”</a:t>
            </a:r>
            <a:r>
              <a:rPr lang="en-US" altLang="zh-CN"/>
              <a:t>, or </a:t>
            </a:r>
            <a:r>
              <a:rPr lang="en-US" altLang="zh-CN">
                <a:latin typeface="Times New Roman" panose="02020603050405020304" pitchFamily="18" charset="0"/>
              </a:rPr>
              <a:t>“</a:t>
            </a:r>
            <a:r>
              <a:rPr lang="en-US" altLang="zh-CN"/>
              <a:t>S is strictly a subset of T</a:t>
            </a:r>
            <a:r>
              <a:rPr lang="en-US" altLang="zh-CN">
                <a:latin typeface="Times New Roman" panose="02020603050405020304" pitchFamily="18" charset="0"/>
              </a:rPr>
              <a:t>”</a:t>
            </a:r>
            <a:r>
              <a:rPr lang="en-US" altLang="zh-CN"/>
              <a:t> to mean the same thing.</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CA8B79A-4896-401B-9B51-F5D42F2B056C}" type="slidenum">
              <a:rPr lang="en-US" altLang="zh-CN"/>
            </a:fld>
            <a:endParaRPr lang="en-US" altLang="zh-CN"/>
          </a:p>
        </p:txBody>
      </p:sp>
      <p:sp>
        <p:nvSpPr>
          <p:cNvPr id="33795" name="Rectangle 2"/>
          <p:cNvSpPr>
            <a:spLocks noGrp="1" noRot="1" noChangeAspect="1" noChangeArrowheads="1" noTextEdit="1"/>
          </p:cNvSpPr>
          <p:nvPr>
            <p:ph type="sldImg"/>
          </p:nvPr>
        </p:nvSpPr>
        <p:spPr>
          <a:xfrm>
            <a:off x="1138238" y="701675"/>
            <a:ext cx="4583112" cy="3436938"/>
          </a:xfrm>
        </p:spPr>
      </p:sp>
      <p:sp>
        <p:nvSpPr>
          <p:cNvPr id="33796" name="Rectangle 3"/>
          <p:cNvSpPr>
            <a:spLocks noGrp="1" noChangeArrowheads="1"/>
          </p:cNvSpPr>
          <p:nvPr>
            <p:ph type="body" idx="1"/>
          </p:nvPr>
        </p:nvSpPr>
        <p:spPr>
          <a:xfrm>
            <a:off x="914400" y="4371975"/>
            <a:ext cx="5029200" cy="4060825"/>
          </a:xfrm>
          <a:noFill/>
        </p:spPr>
        <p:txBody>
          <a:bodyPr/>
          <a:lstStyle/>
          <a:p>
            <a:pPr eaLnBrk="1" hangingPunct="1"/>
            <a:r>
              <a:rPr lang="en-US" altLang="zh-CN"/>
              <a:t>In general, any kind of object or structure, whether simple or complex, can be a member of a set.  In particular, sets themselves (being structures) can be members of sets.</a:t>
            </a:r>
            <a:endParaRPr lang="en-US" altLang="zh-CN"/>
          </a:p>
          <a:p>
            <a:pPr eaLnBrk="1" hangingPunct="1"/>
            <a:endParaRPr lang="en-US" altLang="zh-CN"/>
          </a:p>
          <a:p>
            <a:pPr eaLnBrk="1" hangingPunct="1"/>
            <a:r>
              <a:rPr lang="en-US" altLang="zh-CN"/>
              <a:t>If you don</a:t>
            </a:r>
            <a:r>
              <a:rPr lang="en-US" altLang="zh-CN">
                <a:latin typeface="Times New Roman" panose="02020603050405020304" pitchFamily="18" charset="0"/>
              </a:rPr>
              <a:t>’</a:t>
            </a:r>
            <a:r>
              <a:rPr lang="en-US" altLang="zh-CN"/>
              <a:t>t understand the distinction between 1, {1}, {{1}}, you</a:t>
            </a:r>
            <a:r>
              <a:rPr lang="en-US" altLang="zh-CN">
                <a:latin typeface="Times New Roman" panose="02020603050405020304" pitchFamily="18" charset="0"/>
              </a:rPr>
              <a:t>’</a:t>
            </a:r>
            <a:r>
              <a:rPr lang="en-US" altLang="zh-CN"/>
              <a:t>ll make endless silly mistakes.  1 is a number, the number one.  {1} is NOT A NUMBER AT ALL!  It is a COMPLETELY DIFFERENT TYPE OF OBJECT!  Namely, it is a set.  What kind of set?  It is a singleton set, by which we mean a set that contains exactly one element.  In this case, its element happens to be the number 1.  Now, what is {{1}}?  It is also a set, and also a singleton set, but it is a COMPLETELY DIFFERENT TYPE of singleton set.  To see this, notice that {1} is a set of numbers, whereas {{1}} is not a set of numbers at all!  It is a SET OF SETS.  Its single element is not a number at all, but is a SET.  Namely, the set {1}.  In other words, {{1}} is the singleton set whose member is the singleton set whose member is 1.  Whereas, {1} is just the singleton set whose member is 1.  And, 1 is just 1.  All of these are distinct objects and you</a:t>
            </a:r>
            <a:r>
              <a:rPr lang="en-US" altLang="zh-CN">
                <a:latin typeface="Times New Roman" panose="02020603050405020304" pitchFamily="18" charset="0"/>
              </a:rPr>
              <a:t>’</a:t>
            </a:r>
            <a:r>
              <a:rPr lang="en-US" altLang="zh-CN"/>
              <a:t>ve got to learn to keep them separate!  Otherwise, you</a:t>
            </a:r>
            <a:r>
              <a:rPr lang="en-US" altLang="zh-CN">
                <a:latin typeface="Times New Roman" panose="02020603050405020304" pitchFamily="18" charset="0"/>
              </a:rPr>
              <a:t>’</a:t>
            </a:r>
            <a:r>
              <a:rPr lang="en-US" altLang="zh-CN"/>
              <a:t>ll never have a chance of understanding data types in programming languages.  For example, in most languages, we can have an array of numbers, or an array of arrays of numbers, etc.  These are all completely different types of objects and can never be compatible with each other.</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EBC741-73AC-4322-B565-89D11181314A}" type="slidenum">
              <a:rPr lang="en-US" altLang="zh-CN"/>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47A97FB-B307-404B-A360-F2385D01687F}" type="slidenum">
              <a:rPr lang="en-US" altLang="zh-CN"/>
            </a:fld>
            <a:endParaRPr lang="en-US" altLang="zh-CN"/>
          </a:p>
        </p:txBody>
      </p:sp>
      <p:sp>
        <p:nvSpPr>
          <p:cNvPr id="37891" name="Rectangle 2"/>
          <p:cNvSpPr>
            <a:spLocks noGrp="1" noRot="1" noChangeAspect="1" noChangeArrowheads="1" noTextEdit="1"/>
          </p:cNvSpPr>
          <p:nvPr>
            <p:ph type="sldImg"/>
          </p:nvPr>
        </p:nvSpPr>
        <p:spPr>
          <a:xfrm>
            <a:off x="1138238" y="701675"/>
            <a:ext cx="4583112" cy="3436938"/>
          </a:xfrm>
        </p:spPr>
      </p:sp>
      <p:sp>
        <p:nvSpPr>
          <p:cNvPr id="37892" name="Rectangle 3"/>
          <p:cNvSpPr>
            <a:spLocks noGrp="1" noChangeArrowheads="1"/>
          </p:cNvSpPr>
          <p:nvPr>
            <p:ph type="body" idx="1"/>
          </p:nvPr>
        </p:nvSpPr>
        <p:spPr>
          <a:xfrm>
            <a:off x="914400" y="4371975"/>
            <a:ext cx="5029200" cy="4060825"/>
          </a:xfrm>
          <a:noFill/>
        </p:spPr>
        <p:txBody>
          <a:bodyPr/>
          <a:lstStyle/>
          <a:p>
            <a:pPr eaLnBrk="1" hangingPunct="1"/>
            <a:r>
              <a:rPr lang="en-US" altLang="zh-CN"/>
              <a:t>We</a:t>
            </a:r>
            <a:r>
              <a:rPr lang="en-US" altLang="zh-CN">
                <a:latin typeface="Times New Roman" panose="02020603050405020304" pitchFamily="18" charset="0"/>
              </a:rPr>
              <a:t>’</a:t>
            </a:r>
            <a:r>
              <a:rPr lang="en-US" altLang="zh-CN"/>
              <a:t>ll get to different sizes of infinite sets later, in the module on functions.</a:t>
            </a:r>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1CB2C1-E058-4B38-863D-F916550C5E20}" type="slidenum">
              <a:rPr lang="en-US" altLang="zh-CN"/>
            </a:fld>
            <a:endParaRPr lang="en-US" altLang="zh-CN"/>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92D2B8-0F5C-4F31-94E4-76D9A80D1840}" type="slidenum">
              <a:rPr lang="en-US" altLang="zh-CN"/>
            </a:fld>
            <a:endParaRPr lang="en-US" altLang="zh-CN"/>
          </a:p>
        </p:txBody>
      </p:sp>
      <p:sp>
        <p:nvSpPr>
          <p:cNvPr id="45059" name="Rectangle 2"/>
          <p:cNvSpPr>
            <a:spLocks noGrp="1" noRot="1" noChangeAspect="1" noChangeArrowheads="1" noTextEdit="1"/>
          </p:cNvSpPr>
          <p:nvPr>
            <p:ph type="sldImg"/>
          </p:nvPr>
        </p:nvSpPr>
        <p:spPr>
          <a:xfrm>
            <a:off x="1138238" y="701675"/>
            <a:ext cx="4583112" cy="3436938"/>
          </a:xfrm>
        </p:spPr>
      </p:sp>
      <p:sp>
        <p:nvSpPr>
          <p:cNvPr id="45060" name="Rectangle 3"/>
          <p:cNvSpPr>
            <a:spLocks noGrp="1" noChangeArrowheads="1"/>
          </p:cNvSpPr>
          <p:nvPr>
            <p:ph type="body" idx="1"/>
          </p:nvPr>
        </p:nvSpPr>
        <p:spPr>
          <a:xfrm>
            <a:off x="914400" y="4371975"/>
            <a:ext cx="5029200" cy="4060825"/>
          </a:xfrm>
          <a:noFill/>
        </p:spPr>
        <p:txBody>
          <a:bodyPr/>
          <a:lstStyle/>
          <a:p>
            <a:pPr eaLnBrk="1" hangingPunct="1"/>
            <a:r>
              <a:rPr lang="en-US" altLang="zh-CN"/>
              <a:t>Sometimes people also define </a:t>
            </a:r>
            <a:r>
              <a:rPr lang="en-US" altLang="zh-CN">
                <a:latin typeface="Times New Roman" panose="02020603050405020304" pitchFamily="18" charset="0"/>
              </a:rPr>
              <a:t>“</a:t>
            </a:r>
            <a:r>
              <a:rPr lang="en-US" altLang="zh-CN"/>
              <a:t>bags</a:t>
            </a:r>
            <a:r>
              <a:rPr lang="en-US" altLang="zh-CN">
                <a:latin typeface="Times New Roman" panose="02020603050405020304" pitchFamily="18" charset="0"/>
              </a:rPr>
              <a:t>”</a:t>
            </a:r>
            <a:r>
              <a:rPr lang="en-US" altLang="zh-CN"/>
              <a:t>, which are unordered collections in which duplicates matter.  If you have a bag of coins, they are in no particular order, but it matters how many coins of each type you have.</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A20AF8-24E1-4730-945C-A86D5D0140E3}" type="slidenum">
              <a:rPr lang="en-US" altLang="zh-CN"/>
            </a:fld>
            <a:endParaRPr lang="en-US" altLang="zh-CN"/>
          </a:p>
        </p:txBody>
      </p:sp>
      <p:sp>
        <p:nvSpPr>
          <p:cNvPr id="47107" name="Rectangle 2"/>
          <p:cNvSpPr>
            <a:spLocks noGrp="1" noRot="1" noChangeAspect="1" noChangeArrowheads="1" noTextEdit="1"/>
          </p:cNvSpPr>
          <p:nvPr>
            <p:ph type="sldImg"/>
          </p:nvPr>
        </p:nvSpPr>
        <p:spPr>
          <a:xfrm>
            <a:off x="1138238" y="701675"/>
            <a:ext cx="4583112" cy="3436938"/>
          </a:xfrm>
        </p:spPr>
      </p:sp>
      <p:sp>
        <p:nvSpPr>
          <p:cNvPr id="47108" name="Rectangle 3"/>
          <p:cNvSpPr>
            <a:spLocks noGrp="1" noChangeArrowheads="1"/>
          </p:cNvSpPr>
          <p:nvPr>
            <p:ph type="body" idx="1"/>
          </p:nvPr>
        </p:nvSpPr>
        <p:spPr>
          <a:xfrm>
            <a:off x="914400" y="4371975"/>
            <a:ext cx="5029200" cy="4060825"/>
          </a:xfrm>
          <a:noFill/>
        </p:spPr>
        <p:txBody>
          <a:bodyPr/>
          <a:lstStyle/>
          <a:p>
            <a:pPr eaLnBrk="1" hangingPunct="1"/>
            <a:r>
              <a:rPr lang="en-US" altLang="zh-CN"/>
              <a:t>Usually AxBxC is defined as {(a,b,c) | a is in A and b is in B and c is in C}.  </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26C14A-D530-4E13-9790-B68142B0B5E8}" type="slidenum">
              <a:rPr lang="en-US" altLang="zh-CN"/>
            </a:fld>
            <a:endParaRPr lang="en-US" altLang="zh-CN"/>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589297-6DF6-442C-87A8-CC5DA2375A3D}" type="slidenum">
              <a:rPr lang="en-US" altLang="zh-CN"/>
            </a:fld>
            <a:endParaRPr lang="en-US" altLang="zh-CN"/>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4BFE58-1866-4224-89AB-467AB4208A45}" type="slidenum">
              <a:rPr lang="en-US" altLang="zh-CN"/>
            </a:fld>
            <a:endParaRPr lang="en-US" altLang="zh-CN"/>
          </a:p>
        </p:txBody>
      </p:sp>
      <p:sp>
        <p:nvSpPr>
          <p:cNvPr id="8195" name="Rectangle 2"/>
          <p:cNvSpPr>
            <a:spLocks noGrp="1" noRot="1" noChangeAspect="1" noChangeArrowheads="1" noTextEdit="1"/>
          </p:cNvSpPr>
          <p:nvPr>
            <p:ph type="sldImg"/>
          </p:nvPr>
        </p:nvSpPr>
        <p:spPr/>
      </p:sp>
      <p:sp>
        <p:nvSpPr>
          <p:cNvPr id="819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757BDA-002B-42B2-BD19-818CBBB4BC11}" type="slidenum">
              <a:rPr lang="en-US" altLang="zh-CN"/>
            </a:fld>
            <a:endParaRPr lang="en-US" altLang="zh-CN"/>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8B504C-B5FA-4535-91E4-82E42F9BB3CB}" type="slidenum">
              <a:rPr lang="en-US" altLang="zh-CN"/>
            </a:fld>
            <a:endParaRPr lang="en-US" altLang="zh-CN"/>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A49432-8681-48F8-BCA3-D4E9E7AE74CF}" type="slidenum">
              <a:rPr lang="en-US" altLang="zh-CN"/>
            </a:fld>
            <a:endParaRPr lang="en-US" altLang="zh-CN"/>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6F3EE3-865E-4A07-AFAF-CD12BFDF865E}" type="slidenum">
              <a:rPr lang="en-US" altLang="zh-CN"/>
            </a:fld>
            <a:endParaRPr lang="en-US" altLang="zh-CN"/>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r>
              <a:rPr lang="en-US" altLang="zh-CN"/>
              <a:t>keemun tea </a:t>
            </a:r>
            <a:endParaRPr lang="en-US" altLang="zh-CN"/>
          </a:p>
          <a:p>
            <a:r>
              <a:rPr lang="en-US" altLang="zh-CN"/>
              <a:t>Oolong tea </a:t>
            </a:r>
            <a:endParaRPr lang="en-US" altLang="zh-CN"/>
          </a:p>
          <a:p>
            <a:r>
              <a:rPr lang="en-US" altLang="zh-CN"/>
              <a:t>Chrysanthemum tea</a:t>
            </a:r>
            <a:endParaRPr lang="en-US" altLang="zh-CN"/>
          </a:p>
          <a:p>
            <a:r>
              <a:rPr lang="en-US" altLang="zh-CN"/>
              <a:t>pu-erh tea</a:t>
            </a:r>
            <a:endParaRPr lang="en-US" altLang="zh-CN"/>
          </a:p>
          <a:p>
            <a:r>
              <a:rPr lang="en-US" altLang="zh-CN"/>
              <a:t> baihao yinzhen tea</a:t>
            </a:r>
            <a:endParaRPr lang="en-US" altLang="zh-CN"/>
          </a:p>
          <a:p>
            <a:r>
              <a:rPr lang="en-US" altLang="zh-CN"/>
              <a:t>jasmine tea</a:t>
            </a:r>
            <a:endParaRPr lang="en-US" altLang="zh-CN"/>
          </a:p>
          <a:p>
            <a:r>
              <a:rPr lang="en-US" altLang="zh-CN"/>
              <a:t>xinyang maojian tea</a:t>
            </a:r>
            <a:endParaRPr lang="en-US" altLang="zh-CN"/>
          </a:p>
          <a:p>
            <a:r>
              <a:rPr lang="en-US" altLang="zh-CN"/>
              <a:t>longjing tea</a:t>
            </a:r>
            <a:endParaRPr lang="en-US" altLang="zh-CN"/>
          </a:p>
          <a:p>
            <a:r>
              <a:rPr lang="en-US" altLang="zh-CN"/>
              <a:t>sencha tea</a:t>
            </a:r>
            <a:endParaRPr lang="en-US" altLang="zh-CN"/>
          </a:p>
          <a:p>
            <a:r>
              <a:rPr lang="en-US" altLang="zh-CN"/>
              <a:t>gyokuro  tea</a:t>
            </a:r>
            <a:endParaRPr lang="en-US" altLang="zh-CN"/>
          </a:p>
          <a:p>
            <a:r>
              <a:rPr lang="en-US" altLang="zh-CN"/>
              <a:t>tamaryokucha tea</a:t>
            </a:r>
            <a:endParaRPr lang="en-US" altLang="zh-CN"/>
          </a:p>
          <a:p>
            <a:r>
              <a:rPr lang="en-US" altLang="zh-CN"/>
              <a:t>kamairicha tea</a:t>
            </a:r>
            <a:endParaRPr lang="en-US" altLang="zh-CN"/>
          </a:p>
          <a:p>
            <a:r>
              <a:rPr lang="en-US" altLang="zh-CN"/>
              <a:t>matcha tea</a:t>
            </a:r>
            <a:endParaRPr lang="en-US" altLang="zh-CN"/>
          </a:p>
          <a:p>
            <a:r>
              <a:rPr lang="en-US" altLang="zh-CN"/>
              <a:t>ceylon grean tea</a:t>
            </a:r>
            <a:endParaRPr lang="zh-CN" altLang="en-US"/>
          </a:p>
        </p:txBody>
      </p:sp>
      <p:sp>
        <p:nvSpPr>
          <p:cNvPr id="6451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4907C4-5062-4A02-BF41-8C28EEA056C4}" type="slidenum">
              <a:rPr lang="en-US" altLang="zh-CN"/>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7E6877-CE55-485F-BF8F-4DE0F705E9C3}" type="slidenum">
              <a:rPr lang="en-US" altLang="zh-CN"/>
            </a:fld>
            <a:endParaRPr lang="en-US" altLang="zh-CN"/>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4F96B6-B0D6-4D38-80F9-74AF0E6D23E1}" type="slidenum">
              <a:rPr lang="en-US" altLang="zh-CN"/>
            </a:fld>
            <a:endParaRPr lang="en-US" altLang="zh-CN"/>
          </a:p>
        </p:txBody>
      </p:sp>
      <p:sp>
        <p:nvSpPr>
          <p:cNvPr id="68611" name="Rectangle 2"/>
          <p:cNvSpPr>
            <a:spLocks noGrp="1" noRot="1" noChangeAspect="1" noChangeArrowheads="1" noTextEdit="1"/>
          </p:cNvSpPr>
          <p:nvPr>
            <p:ph type="sldImg"/>
          </p:nvPr>
        </p:nvSpPr>
        <p:spPr>
          <a:xfrm>
            <a:off x="1138238" y="701675"/>
            <a:ext cx="4583112" cy="3436938"/>
          </a:xfrm>
        </p:spPr>
      </p:sp>
      <p:sp>
        <p:nvSpPr>
          <p:cNvPr id="68612" name="Rectangle 3"/>
          <p:cNvSpPr>
            <a:spLocks noGrp="1" noChangeArrowheads="1"/>
          </p:cNvSpPr>
          <p:nvPr>
            <p:ph type="body" idx="1"/>
          </p:nvPr>
        </p:nvSpPr>
        <p:spPr>
          <a:xfrm>
            <a:off x="914400" y="4371975"/>
            <a:ext cx="5029200" cy="4060825"/>
          </a:xfrm>
          <a:noFill/>
        </p:spPr>
        <p:txBody>
          <a:bodyPr/>
          <a:lstStyle/>
          <a:p>
            <a:pPr eaLnBrk="1" hangingPunct="1"/>
            <a:r>
              <a:rPr lang="en-US" altLang="zh-CN"/>
              <a:t>We will see this basic counting principle again when we talk about combinatorics.</a:t>
            </a:r>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2B294A-DB42-4EEB-9203-262034B50420}" type="slidenum">
              <a:rPr lang="en-US" altLang="zh-CN"/>
            </a:fld>
            <a:endParaRPr lang="en-US" altLang="zh-CN"/>
          </a:p>
        </p:txBody>
      </p:sp>
      <p:sp>
        <p:nvSpPr>
          <p:cNvPr id="70659" name="Rectangle 2"/>
          <p:cNvSpPr>
            <a:spLocks noGrp="1" noRot="1" noChangeAspect="1" noChangeArrowheads="1" noTextEdit="1"/>
          </p:cNvSpPr>
          <p:nvPr>
            <p:ph type="sldImg"/>
          </p:nvPr>
        </p:nvSpPr>
        <p:spPr>
          <a:xfrm>
            <a:off x="1138238" y="701675"/>
            <a:ext cx="4583112" cy="3436938"/>
          </a:xfrm>
        </p:spPr>
      </p:sp>
      <p:sp>
        <p:nvSpPr>
          <p:cNvPr id="70660" name="Rectangle 3"/>
          <p:cNvSpPr>
            <a:spLocks noGrp="1" noChangeArrowheads="1"/>
          </p:cNvSpPr>
          <p:nvPr>
            <p:ph type="body" idx="1"/>
          </p:nvPr>
        </p:nvSpPr>
        <p:spPr>
          <a:xfrm>
            <a:off x="914400" y="4371975"/>
            <a:ext cx="5029200" cy="4060825"/>
          </a:xfrm>
          <a:noFill/>
        </p:spPr>
        <p:txBody>
          <a:bodyPr/>
          <a:lstStyle/>
          <a:p>
            <a:pPr eaLnBrk="1" hangingPunct="1"/>
            <a:r>
              <a:rPr lang="en-US" altLang="zh-CN"/>
              <a:t>NOT (x in A -&gt; x in B) = NOT (x not in A or x in B) (defn. of implies) = x in A AND x not in B (DeMorgan</a:t>
            </a:r>
            <a:r>
              <a:rPr lang="en-US" altLang="zh-CN">
                <a:latin typeface="Times New Roman" panose="02020603050405020304" pitchFamily="18" charset="0"/>
              </a:rPr>
              <a:t>’</a:t>
            </a:r>
            <a:r>
              <a:rPr lang="en-US" altLang="zh-CN"/>
              <a:t>s law).</a:t>
            </a:r>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AEA089-4E31-49CB-82D4-88CF69F8237D}" type="slidenum">
              <a:rPr lang="en-US" altLang="zh-CN"/>
            </a:fld>
            <a:endParaRPr lang="en-US" altLang="zh-CN"/>
          </a:p>
        </p:txBody>
      </p:sp>
      <p:sp>
        <p:nvSpPr>
          <p:cNvPr id="72707" name="Rectangle 2"/>
          <p:cNvSpPr>
            <a:spLocks noGrp="1" noRot="1" noChangeAspect="1" noChangeArrowheads="1" noTextEdit="1"/>
          </p:cNvSpPr>
          <p:nvPr>
            <p:ph type="sldImg"/>
          </p:nvPr>
        </p:nvSpPr>
        <p:spPr/>
      </p:sp>
      <p:sp>
        <p:nvSpPr>
          <p:cNvPr id="7270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68CFB0-94B3-4881-9477-8CB6CCDE61C9}" type="slidenum">
              <a:rPr lang="en-US" altLang="zh-CN"/>
            </a:fld>
            <a:endParaRPr lang="en-US" altLang="zh-CN"/>
          </a:p>
        </p:txBody>
      </p:sp>
      <p:sp>
        <p:nvSpPr>
          <p:cNvPr id="74755" name="Rectangle 2"/>
          <p:cNvSpPr>
            <a:spLocks noGrp="1" noRot="1" noChangeAspect="1" noChangeArrowheads="1" noTextEdit="1"/>
          </p:cNvSpPr>
          <p:nvPr>
            <p:ph type="sldImg"/>
          </p:nvPr>
        </p:nvSpPr>
        <p:spPr/>
      </p:sp>
      <p:sp>
        <p:nvSpPr>
          <p:cNvPr id="7475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A91BF7-18B1-4428-BA21-7D6D25EF2644}" type="slidenum">
              <a:rPr lang="en-US" altLang="zh-CN"/>
            </a:fld>
            <a:endParaRPr lang="en-US" altLang="zh-CN"/>
          </a:p>
        </p:txBody>
      </p:sp>
      <p:sp>
        <p:nvSpPr>
          <p:cNvPr id="12291" name="Rectangle 2"/>
          <p:cNvSpPr>
            <a:spLocks noGrp="1" noRot="1" noChangeAspect="1" noChangeArrowheads="1" noTextEdit="1"/>
          </p:cNvSpPr>
          <p:nvPr>
            <p:ph type="sldImg"/>
          </p:nvPr>
        </p:nvSpPr>
        <p:spPr>
          <a:xfrm>
            <a:off x="1138238" y="701675"/>
            <a:ext cx="4583112" cy="3436938"/>
          </a:xfrm>
        </p:spPr>
      </p:sp>
      <p:sp>
        <p:nvSpPr>
          <p:cNvPr id="12292" name="Rectangle 3"/>
          <p:cNvSpPr>
            <a:spLocks noGrp="1" noChangeArrowheads="1"/>
          </p:cNvSpPr>
          <p:nvPr>
            <p:ph type="body" idx="1"/>
          </p:nvPr>
        </p:nvSpPr>
        <p:spPr>
          <a:xfrm>
            <a:off x="914400" y="4371975"/>
            <a:ext cx="5029200" cy="4060825"/>
          </a:xfrm>
          <a:noFill/>
        </p:spPr>
        <p:txBody>
          <a:bodyPr/>
          <a:lstStyle/>
          <a:p>
            <a:pPr eaLnBrk="1" hangingPunct="1"/>
            <a:r>
              <a:rPr lang="en-US" altLang="zh-CN"/>
              <a:t>Read {a, b, c} as </a:t>
            </a:r>
            <a:r>
              <a:rPr lang="en-US" altLang="zh-CN">
                <a:latin typeface="Times New Roman" panose="02020603050405020304" pitchFamily="18" charset="0"/>
              </a:rPr>
              <a:t>“</a:t>
            </a:r>
            <a:r>
              <a:rPr lang="en-US" altLang="zh-CN"/>
              <a:t>the set whose elements are a, b, and c</a:t>
            </a:r>
            <a:r>
              <a:rPr lang="en-US" altLang="zh-CN">
                <a:latin typeface="Times New Roman" panose="02020603050405020304" pitchFamily="18" charset="0"/>
              </a:rPr>
              <a:t>”</a:t>
            </a:r>
            <a:r>
              <a:rPr lang="en-US" altLang="zh-CN"/>
              <a:t> or just </a:t>
            </a:r>
            <a:r>
              <a:rPr lang="en-US" altLang="zh-CN">
                <a:latin typeface="Times New Roman" panose="02020603050405020304" pitchFamily="18" charset="0"/>
              </a:rPr>
              <a:t>“</a:t>
            </a:r>
            <a:r>
              <a:rPr lang="en-US" altLang="zh-CN"/>
              <a:t>the set a, b, c</a:t>
            </a:r>
            <a:r>
              <a:rPr lang="en-US" altLang="zh-CN">
                <a:latin typeface="Times New Roman" panose="02020603050405020304" pitchFamily="18" charset="0"/>
              </a:rPr>
              <a:t>”</a:t>
            </a:r>
            <a:r>
              <a:rPr lang="en-US" altLang="zh-CN"/>
              <a:t>.</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142145-667B-4026-A999-E04CD0EE424D}" type="slidenum">
              <a:rPr lang="en-US" altLang="zh-CN"/>
            </a:fld>
            <a:endParaRPr lang="en-US" altLang="zh-CN"/>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823C4C-8B45-4D2C-A192-211C3EC1459B}" type="slidenum">
              <a:rPr lang="en-US" altLang="zh-CN"/>
            </a:fld>
            <a:endParaRPr lang="en-US" altLang="zh-CN"/>
          </a:p>
        </p:txBody>
      </p:sp>
      <p:sp>
        <p:nvSpPr>
          <p:cNvPr id="78851" name="Rectangle 2"/>
          <p:cNvSpPr>
            <a:spLocks noGrp="1" noRot="1" noChangeAspect="1" noChangeArrowheads="1" noTextEdit="1"/>
          </p:cNvSpPr>
          <p:nvPr>
            <p:ph type="sldImg"/>
          </p:nvPr>
        </p:nvSpPr>
        <p:spPr>
          <a:xfrm>
            <a:off x="1138238" y="701675"/>
            <a:ext cx="4583112" cy="3436938"/>
          </a:xfrm>
        </p:spPr>
      </p:sp>
      <p:sp>
        <p:nvSpPr>
          <p:cNvPr id="78852" name="Rectangle 3"/>
          <p:cNvSpPr>
            <a:spLocks noGrp="1" noChangeArrowheads="1"/>
          </p:cNvSpPr>
          <p:nvPr>
            <p:ph type="body" idx="1"/>
          </p:nvPr>
        </p:nvSpPr>
        <p:spPr>
          <a:xfrm>
            <a:off x="914400" y="4371975"/>
            <a:ext cx="5029200" cy="4060825"/>
          </a:xfrm>
          <a:noFill/>
        </p:spPr>
        <p:txBody>
          <a:bodyPr/>
          <a:lstStyle/>
          <a:p>
            <a:pPr eaLnBrk="1" hangingPunct="1"/>
            <a:r>
              <a:rPr lang="en-US" altLang="zh-CN"/>
              <a:t>Note that set difference and complement do not relate to each other like arithmetic difference and negative.  In arithmetic, we know that a-b = -(b-a).  But in sets, A-B is not generally the same as the complement of B-A.</a:t>
            </a:r>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E51FF9-AF4A-4C8F-A965-983CC2DE4073}" type="slidenum">
              <a:rPr lang="en-US" altLang="zh-CN"/>
            </a:fld>
            <a:endParaRPr lang="en-US" altLang="zh-CN"/>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182AF2-6351-4B78-955D-F28F023C4EEC}" type="slidenum">
              <a:rPr lang="en-US" altLang="zh-CN"/>
            </a:fld>
            <a:endParaRPr lang="en-US" altLang="zh-CN"/>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7C4FD0E-0147-4B7B-8BD2-2921DC1077E9}" type="slidenum">
              <a:rPr lang="en-US" altLang="zh-CN"/>
            </a:fld>
            <a:endParaRPr lang="en-US" altLang="zh-CN"/>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CA889EE-E7B1-4F14-9E2B-59C511B3FA5E}" type="slidenum">
              <a:rPr lang="en-US" altLang="zh-CN"/>
            </a:fld>
            <a:endParaRPr lang="en-US" altLang="zh-CN"/>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E4EE25-FEFB-44E6-B9D1-9816A1BB83EC}" type="slidenum">
              <a:rPr lang="en-US" altLang="zh-CN"/>
            </a:fld>
            <a:endParaRPr lang="en-US" altLang="zh-CN"/>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676360-1A7E-4828-B099-58EACAB1A998}" type="slidenum">
              <a:rPr lang="en-US" altLang="zh-CN"/>
            </a:fld>
            <a:endParaRPr lang="en-US" altLang="zh-CN"/>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28B96E-6779-4018-A485-34E4F9DC62A0}" type="slidenum">
              <a:rPr lang="en-US" altLang="zh-CN"/>
            </a:fld>
            <a:endParaRPr lang="en-US" altLang="zh-CN"/>
          </a:p>
        </p:txBody>
      </p:sp>
      <p:sp>
        <p:nvSpPr>
          <p:cNvPr id="105475" name="Rectangle 2"/>
          <p:cNvSpPr>
            <a:spLocks noGrp="1" noRot="1" noChangeAspect="1" noChangeArrowheads="1" noTextEdit="1"/>
          </p:cNvSpPr>
          <p:nvPr>
            <p:ph type="sldImg"/>
          </p:nvPr>
        </p:nvSpPr>
        <p:spPr>
          <a:xfrm>
            <a:off x="1138238" y="701675"/>
            <a:ext cx="4583112" cy="3436938"/>
          </a:xfrm>
        </p:spPr>
      </p:sp>
      <p:sp>
        <p:nvSpPr>
          <p:cNvPr id="105476" name="Rectangle 3"/>
          <p:cNvSpPr>
            <a:spLocks noGrp="1" noChangeArrowheads="1"/>
          </p:cNvSpPr>
          <p:nvPr>
            <p:ph type="body" idx="1"/>
          </p:nvPr>
        </p:nvSpPr>
        <p:spPr>
          <a:xfrm>
            <a:off x="914400" y="4371975"/>
            <a:ext cx="5029200" cy="4060825"/>
          </a:xfrm>
          <a:noFill/>
        </p:spPr>
        <p:txBody>
          <a:bodyPr/>
          <a:lstStyle/>
          <a:p>
            <a:pPr eaLnBrk="1" hangingPunct="1"/>
            <a:r>
              <a:rPr lang="en-US" altLang="zh-CN"/>
              <a:t>So, for example, on a 64-bit processor, using just a single machine-language instruction you can calculate the union or intersection of two sets out of a universe of discourse having up to 64 elements.  This leads to an extremely fast way of doing complicated calculations on small sets.  It is not a good method for large, sparsely populated sets, because searching the bit string to find which bits are </a:t>
            </a:r>
            <a:r>
              <a:rPr lang="en-US" altLang="zh-CN">
                <a:latin typeface="Times New Roman" panose="02020603050405020304" pitchFamily="18" charset="0"/>
              </a:rPr>
              <a:t>“</a:t>
            </a:r>
            <a:r>
              <a:rPr lang="en-US" altLang="zh-CN"/>
              <a:t>1</a:t>
            </a:r>
            <a:r>
              <a:rPr lang="en-US" altLang="zh-CN">
                <a:latin typeface="Times New Roman" panose="02020603050405020304" pitchFamily="18" charset="0"/>
              </a:rPr>
              <a:t>”</a:t>
            </a:r>
            <a:r>
              <a:rPr lang="en-US" altLang="zh-CN"/>
              <a:t> can take a long time.</a:t>
            </a: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9D725FB-ACE9-4E91-AB5B-24DA0F6DDFFA}" type="slidenum">
              <a:rPr lang="en-US" altLang="zh-CN"/>
            </a:fld>
            <a:endParaRPr lang="en-US" altLang="zh-CN"/>
          </a:p>
        </p:txBody>
      </p:sp>
      <p:sp>
        <p:nvSpPr>
          <p:cNvPr id="108547" name="Rectangle 2"/>
          <p:cNvSpPr>
            <a:spLocks noGrp="1" noRot="1" noChangeAspect="1" noChangeArrowheads="1" noTextEdit="1"/>
          </p:cNvSpPr>
          <p:nvPr>
            <p:ph type="sldImg"/>
          </p:nvPr>
        </p:nvSpPr>
        <p:spPr/>
      </p:sp>
      <p:sp>
        <p:nvSpPr>
          <p:cNvPr id="10854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a:noFill/>
        </p:spPr>
        <p:txBody>
          <a:bodyPr/>
          <a:lstStyle/>
          <a:p>
            <a:endParaRPr lang="zh-CN" altLang="en-US"/>
          </a:p>
        </p:txBody>
      </p:sp>
      <p:sp>
        <p:nvSpPr>
          <p:cNvPr id="1434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722CDD-356F-4277-BF2E-C8536276B9E9}" type="slidenum">
              <a:rPr lang="en-US" altLang="zh-CN"/>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393AA0-EACA-44F5-B2BD-45DE4569F926}" type="slidenum">
              <a:rPr lang="en-US" altLang="zh-CN"/>
            </a:fld>
            <a:endParaRPr lang="en-US" altLang="zh-CN"/>
          </a:p>
        </p:txBody>
      </p:sp>
      <p:sp>
        <p:nvSpPr>
          <p:cNvPr id="16387" name="Rectangle 2"/>
          <p:cNvSpPr>
            <a:spLocks noGrp="1" noRot="1" noChangeAspect="1" noChangeArrowheads="1" noTextEdit="1"/>
          </p:cNvSpPr>
          <p:nvPr>
            <p:ph type="sldImg"/>
          </p:nvPr>
        </p:nvSpPr>
        <p:spPr/>
      </p:sp>
      <p:sp>
        <p:nvSpPr>
          <p:cNvPr id="163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8322AF-4425-45C5-9BA0-706287F9E48B}" type="slidenum">
              <a:rPr lang="en-US" altLang="zh-CN"/>
            </a:fld>
            <a:endParaRPr lang="en-US" altLang="zh-CN"/>
          </a:p>
        </p:txBody>
      </p:sp>
      <p:sp>
        <p:nvSpPr>
          <p:cNvPr id="18435" name="Rectangle 2"/>
          <p:cNvSpPr>
            <a:spLocks noGrp="1" noRot="1" noChangeAspect="1" noChangeArrowheads="1" noTextEdit="1"/>
          </p:cNvSpPr>
          <p:nvPr>
            <p:ph type="sldImg"/>
          </p:nvPr>
        </p:nvSpPr>
        <p:spPr/>
      </p:sp>
      <p:sp>
        <p:nvSpPr>
          <p:cNvPr id="18436"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9728D1-BBF2-44E7-9068-DAFE973B42A5}" type="slidenum">
              <a:rPr lang="en-US" altLang="zh-CN"/>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a:t>vowels</a:t>
            </a: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496B8DA-A122-44BB-BD75-11A16CB4FEF5}" type="slidenum">
              <a:rPr lang="en-US" altLang="zh-CN"/>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C342E20-504E-409A-ACDE-35BAE4A31CA4}" type="slidenum">
              <a:rPr lang="en-US" altLang="zh-CN"/>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92D1763-E8A8-40EA-A08A-2AA78597AC8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35E38EE1-CC2B-490C-848A-0CEFE209396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FAC1C4B-3C63-42A1-B547-CD22D4987556}"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A7146BE7-3B04-485C-818A-96E1579A4AFE}"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5D10F2E-2536-4355-9232-8FA25989555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60278A3A-0E96-4F41-B1AF-A894CAFD2949}"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5FCC4DC0-8F47-4682-806E-A7D4FFE0933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E4C479D4-A7C1-4A9F-9469-961363E7F3D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6D754237-2F4B-4C59-B4D5-E667AFCB615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EBFA541A-61E7-40D6-9A57-007F0B29E166}"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4B4487F-D035-45D6-86E8-A51697C5C6B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9163DF5-16B4-42DC-B424-73448888706C}"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fld id="{409BE679-7141-4B09-8915-C58678E29DE1}"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audio" Target="../media/audio1.wav"/></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audio" Target="../media/audio3.wav"/><Relationship Id="rId3" Type="http://schemas.openxmlformats.org/officeDocument/2006/relationships/audio" Target="../media/audio1.wav"/><Relationship Id="rId2" Type="http://schemas.openxmlformats.org/officeDocument/2006/relationships/audio" Target="../media/audio5.wav"/><Relationship Id="rId1" Type="http://schemas.openxmlformats.org/officeDocument/2006/relationships/audio" Target="../media/audio4.wav"/></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audio" Target="../media/audio7.wav"/><Relationship Id="rId2" Type="http://schemas.openxmlformats.org/officeDocument/2006/relationships/audio" Target="../media/audio6.wav"/><Relationship Id="rId1" Type="http://schemas.openxmlformats.org/officeDocument/2006/relationships/audio" Target="../media/audio3.wav"/></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audio" Target="../media/audio6.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audio" Target="../media/audio6.wav"/><Relationship Id="rId4" Type="http://schemas.openxmlformats.org/officeDocument/2006/relationships/image" Target="../media/image5.wmf"/><Relationship Id="rId3" Type="http://schemas.openxmlformats.org/officeDocument/2006/relationships/oleObject" Target="../embeddings/oleObject5.bin"/><Relationship Id="rId2" Type="http://schemas.openxmlformats.org/officeDocument/2006/relationships/image" Target="../media/image7.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3.xml"/><Relationship Id="rId7" Type="http://schemas.openxmlformats.org/officeDocument/2006/relationships/image" Target="../media/image11.png"/><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9.wmf"/><Relationship Id="rId3" Type="http://schemas.openxmlformats.org/officeDocument/2006/relationships/oleObject" Target="../embeddings/oleObject7.bin"/><Relationship Id="rId2" Type="http://schemas.openxmlformats.org/officeDocument/2006/relationships/image" Target="../media/image8.wmf"/><Relationship Id="rId1" Type="http://schemas.openxmlformats.org/officeDocument/2006/relationships/oleObject" Target="../embeddings/oleObject6.bin"/></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oleObject" Target="../embeddings/oleObject9.bin"/><Relationship Id="rId1" Type="http://schemas.openxmlformats.org/officeDocument/2006/relationships/image" Target="../media/image12.jpe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16.wmf"/><Relationship Id="rId7" Type="http://schemas.openxmlformats.org/officeDocument/2006/relationships/oleObject" Target="../embeddings/oleObject13.bin"/><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 Id="rId3" Type="http://schemas.openxmlformats.org/officeDocument/2006/relationships/oleObject" Target="../embeddings/oleObject11.bin"/><Relationship Id="rId2" Type="http://schemas.openxmlformats.org/officeDocument/2006/relationships/image" Target="../media/image13.wmf"/><Relationship Id="rId10" Type="http://schemas.openxmlformats.org/officeDocument/2006/relationships/vmlDrawing" Target="../drawings/vmlDrawing6.vml"/><Relationship Id="rId1" Type="http://schemas.openxmlformats.org/officeDocument/2006/relationships/oleObject" Target="../embeddings/oleObject10.bin"/></Relationships>
</file>

<file path=ppt/slides/_rels/slide35.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4.x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 Id="rId3" Type="http://schemas.openxmlformats.org/officeDocument/2006/relationships/oleObject" Target="../embeddings/oleObject15.bin"/><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14.xml"/><Relationship Id="rId6" Type="http://schemas.openxmlformats.org/officeDocument/2006/relationships/image" Target="../media/image22.wmf"/><Relationship Id="rId5" Type="http://schemas.openxmlformats.org/officeDocument/2006/relationships/oleObject" Target="../embeddings/oleObject19.bin"/><Relationship Id="rId4" Type="http://schemas.openxmlformats.org/officeDocument/2006/relationships/image" Target="../media/image21.wmf"/><Relationship Id="rId3" Type="http://schemas.openxmlformats.org/officeDocument/2006/relationships/oleObject" Target="../embeddings/oleObject18.bin"/><Relationship Id="rId2" Type="http://schemas.openxmlformats.org/officeDocument/2006/relationships/image" Target="../media/image20.wmf"/><Relationship Id="rId1"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16.xml"/><Relationship Id="rId4" Type="http://schemas.openxmlformats.org/officeDocument/2006/relationships/image" Target="../media/image25.wmf"/><Relationship Id="rId3" Type="http://schemas.openxmlformats.org/officeDocument/2006/relationships/oleObject" Target="../embeddings/oleObject22.bin"/><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5.xml"/><Relationship Id="rId4" Type="http://schemas.openxmlformats.org/officeDocument/2006/relationships/image" Target="../media/image27.wmf"/><Relationship Id="rId3" Type="http://schemas.openxmlformats.org/officeDocument/2006/relationships/oleObject" Target="../embeddings/oleObject24.bin"/><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5.xml"/><Relationship Id="rId4" Type="http://schemas.openxmlformats.org/officeDocument/2006/relationships/image" Target="../media/image29.wmf"/><Relationship Id="rId3" Type="http://schemas.openxmlformats.org/officeDocument/2006/relationships/oleObject" Target="../embeddings/oleObject26.bin"/><Relationship Id="rId2" Type="http://schemas.openxmlformats.org/officeDocument/2006/relationships/image" Target="../media/image28.wmf"/><Relationship Id="rId1"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31.png"/><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16.xml"/><Relationship Id="rId3" Type="http://schemas.openxmlformats.org/officeDocument/2006/relationships/image" Target="../media/image33.png"/><Relationship Id="rId2" Type="http://schemas.openxmlformats.org/officeDocument/2006/relationships/image" Target="../media/image32.wmf"/><Relationship Id="rId1"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67544" y="293460"/>
            <a:ext cx="8435280" cy="1714202"/>
          </a:xfrm>
        </p:spPr>
        <p:txBody>
          <a:bodyPr/>
          <a:lstStyle/>
          <a:p>
            <a:pPr eaLnBrk="1" hangingPunct="1"/>
            <a:r>
              <a:rPr lang="en-US" altLang="zh-CN" sz="3800" b="1" dirty="0"/>
              <a:t>2 Basic Structures: Sets, Functions, Sequences, Sums and Matrices</a:t>
            </a:r>
            <a:endParaRPr lang="en-US" altLang="zh-CN" sz="3800" b="1" dirty="0"/>
          </a:p>
        </p:txBody>
      </p:sp>
      <p:sp>
        <p:nvSpPr>
          <p:cNvPr id="5123" name="Rectangle 3"/>
          <p:cNvSpPr>
            <a:spLocks noGrp="1" noChangeArrowheads="1"/>
          </p:cNvSpPr>
          <p:nvPr>
            <p:ph type="body" idx="1"/>
          </p:nvPr>
        </p:nvSpPr>
        <p:spPr>
          <a:xfrm>
            <a:off x="1187624" y="2172816"/>
            <a:ext cx="7133964" cy="3888432"/>
          </a:xfrm>
        </p:spPr>
        <p:txBody>
          <a:bodyPr/>
          <a:lstStyle/>
          <a:p>
            <a:pPr marL="0" indent="0" eaLnBrk="1" hangingPunct="1">
              <a:buNone/>
              <a:defRPr/>
            </a:pPr>
            <a:r>
              <a:rPr lang="en-US" altLang="zh-CN" sz="3400" b="1" dirty="0">
                <a:effectLst>
                  <a:outerShdw blurRad="38100" dist="38100" dir="2700000" algn="tl">
                    <a:srgbClr val="000000">
                      <a:alpha val="43137"/>
                    </a:srgbClr>
                  </a:outerShdw>
                </a:effectLst>
              </a:rPr>
              <a:t>2.1 Sets</a:t>
            </a:r>
            <a:endParaRPr lang="en-US" altLang="zh-CN" sz="3400" b="1" dirty="0">
              <a:effectLst>
                <a:outerShdw blurRad="38100" dist="38100" dir="2700000" algn="tl">
                  <a:srgbClr val="000000">
                    <a:alpha val="43137"/>
                  </a:srgbClr>
                </a:outerShdw>
              </a:effectLst>
            </a:endParaRPr>
          </a:p>
          <a:p>
            <a:pPr marL="0" indent="0" eaLnBrk="1" hangingPunct="1">
              <a:buNone/>
              <a:defRPr/>
            </a:pPr>
            <a:r>
              <a:rPr lang="en-US" altLang="zh-CN" sz="3400" b="1" dirty="0">
                <a:effectLst>
                  <a:outerShdw blurRad="38100" dist="38100" dir="2700000" algn="tl">
                    <a:srgbClr val="000000">
                      <a:alpha val="43137"/>
                    </a:srgbClr>
                  </a:outerShdw>
                </a:effectLst>
              </a:rPr>
              <a:t>2.2 Set Operations</a:t>
            </a:r>
            <a:endParaRPr lang="en-US" altLang="zh-CN" sz="3400" b="1" dirty="0">
              <a:effectLst>
                <a:outerShdw blurRad="38100" dist="38100" dir="2700000" algn="tl">
                  <a:srgbClr val="000000">
                    <a:alpha val="43137"/>
                  </a:srgbClr>
                </a:outerShdw>
              </a:effectLst>
            </a:endParaRPr>
          </a:p>
          <a:p>
            <a:pPr marL="0" indent="0" eaLnBrk="1" hangingPunct="1">
              <a:buNone/>
              <a:defRPr/>
            </a:pPr>
            <a:r>
              <a:rPr lang="en-US" altLang="zh-CN" sz="3400" b="1" dirty="0">
                <a:effectLst>
                  <a:outerShdw blurRad="38100" dist="38100" dir="2700000" algn="tl">
                    <a:srgbClr val="000000">
                      <a:alpha val="43137"/>
                    </a:srgbClr>
                  </a:outerShdw>
                </a:effectLst>
              </a:rPr>
              <a:t>2.3 Functions</a:t>
            </a:r>
            <a:endParaRPr lang="en-US" altLang="zh-CN" sz="3400" b="1" dirty="0">
              <a:effectLst>
                <a:outerShdw blurRad="38100" dist="38100" dir="2700000" algn="tl">
                  <a:srgbClr val="000000">
                    <a:alpha val="43137"/>
                  </a:srgbClr>
                </a:outerShdw>
              </a:effectLst>
            </a:endParaRPr>
          </a:p>
          <a:p>
            <a:pPr marL="0" indent="0" eaLnBrk="1" hangingPunct="1">
              <a:buNone/>
              <a:defRPr/>
            </a:pPr>
            <a:r>
              <a:rPr lang="en-US" altLang="zh-CN" sz="3400" b="1" dirty="0">
                <a:effectLst>
                  <a:outerShdw blurRad="38100" dist="38100" dir="2700000" algn="tl">
                    <a:srgbClr val="000000">
                      <a:alpha val="43137"/>
                    </a:srgbClr>
                  </a:outerShdw>
                </a:effectLst>
              </a:rPr>
              <a:t>2.4 Sequences and Summations </a:t>
            </a:r>
            <a:endParaRPr lang="en-US" altLang="zh-CN" sz="3400" b="1" dirty="0">
              <a:effectLst>
                <a:outerShdw blurRad="38100" dist="38100" dir="2700000" algn="tl">
                  <a:srgbClr val="000000">
                    <a:alpha val="43137"/>
                  </a:srgbClr>
                </a:outerShdw>
              </a:effectLst>
            </a:endParaRPr>
          </a:p>
          <a:p>
            <a:pPr marL="0" indent="0" eaLnBrk="1" hangingPunct="1">
              <a:buNone/>
              <a:defRPr/>
            </a:pPr>
            <a:r>
              <a:rPr lang="en-US" altLang="zh-CN" sz="3400" b="1" dirty="0">
                <a:effectLst>
                  <a:outerShdw blurRad="38100" dist="38100" dir="2700000" algn="tl">
                    <a:srgbClr val="000000">
                      <a:alpha val="43137"/>
                    </a:srgbClr>
                  </a:outerShdw>
                </a:effectLst>
              </a:rPr>
              <a:t>2.5 Cardinality of Sets</a:t>
            </a:r>
            <a:endParaRPr lang="en-US" altLang="zh-CN" sz="3400" b="1" dirty="0">
              <a:effectLst>
                <a:outerShdw blurRad="38100" dist="38100" dir="2700000" algn="tl">
                  <a:srgbClr val="000000">
                    <a:alpha val="43137"/>
                  </a:srgbClr>
                </a:outerShdw>
              </a:effectLst>
            </a:endParaRPr>
          </a:p>
          <a:p>
            <a:pPr marL="0" indent="0" eaLnBrk="1" hangingPunct="1">
              <a:buNone/>
              <a:defRPr/>
            </a:pPr>
            <a:r>
              <a:rPr lang="en-US" altLang="zh-CN" sz="3400" b="1" dirty="0">
                <a:effectLst>
                  <a:outerShdw blurRad="38100" dist="38100" dir="2700000" algn="tl">
                    <a:srgbClr val="000000">
                      <a:alpha val="43137"/>
                    </a:srgbClr>
                  </a:outerShdw>
                </a:effectLst>
              </a:rPr>
              <a:t>2.6 Matrices</a:t>
            </a:r>
            <a:endParaRPr lang="en-US" altLang="zh-CN" sz="3400" b="1" dirty="0">
              <a:effectLst>
                <a:outerShdw blurRad="38100" dist="38100" dir="2700000" algn="tl">
                  <a:srgbClr val="000000">
                    <a:alpha val="43137"/>
                  </a:srgbClr>
                </a:outerShdw>
              </a:effectLst>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b="1" dirty="0"/>
              <a:t>Subset</a:t>
            </a:r>
            <a:r>
              <a:rPr lang="en-US" altLang="zh-CN" dirty="0"/>
              <a:t> </a:t>
            </a:r>
            <a:r>
              <a:rPr lang="zh-CN" altLang="en-US" b="1" dirty="0">
                <a:latin typeface="微软雅黑" panose="020B0503020204020204" pitchFamily="34" charset="-122"/>
                <a:ea typeface="微软雅黑" panose="020B0503020204020204" pitchFamily="34" charset="-122"/>
              </a:rPr>
              <a:t>子集</a:t>
            </a:r>
            <a:endParaRPr lang="zh-CN" altLang="en-US" b="1" dirty="0">
              <a:latin typeface="微软雅黑" panose="020B0503020204020204" pitchFamily="34" charset="-122"/>
              <a:ea typeface="微软雅黑" panose="020B0503020204020204" pitchFamily="34" charset="-122"/>
            </a:endParaRPr>
          </a:p>
        </p:txBody>
      </p:sp>
      <p:sp>
        <p:nvSpPr>
          <p:cNvPr id="28675" name="Rectangle 3"/>
          <p:cNvSpPr>
            <a:spLocks noGrp="1" noChangeArrowheads="1"/>
          </p:cNvSpPr>
          <p:nvPr>
            <p:ph type="body" idx="1"/>
          </p:nvPr>
        </p:nvSpPr>
        <p:spPr/>
        <p:txBody>
          <a:bodyPr/>
          <a:lstStyle/>
          <a:p>
            <a:pPr eaLnBrk="1" hangingPunct="1"/>
            <a:r>
              <a:rPr lang="en-US" altLang="zh-CN" i="1" dirty="0"/>
              <a:t>S</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is a subset of </a:t>
            </a:r>
            <a:r>
              <a:rPr lang="en-US" altLang="zh-CN" i="1" dirty="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that every element of </a:t>
            </a:r>
            <a:r>
              <a:rPr lang="en-US" altLang="zh-CN" i="1" dirty="0">
                <a:sym typeface="Symbol" panose="05050102010706020507" pitchFamily="18" charset="2"/>
              </a:rPr>
              <a:t>S</a:t>
            </a:r>
            <a:r>
              <a:rPr lang="en-US" altLang="zh-CN" dirty="0">
                <a:sym typeface="Symbol" panose="05050102010706020507" pitchFamily="18" charset="2"/>
              </a:rPr>
              <a:t> is also an element of </a:t>
            </a:r>
            <a:r>
              <a:rPr lang="en-US" altLang="zh-CN" i="1" dirty="0">
                <a:sym typeface="Symbol" panose="05050102010706020507" pitchFamily="18" charset="2"/>
              </a:rPr>
              <a:t>T</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 </a:t>
            </a:r>
            <a:r>
              <a:rPr lang="en-US" altLang="zh-CN" i="1" dirty="0">
                <a:sym typeface="Symbol" panose="05050102010706020507" pitchFamily="18" charset="2"/>
              </a:rPr>
              <a:t>x </a:t>
            </a:r>
            <a:r>
              <a:rPr lang="en-US" altLang="zh-CN" dirty="0">
                <a:sym typeface="Symbol" panose="05050102010706020507" pitchFamily="18" charset="2"/>
              </a:rPr>
              <a:t>(</a:t>
            </a:r>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dirty="0">
                <a:sym typeface="Symbol" panose="05050102010706020507" pitchFamily="18" charset="2"/>
              </a:rPr>
              <a:t>  </a:t>
            </a:r>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T</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S.</a:t>
            </a:r>
            <a:endParaRPr lang="en-US" altLang="zh-CN" i="1" dirty="0">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4000" b="1" dirty="0"/>
              <a:t>Proper (Strict) Subsets </a:t>
            </a:r>
            <a:r>
              <a:rPr lang="zh-CN" altLang="en-US" sz="4000" b="1" dirty="0">
                <a:latin typeface="微软雅黑" panose="020B0503020204020204" pitchFamily="34" charset="-122"/>
                <a:ea typeface="微软雅黑" panose="020B0503020204020204" pitchFamily="34" charset="-122"/>
              </a:rPr>
              <a:t>真子集</a:t>
            </a:r>
            <a:endParaRPr lang="zh-CN" altLang="en-US" sz="4000" b="1" dirty="0">
              <a:latin typeface="微软雅黑" panose="020B0503020204020204" pitchFamily="34" charset="-122"/>
              <a:ea typeface="微软雅黑" panose="020B0503020204020204" pitchFamily="34" charset="-122"/>
            </a:endParaRPr>
          </a:p>
        </p:txBody>
      </p:sp>
      <p:sp>
        <p:nvSpPr>
          <p:cNvPr id="30723" name="Rectangle 3"/>
          <p:cNvSpPr>
            <a:spLocks noGrp="1" noChangeArrowheads="1"/>
          </p:cNvSpPr>
          <p:nvPr>
            <p:ph type="body" idx="1"/>
          </p:nvPr>
        </p:nvSpPr>
        <p:spPr/>
        <p:txBody>
          <a:bodyPr/>
          <a:lstStyle/>
          <a:p>
            <a:pPr eaLnBrk="1" hangingPunct="1"/>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is a proper subset of </a:t>
            </a:r>
            <a:r>
              <a:rPr lang="en-US" altLang="zh-CN" i="1" dirty="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that </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but</a:t>
            </a:r>
            <a:r>
              <a:rPr lang="en-US" altLang="zh-CN" i="1" dirty="0">
                <a:sym typeface="Symbol" panose="05050102010706020507" pitchFamily="18" charset="2"/>
              </a:rPr>
              <a:t>           .  </a:t>
            </a:r>
            <a:endParaRPr lang="en-US" altLang="zh-CN" i="1" dirty="0">
              <a:sym typeface="Symbol" panose="05050102010706020507" pitchFamily="18" charset="2"/>
            </a:endParaRPr>
          </a:p>
        </p:txBody>
      </p:sp>
      <p:graphicFrame>
        <p:nvGraphicFramePr>
          <p:cNvPr id="30724" name="Object 4"/>
          <p:cNvGraphicFramePr>
            <a:graphicFrameLocks noChangeAspect="1"/>
          </p:cNvGraphicFramePr>
          <p:nvPr/>
        </p:nvGraphicFramePr>
        <p:xfrm>
          <a:off x="3225180" y="2166938"/>
          <a:ext cx="1042987" cy="536575"/>
        </p:xfrm>
        <a:graphic>
          <a:graphicData uri="http://schemas.openxmlformats.org/presentationml/2006/ole">
            <mc:AlternateContent xmlns:mc="http://schemas.openxmlformats.org/markup-compatibility/2006">
              <mc:Choice xmlns:v="urn:schemas-microsoft-com:vml" Requires="v">
                <p:oleObj spid="_x0000_s1028" name="Equation" r:id="rId1" imgW="393700" imgH="203200" progId="Equation.3">
                  <p:embed/>
                </p:oleObj>
              </mc:Choice>
              <mc:Fallback>
                <p:oleObj name="Equation" r:id="rId1" imgW="3937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180" y="2166938"/>
                        <a:ext cx="10429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Oval 5"/>
          <p:cNvSpPr>
            <a:spLocks noChangeArrowheads="1"/>
          </p:cNvSpPr>
          <p:nvPr/>
        </p:nvSpPr>
        <p:spPr bwMode="auto">
          <a:xfrm>
            <a:off x="1981200" y="3276600"/>
            <a:ext cx="4419600" cy="21336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6" name="Oval 6"/>
          <p:cNvSpPr>
            <a:spLocks noChangeArrowheads="1"/>
          </p:cNvSpPr>
          <p:nvPr/>
        </p:nvSpPr>
        <p:spPr bwMode="auto">
          <a:xfrm>
            <a:off x="2438400" y="3733800"/>
            <a:ext cx="1828800" cy="1295400"/>
          </a:xfrm>
          <a:prstGeom prst="ellipse">
            <a:avLst/>
          </a:prstGeom>
          <a:solidFill>
            <a:srgbClr val="FF9900"/>
          </a:solidFill>
          <a:ln w="254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7" name="Text Box 7"/>
          <p:cNvSpPr txBox="1">
            <a:spLocks noChangeArrowheads="1"/>
          </p:cNvSpPr>
          <p:nvPr/>
        </p:nvSpPr>
        <p:spPr bwMode="auto">
          <a:xfrm>
            <a:off x="3124200" y="4419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S</a:t>
            </a:r>
            <a:endParaRPr lang="en-US" altLang="zh-CN" sz="2400">
              <a:latin typeface="Times New Roman" panose="02020603050405020304" pitchFamily="18" charset="0"/>
            </a:endParaRPr>
          </a:p>
        </p:txBody>
      </p:sp>
      <p:sp>
        <p:nvSpPr>
          <p:cNvPr id="30728" name="Text Box 8"/>
          <p:cNvSpPr txBox="1">
            <a:spLocks noChangeArrowheads="1"/>
          </p:cNvSpPr>
          <p:nvPr/>
        </p:nvSpPr>
        <p:spPr bwMode="auto">
          <a:xfrm>
            <a:off x="4038600" y="4800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T</a:t>
            </a:r>
            <a:endParaRPr lang="en-US" altLang="zh-CN" sz="2400">
              <a:latin typeface="Times New Roman" panose="02020603050405020304" pitchFamily="18" charset="0"/>
            </a:endParaRPr>
          </a:p>
        </p:txBody>
      </p:sp>
      <p:sp>
        <p:nvSpPr>
          <p:cNvPr id="30729" name="Text Box 9"/>
          <p:cNvSpPr txBox="1">
            <a:spLocks noChangeArrowheads="1"/>
          </p:cNvSpPr>
          <p:nvPr/>
        </p:nvSpPr>
        <p:spPr bwMode="auto">
          <a:xfrm>
            <a:off x="2057400" y="5410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latin typeface="Times New Roman" panose="02020603050405020304" pitchFamily="18" charset="0"/>
              </a:rPr>
              <a:t>Venn Diagram equivalent of </a:t>
            </a:r>
            <a:r>
              <a:rPr lang="en-US" altLang="zh-CN" sz="2400" i="1">
                <a:latin typeface="Times New Roman" panose="02020603050405020304" pitchFamily="18" charset="0"/>
                <a:sym typeface="Symbol" panose="05050102010706020507" pitchFamily="18" charset="2"/>
              </a:rPr>
              <a:t>S</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T</a:t>
            </a:r>
            <a:endParaRPr lang="en-US" altLang="zh-CN" sz="2400">
              <a:latin typeface="Times New Roman" panose="02020603050405020304" pitchFamily="18" charset="0"/>
            </a:endParaRPr>
          </a:p>
        </p:txBody>
      </p:sp>
      <p:sp>
        <p:nvSpPr>
          <p:cNvPr id="30730" name="Text Box 10"/>
          <p:cNvSpPr txBox="1">
            <a:spLocks noChangeArrowheads="1"/>
          </p:cNvSpPr>
          <p:nvPr/>
        </p:nvSpPr>
        <p:spPr bwMode="auto">
          <a:xfrm>
            <a:off x="6553200" y="3352800"/>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dirty="0">
                <a:latin typeface="Times New Roman" panose="02020603050405020304" pitchFamily="18" charset="0"/>
              </a:rPr>
              <a:t>Example:</a:t>
            </a:r>
            <a:br>
              <a:rPr lang="en-US" altLang="zh-CN" sz="2400" dirty="0">
                <a:latin typeface="Times New Roman" panose="02020603050405020304" pitchFamily="18" charset="0"/>
              </a:rPr>
            </a:br>
            <a:r>
              <a:rPr lang="en-US" altLang="zh-CN" sz="2400" dirty="0">
                <a:latin typeface="Times New Roman" panose="02020603050405020304" pitchFamily="18" charset="0"/>
              </a:rPr>
              <a:t>{1,2} </a:t>
            </a:r>
            <a:r>
              <a:rPr lang="en-US" altLang="zh-CN" sz="2400" dirty="0">
                <a:latin typeface="Times New Roman" panose="02020603050405020304" pitchFamily="18" charset="0"/>
                <a:sym typeface="Symbol" panose="05050102010706020507" pitchFamily="18" charset="2"/>
              </a:rPr>
              <a:t></a:t>
            </a:r>
            <a:br>
              <a:rPr lang="en-US" altLang="zh-CN" sz="2400" dirty="0">
                <a:latin typeface="Times New Roman" panose="02020603050405020304" pitchFamily="18" charset="0"/>
                <a:sym typeface="Symbol" panose="05050102010706020507" pitchFamily="18" charset="2"/>
              </a:rPr>
            </a:br>
            <a:r>
              <a:rPr lang="en-US" altLang="zh-CN" sz="2400" dirty="0">
                <a:latin typeface="Times New Roman" panose="02020603050405020304" pitchFamily="18" charset="0"/>
                <a:sym typeface="Symbol" panose="05050102010706020507" pitchFamily="18" charset="2"/>
              </a:rPr>
              <a:t>{1,2,3}</a:t>
            </a:r>
            <a:endParaRPr lang="en-US" altLang="zh-CN" sz="2400" dirty="0">
              <a:latin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b="1" dirty="0"/>
              <a:t>Sets Can be Objects, Too!</a:t>
            </a:r>
            <a:endParaRPr lang="en-US" altLang="zh-CN" b="1" dirty="0"/>
          </a:p>
        </p:txBody>
      </p:sp>
      <p:sp>
        <p:nvSpPr>
          <p:cNvPr id="32771" name="Rectangle 3"/>
          <p:cNvSpPr>
            <a:spLocks noGrp="1" noChangeArrowheads="1"/>
          </p:cNvSpPr>
          <p:nvPr>
            <p:ph type="body" idx="1"/>
          </p:nvPr>
        </p:nvSpPr>
        <p:spPr>
          <a:xfrm>
            <a:off x="685800" y="1552381"/>
            <a:ext cx="7772400" cy="4191000"/>
          </a:xfrm>
        </p:spPr>
        <p:txBody>
          <a:bodyPr/>
          <a:lstStyle/>
          <a:p>
            <a:pPr eaLnBrk="1" hangingPunct="1"/>
            <a:r>
              <a:rPr lang="en-US" altLang="zh-CN" dirty="0"/>
              <a:t>The objects that are elements of a set may </a:t>
            </a:r>
            <a:r>
              <a:rPr lang="en-US" altLang="zh-CN" i="1" dirty="0"/>
              <a:t>themselves</a:t>
            </a:r>
            <a:r>
              <a:rPr lang="en-US" altLang="zh-CN" dirty="0"/>
              <a:t> be sets.</a:t>
            </a:r>
            <a:endParaRPr lang="en-US" altLang="zh-CN" dirty="0"/>
          </a:p>
          <a:p>
            <a:pPr eaLnBrk="1" hangingPunct="1"/>
            <a:r>
              <a:rPr lang="en-US" altLang="zh-CN" i="1" dirty="0"/>
              <a:t>E.g. </a:t>
            </a:r>
            <a:r>
              <a:rPr lang="en-US" altLang="zh-CN" dirty="0"/>
              <a:t>let </a:t>
            </a:r>
            <a:r>
              <a:rPr lang="en-US" altLang="zh-CN" i="1" dirty="0"/>
              <a:t>S</a:t>
            </a:r>
            <a:r>
              <a:rPr lang="en-US" altLang="zh-CN" dirty="0"/>
              <a:t>={</a:t>
            </a:r>
            <a:r>
              <a:rPr lang="en-US" altLang="zh-CN" i="1" dirty="0"/>
              <a:t>x </a:t>
            </a:r>
            <a:r>
              <a:rPr lang="en-US" altLang="zh-CN" dirty="0"/>
              <a:t>| </a:t>
            </a:r>
            <a:r>
              <a:rPr lang="en-US" altLang="zh-CN" i="1" dirty="0"/>
              <a:t>x </a:t>
            </a:r>
            <a:r>
              <a:rPr lang="en-US" altLang="zh-CN" dirty="0">
                <a:sym typeface="Symbol" panose="05050102010706020507" pitchFamily="18" charset="2"/>
              </a:rPr>
              <a:t> {1,2,3}}</a:t>
            </a:r>
            <a:br>
              <a:rPr lang="en-US" altLang="zh-CN" dirty="0">
                <a:sym typeface="Symbol" panose="05050102010706020507" pitchFamily="18" charset="2"/>
              </a:rPr>
            </a:br>
            <a:r>
              <a:rPr lang="en-US" altLang="zh-CN" dirty="0">
                <a:sym typeface="Symbol" panose="05050102010706020507" pitchFamily="18" charset="2"/>
              </a:rPr>
              <a:t>then </a:t>
            </a:r>
            <a:r>
              <a:rPr lang="en-US" altLang="zh-CN" i="1" dirty="0">
                <a:sym typeface="Symbol" panose="05050102010706020507" pitchFamily="18" charset="2"/>
              </a:rPr>
              <a:t>S</a:t>
            </a:r>
            <a:r>
              <a:rPr lang="en-US" altLang="zh-CN" dirty="0">
                <a:sym typeface="Symbol" panose="05050102010706020507" pitchFamily="18" charset="2"/>
              </a:rPr>
              <a:t>={, </a:t>
            </a:r>
            <a:br>
              <a:rPr lang="en-US" altLang="zh-CN" dirty="0">
                <a:sym typeface="Symbol" panose="05050102010706020507" pitchFamily="18" charset="2"/>
              </a:rPr>
            </a:br>
            <a:r>
              <a:rPr lang="en-US" altLang="zh-CN" dirty="0">
                <a:sym typeface="Symbol" panose="05050102010706020507" pitchFamily="18" charset="2"/>
              </a:rPr>
              <a:t>              {1}, {2}, {3},</a:t>
            </a:r>
            <a:br>
              <a:rPr lang="en-US" altLang="zh-CN" dirty="0">
                <a:sym typeface="Symbol" panose="05050102010706020507" pitchFamily="18" charset="2"/>
              </a:rPr>
            </a:br>
            <a:r>
              <a:rPr lang="en-US" altLang="zh-CN" dirty="0">
                <a:sym typeface="Symbol" panose="05050102010706020507" pitchFamily="18" charset="2"/>
              </a:rPr>
              <a:t>              {1,2}, {1,3}, {2,3},</a:t>
            </a:r>
            <a:br>
              <a:rPr lang="en-US" altLang="zh-CN" dirty="0">
                <a:sym typeface="Symbol" panose="05050102010706020507" pitchFamily="18" charset="2"/>
              </a:rPr>
            </a:br>
            <a:r>
              <a:rPr lang="en-US" altLang="zh-CN" dirty="0">
                <a:sym typeface="Symbol" panose="05050102010706020507" pitchFamily="18" charset="2"/>
              </a:rPr>
              <a:t>              {1,2,3}}</a:t>
            </a:r>
            <a:endParaRPr lang="en-US" altLang="zh-CN" dirty="0">
              <a:sym typeface="Symbol" panose="05050102010706020507" pitchFamily="18" charset="2"/>
            </a:endParaRPr>
          </a:p>
          <a:p>
            <a:pPr eaLnBrk="1" hangingPunct="1"/>
            <a:r>
              <a:rPr lang="en-US" altLang="zh-CN" dirty="0">
                <a:sym typeface="Symbol" panose="05050102010706020507" pitchFamily="18" charset="2"/>
              </a:rPr>
              <a:t>Note that 1  {1}  {{1}} !!!!</a:t>
            </a:r>
            <a:endParaRPr lang="en-US" altLang="zh-CN" dirty="0">
              <a:sym typeface="Symbol" panose="05050102010706020507" pitchFamily="18" charset="2"/>
            </a:endParaRPr>
          </a:p>
        </p:txBody>
      </p:sp>
      <p:sp>
        <p:nvSpPr>
          <p:cNvPr id="32772" name="Rectangle 4"/>
          <p:cNvSpPr>
            <a:spLocks noChangeArrowheads="1"/>
          </p:cNvSpPr>
          <p:nvPr/>
        </p:nvSpPr>
        <p:spPr bwMode="auto">
          <a:xfrm>
            <a:off x="6096000" y="5181600"/>
            <a:ext cx="3048000" cy="1676400"/>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3" name="WordArt 5"/>
          <p:cNvSpPr>
            <a:spLocks noChangeArrowheads="1" noChangeShapeType="1" noTextEdit="1"/>
          </p:cNvSpPr>
          <p:nvPr/>
        </p:nvSpPr>
        <p:spPr bwMode="auto">
          <a:xfrm>
            <a:off x="6324600" y="5334000"/>
            <a:ext cx="2590800" cy="13716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Very</a:t>
            </a:r>
            <a:endPar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a:p>
            <a:pPr algn="ct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Important!</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32774" name="Line 6"/>
          <p:cNvSpPr>
            <a:spLocks noChangeShapeType="1"/>
          </p:cNvSpPr>
          <p:nvPr/>
        </p:nvSpPr>
        <p:spPr bwMode="auto">
          <a:xfrm flipH="1">
            <a:off x="6248400" y="5562600"/>
            <a:ext cx="685800" cy="304800"/>
          </a:xfrm>
          <a:prstGeom prst="line">
            <a:avLst/>
          </a:prstGeom>
          <a:noFill/>
          <a:ln w="762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0364" y="260648"/>
            <a:ext cx="8574124" cy="1143000"/>
          </a:xfrm>
        </p:spPr>
        <p:txBody>
          <a:bodyPr/>
          <a:lstStyle/>
          <a:p>
            <a:pPr eaLnBrk="1" hangingPunct="1"/>
            <a:r>
              <a:rPr lang="en-US" altLang="zh-CN" b="1" dirty="0"/>
              <a:t>Cardinality and Finiteness </a:t>
            </a:r>
            <a:r>
              <a:rPr lang="zh-CN" altLang="en-US" b="1" dirty="0">
                <a:latin typeface="微软雅黑" panose="020B0503020204020204" pitchFamily="34" charset="-122"/>
                <a:ea typeface="微软雅黑" panose="020B0503020204020204" pitchFamily="34" charset="-122"/>
              </a:rPr>
              <a:t>基数</a:t>
            </a:r>
            <a:endParaRPr lang="zh-CN" altLang="en-US" b="1" dirty="0">
              <a:latin typeface="微软雅黑" panose="020B0503020204020204" pitchFamily="34" charset="-122"/>
              <a:ea typeface="微软雅黑" panose="020B0503020204020204" pitchFamily="34" charset="-122"/>
            </a:endParaRPr>
          </a:p>
        </p:txBody>
      </p:sp>
      <p:sp>
        <p:nvSpPr>
          <p:cNvPr id="34819" name="Rectangle 3"/>
          <p:cNvSpPr>
            <a:spLocks noGrp="1" noChangeArrowheads="1"/>
          </p:cNvSpPr>
          <p:nvPr>
            <p:ph type="body" idx="1"/>
          </p:nvPr>
        </p:nvSpPr>
        <p:spPr>
          <a:xfrm>
            <a:off x="457200" y="1423317"/>
            <a:ext cx="8574124" cy="4525963"/>
          </a:xfrm>
        </p:spPr>
        <p:txBody>
          <a:bodyPr/>
          <a:lstStyle/>
          <a:p>
            <a:pPr eaLnBrk="1" hangingPunct="1">
              <a:spcBef>
                <a:spcPts val="0"/>
              </a:spcBef>
            </a:pPr>
            <a:r>
              <a:rPr lang="en-US" altLang="zh-CN" dirty="0"/>
              <a:t>|</a:t>
            </a:r>
            <a:r>
              <a:rPr lang="en-US" altLang="zh-CN" i="1" dirty="0"/>
              <a:t>S</a:t>
            </a:r>
            <a:r>
              <a:rPr lang="en-US" altLang="zh-CN" dirty="0"/>
              <a:t>| (read </a:t>
            </a:r>
            <a:r>
              <a:rPr lang="en-US" altLang="zh-CN" dirty="0">
                <a:latin typeface="Times New Roman" panose="02020603050405020304" pitchFamily="18" charset="0"/>
              </a:rPr>
              <a:t>“</a:t>
            </a:r>
            <a:r>
              <a:rPr lang="en-US" altLang="zh-CN" dirty="0"/>
              <a:t>the </a:t>
            </a:r>
            <a:r>
              <a:rPr lang="en-US" altLang="zh-CN" i="1" dirty="0"/>
              <a:t>cardinality</a:t>
            </a:r>
            <a:r>
              <a:rPr lang="en-US" altLang="zh-CN" dirty="0"/>
              <a:t> of </a:t>
            </a:r>
            <a:r>
              <a:rPr lang="en-US" altLang="zh-CN" i="1" dirty="0"/>
              <a:t>S</a:t>
            </a:r>
            <a:r>
              <a:rPr lang="en-US" altLang="zh-CN" dirty="0">
                <a:latin typeface="Times New Roman" panose="02020603050405020304" pitchFamily="18" charset="0"/>
              </a:rPr>
              <a:t>”</a:t>
            </a:r>
            <a:r>
              <a:rPr lang="en-US" altLang="zh-CN" dirty="0"/>
              <a:t>) is a measure of how many different elements </a:t>
            </a:r>
            <a:r>
              <a:rPr lang="en-US" altLang="zh-CN" i="1" dirty="0"/>
              <a:t>S</a:t>
            </a:r>
            <a:r>
              <a:rPr lang="en-US" altLang="zh-CN" dirty="0"/>
              <a:t> has.</a:t>
            </a:r>
            <a:endParaRPr lang="en-US" altLang="zh-CN" dirty="0"/>
          </a:p>
          <a:p>
            <a:pPr eaLnBrk="1" hangingPunct="1">
              <a:spcBef>
                <a:spcPts val="0"/>
              </a:spcBef>
            </a:pPr>
            <a:r>
              <a:rPr lang="en-US" altLang="zh-CN" i="1" dirty="0"/>
              <a:t>e.g.</a:t>
            </a:r>
            <a:r>
              <a:rPr lang="en-US" altLang="zh-CN" dirty="0"/>
              <a:t>, |</a:t>
            </a:r>
            <a:r>
              <a:rPr lang="en-US" altLang="zh-CN" dirty="0">
                <a:sym typeface="Symbol" panose="05050102010706020507" pitchFamily="18" charset="2"/>
              </a:rPr>
              <a:t></a:t>
            </a:r>
            <a:r>
              <a:rPr lang="en-US" altLang="zh-CN" dirty="0"/>
              <a:t>|=0,    |{1,2,3}| = 3,   |{</a:t>
            </a:r>
            <a:r>
              <a:rPr lang="en-US" altLang="zh-CN" dirty="0" err="1"/>
              <a:t>a,b</a:t>
            </a:r>
            <a:r>
              <a:rPr lang="en-US" altLang="zh-CN" dirty="0"/>
              <a:t>}| = 2,</a:t>
            </a:r>
            <a:br>
              <a:rPr lang="en-US" altLang="zh-CN" dirty="0"/>
            </a:br>
            <a:r>
              <a:rPr lang="en-US" altLang="zh-CN" dirty="0"/>
              <a:t>        |{{1,2,3},{4,5}}| = ____</a:t>
            </a:r>
            <a:endParaRPr lang="en-US" altLang="zh-CN" dirty="0"/>
          </a:p>
          <a:p>
            <a:pPr eaLnBrk="1" hangingPunct="1">
              <a:spcBef>
                <a:spcPts val="0"/>
              </a:spcBef>
            </a:pPr>
            <a:r>
              <a:rPr lang="en-US" altLang="zh-CN" dirty="0">
                <a:sym typeface="Symbol" panose="05050102010706020507" pitchFamily="18" charset="2"/>
              </a:rPr>
              <a:t>If there are exactly </a:t>
            </a:r>
            <a:r>
              <a:rPr lang="en-US" altLang="zh-CN" i="1" dirty="0">
                <a:sym typeface="Symbol" panose="05050102010706020507" pitchFamily="18" charset="2"/>
              </a:rPr>
              <a:t>n</a:t>
            </a:r>
            <a:r>
              <a:rPr lang="en-US" altLang="zh-CN" dirty="0">
                <a:sym typeface="Symbol" panose="05050102010706020507" pitchFamily="18" charset="2"/>
              </a:rPr>
              <a:t> distinct elements in S where </a:t>
            </a:r>
            <a:r>
              <a:rPr lang="en-US" altLang="zh-CN" i="1" dirty="0">
                <a:sym typeface="Symbol" panose="05050102010706020507" pitchFamily="18" charset="2"/>
              </a:rPr>
              <a:t>n</a:t>
            </a:r>
            <a:r>
              <a:rPr lang="en-US" altLang="zh-CN" dirty="0">
                <a:sym typeface="Symbol" panose="05050102010706020507" pitchFamily="18" charset="2"/>
              </a:rPr>
              <a:t> is a nonnegative integer, we say that S is a </a:t>
            </a:r>
            <a:r>
              <a:rPr lang="en-US" altLang="zh-CN" i="1" dirty="0">
                <a:sym typeface="Symbol" panose="05050102010706020507" pitchFamily="18" charset="2"/>
              </a:rPr>
              <a:t>finite set</a:t>
            </a:r>
            <a:r>
              <a:rPr lang="en-US" altLang="zh-CN" dirty="0">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Otherwise, we say </a:t>
            </a:r>
            <a:r>
              <a:rPr lang="en-US" altLang="zh-CN" i="1" dirty="0">
                <a:sym typeface="Symbol" panose="05050102010706020507" pitchFamily="18" charset="2"/>
              </a:rPr>
              <a:t>S</a:t>
            </a:r>
            <a:r>
              <a:rPr lang="en-US" altLang="zh-CN" dirty="0">
                <a:sym typeface="Symbol" panose="05050102010706020507" pitchFamily="18" charset="2"/>
              </a:rPr>
              <a:t> is </a:t>
            </a:r>
            <a:r>
              <a:rPr lang="en-US" altLang="zh-CN" i="1" dirty="0">
                <a:sym typeface="Symbol" panose="05050102010706020507" pitchFamily="18" charset="2"/>
              </a:rPr>
              <a:t>infinite set</a:t>
            </a:r>
            <a:r>
              <a:rPr lang="en-US" altLang="zh-CN" dirty="0">
                <a:sym typeface="Symbol" panose="05050102010706020507" pitchFamily="18" charset="2"/>
              </a:rPr>
              <a:t>.</a:t>
            </a:r>
            <a:endParaRPr lang="en-US" altLang="zh-CN" dirty="0"/>
          </a:p>
          <a:p>
            <a:pPr eaLnBrk="1" hangingPunct="1">
              <a:spcBef>
                <a:spcPts val="0"/>
              </a:spcBef>
            </a:pPr>
            <a:r>
              <a:rPr lang="en-US" altLang="zh-CN" dirty="0"/>
              <a:t>What are some infinite sets we</a:t>
            </a:r>
            <a:r>
              <a:rPr lang="en-US" altLang="zh-CN" dirty="0">
                <a:latin typeface="Times New Roman" panose="02020603050405020304" pitchFamily="18" charset="0"/>
              </a:rPr>
              <a:t>’</a:t>
            </a:r>
            <a:r>
              <a:rPr lang="en-US" altLang="zh-CN" dirty="0"/>
              <a:t>ve seen?</a:t>
            </a:r>
            <a:endParaRPr lang="en-US" altLang="zh-CN" dirty="0"/>
          </a:p>
        </p:txBody>
      </p:sp>
      <p:sp>
        <p:nvSpPr>
          <p:cNvPr id="25604" name="WordArt 4"/>
          <p:cNvSpPr>
            <a:spLocks noChangeArrowheads="1" noChangeShapeType="1" noTextEdit="1"/>
          </p:cNvSpPr>
          <p:nvPr/>
        </p:nvSpPr>
        <p:spPr bwMode="auto">
          <a:xfrm>
            <a:off x="5076056" y="3033158"/>
            <a:ext cx="457200" cy="381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US" altLang="zh-CN" sz="3600" kern="10" dirty="0">
                <a:ln w="9525">
                  <a:rou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panose="02020603050405020304" pitchFamily="18" charset="0"/>
                <a:cs typeface="Times New Roman" panose="02020603050405020304" pitchFamily="18" charset="0"/>
              </a:rPr>
              <a:t>2</a:t>
            </a:r>
            <a:endParaRPr lang="zh-CN" altLang="en-US" sz="3600" kern="10" dirty="0">
              <a:ln w="9525">
                <a:rou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panose="02020603050405020304" pitchFamily="18" charset="0"/>
              <a:cs typeface="Times New Roman" panose="02020603050405020304" pitchFamily="18" charset="0"/>
            </a:endParaRPr>
          </a:p>
        </p:txBody>
      </p:sp>
      <p:sp>
        <p:nvSpPr>
          <p:cNvPr id="25605" name="WordArt 5"/>
          <p:cNvSpPr>
            <a:spLocks noChangeArrowheads="1" noChangeShapeType="1" noTextEdit="1"/>
          </p:cNvSpPr>
          <p:nvPr/>
        </p:nvSpPr>
        <p:spPr bwMode="auto">
          <a:xfrm>
            <a:off x="3377952" y="5990127"/>
            <a:ext cx="533400" cy="647700"/>
          </a:xfrm>
          <a:prstGeom prst="rect">
            <a:avLst/>
          </a:prstGeom>
        </p:spPr>
        <p:txBody>
          <a:bodyPr wrap="none" fromWordArt="1">
            <a:prstTxWarp prst="textPlain">
              <a:avLst>
                <a:gd name="adj" fmla="val 50000"/>
              </a:avLst>
            </a:prstTxWarp>
          </a:bodyPr>
          <a:lstStyle/>
          <a:p>
            <a:pPr algn="ctr"/>
            <a:r>
              <a:rPr lang="en-US" altLang="zh-CN" sz="3600" kern="10" dirty="0">
                <a:ln w="76200">
                  <a:solidFill>
                    <a:srgbClr val="000000"/>
                  </a:solidFill>
                  <a:round/>
                </a:ln>
                <a:solidFill>
                  <a:srgbClr val="FFFFFF"/>
                </a:solidFill>
                <a:latin typeface="Arial Black" panose="020B0A04020102020204" pitchFamily="34" charset="0"/>
              </a:rPr>
              <a:t>N</a:t>
            </a:r>
            <a:endParaRPr lang="zh-CN" altLang="en-US" sz="3600" kern="10" dirty="0">
              <a:ln w="76200">
                <a:solidFill>
                  <a:srgbClr val="000000"/>
                </a:solidFill>
                <a:round/>
              </a:ln>
              <a:solidFill>
                <a:srgbClr val="FFFFFF"/>
              </a:solidFill>
              <a:latin typeface="Arial Black" panose="020B0A04020102020204" pitchFamily="34" charset="0"/>
            </a:endParaRPr>
          </a:p>
        </p:txBody>
      </p:sp>
      <p:sp>
        <p:nvSpPr>
          <p:cNvPr id="25606" name="WordArt 6"/>
          <p:cNvSpPr>
            <a:spLocks noChangeArrowheads="1" noChangeShapeType="1" noTextEdit="1"/>
          </p:cNvSpPr>
          <p:nvPr/>
        </p:nvSpPr>
        <p:spPr bwMode="auto">
          <a:xfrm>
            <a:off x="4139952" y="5990127"/>
            <a:ext cx="6096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ln>
                <a:solidFill>
                  <a:srgbClr val="FFFFFF"/>
                </a:solidFill>
                <a:latin typeface="Arial Black" panose="020B0A04020102020204" pitchFamily="34" charset="0"/>
              </a:rPr>
              <a:t>Z</a:t>
            </a:r>
            <a:endParaRPr lang="zh-CN" altLang="en-US" sz="3600" kern="10">
              <a:ln w="76200">
                <a:solidFill>
                  <a:srgbClr val="000000"/>
                </a:solidFill>
                <a:round/>
              </a:ln>
              <a:solidFill>
                <a:srgbClr val="FFFFFF"/>
              </a:solidFill>
              <a:latin typeface="Arial Black" panose="020B0A04020102020204" pitchFamily="34" charset="0"/>
            </a:endParaRPr>
          </a:p>
        </p:txBody>
      </p:sp>
      <p:sp>
        <p:nvSpPr>
          <p:cNvPr id="25607" name="WordArt 7"/>
          <p:cNvSpPr>
            <a:spLocks noChangeArrowheads="1" noChangeShapeType="1" noTextEdit="1"/>
          </p:cNvSpPr>
          <p:nvPr/>
        </p:nvSpPr>
        <p:spPr bwMode="auto">
          <a:xfrm>
            <a:off x="4978152" y="5990127"/>
            <a:ext cx="6858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ln>
                <a:solidFill>
                  <a:srgbClr val="FFFFFF"/>
                </a:solidFill>
                <a:latin typeface="Arial Black" panose="020B0A04020102020204" pitchFamily="34" charset="0"/>
              </a:rPr>
              <a:t>R</a:t>
            </a:r>
            <a:endParaRPr lang="zh-CN" altLang="en-US" sz="3600" kern="10">
              <a:ln w="76200">
                <a:solidFill>
                  <a:srgbClr val="000000"/>
                </a:solidFill>
                <a:round/>
              </a:ln>
              <a:solidFill>
                <a:srgbClr val="FFFFFF"/>
              </a:solidFill>
              <a:latin typeface="Arial Black" panose="020B0A04020102020204" pitchFamily="34" charset="0"/>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fade">
                                      <p:cBhvr>
                                        <p:cTn id="7" dur="1000"/>
                                        <p:tgtEl>
                                          <p:spTgt spid="25604"/>
                                        </p:tgtEl>
                                      </p:cBhvr>
                                    </p:animEffect>
                                    <p:anim calcmode="lin" valueType="num">
                                      <p:cBhvr>
                                        <p:cTn id="8" dur="1000" fill="hold"/>
                                        <p:tgtEl>
                                          <p:spTgt spid="25604"/>
                                        </p:tgtEl>
                                        <p:attrNameLst>
                                          <p:attrName>ppt_x</p:attrName>
                                        </p:attrNameLst>
                                      </p:cBhvr>
                                      <p:tavLst>
                                        <p:tav tm="0">
                                          <p:val>
                                            <p:strVal val="#ppt_x"/>
                                          </p:val>
                                        </p:tav>
                                        <p:tav tm="100000">
                                          <p:val>
                                            <p:strVal val="#ppt_x"/>
                                          </p:val>
                                        </p:tav>
                                      </p:tavLst>
                                    </p:anim>
                                    <p:anim calcmode="lin" valueType="num">
                                      <p:cBhvr>
                                        <p:cTn id="9" dur="1000" fill="hold"/>
                                        <p:tgtEl>
                                          <p:spTgt spid="256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5605"/>
                                        </p:tgtEl>
                                        <p:attrNameLst>
                                          <p:attrName>style.visibility</p:attrName>
                                        </p:attrNameLst>
                                      </p:cBhvr>
                                      <p:to>
                                        <p:strVal val="visible"/>
                                      </p:to>
                                    </p:set>
                                    <p:anim calcmode="lin" valueType="num">
                                      <p:cBhvr additive="base">
                                        <p:cTn id="14" dur="500" fill="hold"/>
                                        <p:tgtEl>
                                          <p:spTgt spid="25605"/>
                                        </p:tgtEl>
                                        <p:attrNameLst>
                                          <p:attrName>ppt_x</p:attrName>
                                        </p:attrNameLst>
                                      </p:cBhvr>
                                      <p:tavLst>
                                        <p:tav tm="0">
                                          <p:val>
                                            <p:strVal val="1+#ppt_w/2"/>
                                          </p:val>
                                        </p:tav>
                                        <p:tav tm="100000">
                                          <p:val>
                                            <p:strVal val="#ppt_x"/>
                                          </p:val>
                                        </p:tav>
                                      </p:tavLst>
                                    </p:anim>
                                    <p:anim calcmode="lin" valueType="num">
                                      <p:cBhvr additive="base">
                                        <p:cTn id="15" dur="500" fill="hold"/>
                                        <p:tgtEl>
                                          <p:spTgt spid="25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1" name="EXPLODE.WAV"/>
                                        </p:tgtEl>
                                      </p:cMediaNode>
                                    </p:audio>
                                  </p:sub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5606"/>
                                        </p:tgtEl>
                                        <p:attrNameLst>
                                          <p:attrName>style.visibility</p:attrName>
                                        </p:attrNameLst>
                                      </p:cBhvr>
                                      <p:to>
                                        <p:strVal val="visible"/>
                                      </p:to>
                                    </p:set>
                                    <p:anim calcmode="lin" valueType="num">
                                      <p:cBhvr additive="base">
                                        <p:cTn id="20" dur="500" fill="hold"/>
                                        <p:tgtEl>
                                          <p:spTgt spid="25606"/>
                                        </p:tgtEl>
                                        <p:attrNameLst>
                                          <p:attrName>ppt_x</p:attrName>
                                        </p:attrNameLst>
                                      </p:cBhvr>
                                      <p:tavLst>
                                        <p:tav tm="0">
                                          <p:val>
                                            <p:strVal val="1+#ppt_w/2"/>
                                          </p:val>
                                        </p:tav>
                                        <p:tav tm="100000">
                                          <p:val>
                                            <p:strVal val="#ppt_x"/>
                                          </p:val>
                                        </p:tav>
                                      </p:tavLst>
                                    </p:anim>
                                    <p:anim calcmode="lin" valueType="num">
                                      <p:cBhvr additive="base">
                                        <p:cTn id="21" dur="500" fill="hold"/>
                                        <p:tgtEl>
                                          <p:spTgt spid="25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1" name="EXPLODE.WAV"/>
                                        </p:tgtEl>
                                      </p:cMediaNode>
                                    </p:audio>
                                  </p:sub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25607"/>
                                        </p:tgtEl>
                                        <p:attrNameLst>
                                          <p:attrName>style.visibility</p:attrName>
                                        </p:attrNameLst>
                                      </p:cBhvr>
                                      <p:to>
                                        <p:strVal val="visible"/>
                                      </p:to>
                                    </p:set>
                                    <p:anim calcmode="lin" valueType="num">
                                      <p:cBhvr additive="base">
                                        <p:cTn id="26" dur="500" fill="hold"/>
                                        <p:tgtEl>
                                          <p:spTgt spid="25607"/>
                                        </p:tgtEl>
                                        <p:attrNameLst>
                                          <p:attrName>ppt_x</p:attrName>
                                        </p:attrNameLst>
                                      </p:cBhvr>
                                      <p:tavLst>
                                        <p:tav tm="0">
                                          <p:val>
                                            <p:strVal val="1+#ppt_w/2"/>
                                          </p:val>
                                        </p:tav>
                                        <p:tav tm="100000">
                                          <p:val>
                                            <p:strVal val="#ppt_x"/>
                                          </p:val>
                                        </p:tav>
                                      </p:tavLst>
                                    </p:anim>
                                    <p:anim calcmode="lin" valueType="num">
                                      <p:cBhvr additive="base">
                                        <p:cTn id="27" dur="500" fill="hold"/>
                                        <p:tgtEl>
                                          <p:spTgt spid="25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1"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74638"/>
            <a:ext cx="8579296" cy="1143000"/>
          </a:xfrm>
        </p:spPr>
        <p:txBody>
          <a:bodyPr/>
          <a:lstStyle/>
          <a:p>
            <a:pPr eaLnBrk="1" hangingPunct="1"/>
            <a:r>
              <a:rPr lang="en-US" altLang="zh-CN" b="1" dirty="0"/>
              <a:t>The </a:t>
            </a:r>
            <a:r>
              <a:rPr lang="en-US" altLang="zh-CN" b="1" i="1" dirty="0"/>
              <a:t>Power Set</a:t>
            </a:r>
            <a:r>
              <a:rPr lang="en-US" altLang="zh-CN" b="1" dirty="0"/>
              <a:t> (</a:t>
            </a:r>
            <a:r>
              <a:rPr lang="zh-CN" altLang="en-US" b="1" dirty="0">
                <a:latin typeface="微软雅黑" panose="020B0503020204020204" pitchFamily="34" charset="-122"/>
                <a:ea typeface="微软雅黑" panose="020B0503020204020204" pitchFamily="34" charset="-122"/>
              </a:rPr>
              <a:t>幂集</a:t>
            </a:r>
            <a:r>
              <a:rPr lang="en-US" altLang="zh-CN" b="1" dirty="0">
                <a:latin typeface="微软雅黑" panose="020B0503020204020204" pitchFamily="34" charset="-122"/>
                <a:ea typeface="微软雅黑" panose="020B0503020204020204" pitchFamily="34" charset="-122"/>
              </a:rPr>
              <a:t>) </a:t>
            </a:r>
            <a:r>
              <a:rPr lang="en-US" altLang="zh-CN" b="1" dirty="0"/>
              <a:t>Operation</a:t>
            </a:r>
            <a:endParaRPr lang="en-US" altLang="zh-CN" b="1" dirty="0"/>
          </a:p>
        </p:txBody>
      </p:sp>
      <p:sp>
        <p:nvSpPr>
          <p:cNvPr id="36867" name="Rectangle 3"/>
          <p:cNvSpPr>
            <a:spLocks noGrp="1" noChangeArrowheads="1"/>
          </p:cNvSpPr>
          <p:nvPr>
            <p:ph type="body" idx="1"/>
          </p:nvPr>
        </p:nvSpPr>
        <p:spPr/>
        <p:txBody>
          <a:bodyPr/>
          <a:lstStyle/>
          <a:p>
            <a:pPr eaLnBrk="1" hangingPunct="1"/>
            <a:r>
              <a:rPr lang="en-US" altLang="zh-CN" dirty="0"/>
              <a:t>The </a:t>
            </a:r>
            <a:r>
              <a:rPr lang="en-US" altLang="zh-CN" i="1" dirty="0"/>
              <a:t>power set</a:t>
            </a:r>
            <a:r>
              <a:rPr lang="en-US" altLang="zh-CN" dirty="0"/>
              <a:t> P(</a:t>
            </a:r>
            <a:r>
              <a:rPr lang="en-US" altLang="zh-CN" i="1" dirty="0"/>
              <a:t>S</a:t>
            </a:r>
            <a:r>
              <a:rPr lang="en-US" altLang="zh-CN" dirty="0"/>
              <a:t>) of a set </a:t>
            </a:r>
            <a:r>
              <a:rPr lang="en-US" altLang="zh-CN" i="1" dirty="0"/>
              <a:t>S</a:t>
            </a:r>
            <a:r>
              <a:rPr lang="en-US" altLang="zh-CN" dirty="0"/>
              <a:t> is the set of all subsets of </a:t>
            </a:r>
            <a:r>
              <a:rPr lang="en-US" altLang="zh-CN" i="1" dirty="0"/>
              <a:t>S</a:t>
            </a:r>
            <a:r>
              <a:rPr lang="en-US" altLang="zh-CN" dirty="0"/>
              <a:t>.  </a:t>
            </a:r>
            <a:r>
              <a:rPr lang="en-US" altLang="zh-CN" dirty="0">
                <a:solidFill>
                  <a:srgbClr val="FF0000"/>
                </a:solidFill>
              </a:rPr>
              <a:t>P(</a:t>
            </a:r>
            <a:r>
              <a:rPr lang="en-US" altLang="zh-CN" i="1" dirty="0">
                <a:solidFill>
                  <a:srgbClr val="FF0000"/>
                </a:solidFill>
              </a:rPr>
              <a:t>S</a:t>
            </a:r>
            <a:r>
              <a:rPr lang="en-US" altLang="zh-CN" dirty="0">
                <a:solidFill>
                  <a:srgbClr val="FF0000"/>
                </a:solidFill>
              </a:rPr>
              <a:t>) :</a:t>
            </a:r>
            <a:r>
              <a:rPr lang="en-US" altLang="zh-CN" dirty="0">
                <a:solidFill>
                  <a:srgbClr val="FF0000"/>
                </a:solidFill>
                <a:cs typeface="Times New Roman" panose="02020603050405020304" pitchFamily="18" charset="0"/>
              </a:rPr>
              <a:t>≡ </a:t>
            </a:r>
            <a:r>
              <a:rPr lang="en-US" altLang="zh-CN" dirty="0">
                <a:solidFill>
                  <a:srgbClr val="FF0000"/>
                </a:solidFill>
              </a:rPr>
              <a:t>{</a:t>
            </a:r>
            <a:r>
              <a:rPr lang="en-US" altLang="zh-CN" i="1" dirty="0">
                <a:solidFill>
                  <a:srgbClr val="FF0000"/>
                </a:solidFill>
              </a:rPr>
              <a:t>x </a:t>
            </a:r>
            <a:r>
              <a:rPr lang="en-US" altLang="zh-CN" dirty="0">
                <a:solidFill>
                  <a:srgbClr val="FF0000"/>
                </a:solidFill>
              </a:rPr>
              <a:t>| </a:t>
            </a:r>
            <a:r>
              <a:rPr lang="en-US" altLang="zh-CN" i="1" dirty="0" err="1">
                <a:solidFill>
                  <a:srgbClr val="FF0000"/>
                </a:solidFill>
              </a:rPr>
              <a:t>x</a:t>
            </a:r>
            <a:r>
              <a:rPr lang="en-US" altLang="zh-CN" dirty="0" err="1">
                <a:solidFill>
                  <a:srgbClr val="FF0000"/>
                </a:solidFill>
                <a:sym typeface="Symbol" panose="05050102010706020507" pitchFamily="18" charset="2"/>
              </a:rPr>
              <a:t></a:t>
            </a:r>
            <a:r>
              <a:rPr lang="en-US" altLang="zh-CN" i="1" dirty="0" err="1">
                <a:solidFill>
                  <a:srgbClr val="FF0000"/>
                </a:solidFill>
              </a:rPr>
              <a:t>S</a:t>
            </a:r>
            <a:r>
              <a:rPr lang="en-US" altLang="zh-CN" dirty="0">
                <a:solidFill>
                  <a:srgbClr val="FF0000"/>
                </a:solidFill>
              </a:rPr>
              <a:t>}.</a:t>
            </a:r>
            <a:endParaRPr lang="en-US" altLang="zh-CN" dirty="0">
              <a:solidFill>
                <a:srgbClr val="FF0000"/>
              </a:solidFill>
            </a:endParaRPr>
          </a:p>
          <a:p>
            <a:pPr eaLnBrk="1" hangingPunct="1"/>
            <a:r>
              <a:rPr lang="en-US" altLang="zh-CN" i="1" dirty="0">
                <a:solidFill>
                  <a:schemeClr val="accent2"/>
                </a:solidFill>
              </a:rPr>
              <a:t>E</a:t>
            </a:r>
            <a:r>
              <a:rPr lang="en-US" altLang="zh-CN" dirty="0">
                <a:solidFill>
                  <a:schemeClr val="accent2"/>
                </a:solidFill>
              </a:rPr>
              <a:t>.</a:t>
            </a:r>
            <a:r>
              <a:rPr lang="en-US" altLang="zh-CN" i="1" dirty="0">
                <a:solidFill>
                  <a:schemeClr val="accent2"/>
                </a:solidFill>
              </a:rPr>
              <a:t>g.</a:t>
            </a:r>
            <a:r>
              <a:rPr lang="en-US" altLang="zh-CN" dirty="0">
                <a:solidFill>
                  <a:schemeClr val="accent2"/>
                </a:solidFill>
              </a:rPr>
              <a:t> P({</a:t>
            </a:r>
            <a:r>
              <a:rPr lang="en-US" altLang="zh-CN" dirty="0" err="1">
                <a:solidFill>
                  <a:schemeClr val="accent2"/>
                </a:solidFill>
              </a:rPr>
              <a:t>a,b</a:t>
            </a:r>
            <a:r>
              <a:rPr lang="en-US" altLang="zh-CN" dirty="0">
                <a:solidFill>
                  <a:schemeClr val="accent2"/>
                </a:solidFill>
              </a:rPr>
              <a:t>}) = {</a:t>
            </a:r>
            <a:r>
              <a:rPr lang="en-US" altLang="zh-CN" dirty="0">
                <a:solidFill>
                  <a:schemeClr val="accent2"/>
                </a:solidFill>
                <a:sym typeface="Symbol" panose="05050102010706020507" pitchFamily="18" charset="2"/>
              </a:rPr>
              <a:t></a:t>
            </a:r>
            <a:r>
              <a:rPr lang="en-US" altLang="zh-CN" dirty="0">
                <a:solidFill>
                  <a:schemeClr val="accent2"/>
                </a:solidFill>
              </a:rPr>
              <a:t>, {a}, {b}, {</a:t>
            </a:r>
            <a:r>
              <a:rPr lang="en-US" altLang="zh-CN" dirty="0" err="1">
                <a:solidFill>
                  <a:schemeClr val="accent2"/>
                </a:solidFill>
              </a:rPr>
              <a:t>a,b</a:t>
            </a:r>
            <a:r>
              <a:rPr lang="en-US" altLang="zh-CN" dirty="0">
                <a:solidFill>
                  <a:schemeClr val="accent2"/>
                </a:solidFill>
              </a:rPr>
              <a:t>}}.</a:t>
            </a:r>
            <a:endParaRPr lang="en-US" altLang="zh-CN" dirty="0">
              <a:solidFill>
                <a:schemeClr val="accent2"/>
              </a:solidFill>
            </a:endParaRPr>
          </a:p>
          <a:p>
            <a:pPr eaLnBrk="1" hangingPunct="1"/>
            <a:r>
              <a:rPr lang="en-US" altLang="zh-CN" dirty="0"/>
              <a:t>Sometimes P(</a:t>
            </a:r>
            <a:r>
              <a:rPr lang="en-US" altLang="zh-CN" i="1" dirty="0"/>
              <a:t>S</a:t>
            </a:r>
            <a:r>
              <a:rPr lang="en-US" altLang="zh-CN" dirty="0"/>
              <a:t>) is written </a:t>
            </a:r>
            <a:r>
              <a:rPr lang="en-US" altLang="zh-CN" b="1" dirty="0"/>
              <a:t>2</a:t>
            </a:r>
            <a:r>
              <a:rPr lang="en-US" altLang="zh-CN" i="1" baseline="30000" dirty="0"/>
              <a:t>S</a:t>
            </a:r>
            <a:r>
              <a:rPr lang="en-US" altLang="zh-CN" i="1" dirty="0"/>
              <a:t>.</a:t>
            </a:r>
            <a:br>
              <a:rPr lang="en-US" altLang="zh-CN" i="1" dirty="0"/>
            </a:br>
            <a:r>
              <a:rPr lang="en-US" altLang="zh-CN" dirty="0"/>
              <a:t>Note that for finite </a:t>
            </a:r>
            <a:r>
              <a:rPr lang="en-US" altLang="zh-CN" i="1" dirty="0"/>
              <a:t>S</a:t>
            </a:r>
            <a:r>
              <a:rPr lang="en-US" altLang="zh-CN" dirty="0"/>
              <a:t>,   </a:t>
            </a:r>
            <a:r>
              <a:rPr lang="en-US" altLang="zh-CN" dirty="0">
                <a:solidFill>
                  <a:srgbClr val="FF0000"/>
                </a:solidFill>
              </a:rPr>
              <a:t>|P(</a:t>
            </a:r>
            <a:r>
              <a:rPr lang="en-US" altLang="zh-CN" i="1" dirty="0">
                <a:solidFill>
                  <a:srgbClr val="FF0000"/>
                </a:solidFill>
              </a:rPr>
              <a:t>S</a:t>
            </a:r>
            <a:r>
              <a:rPr lang="en-US" altLang="zh-CN" dirty="0">
                <a:solidFill>
                  <a:srgbClr val="FF0000"/>
                </a:solidFill>
              </a:rPr>
              <a:t>)| = 2</a:t>
            </a:r>
            <a:r>
              <a:rPr lang="en-US" altLang="zh-CN" baseline="30000" dirty="0">
                <a:solidFill>
                  <a:srgbClr val="FF0000"/>
                </a:solidFill>
              </a:rPr>
              <a:t>|</a:t>
            </a:r>
            <a:r>
              <a:rPr lang="en-US" altLang="zh-CN" i="1" baseline="30000" dirty="0">
                <a:solidFill>
                  <a:srgbClr val="FF0000"/>
                </a:solidFill>
              </a:rPr>
              <a:t>S</a:t>
            </a:r>
            <a:r>
              <a:rPr lang="en-US" altLang="zh-CN" baseline="30000" dirty="0">
                <a:solidFill>
                  <a:srgbClr val="FF0000"/>
                </a:solidFill>
              </a:rPr>
              <a:t>|</a:t>
            </a:r>
            <a:r>
              <a:rPr lang="en-US" altLang="zh-CN" dirty="0"/>
              <a:t>.</a:t>
            </a:r>
            <a:endParaRPr lang="en-US" altLang="zh-CN" dirty="0"/>
          </a:p>
          <a:p>
            <a:pPr eaLnBrk="1" hangingPunct="1"/>
            <a:r>
              <a:rPr lang="en-US" altLang="zh-CN" dirty="0"/>
              <a:t>It turns out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:|P(</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)|&gt;|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e.g.</a:t>
            </a:r>
            <a:r>
              <a:rPr lang="en-US" altLang="zh-CN" dirty="0"/>
              <a:t> </a:t>
            </a:r>
            <a:r>
              <a:rPr lang="en-US" altLang="zh-CN" dirty="0">
                <a:solidFill>
                  <a:srgbClr val="FF0000"/>
                </a:solidFill>
              </a:rPr>
              <a:t>|P(</a:t>
            </a:r>
            <a:r>
              <a:rPr lang="en-US" altLang="zh-CN" b="1" dirty="0">
                <a:solidFill>
                  <a:srgbClr val="FF0000"/>
                </a:solidFill>
              </a:rPr>
              <a:t>N</a:t>
            </a:r>
            <a:r>
              <a:rPr lang="en-US" altLang="zh-CN" dirty="0">
                <a:solidFill>
                  <a:srgbClr val="FF0000"/>
                </a:solidFill>
              </a:rPr>
              <a:t>)| &gt; |</a:t>
            </a:r>
            <a:r>
              <a:rPr lang="en-US" altLang="zh-CN" b="1" dirty="0">
                <a:solidFill>
                  <a:srgbClr val="FF0000"/>
                </a:solidFill>
              </a:rPr>
              <a:t>N</a:t>
            </a:r>
            <a:r>
              <a:rPr lang="en-US" altLang="zh-CN" dirty="0">
                <a:solidFill>
                  <a:srgbClr val="FF0000"/>
                </a:solidFill>
              </a:rPr>
              <a:t>|</a:t>
            </a:r>
            <a:r>
              <a:rPr lang="en-US" altLang="zh-CN" dirty="0"/>
              <a:t>.</a:t>
            </a:r>
            <a:br>
              <a:rPr lang="en-US" altLang="zh-CN" i="1" dirty="0"/>
            </a:br>
            <a:endParaRPr lang="en-US" altLang="zh-CN" dirty="0">
              <a:solidFill>
                <a:schemeClr val="accent2"/>
              </a:solidFill>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b="1" dirty="0"/>
              <a:t>Review: Set Notations So Far</a:t>
            </a:r>
            <a:endParaRPr lang="en-US" altLang="zh-CN" b="1" dirty="0"/>
          </a:p>
        </p:txBody>
      </p:sp>
      <p:sp>
        <p:nvSpPr>
          <p:cNvPr id="38915" name="Rectangle 3"/>
          <p:cNvSpPr>
            <a:spLocks noGrp="1" noChangeArrowheads="1"/>
          </p:cNvSpPr>
          <p:nvPr>
            <p:ph type="body" idx="1"/>
          </p:nvPr>
        </p:nvSpPr>
        <p:spPr>
          <a:xfrm>
            <a:off x="457200" y="1600200"/>
            <a:ext cx="8291264" cy="4525963"/>
          </a:xfrm>
        </p:spPr>
        <p:txBody>
          <a:bodyPr/>
          <a:lstStyle/>
          <a:p>
            <a:pPr algn="just" eaLnBrk="1" hangingPunct="1"/>
            <a:r>
              <a:rPr lang="en-US" altLang="zh-CN" dirty="0"/>
              <a:t>Variable objects </a:t>
            </a:r>
            <a:r>
              <a:rPr lang="en-US" altLang="zh-CN" i="1" dirty="0"/>
              <a:t>x</a:t>
            </a:r>
            <a:r>
              <a:rPr lang="en-US" altLang="zh-CN" dirty="0"/>
              <a:t>, </a:t>
            </a:r>
            <a:r>
              <a:rPr lang="en-US" altLang="zh-CN" i="1" dirty="0"/>
              <a:t>y</a:t>
            </a:r>
            <a:r>
              <a:rPr lang="en-US" altLang="zh-CN" dirty="0"/>
              <a:t>, </a:t>
            </a:r>
            <a:r>
              <a:rPr lang="en-US" altLang="zh-CN" i="1" dirty="0"/>
              <a:t>z</a:t>
            </a:r>
            <a:r>
              <a:rPr lang="en-US" altLang="zh-CN" dirty="0"/>
              <a:t>; sets </a:t>
            </a:r>
            <a:r>
              <a:rPr lang="en-US" altLang="zh-CN" i="1" dirty="0"/>
              <a:t>S</a:t>
            </a:r>
            <a:r>
              <a:rPr lang="en-US" altLang="zh-CN" dirty="0"/>
              <a:t>, </a:t>
            </a:r>
            <a:r>
              <a:rPr lang="en-US" altLang="zh-CN" i="1" dirty="0"/>
              <a:t>T</a:t>
            </a:r>
            <a:r>
              <a:rPr lang="en-US" altLang="zh-CN" dirty="0"/>
              <a:t>, </a:t>
            </a:r>
            <a:r>
              <a:rPr lang="en-US" altLang="zh-CN" i="1" dirty="0"/>
              <a:t>U</a:t>
            </a:r>
            <a:r>
              <a:rPr lang="en-US" altLang="zh-CN" dirty="0"/>
              <a:t>.</a:t>
            </a:r>
            <a:endParaRPr lang="en-US" altLang="zh-CN" dirty="0"/>
          </a:p>
          <a:p>
            <a:pPr algn="just" eaLnBrk="1" hangingPunct="1"/>
            <a:r>
              <a:rPr lang="en-US" altLang="zh-CN" dirty="0"/>
              <a:t>Literal set {a, b, c} and set-builder {</a:t>
            </a:r>
            <a:r>
              <a:rPr lang="en-US" altLang="zh-CN" i="1" dirty="0"/>
              <a:t>x </a:t>
            </a:r>
            <a:r>
              <a:rPr lang="en-US" altLang="zh-CN" dirty="0"/>
              <a:t>| </a:t>
            </a:r>
            <a:r>
              <a:rPr lang="en-US" altLang="zh-CN" i="1" dirty="0"/>
              <a:t>P</a:t>
            </a:r>
            <a:r>
              <a:rPr lang="en-US" altLang="zh-CN" dirty="0"/>
              <a:t>(</a:t>
            </a:r>
            <a:r>
              <a:rPr lang="en-US" altLang="zh-CN" i="1" dirty="0"/>
              <a:t>x</a:t>
            </a:r>
            <a:r>
              <a:rPr lang="en-US" altLang="zh-CN" dirty="0"/>
              <a:t>)}.</a:t>
            </a:r>
            <a:endParaRPr lang="en-US" altLang="zh-CN" dirty="0"/>
          </a:p>
          <a:p>
            <a:pPr algn="just" eaLnBrk="1" hangingPunct="1"/>
            <a:r>
              <a:rPr lang="en-US" altLang="zh-CN" dirty="0">
                <a:sym typeface="Symbol" panose="05050102010706020507" pitchFamily="18" charset="2"/>
              </a:rPr>
              <a:t> relational operator, and the empty set .</a:t>
            </a:r>
            <a:endParaRPr lang="en-US" altLang="zh-CN" dirty="0"/>
          </a:p>
          <a:p>
            <a:pPr algn="just" eaLnBrk="1" hangingPunct="1"/>
            <a:r>
              <a:rPr lang="en-US" altLang="zh-CN" dirty="0"/>
              <a:t>Set relations =, </a:t>
            </a:r>
            <a:r>
              <a:rPr lang="en-US" altLang="zh-CN" dirty="0">
                <a:sym typeface="Symbol" panose="05050102010706020507" pitchFamily="18" charset="2"/>
              </a:rPr>
              <a:t>, , , , , etc.</a:t>
            </a:r>
            <a:endParaRPr lang="en-US" altLang="zh-CN" i="1" dirty="0"/>
          </a:p>
          <a:p>
            <a:pPr eaLnBrk="1" hangingPunct="1"/>
            <a:r>
              <a:rPr lang="en-US" altLang="zh-CN" dirty="0"/>
              <a:t>Venn diagrams.</a:t>
            </a:r>
            <a:endParaRPr lang="en-US" altLang="zh-CN" dirty="0"/>
          </a:p>
          <a:p>
            <a:pPr algn="just" eaLnBrk="1" hangingPunct="1"/>
            <a:r>
              <a:rPr lang="en-US" altLang="zh-CN" dirty="0"/>
              <a:t>Cardinality |</a:t>
            </a:r>
            <a:r>
              <a:rPr lang="en-US" altLang="zh-CN" i="1" dirty="0"/>
              <a:t>S</a:t>
            </a:r>
            <a:r>
              <a:rPr lang="en-US" altLang="zh-CN" dirty="0"/>
              <a:t>| and infinite sets </a:t>
            </a:r>
            <a:r>
              <a:rPr lang="en-US" altLang="zh-CN" b="1" dirty="0"/>
              <a:t>N</a:t>
            </a:r>
            <a:r>
              <a:rPr lang="en-US" altLang="zh-CN" dirty="0"/>
              <a:t>, </a:t>
            </a:r>
            <a:r>
              <a:rPr lang="en-US" altLang="zh-CN" b="1" dirty="0"/>
              <a:t>Z</a:t>
            </a:r>
            <a:r>
              <a:rPr lang="en-US" altLang="zh-CN" dirty="0"/>
              <a:t>, </a:t>
            </a:r>
            <a:r>
              <a:rPr lang="en-US" altLang="zh-CN" b="1" dirty="0"/>
              <a:t>R</a:t>
            </a:r>
            <a:r>
              <a:rPr lang="en-US" altLang="zh-CN" dirty="0"/>
              <a:t>.</a:t>
            </a:r>
            <a:endParaRPr lang="en-US" altLang="zh-CN" dirty="0"/>
          </a:p>
          <a:p>
            <a:pPr algn="just" eaLnBrk="1" hangingPunct="1"/>
            <a:r>
              <a:rPr lang="en-US" altLang="zh-CN" dirty="0"/>
              <a:t>Power sets P(</a:t>
            </a:r>
            <a:r>
              <a:rPr lang="en-US" altLang="zh-CN" i="1" dirty="0"/>
              <a:t>S</a:t>
            </a:r>
            <a:r>
              <a:rPr lang="en-US" altLang="zh-CN" dirty="0"/>
              <a:t>).</a:t>
            </a:r>
            <a:endParaRPr lang="en-US" altLang="zh-CN"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b="1" dirty="0"/>
              <a:t>Ordered </a:t>
            </a:r>
            <a:r>
              <a:rPr lang="en-US" altLang="zh-CN" b="1" i="1" dirty="0"/>
              <a:t>n</a:t>
            </a:r>
            <a:r>
              <a:rPr lang="en-US" altLang="zh-CN" b="1" dirty="0"/>
              <a:t>-tuples </a:t>
            </a:r>
            <a:r>
              <a:rPr lang="zh-CN" altLang="en-US" b="1" dirty="0">
                <a:latin typeface="微软雅黑" panose="020B0503020204020204" pitchFamily="34" charset="-122"/>
                <a:ea typeface="微软雅黑" panose="020B0503020204020204" pitchFamily="34" charset="-122"/>
              </a:rPr>
              <a:t>有序</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元组</a:t>
            </a:r>
            <a:endParaRPr lang="zh-CN" altLang="en-US" b="1" dirty="0">
              <a:latin typeface="微软雅黑" panose="020B0503020204020204" pitchFamily="34" charset="-122"/>
              <a:ea typeface="微软雅黑" panose="020B0503020204020204" pitchFamily="34" charset="-122"/>
            </a:endParaRPr>
          </a:p>
        </p:txBody>
      </p:sp>
      <p:sp>
        <p:nvSpPr>
          <p:cNvPr id="44035" name="Rectangle 3"/>
          <p:cNvSpPr>
            <a:spLocks noGrp="1" noChangeArrowheads="1"/>
          </p:cNvSpPr>
          <p:nvPr>
            <p:ph type="body" idx="1"/>
          </p:nvPr>
        </p:nvSpPr>
        <p:spPr>
          <a:xfrm>
            <a:off x="323528" y="1429170"/>
            <a:ext cx="7772400" cy="4819674"/>
          </a:xfrm>
        </p:spPr>
        <p:txBody>
          <a:bodyPr/>
          <a:lstStyle/>
          <a:p>
            <a:pPr eaLnBrk="1" hangingPunct="1"/>
            <a:r>
              <a:rPr lang="en-US" altLang="zh-CN" dirty="0"/>
              <a:t>These are like sets, except that duplicates matter, and the order makes a difference.        Ordered pairs </a:t>
            </a:r>
            <a:r>
              <a:rPr lang="zh-CN" altLang="en-US" dirty="0">
                <a:latin typeface="微软雅黑" panose="020B0503020204020204" pitchFamily="34" charset="-122"/>
                <a:ea typeface="微软雅黑" panose="020B0503020204020204" pitchFamily="34" charset="-122"/>
              </a:rPr>
              <a:t>序偶</a:t>
            </a:r>
            <a:endParaRPr lang="zh-CN" altLang="en-US" dirty="0">
              <a:latin typeface="微软雅黑" panose="020B0503020204020204" pitchFamily="34" charset="-122"/>
              <a:ea typeface="微软雅黑" panose="020B0503020204020204" pitchFamily="34" charset="-122"/>
            </a:endParaRPr>
          </a:p>
          <a:p>
            <a:pPr eaLnBrk="1" hangingPunct="1"/>
            <a:r>
              <a:rPr lang="en-US" altLang="zh-CN" dirty="0"/>
              <a:t>For </a:t>
            </a:r>
            <a:r>
              <a:rPr lang="en-US" altLang="zh-CN" i="1" dirty="0" err="1"/>
              <a:t>n</a:t>
            </a:r>
            <a:r>
              <a:rPr lang="en-US" altLang="zh-CN" dirty="0" err="1">
                <a:sym typeface="Symbol" panose="05050102010706020507" pitchFamily="18" charset="2"/>
              </a:rPr>
              <a:t></a:t>
            </a:r>
            <a:r>
              <a:rPr lang="en-US" altLang="zh-CN" b="1" dirty="0" err="1">
                <a:sym typeface="Symbol" panose="05050102010706020507" pitchFamily="18" charset="2"/>
              </a:rPr>
              <a:t>N</a:t>
            </a:r>
            <a:r>
              <a:rPr lang="en-US" altLang="zh-CN" dirty="0">
                <a:sym typeface="Symbol" panose="05050102010706020507" pitchFamily="18" charset="2"/>
              </a:rPr>
              <a:t>, a</a:t>
            </a:r>
            <a:r>
              <a:rPr lang="en-US" altLang="zh-CN" dirty="0"/>
              <a:t>n </a:t>
            </a:r>
            <a:r>
              <a:rPr lang="en-US" altLang="zh-CN" i="1" dirty="0"/>
              <a:t>ordered n-tuple</a:t>
            </a:r>
            <a:r>
              <a:rPr lang="en-US" altLang="zh-CN" dirty="0"/>
              <a:t> or a </a:t>
            </a:r>
            <a:r>
              <a:rPr lang="en-US" altLang="zh-CN" i="1" dirty="0"/>
              <a:t>sequence</a:t>
            </a:r>
            <a:r>
              <a:rPr lang="en-US" altLang="zh-CN" dirty="0"/>
              <a:t> or </a:t>
            </a:r>
            <a:r>
              <a:rPr lang="en-US" altLang="zh-CN" i="1" dirty="0"/>
              <a:t>list</a:t>
            </a:r>
            <a:r>
              <a:rPr lang="en-US" altLang="zh-CN" dirty="0"/>
              <a:t> </a:t>
            </a:r>
            <a:r>
              <a:rPr lang="en-US" altLang="zh-CN" i="1" dirty="0"/>
              <a:t>of</a:t>
            </a:r>
            <a:r>
              <a:rPr lang="en-US" altLang="zh-CN" dirty="0"/>
              <a:t> </a:t>
            </a:r>
            <a:r>
              <a:rPr lang="en-US" altLang="zh-CN" i="1" dirty="0"/>
              <a:t>length n</a:t>
            </a:r>
            <a:r>
              <a:rPr lang="en-US" altLang="zh-CN" dirty="0"/>
              <a:t> is written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a:t>
            </a:r>
            <a:r>
              <a:rPr lang="en-US" altLang="zh-CN" dirty="0">
                <a:latin typeface="Times New Roman" panose="02020603050405020304" pitchFamily="18" charset="0"/>
              </a:rPr>
              <a:t>…</a:t>
            </a:r>
            <a:r>
              <a:rPr lang="en-US" altLang="zh-CN" dirty="0"/>
              <a:t>, </a:t>
            </a:r>
            <a:r>
              <a:rPr lang="en-US" altLang="zh-CN" i="1" dirty="0"/>
              <a:t>a</a:t>
            </a:r>
            <a:r>
              <a:rPr lang="en-US" altLang="zh-CN" i="1" baseline="-25000" dirty="0"/>
              <a:t>n</a:t>
            </a:r>
            <a:r>
              <a:rPr lang="en-US" altLang="zh-CN" dirty="0"/>
              <a:t>). Its </a:t>
            </a:r>
            <a:r>
              <a:rPr lang="en-US" altLang="zh-CN" i="1" dirty="0"/>
              <a:t>first</a:t>
            </a:r>
            <a:r>
              <a:rPr lang="en-US" altLang="zh-CN" dirty="0"/>
              <a:t> element is </a:t>
            </a:r>
            <a:r>
              <a:rPr lang="en-US" altLang="zh-CN" i="1" dirty="0"/>
              <a:t>a</a:t>
            </a:r>
            <a:r>
              <a:rPr lang="en-US" altLang="zh-CN" baseline="-25000" dirty="0"/>
              <a:t>1</a:t>
            </a:r>
            <a:r>
              <a:rPr lang="en-US" altLang="zh-CN" dirty="0"/>
              <a:t>, </a:t>
            </a:r>
            <a:r>
              <a:rPr lang="en-US" altLang="zh-CN" i="1" dirty="0"/>
              <a:t>etc.</a:t>
            </a:r>
            <a:endParaRPr lang="en-US" altLang="zh-CN" i="1" dirty="0"/>
          </a:p>
          <a:p>
            <a:pPr eaLnBrk="1" hangingPunct="1"/>
            <a:r>
              <a:rPr lang="en-US" altLang="zh-CN" dirty="0">
                <a:solidFill>
                  <a:schemeClr val="accent2"/>
                </a:solidFill>
              </a:rPr>
              <a:t>Note that (1, 2) </a:t>
            </a:r>
            <a:r>
              <a:rPr lang="en-US" altLang="zh-CN" dirty="0">
                <a:solidFill>
                  <a:schemeClr val="accent2"/>
                </a:solidFill>
                <a:sym typeface="Symbol" panose="05050102010706020507" pitchFamily="18" charset="2"/>
              </a:rPr>
              <a:t> (2, 1)  (2, 1, 1).</a:t>
            </a:r>
            <a:endParaRPr lang="en-US" altLang="zh-CN" i="1" dirty="0">
              <a:solidFill>
                <a:schemeClr val="accent2"/>
              </a:solidFill>
            </a:endParaRPr>
          </a:p>
          <a:p>
            <a:pPr eaLnBrk="1" hangingPunct="1"/>
            <a:r>
              <a:rPr lang="en-US" altLang="zh-CN" dirty="0"/>
              <a:t>Empty sequence, singlets, pairs, triples, quadruples, quin</a:t>
            </a:r>
            <a:r>
              <a:rPr lang="en-US" altLang="zh-CN" u="sng" dirty="0"/>
              <a:t>tuples</a:t>
            </a:r>
            <a:r>
              <a:rPr lang="en-US" altLang="zh-CN" dirty="0"/>
              <a:t>, </a:t>
            </a:r>
            <a:r>
              <a:rPr lang="en-US" altLang="zh-CN" dirty="0">
                <a:latin typeface="Times New Roman" panose="02020603050405020304" pitchFamily="18" charset="0"/>
              </a:rPr>
              <a:t>…</a:t>
            </a:r>
            <a:r>
              <a:rPr lang="en-US" altLang="zh-CN" dirty="0"/>
              <a:t>,  </a:t>
            </a:r>
            <a:r>
              <a:rPr lang="en-US" altLang="zh-CN" i="1" dirty="0"/>
              <a:t>n</a:t>
            </a:r>
            <a:r>
              <a:rPr lang="en-US" altLang="zh-CN" dirty="0"/>
              <a:t>-tuples.</a:t>
            </a:r>
            <a:endParaRPr lang="en-US" altLang="zh-CN" i="1" dirty="0"/>
          </a:p>
        </p:txBody>
      </p:sp>
      <p:sp>
        <p:nvSpPr>
          <p:cNvPr id="44036" name="Text Box 4"/>
          <p:cNvSpPr txBox="1">
            <a:spLocks noChangeArrowheads="1"/>
          </p:cNvSpPr>
          <p:nvPr/>
        </p:nvSpPr>
        <p:spPr bwMode="auto">
          <a:xfrm>
            <a:off x="7272337" y="4221088"/>
            <a:ext cx="1871663" cy="860425"/>
          </a:xfrm>
          <a:prstGeom prst="rect">
            <a:avLst/>
          </a:prstGeom>
          <a:solidFill>
            <a:srgbClr val="FFFFCC"/>
          </a:solidFill>
          <a:ln w="38100">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dirty="0">
                <a:latin typeface="Times New Roman" panose="02020603050405020304" pitchFamily="18" charset="0"/>
              </a:rPr>
              <a:t>Contrast with</a:t>
            </a:r>
            <a:br>
              <a:rPr lang="en-US" altLang="zh-CN" sz="2400" dirty="0">
                <a:latin typeface="Times New Roman" panose="02020603050405020304" pitchFamily="18" charset="0"/>
              </a:rPr>
            </a:br>
            <a:r>
              <a:rPr lang="en-US" altLang="zh-CN" sz="2400" dirty="0">
                <a:latin typeface="Times New Roman" panose="02020603050405020304" pitchFamily="18" charset="0"/>
              </a:rPr>
              <a:t>sets’ {} </a:t>
            </a:r>
            <a:endParaRPr lang="en-US" altLang="zh-CN" sz="2400" dirty="0">
              <a:latin typeface="Times New Roman" panose="02020603050405020304" pitchFamily="18" charset="0"/>
            </a:endParaRPr>
          </a:p>
        </p:txBody>
      </p:sp>
      <p:sp>
        <p:nvSpPr>
          <p:cNvPr id="44037" name="Line 5"/>
          <p:cNvSpPr>
            <a:spLocks noChangeShapeType="1"/>
          </p:cNvSpPr>
          <p:nvPr/>
        </p:nvSpPr>
        <p:spPr bwMode="auto">
          <a:xfrm flipH="1">
            <a:off x="6804248" y="4869160"/>
            <a:ext cx="381000"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sz="4000" b="1" dirty="0"/>
              <a:t>Cartesian Products of Sets</a:t>
            </a:r>
            <a:br>
              <a:rPr lang="en-US" altLang="zh-CN" sz="4000" dirty="0"/>
            </a:br>
            <a:r>
              <a:rPr lang="zh-CN" altLang="en-US" sz="4000" b="1" dirty="0">
                <a:latin typeface="微软雅黑" panose="020B0503020204020204" pitchFamily="34" charset="-122"/>
                <a:ea typeface="微软雅黑" panose="020B0503020204020204" pitchFamily="34" charset="-122"/>
              </a:rPr>
              <a:t>笛卡尔集</a:t>
            </a:r>
            <a:endParaRPr lang="zh-CN" altLang="en-US" sz="4000" b="1" dirty="0">
              <a:latin typeface="微软雅黑" panose="020B0503020204020204" pitchFamily="34" charset="-122"/>
              <a:ea typeface="微软雅黑" panose="020B0503020204020204" pitchFamily="34" charset="-122"/>
            </a:endParaRPr>
          </a:p>
        </p:txBody>
      </p:sp>
      <p:sp>
        <p:nvSpPr>
          <p:cNvPr id="46083" name="Rectangle 3"/>
          <p:cNvSpPr>
            <a:spLocks noGrp="1" noChangeArrowheads="1"/>
          </p:cNvSpPr>
          <p:nvPr>
            <p:ph type="body" idx="1"/>
          </p:nvPr>
        </p:nvSpPr>
        <p:spPr>
          <a:xfrm>
            <a:off x="107504" y="1573436"/>
            <a:ext cx="8229600" cy="4525963"/>
          </a:xfrm>
        </p:spPr>
        <p:txBody>
          <a:bodyPr/>
          <a:lstStyle/>
          <a:p>
            <a:pPr eaLnBrk="1" hangingPunct="1"/>
            <a:r>
              <a:rPr lang="en-US" altLang="zh-CN" dirty="0"/>
              <a:t>For sets </a:t>
            </a:r>
            <a:r>
              <a:rPr lang="en-US" altLang="zh-CN" i="1" dirty="0"/>
              <a:t>A</a:t>
            </a:r>
            <a:r>
              <a:rPr lang="en-US" altLang="zh-CN" dirty="0"/>
              <a:t>, </a:t>
            </a:r>
            <a:r>
              <a:rPr lang="en-US" altLang="zh-CN" i="1" dirty="0"/>
              <a:t>B</a:t>
            </a:r>
            <a:r>
              <a:rPr lang="en-US" altLang="zh-CN" dirty="0"/>
              <a:t>, their </a:t>
            </a:r>
            <a:r>
              <a:rPr lang="en-US" altLang="zh-CN" i="1" dirty="0"/>
              <a:t>Cartesian product</a:t>
            </a:r>
            <a:br>
              <a:rPr lang="en-US" altLang="zh-CN" i="1" dirty="0"/>
            </a:b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 </a:t>
            </a:r>
            <a:r>
              <a:rPr lang="en-US" altLang="zh-CN" dirty="0">
                <a:solidFill>
                  <a:srgbClr val="FF0000"/>
                </a:solidFill>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a</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b</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B</a:t>
            </a:r>
            <a:r>
              <a:rPr lang="en-US" altLang="zh-CN" i="1"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a:t>
            </a:r>
            <a:r>
              <a:rPr lang="en-US" altLang="zh-CN" dirty="0" err="1">
                <a:solidFill>
                  <a:schemeClr val="accent2"/>
                </a:solidFill>
                <a:sym typeface="Symbol" panose="05050102010706020507" pitchFamily="18" charset="2"/>
              </a:rPr>
              <a:t>a,b</a:t>
            </a:r>
            <a:r>
              <a:rPr lang="en-US" altLang="zh-CN" dirty="0">
                <a:solidFill>
                  <a:schemeClr val="accent2"/>
                </a:solidFill>
                <a:sym typeface="Symbol" panose="05050102010706020507" pitchFamily="18" charset="2"/>
              </a:rPr>
              <a:t>}{1,2} = {(a,1),(a,2),(b,1),(b,2)}</a:t>
            </a:r>
            <a:endParaRPr lang="en-US" altLang="zh-CN" dirty="0">
              <a:solidFill>
                <a:schemeClr val="accent2"/>
              </a:solidFill>
              <a:sym typeface="Symbol" panose="05050102010706020507" pitchFamily="18" charset="2"/>
            </a:endParaRPr>
          </a:p>
          <a:p>
            <a:pPr eaLnBrk="1" hangingPunct="1"/>
            <a:r>
              <a:rPr lang="en-US" altLang="zh-CN" dirty="0">
                <a:sym typeface="Symbol" panose="05050102010706020507" pitchFamily="18" charset="2"/>
              </a:rPr>
              <a:t>Note that for finite </a:t>
            </a:r>
            <a:r>
              <a:rPr lang="en-US" altLang="zh-CN" i="1" dirty="0">
                <a:sym typeface="Symbol" panose="05050102010706020507" pitchFamily="18" charset="2"/>
              </a:rPr>
              <a:t>A</a:t>
            </a:r>
            <a:r>
              <a:rPr lang="en-US" altLang="zh-CN" dirty="0">
                <a:sym typeface="Symbol" panose="05050102010706020507" pitchFamily="18" charset="2"/>
              </a:rPr>
              <a:t>, </a:t>
            </a:r>
            <a:r>
              <a:rPr lang="en-US" altLang="zh-CN" i="1" dirty="0">
                <a:sym typeface="Symbol" panose="05050102010706020507" pitchFamily="18" charset="2"/>
              </a:rPr>
              <a:t>B</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dirty="0">
                <a:sym typeface="Symbol" panose="05050102010706020507" pitchFamily="18" charset="2"/>
              </a:rPr>
              <a:t>Note that the Cartesian product is </a:t>
            </a:r>
            <a:r>
              <a:rPr lang="en-US" altLang="zh-CN" i="1" dirty="0">
                <a:sym typeface="Symbol" panose="05050102010706020507" pitchFamily="18" charset="2"/>
              </a:rPr>
              <a:t>not</a:t>
            </a:r>
            <a:r>
              <a:rPr lang="en-US" altLang="zh-CN" dirty="0">
                <a:sym typeface="Symbol" panose="05050102010706020507" pitchFamily="18" charset="2"/>
              </a:rPr>
              <a:t> commutative: </a:t>
            </a:r>
            <a:r>
              <a:rPr lang="en-US" altLang="zh-CN" i="1" dirty="0">
                <a:sym typeface="Symbol" panose="05050102010706020507" pitchFamily="18" charset="2"/>
              </a:rPr>
              <a:t>i.e.</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AB</a:t>
            </a:r>
            <a:r>
              <a:rPr lang="en-US" altLang="zh-CN" dirty="0">
                <a:solidFill>
                  <a:srgbClr val="FF0000"/>
                </a:solidFill>
                <a:sym typeface="Symbol" panose="05050102010706020507" pitchFamily="18" charset="2"/>
              </a:rPr>
              <a:t>: </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B=B</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dirty="0">
                <a:sym typeface="Symbol" panose="05050102010706020507" pitchFamily="18" charset="2"/>
              </a:rPr>
              <a:t>Extends to </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  </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 </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endParaRPr lang="en-US" altLang="zh-CN" dirty="0">
              <a:sym typeface="Symbol" panose="05050102010706020507" pitchFamily="18" charset="2"/>
            </a:endParaRPr>
          </a:p>
        </p:txBody>
      </p:sp>
      <p:sp>
        <p:nvSpPr>
          <p:cNvPr id="46084" name="Text Box 4"/>
          <p:cNvSpPr txBox="1">
            <a:spLocks noChangeArrowheads="1"/>
          </p:cNvSpPr>
          <p:nvPr/>
        </p:nvSpPr>
        <p:spPr bwMode="auto">
          <a:xfrm>
            <a:off x="7311514" y="5885309"/>
            <a:ext cx="1857375" cy="739775"/>
          </a:xfrm>
          <a:prstGeom prst="rect">
            <a:avLst/>
          </a:prstGeom>
          <a:solidFill>
            <a:srgbClr val="FFFFCC"/>
          </a:solidFill>
          <a:ln w="38100">
            <a:solidFill>
              <a:srgbClr val="00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dirty="0">
                <a:latin typeface="Times New Roman" panose="02020603050405020304" pitchFamily="18" charset="0"/>
              </a:rPr>
              <a:t>René Descartes </a:t>
            </a:r>
            <a:br>
              <a:rPr lang="en-US" altLang="zh-CN" sz="2000" dirty="0">
                <a:latin typeface="Times New Roman" panose="02020603050405020304" pitchFamily="18" charset="0"/>
              </a:rPr>
            </a:br>
            <a:r>
              <a:rPr lang="en-US" altLang="zh-CN" sz="2000" dirty="0">
                <a:latin typeface="Times New Roman" panose="02020603050405020304" pitchFamily="18" charset="0"/>
              </a:rPr>
              <a:t>(1596-1650) </a:t>
            </a:r>
            <a:endParaRPr lang="en-US" altLang="zh-CN" sz="2000" dirty="0">
              <a:latin typeface="Times New Roman" panose="02020603050405020304" pitchFamily="18" charset="0"/>
            </a:endParaRPr>
          </a:p>
        </p:txBody>
      </p:sp>
      <p:pic>
        <p:nvPicPr>
          <p:cNvPr id="46085" name="Picture 5" descr="descart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02001" y="3730960"/>
            <a:ext cx="1676400" cy="2076450"/>
          </a:xfrm>
          <a:prstGeom prst="rect">
            <a:avLst/>
          </a:prstGeom>
          <a:noFill/>
          <a:ln w="28575">
            <a:solidFill>
              <a:srgbClr val="99FF66"/>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b="1" dirty="0"/>
              <a:t>Definition of relations</a:t>
            </a:r>
            <a:endParaRPr lang="en-US" altLang="zh-CN" b="1" dirty="0"/>
          </a:p>
        </p:txBody>
      </p:sp>
      <p:sp>
        <p:nvSpPr>
          <p:cNvPr id="247811" name="Rectangle 3"/>
          <p:cNvSpPr>
            <a:spLocks noGrp="1" noChangeArrowheads="1"/>
          </p:cNvSpPr>
          <p:nvPr>
            <p:ph type="body" idx="1"/>
          </p:nvPr>
        </p:nvSpPr>
        <p:spPr/>
        <p:txBody>
          <a:bodyPr/>
          <a:lstStyle/>
          <a:p>
            <a:pPr eaLnBrk="1" hangingPunct="1"/>
            <a:r>
              <a:rPr lang="en-US" altLang="zh-CN" dirty="0"/>
              <a:t>Let </a:t>
            </a:r>
            <a:r>
              <a:rPr lang="en-US" altLang="zh-CN" i="1" dirty="0"/>
              <a:t>A</a:t>
            </a:r>
            <a:r>
              <a:rPr lang="en-US" altLang="zh-CN" dirty="0"/>
              <a:t> and </a:t>
            </a:r>
            <a:r>
              <a:rPr lang="en-US" altLang="zh-CN" i="1" dirty="0"/>
              <a:t>B</a:t>
            </a:r>
            <a:r>
              <a:rPr lang="en-US" altLang="zh-CN" dirty="0"/>
              <a:t> be two sets. A </a:t>
            </a:r>
            <a:r>
              <a:rPr lang="en-US" altLang="zh-CN" i="1" dirty="0"/>
              <a:t>binary relation R from A to B</a:t>
            </a:r>
            <a:r>
              <a:rPr lang="en-US" altLang="zh-CN" dirty="0"/>
              <a:t> is a subset of </a:t>
            </a:r>
            <a:r>
              <a:rPr lang="en-US" altLang="zh-CN" i="1" dirty="0"/>
              <a:t>A</a:t>
            </a:r>
            <a:r>
              <a:rPr lang="en-US" altLang="zh-CN" dirty="0"/>
              <a:t> </a:t>
            </a:r>
            <a:r>
              <a:rPr lang="en-US" altLang="zh-CN" dirty="0">
                <a:cs typeface="Arial" panose="020B0604020202020204" pitchFamily="34" charset="0"/>
              </a:rPr>
              <a:t>× </a:t>
            </a:r>
            <a:r>
              <a:rPr lang="en-US" altLang="zh-CN" i="1" dirty="0">
                <a:cs typeface="Arial" panose="020B0604020202020204" pitchFamily="34" charset="0"/>
              </a:rPr>
              <a:t>B</a:t>
            </a:r>
            <a:r>
              <a:rPr lang="en-US" altLang="zh-CN" dirty="0">
                <a:cs typeface="Arial" panose="020B0604020202020204" pitchFamily="34" charset="0"/>
              </a:rPr>
              <a:t>.</a:t>
            </a:r>
            <a:endParaRPr lang="en-US" altLang="zh-CN" dirty="0">
              <a:cs typeface="Arial" panose="020B0604020202020204" pitchFamily="34" charset="0"/>
            </a:endParaRPr>
          </a:p>
          <a:p>
            <a:pPr lvl="1" eaLnBrk="1" hangingPunct="1"/>
            <a:r>
              <a:rPr lang="en-US" altLang="zh-CN" dirty="0">
                <a:cs typeface="Arial" panose="020B0604020202020204" pitchFamily="34" charset="0"/>
              </a:rPr>
              <a:t>Note that the order of the two sets matters.</a:t>
            </a:r>
            <a:endParaRPr lang="en-US" altLang="zh-CN" dirty="0">
              <a:cs typeface="Arial" panose="020B0604020202020204" pitchFamily="34" charset="0"/>
            </a:endParaRPr>
          </a:p>
          <a:p>
            <a:pPr eaLnBrk="1" hangingPunct="1"/>
            <a:r>
              <a:rPr lang="en-US" altLang="zh-CN" dirty="0">
                <a:cs typeface="Arial" panose="020B0604020202020204" pitchFamily="34" charset="0"/>
              </a:rPr>
              <a:t>More generally, let </a:t>
            </a:r>
            <a:r>
              <a:rPr lang="en-US" altLang="zh-CN" i="1" dirty="0">
                <a:cs typeface="Arial" panose="020B0604020202020204" pitchFamily="34" charset="0"/>
              </a:rPr>
              <a:t>A</a:t>
            </a:r>
            <a:r>
              <a:rPr lang="en-US" altLang="zh-CN" baseline="-25000" dirty="0">
                <a:cs typeface="Arial" panose="020B0604020202020204" pitchFamily="34" charset="0"/>
              </a:rPr>
              <a:t>1</a:t>
            </a:r>
            <a:r>
              <a:rPr lang="en-US" altLang="zh-CN" dirty="0">
                <a:cs typeface="Arial" panose="020B0604020202020204" pitchFamily="34" charset="0"/>
              </a:rPr>
              <a:t>, </a:t>
            </a:r>
            <a:r>
              <a:rPr lang="en-US" altLang="zh-CN" i="1" dirty="0">
                <a:cs typeface="Arial" panose="020B0604020202020204" pitchFamily="34" charset="0"/>
              </a:rPr>
              <a:t>A</a:t>
            </a:r>
            <a:r>
              <a:rPr lang="en-US" altLang="zh-CN" baseline="-25000" dirty="0">
                <a:cs typeface="Arial" panose="020B0604020202020204" pitchFamily="34" charset="0"/>
              </a:rPr>
              <a:t>2</a:t>
            </a:r>
            <a:r>
              <a:rPr lang="en-US" altLang="zh-CN" dirty="0">
                <a:cs typeface="Arial" panose="020B0604020202020204" pitchFamily="34" charset="0"/>
              </a:rPr>
              <a:t>, ..., </a:t>
            </a:r>
            <a:r>
              <a:rPr lang="en-US" altLang="zh-CN" i="1" dirty="0">
                <a:cs typeface="Arial" panose="020B0604020202020204" pitchFamily="34" charset="0"/>
              </a:rPr>
              <a:t>A</a:t>
            </a:r>
            <a:r>
              <a:rPr lang="en-US" altLang="zh-CN" i="1" baseline="-25000" dirty="0">
                <a:cs typeface="Arial" panose="020B0604020202020204" pitchFamily="34" charset="0"/>
              </a:rPr>
              <a:t>n</a:t>
            </a:r>
            <a:r>
              <a:rPr lang="en-US" altLang="zh-CN" dirty="0">
                <a:cs typeface="Arial" panose="020B0604020202020204" pitchFamily="34" charset="0"/>
              </a:rPr>
              <a:t> be </a:t>
            </a:r>
            <a:r>
              <a:rPr lang="en-US" altLang="zh-CN" i="1" dirty="0">
                <a:cs typeface="Arial" panose="020B0604020202020204" pitchFamily="34" charset="0"/>
              </a:rPr>
              <a:t>n</a:t>
            </a:r>
            <a:r>
              <a:rPr lang="en-US" altLang="zh-CN" dirty="0">
                <a:cs typeface="Arial" panose="020B0604020202020204" pitchFamily="34" charset="0"/>
              </a:rPr>
              <a:t> sets. An </a:t>
            </a:r>
            <a:r>
              <a:rPr lang="en-US" altLang="zh-CN" i="1" dirty="0">
                <a:cs typeface="Arial" panose="020B0604020202020204" pitchFamily="34" charset="0"/>
              </a:rPr>
              <a:t>n-</a:t>
            </a:r>
            <a:r>
              <a:rPr lang="en-US" altLang="zh-CN" i="1" dirty="0" err="1">
                <a:cs typeface="Arial" panose="020B0604020202020204" pitchFamily="34" charset="0"/>
              </a:rPr>
              <a:t>ary</a:t>
            </a:r>
            <a:r>
              <a:rPr lang="en-US" altLang="zh-CN" i="1" dirty="0">
                <a:cs typeface="Arial" panose="020B0604020202020204" pitchFamily="34" charset="0"/>
              </a:rPr>
              <a:t> relation</a:t>
            </a:r>
            <a:r>
              <a:rPr lang="en-US" altLang="zh-CN" dirty="0">
                <a:cs typeface="Arial" panose="020B0604020202020204" pitchFamily="34" charset="0"/>
              </a:rPr>
              <a:t> </a:t>
            </a:r>
            <a:r>
              <a:rPr lang="en-US" altLang="zh-CN" i="1" dirty="0">
                <a:cs typeface="Arial" panose="020B0604020202020204" pitchFamily="34" charset="0"/>
              </a:rPr>
              <a:t>R</a:t>
            </a:r>
            <a:r>
              <a:rPr lang="en-US" altLang="zh-CN" dirty="0">
                <a:cs typeface="Arial" panose="020B0604020202020204" pitchFamily="34" charset="0"/>
              </a:rPr>
              <a:t> on these sets is a subset of </a:t>
            </a:r>
            <a:r>
              <a:rPr lang="en-US" altLang="zh-CN" i="1" dirty="0">
                <a:cs typeface="Arial" panose="020B0604020202020204" pitchFamily="34" charset="0"/>
              </a:rPr>
              <a:t>A</a:t>
            </a:r>
            <a:r>
              <a:rPr lang="en-US" altLang="zh-CN" baseline="-25000" dirty="0">
                <a:cs typeface="Arial" panose="020B0604020202020204" pitchFamily="34" charset="0"/>
              </a:rPr>
              <a:t>1</a:t>
            </a:r>
            <a:r>
              <a:rPr lang="en-US" altLang="zh-CN" dirty="0">
                <a:cs typeface="Arial" panose="020B0604020202020204" pitchFamily="34" charset="0"/>
              </a:rPr>
              <a:t> × </a:t>
            </a:r>
            <a:r>
              <a:rPr lang="en-US" altLang="zh-CN" i="1" dirty="0">
                <a:cs typeface="Arial" panose="020B0604020202020204" pitchFamily="34" charset="0"/>
              </a:rPr>
              <a:t>A</a:t>
            </a:r>
            <a:r>
              <a:rPr lang="en-US" altLang="zh-CN" baseline="-25000" dirty="0">
                <a:cs typeface="Arial" panose="020B0604020202020204" pitchFamily="34" charset="0"/>
              </a:rPr>
              <a:t>2</a:t>
            </a:r>
            <a:r>
              <a:rPr lang="en-US" altLang="zh-CN" dirty="0">
                <a:cs typeface="Arial" panose="020B0604020202020204" pitchFamily="34" charset="0"/>
              </a:rPr>
              <a:t> × ... × </a:t>
            </a:r>
            <a:r>
              <a:rPr lang="en-US" altLang="zh-CN" i="1" dirty="0">
                <a:cs typeface="Arial" panose="020B0604020202020204" pitchFamily="34" charset="0"/>
              </a:rPr>
              <a:t>A</a:t>
            </a:r>
            <a:r>
              <a:rPr lang="en-US" altLang="zh-CN" i="1" baseline="-25000" dirty="0">
                <a:cs typeface="Arial" panose="020B0604020202020204" pitchFamily="34" charset="0"/>
              </a:rPr>
              <a:t>n</a:t>
            </a:r>
            <a:r>
              <a:rPr lang="en-US" altLang="zh-CN" dirty="0">
                <a:cs typeface="Arial" panose="020B0604020202020204" pitchFamily="34" charset="0"/>
              </a:rPr>
              <a:t>.</a:t>
            </a:r>
            <a:endParaRPr lang="en-US" altLang="zh-CN" dirty="0">
              <a:cs typeface="Arial" panose="020B0604020202020204" pitchFamily="34" charset="0"/>
            </a:endParaRPr>
          </a:p>
          <a:p>
            <a:pPr lvl="1" eaLnBrk="1" hangingPunct="1"/>
            <a:r>
              <a:rPr lang="en-US" altLang="zh-CN" dirty="0">
                <a:cs typeface="Arial" panose="020B0604020202020204" pitchFamily="34" charset="0"/>
              </a:rPr>
              <a:t>The sets </a:t>
            </a:r>
            <a:r>
              <a:rPr lang="en-US" altLang="zh-CN" i="1" dirty="0">
                <a:cs typeface="Arial" panose="020B0604020202020204" pitchFamily="34" charset="0"/>
              </a:rPr>
              <a:t>A</a:t>
            </a:r>
            <a:r>
              <a:rPr lang="en-US" altLang="zh-CN" i="1" baseline="-25000" dirty="0">
                <a:cs typeface="Arial" panose="020B0604020202020204" pitchFamily="34" charset="0"/>
              </a:rPr>
              <a:t>i</a:t>
            </a:r>
            <a:r>
              <a:rPr lang="en-US" altLang="zh-CN" dirty="0">
                <a:cs typeface="Arial" panose="020B0604020202020204" pitchFamily="34" charset="0"/>
              </a:rPr>
              <a:t> are known as the </a:t>
            </a:r>
            <a:r>
              <a:rPr lang="en-US" altLang="zh-CN" i="1" dirty="0">
                <a:cs typeface="Arial" panose="020B0604020202020204" pitchFamily="34" charset="0"/>
              </a:rPr>
              <a:t>domains</a:t>
            </a:r>
            <a:r>
              <a:rPr lang="en-US" altLang="zh-CN" dirty="0">
                <a:cs typeface="Arial" panose="020B0604020202020204" pitchFamily="34" charset="0"/>
              </a:rPr>
              <a:t> of the relation, and </a:t>
            </a:r>
            <a:r>
              <a:rPr lang="en-US" altLang="zh-CN" i="1" dirty="0">
                <a:cs typeface="Arial" panose="020B0604020202020204" pitchFamily="34" charset="0"/>
              </a:rPr>
              <a:t>n</a:t>
            </a:r>
            <a:r>
              <a:rPr lang="en-US" altLang="zh-CN" dirty="0">
                <a:cs typeface="Arial" panose="020B0604020202020204" pitchFamily="34" charset="0"/>
              </a:rPr>
              <a:t> as its </a:t>
            </a:r>
            <a:r>
              <a:rPr lang="en-US" altLang="zh-CN" i="1" dirty="0">
                <a:cs typeface="Arial" panose="020B0604020202020204" pitchFamily="34" charset="0"/>
              </a:rPr>
              <a:t>degree</a:t>
            </a:r>
            <a:endParaRPr lang="en-US" altLang="zh-CN" i="1" dirty="0">
              <a:cs typeface="Arial" panose="020B0604020202020204" pitchFamily="34" charset="0"/>
            </a:endParaRPr>
          </a:p>
          <a:p>
            <a:pPr lvl="1" eaLnBrk="1" hangingPunct="1"/>
            <a:r>
              <a:rPr lang="en-US" altLang="zh-CN" dirty="0">
                <a:cs typeface="Arial" panose="020B0604020202020204" pitchFamily="34" charset="0"/>
              </a:rPr>
              <a:t>Again, the order of the domains matters.</a:t>
            </a:r>
            <a:endParaRPr lang="en-US" altLang="zh-CN" dirty="0">
              <a:cs typeface="Arial" panose="020B0604020202020204" pitchFamily="34" charset="0"/>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blinds(horizontal)">
                                      <p:cBhvr>
                                        <p:cTn id="7" dur="500"/>
                                        <p:tgtEl>
                                          <p:spTgt spid="2478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blinds(horizontal)">
                                      <p:cBhvr>
                                        <p:cTn id="12" dur="500"/>
                                        <p:tgtEl>
                                          <p:spTgt spid="2478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blinds(horizontal)">
                                      <p:cBhvr>
                                        <p:cTn id="17" dur="500"/>
                                        <p:tgtEl>
                                          <p:spTgt spid="2478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Effect transition="in" filter="blinds(horizontal)">
                                      <p:cBhvr>
                                        <p:cTn id="22" dur="500"/>
                                        <p:tgtEl>
                                          <p:spTgt spid="24781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7811">
                                            <p:txEl>
                                              <p:pRg st="4" end="4"/>
                                            </p:txEl>
                                          </p:spTgt>
                                        </p:tgtEl>
                                        <p:attrNameLst>
                                          <p:attrName>style.visibility</p:attrName>
                                        </p:attrNameLst>
                                      </p:cBhvr>
                                      <p:to>
                                        <p:strVal val="visible"/>
                                      </p:to>
                                    </p:set>
                                    <p:animEffect transition="in" filter="blinds(horizontal)">
                                      <p:cBhvr>
                                        <p:cTn id="25" dur="500"/>
                                        <p:tgtEl>
                                          <p:spTgt spid="247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b="1" dirty="0"/>
              <a:t>Review of §2.1</a:t>
            </a:r>
            <a:endParaRPr lang="en-US" altLang="zh-CN" b="1" dirty="0"/>
          </a:p>
        </p:txBody>
      </p:sp>
      <p:sp>
        <p:nvSpPr>
          <p:cNvPr id="51203" name="Rectangle 3"/>
          <p:cNvSpPr>
            <a:spLocks noGrp="1" noChangeArrowheads="1"/>
          </p:cNvSpPr>
          <p:nvPr>
            <p:ph type="body" idx="1"/>
          </p:nvPr>
        </p:nvSpPr>
        <p:spPr/>
        <p:txBody>
          <a:bodyPr/>
          <a:lstStyle/>
          <a:p>
            <a:pPr eaLnBrk="1" hangingPunct="1"/>
            <a:r>
              <a:rPr lang="en-US" altLang="zh-CN"/>
              <a:t>Sets </a:t>
            </a:r>
            <a:r>
              <a:rPr lang="en-US" altLang="zh-CN" i="1"/>
              <a:t>S</a:t>
            </a:r>
            <a:r>
              <a:rPr lang="en-US" altLang="zh-CN"/>
              <a:t>, </a:t>
            </a:r>
            <a:r>
              <a:rPr lang="en-US" altLang="zh-CN" i="1"/>
              <a:t>T</a:t>
            </a:r>
            <a:r>
              <a:rPr lang="en-US" altLang="zh-CN"/>
              <a:t>, </a:t>
            </a:r>
            <a:r>
              <a:rPr lang="en-US" altLang="zh-CN" i="1"/>
              <a:t>U</a:t>
            </a:r>
            <a:r>
              <a:rPr lang="en-US" altLang="zh-CN">
                <a:latin typeface="Times New Roman" panose="02020603050405020304" pitchFamily="18" charset="0"/>
              </a:rPr>
              <a:t>…</a:t>
            </a:r>
            <a:r>
              <a:rPr lang="en-US" altLang="zh-CN"/>
              <a:t> Special sets </a:t>
            </a:r>
            <a:r>
              <a:rPr lang="en-US" altLang="zh-CN" b="1"/>
              <a:t>N</a:t>
            </a:r>
            <a:r>
              <a:rPr lang="en-US" altLang="zh-CN"/>
              <a:t>, </a:t>
            </a:r>
            <a:r>
              <a:rPr lang="en-US" altLang="zh-CN" b="1"/>
              <a:t>Z</a:t>
            </a:r>
            <a:r>
              <a:rPr lang="en-US" altLang="zh-CN"/>
              <a:t>, </a:t>
            </a:r>
            <a:r>
              <a:rPr lang="en-US" altLang="zh-CN" b="1"/>
              <a:t>R</a:t>
            </a:r>
            <a:r>
              <a:rPr lang="en-US" altLang="zh-CN"/>
              <a:t>.</a:t>
            </a:r>
            <a:endParaRPr lang="en-US" altLang="zh-CN"/>
          </a:p>
          <a:p>
            <a:pPr eaLnBrk="1" hangingPunct="1"/>
            <a:r>
              <a:rPr lang="en-US" altLang="zh-CN"/>
              <a:t>Set notations {a,b,...}, {</a:t>
            </a:r>
            <a:r>
              <a:rPr lang="en-US" altLang="zh-CN" i="1"/>
              <a:t>x</a:t>
            </a:r>
            <a:r>
              <a:rPr lang="en-US" altLang="zh-CN"/>
              <a:t>|</a:t>
            </a:r>
            <a:r>
              <a:rPr lang="en-US" altLang="zh-CN" i="1"/>
              <a:t>P</a:t>
            </a:r>
            <a:r>
              <a:rPr lang="en-US" altLang="zh-CN"/>
              <a:t>(</a:t>
            </a:r>
            <a:r>
              <a:rPr lang="en-US" altLang="zh-CN" i="1"/>
              <a:t>x</a:t>
            </a:r>
            <a:r>
              <a:rPr lang="en-US" altLang="zh-CN"/>
              <a:t>)}</a:t>
            </a:r>
            <a:r>
              <a:rPr lang="en-US" altLang="zh-CN">
                <a:latin typeface="Times New Roman" panose="02020603050405020304" pitchFamily="18" charset="0"/>
              </a:rPr>
              <a:t>…</a:t>
            </a:r>
            <a:endParaRPr lang="en-US" altLang="zh-CN"/>
          </a:p>
          <a:p>
            <a:pPr eaLnBrk="1" hangingPunct="1"/>
            <a:r>
              <a:rPr lang="en-US" altLang="zh-CN"/>
              <a:t>Set relation operators </a:t>
            </a:r>
            <a:r>
              <a:rPr lang="en-US" altLang="zh-CN" i="1"/>
              <a:t>x</a:t>
            </a:r>
            <a:r>
              <a:rPr lang="en-US" altLang="zh-CN">
                <a:sym typeface="Symbol" panose="05050102010706020507" pitchFamily="18" charset="2"/>
              </a:rPr>
              <a:t></a:t>
            </a:r>
            <a:r>
              <a:rPr lang="en-US" altLang="zh-CN" i="1">
                <a:sym typeface="Symbol" panose="05050102010706020507" pitchFamily="18" charset="2"/>
              </a:rPr>
              <a:t>S</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(These form propositions.)</a:t>
            </a:r>
            <a:endParaRPr lang="en-US" altLang="zh-CN">
              <a:sym typeface="Symbol" panose="05050102010706020507" pitchFamily="18" charset="2"/>
            </a:endParaRPr>
          </a:p>
          <a:p>
            <a:pPr eaLnBrk="1" hangingPunct="1"/>
            <a:r>
              <a:rPr lang="en-US" altLang="zh-CN">
                <a:sym typeface="Symbol" panose="05050102010706020507" pitchFamily="18" charset="2"/>
              </a:rPr>
              <a:t>Finite vs. infinite sets.</a:t>
            </a:r>
            <a:endParaRPr lang="en-US" altLang="zh-CN">
              <a:sym typeface="Symbol" panose="05050102010706020507" pitchFamily="18" charset="2"/>
            </a:endParaRPr>
          </a:p>
          <a:p>
            <a:pPr eaLnBrk="1" hangingPunct="1"/>
            <a:r>
              <a:rPr lang="en-US" altLang="zh-CN">
                <a:sym typeface="Symbol" panose="05050102010706020507" pitchFamily="18" charset="2"/>
              </a:rPr>
              <a:t>Set operations |</a:t>
            </a:r>
            <a:r>
              <a:rPr lang="en-US" altLang="zh-CN" i="1">
                <a:sym typeface="Symbol" panose="05050102010706020507" pitchFamily="18" charset="2"/>
              </a:rPr>
              <a:t>S</a:t>
            </a:r>
            <a:r>
              <a:rPr lang="en-US" altLang="zh-CN">
                <a:sym typeface="Symbol" panose="05050102010706020507" pitchFamily="18" charset="2"/>
              </a:rPr>
              <a:t>|, P(</a:t>
            </a:r>
            <a:r>
              <a:rPr lang="en-US" altLang="zh-CN" i="1">
                <a:sym typeface="Symbol" panose="05050102010706020507" pitchFamily="18" charset="2"/>
              </a:rPr>
              <a:t>S</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endParaRPr lang="en-US" altLang="zh-CN" i="1">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b="1" dirty="0"/>
              <a:t>Introduction to Set Theory</a:t>
            </a:r>
            <a:br>
              <a:rPr lang="en-US" altLang="zh-CN" dirty="0"/>
            </a:br>
            <a:r>
              <a:rPr lang="en-US" altLang="zh-CN" dirty="0"/>
              <a:t> </a:t>
            </a:r>
            <a:r>
              <a:rPr lang="zh-CN" altLang="en-US" b="1" dirty="0">
                <a:latin typeface="微软雅黑" panose="020B0503020204020204" pitchFamily="34" charset="-122"/>
                <a:ea typeface="微软雅黑" panose="020B0503020204020204" pitchFamily="34" charset="-122"/>
              </a:rPr>
              <a:t>集合论</a:t>
            </a:r>
            <a:r>
              <a:rPr lang="en-US" altLang="zh-CN" b="1" dirty="0">
                <a:ea typeface="微软雅黑" panose="020B0503020204020204" pitchFamily="34" charset="-122"/>
              </a:rPr>
              <a:t>(</a:t>
            </a:r>
            <a:r>
              <a:rPr lang="en-US" altLang="zh-CN" b="1" dirty="0"/>
              <a:t>§2.1)</a:t>
            </a:r>
            <a:endParaRPr lang="en-US" altLang="zh-CN" b="1" dirty="0"/>
          </a:p>
        </p:txBody>
      </p:sp>
      <p:sp>
        <p:nvSpPr>
          <p:cNvPr id="7171" name="Rectangle 3"/>
          <p:cNvSpPr>
            <a:spLocks noGrp="1" noChangeArrowheads="1"/>
          </p:cNvSpPr>
          <p:nvPr>
            <p:ph type="body" idx="1"/>
          </p:nvPr>
        </p:nvSpPr>
        <p:spPr/>
        <p:txBody>
          <a:bodyPr/>
          <a:lstStyle/>
          <a:p>
            <a:pPr eaLnBrk="1" hangingPunct="1"/>
            <a:r>
              <a:rPr lang="en-US" altLang="zh-CN" sz="2800" dirty="0"/>
              <a:t>A </a:t>
            </a:r>
            <a:r>
              <a:rPr lang="en-US" altLang="zh-CN" sz="2800" i="1" dirty="0"/>
              <a:t>set</a:t>
            </a:r>
            <a:r>
              <a:rPr lang="en-US" altLang="zh-CN" sz="2800" dirty="0"/>
              <a:t> is a new type of structure, representing an </a:t>
            </a:r>
            <a:r>
              <a:rPr lang="en-US" altLang="zh-CN" sz="2800" i="1" dirty="0"/>
              <a:t>unordered </a:t>
            </a:r>
            <a:r>
              <a:rPr lang="en-US" altLang="zh-CN" sz="2800" dirty="0"/>
              <a:t>collection (group, plurality) of zero or more </a:t>
            </a:r>
            <a:r>
              <a:rPr lang="en-US" altLang="zh-CN" sz="2800" i="1" dirty="0"/>
              <a:t>distinct </a:t>
            </a:r>
            <a:r>
              <a:rPr lang="en-US" altLang="zh-CN" sz="2800" dirty="0"/>
              <a:t>(different) objects.</a:t>
            </a:r>
            <a:endParaRPr lang="en-US" altLang="zh-CN" sz="2800" dirty="0"/>
          </a:p>
          <a:p>
            <a:pPr eaLnBrk="1" hangingPunct="1"/>
            <a:r>
              <a:rPr lang="en-US" altLang="zh-CN" sz="2800" dirty="0">
                <a:solidFill>
                  <a:schemeClr val="accent2"/>
                </a:solidFill>
              </a:rPr>
              <a:t>Set theory deals with operations between, relations among, and statements about sets.</a:t>
            </a:r>
            <a:endParaRPr lang="en-US" altLang="zh-CN" sz="2800" dirty="0">
              <a:solidFill>
                <a:schemeClr val="accent2"/>
              </a:solidFill>
            </a:endParaRPr>
          </a:p>
          <a:p>
            <a:pPr eaLnBrk="1" hangingPunct="1"/>
            <a:r>
              <a:rPr lang="en-US" altLang="zh-CN" sz="2800" dirty="0"/>
              <a:t>Sets are ubiquitous in computer software systems.</a:t>
            </a:r>
            <a:endParaRPr lang="en-US" altLang="zh-CN" sz="2800" dirty="0"/>
          </a:p>
          <a:p>
            <a:pPr eaLnBrk="1" hangingPunct="1"/>
            <a:r>
              <a:rPr lang="en-US" altLang="zh-CN" sz="2800" i="1" dirty="0">
                <a:solidFill>
                  <a:schemeClr val="accent2"/>
                </a:solidFill>
              </a:rPr>
              <a:t>All</a:t>
            </a:r>
            <a:r>
              <a:rPr lang="en-US" altLang="zh-CN" sz="2800" dirty="0">
                <a:solidFill>
                  <a:schemeClr val="accent2"/>
                </a:solidFill>
              </a:rPr>
              <a:t> of mathematics can be defined in terms of some form of set theory (using predicate logic).</a:t>
            </a:r>
            <a:endParaRPr lang="en-US" altLang="zh-CN" sz="2800" dirty="0">
              <a:solidFill>
                <a:schemeClr val="accent2"/>
              </a:solidFill>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zh-CN" sz="4000" b="1" dirty="0"/>
              <a:t>Start §2.2: </a:t>
            </a:r>
            <a:br>
              <a:rPr lang="en-US" altLang="zh-CN" sz="4000" dirty="0"/>
            </a:br>
            <a:r>
              <a:rPr lang="zh-CN" altLang="en-US" sz="4000" b="1" dirty="0">
                <a:latin typeface="微软雅黑" panose="020B0503020204020204" pitchFamily="34" charset="-122"/>
                <a:ea typeface="微软雅黑" panose="020B0503020204020204" pitchFamily="34" charset="-122"/>
              </a:rPr>
              <a:t>集合运算</a:t>
            </a:r>
            <a:r>
              <a:rPr lang="en-US" altLang="zh-CN" sz="4000" b="1" dirty="0"/>
              <a:t>The Union Operator </a:t>
            </a:r>
            <a:r>
              <a:rPr lang="zh-CN" altLang="en-US" sz="4000" b="1" dirty="0">
                <a:latin typeface="微软雅黑" panose="020B0503020204020204" pitchFamily="34" charset="-122"/>
                <a:ea typeface="微软雅黑" panose="020B0503020204020204" pitchFamily="34" charset="-122"/>
              </a:rPr>
              <a:t>并集</a:t>
            </a:r>
            <a:endParaRPr lang="zh-CN" altLang="en-US" sz="4000" b="1" dirty="0">
              <a:latin typeface="微软雅黑" panose="020B0503020204020204" pitchFamily="34" charset="-122"/>
              <a:ea typeface="微软雅黑" panose="020B0503020204020204" pitchFamily="34" charset="-122"/>
            </a:endParaRPr>
          </a:p>
        </p:txBody>
      </p:sp>
      <p:sp>
        <p:nvSpPr>
          <p:cNvPr id="55299" name="Rectangle 3"/>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their</a:t>
            </a:r>
            <a:r>
              <a:rPr lang="en-US" altLang="zh-CN" b="1" i="1">
                <a:sym typeface="Symbol" panose="05050102010706020507" pitchFamily="18" charset="2"/>
              </a:rPr>
              <a:t></a:t>
            </a:r>
            <a:r>
              <a:rPr lang="en-US" altLang="zh-CN" i="1"/>
              <a:t>nion</a:t>
            </a:r>
            <a:r>
              <a:rPr lang="en-US" altLang="zh-CN"/>
              <a:t> </a:t>
            </a:r>
            <a:r>
              <a:rPr lang="en-US" altLang="zh-CN" i="1"/>
              <a:t>A</a:t>
            </a:r>
            <a:r>
              <a:rPr lang="en-US" altLang="zh-CN">
                <a:sym typeface="Symbol" panose="05050102010706020507" pitchFamily="18" charset="2"/>
              </a:rPr>
              <a:t></a:t>
            </a:r>
            <a:r>
              <a:rPr lang="en-US" altLang="zh-CN" i="1"/>
              <a:t>B</a:t>
            </a:r>
            <a:r>
              <a:rPr lang="en-US" altLang="zh-CN"/>
              <a:t> is the set containing all elements that are either in </a:t>
            </a:r>
            <a:r>
              <a:rPr lang="en-US" altLang="zh-CN" i="1"/>
              <a:t>A</a:t>
            </a:r>
            <a:r>
              <a:rPr lang="en-US" altLang="zh-CN"/>
              <a:t>, </a:t>
            </a:r>
            <a:r>
              <a:rPr lang="en-US" altLang="zh-CN" b="1"/>
              <a:t>or</a:t>
            </a:r>
            <a:r>
              <a:rPr lang="en-US" altLang="zh-CN"/>
              <a:t> (</a:t>
            </a:r>
            <a:r>
              <a:rPr lang="en-US" altLang="zh-CN">
                <a:latin typeface="Times New Roman" panose="02020603050405020304" pitchFamily="18" charset="0"/>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r>
              <a:rPr lang="en-US" altLang="zh-CN"/>
              <a:t>in </a:t>
            </a:r>
            <a:r>
              <a:rPr lang="en-US" altLang="zh-CN" i="1"/>
              <a:t>B</a:t>
            </a:r>
            <a:r>
              <a:rPr lang="en-US" altLang="zh-CN"/>
              <a:t> (or, of course, in both).</a:t>
            </a:r>
            <a:endParaRPr lang="en-US" altLang="zh-CN"/>
          </a:p>
          <a:p>
            <a:pPr eaLnBrk="1" hangingPunct="1"/>
            <a:r>
              <a:rPr lang="en-US" altLang="zh-CN"/>
              <a:t>Formally,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sym typeface="Symbol" panose="05050102010706020507" pitchFamily="18" charset="2"/>
              </a:rPr>
              <a:t> = </a:t>
            </a:r>
            <a:r>
              <a:rPr lang="en-US" altLang="zh-CN">
                <a:solidFill>
                  <a:srgbClr val="FF0000"/>
                </a:solidFill>
              </a:rPr>
              <a:t>{</a:t>
            </a:r>
            <a:r>
              <a:rPr lang="en-US" altLang="zh-CN" i="1">
                <a:solidFill>
                  <a:srgbClr val="FF0000"/>
                </a:solidFill>
              </a:rPr>
              <a:t>x </a:t>
            </a:r>
            <a:r>
              <a:rPr lang="en-US" altLang="zh-CN">
                <a:solidFill>
                  <a:srgbClr val="FF0000"/>
                </a:solidFill>
              </a:rPr>
              <a:t>| </a:t>
            </a:r>
            <a:r>
              <a:rPr lang="en-US" altLang="zh-CN" i="1">
                <a:solidFill>
                  <a:srgbClr val="FF0000"/>
                </a:solidFill>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endParaRPr lang="en-US" altLang="zh-CN">
              <a:solidFill>
                <a:srgbClr val="FF0000"/>
              </a:solidFill>
              <a:sym typeface="Symbol" panose="05050102010706020507" pitchFamily="18" charset="2"/>
            </a:endParaRPr>
          </a:p>
          <a:p>
            <a:pPr eaLnBrk="1" hangingPunct="1"/>
            <a:r>
              <a:rPr lang="en-US" altLang="zh-CN">
                <a:sym typeface="Symbol" panose="05050102010706020507" pitchFamily="18" charset="2"/>
              </a:rPr>
              <a:t>Note that </a:t>
            </a:r>
            <a:r>
              <a:rPr lang="en-US" altLang="zh-CN" i="1"/>
              <a:t>A</a:t>
            </a:r>
            <a:r>
              <a:rPr lang="en-US" altLang="zh-CN">
                <a:sym typeface="Symbol" panose="05050102010706020507" pitchFamily="18" charset="2"/>
              </a:rPr>
              <a:t></a:t>
            </a:r>
            <a:r>
              <a:rPr lang="en-US" altLang="zh-CN" i="1"/>
              <a:t>B </a:t>
            </a:r>
            <a:r>
              <a:rPr lang="en-US" altLang="zh-CN"/>
              <a:t>is a </a:t>
            </a:r>
            <a:r>
              <a:rPr lang="en-US" altLang="zh-CN" b="1"/>
              <a:t>superset</a:t>
            </a:r>
            <a:r>
              <a:rPr lang="en-US" altLang="zh-CN"/>
              <a:t> of both </a:t>
            </a:r>
            <a:r>
              <a:rPr lang="en-US" altLang="zh-CN" i="1"/>
              <a:t>A</a:t>
            </a:r>
            <a:r>
              <a:rPr lang="en-US" altLang="zh-CN"/>
              <a:t> and </a:t>
            </a:r>
            <a:r>
              <a:rPr lang="en-US" altLang="zh-CN" i="1"/>
              <a:t>B </a:t>
            </a:r>
            <a:r>
              <a:rPr lang="en-US" altLang="zh-CN"/>
              <a:t>(in fact, it is the smallest such superset):</a:t>
            </a:r>
            <a:r>
              <a:rPr lang="en-US" altLang="zh-CN" i="1"/>
              <a:t> </a:t>
            </a:r>
            <a:br>
              <a:rPr lang="en-US" altLang="zh-CN"/>
            </a:br>
            <a:r>
              <a:rPr lang="en-US" altLang="zh-CN"/>
              <a:t>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r>
              <a:rPr lang="en-US" altLang="zh-CN">
                <a:solidFill>
                  <a:srgbClr val="FF0000"/>
                </a:solidFill>
              </a:rPr>
              <a:t>(</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endParaRPr lang="en-US" altLang="zh-CN">
              <a:solidFill>
                <a:srgbClr val="FF0000"/>
              </a:solidFill>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p:txBody>
          <a:bodyPr/>
          <a:lstStyle/>
          <a:p>
            <a:pPr eaLnBrk="1" hangingPunct="1"/>
            <a:r>
              <a:rPr lang="en-US" altLang="zh-CN"/>
              <a:t>{a,b,c}</a:t>
            </a:r>
            <a:r>
              <a:rPr lang="en-US" altLang="zh-CN">
                <a:sym typeface="Symbol" panose="05050102010706020507" pitchFamily="18" charset="2"/>
              </a:rPr>
              <a:t>{2,3} = {a,b,c,2,3}</a:t>
            </a:r>
            <a:endParaRPr lang="en-US" altLang="zh-CN">
              <a:sym typeface="Symbol" panose="05050102010706020507" pitchFamily="18" charset="2"/>
            </a:endParaRPr>
          </a:p>
          <a:p>
            <a:pPr eaLnBrk="1" hangingPunct="1"/>
            <a:r>
              <a:rPr lang="en-US" altLang="zh-CN">
                <a:solidFill>
                  <a:schemeClr val="accent2"/>
                </a:solidFill>
                <a:sym typeface="Symbol" panose="05050102010706020507" pitchFamily="18" charset="2"/>
              </a:rPr>
              <a:t>{2,3,5}</a:t>
            </a:r>
            <a:r>
              <a:rPr lang="en-US" altLang="zh-CN">
                <a:sym typeface="Symbol" panose="05050102010706020507" pitchFamily="18" charset="2"/>
              </a:rPr>
              <a:t></a:t>
            </a:r>
            <a:r>
              <a:rPr lang="en-US" altLang="zh-CN">
                <a:solidFill>
                  <a:srgbClr val="FF0000"/>
                </a:solidFill>
                <a:sym typeface="Symbol" panose="05050102010706020507" pitchFamily="18" charset="2"/>
              </a:rPr>
              <a:t>{3,5,7}</a:t>
            </a:r>
            <a:r>
              <a:rPr lang="en-US" altLang="zh-CN">
                <a:sym typeface="Symbol" panose="05050102010706020507" pitchFamily="18" charset="2"/>
              </a:rPr>
              <a:t> = {</a:t>
            </a:r>
            <a:r>
              <a:rPr lang="en-US" altLang="zh-CN">
                <a:solidFill>
                  <a:schemeClr val="accent2"/>
                </a:solidFill>
                <a:sym typeface="Symbol" panose="05050102010706020507" pitchFamily="18" charset="2"/>
              </a:rPr>
              <a:t>2,3,5</a:t>
            </a:r>
            <a:r>
              <a:rPr lang="en-US" altLang="zh-CN">
                <a:sym typeface="Symbol" panose="05050102010706020507" pitchFamily="18" charset="2"/>
              </a:rPr>
              <a:t>,</a:t>
            </a:r>
            <a:r>
              <a:rPr lang="en-US" altLang="zh-CN">
                <a:solidFill>
                  <a:srgbClr val="FF0000"/>
                </a:solidFill>
                <a:sym typeface="Symbol" panose="05050102010706020507" pitchFamily="18" charset="2"/>
              </a:rPr>
              <a:t>3,5,7</a:t>
            </a:r>
            <a:r>
              <a:rPr lang="en-US" altLang="zh-CN">
                <a:sym typeface="Symbol" panose="05050102010706020507" pitchFamily="18" charset="2"/>
              </a:rPr>
              <a:t>} =</a:t>
            </a:r>
            <a:r>
              <a:rPr lang="en-US" altLang="zh-CN">
                <a:solidFill>
                  <a:srgbClr val="006600"/>
                </a:solidFill>
                <a:sym typeface="Symbol" panose="05050102010706020507" pitchFamily="18" charset="2"/>
              </a:rPr>
              <a:t>{2,3,5,7} </a:t>
            </a:r>
            <a:endParaRPr lang="en-US" altLang="zh-CN">
              <a:sym typeface="Symbol" panose="05050102010706020507" pitchFamily="18" charset="2"/>
            </a:endParaRPr>
          </a:p>
        </p:txBody>
      </p:sp>
      <p:grpSp>
        <p:nvGrpSpPr>
          <p:cNvPr id="37891" name="Group 3"/>
          <p:cNvGrpSpPr/>
          <p:nvPr/>
        </p:nvGrpSpPr>
        <p:grpSpPr bwMode="auto">
          <a:xfrm>
            <a:off x="1219200" y="3505200"/>
            <a:ext cx="3505200" cy="1981200"/>
            <a:chOff x="624" y="2400"/>
            <a:chExt cx="2208" cy="1248"/>
          </a:xfrm>
        </p:grpSpPr>
        <p:sp>
          <p:nvSpPr>
            <p:cNvPr id="57359" name="Oval 4"/>
            <p:cNvSpPr>
              <a:spLocks noChangeArrowheads="1"/>
            </p:cNvSpPr>
            <p:nvPr/>
          </p:nvSpPr>
          <p:spPr bwMode="auto">
            <a:xfrm>
              <a:off x="624" y="2400"/>
              <a:ext cx="1680" cy="960"/>
            </a:xfrm>
            <a:prstGeom prst="ellipse">
              <a:avLst/>
            </a:prstGeom>
            <a:solidFill>
              <a:srgbClr val="008000">
                <a:alpha val="50195"/>
              </a:srgbClr>
            </a:solidFill>
            <a:ln w="9525">
              <a:solidFill>
                <a:srgbClr val="0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60" name="Oval 5"/>
            <p:cNvSpPr>
              <a:spLocks noChangeArrowheads="1"/>
            </p:cNvSpPr>
            <p:nvPr/>
          </p:nvSpPr>
          <p:spPr bwMode="auto">
            <a:xfrm>
              <a:off x="1104" y="2736"/>
              <a:ext cx="1728" cy="912"/>
            </a:xfrm>
            <a:prstGeom prst="ellipse">
              <a:avLst/>
            </a:prstGeom>
            <a:solidFill>
              <a:srgbClr val="008000">
                <a:alpha val="50195"/>
              </a:srgbClr>
            </a:solidFill>
            <a:ln w="9525">
              <a:solidFill>
                <a:srgbClr val="008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7348" name="Rectangle 6"/>
          <p:cNvSpPr>
            <a:spLocks noGrp="1" noChangeArrowheads="1"/>
          </p:cNvSpPr>
          <p:nvPr>
            <p:ph type="title"/>
          </p:nvPr>
        </p:nvSpPr>
        <p:spPr>
          <a:xfrm>
            <a:off x="395288" y="260350"/>
            <a:ext cx="8229600" cy="1143000"/>
          </a:xfrm>
        </p:spPr>
        <p:txBody>
          <a:bodyPr/>
          <a:lstStyle/>
          <a:p>
            <a:pPr eaLnBrk="1" hangingPunct="1"/>
            <a:r>
              <a:rPr lang="en-US" altLang="zh-CN" b="1" dirty="0"/>
              <a:t>Union Examples</a:t>
            </a:r>
            <a:endParaRPr lang="en-US" altLang="zh-CN" b="1" dirty="0"/>
          </a:p>
        </p:txBody>
      </p:sp>
      <p:grpSp>
        <p:nvGrpSpPr>
          <p:cNvPr id="37895" name="Group 7"/>
          <p:cNvGrpSpPr/>
          <p:nvPr/>
        </p:nvGrpSpPr>
        <p:grpSpPr bwMode="auto">
          <a:xfrm>
            <a:off x="5867400" y="1628775"/>
            <a:ext cx="2743200" cy="1219200"/>
            <a:chOff x="3840" y="1296"/>
            <a:chExt cx="1728" cy="768"/>
          </a:xfrm>
        </p:grpSpPr>
        <p:sp>
          <p:nvSpPr>
            <p:cNvPr id="57357" name="Oval 8"/>
            <p:cNvSpPr>
              <a:spLocks noChangeArrowheads="1"/>
            </p:cNvSpPr>
            <p:nvPr/>
          </p:nvSpPr>
          <p:spPr bwMode="auto">
            <a:xfrm>
              <a:off x="4176" y="1632"/>
              <a:ext cx="1104" cy="432"/>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58" name="WordArt 9"/>
            <p:cNvSpPr>
              <a:spLocks noChangeArrowheads="1" noChangeShapeType="1" noTextEdit="1"/>
            </p:cNvSpPr>
            <p:nvPr/>
          </p:nvSpPr>
          <p:spPr bwMode="auto">
            <a:xfrm>
              <a:off x="3840" y="1296"/>
              <a:ext cx="1728" cy="36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Required Form</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endParaRPr>
            </a:p>
          </p:txBody>
        </p:sp>
      </p:grpSp>
      <p:grpSp>
        <p:nvGrpSpPr>
          <p:cNvPr id="37898" name="Group 10"/>
          <p:cNvGrpSpPr/>
          <p:nvPr/>
        </p:nvGrpSpPr>
        <p:grpSpPr bwMode="auto">
          <a:xfrm>
            <a:off x="1219200" y="3505200"/>
            <a:ext cx="3505200" cy="1981200"/>
            <a:chOff x="624" y="2400"/>
            <a:chExt cx="2208" cy="1248"/>
          </a:xfrm>
        </p:grpSpPr>
        <p:sp>
          <p:nvSpPr>
            <p:cNvPr id="57351" name="Oval 11"/>
            <p:cNvSpPr>
              <a:spLocks noChangeArrowheads="1"/>
            </p:cNvSpPr>
            <p:nvPr/>
          </p:nvSpPr>
          <p:spPr bwMode="auto">
            <a:xfrm>
              <a:off x="624" y="2400"/>
              <a:ext cx="1680" cy="960"/>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52" name="Oval 12"/>
            <p:cNvSpPr>
              <a:spLocks noChangeArrowheads="1"/>
            </p:cNvSpPr>
            <p:nvPr/>
          </p:nvSpPr>
          <p:spPr bwMode="auto">
            <a:xfrm>
              <a:off x="1104" y="2736"/>
              <a:ext cx="1728" cy="912"/>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53" name="WordArt 13"/>
            <p:cNvSpPr>
              <a:spLocks noChangeArrowheads="1" noChangeShapeType="1" noTextEdit="1"/>
            </p:cNvSpPr>
            <p:nvPr/>
          </p:nvSpPr>
          <p:spPr bwMode="auto">
            <a:xfrm>
              <a:off x="1008" y="2640"/>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2</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57354" name="WordArt 14"/>
            <p:cNvSpPr>
              <a:spLocks noChangeArrowheads="1" noChangeShapeType="1" noTextEdit="1"/>
            </p:cNvSpPr>
            <p:nvPr/>
          </p:nvSpPr>
          <p:spPr bwMode="auto">
            <a:xfrm>
              <a:off x="1392" y="2976"/>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3</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57355" name="WordArt 15"/>
            <p:cNvSpPr>
              <a:spLocks noChangeArrowheads="1" noChangeShapeType="1" noTextEdit="1"/>
            </p:cNvSpPr>
            <p:nvPr/>
          </p:nvSpPr>
          <p:spPr bwMode="auto">
            <a:xfrm>
              <a:off x="1872" y="2880"/>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5</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57356" name="WordArt 16"/>
            <p:cNvSpPr>
              <a:spLocks noChangeArrowheads="1" noChangeShapeType="1" noTextEdit="1"/>
            </p:cNvSpPr>
            <p:nvPr/>
          </p:nvSpPr>
          <p:spPr bwMode="auto">
            <a:xfrm>
              <a:off x="2400" y="3120"/>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7</a:t>
              </a:r>
              <a:endParaRPr lang="zh-CN" altLang="en-US" sz="3600" kern="10">
                <a:ln w="9525">
                  <a:solidFill>
                    <a:srgbClr val="000000"/>
                  </a:solidFill>
                  <a:round/>
                </a:ln>
                <a:solidFill>
                  <a:srgbClr val="000000"/>
                </a:solidFill>
                <a:latin typeface="Arial Black" panose="020B0A04020102020204" pitchFamily="34" charset="0"/>
              </a:endParaRPr>
            </a:p>
          </p:txBody>
        </p:sp>
      </p:gr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p:cTn id="7" dur="500" fill="hold"/>
                                        <p:tgtEl>
                                          <p:spTgt spid="37895"/>
                                        </p:tgtEl>
                                        <p:attrNameLst>
                                          <p:attrName>ppt_w</p:attrName>
                                        </p:attrNameLst>
                                      </p:cBhvr>
                                      <p:tavLst>
                                        <p:tav tm="0">
                                          <p:val>
                                            <p:strVal val="4*#ppt_w"/>
                                          </p:val>
                                        </p:tav>
                                        <p:tav tm="100000">
                                          <p:val>
                                            <p:strVal val="#ppt_w"/>
                                          </p:val>
                                        </p:tav>
                                      </p:tavLst>
                                    </p:anim>
                                    <p:anim calcmode="lin" valueType="num">
                                      <p:cBhvr>
                                        <p:cTn id="8" dur="500" fill="hold"/>
                                        <p:tgtEl>
                                          <p:spTgt spid="3789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EXPLODE.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528" fill="hold" nodeType="clickEffect">
                                  <p:stCondLst>
                                    <p:cond delay="0"/>
                                  </p:stCondLst>
                                  <p:childTnLst>
                                    <p:set>
                                      <p:cBhvr>
                                        <p:cTn id="12" dur="1" fill="hold">
                                          <p:stCondLst>
                                            <p:cond delay="0"/>
                                          </p:stCondLst>
                                        </p:cTn>
                                        <p:tgtEl>
                                          <p:spTgt spid="37898"/>
                                        </p:tgtEl>
                                        <p:attrNameLst>
                                          <p:attrName>style.visibility</p:attrName>
                                        </p:attrNameLst>
                                      </p:cBhvr>
                                      <p:to>
                                        <p:strVal val="visible"/>
                                      </p:to>
                                    </p:set>
                                    <p:anim calcmode="lin" valueType="num">
                                      <p:cBhvr>
                                        <p:cTn id="13" dur="500" fill="hold"/>
                                        <p:tgtEl>
                                          <p:spTgt spid="37898"/>
                                        </p:tgtEl>
                                        <p:attrNameLst>
                                          <p:attrName>ppt_w</p:attrName>
                                        </p:attrNameLst>
                                      </p:cBhvr>
                                      <p:tavLst>
                                        <p:tav tm="0">
                                          <p:val>
                                            <p:fltVal val="0"/>
                                          </p:val>
                                        </p:tav>
                                        <p:tav tm="100000">
                                          <p:val>
                                            <p:strVal val="#ppt_w"/>
                                          </p:val>
                                        </p:tav>
                                      </p:tavLst>
                                    </p:anim>
                                    <p:anim calcmode="lin" valueType="num">
                                      <p:cBhvr>
                                        <p:cTn id="14" dur="500" fill="hold"/>
                                        <p:tgtEl>
                                          <p:spTgt spid="37898"/>
                                        </p:tgtEl>
                                        <p:attrNameLst>
                                          <p:attrName>ppt_h</p:attrName>
                                        </p:attrNameLst>
                                      </p:cBhvr>
                                      <p:tavLst>
                                        <p:tav tm="0">
                                          <p:val>
                                            <p:fltVal val="0"/>
                                          </p:val>
                                        </p:tav>
                                        <p:tav tm="100000">
                                          <p:val>
                                            <p:strVal val="#ppt_h"/>
                                          </p:val>
                                        </p:tav>
                                      </p:tavLst>
                                    </p:anim>
                                    <p:anim calcmode="lin" valueType="num">
                                      <p:cBhvr>
                                        <p:cTn id="15" dur="500" fill="hold"/>
                                        <p:tgtEl>
                                          <p:spTgt spid="37898"/>
                                        </p:tgtEl>
                                        <p:attrNameLst>
                                          <p:attrName>ppt_x</p:attrName>
                                        </p:attrNameLst>
                                      </p:cBhvr>
                                      <p:tavLst>
                                        <p:tav tm="0">
                                          <p:val>
                                            <p:fltVal val="0.5"/>
                                          </p:val>
                                        </p:tav>
                                        <p:tav tm="100000">
                                          <p:val>
                                            <p:strVal val="#ppt_x"/>
                                          </p:val>
                                        </p:tav>
                                      </p:tavLst>
                                    </p:anim>
                                    <p:anim calcmode="lin" valueType="num">
                                      <p:cBhvr>
                                        <p:cTn id="16" dur="500" fill="hold"/>
                                        <p:tgtEl>
                                          <p:spTgt spid="3789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p:tgtEl>
                                      </p:cMediaNode>
                                    </p:audio>
                                  </p:sub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7891"/>
                                        </p:tgtEl>
                                        <p:attrNameLst>
                                          <p:attrName>style.visibility</p:attrName>
                                        </p:attrNameLst>
                                      </p:cBhvr>
                                      <p:to>
                                        <p:strVal val="visible"/>
                                      </p:to>
                                    </p:set>
                                    <p:animEffect transition="in" filter="dissolve">
                                      <p:cBhvr>
                                        <p:cTn id="21" dur="500"/>
                                        <p:tgtEl>
                                          <p:spTgt spid="37891"/>
                                        </p:tgtEl>
                                      </p:cBhvr>
                                    </p:animEffect>
                                  </p:childTnLst>
                                  <p:subTnLst>
                                    <p:audio>
                                      <p:cMediaNode>
                                        <p:cTn display="0" masterRel="sameClick">
                                          <p:stCondLst>
                                            <p:cond evt="begin" delay="0">
                                              <p:tn val="1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274638"/>
            <a:ext cx="8363272" cy="1143000"/>
          </a:xfrm>
        </p:spPr>
        <p:txBody>
          <a:bodyPr/>
          <a:lstStyle/>
          <a:p>
            <a:pPr eaLnBrk="1" hangingPunct="1"/>
            <a:r>
              <a:rPr lang="en-US" altLang="zh-CN" b="1" dirty="0"/>
              <a:t>The Intersection Operator </a:t>
            </a:r>
            <a:r>
              <a:rPr lang="zh-CN" altLang="en-US" b="1" dirty="0">
                <a:latin typeface="微软雅黑" panose="020B0503020204020204" pitchFamily="34" charset="-122"/>
                <a:ea typeface="微软雅黑" panose="020B0503020204020204" pitchFamily="34" charset="-122"/>
              </a:rPr>
              <a:t>交集</a:t>
            </a:r>
            <a:endParaRPr lang="zh-CN" altLang="en-US" b="1" dirty="0">
              <a:latin typeface="微软雅黑" panose="020B0503020204020204" pitchFamily="34" charset="-122"/>
              <a:ea typeface="微软雅黑" panose="020B0503020204020204" pitchFamily="34" charset="-122"/>
            </a:endParaRPr>
          </a:p>
        </p:txBody>
      </p:sp>
      <p:sp>
        <p:nvSpPr>
          <p:cNvPr id="59395" name="Rectangle 3"/>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their </a:t>
            </a:r>
            <a:r>
              <a:rPr lang="en-US" altLang="zh-CN" i="1"/>
              <a:t>intersection</a:t>
            </a:r>
            <a:r>
              <a:rPr lang="en-US" altLang="zh-CN"/>
              <a:t> </a:t>
            </a:r>
            <a:r>
              <a:rPr lang="en-US" altLang="zh-CN" i="1"/>
              <a:t>A</a:t>
            </a:r>
            <a:r>
              <a:rPr lang="en-US" altLang="zh-CN">
                <a:sym typeface="Symbol" panose="05050102010706020507" pitchFamily="18" charset="2"/>
              </a:rPr>
              <a:t></a:t>
            </a:r>
            <a:r>
              <a:rPr lang="en-US" altLang="zh-CN" i="1"/>
              <a:t>B</a:t>
            </a:r>
            <a:r>
              <a:rPr lang="en-US" altLang="zh-CN"/>
              <a:t> is the set containing all elements that are simultaneously in </a:t>
            </a:r>
            <a:r>
              <a:rPr lang="en-US" altLang="zh-CN" i="1"/>
              <a:t>A </a:t>
            </a:r>
            <a:r>
              <a:rPr lang="en-US" altLang="zh-CN" b="1"/>
              <a:t>and</a:t>
            </a:r>
            <a:r>
              <a:rPr lang="en-US" altLang="zh-CN"/>
              <a:t> (</a:t>
            </a:r>
            <a:r>
              <a:rPr lang="en-US" altLang="zh-CN">
                <a:latin typeface="Times New Roman" panose="02020603050405020304" pitchFamily="18" charset="0"/>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r>
              <a:rPr lang="en-US" altLang="zh-CN"/>
              <a:t>in </a:t>
            </a:r>
            <a:r>
              <a:rPr lang="en-US" altLang="zh-CN" i="1"/>
              <a:t>B</a:t>
            </a:r>
            <a:r>
              <a:rPr lang="en-US" altLang="zh-CN"/>
              <a:t>.</a:t>
            </a:r>
            <a:endParaRPr lang="en-US" altLang="zh-CN"/>
          </a:p>
          <a:p>
            <a:pPr eaLnBrk="1" hangingPunct="1"/>
            <a:r>
              <a:rPr lang="en-US" altLang="zh-CN"/>
              <a:t>Formally,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sym typeface="Symbol" panose="05050102010706020507" pitchFamily="18" charset="2"/>
              </a:rPr>
              <a:t>=</a:t>
            </a:r>
            <a:r>
              <a:rPr lang="en-US" altLang="zh-CN">
                <a:solidFill>
                  <a:srgbClr val="FF0000"/>
                </a:solidFill>
              </a:rPr>
              <a:t>{</a:t>
            </a:r>
            <a:r>
              <a:rPr lang="en-US" altLang="zh-CN" i="1">
                <a:solidFill>
                  <a:srgbClr val="FF0000"/>
                </a:solidFill>
              </a:rPr>
              <a:t>x </a:t>
            </a:r>
            <a:r>
              <a:rPr lang="en-US" altLang="zh-CN">
                <a:solidFill>
                  <a:srgbClr val="FF0000"/>
                </a:solidFill>
              </a:rPr>
              <a:t>| </a:t>
            </a:r>
            <a:r>
              <a:rPr lang="en-US" altLang="zh-CN" i="1">
                <a:solidFill>
                  <a:srgbClr val="FF0000"/>
                </a:solidFill>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a:sym typeface="Symbol" panose="05050102010706020507" pitchFamily="18" charset="2"/>
              </a:rPr>
              <a:t>Note that </a:t>
            </a:r>
            <a:r>
              <a:rPr lang="en-US" altLang="zh-CN" i="1"/>
              <a:t>A</a:t>
            </a:r>
            <a:r>
              <a:rPr lang="en-US" altLang="zh-CN">
                <a:sym typeface="Symbol" panose="05050102010706020507" pitchFamily="18" charset="2"/>
              </a:rPr>
              <a:t></a:t>
            </a:r>
            <a:r>
              <a:rPr lang="en-US" altLang="zh-CN" i="1"/>
              <a:t>B </a:t>
            </a:r>
            <a:r>
              <a:rPr lang="en-US" altLang="zh-CN"/>
              <a:t>is a </a:t>
            </a:r>
            <a:r>
              <a:rPr lang="en-US" altLang="zh-CN" b="1"/>
              <a:t>subset</a:t>
            </a:r>
            <a:r>
              <a:rPr lang="en-US" altLang="zh-CN"/>
              <a:t> of both A and B (in fact it is the largest such subset):</a:t>
            </a:r>
            <a:r>
              <a:rPr lang="en-US" altLang="zh-CN" i="1"/>
              <a:t> </a:t>
            </a:r>
            <a:br>
              <a:rPr lang="en-US" altLang="zh-CN"/>
            </a:br>
            <a:r>
              <a:rPr lang="en-US" altLang="zh-CN"/>
              <a:t>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r>
              <a:rPr lang="en-US" altLang="zh-CN">
                <a:solidFill>
                  <a:srgbClr val="FF0000"/>
                </a:solidFill>
              </a:rPr>
              <a:t>(</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endParaRPr lang="en-US" altLang="zh-CN">
              <a:solidFill>
                <a:srgbClr val="FF0000"/>
              </a:solidFill>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1907704" y="1600200"/>
            <a:ext cx="5338936" cy="4525963"/>
          </a:xfrm>
        </p:spPr>
        <p:txBody>
          <a:bodyPr/>
          <a:lstStyle/>
          <a:p>
            <a:pPr eaLnBrk="1" hangingPunct="1"/>
            <a:r>
              <a:rPr lang="en-US" altLang="zh-CN" dirty="0"/>
              <a:t>{</a:t>
            </a:r>
            <a:r>
              <a:rPr lang="en-US" altLang="zh-CN" dirty="0" err="1"/>
              <a:t>a,b,c</a:t>
            </a:r>
            <a:r>
              <a:rPr lang="en-US" altLang="zh-CN" dirty="0"/>
              <a:t>}</a:t>
            </a:r>
            <a:r>
              <a:rPr lang="en-US" altLang="zh-CN" dirty="0">
                <a:sym typeface="Symbol" panose="05050102010706020507" pitchFamily="18" charset="2"/>
              </a:rPr>
              <a:t>{2,3} = ___</a:t>
            </a:r>
            <a:endParaRPr lang="en-US" altLang="zh-CN" dirty="0">
              <a:sym typeface="Symbol" panose="05050102010706020507" pitchFamily="18" charset="2"/>
            </a:endParaRPr>
          </a:p>
          <a:p>
            <a:pPr eaLnBrk="1" hangingPunct="1"/>
            <a:r>
              <a:rPr lang="en-US" altLang="zh-CN" dirty="0">
                <a:solidFill>
                  <a:schemeClr val="accent2"/>
                </a:solidFill>
                <a:sym typeface="Symbol" panose="05050102010706020507" pitchFamily="18" charset="2"/>
              </a:rPr>
              <a:t>{2,4,6}</a:t>
            </a:r>
            <a:r>
              <a:rPr lang="en-US" altLang="zh-CN" dirty="0">
                <a:sym typeface="Symbol" panose="05050102010706020507" pitchFamily="18" charset="2"/>
              </a:rPr>
              <a:t></a:t>
            </a:r>
            <a:r>
              <a:rPr lang="en-US" altLang="zh-CN" dirty="0">
                <a:solidFill>
                  <a:srgbClr val="FF0000"/>
                </a:solidFill>
                <a:sym typeface="Symbol" panose="05050102010706020507" pitchFamily="18" charset="2"/>
              </a:rPr>
              <a:t>{3,4,5}</a:t>
            </a:r>
            <a:r>
              <a:rPr lang="en-US" altLang="zh-CN" dirty="0">
                <a:sym typeface="Symbol" panose="05050102010706020507" pitchFamily="18" charset="2"/>
              </a:rPr>
              <a:t> = ______</a:t>
            </a:r>
            <a:endParaRPr lang="en-US" altLang="zh-CN" dirty="0">
              <a:sym typeface="Symbol" panose="05050102010706020507" pitchFamily="18" charset="2"/>
            </a:endParaRPr>
          </a:p>
        </p:txBody>
      </p:sp>
      <p:sp>
        <p:nvSpPr>
          <p:cNvPr id="39939" name="Freeform 3"/>
          <p:cNvSpPr/>
          <p:nvPr/>
        </p:nvSpPr>
        <p:spPr bwMode="auto">
          <a:xfrm>
            <a:off x="3874617" y="4114800"/>
            <a:ext cx="968375" cy="939800"/>
          </a:xfrm>
          <a:custGeom>
            <a:avLst/>
            <a:gdLst>
              <a:gd name="T0" fmla="*/ 2147483646 w 610"/>
              <a:gd name="T1" fmla="*/ 2147483646 h 592"/>
              <a:gd name="T2" fmla="*/ 2147483646 w 610"/>
              <a:gd name="T3" fmla="*/ 2147483646 h 592"/>
              <a:gd name="T4" fmla="*/ 2147483646 w 610"/>
              <a:gd name="T5" fmla="*/ 2147483646 h 592"/>
              <a:gd name="T6" fmla="*/ 2147483646 w 610"/>
              <a:gd name="T7" fmla="*/ 2147483646 h 592"/>
              <a:gd name="T8" fmla="*/ 2147483646 w 610"/>
              <a:gd name="T9" fmla="*/ 2147483646 h 592"/>
              <a:gd name="T10" fmla="*/ 2147483646 w 610"/>
              <a:gd name="T11" fmla="*/ 2147483646 h 592"/>
              <a:gd name="T12" fmla="*/ 2147483646 w 610"/>
              <a:gd name="T13" fmla="*/ 2147483646 h 592"/>
              <a:gd name="T14" fmla="*/ 2147483646 w 610"/>
              <a:gd name="T15" fmla="*/ 2147483646 h 592"/>
              <a:gd name="T16" fmla="*/ 2147483646 w 610"/>
              <a:gd name="T17" fmla="*/ 2147483646 h 592"/>
              <a:gd name="T18" fmla="*/ 2147483646 w 610"/>
              <a:gd name="T19" fmla="*/ 2147483646 h 592"/>
              <a:gd name="T20" fmla="*/ 2147483646 w 610"/>
              <a:gd name="T21" fmla="*/ 2147483646 h 592"/>
              <a:gd name="T22" fmla="*/ 2147483646 w 610"/>
              <a:gd name="T23" fmla="*/ 2147483646 h 592"/>
              <a:gd name="T24" fmla="*/ 2147483646 w 610"/>
              <a:gd name="T25" fmla="*/ 2147483646 h 5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0" h="592">
                <a:moveTo>
                  <a:pt x="41" y="569"/>
                </a:moveTo>
                <a:cubicBezTo>
                  <a:pt x="9" y="471"/>
                  <a:pt x="0" y="372"/>
                  <a:pt x="14" y="270"/>
                </a:cubicBezTo>
                <a:cubicBezTo>
                  <a:pt x="7" y="210"/>
                  <a:pt x="23" y="130"/>
                  <a:pt x="25" y="74"/>
                </a:cubicBezTo>
                <a:cubicBezTo>
                  <a:pt x="26" y="57"/>
                  <a:pt x="25" y="31"/>
                  <a:pt x="41" y="26"/>
                </a:cubicBezTo>
                <a:cubicBezTo>
                  <a:pt x="86" y="11"/>
                  <a:pt x="57" y="19"/>
                  <a:pt x="130" y="10"/>
                </a:cubicBezTo>
                <a:cubicBezTo>
                  <a:pt x="165" y="0"/>
                  <a:pt x="208" y="17"/>
                  <a:pt x="244" y="10"/>
                </a:cubicBezTo>
                <a:cubicBezTo>
                  <a:pt x="355" y="13"/>
                  <a:pt x="438" y="10"/>
                  <a:pt x="576" y="26"/>
                </a:cubicBezTo>
                <a:cubicBezTo>
                  <a:pt x="590" y="68"/>
                  <a:pt x="565" y="84"/>
                  <a:pt x="573" y="140"/>
                </a:cubicBezTo>
                <a:cubicBezTo>
                  <a:pt x="577" y="162"/>
                  <a:pt x="608" y="265"/>
                  <a:pt x="608" y="285"/>
                </a:cubicBezTo>
                <a:cubicBezTo>
                  <a:pt x="608" y="394"/>
                  <a:pt x="610" y="484"/>
                  <a:pt x="576" y="585"/>
                </a:cubicBezTo>
                <a:cubicBezTo>
                  <a:pt x="574" y="592"/>
                  <a:pt x="431" y="559"/>
                  <a:pt x="422" y="561"/>
                </a:cubicBezTo>
                <a:cubicBezTo>
                  <a:pt x="315" y="583"/>
                  <a:pt x="288" y="568"/>
                  <a:pt x="179" y="577"/>
                </a:cubicBezTo>
                <a:cubicBezTo>
                  <a:pt x="140" y="564"/>
                  <a:pt x="98" y="586"/>
                  <a:pt x="81" y="569"/>
                </a:cubicBezTo>
              </a:path>
            </a:pathLst>
          </a:custGeom>
          <a:solidFill>
            <a:srgbClr val="008000">
              <a:alpha val="50195"/>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p:cNvSpPr>
            <a:spLocks noGrp="1" noChangeArrowheads="1"/>
          </p:cNvSpPr>
          <p:nvPr>
            <p:ph type="title"/>
          </p:nvPr>
        </p:nvSpPr>
        <p:spPr/>
        <p:txBody>
          <a:bodyPr/>
          <a:lstStyle/>
          <a:p>
            <a:pPr eaLnBrk="1" hangingPunct="1"/>
            <a:r>
              <a:rPr lang="en-US" altLang="zh-CN" b="1" dirty="0"/>
              <a:t>Intersection Examples</a:t>
            </a:r>
            <a:endParaRPr lang="en-US" altLang="zh-CN" b="1" dirty="0"/>
          </a:p>
        </p:txBody>
      </p:sp>
      <p:grpSp>
        <p:nvGrpSpPr>
          <p:cNvPr id="39942" name="Group 6"/>
          <p:cNvGrpSpPr/>
          <p:nvPr/>
        </p:nvGrpSpPr>
        <p:grpSpPr bwMode="auto">
          <a:xfrm>
            <a:off x="2669704" y="3276600"/>
            <a:ext cx="3352800" cy="2590800"/>
            <a:chOff x="768" y="2064"/>
            <a:chExt cx="2112" cy="1632"/>
          </a:xfrm>
        </p:grpSpPr>
        <p:sp>
          <p:nvSpPr>
            <p:cNvPr id="61448" name="Oval 7"/>
            <p:cNvSpPr>
              <a:spLocks noChangeArrowheads="1"/>
            </p:cNvSpPr>
            <p:nvPr/>
          </p:nvSpPr>
          <p:spPr bwMode="auto">
            <a:xfrm>
              <a:off x="768" y="2592"/>
              <a:ext cx="2112" cy="576"/>
            </a:xfrm>
            <a:prstGeom prst="ellipse">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49" name="Oval 8"/>
            <p:cNvSpPr>
              <a:spLocks noChangeArrowheads="1"/>
            </p:cNvSpPr>
            <p:nvPr/>
          </p:nvSpPr>
          <p:spPr bwMode="auto">
            <a:xfrm>
              <a:off x="1536" y="2064"/>
              <a:ext cx="576" cy="1632"/>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50" name="WordArt 9"/>
            <p:cNvSpPr>
              <a:spLocks noChangeArrowheads="1" noChangeShapeType="1" noTextEdit="1"/>
            </p:cNvSpPr>
            <p:nvPr/>
          </p:nvSpPr>
          <p:spPr bwMode="auto">
            <a:xfrm>
              <a:off x="1200" y="2736"/>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2</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61451" name="WordArt 10"/>
            <p:cNvSpPr>
              <a:spLocks noChangeArrowheads="1" noChangeShapeType="1" noTextEdit="1"/>
            </p:cNvSpPr>
            <p:nvPr/>
          </p:nvSpPr>
          <p:spPr bwMode="auto">
            <a:xfrm>
              <a:off x="1776" y="2208"/>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3</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61452" name="WordArt 11"/>
            <p:cNvSpPr>
              <a:spLocks noChangeArrowheads="1" noChangeShapeType="1" noTextEdit="1"/>
            </p:cNvSpPr>
            <p:nvPr/>
          </p:nvSpPr>
          <p:spPr bwMode="auto">
            <a:xfrm>
              <a:off x="1728" y="3264"/>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5</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61453" name="WordArt 12"/>
            <p:cNvSpPr>
              <a:spLocks noChangeArrowheads="1" noChangeShapeType="1" noTextEdit="1"/>
            </p:cNvSpPr>
            <p:nvPr/>
          </p:nvSpPr>
          <p:spPr bwMode="auto">
            <a:xfrm>
              <a:off x="2304" y="2784"/>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6</a:t>
              </a:r>
              <a:endParaRPr lang="zh-CN" altLang="en-US" sz="3600" kern="10">
                <a:ln w="9525">
                  <a:solidFill>
                    <a:srgbClr val="000000"/>
                  </a:solidFill>
                  <a:round/>
                </a:ln>
                <a:solidFill>
                  <a:srgbClr val="000000"/>
                </a:solidFill>
                <a:latin typeface="Arial Black" panose="020B0A04020102020204" pitchFamily="34" charset="0"/>
              </a:endParaRPr>
            </a:p>
          </p:txBody>
        </p:sp>
        <p:sp>
          <p:nvSpPr>
            <p:cNvPr id="61454" name="WordArt 13"/>
            <p:cNvSpPr>
              <a:spLocks noChangeArrowheads="1" noChangeShapeType="1" noTextEdit="1"/>
            </p:cNvSpPr>
            <p:nvPr/>
          </p:nvSpPr>
          <p:spPr bwMode="auto">
            <a:xfrm>
              <a:off x="1728" y="2784"/>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ln>
                  <a:solidFill>
                    <a:srgbClr val="000000"/>
                  </a:solidFill>
                  <a:latin typeface="Arial Black" panose="020B0A04020102020204" pitchFamily="34" charset="0"/>
                </a:rPr>
                <a:t>4</a:t>
              </a:r>
              <a:endParaRPr lang="zh-CN" altLang="en-US" sz="3600" kern="10">
                <a:ln w="9525">
                  <a:solidFill>
                    <a:srgbClr val="000000"/>
                  </a:solidFill>
                  <a:round/>
                </a:ln>
                <a:solidFill>
                  <a:srgbClr val="000000"/>
                </a:solidFill>
                <a:latin typeface="Arial Black" panose="020B0A04020102020204" pitchFamily="34" charset="0"/>
              </a:endParaRPr>
            </a:p>
          </p:txBody>
        </p:sp>
      </p:grpSp>
      <p:sp>
        <p:nvSpPr>
          <p:cNvPr id="39950" name="Text Box 14"/>
          <p:cNvSpPr txBox="1">
            <a:spLocks noChangeArrowheads="1"/>
          </p:cNvSpPr>
          <p:nvPr/>
        </p:nvSpPr>
        <p:spPr bwMode="auto">
          <a:xfrm>
            <a:off x="5158904" y="148431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p:txBody>
      </p:sp>
      <p:sp>
        <p:nvSpPr>
          <p:cNvPr id="39951" name="Text Box 15"/>
          <p:cNvSpPr txBox="1">
            <a:spLocks noChangeArrowheads="1"/>
          </p:cNvSpPr>
          <p:nvPr/>
        </p:nvSpPr>
        <p:spPr bwMode="auto">
          <a:xfrm>
            <a:off x="5735167" y="2060575"/>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a:solidFill>
                  <a:srgbClr val="006600"/>
                </a:solidFill>
                <a:latin typeface="Times New Roman" panose="02020603050405020304" pitchFamily="18" charset="0"/>
                <a:sym typeface="Symbol" panose="05050102010706020507" pitchFamily="18" charset="2"/>
              </a:rPr>
              <a:t>{4}</a:t>
            </a:r>
            <a:endParaRPr lang="en-US" altLang="zh-CN" sz="2400">
              <a:solidFill>
                <a:srgbClr val="006600"/>
              </a:solidFill>
              <a:latin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 calcmode="lin" valueType="num">
                                      <p:cBhvr>
                                        <p:cTn id="7" dur="500" fill="hold"/>
                                        <p:tgtEl>
                                          <p:spTgt spid="39950"/>
                                        </p:tgtEl>
                                        <p:attrNameLst>
                                          <p:attrName>ppt_w</p:attrName>
                                        </p:attrNameLst>
                                      </p:cBhvr>
                                      <p:tavLst>
                                        <p:tav tm="0">
                                          <p:val>
                                            <p:strVal val="4*#ppt_w"/>
                                          </p:val>
                                        </p:tav>
                                        <p:tav tm="100000">
                                          <p:val>
                                            <p:strVal val="#ppt_w"/>
                                          </p:val>
                                        </p:tav>
                                      </p:tavLst>
                                    </p:anim>
                                    <p:anim calcmode="lin" valueType="num">
                                      <p:cBhvr>
                                        <p:cTn id="8" dur="500" fill="hold"/>
                                        <p:tgtEl>
                                          <p:spTgt spid="3995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CLAP.WAV"/>
                                        </p:tgtEl>
                                      </p:cMediaNode>
                                    </p:audio>
                                  </p:sub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9951"/>
                                        </p:tgtEl>
                                        <p:attrNameLst>
                                          <p:attrName>style.visibility</p:attrName>
                                        </p:attrNameLst>
                                      </p:cBhvr>
                                      <p:to>
                                        <p:strVal val="visible"/>
                                      </p:to>
                                    </p:set>
                                    <p:anim calcmode="lin" valueType="num">
                                      <p:cBhvr>
                                        <p:cTn id="13" dur="500" fill="hold"/>
                                        <p:tgtEl>
                                          <p:spTgt spid="39951"/>
                                        </p:tgtEl>
                                        <p:attrNameLst>
                                          <p:attrName>ppt_w</p:attrName>
                                        </p:attrNameLst>
                                      </p:cBhvr>
                                      <p:tavLst>
                                        <p:tav tm="0">
                                          <p:val>
                                            <p:strVal val="4*#ppt_w"/>
                                          </p:val>
                                        </p:tav>
                                        <p:tav tm="100000">
                                          <p:val>
                                            <p:strVal val="#ppt_w"/>
                                          </p:val>
                                        </p:tav>
                                      </p:tavLst>
                                    </p:anim>
                                    <p:anim calcmode="lin" valueType="num">
                                      <p:cBhvr>
                                        <p:cTn id="14" dur="500" fill="hold"/>
                                        <p:tgtEl>
                                          <p:spTgt spid="3995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2" name="APPLAUSE.WAV"/>
                                        </p:tgtEl>
                                      </p:cMediaNode>
                                    </p:audio>
                                  </p:subTnLst>
                                </p:cTn>
                              </p:par>
                            </p:childTnLst>
                          </p:cTn>
                        </p:par>
                      </p:childTnLst>
                    </p:cTn>
                  </p:par>
                  <p:par>
                    <p:cTn id="15" fill="hold">
                      <p:stCondLst>
                        <p:cond delay="indefinite"/>
                      </p:stCondLst>
                      <p:childTnLst>
                        <p:par>
                          <p:cTn id="16" fill="hold">
                            <p:stCondLst>
                              <p:cond delay="0"/>
                            </p:stCondLst>
                            <p:childTnLst>
                              <p:par>
                                <p:cTn id="17" presetID="23" presetClass="entr" presetSubtype="528" fill="hold" nodeType="clickEffect">
                                  <p:stCondLst>
                                    <p:cond delay="0"/>
                                  </p:stCondLst>
                                  <p:childTnLst>
                                    <p:set>
                                      <p:cBhvr>
                                        <p:cTn id="18" dur="1" fill="hold">
                                          <p:stCondLst>
                                            <p:cond delay="0"/>
                                          </p:stCondLst>
                                        </p:cTn>
                                        <p:tgtEl>
                                          <p:spTgt spid="39942"/>
                                        </p:tgtEl>
                                        <p:attrNameLst>
                                          <p:attrName>style.visibility</p:attrName>
                                        </p:attrNameLst>
                                      </p:cBhvr>
                                      <p:to>
                                        <p:strVal val="visible"/>
                                      </p:to>
                                    </p:set>
                                    <p:anim calcmode="lin" valueType="num">
                                      <p:cBhvr>
                                        <p:cTn id="19" dur="500" fill="hold"/>
                                        <p:tgtEl>
                                          <p:spTgt spid="39942"/>
                                        </p:tgtEl>
                                        <p:attrNameLst>
                                          <p:attrName>ppt_w</p:attrName>
                                        </p:attrNameLst>
                                      </p:cBhvr>
                                      <p:tavLst>
                                        <p:tav tm="0">
                                          <p:val>
                                            <p:fltVal val="0"/>
                                          </p:val>
                                        </p:tav>
                                        <p:tav tm="100000">
                                          <p:val>
                                            <p:strVal val="#ppt_w"/>
                                          </p:val>
                                        </p:tav>
                                      </p:tavLst>
                                    </p:anim>
                                    <p:anim calcmode="lin" valueType="num">
                                      <p:cBhvr>
                                        <p:cTn id="20" dur="500" fill="hold"/>
                                        <p:tgtEl>
                                          <p:spTgt spid="39942"/>
                                        </p:tgtEl>
                                        <p:attrNameLst>
                                          <p:attrName>ppt_h</p:attrName>
                                        </p:attrNameLst>
                                      </p:cBhvr>
                                      <p:tavLst>
                                        <p:tav tm="0">
                                          <p:val>
                                            <p:fltVal val="0"/>
                                          </p:val>
                                        </p:tav>
                                        <p:tav tm="100000">
                                          <p:val>
                                            <p:strVal val="#ppt_h"/>
                                          </p:val>
                                        </p:tav>
                                      </p:tavLst>
                                    </p:anim>
                                    <p:anim calcmode="lin" valueType="num">
                                      <p:cBhvr>
                                        <p:cTn id="21" dur="500" fill="hold"/>
                                        <p:tgtEl>
                                          <p:spTgt spid="39942"/>
                                        </p:tgtEl>
                                        <p:attrNameLst>
                                          <p:attrName>ppt_x</p:attrName>
                                        </p:attrNameLst>
                                      </p:cBhvr>
                                      <p:tavLst>
                                        <p:tav tm="0">
                                          <p:val>
                                            <p:fltVal val="0.5"/>
                                          </p:val>
                                        </p:tav>
                                        <p:tav tm="100000">
                                          <p:val>
                                            <p:strVal val="#ppt_x"/>
                                          </p:val>
                                        </p:tav>
                                      </p:tavLst>
                                    </p:anim>
                                    <p:anim calcmode="lin" valueType="num">
                                      <p:cBhvr>
                                        <p:cTn id="22" dur="500" fill="hold"/>
                                        <p:tgtEl>
                                          <p:spTgt spid="39942"/>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EXPLODE.WAV"/>
                                        </p:tgtEl>
                                      </p:cMediaNode>
                                    </p:audio>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939"/>
                                        </p:tgtEl>
                                        <p:attrNameLst>
                                          <p:attrName>style.visibility</p:attrName>
                                        </p:attrNameLst>
                                      </p:cBhvr>
                                      <p:to>
                                        <p:strVal val="visible"/>
                                      </p:to>
                                    </p:set>
                                    <p:animEffect transition="in" filter="dissolve">
                                      <p:cBhvr>
                                        <p:cTn id="27" dur="500"/>
                                        <p:tgtEl>
                                          <p:spTgt spid="39939"/>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utoUpdateAnimBg="0"/>
      <p:bldP spid="3995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4477425" y="4581128"/>
            <a:ext cx="4666575" cy="2002483"/>
          </a:xfrm>
        </p:spPr>
        <p:txBody>
          <a:bodyPr/>
          <a:lstStyle/>
          <a:p>
            <a:pPr algn="l"/>
            <a:r>
              <a:rPr lang="en-US" altLang="zh-CN" sz="2400" dirty="0"/>
              <a:t>A Venn diagram showing a union of the Chinese tea set and the Green tea set. At the intersection of these sets are different types of Chinese green tea.</a:t>
            </a:r>
            <a:endParaRPr lang="zh-CN" altLang="en-US" sz="2400" dirty="0"/>
          </a:p>
        </p:txBody>
      </p:sp>
      <p:pic>
        <p:nvPicPr>
          <p:cNvPr id="63491" name="Picture 2" descr="teavenn"/>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95288" y="53975"/>
            <a:ext cx="7808912" cy="4392613"/>
          </a:xfrm>
          <a:noFill/>
          <a:extLst>
            <a:ext uri="{909E8E84-426E-40DD-AFC4-6F175D3DCCD1}">
              <a14:hiddenFill xmlns:a14="http://schemas.microsoft.com/office/drawing/2010/main">
                <a:solidFill>
                  <a:srgbClr val="FFFFFF"/>
                </a:solidFill>
              </a14:hiddenFill>
            </a:ext>
          </a:extLst>
        </p:spPr>
      </p:pic>
      <p:pic>
        <p:nvPicPr>
          <p:cNvPr id="63492" name="Picture 4" descr="Venn diagrams, set theory and t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382813"/>
            <a:ext cx="4265088" cy="23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b="1" dirty="0"/>
              <a:t>Disjointedness</a:t>
            </a:r>
            <a:r>
              <a:rPr lang="en-US" altLang="zh-CN" dirty="0"/>
              <a:t> </a:t>
            </a:r>
            <a:r>
              <a:rPr lang="zh-CN" altLang="en-US" b="1" dirty="0">
                <a:latin typeface="微软雅黑" panose="020B0503020204020204" pitchFamily="34" charset="-122"/>
                <a:ea typeface="微软雅黑" panose="020B0503020204020204" pitchFamily="34" charset="-122"/>
              </a:rPr>
              <a:t>互斥</a:t>
            </a:r>
            <a:endParaRPr lang="zh-CN" altLang="en-US" b="1" dirty="0">
              <a:latin typeface="微软雅黑" panose="020B0503020204020204" pitchFamily="34" charset="-122"/>
              <a:ea typeface="微软雅黑" panose="020B0503020204020204" pitchFamily="34" charset="-122"/>
            </a:endParaRPr>
          </a:p>
        </p:txBody>
      </p:sp>
      <p:sp>
        <p:nvSpPr>
          <p:cNvPr id="65539" name="Rectangle 3"/>
          <p:cNvSpPr>
            <a:spLocks noGrp="1" noChangeArrowheads="1"/>
          </p:cNvSpPr>
          <p:nvPr>
            <p:ph type="body" idx="1"/>
          </p:nvPr>
        </p:nvSpPr>
        <p:spPr/>
        <p:txBody>
          <a:bodyPr/>
          <a:lstStyle/>
          <a:p>
            <a:pPr eaLnBrk="1" hangingPunct="1"/>
            <a:r>
              <a:rPr lang="en-US" altLang="zh-CN"/>
              <a:t>Two sets </a:t>
            </a:r>
            <a:r>
              <a:rPr lang="en-US" altLang="zh-CN" i="1"/>
              <a:t>A</a:t>
            </a:r>
            <a:r>
              <a:rPr lang="en-US" altLang="zh-CN"/>
              <a:t>, </a:t>
            </a:r>
            <a:r>
              <a:rPr lang="en-US" altLang="zh-CN" i="1"/>
              <a:t>B</a:t>
            </a:r>
            <a:r>
              <a:rPr lang="en-US" altLang="zh-CN"/>
              <a:t> are called</a:t>
            </a:r>
            <a:br>
              <a:rPr lang="en-US" altLang="zh-CN"/>
            </a:br>
            <a:r>
              <a:rPr lang="en-US" altLang="zh-CN" i="1"/>
              <a:t>disjoint</a:t>
            </a:r>
            <a:r>
              <a:rPr lang="en-US" altLang="zh-CN"/>
              <a:t> (</a:t>
            </a:r>
            <a:r>
              <a:rPr lang="en-US" altLang="zh-CN" i="1"/>
              <a:t>i.e.</a:t>
            </a:r>
            <a:r>
              <a:rPr lang="en-US" altLang="zh-CN"/>
              <a:t>, unjoined)</a:t>
            </a:r>
            <a:br>
              <a:rPr lang="en-US" altLang="zh-CN"/>
            </a:br>
            <a:r>
              <a:rPr lang="en-US" altLang="zh-CN"/>
              <a:t>iff their intersection is</a:t>
            </a:r>
            <a:br>
              <a:rPr lang="en-US" altLang="zh-CN"/>
            </a:br>
            <a:r>
              <a:rPr lang="en-US" altLang="zh-CN"/>
              <a:t>empty.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rPr>
              <a:t>=</a:t>
            </a:r>
            <a:r>
              <a:rPr lang="en-US" altLang="zh-CN">
                <a:solidFill>
                  <a:srgbClr val="FF0000"/>
                </a:solidFill>
                <a:sym typeface="Symbol" panose="05050102010706020507" pitchFamily="18" charset="2"/>
              </a:rPr>
              <a:t></a:t>
            </a:r>
            <a:r>
              <a:rPr lang="en-US" altLang="zh-CN">
                <a:sym typeface="Symbol" panose="05050102010706020507" pitchFamily="18" charset="2"/>
              </a:rPr>
              <a:t>)</a:t>
            </a:r>
            <a:endParaRPr lang="en-US" altLang="zh-CN">
              <a:sym typeface="Symbol" panose="05050102010706020507" pitchFamily="18" charset="2"/>
            </a:endParaRPr>
          </a:p>
          <a:p>
            <a:pPr eaLnBrk="1" hangingPunct="1"/>
            <a:r>
              <a:rPr lang="en-US" altLang="zh-CN"/>
              <a:t>Example: the set of even</a:t>
            </a:r>
            <a:br>
              <a:rPr lang="en-US" altLang="zh-CN"/>
            </a:br>
            <a:r>
              <a:rPr lang="en-US" altLang="zh-CN"/>
              <a:t>integers is disjoint with</a:t>
            </a:r>
            <a:br>
              <a:rPr lang="en-US" altLang="zh-CN"/>
            </a:br>
            <a:r>
              <a:rPr lang="en-US" altLang="zh-CN"/>
              <a:t>the set of odd integers.</a:t>
            </a:r>
            <a:endParaRPr lang="en-US" altLang="zh-CN"/>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z="4000" b="1" dirty="0"/>
              <a:t>Inclusion-Exclusion Principle</a:t>
            </a:r>
            <a:br>
              <a:rPr lang="en-US" altLang="zh-CN" sz="4000" b="1" dirty="0"/>
            </a:br>
            <a:r>
              <a:rPr lang="zh-CN" altLang="en-US" sz="4000" b="1" dirty="0">
                <a:latin typeface="微软雅黑" panose="020B0503020204020204" pitchFamily="34" charset="-122"/>
                <a:ea typeface="微软雅黑" panose="020B0503020204020204" pitchFamily="34" charset="-122"/>
              </a:rPr>
              <a:t>容斥原理</a:t>
            </a:r>
            <a:endParaRPr lang="zh-CN" altLang="en-US" sz="4000" b="1" dirty="0">
              <a:latin typeface="微软雅黑" panose="020B0503020204020204" pitchFamily="34" charset="-122"/>
              <a:ea typeface="微软雅黑" panose="020B0503020204020204" pitchFamily="34" charset="-122"/>
            </a:endParaRPr>
          </a:p>
        </p:txBody>
      </p:sp>
      <p:sp>
        <p:nvSpPr>
          <p:cNvPr id="67587" name="Rectangle 3"/>
          <p:cNvSpPr>
            <a:spLocks noGrp="1" noChangeArrowheads="1"/>
          </p:cNvSpPr>
          <p:nvPr>
            <p:ph type="body" idx="1"/>
          </p:nvPr>
        </p:nvSpPr>
        <p:spPr>
          <a:xfrm>
            <a:off x="684213" y="1484313"/>
            <a:ext cx="7772400" cy="4267200"/>
          </a:xfrm>
        </p:spPr>
        <p:txBody>
          <a:bodyPr/>
          <a:lstStyle/>
          <a:p>
            <a:pPr eaLnBrk="1" hangingPunct="1"/>
            <a:r>
              <a:rPr lang="en-US" altLang="zh-CN" dirty="0"/>
              <a:t>How many elements are in </a:t>
            </a:r>
            <a:r>
              <a:rPr lang="en-US" altLang="zh-CN" i="1" dirty="0"/>
              <a:t>A</a:t>
            </a:r>
            <a:r>
              <a:rPr lang="en-US" altLang="zh-CN" dirty="0">
                <a:sym typeface="Symbol" panose="05050102010706020507" pitchFamily="18" charset="2"/>
              </a:rPr>
              <a:t></a:t>
            </a:r>
            <a:r>
              <a:rPr lang="en-US" altLang="zh-CN" i="1" dirty="0"/>
              <a:t>B</a:t>
            </a:r>
            <a:r>
              <a:rPr lang="en-US" altLang="zh-CN" dirty="0"/>
              <a:t>?</a:t>
            </a:r>
            <a:br>
              <a:rPr lang="en-US" altLang="zh-CN" dirty="0"/>
            </a:br>
            <a:r>
              <a:rPr lang="en-US" altLang="zh-CN" dirty="0"/>
              <a:t> </a:t>
            </a:r>
            <a:r>
              <a:rPr lang="en-US" altLang="zh-CN" dirty="0">
                <a:solidFill>
                  <a:srgbClr val="FF0000"/>
                </a:solidFill>
              </a:rPr>
              <a:t>|</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a:t>
            </a:r>
            <a:r>
              <a:rPr lang="en-US" altLang="zh-CN" dirty="0">
                <a:solidFill>
                  <a:srgbClr val="FF0000"/>
                </a:solidFill>
              </a:rPr>
              <a:t>|</a:t>
            </a:r>
            <a:r>
              <a:rPr lang="en-US" altLang="zh-CN" i="1" dirty="0">
                <a:solidFill>
                  <a:srgbClr val="FF0000"/>
                </a:solidFill>
              </a:rPr>
              <a:t> = |A| </a:t>
            </a:r>
            <a:r>
              <a:rPr lang="en-US" altLang="zh-CN" dirty="0">
                <a:solidFill>
                  <a:srgbClr val="FF0000"/>
                </a:solidFill>
                <a:sym typeface="Symbol" panose="05050102010706020507" pitchFamily="18" charset="2"/>
              </a:rPr>
              <a:t></a:t>
            </a:r>
            <a:r>
              <a:rPr lang="en-US" altLang="zh-CN" i="1" dirty="0">
                <a:solidFill>
                  <a:srgbClr val="FF0000"/>
                </a:solidFill>
              </a:rPr>
              <a:t> |B|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a:t>
            </a:r>
            <a:endParaRPr lang="en-US" altLang="zh-CN" dirty="0">
              <a:solidFill>
                <a:srgbClr val="FF0000"/>
              </a:solidFill>
              <a:sym typeface="Symbol" panose="05050102010706020507" pitchFamily="18" charset="2"/>
            </a:endParaRPr>
          </a:p>
          <a:p>
            <a:pPr eaLnBrk="1" hangingPunct="1"/>
            <a:r>
              <a:rPr lang="en-US" altLang="zh-CN" dirty="0">
                <a:sym typeface="Symbol" panose="05050102010706020507" pitchFamily="18" charset="2"/>
              </a:rPr>
              <a:t>Example: How many students are on our class email list?  Consider set </a:t>
            </a:r>
            <a:r>
              <a:rPr lang="en-US" altLang="zh-CN" i="1" dirty="0">
                <a:solidFill>
                  <a:srgbClr val="FF0000"/>
                </a:solidFill>
                <a:sym typeface="Symbol" panose="05050102010706020507" pitchFamily="18" charset="2"/>
              </a:rPr>
              <a:t>E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I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M</a:t>
            </a:r>
            <a:r>
              <a:rPr lang="en-US" altLang="zh-CN" dirty="0">
                <a:sym typeface="Symbol" panose="05050102010706020507" pitchFamily="18" charset="2"/>
              </a:rPr>
              <a:t>, </a:t>
            </a:r>
            <a:br>
              <a:rPr lang="en-US" altLang="zh-CN" dirty="0">
                <a:sym typeface="Symbol" panose="05050102010706020507" pitchFamily="18" charset="2"/>
              </a:rPr>
            </a:br>
            <a:r>
              <a:rPr lang="en-US" altLang="zh-CN" i="1" dirty="0">
                <a:sym typeface="Symbol" panose="05050102010706020507" pitchFamily="18" charset="2"/>
              </a:rPr>
              <a:t>I</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turned in an information sheet}</a:t>
            </a:r>
            <a:br>
              <a:rPr lang="en-US" altLang="zh-CN" dirty="0">
                <a:sym typeface="Symbol" panose="05050102010706020507" pitchFamily="18" charset="2"/>
              </a:rPr>
            </a:br>
            <a:r>
              <a:rPr lang="en-US" altLang="zh-CN" i="1" dirty="0">
                <a:sym typeface="Symbol" panose="05050102010706020507" pitchFamily="18" charset="2"/>
              </a:rPr>
              <a:t>M</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 </a:t>
            </a:r>
            <a:r>
              <a:rPr lang="en-US" altLang="zh-CN" i="1" dirty="0">
                <a:sym typeface="Symbol" panose="05050102010706020507" pitchFamily="18" charset="2"/>
              </a:rPr>
              <a:t>s </a:t>
            </a:r>
            <a:r>
              <a:rPr lang="en-US" altLang="zh-CN" dirty="0">
                <a:sym typeface="Symbol" panose="05050102010706020507" pitchFamily="18" charset="2"/>
              </a:rPr>
              <a:t>sent the TAs their email address}</a:t>
            </a:r>
            <a:endParaRPr lang="en-US" altLang="zh-CN" dirty="0">
              <a:sym typeface="Symbol" panose="05050102010706020507" pitchFamily="18" charset="2"/>
            </a:endParaRPr>
          </a:p>
          <a:p>
            <a:pPr eaLnBrk="1" hangingPunct="1"/>
            <a:r>
              <a:rPr lang="en-US" altLang="zh-CN" dirty="0">
                <a:sym typeface="Symbol" panose="05050102010706020507" pitchFamily="18" charset="2"/>
              </a:rPr>
              <a:t>Some students did both!</a:t>
            </a:r>
            <a:br>
              <a:rPr lang="en-US" altLang="zh-CN" dirty="0">
                <a:sym typeface="Symbol" panose="05050102010706020507" pitchFamily="18" charset="2"/>
              </a:rPr>
            </a:b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E</a:t>
            </a:r>
            <a:r>
              <a:rPr lang="en-US" altLang="zh-CN" dirty="0">
                <a:solidFill>
                  <a:srgbClr val="FF0000"/>
                </a:solidFill>
                <a:sym typeface="Symbol" panose="05050102010706020507" pitchFamily="18" charset="2"/>
              </a:rPr>
              <a:t>| = </a:t>
            </a:r>
            <a:r>
              <a:rPr lang="en-US" altLang="zh-CN" dirty="0">
                <a:solidFill>
                  <a:srgbClr val="FF0000"/>
                </a:solidFill>
              </a:rPr>
              <a:t>|</a:t>
            </a:r>
            <a:r>
              <a:rPr lang="en-US" altLang="zh-CN" i="1" dirty="0">
                <a:solidFill>
                  <a:srgbClr val="FF0000"/>
                </a:solidFill>
              </a:rPr>
              <a:t>I</a:t>
            </a:r>
            <a:r>
              <a:rPr lang="en-US" altLang="zh-CN" dirty="0">
                <a:solidFill>
                  <a:srgbClr val="FF0000"/>
                </a:solidFill>
                <a:sym typeface="Symbol" panose="05050102010706020507" pitchFamily="18" charset="2"/>
              </a:rPr>
              <a:t></a:t>
            </a:r>
            <a:r>
              <a:rPr lang="en-US" altLang="zh-CN" i="1" dirty="0">
                <a:solidFill>
                  <a:srgbClr val="FF0000"/>
                </a:solidFill>
              </a:rPr>
              <a:t>M</a:t>
            </a:r>
            <a:r>
              <a:rPr lang="en-US" altLang="zh-CN" dirty="0">
                <a:solidFill>
                  <a:srgbClr val="FF0000"/>
                </a:solidFill>
              </a:rPr>
              <a:t>|</a:t>
            </a:r>
            <a:r>
              <a:rPr lang="en-US" altLang="zh-CN" i="1" dirty="0">
                <a:solidFill>
                  <a:srgbClr val="FF0000"/>
                </a:solidFill>
              </a:rPr>
              <a:t> = |I| </a:t>
            </a:r>
            <a:r>
              <a:rPr lang="en-US" altLang="zh-CN" dirty="0">
                <a:solidFill>
                  <a:srgbClr val="FF0000"/>
                </a:solidFill>
                <a:sym typeface="Symbol" panose="05050102010706020507" pitchFamily="18" charset="2"/>
              </a:rPr>
              <a:t></a:t>
            </a:r>
            <a:r>
              <a:rPr lang="en-US" altLang="zh-CN" i="1" dirty="0">
                <a:solidFill>
                  <a:srgbClr val="FF0000"/>
                </a:solidFill>
              </a:rPr>
              <a:t> |M|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M</a:t>
            </a:r>
            <a:r>
              <a:rPr lang="en-US" altLang="zh-CN" dirty="0">
                <a:solidFill>
                  <a:srgbClr val="FF0000"/>
                </a:solidFill>
                <a:sym typeface="Symbol" panose="05050102010706020507" pitchFamily="18" charset="2"/>
              </a:rPr>
              <a:t>|</a:t>
            </a:r>
            <a:endParaRPr lang="en-US" altLang="zh-CN" dirty="0">
              <a:solidFill>
                <a:srgbClr val="FF0000"/>
              </a:solidFill>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b="1" dirty="0"/>
              <a:t>Set Difference </a:t>
            </a:r>
            <a:r>
              <a:rPr lang="zh-CN" altLang="en-US" b="1" dirty="0">
                <a:latin typeface="微软雅黑" panose="020B0503020204020204" pitchFamily="34" charset="-122"/>
                <a:ea typeface="微软雅黑" panose="020B0503020204020204" pitchFamily="34" charset="-122"/>
              </a:rPr>
              <a:t>差集</a:t>
            </a:r>
            <a:endParaRPr lang="zh-CN" altLang="en-US" b="1" dirty="0">
              <a:latin typeface="微软雅黑" panose="020B0503020204020204" pitchFamily="34" charset="-122"/>
              <a:ea typeface="微软雅黑" panose="020B0503020204020204" pitchFamily="34" charset="-122"/>
            </a:endParaRPr>
          </a:p>
        </p:txBody>
      </p:sp>
      <p:sp>
        <p:nvSpPr>
          <p:cNvPr id="69635" name="Rectangle 3"/>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 </a:t>
            </a:r>
            <a:r>
              <a:rPr lang="en-US" altLang="zh-CN" i="1"/>
              <a:t>difference</a:t>
            </a:r>
            <a:r>
              <a:rPr lang="en-US" altLang="zh-CN"/>
              <a:t> </a:t>
            </a:r>
            <a:r>
              <a:rPr lang="en-US" altLang="zh-CN" i="1"/>
              <a:t>of A and B</a:t>
            </a:r>
            <a:r>
              <a:rPr lang="en-US" altLang="zh-CN"/>
              <a:t>, written </a:t>
            </a:r>
            <a:r>
              <a:rPr lang="en-US" altLang="zh-CN" i="1"/>
              <a:t>A</a:t>
            </a:r>
            <a:r>
              <a:rPr lang="en-US" altLang="zh-CN">
                <a:sym typeface="Symbol" panose="05050102010706020507" pitchFamily="18" charset="2"/>
              </a:rPr>
              <a:t></a:t>
            </a:r>
            <a:r>
              <a:rPr lang="en-US" altLang="zh-CN" i="1"/>
              <a:t>B</a:t>
            </a:r>
            <a:r>
              <a:rPr lang="en-US" altLang="zh-CN"/>
              <a:t>, is the set of all elements that are in </a:t>
            </a:r>
            <a:r>
              <a:rPr lang="en-US" altLang="zh-CN" i="1"/>
              <a:t>A</a:t>
            </a:r>
            <a:r>
              <a:rPr lang="en-US" altLang="zh-CN"/>
              <a:t> but not </a:t>
            </a:r>
            <a:r>
              <a:rPr lang="en-US" altLang="zh-CN" i="1"/>
              <a:t>B</a:t>
            </a:r>
            <a:r>
              <a:rPr lang="en-US" altLang="zh-CN"/>
              <a:t>.   Formally:</a:t>
            </a:r>
            <a:br>
              <a:rPr lang="en-US" altLang="zh-CN"/>
            </a:br>
            <a:r>
              <a:rPr lang="en-US" altLang="zh-CN"/>
              <a:t>	 </a:t>
            </a:r>
            <a:r>
              <a:rPr lang="en-US" altLang="zh-CN" i="1">
                <a:solidFill>
                  <a:srgbClr val="FF0000"/>
                </a:solidFill>
              </a:rPr>
              <a:t>A </a:t>
            </a:r>
            <a:r>
              <a:rPr lang="en-US" altLang="zh-CN">
                <a:solidFill>
                  <a:srgbClr val="FF0000"/>
                </a:solidFill>
                <a:sym typeface="Symbol" panose="05050102010706020507" pitchFamily="18" charset="2"/>
              </a:rPr>
              <a:t> </a:t>
            </a:r>
            <a:r>
              <a:rPr lang="en-US" altLang="zh-CN" i="1">
                <a:solidFill>
                  <a:srgbClr val="FF0000"/>
                </a:solidFill>
              </a:rPr>
              <a:t>B </a:t>
            </a:r>
            <a:r>
              <a:rPr lang="en-US" altLang="zh-CN">
                <a:solidFill>
                  <a:srgbClr val="FF0000"/>
                </a:solidFill>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 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 </a:t>
            </a:r>
            <a:r>
              <a:rPr lang="en-US" altLang="zh-CN">
                <a:solidFill>
                  <a:srgbClr val="FF0000"/>
                </a:solidFill>
                <a:sym typeface="Symbol" panose="05050102010706020507" pitchFamily="18" charset="2"/>
              </a:rPr>
              <a:t> x</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br>
              <a:rPr lang="en-US" altLang="zh-CN">
                <a:solidFill>
                  <a:srgbClr val="FF0000"/>
                </a:solidFill>
                <a:sym typeface="Symbol" panose="05050102010706020507" pitchFamily="18" charset="2"/>
              </a:rPr>
            </a:b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endParaRPr lang="en-US" altLang="zh-CN">
              <a:solidFill>
                <a:srgbClr val="FF0000"/>
              </a:solidFill>
            </a:endParaRPr>
          </a:p>
          <a:p>
            <a:pPr eaLnBrk="1" hangingPunct="1"/>
            <a:r>
              <a:rPr lang="en-US" altLang="zh-CN"/>
              <a:t>Also called: </a:t>
            </a:r>
            <a:br>
              <a:rPr lang="en-US" altLang="zh-CN"/>
            </a:br>
            <a:r>
              <a:rPr lang="en-US" altLang="zh-CN"/>
              <a:t>The </a:t>
            </a:r>
            <a:r>
              <a:rPr lang="en-US" altLang="zh-CN" i="1"/>
              <a:t>complement</a:t>
            </a:r>
            <a:r>
              <a:rPr lang="en-US" altLang="zh-CN"/>
              <a:t> </a:t>
            </a:r>
            <a:r>
              <a:rPr lang="en-US" altLang="zh-CN" i="1"/>
              <a:t>of</a:t>
            </a:r>
            <a:r>
              <a:rPr lang="en-US" altLang="zh-CN"/>
              <a:t> </a:t>
            </a:r>
            <a:r>
              <a:rPr lang="en-US" altLang="zh-CN" i="1"/>
              <a:t>B</a:t>
            </a:r>
            <a:r>
              <a:rPr lang="en-US" altLang="zh-CN"/>
              <a:t> </a:t>
            </a:r>
            <a:r>
              <a:rPr lang="en-US" altLang="zh-CN" i="1"/>
              <a:t>with respect to</a:t>
            </a:r>
            <a:r>
              <a:rPr lang="en-US" altLang="zh-CN"/>
              <a:t> </a:t>
            </a:r>
            <a:r>
              <a:rPr lang="en-US" altLang="zh-CN" i="1"/>
              <a:t>A</a:t>
            </a:r>
            <a:r>
              <a:rPr lang="en-US" altLang="zh-CN"/>
              <a:t>.</a:t>
            </a:r>
            <a:endParaRPr lang="en-US" altLang="zh-CN"/>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1188" y="260350"/>
            <a:ext cx="8229600" cy="1143000"/>
          </a:xfrm>
        </p:spPr>
        <p:txBody>
          <a:bodyPr/>
          <a:lstStyle/>
          <a:p>
            <a:pPr eaLnBrk="1" hangingPunct="1"/>
            <a:r>
              <a:rPr lang="en-US" altLang="zh-CN" b="1" dirty="0"/>
              <a:t>Set Difference Examples</a:t>
            </a:r>
            <a:endParaRPr lang="en-US" altLang="zh-CN" b="1" dirty="0"/>
          </a:p>
        </p:txBody>
      </p:sp>
      <p:sp>
        <p:nvSpPr>
          <p:cNvPr id="71683" name="Rectangle 3"/>
          <p:cNvSpPr>
            <a:spLocks noGrp="1" noChangeArrowheads="1"/>
          </p:cNvSpPr>
          <p:nvPr>
            <p:ph type="body" idx="1"/>
          </p:nvPr>
        </p:nvSpPr>
        <p:spPr/>
        <p:txBody>
          <a:bodyPr/>
          <a:lstStyle/>
          <a:p>
            <a:pPr eaLnBrk="1" hangingPunct="1"/>
            <a:r>
              <a:rPr lang="en-US" altLang="zh-CN"/>
              <a:t>{1,2,3,4,5,6} </a:t>
            </a:r>
            <a:r>
              <a:rPr lang="en-US" altLang="zh-CN">
                <a:sym typeface="Symbol" panose="05050102010706020507" pitchFamily="18" charset="2"/>
              </a:rPr>
              <a:t></a:t>
            </a:r>
            <a:r>
              <a:rPr lang="en-US" altLang="zh-CN"/>
              <a:t> {2,3,5,7,9,11} =</a:t>
            </a:r>
            <a:br>
              <a:rPr lang="en-US" altLang="zh-CN"/>
            </a:br>
            <a:r>
              <a:rPr lang="en-US" altLang="zh-CN"/>
              <a:t>          ___________</a:t>
            </a:r>
            <a:endParaRPr lang="en-US" altLang="zh-CN" b="1"/>
          </a:p>
          <a:p>
            <a:pPr eaLnBrk="1" hangingPunct="1"/>
            <a:r>
              <a:rPr lang="en-US" altLang="zh-CN" b="1"/>
              <a:t>Z </a:t>
            </a:r>
            <a:r>
              <a:rPr lang="en-US" altLang="zh-CN">
                <a:sym typeface="Symbol" panose="05050102010706020507" pitchFamily="18" charset="2"/>
              </a:rPr>
              <a:t> </a:t>
            </a:r>
            <a:r>
              <a:rPr lang="en-US" altLang="zh-CN" b="1">
                <a:sym typeface="Symbol" panose="05050102010706020507" pitchFamily="18" charset="2"/>
              </a:rPr>
              <a:t>N </a:t>
            </a:r>
            <a:r>
              <a:rPr lang="en-US" altLang="zh-CN">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 </a:t>
            </a:r>
            <a:r>
              <a:rPr lang="en-US" altLang="zh-CN">
                <a:cs typeface="Times New Roman" panose="02020603050405020304" pitchFamily="18" charset="0"/>
                <a:sym typeface="Symbol" panose="05050102010706020507" pitchFamily="18" charset="2"/>
              </a:rPr>
              <a:t>−</a:t>
            </a:r>
            <a:r>
              <a:rPr lang="en-US" altLang="zh-CN">
                <a:sym typeface="Symbol" panose="05050102010706020507" pitchFamily="18" charset="2"/>
              </a:rPr>
              <a:t>1, 0, 1, 2,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  {0, 1,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br>
              <a:rPr lang="en-US" altLang="zh-CN">
                <a:sym typeface="Symbol" panose="05050102010706020507" pitchFamily="18" charset="2"/>
              </a:rPr>
            </a:br>
            <a:r>
              <a:rPr lang="en-US" altLang="zh-CN">
                <a:sym typeface="Symbol" panose="05050102010706020507" pitchFamily="18" charset="2"/>
              </a:rPr>
              <a:t>           = {</a:t>
            </a:r>
            <a:r>
              <a:rPr lang="en-US" altLang="zh-CN" i="1">
                <a:sym typeface="Symbol" panose="05050102010706020507" pitchFamily="18" charset="2"/>
              </a:rPr>
              <a:t>x </a:t>
            </a:r>
            <a:r>
              <a:rPr lang="en-US" altLang="zh-CN">
                <a:sym typeface="Symbol" panose="05050102010706020507" pitchFamily="18" charset="2"/>
              </a:rPr>
              <a:t>| </a:t>
            </a:r>
            <a:r>
              <a:rPr lang="en-US" altLang="zh-CN" i="1">
                <a:sym typeface="Symbol" panose="05050102010706020507" pitchFamily="18" charset="2"/>
              </a:rPr>
              <a:t>x</a:t>
            </a:r>
            <a:r>
              <a:rPr lang="en-US" altLang="zh-CN">
                <a:sym typeface="Symbol" panose="05050102010706020507" pitchFamily="18" charset="2"/>
              </a:rPr>
              <a:t> is an integer but not a nat. #}</a:t>
            </a:r>
            <a:br>
              <a:rPr lang="en-US" altLang="zh-CN">
                <a:sym typeface="Symbol" panose="05050102010706020507" pitchFamily="18" charset="2"/>
              </a:rPr>
            </a:br>
            <a:r>
              <a:rPr lang="en-US" altLang="zh-CN">
                <a:sym typeface="Symbol" panose="05050102010706020507" pitchFamily="18" charset="2"/>
              </a:rPr>
              <a:t>           = {</a:t>
            </a:r>
            <a:r>
              <a:rPr lang="en-US" altLang="zh-CN" i="1">
                <a:sym typeface="Symbol" panose="05050102010706020507" pitchFamily="18" charset="2"/>
              </a:rPr>
              <a:t>x</a:t>
            </a:r>
            <a:r>
              <a:rPr lang="en-US" altLang="zh-CN">
                <a:sym typeface="Symbol" panose="05050102010706020507" pitchFamily="18" charset="2"/>
              </a:rPr>
              <a:t> |</a:t>
            </a:r>
            <a:r>
              <a:rPr lang="en-US" altLang="zh-CN" i="1">
                <a:sym typeface="Symbol" panose="05050102010706020507" pitchFamily="18" charset="2"/>
              </a:rPr>
              <a:t> x</a:t>
            </a:r>
            <a:r>
              <a:rPr lang="en-US" altLang="zh-CN">
                <a:sym typeface="Symbol" panose="05050102010706020507" pitchFamily="18" charset="2"/>
              </a:rPr>
              <a:t> is a negative integer}</a:t>
            </a:r>
            <a:br>
              <a:rPr lang="en-US" altLang="zh-CN">
                <a:sym typeface="Symbol" panose="05050102010706020507" pitchFamily="18" charset="2"/>
              </a:rPr>
            </a:br>
            <a:r>
              <a:rPr lang="en-US" altLang="zh-CN">
                <a:sym typeface="Symbol" panose="05050102010706020507" pitchFamily="18" charset="2"/>
              </a:rPr>
              <a:t>           =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 −3, −2, −1}</a:t>
            </a:r>
            <a:endParaRPr lang="en-US" altLang="zh-CN">
              <a:sym typeface="Symbol" panose="05050102010706020507" pitchFamily="18" charset="2"/>
            </a:endParaRPr>
          </a:p>
        </p:txBody>
      </p:sp>
      <p:sp>
        <p:nvSpPr>
          <p:cNvPr id="46084" name="Text Box 4"/>
          <p:cNvSpPr txBox="1">
            <a:spLocks noChangeArrowheads="1"/>
          </p:cNvSpPr>
          <p:nvPr/>
        </p:nvSpPr>
        <p:spPr bwMode="auto">
          <a:xfrm>
            <a:off x="2627313" y="21336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a:solidFill>
                  <a:srgbClr val="006600"/>
                </a:solidFill>
                <a:latin typeface="Times New Roman" panose="02020603050405020304" pitchFamily="18" charset="0"/>
              </a:rPr>
              <a:t>{1,4,6}</a:t>
            </a:r>
            <a:endParaRPr lang="en-US" altLang="zh-CN" sz="2400">
              <a:latin typeface="Times New Roman" panose="02020603050405020304" pitchFamily="18" charset="0"/>
            </a:endParaRPr>
          </a:p>
        </p:txBody>
      </p:sp>
      <p:sp>
        <p:nvSpPr>
          <p:cNvPr id="46085" name="Line 5"/>
          <p:cNvSpPr>
            <a:spLocks noChangeShapeType="1"/>
          </p:cNvSpPr>
          <p:nvPr/>
        </p:nvSpPr>
        <p:spPr bwMode="auto">
          <a:xfrm flipH="1">
            <a:off x="1417638" y="1730375"/>
            <a:ext cx="152400" cy="39211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6"/>
          <p:cNvSpPr>
            <a:spLocks noChangeShapeType="1"/>
          </p:cNvSpPr>
          <p:nvPr/>
        </p:nvSpPr>
        <p:spPr bwMode="auto">
          <a:xfrm flipH="1">
            <a:off x="1722438" y="1730375"/>
            <a:ext cx="152400" cy="39211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7" name="Line 7"/>
          <p:cNvSpPr>
            <a:spLocks noChangeShapeType="1"/>
          </p:cNvSpPr>
          <p:nvPr/>
        </p:nvSpPr>
        <p:spPr bwMode="auto">
          <a:xfrm flipH="1">
            <a:off x="2332038" y="1730375"/>
            <a:ext cx="152400" cy="39211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Freeform 8"/>
          <p:cNvSpPr/>
          <p:nvPr/>
        </p:nvSpPr>
        <p:spPr bwMode="auto">
          <a:xfrm>
            <a:off x="1570038" y="1196975"/>
            <a:ext cx="2057400" cy="4572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Freeform 9"/>
          <p:cNvSpPr/>
          <p:nvPr/>
        </p:nvSpPr>
        <p:spPr bwMode="auto">
          <a:xfrm>
            <a:off x="1874838" y="1196975"/>
            <a:ext cx="2057400" cy="4572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Freeform 10"/>
          <p:cNvSpPr/>
          <p:nvPr/>
        </p:nvSpPr>
        <p:spPr bwMode="auto">
          <a:xfrm>
            <a:off x="2484438" y="1196975"/>
            <a:ext cx="1828800" cy="4572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Oval 11"/>
          <p:cNvSpPr>
            <a:spLocks noChangeArrowheads="1"/>
          </p:cNvSpPr>
          <p:nvPr/>
        </p:nvSpPr>
        <p:spPr bwMode="auto">
          <a:xfrm>
            <a:off x="1036638" y="1654175"/>
            <a:ext cx="304800" cy="457200"/>
          </a:xfrm>
          <a:prstGeom prst="ellipse">
            <a:avLst/>
          </a:prstGeom>
          <a:noFill/>
          <a:ln w="57150">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092" name="Oval 12"/>
          <p:cNvSpPr>
            <a:spLocks noChangeArrowheads="1"/>
          </p:cNvSpPr>
          <p:nvPr/>
        </p:nvSpPr>
        <p:spPr bwMode="auto">
          <a:xfrm>
            <a:off x="1951038" y="1654175"/>
            <a:ext cx="304800" cy="457200"/>
          </a:xfrm>
          <a:prstGeom prst="ellipse">
            <a:avLst/>
          </a:prstGeom>
          <a:noFill/>
          <a:ln w="57150">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093" name="Oval 13"/>
          <p:cNvSpPr>
            <a:spLocks noChangeArrowheads="1"/>
          </p:cNvSpPr>
          <p:nvPr/>
        </p:nvSpPr>
        <p:spPr bwMode="auto">
          <a:xfrm>
            <a:off x="2560638" y="1654175"/>
            <a:ext cx="304800" cy="457200"/>
          </a:xfrm>
          <a:prstGeom prst="ellipse">
            <a:avLst/>
          </a:prstGeom>
          <a:noFill/>
          <a:ln w="57150">
            <a:solidFill>
              <a:srgbClr val="00CC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wipe(right)">
                                      <p:cBhvr>
                                        <p:cTn id="7" dur="500"/>
                                        <p:tgtEl>
                                          <p:spTgt spid="46088"/>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up)">
                                      <p:cBhvr>
                                        <p:cTn id="12" dur="500"/>
                                        <p:tgtEl>
                                          <p:spTgt spid="46085"/>
                                        </p:tgtEl>
                                      </p:cBhvr>
                                    </p:animEffect>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46089"/>
                                        </p:tgtEl>
                                        <p:attrNameLst>
                                          <p:attrName>style.visibility</p:attrName>
                                        </p:attrNameLst>
                                      </p:cBhvr>
                                      <p:to>
                                        <p:strVal val="visible"/>
                                      </p:to>
                                    </p:set>
                                    <p:animEffect transition="in" filter="wipe(right)">
                                      <p:cBhvr>
                                        <p:cTn id="17" dur="500"/>
                                        <p:tgtEl>
                                          <p:spTgt spid="46089"/>
                                        </p:tgtEl>
                                      </p:cBhvr>
                                    </p:animEffect>
                                  </p:childTnLst>
                                  <p:subTnLst>
                                    <p:audio>
                                      <p:cMediaNode>
                                        <p:cTn display="0" masterRel="sameClick">
                                          <p:stCondLst>
                                            <p:cond evt="begin" delay="0">
                                              <p:tn val="15"/>
                                            </p:cond>
                                          </p:stCondLst>
                                          <p:endCondLst>
                                            <p:cond evt="onStopAudio" delay="0">
                                              <p:tgtEl>
                                                <p:sldTgt/>
                                              </p:tgtEl>
                                            </p:cond>
                                          </p:endCondLst>
                                        </p:cTn>
                                        <p:tgtEl>
                                          <p:sndTgt r:embed="rId1" name="CHIMES.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up)">
                                      <p:cBhvr>
                                        <p:cTn id="22" dur="500"/>
                                        <p:tgtEl>
                                          <p:spTgt spid="46086"/>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46090"/>
                                        </p:tgtEl>
                                        <p:attrNameLst>
                                          <p:attrName>style.visibility</p:attrName>
                                        </p:attrNameLst>
                                      </p:cBhvr>
                                      <p:to>
                                        <p:strVal val="visible"/>
                                      </p:to>
                                    </p:set>
                                    <p:animEffect transition="in" filter="wipe(right)">
                                      <p:cBhvr>
                                        <p:cTn id="27" dur="500"/>
                                        <p:tgtEl>
                                          <p:spTgt spid="46090"/>
                                        </p:tgtEl>
                                      </p:cBhvr>
                                    </p:animEffect>
                                  </p:childTnLst>
                                  <p:subTnLst>
                                    <p:audio>
                                      <p:cMediaNode>
                                        <p:cTn display="0" masterRel="sameClick">
                                          <p:stCondLst>
                                            <p:cond evt="begin" delay="0">
                                              <p:tn val="25"/>
                                            </p:cond>
                                          </p:stCondLst>
                                          <p:endCondLst>
                                            <p:cond evt="onStopAudio" delay="0">
                                              <p:tgtEl>
                                                <p:sldTgt/>
                                              </p:tgtEl>
                                            </p:cond>
                                          </p:endCondLst>
                                        </p:cTn>
                                        <p:tgtEl>
                                          <p:sndTgt r:embed="rId1" name="CHIMES.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wipe(up)">
                                      <p:cBhvr>
                                        <p:cTn id="32" dur="500"/>
                                        <p:tgtEl>
                                          <p:spTgt spid="46087"/>
                                        </p:tgtEl>
                                      </p:cBhvr>
                                    </p:animEffect>
                                  </p:childTnLst>
                                  <p:subTnLst>
                                    <p:audio>
                                      <p:cMediaNode>
                                        <p:cTn display="0" masterRel="sameClick">
                                          <p:stCondLst>
                                            <p:cond evt="begin" delay="0">
                                              <p:tn val="30"/>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46091"/>
                                        </p:tgtEl>
                                        <p:attrNameLst>
                                          <p:attrName>style.visibility</p:attrName>
                                        </p:attrNameLst>
                                      </p:cBhvr>
                                      <p:to>
                                        <p:strVal val="visible"/>
                                      </p:to>
                                    </p:set>
                                    <p:anim calcmode="lin" valueType="num">
                                      <p:cBhvr>
                                        <p:cTn id="37" dur="500" fill="hold"/>
                                        <p:tgtEl>
                                          <p:spTgt spid="46091"/>
                                        </p:tgtEl>
                                        <p:attrNameLst>
                                          <p:attrName>ppt_w</p:attrName>
                                        </p:attrNameLst>
                                      </p:cBhvr>
                                      <p:tavLst>
                                        <p:tav tm="0">
                                          <p:val>
                                            <p:strVal val="4*#ppt_w"/>
                                          </p:val>
                                        </p:tav>
                                        <p:tav tm="100000">
                                          <p:val>
                                            <p:strVal val="#ppt_w"/>
                                          </p:val>
                                        </p:tav>
                                      </p:tavLst>
                                    </p:anim>
                                    <p:anim calcmode="lin" valueType="num">
                                      <p:cBhvr>
                                        <p:cTn id="38" dur="500"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46092"/>
                                        </p:tgtEl>
                                        <p:attrNameLst>
                                          <p:attrName>style.visibility</p:attrName>
                                        </p:attrNameLst>
                                      </p:cBhvr>
                                      <p:to>
                                        <p:strVal val="visible"/>
                                      </p:to>
                                    </p:set>
                                    <p:anim calcmode="lin" valueType="num">
                                      <p:cBhvr>
                                        <p:cTn id="43" dur="500" fill="hold"/>
                                        <p:tgtEl>
                                          <p:spTgt spid="46092"/>
                                        </p:tgtEl>
                                        <p:attrNameLst>
                                          <p:attrName>ppt_w</p:attrName>
                                        </p:attrNameLst>
                                      </p:cBhvr>
                                      <p:tavLst>
                                        <p:tav tm="0">
                                          <p:val>
                                            <p:strVal val="4*#ppt_w"/>
                                          </p:val>
                                        </p:tav>
                                        <p:tav tm="100000">
                                          <p:val>
                                            <p:strVal val="#ppt_w"/>
                                          </p:val>
                                        </p:tav>
                                      </p:tavLst>
                                    </p:anim>
                                    <p:anim calcmode="lin" valueType="num">
                                      <p:cBhvr>
                                        <p:cTn id="44" dur="500" fill="hold"/>
                                        <p:tgtEl>
                                          <p:spTgt spid="46092"/>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46093"/>
                                        </p:tgtEl>
                                        <p:attrNameLst>
                                          <p:attrName>style.visibility</p:attrName>
                                        </p:attrNameLst>
                                      </p:cBhvr>
                                      <p:to>
                                        <p:strVal val="visible"/>
                                      </p:to>
                                    </p:set>
                                    <p:anim calcmode="lin" valueType="num">
                                      <p:cBhvr>
                                        <p:cTn id="49" dur="500" fill="hold"/>
                                        <p:tgtEl>
                                          <p:spTgt spid="46093"/>
                                        </p:tgtEl>
                                        <p:attrNameLst>
                                          <p:attrName>ppt_w</p:attrName>
                                        </p:attrNameLst>
                                      </p:cBhvr>
                                      <p:tavLst>
                                        <p:tav tm="0">
                                          <p:val>
                                            <p:strVal val="4*#ppt_w"/>
                                          </p:val>
                                        </p:tav>
                                        <p:tav tm="100000">
                                          <p:val>
                                            <p:strVal val="#ppt_w"/>
                                          </p:val>
                                        </p:tav>
                                      </p:tavLst>
                                    </p:anim>
                                    <p:anim calcmode="lin" valueType="num">
                                      <p:cBhvr>
                                        <p:cTn id="50" dur="500" fill="hold"/>
                                        <p:tgtEl>
                                          <p:spTgt spid="46093"/>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46084"/>
                                        </p:tgtEl>
                                        <p:attrNameLst>
                                          <p:attrName>style.visibility</p:attrName>
                                        </p:attrNameLst>
                                      </p:cBhvr>
                                      <p:to>
                                        <p:strVal val="visible"/>
                                      </p:to>
                                    </p:set>
                                    <p:anim calcmode="lin" valueType="num">
                                      <p:cBhvr>
                                        <p:cTn id="55" dur="500" fill="hold"/>
                                        <p:tgtEl>
                                          <p:spTgt spid="46084"/>
                                        </p:tgtEl>
                                        <p:attrNameLst>
                                          <p:attrName>ppt_w</p:attrName>
                                        </p:attrNameLst>
                                      </p:cBhvr>
                                      <p:tavLst>
                                        <p:tav tm="0">
                                          <p:val>
                                            <p:strVal val="4*#ppt_w"/>
                                          </p:val>
                                        </p:tav>
                                        <p:tav tm="100000">
                                          <p:val>
                                            <p:strVal val="#ppt_w"/>
                                          </p:val>
                                        </p:tav>
                                      </p:tavLst>
                                    </p:anim>
                                    <p:anim calcmode="lin" valueType="num">
                                      <p:cBhvr>
                                        <p:cTn id="56" dur="500" fill="hold"/>
                                        <p:tgtEl>
                                          <p:spTgt spid="4608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91" grpId="0" animBg="1"/>
      <p:bldP spid="46092" grpId="0" animBg="1"/>
      <p:bldP spid="460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zh-CN" b="1" dirty="0"/>
              <a:t>Set Difference - Venn Diagram</a:t>
            </a:r>
            <a:endParaRPr lang="en-US" altLang="zh-CN" b="1" dirty="0"/>
          </a:p>
        </p:txBody>
      </p:sp>
      <p:sp>
        <p:nvSpPr>
          <p:cNvPr id="73731" name="Rectangle 3"/>
          <p:cNvSpPr>
            <a:spLocks noGrp="1" noChangeArrowheads="1"/>
          </p:cNvSpPr>
          <p:nvPr>
            <p:ph type="body" idx="1"/>
          </p:nvPr>
        </p:nvSpPr>
        <p:spPr/>
        <p:txBody>
          <a:bodyPr/>
          <a:lstStyle/>
          <a:p>
            <a:pPr eaLnBrk="1" hangingPunct="1"/>
            <a:r>
              <a:rPr lang="en-US" altLang="zh-CN" i="1"/>
              <a:t>A</a:t>
            </a:r>
            <a:r>
              <a:rPr lang="en-US" altLang="zh-CN">
                <a:cs typeface="Times New Roman" panose="02020603050405020304" pitchFamily="18" charset="0"/>
              </a:rPr>
              <a:t>−</a:t>
            </a:r>
            <a:r>
              <a:rPr lang="en-US" altLang="zh-CN" i="1"/>
              <a:t>B</a:t>
            </a:r>
            <a:r>
              <a:rPr lang="en-US" altLang="zh-CN"/>
              <a:t> is what</a:t>
            </a:r>
            <a:r>
              <a:rPr lang="en-US" altLang="zh-CN">
                <a:latin typeface="Times New Roman" panose="02020603050405020304" pitchFamily="18" charset="0"/>
              </a:rPr>
              <a:t>’</a:t>
            </a:r>
            <a:r>
              <a:rPr lang="en-US" altLang="zh-CN"/>
              <a:t>s left after </a:t>
            </a:r>
            <a:r>
              <a:rPr lang="en-US" altLang="zh-CN" i="1"/>
              <a:t>B</a:t>
            </a:r>
            <a:br>
              <a:rPr lang="en-US" altLang="zh-CN"/>
            </a:br>
            <a:r>
              <a:rPr lang="en-US" altLang="zh-CN">
                <a:latin typeface="Times New Roman" panose="02020603050405020304" pitchFamily="18" charset="0"/>
              </a:rPr>
              <a:t>“</a:t>
            </a:r>
            <a:r>
              <a:rPr lang="en-US" altLang="zh-CN"/>
              <a:t>takes a bite out of </a:t>
            </a:r>
            <a:r>
              <a:rPr lang="en-US" altLang="zh-CN" i="1"/>
              <a:t>A</a:t>
            </a:r>
            <a:r>
              <a:rPr lang="en-US" altLang="zh-CN">
                <a:latin typeface="Times New Roman" panose="02020603050405020304" pitchFamily="18" charset="0"/>
              </a:rPr>
              <a:t>”</a:t>
            </a:r>
            <a:endParaRPr lang="en-US" altLang="zh-CN"/>
          </a:p>
        </p:txBody>
      </p:sp>
      <p:sp>
        <p:nvSpPr>
          <p:cNvPr id="73732" name="Oval 4"/>
          <p:cNvSpPr>
            <a:spLocks noChangeArrowheads="1"/>
          </p:cNvSpPr>
          <p:nvPr/>
        </p:nvSpPr>
        <p:spPr bwMode="auto">
          <a:xfrm>
            <a:off x="1371600" y="3124200"/>
            <a:ext cx="3200400" cy="2057400"/>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3" name="Text Box 5"/>
          <p:cNvSpPr txBox="1">
            <a:spLocks noChangeArrowheads="1"/>
          </p:cNvSpPr>
          <p:nvPr/>
        </p:nvSpPr>
        <p:spPr bwMode="auto">
          <a:xfrm>
            <a:off x="2286000" y="5105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a:latin typeface="Times New Roman" panose="02020603050405020304" pitchFamily="18" charset="0"/>
              </a:rPr>
              <a:t>Set </a:t>
            </a:r>
            <a:r>
              <a:rPr lang="en-US" altLang="zh-CN" sz="4000" i="1">
                <a:latin typeface="Times New Roman" panose="02020603050405020304" pitchFamily="18" charset="0"/>
              </a:rPr>
              <a:t>A</a:t>
            </a:r>
            <a:endParaRPr lang="en-US" altLang="zh-CN" sz="2400">
              <a:latin typeface="Times New Roman" panose="02020603050405020304" pitchFamily="18" charset="0"/>
            </a:endParaRPr>
          </a:p>
        </p:txBody>
      </p:sp>
      <p:sp>
        <p:nvSpPr>
          <p:cNvPr id="73734" name="Oval 6"/>
          <p:cNvSpPr>
            <a:spLocks noChangeArrowheads="1"/>
          </p:cNvSpPr>
          <p:nvPr/>
        </p:nvSpPr>
        <p:spPr bwMode="auto">
          <a:xfrm>
            <a:off x="3429000" y="3200400"/>
            <a:ext cx="3276600" cy="2057400"/>
          </a:xfrm>
          <a:prstGeom prst="ellipse">
            <a:avLst/>
          </a:prstGeom>
          <a:solidFill>
            <a:srgbClr val="0000FF">
              <a:alpha val="50195"/>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5" name="Text Box 7"/>
          <p:cNvSpPr txBox="1">
            <a:spLocks noChangeArrowheads="1"/>
          </p:cNvSpPr>
          <p:nvPr/>
        </p:nvSpPr>
        <p:spPr bwMode="auto">
          <a:xfrm>
            <a:off x="4419600" y="51816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a:latin typeface="Times New Roman" panose="02020603050405020304" pitchFamily="18" charset="0"/>
              </a:rPr>
              <a:t>Set </a:t>
            </a:r>
            <a:r>
              <a:rPr lang="en-US" altLang="zh-CN" sz="4000" i="1">
                <a:latin typeface="Times New Roman" panose="02020603050405020304" pitchFamily="18" charset="0"/>
              </a:rPr>
              <a:t>B</a:t>
            </a:r>
            <a:endParaRPr lang="en-US" altLang="zh-CN" sz="2400">
              <a:latin typeface="Times New Roman" panose="02020603050405020304" pitchFamily="18" charset="0"/>
            </a:endParaRPr>
          </a:p>
        </p:txBody>
      </p:sp>
      <p:grpSp>
        <p:nvGrpSpPr>
          <p:cNvPr id="47112" name="Group 8"/>
          <p:cNvGrpSpPr/>
          <p:nvPr/>
        </p:nvGrpSpPr>
        <p:grpSpPr bwMode="auto">
          <a:xfrm>
            <a:off x="1397000" y="3140075"/>
            <a:ext cx="2695575" cy="2046288"/>
            <a:chOff x="880" y="1978"/>
            <a:chExt cx="1698" cy="1289"/>
          </a:xfrm>
        </p:grpSpPr>
        <p:sp>
          <p:nvSpPr>
            <p:cNvPr id="73751" name="Freeform 9"/>
            <p:cNvSpPr/>
            <p:nvPr/>
          </p:nvSpPr>
          <p:spPr bwMode="auto">
            <a:xfrm>
              <a:off x="880" y="1978"/>
              <a:ext cx="1698" cy="1289"/>
            </a:xfrm>
            <a:custGeom>
              <a:avLst/>
              <a:gdLst>
                <a:gd name="T0" fmla="*/ 466 w 1698"/>
                <a:gd name="T1" fmla="*/ 1176 h 1289"/>
                <a:gd name="T2" fmla="*/ 320 w 1698"/>
                <a:gd name="T3" fmla="*/ 1119 h 1289"/>
                <a:gd name="T4" fmla="*/ 271 w 1698"/>
                <a:gd name="T5" fmla="*/ 1087 h 1289"/>
                <a:gd name="T6" fmla="*/ 198 w 1698"/>
                <a:gd name="T7" fmla="*/ 1006 h 1289"/>
                <a:gd name="T8" fmla="*/ 166 w 1698"/>
                <a:gd name="T9" fmla="*/ 965 h 1289"/>
                <a:gd name="T10" fmla="*/ 125 w 1698"/>
                <a:gd name="T11" fmla="*/ 933 h 1289"/>
                <a:gd name="T12" fmla="*/ 93 w 1698"/>
                <a:gd name="T13" fmla="*/ 860 h 1289"/>
                <a:gd name="T14" fmla="*/ 61 w 1698"/>
                <a:gd name="T15" fmla="*/ 819 h 1289"/>
                <a:gd name="T16" fmla="*/ 36 w 1698"/>
                <a:gd name="T17" fmla="*/ 746 h 1289"/>
                <a:gd name="T18" fmla="*/ 28 w 1698"/>
                <a:gd name="T19" fmla="*/ 722 h 1289"/>
                <a:gd name="T20" fmla="*/ 20 w 1698"/>
                <a:gd name="T21" fmla="*/ 511 h 1289"/>
                <a:gd name="T22" fmla="*/ 69 w 1698"/>
                <a:gd name="T23" fmla="*/ 398 h 1289"/>
                <a:gd name="T24" fmla="*/ 101 w 1698"/>
                <a:gd name="T25" fmla="*/ 333 h 1289"/>
                <a:gd name="T26" fmla="*/ 158 w 1698"/>
                <a:gd name="T27" fmla="*/ 276 h 1289"/>
                <a:gd name="T28" fmla="*/ 231 w 1698"/>
                <a:gd name="T29" fmla="*/ 227 h 1289"/>
                <a:gd name="T30" fmla="*/ 312 w 1698"/>
                <a:gd name="T31" fmla="*/ 162 h 1289"/>
                <a:gd name="T32" fmla="*/ 450 w 1698"/>
                <a:gd name="T33" fmla="*/ 106 h 1289"/>
                <a:gd name="T34" fmla="*/ 701 w 1698"/>
                <a:gd name="T35" fmla="*/ 25 h 1289"/>
                <a:gd name="T36" fmla="*/ 1034 w 1698"/>
                <a:gd name="T37" fmla="*/ 0 h 1289"/>
                <a:gd name="T38" fmla="*/ 1423 w 1698"/>
                <a:gd name="T39" fmla="*/ 73 h 1289"/>
                <a:gd name="T40" fmla="*/ 1577 w 1698"/>
                <a:gd name="T41" fmla="*/ 122 h 1289"/>
                <a:gd name="T42" fmla="*/ 1691 w 1698"/>
                <a:gd name="T43" fmla="*/ 171 h 1289"/>
                <a:gd name="T44" fmla="*/ 1609 w 1698"/>
                <a:gd name="T45" fmla="*/ 195 h 1289"/>
                <a:gd name="T46" fmla="*/ 1536 w 1698"/>
                <a:gd name="T47" fmla="*/ 235 h 1289"/>
                <a:gd name="T48" fmla="*/ 1455 w 1698"/>
                <a:gd name="T49" fmla="*/ 292 h 1289"/>
                <a:gd name="T50" fmla="*/ 1439 w 1698"/>
                <a:gd name="T51" fmla="*/ 325 h 1289"/>
                <a:gd name="T52" fmla="*/ 1374 w 1698"/>
                <a:gd name="T53" fmla="*/ 389 h 1289"/>
                <a:gd name="T54" fmla="*/ 1342 w 1698"/>
                <a:gd name="T55" fmla="*/ 438 h 1289"/>
                <a:gd name="T56" fmla="*/ 1293 w 1698"/>
                <a:gd name="T57" fmla="*/ 519 h 1289"/>
                <a:gd name="T58" fmla="*/ 1277 w 1698"/>
                <a:gd name="T59" fmla="*/ 584 h 1289"/>
                <a:gd name="T60" fmla="*/ 1269 w 1698"/>
                <a:gd name="T61" fmla="*/ 633 h 1289"/>
                <a:gd name="T62" fmla="*/ 1285 w 1698"/>
                <a:gd name="T63" fmla="*/ 852 h 1289"/>
                <a:gd name="T64" fmla="*/ 1399 w 1698"/>
                <a:gd name="T65" fmla="*/ 1046 h 1289"/>
                <a:gd name="T66" fmla="*/ 1601 w 1698"/>
                <a:gd name="T67" fmla="*/ 1168 h 1289"/>
                <a:gd name="T68" fmla="*/ 1285 w 1698"/>
                <a:gd name="T69" fmla="*/ 1273 h 1289"/>
                <a:gd name="T70" fmla="*/ 985 w 1698"/>
                <a:gd name="T71" fmla="*/ 1289 h 1289"/>
                <a:gd name="T72" fmla="*/ 685 w 1698"/>
                <a:gd name="T73" fmla="*/ 1257 h 1289"/>
                <a:gd name="T74" fmla="*/ 555 w 1698"/>
                <a:gd name="T75" fmla="*/ 1200 h 1289"/>
                <a:gd name="T76" fmla="*/ 466 w 1698"/>
                <a:gd name="T77" fmla="*/ 1176 h 12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2" name="Text Box 10"/>
            <p:cNvSpPr txBox="1">
              <a:spLocks noChangeArrowheads="1"/>
            </p:cNvSpPr>
            <p:nvPr/>
          </p:nvSpPr>
          <p:spPr bwMode="auto">
            <a:xfrm>
              <a:off x="1200" y="2160"/>
              <a:ext cx="9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b="1">
                  <a:solidFill>
                    <a:srgbClr val="FF0000"/>
                  </a:solidFill>
                  <a:latin typeface="Times New Roman" panose="02020603050405020304" pitchFamily="18" charset="0"/>
                </a:rPr>
                <a:t> Set</a:t>
              </a:r>
              <a:br>
                <a:rPr lang="en-US" altLang="zh-CN" sz="4000" b="1">
                  <a:solidFill>
                    <a:srgbClr val="FF0000"/>
                  </a:solidFill>
                  <a:latin typeface="Times New Roman" panose="02020603050405020304" pitchFamily="18" charset="0"/>
                </a:rPr>
              </a:br>
              <a:r>
                <a:rPr lang="en-US" altLang="zh-CN" sz="4000" b="1" i="1">
                  <a:solidFill>
                    <a:srgbClr val="FF0000"/>
                  </a:solidFill>
                  <a:latin typeface="Times New Roman" panose="02020603050405020304" pitchFamily="18" charset="0"/>
                </a:rPr>
                <a:t>A</a:t>
              </a:r>
              <a:r>
                <a:rPr lang="en-US" altLang="zh-CN" sz="4000">
                  <a:solidFill>
                    <a:srgbClr val="FF0000"/>
                  </a:solidFill>
                  <a:latin typeface="Times New Roman" panose="02020603050405020304" pitchFamily="18" charset="0"/>
                  <a:sym typeface="Symbol" panose="05050102010706020507" pitchFamily="18" charset="2"/>
                </a:rPr>
                <a:t></a:t>
              </a:r>
              <a:r>
                <a:rPr lang="en-US" altLang="zh-CN" sz="4000" b="1" i="1">
                  <a:solidFill>
                    <a:srgbClr val="FF0000"/>
                  </a:solidFill>
                  <a:latin typeface="Times New Roman" panose="02020603050405020304" pitchFamily="18" charset="0"/>
                  <a:sym typeface="Symbol" panose="05050102010706020507" pitchFamily="18" charset="2"/>
                </a:rPr>
                <a:t>B</a:t>
              </a:r>
              <a:endParaRPr lang="en-US" altLang="zh-CN" sz="2400">
                <a:latin typeface="Times New Roman" panose="02020603050405020304" pitchFamily="18" charset="0"/>
              </a:endParaRPr>
            </a:p>
          </p:txBody>
        </p:sp>
      </p:grpSp>
      <p:grpSp>
        <p:nvGrpSpPr>
          <p:cNvPr id="47115" name="Group 11"/>
          <p:cNvGrpSpPr/>
          <p:nvPr/>
        </p:nvGrpSpPr>
        <p:grpSpPr bwMode="auto">
          <a:xfrm>
            <a:off x="3657600" y="2514600"/>
            <a:ext cx="5181600" cy="2514600"/>
            <a:chOff x="2304" y="1536"/>
            <a:chExt cx="3264" cy="1584"/>
          </a:xfrm>
        </p:grpSpPr>
        <p:sp>
          <p:nvSpPr>
            <p:cNvPr id="73738" name="AutoShape 12"/>
            <p:cNvSpPr>
              <a:spLocks noChangeArrowheads="1"/>
            </p:cNvSpPr>
            <p:nvPr/>
          </p:nvSpPr>
          <p:spPr bwMode="auto">
            <a:xfrm>
              <a:off x="4272" y="1536"/>
              <a:ext cx="1296" cy="864"/>
            </a:xfrm>
            <a:prstGeom prst="wedgeEllipseCallout">
              <a:avLst>
                <a:gd name="adj1" fmla="val -58796"/>
                <a:gd name="adj2" fmla="val 3622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4000">
                  <a:latin typeface="Beesknees ITC"/>
                </a:rPr>
                <a:t>Chomp!</a:t>
              </a:r>
              <a:endParaRPr lang="en-US" altLang="zh-CN" sz="2400">
                <a:latin typeface="Times New Roman" panose="02020603050405020304" pitchFamily="18" charset="0"/>
              </a:endParaRPr>
            </a:p>
          </p:txBody>
        </p:sp>
        <p:grpSp>
          <p:nvGrpSpPr>
            <p:cNvPr id="73739" name="Group 13"/>
            <p:cNvGrpSpPr/>
            <p:nvPr/>
          </p:nvGrpSpPr>
          <p:grpSpPr bwMode="auto">
            <a:xfrm rot="240913">
              <a:off x="2304" y="2592"/>
              <a:ext cx="624" cy="528"/>
              <a:chOff x="2880" y="2544"/>
              <a:chExt cx="624" cy="528"/>
            </a:xfrm>
          </p:grpSpPr>
          <p:sp>
            <p:nvSpPr>
              <p:cNvPr id="73746" name="AutoShape 14"/>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7" name="AutoShape 15"/>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8" name="AutoShape 16"/>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9" name="AutoShape 17"/>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50" name="AutoShape 18"/>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3740" name="Group 19"/>
            <p:cNvGrpSpPr/>
            <p:nvPr/>
          </p:nvGrpSpPr>
          <p:grpSpPr bwMode="auto">
            <a:xfrm rot="21577889" flipV="1">
              <a:off x="2400" y="2160"/>
              <a:ext cx="624" cy="528"/>
              <a:chOff x="2880" y="2544"/>
              <a:chExt cx="624" cy="528"/>
            </a:xfrm>
          </p:grpSpPr>
          <p:sp>
            <p:nvSpPr>
              <p:cNvPr id="73741" name="AutoShape 20"/>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2" name="AutoShape 21"/>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3" name="AutoShape 22"/>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4" name="AutoShape 23"/>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5" name="AutoShape 24"/>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dissolve">
                                      <p:cBhvr>
                                        <p:cTn id="7" dur="500"/>
                                        <p:tgtEl>
                                          <p:spTgt spid="47112"/>
                                        </p:tgtEl>
                                      </p:cBhvr>
                                    </p:animEffect>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7115"/>
                                        </p:tgtEl>
                                        <p:attrNameLst>
                                          <p:attrName>style.visibility</p:attrName>
                                        </p:attrNameLst>
                                      </p:cBhvr>
                                      <p:to>
                                        <p:strVal val="visible"/>
                                      </p:to>
                                    </p:set>
                                    <p:animEffect transition="in" filter="dissolve">
                                      <p:cBhvr>
                                        <p:cTn id="12" dur="5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1" dirty="0"/>
              <a:t>Basic notations for sets</a:t>
            </a:r>
            <a:endParaRPr lang="en-US" altLang="zh-CN" b="1" dirty="0"/>
          </a:p>
        </p:txBody>
      </p:sp>
      <p:sp>
        <p:nvSpPr>
          <p:cNvPr id="11267" name="Rectangle 3"/>
          <p:cNvSpPr>
            <a:spLocks noGrp="1" noChangeArrowheads="1"/>
          </p:cNvSpPr>
          <p:nvPr>
            <p:ph type="body" idx="1"/>
          </p:nvPr>
        </p:nvSpPr>
        <p:spPr/>
        <p:txBody>
          <a:bodyPr/>
          <a:lstStyle/>
          <a:p>
            <a:pPr eaLnBrk="1" hangingPunct="1"/>
            <a:r>
              <a:rPr lang="en-US" altLang="zh-CN" dirty="0"/>
              <a:t>For sets, we</a:t>
            </a:r>
            <a:r>
              <a:rPr lang="en-US" altLang="zh-CN" dirty="0">
                <a:latin typeface="Times New Roman" panose="02020603050405020304" pitchFamily="18" charset="0"/>
              </a:rPr>
              <a:t>’</a:t>
            </a:r>
            <a:r>
              <a:rPr lang="en-US" altLang="zh-CN" dirty="0"/>
              <a:t>ll use variables </a:t>
            </a:r>
            <a:r>
              <a:rPr lang="en-US" altLang="zh-CN" i="1" dirty="0"/>
              <a:t>S</a:t>
            </a:r>
            <a:r>
              <a:rPr lang="en-US" altLang="zh-CN" dirty="0"/>
              <a:t>, </a:t>
            </a:r>
            <a:r>
              <a:rPr lang="en-US" altLang="zh-CN" i="1" dirty="0"/>
              <a:t>T</a:t>
            </a:r>
            <a:r>
              <a:rPr lang="en-US" altLang="zh-CN" dirty="0"/>
              <a:t>, </a:t>
            </a:r>
            <a:r>
              <a:rPr lang="en-US" altLang="zh-CN" i="1" dirty="0"/>
              <a:t>U</a:t>
            </a:r>
            <a:r>
              <a:rPr lang="en-US" altLang="zh-CN" dirty="0"/>
              <a:t>, </a:t>
            </a:r>
            <a:r>
              <a:rPr lang="en-US" altLang="zh-CN" dirty="0">
                <a:latin typeface="Times New Roman" panose="02020603050405020304" pitchFamily="18" charset="0"/>
              </a:rPr>
              <a:t>…</a:t>
            </a:r>
            <a:r>
              <a:rPr lang="en-US" altLang="zh-CN" dirty="0"/>
              <a:t> </a:t>
            </a:r>
            <a:endParaRPr lang="en-US" altLang="zh-CN" dirty="0"/>
          </a:p>
          <a:p>
            <a:pPr eaLnBrk="1" hangingPunct="1"/>
            <a:r>
              <a:rPr lang="en-US" altLang="zh-CN" sz="3200" dirty="0"/>
              <a:t>Roster method</a:t>
            </a:r>
            <a:r>
              <a:rPr lang="en-US" altLang="zh-CN" dirty="0"/>
              <a:t>:</a:t>
            </a:r>
            <a:r>
              <a:rPr lang="zh-CN" altLang="en-US" dirty="0"/>
              <a:t> </a:t>
            </a:r>
            <a:r>
              <a:rPr lang="en-US" altLang="zh-CN" dirty="0"/>
              <a:t>we can denote a set </a:t>
            </a:r>
            <a:r>
              <a:rPr lang="en-US" altLang="zh-CN" i="1" dirty="0"/>
              <a:t>S</a:t>
            </a:r>
            <a:r>
              <a:rPr lang="en-US" altLang="zh-CN" dirty="0"/>
              <a:t> in writing by listing all of its elements in curly braces: </a:t>
            </a:r>
            <a:endParaRPr lang="en-US" altLang="zh-CN" dirty="0"/>
          </a:p>
          <a:p>
            <a:pPr lvl="1" eaLnBrk="1" hangingPunct="1"/>
            <a:r>
              <a:rPr lang="en-US" altLang="zh-CN" dirty="0">
                <a:solidFill>
                  <a:srgbClr val="C00000"/>
                </a:solidFill>
              </a:rPr>
              <a:t>{</a:t>
            </a:r>
            <a:r>
              <a:rPr lang="en-US" altLang="zh-CN" i="1" dirty="0">
                <a:solidFill>
                  <a:srgbClr val="C00000"/>
                </a:solidFill>
              </a:rPr>
              <a:t>a, b, c</a:t>
            </a:r>
            <a:r>
              <a:rPr lang="en-US" altLang="zh-CN" dirty="0">
                <a:solidFill>
                  <a:srgbClr val="C00000"/>
                </a:solidFill>
              </a:rPr>
              <a:t>} </a:t>
            </a:r>
            <a:r>
              <a:rPr lang="en-US" altLang="zh-CN" dirty="0"/>
              <a:t>is the set of whatever 3 objects are denoted by </a:t>
            </a:r>
            <a:r>
              <a:rPr lang="en-US" altLang="zh-CN" i="1" dirty="0"/>
              <a:t>a, b, c</a:t>
            </a:r>
            <a:r>
              <a:rPr lang="en-US" altLang="zh-CN" dirty="0"/>
              <a:t>.</a:t>
            </a:r>
            <a:endParaRPr lang="en-US" altLang="zh-CN" dirty="0"/>
          </a:p>
          <a:p>
            <a:pPr eaLnBrk="1" hangingPunct="1"/>
            <a:r>
              <a:rPr lang="en-US" altLang="zh-CN" i="1" dirty="0"/>
              <a:t>Set</a:t>
            </a:r>
            <a:r>
              <a:rPr lang="en-US" altLang="zh-CN" dirty="0"/>
              <a:t> </a:t>
            </a:r>
            <a:r>
              <a:rPr lang="en-US" altLang="zh-CN" i="1" dirty="0"/>
              <a:t>builder notation</a:t>
            </a:r>
            <a:r>
              <a:rPr lang="en-US" altLang="zh-CN" dirty="0"/>
              <a:t>: For any proposition </a:t>
            </a:r>
            <a:r>
              <a:rPr lang="en-US" altLang="zh-CN" i="1" dirty="0"/>
              <a:t>P</a:t>
            </a:r>
            <a:r>
              <a:rPr lang="en-US" altLang="zh-CN" dirty="0"/>
              <a:t>(</a:t>
            </a:r>
            <a:r>
              <a:rPr lang="en-US" altLang="zh-CN" i="1" dirty="0"/>
              <a:t>x</a:t>
            </a:r>
            <a:r>
              <a:rPr lang="en-US" altLang="zh-CN" dirty="0"/>
              <a:t>) over any universe of discourse, </a:t>
            </a:r>
            <a:endParaRPr lang="en-US" altLang="zh-CN" dirty="0"/>
          </a:p>
          <a:p>
            <a:pPr marL="0" indent="0" eaLnBrk="1" hangingPunct="1">
              <a:buNone/>
            </a:pPr>
            <a:r>
              <a:rPr lang="en-US" altLang="zh-CN" dirty="0">
                <a:solidFill>
                  <a:srgbClr val="C00000"/>
                </a:solidFill>
              </a:rPr>
              <a:t>   {</a:t>
            </a:r>
            <a:r>
              <a:rPr lang="en-US" altLang="zh-CN" i="1" dirty="0">
                <a:solidFill>
                  <a:srgbClr val="C00000"/>
                </a:solidFill>
              </a:rPr>
              <a:t>x </a:t>
            </a:r>
            <a:r>
              <a:rPr lang="en-US" altLang="zh-CN" dirty="0">
                <a:solidFill>
                  <a:srgbClr val="C00000"/>
                </a:solidFill>
              </a:rPr>
              <a:t>| </a:t>
            </a:r>
            <a:r>
              <a:rPr lang="en-US" altLang="zh-CN" i="1" dirty="0">
                <a:solidFill>
                  <a:srgbClr val="C00000"/>
                </a:solidFill>
              </a:rPr>
              <a:t>P</a:t>
            </a:r>
            <a:r>
              <a:rPr lang="en-US" altLang="zh-CN" dirty="0">
                <a:solidFill>
                  <a:srgbClr val="C00000"/>
                </a:solidFill>
              </a:rPr>
              <a:t>(</a:t>
            </a:r>
            <a:r>
              <a:rPr lang="en-US" altLang="zh-CN" i="1" dirty="0">
                <a:solidFill>
                  <a:srgbClr val="C00000"/>
                </a:solidFill>
              </a:rPr>
              <a:t>x</a:t>
            </a:r>
            <a:r>
              <a:rPr lang="en-US" altLang="zh-CN" dirty="0">
                <a:solidFill>
                  <a:srgbClr val="C00000"/>
                </a:solidFill>
              </a:rPr>
              <a:t>)} </a:t>
            </a:r>
            <a:r>
              <a:rPr lang="en-US" altLang="zh-CN" dirty="0"/>
              <a:t>is </a:t>
            </a:r>
            <a:r>
              <a:rPr lang="en-US" altLang="zh-CN" i="1" dirty="0"/>
              <a:t>the set of all x such that P(x).</a:t>
            </a:r>
            <a:endParaRPr lang="en-US" altLang="zh-CN" i="1"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b="1" dirty="0"/>
              <a:t>Set Complements </a:t>
            </a:r>
            <a:r>
              <a:rPr lang="zh-CN" altLang="en-US" b="1" dirty="0">
                <a:latin typeface="微软雅黑" panose="020B0503020204020204" pitchFamily="34" charset="-122"/>
                <a:ea typeface="微软雅黑" panose="020B0503020204020204" pitchFamily="34" charset="-122"/>
              </a:rPr>
              <a:t>补集</a:t>
            </a:r>
            <a:endParaRPr lang="zh-CN" altLang="en-US" b="1" dirty="0">
              <a:latin typeface="微软雅黑" panose="020B0503020204020204" pitchFamily="34" charset="-122"/>
              <a:ea typeface="微软雅黑" panose="020B0503020204020204" pitchFamily="34" charset="-122"/>
            </a:endParaRPr>
          </a:p>
        </p:txBody>
      </p:sp>
      <p:sp>
        <p:nvSpPr>
          <p:cNvPr id="75779" name="Rectangle 3"/>
          <p:cNvSpPr>
            <a:spLocks noGrp="1" noChangeArrowheads="1"/>
          </p:cNvSpPr>
          <p:nvPr>
            <p:ph type="body" idx="1"/>
          </p:nvPr>
        </p:nvSpPr>
        <p:spPr/>
        <p:txBody>
          <a:bodyPr/>
          <a:lstStyle/>
          <a:p>
            <a:pPr eaLnBrk="1" hangingPunct="1"/>
            <a:r>
              <a:rPr lang="en-US" altLang="zh-CN" dirty="0"/>
              <a:t>The </a:t>
            </a:r>
            <a:r>
              <a:rPr lang="en-US" altLang="zh-CN" i="1" dirty="0">
                <a:solidFill>
                  <a:srgbClr val="C00000"/>
                </a:solidFill>
              </a:rPr>
              <a:t>universe of discourse</a:t>
            </a:r>
            <a:r>
              <a:rPr lang="en-US" altLang="zh-CN" dirty="0">
                <a:solidFill>
                  <a:srgbClr val="C00000"/>
                </a:solidFill>
              </a:rPr>
              <a:t> </a:t>
            </a:r>
            <a:r>
              <a:rPr lang="en-US" altLang="zh-CN" dirty="0"/>
              <a:t>can itself be considered a set, call it </a:t>
            </a:r>
            <a:r>
              <a:rPr lang="en-US" altLang="zh-CN" i="1" dirty="0"/>
              <a:t>U</a:t>
            </a:r>
            <a:r>
              <a:rPr lang="en-US" altLang="zh-CN" dirty="0"/>
              <a:t>.</a:t>
            </a:r>
            <a:endParaRPr lang="en-US" altLang="zh-CN" dirty="0"/>
          </a:p>
          <a:p>
            <a:pPr eaLnBrk="1" hangingPunct="1"/>
            <a:r>
              <a:rPr lang="en-US" altLang="zh-CN" dirty="0"/>
              <a:t>When the context clearly defines </a:t>
            </a:r>
            <a:r>
              <a:rPr lang="en-US" altLang="zh-CN" i="1" dirty="0"/>
              <a:t>U</a:t>
            </a:r>
            <a:r>
              <a:rPr lang="en-US" altLang="zh-CN" dirty="0"/>
              <a:t>, we say that for any set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U</a:t>
            </a:r>
            <a:r>
              <a:rPr lang="en-US" altLang="zh-CN" dirty="0">
                <a:sym typeface="Symbol" panose="05050102010706020507" pitchFamily="18" charset="2"/>
              </a:rPr>
              <a:t>,</a:t>
            </a:r>
            <a:r>
              <a:rPr lang="en-US" altLang="zh-CN" dirty="0"/>
              <a:t> the </a:t>
            </a:r>
            <a:r>
              <a:rPr lang="en-US" altLang="zh-CN" i="1" dirty="0"/>
              <a:t>complement</a:t>
            </a:r>
            <a:r>
              <a:rPr lang="en-US" altLang="zh-CN" dirty="0"/>
              <a:t> of </a:t>
            </a:r>
            <a:r>
              <a:rPr lang="en-US" altLang="zh-CN" i="1" dirty="0"/>
              <a:t>A</a:t>
            </a:r>
            <a:r>
              <a:rPr lang="en-US" altLang="zh-CN" dirty="0"/>
              <a:t>, written    , is the complement of </a:t>
            </a:r>
            <a:r>
              <a:rPr lang="en-US" altLang="zh-CN" i="1" dirty="0"/>
              <a:t>A</a:t>
            </a:r>
            <a:r>
              <a:rPr lang="en-US" altLang="zh-CN" dirty="0"/>
              <a:t> </a:t>
            </a:r>
            <a:r>
              <a:rPr lang="en-US" altLang="zh-CN" dirty="0" err="1"/>
              <a:t>w.r.t.</a:t>
            </a:r>
            <a:r>
              <a:rPr lang="en-US" altLang="zh-CN" dirty="0"/>
              <a:t> </a:t>
            </a:r>
            <a:r>
              <a:rPr lang="en-US" altLang="zh-CN" i="1" dirty="0"/>
              <a:t>U</a:t>
            </a:r>
            <a:r>
              <a:rPr lang="en-US" altLang="zh-CN" dirty="0"/>
              <a:t>, </a:t>
            </a:r>
            <a:r>
              <a:rPr lang="en-US" altLang="zh-CN" i="1" dirty="0"/>
              <a:t>i.e.</a:t>
            </a:r>
            <a:r>
              <a:rPr lang="en-US" altLang="zh-CN" dirty="0"/>
              <a:t>,</a:t>
            </a:r>
            <a:r>
              <a:rPr lang="en-US" altLang="zh-CN" i="1" dirty="0"/>
              <a:t> </a:t>
            </a:r>
            <a:r>
              <a:rPr lang="en-US" altLang="zh-CN" dirty="0"/>
              <a:t>it is </a:t>
            </a:r>
            <a:r>
              <a:rPr lang="en-US" altLang="zh-CN" i="1" dirty="0"/>
              <a:t>U</a:t>
            </a:r>
            <a:r>
              <a:rPr lang="en-US" altLang="zh-CN" dirty="0">
                <a:sym typeface="Symbol" panose="05050102010706020507" pitchFamily="18" charset="2"/>
              </a:rPr>
              <a:t></a:t>
            </a:r>
            <a:r>
              <a:rPr lang="en-US" altLang="zh-CN" i="1" dirty="0">
                <a:sym typeface="Symbol" panose="05050102010706020507" pitchFamily="18" charset="2"/>
              </a:rPr>
              <a:t>A.</a:t>
            </a:r>
            <a:endParaRPr lang="en-US" altLang="zh-CN" i="1" dirty="0">
              <a:sym typeface="Symbol" panose="05050102010706020507" pitchFamily="18" charset="2"/>
            </a:endParaRPr>
          </a:p>
          <a:p>
            <a:pPr eaLnBrk="1" hangingPunct="1"/>
            <a:r>
              <a:rPr lang="en-US" altLang="zh-CN" i="1" dirty="0">
                <a:sym typeface="Symbol" panose="05050102010706020507" pitchFamily="18" charset="2"/>
              </a:rPr>
              <a:t>E.g., </a:t>
            </a:r>
            <a:r>
              <a:rPr lang="en-US" altLang="zh-CN" dirty="0">
                <a:sym typeface="Symbol" panose="05050102010706020507" pitchFamily="18" charset="2"/>
              </a:rPr>
              <a:t>If </a:t>
            </a:r>
            <a:r>
              <a:rPr lang="en-US" altLang="zh-CN" i="1" dirty="0">
                <a:sym typeface="Symbol" panose="05050102010706020507" pitchFamily="18" charset="2"/>
              </a:rPr>
              <a:t>U</a:t>
            </a:r>
            <a:r>
              <a:rPr lang="en-US" altLang="zh-CN" dirty="0">
                <a:sym typeface="Symbol" panose="05050102010706020507" pitchFamily="18" charset="2"/>
              </a:rPr>
              <a:t>=</a:t>
            </a:r>
            <a:r>
              <a:rPr lang="en-US" altLang="zh-CN" b="1" dirty="0">
                <a:sym typeface="Symbol" panose="05050102010706020507" pitchFamily="18" charset="2"/>
              </a:rPr>
              <a:t>N</a:t>
            </a:r>
            <a:r>
              <a:rPr lang="en-US" altLang="zh-CN" dirty="0">
                <a:sym typeface="Symbol" panose="05050102010706020507" pitchFamily="18" charset="2"/>
              </a:rPr>
              <a:t>, </a:t>
            </a:r>
            <a:r>
              <a:rPr lang="en-US" altLang="zh-CN" i="1" dirty="0"/>
              <a:t> </a:t>
            </a:r>
            <a:endParaRPr lang="en-US" altLang="zh-CN" dirty="0"/>
          </a:p>
        </p:txBody>
      </p:sp>
      <p:graphicFrame>
        <p:nvGraphicFramePr>
          <p:cNvPr id="75780" name="Object 4"/>
          <p:cNvGraphicFramePr>
            <a:graphicFrameLocks noChangeAspect="1"/>
          </p:cNvGraphicFramePr>
          <p:nvPr/>
        </p:nvGraphicFramePr>
        <p:xfrm>
          <a:off x="3059113" y="3644900"/>
          <a:ext cx="458787" cy="533400"/>
        </p:xfrm>
        <a:graphic>
          <a:graphicData uri="http://schemas.openxmlformats.org/presentationml/2006/ole">
            <mc:AlternateContent xmlns:mc="http://schemas.openxmlformats.org/markup-compatibility/2006">
              <mc:Choice xmlns:v="urn:schemas-microsoft-com:vml" Requires="v">
                <p:oleObj spid="_x0000_s2054" name="Equation" r:id="rId1" imgW="165100" imgH="190500" progId="Equation.3">
                  <p:embed/>
                </p:oleObj>
              </mc:Choice>
              <mc:Fallback>
                <p:oleObj name="Equation" r:id="rId1" imgW="165100" imgH="190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3644900"/>
                        <a:ext cx="4587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p:cNvGraphicFramePr>
            <a:graphicFrameLocks noChangeAspect="1"/>
          </p:cNvGraphicFramePr>
          <p:nvPr/>
        </p:nvGraphicFramePr>
        <p:xfrm>
          <a:off x="3708400" y="4797425"/>
          <a:ext cx="4279900" cy="749300"/>
        </p:xfrm>
        <a:graphic>
          <a:graphicData uri="http://schemas.openxmlformats.org/presentationml/2006/ole">
            <mc:AlternateContent xmlns:mc="http://schemas.openxmlformats.org/markup-compatibility/2006">
              <mc:Choice xmlns:v="urn:schemas-microsoft-com:vml" Requires="v">
                <p:oleObj spid="_x0000_s2055" name="Equation" r:id="rId3" imgW="1371600" imgH="241300" progId="Equation.3">
                  <p:embed/>
                </p:oleObj>
              </mc:Choice>
              <mc:Fallback>
                <p:oleObj name="Equation" r:id="rId3" imgW="1371600" imgH="24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4797425"/>
                        <a:ext cx="4279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zh-CN" b="1" dirty="0"/>
              <a:t>More on Set Complements</a:t>
            </a:r>
            <a:endParaRPr lang="en-US" altLang="zh-CN" b="1" dirty="0"/>
          </a:p>
        </p:txBody>
      </p:sp>
      <p:sp>
        <p:nvSpPr>
          <p:cNvPr id="77827" name="Rectangle 3"/>
          <p:cNvSpPr>
            <a:spLocks noGrp="1" noChangeArrowheads="1"/>
          </p:cNvSpPr>
          <p:nvPr>
            <p:ph type="body" idx="1"/>
          </p:nvPr>
        </p:nvSpPr>
        <p:spPr/>
        <p:txBody>
          <a:bodyPr/>
          <a:lstStyle/>
          <a:p>
            <a:pPr eaLnBrk="1" hangingPunct="1"/>
            <a:r>
              <a:rPr lang="en-US" altLang="zh-CN"/>
              <a:t>An equivalent definition, when </a:t>
            </a:r>
            <a:r>
              <a:rPr lang="en-US" altLang="zh-CN" i="1"/>
              <a:t>U</a:t>
            </a:r>
            <a:r>
              <a:rPr lang="en-US" altLang="zh-CN"/>
              <a:t> is clear:</a:t>
            </a:r>
            <a:br>
              <a:rPr lang="en-US" altLang="zh-CN"/>
            </a:br>
            <a:endParaRPr lang="en-US" altLang="zh-CN"/>
          </a:p>
        </p:txBody>
      </p:sp>
      <p:graphicFrame>
        <p:nvGraphicFramePr>
          <p:cNvPr id="77828" name="Object 4"/>
          <p:cNvGraphicFramePr>
            <a:graphicFrameLocks noChangeAspect="1"/>
          </p:cNvGraphicFramePr>
          <p:nvPr/>
        </p:nvGraphicFramePr>
        <p:xfrm>
          <a:off x="2819400" y="2590800"/>
          <a:ext cx="2895600" cy="723900"/>
        </p:xfrm>
        <a:graphic>
          <a:graphicData uri="http://schemas.openxmlformats.org/presentationml/2006/ole">
            <mc:AlternateContent xmlns:mc="http://schemas.openxmlformats.org/markup-compatibility/2006">
              <mc:Choice xmlns:v="urn:schemas-microsoft-com:vml" Requires="v">
                <p:oleObj spid="_x0000_s3078" name="Equation" r:id="rId1" imgW="914400" imgH="228600" progId="Equation.3">
                  <p:embed/>
                </p:oleObj>
              </mc:Choice>
              <mc:Fallback>
                <p:oleObj name="Equation" r:id="rId1" imgW="9144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590800"/>
                        <a:ext cx="2895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Rectangle 5"/>
          <p:cNvSpPr>
            <a:spLocks noChangeArrowheads="1"/>
          </p:cNvSpPr>
          <p:nvPr/>
        </p:nvSpPr>
        <p:spPr bwMode="auto">
          <a:xfrm>
            <a:off x="1371600" y="3505200"/>
            <a:ext cx="2819400" cy="2133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0" name="Oval 6"/>
          <p:cNvSpPr>
            <a:spLocks noChangeArrowheads="1"/>
          </p:cNvSpPr>
          <p:nvPr/>
        </p:nvSpPr>
        <p:spPr bwMode="auto">
          <a:xfrm>
            <a:off x="1828800" y="4191000"/>
            <a:ext cx="1447800" cy="1143000"/>
          </a:xfrm>
          <a:prstGeom prst="ellipse">
            <a:avLst/>
          </a:prstGeom>
          <a:solidFill>
            <a:srgbClr val="FFCC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1" name="Text Box 7"/>
          <p:cNvSpPr txBox="1">
            <a:spLocks noChangeArrowheads="1"/>
          </p:cNvSpPr>
          <p:nvPr/>
        </p:nvSpPr>
        <p:spPr bwMode="auto">
          <a:xfrm>
            <a:off x="2286000" y="44196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A</a:t>
            </a:r>
            <a:endParaRPr lang="en-US" altLang="zh-CN" sz="2400">
              <a:latin typeface="Times New Roman" panose="02020603050405020304" pitchFamily="18" charset="0"/>
            </a:endParaRPr>
          </a:p>
        </p:txBody>
      </p:sp>
      <p:sp>
        <p:nvSpPr>
          <p:cNvPr id="77832" name="Text Box 8"/>
          <p:cNvSpPr txBox="1">
            <a:spLocks noChangeArrowheads="1"/>
          </p:cNvSpPr>
          <p:nvPr/>
        </p:nvSpPr>
        <p:spPr bwMode="auto">
          <a:xfrm>
            <a:off x="838200" y="51054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U</a:t>
            </a:r>
            <a:endParaRPr lang="en-US" altLang="zh-CN" sz="2400">
              <a:latin typeface="Times New Roman" panose="02020603050405020304" pitchFamily="18" charset="0"/>
            </a:endParaRPr>
          </a:p>
        </p:txBody>
      </p:sp>
      <p:sp>
        <p:nvSpPr>
          <p:cNvPr id="77833" name="Rectangle 9"/>
          <p:cNvSpPr>
            <a:spLocks noChangeArrowheads="1"/>
          </p:cNvSpPr>
          <p:nvPr/>
        </p:nvSpPr>
        <p:spPr bwMode="auto">
          <a:xfrm>
            <a:off x="4724400" y="3505200"/>
            <a:ext cx="2819400" cy="213360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4" name="Oval 10"/>
          <p:cNvSpPr>
            <a:spLocks noChangeArrowheads="1"/>
          </p:cNvSpPr>
          <p:nvPr/>
        </p:nvSpPr>
        <p:spPr bwMode="auto">
          <a:xfrm>
            <a:off x="5181600" y="4191000"/>
            <a:ext cx="1447800" cy="1143000"/>
          </a:xfrm>
          <a:prstGeom prst="ellipse">
            <a:avLst/>
          </a:prstGeom>
          <a:solidFill>
            <a:schemeClr val="bg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7835" name="Object 11"/>
          <p:cNvGraphicFramePr>
            <a:graphicFrameLocks noChangeAspect="1"/>
          </p:cNvGraphicFramePr>
          <p:nvPr/>
        </p:nvGraphicFramePr>
        <p:xfrm>
          <a:off x="6629400" y="3657600"/>
          <a:ext cx="719138" cy="838200"/>
        </p:xfrm>
        <a:graphic>
          <a:graphicData uri="http://schemas.openxmlformats.org/presentationml/2006/ole">
            <mc:AlternateContent xmlns:mc="http://schemas.openxmlformats.org/markup-compatibility/2006">
              <mc:Choice xmlns:v="urn:schemas-microsoft-com:vml" Requires="v">
                <p:oleObj spid="_x0000_s3079" name="Equation" r:id="rId3" imgW="165100" imgH="190500" progId="Equation.3">
                  <p:embed/>
                </p:oleObj>
              </mc:Choice>
              <mc:Fallback>
                <p:oleObj name="Equation" r:id="rId3" imgW="165100" imgH="1905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657600"/>
                        <a:ext cx="7191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4" name="Group 12"/>
          <p:cNvGrpSpPr/>
          <p:nvPr/>
        </p:nvGrpSpPr>
        <p:grpSpPr bwMode="auto">
          <a:xfrm>
            <a:off x="5289550" y="2882900"/>
            <a:ext cx="738188" cy="3965575"/>
            <a:chOff x="3332" y="1816"/>
            <a:chExt cx="465" cy="2498"/>
          </a:xfrm>
        </p:grpSpPr>
        <p:sp>
          <p:nvSpPr>
            <p:cNvPr id="77837" name="AutoShape 13"/>
            <p:cNvSpPr>
              <a:spLocks noChangeArrowheads="1"/>
            </p:cNvSpPr>
            <p:nvPr/>
          </p:nvSpPr>
          <p:spPr bwMode="auto">
            <a:xfrm rot="-4527339">
              <a:off x="2933" y="2488"/>
              <a:ext cx="1535" cy="192"/>
            </a:xfrm>
            <a:prstGeom prst="doubleWave">
              <a:avLst>
                <a:gd name="adj1" fmla="val 10319"/>
                <a:gd name="adj2" fmla="val -676"/>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8" name="AutoShape 14"/>
            <p:cNvSpPr>
              <a:spLocks noChangeArrowheads="1"/>
            </p:cNvSpPr>
            <p:nvPr/>
          </p:nvSpPr>
          <p:spPr bwMode="auto">
            <a:xfrm rot="-4527339">
              <a:off x="3023" y="3832"/>
              <a:ext cx="791" cy="173"/>
            </a:xfrm>
            <a:prstGeom prst="doubleWave">
              <a:avLst>
                <a:gd name="adj1" fmla="val 10319"/>
                <a:gd name="adj2" fmla="val 2204"/>
              </a:avLst>
            </a:prstGeom>
            <a:solidFill>
              <a:srgbClr val="33CC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164"/>
                                        </p:tgtEl>
                                        <p:attrNameLst>
                                          <p:attrName>style.visibility</p:attrName>
                                        </p:attrNameLst>
                                      </p:cBhvr>
                                      <p:to>
                                        <p:strVal val="visible"/>
                                      </p:to>
                                    </p:set>
                                    <p:animEffect transition="in" filter="wipe(up)">
                                      <p:cBhvr>
                                        <p:cTn id="7" dur="500"/>
                                        <p:tgtEl>
                                          <p:spTgt spid="49164"/>
                                        </p:tgtEl>
                                      </p:cBhvr>
                                    </p:animEffect>
                                  </p:childTnLst>
                                  <p:subTnLst>
                                    <p:audio>
                                      <p:cMediaNode>
                                        <p:cTn display="0" masterRel="sameClick">
                                          <p:stCondLst>
                                            <p:cond evt="begin" delay="0">
                                              <p:tn val="5"/>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dirty="0">
                <a:solidFill>
                  <a:schemeClr val="tx2"/>
                </a:solidFill>
                <a:cs typeface="+mj-cs"/>
              </a:rPr>
              <a:t>Symmetric Difference (optional)</a:t>
            </a:r>
            <a:endParaRPr lang="en-US" b="1" dirty="0">
              <a:solidFill>
                <a:schemeClr val="tx2"/>
              </a:solidFill>
              <a:cs typeface="+mj-cs"/>
            </a:endParaRPr>
          </a:p>
        </p:txBody>
      </p:sp>
      <p:sp>
        <p:nvSpPr>
          <p:cNvPr id="11" name="Content Placeholder 2"/>
          <p:cNvSpPr>
            <a:spLocks noGrp="1"/>
          </p:cNvSpPr>
          <p:nvPr>
            <p:ph idx="1"/>
          </p:nvPr>
        </p:nvSpPr>
        <p:spPr>
          <a:xfrm>
            <a:off x="457200" y="1295400"/>
            <a:ext cx="8229600" cy="1066800"/>
          </a:xfrm>
        </p:spPr>
        <p:txBody>
          <a:bodyPr/>
          <a:lstStyle/>
          <a:p>
            <a:r>
              <a:rPr lang="en-US" b="1" dirty="0"/>
              <a:t>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a:t>
            </a:r>
            <a:endParaRPr lang="en-US" dirty="0"/>
          </a:p>
        </p:txBody>
      </p:sp>
      <p:graphicFrame>
        <p:nvGraphicFramePr>
          <p:cNvPr id="12" name="Object 3"/>
          <p:cNvGraphicFramePr>
            <a:graphicFrameLocks noChangeAspect="1"/>
          </p:cNvGraphicFramePr>
          <p:nvPr/>
        </p:nvGraphicFramePr>
        <p:xfrm>
          <a:off x="4067945" y="1897448"/>
          <a:ext cx="992239" cy="420949"/>
        </p:xfrm>
        <a:graphic>
          <a:graphicData uri="http://schemas.openxmlformats.org/presentationml/2006/ole">
            <mc:AlternateContent xmlns:mc="http://schemas.openxmlformats.org/markup-compatibility/2006">
              <mc:Choice xmlns:v="urn:schemas-microsoft-com:vml" Requires="v">
                <p:oleObj spid="_x0000_s4104" name="Equation" r:id="rId1" imgW="10058400" imgH="4267200" progId="Equation.DSMT4">
                  <p:embed/>
                </p:oleObj>
              </mc:Choice>
              <mc:Fallback>
                <p:oleObj name="Equation" r:id="rId1" imgW="10058400" imgH="4267200" progId="Equation.DSMT4">
                  <p:embed/>
                  <p:pic>
                    <p:nvPicPr>
                      <p:cNvPr id="0" name="Object 3"/>
                      <p:cNvPicPr/>
                      <p:nvPr/>
                    </p:nvPicPr>
                    <p:blipFill>
                      <a:blip r:embed="rId2"/>
                      <a:stretch>
                        <a:fillRect/>
                      </a:stretch>
                    </p:blipFill>
                    <p:spPr>
                      <a:xfrm>
                        <a:off x="4067945" y="1897448"/>
                        <a:ext cx="992239" cy="420949"/>
                      </a:xfrm>
                      <a:prstGeom prst="rect">
                        <a:avLst/>
                      </a:prstGeom>
                    </p:spPr>
                  </p:pic>
                </p:oleObj>
              </mc:Fallback>
            </mc:AlternateContent>
          </a:graphicData>
        </a:graphic>
      </p:graphicFrame>
      <p:sp>
        <p:nvSpPr>
          <p:cNvPr id="4" name="Content Placeholder 4"/>
          <p:cNvSpPr>
            <a:spLocks noGrp="1"/>
          </p:cNvSpPr>
          <p:nvPr>
            <p:ph idx="13"/>
          </p:nvPr>
        </p:nvSpPr>
        <p:spPr>
          <a:xfrm>
            <a:off x="5148064" y="1767772"/>
            <a:ext cx="1828800" cy="563880"/>
          </a:xfrm>
        </p:spPr>
        <p:txBody>
          <a:bodyPr/>
          <a:lstStyle/>
          <a:p>
            <a:r>
              <a:rPr lang="en-US" dirty="0"/>
              <a:t>is the set</a:t>
            </a:r>
            <a:endParaRPr lang="en-US" dirty="0"/>
          </a:p>
        </p:txBody>
      </p:sp>
      <p:graphicFrame>
        <p:nvGraphicFramePr>
          <p:cNvPr id="13" name="Object 5"/>
          <p:cNvGraphicFramePr>
            <a:graphicFrameLocks noChangeAspect="1"/>
          </p:cNvGraphicFramePr>
          <p:nvPr/>
        </p:nvGraphicFramePr>
        <p:xfrm>
          <a:off x="2195513" y="2476500"/>
          <a:ext cx="2514600" cy="571500"/>
        </p:xfrm>
        <a:graphic>
          <a:graphicData uri="http://schemas.openxmlformats.org/presentationml/2006/ole">
            <mc:AlternateContent xmlns:mc="http://schemas.openxmlformats.org/markup-compatibility/2006">
              <mc:Choice xmlns:v="urn:schemas-microsoft-com:vml" Requires="v">
                <p:oleObj spid="_x0000_s4105" name="Equation" r:id="rId3" imgW="26822400" imgH="6096000" progId="Equation.DSMT4">
                  <p:embed/>
                </p:oleObj>
              </mc:Choice>
              <mc:Fallback>
                <p:oleObj name="Equation" r:id="rId3" imgW="26822400" imgH="6096000" progId="Equation.DSMT4">
                  <p:embed/>
                  <p:pic>
                    <p:nvPicPr>
                      <p:cNvPr id="0" name="Object 5"/>
                      <p:cNvPicPr/>
                      <p:nvPr/>
                    </p:nvPicPr>
                    <p:blipFill>
                      <a:blip r:embed="rId4"/>
                      <a:stretch>
                        <a:fillRect/>
                      </a:stretch>
                    </p:blipFill>
                    <p:spPr>
                      <a:xfrm>
                        <a:off x="2195513" y="2476500"/>
                        <a:ext cx="2514600" cy="571500"/>
                      </a:xfrm>
                      <a:prstGeom prst="rect">
                        <a:avLst/>
                      </a:prstGeom>
                    </p:spPr>
                  </p:pic>
                </p:oleObj>
              </mc:Fallback>
            </mc:AlternateContent>
          </a:graphicData>
        </a:graphic>
      </p:graphicFrame>
      <p:sp>
        <p:nvSpPr>
          <p:cNvPr id="5" name="Content Placeholder 6"/>
          <p:cNvSpPr>
            <a:spLocks noGrp="1"/>
          </p:cNvSpPr>
          <p:nvPr>
            <p:ph idx="14"/>
          </p:nvPr>
        </p:nvSpPr>
        <p:spPr>
          <a:xfrm>
            <a:off x="457200" y="3063239"/>
            <a:ext cx="8229600" cy="2476661"/>
          </a:xfrm>
        </p:spPr>
        <p:txBody>
          <a:bodyPr/>
          <a:lstStyle/>
          <a:p>
            <a:r>
              <a:rPr lang="en-US" b="1" dirty="0"/>
              <a:t>Example</a:t>
            </a:r>
            <a:r>
              <a:rPr lang="en-US" dirty="0"/>
              <a:t>:</a:t>
            </a:r>
            <a:endParaRPr lang="en-US" dirty="0"/>
          </a:p>
          <a:p>
            <a:pPr lvl="1">
              <a:buNone/>
            </a:pPr>
            <a:r>
              <a:rPr lang="en-US" i="1" dirty="0">
                <a:ea typeface="Cambria Math" panose="02040503050406030204" pitchFamily="18" charset="0"/>
              </a:rPr>
              <a:t>U</a:t>
            </a:r>
            <a:r>
              <a:rPr lang="en-US" dirty="0">
                <a:ea typeface="Cambria Math" panose="02040503050406030204" pitchFamily="18" charset="0"/>
              </a:rPr>
              <a:t> = {0,1,2,3,4,5,6,7,8,9,10}  </a:t>
            </a:r>
            <a:endParaRPr lang="en-US" dirty="0">
              <a:ea typeface="Cambria Math" panose="02040503050406030204" pitchFamily="18" charset="0"/>
            </a:endParaRPr>
          </a:p>
          <a:p>
            <a:pPr lvl="1">
              <a:buNone/>
            </a:pPr>
            <a:r>
              <a:rPr lang="en-US" i="1" dirty="0">
                <a:ea typeface="Cambria Math" panose="02040503050406030204" pitchFamily="18" charset="0"/>
              </a:rPr>
              <a:t>A</a:t>
            </a:r>
            <a:r>
              <a:rPr lang="en-US" dirty="0">
                <a:ea typeface="Cambria Math" panose="02040503050406030204" pitchFamily="18" charset="0"/>
              </a:rPr>
              <a:t> = {1,2,3,4,5}   </a:t>
            </a:r>
            <a:r>
              <a:rPr lang="en-US" i="1" dirty="0">
                <a:ea typeface="Cambria Math" panose="02040503050406030204" pitchFamily="18" charset="0"/>
              </a:rPr>
              <a:t>B</a:t>
            </a:r>
            <a:r>
              <a:rPr lang="en-US" dirty="0">
                <a:ea typeface="Cambria Math" panose="02040503050406030204" pitchFamily="18" charset="0"/>
              </a:rPr>
              <a:t> ={4,5,6,7,8}</a:t>
            </a:r>
            <a:endParaRPr lang="en-US" dirty="0">
              <a:ea typeface="Cambria Math" panose="02040503050406030204" pitchFamily="18" charset="0"/>
            </a:endParaRPr>
          </a:p>
          <a:p>
            <a:pPr lvl="1">
              <a:buNone/>
            </a:pPr>
            <a:r>
              <a:rPr lang="en-US" dirty="0"/>
              <a:t>What is</a:t>
            </a:r>
            <a:endParaRPr lang="en-US" dirty="0"/>
          </a:p>
        </p:txBody>
      </p:sp>
      <p:graphicFrame>
        <p:nvGraphicFramePr>
          <p:cNvPr id="14" name="Object 7"/>
          <p:cNvGraphicFramePr>
            <a:graphicFrameLocks noChangeAspect="1"/>
          </p:cNvGraphicFramePr>
          <p:nvPr/>
        </p:nvGraphicFramePr>
        <p:xfrm>
          <a:off x="1771650" y="5140325"/>
          <a:ext cx="1057275" cy="400050"/>
        </p:xfrm>
        <a:graphic>
          <a:graphicData uri="http://schemas.openxmlformats.org/presentationml/2006/ole">
            <mc:AlternateContent xmlns:mc="http://schemas.openxmlformats.org/markup-compatibility/2006">
              <mc:Choice xmlns:v="urn:schemas-microsoft-com:vml" Requires="v">
                <p:oleObj spid="_x0000_s4106" name="Equation" r:id="rId5" imgW="11277600" imgH="4267200" progId="Equation.DSMT4">
                  <p:embed/>
                </p:oleObj>
              </mc:Choice>
              <mc:Fallback>
                <p:oleObj name="Equation" r:id="rId5" imgW="11277600" imgH="4267200" progId="Equation.DSMT4">
                  <p:embed/>
                  <p:pic>
                    <p:nvPicPr>
                      <p:cNvPr id="0" name="Object 7"/>
                      <p:cNvPicPr/>
                      <p:nvPr/>
                    </p:nvPicPr>
                    <p:blipFill>
                      <a:blip r:embed="rId6"/>
                      <a:stretch>
                        <a:fillRect/>
                      </a:stretch>
                    </p:blipFill>
                    <p:spPr>
                      <a:xfrm>
                        <a:off x="1771650" y="5140325"/>
                        <a:ext cx="1057275" cy="400050"/>
                      </a:xfrm>
                      <a:prstGeom prst="rect">
                        <a:avLst/>
                      </a:prstGeom>
                    </p:spPr>
                  </p:pic>
                </p:oleObj>
              </mc:Fallback>
            </mc:AlternateContent>
          </a:graphicData>
        </a:graphic>
      </p:graphicFrame>
      <p:sp>
        <p:nvSpPr>
          <p:cNvPr id="6" name="Content Placeholder 8"/>
          <p:cNvSpPr>
            <a:spLocks noGrp="1"/>
          </p:cNvSpPr>
          <p:nvPr>
            <p:ph idx="15"/>
          </p:nvPr>
        </p:nvSpPr>
        <p:spPr>
          <a:xfrm>
            <a:off x="457200" y="5636230"/>
            <a:ext cx="3368291" cy="731520"/>
          </a:xfrm>
        </p:spPr>
        <p:txBody>
          <a:bodyPr/>
          <a:lstStyle/>
          <a:p>
            <a:pPr marL="0" lvl="1" indent="0">
              <a:buClrTx/>
              <a:buNone/>
            </a:pPr>
            <a:r>
              <a:rPr lang="en-US" b="1" dirty="0">
                <a:ea typeface="Cambria Math" panose="02040503050406030204" pitchFamily="18" charset="0"/>
              </a:rPr>
              <a:t>Solution</a:t>
            </a:r>
            <a:r>
              <a:rPr lang="en-US" dirty="0">
                <a:ea typeface="Cambria Math" panose="02040503050406030204" pitchFamily="18" charset="0"/>
              </a:rPr>
              <a:t>: {1,2,3,6,7,8}</a:t>
            </a:r>
            <a:endParaRPr lang="en-US" dirty="0"/>
          </a:p>
        </p:txBody>
      </p:sp>
      <p:pic>
        <p:nvPicPr>
          <p:cNvPr id="17" name="Picture 9"/>
          <p:cNvPicPr>
            <a:picLocks noGrp="1" noChangeAspect="1" noChangeArrowheads="1"/>
          </p:cNvPicPr>
          <p:nvPr>
            <p:ph idx="16"/>
          </p:nvPr>
        </p:nvPicPr>
        <p:blipFill rotWithShape="1">
          <a:blip r:embed="rId7">
            <a:extLst>
              <a:ext uri="{28A0092B-C50C-407E-A947-70E740481C1C}">
                <a14:useLocalDpi xmlns:a14="http://schemas.microsoft.com/office/drawing/2010/main" val="0"/>
              </a:ext>
            </a:extLst>
          </a:blip>
          <a:srcRect l="44003"/>
          <a:stretch>
            <a:fillRect/>
          </a:stretch>
        </p:blipFill>
        <p:spPr bwMode="auto">
          <a:xfrm>
            <a:off x="5843291" y="4457180"/>
            <a:ext cx="2843508" cy="1661772"/>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10"/>
          <p:cNvSpPr>
            <a:spLocks noGrp="1"/>
          </p:cNvSpPr>
          <p:nvPr>
            <p:ph idx="17"/>
          </p:nvPr>
        </p:nvSpPr>
        <p:spPr>
          <a:xfrm>
            <a:off x="6242372" y="6118952"/>
            <a:ext cx="2045346" cy="457200"/>
          </a:xfrm>
        </p:spPr>
        <p:txBody>
          <a:bodyPr/>
          <a:lstStyle/>
          <a:p>
            <a:r>
              <a:rPr lang="en-US" sz="2400" dirty="0"/>
              <a:t>Venn Diagram</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mn-lt"/>
                <a:cs typeface="Times New Roman" panose="02020603050405020304" pitchFamily="18" charset="0"/>
              </a:rPr>
              <a:t>Venn Diagram</a:t>
            </a:r>
            <a:endParaRPr lang="zh-CN" altLang="en-US" b="1" dirty="0">
              <a:latin typeface="+mn-lt"/>
            </a:endParaRP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95D10F2E-2536-4355-9232-8FA25989555F}" type="slidenum">
              <a:rPr lang="en-US" altLang="zh-CN" smtClean="0"/>
            </a:fld>
            <a:endParaRPr lang="en-US" altLang="zh-CN"/>
          </a:p>
        </p:txBody>
      </p:sp>
      <p:pic>
        <p:nvPicPr>
          <p:cNvPr id="5" name="图片 4"/>
          <p:cNvPicPr>
            <a:picLocks noChangeAspect="1" noChangeArrowheads="1"/>
          </p:cNvPicPr>
          <p:nvPr/>
        </p:nvPicPr>
        <p:blipFill>
          <a:blip r:embed="rId1">
            <a:extLst>
              <a:ext uri="{28A0092B-C50C-407E-A947-70E740481C1C}">
                <a14:useLocalDpi xmlns:a14="http://schemas.microsoft.com/office/drawing/2010/main" val="0"/>
              </a:ext>
            </a:extLst>
          </a:blip>
          <a:srcRect b="9991"/>
          <a:stretch>
            <a:fillRect/>
          </a:stretch>
        </p:blipFill>
        <p:spPr bwMode="auto">
          <a:xfrm>
            <a:off x="458065" y="1556082"/>
            <a:ext cx="8331035"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948264" y="5733256"/>
            <a:ext cx="57606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Object 4"/>
          <p:cNvGraphicFramePr>
            <a:graphicFrameLocks noChangeAspect="1"/>
          </p:cNvGraphicFramePr>
          <p:nvPr/>
        </p:nvGraphicFramePr>
        <p:xfrm>
          <a:off x="7081795" y="5703531"/>
          <a:ext cx="273309" cy="317757"/>
        </p:xfrm>
        <a:graphic>
          <a:graphicData uri="http://schemas.openxmlformats.org/presentationml/2006/ole">
            <mc:AlternateContent xmlns:mc="http://schemas.openxmlformats.org/markup-compatibility/2006">
              <mc:Choice xmlns:v="urn:schemas-microsoft-com:vml" Requires="v">
                <p:oleObj spid="_x0000_s5124" name="Equation" r:id="rId2" imgW="165100" imgH="190500" progId="Equation.3">
                  <p:embed/>
                </p:oleObj>
              </mc:Choice>
              <mc:Fallback>
                <p:oleObj name="Equation" r:id="rId2" imgW="165100" imgH="190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795" y="5703531"/>
                        <a:ext cx="273309" cy="317757"/>
                      </a:xfrm>
                      <a:prstGeom prst="rect">
                        <a:avLst/>
                      </a:prstGeom>
                      <a:noFill/>
                      <a:ln>
                        <a:noFill/>
                      </a:ln>
                      <a:effec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cs typeface="+mj-cs"/>
              </a:rPr>
              <a:t>Set Identities</a:t>
            </a:r>
            <a:endParaRPr lang="en-US" b="1" dirty="0">
              <a:solidFill>
                <a:schemeClr val="tx2"/>
              </a:solidFill>
              <a:cs typeface="+mj-cs"/>
            </a:endParaRPr>
          </a:p>
        </p:txBody>
      </p:sp>
      <p:sp>
        <p:nvSpPr>
          <p:cNvPr id="9" name="Content Placeholder 2"/>
          <p:cNvSpPr>
            <a:spLocks noGrp="1"/>
          </p:cNvSpPr>
          <p:nvPr>
            <p:ph idx="1"/>
          </p:nvPr>
        </p:nvSpPr>
        <p:spPr>
          <a:xfrm>
            <a:off x="457200" y="1295400"/>
            <a:ext cx="8229600" cy="609600"/>
          </a:xfrm>
        </p:spPr>
        <p:txBody>
          <a:bodyPr/>
          <a:lstStyle/>
          <a:p>
            <a:r>
              <a:rPr lang="en-US" dirty="0"/>
              <a:t>Identity laws</a:t>
            </a:r>
            <a:endParaRPr lang="en-US" dirty="0"/>
          </a:p>
        </p:txBody>
      </p:sp>
      <p:graphicFrame>
        <p:nvGraphicFramePr>
          <p:cNvPr id="10" name="Object 3"/>
          <p:cNvGraphicFramePr>
            <a:graphicFrameLocks noChangeAspect="1"/>
          </p:cNvGraphicFramePr>
          <p:nvPr/>
        </p:nvGraphicFramePr>
        <p:xfrm>
          <a:off x="1752600" y="1876425"/>
          <a:ext cx="4665890" cy="514350"/>
        </p:xfrm>
        <a:graphic>
          <a:graphicData uri="http://schemas.openxmlformats.org/presentationml/2006/ole">
            <mc:AlternateContent xmlns:mc="http://schemas.openxmlformats.org/markup-compatibility/2006">
              <mc:Choice xmlns:v="urn:schemas-microsoft-com:vml" Requires="v">
                <p:oleObj spid="_x0000_s6154" name="Equation" r:id="rId1" imgW="38709600" imgH="4267200" progId="Equation.DSMT4">
                  <p:embed/>
                </p:oleObj>
              </mc:Choice>
              <mc:Fallback>
                <p:oleObj name="Equation" r:id="rId1" imgW="38709600" imgH="4267200" progId="Equation.DSMT4">
                  <p:embed/>
                  <p:pic>
                    <p:nvPicPr>
                      <p:cNvPr id="0" name="Object 3"/>
                      <p:cNvPicPr/>
                      <p:nvPr/>
                    </p:nvPicPr>
                    <p:blipFill>
                      <a:blip r:embed="rId2"/>
                      <a:stretch>
                        <a:fillRect/>
                      </a:stretch>
                    </p:blipFill>
                    <p:spPr>
                      <a:xfrm>
                        <a:off x="1752600" y="1876425"/>
                        <a:ext cx="466589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Domination laws</a:t>
            </a:r>
            <a:endParaRPr lang="en-US" dirty="0"/>
          </a:p>
        </p:txBody>
      </p:sp>
      <p:graphicFrame>
        <p:nvGraphicFramePr>
          <p:cNvPr id="11" name="Object 5"/>
          <p:cNvGraphicFramePr>
            <a:graphicFrameLocks noChangeAspect="1"/>
          </p:cNvGraphicFramePr>
          <p:nvPr/>
        </p:nvGraphicFramePr>
        <p:xfrm>
          <a:off x="1868488" y="3162300"/>
          <a:ext cx="4738687" cy="514350"/>
        </p:xfrm>
        <a:graphic>
          <a:graphicData uri="http://schemas.openxmlformats.org/presentationml/2006/ole">
            <mc:AlternateContent xmlns:mc="http://schemas.openxmlformats.org/markup-compatibility/2006">
              <mc:Choice xmlns:v="urn:schemas-microsoft-com:vml" Requires="v">
                <p:oleObj spid="_x0000_s6155" name="Equation" r:id="rId3" imgW="39319200" imgH="4267200" progId="Equation.DSMT4">
                  <p:embed/>
                </p:oleObj>
              </mc:Choice>
              <mc:Fallback>
                <p:oleObj name="Equation" r:id="rId3" imgW="39319200" imgH="4267200" progId="Equation.DSMT4">
                  <p:embed/>
                  <p:pic>
                    <p:nvPicPr>
                      <p:cNvPr id="0" name="Object 5"/>
                      <p:cNvPicPr/>
                      <p:nvPr/>
                    </p:nvPicPr>
                    <p:blipFill>
                      <a:blip r:embed="rId4"/>
                      <a:stretch>
                        <a:fillRect/>
                      </a:stretch>
                    </p:blipFill>
                    <p:spPr>
                      <a:xfrm>
                        <a:off x="1868488" y="3162300"/>
                        <a:ext cx="4738687" cy="514350"/>
                      </a:xfrm>
                      <a:prstGeom prst="rect">
                        <a:avLst/>
                      </a:prstGeom>
                    </p:spPr>
                  </p:pic>
                </p:oleObj>
              </mc:Fallback>
            </mc:AlternateContent>
          </a:graphicData>
        </a:graphic>
      </p:graphicFrame>
      <p:sp>
        <p:nvSpPr>
          <p:cNvPr id="5" name="Content Placeholder 6"/>
          <p:cNvSpPr>
            <a:spLocks noGrp="1"/>
          </p:cNvSpPr>
          <p:nvPr>
            <p:ph idx="14"/>
          </p:nvPr>
        </p:nvSpPr>
        <p:spPr>
          <a:xfrm>
            <a:off x="457200" y="3810000"/>
            <a:ext cx="8229600" cy="609600"/>
          </a:xfrm>
        </p:spPr>
        <p:txBody>
          <a:bodyPr/>
          <a:lstStyle/>
          <a:p>
            <a:r>
              <a:rPr lang="en-US" dirty="0"/>
              <a:t>Idempotent laws</a:t>
            </a:r>
            <a:endParaRPr lang="en-US" dirty="0"/>
          </a:p>
        </p:txBody>
      </p:sp>
      <p:graphicFrame>
        <p:nvGraphicFramePr>
          <p:cNvPr id="12" name="Object 7"/>
          <p:cNvGraphicFramePr>
            <a:graphicFrameLocks noChangeAspect="1"/>
          </p:cNvGraphicFramePr>
          <p:nvPr/>
        </p:nvGraphicFramePr>
        <p:xfrm>
          <a:off x="1985963" y="4467225"/>
          <a:ext cx="4627562" cy="514350"/>
        </p:xfrm>
        <a:graphic>
          <a:graphicData uri="http://schemas.openxmlformats.org/presentationml/2006/ole">
            <mc:AlternateContent xmlns:mc="http://schemas.openxmlformats.org/markup-compatibility/2006">
              <mc:Choice xmlns:v="urn:schemas-microsoft-com:vml" Requires="v">
                <p:oleObj spid="_x0000_s6156" name="Equation" r:id="rId5" imgW="38404800" imgH="4267200" progId="Equation.DSMT4">
                  <p:embed/>
                </p:oleObj>
              </mc:Choice>
              <mc:Fallback>
                <p:oleObj name="Equation" r:id="rId5" imgW="38404800" imgH="4267200" progId="Equation.DSMT4">
                  <p:embed/>
                  <p:pic>
                    <p:nvPicPr>
                      <p:cNvPr id="0" name="Object 7"/>
                      <p:cNvPicPr/>
                      <p:nvPr/>
                    </p:nvPicPr>
                    <p:blipFill>
                      <a:blip r:embed="rId6"/>
                      <a:stretch>
                        <a:fillRect/>
                      </a:stretch>
                    </p:blipFill>
                    <p:spPr>
                      <a:xfrm>
                        <a:off x="1985963" y="4467225"/>
                        <a:ext cx="4627562" cy="514350"/>
                      </a:xfrm>
                      <a:prstGeom prst="rect">
                        <a:avLst/>
                      </a:prstGeom>
                    </p:spPr>
                  </p:pic>
                </p:oleObj>
              </mc:Fallback>
            </mc:AlternateContent>
          </a:graphicData>
        </a:graphic>
      </p:graphicFrame>
      <p:sp>
        <p:nvSpPr>
          <p:cNvPr id="6" name="Content Placeholder 8"/>
          <p:cNvSpPr>
            <a:spLocks noGrp="1"/>
          </p:cNvSpPr>
          <p:nvPr>
            <p:ph idx="15"/>
          </p:nvPr>
        </p:nvSpPr>
        <p:spPr>
          <a:xfrm>
            <a:off x="457200" y="5029200"/>
            <a:ext cx="8229600" cy="533400"/>
          </a:xfrm>
        </p:spPr>
        <p:txBody>
          <a:bodyPr/>
          <a:lstStyle/>
          <a:p>
            <a:r>
              <a:rPr lang="en-US" dirty="0"/>
              <a:t>Complementation law</a:t>
            </a:r>
            <a:endParaRPr lang="en-US" dirty="0"/>
          </a:p>
        </p:txBody>
      </p:sp>
      <p:graphicFrame>
        <p:nvGraphicFramePr>
          <p:cNvPr id="13" name="Object 9"/>
          <p:cNvGraphicFramePr>
            <a:graphicFrameLocks noChangeAspect="1"/>
          </p:cNvGraphicFramePr>
          <p:nvPr/>
        </p:nvGraphicFramePr>
        <p:xfrm>
          <a:off x="3990181" y="5652330"/>
          <a:ext cx="1163638" cy="738156"/>
        </p:xfrm>
        <a:graphic>
          <a:graphicData uri="http://schemas.openxmlformats.org/presentationml/2006/ole">
            <mc:AlternateContent xmlns:mc="http://schemas.openxmlformats.org/markup-compatibility/2006">
              <mc:Choice xmlns:v="urn:schemas-microsoft-com:vml" Requires="v">
                <p:oleObj spid="_x0000_s6157" name="Equation" r:id="rId7" imgW="12496800" imgH="7924800" progId="Equation.DSMT4">
                  <p:embed/>
                </p:oleObj>
              </mc:Choice>
              <mc:Fallback>
                <p:oleObj name="Equation" r:id="rId7" imgW="12496800" imgH="7924800" progId="Equation.DSMT4">
                  <p:embed/>
                  <p:pic>
                    <p:nvPicPr>
                      <p:cNvPr id="0" name="Object 9"/>
                      <p:cNvPicPr/>
                      <p:nvPr/>
                    </p:nvPicPr>
                    <p:blipFill>
                      <a:blip r:embed="rId8"/>
                      <a:stretch>
                        <a:fillRect/>
                      </a:stretch>
                    </p:blipFill>
                    <p:spPr>
                      <a:xfrm>
                        <a:off x="3990181" y="5652330"/>
                        <a:ext cx="1163638" cy="738156"/>
                      </a:xfrm>
                      <a:prstGeom prst="rect">
                        <a:avLst/>
                      </a:prstGeom>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2</a:t>
            </a:r>
            <a:endParaRPr lang="en-US" sz="1500" dirty="0"/>
          </a:p>
        </p:txBody>
      </p:sp>
      <p:sp>
        <p:nvSpPr>
          <p:cNvPr id="9" name="Content Placeholder 2"/>
          <p:cNvSpPr>
            <a:spLocks noGrp="1"/>
          </p:cNvSpPr>
          <p:nvPr>
            <p:ph idx="1"/>
          </p:nvPr>
        </p:nvSpPr>
        <p:spPr>
          <a:xfrm>
            <a:off x="457200" y="1295400"/>
            <a:ext cx="8229600" cy="609600"/>
          </a:xfrm>
        </p:spPr>
        <p:txBody>
          <a:bodyPr/>
          <a:lstStyle/>
          <a:p>
            <a:r>
              <a:rPr lang="en-US" dirty="0"/>
              <a:t>Commutative laws</a:t>
            </a:r>
            <a:endParaRPr lang="en-US" dirty="0"/>
          </a:p>
        </p:txBody>
      </p:sp>
      <p:graphicFrame>
        <p:nvGraphicFramePr>
          <p:cNvPr id="10" name="Object 3"/>
          <p:cNvGraphicFramePr>
            <a:graphicFrameLocks noChangeAspect="1"/>
          </p:cNvGraphicFramePr>
          <p:nvPr/>
        </p:nvGraphicFramePr>
        <p:xfrm>
          <a:off x="742950" y="1876425"/>
          <a:ext cx="6686550" cy="514350"/>
        </p:xfrm>
        <a:graphic>
          <a:graphicData uri="http://schemas.openxmlformats.org/presentationml/2006/ole">
            <mc:AlternateContent xmlns:mc="http://schemas.openxmlformats.org/markup-compatibility/2006">
              <mc:Choice xmlns:v="urn:schemas-microsoft-com:vml" Requires="v">
                <p:oleObj spid="_x0000_s7176" name="Equation" r:id="rId1" imgW="55473600" imgH="4267200" progId="Equation.DSMT4">
                  <p:embed/>
                </p:oleObj>
              </mc:Choice>
              <mc:Fallback>
                <p:oleObj name="Equation" r:id="rId1" imgW="55473600" imgH="4267200" progId="Equation.DSMT4">
                  <p:embed/>
                  <p:pic>
                    <p:nvPicPr>
                      <p:cNvPr id="0" name="Object 3"/>
                      <p:cNvPicPr/>
                      <p:nvPr/>
                    </p:nvPicPr>
                    <p:blipFill>
                      <a:blip r:embed="rId2"/>
                      <a:stretch>
                        <a:fillRect/>
                      </a:stretch>
                    </p:blipFill>
                    <p:spPr>
                      <a:xfrm>
                        <a:off x="742950" y="1876425"/>
                        <a:ext cx="668655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Associative laws</a:t>
            </a:r>
            <a:endParaRPr lang="en-US" dirty="0"/>
          </a:p>
        </p:txBody>
      </p:sp>
      <p:graphicFrame>
        <p:nvGraphicFramePr>
          <p:cNvPr id="11" name="Object 5"/>
          <p:cNvGraphicFramePr>
            <a:graphicFrameLocks noChangeAspect="1"/>
          </p:cNvGraphicFramePr>
          <p:nvPr/>
        </p:nvGraphicFramePr>
        <p:xfrm>
          <a:off x="1739900" y="3048000"/>
          <a:ext cx="4995863" cy="1470025"/>
        </p:xfrm>
        <a:graphic>
          <a:graphicData uri="http://schemas.openxmlformats.org/presentationml/2006/ole">
            <mc:AlternateContent xmlns:mc="http://schemas.openxmlformats.org/markup-compatibility/2006">
              <mc:Choice xmlns:v="urn:schemas-microsoft-com:vml" Requires="v">
                <p:oleObj spid="_x0000_s7177" name="Equation" r:id="rId3" imgW="41452800" imgH="12192000" progId="Equation.DSMT4">
                  <p:embed/>
                </p:oleObj>
              </mc:Choice>
              <mc:Fallback>
                <p:oleObj name="Equation" r:id="rId3" imgW="41452800" imgH="12192000" progId="Equation.DSMT4">
                  <p:embed/>
                  <p:pic>
                    <p:nvPicPr>
                      <p:cNvPr id="0" name="Object 5"/>
                      <p:cNvPicPr/>
                      <p:nvPr/>
                    </p:nvPicPr>
                    <p:blipFill>
                      <a:blip r:embed="rId4"/>
                      <a:stretch>
                        <a:fillRect/>
                      </a:stretch>
                    </p:blipFill>
                    <p:spPr>
                      <a:xfrm>
                        <a:off x="1739900" y="3048000"/>
                        <a:ext cx="4995863" cy="1470025"/>
                      </a:xfrm>
                      <a:prstGeom prst="rect">
                        <a:avLst/>
                      </a:prstGeom>
                    </p:spPr>
                  </p:pic>
                </p:oleObj>
              </mc:Fallback>
            </mc:AlternateContent>
          </a:graphicData>
        </a:graphic>
      </p:graphicFrame>
      <p:sp>
        <p:nvSpPr>
          <p:cNvPr id="5" name="Content Placeholder 6"/>
          <p:cNvSpPr>
            <a:spLocks noGrp="1"/>
          </p:cNvSpPr>
          <p:nvPr>
            <p:ph idx="14"/>
          </p:nvPr>
        </p:nvSpPr>
        <p:spPr>
          <a:xfrm>
            <a:off x="457200" y="4419600"/>
            <a:ext cx="8229600" cy="609600"/>
          </a:xfrm>
        </p:spPr>
        <p:txBody>
          <a:bodyPr/>
          <a:lstStyle/>
          <a:p>
            <a:r>
              <a:rPr lang="en-US" dirty="0"/>
              <a:t>Distributive laws</a:t>
            </a:r>
            <a:endParaRPr lang="en-US" dirty="0"/>
          </a:p>
        </p:txBody>
      </p:sp>
      <p:graphicFrame>
        <p:nvGraphicFramePr>
          <p:cNvPr id="14" name="Object 7"/>
          <p:cNvGraphicFramePr>
            <a:graphicFrameLocks noChangeAspect="1"/>
          </p:cNvGraphicFramePr>
          <p:nvPr/>
        </p:nvGraphicFramePr>
        <p:xfrm>
          <a:off x="1189038" y="5029200"/>
          <a:ext cx="6097587" cy="1470025"/>
        </p:xfrm>
        <a:graphic>
          <a:graphicData uri="http://schemas.openxmlformats.org/presentationml/2006/ole">
            <mc:AlternateContent xmlns:mc="http://schemas.openxmlformats.org/markup-compatibility/2006">
              <mc:Choice xmlns:v="urn:schemas-microsoft-com:vml" Requires="v">
                <p:oleObj spid="_x0000_s7178" name="Equation" r:id="rId5" imgW="50596800" imgH="12192000" progId="Equation.DSMT4">
                  <p:embed/>
                </p:oleObj>
              </mc:Choice>
              <mc:Fallback>
                <p:oleObj name="Equation" r:id="rId5" imgW="50596800" imgH="12192000" progId="Equation.DSMT4">
                  <p:embed/>
                  <p:pic>
                    <p:nvPicPr>
                      <p:cNvPr id="0" name="Object 7"/>
                      <p:cNvPicPr/>
                      <p:nvPr/>
                    </p:nvPicPr>
                    <p:blipFill>
                      <a:blip r:embed="rId6"/>
                      <a:stretch>
                        <a:fillRect/>
                      </a:stretch>
                    </p:blipFill>
                    <p:spPr>
                      <a:xfrm>
                        <a:off x="1189038" y="5029200"/>
                        <a:ext cx="6097587" cy="1470025"/>
                      </a:xfrm>
                      <a:prstGeom prst="rect">
                        <a:avLst/>
                      </a:prstGeom>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3</a:t>
            </a:r>
            <a:endParaRPr lang="en-US" sz="1500" dirty="0"/>
          </a:p>
        </p:txBody>
      </p:sp>
      <p:sp>
        <p:nvSpPr>
          <p:cNvPr id="9" name="Content Placeholder 2"/>
          <p:cNvSpPr>
            <a:spLocks noGrp="1"/>
          </p:cNvSpPr>
          <p:nvPr>
            <p:ph idx="1"/>
          </p:nvPr>
        </p:nvSpPr>
        <p:spPr>
          <a:xfrm>
            <a:off x="457200" y="1295400"/>
            <a:ext cx="8229600" cy="609600"/>
          </a:xfrm>
        </p:spPr>
        <p:txBody>
          <a:bodyPr/>
          <a:lstStyle/>
          <a:p>
            <a:r>
              <a:rPr lang="en-US" dirty="0"/>
              <a:t>De Morgan’s laws</a:t>
            </a:r>
            <a:endParaRPr lang="en-US" dirty="0"/>
          </a:p>
        </p:txBody>
      </p:sp>
      <p:graphicFrame>
        <p:nvGraphicFramePr>
          <p:cNvPr id="10" name="Object 3"/>
          <p:cNvGraphicFramePr>
            <a:graphicFrameLocks noChangeAspect="1"/>
          </p:cNvGraphicFramePr>
          <p:nvPr/>
        </p:nvGraphicFramePr>
        <p:xfrm>
          <a:off x="857250" y="2099459"/>
          <a:ext cx="6457950" cy="604092"/>
        </p:xfrm>
        <a:graphic>
          <a:graphicData uri="http://schemas.openxmlformats.org/presentationml/2006/ole">
            <mc:AlternateContent xmlns:mc="http://schemas.openxmlformats.org/markup-compatibility/2006">
              <mc:Choice xmlns:v="urn:schemas-microsoft-com:vml" Requires="v">
                <p:oleObj spid="_x0000_s8200" name="Equation" r:id="rId1" imgW="55473600" imgH="5181600" progId="Equation.DSMT4">
                  <p:embed/>
                </p:oleObj>
              </mc:Choice>
              <mc:Fallback>
                <p:oleObj name="Equation" r:id="rId1" imgW="55473600" imgH="5181600" progId="Equation.DSMT4">
                  <p:embed/>
                  <p:pic>
                    <p:nvPicPr>
                      <p:cNvPr id="0" name="Object 3"/>
                      <p:cNvPicPr/>
                      <p:nvPr/>
                    </p:nvPicPr>
                    <p:blipFill>
                      <a:blip r:embed="rId2"/>
                      <a:stretch>
                        <a:fillRect/>
                      </a:stretch>
                    </p:blipFill>
                    <p:spPr>
                      <a:xfrm>
                        <a:off x="857250" y="2099459"/>
                        <a:ext cx="6457950" cy="604092"/>
                      </a:xfrm>
                      <a:prstGeom prst="rect">
                        <a:avLst/>
                      </a:prstGeom>
                    </p:spPr>
                  </p:pic>
                </p:oleObj>
              </mc:Fallback>
            </mc:AlternateContent>
          </a:graphicData>
        </a:graphic>
      </p:graphicFrame>
      <p:sp>
        <p:nvSpPr>
          <p:cNvPr id="4" name="Content Placeholder 4"/>
          <p:cNvSpPr>
            <a:spLocks noGrp="1"/>
          </p:cNvSpPr>
          <p:nvPr>
            <p:ph idx="13"/>
          </p:nvPr>
        </p:nvSpPr>
        <p:spPr>
          <a:xfrm>
            <a:off x="457200" y="2898010"/>
            <a:ext cx="8229600" cy="533400"/>
          </a:xfrm>
        </p:spPr>
        <p:txBody>
          <a:bodyPr/>
          <a:lstStyle/>
          <a:p>
            <a:r>
              <a:rPr lang="en-US" dirty="0"/>
              <a:t>Absorption laws</a:t>
            </a:r>
            <a:endParaRPr lang="en-US" dirty="0"/>
          </a:p>
        </p:txBody>
      </p:sp>
      <p:graphicFrame>
        <p:nvGraphicFramePr>
          <p:cNvPr id="14" name="Object 5"/>
          <p:cNvGraphicFramePr>
            <a:graphicFrameLocks noChangeAspect="1"/>
          </p:cNvGraphicFramePr>
          <p:nvPr/>
        </p:nvGraphicFramePr>
        <p:xfrm>
          <a:off x="681038" y="3625869"/>
          <a:ext cx="6811962" cy="712787"/>
        </p:xfrm>
        <a:graphic>
          <a:graphicData uri="http://schemas.openxmlformats.org/presentationml/2006/ole">
            <mc:AlternateContent xmlns:mc="http://schemas.openxmlformats.org/markup-compatibility/2006">
              <mc:Choice xmlns:v="urn:schemas-microsoft-com:vml" Requires="v">
                <p:oleObj spid="_x0000_s8201" name="Equation" r:id="rId3" imgW="58521600" imgH="6096000" progId="Equation.DSMT4">
                  <p:embed/>
                </p:oleObj>
              </mc:Choice>
              <mc:Fallback>
                <p:oleObj name="Equation" r:id="rId3" imgW="58521600" imgH="6096000" progId="Equation.DSMT4">
                  <p:embed/>
                  <p:pic>
                    <p:nvPicPr>
                      <p:cNvPr id="0" name="Object 5"/>
                      <p:cNvPicPr/>
                      <p:nvPr/>
                    </p:nvPicPr>
                    <p:blipFill>
                      <a:blip r:embed="rId4"/>
                      <a:stretch>
                        <a:fillRect/>
                      </a:stretch>
                    </p:blipFill>
                    <p:spPr>
                      <a:xfrm>
                        <a:off x="681038" y="3625869"/>
                        <a:ext cx="6811962" cy="712787"/>
                      </a:xfrm>
                      <a:prstGeom prst="rect">
                        <a:avLst/>
                      </a:prstGeom>
                    </p:spPr>
                  </p:pic>
                </p:oleObj>
              </mc:Fallback>
            </mc:AlternateContent>
          </a:graphicData>
        </a:graphic>
      </p:graphicFrame>
      <p:sp>
        <p:nvSpPr>
          <p:cNvPr id="5" name="Content Placeholder 6"/>
          <p:cNvSpPr>
            <a:spLocks noGrp="1"/>
          </p:cNvSpPr>
          <p:nvPr>
            <p:ph idx="14"/>
          </p:nvPr>
        </p:nvSpPr>
        <p:spPr>
          <a:xfrm>
            <a:off x="457200" y="4533115"/>
            <a:ext cx="8229600" cy="609600"/>
          </a:xfrm>
        </p:spPr>
        <p:txBody>
          <a:bodyPr/>
          <a:lstStyle/>
          <a:p>
            <a:r>
              <a:rPr lang="en-US" dirty="0"/>
              <a:t>Complement laws</a:t>
            </a:r>
            <a:endParaRPr lang="en-US" dirty="0"/>
          </a:p>
        </p:txBody>
      </p:sp>
      <p:graphicFrame>
        <p:nvGraphicFramePr>
          <p:cNvPr id="15" name="Object 7"/>
          <p:cNvGraphicFramePr>
            <a:graphicFrameLocks noChangeAspect="1"/>
          </p:cNvGraphicFramePr>
          <p:nvPr/>
        </p:nvGraphicFramePr>
        <p:xfrm>
          <a:off x="1941513" y="5337175"/>
          <a:ext cx="4505325" cy="606425"/>
        </p:xfrm>
        <a:graphic>
          <a:graphicData uri="http://schemas.openxmlformats.org/presentationml/2006/ole">
            <mc:AlternateContent xmlns:mc="http://schemas.openxmlformats.org/markup-compatibility/2006">
              <mc:Choice xmlns:v="urn:schemas-microsoft-com:vml" Requires="v">
                <p:oleObj spid="_x0000_s8202" name="Equation" r:id="rId5" imgW="38709600" imgH="5181600" progId="Equation.DSMT4">
                  <p:embed/>
                </p:oleObj>
              </mc:Choice>
              <mc:Fallback>
                <p:oleObj name="Equation" r:id="rId5" imgW="38709600" imgH="5181600" progId="Equation.DSMT4">
                  <p:embed/>
                  <p:pic>
                    <p:nvPicPr>
                      <p:cNvPr id="0" name="Object 7"/>
                      <p:cNvPicPr/>
                      <p:nvPr/>
                    </p:nvPicPr>
                    <p:blipFill>
                      <a:blip r:embed="rId6"/>
                      <a:stretch>
                        <a:fillRect/>
                      </a:stretch>
                    </p:blipFill>
                    <p:spPr>
                      <a:xfrm>
                        <a:off x="1941513" y="5337175"/>
                        <a:ext cx="4505325" cy="606425"/>
                      </a:xfrm>
                      <a:prstGeom prst="rect">
                        <a:avLst/>
                      </a:prstGeom>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b="1" dirty="0" err="1"/>
              <a:t>DeMorgan’s</a:t>
            </a:r>
            <a:r>
              <a:rPr lang="en-US" altLang="zh-CN" b="1" dirty="0"/>
              <a:t> Law for Sets</a:t>
            </a:r>
            <a:endParaRPr lang="en-US" altLang="zh-CN" b="1" dirty="0"/>
          </a:p>
        </p:txBody>
      </p:sp>
      <p:sp>
        <p:nvSpPr>
          <p:cNvPr id="81923" name="Rectangle 3"/>
          <p:cNvSpPr>
            <a:spLocks noGrp="1" noChangeArrowheads="1"/>
          </p:cNvSpPr>
          <p:nvPr>
            <p:ph type="body" idx="1"/>
          </p:nvPr>
        </p:nvSpPr>
        <p:spPr/>
        <p:txBody>
          <a:bodyPr/>
          <a:lstStyle/>
          <a:p>
            <a:pPr eaLnBrk="1" hangingPunct="1"/>
            <a:r>
              <a:rPr lang="en-US" altLang="zh-CN"/>
              <a:t>Exactly analogous to (and provable from) DeMorgan</a:t>
            </a:r>
            <a:r>
              <a:rPr lang="en-US" altLang="zh-CN">
                <a:latin typeface="Times New Roman" panose="02020603050405020304" pitchFamily="18" charset="0"/>
              </a:rPr>
              <a:t>’</a:t>
            </a:r>
            <a:r>
              <a:rPr lang="en-US" altLang="zh-CN"/>
              <a:t>s Law for propositions.</a:t>
            </a:r>
            <a:endParaRPr lang="en-US" altLang="zh-CN"/>
          </a:p>
          <a:p>
            <a:pPr eaLnBrk="1" hangingPunct="1"/>
            <a:endParaRPr lang="en-US" altLang="zh-CN"/>
          </a:p>
        </p:txBody>
      </p:sp>
      <p:graphicFrame>
        <p:nvGraphicFramePr>
          <p:cNvPr id="81924" name="Object 4"/>
          <p:cNvGraphicFramePr>
            <a:graphicFrameLocks noChangeAspect="1"/>
          </p:cNvGraphicFramePr>
          <p:nvPr/>
        </p:nvGraphicFramePr>
        <p:xfrm>
          <a:off x="2397125" y="3430588"/>
          <a:ext cx="3625850" cy="1717675"/>
        </p:xfrm>
        <a:graphic>
          <a:graphicData uri="http://schemas.openxmlformats.org/presentationml/2006/ole">
            <mc:AlternateContent xmlns:mc="http://schemas.openxmlformats.org/markup-compatibility/2006">
              <mc:Choice xmlns:v="urn:schemas-microsoft-com:vml" Requires="v">
                <p:oleObj spid="_x0000_s9220" name="Equation" r:id="rId1" imgW="965200" imgH="457200" progId="Equation.3">
                  <p:embed/>
                </p:oleObj>
              </mc:Choice>
              <mc:Fallback>
                <p:oleObj name="Equation" r:id="rId1" imgW="965200" imgH="457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25" y="3430588"/>
                        <a:ext cx="36258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Proving Set Identities</a:t>
            </a:r>
            <a:endParaRPr lang="en-US" b="1" dirty="0">
              <a:solidFill>
                <a:schemeClr val="tx1"/>
              </a:solidFill>
            </a:endParaRPr>
          </a:p>
        </p:txBody>
      </p:sp>
      <p:sp>
        <p:nvSpPr>
          <p:cNvPr id="3" name="Content Placeholder 2"/>
          <p:cNvSpPr>
            <a:spLocks noGrp="1"/>
          </p:cNvSpPr>
          <p:nvPr>
            <p:ph idx="1"/>
          </p:nvPr>
        </p:nvSpPr>
        <p:spPr>
          <a:xfrm>
            <a:off x="457200" y="1295400"/>
            <a:ext cx="8412480" cy="5303520"/>
          </a:xfrm>
        </p:spPr>
        <p:txBody>
          <a:bodyPr/>
          <a:lstStyle/>
          <a:p>
            <a:pPr marL="514350" indent="-514350"/>
            <a:r>
              <a:rPr lang="en-US" dirty="0"/>
              <a:t>Different ways to prove set identities:</a:t>
            </a:r>
            <a:endParaRPr lang="en-US" dirty="0"/>
          </a:p>
          <a:p>
            <a:pPr marL="880110" lvl="1" indent="-514350">
              <a:buClrTx/>
              <a:buFont typeface="+mj-lt"/>
              <a:buAutoNum type="arabicPeriod"/>
            </a:pPr>
            <a:r>
              <a:rPr lang="en-US" dirty="0"/>
              <a:t>Prove that each set (side of the identity) is a subset of the other.</a:t>
            </a:r>
            <a:endParaRPr lang="en-US" dirty="0"/>
          </a:p>
          <a:p>
            <a:pPr marL="880110" lvl="1" indent="-514350">
              <a:buClrTx/>
              <a:buFont typeface="+mj-lt"/>
              <a:buAutoNum type="arabicPeriod"/>
            </a:pPr>
            <a:r>
              <a:rPr lang="en-US" dirty="0"/>
              <a:t>Use set builder notation and propositional logic.</a:t>
            </a:r>
            <a:endParaRPr lang="en-US" dirty="0"/>
          </a:p>
          <a:p>
            <a:pPr marL="880110" lvl="1" indent="-514350">
              <a:buClrTx/>
              <a:buFont typeface="+mj-lt"/>
              <a:buAutoNum type="arabicPeriod"/>
            </a:pPr>
            <a:r>
              <a:rPr lang="en-US" dirty="0"/>
              <a:t>Membership Tables: Verify that elements in the same combination of sets always either belong or do not belong to the same side of the identity.  Use </a:t>
            </a:r>
            <a:r>
              <a:rPr lang="en-US" dirty="0">
                <a:ea typeface="Cambria Math" panose="02040503050406030204" pitchFamily="18" charset="0"/>
              </a:rPr>
              <a:t>1</a:t>
            </a:r>
            <a:r>
              <a:rPr lang="en-US" dirty="0"/>
              <a:t> to indicate it is in the set and a </a:t>
            </a:r>
            <a:r>
              <a:rPr lang="en-US" dirty="0">
                <a:ea typeface="Cambria Math" panose="02040503050406030204" pitchFamily="18" charset="0"/>
              </a:rPr>
              <a:t>0</a:t>
            </a:r>
            <a:r>
              <a:rPr lang="en-US" dirty="0"/>
              <a:t> to indicate that it is not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1</a:t>
            </a:r>
            <a:endParaRPr lang="en-US" sz="1400" b="1" dirty="0">
              <a:solidFill>
                <a:schemeClr val="tx1"/>
              </a:solidFill>
            </a:endParaRPr>
          </a:p>
        </p:txBody>
      </p:sp>
      <p:sp>
        <p:nvSpPr>
          <p:cNvPr id="5" name="Content Placeholder 2"/>
          <p:cNvSpPr>
            <a:spLocks noGrp="1"/>
          </p:cNvSpPr>
          <p:nvPr>
            <p:ph idx="1"/>
          </p:nvPr>
        </p:nvSpPr>
        <p:spPr>
          <a:xfrm>
            <a:off x="457200" y="1295400"/>
            <a:ext cx="8229600" cy="685800"/>
          </a:xfrm>
        </p:spPr>
        <p:txBody>
          <a:bodyPr/>
          <a:lstStyle/>
          <a:p>
            <a:r>
              <a:rPr lang="en-US" b="1" dirty="0"/>
              <a:t>Example</a:t>
            </a:r>
            <a:r>
              <a:rPr lang="en-US" dirty="0"/>
              <a:t>: Prove that</a:t>
            </a:r>
            <a:endParaRPr lang="en-US" dirty="0"/>
          </a:p>
        </p:txBody>
      </p:sp>
      <p:graphicFrame>
        <p:nvGraphicFramePr>
          <p:cNvPr id="8" name="Object 3"/>
          <p:cNvGraphicFramePr>
            <a:graphicFrameLocks noChangeAspect="1"/>
          </p:cNvGraphicFramePr>
          <p:nvPr/>
        </p:nvGraphicFramePr>
        <p:xfrm>
          <a:off x="4427984" y="1405974"/>
          <a:ext cx="1874838" cy="420432"/>
        </p:xfrm>
        <a:graphic>
          <a:graphicData uri="http://schemas.openxmlformats.org/presentationml/2006/ole">
            <mc:AlternateContent xmlns:mc="http://schemas.openxmlformats.org/markup-compatibility/2006">
              <mc:Choice xmlns:v="urn:schemas-microsoft-com:vml" Requires="v">
                <p:oleObj spid="_x0000_s10246" name="Equation" r:id="rId1" imgW="23164800" imgH="5181600" progId="Equation.DSMT4">
                  <p:embed/>
                </p:oleObj>
              </mc:Choice>
              <mc:Fallback>
                <p:oleObj name="Equation" r:id="rId1" imgW="23164800" imgH="5181600" progId="Equation.DSMT4">
                  <p:embed/>
                  <p:pic>
                    <p:nvPicPr>
                      <p:cNvPr id="0" name="Object 3"/>
                      <p:cNvPicPr/>
                      <p:nvPr/>
                    </p:nvPicPr>
                    <p:blipFill>
                      <a:blip r:embed="rId2"/>
                      <a:stretch>
                        <a:fillRect/>
                      </a:stretch>
                    </p:blipFill>
                    <p:spPr>
                      <a:xfrm>
                        <a:off x="4427984" y="1405974"/>
                        <a:ext cx="1874838" cy="420432"/>
                      </a:xfrm>
                      <a:prstGeom prst="rect">
                        <a:avLst/>
                      </a:prstGeom>
                    </p:spPr>
                  </p:pic>
                </p:oleObj>
              </mc:Fallback>
            </mc:AlternateContent>
          </a:graphicData>
        </a:graphic>
      </p:graphicFrame>
      <p:sp>
        <p:nvSpPr>
          <p:cNvPr id="3" name="Content Placeholder 4"/>
          <p:cNvSpPr>
            <a:spLocks noGrp="1"/>
          </p:cNvSpPr>
          <p:nvPr>
            <p:ph idx="13"/>
          </p:nvPr>
        </p:nvSpPr>
        <p:spPr>
          <a:xfrm>
            <a:off x="457200" y="1981200"/>
            <a:ext cx="8382000" cy="609600"/>
          </a:xfrm>
        </p:spPr>
        <p:txBody>
          <a:bodyPr/>
          <a:lstStyle/>
          <a:p>
            <a:r>
              <a:rPr lang="en-US" b="1" dirty="0"/>
              <a:t>Solution</a:t>
            </a:r>
            <a:r>
              <a:rPr lang="en-US" dirty="0"/>
              <a:t>: We prove this identity by showing that:</a:t>
            </a:r>
            <a:endParaRPr lang="en-US" dirty="0"/>
          </a:p>
          <a:p>
            <a:endParaRPr lang="en-US" dirty="0"/>
          </a:p>
        </p:txBody>
      </p:sp>
      <p:graphicFrame>
        <p:nvGraphicFramePr>
          <p:cNvPr id="10" name="Object 5"/>
          <p:cNvGraphicFramePr>
            <a:graphicFrameLocks noChangeAspect="1"/>
          </p:cNvGraphicFramePr>
          <p:nvPr/>
        </p:nvGraphicFramePr>
        <p:xfrm>
          <a:off x="2386460" y="2999857"/>
          <a:ext cx="3916362" cy="1267344"/>
        </p:xfrm>
        <a:graphic>
          <a:graphicData uri="http://schemas.openxmlformats.org/presentationml/2006/ole">
            <mc:AlternateContent xmlns:mc="http://schemas.openxmlformats.org/markup-compatibility/2006">
              <mc:Choice xmlns:v="urn:schemas-microsoft-com:vml" Requires="v">
                <p:oleObj spid="_x0000_s10247" name="Equation" r:id="rId3" imgW="39624000" imgH="12801600" progId="Equation.DSMT4">
                  <p:embed/>
                </p:oleObj>
              </mc:Choice>
              <mc:Fallback>
                <p:oleObj name="Equation" r:id="rId3" imgW="39624000" imgH="12801600" progId="Equation.DSMT4">
                  <p:embed/>
                  <p:pic>
                    <p:nvPicPr>
                      <p:cNvPr id="0" name="Object 5"/>
                      <p:cNvPicPr/>
                      <p:nvPr/>
                    </p:nvPicPr>
                    <p:blipFill>
                      <a:blip r:embed="rId4"/>
                      <a:stretch>
                        <a:fillRect/>
                      </a:stretch>
                    </p:blipFill>
                    <p:spPr>
                      <a:xfrm>
                        <a:off x="2386460" y="2999857"/>
                        <a:ext cx="3916362" cy="1267344"/>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454931" y="188640"/>
            <a:ext cx="8229600" cy="1143000"/>
          </a:xfrm>
        </p:spPr>
        <p:txBody>
          <a:bodyPr/>
          <a:lstStyle/>
          <a:p>
            <a:r>
              <a:rPr lang="en-US" altLang="zh-CN" b="1" dirty="0"/>
              <a:t>Example</a:t>
            </a:r>
            <a:endParaRPr lang="zh-CN" altLang="en-US" b="1" dirty="0"/>
          </a:p>
        </p:txBody>
      </p:sp>
      <p:sp>
        <p:nvSpPr>
          <p:cNvPr id="13315" name="内容占位符 2"/>
          <p:cNvSpPr>
            <a:spLocks noGrp="1"/>
          </p:cNvSpPr>
          <p:nvPr>
            <p:ph idx="1"/>
          </p:nvPr>
        </p:nvSpPr>
        <p:spPr>
          <a:xfrm>
            <a:off x="457200" y="1417638"/>
            <a:ext cx="8229600" cy="4963690"/>
          </a:xfrm>
        </p:spPr>
        <p:txBody>
          <a:bodyPr/>
          <a:lstStyle/>
          <a:p>
            <a:r>
              <a:rPr lang="en-US" altLang="zh-CN" dirty="0"/>
              <a:t>The set </a:t>
            </a:r>
            <a:r>
              <a:rPr lang="en-US" altLang="zh-CN" dirty="0">
                <a:solidFill>
                  <a:srgbClr val="C00000"/>
                </a:solidFill>
              </a:rPr>
              <a:t>V</a:t>
            </a:r>
            <a:r>
              <a:rPr lang="en-US" altLang="zh-CN" dirty="0"/>
              <a:t> of all vowels in English alphabet can be written as </a:t>
            </a:r>
            <a:r>
              <a:rPr lang="en-US" altLang="zh-CN" dirty="0">
                <a:solidFill>
                  <a:srgbClr val="C00000"/>
                </a:solidFill>
              </a:rPr>
              <a:t>V</a:t>
            </a:r>
            <a:r>
              <a:rPr lang="en-US" altLang="zh-CN" dirty="0"/>
              <a:t>={</a:t>
            </a:r>
            <a:r>
              <a:rPr lang="en-US" altLang="zh-CN" i="1" dirty="0" err="1"/>
              <a:t>a,e,i,o,u</a:t>
            </a:r>
            <a:r>
              <a:rPr lang="en-US" altLang="zh-CN" dirty="0"/>
              <a:t>}.   </a:t>
            </a:r>
            <a:endParaRPr lang="en-US" altLang="zh-CN" dirty="0"/>
          </a:p>
          <a:p>
            <a:r>
              <a:rPr lang="en-US" altLang="zh-CN" dirty="0"/>
              <a:t>Speech sounds are generally divided into vowels and consonants.</a:t>
            </a:r>
            <a:endParaRPr lang="en-US" altLang="zh-CN" dirty="0"/>
          </a:p>
          <a:p>
            <a:r>
              <a:rPr lang="en-US" altLang="zh-CN" dirty="0"/>
              <a:t>The set </a:t>
            </a:r>
            <a:r>
              <a:rPr lang="en-US" altLang="zh-CN" dirty="0">
                <a:solidFill>
                  <a:srgbClr val="C00000"/>
                </a:solidFill>
              </a:rPr>
              <a:t>O</a:t>
            </a:r>
            <a:r>
              <a:rPr lang="en-US" altLang="zh-CN" dirty="0"/>
              <a:t> of odd positive integers less than 10 can be expressed by </a:t>
            </a:r>
            <a:r>
              <a:rPr lang="en-US" altLang="zh-CN" dirty="0">
                <a:solidFill>
                  <a:srgbClr val="C00000"/>
                </a:solidFill>
              </a:rPr>
              <a:t>O</a:t>
            </a:r>
            <a:r>
              <a:rPr lang="en-US" altLang="zh-CN" dirty="0"/>
              <a:t>={1,3,5,7,9}.</a:t>
            </a:r>
            <a:endParaRPr lang="en-US" altLang="zh-CN" dirty="0"/>
          </a:p>
          <a:p>
            <a:r>
              <a:rPr lang="en-US" altLang="zh-CN" dirty="0"/>
              <a:t>The set of positive integers less than 100 can be denoted by {1,2,3,…,99}.</a:t>
            </a:r>
            <a:endParaRPr lang="zh-CN" altLang="en-US"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2</a:t>
            </a:r>
            <a:endParaRPr lang="en-US" sz="1400" b="1" dirty="0">
              <a:solidFill>
                <a:schemeClr val="tx1"/>
              </a:solidFill>
            </a:endParaRP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endParaRPr lang="en-US" dirty="0"/>
          </a:p>
        </p:txBody>
      </p:sp>
      <p:graphicFrame>
        <p:nvGraphicFramePr>
          <p:cNvPr id="5" name="Object 3"/>
          <p:cNvGraphicFramePr>
            <a:graphicFrameLocks noChangeAspect="1"/>
          </p:cNvGraphicFramePr>
          <p:nvPr/>
        </p:nvGraphicFramePr>
        <p:xfrm>
          <a:off x="5004048" y="1365798"/>
          <a:ext cx="1874838" cy="446087"/>
        </p:xfrm>
        <a:graphic>
          <a:graphicData uri="http://schemas.openxmlformats.org/presentationml/2006/ole">
            <mc:AlternateContent xmlns:mc="http://schemas.openxmlformats.org/markup-compatibility/2006">
              <mc:Choice xmlns:v="urn:schemas-microsoft-com:vml" Requires="v">
                <p:oleObj spid="_x0000_s11270" name="Equation" r:id="rId1" imgW="23164800" imgH="5486400" progId="Equation.DSMT4">
                  <p:embed/>
                </p:oleObj>
              </mc:Choice>
              <mc:Fallback>
                <p:oleObj name="Equation" r:id="rId1" imgW="23164800" imgH="5486400" progId="Equation.DSMT4">
                  <p:embed/>
                  <p:pic>
                    <p:nvPicPr>
                      <p:cNvPr id="0" name="Object 3"/>
                      <p:cNvPicPr/>
                      <p:nvPr/>
                    </p:nvPicPr>
                    <p:blipFill>
                      <a:blip r:embed="rId2"/>
                      <a:stretch>
                        <a:fillRect/>
                      </a:stretch>
                    </p:blipFill>
                    <p:spPr>
                      <a:xfrm>
                        <a:off x="5004048" y="1365798"/>
                        <a:ext cx="1874838" cy="446087"/>
                      </a:xfrm>
                      <a:prstGeom prst="rect">
                        <a:avLst/>
                      </a:prstGeom>
                    </p:spPr>
                  </p:pic>
                </p:oleObj>
              </mc:Fallback>
            </mc:AlternateContent>
          </a:graphicData>
        </a:graphic>
      </p:graphicFrame>
      <p:graphicFrame>
        <p:nvGraphicFramePr>
          <p:cNvPr id="6" name="Object 4"/>
          <p:cNvGraphicFramePr>
            <a:graphicFrameLocks noChangeAspect="1"/>
          </p:cNvGraphicFramePr>
          <p:nvPr/>
        </p:nvGraphicFramePr>
        <p:xfrm>
          <a:off x="762000" y="2065338"/>
          <a:ext cx="6831013" cy="3421062"/>
        </p:xfrm>
        <a:graphic>
          <a:graphicData uri="http://schemas.openxmlformats.org/presentationml/2006/ole">
            <mc:AlternateContent xmlns:mc="http://schemas.openxmlformats.org/markup-compatibility/2006">
              <mc:Choice xmlns:v="urn:schemas-microsoft-com:vml" Requires="v">
                <p:oleObj spid="_x0000_s11271" name="Equation" r:id="rId3" imgW="84429600" imgH="42062400" progId="Equation.DSMT4">
                  <p:embed/>
                </p:oleObj>
              </mc:Choice>
              <mc:Fallback>
                <p:oleObj name="Equation" r:id="rId3" imgW="84429600" imgH="42062400" progId="Equation.DSMT4">
                  <p:embed/>
                  <p:pic>
                    <p:nvPicPr>
                      <p:cNvPr id="0" name="Object 4"/>
                      <p:cNvPicPr/>
                      <p:nvPr/>
                    </p:nvPicPr>
                    <p:blipFill>
                      <a:blip r:embed="rId4"/>
                      <a:stretch>
                        <a:fillRect/>
                      </a:stretch>
                    </p:blipFill>
                    <p:spPr>
                      <a:xfrm>
                        <a:off x="762000" y="2065338"/>
                        <a:ext cx="6831013" cy="3421062"/>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3</a:t>
            </a:r>
            <a:endParaRPr lang="en-US" sz="1400" b="1" dirty="0">
              <a:solidFill>
                <a:schemeClr val="tx1"/>
              </a:solidFill>
            </a:endParaRP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endParaRPr lang="en-US" dirty="0"/>
          </a:p>
        </p:txBody>
      </p:sp>
      <p:graphicFrame>
        <p:nvGraphicFramePr>
          <p:cNvPr id="5" name="Object 3"/>
          <p:cNvGraphicFramePr>
            <a:graphicFrameLocks noChangeAspect="1"/>
          </p:cNvGraphicFramePr>
          <p:nvPr/>
        </p:nvGraphicFramePr>
        <p:xfrm>
          <a:off x="5076056" y="1395413"/>
          <a:ext cx="1851025" cy="446087"/>
        </p:xfrm>
        <a:graphic>
          <a:graphicData uri="http://schemas.openxmlformats.org/presentationml/2006/ole">
            <mc:AlternateContent xmlns:mc="http://schemas.openxmlformats.org/markup-compatibility/2006">
              <mc:Choice xmlns:v="urn:schemas-microsoft-com:vml" Requires="v">
                <p:oleObj spid="_x0000_s12294" name="Equation" r:id="rId1" imgW="22860000" imgH="5486400" progId="Equation.DSMT4">
                  <p:embed/>
                </p:oleObj>
              </mc:Choice>
              <mc:Fallback>
                <p:oleObj name="Equation" r:id="rId1" imgW="22860000" imgH="5486400" progId="Equation.DSMT4">
                  <p:embed/>
                  <p:pic>
                    <p:nvPicPr>
                      <p:cNvPr id="0" name="Object 3"/>
                      <p:cNvPicPr/>
                      <p:nvPr/>
                    </p:nvPicPr>
                    <p:blipFill>
                      <a:blip r:embed="rId2"/>
                      <a:stretch>
                        <a:fillRect/>
                      </a:stretch>
                    </p:blipFill>
                    <p:spPr>
                      <a:xfrm>
                        <a:off x="5076056" y="1395413"/>
                        <a:ext cx="1851025" cy="446087"/>
                      </a:xfrm>
                      <a:prstGeom prst="rect">
                        <a:avLst/>
                      </a:prstGeom>
                    </p:spPr>
                  </p:pic>
                </p:oleObj>
              </mc:Fallback>
            </mc:AlternateContent>
          </a:graphicData>
        </a:graphic>
      </p:graphicFrame>
      <p:graphicFrame>
        <p:nvGraphicFramePr>
          <p:cNvPr id="6" name="Object 4"/>
          <p:cNvGraphicFramePr>
            <a:graphicFrameLocks noChangeAspect="1"/>
          </p:cNvGraphicFramePr>
          <p:nvPr/>
        </p:nvGraphicFramePr>
        <p:xfrm>
          <a:off x="966787" y="2209800"/>
          <a:ext cx="7720013" cy="3768725"/>
        </p:xfrm>
        <a:graphic>
          <a:graphicData uri="http://schemas.openxmlformats.org/presentationml/2006/ole">
            <mc:AlternateContent xmlns:mc="http://schemas.openxmlformats.org/markup-compatibility/2006">
              <mc:Choice xmlns:v="urn:schemas-microsoft-com:vml" Requires="v">
                <p:oleObj spid="_x0000_s12295" name="Equation" r:id="rId3" imgW="95402400" imgH="46329600" progId="Equation.DSMT4">
                  <p:embed/>
                </p:oleObj>
              </mc:Choice>
              <mc:Fallback>
                <p:oleObj name="Equation" r:id="rId3" imgW="95402400" imgH="46329600" progId="Equation.DSMT4">
                  <p:embed/>
                  <p:pic>
                    <p:nvPicPr>
                      <p:cNvPr id="0" name="Object 4"/>
                      <p:cNvPicPr/>
                      <p:nvPr/>
                    </p:nvPicPr>
                    <p:blipFill>
                      <a:blip r:embed="rId4"/>
                      <a:stretch>
                        <a:fillRect/>
                      </a:stretch>
                    </p:blipFill>
                    <p:spPr>
                      <a:xfrm>
                        <a:off x="966787" y="2209800"/>
                        <a:ext cx="7720013" cy="3768725"/>
                      </a:xfrm>
                      <a:prstGeom prst="rect">
                        <a:avLst/>
                      </a:prstGeom>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Set-Builder Notation: Second De Morgan Law</a:t>
            </a:r>
            <a:endParaRPr lang="en-US" sz="1400" b="1" dirty="0">
              <a:solidFill>
                <a:schemeClr val="tx1"/>
              </a:solidFill>
            </a:endParaRPr>
          </a:p>
        </p:txBody>
      </p:sp>
      <mc:AlternateContent xmlns:mc="http://schemas.openxmlformats.org/markup-compatibility/2006">
        <mc:Choice xmlns:a14="http://schemas.microsoft.com/office/drawing/2010/main" Requires="a14">
          <p:sp>
            <p:nvSpPr>
              <p:cNvPr id="6" name="Object 2"/>
              <p:cNvSpPr txBox="1"/>
              <p:nvPr/>
            </p:nvSpPr>
            <p:spPr>
              <a:xfrm>
                <a:off x="1331641" y="1556792"/>
                <a:ext cx="7812360" cy="4837113"/>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	}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complement</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does</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belong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symbol</m:t>
                      </m:r>
                      <m:r>
                        <a:rPr lang="zh-CN" altLang="en-US" sz="2400" i="1">
                          <a:solidFill>
                            <a:srgbClr val="000000"/>
                          </a:solidFill>
                          <a:latin typeface="Cambria Math" panose="02040503050406030204" pitchFamily="18" charset="0"/>
                        </a:rPr>
                        <m:t>	</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intersection</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e>
                          </m:d>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1</m:t>
                      </m:r>
                      <m:r>
                        <m:rPr>
                          <m:nor/>
                        </m:rPr>
                        <a:rPr lang="zh-CN" altLang="en-US" sz="2400" i="0">
                          <a:solidFill>
                            <a:srgbClr val="000000"/>
                          </a:solidFill>
                          <a:latin typeface="Cambria Math" panose="02040503050406030204" pitchFamily="18" charset="0"/>
                        </a:rPr>
                        <m:t>st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Morgan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law</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for</m:t>
                      </m:r>
                    </m:oMath>
                    <m:oMath xmlns:m="http://schemas.openxmlformats.org/officeDocument/2006/math">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Prop</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Logic</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belong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symbol</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complement</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union</m:t>
                      </m:r>
                    </m:oMath>
                    <m:oMath xmlns:m="http://schemas.openxmlformats.org/officeDocument/2006/math">
                      <m:r>
                        <a:rPr lang="zh-CN" altLang="en-US" sz="2400" i="1">
                          <a:solidFill>
                            <a:srgbClr val="000000"/>
                          </a:solidFill>
                          <a:latin typeface="Cambria Math" panose="02040503050406030204" pitchFamily="18" charset="0"/>
                        </a:rPr>
                        <m:t>	=</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meaning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notation</m:t>
                      </m:r>
                    </m:oMath>
                  </m:oMathPara>
                </a14:m>
                <a:endParaRPr lang="zh-CN" altLang="en-US" sz="2400" dirty="0"/>
              </a:p>
            </p:txBody>
          </p:sp>
        </mc:Choice>
        <mc:Fallback>
          <p:sp>
            <p:nvSpPr>
              <p:cNvPr id="6" name="Object 2"/>
              <p:cNvSpPr txBox="1">
                <a:spLocks noRot="1" noChangeAspect="1" noMove="1" noResize="1" noEditPoints="1" noAdjustHandles="1" noChangeArrowheads="1" noChangeShapeType="1" noTextEdit="1"/>
              </p:cNvSpPr>
              <p:nvPr/>
            </p:nvSpPr>
            <p:spPr>
              <a:xfrm>
                <a:off x="1331641" y="1556792"/>
                <a:ext cx="7812360" cy="4837113"/>
              </a:xfrm>
              <a:prstGeom prst="rect">
                <a:avLst/>
              </a:prstGeom>
              <a:blipFill rotWithShape="1">
                <a:blip r:embed="rId1"/>
                <a:stretch>
                  <a:fillRect l="-1" t="-8"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467544" y="1556792"/>
                <a:ext cx="1080120" cy="50520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bar>
                        <m:barPr>
                          <m:pos m:val="top"/>
                          <m:ctrlPr>
                            <a:rPr lang="zh-CN" altLang="en-US" sz="2400" i="1" smtClean="0">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	</m:t>
                      </m:r>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467544" y="1556792"/>
                <a:ext cx="1080120" cy="505203"/>
              </a:xfrm>
              <a:prstGeom prst="rect">
                <a:avLst/>
              </a:prstGeom>
              <a:blipFill rotWithShape="1">
                <a:blip r:embed="rId2"/>
                <a:stretch>
                  <a:fillRect l="-17" t="-81" r="16" b="30"/>
                </a:stretch>
              </a:blipFill>
            </p:spPr>
            <p:txBody>
              <a:bodyPr/>
              <a:lstStyle/>
              <a:p>
                <a:r>
                  <a:rPr lang="zh-CN" altLang="en-US">
                    <a:noFill/>
                  </a:rPr>
                  <a:t> </a:t>
                </a:r>
              </a:p>
            </p:txBody>
          </p:sp>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b="1" dirty="0">
                <a:solidFill>
                  <a:schemeClr val="tx1"/>
                </a:solidFill>
              </a:rPr>
              <a:t>Membership Table</a:t>
            </a:r>
            <a:endParaRPr lang="en-US" b="1" dirty="0">
              <a:solidFill>
                <a:schemeClr val="tx1"/>
              </a:solidFill>
            </a:endParaRPr>
          </a:p>
        </p:txBody>
      </p:sp>
      <p:sp>
        <p:nvSpPr>
          <p:cNvPr id="12" name="Content Placeholder 2"/>
          <p:cNvSpPr>
            <a:spLocks noGrp="1"/>
          </p:cNvSpPr>
          <p:nvPr>
            <p:ph idx="1"/>
          </p:nvPr>
        </p:nvSpPr>
        <p:spPr>
          <a:xfrm>
            <a:off x="457200" y="1295400"/>
            <a:ext cx="8229600" cy="838200"/>
          </a:xfrm>
        </p:spPr>
        <p:txBody>
          <a:bodyPr/>
          <a:lstStyle/>
          <a:p>
            <a:r>
              <a:rPr lang="en-US" sz="2600" b="1" dirty="0"/>
              <a:t>Example</a:t>
            </a:r>
            <a:r>
              <a:rPr lang="en-US" sz="2600" dirty="0"/>
              <a:t>: Construct a membership table to show that the distributive law holds.</a:t>
            </a:r>
            <a:endParaRPr lang="en-US" sz="2600" dirty="0"/>
          </a:p>
        </p:txBody>
      </p:sp>
      <p:graphicFrame>
        <p:nvGraphicFramePr>
          <p:cNvPr id="16" name="Object 3"/>
          <p:cNvGraphicFramePr>
            <a:graphicFrameLocks noChangeAspect="1"/>
          </p:cNvGraphicFramePr>
          <p:nvPr/>
        </p:nvGraphicFramePr>
        <p:xfrm>
          <a:off x="2057400" y="2133600"/>
          <a:ext cx="4046537" cy="493713"/>
        </p:xfrm>
        <a:graphic>
          <a:graphicData uri="http://schemas.openxmlformats.org/presentationml/2006/ole">
            <mc:AlternateContent xmlns:mc="http://schemas.openxmlformats.org/markup-compatibility/2006">
              <mc:Choice xmlns:v="urn:schemas-microsoft-com:vml" Requires="v">
                <p:oleObj spid="_x0000_s13316" name="Equation" r:id="rId1" imgW="49987200" imgH="6096000" progId="Equation.DSMT4">
                  <p:embed/>
                </p:oleObj>
              </mc:Choice>
              <mc:Fallback>
                <p:oleObj name="Equation" r:id="rId1" imgW="49987200" imgH="6096000" progId="Equation.DSMT4">
                  <p:embed/>
                  <p:pic>
                    <p:nvPicPr>
                      <p:cNvPr id="0" name="Object 3"/>
                      <p:cNvPicPr/>
                      <p:nvPr/>
                    </p:nvPicPr>
                    <p:blipFill>
                      <a:blip r:embed="rId2"/>
                      <a:stretch>
                        <a:fillRect/>
                      </a:stretch>
                    </p:blipFill>
                    <p:spPr>
                      <a:xfrm>
                        <a:off x="2057400" y="2133600"/>
                        <a:ext cx="4046537" cy="493713"/>
                      </a:xfrm>
                      <a:prstGeom prst="rect">
                        <a:avLst/>
                      </a:prstGeom>
                    </p:spPr>
                  </p:pic>
                </p:oleObj>
              </mc:Fallback>
            </mc:AlternateContent>
          </a:graphicData>
        </a:graphic>
      </p:graphicFrame>
      <p:sp>
        <p:nvSpPr>
          <p:cNvPr id="13" name="Content Placeholder 4"/>
          <p:cNvSpPr>
            <a:spLocks noGrp="1"/>
          </p:cNvSpPr>
          <p:nvPr>
            <p:ph idx="13"/>
          </p:nvPr>
        </p:nvSpPr>
        <p:spPr>
          <a:xfrm>
            <a:off x="457200" y="2602298"/>
            <a:ext cx="1653480" cy="457200"/>
          </a:xfrm>
        </p:spPr>
        <p:txBody>
          <a:bodyPr/>
          <a:lstStyle/>
          <a:p>
            <a:r>
              <a:rPr lang="en-US" sz="2600" b="1" dirty="0"/>
              <a:t>Solution</a:t>
            </a:r>
            <a:r>
              <a:rPr lang="en-US" sz="2600" dirty="0"/>
              <a:t>:</a:t>
            </a:r>
            <a:endParaRPr lang="en-US" sz="2600" dirty="0"/>
          </a:p>
        </p:txBody>
      </p:sp>
      <mc:AlternateContent xmlns:mc="http://schemas.openxmlformats.org/markup-compatibility/2006" xmlns:a14="http://schemas.microsoft.com/office/drawing/2010/main">
        <mc:Choice Requires="a14">
          <p:graphicFrame>
            <p:nvGraphicFramePr>
              <p:cNvPr id="17" name="Table 5"/>
              <p:cNvGraphicFramePr>
                <a:graphicFrameLocks noGrp="1"/>
              </p:cNvGraphicFramePr>
              <p:nvPr/>
            </p:nvGraphicFramePr>
            <p:xfrm>
              <a:off x="971600" y="3212976"/>
              <a:ext cx="7380000" cy="3337560"/>
            </p:xfrm>
            <a:graphic>
              <a:graphicData uri="http://schemas.openxmlformats.org/drawingml/2006/table">
                <a:tbl>
                  <a:tblPr firstRow="1" bandRow="1">
                    <a:tableStyleId>{5C22544A-7EE6-4342-B048-85BDC9FD1C3A}</a:tableStyleId>
                  </a:tblPr>
                  <a:tblGrid>
                    <a:gridCol w="427827"/>
                    <a:gridCol w="427827"/>
                    <a:gridCol w="427827"/>
                    <a:gridCol w="815546"/>
                    <a:gridCol w="1351677"/>
                    <a:gridCol w="792088"/>
                    <a:gridCol w="864096"/>
                    <a:gridCol w="2273112"/>
                  </a:tblGrid>
                  <a:tr h="370840">
                    <a:tc>
                      <a:txBody>
                        <a:bodyPr/>
                        <a:lstStyle/>
                        <a:p>
                          <a:pPr algn="ctr"/>
                          <a:r>
                            <a:rPr lang="en-US" i="1" dirty="0">
                              <a:solidFill>
                                <a:schemeClr val="tx1"/>
                              </a:solidFill>
                            </a:rPr>
                            <a:t>A</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 (B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 ∩</m:t>
                              </m:r>
                            </m:oMath>
                          </a14:m>
                          <a:r>
                            <a:rPr lang="en-US" i="1" dirty="0">
                              <a:solidFill>
                                <a:schemeClr val="tx1"/>
                              </a:solidFill>
                            </a:rPr>
                            <a:t> (A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bl>
              </a:graphicData>
            </a:graphic>
          </p:graphicFrame>
        </mc:Choice>
        <mc:Fallback xmlns="">
          <p:graphicFrame>
            <p:nvGraphicFramePr>
              <p:cNvPr id="17" name="Table 5"/>
              <p:cNvGraphicFramePr>
                <a:graphicFrameLocks noGrp="1"/>
              </p:cNvGraphicFramePr>
              <p:nvPr/>
            </p:nvGraphicFramePr>
            <p:xfrm>
              <a:off x="971600" y="3212976"/>
              <a:ext cx="7380000" cy="3337560"/>
            </p:xfrm>
            <a:graphic>
              <a:graphicData uri="http://schemas.openxmlformats.org/drawingml/2006/table">
                <a:tbl>
                  <a:tblPr firstRow="1" bandRow="1">
                    <a:tableStyleId>{5C22544A-7EE6-4342-B048-85BDC9FD1C3A}</a:tableStyleId>
                  </a:tblPr>
                  <a:tblGrid>
                    <a:gridCol w="427827"/>
                    <a:gridCol w="427827"/>
                    <a:gridCol w="427827"/>
                    <a:gridCol w="815546"/>
                    <a:gridCol w="1351677"/>
                    <a:gridCol w="792088"/>
                    <a:gridCol w="864096"/>
                    <a:gridCol w="2273112"/>
                  </a:tblGrid>
                  <a:tr h="370840">
                    <a:tc>
                      <a:txBody>
                        <a:bodyPr/>
                        <a:lstStyle/>
                        <a:p>
                          <a:pPr algn="ctr"/>
                          <a:r>
                            <a:rPr lang="en-US" i="1" dirty="0">
                              <a:solidFill>
                                <a:schemeClr val="tx1"/>
                              </a:solidFill>
                            </a:rPr>
                            <a:t>A</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3"/>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3"/>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3"/>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3"/>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3"/>
                        </a:blip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r h="370840">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r>
                </a:tbl>
              </a:graphicData>
            </a:graphic>
          </p:graphicFrame>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b="1" dirty="0"/>
              <a:t>Review of §2.1-2.2</a:t>
            </a:r>
            <a:endParaRPr lang="en-US" altLang="zh-CN" b="1" dirty="0"/>
          </a:p>
        </p:txBody>
      </p:sp>
      <p:sp>
        <p:nvSpPr>
          <p:cNvPr id="94211" name="Rectangle 3"/>
          <p:cNvSpPr>
            <a:spLocks noGrp="1" noChangeArrowheads="1"/>
          </p:cNvSpPr>
          <p:nvPr>
            <p:ph type="body" idx="1"/>
          </p:nvPr>
        </p:nvSpPr>
        <p:spPr/>
        <p:txBody>
          <a:bodyPr/>
          <a:lstStyle/>
          <a:p>
            <a:pPr eaLnBrk="1" hangingPunct="1"/>
            <a:r>
              <a:rPr lang="en-US" altLang="zh-CN"/>
              <a:t>Sets </a:t>
            </a:r>
            <a:r>
              <a:rPr lang="en-US" altLang="zh-CN" i="1"/>
              <a:t>S</a:t>
            </a:r>
            <a:r>
              <a:rPr lang="en-US" altLang="zh-CN"/>
              <a:t>, </a:t>
            </a:r>
            <a:r>
              <a:rPr lang="en-US" altLang="zh-CN" i="1"/>
              <a:t>T</a:t>
            </a:r>
            <a:r>
              <a:rPr lang="en-US" altLang="zh-CN"/>
              <a:t>, </a:t>
            </a:r>
            <a:r>
              <a:rPr lang="en-US" altLang="zh-CN" i="1"/>
              <a:t>U</a:t>
            </a:r>
            <a:r>
              <a:rPr lang="en-US" altLang="zh-CN">
                <a:latin typeface="Times New Roman" panose="02020603050405020304" pitchFamily="18" charset="0"/>
              </a:rPr>
              <a:t>…</a:t>
            </a:r>
            <a:r>
              <a:rPr lang="en-US" altLang="zh-CN"/>
              <a:t> Special sets </a:t>
            </a:r>
            <a:r>
              <a:rPr lang="en-US" altLang="zh-CN" b="1"/>
              <a:t>N</a:t>
            </a:r>
            <a:r>
              <a:rPr lang="en-US" altLang="zh-CN"/>
              <a:t>, </a:t>
            </a:r>
            <a:r>
              <a:rPr lang="en-US" altLang="zh-CN" b="1"/>
              <a:t>Z</a:t>
            </a:r>
            <a:r>
              <a:rPr lang="en-US" altLang="zh-CN"/>
              <a:t>, </a:t>
            </a:r>
            <a:r>
              <a:rPr lang="en-US" altLang="zh-CN" b="1"/>
              <a:t>R</a:t>
            </a:r>
            <a:r>
              <a:rPr lang="en-US" altLang="zh-CN"/>
              <a:t>.</a:t>
            </a:r>
            <a:endParaRPr lang="en-US" altLang="zh-CN"/>
          </a:p>
          <a:p>
            <a:pPr eaLnBrk="1" hangingPunct="1"/>
            <a:r>
              <a:rPr lang="en-US" altLang="zh-CN"/>
              <a:t>Set notations {a,b,...}, {</a:t>
            </a:r>
            <a:r>
              <a:rPr lang="en-US" altLang="zh-CN" i="1"/>
              <a:t>x</a:t>
            </a:r>
            <a:r>
              <a:rPr lang="en-US" altLang="zh-CN"/>
              <a:t>|</a:t>
            </a:r>
            <a:r>
              <a:rPr lang="en-US" altLang="zh-CN" i="1"/>
              <a:t>P</a:t>
            </a:r>
            <a:r>
              <a:rPr lang="en-US" altLang="zh-CN"/>
              <a:t>(</a:t>
            </a:r>
            <a:r>
              <a:rPr lang="en-US" altLang="zh-CN" i="1"/>
              <a:t>x</a:t>
            </a:r>
            <a:r>
              <a:rPr lang="en-US" altLang="zh-CN"/>
              <a:t>)}</a:t>
            </a:r>
            <a:r>
              <a:rPr lang="en-US" altLang="zh-CN">
                <a:latin typeface="Times New Roman" panose="02020603050405020304" pitchFamily="18" charset="0"/>
              </a:rPr>
              <a:t>…</a:t>
            </a:r>
            <a:endParaRPr lang="en-US" altLang="zh-CN"/>
          </a:p>
          <a:p>
            <a:pPr eaLnBrk="1" hangingPunct="1"/>
            <a:r>
              <a:rPr lang="en-US" altLang="zh-CN"/>
              <a:t>Relations </a:t>
            </a:r>
            <a:r>
              <a:rPr lang="en-US" altLang="zh-CN" i="1"/>
              <a:t>x</a:t>
            </a:r>
            <a:r>
              <a:rPr lang="en-US" altLang="zh-CN">
                <a:sym typeface="Symbol" panose="05050102010706020507" pitchFamily="18" charset="2"/>
              </a:rPr>
              <a:t></a:t>
            </a:r>
            <a:r>
              <a:rPr lang="en-US" altLang="zh-CN" i="1">
                <a:sym typeface="Symbol" panose="05050102010706020507" pitchFamily="18" charset="2"/>
              </a:rPr>
              <a:t>S</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endParaRPr lang="en-US" altLang="zh-CN">
              <a:sym typeface="Symbol" panose="05050102010706020507" pitchFamily="18" charset="2"/>
            </a:endParaRPr>
          </a:p>
          <a:p>
            <a:pPr eaLnBrk="1" hangingPunct="1"/>
            <a:r>
              <a:rPr lang="en-US" altLang="zh-CN">
                <a:sym typeface="Symbol" panose="05050102010706020507" pitchFamily="18" charset="2"/>
              </a:rPr>
              <a:t>Operations |</a:t>
            </a:r>
            <a:r>
              <a:rPr lang="en-US" altLang="zh-CN" i="1">
                <a:sym typeface="Symbol" panose="05050102010706020507" pitchFamily="18" charset="2"/>
              </a:rPr>
              <a:t>S</a:t>
            </a:r>
            <a:r>
              <a:rPr lang="en-US" altLang="zh-CN">
                <a:sym typeface="Symbol" panose="05050102010706020507" pitchFamily="18" charset="2"/>
              </a:rPr>
              <a:t>|, P(</a:t>
            </a:r>
            <a:r>
              <a:rPr lang="en-US" altLang="zh-CN" i="1">
                <a:sym typeface="Symbol" panose="05050102010706020507" pitchFamily="18" charset="2"/>
              </a:rPr>
              <a:t>S</a:t>
            </a:r>
            <a:r>
              <a:rPr lang="en-US" altLang="zh-CN">
                <a:sym typeface="Symbol" panose="05050102010706020507" pitchFamily="18" charset="2"/>
              </a:rPr>
              <a:t>), , , , , </a:t>
            </a:r>
            <a:endParaRPr lang="en-US" altLang="zh-CN" i="1">
              <a:sym typeface="Symbol" panose="05050102010706020507" pitchFamily="18" charset="2"/>
            </a:endParaRPr>
          </a:p>
          <a:p>
            <a:pPr eaLnBrk="1" hangingPunct="1"/>
            <a:r>
              <a:rPr lang="en-US" altLang="zh-CN">
                <a:sym typeface="Symbol" panose="05050102010706020507" pitchFamily="18" charset="2"/>
              </a:rPr>
              <a:t>Set equality proof techniques:</a:t>
            </a:r>
            <a:endParaRPr lang="en-US" altLang="zh-CN">
              <a:sym typeface="Symbol" panose="05050102010706020507" pitchFamily="18" charset="2"/>
            </a:endParaRPr>
          </a:p>
          <a:p>
            <a:pPr lvl="1" eaLnBrk="1" hangingPunct="1"/>
            <a:r>
              <a:rPr lang="en-US" altLang="zh-CN">
                <a:sym typeface="Symbol" panose="05050102010706020507" pitchFamily="18" charset="2"/>
              </a:rPr>
              <a:t>Mutual subsets.</a:t>
            </a:r>
            <a:endParaRPr lang="en-US" altLang="zh-CN">
              <a:sym typeface="Symbol" panose="05050102010706020507" pitchFamily="18" charset="2"/>
            </a:endParaRPr>
          </a:p>
          <a:p>
            <a:pPr lvl="1" eaLnBrk="1" hangingPunct="1"/>
            <a:r>
              <a:rPr lang="en-US" altLang="zh-CN">
                <a:sym typeface="Symbol" panose="05050102010706020507" pitchFamily="18" charset="2"/>
              </a:rPr>
              <a:t>Derivation using logical equivalences.</a:t>
            </a:r>
            <a:endParaRPr lang="en-US" altLang="zh-CN">
              <a:sym typeface="Symbol" panose="05050102010706020507" pitchFamily="18" charset="2"/>
            </a:endParaRPr>
          </a:p>
        </p:txBody>
      </p:sp>
      <p:graphicFrame>
        <p:nvGraphicFramePr>
          <p:cNvPr id="94212" name="Object 4"/>
          <p:cNvGraphicFramePr>
            <a:graphicFrameLocks noChangeAspect="1"/>
          </p:cNvGraphicFramePr>
          <p:nvPr/>
        </p:nvGraphicFramePr>
        <p:xfrm>
          <a:off x="6660232" y="3429000"/>
          <a:ext cx="423863" cy="565150"/>
        </p:xfrm>
        <a:graphic>
          <a:graphicData uri="http://schemas.openxmlformats.org/presentationml/2006/ole">
            <mc:AlternateContent xmlns:mc="http://schemas.openxmlformats.org/markup-compatibility/2006">
              <mc:Choice xmlns:v="urn:schemas-microsoft-com:vml" Requires="v">
                <p:oleObj spid="_x0000_s14340" name="Equation" r:id="rId1" imgW="152400" imgH="203200" progId="Equation.3">
                  <p:embed/>
                </p:oleObj>
              </mc:Choice>
              <mc:Fallback>
                <p:oleObj name="Equation" r:id="rId1" imgW="1524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429000"/>
                        <a:ext cx="4238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79512" y="260648"/>
            <a:ext cx="8784976" cy="1143000"/>
          </a:xfrm>
        </p:spPr>
        <p:txBody>
          <a:bodyPr/>
          <a:lstStyle/>
          <a:p>
            <a:pPr eaLnBrk="1" hangingPunct="1"/>
            <a:r>
              <a:rPr lang="en-US" altLang="zh-CN" sz="4000" b="1" dirty="0"/>
              <a:t>Generalized Unions &amp; Intersections</a:t>
            </a:r>
            <a:endParaRPr lang="en-US" altLang="zh-CN" b="1" dirty="0"/>
          </a:p>
        </p:txBody>
      </p:sp>
      <p:sp>
        <p:nvSpPr>
          <p:cNvPr id="96259" name="Rectangle 3"/>
          <p:cNvSpPr>
            <a:spLocks noGrp="1" noChangeArrowheads="1"/>
          </p:cNvSpPr>
          <p:nvPr>
            <p:ph type="body" idx="1"/>
          </p:nvPr>
        </p:nvSpPr>
        <p:spPr/>
        <p:txBody>
          <a:bodyPr/>
          <a:lstStyle/>
          <a:p>
            <a:pPr eaLnBrk="1" hangingPunct="1"/>
            <a:r>
              <a:rPr lang="en-US" altLang="zh-CN" dirty="0"/>
              <a:t>Since union &amp; intersection are commutative and associative, we can extend them from operating on </a:t>
            </a:r>
            <a:r>
              <a:rPr lang="en-US" altLang="zh-CN" i="1" dirty="0"/>
              <a:t>ordered pairs</a:t>
            </a:r>
            <a:r>
              <a:rPr lang="en-US" altLang="zh-CN" dirty="0"/>
              <a:t> of sets (</a:t>
            </a:r>
            <a:r>
              <a:rPr lang="en-US" altLang="zh-CN" i="1" dirty="0"/>
              <a:t>A</a:t>
            </a:r>
            <a:r>
              <a:rPr lang="en-US" altLang="zh-CN" dirty="0"/>
              <a:t>,</a:t>
            </a:r>
            <a:r>
              <a:rPr lang="en-US" altLang="zh-CN" i="1" dirty="0"/>
              <a:t>B</a:t>
            </a:r>
            <a:r>
              <a:rPr lang="en-US" altLang="zh-CN" dirty="0"/>
              <a:t>) to operating on sequences of sets (</a:t>
            </a:r>
            <a:r>
              <a:rPr lang="en-US" altLang="zh-CN" i="1"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i="1" dirty="0"/>
              <a:t>A</a:t>
            </a:r>
            <a:r>
              <a:rPr lang="en-US" altLang="zh-CN" i="1" baseline="-25000" dirty="0"/>
              <a:t>n</a:t>
            </a:r>
            <a:r>
              <a:rPr lang="en-US" altLang="zh-CN" dirty="0"/>
              <a:t>), or even on unordered </a:t>
            </a:r>
            <a:r>
              <a:rPr lang="en-US" altLang="zh-CN" i="1" dirty="0"/>
              <a:t>sets</a:t>
            </a:r>
            <a:r>
              <a:rPr lang="en-US" altLang="zh-CN" dirty="0"/>
              <a:t> of sets,</a:t>
            </a:r>
            <a:br>
              <a:rPr lang="en-US" altLang="zh-CN" dirty="0"/>
            </a:br>
            <a:r>
              <a:rPr lang="en-US" altLang="zh-CN" i="1" dirty="0"/>
              <a:t>X</a:t>
            </a:r>
            <a:r>
              <a:rPr lang="en-US" altLang="zh-CN" dirty="0"/>
              <a:t>={</a:t>
            </a:r>
            <a:r>
              <a:rPr lang="en-US" altLang="zh-CN" i="1" dirty="0"/>
              <a:t>A | P</a:t>
            </a:r>
            <a:r>
              <a:rPr lang="en-US" altLang="zh-CN" dirty="0"/>
              <a:t>(</a:t>
            </a:r>
            <a:r>
              <a:rPr lang="en-US" altLang="zh-CN" i="1" dirty="0"/>
              <a:t>A</a:t>
            </a:r>
            <a:r>
              <a:rPr lang="en-US" altLang="zh-CN" dirty="0"/>
              <a:t>)}.</a:t>
            </a:r>
            <a:endParaRPr lang="en-US" altLang="zh-CN"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US" altLang="zh-CN" b="1" dirty="0"/>
              <a:t>Generalized Union</a:t>
            </a:r>
            <a:endParaRPr lang="en-US" altLang="zh-CN" b="1" dirty="0"/>
          </a:p>
        </p:txBody>
      </p:sp>
      <p:sp>
        <p:nvSpPr>
          <p:cNvPr id="98307" name="Rectangle 3"/>
          <p:cNvSpPr>
            <a:spLocks noGrp="1" noChangeArrowheads="1"/>
          </p:cNvSpPr>
          <p:nvPr>
            <p:ph type="body" idx="1"/>
          </p:nvPr>
        </p:nvSpPr>
        <p:spPr/>
        <p:txBody>
          <a:bodyPr/>
          <a:lstStyle/>
          <a:p>
            <a:pPr eaLnBrk="1" hangingPunct="1">
              <a:lnSpc>
                <a:spcPct val="150000"/>
              </a:lnSpc>
            </a:pPr>
            <a:r>
              <a:rPr lang="en-US" altLang="zh-CN" dirty="0"/>
              <a:t>Binary union operator: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B</a:t>
            </a:r>
            <a:endParaRPr lang="en-US" altLang="zh-CN" dirty="0">
              <a:sym typeface="Symbol" panose="05050102010706020507" pitchFamily="18" charset="2"/>
            </a:endParaRPr>
          </a:p>
          <a:p>
            <a:pPr eaLnBrk="1" hangingPunct="1">
              <a:lnSpc>
                <a:spcPct val="150000"/>
              </a:lnSpc>
            </a:pP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err="1">
                <a:sym typeface="Symbol" panose="05050102010706020507" pitchFamily="18" charset="2"/>
              </a:rPr>
              <a:t>ary</a:t>
            </a:r>
            <a:r>
              <a:rPr lang="en-US" altLang="zh-CN" dirty="0">
                <a:sym typeface="Symbol" panose="05050102010706020507" pitchFamily="18" charset="2"/>
              </a:rPr>
              <a:t> union:</a:t>
            </a:r>
            <a:br>
              <a:rPr lang="en-US" altLang="zh-CN" dirty="0">
                <a:sym typeface="Symbol" panose="05050102010706020507" pitchFamily="18" charset="2"/>
              </a:rPr>
            </a:b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i="1" baseline="-25000"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 :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1</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baseline="-25000"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i="1" baseline="-25000"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(grouping &amp; order is irrelevant)</a:t>
            </a:r>
            <a:endParaRPr lang="en-US" altLang="zh-CN" dirty="0">
              <a:sym typeface="Symbol" panose="05050102010706020507" pitchFamily="18" charset="2"/>
            </a:endParaRP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Big U</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notation:</a:t>
            </a:r>
            <a:br>
              <a:rPr lang="en-US" altLang="zh-CN" dirty="0">
                <a:sym typeface="Symbol" panose="05050102010706020507" pitchFamily="18" charset="2"/>
              </a:rPr>
            </a:br>
            <a:endParaRPr lang="en-US" altLang="zh-CN" dirty="0">
              <a:sym typeface="Symbol" panose="05050102010706020507" pitchFamily="18" charset="2"/>
            </a:endParaRPr>
          </a:p>
        </p:txBody>
      </p:sp>
      <mc:AlternateContent xmlns:mc="http://schemas.openxmlformats.org/markup-compatibility/2006">
        <mc:Choice xmlns:a14="http://schemas.microsoft.com/office/drawing/2010/main" Requires="a14">
          <p:sp>
            <p:nvSpPr>
              <p:cNvPr id="98308" name="Object 4"/>
              <p:cNvSpPr txBox="1"/>
              <p:nvPr/>
            </p:nvSpPr>
            <p:spPr bwMode="auto">
              <a:xfrm>
                <a:off x="4572000" y="4725144"/>
                <a:ext cx="1224136" cy="1174750"/>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e>
                      </m:nary>
                    </m:oMath>
                  </m:oMathPara>
                </a14:m>
                <a:endParaRPr lang="zh-CN" altLang="en-US" dirty="0"/>
              </a:p>
            </p:txBody>
          </p:sp>
        </mc:Choice>
        <mc:Fallback>
          <p:sp>
            <p:nvSpPr>
              <p:cNvPr id="98308" name="Object 4"/>
              <p:cNvSpPr txBox="1">
                <a:spLocks noRot="1" noChangeAspect="1" noMove="1" noResize="1" noEditPoints="1" noAdjustHandles="1" noChangeArrowheads="1" noChangeShapeType="1" noTextEdit="1"/>
              </p:cNvSpPr>
              <p:nvPr/>
            </p:nvSpPr>
            <p:spPr bwMode="auto">
              <a:xfrm>
                <a:off x="4572000" y="4725144"/>
                <a:ext cx="1224136" cy="1174750"/>
              </a:xfrm>
              <a:prstGeom prst="rect">
                <a:avLst/>
              </a:prstGeom>
              <a:blipFill rotWithShape="1">
                <a:blip r:embed="rId1"/>
                <a:stretch>
                  <a:fillRect t="-9" r="40" b="9"/>
                </a:stretch>
              </a:blipFill>
              <a:ln>
                <a:noFill/>
              </a:ln>
              <a:effectLst/>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US" altLang="zh-CN" b="1" dirty="0"/>
              <a:t>Generalized Intersection</a:t>
            </a:r>
            <a:endParaRPr lang="en-US" altLang="zh-CN" b="1" dirty="0"/>
          </a:p>
        </p:txBody>
      </p:sp>
      <p:sp>
        <p:nvSpPr>
          <p:cNvPr id="100355" name="Rectangle 3"/>
          <p:cNvSpPr>
            <a:spLocks noGrp="1" noChangeArrowheads="1"/>
          </p:cNvSpPr>
          <p:nvPr>
            <p:ph type="body" idx="1"/>
          </p:nvPr>
        </p:nvSpPr>
        <p:spPr/>
        <p:txBody>
          <a:bodyPr/>
          <a:lstStyle/>
          <a:p>
            <a:pPr eaLnBrk="1" hangingPunct="1">
              <a:lnSpc>
                <a:spcPct val="150000"/>
              </a:lnSpc>
            </a:pPr>
            <a:r>
              <a:rPr lang="en-US" altLang="zh-CN" dirty="0"/>
              <a:t>Binary intersection operator: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B</a:t>
            </a:r>
            <a:endParaRPr lang="en-US" altLang="zh-CN" dirty="0">
              <a:sym typeface="Symbol" panose="05050102010706020507" pitchFamily="18" charset="2"/>
            </a:endParaRPr>
          </a:p>
          <a:p>
            <a:pPr eaLnBrk="1" hangingPunct="1">
              <a:lnSpc>
                <a:spcPct val="150000"/>
              </a:lnSpc>
            </a:pP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err="1">
                <a:sym typeface="Symbol" panose="05050102010706020507" pitchFamily="18" charset="2"/>
              </a:rPr>
              <a:t>ary</a:t>
            </a:r>
            <a:r>
              <a:rPr lang="en-US" altLang="zh-CN" dirty="0">
                <a:sym typeface="Symbol" panose="05050102010706020507" pitchFamily="18" charset="2"/>
              </a:rPr>
              <a:t> intersection:</a:t>
            </a:r>
            <a:br>
              <a:rPr lang="en-US" altLang="zh-CN" dirty="0">
                <a:sym typeface="Symbol" panose="05050102010706020507" pitchFamily="18" charset="2"/>
              </a:rPr>
            </a:b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(grouping &amp; order is irrelevant)</a:t>
            </a:r>
            <a:endParaRPr lang="en-US" altLang="zh-CN" dirty="0">
              <a:sym typeface="Symbol" panose="05050102010706020507" pitchFamily="18" charset="2"/>
            </a:endParaRP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Big Arch</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notation:</a:t>
            </a:r>
            <a:br>
              <a:rPr lang="en-US" altLang="zh-CN" dirty="0">
                <a:sym typeface="Symbol" panose="05050102010706020507" pitchFamily="18" charset="2"/>
              </a:rPr>
            </a:br>
            <a:endParaRPr lang="en-US" altLang="zh-CN" dirty="0">
              <a:sym typeface="Symbol" panose="05050102010706020507" pitchFamily="18" charset="2"/>
            </a:endParaRPr>
          </a:p>
        </p:txBody>
      </p:sp>
      <mc:AlternateContent xmlns:mc="http://schemas.openxmlformats.org/markup-compatibility/2006">
        <mc:Choice xmlns:a14="http://schemas.microsoft.com/office/drawing/2010/main" Requires="a14">
          <p:sp>
            <p:nvSpPr>
              <p:cNvPr id="100356" name="Object 4"/>
              <p:cNvSpPr txBox="1"/>
              <p:nvPr/>
            </p:nvSpPr>
            <p:spPr bwMode="auto">
              <a:xfrm>
                <a:off x="4932040" y="4725144"/>
                <a:ext cx="931862" cy="1174750"/>
              </a:xfrm>
              <a:prstGeom prst="rect">
                <a:avLst/>
              </a:prstGeom>
              <a:noFill/>
              <a:ln>
                <a:noFill/>
              </a:ln>
              <a:effectLst/>
            </p:spPr>
            <p:txBody>
              <a:bodyPr>
                <a:normAutofit/>
              </a:bodyPr>
              <a:lstStyle/>
              <a:p>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e>
                      </m:nary>
                    </m:oMath>
                  </m:oMathPara>
                </a14:m>
                <a:endParaRPr lang="zh-CN" altLang="en-US" dirty="0"/>
              </a:p>
            </p:txBody>
          </p:sp>
        </mc:Choice>
        <mc:Fallback>
          <p:sp>
            <p:nvSpPr>
              <p:cNvPr id="100356" name="Object 4"/>
              <p:cNvSpPr txBox="1">
                <a:spLocks noRot="1" noChangeAspect="1" noMove="1" noResize="1" noEditPoints="1" noAdjustHandles="1" noChangeArrowheads="1" noChangeShapeType="1" noTextEdit="1"/>
              </p:cNvSpPr>
              <p:nvPr/>
            </p:nvSpPr>
            <p:spPr bwMode="auto">
              <a:xfrm>
                <a:off x="4932040" y="4725144"/>
                <a:ext cx="931862" cy="1174750"/>
              </a:xfrm>
              <a:prstGeom prst="rect">
                <a:avLst/>
              </a:prstGeom>
              <a:blipFill rotWithShape="1">
                <a:blip r:embed="rId1"/>
                <a:stretch>
                  <a:fillRect l="-68" t="-9" r="33" b="9"/>
                </a:stretch>
              </a:blipFill>
              <a:ln>
                <a:noFill/>
              </a:ln>
              <a:effectLst/>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altLang="zh-CN" b="1" dirty="0"/>
              <a:t>Representations</a:t>
            </a:r>
            <a:endParaRPr lang="en-US" altLang="zh-CN" b="1" dirty="0"/>
          </a:p>
        </p:txBody>
      </p:sp>
      <p:sp>
        <p:nvSpPr>
          <p:cNvPr id="102403" name="Rectangle 3"/>
          <p:cNvSpPr>
            <a:spLocks noGrp="1" noChangeArrowheads="1"/>
          </p:cNvSpPr>
          <p:nvPr>
            <p:ph type="body" idx="1"/>
          </p:nvPr>
        </p:nvSpPr>
        <p:spPr/>
        <p:txBody>
          <a:bodyPr/>
          <a:lstStyle/>
          <a:p>
            <a:pPr eaLnBrk="1" hangingPunct="1">
              <a:lnSpc>
                <a:spcPct val="90000"/>
              </a:lnSpc>
            </a:pPr>
            <a:r>
              <a:rPr lang="en-US" altLang="zh-CN"/>
              <a:t>A frequent theme of this course will be methods of </a:t>
            </a:r>
            <a:r>
              <a:rPr lang="en-US" altLang="zh-CN" i="1"/>
              <a:t>representing</a:t>
            </a:r>
            <a:r>
              <a:rPr lang="en-US" altLang="zh-CN"/>
              <a:t> one discrete structure using another discrete structure of a different type.  </a:t>
            </a:r>
            <a:endParaRPr lang="en-US" altLang="zh-CN"/>
          </a:p>
          <a:p>
            <a:pPr eaLnBrk="1" hangingPunct="1">
              <a:lnSpc>
                <a:spcPct val="90000"/>
              </a:lnSpc>
            </a:pPr>
            <a:r>
              <a:rPr lang="en-US" altLang="zh-CN" i="1"/>
              <a:t>E.g.</a:t>
            </a:r>
            <a:r>
              <a:rPr lang="en-US" altLang="zh-CN"/>
              <a:t>, one can represent natural numbers as</a:t>
            </a:r>
            <a:endParaRPr lang="en-US" altLang="zh-CN"/>
          </a:p>
          <a:p>
            <a:pPr lvl="1" eaLnBrk="1" hangingPunct="1">
              <a:lnSpc>
                <a:spcPct val="90000"/>
              </a:lnSpc>
            </a:pPr>
            <a:r>
              <a:rPr lang="en-US" altLang="zh-CN"/>
              <a:t>Sets: </a:t>
            </a:r>
            <a:r>
              <a:rPr lang="en-US" altLang="zh-CN" b="1"/>
              <a:t>0</a:t>
            </a:r>
            <a:r>
              <a:rPr lang="en-US" altLang="zh-CN"/>
              <a:t>:</a:t>
            </a:r>
            <a:r>
              <a:rPr lang="en-US" altLang="zh-CN">
                <a:sym typeface="Symbol" panose="05050102010706020507" pitchFamily="18" charset="2"/>
              </a:rPr>
              <a:t>, </a:t>
            </a:r>
            <a:r>
              <a:rPr lang="en-US" altLang="zh-CN" b="1">
                <a:sym typeface="Symbol" panose="05050102010706020507" pitchFamily="18" charset="2"/>
              </a:rPr>
              <a:t>1</a:t>
            </a:r>
            <a:r>
              <a:rPr lang="en-US" altLang="zh-CN"/>
              <a:t>:</a:t>
            </a:r>
            <a:r>
              <a:rPr lang="en-US" altLang="zh-CN">
                <a:sym typeface="Symbol" panose="05050102010706020507" pitchFamily="18" charset="2"/>
              </a:rPr>
              <a:t>{</a:t>
            </a:r>
            <a:r>
              <a:rPr lang="en-US" altLang="zh-CN" b="1">
                <a:sym typeface="Symbol" panose="05050102010706020507" pitchFamily="18" charset="2"/>
              </a:rPr>
              <a:t>0</a:t>
            </a:r>
            <a:r>
              <a:rPr lang="en-US" altLang="zh-CN">
                <a:sym typeface="Symbol" panose="05050102010706020507" pitchFamily="18" charset="2"/>
              </a:rPr>
              <a:t>}, </a:t>
            </a:r>
            <a:r>
              <a:rPr lang="en-US" altLang="zh-CN" b="1">
                <a:sym typeface="Symbol" panose="05050102010706020507" pitchFamily="18" charset="2"/>
              </a:rPr>
              <a:t>2</a:t>
            </a:r>
            <a:r>
              <a:rPr lang="en-US" altLang="zh-CN"/>
              <a:t>:</a:t>
            </a:r>
            <a:r>
              <a:rPr lang="en-US" altLang="zh-CN">
                <a:sym typeface="Symbol" panose="05050102010706020507" pitchFamily="18" charset="2"/>
              </a:rPr>
              <a:t>{</a:t>
            </a:r>
            <a:r>
              <a:rPr lang="en-US" altLang="zh-CN" b="1">
                <a:sym typeface="Symbol" panose="05050102010706020507" pitchFamily="18" charset="2"/>
              </a:rPr>
              <a:t>0</a:t>
            </a:r>
            <a:r>
              <a:rPr lang="en-US" altLang="zh-CN">
                <a:sym typeface="Symbol" panose="05050102010706020507" pitchFamily="18" charset="2"/>
              </a:rPr>
              <a:t>,</a:t>
            </a:r>
            <a:r>
              <a:rPr lang="en-US" altLang="zh-CN" b="1">
                <a:sym typeface="Symbol" panose="05050102010706020507" pitchFamily="18" charset="2"/>
              </a:rPr>
              <a:t>1</a:t>
            </a:r>
            <a:r>
              <a:rPr lang="en-US" altLang="zh-CN">
                <a:sym typeface="Symbol" panose="05050102010706020507" pitchFamily="18" charset="2"/>
              </a:rPr>
              <a:t>}, </a:t>
            </a:r>
            <a:r>
              <a:rPr lang="en-US" altLang="zh-CN" b="1">
                <a:sym typeface="Symbol" panose="05050102010706020507" pitchFamily="18" charset="2"/>
              </a:rPr>
              <a:t>3</a:t>
            </a:r>
            <a:r>
              <a:rPr lang="en-US" altLang="zh-CN"/>
              <a:t>:</a:t>
            </a:r>
            <a:r>
              <a:rPr lang="en-US" altLang="zh-CN">
                <a:sym typeface="Symbol" panose="05050102010706020507" pitchFamily="18" charset="2"/>
              </a:rPr>
              <a:t>{</a:t>
            </a:r>
            <a:r>
              <a:rPr lang="en-US" altLang="zh-CN" b="1">
                <a:sym typeface="Symbol" panose="05050102010706020507" pitchFamily="18" charset="2"/>
              </a:rPr>
              <a:t>0</a:t>
            </a:r>
            <a:r>
              <a:rPr lang="en-US" altLang="zh-CN">
                <a:sym typeface="Symbol" panose="05050102010706020507" pitchFamily="18" charset="2"/>
              </a:rPr>
              <a:t>,</a:t>
            </a:r>
            <a:r>
              <a:rPr lang="en-US" altLang="zh-CN" b="1">
                <a:sym typeface="Symbol" panose="05050102010706020507" pitchFamily="18" charset="2"/>
              </a:rPr>
              <a:t>1</a:t>
            </a:r>
            <a:r>
              <a:rPr lang="en-US" altLang="zh-CN">
                <a:sym typeface="Symbol" panose="05050102010706020507" pitchFamily="18" charset="2"/>
              </a:rPr>
              <a:t>,</a:t>
            </a:r>
            <a:r>
              <a:rPr lang="en-US" altLang="zh-CN" b="1">
                <a:sym typeface="Symbol" panose="05050102010706020507" pitchFamily="18" charset="2"/>
              </a:rPr>
              <a:t>2</a:t>
            </a:r>
            <a:r>
              <a:rPr lang="en-US" altLang="zh-CN">
                <a:sym typeface="Symbol" panose="05050102010706020507" pitchFamily="18" charset="2"/>
              </a:rPr>
              <a:t>}, </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a:p>
            <a:pPr lvl="1" eaLnBrk="1" hangingPunct="1">
              <a:lnSpc>
                <a:spcPct val="90000"/>
              </a:lnSpc>
            </a:pPr>
            <a:r>
              <a:rPr lang="en-US" altLang="zh-CN">
                <a:sym typeface="Symbol" panose="05050102010706020507" pitchFamily="18" charset="2"/>
              </a:rPr>
              <a:t>Bit strings: </a:t>
            </a:r>
            <a:br>
              <a:rPr lang="en-US" altLang="zh-CN">
                <a:sym typeface="Symbol" panose="05050102010706020507" pitchFamily="18" charset="2"/>
              </a:rPr>
            </a:br>
            <a:r>
              <a:rPr lang="en-US" altLang="zh-CN" b="1">
                <a:sym typeface="Symbol" panose="05050102010706020507" pitchFamily="18" charset="2"/>
              </a:rPr>
              <a:t>0</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0</a:t>
            </a:r>
            <a:r>
              <a:rPr lang="en-US" altLang="zh-CN">
                <a:sym typeface="Symbol" panose="05050102010706020507" pitchFamily="18" charset="2"/>
              </a:rPr>
              <a:t>, </a:t>
            </a:r>
            <a:r>
              <a:rPr lang="en-US" altLang="zh-CN" b="1">
                <a:sym typeface="Symbol" panose="05050102010706020507" pitchFamily="18" charset="2"/>
              </a:rPr>
              <a:t>1</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a:t>
            </a:r>
            <a:r>
              <a:rPr lang="en-US" altLang="zh-CN">
                <a:sym typeface="Symbol" panose="05050102010706020507" pitchFamily="18" charset="2"/>
              </a:rPr>
              <a:t>, </a:t>
            </a:r>
            <a:r>
              <a:rPr lang="en-US" altLang="zh-CN" b="1">
                <a:sym typeface="Symbol" panose="05050102010706020507" pitchFamily="18" charset="2"/>
              </a:rPr>
              <a:t>2</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10</a:t>
            </a:r>
            <a:r>
              <a:rPr lang="en-US" altLang="zh-CN">
                <a:sym typeface="Symbol" panose="05050102010706020507" pitchFamily="18" charset="2"/>
              </a:rPr>
              <a:t>, </a:t>
            </a:r>
            <a:r>
              <a:rPr lang="en-US" altLang="zh-CN" b="1">
                <a:sym typeface="Symbol" panose="05050102010706020507" pitchFamily="18" charset="2"/>
              </a:rPr>
              <a:t>3</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11</a:t>
            </a:r>
            <a:r>
              <a:rPr lang="en-US" altLang="zh-CN">
                <a:sym typeface="Symbol" panose="05050102010706020507" pitchFamily="18" charset="2"/>
              </a:rPr>
              <a:t>, </a:t>
            </a:r>
            <a:r>
              <a:rPr lang="en-US" altLang="zh-CN" b="1">
                <a:sym typeface="Symbol" panose="05050102010706020507" pitchFamily="18" charset="2"/>
              </a:rPr>
              <a:t>4</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100</a:t>
            </a:r>
            <a:r>
              <a:rPr lang="en-US" altLang="zh-CN">
                <a:sym typeface="Symbol" panose="05050102010706020507" pitchFamily="18" charset="2"/>
              </a:rPr>
              <a:t>, </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80120" y="260648"/>
            <a:ext cx="8579296" cy="1143000"/>
          </a:xfrm>
        </p:spPr>
        <p:txBody>
          <a:bodyPr/>
          <a:lstStyle/>
          <a:p>
            <a:pPr eaLnBrk="1" hangingPunct="1"/>
            <a:r>
              <a:rPr lang="en-US" altLang="zh-CN" sz="4000" b="1" dirty="0"/>
              <a:t>Representing Sets with Bit Strings</a:t>
            </a:r>
            <a:endParaRPr lang="en-US" altLang="zh-CN" b="1" dirty="0"/>
          </a:p>
        </p:txBody>
      </p:sp>
      <p:sp>
        <p:nvSpPr>
          <p:cNvPr id="104451" name="Rectangle 3"/>
          <p:cNvSpPr>
            <a:spLocks noGrp="1" noChangeArrowheads="1"/>
          </p:cNvSpPr>
          <p:nvPr>
            <p:ph type="body" idx="1"/>
          </p:nvPr>
        </p:nvSpPr>
        <p:spPr>
          <a:xfrm>
            <a:off x="683568" y="1556792"/>
            <a:ext cx="7772400" cy="4751982"/>
          </a:xfrm>
        </p:spPr>
        <p:txBody>
          <a:bodyPr/>
          <a:lstStyle/>
          <a:p>
            <a:pPr eaLnBrk="1" hangingPunct="1">
              <a:buFontTx/>
              <a:buNone/>
            </a:pPr>
            <a:r>
              <a:rPr lang="en-US" altLang="zh-CN" dirty="0"/>
              <a:t>For an enumerable </a:t>
            </a:r>
            <a:r>
              <a:rPr lang="en-US" altLang="zh-CN" dirty="0" err="1"/>
              <a:t>u.d</a:t>
            </a:r>
            <a:r>
              <a:rPr lang="en-US" altLang="zh-CN" dirty="0"/>
              <a:t>. </a:t>
            </a:r>
            <a:r>
              <a:rPr lang="en-US" altLang="zh-CN" i="1" dirty="0"/>
              <a:t>U</a:t>
            </a:r>
            <a:r>
              <a:rPr lang="en-US" altLang="zh-CN" dirty="0"/>
              <a:t> with ordering </a:t>
            </a:r>
            <a:br>
              <a:rPr lang="en-US" altLang="zh-CN" dirty="0"/>
            </a:b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a:t>
            </a:r>
            <a:r>
              <a:rPr lang="en-US" altLang="zh-CN" dirty="0">
                <a:latin typeface="Times New Roman" panose="02020603050405020304" pitchFamily="18" charset="0"/>
              </a:rPr>
              <a:t>…</a:t>
            </a:r>
            <a:r>
              <a:rPr lang="en-US" altLang="zh-CN" dirty="0"/>
              <a:t>, represent a finite set </a:t>
            </a:r>
            <a:r>
              <a:rPr lang="en-US" altLang="zh-CN" i="1" dirty="0"/>
              <a:t>S</a:t>
            </a:r>
            <a:r>
              <a:rPr lang="en-US" altLang="zh-CN" dirty="0">
                <a:sym typeface="Symbol" panose="05050102010706020507" pitchFamily="18" charset="2"/>
              </a:rPr>
              <a:t></a:t>
            </a:r>
            <a:r>
              <a:rPr lang="en-US" altLang="zh-CN" i="1" dirty="0">
                <a:sym typeface="Symbol" panose="05050102010706020507" pitchFamily="18" charset="2"/>
              </a:rPr>
              <a:t>U</a:t>
            </a:r>
            <a:r>
              <a:rPr lang="en-US" altLang="zh-CN" dirty="0">
                <a:sym typeface="Symbol" panose="05050102010706020507" pitchFamily="18" charset="2"/>
              </a:rPr>
              <a:t> as the finite bit string B=</a:t>
            </a:r>
            <a:r>
              <a:rPr lang="en-US" altLang="zh-CN" i="1" dirty="0">
                <a:sym typeface="Symbol" panose="05050102010706020507" pitchFamily="18" charset="2"/>
              </a:rPr>
              <a:t>b</a:t>
            </a:r>
            <a:r>
              <a:rPr lang="en-US" altLang="zh-CN" baseline="-25000" dirty="0">
                <a:sym typeface="Symbol" panose="05050102010706020507" pitchFamily="18" charset="2"/>
              </a:rPr>
              <a:t>1</a:t>
            </a:r>
            <a:r>
              <a:rPr lang="en-US" altLang="zh-CN" i="1" dirty="0">
                <a:sym typeface="Symbol" panose="05050102010706020507" pitchFamily="18" charset="2"/>
              </a:rPr>
              <a:t>b</a:t>
            </a:r>
            <a:r>
              <a:rPr lang="en-US" altLang="zh-CN" baseline="-25000" dirty="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err="1">
                <a:sym typeface="Symbol" panose="05050102010706020507" pitchFamily="18" charset="2"/>
              </a:rPr>
              <a:t>b</a:t>
            </a:r>
            <a:r>
              <a:rPr lang="en-US" altLang="zh-CN" i="1" baseline="-25000" dirty="0" err="1">
                <a:sym typeface="Symbol" panose="05050102010706020507" pitchFamily="18" charset="2"/>
              </a:rPr>
              <a:t>n</a:t>
            </a:r>
            <a:r>
              <a:rPr lang="en-US" altLang="zh-CN" dirty="0">
                <a:sym typeface="Symbol" panose="05050102010706020507" pitchFamily="18" charset="2"/>
              </a:rPr>
              <a:t> where</a:t>
            </a:r>
            <a:br>
              <a:rPr lang="en-US" altLang="zh-CN" dirty="0">
                <a:sym typeface="Symbol" panose="05050102010706020507" pitchFamily="18" charset="2"/>
              </a:rPr>
            </a:br>
            <a:r>
              <a:rPr lang="en-US" altLang="zh-CN" dirty="0">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x</a:t>
            </a:r>
            <a:r>
              <a:rPr lang="en-US" altLang="zh-CN" i="1" baseline="-25000" dirty="0" err="1">
                <a:solidFill>
                  <a:srgbClr val="FF0000"/>
                </a:solidFill>
                <a:sym typeface="Symbol" panose="05050102010706020507" pitchFamily="18" charset="2"/>
              </a:rPr>
              <a:t>i</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S</a:t>
            </a:r>
            <a:r>
              <a:rPr lang="en-US" altLang="zh-CN" i="1"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&lt;</a:t>
            </a:r>
            <a:r>
              <a:rPr lang="en-US" altLang="zh-CN" i="1"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  </a:t>
            </a:r>
            <a:r>
              <a:rPr lang="en-US" altLang="zh-CN" i="1" dirty="0">
                <a:solidFill>
                  <a:srgbClr val="FF0000"/>
                </a:solidFill>
                <a:sym typeface="Symbol" panose="05050102010706020507" pitchFamily="18" charset="2"/>
              </a:rPr>
              <a:t>b</a:t>
            </a:r>
            <a:r>
              <a:rPr lang="en-US" altLang="zh-CN" i="1" baseline="-25000" dirty="0">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=1)</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buFontTx/>
              <a:buNone/>
            </a:pPr>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U</a:t>
            </a:r>
            <a:r>
              <a:rPr lang="en-US" altLang="zh-CN" dirty="0">
                <a:solidFill>
                  <a:schemeClr val="accent2"/>
                </a:solidFill>
                <a:sym typeface="Symbol" panose="05050102010706020507" pitchFamily="18" charset="2"/>
              </a:rPr>
              <a:t>=</a:t>
            </a:r>
            <a:r>
              <a:rPr lang="en-US" altLang="zh-CN" b="1" dirty="0">
                <a:solidFill>
                  <a:schemeClr val="accent2"/>
                </a:solidFill>
                <a:sym typeface="Symbol" panose="05050102010706020507" pitchFamily="18" charset="2"/>
              </a:rPr>
              <a:t>N</a:t>
            </a:r>
            <a:r>
              <a:rPr lang="en-US" altLang="zh-CN" dirty="0">
                <a:solidFill>
                  <a:schemeClr val="accent2"/>
                </a:solidFill>
                <a:sym typeface="Symbol" panose="05050102010706020507" pitchFamily="18" charset="2"/>
              </a:rPr>
              <a:t>,</a:t>
            </a:r>
            <a:r>
              <a:rPr lang="en-US" altLang="zh-CN" b="1"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S=</a:t>
            </a:r>
            <a:r>
              <a:rPr lang="en-US" altLang="zh-CN" dirty="0">
                <a:solidFill>
                  <a:schemeClr val="accent2"/>
                </a:solidFill>
                <a:sym typeface="Symbol" panose="05050102010706020507" pitchFamily="18" charset="2"/>
              </a:rPr>
              <a:t>{2,3,5,7,11}, B=001101010001.</a:t>
            </a:r>
            <a:endParaRPr lang="en-US" altLang="zh-CN" dirty="0">
              <a:solidFill>
                <a:schemeClr val="accent2"/>
              </a:solidFill>
              <a:sym typeface="Symbol" panose="05050102010706020507" pitchFamily="18" charset="2"/>
            </a:endParaRPr>
          </a:p>
          <a:p>
            <a:pPr eaLnBrk="1" hangingPunct="1">
              <a:buFontTx/>
              <a:buNone/>
            </a:pPr>
            <a:r>
              <a:rPr lang="en-US" altLang="zh-CN" dirty="0">
                <a:sym typeface="Symbol" panose="05050102010706020507" pitchFamily="18" charset="2"/>
              </a:rPr>
              <a:t>In this representation, the set operators</a:t>
            </a:r>
            <a:br>
              <a:rPr lang="en-US" altLang="zh-CN" dirty="0">
                <a:sym typeface="Symbol" panose="05050102010706020507" pitchFamily="18" charset="2"/>
              </a:rPr>
            </a:b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are implemented directly by bitwise OR, AND, NOT!</a:t>
            </a:r>
            <a:endParaRPr lang="en-US" altLang="zh-CN"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b="1" dirty="0"/>
              <a:t>Basic properties of sets</a:t>
            </a:r>
            <a:endParaRPr lang="en-US" altLang="zh-CN" b="1" dirty="0"/>
          </a:p>
        </p:txBody>
      </p:sp>
      <p:sp>
        <p:nvSpPr>
          <p:cNvPr id="15363" name="Rectangle 3"/>
          <p:cNvSpPr>
            <a:spLocks noGrp="1" noChangeArrowheads="1"/>
          </p:cNvSpPr>
          <p:nvPr>
            <p:ph type="body" idx="1"/>
          </p:nvPr>
        </p:nvSpPr>
        <p:spPr>
          <a:xfrm>
            <a:off x="684213" y="1412875"/>
            <a:ext cx="7772400" cy="4495800"/>
          </a:xfrm>
        </p:spPr>
        <p:txBody>
          <a:bodyPr/>
          <a:lstStyle/>
          <a:p>
            <a:pPr eaLnBrk="1" hangingPunct="1"/>
            <a:r>
              <a:rPr lang="en-US" altLang="zh-CN" dirty="0"/>
              <a:t>Sets are inherently </a:t>
            </a:r>
            <a:r>
              <a:rPr lang="en-US" altLang="zh-CN" i="1" dirty="0"/>
              <a:t>unordered</a:t>
            </a:r>
            <a:r>
              <a:rPr lang="en-US" altLang="zh-CN" dirty="0"/>
              <a:t>:</a:t>
            </a:r>
            <a:endParaRPr lang="en-US" altLang="zh-CN" dirty="0"/>
          </a:p>
          <a:p>
            <a:pPr lvl="1" eaLnBrk="1" hangingPunct="1"/>
            <a:r>
              <a:rPr lang="en-US" altLang="zh-CN" dirty="0"/>
              <a:t>No matter what objects a, b, and c denote, </a:t>
            </a:r>
            <a:br>
              <a:rPr lang="en-US" altLang="zh-CN" dirty="0"/>
            </a:br>
            <a:r>
              <a:rPr lang="en-US" altLang="zh-CN" dirty="0"/>
              <a:t>{a, b, c} = {a, c, b} = {b, a, c} =</a:t>
            </a:r>
            <a:br>
              <a:rPr lang="en-US" altLang="zh-CN" dirty="0"/>
            </a:br>
            <a:r>
              <a:rPr lang="en-US" altLang="zh-CN" dirty="0"/>
              <a:t>{b, c, a} = {c, a, b} = {c, b, a}.</a:t>
            </a:r>
            <a:endParaRPr lang="en-US" altLang="zh-CN" dirty="0"/>
          </a:p>
          <a:p>
            <a:pPr eaLnBrk="1" hangingPunct="1"/>
            <a:r>
              <a:rPr lang="en-US" altLang="zh-CN" dirty="0"/>
              <a:t>All elements are </a:t>
            </a:r>
            <a:r>
              <a:rPr lang="en-US" altLang="zh-CN" i="1" dirty="0"/>
              <a:t>distinct</a:t>
            </a:r>
            <a:r>
              <a:rPr lang="en-US" altLang="zh-CN" dirty="0"/>
              <a:t> (unequal);</a:t>
            </a:r>
            <a:br>
              <a:rPr lang="en-US" altLang="zh-CN" dirty="0"/>
            </a:br>
            <a:r>
              <a:rPr lang="en-US" altLang="zh-CN" dirty="0"/>
              <a:t>multiple listings make no difference!</a:t>
            </a:r>
            <a:endParaRPr lang="en-US" altLang="zh-CN" dirty="0"/>
          </a:p>
          <a:p>
            <a:pPr lvl="1" eaLnBrk="1" hangingPunct="1"/>
            <a:r>
              <a:rPr lang="en-US" altLang="zh-CN" dirty="0"/>
              <a:t>If a=b, then {a, b, c} = {a, c} = {b, c} = </a:t>
            </a:r>
            <a:br>
              <a:rPr lang="en-US" altLang="zh-CN" dirty="0"/>
            </a:br>
            <a:r>
              <a:rPr lang="en-US" altLang="zh-CN" dirty="0"/>
              <a:t>{a, a, b, a, b, c, c, c, c}. </a:t>
            </a:r>
            <a:endParaRPr lang="en-US" altLang="zh-CN" dirty="0"/>
          </a:p>
          <a:p>
            <a:pPr lvl="1" eaLnBrk="1" hangingPunct="1"/>
            <a:r>
              <a:rPr lang="en-US" altLang="zh-CN" dirty="0"/>
              <a:t>This set contains (at most) 2 elements!</a:t>
            </a:r>
            <a:endParaRPr lang="en-US" altLang="zh-CN"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251520" y="332656"/>
            <a:ext cx="8748713" cy="2880320"/>
          </a:xfrm>
        </p:spPr>
        <p:txBody>
          <a:bodyPr/>
          <a:lstStyle/>
          <a:p>
            <a:pPr algn="l"/>
            <a:r>
              <a:rPr lang="en-US" altLang="zh-CN" sz="3200" b="1" dirty="0"/>
              <a:t>EXAMPLE 20 </a:t>
            </a:r>
            <a:r>
              <a:rPr lang="zh-CN" altLang="en-US" sz="3200" b="1" dirty="0"/>
              <a:t>：</a:t>
            </a:r>
            <a:r>
              <a:rPr lang="en-US" altLang="zh-CN" sz="2800" dirty="0"/>
              <a:t>The bit strings for the sets {1, 2, 3, 4, 5} and {1, 3, 5, 7, 9} are 11 1110 0000 and 10 1010 1010, respectively. Use bit strings to find the union and intersection of these sets.</a:t>
            </a:r>
            <a:br>
              <a:rPr lang="en-US" altLang="zh-CN" sz="2800" dirty="0"/>
            </a:br>
            <a:br>
              <a:rPr lang="en-US" altLang="zh-CN" sz="3200" dirty="0"/>
            </a:br>
            <a:endParaRPr lang="zh-CN" altLang="en-US" dirty="0"/>
          </a:p>
        </p:txBody>
      </p:sp>
      <p:sp>
        <p:nvSpPr>
          <p:cNvPr id="3" name="内容占位符 2"/>
          <p:cNvSpPr>
            <a:spLocks noGrp="1"/>
          </p:cNvSpPr>
          <p:nvPr>
            <p:ph idx="1"/>
          </p:nvPr>
        </p:nvSpPr>
        <p:spPr>
          <a:xfrm>
            <a:off x="251520" y="2420888"/>
            <a:ext cx="8640960" cy="4525962"/>
          </a:xfrm>
        </p:spPr>
        <p:txBody>
          <a:bodyPr/>
          <a:lstStyle/>
          <a:p>
            <a:pPr>
              <a:defRPr/>
            </a:pPr>
            <a:r>
              <a:rPr lang="en-US" altLang="zh-CN" sz="2800" dirty="0"/>
              <a:t>Solution: The bit string for the union of these sets is</a:t>
            </a:r>
            <a:endParaRPr lang="en-US" altLang="zh-CN" sz="2800" dirty="0"/>
          </a:p>
          <a:p>
            <a:pPr marL="0" indent="0">
              <a:buFontTx/>
              <a:buNone/>
              <a:defRPr/>
            </a:pPr>
            <a:r>
              <a:rPr lang="en-US" altLang="zh-CN" sz="2800" dirty="0"/>
              <a:t>11 1110 0000 ∨ 10 1010 1010 = 11 1110 1010,</a:t>
            </a:r>
            <a:endParaRPr lang="en-US" altLang="zh-CN" sz="2800" dirty="0"/>
          </a:p>
          <a:p>
            <a:pPr marL="0" indent="0">
              <a:buFontTx/>
              <a:buNone/>
              <a:defRPr/>
            </a:pPr>
            <a:r>
              <a:rPr lang="en-US" altLang="zh-CN" sz="2800" dirty="0"/>
              <a:t>which corresponds to the set {1, 2, 3, 4, 5, 7, 9}. </a:t>
            </a:r>
            <a:endParaRPr lang="en-US" altLang="zh-CN" sz="2800" dirty="0"/>
          </a:p>
          <a:p>
            <a:pPr>
              <a:defRPr/>
            </a:pPr>
            <a:endParaRPr lang="en-US" altLang="zh-CN" sz="2800" dirty="0"/>
          </a:p>
          <a:p>
            <a:pPr>
              <a:defRPr/>
            </a:pPr>
            <a:r>
              <a:rPr lang="en-US" altLang="zh-CN" sz="2800" dirty="0"/>
              <a:t>The bit string for the intersection of these sets is</a:t>
            </a:r>
            <a:endParaRPr lang="en-US" altLang="zh-CN" sz="2800" dirty="0"/>
          </a:p>
          <a:p>
            <a:pPr marL="0" indent="0">
              <a:buFontTx/>
              <a:buNone/>
              <a:defRPr/>
            </a:pPr>
            <a:r>
              <a:rPr lang="en-US" altLang="zh-CN" sz="2800" dirty="0"/>
              <a:t>11 1110 0000 ∧ 10 1010 1010 = 10 1010 0000,</a:t>
            </a:r>
            <a:endParaRPr lang="en-US" altLang="zh-CN" sz="2800" dirty="0"/>
          </a:p>
          <a:p>
            <a:pPr marL="0" indent="0">
              <a:buFontTx/>
              <a:buNone/>
              <a:defRPr/>
            </a:pPr>
            <a:r>
              <a:rPr lang="en-US" altLang="zh-CN" sz="2800" dirty="0"/>
              <a:t>which corresponds to the set {1, 3, 5}.</a:t>
            </a:r>
            <a:endParaRPr lang="zh-CN" altLang="en-US"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zh-CN" dirty="0"/>
              <a:t>Homework</a:t>
            </a:r>
            <a:r>
              <a:rPr lang="zh-CN" altLang="en-US" dirty="0"/>
              <a:t>　</a:t>
            </a:r>
            <a:endParaRPr lang="zh-CN" altLang="en-US" dirty="0"/>
          </a:p>
        </p:txBody>
      </p:sp>
      <p:sp>
        <p:nvSpPr>
          <p:cNvPr id="107523" name="Rectangle 3"/>
          <p:cNvSpPr>
            <a:spLocks noGrp="1" noChangeArrowheads="1"/>
          </p:cNvSpPr>
          <p:nvPr>
            <p:ph type="body" idx="1"/>
          </p:nvPr>
        </p:nvSpPr>
        <p:spPr/>
        <p:txBody>
          <a:bodyPr/>
          <a:lstStyle/>
          <a:p>
            <a:pPr eaLnBrk="1" hangingPunct="1"/>
            <a:r>
              <a:rPr lang="en-US" altLang="zh-CN" dirty="0"/>
              <a:t>2.1   19, 27, 29</a:t>
            </a:r>
            <a:endParaRPr lang="en-US" altLang="zh-CN" dirty="0"/>
          </a:p>
          <a:p>
            <a:pPr eaLnBrk="1" hangingPunct="1"/>
            <a:r>
              <a:rPr lang="en-US" altLang="zh-CN" dirty="0"/>
              <a:t>2.2   4, 14, 20, 29, 37</a:t>
            </a:r>
            <a:endParaRPr lang="en-US" altLang="zh-CN" dirty="0"/>
          </a:p>
          <a:p>
            <a:pPr eaLnBrk="1" hangingPunct="1"/>
            <a:endParaRPr lang="en-US" altLang="zh-CN" dirty="0"/>
          </a:p>
          <a:p>
            <a:pPr eaLnBrk="1" hangingPunct="1"/>
            <a:r>
              <a:rPr lang="en-US" altLang="zh-CN" dirty="0"/>
              <a:t>Due date </a:t>
            </a:r>
            <a:r>
              <a:rPr lang="en-US" altLang="zh-CN"/>
              <a:t>: 2024.03.26</a:t>
            </a:r>
            <a:endParaRPr lang="en-US" altLang="zh-CN" dirty="0"/>
          </a:p>
          <a:p>
            <a:pPr eaLnBrk="1" hangingPunct="1"/>
            <a:endParaRPr lang="en-US" altLang="zh-CN"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4000" b="1" dirty="0"/>
              <a:t>Definition of Set Equality</a:t>
            </a:r>
            <a:br>
              <a:rPr lang="en-US" altLang="zh-CN" sz="4000" dirty="0"/>
            </a:br>
            <a:r>
              <a:rPr lang="zh-CN" altLang="en-US" sz="4000" b="1" dirty="0">
                <a:latin typeface="微软雅黑" panose="020B0503020204020204" pitchFamily="34" charset="-122"/>
                <a:ea typeface="微软雅黑" panose="020B0503020204020204" pitchFamily="34" charset="-122"/>
              </a:rPr>
              <a:t>集合相等</a:t>
            </a:r>
            <a:endParaRPr lang="zh-CN" altLang="en-US" sz="4000" b="1" dirty="0">
              <a:latin typeface="微软雅黑" panose="020B0503020204020204" pitchFamily="34" charset="-122"/>
              <a:ea typeface="微软雅黑" panose="020B0503020204020204" pitchFamily="34" charset="-122"/>
            </a:endParaRPr>
          </a:p>
        </p:txBody>
      </p:sp>
      <p:sp>
        <p:nvSpPr>
          <p:cNvPr id="17411" name="Rectangle 3"/>
          <p:cNvSpPr>
            <a:spLocks noGrp="1" noChangeArrowheads="1"/>
          </p:cNvSpPr>
          <p:nvPr>
            <p:ph type="body" idx="1"/>
          </p:nvPr>
        </p:nvSpPr>
        <p:spPr>
          <a:xfrm>
            <a:off x="685800" y="1844824"/>
            <a:ext cx="7772400" cy="4267200"/>
          </a:xfrm>
        </p:spPr>
        <p:txBody>
          <a:bodyPr/>
          <a:lstStyle/>
          <a:p>
            <a:pPr eaLnBrk="1" hangingPunct="1"/>
            <a:r>
              <a:rPr lang="en-US" altLang="zh-CN" sz="2800" dirty="0"/>
              <a:t>Two sets are declared to be equal </a:t>
            </a:r>
            <a:r>
              <a:rPr lang="en-US" altLang="zh-CN" sz="2800" i="1" dirty="0"/>
              <a:t>if and only if</a:t>
            </a:r>
            <a:r>
              <a:rPr lang="en-US" altLang="zh-CN" sz="2800" dirty="0"/>
              <a:t> they contain </a:t>
            </a:r>
            <a:r>
              <a:rPr lang="en-US" altLang="zh-CN" sz="2800" u="sng" dirty="0"/>
              <a:t>exactly the same</a:t>
            </a:r>
            <a:r>
              <a:rPr lang="en-US" altLang="zh-CN" sz="2800" dirty="0"/>
              <a:t> elements.</a:t>
            </a:r>
            <a:endParaRPr lang="en-US" altLang="zh-CN" sz="2800" dirty="0"/>
          </a:p>
          <a:p>
            <a:pPr eaLnBrk="1" hangingPunct="1"/>
            <a:r>
              <a:rPr lang="en-US" altLang="zh-CN" sz="2800" dirty="0">
                <a:solidFill>
                  <a:srgbClr val="FF0000"/>
                </a:solidFill>
              </a:rPr>
              <a:t>In particular, it does not matter </a:t>
            </a:r>
            <a:r>
              <a:rPr lang="en-US" altLang="zh-CN" sz="2800" i="1" dirty="0">
                <a:solidFill>
                  <a:srgbClr val="FF0000"/>
                </a:solidFill>
              </a:rPr>
              <a:t>how the set is defined or denoted.</a:t>
            </a:r>
            <a:endParaRPr lang="en-US" altLang="zh-CN" sz="2800" dirty="0">
              <a:solidFill>
                <a:srgbClr val="FF0000"/>
              </a:solidFill>
            </a:endParaRPr>
          </a:p>
          <a:p>
            <a:pPr eaLnBrk="1" hangingPunct="1"/>
            <a:r>
              <a:rPr lang="en-US" altLang="zh-CN" sz="2800" b="1" dirty="0"/>
              <a:t>For example:</a:t>
            </a:r>
            <a:r>
              <a:rPr lang="en-US" altLang="zh-CN" sz="2800" dirty="0"/>
              <a:t> </a:t>
            </a:r>
            <a:endParaRPr lang="en-US" altLang="zh-CN" sz="2800" dirty="0"/>
          </a:p>
          <a:p>
            <a:pPr eaLnBrk="1" hangingPunct="1"/>
            <a:r>
              <a:rPr lang="en-US" altLang="zh-CN" sz="2800" dirty="0"/>
              <a:t>The set {1, 2, 3, 4} </a:t>
            </a:r>
            <a:endParaRPr lang="en-US" altLang="zh-CN" sz="2800" dirty="0"/>
          </a:p>
          <a:p>
            <a:pPr marL="0" indent="0" eaLnBrk="1" hangingPunct="1">
              <a:buNone/>
            </a:pPr>
            <a:r>
              <a:rPr lang="en-US" altLang="zh-CN" sz="2800" dirty="0"/>
              <a:t>    = 	{</a:t>
            </a:r>
            <a:r>
              <a:rPr lang="en-US" altLang="zh-CN" sz="2800" i="1" dirty="0"/>
              <a:t>x</a:t>
            </a:r>
            <a:r>
              <a:rPr lang="en-US" altLang="zh-CN" sz="2800" dirty="0"/>
              <a:t> | </a:t>
            </a:r>
            <a:r>
              <a:rPr lang="en-US" altLang="zh-CN" sz="2800" i="1" dirty="0"/>
              <a:t>x</a:t>
            </a:r>
            <a:r>
              <a:rPr lang="en-US" altLang="zh-CN" sz="2800" dirty="0"/>
              <a:t> is an integer where </a:t>
            </a:r>
            <a:r>
              <a:rPr lang="en-US" altLang="zh-CN" sz="2800" i="1" dirty="0"/>
              <a:t>x</a:t>
            </a:r>
            <a:r>
              <a:rPr lang="en-US" altLang="zh-CN" sz="2800" dirty="0"/>
              <a:t>&gt;0 and </a:t>
            </a:r>
            <a:r>
              <a:rPr lang="en-US" altLang="zh-CN" sz="2800" i="1" dirty="0"/>
              <a:t>x</a:t>
            </a:r>
            <a:r>
              <a:rPr lang="en-US" altLang="zh-CN" sz="2800" dirty="0"/>
              <a:t>&lt;5 } </a:t>
            </a:r>
            <a:endParaRPr lang="en-US" altLang="zh-CN" sz="2800" dirty="0"/>
          </a:p>
          <a:p>
            <a:pPr marL="0" indent="0" eaLnBrk="1" hangingPunct="1">
              <a:buNone/>
            </a:pPr>
            <a:r>
              <a:rPr lang="en-US" altLang="zh-CN" sz="2800" dirty="0"/>
              <a:t>    = 	{</a:t>
            </a:r>
            <a:r>
              <a:rPr lang="en-US" altLang="zh-CN" sz="2800" i="1" dirty="0"/>
              <a:t>x</a:t>
            </a:r>
            <a:r>
              <a:rPr lang="en-US" altLang="zh-CN" sz="2800" dirty="0"/>
              <a:t> | </a:t>
            </a:r>
            <a:r>
              <a:rPr lang="en-US" altLang="zh-CN" sz="2800" i="1" dirty="0"/>
              <a:t>x</a:t>
            </a:r>
            <a:r>
              <a:rPr lang="en-US" altLang="zh-CN" sz="2800" dirty="0"/>
              <a:t> is a positive integer whose square</a:t>
            </a:r>
            <a:br>
              <a:rPr lang="en-US" altLang="zh-CN" sz="2800" dirty="0"/>
            </a:br>
            <a:r>
              <a:rPr lang="en-US" altLang="zh-CN" sz="2800" dirty="0"/>
              <a:t>               is  &gt;0 and &lt;25}</a:t>
            </a:r>
            <a:endParaRPr lang="en-US" altLang="zh-CN" sz="2800"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b="1" dirty="0"/>
              <a:t>Infinite Sets </a:t>
            </a:r>
            <a:r>
              <a:rPr lang="zh-CN" altLang="en-US" b="1" dirty="0">
                <a:latin typeface="微软雅黑" panose="020B0503020204020204" pitchFamily="34" charset="-122"/>
                <a:ea typeface="微软雅黑" panose="020B0503020204020204" pitchFamily="34" charset="-122"/>
              </a:rPr>
              <a:t>无限集</a:t>
            </a:r>
            <a:endParaRPr lang="zh-CN" altLang="en-US" b="1" dirty="0">
              <a:latin typeface="微软雅黑" panose="020B0503020204020204" pitchFamily="34" charset="-122"/>
              <a:ea typeface="微软雅黑" panose="020B0503020204020204" pitchFamily="34" charset="-122"/>
            </a:endParaRPr>
          </a:p>
        </p:txBody>
      </p:sp>
      <p:sp>
        <p:nvSpPr>
          <p:cNvPr id="19459" name="Rectangle 3"/>
          <p:cNvSpPr>
            <a:spLocks noGrp="1" noChangeArrowheads="1"/>
          </p:cNvSpPr>
          <p:nvPr>
            <p:ph type="body" idx="1"/>
          </p:nvPr>
        </p:nvSpPr>
        <p:spPr>
          <a:xfrm>
            <a:off x="899406" y="1417638"/>
            <a:ext cx="7345188" cy="4680991"/>
          </a:xfrm>
        </p:spPr>
        <p:txBody>
          <a:bodyPr/>
          <a:lstStyle/>
          <a:p>
            <a:pPr eaLnBrk="1" hangingPunct="1">
              <a:lnSpc>
                <a:spcPct val="90000"/>
              </a:lnSpc>
            </a:pPr>
            <a:r>
              <a:rPr lang="en-US" altLang="zh-CN" sz="2800" dirty="0"/>
              <a:t>Conceptually, sets may be </a:t>
            </a:r>
            <a:r>
              <a:rPr lang="en-US" altLang="zh-CN" sz="2800" i="1" dirty="0"/>
              <a:t>infinite</a:t>
            </a:r>
            <a:r>
              <a:rPr lang="en-US" altLang="zh-CN" sz="2800" dirty="0"/>
              <a:t> (</a:t>
            </a:r>
            <a:r>
              <a:rPr lang="en-US" altLang="zh-CN" sz="2800" i="1" dirty="0"/>
              <a:t>i.e., </a:t>
            </a:r>
            <a:r>
              <a:rPr lang="en-US" altLang="zh-CN" sz="2800" dirty="0"/>
              <a:t>not </a:t>
            </a:r>
            <a:r>
              <a:rPr lang="en-US" altLang="zh-CN" sz="2800" i="1" dirty="0"/>
              <a:t>finite</a:t>
            </a:r>
            <a:r>
              <a:rPr lang="en-US" altLang="zh-CN" sz="2800" dirty="0"/>
              <a:t>, without end, unending).</a:t>
            </a:r>
            <a:endParaRPr lang="en-US" altLang="zh-CN" sz="2800" dirty="0"/>
          </a:p>
          <a:p>
            <a:pPr eaLnBrk="1" hangingPunct="1">
              <a:lnSpc>
                <a:spcPct val="90000"/>
              </a:lnSpc>
            </a:pPr>
            <a:r>
              <a:rPr lang="en-US" altLang="zh-CN" sz="2800" dirty="0"/>
              <a:t>Symbols for some special infinite sets:</a:t>
            </a:r>
            <a:br>
              <a:rPr lang="en-US" altLang="zh-CN" sz="2800" dirty="0"/>
            </a:br>
            <a:r>
              <a:rPr lang="en-US" altLang="zh-CN" sz="2800" b="1" dirty="0">
                <a:solidFill>
                  <a:schemeClr val="accent2"/>
                </a:solidFill>
              </a:rPr>
              <a:t>N</a:t>
            </a:r>
            <a:r>
              <a:rPr lang="en-US" altLang="zh-CN" sz="2800" dirty="0">
                <a:solidFill>
                  <a:schemeClr val="accent2"/>
                </a:solidFill>
              </a:rPr>
              <a:t> = {0, 1, 2,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The </a:t>
            </a:r>
            <a:r>
              <a:rPr lang="en-US" altLang="zh-CN" sz="2800" b="1" dirty="0">
                <a:solidFill>
                  <a:schemeClr val="accent2"/>
                </a:solidFill>
              </a:rPr>
              <a:t>N</a:t>
            </a:r>
            <a:r>
              <a:rPr lang="en-US" altLang="zh-CN" sz="2800" dirty="0">
                <a:solidFill>
                  <a:schemeClr val="accent2"/>
                </a:solidFill>
              </a:rPr>
              <a:t>atural numbers.</a:t>
            </a:r>
            <a:br>
              <a:rPr lang="en-US" altLang="zh-CN" sz="2800" dirty="0">
                <a:solidFill>
                  <a:schemeClr val="accent2"/>
                </a:solidFill>
              </a:rPr>
            </a:br>
            <a:r>
              <a:rPr lang="en-US" altLang="zh-CN" sz="2800" b="1" dirty="0">
                <a:solidFill>
                  <a:schemeClr val="accent2"/>
                </a:solidFill>
              </a:rPr>
              <a:t>Z</a:t>
            </a:r>
            <a:r>
              <a:rPr lang="en-US" altLang="zh-CN" sz="2800" dirty="0">
                <a:solidFill>
                  <a:schemeClr val="accent2"/>
                </a:solidFill>
              </a:rPr>
              <a:t> =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-2, -1, 0, 1, 2,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The </a:t>
            </a:r>
            <a:r>
              <a:rPr lang="en-US" altLang="zh-CN" sz="2800" b="1" dirty="0" err="1">
                <a:solidFill>
                  <a:schemeClr val="accent2"/>
                </a:solidFill>
              </a:rPr>
              <a:t>Z</a:t>
            </a:r>
            <a:r>
              <a:rPr lang="en-US" altLang="zh-CN" sz="2800" dirty="0" err="1">
                <a:solidFill>
                  <a:schemeClr val="accent2"/>
                </a:solidFill>
              </a:rPr>
              <a:t>ntegers</a:t>
            </a:r>
            <a:r>
              <a:rPr lang="en-US" altLang="zh-CN" sz="2800" dirty="0">
                <a:solidFill>
                  <a:schemeClr val="accent2"/>
                </a:solidFill>
              </a:rPr>
              <a:t>.</a:t>
            </a:r>
            <a:br>
              <a:rPr lang="en-US" altLang="zh-CN" sz="2800" dirty="0">
                <a:solidFill>
                  <a:schemeClr val="accent2"/>
                </a:solidFill>
              </a:rPr>
            </a:br>
            <a:r>
              <a:rPr lang="en-US" altLang="zh-CN" sz="2800" b="1" dirty="0">
                <a:solidFill>
                  <a:schemeClr val="accent2"/>
                </a:solidFill>
              </a:rPr>
              <a:t>R</a:t>
            </a:r>
            <a:r>
              <a:rPr lang="en-US" altLang="zh-CN" sz="2800" dirty="0">
                <a:solidFill>
                  <a:schemeClr val="accent2"/>
                </a:solidFill>
              </a:rPr>
              <a:t> = The </a:t>
            </a:r>
            <a:r>
              <a:rPr lang="en-US" altLang="zh-CN" sz="2800" dirty="0">
                <a:solidFill>
                  <a:schemeClr val="accent2"/>
                </a:solidFill>
                <a:latin typeface="Times New Roman" panose="02020603050405020304" pitchFamily="18" charset="0"/>
              </a:rPr>
              <a:t>“</a:t>
            </a:r>
            <a:r>
              <a:rPr lang="en-US" altLang="zh-CN" sz="2800" b="1" dirty="0">
                <a:solidFill>
                  <a:schemeClr val="accent2"/>
                </a:solidFill>
              </a:rPr>
              <a:t>R</a:t>
            </a:r>
            <a:r>
              <a:rPr lang="en-US" altLang="zh-CN" sz="2800" dirty="0">
                <a:solidFill>
                  <a:schemeClr val="accent2"/>
                </a:solidFill>
              </a:rPr>
              <a:t>eal</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numbers, such as 374.1828471929498181917281943125</a:t>
            </a:r>
            <a:r>
              <a:rPr lang="en-US" altLang="zh-CN" sz="2800" dirty="0">
                <a:solidFill>
                  <a:schemeClr val="accent2"/>
                </a:solidFill>
                <a:latin typeface="Times New Roman" panose="02020603050405020304" pitchFamily="18" charset="0"/>
              </a:rPr>
              <a:t>…</a:t>
            </a:r>
            <a:endParaRPr lang="en-US" altLang="zh-CN" sz="2800" dirty="0">
              <a:solidFill>
                <a:schemeClr val="accent2"/>
              </a:solidFill>
            </a:endParaRPr>
          </a:p>
          <a:p>
            <a:pPr eaLnBrk="1" hangingPunct="1">
              <a:lnSpc>
                <a:spcPct val="90000"/>
              </a:lnSpc>
            </a:pPr>
            <a:r>
              <a:rPr lang="en-US" altLang="zh-CN" sz="2800" dirty="0">
                <a:latin typeface="Times New Roman" panose="02020603050405020304" pitchFamily="18" charset="0"/>
              </a:rPr>
              <a:t>“</a:t>
            </a:r>
            <a:r>
              <a:rPr lang="en-US" altLang="zh-CN" sz="2800" dirty="0"/>
              <a:t>Blackboard Bold</a:t>
            </a:r>
            <a:r>
              <a:rPr lang="en-US" altLang="zh-CN" sz="2800" dirty="0">
                <a:latin typeface="Times New Roman" panose="02020603050405020304" pitchFamily="18" charset="0"/>
              </a:rPr>
              <a:t>”</a:t>
            </a:r>
            <a:r>
              <a:rPr lang="en-US" altLang="zh-CN" sz="2800" dirty="0"/>
              <a:t> or double-struck font (</a:t>
            </a:r>
            <a:r>
              <a:rPr lang="en-US" altLang="zh-CN" sz="2800" dirty="0">
                <a:latin typeface="Arial Unicode MS" panose="020B0604020202020204" pitchFamily="34" charset="-122"/>
              </a:rPr>
              <a:t>ℕ</a:t>
            </a:r>
            <a:r>
              <a:rPr lang="en-US" altLang="zh-CN" sz="2800" dirty="0"/>
              <a:t>,</a:t>
            </a:r>
            <a:r>
              <a:rPr lang="en-US" altLang="zh-CN" sz="2800" dirty="0">
                <a:latin typeface="Arial Unicode MS" panose="020B0604020202020204" pitchFamily="34" charset="-122"/>
              </a:rPr>
              <a:t>ℤ</a:t>
            </a:r>
            <a:r>
              <a:rPr lang="en-US" altLang="zh-CN" sz="2800" dirty="0"/>
              <a:t>,</a:t>
            </a:r>
            <a:r>
              <a:rPr lang="en-US" altLang="zh-CN" sz="2800" dirty="0">
                <a:latin typeface="Arial Unicode MS" panose="020B0604020202020204" pitchFamily="34" charset="-122"/>
              </a:rPr>
              <a:t>ℝ</a:t>
            </a:r>
            <a:r>
              <a:rPr lang="en-US" altLang="zh-CN" sz="2800" dirty="0"/>
              <a:t>) is also often used for these special number sets.</a:t>
            </a:r>
            <a:endParaRPr lang="en-US" altLang="zh-CN" sz="2800" dirty="0"/>
          </a:p>
          <a:p>
            <a:pPr eaLnBrk="1" hangingPunct="1">
              <a:lnSpc>
                <a:spcPct val="90000"/>
              </a:lnSpc>
            </a:pPr>
            <a:r>
              <a:rPr lang="en-US" altLang="zh-CN" sz="2800" dirty="0"/>
              <a:t>Infinite sets come in different sizes!</a:t>
            </a:r>
            <a:endParaRPr lang="en-US" altLang="zh-CN" sz="2800" dirty="0"/>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54360" y="260648"/>
            <a:ext cx="8435280" cy="1143000"/>
          </a:xfrm>
        </p:spPr>
        <p:txBody>
          <a:bodyPr/>
          <a:lstStyle/>
          <a:p>
            <a:pPr eaLnBrk="1" hangingPunct="1"/>
            <a:r>
              <a:rPr lang="en-US" altLang="zh-CN" b="1" dirty="0"/>
              <a:t>Basic Set Relations: </a:t>
            </a:r>
            <a:br>
              <a:rPr lang="en-US" altLang="zh-CN" b="1" dirty="0"/>
            </a:br>
            <a:r>
              <a:rPr lang="en-US" altLang="zh-CN" b="1" dirty="0"/>
              <a:t>Member of (</a:t>
            </a:r>
            <a:r>
              <a:rPr lang="zh-CN" altLang="en-US" b="1" dirty="0">
                <a:latin typeface="微软雅黑" panose="020B0503020204020204" pitchFamily="34" charset="-122"/>
                <a:ea typeface="微软雅黑" panose="020B0503020204020204" pitchFamily="34" charset="-122"/>
                <a:sym typeface="Symbol" panose="05050102010706020507" pitchFamily="18" charset="2"/>
              </a:rPr>
              <a:t>成员</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579" name="Rectangle 3"/>
          <p:cNvSpPr>
            <a:spLocks noGrp="1" noChangeArrowheads="1"/>
          </p:cNvSpPr>
          <p:nvPr>
            <p:ph type="body" idx="1"/>
          </p:nvPr>
        </p:nvSpPr>
        <p:spPr/>
        <p:txBody>
          <a:bodyPr/>
          <a:lstStyle/>
          <a:p>
            <a:pPr eaLnBrk="1" hangingPunct="1"/>
            <a:r>
              <a:rPr lang="en-US" altLang="zh-CN" i="1" dirty="0" err="1"/>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is in </a:t>
            </a:r>
            <a:r>
              <a:rPr lang="en-US" altLang="zh-CN" i="1" dirty="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 </a:t>
            </a:r>
            <a:r>
              <a:rPr lang="en-US" altLang="zh-CN" dirty="0">
                <a:sym typeface="Symbol" panose="05050102010706020507" pitchFamily="18" charset="2"/>
              </a:rPr>
              <a:t>is the proposition that object </a:t>
            </a:r>
            <a:r>
              <a:rPr lang="en-US" altLang="zh-CN" i="1" dirty="0">
                <a:sym typeface="Symbol" panose="05050102010706020507" pitchFamily="18" charset="2"/>
              </a:rPr>
              <a:t>x</a:t>
            </a:r>
            <a:r>
              <a:rPr lang="en-US" altLang="zh-CN" dirty="0">
                <a:sym typeface="Symbol" panose="05050102010706020507" pitchFamily="18" charset="2"/>
              </a:rPr>
              <a:t> is an </a:t>
            </a:r>
            <a:r>
              <a:rPr lang="en-US" altLang="zh-CN" i="1" dirty="0">
                <a:sym typeface="Symbol" panose="05050102010706020507" pitchFamily="18" charset="2"/>
              </a:rPr>
              <a:t></a:t>
            </a:r>
            <a:r>
              <a:rPr lang="en-US" altLang="zh-CN" i="1" dirty="0" err="1">
                <a:sym typeface="Symbol" panose="05050102010706020507" pitchFamily="18" charset="2"/>
              </a:rPr>
              <a:t>lement</a:t>
            </a:r>
            <a:r>
              <a:rPr lang="en-US" altLang="zh-CN" dirty="0">
                <a:sym typeface="Symbol" panose="05050102010706020507" pitchFamily="18" charset="2"/>
              </a:rPr>
              <a:t> or </a:t>
            </a:r>
            <a:r>
              <a:rPr lang="en-US" altLang="zh-CN" i="1" dirty="0">
                <a:sym typeface="Symbol" panose="05050102010706020507" pitchFamily="18" charset="2"/>
              </a:rPr>
              <a:t>member</a:t>
            </a:r>
            <a:r>
              <a:rPr lang="en-US" altLang="zh-CN" dirty="0">
                <a:sym typeface="Symbol" panose="05050102010706020507" pitchFamily="18" charset="2"/>
              </a:rPr>
              <a:t> of set </a:t>
            </a:r>
            <a:r>
              <a:rPr lang="en-US" altLang="zh-CN" i="1" dirty="0">
                <a:sym typeface="Symbol" panose="05050102010706020507" pitchFamily="18" charset="2"/>
              </a:rPr>
              <a:t>S</a:t>
            </a:r>
            <a:r>
              <a:rPr lang="en-US" altLang="zh-CN" dirty="0">
                <a:sym typeface="Symbol" panose="05050102010706020507" pitchFamily="18" charset="2"/>
              </a:rPr>
              <a:t>.</a:t>
            </a:r>
            <a:endParaRPr lang="en-US" altLang="zh-CN" dirty="0">
              <a:sym typeface="Symbol" panose="05050102010706020507" pitchFamily="18" charset="2"/>
            </a:endParaRPr>
          </a:p>
          <a:p>
            <a:pPr lvl="1" eaLnBrk="1" hangingPunct="1"/>
            <a:r>
              <a:rPr lang="en-US" altLang="zh-CN" i="1" dirty="0">
                <a:sym typeface="Symbol" panose="05050102010706020507" pitchFamily="18" charset="2"/>
              </a:rPr>
              <a:t>e.g.</a:t>
            </a:r>
            <a:r>
              <a:rPr lang="en-US" altLang="zh-CN" dirty="0">
                <a:sym typeface="Symbol" panose="05050102010706020507" pitchFamily="18" charset="2"/>
              </a:rPr>
              <a:t> 3</a:t>
            </a:r>
            <a:r>
              <a:rPr lang="en-US" altLang="zh-CN" b="1" dirty="0">
                <a:sym typeface="Symbol" panose="05050102010706020507" pitchFamily="18" charset="2"/>
              </a:rPr>
              <a:t>N</a:t>
            </a:r>
            <a:r>
              <a:rPr lang="en-US" altLang="zh-CN" b="1" i="1"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x </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 is a letter of the alphabet}</a:t>
            </a:r>
            <a:endParaRPr lang="en-US" altLang="zh-CN" b="1" dirty="0">
              <a:sym typeface="Symbol" panose="05050102010706020507" pitchFamily="18" charset="2"/>
            </a:endParaRPr>
          </a:p>
          <a:p>
            <a:pPr lvl="1" eaLnBrk="1" hangingPunct="1"/>
            <a:r>
              <a:rPr lang="en-US" altLang="zh-CN" dirty="0">
                <a:sym typeface="Symbol" panose="05050102010706020507" pitchFamily="18" charset="2"/>
              </a:rPr>
              <a:t>Can define set equality in terms of  relation:</a:t>
            </a:r>
            <a:br>
              <a:rPr lang="en-US" altLang="zh-CN" dirty="0">
                <a:sym typeface="Symbol" panose="05050102010706020507" pitchFamily="18" charset="2"/>
              </a:rPr>
            </a:b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x</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x</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a:t>
            </a:r>
            <a:br>
              <a:rPr lang="en-US" altLang="zh-CN" dirty="0">
                <a:solidFill>
                  <a:srgbClr val="FF0000"/>
                </a:solidFill>
                <a:sym typeface="Symbol" panose="05050102010706020507" pitchFamily="18" charset="2"/>
              </a:rPr>
            </a:b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Two sets are equal </a:t>
            </a:r>
            <a:r>
              <a:rPr lang="en-US" altLang="zh-CN" i="1" dirty="0" err="1">
                <a:sym typeface="Symbol" panose="05050102010706020507" pitchFamily="18" charset="2"/>
              </a:rPr>
              <a:t>iff</a:t>
            </a:r>
            <a:r>
              <a:rPr lang="en-US" altLang="zh-CN" dirty="0">
                <a:sym typeface="Symbol" panose="05050102010706020507" pitchFamily="18" charset="2"/>
              </a:rPr>
              <a:t> they have all the same members.</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a:p>
            <a:pPr eaLnBrk="1" hangingPunct="1"/>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 (</a:t>
            </a:r>
            <a:r>
              <a:rPr lang="en-US" altLang="zh-CN" i="1" dirty="0" err="1"/>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is not in </a:t>
            </a:r>
            <a:r>
              <a:rPr lang="en-US" altLang="zh-CN" i="1" dirty="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a:t>
            </a:r>
            <a:endParaRPr lang="en-US" altLang="zh-CN" i="1" dirty="0">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b="1" dirty="0"/>
              <a:t>The Empty Set </a:t>
            </a:r>
            <a:r>
              <a:rPr lang="zh-CN" altLang="en-US" b="1" dirty="0">
                <a:latin typeface="微软雅黑" panose="020B0503020204020204" pitchFamily="34" charset="-122"/>
                <a:ea typeface="微软雅黑" panose="020B0503020204020204" pitchFamily="34" charset="-122"/>
              </a:rPr>
              <a:t>空集</a:t>
            </a:r>
            <a:endParaRPr lang="zh-CN" altLang="en-US" b="1" dirty="0">
              <a:latin typeface="微软雅黑" panose="020B0503020204020204" pitchFamily="34" charset="-122"/>
              <a:ea typeface="微软雅黑" panose="020B0503020204020204" pitchFamily="34" charset="-122"/>
            </a:endParaRPr>
          </a:p>
        </p:txBody>
      </p:sp>
      <p:sp>
        <p:nvSpPr>
          <p:cNvPr id="26627" name="Rectangle 3"/>
          <p:cNvSpPr>
            <a:spLocks noGrp="1" noChangeArrowheads="1"/>
          </p:cNvSpPr>
          <p:nvPr>
            <p:ph type="body" idx="1"/>
          </p:nvPr>
        </p:nvSpPr>
        <p:spPr/>
        <p:txBody>
          <a:bodyPr/>
          <a:lstStyle/>
          <a:p>
            <a:pPr eaLnBrk="1" hangingPunct="1"/>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null</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the empty set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is the unique set that contains no elements whatsoever.</a:t>
            </a:r>
            <a:endParaRPr lang="en-US" altLang="zh-CN" dirty="0">
              <a:sym typeface="Symbol" panose="05050102010706020507" pitchFamily="18" charset="2"/>
            </a:endParaRPr>
          </a:p>
          <a:p>
            <a:pPr eaLnBrk="1" hangingPunct="1"/>
            <a:r>
              <a:rPr lang="en-US" altLang="zh-CN" dirty="0">
                <a:sym typeface="Symbol" panose="05050102010706020507" pitchFamily="18" charset="2"/>
              </a:rPr>
              <a:t> = {} = {</a:t>
            </a:r>
            <a:r>
              <a:rPr lang="en-US" altLang="zh-CN" i="1" dirty="0">
                <a:sym typeface="Symbol" panose="05050102010706020507" pitchFamily="18" charset="2"/>
              </a:rPr>
              <a:t>x | </a:t>
            </a:r>
            <a:r>
              <a:rPr lang="en-US" altLang="zh-CN" b="1" dirty="0">
                <a:sym typeface="Symbol" panose="05050102010706020507" pitchFamily="18" charset="2"/>
              </a:rPr>
              <a:t>False</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r>
              <a:rPr lang="en-US" altLang="zh-CN" dirty="0"/>
              <a:t>No matter the domain of discourse,</a:t>
            </a:r>
            <a:br>
              <a:rPr lang="en-US" altLang="zh-CN" dirty="0"/>
            </a:br>
            <a:r>
              <a:rPr lang="en-US" altLang="zh-CN" dirty="0"/>
              <a:t>we have the axiom </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a:t>
            </a:r>
            <a:endParaRPr lang="en-US" altLang="zh-CN" dirty="0">
              <a:sym typeface="Symbol" panose="05050102010706020507" pitchFamily="18" charset="2"/>
            </a:endParaRPr>
          </a:p>
          <a:p>
            <a:pPr eaLnBrk="1" hangingPunct="1"/>
            <a:endParaRPr lang="en-US" altLang="zh-CN" dirty="0">
              <a:sym typeface="Symbol" panose="05050102010706020507" pitchFamily="18" charset="2"/>
            </a:endParaRPr>
          </a:p>
        </p:txBody>
      </p:sp>
      <p:sp>
        <p:nvSpPr>
          <p:cNvPr id="2" name="灯片编号占位符 1"/>
          <p:cNvSpPr>
            <a:spLocks noGrp="1"/>
          </p:cNvSpPr>
          <p:nvPr>
            <p:ph type="sldNum" sz="quarter" idx="12"/>
          </p:nvPr>
        </p:nvSpPr>
        <p:spPr/>
        <p:txBody>
          <a:bodyPr/>
          <a:lstStyle/>
          <a:p>
            <a:fld id="{95D10F2E-2536-4355-9232-8FA25989555F}" type="slidenum">
              <a:rPr lang="en-US" altLang="zh-CN" smtClean="0"/>
            </a:fld>
            <a:endParaRPr lang="en-US" altLang="zh-CN"/>
          </a:p>
        </p:txBody>
      </p:sp>
    </p:spTree>
  </p:cSld>
  <p:clrMapOvr>
    <a:masterClrMapping/>
  </p:clrMapOvr>
</p:sld>
</file>

<file path=ppt/tags/tag1.xml><?xml version="1.0" encoding="utf-8"?>
<p:tagLst xmlns:p="http://schemas.openxmlformats.org/presentationml/2006/main">
  <p:tag name="commondata" val="eyJoZGlkIjoiYjlmNzAzYTFlMjE2MTlmYmZkNThkMWE0MjI2OWMzZDQ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11758</Words>
  <Application>WPS 演示</Application>
  <PresentationFormat>全屏显示(4:3)</PresentationFormat>
  <Paragraphs>629</Paragraphs>
  <Slides>51</Slides>
  <Notes>39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28</vt:i4>
      </vt:variant>
      <vt:variant>
        <vt:lpstr>幻灯片标题</vt:lpstr>
      </vt:variant>
      <vt:variant>
        <vt:i4>51</vt:i4>
      </vt:variant>
    </vt:vector>
  </HeadingPairs>
  <TitlesOfParts>
    <vt:vector size="94" baseType="lpstr">
      <vt:lpstr>Arial</vt:lpstr>
      <vt:lpstr>宋体</vt:lpstr>
      <vt:lpstr>Wingdings</vt:lpstr>
      <vt:lpstr>微软雅黑</vt:lpstr>
      <vt:lpstr>Times New Roman</vt:lpstr>
      <vt:lpstr>Arial Unicode MS</vt:lpstr>
      <vt:lpstr>Symbol</vt:lpstr>
      <vt:lpstr>Arial Unicode MS</vt:lpstr>
      <vt:lpstr>Impact</vt:lpstr>
      <vt:lpstr>Arial Black</vt:lpstr>
      <vt:lpstr>Beesknees ITC</vt:lpstr>
      <vt:lpstr>Segoe Print</vt:lpstr>
      <vt:lpstr>Cambria Math</vt:lpstr>
      <vt:lpstr>Courier New</vt:lpstr>
      <vt:lpstr>默认设计模板</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Equation.3</vt:lpstr>
      <vt:lpstr>2 Basic Structures: Sets, Functions, Sequences, Sums and Matrices</vt:lpstr>
      <vt:lpstr>Introduction to Set Theory  集合论(§2.1)</vt:lpstr>
      <vt:lpstr>Basic notations for sets</vt:lpstr>
      <vt:lpstr>Example</vt:lpstr>
      <vt:lpstr>Basic properties of sets</vt:lpstr>
      <vt:lpstr>Definition of Set Equality 集合相等</vt:lpstr>
      <vt:lpstr>Infinite Sets 无限集</vt:lpstr>
      <vt:lpstr>Basic Set Relations:  Member of (成员)   </vt:lpstr>
      <vt:lpstr>The Empty Set 空集</vt:lpstr>
      <vt:lpstr>Subset 子集</vt:lpstr>
      <vt:lpstr>Proper (Strict) Subsets 真子集</vt:lpstr>
      <vt:lpstr>Sets Can be Objects, Too!</vt:lpstr>
      <vt:lpstr>Cardinality and Finiteness 基数</vt:lpstr>
      <vt:lpstr>The Power Set (幂集) Operation</vt:lpstr>
      <vt:lpstr>Review: Set Notations So Far</vt:lpstr>
      <vt:lpstr>Ordered n-tuples 有序n元组</vt:lpstr>
      <vt:lpstr>Cartesian Products of Sets 笛卡尔集</vt:lpstr>
      <vt:lpstr>Definition of relations</vt:lpstr>
      <vt:lpstr>Review of §2.1</vt:lpstr>
      <vt:lpstr>Start §2.2:  集合运算The Union Operator 并集</vt:lpstr>
      <vt:lpstr>Union Examples</vt:lpstr>
      <vt:lpstr>The Intersection Operator 交集</vt:lpstr>
      <vt:lpstr>Intersection Examples</vt:lpstr>
      <vt:lpstr>A Venn diagram showing a union of the Chinese tea set and the Green tea set. At the intersection of these sets are different types of Chinese green tea.</vt:lpstr>
      <vt:lpstr>Disjointedness 互斥</vt:lpstr>
      <vt:lpstr>Inclusion-Exclusion Principle 容斥原理</vt:lpstr>
      <vt:lpstr>Set Difference 差集</vt:lpstr>
      <vt:lpstr>Set Difference Examples</vt:lpstr>
      <vt:lpstr>Set Difference - Venn Diagram</vt:lpstr>
      <vt:lpstr>Set Complements 补集</vt:lpstr>
      <vt:lpstr>More on Set Complements</vt:lpstr>
      <vt:lpstr>Symmetric Difference (optional)</vt:lpstr>
      <vt:lpstr>Venn Diagram</vt:lpstr>
      <vt:lpstr>Set Identities</vt:lpstr>
      <vt:lpstr>Set Identities 2</vt:lpstr>
      <vt:lpstr>Set Identities 3</vt:lpstr>
      <vt:lpstr>DeMorgan’s Law for Sets</vt:lpstr>
      <vt:lpstr>Proving Set Identities</vt:lpstr>
      <vt:lpstr>Proof of Second De Morgan Law 1</vt:lpstr>
      <vt:lpstr>Proof of Second De Morgan Law 2</vt:lpstr>
      <vt:lpstr>Proof of Second De Morgan Law 3</vt:lpstr>
      <vt:lpstr>Set-Builder Notation: Second De Morgan Law</vt:lpstr>
      <vt:lpstr>Membership Table</vt:lpstr>
      <vt:lpstr>Review of §2.1-2.2</vt:lpstr>
      <vt:lpstr>Generalized Unions &amp; Intersections</vt:lpstr>
      <vt:lpstr>Generalized Union</vt:lpstr>
      <vt:lpstr>Generalized Intersection</vt:lpstr>
      <vt:lpstr>Representations</vt:lpstr>
      <vt:lpstr>Representing Sets with Bit Strings</vt:lpstr>
      <vt:lpstr>EXAMPLE 20 ：The bit strings for the sets {1, 2, 3, 4, 5} and {1, 3, 5, 7, 9} are 11 1110 0000 and 10 1010 1010, respectively. Use bit strings to find the union and intersection of these sets.  </vt:lpstr>
      <vt:lpstr>Homework　</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The Theory of Sets</dc:title>
  <dc:creator>h2006</dc:creator>
  <cp:lastModifiedBy>hollow</cp:lastModifiedBy>
  <cp:revision>167</cp:revision>
  <dcterms:created xsi:type="dcterms:W3CDTF">2006-02-10T03:41:00Z</dcterms:created>
  <dcterms:modified xsi:type="dcterms:W3CDTF">2024-03-25T09:59:08Z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CB4DE7ACBBD044D78C5520CA8FB03E0A_13</vt:lpwstr>
  </property>
  <property fmtid="{D5CDD505-2E9C-101B-9397-08002B2CF9AE}" pid="3" name="KSOProductBuildVer">
    <vt:lpwstr>2052-12.1.0.16417</vt:lpwstr>
  </property>
</Properties>
</file>