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5" r:id="rId5"/>
    <p:sldMasterId id="2147483691" r:id="rId6"/>
    <p:sldMasterId id="2147483699" r:id="rId7"/>
    <p:sldMasterId id="2147483707" r:id="rId8"/>
    <p:sldMasterId id="2147483710" r:id="rId9"/>
    <p:sldMasterId id="2147483714" r:id="rId10"/>
  </p:sldMasterIdLst>
  <p:notesMasterIdLst>
    <p:notesMasterId r:id="rId55"/>
  </p:notesMasterIdLst>
  <p:handoutMasterIdLst>
    <p:handoutMasterId r:id="rId81"/>
  </p:handoutMasterIdLst>
  <p:sldIdLst>
    <p:sldId id="273" r:id="rId11"/>
    <p:sldId id="276" r:id="rId12"/>
    <p:sldId id="415" r:id="rId13"/>
    <p:sldId id="419" r:id="rId14"/>
    <p:sldId id="586" r:id="rId15"/>
    <p:sldId id="416" r:id="rId16"/>
    <p:sldId id="587" r:id="rId17"/>
    <p:sldId id="588" r:id="rId18"/>
    <p:sldId id="589" r:id="rId19"/>
    <p:sldId id="664" r:id="rId20"/>
    <p:sldId id="590" r:id="rId21"/>
    <p:sldId id="591" r:id="rId22"/>
    <p:sldId id="592" r:id="rId23"/>
    <p:sldId id="420" r:id="rId24"/>
    <p:sldId id="594" r:id="rId25"/>
    <p:sldId id="595" r:id="rId26"/>
    <p:sldId id="596" r:id="rId27"/>
    <p:sldId id="597" r:id="rId28"/>
    <p:sldId id="598" r:id="rId29"/>
    <p:sldId id="665" r:id="rId30"/>
    <p:sldId id="599" r:id="rId31"/>
    <p:sldId id="600" r:id="rId32"/>
    <p:sldId id="601" r:id="rId33"/>
    <p:sldId id="604" r:id="rId34"/>
    <p:sldId id="605" r:id="rId35"/>
    <p:sldId id="606" r:id="rId36"/>
    <p:sldId id="607" r:id="rId37"/>
    <p:sldId id="436" r:id="rId38"/>
    <p:sldId id="611" r:id="rId39"/>
    <p:sldId id="613" r:id="rId40"/>
    <p:sldId id="614" r:id="rId41"/>
    <p:sldId id="616" r:id="rId42"/>
    <p:sldId id="617" r:id="rId43"/>
    <p:sldId id="618" r:id="rId44"/>
    <p:sldId id="619" r:id="rId45"/>
    <p:sldId id="667" r:id="rId46"/>
    <p:sldId id="620" r:id="rId47"/>
    <p:sldId id="621" r:id="rId48"/>
    <p:sldId id="622" r:id="rId49"/>
    <p:sldId id="623" r:id="rId50"/>
    <p:sldId id="477" r:id="rId51"/>
    <p:sldId id="624" r:id="rId52"/>
    <p:sldId id="625" r:id="rId53"/>
    <p:sldId id="626" r:id="rId54"/>
    <p:sldId id="668" r:id="rId56"/>
    <p:sldId id="627" r:id="rId57"/>
    <p:sldId id="673" r:id="rId58"/>
    <p:sldId id="630" r:id="rId59"/>
    <p:sldId id="674" r:id="rId60"/>
    <p:sldId id="675" r:id="rId61"/>
    <p:sldId id="633" r:id="rId62"/>
    <p:sldId id="635" r:id="rId63"/>
    <p:sldId id="636" r:id="rId64"/>
    <p:sldId id="678" r:id="rId65"/>
    <p:sldId id="676" r:id="rId66"/>
    <p:sldId id="639" r:id="rId67"/>
    <p:sldId id="640" r:id="rId68"/>
    <p:sldId id="641" r:id="rId69"/>
    <p:sldId id="679" r:id="rId70"/>
    <p:sldId id="642" r:id="rId71"/>
    <p:sldId id="643" r:id="rId72"/>
    <p:sldId id="644" r:id="rId73"/>
    <p:sldId id="645" r:id="rId74"/>
    <p:sldId id="646" r:id="rId75"/>
    <p:sldId id="680" r:id="rId76"/>
    <p:sldId id="656" r:id="rId77"/>
    <p:sldId id="657" r:id="rId78"/>
    <p:sldId id="677" r:id="rId79"/>
    <p:sldId id="672"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userDrawn="1">
          <p15:clr>
            <a:srgbClr val="A4A3A4"/>
          </p15:clr>
        </p15:guide>
        <p15:guide id="2" orient="horz" pos="3600" userDrawn="1">
          <p15:clr>
            <a:srgbClr val="A4A3A4"/>
          </p15:clr>
        </p15:guide>
        <p15:guide id="3" orient="horz" pos="912" userDrawn="1">
          <p15:clr>
            <a:srgbClr val="A4A3A4"/>
          </p15:clr>
        </p15:guide>
        <p15:guide id="4" orient="horz" pos="3360" userDrawn="1">
          <p15:clr>
            <a:srgbClr val="A4A3A4"/>
          </p15:clr>
        </p15:guide>
        <p15:guide id="5" pos="5616" userDrawn="1">
          <p15:clr>
            <a:srgbClr val="A4A3A4"/>
          </p15:clr>
        </p15:guide>
        <p15:guide id="6"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B508F"/>
    <a:srgbClr val="B60000"/>
    <a:srgbClr val="E7EBF5"/>
    <a:srgbClr val="CCD5EA"/>
    <a:srgbClr val="04617B"/>
    <a:srgbClr val="505050"/>
    <a:srgbClr val="1A587B"/>
    <a:srgbClr val="00518B"/>
    <a:srgbClr val="214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837" autoAdjust="0"/>
  </p:normalViewPr>
  <p:slideViewPr>
    <p:cSldViewPr showGuides="1">
      <p:cViewPr varScale="1">
        <p:scale>
          <a:sx n="111" d="100"/>
          <a:sy n="111" d="100"/>
        </p:scale>
        <p:origin x="960" y="80"/>
      </p:cViewPr>
      <p:guideLst>
        <p:guide orient="horz" pos="3408"/>
        <p:guide orient="horz" pos="3600"/>
        <p:guide orient="horz" pos="912"/>
        <p:guide orient="horz" pos="3360"/>
        <p:guide pos="5616"/>
        <p:guide pos="4320"/>
      </p:guideLst>
    </p:cSldViewPr>
  </p:slideViewPr>
  <p:outlineViewPr>
    <p:cViewPr>
      <p:scale>
        <a:sx n="33" d="100"/>
        <a:sy n="33" d="100"/>
      </p:scale>
      <p:origin x="0" y="-125971"/>
    </p:cViewPr>
  </p:outlineViewPr>
  <p:notesTextViewPr>
    <p:cViewPr>
      <p:scale>
        <a:sx n="3" d="2"/>
        <a:sy n="3" d="2"/>
      </p:scale>
      <p:origin x="0" y="0"/>
    </p:cViewPr>
  </p:notesTextViewPr>
  <p:sorterViewPr>
    <p:cViewPr>
      <p:scale>
        <a:sx n="150" d="100"/>
        <a:sy n="150" d="100"/>
      </p:scale>
      <p:origin x="0" y="-18836"/>
    </p:cViewPr>
  </p:sorterViewPr>
  <p:notesViewPr>
    <p:cSldViewPr>
      <p:cViewPr varScale="1">
        <p:scale>
          <a:sx n="75" d="100"/>
          <a:sy n="75" d="100"/>
        </p:scale>
        <p:origin x="3448"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handoutMaster" Target="handoutMasters/handoutMaster1.xml"/><Relationship Id="rId80" Type="http://schemas.openxmlformats.org/officeDocument/2006/relationships/slide" Target="slides/slide69.xml"/><Relationship Id="rId8" Type="http://schemas.openxmlformats.org/officeDocument/2006/relationships/slideMaster" Target="slideMasters/slideMaster7.xml"/><Relationship Id="rId79" Type="http://schemas.openxmlformats.org/officeDocument/2006/relationships/slide" Target="slides/slide68.xml"/><Relationship Id="rId78" Type="http://schemas.openxmlformats.org/officeDocument/2006/relationships/slide" Target="slides/slide67.xml"/><Relationship Id="rId77" Type="http://schemas.openxmlformats.org/officeDocument/2006/relationships/slide" Target="slides/slide66.xml"/><Relationship Id="rId76" Type="http://schemas.openxmlformats.org/officeDocument/2006/relationships/slide" Target="slides/slide65.xml"/><Relationship Id="rId75" Type="http://schemas.openxmlformats.org/officeDocument/2006/relationships/slide" Target="slides/slide64.xml"/><Relationship Id="rId74" Type="http://schemas.openxmlformats.org/officeDocument/2006/relationships/slide" Target="slides/slide63.xml"/><Relationship Id="rId73" Type="http://schemas.openxmlformats.org/officeDocument/2006/relationships/slide" Target="slides/slide62.xml"/><Relationship Id="rId72" Type="http://schemas.openxmlformats.org/officeDocument/2006/relationships/slide" Target="slides/slide61.xml"/><Relationship Id="rId71" Type="http://schemas.openxmlformats.org/officeDocument/2006/relationships/slide" Target="slides/slide60.xml"/><Relationship Id="rId70" Type="http://schemas.openxmlformats.org/officeDocument/2006/relationships/slide" Target="slides/slide59.xml"/><Relationship Id="rId7" Type="http://schemas.openxmlformats.org/officeDocument/2006/relationships/slideMaster" Target="slideMasters/slideMaster6.xml"/><Relationship Id="rId69" Type="http://schemas.openxmlformats.org/officeDocument/2006/relationships/slide" Target="slides/slide58.xml"/><Relationship Id="rId68" Type="http://schemas.openxmlformats.org/officeDocument/2006/relationships/slide" Target="slides/slide57.xml"/><Relationship Id="rId67" Type="http://schemas.openxmlformats.org/officeDocument/2006/relationships/slide" Target="slides/slide56.xml"/><Relationship Id="rId66" Type="http://schemas.openxmlformats.org/officeDocument/2006/relationships/slide" Target="slides/slide55.xml"/><Relationship Id="rId65" Type="http://schemas.openxmlformats.org/officeDocument/2006/relationships/slide" Target="slides/slide54.xml"/><Relationship Id="rId64" Type="http://schemas.openxmlformats.org/officeDocument/2006/relationships/slide" Target="slides/slide53.xml"/><Relationship Id="rId63" Type="http://schemas.openxmlformats.org/officeDocument/2006/relationships/slide" Target="slides/slide52.xml"/><Relationship Id="rId62" Type="http://schemas.openxmlformats.org/officeDocument/2006/relationships/slide" Target="slides/slide5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notesMaster" Target="notesMasters/notesMaster1.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4" Type="http://schemas.openxmlformats.org/officeDocument/2006/relationships/image" Target="../media/image54.wmf"/><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56.wmf"/><Relationship Id="rId1" Type="http://schemas.openxmlformats.org/officeDocument/2006/relationships/image" Target="../media/image5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77.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8.wmf"/><Relationship Id="rId7" Type="http://schemas.openxmlformats.org/officeDocument/2006/relationships/image" Target="../media/image27.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2.wmf"/><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003D02-7E89-4EBF-B123-9C334E1BFE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endParaRPr lang="en-US" dirty="0"/>
          </a:p>
          <a:p>
            <a:pPr marL="800100" lvl="1" indent="-342900">
              <a:spcAft>
                <a:spcPts val="800"/>
              </a:spcAft>
              <a:buFont typeface="Arial" panose="020B0604020202020204" pitchFamily="34" charset="0"/>
              <a:buChar char="•"/>
            </a:pPr>
            <a:r>
              <a:rPr lang="en-US" dirty="0"/>
              <a:t>Second level</a:t>
            </a:r>
            <a:endParaRPr lang="en-US" dirty="0"/>
          </a:p>
          <a:p>
            <a:pPr marL="1200150" lvl="2" indent="-285750">
              <a:spcAft>
                <a:spcPts val="800"/>
              </a:spcAft>
              <a:buFont typeface="Arial" panose="020B0604020202020204" pitchFamily="34" charset="0"/>
            </a:pPr>
            <a:r>
              <a:rPr lang="en-US" dirty="0"/>
              <a:t>Third level</a:t>
            </a:r>
            <a:endParaRPr lang="en-US" dirty="0"/>
          </a:p>
          <a:p>
            <a:pPr marL="1657350" lvl="3" indent="-285750">
              <a:spcAft>
                <a:spcPts val="800"/>
              </a:spcAft>
              <a:buFont typeface="Arial" panose="020B0604020202020204" pitchFamily="34" charset="0"/>
              <a:buChar char="•"/>
            </a:pPr>
            <a:r>
              <a:rPr lang="en-US" dirty="0"/>
              <a:t>Fourth level</a:t>
            </a:r>
            <a:endParaRPr lang="en-US" dirty="0"/>
          </a:p>
          <a:p>
            <a:pPr marL="2114550" lvl="4" indent="-285750">
              <a:spcAft>
                <a:spcPts val="800"/>
              </a:spcAft>
              <a:buFont typeface="Arial" panose="020B0604020202020204" pitchFamily="34" charset="0"/>
              <a:buChar char="•"/>
            </a:pPr>
            <a:r>
              <a:rPr lang="en-US" dirty="0"/>
              <a:t>Fifth level</a:t>
            </a:r>
            <a:endParaRPr lang="en-US" dirty="0"/>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0701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8448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6195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3942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1689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14" name="Content Placeholder 1"/>
          <p:cNvSpPr>
            <a:spLocks noGrp="1"/>
          </p:cNvSpPr>
          <p:nvPr>
            <p:ph idx="20"/>
          </p:nvPr>
        </p:nvSpPr>
        <p:spPr>
          <a:xfrm>
            <a:off x="457200" y="59436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5808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2076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88344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74612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6088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2118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
        <p:nvSpPr>
          <p:cNvPr id="21" name="Content Placeholder 1"/>
          <p:cNvSpPr>
            <a:spLocks noGrp="1"/>
          </p:cNvSpPr>
          <p:nvPr>
            <p:ph idx="27"/>
          </p:nvPr>
        </p:nvSpPr>
        <p:spPr>
          <a:xfrm>
            <a:off x="6812844" y="5562600"/>
            <a:ext cx="1873956"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5"/>
          <p:cNvSpPr>
            <a:spLocks noGrp="1"/>
          </p:cNvSpPr>
          <p:nvPr>
            <p:ph sz="quarter" idx="12"/>
          </p:nvPr>
        </p:nvSpPr>
        <p:spPr>
          <a:xfrm>
            <a:off x="1752600" y="5029200"/>
            <a:ext cx="5486400" cy="548640"/>
          </a:xfrm>
          <a:prstGeom prst="rect">
            <a:avLst/>
          </a:prstGeom>
        </p:spPr>
        <p:txBody>
          <a:bodyPr/>
          <a:lstStyle>
            <a:lvl1pPr algn="ctr">
              <a:defRPr sz="2800">
                <a:solidFill>
                  <a:srgbClr val="505050"/>
                </a:solidFill>
                <a:latin typeface="Times New Roman" panose="02020603050405020304" pitchFamily="18" charset="0"/>
                <a:cs typeface="Times New Roman" panose="02020603050405020304" pitchFamily="18" charset="0"/>
              </a:defRPr>
            </a:lvl1pPr>
          </a:lstStyle>
          <a:p>
            <a:pPr lvl="0"/>
            <a:r>
              <a:rPr lang="en-US" dirty="0"/>
              <a:t>Click to edit Master text styles</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2.GIF"/><Relationship Id="rId8" Type="http://schemas.openxmlformats.org/officeDocument/2006/relationships/image" Target="../media/image1.png"/><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0"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6" Type="http://schemas.openxmlformats.org/officeDocument/2006/relationships/theme" Target="../theme/theme4.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3.png"/><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8699500" y="6550223"/>
            <a:ext cx="457200" cy="307777"/>
          </a:xfrm>
          <a:prstGeom prst="rect">
            <a:avLst/>
          </a:prstGeom>
          <a:noFill/>
        </p:spPr>
        <p:txBody>
          <a:bodyPr wrap="square" rtlCol="0">
            <a:spAutoFit/>
          </a:bodyPr>
          <a:lstStyle/>
          <a:p>
            <a:fld id="{E43DF88E-07FE-46E7-9723-4E10179331D5}" type="slidenum">
              <a:rPr lang="zh-CN" altLang="en-US" sz="1400" smtClean="0"/>
            </a:fld>
            <a:endParaRPr lang="zh-CN" altLang="en-US"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8686800" y="6489700"/>
            <a:ext cx="533400" cy="307777"/>
          </a:xfrm>
          <a:prstGeom prst="rect">
            <a:avLst/>
          </a:prstGeom>
          <a:noFill/>
        </p:spPr>
        <p:txBody>
          <a:bodyPr wrap="square" rtlCol="0">
            <a:spAutoFit/>
          </a:bodyPr>
          <a:lstStyle/>
          <a:p>
            <a:fld id="{530D916F-4C16-4487-8410-53E9625ED2F4}" type="slidenum">
              <a:rPr lang="zh-CN" altLang="en-US" sz="1400" smtClean="0"/>
            </a:fld>
            <a:endParaRPr lang="zh-CN" altLang="en-US" sz="1400"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endParaRPr lang="en-US" sz="800" dirty="0">
              <a:solidFill>
                <a:srgbClr val="6A6A6A"/>
              </a:solidFill>
            </a:endParaRPr>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3" cstate="screen">
            <a:alphaModFix amt="25000"/>
          </a:blip>
          <a:srcRect r="28644" b="27282"/>
          <a:stretch>
            <a:fill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w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6.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4.png"/><Relationship Id="rId1" Type="http://schemas.openxmlformats.org/officeDocument/2006/relationships/image" Target="../media/image13.jpeg"/></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6.x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png"/><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image" Target="../media/image15.png"/></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5.xml"/><Relationship Id="rId3" Type="http://schemas.openxmlformats.org/officeDocument/2006/relationships/image" Target="../media/image20.jpeg"/><Relationship Id="rId2" Type="http://schemas.openxmlformats.org/officeDocument/2006/relationships/image" Target="../media/image19.wmf"/><Relationship Id="rId1"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24.wmf"/><Relationship Id="rId7" Type="http://schemas.openxmlformats.org/officeDocument/2006/relationships/oleObject" Target="../embeddings/oleObject8.bin"/><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22.wmf"/><Relationship Id="rId3" Type="http://schemas.openxmlformats.org/officeDocument/2006/relationships/oleObject" Target="../embeddings/oleObject6.bin"/><Relationship Id="rId2" Type="http://schemas.openxmlformats.org/officeDocument/2006/relationships/image" Target="../media/image21.wmf"/><Relationship Id="rId18" Type="http://schemas.openxmlformats.org/officeDocument/2006/relationships/vmlDrawing" Target="../drawings/vmlDrawing4.vml"/><Relationship Id="rId17" Type="http://schemas.openxmlformats.org/officeDocument/2006/relationships/slideLayout" Target="../slideLayouts/slideLayout31.xml"/><Relationship Id="rId16" Type="http://schemas.openxmlformats.org/officeDocument/2006/relationships/image" Target="../media/image28.wmf"/><Relationship Id="rId15" Type="http://schemas.openxmlformats.org/officeDocument/2006/relationships/oleObject" Target="../embeddings/oleObject12.bin"/><Relationship Id="rId14" Type="http://schemas.openxmlformats.org/officeDocument/2006/relationships/image" Target="../media/image27.wmf"/><Relationship Id="rId13" Type="http://schemas.openxmlformats.org/officeDocument/2006/relationships/oleObject" Target="../embeddings/oleObject11.bin"/><Relationship Id="rId12" Type="http://schemas.openxmlformats.org/officeDocument/2006/relationships/image" Target="../media/image26.wmf"/><Relationship Id="rId11" Type="http://schemas.openxmlformats.org/officeDocument/2006/relationships/oleObject" Target="../embeddings/oleObject10.bin"/><Relationship Id="rId10" Type="http://schemas.openxmlformats.org/officeDocument/2006/relationships/image" Target="../media/image25.wmf"/><Relationship Id="rId1"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image" Target="../media/image32.wmf"/><Relationship Id="rId7" Type="http://schemas.openxmlformats.org/officeDocument/2006/relationships/oleObject" Target="../embeddings/oleObject16.bin"/><Relationship Id="rId6" Type="http://schemas.openxmlformats.org/officeDocument/2006/relationships/image" Target="../media/image31.wmf"/><Relationship Id="rId5" Type="http://schemas.openxmlformats.org/officeDocument/2006/relationships/oleObject" Target="../embeddings/oleObject15.bin"/><Relationship Id="rId4" Type="http://schemas.openxmlformats.org/officeDocument/2006/relationships/image" Target="../media/image30.wmf"/><Relationship Id="rId3" Type="http://schemas.openxmlformats.org/officeDocument/2006/relationships/oleObject" Target="../embeddings/oleObject14.bin"/><Relationship Id="rId2" Type="http://schemas.openxmlformats.org/officeDocument/2006/relationships/image" Target="../media/image29.wmf"/><Relationship Id="rId10" Type="http://schemas.openxmlformats.org/officeDocument/2006/relationships/vmlDrawing" Target="../drawings/vmlDrawing5.vml"/><Relationship Id="rId1" Type="http://schemas.openxmlformats.org/officeDocument/2006/relationships/oleObject" Target="../embeddings/oleObject13.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36.wmf"/><Relationship Id="rId7" Type="http://schemas.openxmlformats.org/officeDocument/2006/relationships/oleObject" Target="../embeddings/oleObject20.bin"/><Relationship Id="rId6" Type="http://schemas.openxmlformats.org/officeDocument/2006/relationships/image" Target="../media/image35.wmf"/><Relationship Id="rId5" Type="http://schemas.openxmlformats.org/officeDocument/2006/relationships/oleObject" Target="../embeddings/oleObject19.bin"/><Relationship Id="rId4" Type="http://schemas.openxmlformats.org/officeDocument/2006/relationships/image" Target="../media/image34.wmf"/><Relationship Id="rId3" Type="http://schemas.openxmlformats.org/officeDocument/2006/relationships/oleObject" Target="../embeddings/oleObject18.bin"/><Relationship Id="rId2" Type="http://schemas.openxmlformats.org/officeDocument/2006/relationships/image" Target="../media/image33.wmf"/><Relationship Id="rId12" Type="http://schemas.openxmlformats.org/officeDocument/2006/relationships/vmlDrawing" Target="../drawings/vmlDrawing6.vml"/><Relationship Id="rId11" Type="http://schemas.openxmlformats.org/officeDocument/2006/relationships/slideLayout" Target="../slideLayouts/slideLayout27.xml"/><Relationship Id="rId10" Type="http://schemas.openxmlformats.org/officeDocument/2006/relationships/image" Target="../media/image37.wmf"/><Relationship Id="rId1" Type="http://schemas.openxmlformats.org/officeDocument/2006/relationships/oleObject" Target="../embeddings/oleObject17.bin"/></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8.xml"/><Relationship Id="rId4" Type="http://schemas.openxmlformats.org/officeDocument/2006/relationships/image" Target="../media/image39.wmf"/><Relationship Id="rId3" Type="http://schemas.openxmlformats.org/officeDocument/2006/relationships/oleObject" Target="../embeddings/oleObject23.bin"/><Relationship Id="rId2" Type="http://schemas.openxmlformats.org/officeDocument/2006/relationships/image" Target="../media/image38.wmf"/><Relationship Id="rId1"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0.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44.wmf"/><Relationship Id="rId7" Type="http://schemas.openxmlformats.org/officeDocument/2006/relationships/oleObject" Target="../embeddings/oleObject27.bin"/><Relationship Id="rId6" Type="http://schemas.openxmlformats.org/officeDocument/2006/relationships/image" Target="../media/image43.wmf"/><Relationship Id="rId5" Type="http://schemas.openxmlformats.org/officeDocument/2006/relationships/oleObject" Target="../embeddings/oleObject26.bin"/><Relationship Id="rId4" Type="http://schemas.openxmlformats.org/officeDocument/2006/relationships/image" Target="../media/image42.wmf"/><Relationship Id="rId3" Type="http://schemas.openxmlformats.org/officeDocument/2006/relationships/oleObject" Target="../embeddings/oleObject25.bin"/><Relationship Id="rId2" Type="http://schemas.openxmlformats.org/officeDocument/2006/relationships/image" Target="../media/image41.wmf"/><Relationship Id="rId14" Type="http://schemas.openxmlformats.org/officeDocument/2006/relationships/vmlDrawing" Target="../drawings/vmlDrawing8.vml"/><Relationship Id="rId13" Type="http://schemas.openxmlformats.org/officeDocument/2006/relationships/slideLayout" Target="../slideLayouts/slideLayout27.xml"/><Relationship Id="rId12" Type="http://schemas.openxmlformats.org/officeDocument/2006/relationships/image" Target="../media/image46.wmf"/><Relationship Id="rId11" Type="http://schemas.openxmlformats.org/officeDocument/2006/relationships/oleObject" Target="../embeddings/oleObject29.bin"/><Relationship Id="rId10" Type="http://schemas.openxmlformats.org/officeDocument/2006/relationships/image" Target="../media/image45.wmf"/><Relationship Id="rId1" Type="http://schemas.openxmlformats.org/officeDocument/2006/relationships/oleObject" Target="../embeddings/oleObject24.bin"/></Relationships>
</file>

<file path=ppt/slides/_rels/slide4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9.vml"/><Relationship Id="rId4" Type="http://schemas.openxmlformats.org/officeDocument/2006/relationships/slideLayout" Target="../slideLayouts/slideLayout26.xml"/><Relationship Id="rId3" Type="http://schemas.openxmlformats.org/officeDocument/2006/relationships/image" Target="../media/image48.png"/><Relationship Id="rId2" Type="http://schemas.openxmlformats.org/officeDocument/2006/relationships/image" Target="../media/image47.wmf"/><Relationship Id="rId1" Type="http://schemas.openxmlformats.org/officeDocument/2006/relationships/oleObject" Target="../embeddings/oleObject30.bin"/></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jpeg"/></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8.xml"/><Relationship Id="rId4" Type="http://schemas.openxmlformats.org/officeDocument/2006/relationships/image" Target="../media/image50.wmf"/><Relationship Id="rId3" Type="http://schemas.openxmlformats.org/officeDocument/2006/relationships/oleObject" Target="../embeddings/oleObject32.bin"/><Relationship Id="rId2" Type="http://schemas.openxmlformats.org/officeDocument/2006/relationships/image" Target="../media/image49.wmf"/><Relationship Id="rId1" Type="http://schemas.openxmlformats.org/officeDocument/2006/relationships/oleObject" Target="../embeddings/oleObject31.bin"/></Relationships>
</file>

<file path=ppt/slides/_rels/slide47.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image" Target="../media/image54.wmf"/><Relationship Id="rId7" Type="http://schemas.openxmlformats.org/officeDocument/2006/relationships/oleObject" Target="../embeddings/oleObject36.bin"/><Relationship Id="rId6" Type="http://schemas.openxmlformats.org/officeDocument/2006/relationships/image" Target="../media/image53.wmf"/><Relationship Id="rId5" Type="http://schemas.openxmlformats.org/officeDocument/2006/relationships/oleObject" Target="../embeddings/oleObject35.bin"/><Relationship Id="rId4" Type="http://schemas.openxmlformats.org/officeDocument/2006/relationships/image" Target="../media/image52.wmf"/><Relationship Id="rId3" Type="http://schemas.openxmlformats.org/officeDocument/2006/relationships/oleObject" Target="../embeddings/oleObject34.bin"/><Relationship Id="rId2" Type="http://schemas.openxmlformats.org/officeDocument/2006/relationships/image" Target="../media/image51.wmf"/><Relationship Id="rId10" Type="http://schemas.openxmlformats.org/officeDocument/2006/relationships/vmlDrawing" Target="../drawings/vmlDrawing11.vml"/><Relationship Id="rId1" Type="http://schemas.openxmlformats.org/officeDocument/2006/relationships/oleObject" Target="../embeddings/oleObject33.bin"/></Relationships>
</file>

<file path=ppt/slides/_rels/slide48.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30.xml"/><Relationship Id="rId4" Type="http://schemas.openxmlformats.org/officeDocument/2006/relationships/image" Target="../media/image56.wmf"/><Relationship Id="rId3" Type="http://schemas.openxmlformats.org/officeDocument/2006/relationships/oleObject" Target="../embeddings/oleObject38.bin"/><Relationship Id="rId2" Type="http://schemas.openxmlformats.org/officeDocument/2006/relationships/image" Target="../media/image55.wmf"/><Relationship Id="rId1" Type="http://schemas.openxmlformats.org/officeDocument/2006/relationships/oleObject" Target="../embeddings/oleObject37.bin"/></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7.xml"/><Relationship Id="rId2" Type="http://schemas.openxmlformats.org/officeDocument/2006/relationships/image" Target="../media/image57.wmf"/><Relationship Id="rId1" Type="http://schemas.openxmlformats.org/officeDocument/2006/relationships/oleObject" Target="../embeddings/oleObject39.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5.xml"/><Relationship Id="rId4" Type="http://schemas.openxmlformats.org/officeDocument/2006/relationships/image" Target="../media/image59.wmf"/><Relationship Id="rId3" Type="http://schemas.openxmlformats.org/officeDocument/2006/relationships/oleObject" Target="../embeddings/oleObject41.bin"/><Relationship Id="rId2" Type="http://schemas.openxmlformats.org/officeDocument/2006/relationships/image" Target="../media/image58.wmf"/><Relationship Id="rId1" Type="http://schemas.openxmlformats.org/officeDocument/2006/relationships/oleObject" Target="../embeddings/oleObject40.bin"/></Relationships>
</file>

<file path=ppt/slides/_rels/slide51.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30.xml"/><Relationship Id="rId7" Type="http://schemas.openxmlformats.org/officeDocument/2006/relationships/image" Target="../media/image62.wmf"/><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image" Target="../media/image61.wmf"/><Relationship Id="rId3" Type="http://schemas.openxmlformats.org/officeDocument/2006/relationships/oleObject" Target="../embeddings/oleObject43.bin"/><Relationship Id="rId2" Type="http://schemas.openxmlformats.org/officeDocument/2006/relationships/image" Target="../media/image60.wmf"/><Relationship Id="rId1" Type="http://schemas.openxmlformats.org/officeDocument/2006/relationships/oleObject" Target="../embeddings/oleObject42.bin"/></Relationships>
</file>

<file path=ppt/slides/_rels/slide52.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30.xml"/><Relationship Id="rId7" Type="http://schemas.openxmlformats.org/officeDocument/2006/relationships/image" Target="../media/image66.png"/><Relationship Id="rId6" Type="http://schemas.openxmlformats.org/officeDocument/2006/relationships/image" Target="../media/image65.wmf"/><Relationship Id="rId5" Type="http://schemas.openxmlformats.org/officeDocument/2006/relationships/oleObject" Target="../embeddings/oleObject48.bin"/><Relationship Id="rId4" Type="http://schemas.openxmlformats.org/officeDocument/2006/relationships/image" Target="../media/image64.wmf"/><Relationship Id="rId3" Type="http://schemas.openxmlformats.org/officeDocument/2006/relationships/oleObject" Target="../embeddings/oleObject47.bin"/><Relationship Id="rId2" Type="http://schemas.openxmlformats.org/officeDocument/2006/relationships/image" Target="../media/image63.wmf"/><Relationship Id="rId1" Type="http://schemas.openxmlformats.org/officeDocument/2006/relationships/oleObject" Target="../embeddings/oleObject46.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17.vml"/><Relationship Id="rId5" Type="http://schemas.openxmlformats.org/officeDocument/2006/relationships/slideLayout" Target="../slideLayouts/slideLayout28.xml"/><Relationship Id="rId4" Type="http://schemas.openxmlformats.org/officeDocument/2006/relationships/image" Target="../media/image69.wmf"/><Relationship Id="rId3" Type="http://schemas.openxmlformats.org/officeDocument/2006/relationships/oleObject" Target="../embeddings/oleObject50.bin"/><Relationship Id="rId2" Type="http://schemas.openxmlformats.org/officeDocument/2006/relationships/image" Target="../media/image68.wmf"/><Relationship Id="rId1" Type="http://schemas.openxmlformats.org/officeDocument/2006/relationships/oleObject" Target="../embeddings/oleObject49.bin"/></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7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74.wmf"/><Relationship Id="rId7" Type="http://schemas.openxmlformats.org/officeDocument/2006/relationships/oleObject" Target="../embeddings/oleObject54.bin"/><Relationship Id="rId6" Type="http://schemas.openxmlformats.org/officeDocument/2006/relationships/image" Target="../media/image73.wmf"/><Relationship Id="rId5" Type="http://schemas.openxmlformats.org/officeDocument/2006/relationships/oleObject" Target="../embeddings/oleObject53.bin"/><Relationship Id="rId4" Type="http://schemas.openxmlformats.org/officeDocument/2006/relationships/image" Target="../media/image72.wmf"/><Relationship Id="rId3" Type="http://schemas.openxmlformats.org/officeDocument/2006/relationships/oleObject" Target="../embeddings/oleObject52.bin"/><Relationship Id="rId2" Type="http://schemas.openxmlformats.org/officeDocument/2006/relationships/image" Target="../media/image71.wmf"/><Relationship Id="rId16" Type="http://schemas.openxmlformats.org/officeDocument/2006/relationships/vmlDrawing" Target="../drawings/vmlDrawing18.vml"/><Relationship Id="rId15" Type="http://schemas.openxmlformats.org/officeDocument/2006/relationships/slideLayout" Target="../slideLayouts/slideLayout26.xml"/><Relationship Id="rId14" Type="http://schemas.openxmlformats.org/officeDocument/2006/relationships/image" Target="../media/image77.wmf"/><Relationship Id="rId13" Type="http://schemas.openxmlformats.org/officeDocument/2006/relationships/oleObject" Target="../embeddings/oleObject57.bin"/><Relationship Id="rId12" Type="http://schemas.openxmlformats.org/officeDocument/2006/relationships/image" Target="../media/image76.wmf"/><Relationship Id="rId11" Type="http://schemas.openxmlformats.org/officeDocument/2006/relationships/oleObject" Target="../embeddings/oleObject56.bin"/><Relationship Id="rId10" Type="http://schemas.openxmlformats.org/officeDocument/2006/relationships/image" Target="../media/image75.wmf"/><Relationship Id="rId1" Type="http://schemas.openxmlformats.org/officeDocument/2006/relationships/oleObject" Target="../embeddings/oleObject5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457200" y="2514600"/>
            <a:ext cx="8229600" cy="1143000"/>
          </a:xfrm>
        </p:spPr>
        <p:txBody>
          <a:bodyPr/>
          <a:lstStyle/>
          <a:p>
            <a:r>
              <a:rPr lang="fr-FR" sz="4800" b="1" dirty="0">
                <a:effectLst>
                  <a:outerShdw blurRad="38100" dist="38100" dir="2700000" algn="tl">
                    <a:srgbClr val="000000">
                      <a:alpha val="43137"/>
                    </a:srgbClr>
                  </a:outerShdw>
                </a:effectLst>
                <a:ea typeface="+mj-ea"/>
              </a:rPr>
              <a:t>Chapter 3: Algorithms</a:t>
            </a:r>
            <a:endParaRPr lang="fr-FR" sz="4800" b="1" dirty="0">
              <a:effectLst>
                <a:outerShdw blurRad="38100" dist="38100" dir="2700000" algn="tl">
                  <a:srgbClr val="000000">
                    <a:alpha val="43137"/>
                  </a:srgbClr>
                </a:outerShdw>
              </a:effectLst>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p:spPr>
        <p:txBody>
          <a:bodyPr/>
          <a:lstStyle/>
          <a:p>
            <a:pPr marL="457200" indent="-457200">
              <a:spcBef>
                <a:spcPts val="3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general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to locate an element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list of distinct elements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determine that it is not in the list.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spcBef>
                <a:spcPts val="300"/>
              </a:spcBef>
              <a:buFont typeface="Wingdings" panose="05000000000000000000" pitchFamily="2" charset="2"/>
              <a:buChar char="n"/>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solution to a searching problem is the location of the term in the list that equals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is, </a:t>
            </a:r>
            <a:r>
              <a:rPr lang="en-US"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solution if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 a</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in the list.</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 Algorithm</a:t>
            </a:r>
            <a:endPar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95300" y="1219200"/>
            <a:ext cx="8229600" cy="1828800"/>
          </a:xfrm>
          <a:ln>
            <a:solidFill>
              <a:srgbClr val="FF0000"/>
            </a:solidFill>
          </a:ln>
        </p:spPr>
        <p:txBody>
          <a:bodyPr/>
          <a:lstStyle/>
          <a:p>
            <a:pPr>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linear search algorithm locates an item in a list by examining elements in the sequence one at a time, starting at the beginning.</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compare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with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they are equal, return the position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not, try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 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the position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 going, and if no match is found when the entire list is scanned, return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533400" y="3581400"/>
            <a:ext cx="8153400" cy="28194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distinct integers)</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ts val="0"/>
              </a:spcBef>
              <a:spcAft>
                <a:spcPts val="300"/>
              </a:spcAft>
              <a:buClr>
                <a:schemeClr val="accent3"/>
              </a:buClr>
              <a:buSzPct val="95000"/>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else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subscript of the term that equals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is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2"/>
          <p:cNvSpPr txBox="1"/>
          <p:nvPr/>
        </p:nvSpPr>
        <p:spPr>
          <a:xfrm>
            <a:off x="533400" y="3261360"/>
            <a:ext cx="8153400" cy="304800"/>
          </a:xfrm>
          <a:prstGeom prst="rect">
            <a:avLst/>
          </a:prstGeom>
          <a:solidFill>
            <a:schemeClr val="accent5"/>
          </a:solidFill>
        </p:spPr>
        <p:txBody>
          <a:bodyPr anchor="ct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spcBef>
                <a:spcPts val="0"/>
              </a:spcBef>
              <a:spcAft>
                <a:spcPts val="0"/>
              </a:spcAft>
            </a:pP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endParaRPr lang="en-IN"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Binary Search</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二分搜索</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3352800" cy="5257800"/>
          </a:xfrm>
          <a:ln>
            <a:solidFill>
              <a:srgbClr val="FF0000"/>
            </a:solidFill>
          </a:ln>
        </p:spPr>
        <p:txBody>
          <a:bodyPr/>
          <a:lstStyle/>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the input is a list of items in increasing order.</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algorithm begins by comparing the element to be found with the middle element.</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 middle element is lower, the search proceeds with the upper half of the list.</a:t>
            </a:r>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it is not lower, the search proceeds with the lower half of the list (through the middle position).</a:t>
            </a:r>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Repeat this process until we have a list of size </a:t>
            </a:r>
            <a:r>
              <a:rPr lang="en-US" sz="1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 element we are looking for is equal to the element in the list, the position is returned.</a:t>
            </a:r>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Otherwise, </a:t>
            </a:r>
            <a:r>
              <a:rPr lang="en-US" sz="12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returned to indicate that the element was not found.</a:t>
            </a:r>
            <a:endPar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Section </a:t>
            </a:r>
            <a:r>
              <a:rPr lang="en-US" sz="1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3.3</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show that the binary search algorithm is much more efficient than linear search.</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txBox="1"/>
          <p:nvPr/>
        </p:nvSpPr>
        <p:spPr>
          <a:xfrm>
            <a:off x="4038600" y="1295400"/>
            <a:ext cx="4876800" cy="5257800"/>
          </a:xfrm>
          <a:prstGeom prst="rect">
            <a:avLst/>
          </a:prstGeom>
          <a:ln w="19050">
            <a:solidFill>
              <a:srgbClr val="FF0000"/>
            </a:solidFill>
          </a:ln>
        </p:spPr>
        <p:txBody>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binary search(</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increasing integers)</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left endpoint of interval}</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right endpoint of interval}</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is the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defTabSz="914400">
              <a:spcBef>
                <a:spcPts val="0"/>
              </a:spcBef>
              <a:spcAft>
                <a:spcPts val="300"/>
              </a:spcAft>
              <a:buClr>
                <a:schemeClr val="accent3"/>
              </a:buClr>
              <a:buSzPct val="95000"/>
              <a:buNone/>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subscript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term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equal to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defTabSz="914400">
              <a:spcBef>
                <a:spcPts val="0"/>
              </a:spcBef>
              <a:spcAft>
                <a:spcPts val="300"/>
              </a:spcAft>
              <a:buClr>
                <a:schemeClr val="accent3"/>
              </a:buClr>
              <a:buSzPct val="95000"/>
              <a:buNone/>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Binary Search</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80000" cy="5257800"/>
          </a:xfrm>
        </p:spPr>
        <p:txBody>
          <a:bodyPr/>
          <a:lstStyle/>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Example: The steps taken by a binary search for</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19</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list:</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1  2  3  5  6  7  8  10  12  13  15  16  18  19  20  22</a:t>
            </a:r>
            <a:endPar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14350" indent="-514350">
              <a:spcBef>
                <a:spcPts val="300"/>
              </a:spcBef>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The list has 16 elements, so the midpoint is 8. The value in the 8</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position is 10. Since 19 &gt; 10, further search is restricted to positions 9</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through 16.</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12  13  15  16  18  19  20  22</a:t>
            </a:r>
            <a:endPar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14350" indent="-514350">
              <a:spcBef>
                <a:spcPts val="300"/>
              </a:spcBef>
              <a:buFont typeface="+mj-lt"/>
              <a:buAutoNum type="arabicPeriod" startAt="2"/>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The midpoint of the list (positions 9 through 16) is now the 12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position with a value of  16. Since 19 &gt; 16, further search is restricted to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position and above.</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12  13  15  16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18  19  20  22</a:t>
            </a:r>
            <a:endPar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14350" indent="-514350">
              <a:spcBef>
                <a:spcPts val="300"/>
              </a:spcBef>
              <a:buFont typeface="+mj-lt"/>
              <a:buAutoNum type="arabicPeriod" startAt="3"/>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The midpoint of the current list is now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position with a value of 19. Since </a:t>
            </a:r>
            <a:b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b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19 ≯ 19, further search is restricted to the portion from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through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positions .</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12  13  15  16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18  19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20  22</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14350" indent="-514350">
              <a:spcBef>
                <a:spcPts val="300"/>
              </a:spcBef>
              <a:buFont typeface="+mj-lt"/>
              <a:buAutoNum type="arabicPeriod" startAt="4"/>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The midpoint of the current list is now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position with a value of 18. </a:t>
            </a:r>
            <a:b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b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Since 19&gt; 18, search is restricted to the portion from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position through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12  13  15  16  18</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19</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20  22</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14350" indent="-514350">
              <a:spcBef>
                <a:spcPts val="300"/>
              </a:spcBef>
              <a:buFont typeface="+mj-lt"/>
              <a:buAutoNum type="arabicPeriod" startAt="5"/>
            </a:pP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Now the list has a single element and the loop ends. Since 19=19, the location 14 is returned.</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Sorting</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88000" cy="5257800"/>
          </a:xfrm>
        </p:spPr>
        <p:txBody>
          <a:bodyPr/>
          <a:lstStyle/>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elements of a list is to put them in increasing order (numerical order, alphabetic, and so on).</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a:t>
            </a:r>
            <a:r>
              <a:rPr lang="en-US" altLang="zh-CN" sz="4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4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冒泡排序</a:t>
            </a:r>
            <a:endParaRPr lang="en-IN" sz="1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447800"/>
          </a:xfrm>
          <a:ln>
            <a:solidFill>
              <a:srgbClr val="FF0000"/>
            </a:solidFill>
          </a:ln>
        </p:spPr>
        <p:txBody>
          <a:bodyPr/>
          <a:lstStyle/>
          <a:p>
            <a:pPr marL="457200" indent="-457200">
              <a:spcBef>
                <a:spcPts val="300"/>
              </a:spcBef>
              <a:buFont typeface="Wingdings" panose="05000000000000000000" pitchFamily="2" charset="2"/>
              <a:buChar char="n"/>
            </a:pP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makes multiple passes through a list. Every pair of elements that are found to be out of order are interchanged.</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3238501"/>
            <a:ext cx="8229600" cy="2819400"/>
          </a:xfrm>
          <a:ln w="19050">
            <a:solidFill>
              <a:srgbClr val="FF0000"/>
            </a:solidFill>
          </a:ln>
        </p:spPr>
        <p:txBody>
          <a:bodyPr/>
          <a:lstStyle/>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bubblesort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interchange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zh-CN"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endPar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now in increasing order}</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 Example</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600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Show the steps of bubble sort with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3  2  4  1  5</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3" descr="Illustration of a bubble sort."/>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533400" y="2286000"/>
            <a:ext cx="7772400" cy="389659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插入排序</a:t>
            </a:r>
            <a:endParaRPr lang="en-IN" sz="1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838200"/>
          </a:xfrm>
        </p:spPr>
        <p:txBody>
          <a:bodyPr/>
          <a:lstStyle/>
          <a:p>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begins with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It compares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with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puts it before the first if it is not larger.</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2667000"/>
            <a:ext cx="3780000" cy="3581400"/>
          </a:xfrm>
        </p:spPr>
        <p:txBody>
          <a:bodyPr/>
          <a:lstStyle/>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Next the 3</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is put into the correct position among the first 3 elements. </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each subsequent pass,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is put into its correct position among the first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 is used to find the correct position.</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495800" y="2590800"/>
            <a:ext cx="4114800" cy="3962400"/>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eal numbers with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k-1</a:t>
            </a:r>
            <a:endPar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{Now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in increasing order}</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686800" cy="4724400"/>
          </a:xfrm>
          <a:ln>
            <a:solidFill>
              <a:srgbClr val="FF0000"/>
            </a:solidFill>
          </a:ln>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Show all the steps of  insertion sort with the input: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	 2	4	1	5</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3</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4	1	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first two positions are interchanged</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3	4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third element remains in its position</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endPar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2	3	4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fourth is placed at beginning</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2	3	4	5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fifth  element remains in its position</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Summary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71600" y="1295400"/>
            <a:ext cx="7239000" cy="4114800"/>
          </a:xfrm>
        </p:spPr>
        <p:txBody>
          <a:bodyPr/>
          <a:lstStyle/>
          <a:p>
            <a:pPr marL="457200" indent="-457200">
              <a:buFont typeface="Wingdings" panose="05000000000000000000" pitchFamily="2" charset="2"/>
              <a:buChar char="n"/>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Algorithms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Algorithmic Paradigms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Growth of Functions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other Notation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Algorithms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144000" cy="1188720"/>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 </a:t>
            </a:r>
            <a:r>
              <a:rPr lang="zh-CN" altLang="en-US" sz="4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贪婪算法</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181600"/>
          </a:xfrm>
        </p:spPr>
        <p:txBody>
          <a:bodyPr/>
          <a:lstStyle/>
          <a:p>
            <a:pPr marL="342900" indent="-342900">
              <a:spcBef>
                <a:spcPts val="0"/>
              </a:spcBef>
              <a:spcAft>
                <a:spcPts val="300"/>
              </a:spcAft>
              <a:buFont typeface="Wingdings" panose="05000000000000000000" pitchFamily="2" charset="2"/>
              <a:buChar char="n"/>
            </a:pPr>
            <a:r>
              <a:rPr lang="en-US"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Optimization problems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minimize or maximize some parameter over all possible inputs. Optimization problems can often be solved using a </a:t>
            </a:r>
            <a:r>
              <a:rPr lang="en-US"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0"/>
              </a:spcBef>
              <a:spcAft>
                <a:spcPts val="300"/>
              </a:spcAft>
              <a:buFont typeface="Wingdings" panose="05000000000000000000" pitchFamily="2" charset="2"/>
              <a:buChar char="n"/>
            </a:pP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makes the “best” choice at each step. Making the “best choice” at each step does not necessarily produce an optimal solution to the overall problem, but in many instances, it does. </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0"/>
              </a:spcBef>
              <a:spcAft>
                <a:spcPts val="300"/>
              </a:spcAft>
              <a:buFont typeface="Wingdings" panose="05000000000000000000" pitchFamily="2" charset="2"/>
              <a:buChar char="n"/>
            </a:pPr>
            <a:r>
              <a:rPr lang="en-US" altLang="zh-C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Optimal solution</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fter specifying what the “best choice” at each step is, we try to prove that this approach always produces an optimal solution, or find a counterexample to show that it does not.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3"/>
          <p:cNvPicPr>
            <a:picLocks noGrp="1" noChangeAspect="1" noChangeArrowheads="1"/>
          </p:cNvPicPr>
          <p:nvPr>
            <p:ph idx="13"/>
          </p:nvPr>
        </p:nvPicPr>
        <p:blipFill>
          <a:blip r:embed="rId1" cstate="print"/>
          <a:srcRect/>
          <a:stretch>
            <a:fillRect/>
          </a:stretch>
        </p:blipFill>
        <p:spPr bwMode="auto">
          <a:xfrm>
            <a:off x="7308792" y="687245"/>
            <a:ext cx="1682808" cy="121631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 Making Change</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80000" cy="5256000"/>
          </a:xfrm>
          <a:ln>
            <a:solidFill>
              <a:srgbClr val="FF0000"/>
            </a:solidFill>
          </a:ln>
        </p:spPr>
        <p:txBody>
          <a:bodyPr/>
          <a:lstStyle/>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 greedy algorithm for making change (in U.S. money) of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with the following coins: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quarters</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25</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dimes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10</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nickels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5</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and pennies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the least total number of coins.</a:t>
            </a:r>
            <a:b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求最少硬币数</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Idea: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each step choose the coin with the largest possible value that does not exceed the amount of change left.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67</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first choose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quarter leaving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67−25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42</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cents. Then choose another quarter leaving 42 −25 = 17 cents</a:t>
            </a:r>
            <a:endPar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endParaRP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Then choose 1 dime, leaving 17 − 10 = 7 cents.</a:t>
            </a:r>
            <a:endPar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endParaRP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Choose 1 nickel, leaving 7 – 5 = 2 cents.</a:t>
            </a:r>
            <a:endPar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endParaRP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Choose a penny, leaving one cent. Choose </a:t>
            </a:r>
            <a:b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another penny leaving 0 cents.</a:t>
            </a:r>
            <a:endPar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endParaRPr>
          </a:p>
        </p:txBody>
      </p:sp>
      <p:pic>
        <p:nvPicPr>
          <p:cNvPr id="6" name="Picture 3"/>
          <p:cNvPicPr>
            <a:picLocks noGrp="1" noChangeAspect="1" noChangeArrowheads="1"/>
          </p:cNvPicPr>
          <p:nvPr>
            <p:ph idx="13"/>
          </p:nvPr>
        </p:nvPicPr>
        <p:blipFill>
          <a:blip r:embed="rId1" cstate="print"/>
          <a:srcRect/>
          <a:stretch>
            <a:fillRect/>
          </a:stretch>
        </p:blipFill>
        <p:spPr bwMode="auto">
          <a:xfrm>
            <a:off x="6981063" y="4560051"/>
            <a:ext cx="1705737" cy="1939291"/>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Change-Making Algorithm</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828000"/>
          </a:xfrm>
        </p:spPr>
        <p:txBody>
          <a:bodyPr/>
          <a:lstStyle/>
          <a:p>
            <a:r>
              <a:rPr lang="en-US" sz="2400" b="1"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change-making algorithm 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The algorithm works with any coin denominations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1981200"/>
            <a:ext cx="7920000" cy="3352800"/>
          </a:xfrm>
          <a:ln w="19050">
            <a:solidFill>
              <a:srgbClr val="0B508F"/>
            </a:solidFill>
          </a:ln>
        </p:spPr>
        <p:txBody>
          <a:bodyPr/>
          <a:lstStyle/>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change</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values of coins, where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 … &gt;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positive integer)</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to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r</a:t>
            </a:r>
            <a:endPar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counts the coins of denomination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[add a coin of denomination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counts the coins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304800" y="5486400"/>
            <a:ext cx="8534400" cy="1676400"/>
          </a:xfrm>
        </p:spPr>
        <p:txBody>
          <a:bodyPr/>
          <a:lstStyle/>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the example of U.S. currency, we may have quarters, dimes, nickels and pennies,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25,</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10,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5,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a:spcBef>
                <a:spcPts val="600"/>
              </a:spcBef>
            </a:pP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The optimality can be proved!</a:t>
            </a:r>
            <a:endPar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Algorithm-Counterexample</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a:ln>
            <a:solidFill>
              <a:srgbClr val="FF0000"/>
            </a:solidFill>
          </a:ln>
        </p:spPr>
        <p:txBody>
          <a:bodyPr/>
          <a:lstStyle/>
          <a:p>
            <a:pPr marL="457200" indent="-457200">
              <a:buFont typeface="Wingdings" panose="05000000000000000000" pitchFamily="2" charset="2"/>
              <a:buChar char="n"/>
            </a:pP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But if we allow only quarters (</a:t>
            </a:r>
            <a:r>
              <a:rPr lang="en-US" sz="3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25</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dimes (</a:t>
            </a:r>
            <a:r>
              <a:rPr lang="en-US" sz="3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10</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and pennies (</a:t>
            </a:r>
            <a:r>
              <a:rPr lang="en-US" sz="3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 the algorithm no longer produces the minimum number of coins.</a:t>
            </a:r>
            <a:endPar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n"/>
            </a:pPr>
            <a:r>
              <a:rPr lang="en-US" altLang="zh-CN"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Counterexample</a:t>
            </a:r>
            <a:r>
              <a:rPr lang="en-US" altLang="zh-C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Consider the example of 31 cents. The optimal number of coins is 4, i.e., 3 dimes and 1 penny. What does the algorithm output?(</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25+1+1+1+1+1+1=31</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Scheduling</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p:spPr>
        <p:txBody>
          <a:bodyPr/>
          <a:lstStyle/>
          <a:p>
            <a:pPr marL="342900" indent="-342900">
              <a:spcBef>
                <a:spcPts val="200"/>
              </a:spcBef>
              <a:buFont typeface="Wingdings" panose="05000000000000000000" pitchFamily="2" charset="2"/>
              <a:buChar char="n"/>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have a group of proposed talks with start and end times. Construct a greedy algorithm to schedule as many as possible in a lecture hall</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200"/>
              </a:spcBef>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should we make the “best choice” at  each step of the algorithm? That is, which talk do we pick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starts earliest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 </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ends earliest</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Counterexample-Greedy Scheduling</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52000" cy="5334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Picking the shortest talk doesn’t work.</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3"/>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864348" y="1981417"/>
            <a:ext cx="5415304" cy="28953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897200"/>
            <a:ext cx="8352000" cy="1656000"/>
          </a:xfrm>
        </p:spPr>
        <p:txBody>
          <a:bodyPr/>
          <a:lstStyle/>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you find a counterexample here?</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But picking the one that ends soonest does work. The algorithm is specified on the next page.</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Scheduling algorithm</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8280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each step, choose the talks with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earliest ending time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among the talks compatible with those selected.</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609600" y="2230080"/>
            <a:ext cx="8077200" cy="4495800"/>
          </a:xfrm>
          <a:ln w="19050">
            <a:solidFill>
              <a:srgbClr val="FF0000"/>
            </a:solidFill>
          </a:ln>
        </p:spPr>
        <p:txBody>
          <a:bodyPr/>
          <a:lstStyle/>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schedule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 times</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times)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 talks by finish time and reorder 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to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n</a:t>
            </a:r>
            <a:endPar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talk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compatible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 S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{talk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return S [ S is the set of talks scheduled]</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Growth of Functions </a:t>
            </a:r>
            <a:endPar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3.2</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3" name="Picture 5" descr="A portrait of Paul Gustav Heinrich Bachman."/>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4" name="Picture 7" descr="A portrait of Donald E. Knuth."/>
          <p:cNvPicPr>
            <a:picLocks noGrp="1" noChangeAspect="1" noChangeArrowheads="1"/>
          </p:cNvPicPr>
          <p:nvPr>
            <p:ph idx="17"/>
          </p:nvPr>
        </p:nvPicPr>
        <p:blipFill>
          <a:blip r:embed="rId3">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88000" cy="1371600"/>
          </a:xfrm>
        </p:spPr>
        <p:txBody>
          <a:bodyPr/>
          <a:lstStyle/>
          <a:p>
            <a:pPr marL="457200" indent="-457200">
              <a:spcBef>
                <a:spcPts val="300"/>
              </a:spcBef>
              <a:buFont typeface="Wingdings" panose="05000000000000000000" pitchFamily="2" charset="2"/>
              <a:buChar char="n"/>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numbers. We say that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there are constants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a:t>
            </a:r>
            <a:endPar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2438400" y="2971800"/>
          <a:ext cx="2438400" cy="482600"/>
        </p:xfrm>
        <a:graphic>
          <a:graphicData uri="http://schemas.openxmlformats.org/presentationml/2006/ole">
            <mc:AlternateContent xmlns:mc="http://schemas.openxmlformats.org/markup-compatibility/2006">
              <mc:Choice xmlns:v="urn:schemas-microsoft-com:vml" Requires="v">
                <p:oleObj spid="_x0000_s1028" name="Equation" r:id="rId1" imgW="29260800" imgH="5791200" progId="Equation.DSMT4">
                  <p:embed/>
                </p:oleObj>
              </mc:Choice>
              <mc:Fallback>
                <p:oleObj name="Equation" r:id="rId1" imgW="29260800" imgH="5791200" progId="Equation.DSMT4">
                  <p:embed/>
                  <p:pic>
                    <p:nvPicPr>
                      <p:cNvPr id="0" name="Object 3"/>
                      <p:cNvPicPr/>
                      <p:nvPr/>
                    </p:nvPicPr>
                    <p:blipFill>
                      <a:blip r:embed="rId2"/>
                      <a:stretch>
                        <a:fillRect/>
                      </a:stretch>
                    </p:blipFill>
                    <p:spPr>
                      <a:xfrm>
                        <a:off x="2438400" y="2971800"/>
                        <a:ext cx="2438400" cy="48260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388000" cy="2362200"/>
          </a:xfrm>
        </p:spPr>
        <p:txBody>
          <a:bodyPr/>
          <a:lstStyle/>
          <a:p>
            <a:pPr>
              <a:spcBef>
                <a:spcPts val="300"/>
              </a:spcBef>
            </a:pP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whenever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(illustration on next slide)</a:t>
            </a:r>
            <a:endPar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is read as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asymptotically dominates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spcBef>
                <a:spcPts val="300"/>
              </a:spcBef>
              <a:buFont typeface="Wingdings" panose="05000000000000000000" pitchFamily="2" charset="2"/>
              <a:buChar char="n"/>
            </a:pPr>
            <a:r>
              <a:rPr lang="en-US" altLang="zh-CN"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Witnesses</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凭证</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 constants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called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witnesses</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the relationship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Illustration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7" name="Picture 2" descr="3 curves illustrate that the function f(x) is O(g(x))."/>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836676" y="1642179"/>
            <a:ext cx="7470648" cy="41056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8" name="Object 3"/>
              <p:cNvSpPr txBox="1"/>
              <p:nvPr/>
            </p:nvSpPr>
            <p:spPr>
              <a:xfrm>
                <a:off x="5372100" y="1665288"/>
                <a:ext cx="2571750" cy="603250"/>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𝑂</m:t>
                      </m:r>
                      <m:d>
                        <m:dPr>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𝑔</m:t>
                          </m:r>
                        </m:e>
                      </m:d>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a:rPr lang="en-US" altLang="zh-CN" sz="2400" b="0" i="0" smtClean="0">
                          <a:solidFill>
                            <a:srgbClr val="000000"/>
                          </a:solidFill>
                          <a:latin typeface="Cambria Math" panose="02040503050406030204" pitchFamily="18" charset="0"/>
                        </a:rPr>
                        <m:t>)</m:t>
                      </m:r>
                    </m:oMath>
                  </m:oMathPara>
                </a14:m>
                <a:endParaRPr lang="zh-CN" altLang="en-US" sz="2400" dirty="0"/>
              </a:p>
            </p:txBody>
          </p:sp>
        </mc:Choice>
        <mc:Fallback>
          <p:sp>
            <p:nvSpPr>
              <p:cNvPr id="8" name="Object 3"/>
              <p:cNvSpPr txBox="1">
                <a:spLocks noRot="1" noChangeAspect="1" noMove="1" noResize="1" noEditPoints="1" noAdjustHandles="1" noChangeArrowheads="1" noChangeShapeType="1" noTextEdit="1"/>
              </p:cNvSpPr>
              <p:nvPr/>
            </p:nvSpPr>
            <p:spPr>
              <a:xfrm>
                <a:off x="5372100" y="1665288"/>
                <a:ext cx="2571750" cy="603250"/>
              </a:xfrm>
              <a:prstGeom prst="rect">
                <a:avLst/>
              </a:prstGeom>
              <a:blipFill rotWithShape="1">
                <a:blip r:embed="rId2"/>
                <a:stretch>
                  <a:fillRect t="-53" b="53"/>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the Definition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143000"/>
          </a:xfrm>
        </p:spPr>
        <p:txBody>
          <a:bodyPr/>
          <a:lstStyle/>
          <a:p>
            <a:pPr marL="342900" indent="-342900">
              <a:spcBef>
                <a:spcPts val="3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						     is           	.</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Since 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Object 3"/>
              <p:cNvSpPr txBox="1"/>
              <p:nvPr/>
            </p:nvSpPr>
            <p:spPr>
              <a:xfrm>
                <a:off x="3657600" y="1295400"/>
                <a:ext cx="2819400" cy="482600"/>
              </a:xfrm>
              <a:prstGeom prst="rect">
                <a:avLst/>
              </a:prstGeom>
            </p:spPr>
            <p:txBody>
              <a:bodyPr>
                <a:noAutofit/>
              </a:bodyPr>
              <a:lstStyle/>
              <a:p>
                <a14:m>
                  <m:oMath xmlns:m="http://schemas.openxmlformats.org/officeDocument/2006/math">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a:rPr lang="en-US" altLang="zh-CN" sz="2400" b="0" i="1" smtClean="0">
                        <a:solidFill>
                          <a:srgbClr val="000000"/>
                        </a:solidFill>
                        <a:latin typeface="Cambria Math" panose="02040503050406030204" pitchFamily="18" charset="0"/>
                      </a:rPr>
                      <m:t>=</m:t>
                    </m:r>
                  </m:oMath>
                </a14:m>
                <a:r>
                  <a:rPr lang="zh-CN" altLang="en-US" sz="2400" dirty="0">
                    <a:solidFill>
                      <a:srgbClr val="000000"/>
                    </a:solidFill>
                  </a:rPr>
                  <a:t> </a:t>
                </a:r>
                <a14:m>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oMath>
                </a14:m>
                <a:endParaRPr lang="zh-CN" altLang="en-US" sz="2400" dirty="0"/>
              </a:p>
            </p:txBody>
          </p:sp>
        </mc:Choice>
        <mc:Fallback>
          <p:sp>
            <p:nvSpPr>
              <p:cNvPr id="7" name="Object 3"/>
              <p:cNvSpPr txBox="1">
                <a:spLocks noRot="1" noChangeAspect="1" noMove="1" noResize="1" noEditPoints="1" noAdjustHandles="1" noChangeArrowheads="1" noChangeShapeType="1" noTextEdit="1"/>
              </p:cNvSpPr>
              <p:nvPr/>
            </p:nvSpPr>
            <p:spPr>
              <a:xfrm>
                <a:off x="3657600" y="1295400"/>
                <a:ext cx="2819400" cy="482600"/>
              </a:xfrm>
              <a:prstGeom prst="rect">
                <a:avLst/>
              </a:prstGeom>
              <a:blipFill rotWithShape="1">
                <a:blip r:embed="rId1"/>
                <a:stretch>
                  <a:fillRect/>
                </a:stretch>
              </a:blipFill>
            </p:spPr>
            <p:txBody>
              <a:bodyPr/>
              <a:lstStyle/>
              <a:p>
                <a:r>
                  <a:rPr lang="zh-CN" altLang="en-US">
                    <a:noFill/>
                  </a:rPr>
                  <a:t> </a:t>
                </a:r>
              </a:p>
            </p:txBody>
          </p:sp>
        </mc:Fallback>
      </mc:AlternateContent>
      <p:graphicFrame>
        <p:nvGraphicFramePr>
          <p:cNvPr id="8" name="Object 4"/>
          <p:cNvGraphicFramePr>
            <a:graphicFrameLocks noChangeAspect="1"/>
          </p:cNvGraphicFramePr>
          <p:nvPr/>
        </p:nvGraphicFramePr>
        <p:xfrm>
          <a:off x="6828426" y="1272115"/>
          <a:ext cx="838080" cy="558720"/>
        </p:xfrm>
        <a:graphic>
          <a:graphicData uri="http://schemas.openxmlformats.org/presentationml/2006/ole">
            <mc:AlternateContent xmlns:mc="http://schemas.openxmlformats.org/markup-compatibility/2006">
              <mc:Choice xmlns:v="urn:schemas-microsoft-com:vml" Requires="v">
                <p:oleObj spid="_x0000_s2054" name="Equation" r:id="rId2" imgW="10058400" imgH="6705600" progId="Equation.DSMT4">
                  <p:embed/>
                </p:oleObj>
              </mc:Choice>
              <mc:Fallback>
                <p:oleObj name="Equation" r:id="rId2" imgW="10058400" imgH="6705600" progId="Equation.DSMT4">
                  <p:embed/>
                  <p:pic>
                    <p:nvPicPr>
                      <p:cNvPr id="0" name="Object 6"/>
                      <p:cNvPicPr/>
                      <p:nvPr/>
                    </p:nvPicPr>
                    <p:blipFill>
                      <a:blip r:embed="rId3"/>
                      <a:stretch>
                        <a:fillRect/>
                      </a:stretch>
                    </p:blipFill>
                    <p:spPr>
                      <a:xfrm>
                        <a:off x="6828426" y="1272115"/>
                        <a:ext cx="838080" cy="558720"/>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9" name="Object 5"/>
              <p:cNvSpPr txBox="1"/>
              <p:nvPr/>
            </p:nvSpPr>
            <p:spPr>
              <a:xfrm>
                <a:off x="1828800" y="2529246"/>
                <a:ext cx="5867400" cy="406400"/>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0</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4</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oMath>
                  </m:oMathPara>
                </a14:m>
                <a:endParaRPr lang="zh-CN" altLang="en-US" sz="2400" dirty="0"/>
              </a:p>
            </p:txBody>
          </p:sp>
        </mc:Choice>
        <mc:Fallback>
          <p:sp>
            <p:nvSpPr>
              <p:cNvPr id="9" name="Object 5"/>
              <p:cNvSpPr txBox="1">
                <a:spLocks noRot="1" noChangeAspect="1" noMove="1" noResize="1" noEditPoints="1" noAdjustHandles="1" noChangeArrowheads="1" noChangeShapeType="1" noTextEdit="1"/>
              </p:cNvSpPr>
              <p:nvPr/>
            </p:nvSpPr>
            <p:spPr>
              <a:xfrm>
                <a:off x="1828800" y="2529246"/>
                <a:ext cx="5867400" cy="406400"/>
              </a:xfrm>
              <a:prstGeom prst="rect">
                <a:avLst/>
              </a:prstGeom>
              <a:blipFill rotWithShape="1">
                <a:blip r:embed="rId4"/>
                <a:stretch>
                  <a:fillRect t="-10" b="10"/>
                </a:stretch>
              </a:blipFill>
            </p:spPr>
            <p:txBody>
              <a:bodyPr/>
              <a:lstStyle/>
              <a:p>
                <a:r>
                  <a:rPr lang="zh-CN" altLang="en-US">
                    <a:noFill/>
                  </a:rPr>
                  <a:t> </a:t>
                </a:r>
              </a:p>
            </p:txBody>
          </p:sp>
        </mc:Fallback>
      </mc:AlternateContent>
      <p:sp>
        <p:nvSpPr>
          <p:cNvPr id="4" name="Content Placeholder 6"/>
          <p:cNvSpPr>
            <a:spLocks noGrp="1"/>
          </p:cNvSpPr>
          <p:nvPr>
            <p:ph idx="13"/>
          </p:nvPr>
        </p:nvSpPr>
        <p:spPr>
          <a:xfrm>
            <a:off x="457200" y="3276600"/>
            <a:ext cx="8458200" cy="3124200"/>
          </a:xfrm>
        </p:spPr>
        <p:txBody>
          <a:bodyPr/>
          <a:lstStyle/>
          <a:p>
            <a:pPr lvl="1">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take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4</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 witnesses to show that 									(see graph on next slide)</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Alternatively, 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have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Hence,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lvl="1">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Can take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 witnesses instead.</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7"/>
          <p:cNvGraphicFramePr>
            <a:graphicFrameLocks noChangeAspect="1"/>
          </p:cNvGraphicFramePr>
          <p:nvPr/>
        </p:nvGraphicFramePr>
        <p:xfrm>
          <a:off x="1676400" y="4617126"/>
          <a:ext cx="4216400" cy="406400"/>
        </p:xfrm>
        <a:graphic>
          <a:graphicData uri="http://schemas.openxmlformats.org/presentationml/2006/ole">
            <mc:AlternateContent xmlns:mc="http://schemas.openxmlformats.org/markup-compatibility/2006">
              <mc:Choice xmlns:v="urn:schemas-microsoft-com:vml" Requires="v">
                <p:oleObj spid="_x0000_s2055" name="Equation" r:id="rId5" imgW="50596800" imgH="4876800" progId="Equation.DSMT4">
                  <p:embed/>
                </p:oleObj>
              </mc:Choice>
              <mc:Fallback>
                <p:oleObj name="Equation" r:id="rId5" imgW="50596800" imgH="4876800" progId="Equation.DSMT4">
                  <p:embed/>
                  <p:pic>
                    <p:nvPicPr>
                      <p:cNvPr id="0" name="Object 8"/>
                      <p:cNvPicPr/>
                      <p:nvPr/>
                    </p:nvPicPr>
                    <p:blipFill>
                      <a:blip r:embed="rId6"/>
                      <a:stretch>
                        <a:fillRect/>
                      </a:stretch>
                    </p:blipFill>
                    <p:spPr>
                      <a:xfrm>
                        <a:off x="1676400" y="4617126"/>
                        <a:ext cx="4216400" cy="406400"/>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Illustration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Object 2"/>
          <p:cNvGraphicFramePr>
            <a:graphicFrameLocks noChangeAspect="1"/>
          </p:cNvGraphicFramePr>
          <p:nvPr/>
        </p:nvGraphicFramePr>
        <p:xfrm>
          <a:off x="1676400" y="1334900"/>
          <a:ext cx="4318000" cy="698500"/>
        </p:xfrm>
        <a:graphic>
          <a:graphicData uri="http://schemas.openxmlformats.org/presentationml/2006/ole">
            <mc:AlternateContent xmlns:mc="http://schemas.openxmlformats.org/markup-compatibility/2006">
              <mc:Choice xmlns:v="urn:schemas-microsoft-com:vml" Requires="v">
                <p:oleObj spid="_x0000_s3076" name="Equation" r:id="rId1" imgW="41452800" imgH="6705600" progId="Equation.DSMT4">
                  <p:embed/>
                </p:oleObj>
              </mc:Choice>
              <mc:Fallback>
                <p:oleObj name="Equation" r:id="rId1" imgW="41452800" imgH="6705600" progId="Equation.DSMT4">
                  <p:embed/>
                  <p:pic>
                    <p:nvPicPr>
                      <p:cNvPr id="0" name="Object 3"/>
                      <p:cNvPicPr/>
                      <p:nvPr/>
                    </p:nvPicPr>
                    <p:blipFill>
                      <a:blip r:embed="rId2"/>
                      <a:stretch>
                        <a:fillRect/>
                      </a:stretch>
                    </p:blipFill>
                    <p:spPr>
                      <a:xfrm>
                        <a:off x="1676400" y="1334900"/>
                        <a:ext cx="4318000" cy="698500"/>
                      </a:xfrm>
                      <a:prstGeom prst="rect">
                        <a:avLst/>
                      </a:prstGeom>
                    </p:spPr>
                  </p:pic>
                </p:oleObj>
              </mc:Fallback>
            </mc:AlternateContent>
          </a:graphicData>
        </a:graphic>
      </p:graphicFrame>
      <p:pic>
        <p:nvPicPr>
          <p:cNvPr id="7" name="Picture 3" descr="Three curves illustrate that the function x squared plus two x plus one is O left parenthesis x squared right parenthesis."/>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302507" y="2218943"/>
            <a:ext cx="6538986" cy="41056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80000" cy="1548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a:t>
            </a:r>
            <a:b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have </a:t>
            </a:r>
            <a:b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the two functions are of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same order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7" name="Object 3"/>
          <p:cNvGraphicFramePr>
            <a:graphicFrameLocks noChangeAspect="1"/>
          </p:cNvGraphicFramePr>
          <p:nvPr/>
        </p:nvGraphicFramePr>
        <p:xfrm>
          <a:off x="1371348" y="1304679"/>
          <a:ext cx="2990850" cy="361950"/>
        </p:xfrm>
        <a:graphic>
          <a:graphicData uri="http://schemas.openxmlformats.org/presentationml/2006/ole">
            <mc:AlternateContent xmlns:mc="http://schemas.openxmlformats.org/markup-compatibility/2006">
              <mc:Choice xmlns:v="urn:schemas-microsoft-com:vml" Requires="v">
                <p:oleObj spid="_x0000_s4114" name="Equation" r:id="rId1" imgW="47853600" imgH="5791200" progId="Equation.DSMT4">
                  <p:embed/>
                </p:oleObj>
              </mc:Choice>
              <mc:Fallback>
                <p:oleObj name="Equation" r:id="rId1" imgW="47853600" imgH="5791200" progId="Equation.DSMT4">
                  <p:embed/>
                  <p:pic>
                    <p:nvPicPr>
                      <p:cNvPr id="0" name="Object 2"/>
                      <p:cNvPicPr/>
                      <p:nvPr/>
                    </p:nvPicPr>
                    <p:blipFill>
                      <a:blip r:embed="rId2"/>
                      <a:stretch>
                        <a:fillRect/>
                      </a:stretch>
                    </p:blipFill>
                    <p:spPr>
                      <a:xfrm>
                        <a:off x="1371348" y="1304679"/>
                        <a:ext cx="2990850" cy="361950"/>
                      </a:xfrm>
                      <a:prstGeom prst="rect">
                        <a:avLst/>
                      </a:prstGeom>
                    </p:spPr>
                  </p:pic>
                </p:oleObj>
              </mc:Fallback>
            </mc:AlternateContent>
          </a:graphicData>
        </a:graphic>
      </p:graphicFrame>
      <p:graphicFrame>
        <p:nvGraphicFramePr>
          <p:cNvPr id="18" name="Object 4"/>
          <p:cNvGraphicFramePr>
            <a:graphicFrameLocks noChangeAspect="1"/>
          </p:cNvGraphicFramePr>
          <p:nvPr/>
        </p:nvGraphicFramePr>
        <p:xfrm>
          <a:off x="1981200" y="1597435"/>
          <a:ext cx="4000500" cy="400050"/>
        </p:xfrm>
        <a:graphic>
          <a:graphicData uri="http://schemas.openxmlformats.org/presentationml/2006/ole">
            <mc:AlternateContent xmlns:mc="http://schemas.openxmlformats.org/markup-compatibility/2006">
              <mc:Choice xmlns:v="urn:schemas-microsoft-com:vml" Requires="v">
                <p:oleObj spid="_x0000_s4115" name="Equation" r:id="rId3" imgW="64008000" imgH="6400800" progId="Equation.DSMT4">
                  <p:embed/>
                </p:oleObj>
              </mc:Choice>
              <mc:Fallback>
                <p:oleObj name="Equation" r:id="rId3" imgW="64008000" imgH="6400800" progId="Equation.DSMT4">
                  <p:embed/>
                  <p:pic>
                    <p:nvPicPr>
                      <p:cNvPr id="0" name="Object 2"/>
                      <p:cNvPicPr/>
                      <p:nvPr/>
                    </p:nvPicPr>
                    <p:blipFill>
                      <a:blip r:embed="rId4"/>
                      <a:stretch>
                        <a:fillRect/>
                      </a:stretch>
                    </p:blipFill>
                    <p:spPr>
                      <a:xfrm>
                        <a:off x="1981200" y="1597435"/>
                        <a:ext cx="4000500" cy="400050"/>
                      </a:xfrm>
                      <a:prstGeom prst="rect">
                        <a:avLst/>
                      </a:prstGeom>
                    </p:spPr>
                  </p:pic>
                </p:oleObj>
              </mc:Fallback>
            </mc:AlternateContent>
          </a:graphicData>
        </a:graphic>
      </p:graphicFrame>
      <p:graphicFrame>
        <p:nvGraphicFramePr>
          <p:cNvPr id="19" name="Object 5"/>
          <p:cNvGraphicFramePr>
            <a:graphicFrameLocks noChangeAspect="1"/>
          </p:cNvGraphicFramePr>
          <p:nvPr/>
        </p:nvGraphicFramePr>
        <p:xfrm>
          <a:off x="457200" y="2994555"/>
          <a:ext cx="2019300" cy="400050"/>
        </p:xfrm>
        <a:graphic>
          <a:graphicData uri="http://schemas.openxmlformats.org/presentationml/2006/ole">
            <mc:AlternateContent xmlns:mc="http://schemas.openxmlformats.org/markup-compatibility/2006">
              <mc:Choice xmlns:v="urn:schemas-microsoft-com:vml" Requires="v">
                <p:oleObj spid="_x0000_s4116" name="Equation" r:id="rId5" imgW="32308800" imgH="6400800" progId="Equation.DSMT4">
                  <p:embed/>
                </p:oleObj>
              </mc:Choice>
              <mc:Fallback>
                <p:oleObj name="Equation" r:id="rId5" imgW="32308800" imgH="6400800" progId="Equation.DSMT4">
                  <p:embed/>
                  <p:pic>
                    <p:nvPicPr>
                      <p:cNvPr id="0" name="Object 2"/>
                      <p:cNvPicPr/>
                      <p:nvPr/>
                    </p:nvPicPr>
                    <p:blipFill>
                      <a:blip r:embed="rId6"/>
                      <a:stretch>
                        <a:fillRect/>
                      </a:stretch>
                    </p:blipFill>
                    <p:spPr>
                      <a:xfrm>
                        <a:off x="457200" y="2994555"/>
                        <a:ext cx="2019300" cy="400050"/>
                      </a:xfrm>
                      <a:prstGeom prst="rect">
                        <a:avLst/>
                      </a:prstGeom>
                    </p:spPr>
                  </p:pic>
                </p:oleObj>
              </mc:Fallback>
            </mc:AlternateContent>
          </a:graphicData>
        </a:graphic>
      </p:graphicFrame>
      <p:sp>
        <p:nvSpPr>
          <p:cNvPr id="4" name="Content Placeholder 6"/>
          <p:cNvSpPr>
            <a:spLocks noGrp="1"/>
          </p:cNvSpPr>
          <p:nvPr>
            <p:ph idx="13"/>
          </p:nvPr>
        </p:nvSpPr>
        <p:spPr>
          <a:xfrm>
            <a:off x="2683931" y="2929467"/>
            <a:ext cx="5799667" cy="496711"/>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larger than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all positive real</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7"/>
          <p:cNvSpPr>
            <a:spLocks noGrp="1"/>
          </p:cNvSpPr>
          <p:nvPr>
            <p:ph idx="14"/>
          </p:nvPr>
        </p:nvSpPr>
        <p:spPr>
          <a:xfrm>
            <a:off x="457200" y="3417711"/>
            <a:ext cx="205740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numbers, then</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0" name="Object 8"/>
          <p:cNvGraphicFramePr>
            <a:graphicFrameLocks noChangeAspect="1"/>
          </p:cNvGraphicFramePr>
          <p:nvPr/>
        </p:nvGraphicFramePr>
        <p:xfrm>
          <a:off x="2514600" y="3473274"/>
          <a:ext cx="1866900" cy="400050"/>
        </p:xfrm>
        <a:graphic>
          <a:graphicData uri="http://schemas.openxmlformats.org/presentationml/2006/ole">
            <mc:AlternateContent xmlns:mc="http://schemas.openxmlformats.org/markup-compatibility/2006">
              <mc:Choice xmlns:v="urn:schemas-microsoft-com:vml" Requires="v">
                <p:oleObj spid="_x0000_s4117" name="Equation" r:id="rId7" imgW="29870400" imgH="6400800" progId="Equation.DSMT4">
                  <p:embed/>
                </p:oleObj>
              </mc:Choice>
              <mc:Fallback>
                <p:oleObj name="Equation" r:id="rId7" imgW="29870400" imgH="6400800" progId="Equation.DSMT4">
                  <p:embed/>
                  <p:pic>
                    <p:nvPicPr>
                      <p:cNvPr id="0" name="Object 2"/>
                      <p:cNvPicPr/>
                      <p:nvPr/>
                    </p:nvPicPr>
                    <p:blipFill>
                      <a:blip r:embed="rId8"/>
                      <a:stretch>
                        <a:fillRect/>
                      </a:stretch>
                    </p:blipFill>
                    <p:spPr>
                      <a:xfrm>
                        <a:off x="2514600" y="3473274"/>
                        <a:ext cx="1866900" cy="400050"/>
                      </a:xfrm>
                      <a:prstGeom prst="rect">
                        <a:avLst/>
                      </a:prstGeom>
                    </p:spPr>
                  </p:pic>
                </p:oleObj>
              </mc:Fallback>
            </mc:AlternateContent>
          </a:graphicData>
        </a:graphic>
      </p:graphicFrame>
      <p:sp>
        <p:nvSpPr>
          <p:cNvPr id="6" name="Content Placeholder 9"/>
          <p:cNvSpPr>
            <a:spLocks noGrp="1"/>
          </p:cNvSpPr>
          <p:nvPr>
            <p:ph idx="15"/>
          </p:nvPr>
        </p:nvSpPr>
        <p:spPr>
          <a:xfrm>
            <a:off x="457200" y="4061178"/>
            <a:ext cx="1764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that  if</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10"/>
          <p:cNvGraphicFramePr>
            <a:graphicFrameLocks noChangeAspect="1"/>
          </p:cNvGraphicFramePr>
          <p:nvPr/>
        </p:nvGraphicFramePr>
        <p:xfrm>
          <a:off x="2185458" y="4114800"/>
          <a:ext cx="1847850" cy="361950"/>
        </p:xfrm>
        <a:graphic>
          <a:graphicData uri="http://schemas.openxmlformats.org/presentationml/2006/ole">
            <mc:AlternateContent xmlns:mc="http://schemas.openxmlformats.org/markup-compatibility/2006">
              <mc:Choice xmlns:v="urn:schemas-microsoft-com:vml" Requires="v">
                <p:oleObj spid="_x0000_s4118" name="Equation" r:id="rId9" imgW="29565600" imgH="5791200" progId="Equation.DSMT4">
                  <p:embed/>
                </p:oleObj>
              </mc:Choice>
              <mc:Fallback>
                <p:oleObj name="Equation" r:id="rId9" imgW="29565600" imgH="5791200" progId="Equation.DSMT4">
                  <p:embed/>
                  <p:pic>
                    <p:nvPicPr>
                      <p:cNvPr id="0" name="Object 2"/>
                      <p:cNvPicPr/>
                      <p:nvPr/>
                    </p:nvPicPr>
                    <p:blipFill>
                      <a:blip r:embed="rId10"/>
                      <a:stretch>
                        <a:fillRect/>
                      </a:stretch>
                    </p:blipFill>
                    <p:spPr>
                      <a:xfrm>
                        <a:off x="2185458" y="4114800"/>
                        <a:ext cx="1847850" cy="361950"/>
                      </a:xfrm>
                      <a:prstGeom prst="rect">
                        <a:avLst/>
                      </a:prstGeom>
                    </p:spPr>
                  </p:pic>
                </p:oleObj>
              </mc:Fallback>
            </mc:AlternateContent>
          </a:graphicData>
        </a:graphic>
      </p:graphicFrame>
      <p:sp>
        <p:nvSpPr>
          <p:cNvPr id="7" name="Content Placeholder 11"/>
          <p:cNvSpPr>
            <a:spLocks noGrp="1"/>
          </p:cNvSpPr>
          <p:nvPr>
            <p:ph idx="16"/>
          </p:nvPr>
        </p:nvSpPr>
        <p:spPr>
          <a:xfrm>
            <a:off x="4114800" y="4061178"/>
            <a:ext cx="205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if</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6" name="Object 12"/>
          <p:cNvGraphicFramePr>
            <a:graphicFrameLocks noChangeAspect="1"/>
          </p:cNvGraphicFramePr>
          <p:nvPr/>
        </p:nvGraphicFramePr>
        <p:xfrm>
          <a:off x="6172200" y="4115153"/>
          <a:ext cx="1676400" cy="361950"/>
        </p:xfrm>
        <a:graphic>
          <a:graphicData uri="http://schemas.openxmlformats.org/presentationml/2006/ole">
            <mc:AlternateContent xmlns:mc="http://schemas.openxmlformats.org/markup-compatibility/2006">
              <mc:Choice xmlns:v="urn:schemas-microsoft-com:vml" Requires="v">
                <p:oleObj spid="_x0000_s4119" name="Equation" r:id="rId11" imgW="26822400" imgH="5791200" progId="Equation.DSMT4">
                  <p:embed/>
                </p:oleObj>
              </mc:Choice>
              <mc:Fallback>
                <p:oleObj name="Equation" r:id="rId11" imgW="26822400" imgH="5791200" progId="Equation.DSMT4">
                  <p:embed/>
                  <p:pic>
                    <p:nvPicPr>
                      <p:cNvPr id="0" name="Object 2"/>
                      <p:cNvPicPr/>
                      <p:nvPr/>
                    </p:nvPicPr>
                    <p:blipFill>
                      <a:blip r:embed="rId12"/>
                      <a:stretch>
                        <a:fillRect/>
                      </a:stretch>
                    </p:blipFill>
                    <p:spPr>
                      <a:xfrm>
                        <a:off x="6172200" y="4115153"/>
                        <a:ext cx="1676400" cy="361950"/>
                      </a:xfrm>
                      <a:prstGeom prst="rect">
                        <a:avLst/>
                      </a:prstGeom>
                    </p:spPr>
                  </p:pic>
                </p:oleObj>
              </mc:Fallback>
            </mc:AlternateContent>
          </a:graphicData>
        </a:graphic>
      </p:graphicFrame>
      <p:sp>
        <p:nvSpPr>
          <p:cNvPr id="8" name="Content Placeholder 13"/>
          <p:cNvSpPr>
            <a:spLocks noGrp="1"/>
          </p:cNvSpPr>
          <p:nvPr>
            <p:ph idx="17"/>
          </p:nvPr>
        </p:nvSpPr>
        <p:spPr>
          <a:xfrm>
            <a:off x="457200" y="4546599"/>
            <a:ext cx="187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all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7" name="Object 14"/>
          <p:cNvGraphicFramePr>
            <a:graphicFrameLocks noChangeAspect="1"/>
          </p:cNvGraphicFramePr>
          <p:nvPr/>
        </p:nvGraphicFramePr>
        <p:xfrm>
          <a:off x="2185458" y="4610805"/>
          <a:ext cx="1847850" cy="361950"/>
        </p:xfrm>
        <a:graphic>
          <a:graphicData uri="http://schemas.openxmlformats.org/presentationml/2006/ole">
            <mc:AlternateContent xmlns:mc="http://schemas.openxmlformats.org/markup-compatibility/2006">
              <mc:Choice xmlns:v="urn:schemas-microsoft-com:vml" Requires="v">
                <p:oleObj spid="_x0000_s4120" name="Equation" r:id="rId13" imgW="29565600" imgH="5791200" progId="Equation.DSMT4">
                  <p:embed/>
                </p:oleObj>
              </mc:Choice>
              <mc:Fallback>
                <p:oleObj name="Equation" r:id="rId13" imgW="29565600" imgH="5791200" progId="Equation.DSMT4">
                  <p:embed/>
                  <p:pic>
                    <p:nvPicPr>
                      <p:cNvPr id="0" name="Object 2"/>
                      <p:cNvPicPr/>
                      <p:nvPr/>
                    </p:nvPicPr>
                    <p:blipFill>
                      <a:blip r:embed="rId14"/>
                      <a:stretch>
                        <a:fillRect/>
                      </a:stretch>
                    </p:blipFill>
                    <p:spPr>
                      <a:xfrm>
                        <a:off x="2185458" y="4610805"/>
                        <a:ext cx="1847850" cy="361950"/>
                      </a:xfrm>
                      <a:prstGeom prst="rect">
                        <a:avLst/>
                      </a:prstGeom>
                    </p:spPr>
                  </p:pic>
                </p:oleObj>
              </mc:Fallback>
            </mc:AlternateContent>
          </a:graphicData>
        </a:graphic>
      </p:graphicFrame>
      <p:sp>
        <p:nvSpPr>
          <p:cNvPr id="10" name="Content Placeholder 15"/>
          <p:cNvSpPr>
            <a:spLocks noGrp="1"/>
          </p:cNvSpPr>
          <p:nvPr>
            <p:ph idx="20"/>
          </p:nvPr>
        </p:nvSpPr>
        <p:spPr>
          <a:xfrm>
            <a:off x="4114800" y="4546599"/>
            <a:ext cx="205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8" name="Object 16"/>
          <p:cNvGraphicFramePr>
            <a:graphicFrameLocks noChangeAspect="1"/>
          </p:cNvGraphicFramePr>
          <p:nvPr/>
        </p:nvGraphicFramePr>
        <p:xfrm>
          <a:off x="6172200" y="4610805"/>
          <a:ext cx="1733550" cy="400050"/>
        </p:xfrm>
        <a:graphic>
          <a:graphicData uri="http://schemas.openxmlformats.org/presentationml/2006/ole">
            <mc:AlternateContent xmlns:mc="http://schemas.openxmlformats.org/markup-compatibility/2006">
              <mc:Choice xmlns:v="urn:schemas-microsoft-com:vml" Requires="v">
                <p:oleObj spid="_x0000_s4121" name="Equation" r:id="rId15" imgW="27736800" imgH="6400800" progId="Equation.DSMT4">
                  <p:embed/>
                </p:oleObj>
              </mc:Choice>
              <mc:Fallback>
                <p:oleObj name="Equation" r:id="rId15" imgW="27736800" imgH="6400800" progId="Equation.DSMT4">
                  <p:embed/>
                  <p:pic>
                    <p:nvPicPr>
                      <p:cNvPr id="0" name="Object 2"/>
                      <p:cNvPicPr/>
                      <p:nvPr/>
                    </p:nvPicPr>
                    <p:blipFill>
                      <a:blip r:embed="rId16"/>
                      <a:stretch>
                        <a:fillRect/>
                      </a:stretch>
                    </p:blipFill>
                    <p:spPr>
                      <a:xfrm>
                        <a:off x="6172200" y="4610805"/>
                        <a:ext cx="1733550" cy="400050"/>
                      </a:xfrm>
                      <a:prstGeom prst="rect">
                        <a:avLst/>
                      </a:prstGeom>
                    </p:spPr>
                  </p:pic>
                </p:oleObj>
              </mc:Fallback>
            </mc:AlternateContent>
          </a:graphicData>
        </a:graphic>
      </p:graphicFrame>
      <p:sp>
        <p:nvSpPr>
          <p:cNvPr id="11" name="Content Placeholder 17"/>
          <p:cNvSpPr>
            <a:spLocks noGrp="1"/>
          </p:cNvSpPr>
          <p:nvPr>
            <p:ph idx="21"/>
          </p:nvPr>
        </p:nvSpPr>
        <p:spPr>
          <a:xfrm>
            <a:off x="457200" y="5181600"/>
            <a:ext cx="8280000" cy="1219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many applications, the goal is to select the function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O(g(x))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small as possible (up to multiplication by a constant, of course).</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the Definition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88000" cy="5257800"/>
          </a:xfrm>
        </p:spPr>
        <p:txBody>
          <a:bodyPr/>
          <a:lstStyle/>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7</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&lt;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Take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C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and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 7 as witnesses to establish that 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Counterexample</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Suppose there are constants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which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whenever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(by dividing both sides of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by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must hold for all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contradiction!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3" name="Picture 5" descr="A portrait of Paul Gustav Heinrich Bachman."/>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4" name="Picture 7" descr="A portrait of Donald E. Knuth."/>
          <p:cNvPicPr>
            <a:picLocks noGrp="1" noChangeAspect="1" noChangeArrowheads="1"/>
          </p:cNvPicPr>
          <p:nvPr>
            <p:ph idx="17"/>
          </p:nvPr>
        </p:nvPicPr>
        <p:blipFill>
          <a:blip r:embed="rId3">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Polynomials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3048000" cy="432000"/>
          </a:xfrm>
        </p:spPr>
        <p:txBody>
          <a:bodyPr/>
          <a:lstStyle/>
          <a:p>
            <a:pPr marL="342900" indent="-342900">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8" name="Object 3"/>
          <p:cNvGraphicFramePr>
            <a:graphicFrameLocks noChangeAspect="1"/>
          </p:cNvGraphicFramePr>
          <p:nvPr/>
        </p:nvGraphicFramePr>
        <p:xfrm>
          <a:off x="2774950" y="1319215"/>
          <a:ext cx="3777876" cy="410040"/>
        </p:xfrm>
        <a:graphic>
          <a:graphicData uri="http://schemas.openxmlformats.org/presentationml/2006/ole">
            <mc:AlternateContent xmlns:mc="http://schemas.openxmlformats.org/markup-compatibility/2006">
              <mc:Choice xmlns:v="urn:schemas-microsoft-com:vml" Requires="v">
                <p:oleObj spid="_x0000_s5130" name="Equation" r:id="rId1" imgW="53340000" imgH="5791200" progId="Equation.DSMT4">
                  <p:embed/>
                </p:oleObj>
              </mc:Choice>
              <mc:Fallback>
                <p:oleObj name="Equation" r:id="rId1" imgW="53340000" imgH="5791200" progId="Equation.DSMT4">
                  <p:embed/>
                  <p:pic>
                    <p:nvPicPr>
                      <p:cNvPr id="0" name="Object 16"/>
                      <p:cNvPicPr/>
                      <p:nvPr/>
                    </p:nvPicPr>
                    <p:blipFill>
                      <a:blip r:embed="rId2"/>
                      <a:stretch>
                        <a:fillRect/>
                      </a:stretch>
                    </p:blipFill>
                    <p:spPr>
                      <a:xfrm>
                        <a:off x="2774950" y="1319215"/>
                        <a:ext cx="3777876" cy="410040"/>
                      </a:xfrm>
                      <a:prstGeom prst="rect">
                        <a:avLst/>
                      </a:prstGeom>
                    </p:spPr>
                  </p:pic>
                </p:oleObj>
              </mc:Fallback>
            </mc:AlternateContent>
          </a:graphicData>
        </a:graphic>
      </p:graphicFrame>
      <p:graphicFrame>
        <p:nvGraphicFramePr>
          <p:cNvPr id="19" name="Object 4"/>
          <p:cNvGraphicFramePr>
            <a:graphicFrameLocks noChangeAspect="1"/>
          </p:cNvGraphicFramePr>
          <p:nvPr/>
        </p:nvGraphicFramePr>
        <p:xfrm>
          <a:off x="6619144" y="1372731"/>
          <a:ext cx="2030413" cy="388937"/>
        </p:xfrm>
        <a:graphic>
          <a:graphicData uri="http://schemas.openxmlformats.org/presentationml/2006/ole">
            <mc:AlternateContent xmlns:mc="http://schemas.openxmlformats.org/markup-compatibility/2006">
              <mc:Choice xmlns:v="urn:schemas-microsoft-com:vml" Requires="v">
                <p:oleObj spid="_x0000_s5131" name="Equation" r:id="rId3" imgW="28651200" imgH="5486400" progId="Equation.DSMT4">
                  <p:embed/>
                </p:oleObj>
              </mc:Choice>
              <mc:Fallback>
                <p:oleObj name="Equation" r:id="rId3" imgW="28651200" imgH="5486400" progId="Equation.DSMT4">
                  <p:embed/>
                  <p:pic>
                    <p:nvPicPr>
                      <p:cNvPr id="0" name="Object 16"/>
                      <p:cNvPicPr/>
                      <p:nvPr/>
                    </p:nvPicPr>
                    <p:blipFill>
                      <a:blip r:embed="rId4"/>
                      <a:stretch>
                        <a:fillRect/>
                      </a:stretch>
                    </p:blipFill>
                    <p:spPr>
                      <a:xfrm>
                        <a:off x="6619144" y="1372731"/>
                        <a:ext cx="2030413" cy="388937"/>
                      </a:xfrm>
                      <a:prstGeom prst="rect">
                        <a:avLst/>
                      </a:prstGeom>
                    </p:spPr>
                  </p:pic>
                </p:oleObj>
              </mc:Fallback>
            </mc:AlternateContent>
          </a:graphicData>
        </a:graphic>
      </p:graphicFrame>
      <p:sp>
        <p:nvSpPr>
          <p:cNvPr id="4" name="Content Placeholder 5"/>
          <p:cNvSpPr>
            <a:spLocks noGrp="1"/>
          </p:cNvSpPr>
          <p:nvPr>
            <p:ph idx="13"/>
          </p:nvPr>
        </p:nvSpPr>
        <p:spPr>
          <a:xfrm>
            <a:off x="835200" y="1653719"/>
            <a:ext cx="6553200" cy="432000"/>
          </a:xfrm>
        </p:spPr>
        <p:txBody>
          <a:bodyPr/>
          <a:lstStyle/>
          <a:p>
            <a:pPr lvl="0"/>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real numbers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f</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is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O</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Content Placeholder 6"/>
          <p:cNvSpPr>
            <a:spLocks noGrp="1"/>
          </p:cNvSpPr>
          <p:nvPr>
            <p:ph idx="14"/>
          </p:nvPr>
        </p:nvSpPr>
        <p:spPr>
          <a:xfrm>
            <a:off x="457200" y="2657275"/>
            <a:ext cx="1905000" cy="432000"/>
          </a:xfrm>
        </p:spPr>
        <p:txBody>
          <a:bodyPr/>
          <a:lstStyle/>
          <a:p>
            <a:pPr marL="342900" indent="-342900">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Proof:</a:t>
            </a:r>
            <a:endParaRPr lang="en-I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0" name="Object 7"/>
          <p:cNvGraphicFramePr>
            <a:graphicFrameLocks noChangeAspect="1"/>
          </p:cNvGraphicFramePr>
          <p:nvPr/>
        </p:nvGraphicFramePr>
        <p:xfrm>
          <a:off x="2293938" y="2714625"/>
          <a:ext cx="5784850" cy="1787525"/>
        </p:xfrm>
        <a:graphic>
          <a:graphicData uri="http://schemas.openxmlformats.org/presentationml/2006/ole">
            <mc:AlternateContent xmlns:mc="http://schemas.openxmlformats.org/markup-compatibility/2006">
              <mc:Choice xmlns:v="urn:schemas-microsoft-com:vml" Requires="v">
                <p:oleObj spid="_x0000_s5132" name="Equation" r:id="rId5" imgW="81686400" imgH="25298400" progId="Equation.DSMT4">
                  <p:embed/>
                </p:oleObj>
              </mc:Choice>
              <mc:Fallback>
                <p:oleObj name="Equation" r:id="rId5" imgW="81686400" imgH="25298400" progId="Equation.DSMT4">
                  <p:embed/>
                  <p:pic>
                    <p:nvPicPr>
                      <p:cNvPr id="0" name="Object 16"/>
                      <p:cNvPicPr/>
                      <p:nvPr/>
                    </p:nvPicPr>
                    <p:blipFill>
                      <a:blip r:embed="rId6"/>
                      <a:stretch>
                        <a:fillRect/>
                      </a:stretch>
                    </p:blipFill>
                    <p:spPr>
                      <a:xfrm>
                        <a:off x="2293938" y="2714625"/>
                        <a:ext cx="5784850" cy="1787525"/>
                      </a:xfrm>
                      <a:prstGeom prst="rect">
                        <a:avLst/>
                      </a:prstGeom>
                    </p:spPr>
                  </p:pic>
                </p:oleObj>
              </mc:Fallback>
            </mc:AlternateContent>
          </a:graphicData>
        </a:graphic>
      </p:graphicFrame>
      <p:sp>
        <p:nvSpPr>
          <p:cNvPr id="6" name="Content Placeholder 8"/>
          <p:cNvSpPr>
            <a:spLocks noGrp="1"/>
          </p:cNvSpPr>
          <p:nvPr>
            <p:ph idx="15"/>
          </p:nvPr>
        </p:nvSpPr>
        <p:spPr>
          <a:xfrm>
            <a:off x="457200" y="4825800"/>
            <a:ext cx="914400" cy="43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9"/>
          <p:cNvGraphicFramePr>
            <a:graphicFrameLocks noChangeAspect="1"/>
          </p:cNvGraphicFramePr>
          <p:nvPr/>
        </p:nvGraphicFramePr>
        <p:xfrm>
          <a:off x="1371600" y="4870450"/>
          <a:ext cx="2806700" cy="387350"/>
        </p:xfrm>
        <a:graphic>
          <a:graphicData uri="http://schemas.openxmlformats.org/presentationml/2006/ole">
            <mc:AlternateContent xmlns:mc="http://schemas.openxmlformats.org/markup-compatibility/2006">
              <mc:Choice xmlns:v="urn:schemas-microsoft-com:vml" Requires="v">
                <p:oleObj spid="_x0000_s5133" name="Equation" r:id="rId7" imgW="39624000" imgH="5486400" progId="Equation.DSMT4">
                  <p:embed/>
                </p:oleObj>
              </mc:Choice>
              <mc:Fallback>
                <p:oleObj name="Equation" r:id="rId7" imgW="39624000" imgH="5486400" progId="Equation.DSMT4">
                  <p:embed/>
                  <p:pic>
                    <p:nvPicPr>
                      <p:cNvPr id="0" name="Object 16"/>
                      <p:cNvPicPr/>
                      <p:nvPr/>
                    </p:nvPicPr>
                    <p:blipFill>
                      <a:blip r:embed="rId8"/>
                      <a:stretch>
                        <a:fillRect/>
                      </a:stretch>
                    </p:blipFill>
                    <p:spPr>
                      <a:xfrm>
                        <a:off x="1371600" y="4870450"/>
                        <a:ext cx="2806700" cy="387350"/>
                      </a:xfrm>
                      <a:prstGeom prst="rect">
                        <a:avLst/>
                      </a:prstGeom>
                    </p:spPr>
                  </p:pic>
                </p:oleObj>
              </mc:Fallback>
            </mc:AlternateContent>
          </a:graphicData>
        </a:graphic>
      </p:graphicFrame>
      <p:sp>
        <p:nvSpPr>
          <p:cNvPr id="7" name="Content Placeholder 10"/>
          <p:cNvSpPr>
            <a:spLocks noGrp="1"/>
          </p:cNvSpPr>
          <p:nvPr>
            <p:ph idx="16"/>
          </p:nvPr>
        </p:nvSpPr>
        <p:spPr>
          <a:xfrm>
            <a:off x="4343400" y="4825800"/>
            <a:ext cx="4393800" cy="43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Then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is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ontent Placeholder 11"/>
          <p:cNvSpPr>
            <a:spLocks noGrp="1"/>
          </p:cNvSpPr>
          <p:nvPr>
            <p:ph idx="17"/>
          </p:nvPr>
        </p:nvSpPr>
        <p:spPr>
          <a:xfrm>
            <a:off x="432000" y="5302450"/>
            <a:ext cx="828000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leading term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 polynomial dominates its growth.</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a:t>
            </a:r>
            <a:r>
              <a:rPr lang="en-US"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ome</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Important Functions</a:t>
            </a:r>
            <a:endParaRPr lang="en-IN"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the sum of the first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positive integers.</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Object 3"/>
          <p:cNvGraphicFramePr>
            <a:graphicFrameLocks noChangeAspect="1"/>
          </p:cNvGraphicFramePr>
          <p:nvPr/>
        </p:nvGraphicFramePr>
        <p:xfrm>
          <a:off x="2012244" y="2336800"/>
          <a:ext cx="3962400" cy="406400"/>
        </p:xfrm>
        <a:graphic>
          <a:graphicData uri="http://schemas.openxmlformats.org/presentationml/2006/ole">
            <mc:AlternateContent xmlns:mc="http://schemas.openxmlformats.org/markup-compatibility/2006">
              <mc:Choice xmlns:v="urn:schemas-microsoft-com:vml" Requires="v">
                <p:oleObj spid="_x0000_s6156" name="Equation" r:id="rId1" imgW="47548800" imgH="4876800" progId="Equation.DSMT4">
                  <p:embed/>
                </p:oleObj>
              </mc:Choice>
              <mc:Fallback>
                <p:oleObj name="Equation" r:id="rId1" imgW="47548800" imgH="4876800" progId="Equation.DSMT4">
                  <p:embed/>
                  <p:pic>
                    <p:nvPicPr>
                      <p:cNvPr id="0" name="Object 3"/>
                      <p:cNvPicPr/>
                      <p:nvPr/>
                    </p:nvPicPr>
                    <p:blipFill>
                      <a:blip r:embed="rId2"/>
                      <a:stretch>
                        <a:fillRect/>
                      </a:stretch>
                    </p:blipFill>
                    <p:spPr>
                      <a:xfrm>
                        <a:off x="2012244" y="2336800"/>
                        <a:ext cx="3962400" cy="406400"/>
                      </a:xfrm>
                      <a:prstGeom prst="rect">
                        <a:avLst/>
                      </a:prstGeom>
                    </p:spPr>
                  </p:pic>
                </p:oleObj>
              </mc:Fallback>
            </mc:AlternateContent>
          </a:graphicData>
        </a:graphic>
      </p:graphicFrame>
      <p:graphicFrame>
        <p:nvGraphicFramePr>
          <p:cNvPr id="9" name="Object 4"/>
          <p:cNvGraphicFramePr>
            <a:graphicFrameLocks noChangeAspect="1"/>
          </p:cNvGraphicFramePr>
          <p:nvPr/>
        </p:nvGraphicFramePr>
        <p:xfrm>
          <a:off x="1092200" y="2819400"/>
          <a:ext cx="5537200" cy="558800"/>
        </p:xfrm>
        <a:graphic>
          <a:graphicData uri="http://schemas.openxmlformats.org/presentationml/2006/ole">
            <mc:AlternateContent xmlns:mc="http://schemas.openxmlformats.org/markup-compatibility/2006">
              <mc:Choice xmlns:v="urn:schemas-microsoft-com:vml" Requires="v">
                <p:oleObj spid="_x0000_s6157" name="Equation" r:id="rId3" imgW="66446400" imgH="6705600" progId="Equation.DSMT4">
                  <p:embed/>
                </p:oleObj>
              </mc:Choice>
              <mc:Fallback>
                <p:oleObj name="Equation" r:id="rId3" imgW="66446400" imgH="6705600" progId="Equation.DSMT4">
                  <p:embed/>
                  <p:pic>
                    <p:nvPicPr>
                      <p:cNvPr id="0" name="Object 3"/>
                      <p:cNvPicPr/>
                      <p:nvPr/>
                    </p:nvPicPr>
                    <p:blipFill>
                      <a:blip r:embed="rId4"/>
                      <a:stretch>
                        <a:fillRect/>
                      </a:stretch>
                    </p:blipFill>
                    <p:spPr>
                      <a:xfrm>
                        <a:off x="1092200" y="2819400"/>
                        <a:ext cx="5537200" cy="558800"/>
                      </a:xfrm>
                      <a:prstGeom prst="rect">
                        <a:avLst/>
                      </a:prstGeom>
                    </p:spPr>
                  </p:pic>
                </p:oleObj>
              </mc:Fallback>
            </mc:AlternateContent>
          </a:graphicData>
        </a:graphic>
      </p:graphicFrame>
      <p:sp>
        <p:nvSpPr>
          <p:cNvPr id="4" name="Content Placeholder 5"/>
          <p:cNvSpPr>
            <a:spLocks noGrp="1"/>
          </p:cNvSpPr>
          <p:nvPr>
            <p:ph idx="13"/>
          </p:nvPr>
        </p:nvSpPr>
        <p:spPr>
          <a:xfrm>
            <a:off x="457200" y="3505200"/>
            <a:ext cx="8229600" cy="1476000"/>
          </a:xfrm>
        </p:spPr>
        <p:txBody>
          <a:bodyPr/>
          <a:lstStyle/>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the factorial function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6"/>
          <p:cNvGraphicFramePr>
            <a:graphicFrameLocks noChangeAspect="1"/>
          </p:cNvGraphicFramePr>
          <p:nvPr/>
        </p:nvGraphicFramePr>
        <p:xfrm>
          <a:off x="3352800" y="4001900"/>
          <a:ext cx="3200400" cy="482600"/>
        </p:xfrm>
        <a:graphic>
          <a:graphicData uri="http://schemas.openxmlformats.org/presentationml/2006/ole">
            <mc:AlternateContent xmlns:mc="http://schemas.openxmlformats.org/markup-compatibility/2006">
              <mc:Choice xmlns:v="urn:schemas-microsoft-com:vml" Requires="v">
                <p:oleObj spid="_x0000_s6158" name="Equation" r:id="rId5" imgW="38404800" imgH="5791200" progId="Equation.DSMT4">
                  <p:embed/>
                </p:oleObj>
              </mc:Choice>
              <mc:Fallback>
                <p:oleObj name="Equation" r:id="rId5" imgW="38404800" imgH="5791200" progId="Equation.DSMT4">
                  <p:embed/>
                  <p:pic>
                    <p:nvPicPr>
                      <p:cNvPr id="0" name="Object 3"/>
                      <p:cNvPicPr/>
                      <p:nvPr/>
                    </p:nvPicPr>
                    <p:blipFill>
                      <a:blip r:embed="rId6"/>
                      <a:stretch>
                        <a:fillRect/>
                      </a:stretch>
                    </p:blipFill>
                    <p:spPr>
                      <a:xfrm>
                        <a:off x="3352800" y="4001900"/>
                        <a:ext cx="3200400" cy="482600"/>
                      </a:xfrm>
                      <a:prstGeom prst="rect">
                        <a:avLst/>
                      </a:prstGeom>
                    </p:spPr>
                  </p:pic>
                </p:oleObj>
              </mc:Fallback>
            </mc:AlternateContent>
          </a:graphicData>
        </a:graphic>
      </p:graphicFrame>
      <p:graphicFrame>
        <p:nvGraphicFramePr>
          <p:cNvPr id="11" name="Object 7"/>
          <p:cNvGraphicFramePr>
            <a:graphicFrameLocks noChangeAspect="1"/>
          </p:cNvGraphicFramePr>
          <p:nvPr/>
        </p:nvGraphicFramePr>
        <p:xfrm>
          <a:off x="533400" y="5143500"/>
          <a:ext cx="4724400" cy="406400"/>
        </p:xfrm>
        <a:graphic>
          <a:graphicData uri="http://schemas.openxmlformats.org/presentationml/2006/ole">
            <mc:AlternateContent xmlns:mc="http://schemas.openxmlformats.org/markup-compatibility/2006">
              <mc:Choice xmlns:v="urn:schemas-microsoft-com:vml" Requires="v">
                <p:oleObj spid="_x0000_s6159" name="Equation" r:id="rId7" imgW="56692800" imgH="4876800" progId="Equation.DSMT4">
                  <p:embed/>
                </p:oleObj>
              </mc:Choice>
              <mc:Fallback>
                <p:oleObj name="Equation" r:id="rId7" imgW="56692800" imgH="4876800" progId="Equation.DSMT4">
                  <p:embed/>
                  <p:pic>
                    <p:nvPicPr>
                      <p:cNvPr id="0" name="Object 3"/>
                      <p:cNvPicPr/>
                      <p:nvPr/>
                    </p:nvPicPr>
                    <p:blipFill>
                      <a:blip r:embed="rId8"/>
                      <a:stretch>
                        <a:fillRect/>
                      </a:stretch>
                    </p:blipFill>
                    <p:spPr>
                      <a:xfrm>
                        <a:off x="533400" y="5143500"/>
                        <a:ext cx="4724400" cy="406400"/>
                      </a:xfrm>
                      <a:prstGeom prst="rect">
                        <a:avLst/>
                      </a:prstGeom>
                    </p:spPr>
                  </p:pic>
                </p:oleObj>
              </mc:Fallback>
            </mc:AlternateContent>
          </a:graphicData>
        </a:graphic>
      </p:graphicFrame>
      <p:graphicFrame>
        <p:nvGraphicFramePr>
          <p:cNvPr id="13" name="Object 8"/>
          <p:cNvGraphicFramePr>
            <a:graphicFrameLocks noChangeAspect="1"/>
          </p:cNvGraphicFramePr>
          <p:nvPr/>
        </p:nvGraphicFramePr>
        <p:xfrm>
          <a:off x="1181100" y="5791200"/>
          <a:ext cx="4343400" cy="558800"/>
        </p:xfrm>
        <a:graphic>
          <a:graphicData uri="http://schemas.openxmlformats.org/presentationml/2006/ole">
            <mc:AlternateContent xmlns:mc="http://schemas.openxmlformats.org/markup-compatibility/2006">
              <mc:Choice xmlns:v="urn:schemas-microsoft-com:vml" Requires="v">
                <p:oleObj spid="_x0000_s6160" name="Equation" r:id="rId9" imgW="52120800" imgH="6705600" progId="Equation.DSMT4">
                  <p:embed/>
                </p:oleObj>
              </mc:Choice>
              <mc:Fallback>
                <p:oleObj name="Equation" r:id="rId9" imgW="52120800" imgH="6705600" progId="Equation.DSMT4">
                  <p:embed/>
                  <p:pic>
                    <p:nvPicPr>
                      <p:cNvPr id="0" name="Object 3"/>
                      <p:cNvPicPr/>
                      <p:nvPr/>
                    </p:nvPicPr>
                    <p:blipFill>
                      <a:blip r:embed="rId10"/>
                      <a:stretch>
                        <a:fillRect/>
                      </a:stretch>
                    </p:blipFill>
                    <p:spPr>
                      <a:xfrm>
                        <a:off x="1181100" y="5791200"/>
                        <a:ext cx="4343400" cy="558800"/>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altLang="zh-C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a:t>
            </a:r>
            <a:r>
              <a:rPr lang="en-US"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altLang="zh-C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ome</a:t>
            </a:r>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Important Functions</a:t>
            </a:r>
            <a:endParaRPr lang="en-IN" sz="11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686800" cy="1327644"/>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log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Given that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nvGraphicFramePr>
        <p:xfrm>
          <a:off x="4111950" y="2011044"/>
          <a:ext cx="1110600" cy="507600"/>
        </p:xfrm>
        <a:graphic>
          <a:graphicData uri="http://schemas.openxmlformats.org/presentationml/2006/ole">
            <mc:AlternateContent xmlns:mc="http://schemas.openxmlformats.org/markup-compatibility/2006">
              <mc:Choice xmlns:v="urn:schemas-microsoft-com:vml" Requires="v">
                <p:oleObj spid="_x0000_s7174" name="Equation" r:id="rId1" imgW="10668000" imgH="4876800" progId="Equation.DSMT4">
                  <p:embed/>
                </p:oleObj>
              </mc:Choice>
              <mc:Fallback>
                <p:oleObj name="Equation" r:id="rId1" imgW="10668000" imgH="4876800" progId="Equation.DSMT4">
                  <p:embed/>
                  <p:pic>
                    <p:nvPicPr>
                      <p:cNvPr id="0" name="Object 3"/>
                      <p:cNvPicPr/>
                      <p:nvPr/>
                    </p:nvPicPr>
                    <p:blipFill>
                      <a:blip r:embed="rId2"/>
                      <a:stretch>
                        <a:fillRect/>
                      </a:stretch>
                    </p:blipFill>
                    <p:spPr>
                      <a:xfrm>
                        <a:off x="4111950" y="2011044"/>
                        <a:ext cx="1110600" cy="507600"/>
                      </a:xfrm>
                      <a:prstGeom prst="rect">
                        <a:avLst/>
                      </a:prstGeom>
                    </p:spPr>
                  </p:pic>
                </p:oleObj>
              </mc:Fallback>
            </mc:AlternateContent>
          </a:graphicData>
        </a:graphic>
      </p:graphicFrame>
      <p:sp>
        <p:nvSpPr>
          <p:cNvPr id="5" name="Content Placeholder 5"/>
          <p:cNvSpPr>
            <a:spLocks noGrp="1"/>
          </p:cNvSpPr>
          <p:nvPr>
            <p:ph idx="14"/>
          </p:nvPr>
        </p:nvSpPr>
        <p:spPr>
          <a:xfrm>
            <a:off x="457200" y="2895600"/>
            <a:ext cx="1066800" cy="6120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6"/>
          <p:cNvGraphicFramePr>
            <a:graphicFrameLocks noChangeAspect="1"/>
          </p:cNvGraphicFramePr>
          <p:nvPr/>
        </p:nvGraphicFramePr>
        <p:xfrm>
          <a:off x="1524000" y="2895600"/>
          <a:ext cx="3143250" cy="603250"/>
        </p:xfrm>
        <a:graphic>
          <a:graphicData uri="http://schemas.openxmlformats.org/presentationml/2006/ole">
            <mc:AlternateContent xmlns:mc="http://schemas.openxmlformats.org/markup-compatibility/2006">
              <mc:Choice xmlns:v="urn:schemas-microsoft-com:vml" Requires="v">
                <p:oleObj spid="_x0000_s7175" name="Equation" r:id="rId3" imgW="30175200" imgH="5791200" progId="Equation.DSMT4">
                  <p:embed/>
                </p:oleObj>
              </mc:Choice>
              <mc:Fallback>
                <p:oleObj name="Equation" r:id="rId3" imgW="30175200" imgH="5791200" progId="Equation.DSMT4">
                  <p:embed/>
                  <p:pic>
                    <p:nvPicPr>
                      <p:cNvPr id="0" name="Object 3"/>
                      <p:cNvPicPr/>
                      <p:nvPr/>
                    </p:nvPicPr>
                    <p:blipFill>
                      <a:blip r:embed="rId4"/>
                      <a:stretch>
                        <a:fillRect/>
                      </a:stretch>
                    </p:blipFill>
                    <p:spPr>
                      <a:xfrm>
                        <a:off x="1524000" y="2895600"/>
                        <a:ext cx="3143250" cy="603250"/>
                      </a:xfrm>
                      <a:prstGeom prst="rect">
                        <a:avLst/>
                      </a:prstGeom>
                    </p:spPr>
                  </p:pic>
                </p:oleObj>
              </mc:Fallback>
            </mc:AlternateContent>
          </a:graphicData>
        </a:graphic>
      </p:graphicFrame>
      <p:sp>
        <p:nvSpPr>
          <p:cNvPr id="6" name="Content Placeholder 7"/>
          <p:cNvSpPr>
            <a:spLocks noGrp="1"/>
          </p:cNvSpPr>
          <p:nvPr>
            <p:ph idx="15"/>
          </p:nvPr>
        </p:nvSpPr>
        <p:spPr>
          <a:xfrm>
            <a:off x="457200" y="3581400"/>
            <a:ext cx="8424000" cy="1327644"/>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 log(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err="1">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∙log</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taking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C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1 and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1.</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 and Algorithms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many domains there are key general problems that ask for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with specific properties when given valid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Notation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first step is to precisely state the problem, using the appropriate structures to specify the input and the desired output.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then solve the general problem by specifying the steps of a procedure that takes a valid input and produces the desired output. This procedure is called an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Display of Growth of Functions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0" name="Picture 2" descr="A graph of the growth of 7 functions commonly used in Big-O estimates."/>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2248510" y="1371600"/>
            <a:ext cx="4646981" cy="376921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3"/>
          </p:nvPr>
        </p:nvSpPr>
        <p:spPr>
          <a:xfrm>
            <a:off x="457200" y="5334000"/>
            <a:ext cx="8229600" cy="914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the difference in behavior of functions as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gets larger</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Useful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Involving Logarithms, Powers, and Exponents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c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positive, then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a:t>
            </a:r>
            <a:r>
              <a:rPr lang="en-US" sz="2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a:t>
            </a:r>
            <a:r>
              <a:rPr lang="en-US" sz="2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positive, then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1</a:t>
            </a:r>
            <a:endParaRPr lang="en-US" sz="1500" dirty="0"/>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800" dirty="0"/>
              <a:t>If  </a:t>
            </a:r>
            <a:r>
              <a:rPr lang="en-US" sz="2800" i="1" dirty="0"/>
              <a:t>f</a:t>
            </a:r>
            <a:r>
              <a:rPr lang="en-US" sz="2800" baseline="-25000" dirty="0">
                <a:ea typeface="Cambria Math" panose="02040503050406030204" pitchFamily="18" charset="0"/>
              </a:rPr>
              <a:t>1 </a:t>
            </a:r>
            <a:r>
              <a:rPr lang="en-US" sz="2800" dirty="0">
                <a:ea typeface="Cambria Math" panose="02040503050406030204" pitchFamily="18" charset="0"/>
              </a:rPr>
              <a:t>(</a:t>
            </a:r>
            <a:r>
              <a:rPr lang="en-US" sz="2800" i="1" dirty="0">
                <a:ea typeface="Cambria Math" panose="02040503050406030204" pitchFamily="18" charset="0"/>
              </a:rPr>
              <a:t>x</a:t>
            </a:r>
            <a:r>
              <a:rPr lang="en-US" sz="2800" dirty="0">
                <a:ea typeface="Cambria Math" panose="02040503050406030204" pitchFamily="18" charset="0"/>
              </a:rPr>
              <a:t>) is </a:t>
            </a:r>
            <a:r>
              <a:rPr lang="en-US" sz="2800" i="1" dirty="0">
                <a:ea typeface="Cambria Math" panose="02040503050406030204" pitchFamily="18" charset="0"/>
              </a:rPr>
              <a:t>O</a:t>
            </a:r>
            <a:r>
              <a:rPr lang="en-US" sz="2800" dirty="0">
                <a:ea typeface="Cambria Math" panose="02040503050406030204" pitchFamily="18" charset="0"/>
              </a:rPr>
              <a:t>(</a:t>
            </a:r>
            <a:r>
              <a:rPr lang="en-US" sz="2800" dirty="0"/>
              <a:t>g</a:t>
            </a:r>
            <a:r>
              <a:rPr lang="en-US" sz="2800" baseline="-25000" dirty="0">
                <a:ea typeface="Cambria Math" panose="02040503050406030204" pitchFamily="18" charset="0"/>
              </a:rPr>
              <a:t>1</a:t>
            </a:r>
            <a:r>
              <a:rPr lang="en-US" sz="2800" dirty="0"/>
              <a:t>(x)) and </a:t>
            </a:r>
            <a:r>
              <a:rPr lang="en-US" sz="2800" i="1" dirty="0"/>
              <a:t>f</a:t>
            </a:r>
            <a:r>
              <a:rPr lang="en-US" sz="2800" baseline="-25000" dirty="0">
                <a:ea typeface="Cambria Math" panose="02040503050406030204" pitchFamily="18" charset="0"/>
              </a:rPr>
              <a:t>2 </a:t>
            </a:r>
            <a:r>
              <a:rPr lang="en-US" sz="2800" dirty="0">
                <a:ea typeface="Cambria Math" panose="02040503050406030204" pitchFamily="18" charset="0"/>
              </a:rPr>
              <a:t>(</a:t>
            </a:r>
            <a:r>
              <a:rPr lang="en-US" sz="2800" i="1" dirty="0">
                <a:ea typeface="Cambria Math" panose="02040503050406030204" pitchFamily="18" charset="0"/>
              </a:rPr>
              <a:t>x</a:t>
            </a:r>
            <a:r>
              <a:rPr lang="en-US" sz="2800" dirty="0">
                <a:ea typeface="Cambria Math" panose="02040503050406030204" pitchFamily="18" charset="0"/>
              </a:rPr>
              <a:t>) is </a:t>
            </a:r>
            <a:r>
              <a:rPr lang="en-US" sz="2800" i="1" dirty="0">
                <a:ea typeface="Cambria Math" panose="02040503050406030204" pitchFamily="18" charset="0"/>
              </a:rPr>
              <a:t>O</a:t>
            </a:r>
            <a:r>
              <a:rPr lang="en-US" sz="2800" dirty="0">
                <a:ea typeface="Cambria Math" panose="02040503050406030204" pitchFamily="18" charset="0"/>
              </a:rPr>
              <a:t>(</a:t>
            </a:r>
            <a:r>
              <a:rPr lang="en-US" sz="2800" dirty="0"/>
              <a:t>g</a:t>
            </a:r>
            <a:r>
              <a:rPr lang="en-US" sz="2800" baseline="-25000" dirty="0">
                <a:ea typeface="Cambria Math" panose="02040503050406030204" pitchFamily="18" charset="0"/>
              </a:rPr>
              <a:t>2</a:t>
            </a:r>
            <a:r>
              <a:rPr lang="en-US" sz="2800" dirty="0"/>
              <a:t>(x)) then </a:t>
            </a:r>
            <a:endParaRPr lang="en-US" sz="2800" dirty="0"/>
          </a:p>
          <a:p>
            <a:pPr>
              <a:spcBef>
                <a:spcPts val="600"/>
              </a:spcBef>
            </a:pPr>
            <a:r>
              <a:rPr lang="en-US" sz="2800" dirty="0"/>
              <a:t> 			( </a:t>
            </a:r>
            <a:r>
              <a:rPr lang="en-US" sz="2800" i="1" dirty="0"/>
              <a:t>f</a:t>
            </a:r>
            <a:r>
              <a:rPr lang="en-US" sz="2800" baseline="-25000" dirty="0">
                <a:ea typeface="Cambria Math" panose="02040503050406030204" pitchFamily="18" charset="0"/>
              </a:rPr>
              <a:t>1</a:t>
            </a:r>
            <a:r>
              <a:rPr lang="en-US" sz="2800" dirty="0"/>
              <a:t> + </a:t>
            </a:r>
            <a:r>
              <a:rPr lang="en-US" sz="2800" i="1" dirty="0"/>
              <a:t>f</a:t>
            </a:r>
            <a:r>
              <a:rPr lang="en-US" sz="2800" baseline="-25000" dirty="0">
                <a:ea typeface="Cambria Math" panose="02040503050406030204" pitchFamily="18" charset="0"/>
              </a:rPr>
              <a:t>2</a:t>
            </a:r>
            <a:r>
              <a:rPr lang="en-US" sz="2800" dirty="0"/>
              <a:t> )(</a:t>
            </a:r>
            <a:r>
              <a:rPr lang="en-US" sz="2800" i="1" dirty="0"/>
              <a:t>x</a:t>
            </a:r>
            <a:r>
              <a:rPr lang="en-US" sz="2800" dirty="0"/>
              <a:t>) is </a:t>
            </a:r>
            <a:r>
              <a:rPr lang="en-US" sz="2800" i="1" dirty="0"/>
              <a:t>O</a:t>
            </a:r>
            <a:r>
              <a:rPr lang="en-US" sz="2800" dirty="0"/>
              <a:t>(max(</a:t>
            </a:r>
            <a:r>
              <a:rPr lang="en-US" sz="2800" dirty="0">
                <a:ea typeface="Cambria Math" panose="02040503050406030204" pitchFamily="18" charset="0"/>
              </a:rPr>
              <a:t>|</a:t>
            </a:r>
            <a:r>
              <a:rPr lang="en-US" sz="2800" dirty="0"/>
              <a:t>g</a:t>
            </a:r>
            <a:r>
              <a:rPr lang="en-US" sz="2800" baseline="-25000" dirty="0">
                <a:ea typeface="Cambria Math" panose="02040503050406030204" pitchFamily="18" charset="0"/>
              </a:rPr>
              <a:t>1</a:t>
            </a:r>
            <a:r>
              <a:rPr lang="en-US" sz="2800" dirty="0"/>
              <a:t>(x)</a:t>
            </a:r>
            <a:r>
              <a:rPr lang="en-US" sz="2800" dirty="0">
                <a:ea typeface="Cambria Math" panose="02040503050406030204" pitchFamily="18" charset="0"/>
              </a:rPr>
              <a:t> |,|</a:t>
            </a:r>
            <a:r>
              <a:rPr lang="en-US" sz="2800" dirty="0"/>
              <a:t>g</a:t>
            </a:r>
            <a:r>
              <a:rPr lang="en-US" sz="2800" baseline="-25000" dirty="0">
                <a:ea typeface="Cambria Math" panose="02040503050406030204" pitchFamily="18" charset="0"/>
              </a:rPr>
              <a:t>2</a:t>
            </a:r>
            <a:r>
              <a:rPr lang="en-US" sz="2800" dirty="0"/>
              <a:t>(x)</a:t>
            </a:r>
            <a:r>
              <a:rPr lang="en-US" sz="2800" dirty="0">
                <a:ea typeface="Cambria Math" panose="02040503050406030204" pitchFamily="18" charset="0"/>
              </a:rPr>
              <a:t> |)).</a:t>
            </a:r>
            <a:endParaRPr lang="en-US" sz="2800" dirty="0">
              <a:ea typeface="Cambria Math" panose="02040503050406030204" pitchFamily="18" charset="0"/>
            </a:endParaRPr>
          </a:p>
          <a:p>
            <a:pPr lvl="1">
              <a:spcBef>
                <a:spcPts val="600"/>
              </a:spcBef>
            </a:pPr>
            <a:r>
              <a:rPr lang="en-US" sz="2400" dirty="0"/>
              <a:t>See next slide for proof</a:t>
            </a:r>
            <a:endParaRPr lang="en-US" sz="2400" dirty="0"/>
          </a:p>
          <a:p>
            <a:pPr>
              <a:spcBef>
                <a:spcPts val="600"/>
              </a:spcBef>
            </a:pPr>
            <a:r>
              <a:rPr lang="en-US" sz="2800" dirty="0"/>
              <a:t>If  </a:t>
            </a:r>
            <a:r>
              <a:rPr lang="en-US" sz="2800" i="1" dirty="0"/>
              <a:t>f</a:t>
            </a:r>
            <a:r>
              <a:rPr lang="en-US" sz="2800" baseline="-25000" dirty="0">
                <a:ea typeface="Cambria Math" panose="02040503050406030204" pitchFamily="18" charset="0"/>
              </a:rPr>
              <a:t>1 </a:t>
            </a:r>
            <a:r>
              <a:rPr lang="en-US" sz="2800" dirty="0">
                <a:ea typeface="Cambria Math" panose="02040503050406030204" pitchFamily="18" charset="0"/>
              </a:rPr>
              <a:t>(</a:t>
            </a:r>
            <a:r>
              <a:rPr lang="en-US" sz="2800" i="1" dirty="0">
                <a:ea typeface="Cambria Math" panose="02040503050406030204" pitchFamily="18" charset="0"/>
              </a:rPr>
              <a:t>x</a:t>
            </a:r>
            <a:r>
              <a:rPr lang="en-US" sz="2800" dirty="0">
                <a:ea typeface="Cambria Math" panose="02040503050406030204" pitchFamily="18" charset="0"/>
              </a:rPr>
              <a:t>) </a:t>
            </a:r>
            <a:r>
              <a:rPr lang="en-US" sz="2800" dirty="0"/>
              <a:t>and </a:t>
            </a:r>
            <a:r>
              <a:rPr lang="en-US" sz="2800" i="1" dirty="0"/>
              <a:t>f</a:t>
            </a:r>
            <a:r>
              <a:rPr lang="en-US" sz="2800" baseline="-25000" dirty="0">
                <a:ea typeface="Cambria Math" panose="02040503050406030204" pitchFamily="18" charset="0"/>
              </a:rPr>
              <a:t>2 </a:t>
            </a:r>
            <a:r>
              <a:rPr lang="en-US" sz="2800" dirty="0">
                <a:ea typeface="Cambria Math" panose="02040503050406030204" pitchFamily="18" charset="0"/>
              </a:rPr>
              <a:t>(</a:t>
            </a:r>
            <a:r>
              <a:rPr lang="en-US" sz="2800" i="1" dirty="0">
                <a:ea typeface="Cambria Math" panose="02040503050406030204" pitchFamily="18" charset="0"/>
              </a:rPr>
              <a:t>x</a:t>
            </a:r>
            <a:r>
              <a:rPr lang="en-US" sz="2800" dirty="0">
                <a:ea typeface="Cambria Math" panose="02040503050406030204" pitchFamily="18" charset="0"/>
              </a:rPr>
              <a:t>) are both </a:t>
            </a:r>
            <a:r>
              <a:rPr lang="en-US" sz="2800" i="1" dirty="0">
                <a:ea typeface="Cambria Math" panose="02040503050406030204" pitchFamily="18" charset="0"/>
              </a:rPr>
              <a:t>O</a:t>
            </a:r>
            <a:r>
              <a:rPr lang="en-US" sz="2800" dirty="0">
                <a:ea typeface="Cambria Math" panose="02040503050406030204" pitchFamily="18" charset="0"/>
              </a:rPr>
              <a:t>(</a:t>
            </a:r>
            <a:r>
              <a:rPr lang="en-US" sz="2800" dirty="0"/>
              <a:t>g(</a:t>
            </a:r>
            <a:r>
              <a:rPr lang="en-US" sz="2800" i="1" dirty="0"/>
              <a:t>x</a:t>
            </a:r>
            <a:r>
              <a:rPr lang="en-US" sz="2800" dirty="0"/>
              <a:t>)) then </a:t>
            </a:r>
            <a:endParaRPr lang="en-US" sz="2800" dirty="0"/>
          </a:p>
          <a:p>
            <a:pPr>
              <a:spcBef>
                <a:spcPts val="600"/>
              </a:spcBef>
            </a:pPr>
            <a:r>
              <a:rPr lang="en-US" sz="2800" dirty="0"/>
              <a:t>			</a:t>
            </a:r>
            <a:r>
              <a:rPr lang="en-US" sz="2400" dirty="0"/>
              <a:t>( </a:t>
            </a:r>
            <a:r>
              <a:rPr lang="en-US" sz="2400" i="1" dirty="0"/>
              <a:t>f</a:t>
            </a:r>
            <a:r>
              <a:rPr lang="en-US" sz="2400" baseline="-25000" dirty="0">
                <a:ea typeface="Cambria Math" panose="02040503050406030204" pitchFamily="18" charset="0"/>
              </a:rPr>
              <a:t>1</a:t>
            </a:r>
            <a:r>
              <a:rPr lang="en-US" sz="2400" dirty="0"/>
              <a:t> + </a:t>
            </a:r>
            <a:r>
              <a:rPr lang="en-US" sz="2400" i="1" dirty="0"/>
              <a:t>f</a:t>
            </a:r>
            <a:r>
              <a:rPr lang="en-US" sz="2400" baseline="-25000" dirty="0">
                <a:ea typeface="Cambria Math" panose="02040503050406030204" pitchFamily="18" charset="0"/>
              </a:rPr>
              <a:t>2</a:t>
            </a:r>
            <a:r>
              <a:rPr lang="en-US" sz="2400" dirty="0"/>
              <a:t> )(</a:t>
            </a:r>
            <a:r>
              <a:rPr lang="en-US" sz="2400" i="1" dirty="0"/>
              <a:t>x</a:t>
            </a:r>
            <a:r>
              <a:rPr lang="en-US" sz="2400" dirty="0"/>
              <a:t>) is </a:t>
            </a:r>
            <a:r>
              <a:rPr lang="en-US" sz="2400" i="1" dirty="0"/>
              <a:t>O</a:t>
            </a:r>
            <a:r>
              <a:rPr lang="en-US" sz="2400" dirty="0"/>
              <a:t>(g(</a:t>
            </a:r>
            <a:r>
              <a:rPr lang="en-US" sz="2400" i="1" dirty="0"/>
              <a:t>x</a:t>
            </a:r>
            <a:r>
              <a:rPr lang="en-US" sz="2400" dirty="0"/>
              <a:t>)</a:t>
            </a:r>
            <a:r>
              <a:rPr lang="en-US" sz="2400" dirty="0">
                <a:ea typeface="Cambria Math" panose="02040503050406030204" pitchFamily="18" charset="0"/>
              </a:rPr>
              <a:t>).</a:t>
            </a:r>
            <a:endParaRPr lang="en-US" sz="2400" dirty="0"/>
          </a:p>
          <a:p>
            <a:pPr lvl="1">
              <a:spcBef>
                <a:spcPts val="600"/>
              </a:spcBef>
            </a:pPr>
            <a:r>
              <a:rPr lang="en-US" dirty="0"/>
              <a:t>See text for argument</a:t>
            </a:r>
            <a:endParaRPr lang="en-US" dirty="0"/>
          </a:p>
          <a:p>
            <a:pPr>
              <a:spcBef>
                <a:spcPts val="600"/>
              </a:spcBef>
            </a:pPr>
            <a:r>
              <a:rPr lang="en-US" sz="2800" dirty="0"/>
              <a:t>If  </a:t>
            </a:r>
            <a:r>
              <a:rPr lang="en-US" sz="2800" i="1" dirty="0"/>
              <a:t>f</a:t>
            </a:r>
            <a:r>
              <a:rPr lang="en-US" sz="2800" baseline="-25000" dirty="0">
                <a:ea typeface="Cambria Math" panose="02040503050406030204" pitchFamily="18" charset="0"/>
              </a:rPr>
              <a:t>1 </a:t>
            </a:r>
            <a:r>
              <a:rPr lang="en-US" sz="2800" dirty="0">
                <a:ea typeface="Cambria Math" panose="02040503050406030204" pitchFamily="18" charset="0"/>
              </a:rPr>
              <a:t>(</a:t>
            </a:r>
            <a:r>
              <a:rPr lang="en-US" sz="2800" i="1" dirty="0">
                <a:ea typeface="Cambria Math" panose="02040503050406030204" pitchFamily="18" charset="0"/>
              </a:rPr>
              <a:t>x</a:t>
            </a:r>
            <a:r>
              <a:rPr lang="en-US" sz="2800" dirty="0">
                <a:ea typeface="Cambria Math" panose="02040503050406030204" pitchFamily="18" charset="0"/>
              </a:rPr>
              <a:t>) is </a:t>
            </a:r>
            <a:r>
              <a:rPr lang="en-US" sz="2800" i="1" dirty="0">
                <a:ea typeface="Cambria Math" panose="02040503050406030204" pitchFamily="18" charset="0"/>
              </a:rPr>
              <a:t>O</a:t>
            </a:r>
            <a:r>
              <a:rPr lang="en-US" sz="2800" dirty="0">
                <a:ea typeface="Cambria Math" panose="02040503050406030204" pitchFamily="18" charset="0"/>
              </a:rPr>
              <a:t>(</a:t>
            </a:r>
            <a:r>
              <a:rPr lang="en-US" sz="2800" dirty="0"/>
              <a:t>g</a:t>
            </a:r>
            <a:r>
              <a:rPr lang="en-US" sz="2800" baseline="-25000" dirty="0">
                <a:ea typeface="Cambria Math" panose="02040503050406030204" pitchFamily="18" charset="0"/>
              </a:rPr>
              <a:t>1</a:t>
            </a:r>
            <a:r>
              <a:rPr lang="en-US" sz="2800" dirty="0"/>
              <a:t>(x)) and </a:t>
            </a:r>
            <a:r>
              <a:rPr lang="en-US" sz="2800" i="1" dirty="0"/>
              <a:t>f</a:t>
            </a:r>
            <a:r>
              <a:rPr lang="en-US" sz="2800" baseline="-25000" dirty="0">
                <a:ea typeface="Cambria Math" panose="02040503050406030204" pitchFamily="18" charset="0"/>
              </a:rPr>
              <a:t>2 </a:t>
            </a:r>
            <a:r>
              <a:rPr lang="en-US" sz="2800" dirty="0">
                <a:ea typeface="Cambria Math" panose="02040503050406030204" pitchFamily="18" charset="0"/>
              </a:rPr>
              <a:t>(</a:t>
            </a:r>
            <a:r>
              <a:rPr lang="en-US" sz="2800" i="1" dirty="0">
                <a:ea typeface="Cambria Math" panose="02040503050406030204" pitchFamily="18" charset="0"/>
              </a:rPr>
              <a:t>x</a:t>
            </a:r>
            <a:r>
              <a:rPr lang="en-US" sz="2800" dirty="0">
                <a:ea typeface="Cambria Math" panose="02040503050406030204" pitchFamily="18" charset="0"/>
              </a:rPr>
              <a:t>) is </a:t>
            </a:r>
            <a:r>
              <a:rPr lang="en-US" sz="2800" i="1" dirty="0">
                <a:ea typeface="Cambria Math" panose="02040503050406030204" pitchFamily="18" charset="0"/>
              </a:rPr>
              <a:t>O</a:t>
            </a:r>
            <a:r>
              <a:rPr lang="en-US" sz="2800" dirty="0">
                <a:ea typeface="Cambria Math" panose="02040503050406030204" pitchFamily="18" charset="0"/>
              </a:rPr>
              <a:t>(</a:t>
            </a:r>
            <a:r>
              <a:rPr lang="en-US" sz="2800" dirty="0"/>
              <a:t>g</a:t>
            </a:r>
            <a:r>
              <a:rPr lang="en-US" sz="2800" baseline="-25000" dirty="0">
                <a:ea typeface="Cambria Math" panose="02040503050406030204" pitchFamily="18" charset="0"/>
              </a:rPr>
              <a:t>2</a:t>
            </a:r>
            <a:r>
              <a:rPr lang="en-US" sz="2800" dirty="0"/>
              <a:t>(</a:t>
            </a:r>
            <a:r>
              <a:rPr lang="en-US" sz="2800" i="1" dirty="0"/>
              <a:t>x</a:t>
            </a:r>
            <a:r>
              <a:rPr lang="en-US" sz="2800" dirty="0"/>
              <a:t>)) then </a:t>
            </a:r>
            <a:endParaRPr lang="en-US" sz="2800" dirty="0"/>
          </a:p>
          <a:p>
            <a:pPr>
              <a:spcBef>
                <a:spcPts val="600"/>
              </a:spcBef>
            </a:pPr>
            <a:r>
              <a:rPr lang="en-US" sz="2800" dirty="0"/>
              <a:t>			( </a:t>
            </a:r>
            <a:r>
              <a:rPr lang="en-US" sz="2800" i="1" dirty="0"/>
              <a:t>f</a:t>
            </a:r>
            <a:r>
              <a:rPr lang="en-US" sz="2800" baseline="-25000" dirty="0">
                <a:ea typeface="Cambria Math" panose="02040503050406030204" pitchFamily="18" charset="0"/>
              </a:rPr>
              <a:t>1</a:t>
            </a:r>
            <a:r>
              <a:rPr lang="en-US" sz="2800" dirty="0"/>
              <a:t> </a:t>
            </a:r>
            <a:r>
              <a:rPr lang="en-US" sz="2800" i="1" dirty="0"/>
              <a:t>f</a:t>
            </a:r>
            <a:r>
              <a:rPr lang="en-US" sz="2800" baseline="-25000" dirty="0">
                <a:ea typeface="Cambria Math" panose="02040503050406030204" pitchFamily="18" charset="0"/>
              </a:rPr>
              <a:t>2</a:t>
            </a:r>
            <a:r>
              <a:rPr lang="en-US" sz="2800" dirty="0"/>
              <a:t> )(</a:t>
            </a:r>
            <a:r>
              <a:rPr lang="en-US" sz="2800" i="1" dirty="0"/>
              <a:t>x</a:t>
            </a:r>
            <a:r>
              <a:rPr lang="en-US" sz="2800" dirty="0"/>
              <a:t>) is </a:t>
            </a:r>
            <a:r>
              <a:rPr lang="en-US" sz="2800" i="1" dirty="0"/>
              <a:t>O</a:t>
            </a:r>
            <a:r>
              <a:rPr lang="en-US" sz="2800" dirty="0"/>
              <a:t>(g</a:t>
            </a:r>
            <a:r>
              <a:rPr lang="en-US" sz="2800" baseline="-25000" dirty="0">
                <a:ea typeface="Cambria Math" panose="02040503050406030204" pitchFamily="18" charset="0"/>
              </a:rPr>
              <a:t>1</a:t>
            </a:r>
            <a:r>
              <a:rPr lang="en-US" sz="2800" dirty="0"/>
              <a:t>(x)g</a:t>
            </a:r>
            <a:r>
              <a:rPr lang="en-US" sz="2800" baseline="-25000" dirty="0">
                <a:ea typeface="Cambria Math" panose="02040503050406030204" pitchFamily="18" charset="0"/>
              </a:rPr>
              <a:t>2</a:t>
            </a:r>
            <a:r>
              <a:rPr lang="en-US" sz="2800" dirty="0"/>
              <a:t>(x)</a:t>
            </a:r>
            <a:r>
              <a:rPr lang="en-US" sz="2800" dirty="0">
                <a:ea typeface="Cambria Math" panose="02040503050406030204" pitchFamily="18" charset="0"/>
              </a:rPr>
              <a:t>).</a:t>
            </a:r>
            <a:endParaRPr lang="en-US" sz="2800" dirty="0">
              <a:ea typeface="Cambria Math" panose="02040503050406030204" pitchFamily="18" charset="0"/>
            </a:endParaRPr>
          </a:p>
          <a:p>
            <a:pPr lvl="1">
              <a:spcBef>
                <a:spcPts val="600"/>
              </a:spcBef>
            </a:pPr>
            <a:r>
              <a:rPr lang="en-US" dirty="0"/>
              <a:t>See text for argument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2</a:t>
            </a:r>
            <a:endParaRPr lang="en-IN" sz="1500" dirty="0"/>
          </a:p>
        </p:txBody>
      </p:sp>
      <p:graphicFrame>
        <p:nvGraphicFramePr>
          <p:cNvPr id="14" name="Object 2"/>
          <p:cNvGraphicFramePr>
            <a:graphicFrameLocks noChangeAspect="1"/>
          </p:cNvGraphicFramePr>
          <p:nvPr/>
        </p:nvGraphicFramePr>
        <p:xfrm>
          <a:off x="457200" y="1066800"/>
          <a:ext cx="5310936" cy="949824"/>
        </p:xfrm>
        <a:graphic>
          <a:graphicData uri="http://schemas.openxmlformats.org/presentationml/2006/ole">
            <mc:AlternateContent xmlns:mc="http://schemas.openxmlformats.org/markup-compatibility/2006">
              <mc:Choice xmlns:v="urn:schemas-microsoft-com:vml" Requires="v">
                <p:oleObj spid="_x0000_s8206" name="Equation" r:id="rId1" imgW="74980800" imgH="13411200" progId="Equation.DSMT4">
                  <p:embed/>
                </p:oleObj>
              </mc:Choice>
              <mc:Fallback>
                <p:oleObj name="Equation" r:id="rId1" imgW="74980800" imgH="13411200" progId="Equation.DSMT4">
                  <p:embed/>
                  <p:pic>
                    <p:nvPicPr>
                      <p:cNvPr id="0" name="Object 2"/>
                      <p:cNvPicPr/>
                      <p:nvPr/>
                    </p:nvPicPr>
                    <p:blipFill>
                      <a:blip r:embed="rId2"/>
                      <a:stretch>
                        <a:fillRect/>
                      </a:stretch>
                    </p:blipFill>
                    <p:spPr>
                      <a:xfrm>
                        <a:off x="457200" y="1066800"/>
                        <a:ext cx="5310936" cy="949824"/>
                      </a:xfrm>
                      <a:prstGeom prst="rect">
                        <a:avLst/>
                      </a:prstGeom>
                    </p:spPr>
                  </p:pic>
                </p:oleObj>
              </mc:Fallback>
            </mc:AlternateContent>
          </a:graphicData>
        </a:graphic>
      </p:graphicFrame>
      <p:sp>
        <p:nvSpPr>
          <p:cNvPr id="3" name="Content Placeholder 3"/>
          <p:cNvSpPr>
            <a:spLocks noGrp="1"/>
          </p:cNvSpPr>
          <p:nvPr>
            <p:ph idx="1"/>
          </p:nvPr>
        </p:nvSpPr>
        <p:spPr>
          <a:xfrm>
            <a:off x="457200" y="2251364"/>
            <a:ext cx="8424000" cy="457200"/>
          </a:xfrm>
        </p:spPr>
        <p:txBody>
          <a:bodyPr/>
          <a:lstStyle/>
          <a:p>
            <a:pPr marL="457200" indent="-342900">
              <a:buClr>
                <a:srgbClr val="04617B"/>
              </a:buClr>
              <a:buFont typeface="Arial" panose="020B0604020202020204" pitchFamily="34" charset="0"/>
              <a:buChar char="•"/>
            </a:pPr>
            <a:r>
              <a:rPr lang="en-US" sz="2000" dirty="0"/>
              <a:t>By the definition of big-</a:t>
            </a:r>
            <a:r>
              <a:rPr lang="en-US" sz="2000" i="1" dirty="0"/>
              <a:t>O</a:t>
            </a:r>
            <a:r>
              <a:rPr lang="en-US" sz="2000" dirty="0"/>
              <a:t> notation, there are constants C</a:t>
            </a:r>
            <a:r>
              <a:rPr lang="en-US" sz="2000" baseline="-25000" dirty="0">
                <a:ea typeface="Cambria Math" panose="02040503050406030204" pitchFamily="18" charset="0"/>
              </a:rPr>
              <a:t>1</a:t>
            </a:r>
            <a:r>
              <a:rPr lang="en-US" sz="2000" dirty="0"/>
              <a:t>,C</a:t>
            </a:r>
            <a:r>
              <a:rPr lang="en-US" sz="2000" baseline="-25000" dirty="0">
                <a:ea typeface="Cambria Math" panose="02040503050406030204" pitchFamily="18" charset="0"/>
              </a:rPr>
              <a:t>2 </a:t>
            </a:r>
            <a:r>
              <a:rPr lang="en-US" sz="2000" dirty="0"/>
              <a:t>,</a:t>
            </a:r>
            <a:r>
              <a:rPr lang="en-US" sz="2000" i="1" dirty="0"/>
              <a:t>k</a:t>
            </a:r>
            <a:r>
              <a:rPr lang="en-US" sz="2000" baseline="-25000" dirty="0">
                <a:ea typeface="Cambria Math" panose="02040503050406030204" pitchFamily="18" charset="0"/>
              </a:rPr>
              <a:t>1</a:t>
            </a:r>
            <a:r>
              <a:rPr lang="en-US" sz="2000" dirty="0"/>
              <a:t>,</a:t>
            </a:r>
            <a:r>
              <a:rPr lang="en-US" sz="2000" i="1" dirty="0"/>
              <a:t>k</a:t>
            </a:r>
            <a:r>
              <a:rPr lang="en-US" sz="2000" baseline="-25000" dirty="0">
                <a:ea typeface="Cambria Math" panose="02040503050406030204" pitchFamily="18" charset="0"/>
              </a:rPr>
              <a:t>2 </a:t>
            </a:r>
            <a:r>
              <a:rPr lang="en-US" sz="2000" dirty="0"/>
              <a:t>such that</a:t>
            </a:r>
            <a:endParaRPr lang="en-IN" sz="2000" dirty="0"/>
          </a:p>
        </p:txBody>
      </p:sp>
      <p:graphicFrame>
        <p:nvGraphicFramePr>
          <p:cNvPr id="15" name="Object 4"/>
          <p:cNvGraphicFramePr>
            <a:graphicFrameLocks noChangeAspect="1"/>
          </p:cNvGraphicFramePr>
          <p:nvPr/>
        </p:nvGraphicFramePr>
        <p:xfrm>
          <a:off x="990600" y="2632364"/>
          <a:ext cx="7102872" cy="3000636"/>
        </p:xfrm>
        <a:graphic>
          <a:graphicData uri="http://schemas.openxmlformats.org/presentationml/2006/ole">
            <mc:AlternateContent xmlns:mc="http://schemas.openxmlformats.org/markup-compatibility/2006">
              <mc:Choice xmlns:v="urn:schemas-microsoft-com:vml" Requires="v">
                <p:oleObj spid="_x0000_s8207" name="Equation" r:id="rId3" imgW="100279200" imgH="42367200" progId="Equation.DSMT4">
                  <p:embed/>
                </p:oleObj>
              </mc:Choice>
              <mc:Fallback>
                <p:oleObj name="Equation" r:id="rId3" imgW="100279200" imgH="42367200" progId="Equation.DSMT4">
                  <p:embed/>
                  <p:pic>
                    <p:nvPicPr>
                      <p:cNvPr id="0" name="Object 4"/>
                      <p:cNvPicPr/>
                      <p:nvPr/>
                    </p:nvPicPr>
                    <p:blipFill>
                      <a:blip r:embed="rId4"/>
                      <a:stretch>
                        <a:fillRect/>
                      </a:stretch>
                    </p:blipFill>
                    <p:spPr>
                      <a:xfrm>
                        <a:off x="990600" y="2632364"/>
                        <a:ext cx="7102872" cy="3000636"/>
                      </a:xfrm>
                      <a:prstGeom prst="rect">
                        <a:avLst/>
                      </a:prstGeom>
                    </p:spPr>
                  </p:pic>
                </p:oleObj>
              </mc:Fallback>
            </mc:AlternateContent>
          </a:graphicData>
        </a:graphic>
      </p:graphicFrame>
      <p:sp>
        <p:nvSpPr>
          <p:cNvPr id="4" name="Content Placeholder 5"/>
          <p:cNvSpPr>
            <a:spLocks noGrp="1"/>
          </p:cNvSpPr>
          <p:nvPr>
            <p:ph idx="13"/>
          </p:nvPr>
        </p:nvSpPr>
        <p:spPr>
          <a:xfrm>
            <a:off x="457200" y="5791200"/>
            <a:ext cx="1692000" cy="396000"/>
          </a:xfrm>
        </p:spPr>
        <p:txBody>
          <a:bodyPr/>
          <a:lstStyle/>
          <a:p>
            <a:pPr marL="457200" indent="-342900">
              <a:buClr>
                <a:srgbClr val="04617B"/>
              </a:buClr>
              <a:buFont typeface="Arial" panose="020B0604020202020204" pitchFamily="34" charset="0"/>
              <a:buChar char="•"/>
            </a:pPr>
            <a:r>
              <a:rPr lang="en-US" sz="2000" dirty="0"/>
              <a:t>Therefore</a:t>
            </a:r>
            <a:endParaRPr lang="en-IN" sz="2000" dirty="0"/>
          </a:p>
        </p:txBody>
      </p:sp>
      <p:graphicFrame>
        <p:nvGraphicFramePr>
          <p:cNvPr id="16" name="Object 6"/>
          <p:cNvGraphicFramePr>
            <a:graphicFrameLocks noChangeAspect="1"/>
          </p:cNvGraphicFramePr>
          <p:nvPr/>
        </p:nvGraphicFramePr>
        <p:xfrm>
          <a:off x="2098964" y="5821209"/>
          <a:ext cx="2741613" cy="431800"/>
        </p:xfrm>
        <a:graphic>
          <a:graphicData uri="http://schemas.openxmlformats.org/presentationml/2006/ole">
            <mc:AlternateContent xmlns:mc="http://schemas.openxmlformats.org/markup-compatibility/2006">
              <mc:Choice xmlns:v="urn:schemas-microsoft-com:vml" Requires="v">
                <p:oleObj spid="_x0000_s8208" name="Equation" r:id="rId5" imgW="38709600" imgH="6096000" progId="Equation.DSMT4">
                  <p:embed/>
                </p:oleObj>
              </mc:Choice>
              <mc:Fallback>
                <p:oleObj name="Equation" r:id="rId5" imgW="38709600" imgH="6096000" progId="Equation.DSMT4">
                  <p:embed/>
                  <p:pic>
                    <p:nvPicPr>
                      <p:cNvPr id="0" name="Object 6"/>
                      <p:cNvPicPr/>
                      <p:nvPr/>
                    </p:nvPicPr>
                    <p:blipFill>
                      <a:blip r:embed="rId6"/>
                      <a:stretch>
                        <a:fillRect/>
                      </a:stretch>
                    </p:blipFill>
                    <p:spPr>
                      <a:xfrm>
                        <a:off x="2098964" y="5821209"/>
                        <a:ext cx="2741613" cy="431800"/>
                      </a:xfrm>
                      <a:prstGeom prst="rect">
                        <a:avLst/>
                      </a:prstGeom>
                    </p:spPr>
                  </p:pic>
                </p:oleObj>
              </mc:Fallback>
            </mc:AlternateContent>
          </a:graphicData>
        </a:graphic>
      </p:graphicFrame>
      <p:sp>
        <p:nvSpPr>
          <p:cNvPr id="5" name="Content Placeholder 7"/>
          <p:cNvSpPr>
            <a:spLocks noGrp="1"/>
          </p:cNvSpPr>
          <p:nvPr>
            <p:ph idx="14"/>
          </p:nvPr>
        </p:nvSpPr>
        <p:spPr>
          <a:xfrm>
            <a:off x="4876800" y="5791200"/>
            <a:ext cx="4068000" cy="396000"/>
          </a:xfrm>
        </p:spPr>
        <p:txBody>
          <a:bodyPr/>
          <a:lstStyle/>
          <a:p>
            <a:pPr marL="0" lvl="1" indent="0">
              <a:buClrTx/>
              <a:buNone/>
            </a:pPr>
            <a:r>
              <a:rPr lang="en-US" sz="2000" dirty="0"/>
              <a:t>whenever </a:t>
            </a:r>
            <a:r>
              <a:rPr lang="en-US" sz="2000" i="1" dirty="0"/>
              <a:t>x</a:t>
            </a:r>
            <a:r>
              <a:rPr lang="en-US" sz="2000" dirty="0"/>
              <a:t> &gt; </a:t>
            </a:r>
            <a:r>
              <a:rPr lang="en-US" sz="2000" i="1" dirty="0"/>
              <a:t>k</a:t>
            </a:r>
            <a:r>
              <a:rPr lang="en-US" sz="2000" dirty="0"/>
              <a:t>, where </a:t>
            </a:r>
            <a:r>
              <a:rPr lang="en-US" sz="2000" i="1" dirty="0">
                <a:solidFill>
                  <a:srgbClr val="C00000"/>
                </a:solidFill>
              </a:rPr>
              <a:t>k</a:t>
            </a:r>
            <a:r>
              <a:rPr lang="en-US" sz="2000" dirty="0">
                <a:solidFill>
                  <a:srgbClr val="C00000"/>
                </a:solidFill>
              </a:rPr>
              <a:t> = max(</a:t>
            </a:r>
            <a:r>
              <a:rPr lang="en-US" sz="2000" i="1" dirty="0">
                <a:solidFill>
                  <a:srgbClr val="C00000"/>
                </a:solidFill>
              </a:rPr>
              <a:t>k</a:t>
            </a:r>
            <a:r>
              <a:rPr lang="en-US" sz="2000" baseline="-25000" dirty="0">
                <a:solidFill>
                  <a:srgbClr val="C00000"/>
                </a:solidFill>
                <a:ea typeface="Cambria Math" panose="02040503050406030204" pitchFamily="18" charset="0"/>
              </a:rPr>
              <a:t>1</a:t>
            </a:r>
            <a:r>
              <a:rPr lang="en-US" sz="2000" dirty="0">
                <a:solidFill>
                  <a:srgbClr val="C00000"/>
                </a:solidFill>
              </a:rPr>
              <a:t>,</a:t>
            </a:r>
            <a:r>
              <a:rPr lang="en-US" sz="2000" i="1" dirty="0">
                <a:solidFill>
                  <a:srgbClr val="C00000"/>
                </a:solidFill>
              </a:rPr>
              <a:t>k</a:t>
            </a:r>
            <a:r>
              <a:rPr lang="en-US" sz="2000" baseline="-25000" dirty="0">
                <a:solidFill>
                  <a:srgbClr val="C00000"/>
                </a:solidFill>
                <a:ea typeface="Cambria Math" panose="02040503050406030204" pitchFamily="18" charset="0"/>
              </a:rPr>
              <a:t>2</a:t>
            </a:r>
            <a:r>
              <a:rPr lang="en-US" sz="2000" dirty="0">
                <a:solidFill>
                  <a:srgbClr val="C00000"/>
                </a:solidFill>
              </a:rPr>
              <a:t>).</a:t>
            </a:r>
            <a:endParaRPr lang="en-US" sz="2000" dirty="0">
              <a:solidFill>
                <a:srgbClr val="C00000"/>
              </a:solidFill>
            </a:endParaRPr>
          </a:p>
        </p:txBody>
      </p:sp>
      <p:graphicFrame>
        <p:nvGraphicFramePr>
          <p:cNvPr id="17" name="Object 8"/>
          <p:cNvGraphicFramePr>
            <a:graphicFrameLocks noChangeAspect="1"/>
          </p:cNvGraphicFramePr>
          <p:nvPr/>
        </p:nvGraphicFramePr>
        <p:xfrm>
          <a:off x="5111750" y="3124200"/>
          <a:ext cx="3924300" cy="304800"/>
        </p:xfrm>
        <a:graphic>
          <a:graphicData uri="http://schemas.openxmlformats.org/presentationml/2006/ole">
            <mc:AlternateContent xmlns:mc="http://schemas.openxmlformats.org/markup-compatibility/2006">
              <mc:Choice xmlns:v="urn:schemas-microsoft-com:vml" Requires="v">
                <p:oleObj spid="_x0000_s8209" name="Equation" r:id="rId7" imgW="62788800" imgH="4876800" progId="Equation.DSMT4">
                  <p:embed/>
                </p:oleObj>
              </mc:Choice>
              <mc:Fallback>
                <p:oleObj name="Equation" r:id="rId7" imgW="62788800" imgH="4876800" progId="Equation.DSMT4">
                  <p:embed/>
                  <p:pic>
                    <p:nvPicPr>
                      <p:cNvPr id="0" name="Object 8"/>
                      <p:cNvPicPr/>
                      <p:nvPr/>
                    </p:nvPicPr>
                    <p:blipFill>
                      <a:blip r:embed="rId8"/>
                      <a:stretch>
                        <a:fillRect/>
                      </a:stretch>
                    </p:blipFill>
                    <p:spPr>
                      <a:xfrm>
                        <a:off x="5111750" y="3124200"/>
                        <a:ext cx="3924300" cy="304800"/>
                      </a:xfrm>
                      <a:prstGeom prst="rect">
                        <a:avLst/>
                      </a:prstGeom>
                    </p:spPr>
                  </p:pic>
                </p:oleObj>
              </mc:Fallback>
            </mc:AlternateContent>
          </a:graphicData>
        </a:graphic>
      </p:graphicFrame>
      <p:graphicFrame>
        <p:nvGraphicFramePr>
          <p:cNvPr id="18" name="Object 9"/>
          <p:cNvGraphicFramePr>
            <a:graphicFrameLocks noChangeAspect="1"/>
          </p:cNvGraphicFramePr>
          <p:nvPr/>
        </p:nvGraphicFramePr>
        <p:xfrm>
          <a:off x="5638800" y="4391025"/>
          <a:ext cx="3352800" cy="400050"/>
        </p:xfrm>
        <a:graphic>
          <a:graphicData uri="http://schemas.openxmlformats.org/presentationml/2006/ole">
            <mc:AlternateContent xmlns:mc="http://schemas.openxmlformats.org/markup-compatibility/2006">
              <mc:Choice xmlns:v="urn:schemas-microsoft-com:vml" Requires="v">
                <p:oleObj spid="_x0000_s8210" name="Equation" r:id="rId9" imgW="53644800" imgH="6400800" progId="Equation.DSMT4">
                  <p:embed/>
                </p:oleObj>
              </mc:Choice>
              <mc:Fallback>
                <p:oleObj name="Equation" r:id="rId9" imgW="53644800" imgH="6400800" progId="Equation.DSMT4">
                  <p:embed/>
                  <p:pic>
                    <p:nvPicPr>
                      <p:cNvPr id="0" name="Object 9"/>
                      <p:cNvPicPr/>
                      <p:nvPr/>
                    </p:nvPicPr>
                    <p:blipFill>
                      <a:blip r:embed="rId10"/>
                      <a:stretch>
                        <a:fillRect/>
                      </a:stretch>
                    </p:blipFill>
                    <p:spPr>
                      <a:xfrm>
                        <a:off x="5638800" y="4391025"/>
                        <a:ext cx="3352800" cy="400050"/>
                      </a:xfrm>
                      <a:prstGeom prst="rect">
                        <a:avLst/>
                      </a:prstGeom>
                    </p:spPr>
                  </p:pic>
                </p:oleObj>
              </mc:Fallback>
            </mc:AlternateContent>
          </a:graphicData>
        </a:graphic>
      </p:graphicFrame>
      <p:graphicFrame>
        <p:nvGraphicFramePr>
          <p:cNvPr id="19" name="Object 10"/>
          <p:cNvGraphicFramePr>
            <a:graphicFrameLocks noChangeAspect="1"/>
          </p:cNvGraphicFramePr>
          <p:nvPr/>
        </p:nvGraphicFramePr>
        <p:xfrm>
          <a:off x="4514850" y="5295900"/>
          <a:ext cx="1885950" cy="342900"/>
        </p:xfrm>
        <a:graphic>
          <a:graphicData uri="http://schemas.openxmlformats.org/presentationml/2006/ole">
            <mc:AlternateContent xmlns:mc="http://schemas.openxmlformats.org/markup-compatibility/2006">
              <mc:Choice xmlns:v="urn:schemas-microsoft-com:vml" Requires="v">
                <p:oleObj spid="_x0000_s8211" name="Equation" r:id="rId11" imgW="30175200" imgH="5486400" progId="Equation.DSMT4">
                  <p:embed/>
                </p:oleObj>
              </mc:Choice>
              <mc:Fallback>
                <p:oleObj name="Equation" r:id="rId11" imgW="30175200" imgH="5486400" progId="Equation.DSMT4">
                  <p:embed/>
                  <p:pic>
                    <p:nvPicPr>
                      <p:cNvPr id="0" name="Object 10"/>
                      <p:cNvPicPr/>
                      <p:nvPr/>
                    </p:nvPicPr>
                    <p:blipFill>
                      <a:blip r:embed="rId12"/>
                      <a:stretch>
                        <a:fillRect/>
                      </a:stretch>
                    </p:blipFill>
                    <p:spPr>
                      <a:xfrm>
                        <a:off x="4514850" y="5295900"/>
                        <a:ext cx="1885950" cy="342900"/>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Ordering Functions by Order of Growth</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838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 the functions below in order so that each function is big-O of the next function on the list.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468313" y="2065338"/>
          <a:ext cx="2568575" cy="4564062"/>
        </p:xfrm>
        <a:graphic>
          <a:graphicData uri="http://schemas.openxmlformats.org/presentationml/2006/ole">
            <mc:AlternateContent xmlns:mc="http://schemas.openxmlformats.org/markup-compatibility/2006">
              <mc:Choice xmlns:v="urn:schemas-microsoft-com:vml" Requires="v">
                <p:oleObj spid="_x0000_s9220" name="Equation" r:id="rId1" imgW="36271200" imgH="64312800" progId="Equation.DSMT4">
                  <p:embed/>
                </p:oleObj>
              </mc:Choice>
              <mc:Fallback>
                <p:oleObj name="Equation" r:id="rId1" imgW="36271200" imgH="64312800" progId="Equation.DSMT4">
                  <p:embed/>
                  <p:pic>
                    <p:nvPicPr>
                      <p:cNvPr id="0" name="Object 6"/>
                      <p:cNvPicPr/>
                      <p:nvPr/>
                    </p:nvPicPr>
                    <p:blipFill>
                      <a:blip r:embed="rId2"/>
                      <a:stretch>
                        <a:fillRect/>
                      </a:stretch>
                    </p:blipFill>
                    <p:spPr>
                      <a:xfrm>
                        <a:off x="468313" y="2065338"/>
                        <a:ext cx="2568575" cy="4564062"/>
                      </a:xfrm>
                      <a:prstGeom prst="rect">
                        <a:avLst/>
                      </a:prstGeom>
                      <a:ln>
                        <a:solidFill>
                          <a:srgbClr val="FF0000"/>
                        </a:solidFill>
                      </a:ln>
                    </p:spPr>
                  </p:pic>
                </p:oleObj>
              </mc:Fallback>
            </mc:AlternateContent>
          </a:graphicData>
        </a:graphic>
      </p:graphicFrame>
      <p:sp>
        <p:nvSpPr>
          <p:cNvPr id="4" name="Content Placeholder 4"/>
          <p:cNvSpPr>
            <a:spLocks noGrp="1"/>
          </p:cNvSpPr>
          <p:nvPr>
            <p:ph idx="13"/>
          </p:nvPr>
        </p:nvSpPr>
        <p:spPr>
          <a:xfrm>
            <a:off x="3223679" y="2240280"/>
            <a:ext cx="5654015" cy="838200"/>
          </a:xfrm>
          <a:ln>
            <a:solidFill>
              <a:srgbClr val="FF0000"/>
            </a:solidFill>
          </a:ln>
        </p:spPr>
        <p:txBody>
          <a:bodyPr/>
          <a:lstStyle/>
          <a:p>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solve this exercise by successively finding the function that grows slowest among all those left on the list.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5"/>
              <p:cNvSpPr txBox="1"/>
              <p:nvPr/>
            </p:nvSpPr>
            <p:spPr>
              <a:xfrm>
                <a:off x="3224213" y="3402013"/>
                <a:ext cx="5653087" cy="3216275"/>
              </a:xfrm>
              <a:prstGeom prst="rect">
                <a:avLst/>
              </a:prstGeom>
              <a:ln>
                <a:solidFill>
                  <a:srgbClr val="FF0000"/>
                </a:solidFill>
              </a:ln>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9</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10000</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constant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does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not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increase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with</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5</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log</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slowest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all</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others</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3</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m:t>
                              </m:r>
                            </m:e>
                          </m:d>
                        </m:e>
                        <m:sup>
                          <m:r>
                            <a:rPr lang="zh-CN" altLang="en-US" sz="1600" i="1">
                              <a:solidFill>
                                <a:srgbClr val="000000"/>
                              </a:solidFill>
                              <a:latin typeface="Cambria Math" panose="02040503050406030204" pitchFamily="18" charset="0"/>
                            </a:rPr>
                            <m:t>2</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slowest</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6</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e>
                        <m:sup>
                          <m:r>
                            <a:rPr lang="zh-CN" altLang="en-US" sz="1600" i="1">
                              <a:solidFill>
                                <a:srgbClr val="000000"/>
                              </a:solidFill>
                              <a:latin typeface="Cambria Math" panose="02040503050406030204" pitchFamily="18" charset="0"/>
                            </a:rPr>
                            <m:t>3</m:t>
                          </m:r>
                        </m:sup>
                      </m:sSup>
                      <m:r>
                        <m:rPr>
                          <m:nor/>
                        </m:rPr>
                        <a:rPr lang="zh-CN" altLang="en-US" sz="1600" i="0">
                          <a:solidFill>
                            <a:srgbClr val="000000"/>
                          </a:solidFill>
                          <a:latin typeface="Cambria Math" panose="02040503050406030204" pitchFamily="18" charset="0"/>
                        </a:rPr>
                        <m:t>  </m:t>
                      </m:r>
                    </m:oMath>
                  </m:oMathPara>
                </a14:m>
                <a:endParaRPr lang="en-US" altLang="zh-CN" sz="1600" i="0" dirty="0">
                  <a:solidFill>
                    <a:srgbClr val="000000"/>
                  </a:solidFill>
                  <a:latin typeface="Cambria Math" panose="02040503050406030204" pitchFamily="18" charset="0"/>
                </a:endParaRPr>
              </a:p>
              <a:p>
                <a:r>
                  <a:rPr lang="zh-CN" altLang="en-US" sz="1600" dirty="0">
                    <a:solidFill>
                      <a:srgbClr val="000000"/>
                    </a:solidFill>
                  </a:rPr>
                  <a:t>          </a:t>
                </a:r>
                <a14:m>
                  <m:oMath xmlns:m="http://schemas.openxmlformats.org/officeDocument/2006/math">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largest</m:t>
                    </m:r>
                    <m:r>
                      <m:rPr>
                        <m:nor/>
                      </m:rPr>
                      <a:rPr lang="zh-CN" altLang="en-US" sz="1600" i="0">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m:t>
                        </m:r>
                      </m:e>
                      <m:sup>
                        <m:r>
                          <a:rPr lang="zh-CN" altLang="en-US" sz="1600" i="0">
                            <a:solidFill>
                              <a:srgbClr val="000000"/>
                            </a:solidFill>
                            <a:latin typeface="Cambria Math" panose="02040503050406030204" pitchFamily="18" charset="0"/>
                          </a:rPr>
                          <m:t>3</m:t>
                        </m:r>
                      </m:sup>
                    </m:sSup>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factor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smaller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any</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power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oMath>
                </a14:m>
                <a:br>
                  <a:rPr lang="zh-CN" altLang="en-US"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8</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3</m:t>
                          </m:r>
                        </m:sup>
                      </m:sSup>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a:solidFill>
                                    <a:srgbClr val="000000"/>
                                  </a:solidFill>
                                  <a:latin typeface="Cambria Math" panose="02040503050406030204" pitchFamily="18" charset="0"/>
                                </a:rPr>
                                <m:t>log</m:t>
                              </m:r>
                              <m:r>
                                <m:rPr>
                                  <m:nor/>
                                </m:rPr>
                                <a:rPr lang="zh-CN" altLang="en-US" sz="160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e>
                        <m:sup>
                          <m:r>
                            <a:rPr lang="zh-CN" altLang="en-US" sz="1600" i="1">
                              <a:solidFill>
                                <a:srgbClr val="000000"/>
                              </a:solidFill>
                              <a:latin typeface="Cambria Math" panose="02040503050406030204" pitchFamily="18" charset="0"/>
                            </a:rPr>
                            <m:t>2</m:t>
                          </m:r>
                        </m:sup>
                      </m:sSup>
                      <m:r>
                        <m:rPr>
                          <m:nor/>
                        </m:rPr>
                        <a:rPr lang="zh-CN" altLang="en-US" sz="160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a:solidFill>
                                <a:srgbClr val="000000"/>
                              </a:solidFill>
                              <a:latin typeface="Cambria Math" panose="02040503050406030204" pitchFamily="18" charset="0"/>
                            </a:rPr>
                            <m:t>tied</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with</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the</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one</m:t>
                          </m:r>
                          <m:r>
                            <m:rPr>
                              <m:nor/>
                            </m:rPr>
                            <a:rPr lang="en-US" altLang="zh-CN" sz="1600" b="0" i="0" smtClean="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below</m:t>
                          </m:r>
                        </m:e>
                      </m:d>
                    </m:oMath>
                  </m:oMathPara>
                </a14:m>
                <a:endParaRPr lang="en-US" altLang="zh-CN" sz="1600" i="1" dirty="0">
                  <a:solidFill>
                    <a:srgbClr val="000000"/>
                  </a:solidFill>
                  <a:latin typeface="Cambria Math" panose="02040503050406030204" pitchFamily="18" charset="0"/>
                </a:endParaRPr>
              </a:p>
              <a:p>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2</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8</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3</m:t>
                          </m:r>
                        </m:sup>
                      </m:sSup>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17</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111</m:t>
                      </m:r>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tied</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with</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one</m:t>
                          </m:r>
                          <m:r>
                            <m:rPr>
                              <m:nor/>
                            </m:rPr>
                            <a:rPr lang="en-US" altLang="zh-CN" sz="1600" b="0" i="0" smtClean="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above</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1</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5</m:t>
                              </m:r>
                            </m:e>
                          </m:d>
                        </m:e>
                        <m:sup>
                          <m:r>
                            <a:rPr lang="zh-CN" altLang="en-US" sz="1600" i="1">
                              <a:solidFill>
                                <a:srgbClr val="000000"/>
                              </a:solidFill>
                              <a:latin typeface="Cambria Math" panose="02040503050406030204" pitchFamily="18" charset="0"/>
                            </a:rPr>
                            <m:t>𝑛</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largest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exponential</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function</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4</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2</m:t>
                          </m:r>
                        </m:e>
                        <m:sup>
                          <m:r>
                            <a:rPr lang="zh-CN" altLang="en-US" sz="1600" i="1">
                              <a:solidFill>
                                <a:srgbClr val="000000"/>
                              </a:solidFill>
                              <a:latin typeface="Cambria Math" panose="02040503050406030204" pitchFamily="18" charset="0"/>
                            </a:rPr>
                            <m:t>𝑛</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one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above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since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2</m:t>
                          </m:r>
                          <m:r>
                            <m:rPr>
                              <m:nor/>
                            </m:rPr>
                            <a:rPr lang="zh-CN" altLang="en-US" sz="1600" i="0">
                              <a:solidFill>
                                <a:srgbClr val="000000"/>
                              </a:solidFill>
                              <a:latin typeface="Cambria Math" panose="02040503050406030204" pitchFamily="18" charset="0"/>
                            </a:rPr>
                            <m:t> &gt; </m:t>
                          </m:r>
                          <m:r>
                            <m:rPr>
                              <m:nor/>
                            </m:rPr>
                            <a:rPr lang="zh-CN" altLang="en-US" sz="1600" i="0">
                              <a:solidFill>
                                <a:srgbClr val="000000"/>
                              </a:solidFill>
                              <a:latin typeface="Cambria Math" panose="02040503050406030204" pitchFamily="18" charset="0"/>
                            </a:rPr>
                            <m:t>1</m:t>
                          </m:r>
                          <m:r>
                            <m:rPr>
                              <m:nor/>
                            </m:rPr>
                            <a:rPr lang="zh-CN" altLang="en-US" sz="1600" i="0">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5</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7</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2</m:t>
                          </m:r>
                        </m:e>
                        <m:sup>
                          <m:r>
                            <a:rPr lang="zh-CN" altLang="en-US" sz="1600" i="1">
                              <a:solidFill>
                                <a:srgbClr val="000000"/>
                              </a:solidFill>
                              <a:latin typeface="Cambria Math" panose="02040503050406030204" pitchFamily="18" charset="0"/>
                            </a:rPr>
                            <m:t>𝑛</m:t>
                          </m:r>
                        </m:sup>
                      </m:sSup>
                      <m:d>
                        <m:dPr>
                          <m:ctrlPr>
                            <a:rPr lang="zh-CN" altLang="en-US" sz="1600" i="1">
                              <a:solidFill>
                                <a:srgbClr val="000000"/>
                              </a:solidFill>
                              <a:latin typeface="Cambria Math" panose="02040503050406030204" pitchFamily="18" charset="0"/>
                            </a:rPr>
                          </m:ctrlPr>
                        </m:dPr>
                        <m:e>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r>
                        <m:rPr>
                          <m:nor/>
                        </m:rPr>
                        <a:rPr lang="zh-CN" altLang="en-US" sz="1600" i="0">
                          <a:solidFill>
                            <a:srgbClr val="000000"/>
                          </a:solidFill>
                          <a:latin typeface="Cambria Math" panose="02040503050406030204" pitchFamily="18" charset="0"/>
                        </a:rPr>
                        <m:t>  </m:t>
                      </m:r>
                    </m:oMath>
                  </m:oMathPara>
                </a14:m>
                <a:endParaRPr lang="en-US" altLang="zh-CN" sz="1600" i="0" dirty="0">
                  <a:solidFill>
                    <a:srgbClr val="000000"/>
                  </a:solidFill>
                  <a:latin typeface="Cambria Math" panose="02040503050406030204" pitchFamily="18" charset="0"/>
                </a:endParaRPr>
              </a:p>
              <a:p>
                <a:r>
                  <a:rPr lang="zh-CN" altLang="en-US" sz="1600" dirty="0">
                    <a:solidFill>
                      <a:srgbClr val="000000"/>
                    </a:solidFill>
                  </a:rPr>
                  <a:t>            </a:t>
                </a:r>
                <a14:m>
                  <m:oMath xmlns:m="http://schemas.openxmlformats.org/officeDocument/2006/math">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above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because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1</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factor</m:t>
                    </m:r>
                    <m:r>
                      <a:rPr lang="zh-CN" altLang="en-US" sz="1600" i="1">
                        <a:solidFill>
                          <a:srgbClr val="000000"/>
                        </a:solidFill>
                        <a:latin typeface="Cambria Math" panose="02040503050406030204" pitchFamily="18" charset="0"/>
                      </a:rPr>
                      <m:t>)</m:t>
                    </m:r>
                  </m:oMath>
                </a14:m>
                <a:br>
                  <a:rPr lang="zh-CN" altLang="en-US"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10</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thancn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for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every</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𝑐</m:t>
                      </m:r>
                      <m:r>
                        <a:rPr lang="zh-CN" altLang="en-US" sz="1600" i="1">
                          <a:solidFill>
                            <a:srgbClr val="000000"/>
                          </a:solidFill>
                          <a:latin typeface="Cambria Math" panose="02040503050406030204" pitchFamily="18" charset="0"/>
                        </a:rPr>
                        <m:t>)</m:t>
                      </m:r>
                    </m:oMath>
                  </m:oMathPara>
                </a14:m>
                <a:endParaRPr lang="zh-CN" altLang="en-US" sz="1600" dirty="0"/>
              </a:p>
            </p:txBody>
          </p:sp>
        </mc:Choice>
        <mc:Fallback>
          <p:sp>
            <p:nvSpPr>
              <p:cNvPr id="9" name="Object 5"/>
              <p:cNvSpPr txBox="1">
                <a:spLocks noRot="1" noChangeAspect="1" noMove="1" noResize="1" noEditPoints="1" noAdjustHandles="1" noChangeArrowheads="1" noChangeShapeType="1" noTextEdit="1"/>
              </p:cNvSpPr>
              <p:nvPr/>
            </p:nvSpPr>
            <p:spPr>
              <a:xfrm>
                <a:off x="3224213" y="3402013"/>
                <a:ext cx="5653087" cy="3216275"/>
              </a:xfrm>
              <a:prstGeom prst="rect">
                <a:avLst/>
              </a:prstGeom>
              <a:blipFill rotWithShape="1">
                <a:blip r:embed="rId3"/>
                <a:stretch>
                  <a:fillRect l="-84" t="-148" r="-79" b="-148"/>
                </a:stretch>
              </a:blipFill>
              <a:ln>
                <a:solidFill>
                  <a:srgbClr val="FF0000"/>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3" name="Picture 5" descr="A portrait of Paul Gustav Heinrich Bachman."/>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4" name="Picture 7" descr="A portrait of Donald E. Knuth."/>
          <p:cNvPicPr>
            <a:picLocks noGrp="1" noChangeAspect="1" noChangeArrowheads="1"/>
          </p:cNvPicPr>
          <p:nvPr>
            <p:ph idx="17"/>
          </p:nvPr>
        </p:nvPicPr>
        <p:blipFill>
          <a:blip r:embed="rId3">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21336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a:t>
            </a:r>
            <a:b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numbers. We say that</a:t>
            </a:r>
            <a:b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there are constants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nvGraphicFramePr>
        <p:xfrm>
          <a:off x="3352800" y="2058988"/>
          <a:ext cx="1747838" cy="425450"/>
        </p:xfrm>
        <a:graphic>
          <a:graphicData uri="http://schemas.openxmlformats.org/presentationml/2006/ole">
            <mc:AlternateContent xmlns:mc="http://schemas.openxmlformats.org/markup-compatibility/2006">
              <mc:Choice xmlns:v="urn:schemas-microsoft-com:vml" Requires="v">
                <p:oleObj spid="_x0000_s10246" name="Equation" r:id="rId1" imgW="26212800" imgH="6400800" progId="Equation.DSMT4">
                  <p:embed/>
                </p:oleObj>
              </mc:Choice>
              <mc:Fallback>
                <p:oleObj name="Equation" r:id="rId1" imgW="26212800" imgH="6400800" progId="Equation.DSMT4">
                  <p:embed/>
                  <p:pic>
                    <p:nvPicPr>
                      <p:cNvPr id="0" name="Object 6"/>
                      <p:cNvPicPr/>
                      <p:nvPr/>
                    </p:nvPicPr>
                    <p:blipFill>
                      <a:blip r:embed="rId2"/>
                      <a:stretch>
                        <a:fillRect/>
                      </a:stretch>
                    </p:blipFill>
                    <p:spPr>
                      <a:xfrm>
                        <a:off x="3352800" y="2058988"/>
                        <a:ext cx="1747838" cy="425450"/>
                      </a:xfrm>
                      <a:prstGeom prst="rect">
                        <a:avLst/>
                      </a:prstGeom>
                    </p:spPr>
                  </p:pic>
                </p:oleObj>
              </mc:Fallback>
            </mc:AlternateContent>
          </a:graphicData>
        </a:graphic>
      </p:graphicFrame>
      <p:graphicFrame>
        <p:nvGraphicFramePr>
          <p:cNvPr id="10" name="Object 4"/>
          <p:cNvGraphicFramePr>
            <a:graphicFrameLocks noChangeAspect="1"/>
          </p:cNvGraphicFramePr>
          <p:nvPr/>
        </p:nvGraphicFramePr>
        <p:xfrm>
          <a:off x="1020762" y="2819977"/>
          <a:ext cx="1951038" cy="385763"/>
        </p:xfrm>
        <a:graphic>
          <a:graphicData uri="http://schemas.openxmlformats.org/presentationml/2006/ole">
            <mc:AlternateContent xmlns:mc="http://schemas.openxmlformats.org/markup-compatibility/2006">
              <mc:Choice xmlns:v="urn:schemas-microsoft-com:vml" Requires="v">
                <p:oleObj spid="_x0000_s10247" name="Equation" r:id="rId3" imgW="29260800" imgH="5791200" progId="Equation.DSMT4">
                  <p:embed/>
                </p:oleObj>
              </mc:Choice>
              <mc:Fallback>
                <p:oleObj name="Equation" r:id="rId3" imgW="29260800" imgH="5791200" progId="Equation.DSMT4">
                  <p:embed/>
                  <p:pic>
                    <p:nvPicPr>
                      <p:cNvPr id="0" name="Object 6"/>
                      <p:cNvPicPr/>
                      <p:nvPr/>
                    </p:nvPicPr>
                    <p:blipFill>
                      <a:blip r:embed="rId4"/>
                      <a:stretch>
                        <a:fillRect/>
                      </a:stretch>
                    </p:blipFill>
                    <p:spPr>
                      <a:xfrm>
                        <a:off x="1020762" y="2819977"/>
                        <a:ext cx="1951038" cy="385763"/>
                      </a:xfrm>
                      <a:prstGeom prst="rect">
                        <a:avLst/>
                      </a:prstGeom>
                    </p:spPr>
                  </p:pic>
                </p:oleObj>
              </mc:Fallback>
            </mc:AlternateContent>
          </a:graphicData>
        </a:graphic>
      </p:graphicFrame>
      <p:sp>
        <p:nvSpPr>
          <p:cNvPr id="4" name="Content Placeholder 5"/>
          <p:cNvSpPr>
            <a:spLocks noGrp="1"/>
          </p:cNvSpPr>
          <p:nvPr>
            <p:ph idx="13"/>
          </p:nvPr>
        </p:nvSpPr>
        <p:spPr>
          <a:xfrm>
            <a:off x="3061854" y="2727108"/>
            <a:ext cx="18288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6"/>
          <p:cNvSpPr>
            <a:spLocks noGrp="1"/>
          </p:cNvSpPr>
          <p:nvPr>
            <p:ph idx="14"/>
          </p:nvPr>
        </p:nvSpPr>
        <p:spPr>
          <a:xfrm>
            <a:off x="489857" y="4049448"/>
            <a:ext cx="8229600" cy="1817952"/>
          </a:xfrm>
          <a:ln>
            <a:solidFill>
              <a:srgbClr val="FF0000"/>
            </a:solidFill>
          </a:ln>
        </p:spPr>
        <p:txBody>
          <a:bodyPr/>
          <a:lstStyle/>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big-Omega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gives an upper bound on the growth of a function, while Big-Omega gives a lower bound.</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Big-Omega tells us that a function grows at least as fast as another.</a:t>
            </a:r>
            <a:endPar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7"/>
          <p:cNvSpPr>
            <a:spLocks noGrp="1"/>
          </p:cNvSpPr>
          <p:nvPr>
            <p:ph idx="15"/>
          </p:nvPr>
        </p:nvSpPr>
        <p:spPr>
          <a:xfrm>
            <a:off x="6190863" y="2104678"/>
            <a:ext cx="2232000" cy="914400"/>
          </a:xfrm>
          <a:ln w="19050">
            <a:solidFill>
              <a:srgbClr val="0B508F"/>
            </a:solidFill>
          </a:ln>
        </p:spPr>
        <p:txBody>
          <a:bodyPr/>
          <a:lstStyle/>
          <a:p>
            <a:r>
              <a:rPr lang="el-GR"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Ω</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is the upper case version of the lower case Greek letter </a:t>
            </a:r>
            <a:r>
              <a:rPr lang="el-GR"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ω</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15234"/>
            <a:ext cx="4140000" cy="5400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nvGraphicFramePr>
        <p:xfrm>
          <a:off x="4300337" y="1406944"/>
          <a:ext cx="2869920" cy="482400"/>
        </p:xfrm>
        <a:graphic>
          <a:graphicData uri="http://schemas.openxmlformats.org/presentationml/2006/ole">
            <mc:AlternateContent xmlns:mc="http://schemas.openxmlformats.org/markup-compatibility/2006">
              <mc:Choice xmlns:v="urn:schemas-microsoft-com:vml" Requires="v">
                <p:oleObj spid="_x0000_s11274" name="Equation" r:id="rId1" imgW="34442400" imgH="5791200" progId="Equation.DSMT4">
                  <p:embed/>
                </p:oleObj>
              </mc:Choice>
              <mc:Fallback>
                <p:oleObj name="Equation" r:id="rId1" imgW="34442400" imgH="5791200" progId="Equation.DSMT4">
                  <p:embed/>
                  <p:pic>
                    <p:nvPicPr>
                      <p:cNvPr id="0" name="Object 3"/>
                      <p:cNvPicPr/>
                      <p:nvPr/>
                    </p:nvPicPr>
                    <p:blipFill>
                      <a:blip r:embed="rId2"/>
                      <a:stretch>
                        <a:fillRect/>
                      </a:stretch>
                    </p:blipFill>
                    <p:spPr>
                      <a:xfrm>
                        <a:off x="4300337" y="1406944"/>
                        <a:ext cx="2869920" cy="482400"/>
                      </a:xfrm>
                      <a:prstGeom prst="rect">
                        <a:avLst/>
                      </a:prstGeom>
                    </p:spPr>
                  </p:pic>
                </p:oleObj>
              </mc:Fallback>
            </mc:AlternateContent>
          </a:graphicData>
        </a:graphic>
      </p:graphicFrame>
      <p:graphicFrame>
        <p:nvGraphicFramePr>
          <p:cNvPr id="10" name="Object 4"/>
          <p:cNvGraphicFramePr>
            <a:graphicFrameLocks noChangeAspect="1"/>
          </p:cNvGraphicFramePr>
          <p:nvPr/>
        </p:nvGraphicFramePr>
        <p:xfrm>
          <a:off x="666750" y="1853623"/>
          <a:ext cx="3453840" cy="532800"/>
        </p:xfrm>
        <a:graphic>
          <a:graphicData uri="http://schemas.openxmlformats.org/presentationml/2006/ole">
            <mc:AlternateContent xmlns:mc="http://schemas.openxmlformats.org/markup-compatibility/2006">
              <mc:Choice xmlns:v="urn:schemas-microsoft-com:vml" Requires="v">
                <p:oleObj spid="_x0000_s11275" name="Equation" r:id="rId3" imgW="41452800" imgH="6400800" progId="Equation.DSMT4">
                  <p:embed/>
                </p:oleObj>
              </mc:Choice>
              <mc:Fallback>
                <p:oleObj name="Equation" r:id="rId3" imgW="41452800" imgH="6400800" progId="Equation.DSMT4">
                  <p:embed/>
                  <p:pic>
                    <p:nvPicPr>
                      <p:cNvPr id="0" name="Object 4"/>
                      <p:cNvPicPr/>
                      <p:nvPr/>
                    </p:nvPicPr>
                    <p:blipFill>
                      <a:blip r:embed="rId4"/>
                      <a:stretch>
                        <a:fillRect/>
                      </a:stretch>
                    </p:blipFill>
                    <p:spPr>
                      <a:xfrm>
                        <a:off x="666750" y="1853623"/>
                        <a:ext cx="3453840" cy="532800"/>
                      </a:xfrm>
                      <a:prstGeom prst="rect">
                        <a:avLst/>
                      </a:prstGeom>
                    </p:spPr>
                  </p:pic>
                </p:oleObj>
              </mc:Fallback>
            </mc:AlternateContent>
          </a:graphicData>
        </a:graphic>
      </p:graphicFrame>
      <p:sp>
        <p:nvSpPr>
          <p:cNvPr id="4" name="Content Placeholder 5"/>
          <p:cNvSpPr>
            <a:spLocks noGrp="1"/>
          </p:cNvSpPr>
          <p:nvPr>
            <p:ph idx="13"/>
          </p:nvPr>
        </p:nvSpPr>
        <p:spPr>
          <a:xfrm>
            <a:off x="457200" y="2716483"/>
            <a:ext cx="1764000" cy="5400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Object 6"/>
          <p:cNvGraphicFramePr>
            <a:graphicFrameLocks noChangeAspect="1"/>
          </p:cNvGraphicFramePr>
          <p:nvPr/>
        </p:nvGraphicFramePr>
        <p:xfrm>
          <a:off x="2205036" y="2774083"/>
          <a:ext cx="4291920" cy="482400"/>
        </p:xfrm>
        <a:graphic>
          <a:graphicData uri="http://schemas.openxmlformats.org/presentationml/2006/ole">
            <mc:AlternateContent xmlns:mc="http://schemas.openxmlformats.org/markup-compatibility/2006">
              <mc:Choice xmlns:v="urn:schemas-microsoft-com:vml" Requires="v">
                <p:oleObj spid="_x0000_s11276" name="Equation" r:id="rId5" imgW="51511200" imgH="5791200" progId="Equation.DSMT4">
                  <p:embed/>
                </p:oleObj>
              </mc:Choice>
              <mc:Fallback>
                <p:oleObj name="Equation" r:id="rId5" imgW="51511200" imgH="5791200" progId="Equation.DSMT4">
                  <p:embed/>
                  <p:pic>
                    <p:nvPicPr>
                      <p:cNvPr id="0" name="Object 6"/>
                      <p:cNvPicPr/>
                      <p:nvPr/>
                    </p:nvPicPr>
                    <p:blipFill>
                      <a:blip r:embed="rId6"/>
                      <a:stretch>
                        <a:fillRect/>
                      </a:stretch>
                    </p:blipFill>
                    <p:spPr>
                      <a:xfrm>
                        <a:off x="2205036" y="2774083"/>
                        <a:ext cx="4291920" cy="482400"/>
                      </a:xfrm>
                      <a:prstGeom prst="rect">
                        <a:avLst/>
                      </a:prstGeom>
                    </p:spPr>
                  </p:pic>
                </p:oleObj>
              </mc:Fallback>
            </mc:AlternateContent>
          </a:graphicData>
        </a:graphic>
      </p:graphicFrame>
      <p:sp>
        <p:nvSpPr>
          <p:cNvPr id="5" name="Content Placeholder 7"/>
          <p:cNvSpPr>
            <a:spLocks noGrp="1"/>
          </p:cNvSpPr>
          <p:nvPr>
            <p:ph idx="14"/>
          </p:nvPr>
        </p:nvSpPr>
        <p:spPr>
          <a:xfrm>
            <a:off x="457200" y="3117600"/>
            <a:ext cx="4800600" cy="5400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 real numbers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8"/>
          <p:cNvSpPr>
            <a:spLocks noGrp="1"/>
          </p:cNvSpPr>
          <p:nvPr>
            <p:ph idx="15"/>
          </p:nvPr>
        </p:nvSpPr>
        <p:spPr>
          <a:xfrm>
            <a:off x="383220" y="4117633"/>
            <a:ext cx="3960000" cy="540000"/>
          </a:xfrm>
        </p:spPr>
        <p:txBody>
          <a:bodyPr/>
          <a:lstStyle/>
          <a:p>
            <a:pPr marL="114935">
              <a:buClr>
                <a:srgbClr val="04617B"/>
              </a:buClr>
            </a:pP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it also the case that</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9"/>
          <p:cNvGraphicFramePr>
            <a:graphicFrameLocks noChangeAspect="1"/>
          </p:cNvGraphicFramePr>
          <p:nvPr/>
        </p:nvGraphicFramePr>
        <p:xfrm>
          <a:off x="3830537" y="4131436"/>
          <a:ext cx="3809520" cy="558720"/>
        </p:xfrm>
        <a:graphic>
          <a:graphicData uri="http://schemas.openxmlformats.org/presentationml/2006/ole">
            <mc:AlternateContent xmlns:mc="http://schemas.openxmlformats.org/markup-compatibility/2006">
              <mc:Choice xmlns:v="urn:schemas-microsoft-com:vml" Requires="v">
                <p:oleObj spid="_x0000_s11277" name="Equation" r:id="rId7" imgW="45720000" imgH="6705600" progId="Equation.DSMT4">
                  <p:embed/>
                </p:oleObj>
              </mc:Choice>
              <mc:Fallback>
                <p:oleObj name="Equation" r:id="rId7" imgW="45720000" imgH="6705600" progId="Equation.DSMT4">
                  <p:embed/>
                  <p:pic>
                    <p:nvPicPr>
                      <p:cNvPr id="0" name="Object 9"/>
                      <p:cNvPicPr/>
                      <p:nvPr/>
                    </p:nvPicPr>
                    <p:blipFill>
                      <a:blip r:embed="rId8"/>
                      <a:stretch>
                        <a:fillRect/>
                      </a:stretch>
                    </p:blipFill>
                    <p:spPr>
                      <a:xfrm>
                        <a:off x="3830537" y="4131436"/>
                        <a:ext cx="3809520" cy="558720"/>
                      </a:xfrm>
                      <a:prstGeom prst="rect">
                        <a:avLst/>
                      </a:prstGeom>
                    </p:spPr>
                  </p:pic>
                </p:oleObj>
              </mc:Fallback>
            </mc:AlternateContent>
          </a:graphicData>
        </a:graphic>
      </p:graphicFrame>
      <p:sp>
        <p:nvSpPr>
          <p:cNvPr id="14" name="文本框 13"/>
          <p:cNvSpPr txBox="1"/>
          <p:nvPr/>
        </p:nvSpPr>
        <p:spPr>
          <a:xfrm>
            <a:off x="304800" y="4623649"/>
            <a:ext cx="8534400" cy="1200329"/>
          </a:xfrm>
          <a:prstGeom prst="rect">
            <a:avLst/>
          </a:prstGeom>
          <a:noFill/>
          <a:ln>
            <a:solidFill>
              <a:schemeClr val="bg1"/>
            </a:solidFill>
          </a:ln>
        </p:spPr>
        <p:txBody>
          <a:bodyPr wrap="square">
            <a:spAutoFit/>
          </a:bodyPr>
          <a:lstStyle/>
          <a:p>
            <a:endPar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1*</a:t>
            </a:r>
            <a:r>
              <a:rPr lang="zh-CN" altLang="en-US"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8</a:t>
            </a: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 </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+5</a:t>
            </a: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+7), taking C=1 and </a:t>
            </a:r>
            <a:r>
              <a:rPr lang="en-US" altLang="zh-CN" sz="2400"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k</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a:t>
            </a:r>
            <a:r>
              <a:rPr lang="en-US" altLang="zh-CN" sz="2400"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altLang="zh-CN" sz="24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numbers. The function</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nvGraphicFramePr>
        <p:xfrm>
          <a:off x="1600200" y="2131761"/>
          <a:ext cx="7391400" cy="533400"/>
        </p:xfrm>
        <a:graphic>
          <a:graphicData uri="http://schemas.openxmlformats.org/presentationml/2006/ole">
            <mc:AlternateContent xmlns:mc="http://schemas.openxmlformats.org/markup-compatibility/2006">
              <mc:Choice xmlns:v="urn:schemas-microsoft-com:vml" Requires="v">
                <p:oleObj spid="_x0000_s12294" name="Equation" r:id="rId1" imgW="88696800" imgH="6400800" progId="Equation.DSMT4">
                  <p:embed/>
                </p:oleObj>
              </mc:Choice>
              <mc:Fallback>
                <p:oleObj name="Equation" r:id="rId1" imgW="88696800" imgH="6400800" progId="Equation.DSMT4">
                  <p:embed/>
                  <p:pic>
                    <p:nvPicPr>
                      <p:cNvPr id="0" name="Object 9"/>
                      <p:cNvPicPr/>
                      <p:nvPr/>
                    </p:nvPicPr>
                    <p:blipFill>
                      <a:blip r:embed="rId2"/>
                      <a:stretch>
                        <a:fillRect/>
                      </a:stretch>
                    </p:blipFill>
                    <p:spPr>
                      <a:xfrm>
                        <a:off x="1600200" y="2131761"/>
                        <a:ext cx="7391400" cy="533400"/>
                      </a:xfrm>
                      <a:prstGeom prst="rect">
                        <a:avLst/>
                      </a:prstGeom>
                    </p:spPr>
                  </p:pic>
                </p:oleObj>
              </mc:Fallback>
            </mc:AlternateContent>
          </a:graphicData>
        </a:graphic>
      </p:graphicFrame>
      <p:sp>
        <p:nvSpPr>
          <p:cNvPr id="4" name="Content Placeholder 4"/>
          <p:cNvSpPr>
            <a:spLocks noGrp="1"/>
          </p:cNvSpPr>
          <p:nvPr>
            <p:ph idx="13"/>
          </p:nvPr>
        </p:nvSpPr>
        <p:spPr>
          <a:xfrm>
            <a:off x="457200" y="2819400"/>
            <a:ext cx="8229600" cy="79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big-Theta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also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also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of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Object 5"/>
          <p:cNvGraphicFramePr>
            <a:graphicFrameLocks noChangeAspect="1"/>
          </p:cNvGraphicFramePr>
          <p:nvPr/>
        </p:nvGraphicFramePr>
        <p:xfrm>
          <a:off x="533400" y="4038600"/>
          <a:ext cx="2159000" cy="533400"/>
        </p:xfrm>
        <a:graphic>
          <a:graphicData uri="http://schemas.openxmlformats.org/presentationml/2006/ole">
            <mc:AlternateContent xmlns:mc="http://schemas.openxmlformats.org/markup-compatibility/2006">
              <mc:Choice xmlns:v="urn:schemas-microsoft-com:vml" Requires="v">
                <p:oleObj spid="_x0000_s12295" name="Equation" r:id="rId3" imgW="25908000" imgH="6400800" progId="Equation.DSMT4">
                  <p:embed/>
                </p:oleObj>
              </mc:Choice>
              <mc:Fallback>
                <p:oleObj name="Equation" r:id="rId3" imgW="25908000" imgH="6400800" progId="Equation.DSMT4">
                  <p:embed/>
                  <p:pic>
                    <p:nvPicPr>
                      <p:cNvPr id="0" name="Object 9"/>
                      <p:cNvPicPr/>
                      <p:nvPr/>
                    </p:nvPicPr>
                    <p:blipFill>
                      <a:blip r:embed="rId4"/>
                      <a:stretch>
                        <a:fillRect/>
                      </a:stretch>
                    </p:blipFill>
                    <p:spPr>
                      <a:xfrm>
                        <a:off x="533400" y="4038600"/>
                        <a:ext cx="2159000" cy="533400"/>
                      </a:xfrm>
                      <a:prstGeom prst="rect">
                        <a:avLst/>
                      </a:prstGeom>
                    </p:spPr>
                  </p:pic>
                </p:oleObj>
              </mc:Fallback>
            </mc:AlternateContent>
          </a:graphicData>
        </a:graphic>
      </p:graphicFrame>
      <p:sp>
        <p:nvSpPr>
          <p:cNvPr id="5" name="Content Placeholder 6"/>
          <p:cNvSpPr>
            <a:spLocks noGrp="1"/>
          </p:cNvSpPr>
          <p:nvPr>
            <p:ph idx="14"/>
          </p:nvPr>
        </p:nvSpPr>
        <p:spPr>
          <a:xfrm>
            <a:off x="2743200" y="4082460"/>
            <a:ext cx="5715000" cy="44568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and only if there exists constants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7"/>
          <p:cNvSpPr>
            <a:spLocks noGrp="1"/>
          </p:cNvSpPr>
          <p:nvPr>
            <p:ph idx="15"/>
          </p:nvPr>
        </p:nvSpPr>
        <p:spPr>
          <a:xfrm>
            <a:off x="381000" y="4038600"/>
            <a:ext cx="8229600" cy="1524000"/>
          </a:xfrm>
          <a:ln>
            <a:solidFill>
              <a:srgbClr val="FF0000"/>
            </a:solidFill>
          </a:ln>
        </p:spPr>
        <p:txBody>
          <a:bodyPr/>
          <a:lstStyle/>
          <a:p>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such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follows from the definitions of 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big-Omega.</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8"/>
          <p:cNvSpPr>
            <a:spLocks noGrp="1"/>
          </p:cNvSpPr>
          <p:nvPr>
            <p:ph idx="16"/>
          </p:nvPr>
        </p:nvSpPr>
        <p:spPr>
          <a:xfrm>
            <a:off x="6984124" y="418596"/>
            <a:ext cx="2133600" cy="864000"/>
          </a:xfrm>
          <a:ln w="19050">
            <a:solidFill>
              <a:srgbClr val="0B508F"/>
            </a:solidFill>
          </a:ln>
        </p:spPr>
        <p:txBody>
          <a:bodyPr anchor="ctr"/>
          <a:lstStyle/>
          <a:p>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l-GR"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Θ</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is the upper case version of the lower case Greek letter </a:t>
            </a:r>
            <a:r>
              <a:rPr lang="el-GR"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θ</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468" y="1273921"/>
            <a:ext cx="8809332" cy="457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 of the first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positive integers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l-GR"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Θ</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304800" y="2006431"/>
            <a:ext cx="8229600" cy="2016000"/>
          </a:xfrm>
        </p:spPr>
        <p:txBody>
          <a:bodyPr/>
          <a:lstStyle/>
          <a:p>
            <a:pPr>
              <a:spcBef>
                <a:spcPts val="3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have already shown that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altLang="zh-CN"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show that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Ω</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need a positive constant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for sufficiently large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Summing only the terms greater than</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/2 we obtain the inequality</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graphicFrame>
        <p:nvGraphicFramePr>
          <p:cNvPr id="13" name="Object 4"/>
          <p:cNvGraphicFramePr>
            <a:graphicFrameLocks noChangeAspect="1"/>
          </p:cNvGraphicFramePr>
          <p:nvPr/>
        </p:nvGraphicFramePr>
        <p:xfrm>
          <a:off x="1752600" y="3962253"/>
          <a:ext cx="4730750" cy="1965325"/>
        </p:xfrm>
        <a:graphic>
          <a:graphicData uri="http://schemas.openxmlformats.org/presentationml/2006/ole">
            <mc:AlternateContent xmlns:mc="http://schemas.openxmlformats.org/markup-compatibility/2006">
              <mc:Choice xmlns:v="urn:schemas-microsoft-com:vml" Requires="v">
                <p:oleObj spid="_x0000_s13316" name="Equation" r:id="rId1" imgW="63093600" imgH="26212800" progId="Equation.DSMT4">
                  <p:embed/>
                </p:oleObj>
              </mc:Choice>
              <mc:Fallback>
                <p:oleObj name="Equation" r:id="rId1" imgW="63093600" imgH="26212800" progId="Equation.DSMT4">
                  <p:embed/>
                  <p:pic>
                    <p:nvPicPr>
                      <p:cNvPr id="0" name="Object 4"/>
                      <p:cNvPicPr/>
                      <p:nvPr/>
                    </p:nvPicPr>
                    <p:blipFill>
                      <a:blip r:embed="rId2"/>
                      <a:stretch>
                        <a:fillRect/>
                      </a:stretch>
                    </p:blipFill>
                    <p:spPr>
                      <a:xfrm>
                        <a:off x="1752600" y="3962253"/>
                        <a:ext cx="4730750" cy="1965325"/>
                      </a:xfrm>
                      <a:prstGeom prst="rect">
                        <a:avLst/>
                      </a:prstGeom>
                      <a:ln>
                        <a:solidFill>
                          <a:srgbClr val="FF0000"/>
                        </a:solidFill>
                      </a:ln>
                    </p:spPr>
                  </p:pic>
                </p:oleObj>
              </mc:Fallback>
            </mc:AlternateContent>
          </a:graphicData>
        </a:graphic>
      </p:graphicFrame>
      <p:sp>
        <p:nvSpPr>
          <p:cNvPr id="5" name="Content Placeholder 5"/>
          <p:cNvSpPr>
            <a:spLocks noGrp="1"/>
          </p:cNvSpPr>
          <p:nvPr>
            <p:ph idx="14"/>
          </p:nvPr>
        </p:nvSpPr>
        <p:spPr>
          <a:xfrm>
            <a:off x="457200" y="5867400"/>
            <a:ext cx="8229600" cy="685800"/>
          </a:xfrm>
        </p:spPr>
        <p:txBody>
          <a:bodyPr/>
          <a:lstStyle/>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Taking C =¼, f(</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C</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all positive integers n. Hence, f(</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Ω(</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we can conclude that f(n) is </a:t>
            </a:r>
            <a:r>
              <a:rPr lang="el-G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579984"/>
            <a:ext cx="8229600" cy="5257800"/>
          </a:xfrm>
        </p:spPr>
        <p:txBody>
          <a:bodyPr/>
          <a:lstStyle/>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 finite set of precise instructions for performing a computation or for solving a problem.</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an algorithm for finding the maximum value in a finite sequence of integers.</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 the following steps:</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 the temporary maximum equal to the first integer in the sequence.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Compare the next integer in the sequence to the temporary maximum.</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428750" lvl="3" indent="-514350">
              <a:spcBef>
                <a:spcPts val="0"/>
              </a:spcBef>
              <a:buClr>
                <a:srgbClr val="04617B"/>
              </a:buCl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it is larger than the temporary maximum, set the temporary maximum equal to this integer.</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Repeat the previous step if there are more integers. If not, stop.</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the algorithm terminates, the temporary maximum is the largest integer in the sequence.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panose="05050102010706020507"/>
            </a:endParaRPr>
          </a:p>
        </p:txBody>
      </p:sp>
      <p:pic>
        <p:nvPicPr>
          <p:cNvPr id="15" name="Picture 3" descr="A portrait of Abu Ja'far Mohammed ibn Musa al-Khowarizmi."/>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5105400" y="166852"/>
            <a:ext cx="928468" cy="106837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143400" y="182880"/>
            <a:ext cx="2772000" cy="1005840"/>
          </a:xfrm>
        </p:spPr>
        <p:txBody>
          <a:bodyPr/>
          <a:lstStyle/>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Ja’far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Mohammed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Ibin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Musa Al-</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Khowarizmi</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(780-850)</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3911600" cy="9906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根据定义</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Object 3"/>
          <p:cNvGraphicFramePr>
            <a:graphicFrameLocks noChangeAspect="1"/>
          </p:cNvGraphicFramePr>
          <p:nvPr/>
        </p:nvGraphicFramePr>
        <p:xfrm>
          <a:off x="3810000" y="1295400"/>
          <a:ext cx="3911600" cy="558800"/>
        </p:xfrm>
        <a:graphic>
          <a:graphicData uri="http://schemas.openxmlformats.org/presentationml/2006/ole">
            <mc:AlternateContent xmlns:mc="http://schemas.openxmlformats.org/markup-compatibility/2006">
              <mc:Choice xmlns:v="urn:schemas-microsoft-com:vml" Requires="v">
                <p:oleObj spid="_x0000_s14342" name="Equation" r:id="rId1" imgW="46939200" imgH="6705600" progId="Equation.DSMT4">
                  <p:embed/>
                </p:oleObj>
              </mc:Choice>
              <mc:Fallback>
                <p:oleObj name="Equation" r:id="rId1" imgW="46939200" imgH="6705600" progId="Equation.DSMT4">
                  <p:embed/>
                  <p:pic>
                    <p:nvPicPr>
                      <p:cNvPr id="0" name="Object 3"/>
                      <p:cNvPicPr/>
                      <p:nvPr/>
                    </p:nvPicPr>
                    <p:blipFill>
                      <a:blip r:embed="rId2"/>
                      <a:stretch>
                        <a:fillRect/>
                      </a:stretch>
                    </p:blipFill>
                    <p:spPr>
                      <a:xfrm>
                        <a:off x="3810000" y="1295400"/>
                        <a:ext cx="3911600" cy="558800"/>
                      </a:xfrm>
                      <a:prstGeom prst="rect">
                        <a:avLst/>
                      </a:prstGeom>
                    </p:spPr>
                  </p:pic>
                </p:oleObj>
              </mc:Fallback>
            </mc:AlternateContent>
          </a:graphicData>
        </a:graphic>
      </p:graphicFrame>
      <p:graphicFrame>
        <p:nvGraphicFramePr>
          <p:cNvPr id="7" name="Object 4"/>
          <p:cNvGraphicFramePr>
            <a:graphicFrameLocks noChangeAspect="1"/>
          </p:cNvGraphicFramePr>
          <p:nvPr/>
        </p:nvGraphicFramePr>
        <p:xfrm>
          <a:off x="2209800" y="2743200"/>
          <a:ext cx="4241800" cy="2717800"/>
        </p:xfrm>
        <a:graphic>
          <a:graphicData uri="http://schemas.openxmlformats.org/presentationml/2006/ole">
            <mc:AlternateContent xmlns:mc="http://schemas.openxmlformats.org/markup-compatibility/2006">
              <mc:Choice xmlns:v="urn:schemas-microsoft-com:vml" Requires="v">
                <p:oleObj spid="_x0000_s14343" name="Equation" r:id="rId3" imgW="50901600" imgH="32613600" progId="Equation.DSMT4">
                  <p:embed/>
                </p:oleObj>
              </mc:Choice>
              <mc:Fallback>
                <p:oleObj name="Equation" r:id="rId3" imgW="50901600" imgH="32613600" progId="Equation.DSMT4">
                  <p:embed/>
                  <p:pic>
                    <p:nvPicPr>
                      <p:cNvPr id="0" name="Object 4"/>
                      <p:cNvPicPr/>
                      <p:nvPr/>
                    </p:nvPicPr>
                    <p:blipFill>
                      <a:blip r:embed="rId4"/>
                      <a:stretch>
                        <a:fillRect/>
                      </a:stretch>
                    </p:blipFill>
                    <p:spPr>
                      <a:xfrm>
                        <a:off x="2209800" y="2743200"/>
                        <a:ext cx="4241800" cy="271780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13716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nvGraphicFramePr>
        <p:xfrm>
          <a:off x="1600200" y="1295400"/>
          <a:ext cx="2159000" cy="533400"/>
        </p:xfrm>
        <a:graphic>
          <a:graphicData uri="http://schemas.openxmlformats.org/presentationml/2006/ole">
            <mc:AlternateContent xmlns:mc="http://schemas.openxmlformats.org/markup-compatibility/2006">
              <mc:Choice xmlns:v="urn:schemas-microsoft-com:vml" Requires="v">
                <p:oleObj spid="_x0000_s15370" name="Equation" r:id="rId1" imgW="25908000" imgH="6400800" progId="Equation.DSMT4">
                  <p:embed/>
                </p:oleObj>
              </mc:Choice>
              <mc:Fallback>
                <p:oleObj name="Equation" r:id="rId1" imgW="25908000" imgH="6400800" progId="Equation.DSMT4">
                  <p:embed/>
                  <p:pic>
                    <p:nvPicPr>
                      <p:cNvPr id="0" name="Object 3"/>
                      <p:cNvPicPr/>
                      <p:nvPr/>
                    </p:nvPicPr>
                    <p:blipFill>
                      <a:blip r:embed="rId2"/>
                      <a:stretch>
                        <a:fillRect/>
                      </a:stretch>
                    </p:blipFill>
                    <p:spPr>
                      <a:xfrm>
                        <a:off x="1600200" y="1295400"/>
                        <a:ext cx="2159000" cy="533400"/>
                      </a:xfrm>
                      <a:prstGeom prst="rect">
                        <a:avLst/>
                      </a:prstGeom>
                    </p:spPr>
                  </p:pic>
                </p:oleObj>
              </mc:Fallback>
            </mc:AlternateContent>
          </a:graphicData>
        </a:graphic>
      </p:graphicFrame>
      <p:sp>
        <p:nvSpPr>
          <p:cNvPr id="4" name="Content Placeholder 4"/>
          <p:cNvSpPr>
            <a:spLocks noGrp="1"/>
          </p:cNvSpPr>
          <p:nvPr>
            <p:ph idx="13"/>
          </p:nvPr>
        </p:nvSpPr>
        <p:spPr>
          <a:xfrm>
            <a:off x="3873600" y="1284600"/>
            <a:ext cx="48132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must  also be the case that</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Object 5"/>
          <p:cNvGraphicFramePr>
            <a:graphicFrameLocks noChangeAspect="1"/>
          </p:cNvGraphicFramePr>
          <p:nvPr/>
        </p:nvGraphicFramePr>
        <p:xfrm>
          <a:off x="1549400" y="1981200"/>
          <a:ext cx="2260600" cy="533400"/>
        </p:xfrm>
        <a:graphic>
          <a:graphicData uri="http://schemas.openxmlformats.org/presentationml/2006/ole">
            <mc:AlternateContent xmlns:mc="http://schemas.openxmlformats.org/markup-compatibility/2006">
              <mc:Choice xmlns:v="urn:schemas-microsoft-com:vml" Requires="v">
                <p:oleObj spid="_x0000_s15371" name="Equation" r:id="rId3" imgW="27127200" imgH="6400800" progId="Equation.DSMT4">
                  <p:embed/>
                </p:oleObj>
              </mc:Choice>
              <mc:Fallback>
                <p:oleObj name="Equation" r:id="rId3" imgW="27127200" imgH="6400800" progId="Equation.DSMT4">
                  <p:embed/>
                  <p:pic>
                    <p:nvPicPr>
                      <p:cNvPr id="0" name="Object 3"/>
                      <p:cNvPicPr/>
                      <p:nvPr/>
                    </p:nvPicPr>
                    <p:blipFill>
                      <a:blip r:embed="rId4"/>
                      <a:stretch>
                        <a:fillRect/>
                      </a:stretch>
                    </p:blipFill>
                    <p:spPr>
                      <a:xfrm>
                        <a:off x="1549400" y="1981200"/>
                        <a:ext cx="2260600" cy="533400"/>
                      </a:xfrm>
                      <a:prstGeom prst="rect">
                        <a:avLst/>
                      </a:prstGeom>
                    </p:spPr>
                  </p:pic>
                </p:oleObj>
              </mc:Fallback>
            </mc:AlternateContent>
          </a:graphicData>
        </a:graphic>
      </p:graphicFrame>
      <p:sp>
        <p:nvSpPr>
          <p:cNvPr id="5" name="Content Placeholder 6"/>
          <p:cNvSpPr>
            <a:spLocks noGrp="1"/>
          </p:cNvSpPr>
          <p:nvPr>
            <p:ph idx="14"/>
          </p:nvPr>
        </p:nvSpPr>
        <p:spPr>
          <a:xfrm>
            <a:off x="457200" y="3009900"/>
            <a:ext cx="15840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7"/>
          <p:cNvGraphicFramePr>
            <a:graphicFrameLocks noChangeAspect="1"/>
          </p:cNvGraphicFramePr>
          <p:nvPr/>
        </p:nvGraphicFramePr>
        <p:xfrm>
          <a:off x="2041200" y="2971800"/>
          <a:ext cx="2159000" cy="533400"/>
        </p:xfrm>
        <a:graphic>
          <a:graphicData uri="http://schemas.openxmlformats.org/presentationml/2006/ole">
            <mc:AlternateContent xmlns:mc="http://schemas.openxmlformats.org/markup-compatibility/2006">
              <mc:Choice xmlns:v="urn:schemas-microsoft-com:vml" Requires="v">
                <p:oleObj spid="_x0000_s15372" name="Equation" r:id="rId5" imgW="25908000" imgH="6400800" progId="Equation.DSMT4">
                  <p:embed/>
                </p:oleObj>
              </mc:Choice>
              <mc:Fallback>
                <p:oleObj name="Equation" r:id="rId5" imgW="25908000" imgH="6400800" progId="Equation.DSMT4">
                  <p:embed/>
                  <p:pic>
                    <p:nvPicPr>
                      <p:cNvPr id="0" name="Object 3"/>
                      <p:cNvPicPr/>
                      <p:nvPr/>
                    </p:nvPicPr>
                    <p:blipFill>
                      <a:blip r:embed="rId2"/>
                      <a:stretch>
                        <a:fillRect/>
                      </a:stretch>
                    </p:blipFill>
                    <p:spPr>
                      <a:xfrm>
                        <a:off x="2041200" y="2971800"/>
                        <a:ext cx="2159000" cy="533400"/>
                      </a:xfrm>
                      <a:prstGeom prst="rect">
                        <a:avLst/>
                      </a:prstGeom>
                    </p:spPr>
                  </p:pic>
                </p:oleObj>
              </mc:Fallback>
            </mc:AlternateContent>
          </a:graphicData>
        </a:graphic>
      </p:graphicFrame>
      <p:sp>
        <p:nvSpPr>
          <p:cNvPr id="6" name="Content Placeholder 8"/>
          <p:cNvSpPr>
            <a:spLocks noGrp="1"/>
          </p:cNvSpPr>
          <p:nvPr>
            <p:ph idx="15"/>
          </p:nvPr>
        </p:nvSpPr>
        <p:spPr>
          <a:xfrm>
            <a:off x="4350000" y="3009900"/>
            <a:ext cx="49464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and only if it is the cases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4" name="Object 9"/>
          <p:cNvGraphicFramePr>
            <a:graphicFrameLocks noChangeAspect="1"/>
          </p:cNvGraphicFramePr>
          <p:nvPr/>
        </p:nvGraphicFramePr>
        <p:xfrm>
          <a:off x="1401763" y="3444875"/>
          <a:ext cx="5410200" cy="533400"/>
        </p:xfrm>
        <a:graphic>
          <a:graphicData uri="http://schemas.openxmlformats.org/presentationml/2006/ole">
            <mc:AlternateContent xmlns:mc="http://schemas.openxmlformats.org/markup-compatibility/2006">
              <mc:Choice xmlns:v="urn:schemas-microsoft-com:vml" Requires="v">
                <p:oleObj spid="_x0000_s15373" name="Equation" r:id="rId6" imgW="64922400" imgH="6400800" progId="Equation.DSMT4">
                  <p:embed/>
                </p:oleObj>
              </mc:Choice>
              <mc:Fallback>
                <p:oleObj name="Equation" r:id="rId6" imgW="64922400" imgH="6400800" progId="Equation.DSMT4">
                  <p:embed/>
                  <p:pic>
                    <p:nvPicPr>
                      <p:cNvPr id="0" name="Object 3"/>
                      <p:cNvPicPr/>
                      <p:nvPr/>
                    </p:nvPicPr>
                    <p:blipFill>
                      <a:blip r:embed="rId7"/>
                      <a:stretch>
                        <a:fillRect/>
                      </a:stretch>
                    </p:blipFill>
                    <p:spPr>
                      <a:xfrm>
                        <a:off x="1401763" y="3444875"/>
                        <a:ext cx="5410200" cy="533400"/>
                      </a:xfrm>
                      <a:prstGeom prst="rect">
                        <a:avLst/>
                      </a:prstGeom>
                    </p:spPr>
                  </p:pic>
                </p:oleObj>
              </mc:Fallback>
            </mc:AlternateContent>
          </a:graphicData>
        </a:graphic>
      </p:graphicFrame>
      <p:sp>
        <p:nvSpPr>
          <p:cNvPr id="7" name="Content Placeholder 10"/>
          <p:cNvSpPr>
            <a:spLocks noGrp="1"/>
          </p:cNvSpPr>
          <p:nvPr>
            <p:ph idx="16"/>
          </p:nvPr>
        </p:nvSpPr>
        <p:spPr>
          <a:xfrm>
            <a:off x="457200" y="4419600"/>
            <a:ext cx="8229600" cy="104508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Sometimes writers are careless and write as if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has the same meaning as big-Theta.</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Estimates for Polynomials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1981200"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Theorem: Let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nvGraphicFramePr>
        <p:xfrm>
          <a:off x="2286000" y="1325418"/>
          <a:ext cx="4470400" cy="482600"/>
        </p:xfrm>
        <a:graphic>
          <a:graphicData uri="http://schemas.openxmlformats.org/presentationml/2006/ole">
            <mc:AlternateContent xmlns:mc="http://schemas.openxmlformats.org/markup-compatibility/2006">
              <mc:Choice xmlns:v="urn:schemas-microsoft-com:vml" Requires="v">
                <p:oleObj spid="_x0000_s16392" name="Equation" r:id="rId1" imgW="53644800" imgH="5791200" progId="Equation.DSMT4">
                  <p:embed/>
                </p:oleObj>
              </mc:Choice>
              <mc:Fallback>
                <p:oleObj name="Equation" r:id="rId1" imgW="53644800" imgH="5791200" progId="Equation.DSMT4">
                  <p:embed/>
                  <p:pic>
                    <p:nvPicPr>
                      <p:cNvPr id="0" name="Object 3"/>
                      <p:cNvPicPr/>
                      <p:nvPr/>
                    </p:nvPicPr>
                    <p:blipFill>
                      <a:blip r:embed="rId2"/>
                      <a:stretch>
                        <a:fillRect/>
                      </a:stretch>
                    </p:blipFill>
                    <p:spPr>
                      <a:xfrm>
                        <a:off x="2286000" y="1325418"/>
                        <a:ext cx="4470400" cy="482600"/>
                      </a:xfrm>
                      <a:prstGeom prst="rect">
                        <a:avLst/>
                      </a:prstGeom>
                    </p:spPr>
                  </p:pic>
                </p:oleObj>
              </mc:Fallback>
            </mc:AlternateContent>
          </a:graphicData>
        </a:graphic>
      </p:graphicFrame>
      <p:graphicFrame>
        <p:nvGraphicFramePr>
          <p:cNvPr id="12" name="Object 4"/>
          <p:cNvGraphicFramePr>
            <a:graphicFrameLocks noChangeAspect="1"/>
          </p:cNvGraphicFramePr>
          <p:nvPr/>
        </p:nvGraphicFramePr>
        <p:xfrm>
          <a:off x="457200" y="1752600"/>
          <a:ext cx="2438400" cy="457200"/>
        </p:xfrm>
        <a:graphic>
          <a:graphicData uri="http://schemas.openxmlformats.org/presentationml/2006/ole">
            <mc:AlternateContent xmlns:mc="http://schemas.openxmlformats.org/markup-compatibility/2006">
              <mc:Choice xmlns:v="urn:schemas-microsoft-com:vml" Requires="v">
                <p:oleObj spid="_x0000_s16393" name="Equation" r:id="rId3" imgW="29260800" imgH="5486400" progId="Equation.DSMT4">
                  <p:embed/>
                </p:oleObj>
              </mc:Choice>
              <mc:Fallback>
                <p:oleObj name="Equation" r:id="rId3" imgW="29260800" imgH="5486400" progId="Equation.DSMT4">
                  <p:embed/>
                  <p:pic>
                    <p:nvPicPr>
                      <p:cNvPr id="0" name="Object 4"/>
                      <p:cNvPicPr/>
                      <p:nvPr/>
                    </p:nvPicPr>
                    <p:blipFill>
                      <a:blip r:embed="rId4"/>
                      <a:stretch>
                        <a:fillRect/>
                      </a:stretch>
                    </p:blipFill>
                    <p:spPr>
                      <a:xfrm>
                        <a:off x="457200" y="1752600"/>
                        <a:ext cx="2438400" cy="457200"/>
                      </a:xfrm>
                      <a:prstGeom prst="rect">
                        <a:avLst/>
                      </a:prstGeom>
                    </p:spPr>
                  </p:pic>
                </p:oleObj>
              </mc:Fallback>
            </mc:AlternateContent>
          </a:graphicData>
        </a:graphic>
      </p:graphicFrame>
      <p:sp>
        <p:nvSpPr>
          <p:cNvPr id="4" name="Content Placeholder 5"/>
          <p:cNvSpPr>
            <a:spLocks noGrp="1"/>
          </p:cNvSpPr>
          <p:nvPr>
            <p:ph idx="13"/>
          </p:nvPr>
        </p:nvSpPr>
        <p:spPr>
          <a:xfrm>
            <a:off x="3048000" y="1756803"/>
            <a:ext cx="4201391"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real numbers with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6"/>
          <p:cNvSpPr>
            <a:spLocks noGrp="1"/>
          </p:cNvSpPr>
          <p:nvPr>
            <p:ph idx="14"/>
          </p:nvPr>
        </p:nvSpPr>
        <p:spPr>
          <a:xfrm>
            <a:off x="457200" y="2269854"/>
            <a:ext cx="8915400" cy="2012138"/>
          </a:xfrm>
        </p:spPr>
        <p:txBody>
          <a:bodyPr/>
          <a:lstStyle/>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f</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x</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is of order </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Θ(</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err="1">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proof is an exercise.) </a:t>
            </a:r>
            <a:endPar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endPar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polynomial</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7"/>
          <p:cNvGraphicFramePr>
            <a:graphicFrameLocks noChangeAspect="1"/>
          </p:cNvGraphicFramePr>
          <p:nvPr/>
        </p:nvGraphicFramePr>
        <p:xfrm>
          <a:off x="2623457" y="3696091"/>
          <a:ext cx="2717800" cy="482600"/>
        </p:xfrm>
        <a:graphic>
          <a:graphicData uri="http://schemas.openxmlformats.org/presentationml/2006/ole">
            <mc:AlternateContent xmlns:mc="http://schemas.openxmlformats.org/markup-compatibility/2006">
              <mc:Choice xmlns:v="urn:schemas-microsoft-com:vml" Requires="v">
                <p:oleObj spid="_x0000_s16394" name="Equation" r:id="rId5" imgW="32613600" imgH="5791200" progId="Equation.DSMT4">
                  <p:embed/>
                </p:oleObj>
              </mc:Choice>
              <mc:Fallback>
                <p:oleObj name="Equation" r:id="rId5" imgW="32613600" imgH="5791200" progId="Equation.DSMT4">
                  <p:embed/>
                  <p:pic>
                    <p:nvPicPr>
                      <p:cNvPr id="0" name="Object 3"/>
                      <p:cNvPicPr/>
                      <p:nvPr/>
                    </p:nvPicPr>
                    <p:blipFill>
                      <a:blip r:embed="rId6"/>
                      <a:stretch>
                        <a:fillRect/>
                      </a:stretch>
                    </p:blipFill>
                    <p:spPr>
                      <a:xfrm>
                        <a:off x="2623457" y="3696091"/>
                        <a:ext cx="2717800" cy="482600"/>
                      </a:xfrm>
                      <a:prstGeom prst="rect">
                        <a:avLst/>
                      </a:prstGeom>
                    </p:spPr>
                  </p:pic>
                </p:oleObj>
              </mc:Fallback>
            </mc:AlternateContent>
          </a:graphicData>
        </a:graphic>
      </p:graphicFrame>
      <p:sp>
        <p:nvSpPr>
          <p:cNvPr id="6" name="Content Placeholder 8"/>
          <p:cNvSpPr>
            <a:spLocks noGrp="1"/>
          </p:cNvSpPr>
          <p:nvPr>
            <p:ph idx="15"/>
          </p:nvPr>
        </p:nvSpPr>
        <p:spPr>
          <a:xfrm>
            <a:off x="5257800" y="3703781"/>
            <a:ext cx="3505200"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order of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5</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Θ(</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5</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9"/>
          <p:cNvSpPr>
            <a:spLocks noGrp="1"/>
          </p:cNvSpPr>
          <p:nvPr>
            <p:ph idx="16"/>
          </p:nvPr>
        </p:nvSpPr>
        <p:spPr>
          <a:xfrm>
            <a:off x="457200" y="4246418"/>
            <a:ext cx="2286000" cy="468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polynomial</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4" name="Object 10"/>
              <p:cNvSpPr txBox="1"/>
              <p:nvPr/>
            </p:nvSpPr>
            <p:spPr>
              <a:xfrm>
                <a:off x="2624138" y="4273550"/>
                <a:ext cx="4691062" cy="482600"/>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𝑓</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8</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199</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7</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100</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99</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5</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2</m:t>
                          </m:r>
                        </m:sup>
                      </m:sSup>
                      <m:r>
                        <a:rPr lang="en-US" altLang="zh-CN"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25</m:t>
                      </m:r>
                    </m:oMath>
                  </m:oMathPara>
                </a14:m>
                <a:endParaRPr lang="zh-CN" altLang="en-US" sz="2000" dirty="0"/>
              </a:p>
            </p:txBody>
          </p:sp>
        </mc:Choice>
        <mc:Fallback>
          <p:sp>
            <p:nvSpPr>
              <p:cNvPr id="14" name="Object 10"/>
              <p:cNvSpPr txBox="1">
                <a:spLocks noRot="1" noChangeAspect="1" noMove="1" noResize="1" noEditPoints="1" noAdjustHandles="1" noChangeArrowheads="1" noChangeShapeType="1" noTextEdit="1"/>
              </p:cNvSpPr>
              <p:nvPr/>
            </p:nvSpPr>
            <p:spPr>
              <a:xfrm>
                <a:off x="2624138" y="4273550"/>
                <a:ext cx="4691062" cy="482600"/>
              </a:xfrm>
              <a:prstGeom prst="rect">
                <a:avLst/>
              </a:prstGeom>
              <a:blipFill rotWithShape="1">
                <a:blip r:embed="rId7"/>
                <a:stretch>
                  <a:fillRect l="-7"/>
                </a:stretch>
              </a:blipFill>
            </p:spPr>
            <p:txBody>
              <a:bodyPr/>
              <a:lstStyle/>
              <a:p>
                <a:r>
                  <a:rPr lang="zh-CN" altLang="en-US">
                    <a:noFill/>
                  </a:rPr>
                  <a:t> </a:t>
                </a:r>
              </a:p>
            </p:txBody>
          </p:sp>
        </mc:Fallback>
      </mc:AlternateContent>
      <p:sp>
        <p:nvSpPr>
          <p:cNvPr id="8" name="Content Placeholder 11"/>
          <p:cNvSpPr>
            <a:spLocks noGrp="1"/>
          </p:cNvSpPr>
          <p:nvPr>
            <p:ph idx="17"/>
          </p:nvPr>
        </p:nvSpPr>
        <p:spPr>
          <a:xfrm>
            <a:off x="463302" y="4811775"/>
            <a:ext cx="3956297" cy="432000"/>
          </a:xfrm>
        </p:spPr>
        <p:txBody>
          <a:bodyPr/>
          <a:lstStyle/>
          <a:p>
            <a:pPr lvl="0"/>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order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199</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199</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Algorithms</a:t>
            </a:r>
            <a:endPar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3.3</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43100"/>
            <a:ext cx="8458200" cy="2971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5257800"/>
          </a:xfrm>
        </p:spPr>
        <p:txBody>
          <a:bodyPr/>
          <a:lstStyle/>
          <a:p>
            <a:pPr marL="342900" indent="-342900">
              <a:buFont typeface="Wingdings" panose="05000000000000000000" pitchFamily="2" charset="2"/>
              <a:buChar char="n"/>
            </a:pP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efficient</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Given an algorithm, how efficient is this algorithm for solving a problem given input of a particular size? To answer this question, we ask:</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much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does this algorithm use to solve a problem?</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much computer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memory</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does this algorithm use to solve a problem?</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we analyze the time the algorithm uses to solve the problem given input of a particular size, we are studying 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the algorithm.</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space complexity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空间复杂度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we analyze the computer memory the algorithm uses to solve the problem given input of a particular size, we are studying 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space complexity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the algorithm.</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big-</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measure time complexity in terms of the number of operations an algorithm uses and we will use 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big-Theta notation to estimate the time complexity.</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ignore  hardware and software: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ignore implementation details (including the data structures used and both the hardware and software platforms) because it is extremely complicated to consider them.</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n"/>
            </a:pP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time complexity </a:t>
            </a:r>
            <a:r>
              <a:rPr lang="en-US" altLang="zh-C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focus on the </a:t>
            </a:r>
            <a:r>
              <a:rPr lang="en-US" sz="2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time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an algorithm. This provides an upper bound on the number of operations an algorithm uses to solve a problem with input of a particular size.</a:t>
            </a:r>
            <a:endPar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case time complexity </a:t>
            </a:r>
            <a:r>
              <a:rPr lang="en-US" altLang="zh-C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usually much more difficult to determine the </a:t>
            </a:r>
            <a:r>
              <a:rPr lang="en-US" sz="2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case time complexity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an algorithm. This is the average number of operations an algorithm uses to solve a problem over all inputs of a particular size.</a:t>
            </a:r>
            <a:endPar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Analysis of Algorithms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time complexity of the algorithm for finding the maximum element in a finite sequence.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914400" y="2209800"/>
            <a:ext cx="7315200" cy="1828800"/>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integers)</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largest element}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72440" y="4133088"/>
            <a:ext cx="8229600" cy="2667000"/>
          </a:xfrm>
        </p:spPr>
        <p:txBody>
          <a:bodyPr/>
          <a:lstStyle/>
          <a:p>
            <a:pPr>
              <a:spcBef>
                <a:spcPts val="3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 the number of comparisons.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 is made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− 1 times.</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endParaRP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Each time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is incremented, a test is made to see if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n.</a:t>
            </a:r>
            <a:endPar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endParaRP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One last comparison determines that</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&gt; n</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Exactly 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− 1) + 1 = 2</a:t>
            </a:r>
            <a:r>
              <a:rPr lang="en-US" sz="20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− 1 comparisons are made.</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endParaRPr>
          </a:p>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Hence, the time complexity of the algorithm is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43100"/>
            <a:ext cx="8458200" cy="2971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Specifying Algorithms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1480" y="1447800"/>
            <a:ext cx="8321040" cy="5257800"/>
          </a:xfrm>
        </p:spPr>
        <p:txBody>
          <a:bodyPr/>
          <a:lstStyle/>
          <a:p>
            <a:pPr marL="342900" indent="-342900">
              <a:spcBef>
                <a:spcPts val="0"/>
              </a:spcBef>
              <a:buFont typeface="Wingdings" panose="05000000000000000000" pitchFamily="2" charset="2"/>
              <a:buChar char="n"/>
            </a:pP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can be specified in different ways. Their steps can be described in English or in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伪代码</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 is an intermediate step between an English language description of the steps and a coding of these steps using a programming language.</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0"/>
              </a:spcBef>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and Java as a </a:t>
            </a: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form of pseudocode we use is specified in Appendix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3</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uses some of the structures found in popular languages such as C++ and Java.</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Linear Search</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381000"/>
          </a:xfrm>
        </p:spPr>
        <p:txBody>
          <a:bodyPr/>
          <a:lstStyle/>
          <a:p>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Determine the time complexity of the linear search algorithm.</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533400" y="1676400"/>
            <a:ext cx="7924800" cy="23622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distinct integers)</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ts val="0"/>
              </a:spcBef>
              <a:spcAft>
                <a:spcPts val="300"/>
              </a:spcAft>
              <a:buClr>
                <a:schemeClr val="accent3"/>
              </a:buClr>
              <a:buSzPct val="95000"/>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else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subscript of the term that equals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4148128"/>
            <a:ext cx="8388000" cy="2412000"/>
          </a:xfrm>
        </p:spPr>
        <p:txBody>
          <a:bodyPr/>
          <a:lstStyle/>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 the number of comparisons.</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each step two comparisons are made;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end the loop, one comparison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made.</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After the loop, one more</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 is made.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used.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on the list,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 comparisons are made and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an additional comparison is used to exit the loop. So, in the worst case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 comparisons are made.</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Hence, the complexity is Θ(</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Average-Case Complexity of Linear Search</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average case performance of the linear search algorithm. (Although usually it is very difficult to determine average-case complexity, it is easy for linear search.)</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the element is in the list and that the possible positions are equally likely. By the argument on the previous slide,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number of comparisons is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Object 3"/>
              <p:cNvSpPr txBox="1"/>
              <p:nvPr/>
            </p:nvSpPr>
            <p:spPr>
              <a:xfrm>
                <a:off x="533400" y="4114800"/>
                <a:ext cx="8382000" cy="1100138"/>
              </a:xfrm>
              <a:prstGeom prst="rect">
                <a:avLst/>
              </a:prstGeom>
            </p:spPr>
            <p:txBody>
              <a:bodyPr>
                <a:noAutofit/>
              </a:bodyPr>
              <a:lstStyle/>
              <a:p>
                <a14:m>
                  <m:oMathPara xmlns:m="http://schemas.openxmlformats.org/officeDocument/2006/math">
                    <m:oMathParaPr>
                      <m:jc m:val="left"/>
                    </m:oMathParaPr>
                    <m:oMath xmlns:m="http://schemas.openxmlformats.org/officeDocument/2006/math">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5</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7</m:t>
                          </m:r>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num>
                        <m:den>
                          <m:r>
                            <a:rPr lang="en-US" altLang="zh-CN" b="0" i="1" smtClean="0">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d>
                            <m:dPr>
                              <m:begChr m:val="["/>
                              <m:endChr m:val="]"/>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e>
                          </m:d>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2</m:t>
                      </m:r>
                    </m:oMath>
                  </m:oMathPara>
                </a14:m>
                <a:endParaRPr lang="zh-CN" altLang="en-US" sz="1400" dirty="0"/>
              </a:p>
            </p:txBody>
          </p:sp>
        </mc:Choice>
        <mc:Fallback>
          <p:sp>
            <p:nvSpPr>
              <p:cNvPr id="7" name="Object 3"/>
              <p:cNvSpPr txBox="1">
                <a:spLocks noRot="1" noChangeAspect="1" noMove="1" noResize="1" noEditPoints="1" noAdjustHandles="1" noChangeArrowheads="1" noChangeShapeType="1" noTextEdit="1"/>
              </p:cNvSpPr>
              <p:nvPr/>
            </p:nvSpPr>
            <p:spPr>
              <a:xfrm>
                <a:off x="533400" y="4114800"/>
                <a:ext cx="8382000" cy="1100138"/>
              </a:xfrm>
              <a:prstGeom prst="rect">
                <a:avLst/>
              </a:prstGeom>
              <a:blipFill rotWithShape="1">
                <a:blip r:embed="rId1"/>
                <a:stretch>
                  <a:fillRect b="29"/>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5105400"/>
            <a:ext cx="82296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Hence,  the average-case complexity of linear search is </a:t>
            </a:r>
            <a:r>
              <a:rPr lang="el-GR"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Θ</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Binary Search </a:t>
            </a:r>
            <a:endPar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80000" cy="612000"/>
          </a:xfrm>
        </p:spPr>
        <p:txBody>
          <a:bodyPr/>
          <a:lstStyle/>
          <a:p>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time complexity of binary search in terms of the number of comparisons used.</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1044600" y="1936173"/>
            <a:ext cx="7108800" cy="2340000"/>
          </a:xfrm>
          <a:ln w="19050">
            <a:solidFill>
              <a:srgbClr val="FF0000"/>
            </a:solidFill>
          </a:ln>
        </p:spPr>
        <p:txBody>
          <a:bodyPr/>
          <a:lstStyle/>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procedure binary search(</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increasing integers)</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left endpoint of interval}</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right endpoint of interval}</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m + 1</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m</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is the subscript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term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equal to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1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 </a:t>
            </a:r>
            <a:endPar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4357200"/>
            <a:ext cx="8388000" cy="2196000"/>
          </a:xfrm>
        </p:spPr>
        <p:txBody>
          <a:bodyPr/>
          <a:lstStyle/>
          <a:p>
            <a:pPr>
              <a:spcBef>
                <a:spcPts val="0"/>
              </a:spcBef>
              <a:spcAft>
                <a:spcPts val="200"/>
              </a:spcAft>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(for simplicity)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elements. Note that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log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Two comparisons are made at each stage;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the first iteration the size of the list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after the first iteration it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so on until the size of the list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the last step, a comparison tells us that the size of the list is the size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the element is compared with the single remaining element.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 at most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log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made.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Therefore, the time complexity is Θ (log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better than linear search. </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Bubble Sort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796636"/>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worst-case complexity of bubble sort in terms of the number of comparisons made?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1524000" y="2218631"/>
            <a:ext cx="5562600" cy="1621848"/>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bubblesort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i="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interchange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now in increasing order}</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4093242"/>
            <a:ext cx="82296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sequence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passes is made through the list. On each pass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made.</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5"/>
          <p:cNvGraphicFramePr>
            <a:graphicFrameLocks noChangeAspect="1"/>
          </p:cNvGraphicFramePr>
          <p:nvPr/>
        </p:nvGraphicFramePr>
        <p:xfrm>
          <a:off x="827088" y="4861303"/>
          <a:ext cx="3371760" cy="628560"/>
        </p:xfrm>
        <a:graphic>
          <a:graphicData uri="http://schemas.openxmlformats.org/presentationml/2006/ole">
            <mc:AlternateContent xmlns:mc="http://schemas.openxmlformats.org/markup-compatibility/2006">
              <mc:Choice xmlns:v="urn:schemas-microsoft-com:vml" Requires="v">
                <p:oleObj spid="_x0000_s17414" name="Equation" r:id="rId1" imgW="53949600" imgH="10058400" progId="Equation.DSMT4">
                  <p:embed/>
                </p:oleObj>
              </mc:Choice>
              <mc:Fallback>
                <p:oleObj name="Equation" r:id="rId1" imgW="53949600" imgH="10058400" progId="Equation.DSMT4">
                  <p:embed/>
                  <p:pic>
                    <p:nvPicPr>
                      <p:cNvPr id="0" name="Object 3"/>
                      <p:cNvPicPr/>
                      <p:nvPr/>
                    </p:nvPicPr>
                    <p:blipFill>
                      <a:blip r:embed="rId2"/>
                      <a:stretch>
                        <a:fillRect/>
                      </a:stretch>
                    </p:blipFill>
                    <p:spPr>
                      <a:xfrm>
                        <a:off x="827088" y="4861303"/>
                        <a:ext cx="3371760" cy="628560"/>
                      </a:xfrm>
                      <a:prstGeom prst="rect">
                        <a:avLst/>
                      </a:prstGeom>
                    </p:spPr>
                  </p:pic>
                </p:oleObj>
              </mc:Fallback>
            </mc:AlternateContent>
          </a:graphicData>
        </a:graphic>
      </p:graphicFrame>
      <p:sp>
        <p:nvSpPr>
          <p:cNvPr id="6" name="Content Placeholder 6"/>
          <p:cNvSpPr>
            <a:spLocks noGrp="1"/>
          </p:cNvSpPr>
          <p:nvPr>
            <p:ph idx="15"/>
          </p:nvPr>
        </p:nvSpPr>
        <p:spPr>
          <a:xfrm>
            <a:off x="457200" y="5410200"/>
            <a:ext cx="822960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The worst-case complexity of bubble sort is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since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7"/>
          <p:cNvGraphicFramePr>
            <a:graphicFrameLocks noChangeAspect="1"/>
          </p:cNvGraphicFramePr>
          <p:nvPr/>
        </p:nvGraphicFramePr>
        <p:xfrm>
          <a:off x="827088" y="5848440"/>
          <a:ext cx="1961820" cy="628560"/>
        </p:xfrm>
        <a:graphic>
          <a:graphicData uri="http://schemas.openxmlformats.org/presentationml/2006/ole">
            <mc:AlternateContent xmlns:mc="http://schemas.openxmlformats.org/markup-compatibility/2006">
              <mc:Choice xmlns:v="urn:schemas-microsoft-com:vml" Requires="v">
                <p:oleObj spid="_x0000_s17415" name="Equation" r:id="rId3" imgW="31394400" imgH="10058400" progId="Equation.DSMT4">
                  <p:embed/>
                </p:oleObj>
              </mc:Choice>
              <mc:Fallback>
                <p:oleObj name="Equation" r:id="rId3" imgW="31394400" imgH="10058400" progId="Equation.DSMT4">
                  <p:embed/>
                  <p:pic>
                    <p:nvPicPr>
                      <p:cNvPr id="0" name="Object 3"/>
                      <p:cNvPicPr/>
                      <p:nvPr/>
                    </p:nvPicPr>
                    <p:blipFill>
                      <a:blip r:embed="rId4"/>
                      <a:stretch>
                        <a:fillRect/>
                      </a:stretch>
                    </p:blipFill>
                    <p:spPr>
                      <a:xfrm>
                        <a:off x="827088" y="5848440"/>
                        <a:ext cx="1961820" cy="628560"/>
                      </a:xfrm>
                      <a:prstGeom prst="rect">
                        <a:avLst/>
                      </a:prstGeom>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Insertion Sort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7920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worst-case complexity of insertion sort in terms of the number of comparisons made?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2895600"/>
            <a:ext cx="38880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total number of comparisons are</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 name="Object 4"/>
              <p:cNvSpPr txBox="1"/>
              <p:nvPr/>
            </p:nvSpPr>
            <p:spPr>
              <a:xfrm>
                <a:off x="609600" y="3867150"/>
                <a:ext cx="3200401" cy="628650"/>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2</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3</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𝑛</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r>
                                <a:rPr lang="en-US" altLang="zh-CN"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oMath>
                  </m:oMathPara>
                </a14:m>
                <a:endParaRPr lang="zh-CN" altLang="en-US" dirty="0"/>
              </a:p>
            </p:txBody>
          </p:sp>
        </mc:Choice>
        <mc:Fallback>
          <p:sp>
            <p:nvSpPr>
              <p:cNvPr id="9" name="Object 4"/>
              <p:cNvSpPr txBox="1">
                <a:spLocks noRot="1" noChangeAspect="1" noMove="1" noResize="1" noEditPoints="1" noAdjustHandles="1" noChangeArrowheads="1" noChangeShapeType="1" noTextEdit="1"/>
              </p:cNvSpPr>
              <p:nvPr/>
            </p:nvSpPr>
            <p:spPr>
              <a:xfrm>
                <a:off x="609600" y="3867150"/>
                <a:ext cx="3200401" cy="628650"/>
              </a:xfrm>
              <a:prstGeom prst="rect">
                <a:avLst/>
              </a:prstGeom>
              <a:blipFill rotWithShape="1">
                <a:blip r:embed="rId1"/>
                <a:stretch>
                  <a:fillRect/>
                </a:stretch>
              </a:blipFill>
            </p:spPr>
            <p:txBody>
              <a:bodyPr/>
              <a:lstStyle/>
              <a:p>
                <a:r>
                  <a:rPr lang="zh-CN" altLang="en-US">
                    <a:noFill/>
                  </a:rPr>
                  <a:t> </a:t>
                </a:r>
              </a:p>
            </p:txBody>
          </p:sp>
        </mc:Fallback>
      </mc:AlternateContent>
      <p:sp>
        <p:nvSpPr>
          <p:cNvPr id="5" name="Content Placeholder 5"/>
          <p:cNvSpPr>
            <a:spLocks noGrp="1"/>
          </p:cNvSpPr>
          <p:nvPr>
            <p:ph idx="14"/>
          </p:nvPr>
        </p:nvSpPr>
        <p:spPr>
          <a:xfrm>
            <a:off x="457200" y="4648200"/>
            <a:ext cx="4356000" cy="468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Therefore the complexity is 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6"/>
          <p:cNvSpPr>
            <a:spLocks noGrp="1"/>
          </p:cNvSpPr>
          <p:nvPr>
            <p:ph idx="15"/>
          </p:nvPr>
        </p:nvSpPr>
        <p:spPr>
          <a:xfrm>
            <a:off x="5334000" y="2438400"/>
            <a:ext cx="3657600" cy="32004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a:t>
            </a:r>
            <a:endParaRPr lang="en-US" sz="18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k-1</a:t>
            </a:r>
            <a:endPar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endPar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43100"/>
            <a:ext cx="8458200" cy="2971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86500" y="2053937"/>
            <a:ext cx="6094800" cy="684000"/>
          </a:xfrm>
          <a:solidFill>
            <a:srgbClr val="E1F3FF"/>
          </a:solidFill>
          <a:ln w="19050">
            <a:solidFill>
              <a:srgbClr val="0B508F"/>
            </a:solidFill>
          </a:ln>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1 Commonly Used Terminology for the Complexity of Algorithms.</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Table 3"/>
          <p:cNvGraphicFramePr>
            <a:graphicFrameLocks noGrp="1"/>
          </p:cNvGraphicFramePr>
          <p:nvPr/>
        </p:nvGraphicFramePr>
        <p:xfrm>
          <a:off x="1485900" y="2743200"/>
          <a:ext cx="6096000" cy="296672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sz="1800" b="1" i="1" u="none" strike="noStrike" kern="1200" baseline="0" dirty="0">
                          <a:solidFill>
                            <a:schemeClr val="tx1"/>
                          </a:solidFill>
                          <a:latin typeface="+mn-lt"/>
                          <a:ea typeface="+mn-ea"/>
                          <a:cs typeface="+mn-cs"/>
                        </a:rPr>
                        <a:t>Complexity</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800" b="1" i="1" u="none" strike="noStrike" kern="1200" baseline="0" dirty="0">
                          <a:solidFill>
                            <a:schemeClr val="tx1"/>
                          </a:solidFill>
                          <a:latin typeface="+mn-lt"/>
                          <a:ea typeface="+mn-ea"/>
                          <a:cs typeface="+mn-cs"/>
                        </a:rPr>
                        <a:t>Terminology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r>
              <a:tr h="370840">
                <a:tc>
                  <a:txBody>
                    <a:bodyPr/>
                    <a:lstStyle/>
                    <a:p>
                      <a:r>
                        <a:rPr lang="el-GR" sz="1800" b="0" i="0" u="none" strike="noStrike" kern="1200" baseline="0" dirty="0">
                          <a:solidFill>
                            <a:schemeClr val="tx1"/>
                          </a:solidFill>
                          <a:latin typeface="+mn-lt"/>
                          <a:ea typeface="+mn-ea"/>
                          <a:cs typeface="+mn-cs"/>
                        </a:rPr>
                        <a:t>Θ(1)</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noFill/>
                  </a:tcPr>
                </a:tc>
                <a:tc>
                  <a:txBody>
                    <a:bodyPr/>
                    <a:lstStyle/>
                    <a:p>
                      <a:r>
                        <a:rPr lang="en-IN" sz="1800" b="0" i="0" u="none" strike="noStrike" kern="1200" baseline="0" dirty="0">
                          <a:solidFill>
                            <a:schemeClr val="tx1"/>
                          </a:solidFill>
                          <a:latin typeface="+mn-lt"/>
                          <a:ea typeface="+mn-ea"/>
                          <a:cs typeface="+mn-cs"/>
                        </a:rPr>
                        <a:t>Constant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noFill/>
                  </a:tcPr>
                </a:tc>
              </a:tr>
              <a:tr h="370840">
                <a:tc>
                  <a:txBody>
                    <a:bodyPr/>
                    <a:lstStyle/>
                    <a:p>
                      <a:r>
                        <a:rPr lang="el-GR" sz="1800" b="0" i="0" u="none" strike="noStrike" kern="1200" baseline="0" dirty="0">
                          <a:solidFill>
                            <a:schemeClr val="tx1"/>
                          </a:solidFill>
                          <a:latin typeface="+mn-lt"/>
                          <a:ea typeface="+mn-ea"/>
                          <a:cs typeface="+mn-cs"/>
                        </a:rPr>
                        <a:t>Θ(</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Logarithmic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Linear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 </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err="1">
                          <a:solidFill>
                            <a:schemeClr val="tx1"/>
                          </a:solidFill>
                          <a:latin typeface="+mn-lt"/>
                          <a:ea typeface="+mn-ea"/>
                          <a:cs typeface="+mn-cs"/>
                        </a:rPr>
                        <a:t>Linearithmic</a:t>
                      </a:r>
                      <a:r>
                        <a:rPr lang="en-IN" sz="1800" b="0" i="0" u="none" strike="noStrike" kern="1200" baseline="0" dirty="0">
                          <a:solidFill>
                            <a:schemeClr val="tx1"/>
                          </a:solidFill>
                          <a:latin typeface="+mn-lt"/>
                          <a:ea typeface="+mn-ea"/>
                          <a:cs typeface="+mn-cs"/>
                        </a:rPr>
                        <a: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n</a:t>
                      </a:r>
                      <a:r>
                        <a:rPr lang="en-IN" sz="1800" b="0" i="1" u="none" strike="noStrike" kern="1200" baseline="30000" dirty="0" err="1">
                          <a:solidFill>
                            <a:schemeClr val="tx1"/>
                          </a:solidFill>
                          <a:latin typeface="+mn-lt"/>
                          <a:ea typeface="+mn-ea"/>
                          <a:cs typeface="+mn-cs"/>
                        </a:rPr>
                        <a:t>b</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Polynomial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b</a:t>
                      </a:r>
                      <a:r>
                        <a:rPr lang="en-IN" sz="1800" b="0" i="1" u="none" strike="noStrike" kern="1200" baseline="30000" dirty="0" err="1">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 where </a:t>
                      </a:r>
                      <a:r>
                        <a:rPr lang="en-IN" sz="1800" b="0" i="1" u="none" strike="noStrike" kern="1200" baseline="0" dirty="0">
                          <a:solidFill>
                            <a:schemeClr val="tx1"/>
                          </a:solidFill>
                          <a:latin typeface="+mn-lt"/>
                          <a:ea typeface="+mn-ea"/>
                          <a:cs typeface="+mn-cs"/>
                        </a:rPr>
                        <a:t>b &gt; </a:t>
                      </a:r>
                      <a:r>
                        <a:rPr lang="en-IN" sz="1800" b="0" i="0" u="none" strike="noStrike" kern="1200" baseline="0" dirty="0">
                          <a:solidFill>
                            <a:schemeClr val="tx1"/>
                          </a:solidFill>
                          <a:latin typeface="+mn-lt"/>
                          <a:ea typeface="+mn-ea"/>
                          <a:cs typeface="+mn-cs"/>
                        </a:rPr>
                        <a:t>1</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Exponential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lnB w="19050" cap="flat" cmpd="sng" algn="ctr">
                      <a:solidFill>
                        <a:srgbClr val="04617B"/>
                      </a:solidFill>
                      <a:prstDash val="solid"/>
                      <a:round/>
                      <a:headEnd type="none" w="med" len="med"/>
                      <a:tailEnd type="none" w="med" len="med"/>
                    </a:lnB>
                    <a:noFill/>
                  </a:tcPr>
                </a:tc>
                <a:tc>
                  <a:txBody>
                    <a:bodyPr/>
                    <a:lstStyle/>
                    <a:p>
                      <a:r>
                        <a:rPr lang="en-IN" sz="1800" b="0" i="0" u="none" strike="noStrike" kern="1200" baseline="0" dirty="0">
                          <a:solidFill>
                            <a:schemeClr val="tx1"/>
                          </a:solidFill>
                          <a:latin typeface="+mn-lt"/>
                          <a:ea typeface="+mn-ea"/>
                          <a:cs typeface="+mn-cs"/>
                        </a:rPr>
                        <a:t>Factorial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745266"/>
            <a:ext cx="8420400" cy="457200"/>
          </a:xfrm>
          <a:solidFill>
            <a:srgbClr val="E1F3FF"/>
          </a:solidFill>
          <a:ln w="19050">
            <a:solidFill>
              <a:srgbClr val="0B508F"/>
            </a:solidFill>
          </a:ln>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 The Computer Time Used by Algorithms.</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Table 3"/>
          <p:cNvGraphicFramePr>
            <a:graphicFrameLocks noGrp="1"/>
          </p:cNvGraphicFramePr>
          <p:nvPr/>
        </p:nvGraphicFramePr>
        <p:xfrm>
          <a:off x="304800" y="2216320"/>
          <a:ext cx="8418857" cy="3117680"/>
        </p:xfrm>
        <a:graphic>
          <a:graphicData uri="http://schemas.openxmlformats.org/drawingml/2006/table">
            <a:tbl>
              <a:tblPr firstRow="1" bandRow="1">
                <a:tableStyleId>{5C22544A-7EE6-4342-B048-85BDC9FD1C3A}</a:tableStyleId>
              </a:tblPr>
              <a:tblGrid>
                <a:gridCol w="1152000"/>
                <a:gridCol w="1368000"/>
                <a:gridCol w="900000"/>
                <a:gridCol w="1692000"/>
                <a:gridCol w="1044000"/>
                <a:gridCol w="1182857"/>
                <a:gridCol w="1080000"/>
              </a:tblGrid>
              <a:tr h="370840">
                <a:tc>
                  <a:txBody>
                    <a:bodyPr/>
                    <a:lstStyle/>
                    <a:p>
                      <a:r>
                        <a:rPr lang="en-IN" sz="1400" b="1" i="1" u="none" strike="noStrike" kern="1200" baseline="0" dirty="0">
                          <a:solidFill>
                            <a:schemeClr val="tx1"/>
                          </a:solidFill>
                          <a:latin typeface="+mn-lt"/>
                          <a:ea typeface="+mn-ea"/>
                          <a:cs typeface="+mn-cs"/>
                        </a:rPr>
                        <a:t>Problem Size</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400" b="1" i="1" u="none" strike="noStrike" kern="1200" baseline="0" dirty="0">
                          <a:solidFill>
                            <a:schemeClr val="tx1"/>
                          </a:solidFill>
                          <a:latin typeface="+mn-lt"/>
                          <a:ea typeface="+mn-ea"/>
                          <a:cs typeface="+mn-cs"/>
                        </a:rPr>
                        <a:t>Bit Operations Used</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r>
              <a:tr h="370840">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 </a:t>
                      </a: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30000" dirty="0">
                          <a:solidFill>
                            <a:schemeClr val="dk1"/>
                          </a:solidFill>
                          <a:latin typeface="+mn-lt"/>
                          <a:ea typeface="+mn-ea"/>
                          <a:cs typeface="+mn-cs"/>
                        </a:rPr>
                        <a:t>2</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2</a:t>
                      </a:r>
                      <a:r>
                        <a:rPr lang="en-IN" sz="1400" b="1" i="1" u="none" strike="noStrike" kern="1200" baseline="30000" dirty="0">
                          <a:solidFill>
                            <a:schemeClr val="dk1"/>
                          </a:solidFill>
                          <a:latin typeface="+mn-lt"/>
                          <a:ea typeface="+mn-ea"/>
                          <a:cs typeface="+mn-cs"/>
                        </a:rPr>
                        <a:t>n</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0" dirty="0">
                          <a:solidFill>
                            <a:schemeClr val="dk1"/>
                          </a:solidFill>
                          <a:latin typeface="+mn-lt"/>
                          <a:ea typeface="+mn-ea"/>
                          <a:cs typeface="+mn-cs"/>
                        </a:rPr>
                        <a:t>!</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r>
              <a:tr h="2376000">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r>
            </a:tbl>
          </a:graphicData>
        </a:graphic>
      </p:graphicFrame>
      <p:graphicFrame>
        <p:nvGraphicFramePr>
          <p:cNvPr id="9" name="Object 4"/>
          <p:cNvGraphicFramePr>
            <a:graphicFrameLocks noChangeAspect="1"/>
          </p:cNvGraphicFramePr>
          <p:nvPr/>
        </p:nvGraphicFramePr>
        <p:xfrm>
          <a:off x="686100" y="3042254"/>
          <a:ext cx="380700" cy="2114100"/>
        </p:xfrm>
        <a:graphic>
          <a:graphicData uri="http://schemas.openxmlformats.org/presentationml/2006/ole">
            <mc:AlternateContent xmlns:mc="http://schemas.openxmlformats.org/markup-compatibility/2006">
              <mc:Choice xmlns:v="urn:schemas-microsoft-com:vml" Requires="v">
                <p:oleObj spid="_x0000_s18448" name="Equation" r:id="rId1" imgW="6096000" imgH="33832800" progId="Equation.DSMT4">
                  <p:embed/>
                </p:oleObj>
              </mc:Choice>
              <mc:Fallback>
                <p:oleObj name="Equation" r:id="rId1" imgW="6096000" imgH="33832800" progId="Equation.DSMT4">
                  <p:embed/>
                  <p:pic>
                    <p:nvPicPr>
                      <p:cNvPr id="0" name="图片 18447"/>
                      <p:cNvPicPr/>
                      <p:nvPr/>
                    </p:nvPicPr>
                    <p:blipFill>
                      <a:blip r:embed="rId2"/>
                      <a:stretch>
                        <a:fillRect/>
                      </a:stretch>
                    </p:blipFill>
                    <p:spPr>
                      <a:xfrm>
                        <a:off x="686100" y="3042254"/>
                        <a:ext cx="380700" cy="2114100"/>
                      </a:xfrm>
                      <a:prstGeom prst="rect">
                        <a:avLst/>
                      </a:prstGeom>
                    </p:spPr>
                  </p:pic>
                </p:oleObj>
              </mc:Fallback>
            </mc:AlternateContent>
          </a:graphicData>
        </a:graphic>
      </p:graphicFrame>
      <p:graphicFrame>
        <p:nvGraphicFramePr>
          <p:cNvPr id="8" name="Object 5"/>
          <p:cNvGraphicFramePr>
            <a:graphicFrameLocks noChangeAspect="1"/>
          </p:cNvGraphicFramePr>
          <p:nvPr/>
        </p:nvGraphicFramePr>
        <p:xfrm>
          <a:off x="1600200" y="3042254"/>
          <a:ext cx="1143000" cy="2152650"/>
        </p:xfrm>
        <a:graphic>
          <a:graphicData uri="http://schemas.openxmlformats.org/presentationml/2006/ole">
            <mc:AlternateContent xmlns:mc="http://schemas.openxmlformats.org/markup-compatibility/2006">
              <mc:Choice xmlns:v="urn:schemas-microsoft-com:vml" Requires="v">
                <p:oleObj spid="_x0000_s18449" name="Equation" r:id="rId3" imgW="18288000" imgH="34442400" progId="Equation.DSMT4">
                  <p:embed/>
                </p:oleObj>
              </mc:Choice>
              <mc:Fallback>
                <p:oleObj name="Equation" r:id="rId3" imgW="18288000" imgH="34442400" progId="Equation.DSMT4">
                  <p:embed/>
                  <p:pic>
                    <p:nvPicPr>
                      <p:cNvPr id="0" name="图片 18448"/>
                      <p:cNvPicPr/>
                      <p:nvPr/>
                    </p:nvPicPr>
                    <p:blipFill>
                      <a:blip r:embed="rId4"/>
                      <a:stretch>
                        <a:fillRect/>
                      </a:stretch>
                    </p:blipFill>
                    <p:spPr>
                      <a:xfrm>
                        <a:off x="1600200" y="3042254"/>
                        <a:ext cx="1143000" cy="2152650"/>
                      </a:xfrm>
                      <a:prstGeom prst="rect">
                        <a:avLst/>
                      </a:prstGeom>
                    </p:spPr>
                  </p:pic>
                </p:oleObj>
              </mc:Fallback>
            </mc:AlternateContent>
          </a:graphicData>
        </a:graphic>
      </p:graphicFrame>
      <p:graphicFrame>
        <p:nvGraphicFramePr>
          <p:cNvPr id="10" name="Object 6"/>
          <p:cNvGraphicFramePr>
            <a:graphicFrameLocks noChangeAspect="1"/>
          </p:cNvGraphicFramePr>
          <p:nvPr/>
        </p:nvGraphicFramePr>
        <p:xfrm>
          <a:off x="2971800" y="3042254"/>
          <a:ext cx="609600" cy="2152650"/>
        </p:xfrm>
        <a:graphic>
          <a:graphicData uri="http://schemas.openxmlformats.org/presentationml/2006/ole">
            <mc:AlternateContent xmlns:mc="http://schemas.openxmlformats.org/markup-compatibility/2006">
              <mc:Choice xmlns:v="urn:schemas-microsoft-com:vml" Requires="v">
                <p:oleObj spid="_x0000_s18450" name="Equation" r:id="rId5" imgW="9753600" imgH="34442400" progId="Equation.DSMT4">
                  <p:embed/>
                </p:oleObj>
              </mc:Choice>
              <mc:Fallback>
                <p:oleObj name="Equation" r:id="rId5" imgW="9753600" imgH="34442400" progId="Equation.DSMT4">
                  <p:embed/>
                  <p:pic>
                    <p:nvPicPr>
                      <p:cNvPr id="0" name="Object 8"/>
                      <p:cNvPicPr/>
                      <p:nvPr/>
                    </p:nvPicPr>
                    <p:blipFill>
                      <a:blip r:embed="rId6"/>
                      <a:stretch>
                        <a:fillRect/>
                      </a:stretch>
                    </p:blipFill>
                    <p:spPr>
                      <a:xfrm>
                        <a:off x="2971800" y="3042254"/>
                        <a:ext cx="609600" cy="2152650"/>
                      </a:xfrm>
                      <a:prstGeom prst="rect">
                        <a:avLst/>
                      </a:prstGeom>
                    </p:spPr>
                  </p:pic>
                </p:oleObj>
              </mc:Fallback>
            </mc:AlternateContent>
          </a:graphicData>
        </a:graphic>
      </p:graphicFrame>
      <p:graphicFrame>
        <p:nvGraphicFramePr>
          <p:cNvPr id="12" name="Object 7"/>
          <p:cNvGraphicFramePr>
            <a:graphicFrameLocks noChangeAspect="1"/>
          </p:cNvGraphicFramePr>
          <p:nvPr/>
        </p:nvGraphicFramePr>
        <p:xfrm>
          <a:off x="3886200" y="3042254"/>
          <a:ext cx="1104900" cy="2152650"/>
        </p:xfrm>
        <a:graphic>
          <a:graphicData uri="http://schemas.openxmlformats.org/presentationml/2006/ole">
            <mc:AlternateContent xmlns:mc="http://schemas.openxmlformats.org/markup-compatibility/2006">
              <mc:Choice xmlns:v="urn:schemas-microsoft-com:vml" Requires="v">
                <p:oleObj spid="_x0000_s18451" name="Equation" r:id="rId7" imgW="17678400" imgH="34442400" progId="Equation.DSMT4">
                  <p:embed/>
                </p:oleObj>
              </mc:Choice>
              <mc:Fallback>
                <p:oleObj name="Equation" r:id="rId7" imgW="17678400" imgH="34442400" progId="Equation.DSMT4">
                  <p:embed/>
                  <p:pic>
                    <p:nvPicPr>
                      <p:cNvPr id="0" name="Object 7"/>
                      <p:cNvPicPr/>
                      <p:nvPr/>
                    </p:nvPicPr>
                    <p:blipFill>
                      <a:blip r:embed="rId8"/>
                      <a:stretch>
                        <a:fillRect/>
                      </a:stretch>
                    </p:blipFill>
                    <p:spPr>
                      <a:xfrm>
                        <a:off x="3886200" y="3042254"/>
                        <a:ext cx="1104900" cy="2152650"/>
                      </a:xfrm>
                      <a:prstGeom prst="rect">
                        <a:avLst/>
                      </a:prstGeom>
                    </p:spPr>
                  </p:pic>
                </p:oleObj>
              </mc:Fallback>
            </mc:AlternateContent>
          </a:graphicData>
        </a:graphic>
      </p:graphicFrame>
      <p:graphicFrame>
        <p:nvGraphicFramePr>
          <p:cNvPr id="11" name="Object 8"/>
          <p:cNvGraphicFramePr>
            <a:graphicFrameLocks noChangeAspect="1"/>
          </p:cNvGraphicFramePr>
          <p:nvPr/>
        </p:nvGraphicFramePr>
        <p:xfrm>
          <a:off x="5410200" y="3042254"/>
          <a:ext cx="895350" cy="2095500"/>
        </p:xfrm>
        <a:graphic>
          <a:graphicData uri="http://schemas.openxmlformats.org/presentationml/2006/ole">
            <mc:AlternateContent xmlns:mc="http://schemas.openxmlformats.org/markup-compatibility/2006">
              <mc:Choice xmlns:v="urn:schemas-microsoft-com:vml" Requires="v">
                <p:oleObj spid="_x0000_s18452" name="Equation" r:id="rId9" imgW="14325600" imgH="33528000" progId="Equation.DSMT4">
                  <p:embed/>
                </p:oleObj>
              </mc:Choice>
              <mc:Fallback>
                <p:oleObj name="Equation" r:id="rId9" imgW="14325600" imgH="33528000" progId="Equation.DSMT4">
                  <p:embed/>
                  <p:pic>
                    <p:nvPicPr>
                      <p:cNvPr id="0" name="Object 9"/>
                      <p:cNvPicPr/>
                      <p:nvPr/>
                    </p:nvPicPr>
                    <p:blipFill>
                      <a:blip r:embed="rId10"/>
                      <a:stretch>
                        <a:fillRect/>
                      </a:stretch>
                    </p:blipFill>
                    <p:spPr>
                      <a:xfrm>
                        <a:off x="5410200" y="3042254"/>
                        <a:ext cx="895350" cy="2095500"/>
                      </a:xfrm>
                      <a:prstGeom prst="rect">
                        <a:avLst/>
                      </a:prstGeom>
                    </p:spPr>
                  </p:pic>
                </p:oleObj>
              </mc:Fallback>
            </mc:AlternateContent>
          </a:graphicData>
        </a:graphic>
      </p:graphicFrame>
      <p:graphicFrame>
        <p:nvGraphicFramePr>
          <p:cNvPr id="13" name="Object 9"/>
          <p:cNvGraphicFramePr>
            <a:graphicFrameLocks noChangeAspect="1"/>
          </p:cNvGraphicFramePr>
          <p:nvPr/>
        </p:nvGraphicFramePr>
        <p:xfrm>
          <a:off x="6553200" y="3042254"/>
          <a:ext cx="990600" cy="1981200"/>
        </p:xfrm>
        <a:graphic>
          <a:graphicData uri="http://schemas.openxmlformats.org/presentationml/2006/ole">
            <mc:AlternateContent xmlns:mc="http://schemas.openxmlformats.org/markup-compatibility/2006">
              <mc:Choice xmlns:v="urn:schemas-microsoft-com:vml" Requires="v">
                <p:oleObj spid="_x0000_s18453" name="Equation" r:id="rId11" imgW="15849600" imgH="31699200" progId="Equation.DSMT4">
                  <p:embed/>
                </p:oleObj>
              </mc:Choice>
              <mc:Fallback>
                <p:oleObj name="Equation" r:id="rId11" imgW="15849600" imgH="31699200" progId="Equation.DSMT4">
                  <p:embed/>
                  <p:pic>
                    <p:nvPicPr>
                      <p:cNvPr id="0" name="Object 10"/>
                      <p:cNvPicPr/>
                      <p:nvPr/>
                    </p:nvPicPr>
                    <p:blipFill>
                      <a:blip r:embed="rId12"/>
                      <a:stretch>
                        <a:fillRect/>
                      </a:stretch>
                    </p:blipFill>
                    <p:spPr>
                      <a:xfrm>
                        <a:off x="6553200" y="3042254"/>
                        <a:ext cx="990600" cy="1981200"/>
                      </a:xfrm>
                      <a:prstGeom prst="rect">
                        <a:avLst/>
                      </a:prstGeom>
                    </p:spPr>
                  </p:pic>
                </p:oleObj>
              </mc:Fallback>
            </mc:AlternateContent>
          </a:graphicData>
        </a:graphic>
      </p:graphicFrame>
      <p:graphicFrame>
        <p:nvGraphicFramePr>
          <p:cNvPr id="14" name="Object 10"/>
          <p:cNvGraphicFramePr>
            <a:graphicFrameLocks noChangeAspect="1"/>
          </p:cNvGraphicFramePr>
          <p:nvPr/>
        </p:nvGraphicFramePr>
        <p:xfrm>
          <a:off x="7751618" y="3042254"/>
          <a:ext cx="914400" cy="1943100"/>
        </p:xfrm>
        <a:graphic>
          <a:graphicData uri="http://schemas.openxmlformats.org/presentationml/2006/ole">
            <mc:AlternateContent xmlns:mc="http://schemas.openxmlformats.org/markup-compatibility/2006">
              <mc:Choice xmlns:v="urn:schemas-microsoft-com:vml" Requires="v">
                <p:oleObj spid="_x0000_s18454" name="Equation" r:id="rId13" imgW="14630400" imgH="31089600" progId="Equation.DSMT4">
                  <p:embed/>
                </p:oleObj>
              </mc:Choice>
              <mc:Fallback>
                <p:oleObj name="Equation" r:id="rId13" imgW="14630400" imgH="31089600" progId="Equation.DSMT4">
                  <p:embed/>
                  <p:pic>
                    <p:nvPicPr>
                      <p:cNvPr id="0" name="Object 12"/>
                      <p:cNvPicPr/>
                      <p:nvPr/>
                    </p:nvPicPr>
                    <p:blipFill>
                      <a:blip r:embed="rId14"/>
                      <a:stretch>
                        <a:fillRect/>
                      </a:stretch>
                    </p:blipFill>
                    <p:spPr>
                      <a:xfrm>
                        <a:off x="7751618" y="3042254"/>
                        <a:ext cx="914400" cy="1943100"/>
                      </a:xfrm>
                      <a:prstGeom prst="rect">
                        <a:avLst/>
                      </a:prstGeom>
                    </p:spPr>
                  </p:pic>
                </p:oleObj>
              </mc:Fallback>
            </mc:AlternateContent>
          </a:graphicData>
        </a:graphic>
      </p:graphicFrame>
      <p:sp>
        <p:nvSpPr>
          <p:cNvPr id="4" name="Content Placeholder 11"/>
          <p:cNvSpPr>
            <a:spLocks noGrp="1"/>
          </p:cNvSpPr>
          <p:nvPr>
            <p:ph idx="13"/>
          </p:nvPr>
        </p:nvSpPr>
        <p:spPr>
          <a:xfrm>
            <a:off x="2133600" y="5786120"/>
            <a:ext cx="6400800" cy="46228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Times of more than </a:t>
            </a:r>
            <a:r>
              <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10</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100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years are indicated with an *.</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Problems</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80000" cy="5257800"/>
          </a:xfrm>
        </p:spPr>
        <p:txBody>
          <a:bodyPr/>
          <a:lstStyle/>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Tractable Problem</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 exists a polynomial time algorithm to solve this problem. These problems are said to belong to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P</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Intractable Problem</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 does not exist a polynomial time algorithm to solve this problem.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指数或阶乘级时间复杂度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Unsolvable Problem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 algorithm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exists to solve this problem, e.g., halting problem.</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停机问题</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NP</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can be checked in polynomial time. But no polynomial time algorithm has been found for finding a solution to problems in this class.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皇后问题</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3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NP Complete Class</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you find a polynomial time algorithm for one member of the class, it can be used to solve all the problems in the class.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穷举问题</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905000"/>
            <a:ext cx="8229600" cy="2362200"/>
          </a:xfrm>
        </p:spPr>
        <p:txBody>
          <a:bodyPr/>
          <a:lstStyle/>
          <a:p>
            <a:r>
              <a:rPr lang="en-US" altLang="zh-CN" dirty="0"/>
              <a:t>§3.1     4, 27, 51</a:t>
            </a:r>
            <a:br>
              <a:rPr lang="en-US" altLang="zh-CN" dirty="0"/>
            </a:br>
            <a:r>
              <a:rPr lang="en-US" altLang="zh-CN" dirty="0"/>
              <a:t>§3.2     25, 34 </a:t>
            </a:r>
            <a:br>
              <a:rPr lang="en-US" altLang="zh-CN" dirty="0"/>
            </a:br>
            <a:r>
              <a:rPr lang="en-US" altLang="zh-CN" dirty="0"/>
              <a:t>§3.3     2, 3 </a:t>
            </a:r>
            <a:endParaRPr lang="en-US" altLang="zh-CN" dirty="0"/>
          </a:p>
          <a:p>
            <a:endParaRPr lang="en-US" altLang="zh-CN" dirty="0"/>
          </a:p>
          <a:p>
            <a:r>
              <a:rPr lang="en-US" altLang="zh-CN" dirty="0"/>
              <a:t>Due date : 2024.04.02 </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algorithm has input values from a specified set.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From the input values, the algorithm produces the output values from a specified set. The output values are the solution.</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Correctness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 algorithm should produce the correct output values for each set of input values.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Finiteness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 algorithm should produce the output after a finite number of steps for any input.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Effectiveness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must be possible to perform each step of the algorithm correctly and in a finite amount of time.</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Generality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algorithm should work for all problems of the desired form.</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 the Maximum Element in a Finite Sequence</a:t>
            </a:r>
            <a:endParaRPr lang="en-IN" sz="40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6096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algorithm in pseudocode:</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609600" y="2362200"/>
            <a:ext cx="7315200" cy="2895600"/>
          </a:xfrm>
          <a:ln w="19050">
            <a:solidFill>
              <a:srgbClr val="0B508F"/>
            </a:solidFill>
          </a:ln>
        </p:spPr>
        <p:txBody>
          <a:bodyPr/>
          <a:lstStyle/>
          <a:p>
            <a:pPr marL="274320" lvl="0" indent="-274320" defTabSz="91440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integers)</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buClr>
                <a:schemeClr val="accent3"/>
              </a:buClr>
              <a:buSzPct val="95000"/>
              <a:defRPr/>
            </a:pP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endPar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anose="020405030504060302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buClr>
                <a:schemeClr val="accent3"/>
              </a:buClr>
              <a:buSzPct val="95000"/>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buClr>
                <a:schemeClr val="accent3"/>
              </a:buClr>
              <a:buSzPct val="95000"/>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largest element}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5550408"/>
            <a:ext cx="8229600" cy="1066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Does this algorithm have all the properties listed on the previous slide?</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2"/>
          <p:cNvSpPr txBox="1"/>
          <p:nvPr/>
        </p:nvSpPr>
        <p:spPr>
          <a:xfrm>
            <a:off x="609600" y="1981200"/>
            <a:ext cx="7315200" cy="381000"/>
          </a:xfrm>
          <a:prstGeom prst="rect">
            <a:avLst/>
          </a:prstGeom>
          <a:solidFill>
            <a:schemeClr val="accent5"/>
          </a:solidFill>
        </p:spPr>
        <p:txBody>
          <a:bodyPr anchor="ct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spcBef>
                <a:spcPts val="0"/>
              </a:spcBef>
              <a:spcAft>
                <a:spcPts val="0"/>
              </a:spcAft>
            </a:pP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endParaRPr lang="en-IN"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 Example Algorithm Problems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Three classes of problems will be studied in this section.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finding the position of a particular element in a list.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搜索问题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Sorting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putting the elements of a list into increasing order</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排序问题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Optimization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determining the optimal value (maximum or minimum) of a particular quantity over all possible inputs</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优化问题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d bar footer BODY/MAIN CONTENT">
  <a:themeElements>
    <a:clrScheme name="Custom 6">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MHHE_Accessible_PPT_Template-v4</Template>
  <TotalTime>0</TotalTime>
  <Words>24814</Words>
  <Application>WPS 演示</Application>
  <PresentationFormat>全屏显示(4:3)</PresentationFormat>
  <Paragraphs>732</Paragraphs>
  <Slides>69</Slides>
  <Notes>1</Notes>
  <HiddenSlides>0</HiddenSlides>
  <MMClips>0</MMClips>
  <ScaleCrop>false</ScaleCrop>
  <HeadingPairs>
    <vt:vector size="8" baseType="variant">
      <vt:variant>
        <vt:lpstr>已用的字体</vt:lpstr>
      </vt:variant>
      <vt:variant>
        <vt:i4>15</vt:i4>
      </vt:variant>
      <vt:variant>
        <vt:lpstr>主题</vt:lpstr>
      </vt:variant>
      <vt:variant>
        <vt:i4>9</vt:i4>
      </vt:variant>
      <vt:variant>
        <vt:lpstr>嵌入 OLE 服务器</vt:lpstr>
      </vt:variant>
      <vt:variant>
        <vt:i4>57</vt:i4>
      </vt:variant>
      <vt:variant>
        <vt:lpstr>幻灯片标题</vt:lpstr>
      </vt:variant>
      <vt:variant>
        <vt:i4>69</vt:i4>
      </vt:variant>
    </vt:vector>
  </HeadingPairs>
  <TitlesOfParts>
    <vt:vector size="150" baseType="lpstr">
      <vt:lpstr>Arial</vt:lpstr>
      <vt:lpstr>宋体</vt:lpstr>
      <vt:lpstr>Wingdings</vt:lpstr>
      <vt:lpstr>Arial</vt:lpstr>
      <vt:lpstr>ArumSans Bold</vt:lpstr>
      <vt:lpstr>Segoe Print</vt:lpstr>
      <vt:lpstr>Times New Roman</vt:lpstr>
      <vt:lpstr>ArumSans Regular</vt:lpstr>
      <vt:lpstr>Vectipede Rg</vt:lpstr>
      <vt:lpstr>Symbol</vt:lpstr>
      <vt:lpstr>Cambria Math</vt:lpstr>
      <vt:lpstr>微软雅黑</vt:lpstr>
      <vt:lpstr>Calibri</vt:lpstr>
      <vt:lpstr>Arial Unicode MS</vt:lpstr>
      <vt:lpstr>Cambria Math</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Chapter Summary</vt:lpstr>
      <vt:lpstr>Section Summary 1</vt:lpstr>
      <vt:lpstr>Problems and Algorithms</vt:lpstr>
      <vt:lpstr>Algorithms</vt:lpstr>
      <vt:lpstr>Specifying Algorithms</vt:lpstr>
      <vt:lpstr>Properties of Algorithms</vt:lpstr>
      <vt:lpstr>Finding the Maximum Element in a Finite Sequence</vt:lpstr>
      <vt:lpstr>Some Example Algorithm Problems</vt:lpstr>
      <vt:lpstr>Section Summary 1</vt:lpstr>
      <vt:lpstr>Searching Problems</vt:lpstr>
      <vt:lpstr>Linear Search Algorithm</vt:lpstr>
      <vt:lpstr>Binary Search  二分搜索</vt:lpstr>
      <vt:lpstr>Binary Search </vt:lpstr>
      <vt:lpstr>Sorting</vt:lpstr>
      <vt:lpstr>Bubble Sort 冒泡排序</vt:lpstr>
      <vt:lpstr>Bubble Sort Example</vt:lpstr>
      <vt:lpstr>Insertion Sort 插入排序</vt:lpstr>
      <vt:lpstr>Insertion Sort 2</vt:lpstr>
      <vt:lpstr>Section Summary 1</vt:lpstr>
      <vt:lpstr>Greedy Algorithms 贪婪算法</vt:lpstr>
      <vt:lpstr>Greedy Algorithms: Making Change</vt:lpstr>
      <vt:lpstr>Greedy Change-Making Algorithm</vt:lpstr>
      <vt:lpstr>Greedy Algorithm-Counterexample</vt:lpstr>
      <vt:lpstr>Greedy Scheduling 1</vt:lpstr>
      <vt:lpstr>Counterexample-Greedy Scheduling </vt:lpstr>
      <vt:lpstr>Greedy Scheduling algorithm</vt:lpstr>
      <vt:lpstr>The Growth of Functions </vt:lpstr>
      <vt:lpstr>Section Summary</vt:lpstr>
      <vt:lpstr>Big-O Notation 1</vt:lpstr>
      <vt:lpstr>Illustration of Big-O Notation 1</vt:lpstr>
      <vt:lpstr>Using the Definition of Big-O Notation 1</vt:lpstr>
      <vt:lpstr>Illustration of Big-O Notation 2</vt:lpstr>
      <vt:lpstr>Big-O Notation 2</vt:lpstr>
      <vt:lpstr>Using the Definition of Big-O Notation 2</vt:lpstr>
      <vt:lpstr>Section Summary</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 1</vt:lpstr>
      <vt:lpstr>Combinations of Functions 2</vt:lpstr>
      <vt:lpstr>Ordering Functions by Order of Growth</vt:lpstr>
      <vt:lpstr>Section Summary</vt:lpstr>
      <vt:lpstr>Big-Omega Notation 1</vt:lpstr>
      <vt:lpstr>Big-Omega Notation 2</vt:lpstr>
      <vt:lpstr>Big-Theta Notation 1</vt:lpstr>
      <vt:lpstr>Big-Theta Notation 2</vt:lpstr>
      <vt:lpstr>Big-Theta Notation 3</vt:lpstr>
      <vt:lpstr>Big-Theta Notation 4</vt:lpstr>
      <vt:lpstr>Big-Theta Estimates for Polynomials</vt:lpstr>
      <vt:lpstr>Complexity of Algorithms</vt:lpstr>
      <vt:lpstr>Section Summary</vt:lpstr>
      <vt:lpstr>The Complexity of Algorithms 1</vt:lpstr>
      <vt:lpstr>The Complexity of Algorithms 2</vt:lpstr>
      <vt:lpstr>Time Complexity</vt:lpstr>
      <vt:lpstr>Complexity Analysis of Algorithms</vt:lpstr>
      <vt:lpstr>Section Summary</vt:lpstr>
      <vt:lpstr>Worst-Case Complexity of Linear Search</vt:lpstr>
      <vt:lpstr>Average-Case Complexity of Linear Search</vt:lpstr>
      <vt:lpstr>Worst-Case Complexity of Binary Search </vt:lpstr>
      <vt:lpstr>Worst-Case Complexity of Bubble Sort</vt:lpstr>
      <vt:lpstr>Worst-Case Complexity of Insertion Sort</vt:lpstr>
      <vt:lpstr>Section Summary</vt:lpstr>
      <vt:lpstr>Understanding the Complexity of Algorithms 1</vt:lpstr>
      <vt:lpstr>Understanding the Complexity of Algorithms 2</vt:lpstr>
      <vt:lpstr>Complexity of Problems</vt:lpstr>
      <vt:lpstr>Homework</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hollow</cp:lastModifiedBy>
  <cp:revision>1232</cp:revision>
  <dcterms:created xsi:type="dcterms:W3CDTF">2017-12-05T17:18:00Z</dcterms:created>
  <dcterms:modified xsi:type="dcterms:W3CDTF">2024-03-31T06:50:40Z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104CACEEA2994BF8AB9355BEF644ED87_13</vt:lpwstr>
  </property>
  <property fmtid="{D5CDD505-2E9C-101B-9397-08002B2CF9AE}" pid="3" name="KSOProductBuildVer">
    <vt:lpwstr>2052-12.1.0.16417</vt:lpwstr>
  </property>
</Properties>
</file>