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5" r:id="rId5"/>
    <p:sldMasterId id="2147483690" r:id="rId6"/>
    <p:sldMasterId id="2147483698" r:id="rId7"/>
    <p:sldMasterId id="2147483706" r:id="rId8"/>
    <p:sldMasterId id="2147483709" r:id="rId9"/>
    <p:sldMasterId id="2147483713" r:id="rId10"/>
  </p:sldMasterIdLst>
  <p:notesMasterIdLst>
    <p:notesMasterId r:id="rId87"/>
  </p:notesMasterIdLst>
  <p:handoutMasterIdLst>
    <p:handoutMasterId r:id="rId88"/>
  </p:handoutMasterIdLst>
  <p:sldIdLst>
    <p:sldId id="273" r:id="rId11"/>
    <p:sldId id="276" r:id="rId12"/>
    <p:sldId id="576" r:id="rId13"/>
    <p:sldId id="415" r:id="rId14"/>
    <p:sldId id="416" r:id="rId15"/>
    <p:sldId id="420" r:id="rId16"/>
    <p:sldId id="629" r:id="rId17"/>
    <p:sldId id="424" r:id="rId18"/>
    <p:sldId id="630" r:id="rId19"/>
    <p:sldId id="425" r:id="rId20"/>
    <p:sldId id="640" r:id="rId21"/>
    <p:sldId id="427" r:id="rId22"/>
    <p:sldId id="429" r:id="rId23"/>
    <p:sldId id="430" r:id="rId24"/>
    <p:sldId id="641" r:id="rId25"/>
    <p:sldId id="437" r:id="rId26"/>
    <p:sldId id="645" r:id="rId27"/>
    <p:sldId id="444" r:id="rId28"/>
    <p:sldId id="484" r:id="rId29"/>
    <p:sldId id="446" r:id="rId30"/>
    <p:sldId id="449" r:id="rId31"/>
    <p:sldId id="579" r:id="rId32"/>
    <p:sldId id="580" r:id="rId33"/>
    <p:sldId id="631" r:id="rId34"/>
    <p:sldId id="581" r:id="rId35"/>
    <p:sldId id="491" r:id="rId36"/>
    <p:sldId id="492" r:id="rId37"/>
    <p:sldId id="452" r:id="rId38"/>
    <p:sldId id="632" r:id="rId39"/>
    <p:sldId id="642" r:id="rId40"/>
    <p:sldId id="453" r:id="rId41"/>
    <p:sldId id="643" r:id="rId42"/>
    <p:sldId id="582" r:id="rId43"/>
    <p:sldId id="459" r:id="rId44"/>
    <p:sldId id="583" r:id="rId45"/>
    <p:sldId id="646" r:id="rId46"/>
    <p:sldId id="462" r:id="rId47"/>
    <p:sldId id="584" r:id="rId48"/>
    <p:sldId id="585" r:id="rId49"/>
    <p:sldId id="635" r:id="rId50"/>
    <p:sldId id="493" r:id="rId51"/>
    <p:sldId id="494" r:id="rId52"/>
    <p:sldId id="495" r:id="rId53"/>
    <p:sldId id="463" r:id="rId54"/>
    <p:sldId id="465" r:id="rId55"/>
    <p:sldId id="648" r:id="rId56"/>
    <p:sldId id="636" r:id="rId57"/>
    <p:sldId id="586" r:id="rId58"/>
    <p:sldId id="637" r:id="rId59"/>
    <p:sldId id="587" r:id="rId60"/>
    <p:sldId id="588" r:id="rId61"/>
    <p:sldId id="500" r:id="rId62"/>
    <p:sldId id="468" r:id="rId63"/>
    <p:sldId id="638" r:id="rId64"/>
    <p:sldId id="501" r:id="rId65"/>
    <p:sldId id="502" r:id="rId66"/>
    <p:sldId id="469" r:id="rId67"/>
    <p:sldId id="470" r:id="rId68"/>
    <p:sldId id="639" r:id="rId69"/>
    <p:sldId id="644" r:id="rId70"/>
    <p:sldId id="473" r:id="rId71"/>
    <p:sldId id="471" r:id="rId72"/>
    <p:sldId id="590" r:id="rId73"/>
    <p:sldId id="647" r:id="rId74"/>
    <p:sldId id="508" r:id="rId75"/>
    <p:sldId id="509" r:id="rId76"/>
    <p:sldId id="592" r:id="rId77"/>
    <p:sldId id="593" r:id="rId78"/>
    <p:sldId id="594" r:id="rId79"/>
    <p:sldId id="510" r:id="rId80"/>
    <p:sldId id="633" r:id="rId81"/>
    <p:sldId id="595" r:id="rId82"/>
    <p:sldId id="596" r:id="rId83"/>
    <p:sldId id="597" r:id="rId84"/>
    <p:sldId id="598" r:id="rId85"/>
    <p:sldId id="634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orient="horz" pos="3600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5616" userDrawn="1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AE1"/>
    <a:srgbClr val="B60000"/>
    <a:srgbClr val="00518B"/>
    <a:srgbClr val="04617B"/>
    <a:srgbClr val="E1F3FF"/>
    <a:srgbClr val="5A5000"/>
    <a:srgbClr val="214E91"/>
    <a:srgbClr val="214E2D"/>
    <a:srgbClr val="505050"/>
    <a:srgbClr val="1A5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471" autoAdjust="0"/>
  </p:normalViewPr>
  <p:slideViewPr>
    <p:cSldViewPr showGuides="1">
      <p:cViewPr varScale="1">
        <p:scale>
          <a:sx n="121" d="100"/>
          <a:sy n="121" d="100"/>
        </p:scale>
        <p:origin x="509" y="36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-98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54228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Master" Target="slideMasters/slideMaster8.xml"/><Relationship Id="rId89" Type="http://schemas.openxmlformats.org/officeDocument/2006/relationships/presProps" Target="presProps.xml"/><Relationship Id="rId88" Type="http://schemas.openxmlformats.org/officeDocument/2006/relationships/handoutMaster" Target="handoutMasters/handoutMaster1.xml"/><Relationship Id="rId87" Type="http://schemas.openxmlformats.org/officeDocument/2006/relationships/notesMaster" Target="notesMasters/notesMaster1.xml"/><Relationship Id="rId86" Type="http://schemas.openxmlformats.org/officeDocument/2006/relationships/slide" Target="slides/slide76.xml"/><Relationship Id="rId85" Type="http://schemas.openxmlformats.org/officeDocument/2006/relationships/slide" Target="slides/slide75.xml"/><Relationship Id="rId84" Type="http://schemas.openxmlformats.org/officeDocument/2006/relationships/slide" Target="slides/slide74.xml"/><Relationship Id="rId83" Type="http://schemas.openxmlformats.org/officeDocument/2006/relationships/slide" Target="slides/slide73.xml"/><Relationship Id="rId82" Type="http://schemas.openxmlformats.org/officeDocument/2006/relationships/slide" Target="slides/slide72.xml"/><Relationship Id="rId81" Type="http://schemas.openxmlformats.org/officeDocument/2006/relationships/slide" Target="slides/slide71.xml"/><Relationship Id="rId80" Type="http://schemas.openxmlformats.org/officeDocument/2006/relationships/slide" Target="slides/slide70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9.xml"/><Relationship Id="rId78" Type="http://schemas.openxmlformats.org/officeDocument/2006/relationships/slide" Target="slides/slide68.xml"/><Relationship Id="rId77" Type="http://schemas.openxmlformats.org/officeDocument/2006/relationships/slide" Target="slides/slide67.xml"/><Relationship Id="rId76" Type="http://schemas.openxmlformats.org/officeDocument/2006/relationships/slide" Target="slides/slide66.xml"/><Relationship Id="rId75" Type="http://schemas.openxmlformats.org/officeDocument/2006/relationships/slide" Target="slides/slide65.xml"/><Relationship Id="rId74" Type="http://schemas.openxmlformats.org/officeDocument/2006/relationships/slide" Target="slides/slide64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9.xml"/><Relationship Id="rId68" Type="http://schemas.openxmlformats.org/officeDocument/2006/relationships/slide" Target="slides/slide58.xml"/><Relationship Id="rId67" Type="http://schemas.openxmlformats.org/officeDocument/2006/relationships/slide" Target="slides/slide57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0" Type="http://schemas.openxmlformats.org/officeDocument/2006/relationships/slide" Target="slides/slide5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9.xml"/><Relationship Id="rId58" Type="http://schemas.openxmlformats.org/officeDocument/2006/relationships/slide" Target="slides/slide48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  <a:endParaRPr lang="en-US" dirty="0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  <a:endParaRPr lang="en-US" dirty="0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  <a:endParaRPr lang="en-US" dirty="0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  <a:endParaRPr lang="en-US" dirty="0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45720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Content Placeholder 1"/>
          <p:cNvSpPr>
            <a:spLocks noGrp="1"/>
          </p:cNvSpPr>
          <p:nvPr>
            <p:ph idx="28"/>
          </p:nvPr>
        </p:nvSpPr>
        <p:spPr>
          <a:xfrm>
            <a:off x="466344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Content Placeholder 1"/>
          <p:cNvSpPr>
            <a:spLocks noGrp="1"/>
          </p:cNvSpPr>
          <p:nvPr>
            <p:ph idx="29"/>
          </p:nvPr>
        </p:nvSpPr>
        <p:spPr>
          <a:xfrm>
            <a:off x="45720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Content Placeholder 1"/>
          <p:cNvSpPr>
            <a:spLocks noGrp="1"/>
          </p:cNvSpPr>
          <p:nvPr>
            <p:ph idx="30"/>
          </p:nvPr>
        </p:nvSpPr>
        <p:spPr>
          <a:xfrm>
            <a:off x="466344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91" y="76200"/>
            <a:ext cx="1895763" cy="569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image" Target="../media/image4.GIF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4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8717562" y="6466530"/>
            <a:ext cx="47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4D3973-B05B-447F-B27A-F28B84AFE1B2}" type="slidenum">
              <a:rPr lang="zh-CN" altLang="en-US" sz="1600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/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8763000" y="648717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B21E4F-60C8-4C42-A7CB-B524CE1161D5}" type="slidenum">
              <a:rPr lang="zh-CN" altLang="en-US" sz="1400" smtClean="0"/>
            </a:fld>
            <a:endParaRPr lang="zh-CN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  <a:endParaRPr lang="en-US" sz="800" dirty="0">
              <a:solidFill>
                <a:srgbClr val="6A6A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</a:blip>
          <a:srcRect r="28644" b="27282"/>
          <a:stretch>
            <a:fillRect/>
          </a:stretch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hyperlink" Target="http://www.mersenne.org/" TargetMode="External"/><Relationship Id="rId1" Type="http://schemas.openxmlformats.org/officeDocument/2006/relationships/image" Target="../media/image1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3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2900" y="2057400"/>
            <a:ext cx="8458200" cy="2194560"/>
          </a:xfrm>
        </p:spPr>
        <p:txBody>
          <a:bodyPr/>
          <a:lstStyle/>
          <a:p>
            <a:r>
              <a:rPr lang="fr-F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4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Number Theory and Cryptography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55901" y="64755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8298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 Relation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同余关系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modulo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says 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say that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a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its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modulus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integers are congruent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if and only if they have the same remainder when divided by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not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write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≢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(mod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17 is congruent to 5 modulo 6 and whether 24 and 14 are congruent modulo 6.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 ≡ 5 (mod 6)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6 divides 17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 = 12.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24 ≢ 14 (mod 6)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24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 = 10  is not divisible by 6.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同余关系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二元关系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1013" y="1373982"/>
            <a:ext cx="8229600" cy="100776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 = {1, 2, ... , 8 },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 = {&lt;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y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&gt; |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x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,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y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A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  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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(mod 3)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},</a:t>
            </a:r>
            <a:b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</a:b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</a:rPr>
              <a:t>其中 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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y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(mod 3)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为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x-y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被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整除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Arial Unicode MS" pitchFamily="34" charset="-122"/>
                <a:sym typeface="Symbol" panose="05050102010706020507" pitchFamily="18" charset="2"/>
              </a:rPr>
              <a:t>. 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Arial Unicode MS" pitchFamily="34" charset="-122"/>
              <a:sym typeface="Symbol" panose="05050102010706020507" pitchFamily="18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35150" y="3145879"/>
            <a:ext cx="144463" cy="144463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187450" y="4369842"/>
            <a:ext cx="144463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484438" y="4369842"/>
            <a:ext cx="144462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752600" y="323795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1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116013" y="4586287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411413" y="457961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7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4" name="Freeform 10"/>
          <p:cNvSpPr/>
          <p:nvPr/>
        </p:nvSpPr>
        <p:spPr bwMode="auto">
          <a:xfrm>
            <a:off x="1079500" y="3218904"/>
            <a:ext cx="755650" cy="1150938"/>
          </a:xfrm>
          <a:custGeom>
            <a:avLst/>
            <a:gdLst>
              <a:gd name="T0" fmla="*/ 2147483647 w 476"/>
              <a:gd name="T1" fmla="*/ 0 h 725"/>
              <a:gd name="T2" fmla="*/ 2147483647 w 476"/>
              <a:gd name="T3" fmla="*/ 2147483647 h 725"/>
              <a:gd name="T4" fmla="*/ 2147483647 w 476"/>
              <a:gd name="T5" fmla="*/ 2147483647 h 725"/>
              <a:gd name="T6" fmla="*/ 0 60000 65536"/>
              <a:gd name="T7" fmla="*/ 0 60000 65536"/>
              <a:gd name="T8" fmla="*/ 0 60000 65536"/>
              <a:gd name="T9" fmla="*/ 0 w 476"/>
              <a:gd name="T10" fmla="*/ 0 h 725"/>
              <a:gd name="T11" fmla="*/ 476 w 476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725">
                <a:moveTo>
                  <a:pt x="476" y="0"/>
                </a:moveTo>
                <a:cubicBezTo>
                  <a:pt x="306" y="52"/>
                  <a:pt x="136" y="105"/>
                  <a:pt x="68" y="226"/>
                </a:cubicBezTo>
                <a:cubicBezTo>
                  <a:pt x="0" y="347"/>
                  <a:pt x="34" y="536"/>
                  <a:pt x="6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1"/>
          <p:cNvSpPr/>
          <p:nvPr/>
        </p:nvSpPr>
        <p:spPr bwMode="auto">
          <a:xfrm>
            <a:off x="1331913" y="3290342"/>
            <a:ext cx="684212" cy="1152525"/>
          </a:xfrm>
          <a:custGeom>
            <a:avLst/>
            <a:gdLst>
              <a:gd name="T0" fmla="*/ 0 w 431"/>
              <a:gd name="T1" fmla="*/ 2147483647 h 726"/>
              <a:gd name="T2" fmla="*/ 2147483647 w 431"/>
              <a:gd name="T3" fmla="*/ 2147483647 h 726"/>
              <a:gd name="T4" fmla="*/ 2147483647 w 431"/>
              <a:gd name="T5" fmla="*/ 0 h 726"/>
              <a:gd name="T6" fmla="*/ 0 60000 65536"/>
              <a:gd name="T7" fmla="*/ 0 60000 65536"/>
              <a:gd name="T8" fmla="*/ 0 60000 65536"/>
              <a:gd name="T9" fmla="*/ 0 w 431"/>
              <a:gd name="T10" fmla="*/ 0 h 726"/>
              <a:gd name="T11" fmla="*/ 431 w 43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726">
                <a:moveTo>
                  <a:pt x="0" y="726"/>
                </a:moveTo>
                <a:cubicBezTo>
                  <a:pt x="147" y="650"/>
                  <a:pt x="295" y="575"/>
                  <a:pt x="363" y="454"/>
                </a:cubicBezTo>
                <a:cubicBezTo>
                  <a:pt x="431" y="333"/>
                  <a:pt x="419" y="166"/>
                  <a:pt x="40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2"/>
          <p:cNvSpPr/>
          <p:nvPr/>
        </p:nvSpPr>
        <p:spPr bwMode="auto">
          <a:xfrm>
            <a:off x="1979613" y="3218904"/>
            <a:ext cx="828675" cy="1150938"/>
          </a:xfrm>
          <a:custGeom>
            <a:avLst/>
            <a:gdLst>
              <a:gd name="T0" fmla="*/ 0 w 522"/>
              <a:gd name="T1" fmla="*/ 0 h 725"/>
              <a:gd name="T2" fmla="*/ 2147483647 w 522"/>
              <a:gd name="T3" fmla="*/ 2147483647 h 725"/>
              <a:gd name="T4" fmla="*/ 2147483647 w 522"/>
              <a:gd name="T5" fmla="*/ 2147483647 h 725"/>
              <a:gd name="T6" fmla="*/ 0 60000 65536"/>
              <a:gd name="T7" fmla="*/ 0 60000 65536"/>
              <a:gd name="T8" fmla="*/ 0 60000 65536"/>
              <a:gd name="T9" fmla="*/ 0 w 522"/>
              <a:gd name="T10" fmla="*/ 0 h 725"/>
              <a:gd name="T11" fmla="*/ 522 w 522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725">
                <a:moveTo>
                  <a:pt x="0" y="0"/>
                </a:moveTo>
                <a:cubicBezTo>
                  <a:pt x="193" y="30"/>
                  <a:pt x="386" y="60"/>
                  <a:pt x="454" y="181"/>
                </a:cubicBezTo>
                <a:cubicBezTo>
                  <a:pt x="522" y="302"/>
                  <a:pt x="465" y="513"/>
                  <a:pt x="40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/>
          <p:cNvSpPr/>
          <p:nvPr/>
        </p:nvSpPr>
        <p:spPr bwMode="auto">
          <a:xfrm>
            <a:off x="1979613" y="3218904"/>
            <a:ext cx="504825" cy="1150938"/>
          </a:xfrm>
          <a:custGeom>
            <a:avLst/>
            <a:gdLst>
              <a:gd name="T0" fmla="*/ 0 w 318"/>
              <a:gd name="T1" fmla="*/ 0 h 725"/>
              <a:gd name="T2" fmla="*/ 2147483647 w 318"/>
              <a:gd name="T3" fmla="*/ 2147483647 h 725"/>
              <a:gd name="T4" fmla="*/ 2147483647 w 318"/>
              <a:gd name="T5" fmla="*/ 2147483647 h 725"/>
              <a:gd name="T6" fmla="*/ 0 60000 65536"/>
              <a:gd name="T7" fmla="*/ 0 60000 65536"/>
              <a:gd name="T8" fmla="*/ 0 60000 65536"/>
              <a:gd name="T9" fmla="*/ 0 w 318"/>
              <a:gd name="T10" fmla="*/ 0 h 725"/>
              <a:gd name="T11" fmla="*/ 318 w 318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" h="725">
                <a:moveTo>
                  <a:pt x="0" y="0"/>
                </a:moveTo>
                <a:cubicBezTo>
                  <a:pt x="19" y="121"/>
                  <a:pt x="38" y="242"/>
                  <a:pt x="91" y="363"/>
                </a:cubicBezTo>
                <a:cubicBezTo>
                  <a:pt x="144" y="484"/>
                  <a:pt x="231" y="604"/>
                  <a:pt x="31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4"/>
          <p:cNvSpPr/>
          <p:nvPr/>
        </p:nvSpPr>
        <p:spPr bwMode="auto">
          <a:xfrm>
            <a:off x="1331913" y="4285704"/>
            <a:ext cx="1152525" cy="228600"/>
          </a:xfrm>
          <a:custGeom>
            <a:avLst/>
            <a:gdLst>
              <a:gd name="T0" fmla="*/ 0 w 680"/>
              <a:gd name="T1" fmla="*/ 2147483647 h 99"/>
              <a:gd name="T2" fmla="*/ 2147483647 w 680"/>
              <a:gd name="T3" fmla="*/ 2147483647 h 99"/>
              <a:gd name="T4" fmla="*/ 2147483647 w 680"/>
              <a:gd name="T5" fmla="*/ 2147483647 h 99"/>
              <a:gd name="T6" fmla="*/ 0 60000 65536"/>
              <a:gd name="T7" fmla="*/ 0 60000 65536"/>
              <a:gd name="T8" fmla="*/ 0 60000 65536"/>
              <a:gd name="T9" fmla="*/ 0 w 680"/>
              <a:gd name="T10" fmla="*/ 0 h 99"/>
              <a:gd name="T11" fmla="*/ 680 w 680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99">
                <a:moveTo>
                  <a:pt x="0" y="99"/>
                </a:moveTo>
                <a:cubicBezTo>
                  <a:pt x="79" y="57"/>
                  <a:pt x="159" y="16"/>
                  <a:pt x="272" y="8"/>
                </a:cubicBezTo>
                <a:cubicBezTo>
                  <a:pt x="385" y="0"/>
                  <a:pt x="532" y="26"/>
                  <a:pt x="680" y="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6"/>
          <p:cNvSpPr/>
          <p:nvPr/>
        </p:nvSpPr>
        <p:spPr bwMode="auto">
          <a:xfrm>
            <a:off x="1331913" y="4514304"/>
            <a:ext cx="1152525" cy="227013"/>
          </a:xfrm>
          <a:custGeom>
            <a:avLst/>
            <a:gdLst>
              <a:gd name="T0" fmla="*/ 2147483647 w 726"/>
              <a:gd name="T1" fmla="*/ 0 h 143"/>
              <a:gd name="T2" fmla="*/ 2147483647 w 726"/>
              <a:gd name="T3" fmla="*/ 2147483647 h 143"/>
              <a:gd name="T4" fmla="*/ 0 w 726"/>
              <a:gd name="T5" fmla="*/ 2147483647 h 143"/>
              <a:gd name="T6" fmla="*/ 0 60000 65536"/>
              <a:gd name="T7" fmla="*/ 0 60000 65536"/>
              <a:gd name="T8" fmla="*/ 0 60000 65536"/>
              <a:gd name="T9" fmla="*/ 0 w 726"/>
              <a:gd name="T10" fmla="*/ 0 h 143"/>
              <a:gd name="T11" fmla="*/ 726 w 726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43">
                <a:moveTo>
                  <a:pt x="726" y="0"/>
                </a:moveTo>
                <a:cubicBezTo>
                  <a:pt x="605" y="64"/>
                  <a:pt x="484" y="129"/>
                  <a:pt x="363" y="136"/>
                </a:cubicBezTo>
                <a:cubicBezTo>
                  <a:pt x="242" y="143"/>
                  <a:pt x="121" y="94"/>
                  <a:pt x="0" y="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>
            <a:off x="1524000" y="2834729"/>
            <a:ext cx="527050" cy="311150"/>
          </a:xfrm>
          <a:custGeom>
            <a:avLst/>
            <a:gdLst>
              <a:gd name="T0" fmla="*/ 2147483647 w 332"/>
              <a:gd name="T1" fmla="*/ 2147483647 h 196"/>
              <a:gd name="T2" fmla="*/ 2147483647 w 332"/>
              <a:gd name="T3" fmla="*/ 2147483647 h 196"/>
              <a:gd name="T4" fmla="*/ 2147483647 w 332"/>
              <a:gd name="T5" fmla="*/ 2147483647 h 196"/>
              <a:gd name="T6" fmla="*/ 2147483647 w 332"/>
              <a:gd name="T7" fmla="*/ 2147483647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332"/>
              <a:gd name="T13" fmla="*/ 0 h 196"/>
              <a:gd name="T14" fmla="*/ 332 w 332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2" h="196">
                <a:moveTo>
                  <a:pt x="196" y="196"/>
                </a:moveTo>
                <a:cubicBezTo>
                  <a:pt x="98" y="166"/>
                  <a:pt x="0" y="136"/>
                  <a:pt x="15" y="106"/>
                </a:cubicBezTo>
                <a:cubicBezTo>
                  <a:pt x="30" y="76"/>
                  <a:pt x="242" y="0"/>
                  <a:pt x="287" y="15"/>
                </a:cubicBezTo>
                <a:cubicBezTo>
                  <a:pt x="332" y="30"/>
                  <a:pt x="309" y="113"/>
                  <a:pt x="287" y="1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9"/>
          <p:cNvSpPr/>
          <p:nvPr/>
        </p:nvSpPr>
        <p:spPr bwMode="auto">
          <a:xfrm>
            <a:off x="839788" y="4382542"/>
            <a:ext cx="419100" cy="444500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2147483647 w 264"/>
              <a:gd name="T5" fmla="*/ 2147483647 h 280"/>
              <a:gd name="T6" fmla="*/ 2147483647 w 264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80"/>
              <a:gd name="T14" fmla="*/ 264 w 26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80">
                <a:moveTo>
                  <a:pt x="219" y="38"/>
                </a:moveTo>
                <a:cubicBezTo>
                  <a:pt x="143" y="19"/>
                  <a:pt x="68" y="0"/>
                  <a:pt x="38" y="38"/>
                </a:cubicBezTo>
                <a:cubicBezTo>
                  <a:pt x="8" y="76"/>
                  <a:pt x="0" y="250"/>
                  <a:pt x="38" y="265"/>
                </a:cubicBezTo>
                <a:cubicBezTo>
                  <a:pt x="76" y="280"/>
                  <a:pt x="170" y="204"/>
                  <a:pt x="264" y="12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0"/>
          <p:cNvSpPr/>
          <p:nvPr/>
        </p:nvSpPr>
        <p:spPr bwMode="auto">
          <a:xfrm>
            <a:off x="2555875" y="4369842"/>
            <a:ext cx="550863" cy="300037"/>
          </a:xfrm>
          <a:custGeom>
            <a:avLst/>
            <a:gdLst>
              <a:gd name="T0" fmla="*/ 2147483647 w 347"/>
              <a:gd name="T1" fmla="*/ 0 h 189"/>
              <a:gd name="T2" fmla="*/ 2147483647 w 347"/>
              <a:gd name="T3" fmla="*/ 2147483647 h 189"/>
              <a:gd name="T4" fmla="*/ 2147483647 w 347"/>
              <a:gd name="T5" fmla="*/ 2147483647 h 189"/>
              <a:gd name="T6" fmla="*/ 0 w 347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189"/>
              <a:gd name="T14" fmla="*/ 347 w 347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189">
                <a:moveTo>
                  <a:pt x="45" y="0"/>
                </a:moveTo>
                <a:cubicBezTo>
                  <a:pt x="166" y="8"/>
                  <a:pt x="287" y="16"/>
                  <a:pt x="317" y="46"/>
                </a:cubicBezTo>
                <a:cubicBezTo>
                  <a:pt x="347" y="76"/>
                  <a:pt x="280" y="175"/>
                  <a:pt x="227" y="182"/>
                </a:cubicBezTo>
                <a:cubicBezTo>
                  <a:pt x="174" y="189"/>
                  <a:pt x="87" y="140"/>
                  <a:pt x="0" y="9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595813" y="3025229"/>
            <a:ext cx="144462" cy="144463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948113" y="4249192"/>
            <a:ext cx="144462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245100" y="4249192"/>
            <a:ext cx="144463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4513263" y="31173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2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876675" y="446509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5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5172075" y="446509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8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9" name="Freeform 27"/>
          <p:cNvSpPr/>
          <p:nvPr/>
        </p:nvSpPr>
        <p:spPr bwMode="auto">
          <a:xfrm>
            <a:off x="3840163" y="3098254"/>
            <a:ext cx="755650" cy="1150938"/>
          </a:xfrm>
          <a:custGeom>
            <a:avLst/>
            <a:gdLst>
              <a:gd name="T0" fmla="*/ 2147483647 w 476"/>
              <a:gd name="T1" fmla="*/ 0 h 725"/>
              <a:gd name="T2" fmla="*/ 2147483647 w 476"/>
              <a:gd name="T3" fmla="*/ 2147483647 h 725"/>
              <a:gd name="T4" fmla="*/ 2147483647 w 476"/>
              <a:gd name="T5" fmla="*/ 2147483647 h 725"/>
              <a:gd name="T6" fmla="*/ 0 60000 65536"/>
              <a:gd name="T7" fmla="*/ 0 60000 65536"/>
              <a:gd name="T8" fmla="*/ 0 60000 65536"/>
              <a:gd name="T9" fmla="*/ 0 w 476"/>
              <a:gd name="T10" fmla="*/ 0 h 725"/>
              <a:gd name="T11" fmla="*/ 476 w 476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725">
                <a:moveTo>
                  <a:pt x="476" y="0"/>
                </a:moveTo>
                <a:cubicBezTo>
                  <a:pt x="306" y="52"/>
                  <a:pt x="136" y="105"/>
                  <a:pt x="68" y="226"/>
                </a:cubicBezTo>
                <a:cubicBezTo>
                  <a:pt x="0" y="347"/>
                  <a:pt x="34" y="536"/>
                  <a:pt x="6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4092575" y="3169692"/>
            <a:ext cx="684213" cy="1152525"/>
          </a:xfrm>
          <a:custGeom>
            <a:avLst/>
            <a:gdLst>
              <a:gd name="T0" fmla="*/ 0 w 431"/>
              <a:gd name="T1" fmla="*/ 2147483647 h 726"/>
              <a:gd name="T2" fmla="*/ 2147483647 w 431"/>
              <a:gd name="T3" fmla="*/ 2147483647 h 726"/>
              <a:gd name="T4" fmla="*/ 2147483647 w 431"/>
              <a:gd name="T5" fmla="*/ 0 h 726"/>
              <a:gd name="T6" fmla="*/ 0 60000 65536"/>
              <a:gd name="T7" fmla="*/ 0 60000 65536"/>
              <a:gd name="T8" fmla="*/ 0 60000 65536"/>
              <a:gd name="T9" fmla="*/ 0 w 431"/>
              <a:gd name="T10" fmla="*/ 0 h 726"/>
              <a:gd name="T11" fmla="*/ 431 w 431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" h="726">
                <a:moveTo>
                  <a:pt x="0" y="726"/>
                </a:moveTo>
                <a:cubicBezTo>
                  <a:pt x="147" y="650"/>
                  <a:pt x="295" y="575"/>
                  <a:pt x="363" y="454"/>
                </a:cubicBezTo>
                <a:cubicBezTo>
                  <a:pt x="431" y="333"/>
                  <a:pt x="419" y="166"/>
                  <a:pt x="40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29"/>
          <p:cNvSpPr/>
          <p:nvPr/>
        </p:nvSpPr>
        <p:spPr bwMode="auto">
          <a:xfrm>
            <a:off x="4740275" y="3098254"/>
            <a:ext cx="828675" cy="1150938"/>
          </a:xfrm>
          <a:custGeom>
            <a:avLst/>
            <a:gdLst>
              <a:gd name="T0" fmla="*/ 0 w 522"/>
              <a:gd name="T1" fmla="*/ 0 h 725"/>
              <a:gd name="T2" fmla="*/ 2147483647 w 522"/>
              <a:gd name="T3" fmla="*/ 2147483647 h 725"/>
              <a:gd name="T4" fmla="*/ 2147483647 w 522"/>
              <a:gd name="T5" fmla="*/ 2147483647 h 725"/>
              <a:gd name="T6" fmla="*/ 0 60000 65536"/>
              <a:gd name="T7" fmla="*/ 0 60000 65536"/>
              <a:gd name="T8" fmla="*/ 0 60000 65536"/>
              <a:gd name="T9" fmla="*/ 0 w 522"/>
              <a:gd name="T10" fmla="*/ 0 h 725"/>
              <a:gd name="T11" fmla="*/ 522 w 522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725">
                <a:moveTo>
                  <a:pt x="0" y="0"/>
                </a:moveTo>
                <a:cubicBezTo>
                  <a:pt x="193" y="30"/>
                  <a:pt x="386" y="60"/>
                  <a:pt x="454" y="181"/>
                </a:cubicBezTo>
                <a:cubicBezTo>
                  <a:pt x="522" y="302"/>
                  <a:pt x="465" y="513"/>
                  <a:pt x="40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"/>
          <p:cNvSpPr/>
          <p:nvPr/>
        </p:nvSpPr>
        <p:spPr bwMode="auto">
          <a:xfrm>
            <a:off x="4740275" y="3098254"/>
            <a:ext cx="504825" cy="1150938"/>
          </a:xfrm>
          <a:custGeom>
            <a:avLst/>
            <a:gdLst>
              <a:gd name="T0" fmla="*/ 0 w 318"/>
              <a:gd name="T1" fmla="*/ 0 h 725"/>
              <a:gd name="T2" fmla="*/ 2147483647 w 318"/>
              <a:gd name="T3" fmla="*/ 2147483647 h 725"/>
              <a:gd name="T4" fmla="*/ 2147483647 w 318"/>
              <a:gd name="T5" fmla="*/ 2147483647 h 725"/>
              <a:gd name="T6" fmla="*/ 0 60000 65536"/>
              <a:gd name="T7" fmla="*/ 0 60000 65536"/>
              <a:gd name="T8" fmla="*/ 0 60000 65536"/>
              <a:gd name="T9" fmla="*/ 0 w 318"/>
              <a:gd name="T10" fmla="*/ 0 h 725"/>
              <a:gd name="T11" fmla="*/ 318 w 318"/>
              <a:gd name="T12" fmla="*/ 725 h 7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" h="725">
                <a:moveTo>
                  <a:pt x="0" y="0"/>
                </a:moveTo>
                <a:cubicBezTo>
                  <a:pt x="19" y="121"/>
                  <a:pt x="38" y="242"/>
                  <a:pt x="91" y="363"/>
                </a:cubicBezTo>
                <a:cubicBezTo>
                  <a:pt x="144" y="484"/>
                  <a:pt x="231" y="604"/>
                  <a:pt x="318" y="72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4092575" y="4165054"/>
            <a:ext cx="1152525" cy="228600"/>
          </a:xfrm>
          <a:custGeom>
            <a:avLst/>
            <a:gdLst>
              <a:gd name="T0" fmla="*/ 0 w 680"/>
              <a:gd name="T1" fmla="*/ 2147483647 h 99"/>
              <a:gd name="T2" fmla="*/ 2147483647 w 680"/>
              <a:gd name="T3" fmla="*/ 2147483647 h 99"/>
              <a:gd name="T4" fmla="*/ 2147483647 w 680"/>
              <a:gd name="T5" fmla="*/ 2147483647 h 99"/>
              <a:gd name="T6" fmla="*/ 0 60000 65536"/>
              <a:gd name="T7" fmla="*/ 0 60000 65536"/>
              <a:gd name="T8" fmla="*/ 0 60000 65536"/>
              <a:gd name="T9" fmla="*/ 0 w 680"/>
              <a:gd name="T10" fmla="*/ 0 h 99"/>
              <a:gd name="T11" fmla="*/ 680 w 680"/>
              <a:gd name="T12" fmla="*/ 99 h 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0" h="99">
                <a:moveTo>
                  <a:pt x="0" y="99"/>
                </a:moveTo>
                <a:cubicBezTo>
                  <a:pt x="79" y="57"/>
                  <a:pt x="159" y="16"/>
                  <a:pt x="272" y="8"/>
                </a:cubicBezTo>
                <a:cubicBezTo>
                  <a:pt x="385" y="0"/>
                  <a:pt x="532" y="26"/>
                  <a:pt x="680" y="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4092575" y="4393654"/>
            <a:ext cx="1152525" cy="227013"/>
          </a:xfrm>
          <a:custGeom>
            <a:avLst/>
            <a:gdLst>
              <a:gd name="T0" fmla="*/ 2147483647 w 726"/>
              <a:gd name="T1" fmla="*/ 0 h 143"/>
              <a:gd name="T2" fmla="*/ 2147483647 w 726"/>
              <a:gd name="T3" fmla="*/ 2147483647 h 143"/>
              <a:gd name="T4" fmla="*/ 0 w 726"/>
              <a:gd name="T5" fmla="*/ 2147483647 h 143"/>
              <a:gd name="T6" fmla="*/ 0 60000 65536"/>
              <a:gd name="T7" fmla="*/ 0 60000 65536"/>
              <a:gd name="T8" fmla="*/ 0 60000 65536"/>
              <a:gd name="T9" fmla="*/ 0 w 726"/>
              <a:gd name="T10" fmla="*/ 0 h 143"/>
              <a:gd name="T11" fmla="*/ 726 w 726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143">
                <a:moveTo>
                  <a:pt x="726" y="0"/>
                </a:moveTo>
                <a:cubicBezTo>
                  <a:pt x="605" y="64"/>
                  <a:pt x="484" y="129"/>
                  <a:pt x="363" y="136"/>
                </a:cubicBezTo>
                <a:cubicBezTo>
                  <a:pt x="242" y="143"/>
                  <a:pt x="121" y="94"/>
                  <a:pt x="0" y="45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4284663" y="2714079"/>
            <a:ext cx="527050" cy="311150"/>
          </a:xfrm>
          <a:custGeom>
            <a:avLst/>
            <a:gdLst>
              <a:gd name="T0" fmla="*/ 2147483647 w 332"/>
              <a:gd name="T1" fmla="*/ 2147483647 h 196"/>
              <a:gd name="T2" fmla="*/ 2147483647 w 332"/>
              <a:gd name="T3" fmla="*/ 2147483647 h 196"/>
              <a:gd name="T4" fmla="*/ 2147483647 w 332"/>
              <a:gd name="T5" fmla="*/ 2147483647 h 196"/>
              <a:gd name="T6" fmla="*/ 2147483647 w 332"/>
              <a:gd name="T7" fmla="*/ 2147483647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332"/>
              <a:gd name="T13" fmla="*/ 0 h 196"/>
              <a:gd name="T14" fmla="*/ 332 w 332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2" h="196">
                <a:moveTo>
                  <a:pt x="196" y="196"/>
                </a:moveTo>
                <a:cubicBezTo>
                  <a:pt x="98" y="166"/>
                  <a:pt x="0" y="136"/>
                  <a:pt x="15" y="106"/>
                </a:cubicBezTo>
                <a:cubicBezTo>
                  <a:pt x="30" y="76"/>
                  <a:pt x="242" y="0"/>
                  <a:pt x="287" y="15"/>
                </a:cubicBezTo>
                <a:cubicBezTo>
                  <a:pt x="332" y="30"/>
                  <a:pt x="309" y="113"/>
                  <a:pt x="287" y="1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3600450" y="4261892"/>
            <a:ext cx="419100" cy="444500"/>
          </a:xfrm>
          <a:custGeom>
            <a:avLst/>
            <a:gdLst>
              <a:gd name="T0" fmla="*/ 2147483647 w 264"/>
              <a:gd name="T1" fmla="*/ 2147483647 h 280"/>
              <a:gd name="T2" fmla="*/ 2147483647 w 264"/>
              <a:gd name="T3" fmla="*/ 2147483647 h 280"/>
              <a:gd name="T4" fmla="*/ 2147483647 w 264"/>
              <a:gd name="T5" fmla="*/ 2147483647 h 280"/>
              <a:gd name="T6" fmla="*/ 2147483647 w 264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80"/>
              <a:gd name="T14" fmla="*/ 264 w 264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80">
                <a:moveTo>
                  <a:pt x="219" y="38"/>
                </a:moveTo>
                <a:cubicBezTo>
                  <a:pt x="143" y="19"/>
                  <a:pt x="68" y="0"/>
                  <a:pt x="38" y="38"/>
                </a:cubicBezTo>
                <a:cubicBezTo>
                  <a:pt x="8" y="76"/>
                  <a:pt x="0" y="250"/>
                  <a:pt x="38" y="265"/>
                </a:cubicBezTo>
                <a:cubicBezTo>
                  <a:pt x="76" y="280"/>
                  <a:pt x="170" y="204"/>
                  <a:pt x="264" y="12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35"/>
          <p:cNvSpPr/>
          <p:nvPr/>
        </p:nvSpPr>
        <p:spPr bwMode="auto">
          <a:xfrm>
            <a:off x="5316538" y="4249192"/>
            <a:ext cx="550862" cy="300037"/>
          </a:xfrm>
          <a:custGeom>
            <a:avLst/>
            <a:gdLst>
              <a:gd name="T0" fmla="*/ 2147483647 w 347"/>
              <a:gd name="T1" fmla="*/ 0 h 189"/>
              <a:gd name="T2" fmla="*/ 2147483647 w 347"/>
              <a:gd name="T3" fmla="*/ 2147483647 h 189"/>
              <a:gd name="T4" fmla="*/ 2147483647 w 347"/>
              <a:gd name="T5" fmla="*/ 2147483647 h 189"/>
              <a:gd name="T6" fmla="*/ 0 w 347"/>
              <a:gd name="T7" fmla="*/ 2147483647 h 189"/>
              <a:gd name="T8" fmla="*/ 0 60000 65536"/>
              <a:gd name="T9" fmla="*/ 0 60000 65536"/>
              <a:gd name="T10" fmla="*/ 0 60000 65536"/>
              <a:gd name="T11" fmla="*/ 0 60000 65536"/>
              <a:gd name="T12" fmla="*/ 0 w 347"/>
              <a:gd name="T13" fmla="*/ 0 h 189"/>
              <a:gd name="T14" fmla="*/ 347 w 347"/>
              <a:gd name="T15" fmla="*/ 189 h 1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7" h="189">
                <a:moveTo>
                  <a:pt x="45" y="0"/>
                </a:moveTo>
                <a:cubicBezTo>
                  <a:pt x="166" y="8"/>
                  <a:pt x="287" y="16"/>
                  <a:pt x="317" y="46"/>
                </a:cubicBezTo>
                <a:cubicBezTo>
                  <a:pt x="347" y="76"/>
                  <a:pt x="280" y="175"/>
                  <a:pt x="227" y="182"/>
                </a:cubicBezTo>
                <a:cubicBezTo>
                  <a:pt x="174" y="189"/>
                  <a:pt x="87" y="140"/>
                  <a:pt x="0" y="91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6948488" y="4369842"/>
            <a:ext cx="144462" cy="144462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7524750" y="3361779"/>
            <a:ext cx="144463" cy="144463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FF0000"/>
            </a:solidFill>
            <a:rou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40" name="Freeform 38"/>
          <p:cNvSpPr/>
          <p:nvPr/>
        </p:nvSpPr>
        <p:spPr bwMode="auto">
          <a:xfrm>
            <a:off x="6924675" y="3433217"/>
            <a:ext cx="600075" cy="936625"/>
          </a:xfrm>
          <a:custGeom>
            <a:avLst/>
            <a:gdLst>
              <a:gd name="T0" fmla="*/ 2147483647 w 378"/>
              <a:gd name="T1" fmla="*/ 0 h 590"/>
              <a:gd name="T2" fmla="*/ 2147483647 w 378"/>
              <a:gd name="T3" fmla="*/ 2147483647 h 590"/>
              <a:gd name="T4" fmla="*/ 2147483647 w 378"/>
              <a:gd name="T5" fmla="*/ 2147483647 h 590"/>
              <a:gd name="T6" fmla="*/ 0 60000 65536"/>
              <a:gd name="T7" fmla="*/ 0 60000 65536"/>
              <a:gd name="T8" fmla="*/ 0 60000 65536"/>
              <a:gd name="T9" fmla="*/ 0 w 378"/>
              <a:gd name="T10" fmla="*/ 0 h 590"/>
              <a:gd name="T11" fmla="*/ 378 w 378"/>
              <a:gd name="T12" fmla="*/ 590 h 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" h="590">
                <a:moveTo>
                  <a:pt x="378" y="0"/>
                </a:moveTo>
                <a:cubicBezTo>
                  <a:pt x="249" y="42"/>
                  <a:pt x="120" y="84"/>
                  <a:pt x="60" y="182"/>
                </a:cubicBezTo>
                <a:cubicBezTo>
                  <a:pt x="0" y="280"/>
                  <a:pt x="7" y="435"/>
                  <a:pt x="15" y="59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39"/>
          <p:cNvSpPr/>
          <p:nvPr/>
        </p:nvSpPr>
        <p:spPr bwMode="auto">
          <a:xfrm>
            <a:off x="7092950" y="3506242"/>
            <a:ext cx="669925" cy="935037"/>
          </a:xfrm>
          <a:custGeom>
            <a:avLst/>
            <a:gdLst>
              <a:gd name="T0" fmla="*/ 0 w 422"/>
              <a:gd name="T1" fmla="*/ 2147483647 h 589"/>
              <a:gd name="T2" fmla="*/ 2147483647 w 422"/>
              <a:gd name="T3" fmla="*/ 2147483647 h 589"/>
              <a:gd name="T4" fmla="*/ 2147483647 w 422"/>
              <a:gd name="T5" fmla="*/ 0 h 589"/>
              <a:gd name="T6" fmla="*/ 0 60000 65536"/>
              <a:gd name="T7" fmla="*/ 0 60000 65536"/>
              <a:gd name="T8" fmla="*/ 0 60000 65536"/>
              <a:gd name="T9" fmla="*/ 0 w 422"/>
              <a:gd name="T10" fmla="*/ 0 h 589"/>
              <a:gd name="T11" fmla="*/ 422 w 422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" h="589">
                <a:moveTo>
                  <a:pt x="0" y="589"/>
                </a:moveTo>
                <a:cubicBezTo>
                  <a:pt x="151" y="525"/>
                  <a:pt x="302" y="461"/>
                  <a:pt x="362" y="363"/>
                </a:cubicBezTo>
                <a:cubicBezTo>
                  <a:pt x="422" y="265"/>
                  <a:pt x="392" y="132"/>
                  <a:pt x="36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40"/>
          <p:cNvSpPr/>
          <p:nvPr/>
        </p:nvSpPr>
        <p:spPr bwMode="auto">
          <a:xfrm>
            <a:off x="7199313" y="2882354"/>
            <a:ext cx="625475" cy="479425"/>
          </a:xfrm>
          <a:custGeom>
            <a:avLst/>
            <a:gdLst>
              <a:gd name="T0" fmla="*/ 2147483647 w 394"/>
              <a:gd name="T1" fmla="*/ 2147483647 h 302"/>
              <a:gd name="T2" fmla="*/ 2147483647 w 394"/>
              <a:gd name="T3" fmla="*/ 2147483647 h 302"/>
              <a:gd name="T4" fmla="*/ 2147483647 w 394"/>
              <a:gd name="T5" fmla="*/ 2147483647 h 302"/>
              <a:gd name="T6" fmla="*/ 2147483647 w 394"/>
              <a:gd name="T7" fmla="*/ 2147483647 h 302"/>
              <a:gd name="T8" fmla="*/ 0 60000 65536"/>
              <a:gd name="T9" fmla="*/ 0 60000 65536"/>
              <a:gd name="T10" fmla="*/ 0 60000 65536"/>
              <a:gd name="T11" fmla="*/ 0 60000 65536"/>
              <a:gd name="T12" fmla="*/ 0 w 394"/>
              <a:gd name="T13" fmla="*/ 0 h 302"/>
              <a:gd name="T14" fmla="*/ 394 w 394"/>
              <a:gd name="T15" fmla="*/ 302 h 3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4" h="302">
                <a:moveTo>
                  <a:pt x="205" y="302"/>
                </a:moveTo>
                <a:cubicBezTo>
                  <a:pt x="102" y="233"/>
                  <a:pt x="0" y="165"/>
                  <a:pt x="23" y="120"/>
                </a:cubicBezTo>
                <a:cubicBezTo>
                  <a:pt x="46" y="75"/>
                  <a:pt x="288" y="0"/>
                  <a:pt x="341" y="30"/>
                </a:cubicBezTo>
                <a:cubicBezTo>
                  <a:pt x="394" y="60"/>
                  <a:pt x="367" y="181"/>
                  <a:pt x="341" y="30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6635750" y="4514304"/>
            <a:ext cx="530225" cy="311150"/>
          </a:xfrm>
          <a:custGeom>
            <a:avLst/>
            <a:gdLst>
              <a:gd name="T0" fmla="*/ 2147483647 w 334"/>
              <a:gd name="T1" fmla="*/ 0 h 196"/>
              <a:gd name="T2" fmla="*/ 2147483647 w 334"/>
              <a:gd name="T3" fmla="*/ 2147483647 h 196"/>
              <a:gd name="T4" fmla="*/ 2147483647 w 334"/>
              <a:gd name="T5" fmla="*/ 2147483647 h 196"/>
              <a:gd name="T6" fmla="*/ 2147483647 w 334"/>
              <a:gd name="T7" fmla="*/ 0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334"/>
              <a:gd name="T13" fmla="*/ 0 h 196"/>
              <a:gd name="T14" fmla="*/ 334 w 334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4" h="196">
                <a:moveTo>
                  <a:pt x="197" y="0"/>
                </a:moveTo>
                <a:cubicBezTo>
                  <a:pt x="98" y="30"/>
                  <a:pt x="0" y="60"/>
                  <a:pt x="15" y="90"/>
                </a:cubicBezTo>
                <a:cubicBezTo>
                  <a:pt x="30" y="120"/>
                  <a:pt x="242" y="196"/>
                  <a:pt x="288" y="181"/>
                </a:cubicBezTo>
                <a:cubicBezTo>
                  <a:pt x="334" y="166"/>
                  <a:pt x="311" y="83"/>
                  <a:pt x="288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740650" y="329034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3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235825" y="436984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FF00FF"/>
              </a:buClr>
              <a:buAutoNum type="arabicPeriod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algn="l" eaLnBrk="0" hangingPunct="0">
              <a:spcBef>
                <a:spcPct val="20000"/>
              </a:spcBef>
              <a:buAutoNum type="circleNumDbPlai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6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on Congruence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3760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4: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m be a positive integer. The integers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congruent modulo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and only if there is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then (by the definition of congruence)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there is 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 = km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equivalently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 + km.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Conversely, if there is 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 + km,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km = a − b.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Relationship between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mod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Notations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different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use of “mod” in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different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a relation on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set of integers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b,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denotes a function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relationship between these notations is made clear in this theorem.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3: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and let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a positive integer. Then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if and only if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m. 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1628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 of Sums and Products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5: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m be a positive integer. If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then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by Theorem 4 there are integers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+ 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+ 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d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+ 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ac + 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 +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7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and 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, it follows from Theorem 5 that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7 + 11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 + 1 = 3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77 = 7 ∙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 ∙ 1 =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</a:rPr>
              <a:t>Corollary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 be a positive integer and let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  be integers. Then</a:t>
            </a:r>
            <a:endParaRPr lang="en-US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a + b)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 =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((</a:t>
            </a:r>
            <a:r>
              <a:rPr lang="en-US" sz="2800" i="1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 + (</a:t>
            </a:r>
            <a:r>
              <a:rPr lang="en-US" sz="2800" i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))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     and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FF0000"/>
                </a:solidFill>
              </a:rPr>
              <a:t>ab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((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))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0" y="0"/>
            <a:ext cx="73914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Computing the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 </a:t>
            </a:r>
            <a:r>
              <a:rPr lang="en-US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of </a:t>
            </a:r>
            <a:b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Products and Sums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7696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Algebraic Manipulation of Congruences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Multiplying both sides of a valid congruence by an integer preserves validity.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同乘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holds then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any integer, holds by Theorem 5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Adding an integer to both sides of a valid congruence preserves validity.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同加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holds then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any integer, holds by Theorem 5 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Dividing a congruence by an integer does not always produce a valid congruence.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同除？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Countere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xample: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congruence 14≡ 8 (mod 6) holds. But dividing both sides by 2 does not produce a valid congruence since 14/2 = 7 and 8/2 = 4, but     7≢4 (mod 6).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Base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Binary Expansions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Octal Expansions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Hexadecimal Expansions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 Algorithm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Integer Operations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05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整数的表示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3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decimal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modern world, we use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decimal,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10,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notation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represent integers. For example when we write 965, we  mean 9∙10</a:t>
            </a:r>
            <a:r>
              <a:rPr lang="en-US" sz="3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+ 6∙10</a:t>
            </a:r>
            <a:r>
              <a:rPr lang="en-US" sz="3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+ 5∙10</a:t>
            </a:r>
            <a:r>
              <a:rPr lang="en-US" sz="3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</a:t>
            </a:r>
            <a:r>
              <a:rPr lang="en-US" altLang="zh-CN" sz="3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 can represent numbers using any base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 greater than 1. The bases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 (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8 (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octal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, and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16 (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are important for computing and communications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ancient base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ancient Mayans used base 20 and the ancient Babylonians used base 60.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Motivation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Number theory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the part of mathematics devoted to the study of the integers and their properties.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the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primality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integers【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整除性与整数的素性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 ideas in number theory include divisibility and the primality of integers.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整数的表示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integers, including binary and hexadecimal representations, are part of number theory.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methods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证明方法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We’ll use many ideas developed in Chapter 1 about proof methods and proof strategy in our exploration of number theory.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Representations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a positive integer greater than 1. Then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it can be expressed uniquely in the form: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…. +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400" b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nonnegative integer,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,….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nonnegative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 less than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≠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 The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0,…,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called the base-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digits of the representation. The representation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given in Theorem 1 is called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b expansion of 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is denoted by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….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usually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omit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 subscript 10 for base 10 expansions.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 the integer that has (1 0101 1111)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its binary expansion?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</a:t>
            </a:r>
            <a:endParaRPr 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(1 0101 1111)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=351.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 the integer that has  (11011)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as its binary expansion?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(11011)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+ 1∙2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=27.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Octal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octal expansion (7016)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+ 6∙8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=3598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octal expansion (111)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+ 1∙8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64 + 8 + 1 = 73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30352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hexadecimal expansion needs 16 digits, but our decimal system provides only 10. So letters are used for the additional symbols.  The hexadecimal system uses the digits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{0,1,2,3,4,5,6,7,8,9,A,B,C,D,E,F}.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letters A through F represent the decimal numbers 10 through 15.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hexadecimal expansion (2AE0B)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endParaRPr 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+ 10∙16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+ 14∙16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+ 0∙16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+ 11∙16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=175627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decimal expansion of the number with hexadecimal expansion (E5)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+ 5∙16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224 + 5 = 229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Binary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Octal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 Algorithm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Integer Operations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3035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construct the base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 of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47345"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obtain a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quotient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remainder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≤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47345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remainder,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is the rightmost digit in the base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Next, divide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 ≤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47345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remainder,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is the second digit from the right in the base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indent="-347345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Continue by successively dividing the quotients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obtaining the additional base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digits as the remainder. The process terminates when the quotient is 0.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the octal expansion of (12345)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en-US" sz="28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Successively dividing by 8 gives:</a:t>
            </a:r>
            <a:endParaRPr lang="en-US" sz="28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12345 = 8 ∙ 1543 +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1543 = 8 ∙ 192 +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192 = 8 ∙ 24 +   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24 = 8 ∙ 3 +       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3  = 8 ∙ 0 +            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remainders are the digits from right to left   yielding  (30071)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74972" y="2484372"/>
            <a:ext cx="358329" cy="2514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781800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of Hexadecimal, Octal, and Binary Representations</a:t>
            </a:r>
            <a:endParaRPr lang="en-US" sz="105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2720"/>
            <a:ext cx="8686800" cy="35052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TABLE 1 Hexadecimal, Octal, and Binary Representation of the Integers 0 through 15.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/>
        </p:nvGraphicFramePr>
        <p:xfrm>
          <a:off x="304800" y="1793240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274320"/>
                <a:gridCol w="274320"/>
                <a:gridCol w="365760"/>
                <a:gridCol w="365760"/>
                <a:gridCol w="457200"/>
                <a:gridCol w="457200"/>
                <a:gridCol w="45720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Decimal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Hexadecimal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Octal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3"/>
          </p:nvPr>
        </p:nvSpPr>
        <p:spPr>
          <a:xfrm>
            <a:off x="3486150" y="3352800"/>
            <a:ext cx="3143250" cy="304800"/>
          </a:xfrm>
        </p:spPr>
        <p:txBody>
          <a:bodyPr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Initial 0s are not shown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4"/>
          </p:nvPr>
        </p:nvSpPr>
        <p:spPr>
          <a:xfrm>
            <a:off x="487680" y="4038600"/>
            <a:ext cx="8482584" cy="1178560"/>
          </a:xfrm>
          <a:ln>
            <a:solidFill>
              <a:srgbClr val="FF0000"/>
            </a:solidFill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Each octal digit corresponds to a block of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binary digits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Each hexadecimal digit corresponds to a block of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binary digits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5"/>
          <p:cNvSpPr txBox="1"/>
          <p:nvPr/>
        </p:nvSpPr>
        <p:spPr>
          <a:xfrm>
            <a:off x="435864" y="5696712"/>
            <a:ext cx="8534400" cy="5516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So, conversion between binary, octal, and hexadecimal is easy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Conversion Between Binary, Octal, and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octal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expansions of (11 1110 1011 1100)</a:t>
            </a:r>
            <a:r>
              <a:rPr lang="en-US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convert to octal, we group the digits into blocks of three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(011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010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100)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adding initial 0s as needed. The blocks from left to right correspond to the digits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3,7,2,7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the solution is (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37274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convert to hexadecimal, we group the digits into blocks of four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(0011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1110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1011 </a:t>
            </a:r>
            <a:r>
              <a:rPr 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adding initial 0s as needed. The blocks from left to right correspond to the digits 3,E,B, and  C. Hence, the solution is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(3EBC)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8229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Base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Binary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Octal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Hexadecimal Expansions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Base Conversion Algorithm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Integer Operations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Addition of Integers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180" y="1010920"/>
            <a:ext cx="8382000" cy="10668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performing operations with integers using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their binary expansions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important as computer chips work with binary numbers. Each digit is called a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212377"/>
            <a:ext cx="6115050" cy="2895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206738"/>
            <a:ext cx="4705350" cy="10668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0" y="4876800"/>
            <a:ext cx="1066800" cy="10450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Addition of Integers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1180" y="1010920"/>
            <a:ext cx="8382000" cy="10668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Algorithms for performing operations with integers using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their binary expansions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important as computer chips work with binary numbers. Each digit is called a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67478" y="2196491"/>
            <a:ext cx="8229600" cy="3784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 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positive integers)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{the binary expansions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,…,a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and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,b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,…,b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respectively}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0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0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− 1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⌊(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)/2⌋   \\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计算进位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− 2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\\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计算和，并去除进位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,s</a:t>
            </a:r>
            <a:r>
              <a:rPr 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){the binary expansion of the sum is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,s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,…,s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1104" y="6146800"/>
            <a:ext cx="8229600" cy="7112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additions of bits used by the algorithm to add two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 is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Multiplication of Integers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32510"/>
            <a:ext cx="8382000" cy="45720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Computing the product of two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0" y="2863484"/>
            <a:ext cx="1371600" cy="227255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2337"/>
            <a:ext cx="549592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Multiplication of Integers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32510"/>
            <a:ext cx="8382000" cy="45720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for computing the product of two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533400" y="1686334"/>
            <a:ext cx="8382000" cy="4038600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multiply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positive integers)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{binary expansions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 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0 to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if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then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shifted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places \\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整个 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移位 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else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0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 c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n-1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the partial products}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				      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\\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然后做加法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0 to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:=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sz="2200" b="1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spcAft>
                <a:spcPts val="300"/>
              </a:spcAft>
              <a:buClr>
                <a:schemeClr val="accent3"/>
              </a:buClr>
              <a:buSzPct val="95000"/>
              <a:defRPr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value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867400"/>
            <a:ext cx="8229600" cy="7112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additions of bits used by the algorithm to multiply two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-bit integers is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Modular Exponentiation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94767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cryptography, it  is important to be able to find 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efficiently, where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are large integers. Use the binary expansion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to compute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  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密码学中大数模幂运算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37678" y="3124200"/>
            <a:ext cx="8458200" cy="25908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compute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need only compute the values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and the multiply the terms in this list, where 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6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Compute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this method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 that 11 = (1011)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so that 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((3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(9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9 ∙3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= (81)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9 ∙3 =6561</a:t>
            </a:r>
            <a:r>
              <a:rPr lang="en-US" sz="26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9 ∙3 =117,147.</a:t>
            </a:r>
            <a:endParaRPr lang="en-US" sz="26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5720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for computing the product of two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bit integers.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57200" y="2057400"/>
            <a:ext cx="8229600" cy="3810000"/>
          </a:xfrm>
          <a:ln w="28575">
            <a:solidFill>
              <a:srgbClr val="FF0000"/>
            </a:solidFill>
          </a:ln>
        </p:spPr>
        <p:txBody>
          <a:bodyPr anchor="ctr"/>
          <a:lstStyle/>
          <a:p>
            <a:pPr lvl="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procedure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exponentiation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integer,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k-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…a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positive integers)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1 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\\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为了累计乘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− 1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1 then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:= 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x∙ power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power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:= 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power∙ power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          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…</a:t>
            </a:r>
            <a:r>
              <a:rPr lang="en-US" altLang="zh-CN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equals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6096000"/>
            <a:ext cx="8229600" cy="4572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((log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r>
              <a:rPr lang="en-US" sz="24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log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bit operations are used to find 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Modular Exponentiation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9248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positive integer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greater than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the only positive factors of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1 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A positive integer that is greater than 1 and is not prime is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composite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 7 is prime because its only positive factors are 1  and 7, but 9 is composite because it is divisible by 3.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Fundamental Theorem of Arithmetic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Every positive integer greater than 1 can be written uniquely as a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as 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 of two or more primes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the prime factors are written in order of nondecreasing size. 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的整数是素数或者是素数的乘积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Examples: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 = 2 ∙ 2 ∙ 5 ∙ 5 = 2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5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641 = 641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999 = 3 ∙ 3 ∙ 3 ∙ 37 = 3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37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 = 2 ∙ 2 ∙ 2 ∙ 2 ∙ 2 ∙ 2 ∙ 2 ∙ 2 ∙ 2 ∙ 2 = 2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990600" y="1295400"/>
                <a:ext cx="8001000" cy="5105400"/>
              </a:xfrm>
            </p:spPr>
            <p:txBody>
              <a:bodyPr/>
              <a:lstStyle/>
              <a:p>
                <a:pPr marL="342900" indent="-342900">
                  <a:spcBef>
                    <a:spcPts val="300"/>
                  </a:spcBef>
                  <a:buFont typeface="Wingdings" panose="05000000000000000000" pitchFamily="2" charset="2"/>
                  <a:buChar char="n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an integer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a composite integer, then it has a 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prime divisor 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less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than or equal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To see this, note that if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then  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300"/>
                  </a:spcBef>
                  <a:buFont typeface="Wingdings" panose="05000000000000000000" pitchFamily="2" charset="2"/>
                  <a:buChar char="n"/>
                </a:pPr>
                <a:r>
                  <a:rPr lang="en-US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Trial division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a very inefficient method of determining if a number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is prime, is to try every integer </a:t>
                </a:r>
                <a:r>
                  <a:rPr lang="en-US" sz="2400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≤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𝑛</m:t>
                        </m:r>
                      </m:e>
                    </m:ra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/>
                      </a:rPr>
                      <m:t> </m:t>
                    </m:r>
                  </m:oMath>
                </a14:m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see if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divisible by </a:t>
                </a:r>
                <a:r>
                  <a:rPr lang="en-US" sz="2400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  <a:endPara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990600" y="1295400"/>
                <a:ext cx="8001000" cy="5105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 anchor="ctr"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Trial Division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试除法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Sieve of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Erastosthenes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埃拉托斯特尼筛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2" descr="A portrait of Eratosthenes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1" y="1023908"/>
            <a:ext cx="1352377" cy="15668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7315200" y="2514600"/>
            <a:ext cx="1666788" cy="762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Erastothenes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(276-194 B.C.)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Content Placeholder 4"/>
          <p:cNvSpPr>
            <a:spLocks noGrp="1"/>
          </p:cNvSpPr>
          <p:nvPr>
            <p:ph idx="14"/>
          </p:nvPr>
        </p:nvSpPr>
        <p:spPr>
          <a:xfrm>
            <a:off x="2828" y="1177834"/>
            <a:ext cx="7312372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Sieve of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Erastosthenes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 be used to find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all primes not exceeding a specified positive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xample, begin with the list of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 between 1 and 100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1-100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以内的素数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0265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 all 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2.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0265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 all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3.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0265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Next, delete all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5.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0265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Next, delete all the integers, other than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divisible by 7.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50265" lvl="1" indent="-457200">
              <a:spcBef>
                <a:spcPts val="600"/>
              </a:spcBef>
              <a:buFont typeface="+mj-lt"/>
              <a:buAutoNum type="alphaLcPeriod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all the remaining integers  are not divisible by any of the previous integers, other than 1, the primes are: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{2,3,5,7,11,15,17,19,23,29,31,37,41,43,47,53,59,61,67,71,73,79,83,89, 97}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501140"/>
            <a:ext cx="7924800" cy="48234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/>
          <p:nvPr/>
        </p:nvSpPr>
        <p:spPr>
          <a:xfrm>
            <a:off x="0" y="0"/>
            <a:ext cx="65532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Sieve of Erastosthenes</a:t>
            </a:r>
            <a:b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埃拉托斯特尼筛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457200" y="-76200"/>
            <a:ext cx="8153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Infinitude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素数的无限性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7200" y="1447800"/>
            <a:ext cx="8461909" cy="374995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Theorem: There are infinitely many primes. (Euclid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，欧几里得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Assume finitely many primes: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…..,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p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∙∙∙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Either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by the fundamental theorem of arithmetic it is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primes.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But none of the primes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since if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− 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∙∙∙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是不可能的，矛盾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is a prime not on the list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…..,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either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or if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composite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it is a prime factor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Consequently, there are infinitely many primes.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69342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Mersenne Primes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2" descr="A portrait of Marin Mersenne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2088" y="725248"/>
            <a:ext cx="1277112" cy="14769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7210044" y="2202180"/>
            <a:ext cx="1981200" cy="7772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Marin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Mersenne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(1588-1648)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of the form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prime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are called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Mersenne primes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梅森素数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7, 2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 , and  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127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Mersenne primes.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=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2047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not a Mersenne prime since 2047 = 23∙89.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is an efficient test for determining if  2</a:t>
            </a:r>
            <a:r>
              <a:rPr lang="en-US" sz="20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prime.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largest known prime numbers are Mersenne primes.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 of early 2018, 50 Mersenne primes were known, the largest  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77,232,917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which has 23,249,425 decimal digits. (Dec. 2017)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 Internet Mersenne Prime Search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GIMPS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a distributed computing project to search for new Mersenne Primes.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http://www.mersenne.org/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素数的分布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035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Mathematicians have been interested in the distribution of prime numbers among the positive integers. In the nineteenth century,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素数定理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was proved which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gives an asymptotic estimate for the number of primes not exceeding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ratio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primes not exceeding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approaches 1 as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grows without bound. (ln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natural logarithm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theorem tells us that the number of primes not exceeding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can be approximated by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odds that a randomly selected positive integer less than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prime are approximately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素数的分布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035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ratio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primes not exceeding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approaches 1 as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grows without bound. (ln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natural logarithm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743200"/>
            <a:ext cx="6202141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about Primes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Goldbach’s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Conjecture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（哥德巴赫猜想）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Every even integer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2, is the sum of two primes. It has been verified  by computer for all positive even integers up to  1.6 ∙10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The conjecture is believed to be true by most mathematicians.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Twin Prime Conjecture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（孪生素数猜想）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twin prime conjecture is that there are infinitely many pairs of twin primes. Twin primes are pairs of primes that differ by 2. Examples are 3 and 5, 5 and 7, 11 and 13, etc. The current world’s record for twin primes (as of mid 2011) consists of numbers   65,516,468,355∙23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33,333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±1, which have 100,355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decimal digits.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4953000"/>
            <a:ext cx="1399540" cy="1447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91400" y="64008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张益唐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 with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≠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then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there exists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we say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factor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multiple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denotes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integer.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does not divide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write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∤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3 | 7 and whether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| 12.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76200"/>
            <a:ext cx="79248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最大公约数</a:t>
            </a:r>
            <a:b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 integers, not both zero. The largest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also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called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  greatest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denoted by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greatest common divisor of 24 and 36?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(24, 36) = 12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greatest common divisor of 17 and 22?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(17,22) = 1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relatively prime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互素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their greatest common divisor is 1.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 and 22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pairwise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relatively prime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 whenever 1 ≤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≤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the integers 10, 17 and 21 are pairwise relatively prime.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(10,17) = 1,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(10,21) = 1, and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(17,21) = 1, we know 10, 17, and 21 are pairwise relatively prime.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the integers 10, 19, and 24 are pairwise relatively prime.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(10,24) = 2, we conclude 10, 19, and 24 are  not pairwise relatively prime.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8164"/>
            <a:ext cx="7447378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the Greatest Common Divisor  Using Prime Factorizations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质因子分解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 the prime factorizations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are: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057400" y="1744228"/>
          <a:ext cx="2374416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" imgW="25908000" imgH="5791200" progId="Equation.DSMT4">
                  <p:embed/>
                </p:oleObj>
              </mc:Choice>
              <mc:Fallback>
                <p:oleObj name="Equation" r:id="rId1" imgW="25908000" imgH="5791200" progId="Equation.DSMT4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1744228"/>
                        <a:ext cx="2374416" cy="5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899092" y="1788636"/>
          <a:ext cx="2318976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25298400" imgH="5791200" progId="Equation.DSMT4">
                  <p:embed/>
                </p:oleObj>
              </mc:Choice>
              <mc:Fallback>
                <p:oleObj name="Equation" r:id="rId3" imgW="25298400" imgH="57912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99092" y="1788636"/>
                        <a:ext cx="2318976" cy="5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57200" y="2438400"/>
            <a:ext cx="8229600" cy="7620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each exponent is a nonnegative integer, and where all primes occurring in either prime factorization are included in both. Then: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887538" y="3297432"/>
          <a:ext cx="5559840" cy="5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60655200" imgH="6400800" progId="Equation.DSMT4">
                  <p:embed/>
                </p:oleObj>
              </mc:Choice>
              <mc:Fallback>
                <p:oleObj name="Equation" r:id="rId5" imgW="60655200" imgH="6400800" progId="Equation.DSMT4">
                  <p:embed/>
                  <p:pic>
                    <p:nvPicPr>
                      <p:cNvPr id="0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7538" y="3297432"/>
                        <a:ext cx="5559840" cy="5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7"/>
          <p:cNvSpPr>
            <a:spLocks noGrp="1"/>
          </p:cNvSpPr>
          <p:nvPr>
            <p:ph idx="14"/>
          </p:nvPr>
        </p:nvSpPr>
        <p:spPr>
          <a:xfrm>
            <a:off x="457200" y="5029200"/>
            <a:ext cx="8229600" cy="1066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120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 ∙5		500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(120,500)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min(3,2)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min(1,0)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min(1,3)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20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1130556"/>
            <a:ext cx="8229600" cy="3289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76461"/>
            <a:ext cx="7315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Least Common Multiple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最小公倍数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133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least common multiple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the positive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the smallest  positive integer that is divisible by both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is denoted by lcm(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least common multiple can also be computed from the prime factorizations. 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54325" y="2906713"/>
          <a:ext cx="50323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1" imgW="61569600" imgH="6400800" progId="Equation.DSMT4">
                  <p:embed/>
                </p:oleObj>
              </mc:Choice>
              <mc:Fallback>
                <p:oleObj name="Equation" r:id="rId1" imgW="61569600" imgH="64008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4325" y="2906713"/>
                        <a:ext cx="503237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/>
          <p:cNvSpPr>
            <a:spLocks noGrp="1"/>
          </p:cNvSpPr>
          <p:nvPr>
            <p:ph idx="13"/>
          </p:nvPr>
        </p:nvSpPr>
        <p:spPr>
          <a:xfrm>
            <a:off x="457200" y="3719350"/>
            <a:ext cx="8534400" cy="1230313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lcm(2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max(3,4)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max(5,3)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max(2,0)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greatest common divisor and the least common multiple of two integers are related by:	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Content Placeholder 4"/>
          <p:cNvSpPr txBox="1"/>
          <p:nvPr/>
        </p:nvSpPr>
        <p:spPr>
          <a:xfrm>
            <a:off x="457200" y="5515946"/>
            <a:ext cx="8534400" cy="9983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and b be positive integers. Then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</a:pP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 ∙lcm(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a,b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2579" cy="118872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2" descr="A portrait of Euclid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2579" y="1447800"/>
            <a:ext cx="1389888" cy="1607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3"/>
          <p:cNvSpPr>
            <a:spLocks noGrp="1"/>
          </p:cNvSpPr>
          <p:nvPr>
            <p:ph idx="13"/>
          </p:nvPr>
        </p:nvSpPr>
        <p:spPr>
          <a:xfrm>
            <a:off x="6324600" y="3013477"/>
            <a:ext cx="2667000" cy="73152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Euclid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(325 B.C.E. – 265 B.C.E.)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5953846" cy="54102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is an efficient method for  computing the greatest common divisor of two integers. It is based on the idea that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equal to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remainder when a is divided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(91, 287):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287 = 91 ∙ 3 + 14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91 = 14 ∙ 6 + 7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 =  7 ∙ 2 + 0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5"/>
          <p:cNvCxnSpPr/>
          <p:nvPr/>
        </p:nvCxnSpPr>
        <p:spPr>
          <a:xfrm flipH="1">
            <a:off x="1298916" y="4663355"/>
            <a:ext cx="353458" cy="3742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6"/>
          <p:cNvCxnSpPr/>
          <p:nvPr/>
        </p:nvCxnSpPr>
        <p:spPr>
          <a:xfrm flipH="1">
            <a:off x="1918615" y="4684334"/>
            <a:ext cx="762000" cy="3533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"/>
          <p:cNvCxnSpPr/>
          <p:nvPr/>
        </p:nvCxnSpPr>
        <p:spPr>
          <a:xfrm flipH="1">
            <a:off x="1298916" y="5295035"/>
            <a:ext cx="353458" cy="2717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"/>
          <p:cNvCxnSpPr/>
          <p:nvPr/>
        </p:nvCxnSpPr>
        <p:spPr>
          <a:xfrm flipH="1">
            <a:off x="1843186" y="5278533"/>
            <a:ext cx="7239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9"/>
          <p:cNvCxnSpPr/>
          <p:nvPr/>
        </p:nvCxnSpPr>
        <p:spPr>
          <a:xfrm flipH="1" flipV="1">
            <a:off x="2691321" y="5830036"/>
            <a:ext cx="190500" cy="1981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0"/>
          <p:cNvSpPr>
            <a:spLocks noGrp="1"/>
          </p:cNvSpPr>
          <p:nvPr>
            <p:ph idx="15"/>
          </p:nvPr>
        </p:nvSpPr>
        <p:spPr>
          <a:xfrm>
            <a:off x="2577792" y="5971649"/>
            <a:ext cx="2356104" cy="43278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Stopping condition</a:t>
            </a:r>
            <a:endParaRPr lang="en-US" sz="2000" b="1" dirty="0">
              <a:solidFill>
                <a:srgbClr val="B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11"/>
          <p:cNvSpPr>
            <a:spLocks noGrp="1"/>
          </p:cNvSpPr>
          <p:nvPr>
            <p:ph idx="16"/>
          </p:nvPr>
        </p:nvSpPr>
        <p:spPr>
          <a:xfrm>
            <a:off x="3660712" y="4389372"/>
            <a:ext cx="2057400" cy="44196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287 by 91</a:t>
            </a:r>
            <a:endParaRPr lang="en-US" sz="2000" b="1" dirty="0">
              <a:solidFill>
                <a:srgbClr val="B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Content Placeholder 12"/>
          <p:cNvSpPr>
            <a:spLocks noGrp="1"/>
          </p:cNvSpPr>
          <p:nvPr>
            <p:ph idx="17"/>
          </p:nvPr>
        </p:nvSpPr>
        <p:spPr>
          <a:xfrm>
            <a:off x="3660712" y="4989700"/>
            <a:ext cx="1889760" cy="36576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91 by 14</a:t>
            </a:r>
            <a:endParaRPr lang="en-US" sz="2000" b="1" dirty="0">
              <a:solidFill>
                <a:srgbClr val="B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Content Placeholder 13"/>
          <p:cNvSpPr>
            <a:spLocks noGrp="1"/>
          </p:cNvSpPr>
          <p:nvPr>
            <p:ph idx="20"/>
          </p:nvPr>
        </p:nvSpPr>
        <p:spPr>
          <a:xfrm>
            <a:off x="3660711" y="5513828"/>
            <a:ext cx="1889760" cy="35052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14 by 7</a:t>
            </a:r>
            <a:endParaRPr lang="en-US" sz="2000" b="1" dirty="0">
              <a:solidFill>
                <a:srgbClr val="B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Content Placeholder 14"/>
          <p:cNvSpPr>
            <a:spLocks noGrp="1"/>
          </p:cNvSpPr>
          <p:nvPr>
            <p:ph idx="21"/>
          </p:nvPr>
        </p:nvSpPr>
        <p:spPr>
          <a:xfrm>
            <a:off x="457200" y="6253657"/>
            <a:ext cx="8382000" cy="42672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(287, 91) =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(91, 14) =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(14, 7)  = 7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Euclidean algorithm expressed in pseudocode is: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1828800"/>
            <a:ext cx="8229600" cy="3810000"/>
          </a:xfrm>
          <a:ln>
            <a:solidFill>
              <a:srgbClr val="14AAE1"/>
            </a:solidFill>
          </a:ln>
        </p:spPr>
        <p:txBody>
          <a:bodyPr/>
          <a:lstStyle/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integers)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sz="2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</a:t>
            </a:r>
            <a:endParaRPr lang="en-US" sz="2600" b="1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7432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sz="2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</a:t>
            </a:r>
            <a:endParaRPr lang="en-US" sz="2600" b="1" i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 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600" b="1" i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≠ </a:t>
            </a:r>
            <a:r>
              <a:rPr lang="en-US" sz="26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0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Section 5.3, we’ll see that the time complexity of the algorithm is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b.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2579" cy="118872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Correctness of Euclidean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正确性证明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Lemma 1: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integers. Then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both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also divides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(by Theorem 1 of Section 4.1). Hence,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must also be any 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，则一定整除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both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also divides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any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must also be a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，一定整除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76512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a and b are positive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 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Successive applications of the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yields: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452792" y="4038600"/>
            <a:ext cx="8229600" cy="27432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Eventually, a remainder of zero occurs in the sequence of terms: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∙ ∙ ∙  ≥ 0.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sequence can’t contain more than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terms.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Lemma 1,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∙ ∙ ∙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0) =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 the greatest common divisor is the last nonzero remainder in the sequence of divisions.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/>
              <p:cNvSpPr txBox="1"/>
              <p:nvPr/>
            </p:nvSpPr>
            <p:spPr>
              <a:xfrm>
                <a:off x="4953000" y="1127263"/>
                <a:ext cx="3962400" cy="257651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	</m:t>
                            </m:r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		</m:t>
                            </m:r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</m:t>
                            </m:r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127263"/>
                <a:ext cx="3962400" cy="2576513"/>
              </a:xfrm>
              <a:prstGeom prst="rect">
                <a:avLst/>
              </a:prstGeom>
              <a:blipFill rotWithShape="1">
                <a:blip r:embed="rId1"/>
                <a:stretch>
                  <a:fillRect t="-5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/>
          <p:nvPr/>
        </p:nvSpPr>
        <p:spPr>
          <a:xfrm>
            <a:off x="0" y="0"/>
            <a:ext cx="7082579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Properties of Divisibility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整除的性质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5257800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≠0.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all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(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Suppose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it follows that there are integers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571500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571500">
              <a:spcBef>
                <a:spcPts val="400"/>
              </a:spcBef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Hence,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Corollary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≠0,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whenever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921593" y="99060"/>
            <a:ext cx="9144000" cy="118872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Linear Combinations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A portrait of Étienne Bézout.&#10;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2"/>
          <a:stretch>
            <a:fillRect/>
          </a:stretch>
        </p:blipFill>
        <p:spPr bwMode="auto">
          <a:xfrm>
            <a:off x="7772400" y="681423"/>
            <a:ext cx="1108154" cy="12279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3"/>
          <p:cNvSpPr>
            <a:spLocks noGrp="1"/>
          </p:cNvSpPr>
          <p:nvPr>
            <p:ph idx="13"/>
          </p:nvPr>
        </p:nvSpPr>
        <p:spPr>
          <a:xfrm>
            <a:off x="7543800" y="1901757"/>
            <a:ext cx="1686847" cy="7772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800" dirty="0">
                <a:ea typeface="Cambria Math" panose="02040503050406030204"/>
              </a:rPr>
              <a:t>É</a:t>
            </a:r>
            <a:r>
              <a:rPr lang="en-US" sz="1800" dirty="0"/>
              <a:t>tienne </a:t>
            </a:r>
            <a:r>
              <a:rPr lang="en-US" sz="1800" dirty="0" err="1"/>
              <a:t>B</a:t>
            </a:r>
            <a:r>
              <a:rPr lang="en-US" sz="1800" dirty="0" err="1">
                <a:ea typeface="Cambria Math" panose="02040503050406030204"/>
              </a:rPr>
              <a:t>é</a:t>
            </a:r>
            <a:r>
              <a:rPr lang="en-US" sz="1800" dirty="0" err="1"/>
              <a:t>zout</a:t>
            </a:r>
            <a:endParaRPr lang="en-US" sz="1800" dirty="0"/>
          </a:p>
          <a:p>
            <a:pPr algn="ctr">
              <a:spcBef>
                <a:spcPts val="0"/>
              </a:spcBef>
            </a:pPr>
            <a:r>
              <a:rPr lang="en-US" sz="1800" dirty="0"/>
              <a:t>(</a:t>
            </a:r>
            <a:r>
              <a:rPr lang="en-US" sz="1800" dirty="0">
                <a:ea typeface="Cambria Math" panose="02040503050406030204" pitchFamily="18" charset="0"/>
              </a:rPr>
              <a:t>1730-1783</a:t>
            </a:r>
            <a:r>
              <a:rPr lang="en-US" sz="1800" dirty="0"/>
              <a:t>)</a:t>
            </a:r>
            <a:endParaRPr lang="en-US" sz="1800" dirty="0"/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46154" y="1295400"/>
            <a:ext cx="8534400" cy="5257800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é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 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贝祖定理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positive integers, then there exist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such that 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 integers, then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i="1" dirty="0" err="1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é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called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i="1" dirty="0" err="1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é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identity. 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 err="1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é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Theorem,  the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expressed in the form 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integers. This is a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integer coefficients of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6,14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2)∙6 + 1∙14</a:t>
            </a:r>
            <a:endParaRPr lang="en-US" sz="2200" b="1" dirty="0">
              <a:latin typeface="Times New Roman" panose="02020603050405020304" pitchFamily="18" charset="0"/>
              <a:ea typeface="Cambria Math" panose="0204050305040603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-76200"/>
            <a:ext cx="9144000" cy="1188720"/>
          </a:xfrm>
        </p:spPr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Linear Combinations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Express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(252,198) = 18 as a linear combination of 252 and 198.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use the Euclidean algorithm to show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(252,198) = 18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252 = 1∙198 + 54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198 = 3 ∙54 + 36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54 = 1 ∙36 + 18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 = 2 ∙18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Now working backwards, from  </a:t>
            </a:r>
            <a:r>
              <a:rPr lang="en-US" sz="1800" b="1" dirty="0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above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∙36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 = 198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3 ∙54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Substituting the 2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equation into the 1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yields: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∙(198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3 ∙54 )= 4 ∙54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Substituting 54 = 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(from </a:t>
            </a:r>
            <a:r>
              <a:rPr lang="en-US" sz="1800" b="1" dirty="0" err="1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yields: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4 ∙(252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∙198)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= </a:t>
            </a:r>
            <a:r>
              <a:rPr lang="en-US" sz="18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∙198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é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 integers such that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 Assume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err="1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é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 there are integers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 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spcBef>
                <a:spcPts val="0"/>
              </a:spcBef>
              <a:buNone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both sides of the equation by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yields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 + tbc = c.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7345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Theorem </a:t>
            </a:r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Section </a:t>
            </a:r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4.1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tbc   </a:t>
            </a:r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ii)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sac + tbc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| sac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a|tbc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c,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sac + tbc = c.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prime and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Cambria Math" panose="02040503050406030204"/>
                <a:cs typeface="Times New Roman" panose="02020603050405020304" pitchFamily="18" charset="0"/>
              </a:rPr>
              <a:t>∙∙∙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</a:t>
            </a:r>
            <a:r>
              <a:rPr lang="en-US" sz="24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crucial in the proof of the uniqueness of prime factorizations</a:t>
            </a:r>
            <a:r>
              <a:rPr lang="en-US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Prime Factorization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prove that a prime factorization of a positive integer  where the primes are in nondecreasing order is unique. 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contradiction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Suppose that the positive integer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written as a product of primes in two distinct ways: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Cambria Math" panose="02040503050406030204"/>
                    <a:cs typeface="Times New Roman" panose="02020603050405020304" pitchFamily="18" charset="0"/>
                  </a:rPr>
                  <a:t>∙∙∙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Cambria Math" panose="02040503050406030204"/>
                    <a:cs typeface="Times New Roman" panose="02020603050405020304" pitchFamily="18" charset="0"/>
                  </a:rPr>
                  <a:t>∙∙∙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common primes from the factorizations to get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some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contradicting the assumption that and are distinct primes.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there can be at most one factorization of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primes in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nondecreasing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order.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038600"/>
            <a:ext cx="2590800" cy="412548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  <a:endParaRPr lang="en-US" b="1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0866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152400"/>
            <a:ext cx="8229600" cy="118872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Congruences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线性同余方程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039469"/>
            <a:ext cx="8534400" cy="52578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 congruence of the form                         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400"/>
              </a:spcBef>
            </a:pP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variable, is called a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solutions to a linear congruence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are  all integers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that satisfy the congruence.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such that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āa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said to be an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4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is an inverse of 3 modulo 7 since 5∙3 = 15 ≡ 1(mod 7)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 method of solving linear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makes use of  an inverse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if it exists. Although we can not divide both sides of the congruence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can multiply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solve for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Inverse of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following theorem guarantees that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exists whenever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relatively prime.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relatively prime integers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1, then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exists. Furthermore, this inverse is unique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(This means that there is a unique positive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less than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that is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every other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congruent 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.)  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existence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1, by Theorem 6 of Section 4.3, there are integers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)=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tm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 (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0 (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it follows that </a:t>
            </a:r>
            <a:r>
              <a:rPr lang="en-US" sz="20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 ( mod </a:t>
            </a:r>
            <a:r>
              <a:rPr lang="en-US" sz="2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Consequently, </a:t>
            </a:r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inverse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贝祖系数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Inverses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an inverse of 3 modulo 7.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(3,7) = 1, by Theorem 1, an inverse of 3 modulo 7 exists.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the Euclidian algorithm:  7 = 2∙3 + 1.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From this equation, we get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2∙3 + 1∙7 = 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see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and 1 are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Bézout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coefficients of 3 and 7.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Hence,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an inverse of 3 modulo 7.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Also every integer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modulo 7 is an inverse of 3 modulo 7, i.e., 5,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9, 12, etc.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an inverse of 101 modulo 4620.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use the Euclidian algorithm to show that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(101,4620) = 1.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457200" y="2209801"/>
            <a:ext cx="2819400" cy="3089131"/>
          </a:xfrm>
          <a:ln>
            <a:solidFill>
              <a:srgbClr val="FF0000"/>
            </a:solidFill>
          </a:ln>
        </p:spPr>
        <p:txBody>
          <a:bodyPr/>
          <a:lstStyle/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4620 = 45∙101 + 75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 = 1∙75 + 26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 = 2∙26 + 23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 = 1∙23 + 3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 = 7∙3 + 2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= 1∙2 + 1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2∙1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4"/>
          <p:cNvCxnSpPr/>
          <p:nvPr/>
        </p:nvCxnSpPr>
        <p:spPr>
          <a:xfrm flipV="1">
            <a:off x="1752600" y="2895600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381000" y="5410200"/>
            <a:ext cx="3886200" cy="6858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the last nonzero remainder is 1,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(101,4260) = 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4676660" y="2157011"/>
            <a:ext cx="4343400" cy="4038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Working Backwards: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3 − 1∙2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3 − 1∙(23 −  7∙3) = − 1 ∙23 + 8∙3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−1∙23 + 8∙(26 − 1∙23) = 8∙26 − 9 ∙23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8∙26 − 9 ∙(75 − 2∙26 )= 26∙26 − 9 ∙75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26∙(101 − 1∙75) − 9 ∙75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= 26∙101 − 35 ∙75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26∙101 − 35 ∙(4620 − 45∙101)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= − 35 ∙4620 + 1601∙101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idx="16"/>
          </p:nvPr>
        </p:nvSpPr>
        <p:spPr>
          <a:xfrm>
            <a:off x="381000" y="6209576"/>
            <a:ext cx="4114800" cy="366862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Bézout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coefficients : − 35 and  1601 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8"/>
          <p:cNvSpPr>
            <a:spLocks noGrp="1"/>
          </p:cNvSpPr>
          <p:nvPr>
            <p:ph idx="17"/>
          </p:nvPr>
        </p:nvSpPr>
        <p:spPr>
          <a:xfrm>
            <a:off x="4572000" y="6219023"/>
            <a:ext cx="4448060" cy="380999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1601 is an inverse of 101 modulo 4620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Inverses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152400"/>
            <a:ext cx="86868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Inverses to Solve Congruence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458200" cy="4114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solutions of the  congruence 3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4( mod 7).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found that −2 is an inverse of 3 modulo 7 (two slides back). We multiply both sides of the congruence by −2 giving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−2  ∙ 3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−2 ∙ 4(mod 7).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 −6 ≡ 1 (mod 7)  and −8 ≡ 6 (mod 7), it follows that 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solution,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 −8   ≡ 6 (mod 7)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solutions are 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≡ 6 (mod 7), namely,  6,13,20 … and   −1, − 8, − 15,…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0866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0" lvl="1" indent="0">
              <a:spcBef>
                <a:spcPts val="40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Question: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are certain things whose number is unknown. When divided by 3, the remainder is 2; when divided by 5, the remainder is 3; when divided by 7, the remainder is 2. What will be the number of things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有物不知其数，三分之余二，五分之余三，七分之余二，此物几何？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This puzzle can be translated into the  solution of the system of congruences: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同余方程组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3)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3 ( mod 5)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7)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We’ll see how the theorem that is known as 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Chinese Remainder Theorem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2: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Let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pairwise relatively prime positive integers greater than one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arbitrary integers. Then the system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						∙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					 	∙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						∙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 a unique solution  modulo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∙ ∙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construct a solution first let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=m/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1,2,…,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∙ ∙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Since 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1, by Theorem 1,  there is an integer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 inverse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modulo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such that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 the sum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+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∙ ∙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 that because 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0 ( mod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whenever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≠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all terms except the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 term in this sum are congruent to 0 modulo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), we see that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for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1,2,…,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simultaneous solution to the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∙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∙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∙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1188720"/>
            <a:ext cx="8610600" cy="536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Consider the 3 congruences from : 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3),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3 ( mod 5),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2 ( mod 7).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3∙ 5 ∙ 7  = 105, 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/3 = 35, M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/5 = 21, M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/7 = 15.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see that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35 modulo 3 since 35 ∙ 2 ≡ 2 ∙ 2 ≡ 1 (mod 3)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21 modulo 5 since 21 ≡  1 (mod 5)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15 modulo 7 since 15 ≡ 1 (mod 7)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 ∙ 35 ∙ 2 + 3 ∙ 21 ∙ 1  + 2 ∙ 15 ∙ 1  = 233 ≡ 23 (mod 105)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have shown that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smallest positive integer that is a simultaneous solution. Check it!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Homework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§4.1  40, 44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§4.2  21, 25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§4.3  28, 33 e), 42, 54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§4.4   7, 26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Due date: 2024. </a:t>
            </a:r>
            <a:r>
              <a:rPr lang="en-US" altLang="zh-CN"/>
              <a:t>04.16</a:t>
            </a: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3340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integer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positive integer, then there are unique integers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with 0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≤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such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dq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proved in Section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5.2).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dividend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被除数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quotient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remainder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Examples:  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quotient and remainder when 101 is divided by 11?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quotient when 101 is divided by 11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= 101 div 11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and the remainder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101 mod 11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quotient and remainder when −11 is divided by 3?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345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quotient when −11 is divided by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is −4 = −11 div 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the remainder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−11 mod 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5943600" y="2209800"/>
            <a:ext cx="2728511" cy="1752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Definitions of Functions  div and mod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q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r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endParaRPr lang="en-US" sz="2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d bar footer BODY/MAIN CONTENT">
  <a:themeElements>
    <a:clrScheme name="Custom 12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0</TotalTime>
  <Words>29984</Words>
  <Application>WPS 演示</Application>
  <PresentationFormat>全屏显示(4:3)</PresentationFormat>
  <Paragraphs>887</Paragraphs>
  <Slides>76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Arial</vt:lpstr>
      <vt:lpstr>ArumSans Bold</vt:lpstr>
      <vt:lpstr>Segoe Print</vt:lpstr>
      <vt:lpstr>ArumSans Regular</vt:lpstr>
      <vt:lpstr>Vectipede Rg</vt:lpstr>
      <vt:lpstr>微软雅黑</vt:lpstr>
      <vt:lpstr>Calibri</vt:lpstr>
      <vt:lpstr>Arial Unicode MS</vt:lpstr>
      <vt:lpstr>Arial Unicode MS</vt:lpstr>
      <vt:lpstr>Symbol</vt:lpstr>
      <vt:lpstr>仿宋_GB2312</vt:lpstr>
      <vt:lpstr>Cambria Math</vt:lpstr>
      <vt:lpstr>Cambria Math</vt:lpstr>
      <vt:lpstr>仿宋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Equation.DSMT4</vt:lpstr>
      <vt:lpstr>Equation.DSMT4</vt:lpstr>
      <vt:lpstr>Equation.DSMT4</vt:lpstr>
      <vt:lpstr>Equation.DSMT4</vt:lpstr>
      <vt:lpstr>Chapter 4: Number Theory and Cryptography</vt:lpstr>
      <vt:lpstr>Chapter Motivation</vt:lpstr>
      <vt:lpstr>Chapter Summary</vt:lpstr>
      <vt:lpstr>Section Summary</vt:lpstr>
      <vt:lpstr>Division 除</vt:lpstr>
      <vt:lpstr>Properties of Divisibility 整除的性质</vt:lpstr>
      <vt:lpstr>Section Summary</vt:lpstr>
      <vt:lpstr>Division Algorithm</vt:lpstr>
      <vt:lpstr>Section Summary</vt:lpstr>
      <vt:lpstr>Congruence Relation 同余关系</vt:lpstr>
      <vt:lpstr>同余关系【二元关系】</vt:lpstr>
      <vt:lpstr>More on Congruence</vt:lpstr>
      <vt:lpstr>The Relationship between (mod m) and mod m Notations</vt:lpstr>
      <vt:lpstr>Congruence of Sums and Products</vt:lpstr>
      <vt:lpstr>PowerPoint 演示文稿</vt:lpstr>
      <vt:lpstr>Algebraic Manipulation of Congruences</vt:lpstr>
      <vt:lpstr>Chapter Summary</vt:lpstr>
      <vt:lpstr>Section Summary</vt:lpstr>
      <vt:lpstr>Representations of Integers 【整数的表示】</vt:lpstr>
      <vt:lpstr>Base b Representations</vt:lpstr>
      <vt:lpstr>Binary Expansions</vt:lpstr>
      <vt:lpstr>Octal Expansions</vt:lpstr>
      <vt:lpstr>Hexadecimal Expansions</vt:lpstr>
      <vt:lpstr>Section Summary</vt:lpstr>
      <vt:lpstr>Base Conversion 1</vt:lpstr>
      <vt:lpstr>Base Conversion2</vt:lpstr>
      <vt:lpstr>Comparison of Hexadecimal, Octal, and Binary Representations</vt:lpstr>
      <vt:lpstr>Conversion Between Binary, Octal, and  Hexadecimal Expansions</vt:lpstr>
      <vt:lpstr>Section Summary</vt:lpstr>
      <vt:lpstr>Binary Addition of Integers</vt:lpstr>
      <vt:lpstr>Binary Addition of Integers</vt:lpstr>
      <vt:lpstr>Binary Multiplication of Integers</vt:lpstr>
      <vt:lpstr>Binary Multiplication of Integers</vt:lpstr>
      <vt:lpstr>Binary Modular Exponentiation</vt:lpstr>
      <vt:lpstr>Binary Modular Exponentiation</vt:lpstr>
      <vt:lpstr>Chapter Summary</vt:lpstr>
      <vt:lpstr>Section Summary </vt:lpstr>
      <vt:lpstr>Primes 素数</vt:lpstr>
      <vt:lpstr>The Fundamental Theorem of Arithmetic </vt:lpstr>
      <vt:lpstr>Trial Division 试除法</vt:lpstr>
      <vt:lpstr>The Sieve of Erastosthenes 埃拉托斯特尼筛</vt:lpstr>
      <vt:lpstr>PowerPoint 演示文稿</vt:lpstr>
      <vt:lpstr>Infinitude of Primes 素数的无限性</vt:lpstr>
      <vt:lpstr>Mersenne Primes </vt:lpstr>
      <vt:lpstr>Distribution of Primes 素数的分布</vt:lpstr>
      <vt:lpstr>Distribution of Primes 素数的分布</vt:lpstr>
      <vt:lpstr>Section Summary </vt:lpstr>
      <vt:lpstr>Conjectures about Primes</vt:lpstr>
      <vt:lpstr>Section Summary </vt:lpstr>
      <vt:lpstr>Greatest Common Divisor 最大公约数 </vt:lpstr>
      <vt:lpstr>Greatest Common Divisor 2</vt:lpstr>
      <vt:lpstr>Finding the Greatest Common Divisor  Using Prime Factorizations 质因子分解</vt:lpstr>
      <vt:lpstr>Least Common Multiple 最小公倍数</vt:lpstr>
      <vt:lpstr>Section Summary </vt:lpstr>
      <vt:lpstr>The Euclidian Algorithm 欧几里德算法</vt:lpstr>
      <vt:lpstr>The Euclidian Algorithm 欧几里德算法</vt:lpstr>
      <vt:lpstr>Correctness of Euclidean  Algorithm 正确性证明</vt:lpstr>
      <vt:lpstr>PowerPoint 演示文稿</vt:lpstr>
      <vt:lpstr>Section Summary </vt:lpstr>
      <vt:lpstr>gcds as Linear Combinations</vt:lpstr>
      <vt:lpstr>gcds as Linear Combinations</vt:lpstr>
      <vt:lpstr>Consequences of Bézout’s Theorem</vt:lpstr>
      <vt:lpstr>Uniqueness of Prime Factorization</vt:lpstr>
      <vt:lpstr>Chapter Summary</vt:lpstr>
      <vt:lpstr>Section Summary 4</vt:lpstr>
      <vt:lpstr>Linear Congruences 线性同余方程</vt:lpstr>
      <vt:lpstr>Inverse of a modulo m</vt:lpstr>
      <vt:lpstr>Finding Inverses 1</vt:lpstr>
      <vt:lpstr>Finding Inverses 2</vt:lpstr>
      <vt:lpstr>Using Inverses to Solve Congruence</vt:lpstr>
      <vt:lpstr>Section Summary 4</vt:lpstr>
      <vt:lpstr>The Chinese Remainder Theorem 中国剩余定理</vt:lpstr>
      <vt:lpstr>The Chinese Remainder Theorem 中国剩余定理</vt:lpstr>
      <vt:lpstr>The Chinese Remainder Theorem 中国剩余定理</vt:lpstr>
      <vt:lpstr>The Chinese Remainder Theorem 中国剩余定理</vt:lpstr>
      <vt:lpstr>Homework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hollow</cp:lastModifiedBy>
  <cp:revision>913</cp:revision>
  <dcterms:created xsi:type="dcterms:W3CDTF">2017-12-05T17:18:00Z</dcterms:created>
  <dcterms:modified xsi:type="dcterms:W3CDTF">2024-03-31T06:50:48Z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4B63CB8FB554411C891FE807593914C2_13</vt:lpwstr>
  </property>
  <property fmtid="{D5CDD505-2E9C-101B-9397-08002B2CF9AE}" pid="3" name="KSOProductBuildVer">
    <vt:lpwstr>2052-12.1.0.16417</vt:lpwstr>
  </property>
</Properties>
</file>