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4" r:id="rId4"/>
    <p:sldMasterId id="2147483675" r:id="rId5"/>
    <p:sldMasterId id="2147483689" r:id="rId6"/>
    <p:sldMasterId id="2147483697" r:id="rId7"/>
    <p:sldMasterId id="2147483705" r:id="rId8"/>
    <p:sldMasterId id="2147483708" r:id="rId9"/>
    <p:sldMasterId id="2147483712" r:id="rId10"/>
  </p:sldMasterIdLst>
  <p:notesMasterIdLst>
    <p:notesMasterId r:id="rId62"/>
  </p:notesMasterIdLst>
  <p:handoutMasterIdLst>
    <p:handoutMasterId r:id="rId63"/>
  </p:handoutMasterIdLst>
  <p:sldIdLst>
    <p:sldId id="273" r:id="rId11"/>
    <p:sldId id="576" r:id="rId12"/>
    <p:sldId id="414" r:id="rId13"/>
    <p:sldId id="415" r:id="rId14"/>
    <p:sldId id="416" r:id="rId15"/>
    <p:sldId id="420" r:id="rId16"/>
    <p:sldId id="478" r:id="rId17"/>
    <p:sldId id="509" r:id="rId18"/>
    <p:sldId id="510" r:id="rId19"/>
    <p:sldId id="511" r:id="rId20"/>
    <p:sldId id="491" r:id="rId21"/>
    <p:sldId id="492" r:id="rId22"/>
    <p:sldId id="575" r:id="rId23"/>
    <p:sldId id="516" r:id="rId24"/>
    <p:sldId id="495" r:id="rId25"/>
    <p:sldId id="573" r:id="rId26"/>
    <p:sldId id="498" r:id="rId27"/>
    <p:sldId id="574" r:id="rId28"/>
    <p:sldId id="501" r:id="rId29"/>
    <p:sldId id="502" r:id="rId30"/>
    <p:sldId id="503" r:id="rId31"/>
    <p:sldId id="504" r:id="rId32"/>
    <p:sldId id="505" r:id="rId33"/>
    <p:sldId id="517" r:id="rId34"/>
    <p:sldId id="518" r:id="rId35"/>
    <p:sldId id="519" r:id="rId36"/>
    <p:sldId id="520" r:id="rId37"/>
    <p:sldId id="567" r:id="rId38"/>
    <p:sldId id="525" r:id="rId39"/>
    <p:sldId id="526" r:id="rId40"/>
    <p:sldId id="531" r:id="rId41"/>
    <p:sldId id="532" r:id="rId42"/>
    <p:sldId id="533" r:id="rId43"/>
    <p:sldId id="534" r:id="rId44"/>
    <p:sldId id="535" r:id="rId45"/>
    <p:sldId id="568" r:id="rId46"/>
    <p:sldId id="570" r:id="rId47"/>
    <p:sldId id="537" r:id="rId48"/>
    <p:sldId id="538" r:id="rId49"/>
    <p:sldId id="539" r:id="rId50"/>
    <p:sldId id="569" r:id="rId51"/>
    <p:sldId id="540" r:id="rId52"/>
    <p:sldId id="541" r:id="rId53"/>
    <p:sldId id="542" r:id="rId54"/>
    <p:sldId id="543" r:id="rId55"/>
    <p:sldId id="544" r:id="rId56"/>
    <p:sldId id="545" r:id="rId57"/>
    <p:sldId id="546" r:id="rId58"/>
    <p:sldId id="572" r:id="rId59"/>
    <p:sldId id="550" r:id="rId60"/>
    <p:sldId id="672"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userDrawn="1">
          <p15:clr>
            <a:srgbClr val="A4A3A4"/>
          </p15:clr>
        </p15:guide>
        <p15:guide id="2" orient="horz" pos="3600" userDrawn="1">
          <p15:clr>
            <a:srgbClr val="A4A3A4"/>
          </p15:clr>
        </p15:guide>
        <p15:guide id="3" orient="horz" pos="912" userDrawn="1">
          <p15:clr>
            <a:srgbClr val="A4A3A4"/>
          </p15:clr>
        </p15:guide>
        <p15:guide id="4" orient="horz" pos="3360" userDrawn="1">
          <p15:clr>
            <a:srgbClr val="A4A3A4"/>
          </p15:clr>
        </p15:guide>
        <p15:guide id="5" pos="5616" userDrawn="1">
          <p15:clr>
            <a:srgbClr val="A4A3A4"/>
          </p15:clr>
        </p15:guide>
        <p15:guide id="6" pos="4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587B"/>
    <a:srgbClr val="E1F3FF"/>
    <a:srgbClr val="14AAE1"/>
    <a:srgbClr val="505050"/>
    <a:srgbClr val="04617B"/>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94756" autoAdjust="0"/>
  </p:normalViewPr>
  <p:slideViewPr>
    <p:cSldViewPr showGuides="1">
      <p:cViewPr varScale="1">
        <p:scale>
          <a:sx n="115" d="100"/>
          <a:sy n="115" d="100"/>
        </p:scale>
        <p:origin x="410" y="41"/>
      </p:cViewPr>
      <p:guideLst>
        <p:guide orient="horz" pos="3408"/>
        <p:guide orient="horz" pos="3600"/>
        <p:guide orient="horz" pos="912"/>
        <p:guide orient="horz" pos="3360"/>
        <p:guide pos="5616"/>
        <p:guide pos="4320"/>
      </p:guideLst>
    </p:cSldViewPr>
  </p:slideViewPr>
  <p:outlineViewPr>
    <p:cViewPr>
      <p:scale>
        <a:sx n="33" d="100"/>
        <a:sy n="33" d="100"/>
      </p:scale>
      <p:origin x="0" y="-118498"/>
    </p:cViewPr>
  </p:outlineViewPr>
  <p:notesTextViewPr>
    <p:cViewPr>
      <p:scale>
        <a:sx n="1" d="1"/>
        <a:sy n="1" d="1"/>
      </p:scale>
      <p:origin x="0" y="0"/>
    </p:cViewPr>
  </p:notesTextViewPr>
  <p:sorterViewPr>
    <p:cViewPr varScale="1">
      <p:scale>
        <a:sx n="1" d="1"/>
        <a:sy n="1" d="1"/>
      </p:scale>
      <p:origin x="0" y="-10097"/>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notesMaster" Target="notesMasters/notesMaster1.xml"/><Relationship Id="rId61" Type="http://schemas.openxmlformats.org/officeDocument/2006/relationships/slide" Target="slides/slide51.xml"/><Relationship Id="rId60" Type="http://schemas.openxmlformats.org/officeDocument/2006/relationships/slide" Target="slides/slide50.xml"/><Relationship Id="rId6" Type="http://schemas.openxmlformats.org/officeDocument/2006/relationships/slideMaster" Target="slideMasters/slideMaster5.xml"/><Relationship Id="rId59" Type="http://schemas.openxmlformats.org/officeDocument/2006/relationships/slide" Target="slides/slide49.xml"/><Relationship Id="rId58" Type="http://schemas.openxmlformats.org/officeDocument/2006/relationships/slide" Target="slides/slide48.xml"/><Relationship Id="rId57" Type="http://schemas.openxmlformats.org/officeDocument/2006/relationships/slide" Target="slides/slide47.xml"/><Relationship Id="rId56" Type="http://schemas.openxmlformats.org/officeDocument/2006/relationships/slide" Target="slides/slide46.xml"/><Relationship Id="rId55" Type="http://schemas.openxmlformats.org/officeDocument/2006/relationships/slide" Target="slides/slide45.xml"/><Relationship Id="rId54" Type="http://schemas.openxmlformats.org/officeDocument/2006/relationships/slide" Target="slides/slide44.xml"/><Relationship Id="rId53" Type="http://schemas.openxmlformats.org/officeDocument/2006/relationships/slide" Target="slides/slide43.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5" Type="http://schemas.openxmlformats.org/officeDocument/2006/relationships/slideMaster" Target="slideMasters/slideMaster4.xml"/><Relationship Id="rId49" Type="http://schemas.openxmlformats.org/officeDocument/2006/relationships/slide" Target="slides/slide39.xml"/><Relationship Id="rId48" Type="http://schemas.openxmlformats.org/officeDocument/2006/relationships/slide" Target="slides/slide38.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slide" Target="slides/slide33.xml"/><Relationship Id="rId42" Type="http://schemas.openxmlformats.org/officeDocument/2006/relationships/slide" Target="slides/slide32.xml"/><Relationship Id="rId41" Type="http://schemas.openxmlformats.org/officeDocument/2006/relationships/slide" Target="slides/slide31.xml"/><Relationship Id="rId40" Type="http://schemas.openxmlformats.org/officeDocument/2006/relationships/slide" Target="slides/slide30.xml"/><Relationship Id="rId4" Type="http://schemas.openxmlformats.org/officeDocument/2006/relationships/slideMaster" Target="slideMasters/slideMaster3.xml"/><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5" Type="http://schemas.openxmlformats.org/officeDocument/2006/relationships/image" Target="../media/image40.wmf"/><Relationship Id="rId4" Type="http://schemas.openxmlformats.org/officeDocument/2006/relationships/image" Target="../media/image39.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47.wmf"/><Relationship Id="rId4" Type="http://schemas.openxmlformats.org/officeDocument/2006/relationships/image" Target="../media/image45.wmf"/><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9" Type="http://schemas.openxmlformats.org/officeDocument/2006/relationships/image" Target="../media/image31.wmf"/><Relationship Id="rId8" Type="http://schemas.openxmlformats.org/officeDocument/2006/relationships/image" Target="../media/image30.wmf"/><Relationship Id="rId7" Type="http://schemas.openxmlformats.org/officeDocument/2006/relationships/image" Target="../media/image29.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endParaRPr lang="en-US" dirty="0"/>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endParaRPr lang="en-US" dirty="0"/>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endParaRPr lang="en-US" dirty="0"/>
          </a:p>
          <a:p>
            <a:pPr marL="800100" lvl="1" indent="-342900">
              <a:spcAft>
                <a:spcPts val="800"/>
              </a:spcAft>
              <a:buFont typeface="Arial" panose="020B0604020202020204" pitchFamily="34" charset="0"/>
              <a:buChar char="•"/>
            </a:pPr>
            <a:r>
              <a:rPr lang="en-US" dirty="0"/>
              <a:t>Second level</a:t>
            </a:r>
            <a:endParaRPr lang="en-US" dirty="0"/>
          </a:p>
          <a:p>
            <a:pPr marL="1200150" lvl="2" indent="-285750">
              <a:spcAft>
                <a:spcPts val="800"/>
              </a:spcAft>
              <a:buFont typeface="Arial" panose="020B0604020202020204" pitchFamily="34" charset="0"/>
            </a:pPr>
            <a:r>
              <a:rPr lang="en-US" dirty="0"/>
              <a:t>Third level</a:t>
            </a:r>
            <a:endParaRPr lang="en-US" dirty="0"/>
          </a:p>
          <a:p>
            <a:pPr marL="1657350" lvl="3" indent="-285750">
              <a:spcAft>
                <a:spcPts val="800"/>
              </a:spcAft>
              <a:buFont typeface="Arial" panose="020B0604020202020204" pitchFamily="34" charset="0"/>
              <a:buChar char="•"/>
            </a:pPr>
            <a:r>
              <a:rPr lang="en-US" dirty="0"/>
              <a:t>Fourth level</a:t>
            </a:r>
            <a:endParaRPr lang="en-US" dirty="0"/>
          </a:p>
          <a:p>
            <a:pPr marL="2114550" lvl="4" indent="-285750">
              <a:spcAft>
                <a:spcPts val="800"/>
              </a:spcAft>
              <a:buFont typeface="Arial" panose="020B0604020202020204" pitchFamily="34" charset="0"/>
              <a:buChar char="•"/>
            </a:pPr>
            <a:r>
              <a:rPr lang="en-US" dirty="0"/>
              <a:t>Fifth level</a:t>
            </a:r>
            <a:endParaRPr lang="en-US" dirty="0"/>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endParaRPr lang="en-US" dirty="0"/>
          </a:p>
        </p:txBody>
      </p:sp>
      <p:cxnSp>
        <p:nvCxnSpPr>
          <p:cNvPr id="4" name="直接连接符 3"/>
          <p:cNvCxnSpPr/>
          <p:nvPr userDrawn="1"/>
        </p:nvCxnSpPr>
        <p:spPr>
          <a:xfrm>
            <a:off x="-2251" y="838200"/>
            <a:ext cx="9146251"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
        <p:nvSpPr>
          <p:cNvPr id="2" name="文本框 1"/>
          <p:cNvSpPr txBox="1"/>
          <p:nvPr userDrawn="1"/>
        </p:nvSpPr>
        <p:spPr>
          <a:xfrm>
            <a:off x="8686800" y="6553200"/>
            <a:ext cx="457200" cy="369332"/>
          </a:xfrm>
          <a:prstGeom prst="rect">
            <a:avLst/>
          </a:prstGeom>
          <a:noFill/>
        </p:spPr>
        <p:txBody>
          <a:bodyPr wrap="square" rtlCol="0">
            <a:spAutoFit/>
          </a:bodyPr>
          <a:lstStyle/>
          <a:p>
            <a:fld id="{70ECF47C-125B-46DF-9E74-D1B39F42A1D9}" type="slidenum">
              <a:rPr lang="zh-CN" altLang="en-US" smtClean="0"/>
            </a:fld>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
        <p:nvSpPr>
          <p:cNvPr id="2" name="文本框 1"/>
          <p:cNvSpPr txBox="1"/>
          <p:nvPr userDrawn="1"/>
        </p:nvSpPr>
        <p:spPr>
          <a:xfrm>
            <a:off x="8686800" y="6553200"/>
            <a:ext cx="381000" cy="646331"/>
          </a:xfrm>
          <a:prstGeom prst="rect">
            <a:avLst/>
          </a:prstGeom>
          <a:noFill/>
        </p:spPr>
        <p:txBody>
          <a:bodyPr wrap="square" rtlCol="0">
            <a:spAutoFit/>
          </a:bodyPr>
          <a:lstStyle/>
          <a:p>
            <a:fld id="{31F1CE03-B510-49FF-AF58-E50F05E88395}" type="slidenum">
              <a:rPr lang="zh-CN" altLang="en-US" smtClean="0"/>
            </a:fld>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Content Placeholder 5"/>
          <p:cNvSpPr>
            <a:spLocks noGrp="1"/>
          </p:cNvSpPr>
          <p:nvPr>
            <p:ph sz="quarter" idx="12"/>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endParaRPr lang="en-US" dirty="0"/>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endParaRPr lang="en-US" dirty="0"/>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endParaRPr lang="en-US" dirty="0"/>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endParaRPr lang="en-US" dirty="0"/>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1" Type="http://schemas.openxmlformats.org/officeDocument/2006/relationships/theme" Target="../theme/theme3.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9" Type="http://schemas.openxmlformats.org/officeDocument/2006/relationships/theme" Target="../theme/theme5.xml"/><Relationship Id="rId8" Type="http://schemas.openxmlformats.org/officeDocument/2006/relationships/image" Target="../media/image1.png"/><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s>
</file>

<file path=ppt/slideMasters/_rels/slideMaster7.xml.rels><?xml version="1.0" encoding="UTF-8" standalone="yes"?>
<Relationships xmlns="http://schemas.openxmlformats.org/package/2006/relationships"><Relationship Id="rId4" Type="http://schemas.openxmlformats.org/officeDocument/2006/relationships/theme" Target="../theme/theme7.xml"/><Relationship Id="rId3" Type="http://schemas.openxmlformats.org/officeDocument/2006/relationships/image" Target="../media/image2.png"/><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_rels/slideMaster8.xml.rels><?xml version="1.0" encoding="UTF-8" standalone="yes"?>
<Relationships xmlns="http://schemas.openxmlformats.org/package/2006/relationships"><Relationship Id="rId4" Type="http://schemas.openxmlformats.org/officeDocument/2006/relationships/theme" Target="../theme/theme8.xml"/><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9.xml.rels><?xml version="1.0" encoding="UTF-8" standalone="yes"?>
<Relationships xmlns="http://schemas.openxmlformats.org/package/2006/relationships"><Relationship Id="rId4" Type="http://schemas.openxmlformats.org/officeDocument/2006/relationships/theme" Target="../theme/theme9.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endParaRPr lang="en-US" sz="800" dirty="0">
              <a:solidFill>
                <a:srgbClr val="6A6A6A"/>
              </a:solidFill>
            </a:endParaRPr>
          </a:p>
        </p:txBody>
      </p:sp>
      <p:pic>
        <p:nvPicPr>
          <p:cNvPr id="3" name="图片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7924800" y="76200"/>
            <a:ext cx="995778" cy="298902"/>
          </a:xfrm>
          <a:prstGeom prst="rect">
            <a:avLst/>
          </a:prstGeom>
        </p:spPr>
      </p:pic>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Lst>
  <p:hf hdr="0" ftr="0" dt="0"/>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endParaRPr lang="en-US"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Lst>
  <p:hf hdr="0" ftr="0" dt="0"/>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3" cstate="screen">
            <a:alphaModFix amt="25000"/>
          </a:blip>
          <a:srcRect r="28644" b="27282"/>
          <a:stretch>
            <a:fillRect/>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endParaRPr lang="en-US"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endParaRPr lang="en-US" sz="3200" kern="1200" dirty="0">
              <a:solidFill>
                <a:schemeClr val="bg1"/>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7.xml"/><Relationship Id="rId2" Type="http://schemas.openxmlformats.org/officeDocument/2006/relationships/image" Target="../media/image12.wmf"/><Relationship Id="rId1" Type="http://schemas.openxmlformats.org/officeDocument/2006/relationships/oleObject" Target="../embeddings/oleObject8.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7.xml"/><Relationship Id="rId2" Type="http://schemas.openxmlformats.org/officeDocument/2006/relationships/image" Target="../media/image13.wmf"/><Relationship Id="rId1" Type="http://schemas.openxmlformats.org/officeDocument/2006/relationships/oleObject" Target="../embeddings/oleObject9.bin"/></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6.xml"/><Relationship Id="rId2" Type="http://schemas.openxmlformats.org/officeDocument/2006/relationships/image" Target="../media/image14.wmf"/><Relationship Id="rId1" Type="http://schemas.openxmlformats.org/officeDocument/2006/relationships/oleObject" Target="../embeddings/oleObject10.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7.xml"/><Relationship Id="rId6" Type="http://schemas.openxmlformats.org/officeDocument/2006/relationships/image" Target="../media/image17.wmf"/><Relationship Id="rId5" Type="http://schemas.openxmlformats.org/officeDocument/2006/relationships/oleObject" Target="../embeddings/oleObject13.bin"/><Relationship Id="rId4" Type="http://schemas.openxmlformats.org/officeDocument/2006/relationships/image" Target="../media/image16.wmf"/><Relationship Id="rId3" Type="http://schemas.openxmlformats.org/officeDocument/2006/relationships/oleObject" Target="../embeddings/oleObject12.bin"/><Relationship Id="rId2" Type="http://schemas.openxmlformats.org/officeDocument/2006/relationships/image" Target="../media/image15.wmf"/><Relationship Id="rId1" Type="http://schemas.openxmlformats.org/officeDocument/2006/relationships/oleObject" Target="../embeddings/oleObject11.bin"/></Relationships>
</file>

<file path=ppt/slides/_rels/slide25.xml.rels><?xml version="1.0" encoding="UTF-8" standalone="yes"?>
<Relationships xmlns="http://schemas.openxmlformats.org/package/2006/relationships"><Relationship Id="rId7" Type="http://schemas.openxmlformats.org/officeDocument/2006/relationships/vmlDrawing" Target="../drawings/vmlDrawing7.vml"/><Relationship Id="rId6" Type="http://schemas.openxmlformats.org/officeDocument/2006/relationships/slideLayout" Target="../slideLayouts/slideLayout27.xml"/><Relationship Id="rId5" Type="http://schemas.openxmlformats.org/officeDocument/2006/relationships/image" Target="../media/image20.png"/><Relationship Id="rId4" Type="http://schemas.openxmlformats.org/officeDocument/2006/relationships/image" Target="../media/image19.wmf"/><Relationship Id="rId3" Type="http://schemas.openxmlformats.org/officeDocument/2006/relationships/oleObject" Target="../embeddings/oleObject15.bin"/><Relationship Id="rId2" Type="http://schemas.openxmlformats.org/officeDocument/2006/relationships/image" Target="../media/image18.wmf"/><Relationship Id="rId1"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9.xml"/><Relationship Id="rId4" Type="http://schemas.openxmlformats.org/officeDocument/2006/relationships/image" Target="../media/image22.wmf"/><Relationship Id="rId3" Type="http://schemas.openxmlformats.org/officeDocument/2006/relationships/oleObject" Target="../embeddings/oleObject17.bin"/><Relationship Id="rId2" Type="http://schemas.openxmlformats.org/officeDocument/2006/relationships/image" Target="../media/image21.wmf"/><Relationship Id="rId1" Type="http://schemas.openxmlformats.org/officeDocument/2006/relationships/oleObject" Target="../embeddings/oleObject16.bin"/></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22.bin"/><Relationship Id="rId8" Type="http://schemas.openxmlformats.org/officeDocument/2006/relationships/image" Target="../media/image26.wmf"/><Relationship Id="rId7" Type="http://schemas.openxmlformats.org/officeDocument/2006/relationships/oleObject" Target="../embeddings/oleObject21.bin"/><Relationship Id="rId6" Type="http://schemas.openxmlformats.org/officeDocument/2006/relationships/image" Target="../media/image25.wmf"/><Relationship Id="rId5" Type="http://schemas.openxmlformats.org/officeDocument/2006/relationships/oleObject" Target="../embeddings/oleObject20.bin"/><Relationship Id="rId4" Type="http://schemas.openxmlformats.org/officeDocument/2006/relationships/image" Target="../media/image24.wmf"/><Relationship Id="rId3" Type="http://schemas.openxmlformats.org/officeDocument/2006/relationships/oleObject" Target="../embeddings/oleObject19.bin"/><Relationship Id="rId20" Type="http://schemas.openxmlformats.org/officeDocument/2006/relationships/vmlDrawing" Target="../drawings/vmlDrawing9.vml"/><Relationship Id="rId2" Type="http://schemas.openxmlformats.org/officeDocument/2006/relationships/image" Target="../media/image23.wmf"/><Relationship Id="rId19" Type="http://schemas.openxmlformats.org/officeDocument/2006/relationships/slideLayout" Target="../slideLayouts/slideLayout30.xml"/><Relationship Id="rId18" Type="http://schemas.openxmlformats.org/officeDocument/2006/relationships/image" Target="../media/image31.wmf"/><Relationship Id="rId17" Type="http://schemas.openxmlformats.org/officeDocument/2006/relationships/oleObject" Target="../embeddings/oleObject26.bin"/><Relationship Id="rId16" Type="http://schemas.openxmlformats.org/officeDocument/2006/relationships/image" Target="../media/image30.wmf"/><Relationship Id="rId15" Type="http://schemas.openxmlformats.org/officeDocument/2006/relationships/oleObject" Target="../embeddings/oleObject25.bin"/><Relationship Id="rId14" Type="http://schemas.openxmlformats.org/officeDocument/2006/relationships/image" Target="../media/image29.wmf"/><Relationship Id="rId13" Type="http://schemas.openxmlformats.org/officeDocument/2006/relationships/oleObject" Target="../embeddings/oleObject24.bin"/><Relationship Id="rId12" Type="http://schemas.openxmlformats.org/officeDocument/2006/relationships/image" Target="../media/image28.wmf"/><Relationship Id="rId11" Type="http://schemas.openxmlformats.org/officeDocument/2006/relationships/oleObject" Target="../embeddings/oleObject23.bin"/><Relationship Id="rId10" Type="http://schemas.openxmlformats.org/officeDocument/2006/relationships/image" Target="../media/image27.wmf"/><Relationship Id="rId1" Type="http://schemas.openxmlformats.org/officeDocument/2006/relationships/oleObject" Target="../embeddings/oleObject18.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2.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3.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6" Type="http://schemas.openxmlformats.org/officeDocument/2006/relationships/vmlDrawing" Target="../drawings/vmlDrawing10.vml"/><Relationship Id="rId5" Type="http://schemas.openxmlformats.org/officeDocument/2006/relationships/slideLayout" Target="../slideLayouts/slideLayout26.xml"/><Relationship Id="rId4" Type="http://schemas.openxmlformats.org/officeDocument/2006/relationships/image" Target="../media/image35.wmf"/><Relationship Id="rId3" Type="http://schemas.openxmlformats.org/officeDocument/2006/relationships/oleObject" Target="../embeddings/oleObject28.bin"/><Relationship Id="rId2" Type="http://schemas.openxmlformats.org/officeDocument/2006/relationships/image" Target="../media/image34.wmf"/><Relationship Id="rId1"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39.wmf"/><Relationship Id="rId7" Type="http://schemas.openxmlformats.org/officeDocument/2006/relationships/oleObject" Target="../embeddings/oleObject32.bin"/><Relationship Id="rId6" Type="http://schemas.openxmlformats.org/officeDocument/2006/relationships/image" Target="../media/image38.wmf"/><Relationship Id="rId5" Type="http://schemas.openxmlformats.org/officeDocument/2006/relationships/oleObject" Target="../embeddings/oleObject31.bin"/><Relationship Id="rId4" Type="http://schemas.openxmlformats.org/officeDocument/2006/relationships/image" Target="../media/image37.wmf"/><Relationship Id="rId3" Type="http://schemas.openxmlformats.org/officeDocument/2006/relationships/oleObject" Target="../embeddings/oleObject30.bin"/><Relationship Id="rId2" Type="http://schemas.openxmlformats.org/officeDocument/2006/relationships/image" Target="../media/image36.wmf"/><Relationship Id="rId13" Type="http://schemas.openxmlformats.org/officeDocument/2006/relationships/vmlDrawing" Target="../drawings/vmlDrawing11.vml"/><Relationship Id="rId12" Type="http://schemas.openxmlformats.org/officeDocument/2006/relationships/slideLayout" Target="../slideLayouts/slideLayout29.xml"/><Relationship Id="rId11" Type="http://schemas.openxmlformats.org/officeDocument/2006/relationships/image" Target="../media/image41.png"/><Relationship Id="rId10" Type="http://schemas.openxmlformats.org/officeDocument/2006/relationships/image" Target="../media/image40.wmf"/><Relationship Id="rId1" Type="http://schemas.openxmlformats.org/officeDocument/2006/relationships/oleObject" Target="../embeddings/oleObject29.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wmf"/><Relationship Id="rId7" Type="http://schemas.openxmlformats.org/officeDocument/2006/relationships/oleObject" Target="../embeddings/oleObject37.bin"/><Relationship Id="rId6" Type="http://schemas.openxmlformats.org/officeDocument/2006/relationships/image" Target="../media/image44.wmf"/><Relationship Id="rId5" Type="http://schemas.openxmlformats.org/officeDocument/2006/relationships/oleObject" Target="../embeddings/oleObject36.bin"/><Relationship Id="rId4" Type="http://schemas.openxmlformats.org/officeDocument/2006/relationships/image" Target="../media/image43.wmf"/><Relationship Id="rId3" Type="http://schemas.openxmlformats.org/officeDocument/2006/relationships/oleObject" Target="../embeddings/oleObject35.bin"/><Relationship Id="rId2" Type="http://schemas.openxmlformats.org/officeDocument/2006/relationships/image" Target="../media/image42.wmf"/><Relationship Id="rId15" Type="http://schemas.openxmlformats.org/officeDocument/2006/relationships/vmlDrawing" Target="../drawings/vmlDrawing12.vml"/><Relationship Id="rId14" Type="http://schemas.openxmlformats.org/officeDocument/2006/relationships/slideLayout" Target="../slideLayouts/slideLayout30.xml"/><Relationship Id="rId13" Type="http://schemas.openxmlformats.org/officeDocument/2006/relationships/image" Target="../media/image49.png"/><Relationship Id="rId12" Type="http://schemas.openxmlformats.org/officeDocument/2006/relationships/image" Target="../media/image48.png"/><Relationship Id="rId11" Type="http://schemas.openxmlformats.org/officeDocument/2006/relationships/image" Target="../media/image47.wmf"/><Relationship Id="rId10" Type="http://schemas.openxmlformats.org/officeDocument/2006/relationships/oleObject" Target="../embeddings/oleObject38.bin"/><Relationship Id="rId1" Type="http://schemas.openxmlformats.org/officeDocument/2006/relationships/oleObject" Target="../embeddings/oleObject34.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7.xml"/><Relationship Id="rId2" Type="http://schemas.openxmlformats.org/officeDocument/2006/relationships/image" Target="../media/image50.wmf"/><Relationship Id="rId1" Type="http://schemas.openxmlformats.org/officeDocument/2006/relationships/oleObject" Target="../embeddings/oleObject39.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28.xml"/><Relationship Id="rId6" Type="http://schemas.openxmlformats.org/officeDocument/2006/relationships/image" Target="../media/image7.wmf"/><Relationship Id="rId5" Type="http://schemas.openxmlformats.org/officeDocument/2006/relationships/oleObject" Target="../embeddings/oleObject3.bin"/><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image" Target="../media/image11.wmf"/><Relationship Id="rId7" Type="http://schemas.openxmlformats.org/officeDocument/2006/relationships/oleObject" Target="../embeddings/oleObject7.bin"/><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wmf"/><Relationship Id="rId3" Type="http://schemas.openxmlformats.org/officeDocument/2006/relationships/oleObject" Target="../embeddings/oleObject5.bin"/><Relationship Id="rId2" Type="http://schemas.openxmlformats.org/officeDocument/2006/relationships/image" Target="../media/image8.wmf"/><Relationship Id="rId10" Type="http://schemas.openxmlformats.org/officeDocument/2006/relationships/vmlDrawing" Target="../drawings/vmlDrawing2.vml"/><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2133600"/>
            <a:ext cx="8229600" cy="1470025"/>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Chapter 5: Induction and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ecursion</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Proving Inequalities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2384052"/>
          </a:xfrm>
        </p:spPr>
        <p:txBody>
          <a:bodyPr/>
          <a:lstStyle/>
          <a:p>
            <a:pPr lvl="0">
              <a:spcBef>
                <a:spcPts val="300"/>
              </a:spcBef>
            </a:pPr>
            <a:r>
              <a:rPr lang="en-US" sz="2200" b="1" dirty="0">
                <a:solidFill>
                  <a:srgbClr val="FF0000"/>
                </a:solidFill>
                <a:latin typeface="Times New Roman" panose="02020603050405020304" pitchFamily="18" charset="0"/>
                <a:cs typeface="Times New Roman" panose="02020603050405020304" pitchFamily="18" charset="0"/>
              </a:rPr>
              <a:t>Example</a:t>
            </a:r>
            <a:r>
              <a:rPr lang="en-US" sz="2200" dirty="0">
                <a:solidFill>
                  <a:prstClr val="black"/>
                </a:solidFill>
                <a:latin typeface="Times New Roman" panose="02020603050405020304" pitchFamily="18" charset="0"/>
                <a:cs typeface="Times New Roman" panose="02020603050405020304" pitchFamily="18" charset="0"/>
              </a:rPr>
              <a:t>: Use mathematical induction to prove that </a:t>
            </a:r>
            <a:r>
              <a:rPr lang="en-US" sz="22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2</a:t>
            </a:r>
            <a:r>
              <a:rPr lang="en-US" sz="2200" i="1" baseline="30000" dirty="0">
                <a:solidFill>
                  <a:prstClr val="black"/>
                </a:solidFill>
                <a:latin typeface="Times New Roman" panose="02020603050405020304" pitchFamily="18" charset="0"/>
                <a:cs typeface="Times New Roman" panose="02020603050405020304" pitchFamily="18" charset="0"/>
              </a:rPr>
              <a:t>n </a:t>
            </a:r>
            <a:r>
              <a:rPr lang="en-US" sz="2200" dirty="0">
                <a:solidFill>
                  <a:prstClr val="black"/>
                </a:solidFill>
                <a:latin typeface="Times New Roman" panose="02020603050405020304" pitchFamily="18" charset="0"/>
                <a:cs typeface="Times New Roman" panose="02020603050405020304" pitchFamily="18" charset="0"/>
              </a:rPr>
              <a:t>&lt;</a:t>
            </a:r>
            <a:r>
              <a:rPr lang="en-US" sz="2200" i="1" dirty="0">
                <a:solidFill>
                  <a:prstClr val="black"/>
                </a:solidFill>
                <a:latin typeface="Times New Roman" panose="02020603050405020304" pitchFamily="18" charset="0"/>
                <a:cs typeface="Times New Roman" panose="02020603050405020304" pitchFamily="18" charset="0"/>
              </a:rPr>
              <a:t> n</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for every integer </a:t>
            </a:r>
            <a:r>
              <a:rPr lang="en-US" sz="2200" i="1" dirty="0">
                <a:solidFill>
                  <a:prstClr val="black"/>
                </a:solidFill>
                <a:latin typeface="Times New Roman" panose="02020603050405020304" pitchFamily="18" charset="0"/>
                <a:cs typeface="Times New Roman" panose="02020603050405020304" pitchFamily="18" charset="0"/>
              </a:rPr>
              <a:t>n</a:t>
            </a:r>
            <a:r>
              <a:rPr lang="en-US" sz="2200" dirty="0">
                <a:solidFill>
                  <a:prstClr val="black"/>
                </a:solidFill>
                <a:latin typeface="Times New Roman" panose="02020603050405020304" pitchFamily="18" charset="0"/>
                <a:cs typeface="Times New Roman" panose="02020603050405020304" pitchFamily="18" charset="0"/>
              </a:rPr>
              <a:t> ≥ </a:t>
            </a:r>
            <a:r>
              <a:rPr lang="en-US" sz="22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4</a:t>
            </a:r>
            <a:r>
              <a:rPr lang="en-US" sz="2200" dirty="0">
                <a:solidFill>
                  <a:prstClr val="black"/>
                </a:solidFill>
                <a:latin typeface="Times New Roman" panose="02020603050405020304" pitchFamily="18" charset="0"/>
                <a:cs typeface="Times New Roman" panose="02020603050405020304" pitchFamily="18" charset="0"/>
              </a:rPr>
              <a:t>.</a:t>
            </a:r>
            <a:endParaRPr lang="en-US" sz="2200" dirty="0">
              <a:solidFill>
                <a:prstClr val="black"/>
              </a:solidFill>
              <a:latin typeface="Times New Roman" panose="02020603050405020304" pitchFamily="18" charset="0"/>
              <a:cs typeface="Times New Roman" panose="02020603050405020304" pitchFamily="18" charset="0"/>
            </a:endParaRPr>
          </a:p>
          <a:p>
            <a:pPr lvl="0">
              <a:spcBef>
                <a:spcPts val="300"/>
              </a:spcBef>
            </a:pPr>
            <a:r>
              <a:rPr lang="en-US" sz="2200" b="1" dirty="0">
                <a:solidFill>
                  <a:srgbClr val="FF0000"/>
                </a:solidFill>
                <a:latin typeface="Times New Roman" panose="02020603050405020304" pitchFamily="18" charset="0"/>
                <a:cs typeface="Times New Roman" panose="02020603050405020304" pitchFamily="18" charset="0"/>
              </a:rPr>
              <a:t>Solution</a:t>
            </a:r>
            <a:r>
              <a:rPr lang="en-US" sz="2200" dirty="0">
                <a:solidFill>
                  <a:prstClr val="black"/>
                </a:solidFill>
                <a:latin typeface="Times New Roman" panose="02020603050405020304" pitchFamily="18" charset="0"/>
                <a:cs typeface="Times New Roman" panose="02020603050405020304" pitchFamily="18" charset="0"/>
              </a:rPr>
              <a:t>: Let </a:t>
            </a:r>
            <a:r>
              <a:rPr lang="en-US" sz="2200" i="1" dirty="0">
                <a:solidFill>
                  <a:prstClr val="black"/>
                </a:solidFill>
                <a:latin typeface="Times New Roman" panose="02020603050405020304" pitchFamily="18" charset="0"/>
                <a:cs typeface="Times New Roman" panose="02020603050405020304" pitchFamily="18" charset="0"/>
              </a:rPr>
              <a:t>P</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n</a:t>
            </a:r>
            <a:r>
              <a:rPr lang="en-US" sz="2200" dirty="0">
                <a:solidFill>
                  <a:prstClr val="black"/>
                </a:solidFill>
                <a:latin typeface="Times New Roman" panose="02020603050405020304" pitchFamily="18" charset="0"/>
                <a:cs typeface="Times New Roman" panose="02020603050405020304" pitchFamily="18" charset="0"/>
              </a:rPr>
              <a:t>) be the proposition that </a:t>
            </a:r>
            <a:r>
              <a:rPr lang="en-US" sz="22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2</a:t>
            </a:r>
            <a:r>
              <a:rPr lang="en-US" sz="2200" i="1" baseline="30000" dirty="0">
                <a:solidFill>
                  <a:prstClr val="black"/>
                </a:solidFill>
                <a:latin typeface="Times New Roman" panose="02020603050405020304" pitchFamily="18" charset="0"/>
                <a:cs typeface="Times New Roman" panose="02020603050405020304" pitchFamily="18" charset="0"/>
              </a:rPr>
              <a:t>n </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&lt;</a:t>
            </a:r>
            <a:r>
              <a:rPr lang="en-US" sz="2200" i="1" dirty="0">
                <a:solidFill>
                  <a:prstClr val="black"/>
                </a:solidFill>
                <a:latin typeface="Times New Roman" panose="02020603050405020304" pitchFamily="18" charset="0"/>
                <a:cs typeface="Times New Roman" panose="02020603050405020304" pitchFamily="18" charset="0"/>
              </a:rPr>
              <a:t> n</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a:t>
            </a:r>
            <a:r>
              <a:rPr lang="en-US" sz="2200" baseline="30000" dirty="0">
                <a:solidFill>
                  <a:prstClr val="black"/>
                </a:solidFill>
                <a:latin typeface="Times New Roman" panose="02020603050405020304" pitchFamily="18" charset="0"/>
                <a:cs typeface="Times New Roman" panose="02020603050405020304" pitchFamily="18" charset="0"/>
              </a:rPr>
              <a:t> </a:t>
            </a:r>
            <a:endParaRPr lang="en-US" sz="2200" baseline="30000" dirty="0">
              <a:solidFill>
                <a:prstClr val="black"/>
              </a:solidFill>
              <a:latin typeface="Times New Roman" panose="02020603050405020304" pitchFamily="18" charset="0"/>
              <a:cs typeface="Times New Roman" panose="02020603050405020304" pitchFamily="18" charset="0"/>
            </a:endParaRPr>
          </a:p>
          <a:p>
            <a:pPr lvl="1">
              <a:spcBef>
                <a:spcPts val="300"/>
              </a:spcBef>
            </a:pPr>
            <a:r>
              <a:rPr lang="en-US" sz="2200" dirty="0">
                <a:solidFill>
                  <a:srgbClr val="FF0000"/>
                </a:solidFill>
                <a:latin typeface="Times New Roman" panose="02020603050405020304" pitchFamily="18" charset="0"/>
                <a:cs typeface="Times New Roman" panose="02020603050405020304" pitchFamily="18" charset="0"/>
              </a:rPr>
              <a:t>BASIS STEP</a:t>
            </a:r>
            <a:r>
              <a:rPr lang="en-US" sz="2200" dirty="0">
                <a:solidFill>
                  <a:prstClr val="black"/>
                </a:solidFill>
                <a:latin typeface="Times New Roman" panose="02020603050405020304" pitchFamily="18" charset="0"/>
                <a:cs typeface="Times New Roman" panose="02020603050405020304" pitchFamily="18" charset="0"/>
              </a:rPr>
              <a:t>: </a:t>
            </a:r>
            <a:r>
              <a:rPr lang="en-US" sz="2200" i="1" dirty="0">
                <a:solidFill>
                  <a:prstClr val="black"/>
                </a:solidFill>
                <a:latin typeface="Times New Roman" panose="02020603050405020304" pitchFamily="18" charset="0"/>
                <a:cs typeface="Times New Roman" panose="02020603050405020304" pitchFamily="18" charset="0"/>
              </a:rPr>
              <a:t>P(</a:t>
            </a:r>
            <a:r>
              <a:rPr lang="en-US" sz="22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4</a:t>
            </a:r>
            <a:r>
              <a:rPr lang="en-US" sz="2200" dirty="0">
                <a:solidFill>
                  <a:prstClr val="black"/>
                </a:solidFill>
                <a:latin typeface="Times New Roman" panose="02020603050405020304" pitchFamily="18" charset="0"/>
                <a:cs typeface="Times New Roman" panose="02020603050405020304" pitchFamily="18" charset="0"/>
              </a:rPr>
              <a:t>) is true since </a:t>
            </a:r>
            <a:r>
              <a:rPr lang="en-US" sz="22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2</a:t>
            </a:r>
            <a:r>
              <a:rPr lang="en-US" sz="2200" baseline="300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4</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16  &lt; 4! = 24</a:t>
            </a:r>
            <a:r>
              <a:rPr lang="en-US" sz="2200" i="1" dirty="0">
                <a:solidFill>
                  <a:prstClr val="black"/>
                </a:solidFill>
                <a:latin typeface="Times New Roman" panose="02020603050405020304" pitchFamily="18" charset="0"/>
                <a:cs typeface="Times New Roman" panose="02020603050405020304" pitchFamily="18" charset="0"/>
              </a:rPr>
              <a:t>.</a:t>
            </a:r>
            <a:endParaRPr lang="en-US" sz="2200" i="1" dirty="0">
              <a:solidFill>
                <a:prstClr val="black"/>
              </a:solidFill>
              <a:latin typeface="Times New Roman" panose="02020603050405020304" pitchFamily="18" charset="0"/>
              <a:cs typeface="Times New Roman" panose="02020603050405020304" pitchFamily="18" charset="0"/>
            </a:endParaRPr>
          </a:p>
          <a:p>
            <a:pPr lvl="1">
              <a:spcBef>
                <a:spcPts val="300"/>
              </a:spcBef>
            </a:pPr>
            <a:r>
              <a:rPr lang="en-US" sz="2200" dirty="0">
                <a:solidFill>
                  <a:srgbClr val="FF0000"/>
                </a:solidFill>
                <a:latin typeface="Times New Roman" panose="02020603050405020304" pitchFamily="18" charset="0"/>
                <a:cs typeface="Times New Roman" panose="02020603050405020304" pitchFamily="18" charset="0"/>
              </a:rPr>
              <a:t>INDUCTIVE STEP</a:t>
            </a:r>
            <a:r>
              <a:rPr lang="en-US" sz="2200" dirty="0">
                <a:solidFill>
                  <a:prstClr val="black"/>
                </a:solidFill>
                <a:latin typeface="Times New Roman" panose="02020603050405020304" pitchFamily="18" charset="0"/>
                <a:cs typeface="Times New Roman" panose="02020603050405020304" pitchFamily="18" charset="0"/>
              </a:rPr>
              <a:t>: Assume </a:t>
            </a:r>
            <a:r>
              <a:rPr lang="en-US" sz="2200" i="1" dirty="0">
                <a:solidFill>
                  <a:prstClr val="black"/>
                </a:solidFill>
                <a:latin typeface="Times New Roman" panose="02020603050405020304" pitchFamily="18" charset="0"/>
                <a:cs typeface="Times New Roman" panose="02020603050405020304" pitchFamily="18" charset="0"/>
              </a:rPr>
              <a:t>P</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k</a:t>
            </a:r>
            <a:r>
              <a:rPr lang="en-US" sz="2200" dirty="0">
                <a:solidFill>
                  <a:prstClr val="black"/>
                </a:solidFill>
                <a:latin typeface="Times New Roman" panose="02020603050405020304" pitchFamily="18" charset="0"/>
                <a:cs typeface="Times New Roman" panose="02020603050405020304" pitchFamily="18" charset="0"/>
              </a:rPr>
              <a:t>) holds, i.e., </a:t>
            </a:r>
            <a:r>
              <a:rPr lang="en-US" sz="22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2</a:t>
            </a:r>
            <a:r>
              <a:rPr lang="en-US" sz="2200" i="1" baseline="30000" dirty="0">
                <a:solidFill>
                  <a:prstClr val="black"/>
                </a:solidFill>
                <a:latin typeface="Times New Roman" panose="02020603050405020304" pitchFamily="18" charset="0"/>
                <a:cs typeface="Times New Roman" panose="02020603050405020304" pitchFamily="18" charset="0"/>
              </a:rPr>
              <a:t>k </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&lt;</a:t>
            </a:r>
            <a:r>
              <a:rPr lang="en-US" sz="2200" i="1" dirty="0">
                <a:solidFill>
                  <a:prstClr val="black"/>
                </a:solidFill>
                <a:latin typeface="Times New Roman" panose="02020603050405020304" pitchFamily="18" charset="0"/>
                <a:cs typeface="Times New Roman" panose="02020603050405020304" pitchFamily="18" charset="0"/>
              </a:rPr>
              <a:t> k</a:t>
            </a:r>
            <a:r>
              <a:rPr lang="en-US" sz="2200" dirty="0">
                <a:solidFill>
                  <a:prstClr val="black"/>
                </a:solidFill>
                <a:latin typeface="Times New Roman" panose="02020603050405020304" pitchFamily="18" charset="0"/>
                <a:cs typeface="Times New Roman" panose="02020603050405020304" pitchFamily="18" charset="0"/>
              </a:rPr>
              <a:t>! </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for an arbitrary integer </a:t>
            </a:r>
            <a:r>
              <a:rPr lang="en-US" sz="2200" i="1" dirty="0">
                <a:solidFill>
                  <a:prstClr val="black"/>
                </a:solidFill>
                <a:latin typeface="Times New Roman" panose="02020603050405020304" pitchFamily="18" charset="0"/>
                <a:cs typeface="Times New Roman" panose="02020603050405020304" pitchFamily="18" charset="0"/>
              </a:rPr>
              <a:t>k</a:t>
            </a:r>
            <a:r>
              <a:rPr lang="en-US" sz="2200" dirty="0">
                <a:solidFill>
                  <a:prstClr val="black"/>
                </a:solidFill>
                <a:latin typeface="Times New Roman" panose="02020603050405020304" pitchFamily="18" charset="0"/>
                <a:cs typeface="Times New Roman" panose="02020603050405020304" pitchFamily="18" charset="0"/>
              </a:rPr>
              <a:t> ≥ </a:t>
            </a:r>
            <a:r>
              <a:rPr lang="en-US" sz="22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4</a:t>
            </a:r>
            <a:r>
              <a:rPr lang="en-US" sz="2200" dirty="0">
                <a:solidFill>
                  <a:prstClr val="black"/>
                </a:solidFill>
                <a:latin typeface="Times New Roman" panose="02020603050405020304" pitchFamily="18" charset="0"/>
                <a:cs typeface="Times New Roman" panose="02020603050405020304" pitchFamily="18" charset="0"/>
              </a:rPr>
              <a:t>. To show that </a:t>
            </a:r>
            <a:r>
              <a:rPr lang="en-US" sz="2200" i="1" dirty="0">
                <a:solidFill>
                  <a:prstClr val="black"/>
                </a:solidFill>
                <a:latin typeface="Times New Roman" panose="02020603050405020304" pitchFamily="18" charset="0"/>
                <a:cs typeface="Times New Roman" panose="02020603050405020304" pitchFamily="18" charset="0"/>
              </a:rPr>
              <a:t>P</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k </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1</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holds:</a:t>
            </a:r>
            <a:endParaRPr lang="en-US" sz="2200" dirty="0">
              <a:solidFill>
                <a:prstClr val="black"/>
              </a:solidFill>
              <a:latin typeface="Times New Roman" panose="02020603050405020304" pitchFamily="18" charset="0"/>
              <a:cs typeface="Times New Roman" panose="02020603050405020304" pitchFamily="18" charset="0"/>
            </a:endParaRPr>
          </a:p>
        </p:txBody>
      </p:sp>
      <p:graphicFrame>
        <p:nvGraphicFramePr>
          <p:cNvPr id="9" name="Object 3"/>
          <p:cNvGraphicFramePr>
            <a:graphicFrameLocks noChangeAspect="1"/>
          </p:cNvGraphicFramePr>
          <p:nvPr/>
        </p:nvGraphicFramePr>
        <p:xfrm>
          <a:off x="1613160" y="3737508"/>
          <a:ext cx="5917680" cy="1930320"/>
        </p:xfrm>
        <a:graphic>
          <a:graphicData uri="http://schemas.openxmlformats.org/presentationml/2006/ole">
            <mc:AlternateContent xmlns:mc="http://schemas.openxmlformats.org/markup-compatibility/2006">
              <mc:Choice xmlns:v="urn:schemas-microsoft-com:vml" Requires="v">
                <p:oleObj spid="_x0000_s3079" name="Equation" r:id="rId1" imgW="71018400" imgH="23164800" progId="Equation.DSMT4">
                  <p:embed/>
                </p:oleObj>
              </mc:Choice>
              <mc:Fallback>
                <p:oleObj name="Equation" r:id="rId1" imgW="71018400" imgH="23164800" progId="Equation.DSMT4">
                  <p:embed/>
                  <p:pic>
                    <p:nvPicPr>
                      <p:cNvPr id="0" name="Object 3"/>
                      <p:cNvPicPr/>
                      <p:nvPr/>
                    </p:nvPicPr>
                    <p:blipFill>
                      <a:blip r:embed="rId2"/>
                      <a:stretch>
                        <a:fillRect/>
                      </a:stretch>
                    </p:blipFill>
                    <p:spPr>
                      <a:xfrm>
                        <a:off x="1613160" y="3737508"/>
                        <a:ext cx="5917680" cy="1930320"/>
                      </a:xfrm>
                      <a:prstGeom prst="rect">
                        <a:avLst/>
                      </a:prstGeom>
                    </p:spPr>
                  </p:pic>
                </p:oleObj>
              </mc:Fallback>
            </mc:AlternateContent>
          </a:graphicData>
        </a:graphic>
      </p:graphicFrame>
      <p:sp>
        <p:nvSpPr>
          <p:cNvPr id="4" name="Content Placeholder 4"/>
          <p:cNvSpPr>
            <a:spLocks noGrp="1"/>
          </p:cNvSpPr>
          <p:nvPr>
            <p:ph idx="13"/>
          </p:nvPr>
        </p:nvSpPr>
        <p:spPr>
          <a:xfrm>
            <a:off x="457200" y="5638800"/>
            <a:ext cx="8229600" cy="457200"/>
          </a:xfrm>
        </p:spPr>
        <p:txBody>
          <a:bodyPr/>
          <a:lstStyle/>
          <a:p>
            <a:pPr lvl="1" indent="0">
              <a:spcBef>
                <a:spcPts val="300"/>
              </a:spcBef>
              <a:buNone/>
            </a:pPr>
            <a:r>
              <a:rPr lang="en-US" sz="2200" dirty="0">
                <a:solidFill>
                  <a:prstClr val="black"/>
                </a:solidFill>
                <a:latin typeface="Times New Roman" panose="02020603050405020304" pitchFamily="18" charset="0"/>
                <a:cs typeface="Times New Roman" panose="02020603050405020304" pitchFamily="18" charset="0"/>
              </a:rPr>
              <a:t>Therefore, </a:t>
            </a:r>
            <a:r>
              <a:rPr lang="en-US" sz="22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2</a:t>
            </a:r>
            <a:r>
              <a:rPr lang="en-US" sz="2200" i="1" baseline="30000" dirty="0">
                <a:solidFill>
                  <a:prstClr val="black"/>
                </a:solidFill>
                <a:latin typeface="Times New Roman" panose="02020603050405020304" pitchFamily="18" charset="0"/>
                <a:cs typeface="Times New Roman" panose="02020603050405020304" pitchFamily="18" charset="0"/>
              </a:rPr>
              <a:t>n </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&lt;</a:t>
            </a:r>
            <a:r>
              <a:rPr lang="en-US" sz="2200" i="1" dirty="0">
                <a:solidFill>
                  <a:prstClr val="black"/>
                </a:solidFill>
                <a:latin typeface="Times New Roman" panose="02020603050405020304" pitchFamily="18" charset="0"/>
                <a:cs typeface="Times New Roman" panose="02020603050405020304" pitchFamily="18" charset="0"/>
              </a:rPr>
              <a:t> n</a:t>
            </a:r>
            <a:r>
              <a:rPr lang="en-US" sz="2200" dirty="0">
                <a:solidFill>
                  <a:prstClr val="black"/>
                </a:solidFill>
                <a:latin typeface="Times New Roman" panose="02020603050405020304" pitchFamily="18" charset="0"/>
                <a:cs typeface="Times New Roman" panose="02020603050405020304" pitchFamily="18" charset="0"/>
              </a:rPr>
              <a:t>!</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holds</a:t>
            </a:r>
            <a:r>
              <a:rPr lang="en-US" sz="2200" i="1"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for every integer </a:t>
            </a:r>
            <a:r>
              <a:rPr lang="en-US" sz="2200" i="1" dirty="0">
                <a:solidFill>
                  <a:prstClr val="black"/>
                </a:solidFill>
                <a:latin typeface="Times New Roman" panose="02020603050405020304" pitchFamily="18" charset="0"/>
                <a:cs typeface="Times New Roman" panose="02020603050405020304" pitchFamily="18" charset="0"/>
              </a:rPr>
              <a:t>n</a:t>
            </a:r>
            <a:r>
              <a:rPr lang="en-US" sz="2200" dirty="0">
                <a:solidFill>
                  <a:prstClr val="black"/>
                </a:solidFill>
                <a:latin typeface="Times New Roman" panose="02020603050405020304" pitchFamily="18" charset="0"/>
                <a:cs typeface="Times New Roman" panose="02020603050405020304" pitchFamily="18" charset="0"/>
              </a:rPr>
              <a:t> ≥ </a:t>
            </a:r>
            <a:r>
              <a:rPr lang="en-US" sz="2200" dirty="0">
                <a:solidFill>
                  <a:prstClr val="black"/>
                </a:solidFill>
                <a:latin typeface="Times New Roman" panose="02020603050405020304" pitchFamily="18" charset="0"/>
                <a:ea typeface="Cambria Math" panose="02040503050406030204" pitchFamily="18" charset="0"/>
                <a:cs typeface="Times New Roman" panose="02020603050405020304" pitchFamily="18" charset="0"/>
              </a:rPr>
              <a:t>4</a:t>
            </a:r>
            <a:r>
              <a:rPr lang="en-US" sz="2200" dirty="0">
                <a:solidFill>
                  <a:prstClr val="black"/>
                </a:solidFill>
                <a:latin typeface="Times New Roman" panose="02020603050405020304" pitchFamily="18" charset="0"/>
                <a:cs typeface="Times New Roman" panose="02020603050405020304" pitchFamily="18" charset="0"/>
              </a:rPr>
              <a:t>.</a:t>
            </a:r>
            <a:endParaRPr lang="en-US" sz="2200" dirty="0">
              <a:solidFill>
                <a:prstClr val="black"/>
              </a:solidFill>
              <a:latin typeface="Times New Roman" panose="02020603050405020304" pitchFamily="18" charset="0"/>
              <a:cs typeface="Times New Roman" panose="02020603050405020304" pitchFamily="18" charset="0"/>
            </a:endParaRPr>
          </a:p>
        </p:txBody>
      </p:sp>
      <p:sp>
        <p:nvSpPr>
          <p:cNvPr id="8" name="Content Placeholder 5"/>
          <p:cNvSpPr>
            <a:spLocks noGrp="1"/>
          </p:cNvSpPr>
          <p:nvPr>
            <p:ph idx="14"/>
          </p:nvPr>
        </p:nvSpPr>
        <p:spPr>
          <a:xfrm>
            <a:off x="457200" y="6154056"/>
            <a:ext cx="8839200" cy="457200"/>
          </a:xfrm>
          <a:ln w="12700">
            <a:solidFill>
              <a:srgbClr val="1A587B"/>
            </a:solidFill>
          </a:ln>
        </p:spPr>
        <p:txBody>
          <a:bodyPr/>
          <a:lstStyle/>
          <a:p>
            <a:pPr>
              <a:spcBef>
                <a:spcPts val="600"/>
              </a:spcBef>
            </a:pPr>
            <a:r>
              <a:rPr lang="en-US" sz="2000" dirty="0">
                <a:latin typeface="Times New Roman" panose="02020603050405020304" pitchFamily="18" charset="0"/>
                <a:cs typeface="Times New Roman" panose="02020603050405020304" pitchFamily="18" charset="0"/>
              </a:rPr>
              <a:t>Note that here the basis step is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Cambria Math" panose="02040503050406030204" pitchFamily="18" charset="0"/>
                <a:cs typeface="Times New Roman" panose="02020603050405020304" pitchFamily="18" charset="0"/>
              </a:rPr>
              <a:t>4</a:t>
            </a:r>
            <a:r>
              <a:rPr lang="en-US" sz="2000" dirty="0">
                <a:latin typeface="Times New Roman" panose="02020603050405020304" pitchFamily="18" charset="0"/>
                <a:cs typeface="Times New Roman" panose="02020603050405020304" pitchFamily="18" charset="0"/>
              </a:rPr>
              <a:t>), since</a:t>
            </a:r>
            <a:r>
              <a:rPr lang="en-US" sz="2000" i="1" dirty="0">
                <a:latin typeface="Times New Roman" panose="02020603050405020304" pitchFamily="18" charset="0"/>
                <a:cs typeface="Times New Roman" panose="02020603050405020304" pitchFamily="18" charset="0"/>
              </a:rPr>
              <a:t> P</a:t>
            </a:r>
            <a:r>
              <a:rPr 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Cambria Math" panose="020405030504060302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Cambria Math" panose="020405030504060302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 P</a:t>
            </a:r>
            <a:r>
              <a:rPr 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Cambria Math" panose="02040503050406030204" pitchFamily="18" charset="0"/>
                <a:cs typeface="Times New Roman" panose="02020603050405020304" pitchFamily="18" charset="0"/>
              </a:rPr>
              <a:t>2</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P</a:t>
            </a:r>
            <a:r>
              <a:rPr lang="en-US"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ea typeface="Cambria Math" panose="02040503050406030204"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are all false.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500"/>
                                        <p:tgtEl>
                                          <p:spTgt spid="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bg/>
                                          </p:spTgt>
                                        </p:tgtEl>
                                        <p:attrNameLst>
                                          <p:attrName>style.visibility</p:attrName>
                                        </p:attrNameLst>
                                      </p:cBhvr>
                                      <p:to>
                                        <p:strVal val="visible"/>
                                      </p:to>
                                    </p:set>
                                    <p:animEffect transition="in" filter="fade">
                                      <p:cBhvr>
                                        <p:cTn id="24" dur="500"/>
                                        <p:tgtEl>
                                          <p:spTgt spid="8">
                                            <p:bg/>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animEffect transition="in" filter="fade">
                                      <p:cBhvr>
                                        <p:cTn id="2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animBg="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Guidelines: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Mathematical Induction Proofs</a:t>
            </a:r>
            <a:endParaRPr lang="en-US" sz="1500" dirty="0">
              <a:latin typeface="Times New Roman" panose="02020603050405020304" pitchFamily="18" charset="0"/>
              <a:cs typeface="Times New Roman" panose="02020603050405020304" pitchFamily="18" charset="0"/>
            </a:endParaRPr>
          </a:p>
        </p:txBody>
      </p:sp>
      <p:sp>
        <p:nvSpPr>
          <p:cNvPr id="4" name="Content Placeholder 2"/>
          <p:cNvSpPr>
            <a:spLocks noGrp="1"/>
          </p:cNvSpPr>
          <p:nvPr>
            <p:ph idx="1"/>
          </p:nvPr>
        </p:nvSpPr>
        <p:spPr>
          <a:xfrm>
            <a:off x="457200" y="1295400"/>
            <a:ext cx="8229600" cy="5303520"/>
          </a:xfrm>
          <a:solidFill>
            <a:srgbClr val="E1F3FF"/>
          </a:solidFill>
        </p:spPr>
        <p:txBody>
          <a:bodyPr/>
          <a:lstStyle/>
          <a:p>
            <a:pPr>
              <a:spcBef>
                <a:spcPts val="0"/>
              </a:spcBef>
            </a:pPr>
            <a:r>
              <a:rPr lang="en-US" sz="2000" b="1" i="1" dirty="0">
                <a:solidFill>
                  <a:srgbClr val="1A587B"/>
                </a:solidFill>
                <a:latin typeface="Times New Roman" panose="02020603050405020304" pitchFamily="18" charset="0"/>
                <a:cs typeface="Times New Roman" panose="02020603050405020304" pitchFamily="18" charset="0"/>
              </a:rPr>
              <a:t>Template for Proofs by Mathematical Induction</a:t>
            </a:r>
            <a:endParaRPr lang="en-US" sz="2000" b="1" i="1" dirty="0">
              <a:solidFill>
                <a:srgbClr val="1A587B"/>
              </a:solidFill>
              <a:latin typeface="Times New Roman" panose="02020603050405020304" pitchFamily="18" charset="0"/>
              <a:cs typeface="Times New Roman" panose="02020603050405020304" pitchFamily="18" charset="0"/>
            </a:endParaRPr>
          </a:p>
          <a:p>
            <a:pPr marL="457200" indent="-457200">
              <a:spcBef>
                <a:spcPts val="0"/>
              </a:spcBef>
              <a:spcAft>
                <a:spcPts val="500"/>
              </a:spcAft>
              <a:buFont typeface="+mj-lt"/>
              <a:buAutoNum type="arabicPeriod"/>
            </a:pPr>
            <a:r>
              <a:rPr lang="en-US" sz="1800" dirty="0">
                <a:latin typeface="Times New Roman" panose="02020603050405020304" pitchFamily="18" charset="0"/>
                <a:cs typeface="Times New Roman" panose="02020603050405020304" pitchFamily="18" charset="0"/>
              </a:rPr>
              <a:t>Express the statement that is to be proved in the form “for all </a:t>
            </a:r>
            <a:r>
              <a:rPr lang="en-US" sz="1800" i="1" dirty="0">
                <a:latin typeface="Times New Roman" panose="02020603050405020304" pitchFamily="18" charset="0"/>
                <a:cs typeface="Times New Roman" panose="02020603050405020304" pitchFamily="18" charset="0"/>
              </a:rPr>
              <a:t>n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 for a fixed integer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marL="457200" indent="-457200">
              <a:spcBef>
                <a:spcPts val="0"/>
              </a:spcBef>
              <a:spcAft>
                <a:spcPts val="500"/>
              </a:spcAft>
              <a:buFont typeface="+mj-lt"/>
              <a:buAutoNum type="arabicPeriod"/>
            </a:pPr>
            <a:r>
              <a:rPr lang="en-US" sz="1800" dirty="0">
                <a:latin typeface="Times New Roman" panose="02020603050405020304" pitchFamily="18" charset="0"/>
                <a:cs typeface="Times New Roman" panose="02020603050405020304" pitchFamily="18" charset="0"/>
              </a:rPr>
              <a:t>Write out the words “Basis Step.” Then show that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is true, taking care that the correct value of </a:t>
            </a:r>
            <a:r>
              <a:rPr lang="en-US" sz="1800" i="1" dirty="0">
                <a:latin typeface="Times New Roman" panose="02020603050405020304" pitchFamily="18" charset="0"/>
                <a:cs typeface="Times New Roman" panose="02020603050405020304" pitchFamily="18" charset="0"/>
              </a:rPr>
              <a:t>b </a:t>
            </a:r>
            <a:r>
              <a:rPr lang="en-US" sz="1800" dirty="0">
                <a:latin typeface="Times New Roman" panose="02020603050405020304" pitchFamily="18" charset="0"/>
                <a:cs typeface="Times New Roman" panose="02020603050405020304" pitchFamily="18" charset="0"/>
              </a:rPr>
              <a:t>is used. This completes the first part of the proof.</a:t>
            </a:r>
            <a:endParaRPr lang="en-US" sz="1800" dirty="0">
              <a:latin typeface="Times New Roman" panose="02020603050405020304" pitchFamily="18" charset="0"/>
              <a:cs typeface="Times New Roman" panose="02020603050405020304" pitchFamily="18" charset="0"/>
            </a:endParaRPr>
          </a:p>
          <a:p>
            <a:pPr marL="457200" indent="-457200">
              <a:spcBef>
                <a:spcPts val="0"/>
              </a:spcBef>
              <a:spcAft>
                <a:spcPts val="500"/>
              </a:spcAft>
              <a:buFont typeface="+mj-lt"/>
              <a:buAutoNum type="arabicPeriod"/>
            </a:pPr>
            <a:r>
              <a:rPr lang="en-US" sz="1800" dirty="0">
                <a:latin typeface="Times New Roman" panose="02020603050405020304" pitchFamily="18" charset="0"/>
                <a:cs typeface="Times New Roman" panose="02020603050405020304" pitchFamily="18" charset="0"/>
              </a:rPr>
              <a:t>Write out the words “Inductive Step”.</a:t>
            </a:r>
            <a:endParaRPr lang="en-US" sz="1800" dirty="0">
              <a:latin typeface="Times New Roman" panose="02020603050405020304" pitchFamily="18" charset="0"/>
              <a:cs typeface="Times New Roman" panose="02020603050405020304" pitchFamily="18" charset="0"/>
            </a:endParaRPr>
          </a:p>
          <a:p>
            <a:pPr marL="457200" indent="-457200">
              <a:spcBef>
                <a:spcPts val="0"/>
              </a:spcBef>
              <a:spcAft>
                <a:spcPts val="500"/>
              </a:spcAft>
              <a:buFont typeface="+mj-lt"/>
              <a:buAutoNum type="arabicPeriod"/>
            </a:pPr>
            <a:r>
              <a:rPr lang="en-US" sz="1800" dirty="0">
                <a:latin typeface="Times New Roman" panose="02020603050405020304" pitchFamily="18" charset="0"/>
                <a:cs typeface="Times New Roman" panose="02020603050405020304" pitchFamily="18" charset="0"/>
              </a:rPr>
              <a:t>State, and clearly identify, the inductive hypothesis, in the form “assume that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k</a:t>
            </a:r>
            <a:r>
              <a:rPr lang="en-US" sz="1800" dirty="0">
                <a:latin typeface="Times New Roman" panose="02020603050405020304" pitchFamily="18" charset="0"/>
                <a:cs typeface="Times New Roman" panose="02020603050405020304" pitchFamily="18" charset="0"/>
              </a:rPr>
              <a:t>) is true for an arbitrary fixed integer </a:t>
            </a:r>
            <a:r>
              <a:rPr lang="en-US" sz="1800" i="1" dirty="0">
                <a:latin typeface="Times New Roman" panose="02020603050405020304" pitchFamily="18" charset="0"/>
                <a:cs typeface="Times New Roman" panose="02020603050405020304" pitchFamily="18" charset="0"/>
              </a:rPr>
              <a:t>k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457200" indent="-457200">
              <a:spcBef>
                <a:spcPts val="0"/>
              </a:spcBef>
              <a:spcAft>
                <a:spcPts val="500"/>
              </a:spcAft>
              <a:buFont typeface="+mj-lt"/>
              <a:buAutoNum type="arabicPeriod"/>
            </a:pPr>
            <a:r>
              <a:rPr lang="en-US" sz="1800" dirty="0">
                <a:latin typeface="Times New Roman" panose="02020603050405020304" pitchFamily="18" charset="0"/>
                <a:cs typeface="Times New Roman" panose="02020603050405020304" pitchFamily="18" charset="0"/>
              </a:rPr>
              <a:t>State what needs to be proved under the assumption that the inductive hypothesis is true. That is, write out what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k </a:t>
            </a:r>
            <a:r>
              <a:rPr lang="en-US" sz="1800" dirty="0">
                <a:latin typeface="Times New Roman" panose="02020603050405020304" pitchFamily="18" charset="0"/>
                <a:cs typeface="Times New Roman" panose="02020603050405020304" pitchFamily="18" charset="0"/>
              </a:rPr>
              <a:t>+ 1) says.</a:t>
            </a:r>
            <a:endParaRPr lang="en-US" sz="1800" dirty="0">
              <a:latin typeface="Times New Roman" panose="02020603050405020304" pitchFamily="18" charset="0"/>
              <a:cs typeface="Times New Roman" panose="02020603050405020304" pitchFamily="18" charset="0"/>
            </a:endParaRPr>
          </a:p>
          <a:p>
            <a:pPr marL="457200" indent="-457200">
              <a:spcBef>
                <a:spcPts val="0"/>
              </a:spcBef>
              <a:spcAft>
                <a:spcPts val="500"/>
              </a:spcAft>
              <a:buFont typeface="+mj-lt"/>
              <a:buAutoNum type="arabicPeriod"/>
            </a:pPr>
            <a:r>
              <a:rPr lang="en-US" sz="1800" dirty="0">
                <a:latin typeface="Times New Roman" panose="02020603050405020304" pitchFamily="18" charset="0"/>
                <a:cs typeface="Times New Roman" panose="02020603050405020304" pitchFamily="18" charset="0"/>
              </a:rPr>
              <a:t>Prove the statement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k </a:t>
            </a:r>
            <a:r>
              <a:rPr lang="en-US" sz="1800" dirty="0">
                <a:latin typeface="Times New Roman" panose="02020603050405020304" pitchFamily="18" charset="0"/>
                <a:cs typeface="Times New Roman" panose="02020603050405020304" pitchFamily="18" charset="0"/>
              </a:rPr>
              <a:t>+ 1) making use the assumption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k</a:t>
            </a:r>
            <a:r>
              <a:rPr lang="en-US" sz="1800" dirty="0">
                <a:latin typeface="Times New Roman" panose="02020603050405020304" pitchFamily="18" charset="0"/>
                <a:cs typeface="Times New Roman" panose="02020603050405020304" pitchFamily="18" charset="0"/>
              </a:rPr>
              <a:t>). Be sure that your proof is valid for all integers </a:t>
            </a:r>
            <a:r>
              <a:rPr lang="en-US" sz="1800" i="1" dirty="0">
                <a:latin typeface="Times New Roman" panose="02020603050405020304" pitchFamily="18" charset="0"/>
                <a:cs typeface="Times New Roman" panose="02020603050405020304" pitchFamily="18" charset="0"/>
              </a:rPr>
              <a:t>k </a:t>
            </a:r>
            <a:r>
              <a:rPr lang="en-US" sz="1800" dirty="0">
                <a:latin typeface="Times New Roman" panose="02020603050405020304" pitchFamily="18" charset="0"/>
                <a:cs typeface="Times New Roman" panose="02020603050405020304" pitchFamily="18" charset="0"/>
              </a:rPr>
              <a:t>with </a:t>
            </a:r>
            <a:r>
              <a:rPr lang="en-US" sz="1800" i="1" dirty="0">
                <a:latin typeface="Times New Roman" panose="02020603050405020304" pitchFamily="18" charset="0"/>
                <a:cs typeface="Times New Roman" panose="02020603050405020304" pitchFamily="18" charset="0"/>
              </a:rPr>
              <a:t>k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 taking care that the proof works for small values of </a:t>
            </a:r>
            <a:r>
              <a:rPr lang="en-US" sz="1800" i="1" dirty="0">
                <a:latin typeface="Times New Roman" panose="02020603050405020304" pitchFamily="18" charset="0"/>
                <a:cs typeface="Times New Roman" panose="02020603050405020304" pitchFamily="18" charset="0"/>
              </a:rPr>
              <a:t>k</a:t>
            </a:r>
            <a:r>
              <a:rPr lang="en-US" sz="1800" dirty="0">
                <a:latin typeface="Times New Roman" panose="02020603050405020304" pitchFamily="18" charset="0"/>
                <a:cs typeface="Times New Roman" panose="02020603050405020304" pitchFamily="18" charset="0"/>
              </a:rPr>
              <a:t>, including </a:t>
            </a:r>
            <a:r>
              <a:rPr lang="en-US" sz="1800" i="1" dirty="0">
                <a:latin typeface="Times New Roman" panose="02020603050405020304" pitchFamily="18" charset="0"/>
                <a:cs typeface="Times New Roman" panose="02020603050405020304" pitchFamily="18" charset="0"/>
              </a:rPr>
              <a:t>k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457200" indent="-457200">
              <a:spcBef>
                <a:spcPts val="0"/>
              </a:spcBef>
              <a:spcAft>
                <a:spcPts val="500"/>
              </a:spcAft>
              <a:buFont typeface="+mj-lt"/>
              <a:buAutoNum type="arabicPeriod"/>
            </a:pPr>
            <a:r>
              <a:rPr lang="en-US" sz="1800" dirty="0">
                <a:latin typeface="Times New Roman" panose="02020603050405020304" pitchFamily="18" charset="0"/>
                <a:cs typeface="Times New Roman" panose="02020603050405020304" pitchFamily="18" charset="0"/>
              </a:rPr>
              <a:t>Clearly identify the conclusion of the inductive step, such as by saying “this completes the inductive step.”</a:t>
            </a:r>
            <a:endParaRPr lang="en-US" sz="1800" dirty="0">
              <a:latin typeface="Times New Roman" panose="02020603050405020304" pitchFamily="18" charset="0"/>
              <a:cs typeface="Times New Roman" panose="02020603050405020304" pitchFamily="18" charset="0"/>
            </a:endParaRPr>
          </a:p>
          <a:p>
            <a:pPr marL="457200" indent="-457200">
              <a:spcBef>
                <a:spcPts val="0"/>
              </a:spcBef>
              <a:spcAft>
                <a:spcPts val="500"/>
              </a:spcAft>
              <a:buFont typeface="+mj-lt"/>
              <a:buAutoNum type="arabicPeriod"/>
            </a:pPr>
            <a:r>
              <a:rPr lang="en-US" sz="1800" dirty="0">
                <a:latin typeface="Times New Roman" panose="02020603050405020304" pitchFamily="18" charset="0"/>
                <a:cs typeface="Times New Roman" panose="02020603050405020304" pitchFamily="18" charset="0"/>
              </a:rPr>
              <a:t>After completing the basis step and the inductive step, state the conclusion, namely, by mathematical induction, </a:t>
            </a:r>
            <a:r>
              <a:rPr lang="en-US" sz="1800" i="1" dirty="0">
                <a:latin typeface="Times New Roman" panose="02020603050405020304" pitchFamily="18" charset="0"/>
                <a:cs typeface="Times New Roman" panose="02020603050405020304" pitchFamily="18" charset="0"/>
              </a:rPr>
              <a:t>P</a:t>
            </a:r>
            <a:r>
              <a:rPr lang="en-US"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cs typeface="Times New Roman" panose="02020603050405020304" pitchFamily="18" charset="0"/>
              </a:rPr>
              <a:t>n</a:t>
            </a:r>
            <a:r>
              <a:rPr lang="en-US" sz="1800" dirty="0">
                <a:latin typeface="Times New Roman" panose="02020603050405020304" pitchFamily="18" charset="0"/>
                <a:cs typeface="Times New Roman" panose="02020603050405020304" pitchFamily="18" charset="0"/>
              </a:rPr>
              <a:t>) is true for all integers </a:t>
            </a:r>
            <a:r>
              <a:rPr lang="en-US" sz="1800" i="1" dirty="0">
                <a:latin typeface="Times New Roman" panose="02020603050405020304" pitchFamily="18" charset="0"/>
                <a:cs typeface="Times New Roman" panose="02020603050405020304" pitchFamily="18" charset="0"/>
              </a:rPr>
              <a:t>n </a:t>
            </a:r>
            <a:r>
              <a:rPr lang="en-US" sz="1800" dirty="0">
                <a:latin typeface="Times New Roman" panose="02020603050405020304" pitchFamily="18" charset="0"/>
                <a:cs typeface="Times New Roman" panose="02020603050405020304" pitchFamily="18" charset="0"/>
              </a:rPr>
              <a:t>with </a:t>
            </a:r>
            <a:r>
              <a:rPr lang="en-US" sz="1800" i="1" dirty="0">
                <a:latin typeface="Times New Roman" panose="02020603050405020304" pitchFamily="18" charset="0"/>
                <a:cs typeface="Times New Roman" panose="02020603050405020304" pitchFamily="18" charset="0"/>
              </a:rPr>
              <a:t>n </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b</a:t>
            </a:r>
            <a:r>
              <a:rPr lang="en-US" sz="1800" dirty="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47800"/>
            <a:ext cx="9144000" cy="2331720"/>
          </a:xfrm>
        </p:spPr>
        <p:txBody>
          <a:bodyPr anchor="b"/>
          <a:lstStyle/>
          <a:p>
            <a:r>
              <a:rPr 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 and </a:t>
            </a:r>
            <a:br>
              <a:rPr 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Well-Ordering</a:t>
            </a:r>
            <a:br>
              <a:rPr 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强归纳法与良序性</a:t>
            </a:r>
            <a: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3434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5.2</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676400" y="1752600"/>
            <a:ext cx="6781800" cy="3124200"/>
          </a:xfrm>
        </p:spPr>
        <p:txBody>
          <a:bodyPr/>
          <a:lstStyle/>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Proofs using Strong Induction</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Well-Ordering Property</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强归纳法</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3657600"/>
          </a:xfrm>
          <a:ln>
            <a:solidFill>
              <a:srgbClr val="FF0000"/>
            </a:solidFill>
          </a:ln>
        </p:spPr>
        <p:txBody>
          <a:bodyPr/>
          <a:lstStyle/>
          <a:p>
            <a:pPr lvl="0"/>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prove that </a:t>
            </a:r>
            <a:r>
              <a:rPr lang="en-US" sz="2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true for all positive integers </a:t>
            </a:r>
            <a:r>
              <a:rPr lang="en-US" sz="2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propositional function, complete two steps:</a:t>
            </a:r>
            <a:endPar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Verify that the proposition </a:t>
            </a:r>
            <a:r>
              <a:rPr lang="en-US" sz="2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is true.</a:t>
            </a:r>
            <a:endPar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the conditional statement</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Object 3"/>
          <p:cNvGraphicFramePr>
            <a:graphicFrameLocks noChangeAspect="1"/>
          </p:cNvGraphicFramePr>
          <p:nvPr/>
        </p:nvGraphicFramePr>
        <p:xfrm>
          <a:off x="990600" y="3810000"/>
          <a:ext cx="5778000" cy="666000"/>
        </p:xfrm>
        <a:graphic>
          <a:graphicData uri="http://schemas.openxmlformats.org/presentationml/2006/ole">
            <mc:AlternateContent xmlns:mc="http://schemas.openxmlformats.org/markup-compatibility/2006">
              <mc:Choice xmlns:v="urn:schemas-microsoft-com:vml" Requires="v">
                <p:oleObj spid="_x0000_s4103" name="Equation" r:id="rId1" imgW="55473600" imgH="6400800" progId="Equation.DSMT4">
                  <p:embed/>
                </p:oleObj>
              </mc:Choice>
              <mc:Fallback>
                <p:oleObj name="Equation" r:id="rId1" imgW="55473600" imgH="6400800" progId="Equation.DSMT4">
                  <p:embed/>
                  <p:pic>
                    <p:nvPicPr>
                      <p:cNvPr id="0" name="图片 4102"/>
                      <p:cNvPicPr/>
                      <p:nvPr/>
                    </p:nvPicPr>
                    <p:blipFill>
                      <a:blip r:embed="rId2"/>
                      <a:stretch>
                        <a:fillRect/>
                      </a:stretch>
                    </p:blipFill>
                    <p:spPr>
                      <a:xfrm>
                        <a:off x="990600" y="3810000"/>
                        <a:ext cx="5778000" cy="666000"/>
                      </a:xfrm>
                      <a:prstGeom prst="rect">
                        <a:avLst/>
                      </a:prstGeom>
                    </p:spPr>
                  </p:pic>
                </p:oleObj>
              </mc:Fallback>
            </mc:AlternateContent>
          </a:graphicData>
        </a:graphic>
      </p:graphicFrame>
      <p:sp>
        <p:nvSpPr>
          <p:cNvPr id="4" name="Content Placeholder 4"/>
          <p:cNvSpPr>
            <a:spLocks noGrp="1"/>
          </p:cNvSpPr>
          <p:nvPr>
            <p:ph idx="13"/>
          </p:nvPr>
        </p:nvSpPr>
        <p:spPr>
          <a:xfrm>
            <a:off x="457200" y="4495800"/>
            <a:ext cx="6096000" cy="457200"/>
          </a:xfrm>
        </p:spPr>
        <p:txBody>
          <a:bodyPr/>
          <a:lstStyle/>
          <a:p>
            <a:pPr marL="457200"/>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holds for all positive integers </a:t>
            </a:r>
            <a:r>
              <a:rPr lang="en-US" sz="2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Content Placeholder 5"/>
          <p:cNvSpPr>
            <a:spLocks noGrp="1"/>
          </p:cNvSpPr>
          <p:nvPr>
            <p:ph idx="14"/>
          </p:nvPr>
        </p:nvSpPr>
        <p:spPr>
          <a:xfrm>
            <a:off x="457200" y="5117026"/>
            <a:ext cx="8229600" cy="1367040"/>
          </a:xfrm>
          <a:ln w="12700">
            <a:solidFill>
              <a:srgbClr val="FF0000"/>
            </a:solidFill>
          </a:ln>
        </p:spPr>
        <p:txBody>
          <a:bodyPr/>
          <a:lstStyle/>
          <a:p>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 is sometimes called the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second principle of mathematical induction </a:t>
            </a: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数学归纳法第二原理</a:t>
            </a: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or</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complete induction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完全归纳法</a:t>
            </a: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3"/>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6324600" y="1447800"/>
            <a:ext cx="2704739" cy="4846320"/>
          </a:xfrm>
          <a:prstGeom prst="rect">
            <a:avLst/>
          </a:prstGeom>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0" y="0"/>
            <a:ext cx="9144000" cy="118872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 and the Infinite Ladder</a:t>
            </a:r>
            <a:b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强归纳法和无限梯子的相似性比喻</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Content Placeholder 2"/>
          <p:cNvSpPr>
            <a:spLocks noGrp="1"/>
          </p:cNvSpPr>
          <p:nvPr>
            <p:ph idx="1"/>
          </p:nvPr>
        </p:nvSpPr>
        <p:spPr>
          <a:xfrm>
            <a:off x="457200" y="1295400"/>
            <a:ext cx="6324600" cy="4495800"/>
          </a:xfrm>
        </p:spPr>
        <p:txBody>
          <a:bodyPr/>
          <a:lstStyle/>
          <a:p>
            <a:pPr>
              <a:spcBef>
                <a:spcPts val="600"/>
              </a:spcBef>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 tells us that we can reach all rungs if:</a:t>
            </a:r>
            <a:endPar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600"/>
              </a:spcBef>
              <a:buFont typeface="+mj-lt"/>
              <a:buAutoNum type="arabicPeriod"/>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can reach the first rung of the ladder.</a:t>
            </a:r>
            <a:endPar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600"/>
              </a:spcBef>
              <a:buFont typeface="+mj-lt"/>
              <a:buAutoNum type="arabicPeriod"/>
            </a:pP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every integer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we can reach the first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rungs</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we can reach the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a:t>
            </a:r>
            <a:r>
              <a:rPr lang="en-US" altLang="zh-CN"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rung. </a:t>
            </a:r>
            <a:endPar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conclude that we can reach every rung by strong induction:</a:t>
            </a:r>
            <a:endPar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457200" indent="-347345">
              <a:spcBef>
                <a:spcPts val="600"/>
              </a:spcBef>
              <a:buFont typeface="Arial" panose="020B0604020202020204" pitchFamily="34" charset="0"/>
              <a:buChar char="•"/>
            </a:pP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holds</a:t>
            </a:r>
            <a:endPar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457200" indent="-347345">
              <a:spcBef>
                <a:spcPts val="600"/>
              </a:spcBef>
              <a:buFont typeface="Arial" panose="020B0604020202020204" pitchFamily="34" charset="0"/>
              <a:buChar char="•"/>
            </a:pP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Assume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P</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b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holds for an arbitrary integer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show that</a:t>
            </a:r>
            <a:b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must also hold</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will have then shown by strong induction that for</a:t>
            </a:r>
            <a:b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every positive integer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holds, i.e., we can</a:t>
            </a:r>
            <a:b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reach the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 rung of the ladder.</a:t>
            </a:r>
            <a:endPar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676400" y="1752600"/>
            <a:ext cx="6781800" cy="3124200"/>
          </a:xfrm>
        </p:spPr>
        <p:txBody>
          <a:bodyPr/>
          <a:lstStyle/>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Proofs using Strong Induction</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Well-Ordering Property</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Completion of the proof of the Fundamental Theorem of Arithmetic</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257800"/>
          </a:xfrm>
        </p:spPr>
        <p:txBody>
          <a:bodyPr/>
          <a:lstStyle/>
          <a:p>
            <a:pPr>
              <a:spcBef>
                <a:spcPts val="600"/>
              </a:spcBef>
              <a:spcAft>
                <a:spcPts val="300"/>
              </a:spcAft>
            </a:pPr>
            <a:r>
              <a:rPr lang="en-US" sz="1900" b="1" dirty="0">
                <a:solidFill>
                  <a:srgbClr val="FF0000"/>
                </a:solidFill>
                <a:latin typeface="Times New Roman" panose="02020603050405020304" pitchFamily="18" charset="0"/>
                <a:cs typeface="Times New Roman" panose="02020603050405020304" pitchFamily="18" charset="0"/>
              </a:rPr>
              <a:t>Example</a:t>
            </a:r>
            <a:r>
              <a:rPr lang="en-US" sz="1900" b="1" dirty="0">
                <a:latin typeface="Times New Roman" panose="02020603050405020304" pitchFamily="18" charset="0"/>
                <a:cs typeface="Times New Roman" panose="02020603050405020304" pitchFamily="18" charset="0"/>
              </a:rPr>
              <a:t>: Show that if </a:t>
            </a:r>
            <a:r>
              <a:rPr lang="en-US" sz="1900" b="1" i="1" dirty="0">
                <a:latin typeface="Times New Roman" panose="02020603050405020304" pitchFamily="18" charset="0"/>
                <a:cs typeface="Times New Roman" panose="02020603050405020304" pitchFamily="18" charset="0"/>
              </a:rPr>
              <a:t>n</a:t>
            </a:r>
            <a:r>
              <a:rPr lang="en-US" sz="1900" b="1" dirty="0">
                <a:latin typeface="Times New Roman" panose="02020603050405020304" pitchFamily="18" charset="0"/>
                <a:cs typeface="Times New Roman" panose="02020603050405020304" pitchFamily="18" charset="0"/>
              </a:rPr>
              <a:t> is an integer greater than </a:t>
            </a:r>
            <a:r>
              <a:rPr lang="en-US" sz="1900" b="1" dirty="0">
                <a:latin typeface="Times New Roman" panose="02020603050405020304" pitchFamily="18" charset="0"/>
                <a:ea typeface="Cambria Math" panose="02040503050406030204" pitchFamily="18" charset="0"/>
                <a:cs typeface="Times New Roman" panose="02020603050405020304" pitchFamily="18" charset="0"/>
              </a:rPr>
              <a:t>1</a:t>
            </a:r>
            <a:r>
              <a:rPr lang="en-US" sz="1900" b="1" dirty="0">
                <a:latin typeface="Times New Roman" panose="02020603050405020304" pitchFamily="18" charset="0"/>
                <a:cs typeface="Times New Roman" panose="02020603050405020304" pitchFamily="18" charset="0"/>
              </a:rPr>
              <a:t>, then </a:t>
            </a:r>
            <a:r>
              <a:rPr lang="en-US" sz="1900" b="1" i="1" dirty="0">
                <a:latin typeface="Times New Roman" panose="02020603050405020304" pitchFamily="18" charset="0"/>
                <a:cs typeface="Times New Roman" panose="02020603050405020304" pitchFamily="18" charset="0"/>
              </a:rPr>
              <a:t>n</a:t>
            </a:r>
            <a:r>
              <a:rPr lang="en-US" sz="1900" b="1" dirty="0">
                <a:latin typeface="Times New Roman" panose="02020603050405020304" pitchFamily="18" charset="0"/>
                <a:cs typeface="Times New Roman" panose="02020603050405020304" pitchFamily="18" charset="0"/>
              </a:rPr>
              <a:t> can be written as the product of primes.</a:t>
            </a:r>
            <a:endParaRPr lang="en-US" sz="1900" b="1" dirty="0">
              <a:latin typeface="Times New Roman" panose="02020603050405020304" pitchFamily="18" charset="0"/>
              <a:cs typeface="Times New Roman" panose="02020603050405020304" pitchFamily="18" charset="0"/>
            </a:endParaRPr>
          </a:p>
          <a:p>
            <a:pPr>
              <a:spcBef>
                <a:spcPts val="600"/>
              </a:spcBef>
              <a:spcAft>
                <a:spcPts val="300"/>
              </a:spcAft>
            </a:pPr>
            <a:r>
              <a:rPr lang="en-US" sz="1900" b="1" dirty="0">
                <a:solidFill>
                  <a:srgbClr val="FF0000"/>
                </a:solidFill>
                <a:latin typeface="Times New Roman" panose="02020603050405020304" pitchFamily="18" charset="0"/>
                <a:cs typeface="Times New Roman" panose="02020603050405020304" pitchFamily="18" charset="0"/>
              </a:rPr>
              <a:t>Solution</a:t>
            </a:r>
            <a:r>
              <a:rPr lang="en-US" sz="1900" b="1" dirty="0">
                <a:latin typeface="Times New Roman" panose="02020603050405020304" pitchFamily="18" charset="0"/>
                <a:cs typeface="Times New Roman" panose="02020603050405020304" pitchFamily="18" charset="0"/>
              </a:rPr>
              <a:t>: Let </a:t>
            </a:r>
            <a:r>
              <a:rPr lang="en-US" sz="1900" b="1" i="1" dirty="0">
                <a:latin typeface="Times New Roman" panose="02020603050405020304" pitchFamily="18" charset="0"/>
                <a:cs typeface="Times New Roman" panose="02020603050405020304" pitchFamily="18" charset="0"/>
              </a:rPr>
              <a:t>P</a:t>
            </a:r>
            <a:r>
              <a:rPr lang="en-US" sz="1900" b="1" dirty="0">
                <a:latin typeface="Times New Roman" panose="02020603050405020304" pitchFamily="18" charset="0"/>
                <a:cs typeface="Times New Roman" panose="02020603050405020304" pitchFamily="18" charset="0"/>
              </a:rPr>
              <a:t>(</a:t>
            </a:r>
            <a:r>
              <a:rPr lang="en-US" sz="1900" b="1" i="1" dirty="0">
                <a:latin typeface="Times New Roman" panose="02020603050405020304" pitchFamily="18" charset="0"/>
                <a:cs typeface="Times New Roman" panose="02020603050405020304" pitchFamily="18" charset="0"/>
              </a:rPr>
              <a:t>n</a:t>
            </a:r>
            <a:r>
              <a:rPr lang="en-US" sz="1900" b="1" dirty="0">
                <a:latin typeface="Times New Roman" panose="02020603050405020304" pitchFamily="18" charset="0"/>
                <a:cs typeface="Times New Roman" panose="02020603050405020304" pitchFamily="18" charset="0"/>
              </a:rPr>
              <a:t>) be the proposition that </a:t>
            </a:r>
            <a:r>
              <a:rPr lang="en-US" sz="1900" b="1" i="1" dirty="0">
                <a:latin typeface="Times New Roman" panose="02020603050405020304" pitchFamily="18" charset="0"/>
                <a:cs typeface="Times New Roman" panose="02020603050405020304" pitchFamily="18" charset="0"/>
              </a:rPr>
              <a:t>n</a:t>
            </a:r>
            <a:r>
              <a:rPr lang="en-US" sz="1900" b="1" dirty="0">
                <a:latin typeface="Times New Roman" panose="02020603050405020304" pitchFamily="18" charset="0"/>
                <a:cs typeface="Times New Roman" panose="02020603050405020304" pitchFamily="18" charset="0"/>
              </a:rPr>
              <a:t> can be written as a product of primes.</a:t>
            </a:r>
            <a:endParaRPr lang="en-US" sz="1900" b="1" dirty="0">
              <a:latin typeface="Times New Roman" panose="02020603050405020304" pitchFamily="18" charset="0"/>
              <a:cs typeface="Times New Roman" panose="02020603050405020304" pitchFamily="18" charset="0"/>
            </a:endParaRPr>
          </a:p>
          <a:p>
            <a:pPr lvl="1">
              <a:spcBef>
                <a:spcPts val="600"/>
              </a:spcBef>
              <a:spcAft>
                <a:spcPts val="300"/>
              </a:spcAft>
            </a:pPr>
            <a:r>
              <a:rPr lang="en-US" sz="1900" b="1" dirty="0">
                <a:solidFill>
                  <a:srgbClr val="FF0000"/>
                </a:solidFill>
                <a:latin typeface="Times New Roman" panose="02020603050405020304" pitchFamily="18" charset="0"/>
                <a:cs typeface="Times New Roman" panose="02020603050405020304" pitchFamily="18" charset="0"/>
              </a:rPr>
              <a:t>BASIS STEP</a:t>
            </a:r>
            <a:r>
              <a:rPr lang="en-US" sz="1900" b="1" dirty="0">
                <a:latin typeface="Times New Roman" panose="02020603050405020304" pitchFamily="18" charset="0"/>
                <a:cs typeface="Times New Roman" panose="02020603050405020304" pitchFamily="18" charset="0"/>
              </a:rPr>
              <a:t>: </a:t>
            </a:r>
            <a:r>
              <a:rPr lang="en-US" sz="1900" b="1" i="1" dirty="0">
                <a:latin typeface="Times New Roman" panose="02020603050405020304" pitchFamily="18" charset="0"/>
                <a:cs typeface="Times New Roman" panose="02020603050405020304" pitchFamily="18" charset="0"/>
              </a:rPr>
              <a:t>P</a:t>
            </a:r>
            <a:r>
              <a:rPr lang="en-US" sz="1900" b="1" dirty="0">
                <a:latin typeface="Times New Roman" panose="02020603050405020304" pitchFamily="18" charset="0"/>
                <a:cs typeface="Times New Roman" panose="02020603050405020304" pitchFamily="18" charset="0"/>
              </a:rPr>
              <a:t>(</a:t>
            </a:r>
            <a:r>
              <a:rPr lang="en-US" sz="1900" b="1" dirty="0">
                <a:latin typeface="Times New Roman" panose="02020603050405020304" pitchFamily="18" charset="0"/>
                <a:ea typeface="Cambria Math" panose="02040503050406030204" pitchFamily="18" charset="0"/>
                <a:cs typeface="Times New Roman" panose="02020603050405020304" pitchFamily="18" charset="0"/>
              </a:rPr>
              <a:t>2</a:t>
            </a:r>
            <a:r>
              <a:rPr lang="en-US" sz="1900" b="1" dirty="0">
                <a:latin typeface="Times New Roman" panose="02020603050405020304" pitchFamily="18" charset="0"/>
                <a:cs typeface="Times New Roman" panose="02020603050405020304" pitchFamily="18" charset="0"/>
              </a:rPr>
              <a:t>) is true since </a:t>
            </a:r>
            <a:r>
              <a:rPr lang="en-US" sz="1900" b="1" dirty="0">
                <a:latin typeface="Times New Roman" panose="02020603050405020304" pitchFamily="18" charset="0"/>
                <a:ea typeface="Cambria Math" panose="02040503050406030204" pitchFamily="18" charset="0"/>
                <a:cs typeface="Times New Roman" panose="02020603050405020304" pitchFamily="18" charset="0"/>
              </a:rPr>
              <a:t>2</a:t>
            </a:r>
            <a:r>
              <a:rPr lang="en-US" sz="1900" b="1" dirty="0">
                <a:latin typeface="Times New Roman" panose="02020603050405020304" pitchFamily="18" charset="0"/>
                <a:cs typeface="Times New Roman" panose="02020603050405020304" pitchFamily="18" charset="0"/>
              </a:rPr>
              <a:t> itself is prime.</a:t>
            </a:r>
            <a:endParaRPr lang="en-US" sz="1900" b="1" dirty="0">
              <a:latin typeface="Times New Roman" panose="02020603050405020304" pitchFamily="18" charset="0"/>
              <a:cs typeface="Times New Roman" panose="02020603050405020304" pitchFamily="18" charset="0"/>
            </a:endParaRPr>
          </a:p>
          <a:p>
            <a:pPr lvl="1">
              <a:spcBef>
                <a:spcPts val="600"/>
              </a:spcBef>
              <a:spcAft>
                <a:spcPts val="300"/>
              </a:spcAft>
            </a:pPr>
            <a:r>
              <a:rPr lang="en-US" sz="1900" b="1" dirty="0">
                <a:solidFill>
                  <a:srgbClr val="FF0000"/>
                </a:solidFill>
                <a:latin typeface="Times New Roman" panose="02020603050405020304" pitchFamily="18" charset="0"/>
                <a:cs typeface="Times New Roman" panose="02020603050405020304" pitchFamily="18" charset="0"/>
              </a:rPr>
              <a:t>INDUCTIVE STEP</a:t>
            </a:r>
            <a:r>
              <a:rPr lang="en-US" sz="1900" b="1" dirty="0">
                <a:latin typeface="Times New Roman" panose="02020603050405020304" pitchFamily="18" charset="0"/>
                <a:cs typeface="Times New Roman" panose="02020603050405020304" pitchFamily="18" charset="0"/>
              </a:rPr>
              <a:t>: The inductive hypothesis is </a:t>
            </a:r>
            <a:r>
              <a:rPr lang="en-US" sz="1900" b="1" i="1" dirty="0">
                <a:latin typeface="Times New Roman" panose="02020603050405020304" pitchFamily="18" charset="0"/>
                <a:cs typeface="Times New Roman" panose="02020603050405020304" pitchFamily="18" charset="0"/>
              </a:rPr>
              <a:t>P</a:t>
            </a:r>
            <a:r>
              <a:rPr lang="en-US" sz="1900" b="1" dirty="0">
                <a:latin typeface="Times New Roman" panose="02020603050405020304" pitchFamily="18" charset="0"/>
                <a:cs typeface="Times New Roman" panose="02020603050405020304" pitchFamily="18" charset="0"/>
              </a:rPr>
              <a:t>(</a:t>
            </a:r>
            <a:r>
              <a:rPr lang="en-US" sz="1900" b="1" i="1" dirty="0">
                <a:latin typeface="Times New Roman" panose="02020603050405020304" pitchFamily="18" charset="0"/>
                <a:cs typeface="Times New Roman" panose="02020603050405020304" pitchFamily="18" charset="0"/>
              </a:rPr>
              <a:t>j</a:t>
            </a:r>
            <a:r>
              <a:rPr lang="en-US" sz="1900" b="1" dirty="0">
                <a:latin typeface="Times New Roman" panose="02020603050405020304" pitchFamily="18" charset="0"/>
                <a:cs typeface="Times New Roman" panose="02020603050405020304" pitchFamily="18" charset="0"/>
              </a:rPr>
              <a:t>) is true for all integers </a:t>
            </a:r>
            <a:r>
              <a:rPr lang="en-US" sz="1900" b="1" i="1" dirty="0">
                <a:latin typeface="Times New Roman" panose="02020603050405020304" pitchFamily="18" charset="0"/>
                <a:cs typeface="Times New Roman" panose="02020603050405020304" pitchFamily="18" charset="0"/>
              </a:rPr>
              <a:t>j</a:t>
            </a:r>
            <a:r>
              <a:rPr lang="en-US" sz="1900" b="1" dirty="0">
                <a:latin typeface="Times New Roman" panose="02020603050405020304" pitchFamily="18" charset="0"/>
                <a:cs typeface="Times New Roman" panose="02020603050405020304" pitchFamily="18" charset="0"/>
              </a:rPr>
              <a:t> with </a:t>
            </a:r>
            <a:r>
              <a:rPr lang="en-US" sz="1900" b="1" dirty="0">
                <a:latin typeface="Times New Roman" panose="02020603050405020304" pitchFamily="18" charset="0"/>
                <a:ea typeface="Cambria Math" panose="02040503050406030204" pitchFamily="18" charset="0"/>
                <a:cs typeface="Times New Roman" panose="02020603050405020304" pitchFamily="18" charset="0"/>
              </a:rPr>
              <a:t>2</a:t>
            </a:r>
            <a:r>
              <a:rPr lang="en-US" sz="1900" b="1"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ea typeface="Cambria Math" panose="02040503050406030204"/>
                <a:cs typeface="Times New Roman" panose="02020603050405020304" pitchFamily="18" charset="0"/>
              </a:rPr>
              <a:t>≤</a:t>
            </a:r>
            <a:r>
              <a:rPr lang="en-US" sz="1900" b="1" dirty="0">
                <a:latin typeface="Times New Roman" panose="02020603050405020304" pitchFamily="18" charset="0"/>
                <a:cs typeface="Times New Roman" panose="02020603050405020304" pitchFamily="18" charset="0"/>
              </a:rPr>
              <a:t> </a:t>
            </a:r>
            <a:r>
              <a:rPr lang="en-US" sz="1900" b="1" i="1" dirty="0">
                <a:latin typeface="Times New Roman" panose="02020603050405020304" pitchFamily="18" charset="0"/>
                <a:cs typeface="Times New Roman" panose="02020603050405020304" pitchFamily="18" charset="0"/>
              </a:rPr>
              <a:t>j</a:t>
            </a:r>
            <a:r>
              <a:rPr lang="en-US" sz="1900" b="1"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ea typeface="Cambria Math" panose="02040503050406030204"/>
                <a:cs typeface="Times New Roman" panose="02020603050405020304" pitchFamily="18" charset="0"/>
              </a:rPr>
              <a:t>≤</a:t>
            </a:r>
            <a:r>
              <a:rPr lang="en-US" sz="1900" b="1" dirty="0">
                <a:latin typeface="Times New Roman" panose="02020603050405020304" pitchFamily="18" charset="0"/>
                <a:cs typeface="Times New Roman" panose="02020603050405020304" pitchFamily="18" charset="0"/>
              </a:rPr>
              <a:t> </a:t>
            </a:r>
            <a:r>
              <a:rPr lang="en-US" sz="1900" b="1" i="1" dirty="0">
                <a:latin typeface="Times New Roman" panose="02020603050405020304" pitchFamily="18" charset="0"/>
                <a:cs typeface="Times New Roman" panose="02020603050405020304" pitchFamily="18" charset="0"/>
              </a:rPr>
              <a:t>k</a:t>
            </a:r>
            <a:r>
              <a:rPr lang="en-US" sz="1900" b="1" dirty="0">
                <a:latin typeface="Times New Roman" panose="02020603050405020304" pitchFamily="18" charset="0"/>
                <a:cs typeface="Times New Roman" panose="02020603050405020304" pitchFamily="18" charset="0"/>
              </a:rPr>
              <a:t>. To show that </a:t>
            </a:r>
            <a:r>
              <a:rPr lang="en-US" sz="1900" b="1" i="1" dirty="0">
                <a:latin typeface="Times New Roman" panose="02020603050405020304" pitchFamily="18" charset="0"/>
                <a:cs typeface="Times New Roman" panose="02020603050405020304" pitchFamily="18" charset="0"/>
              </a:rPr>
              <a:t>P</a:t>
            </a:r>
            <a:r>
              <a:rPr lang="en-US" sz="1900" b="1" dirty="0">
                <a:latin typeface="Times New Roman" panose="02020603050405020304" pitchFamily="18" charset="0"/>
                <a:cs typeface="Times New Roman" panose="02020603050405020304" pitchFamily="18" charset="0"/>
              </a:rPr>
              <a:t>(</a:t>
            </a:r>
            <a:r>
              <a:rPr lang="en-US" sz="1900" b="1" i="1" dirty="0">
                <a:latin typeface="Times New Roman" panose="02020603050405020304" pitchFamily="18" charset="0"/>
                <a:cs typeface="Times New Roman" panose="02020603050405020304" pitchFamily="18" charset="0"/>
              </a:rPr>
              <a:t>k</a:t>
            </a:r>
            <a:r>
              <a:rPr lang="en-US" sz="1900" b="1" dirty="0">
                <a:latin typeface="Times New Roman" panose="02020603050405020304" pitchFamily="18" charset="0"/>
                <a:cs typeface="Times New Roman" panose="02020603050405020304" pitchFamily="18" charset="0"/>
              </a:rPr>
              <a:t> + </a:t>
            </a:r>
            <a:r>
              <a:rPr lang="en-US" sz="1900" b="1" dirty="0">
                <a:latin typeface="Times New Roman" panose="02020603050405020304" pitchFamily="18" charset="0"/>
                <a:ea typeface="Cambria Math" panose="02040503050406030204" pitchFamily="18" charset="0"/>
                <a:cs typeface="Times New Roman" panose="02020603050405020304" pitchFamily="18" charset="0"/>
              </a:rPr>
              <a:t>1</a:t>
            </a:r>
            <a:r>
              <a:rPr lang="en-US" sz="1900" b="1" dirty="0">
                <a:latin typeface="Times New Roman" panose="02020603050405020304" pitchFamily="18" charset="0"/>
                <a:cs typeface="Times New Roman" panose="02020603050405020304" pitchFamily="18" charset="0"/>
              </a:rPr>
              <a:t>) must be true under this assumption, two cases need to be considered:</a:t>
            </a:r>
            <a:endParaRPr lang="en-US" sz="1900" b="1" dirty="0">
              <a:latin typeface="Times New Roman" panose="02020603050405020304" pitchFamily="18" charset="0"/>
              <a:cs typeface="Times New Roman" panose="02020603050405020304" pitchFamily="18" charset="0"/>
            </a:endParaRPr>
          </a:p>
          <a:p>
            <a:pPr lvl="2">
              <a:spcBef>
                <a:spcPts val="600"/>
              </a:spcBef>
              <a:spcAft>
                <a:spcPts val="300"/>
              </a:spcAft>
            </a:pPr>
            <a:r>
              <a:rPr lang="en-US" sz="1800" b="1" dirty="0">
                <a:latin typeface="Times New Roman" panose="02020603050405020304" pitchFamily="18" charset="0"/>
                <a:cs typeface="Times New Roman" panose="02020603050405020304" pitchFamily="18" charset="0"/>
              </a:rPr>
              <a:t>If </a:t>
            </a:r>
            <a:r>
              <a:rPr lang="en-US" sz="1800" b="1" i="1" dirty="0">
                <a:latin typeface="Times New Roman" panose="02020603050405020304" pitchFamily="18" charset="0"/>
                <a:cs typeface="Times New Roman" panose="02020603050405020304" pitchFamily="18" charset="0"/>
              </a:rPr>
              <a:t>k</a:t>
            </a:r>
            <a:r>
              <a:rPr lang="en-US" sz="1800" b="1"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ea typeface="Cambria Math" panose="02040503050406030204" pitchFamily="18" charset="0"/>
                <a:cs typeface="Times New Roman" panose="02020603050405020304" pitchFamily="18" charset="0"/>
              </a:rPr>
              <a:t>1  is prime, then </a:t>
            </a:r>
            <a:r>
              <a:rPr lang="en-US" sz="1800" b="1" i="1" dirty="0">
                <a:latin typeface="Times New Roman" panose="02020603050405020304" pitchFamily="18" charset="0"/>
                <a:cs typeface="Times New Roman" panose="02020603050405020304" pitchFamily="18" charset="0"/>
              </a:rPr>
              <a:t>P</a:t>
            </a:r>
            <a:r>
              <a:rPr lang="en-US" sz="1800" b="1" dirty="0">
                <a:latin typeface="Times New Roman" panose="02020603050405020304" pitchFamily="18" charset="0"/>
                <a:cs typeface="Times New Roman" panose="02020603050405020304" pitchFamily="18" charset="0"/>
              </a:rPr>
              <a:t>(</a:t>
            </a:r>
            <a:r>
              <a:rPr lang="en-US" sz="1800" b="1" i="1" dirty="0">
                <a:latin typeface="Times New Roman" panose="02020603050405020304" pitchFamily="18" charset="0"/>
                <a:cs typeface="Times New Roman" panose="02020603050405020304" pitchFamily="18" charset="0"/>
              </a:rPr>
              <a:t>k</a:t>
            </a:r>
            <a:r>
              <a:rPr lang="en-US" sz="1800" b="1"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ea typeface="Cambria Math" panose="02040503050406030204" pitchFamily="18" charset="0"/>
                <a:cs typeface="Times New Roman" panose="02020603050405020304" pitchFamily="18" charset="0"/>
              </a:rPr>
              <a:t>1</a:t>
            </a:r>
            <a:r>
              <a:rPr lang="en-US" sz="1800" b="1" dirty="0">
                <a:latin typeface="Times New Roman" panose="02020603050405020304" pitchFamily="18" charset="0"/>
                <a:cs typeface="Times New Roman" panose="02020603050405020304" pitchFamily="18" charset="0"/>
              </a:rPr>
              <a:t>) is true.</a:t>
            </a:r>
            <a:endParaRPr lang="en-US" sz="1800" b="1" dirty="0">
              <a:latin typeface="Times New Roman" panose="02020603050405020304" pitchFamily="18" charset="0"/>
              <a:cs typeface="Times New Roman" panose="02020603050405020304" pitchFamily="18" charset="0"/>
            </a:endParaRPr>
          </a:p>
          <a:p>
            <a:pPr lvl="2">
              <a:spcBef>
                <a:spcPts val="600"/>
              </a:spcBef>
              <a:spcAft>
                <a:spcPts val="300"/>
              </a:spcAft>
            </a:pPr>
            <a:r>
              <a:rPr lang="en-US" sz="1800" b="1" dirty="0">
                <a:latin typeface="Times New Roman" panose="02020603050405020304" pitchFamily="18" charset="0"/>
                <a:cs typeface="Times New Roman" panose="02020603050405020304" pitchFamily="18" charset="0"/>
              </a:rPr>
              <a:t>Otherwise, </a:t>
            </a:r>
            <a:r>
              <a:rPr lang="en-US" sz="1800" b="1" i="1" dirty="0">
                <a:latin typeface="Times New Roman" panose="02020603050405020304" pitchFamily="18" charset="0"/>
                <a:cs typeface="Times New Roman" panose="02020603050405020304" pitchFamily="18" charset="0"/>
              </a:rPr>
              <a:t>k</a:t>
            </a:r>
            <a:r>
              <a:rPr lang="en-US" sz="1800" b="1"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ea typeface="Cambria Math" panose="02040503050406030204" pitchFamily="18" charset="0"/>
                <a:cs typeface="Times New Roman" panose="02020603050405020304" pitchFamily="18" charset="0"/>
              </a:rPr>
              <a:t>1 is composite and can be written as the product of two positive integers </a:t>
            </a:r>
            <a:r>
              <a:rPr lang="en-US" sz="1800" b="1" i="1" dirty="0">
                <a:latin typeface="Times New Roman" panose="02020603050405020304" pitchFamily="18" charset="0"/>
                <a:ea typeface="Cambria Math" panose="02040503050406030204" pitchFamily="18" charset="0"/>
                <a:cs typeface="Times New Roman" panose="02020603050405020304" pitchFamily="18" charset="0"/>
              </a:rPr>
              <a:t>a</a:t>
            </a:r>
            <a:r>
              <a:rPr lang="en-US" sz="1800" b="1" dirty="0">
                <a:latin typeface="Times New Roman" panose="02020603050405020304" pitchFamily="18" charset="0"/>
                <a:ea typeface="Cambria Math" panose="02040503050406030204" pitchFamily="18" charset="0"/>
                <a:cs typeface="Times New Roman" panose="02020603050405020304" pitchFamily="18" charset="0"/>
              </a:rPr>
              <a:t> and </a:t>
            </a:r>
            <a:r>
              <a:rPr lang="en-US" sz="1800" b="1" i="1" dirty="0">
                <a:latin typeface="Times New Roman" panose="02020603050405020304" pitchFamily="18" charset="0"/>
                <a:ea typeface="Cambria Math" panose="02040503050406030204" pitchFamily="18" charset="0"/>
                <a:cs typeface="Times New Roman" panose="02020603050405020304" pitchFamily="18" charset="0"/>
              </a:rPr>
              <a:t>b </a:t>
            </a:r>
            <a:r>
              <a:rPr lang="en-US" sz="1800" b="1" dirty="0">
                <a:latin typeface="Times New Roman" panose="02020603050405020304" pitchFamily="18" charset="0"/>
                <a:ea typeface="Cambria Math" panose="02040503050406030204" pitchFamily="18" charset="0"/>
                <a:cs typeface="Times New Roman" panose="02020603050405020304" pitchFamily="18" charset="0"/>
              </a:rPr>
              <a:t>with 2</a:t>
            </a:r>
            <a:r>
              <a:rPr lang="en-US"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ea typeface="Cambria Math" panose="02040503050406030204"/>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a:t>
            </a:r>
            <a:r>
              <a:rPr lang="en-US" sz="1800" b="1" i="1" dirty="0">
                <a:latin typeface="Times New Roman" panose="02020603050405020304" pitchFamily="18" charset="0"/>
                <a:cs typeface="Times New Roman" panose="02020603050405020304" pitchFamily="18" charset="0"/>
              </a:rPr>
              <a:t>a</a:t>
            </a:r>
            <a:r>
              <a:rPr lang="en-US" sz="1800"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ea typeface="Cambria Math" panose="02040503050406030204"/>
                <a:cs typeface="Times New Roman" panose="02020603050405020304" pitchFamily="18" charset="0"/>
              </a:rPr>
              <a:t>≤</a:t>
            </a:r>
            <a:r>
              <a:rPr lang="en-US" sz="1800" b="1" dirty="0">
                <a:latin typeface="Times New Roman" panose="02020603050405020304" pitchFamily="18" charset="0"/>
                <a:cs typeface="Times New Roman" panose="02020603050405020304" pitchFamily="18" charset="0"/>
              </a:rPr>
              <a:t> </a:t>
            </a:r>
            <a:r>
              <a:rPr lang="en-US" sz="1800" b="1" i="1" dirty="0">
                <a:latin typeface="Times New Roman" panose="02020603050405020304" pitchFamily="18" charset="0"/>
                <a:cs typeface="Times New Roman" panose="02020603050405020304" pitchFamily="18" charset="0"/>
              </a:rPr>
              <a:t>b</a:t>
            </a:r>
            <a:r>
              <a:rPr lang="en-US" sz="1800" b="1" dirty="0">
                <a:latin typeface="Times New Roman" panose="02020603050405020304" pitchFamily="18" charset="0"/>
                <a:ea typeface="Cambria Math" panose="02040503050406030204"/>
                <a:cs typeface="Times New Roman" panose="02020603050405020304" pitchFamily="18" charset="0"/>
              </a:rPr>
              <a:t> &lt;</a:t>
            </a:r>
            <a:r>
              <a:rPr lang="en-US" sz="1800" b="1" i="1" dirty="0">
                <a:latin typeface="Times New Roman" panose="02020603050405020304" pitchFamily="18" charset="0"/>
                <a:cs typeface="Times New Roman" panose="02020603050405020304" pitchFamily="18" charset="0"/>
              </a:rPr>
              <a:t> k</a:t>
            </a:r>
            <a:r>
              <a:rPr lang="en-US" sz="1800" b="1"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ea typeface="Cambria Math" panose="02040503050406030204" pitchFamily="18" charset="0"/>
                <a:cs typeface="Times New Roman" panose="02020603050405020304" pitchFamily="18" charset="0"/>
              </a:rPr>
              <a:t>1. By the inductive hypothesis </a:t>
            </a:r>
            <a:r>
              <a:rPr lang="en-US" sz="1800" b="1" i="1" dirty="0">
                <a:latin typeface="Times New Roman" panose="02020603050405020304" pitchFamily="18" charset="0"/>
                <a:ea typeface="Cambria Math" panose="02040503050406030204" pitchFamily="18" charset="0"/>
                <a:cs typeface="Times New Roman" panose="02020603050405020304" pitchFamily="18" charset="0"/>
              </a:rPr>
              <a:t>a</a:t>
            </a:r>
            <a:r>
              <a:rPr lang="en-US" sz="1800" b="1" dirty="0">
                <a:latin typeface="Times New Roman" panose="02020603050405020304" pitchFamily="18" charset="0"/>
                <a:ea typeface="Cambria Math" panose="02040503050406030204" pitchFamily="18" charset="0"/>
                <a:cs typeface="Times New Roman" panose="02020603050405020304" pitchFamily="18" charset="0"/>
              </a:rPr>
              <a:t> and </a:t>
            </a:r>
            <a:r>
              <a:rPr lang="en-US" sz="1800" b="1" i="1" dirty="0">
                <a:latin typeface="Times New Roman" panose="02020603050405020304" pitchFamily="18" charset="0"/>
                <a:ea typeface="Cambria Math" panose="02040503050406030204" pitchFamily="18" charset="0"/>
                <a:cs typeface="Times New Roman" panose="02020603050405020304" pitchFamily="18" charset="0"/>
              </a:rPr>
              <a:t>b</a:t>
            </a:r>
            <a:r>
              <a:rPr lang="en-US" sz="1800" b="1" dirty="0">
                <a:latin typeface="Times New Roman" panose="02020603050405020304" pitchFamily="18" charset="0"/>
                <a:ea typeface="Cambria Math" panose="02040503050406030204" pitchFamily="18" charset="0"/>
                <a:cs typeface="Times New Roman" panose="02020603050405020304" pitchFamily="18" charset="0"/>
              </a:rPr>
              <a:t> can be written as the product of primes and therefore </a:t>
            </a:r>
            <a:r>
              <a:rPr lang="en-US" sz="1800" b="1" i="1" dirty="0">
                <a:latin typeface="Times New Roman" panose="02020603050405020304" pitchFamily="18" charset="0"/>
                <a:cs typeface="Times New Roman" panose="02020603050405020304" pitchFamily="18" charset="0"/>
              </a:rPr>
              <a:t>k</a:t>
            </a:r>
            <a:r>
              <a:rPr lang="en-US" sz="1800" b="1" dirty="0">
                <a:latin typeface="Times New Roman" panose="02020603050405020304" pitchFamily="18" charset="0"/>
                <a:cs typeface="Times New Roman" panose="02020603050405020304" pitchFamily="18" charset="0"/>
              </a:rPr>
              <a:t> + </a:t>
            </a:r>
            <a:r>
              <a:rPr lang="en-US" sz="1800" b="1" dirty="0">
                <a:latin typeface="Times New Roman" panose="02020603050405020304" pitchFamily="18" charset="0"/>
                <a:ea typeface="Cambria Math" panose="02040503050406030204" pitchFamily="18" charset="0"/>
                <a:cs typeface="Times New Roman" panose="02020603050405020304" pitchFamily="18" charset="0"/>
              </a:rPr>
              <a:t>1 can also be written as the product of those primes.</a:t>
            </a:r>
            <a:endParaRPr lang="en-US" sz="1800" b="1" dirty="0">
              <a:latin typeface="Times New Roman" panose="02020603050405020304" pitchFamily="18" charset="0"/>
              <a:cs typeface="Times New Roman" panose="02020603050405020304" pitchFamily="18" charset="0"/>
            </a:endParaRPr>
          </a:p>
          <a:p>
            <a:pPr>
              <a:spcBef>
                <a:spcPts val="600"/>
              </a:spcBef>
              <a:spcAft>
                <a:spcPts val="300"/>
              </a:spcAft>
            </a:pPr>
            <a:r>
              <a:rPr lang="en-US" sz="1900" b="1" dirty="0">
                <a:latin typeface="Times New Roman" panose="02020603050405020304" pitchFamily="18" charset="0"/>
                <a:cs typeface="Times New Roman" panose="02020603050405020304" pitchFamily="18" charset="0"/>
              </a:rPr>
              <a:t>Hence, it has been shown that every integer greater than </a:t>
            </a:r>
            <a:r>
              <a:rPr lang="en-US" sz="1900" b="1" dirty="0">
                <a:latin typeface="Times New Roman" panose="02020603050405020304" pitchFamily="18" charset="0"/>
                <a:ea typeface="Cambria Math" panose="02040503050406030204" pitchFamily="18" charset="0"/>
                <a:cs typeface="Times New Roman" panose="02020603050405020304" pitchFamily="18" charset="0"/>
              </a:rPr>
              <a:t>1</a:t>
            </a:r>
            <a:r>
              <a:rPr lang="en-US" sz="1900" b="1" dirty="0">
                <a:latin typeface="Times New Roman" panose="02020603050405020304" pitchFamily="18" charset="0"/>
                <a:cs typeface="Times New Roman" panose="02020603050405020304" pitchFamily="18" charset="0"/>
              </a:rPr>
              <a:t> can be written as the product of primes.</a:t>
            </a:r>
            <a:endParaRPr lang="en-US" sz="1900" b="1" dirty="0">
              <a:latin typeface="Times New Roman" panose="02020603050405020304" pitchFamily="18" charset="0"/>
              <a:cs typeface="Times New Roman" panose="02020603050405020304" pitchFamily="18" charset="0"/>
            </a:endParaRPr>
          </a:p>
          <a:p>
            <a:pPr marL="457200">
              <a:spcBef>
                <a:spcPts val="600"/>
              </a:spcBef>
              <a:spcAft>
                <a:spcPts val="300"/>
              </a:spcAft>
            </a:pPr>
            <a:r>
              <a:rPr lang="en-US" sz="1900" b="1" dirty="0">
                <a:latin typeface="Times New Roman" panose="02020603050405020304" pitchFamily="18" charset="0"/>
                <a:cs typeface="Times New Roman" panose="02020603050405020304" pitchFamily="18" charset="0"/>
              </a:rPr>
              <a:t>(</a:t>
            </a:r>
            <a:r>
              <a:rPr lang="en-US" sz="1900" b="1" i="1" dirty="0">
                <a:latin typeface="Times New Roman" panose="02020603050405020304" pitchFamily="18" charset="0"/>
                <a:cs typeface="Times New Roman" panose="02020603050405020304" pitchFamily="18" charset="0"/>
              </a:rPr>
              <a:t>uniqueness proved in Section </a:t>
            </a:r>
            <a:r>
              <a:rPr lang="en-US" sz="1900" b="1" dirty="0">
                <a:latin typeface="Times New Roman" panose="02020603050405020304" pitchFamily="18" charset="0"/>
                <a:ea typeface="Cambria Math" panose="02040503050406030204" pitchFamily="18" charset="0"/>
                <a:cs typeface="Times New Roman" panose="02020603050405020304" pitchFamily="18" charset="0"/>
              </a:rPr>
              <a:t>4.3</a:t>
            </a:r>
            <a:r>
              <a:rPr lang="en-US" sz="1900" b="1" dirty="0">
                <a:latin typeface="Times New Roman" panose="02020603050405020304" pitchFamily="18" charset="0"/>
                <a:cs typeface="Times New Roman" panose="02020603050405020304" pitchFamily="18" charset="0"/>
              </a:rPr>
              <a:t>)</a:t>
            </a:r>
            <a:endParaRPr lang="en-US" sz="19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676400" y="1752600"/>
            <a:ext cx="6781800" cy="3124200"/>
          </a:xfrm>
        </p:spPr>
        <p:txBody>
          <a:bodyPr/>
          <a:lstStyle/>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Proofs using Strong Induction</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Well-Ordering Property</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Well-Ordering Property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良序性</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458200" cy="5257800"/>
          </a:xfrm>
        </p:spPr>
        <p:txBody>
          <a:bodyPr/>
          <a:lstStyle/>
          <a:p>
            <a:pPr marL="457200" indent="-457200">
              <a:spcBef>
                <a:spcPts val="2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Well-ordering property</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良序性公理</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Every nonempty set of nonnegative integers has a least element</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每个非空的非负整数集合都有最小元素</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spcBef>
                <a:spcPts val="200"/>
              </a:spcBef>
              <a:buFont typeface="Wingdings" panose="05000000000000000000" pitchFamily="2" charset="2"/>
              <a:buChar char="n"/>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well-ordering property can be generalized.</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2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set is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 ordered if every subset has a least element.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如果一个集合的所有子集是良序的，那么该集合是良序的</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2">
              <a:spcBef>
                <a:spcPts val="20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is well ordered under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自然数是良序的</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2">
              <a:spcBef>
                <a:spcPts val="20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set of finite strings over an alphabet using lexicographic ordering is well ordered.</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字符串也是良序的</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200"/>
              </a:spcBef>
            </a:pP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will see a generalization of induction to sets other than the integers in the next section.</a:t>
            </a: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2">
              <a:spcBef>
                <a:spcPts val="200"/>
              </a:spcBef>
            </a:pP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Chapter Summary</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990600" y="1828800"/>
            <a:ext cx="7391400" cy="3886200"/>
          </a:xfrm>
        </p:spPr>
        <p:txBody>
          <a:bodyPr/>
          <a:lstStyle/>
          <a:p>
            <a:pPr marL="514350" indent="-514350">
              <a:buFont typeface="+mj-lt"/>
              <a:buAutoNum type="arabicPeriod"/>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Mathematical Induction</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buFont typeface="+mj-lt"/>
              <a:buAutoNum type="arabicPeriod"/>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 and Well-Ordering</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buFont typeface="+mj-lt"/>
              <a:buAutoNum type="arabicPeriod"/>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Definitions and Structural Induction</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buFont typeface="+mj-lt"/>
              <a:buAutoNum type="arabicPeriod"/>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Algorithms</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143828"/>
          </a:xfrm>
        </p:spPr>
        <p:txBody>
          <a:bodyPr/>
          <a:lstStyle/>
          <a:p>
            <a:pPr>
              <a:spcBef>
                <a:spcPts val="600"/>
              </a:spcBef>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Use the well-ordering property to prove the division algorithm, which states that if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an integer 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positive</a:t>
            </a:r>
            <a:b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integer, then there are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unique integers</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q</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0</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such that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dq</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the set of nonnegative integers of the form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dq</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q</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an integer. The set is nonempty since −</a:t>
            </a:r>
            <a:r>
              <a:rPr lang="en-US"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dq</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can be made as large as needed. </a:t>
            </a: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定义了一个集合</a:t>
            </a:r>
            <a:r>
              <a:rPr lang="en-US" altLang="zh-CN"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r = a</a:t>
            </a: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2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dq</a:t>
            </a:r>
            <a:r>
              <a:rPr lang="en-US" altLang="zh-CN"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&gt; 0</a:t>
            </a: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600"/>
              </a:spcBef>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By the well-ordering property,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has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least element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dq</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b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integer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nonnegative. It also must be the case that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it were not, then there would be a smaller nonnegative element in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namely, </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114300" lvl="1" indent="0">
              <a:spcBef>
                <a:spcPts val="600"/>
              </a:spcBef>
              <a:buNone/>
            </a:pP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这与</a:t>
            </a:r>
            <a:r>
              <a:rPr lang="en-US" altLang="zh-CN"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zh-CN" alt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是</a:t>
            </a:r>
            <a:r>
              <a:rPr lang="en-US" altLang="zh-CN"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zh-CN" alt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中最小的元素矛盾</a:t>
            </a:r>
            <a:r>
              <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3"/>
          <p:cNvGraphicFramePr>
            <a:graphicFrameLocks noChangeAspect="1"/>
          </p:cNvGraphicFramePr>
          <p:nvPr/>
        </p:nvGraphicFramePr>
        <p:xfrm>
          <a:off x="3810000" y="4947339"/>
          <a:ext cx="4647600" cy="507600"/>
        </p:xfrm>
        <a:graphic>
          <a:graphicData uri="http://schemas.openxmlformats.org/presentationml/2006/ole">
            <mc:AlternateContent xmlns:mc="http://schemas.openxmlformats.org/markup-compatibility/2006">
              <mc:Choice xmlns:v="urn:schemas-microsoft-com:vml" Requires="v">
                <p:oleObj spid="_x0000_s5127" name="Equation" r:id="rId1" imgW="55778400" imgH="6096000" progId="Equation.DSMT4">
                  <p:embed/>
                </p:oleObj>
              </mc:Choice>
              <mc:Fallback>
                <p:oleObj name="Equation" r:id="rId1" imgW="55778400" imgH="6096000" progId="Equation.DSMT4">
                  <p:embed/>
                  <p:pic>
                    <p:nvPicPr>
                      <p:cNvPr id="0" name="图片 5126"/>
                      <p:cNvPicPr/>
                      <p:nvPr/>
                    </p:nvPicPr>
                    <p:blipFill>
                      <a:blip r:embed="rId2"/>
                      <a:stretch>
                        <a:fillRect/>
                      </a:stretch>
                    </p:blipFill>
                    <p:spPr>
                      <a:xfrm>
                        <a:off x="3810000" y="4947339"/>
                        <a:ext cx="4647600" cy="507600"/>
                      </a:xfrm>
                      <a:prstGeom prst="rect">
                        <a:avLst/>
                      </a:prstGeom>
                    </p:spPr>
                  </p:pic>
                </p:oleObj>
              </mc:Fallback>
            </mc:AlternateContent>
          </a:graphicData>
        </a:graphic>
      </p:graphicFrame>
      <p:sp>
        <p:nvSpPr>
          <p:cNvPr id="4" name="Content Placeholder 4"/>
          <p:cNvSpPr>
            <a:spLocks noGrp="1"/>
          </p:cNvSpPr>
          <p:nvPr>
            <p:ph idx="13"/>
          </p:nvPr>
        </p:nvSpPr>
        <p:spPr>
          <a:xfrm>
            <a:off x="457200" y="5867400"/>
            <a:ext cx="8229600" cy="914400"/>
          </a:xfrm>
        </p:spPr>
        <p:txBody>
          <a:bodyPr/>
          <a:lstStyle/>
          <a:p>
            <a:pPr lvl="1">
              <a:spcBef>
                <a:spcPts val="600"/>
              </a:spcBef>
            </a:pP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Therefore, there are integers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q</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0</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a:t>
            </a:r>
            <a:endPar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114300" lvl="1" indent="0" algn="ctr">
              <a:spcBef>
                <a:spcPts val="600"/>
              </a:spcBef>
              <a:buNone/>
            </a:pPr>
            <a:r>
              <a:rPr lang="en-US" altLang="zh-CN" sz="2200" dirty="0">
                <a:solidFill>
                  <a:prstClr val="black"/>
                </a:solidFill>
                <a:ea typeface="Cambria Math" panose="02040503050406030204" pitchFamily="18" charset="0"/>
              </a:rPr>
              <a:t>(</a:t>
            </a:r>
            <a:r>
              <a:rPr lang="en-US" altLang="zh-CN" sz="2200" i="1" dirty="0">
                <a:solidFill>
                  <a:prstClr val="black"/>
                </a:solidFill>
                <a:ea typeface="Cambria Math" panose="02040503050406030204" pitchFamily="18" charset="0"/>
              </a:rPr>
              <a:t>uniqueness of q and r is Exercise </a:t>
            </a:r>
            <a:r>
              <a:rPr lang="en-US" altLang="zh-CN" sz="2200" dirty="0">
                <a:solidFill>
                  <a:prstClr val="black"/>
                </a:solidFill>
                <a:ea typeface="Cambria Math" panose="02040503050406030204" pitchFamily="18" charset="0"/>
              </a:rPr>
              <a:t>37)</a:t>
            </a:r>
            <a:endParaRPr lang="en-US" altLang="zh-CN" sz="2200" dirty="0">
              <a:solidFill>
                <a:prstClr val="black"/>
              </a:solidFill>
            </a:endParaRPr>
          </a:p>
          <a:p>
            <a:pPr lvl="1">
              <a:spcBef>
                <a:spcPts val="600"/>
              </a:spcBef>
            </a:pPr>
            <a:endPar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Title 1"/>
          <p:cNvSpPr>
            <a:spLocks noGrp="1"/>
          </p:cNvSpPr>
          <p:nvPr>
            <p:ph type="title"/>
          </p:nvPr>
        </p:nvSpPr>
        <p:spPr>
          <a:xfrm>
            <a:off x="0" y="0"/>
            <a:ext cx="9144000" cy="1189038"/>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Well-Ordering Property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良序性</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53030"/>
            <a:ext cx="9144000" cy="1188720"/>
          </a:xfrm>
        </p:spPr>
        <p:txBody>
          <a:bodyPr anchor="b"/>
          <a:lstStyle/>
          <a:p>
            <a:r>
              <a:rPr 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Definitions and Structural Induction</a:t>
            </a:r>
            <a:br>
              <a:rPr 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40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递归定义与结构归纳法</a:t>
            </a:r>
            <a:r>
              <a:rPr lang="en-US" altLang="zh-CN" sz="40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54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2672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5.3</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3</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85900" y="1752600"/>
            <a:ext cx="6172200" cy="4191000"/>
          </a:xfrm>
        </p:spPr>
        <p:txBody>
          <a:bodyPr/>
          <a:lstStyle/>
          <a:p>
            <a:pPr marL="742950" indent="-742950">
              <a:buFont typeface="+mj-lt"/>
              <a:buAutoNum type="arabicPeriod"/>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Functions</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Sets and Structures</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Structural Induction</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Generalized Induction</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Functions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递归定义函数</a:t>
            </a:r>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11480" y="1676400"/>
            <a:ext cx="8321040" cy="37338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 function consists of two steps.</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基础步骤</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Specify the value of the function at zero.</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递归步骤</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Give a rule for finding its value at an integer from its values at smaller integers.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Functions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3962400"/>
          </a:xfrm>
          <a:ln>
            <a:solidFill>
              <a:srgbClr val="FF0000"/>
            </a:solidFill>
          </a:ln>
        </p:spPr>
        <p:txBody>
          <a:bodyPr/>
          <a:lstStyle/>
          <a:p>
            <a:pPr lvl="0">
              <a:spcBef>
                <a:spcPts val="0"/>
              </a:spcBef>
              <a:spcAft>
                <a:spcPts val="400"/>
              </a:spcAft>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 </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defined by:</a:t>
            </a:r>
            <a:endPar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Object 3"/>
          <p:cNvGraphicFramePr>
            <a:graphicFrameLocks noChangeAspect="1"/>
          </p:cNvGraphicFramePr>
          <p:nvPr/>
        </p:nvGraphicFramePr>
        <p:xfrm>
          <a:off x="839508" y="1676400"/>
          <a:ext cx="2437092" cy="940500"/>
        </p:xfrm>
        <a:graphic>
          <a:graphicData uri="http://schemas.openxmlformats.org/presentationml/2006/ole">
            <mc:AlternateContent xmlns:mc="http://schemas.openxmlformats.org/markup-compatibility/2006">
              <mc:Choice xmlns:v="urn:schemas-microsoft-com:vml" Requires="v">
                <p:oleObj spid="_x0000_s6161" name="Equation" r:id="rId1" imgW="30784800" imgH="11887200" progId="Equation.DSMT4">
                  <p:embed/>
                </p:oleObj>
              </mc:Choice>
              <mc:Fallback>
                <p:oleObj name="Equation" r:id="rId1" imgW="30784800" imgH="11887200" progId="Equation.DSMT4">
                  <p:embed/>
                  <p:pic>
                    <p:nvPicPr>
                      <p:cNvPr id="0" name="图片 6160"/>
                      <p:cNvPicPr/>
                      <p:nvPr/>
                    </p:nvPicPr>
                    <p:blipFill>
                      <a:blip r:embed="rId2"/>
                      <a:stretch>
                        <a:fillRect/>
                      </a:stretch>
                    </p:blipFill>
                    <p:spPr>
                      <a:xfrm>
                        <a:off x="839508" y="1676400"/>
                        <a:ext cx="2437092" cy="940500"/>
                      </a:xfrm>
                      <a:prstGeom prst="rect">
                        <a:avLst/>
                      </a:prstGeom>
                    </p:spPr>
                  </p:pic>
                </p:oleObj>
              </mc:Fallback>
            </mc:AlternateContent>
          </a:graphicData>
        </a:graphic>
      </p:graphicFrame>
      <p:sp>
        <p:nvSpPr>
          <p:cNvPr id="4" name="Content Placeholder 4"/>
          <p:cNvSpPr>
            <a:spLocks noGrp="1"/>
          </p:cNvSpPr>
          <p:nvPr>
            <p:ph idx="13"/>
          </p:nvPr>
        </p:nvSpPr>
        <p:spPr>
          <a:xfrm>
            <a:off x="457200" y="2590800"/>
            <a:ext cx="8229600" cy="762000"/>
          </a:xfrm>
        </p:spPr>
        <p:txBody>
          <a:bodyPr/>
          <a:lstStyle/>
          <a:p>
            <a:pPr lvl="0">
              <a:spcBef>
                <a:spcPts val="0"/>
              </a:spcBef>
              <a:spcAft>
                <a:spcPts val="400"/>
              </a:spcAft>
            </a:pP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Find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endPar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0">
              <a:spcBef>
                <a:spcPts val="0"/>
              </a:spcBef>
              <a:spcAft>
                <a:spcPts val="400"/>
              </a:spcAft>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a:t>
            </a:r>
            <a:endPar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Object 5"/>
          <p:cNvGraphicFramePr>
            <a:graphicFrameLocks noChangeAspect="1"/>
          </p:cNvGraphicFramePr>
          <p:nvPr/>
        </p:nvGraphicFramePr>
        <p:xfrm>
          <a:off x="839788" y="3375025"/>
          <a:ext cx="3884612" cy="1882775"/>
        </p:xfrm>
        <a:graphic>
          <a:graphicData uri="http://schemas.openxmlformats.org/presentationml/2006/ole">
            <mc:AlternateContent xmlns:mc="http://schemas.openxmlformats.org/markup-compatibility/2006">
              <mc:Choice xmlns:v="urn:schemas-microsoft-com:vml" Requires="v">
                <p:oleObj spid="_x0000_s6162" name="Equation" r:id="rId3" imgW="49072800" imgH="23774400" progId="Equation.DSMT4">
                  <p:embed/>
                </p:oleObj>
              </mc:Choice>
              <mc:Fallback>
                <p:oleObj name="Equation" r:id="rId3" imgW="49072800" imgH="23774400" progId="Equation.DSMT4">
                  <p:embed/>
                  <p:pic>
                    <p:nvPicPr>
                      <p:cNvPr id="0" name="Object 7"/>
                      <p:cNvPicPr/>
                      <p:nvPr/>
                    </p:nvPicPr>
                    <p:blipFill>
                      <a:blip r:embed="rId4"/>
                      <a:stretch>
                        <a:fillRect/>
                      </a:stretch>
                    </p:blipFill>
                    <p:spPr>
                      <a:xfrm>
                        <a:off x="839788" y="3375025"/>
                        <a:ext cx="3884612" cy="1882775"/>
                      </a:xfrm>
                      <a:prstGeom prst="rect">
                        <a:avLst/>
                      </a:prstGeom>
                    </p:spPr>
                  </p:pic>
                </p:oleObj>
              </mc:Fallback>
            </mc:AlternateContent>
          </a:graphicData>
        </a:graphic>
      </p:graphicFrame>
      <p:sp>
        <p:nvSpPr>
          <p:cNvPr id="5" name="Content Placeholder 6"/>
          <p:cNvSpPr>
            <a:spLocks noGrp="1"/>
          </p:cNvSpPr>
          <p:nvPr>
            <p:ph idx="14"/>
          </p:nvPr>
        </p:nvSpPr>
        <p:spPr>
          <a:xfrm>
            <a:off x="457200" y="5257800"/>
            <a:ext cx="8229600" cy="1447800"/>
          </a:xfrm>
          <a:ln>
            <a:solidFill>
              <a:srgbClr val="FF0000"/>
            </a:solidFill>
          </a:ln>
        </p:spPr>
        <p:txBody>
          <a:bodyPr/>
          <a:lstStyle/>
          <a:p>
            <a:pPr lvl="0">
              <a:spcBef>
                <a:spcPts val="0"/>
              </a:spcBef>
              <a:spcAft>
                <a:spcPts val="400"/>
              </a:spcAft>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Give a recursive definition of the factorial function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0">
              <a:spcBef>
                <a:spcPts val="0"/>
              </a:spcBef>
              <a:spcAft>
                <a:spcPts val="400"/>
              </a:spcAft>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a:t>
            </a:r>
            <a:endPar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Object 7"/>
          <p:cNvGraphicFramePr>
            <a:graphicFrameLocks noChangeAspect="1"/>
          </p:cNvGraphicFramePr>
          <p:nvPr/>
        </p:nvGraphicFramePr>
        <p:xfrm>
          <a:off x="1752600" y="5638800"/>
          <a:ext cx="2727325" cy="939800"/>
        </p:xfrm>
        <a:graphic>
          <a:graphicData uri="http://schemas.openxmlformats.org/presentationml/2006/ole">
            <mc:AlternateContent xmlns:mc="http://schemas.openxmlformats.org/markup-compatibility/2006">
              <mc:Choice xmlns:v="urn:schemas-microsoft-com:vml" Requires="v">
                <p:oleObj spid="_x0000_s6163" name="Equation" r:id="rId5" imgW="34442400" imgH="11887200" progId="Equation.DSMT4">
                  <p:embed/>
                </p:oleObj>
              </mc:Choice>
              <mc:Fallback>
                <p:oleObj name="Equation" r:id="rId5" imgW="34442400" imgH="11887200" progId="Equation.DSMT4">
                  <p:embed/>
                  <p:pic>
                    <p:nvPicPr>
                      <p:cNvPr id="0" name="Object 7"/>
                      <p:cNvPicPr/>
                      <p:nvPr/>
                    </p:nvPicPr>
                    <p:blipFill>
                      <a:blip r:embed="rId6"/>
                      <a:stretch>
                        <a:fillRect/>
                      </a:stretch>
                    </p:blipFill>
                    <p:spPr>
                      <a:xfrm>
                        <a:off x="1752600" y="5638800"/>
                        <a:ext cx="2727325" cy="939800"/>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Functions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5105400"/>
          </a:xfrm>
          <a:ln>
            <a:solidFill>
              <a:srgbClr val="FF0000"/>
            </a:solidFill>
          </a:ln>
        </p:spPr>
        <p:txBody>
          <a:bodyPr/>
          <a:lstStyle/>
          <a:p>
            <a:pPr lvl="0"/>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8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Give a recursive definition of:</a:t>
            </a:r>
            <a:endParaRPr lang="en-US" sz="28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Object 3"/>
          <p:cNvGraphicFramePr>
            <a:graphicFrameLocks noChangeAspect="1"/>
          </p:cNvGraphicFramePr>
          <p:nvPr/>
        </p:nvGraphicFramePr>
        <p:xfrm>
          <a:off x="3505200" y="1785000"/>
          <a:ext cx="983700" cy="1110600"/>
        </p:xfrm>
        <a:graphic>
          <a:graphicData uri="http://schemas.openxmlformats.org/presentationml/2006/ole">
            <mc:AlternateContent xmlns:mc="http://schemas.openxmlformats.org/markup-compatibility/2006">
              <mc:Choice xmlns:v="urn:schemas-microsoft-com:vml" Requires="v">
                <p:oleObj spid="_x0000_s7180" name="Equation" r:id="rId1" imgW="9448800" imgH="10668000" progId="Equation.DSMT4">
                  <p:embed/>
                </p:oleObj>
              </mc:Choice>
              <mc:Fallback>
                <p:oleObj name="Equation" r:id="rId1" imgW="9448800" imgH="10668000" progId="Equation.DSMT4">
                  <p:embed/>
                  <p:pic>
                    <p:nvPicPr>
                      <p:cNvPr id="0" name="Object 3"/>
                      <p:cNvPicPr/>
                      <p:nvPr/>
                    </p:nvPicPr>
                    <p:blipFill>
                      <a:blip r:embed="rId2"/>
                      <a:stretch>
                        <a:fillRect/>
                      </a:stretch>
                    </p:blipFill>
                    <p:spPr>
                      <a:xfrm>
                        <a:off x="3505200" y="1785000"/>
                        <a:ext cx="983700" cy="1110600"/>
                      </a:xfrm>
                      <a:prstGeom prst="rect">
                        <a:avLst/>
                      </a:prstGeom>
                    </p:spPr>
                  </p:pic>
                </p:oleObj>
              </mc:Fallback>
            </mc:AlternateContent>
          </a:graphicData>
        </a:graphic>
      </p:graphicFrame>
      <p:sp>
        <p:nvSpPr>
          <p:cNvPr id="4" name="Content Placeholder 4"/>
          <p:cNvSpPr>
            <a:spLocks noGrp="1"/>
          </p:cNvSpPr>
          <p:nvPr>
            <p:ph idx="13"/>
          </p:nvPr>
        </p:nvSpPr>
        <p:spPr>
          <a:xfrm>
            <a:off x="457200" y="2956560"/>
            <a:ext cx="6934200" cy="548640"/>
          </a:xfrm>
        </p:spPr>
        <p:txBody>
          <a:bodyPr/>
          <a:lstStyle/>
          <a:p>
            <a:pPr lvl="0"/>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8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first part of the definition is</a:t>
            </a:r>
            <a:endParaRPr lang="en-US" sz="28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Object 5"/>
          <p:cNvGraphicFramePr>
            <a:graphicFrameLocks noChangeAspect="1"/>
          </p:cNvGraphicFramePr>
          <p:nvPr/>
        </p:nvGraphicFramePr>
        <p:xfrm>
          <a:off x="3505200" y="3505200"/>
          <a:ext cx="1714500" cy="1110600"/>
        </p:xfrm>
        <a:graphic>
          <a:graphicData uri="http://schemas.openxmlformats.org/presentationml/2006/ole">
            <mc:AlternateContent xmlns:mc="http://schemas.openxmlformats.org/markup-compatibility/2006">
              <mc:Choice xmlns:v="urn:schemas-microsoft-com:vml" Requires="v">
                <p:oleObj spid="_x0000_s7181" name="Equation" r:id="rId3" imgW="16459200" imgH="10668000" progId="Equation.DSMT4">
                  <p:embed/>
                </p:oleObj>
              </mc:Choice>
              <mc:Fallback>
                <p:oleObj name="Equation" r:id="rId3" imgW="16459200" imgH="10668000" progId="Equation.DSMT4">
                  <p:embed/>
                  <p:pic>
                    <p:nvPicPr>
                      <p:cNvPr id="0" name="Object 4"/>
                      <p:cNvPicPr/>
                      <p:nvPr/>
                    </p:nvPicPr>
                    <p:blipFill>
                      <a:blip r:embed="rId4"/>
                      <a:stretch>
                        <a:fillRect/>
                      </a:stretch>
                    </p:blipFill>
                    <p:spPr>
                      <a:xfrm>
                        <a:off x="3505200" y="3505200"/>
                        <a:ext cx="1714500" cy="1110600"/>
                      </a:xfrm>
                      <a:prstGeom prst="rect">
                        <a:avLst/>
                      </a:prstGeom>
                    </p:spPr>
                  </p:pic>
                </p:oleObj>
              </mc:Fallback>
            </mc:AlternateContent>
          </a:graphicData>
        </a:graphic>
      </p:graphicFrame>
      <p:sp>
        <p:nvSpPr>
          <p:cNvPr id="5" name="Content Placeholder 6"/>
          <p:cNvSpPr>
            <a:spLocks noGrp="1"/>
          </p:cNvSpPr>
          <p:nvPr>
            <p:ph idx="14"/>
          </p:nvPr>
        </p:nvSpPr>
        <p:spPr>
          <a:xfrm>
            <a:off x="457200" y="4937760"/>
            <a:ext cx="3048000" cy="548640"/>
          </a:xfrm>
        </p:spPr>
        <p:txBody>
          <a:bodyPr/>
          <a:lstStyle/>
          <a:p>
            <a:pPr lvl="0"/>
            <a:r>
              <a:rPr lang="en-US" sz="28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second part is</a:t>
            </a:r>
            <a:endParaRPr lang="en-US" sz="28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0" name="Object 7"/>
              <p:cNvSpPr txBox="1"/>
              <p:nvPr/>
            </p:nvSpPr>
            <p:spPr>
              <a:xfrm>
                <a:off x="3505200" y="4889500"/>
                <a:ext cx="3778250" cy="1174750"/>
              </a:xfrm>
              <a:prstGeom prst="rect">
                <a:avLst/>
              </a:prstGeom>
            </p:spPr>
            <p:txBody>
              <a:bodyPr>
                <a:normAutofit/>
              </a:bodyPr>
              <a:lstStyle/>
              <a:p>
                <a14:m>
                  <m:oMathPara xmlns:m="http://schemas.openxmlformats.org/officeDocument/2006/math">
                    <m:oMathParaPr>
                      <m:jc m:val="left"/>
                    </m:oMathParaPr>
                    <m:oMath xmlns:m="http://schemas.openxmlformats.org/officeDocument/2006/math">
                      <m:nary>
                        <m:naryPr>
                          <m:chr m:val="∑"/>
                          <m:ctrlPr>
                            <a:rPr lang="zh-CN" altLang="en-US" sz="2000" i="1" smtClean="0">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0</m:t>
                          </m:r>
                        </m:sub>
                        <m:sup>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𝑘</m:t>
                              </m:r>
                            </m:sub>
                          </m:sSub>
                        </m:e>
                      </m:nary>
                      <m:r>
                        <a:rPr lang="zh-CN" altLang="en-US" sz="2000" i="1">
                          <a:solidFill>
                            <a:srgbClr val="000000"/>
                          </a:solidFill>
                          <a:latin typeface="Cambria Math" panose="02040503050406030204" pitchFamily="18" charset="0"/>
                        </a:rPr>
                        <m:t>=</m:t>
                      </m:r>
                      <m:d>
                        <m:dPr>
                          <m:ctrlPr>
                            <a:rPr lang="zh-CN" altLang="en-US" sz="2000" i="1">
                              <a:solidFill>
                                <a:srgbClr val="000000"/>
                              </a:solidFill>
                              <a:latin typeface="Cambria Math" panose="02040503050406030204" pitchFamily="18" charset="0"/>
                            </a:rPr>
                          </m:ctrlPr>
                        </m:dPr>
                        <m:e>
                          <m:nary>
                            <m:naryPr>
                              <m:chr m:val="∑"/>
                              <m:ctrlPr>
                                <a:rPr lang="zh-CN" altLang="en-US" sz="2000" i="1">
                                  <a:solidFill>
                                    <a:srgbClr val="000000"/>
                                  </a:solidFill>
                                  <a:latin typeface="Cambria Math" panose="02040503050406030204" pitchFamily="18" charset="0"/>
                                </a:rPr>
                              </m:ctrlPr>
                            </m:naryPr>
                            <m:sub>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0</m:t>
                              </m:r>
                            </m:sub>
                            <m:sup>
                              <m:r>
                                <a:rPr lang="zh-CN" altLang="en-US" sz="2000" i="1">
                                  <a:solidFill>
                                    <a:srgbClr val="000000"/>
                                  </a:solidFill>
                                  <a:latin typeface="Cambria Math" panose="02040503050406030204" pitchFamily="18" charset="0"/>
                                </a:rPr>
                                <m:t>𝑛</m:t>
                              </m:r>
                            </m:sup>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𝑘</m:t>
                                  </m:r>
                                </m:sub>
                              </m:sSub>
                            </m:e>
                          </m:nary>
                        </m:e>
                      </m:d>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en-US" altLang="zh-CN" sz="2000" b="0" i="1" smtClean="0">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oMath>
                  </m:oMathPara>
                </a14:m>
                <a:endParaRPr lang="zh-CN" altLang="en-US" dirty="0"/>
              </a:p>
            </p:txBody>
          </p:sp>
        </mc:Choice>
        <mc:Fallback>
          <p:sp>
            <p:nvSpPr>
              <p:cNvPr id="10" name="Object 7"/>
              <p:cNvSpPr txBox="1">
                <a:spLocks noRot="1" noChangeAspect="1" noMove="1" noResize="1" noEditPoints="1" noAdjustHandles="1" noChangeArrowheads="1" noChangeShapeType="1" noTextEdit="1"/>
              </p:cNvSpPr>
              <p:nvPr/>
            </p:nvSpPr>
            <p:spPr>
              <a:xfrm>
                <a:off x="3505200" y="4889500"/>
                <a:ext cx="3778250" cy="1174750"/>
              </a:xfrm>
              <a:prstGeom prst="rect">
                <a:avLst/>
              </a:prstGeom>
              <a:blipFill rotWithShape="1">
                <a:blip r:embed="rId5"/>
                <a:stretch>
                  <a:fillRect/>
                </a:stretch>
              </a:blipFill>
            </p:spPr>
            <p:txBody>
              <a:bodyPr/>
              <a:lstStyle/>
              <a:p>
                <a:r>
                  <a:rPr lang="zh-CN" altLang="en-US">
                    <a:noFill/>
                  </a:rPr>
                  <a:t> </a:t>
                </a:r>
              </a:p>
            </p:txBody>
          </p:sp>
        </mc:Fallback>
      </mc:AlternateContent>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Fibonacci Numbers </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斐波那契数</a:t>
            </a:r>
            <a:r>
              <a:rPr lang="en-US" altLang="zh-CN"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5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4"/>
          <p:cNvSpPr>
            <a:spLocks noGrp="1"/>
          </p:cNvSpPr>
          <p:nvPr>
            <p:ph idx="14"/>
          </p:nvPr>
        </p:nvSpPr>
        <p:spPr>
          <a:xfrm>
            <a:off x="457200" y="1295400"/>
            <a:ext cx="6705600" cy="838200"/>
          </a:xfrm>
        </p:spPr>
        <p:txBody>
          <a:bodyPr/>
          <a:lstStyle/>
          <a:p>
            <a:pPr lvl="0"/>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 </a:t>
            </a:r>
            <a:r>
              <a:rPr lang="en-US" sz="2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Fibonacci numbers are defined as follows:</a:t>
            </a:r>
            <a:endParaRPr lang="en-US" sz="20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graphicFrame>
        <p:nvGraphicFramePr>
          <p:cNvPr id="13" name="Object 5"/>
          <p:cNvGraphicFramePr>
            <a:graphicFrameLocks noChangeAspect="1"/>
          </p:cNvGraphicFramePr>
          <p:nvPr/>
        </p:nvGraphicFramePr>
        <p:xfrm>
          <a:off x="2209800" y="2221626"/>
          <a:ext cx="2066925" cy="1508125"/>
        </p:xfrm>
        <a:graphic>
          <a:graphicData uri="http://schemas.openxmlformats.org/presentationml/2006/ole">
            <mc:AlternateContent xmlns:mc="http://schemas.openxmlformats.org/markup-compatibility/2006">
              <mc:Choice xmlns:v="urn:schemas-microsoft-com:vml" Requires="v">
                <p:oleObj spid="_x0000_s8204" name="Equation" r:id="rId1" imgW="22555200" imgH="16459200" progId="Equation.DSMT4">
                  <p:embed/>
                </p:oleObj>
              </mc:Choice>
              <mc:Fallback>
                <p:oleObj name="Equation" r:id="rId1" imgW="22555200" imgH="16459200" progId="Equation.DSMT4">
                  <p:embed/>
                  <p:pic>
                    <p:nvPicPr>
                      <p:cNvPr id="0" name="Object 5"/>
                      <p:cNvPicPr/>
                      <p:nvPr/>
                    </p:nvPicPr>
                    <p:blipFill>
                      <a:blip r:embed="rId2"/>
                      <a:stretch>
                        <a:fillRect/>
                      </a:stretch>
                    </p:blipFill>
                    <p:spPr>
                      <a:xfrm>
                        <a:off x="2209800" y="2221626"/>
                        <a:ext cx="2066925" cy="1508125"/>
                      </a:xfrm>
                      <a:prstGeom prst="rect">
                        <a:avLst/>
                      </a:prstGeom>
                    </p:spPr>
                  </p:pic>
                </p:oleObj>
              </mc:Fallback>
            </mc:AlternateContent>
          </a:graphicData>
        </a:graphic>
      </p:graphicFrame>
      <p:sp>
        <p:nvSpPr>
          <p:cNvPr id="6" name="Content Placeholder 6"/>
          <p:cNvSpPr>
            <a:spLocks noGrp="1"/>
          </p:cNvSpPr>
          <p:nvPr>
            <p:ph idx="15"/>
          </p:nvPr>
        </p:nvSpPr>
        <p:spPr>
          <a:xfrm>
            <a:off x="457200" y="3794760"/>
            <a:ext cx="3048000" cy="548640"/>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Find</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4" name="Object 7"/>
          <p:cNvGraphicFramePr>
            <a:graphicFrameLocks noChangeAspect="1"/>
          </p:cNvGraphicFramePr>
          <p:nvPr/>
        </p:nvGraphicFramePr>
        <p:xfrm>
          <a:off x="2133600" y="4416185"/>
          <a:ext cx="3100388" cy="2011362"/>
        </p:xfrm>
        <a:graphic>
          <a:graphicData uri="http://schemas.openxmlformats.org/presentationml/2006/ole">
            <mc:AlternateContent xmlns:mc="http://schemas.openxmlformats.org/markup-compatibility/2006">
              <mc:Choice xmlns:v="urn:schemas-microsoft-com:vml" Requires="v">
                <p:oleObj spid="_x0000_s8205" name="Equation" r:id="rId3" imgW="33832800" imgH="21945600" progId="Equation.DSMT4">
                  <p:embed/>
                </p:oleObj>
              </mc:Choice>
              <mc:Fallback>
                <p:oleObj name="Equation" r:id="rId3" imgW="33832800" imgH="21945600" progId="Equation.DSMT4">
                  <p:embed/>
                  <p:pic>
                    <p:nvPicPr>
                      <p:cNvPr id="0" name="Object 5"/>
                      <p:cNvPicPr/>
                      <p:nvPr/>
                    </p:nvPicPr>
                    <p:blipFill>
                      <a:blip r:embed="rId4"/>
                      <a:stretch>
                        <a:fillRect/>
                      </a:stretch>
                    </p:blipFill>
                    <p:spPr>
                      <a:xfrm>
                        <a:off x="2133600" y="4416185"/>
                        <a:ext cx="3100388" cy="2011362"/>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endParaRPr lang="en-US" dirty="0"/>
          </a:p>
        </p:txBody>
      </p:sp>
      <p:sp>
        <p:nvSpPr>
          <p:cNvPr id="3" name="Content Placeholder 2"/>
          <p:cNvSpPr>
            <a:spLocks noGrp="1"/>
          </p:cNvSpPr>
          <p:nvPr>
            <p:ph idx="1"/>
          </p:nvPr>
        </p:nvSpPr>
        <p:spPr>
          <a:xfrm>
            <a:off x="457200" y="1295400"/>
            <a:ext cx="3566160" cy="365760"/>
          </a:xfrm>
        </p:spPr>
        <p:txBody>
          <a:bodyPr/>
          <a:lstStyle/>
          <a:p>
            <a:r>
              <a:rPr lang="en-US" sz="2000" b="1" dirty="0">
                <a:solidFill>
                  <a:srgbClr val="FF0000"/>
                </a:solidFill>
              </a:rPr>
              <a:t>Example</a:t>
            </a:r>
            <a:r>
              <a:rPr lang="en-US" sz="2000" dirty="0">
                <a:solidFill>
                  <a:prstClr val="black"/>
                </a:solidFill>
              </a:rPr>
              <a:t>: Show that whenever</a:t>
            </a:r>
            <a:endParaRPr lang="en-US" dirty="0"/>
          </a:p>
        </p:txBody>
      </p:sp>
      <p:graphicFrame>
        <p:nvGraphicFramePr>
          <p:cNvPr id="17" name="Object 3"/>
          <p:cNvGraphicFramePr>
            <a:graphicFrameLocks noChangeAspect="1"/>
          </p:cNvGraphicFramePr>
          <p:nvPr/>
        </p:nvGraphicFramePr>
        <p:xfrm>
          <a:off x="3962400" y="1301568"/>
          <a:ext cx="1727064" cy="410040"/>
        </p:xfrm>
        <a:graphic>
          <a:graphicData uri="http://schemas.openxmlformats.org/presentationml/2006/ole">
            <mc:AlternateContent xmlns:mc="http://schemas.openxmlformats.org/markup-compatibility/2006">
              <mc:Choice xmlns:v="urn:schemas-microsoft-com:vml" Requires="v">
                <p:oleObj spid="_x0000_s9263" name="Equation" r:id="rId1" imgW="24384000" imgH="5791200" progId="Equation.DSMT4">
                  <p:embed/>
                </p:oleObj>
              </mc:Choice>
              <mc:Fallback>
                <p:oleObj name="Equation" r:id="rId1" imgW="24384000" imgH="5791200" progId="Equation.DSMT4">
                  <p:embed/>
                  <p:pic>
                    <p:nvPicPr>
                      <p:cNvPr id="0" name="Object 3"/>
                      <p:cNvPicPr/>
                      <p:nvPr/>
                    </p:nvPicPr>
                    <p:blipFill>
                      <a:blip r:embed="rId2"/>
                      <a:stretch>
                        <a:fillRect/>
                      </a:stretch>
                    </p:blipFill>
                    <p:spPr>
                      <a:xfrm>
                        <a:off x="3962400" y="1301568"/>
                        <a:ext cx="1727064" cy="410040"/>
                      </a:xfrm>
                      <a:prstGeom prst="rect">
                        <a:avLst/>
                      </a:prstGeom>
                    </p:spPr>
                  </p:pic>
                </p:oleObj>
              </mc:Fallback>
            </mc:AlternateContent>
          </a:graphicData>
        </a:graphic>
      </p:graphicFrame>
      <p:sp>
        <p:nvSpPr>
          <p:cNvPr id="4" name="Content Placeholder 4"/>
          <p:cNvSpPr>
            <a:spLocks noGrp="1"/>
          </p:cNvSpPr>
          <p:nvPr>
            <p:ph idx="13"/>
          </p:nvPr>
        </p:nvSpPr>
        <p:spPr>
          <a:xfrm>
            <a:off x="5638800" y="1295400"/>
            <a:ext cx="914400" cy="365760"/>
          </a:xfrm>
        </p:spPr>
        <p:txBody>
          <a:bodyPr/>
          <a:lstStyle/>
          <a:p>
            <a:r>
              <a:rPr lang="en-US" sz="2000" dirty="0">
                <a:solidFill>
                  <a:prstClr val="black"/>
                </a:solidFill>
              </a:rPr>
              <a:t>where</a:t>
            </a:r>
            <a:endParaRPr lang="en-US" dirty="0"/>
          </a:p>
        </p:txBody>
      </p:sp>
      <p:graphicFrame>
        <p:nvGraphicFramePr>
          <p:cNvPr id="18" name="Object 5"/>
          <p:cNvGraphicFramePr>
            <a:graphicFrameLocks noChangeAspect="1"/>
          </p:cNvGraphicFramePr>
          <p:nvPr/>
        </p:nvGraphicFramePr>
        <p:xfrm>
          <a:off x="6492875" y="1247775"/>
          <a:ext cx="1663700" cy="517525"/>
        </p:xfrm>
        <a:graphic>
          <a:graphicData uri="http://schemas.openxmlformats.org/presentationml/2006/ole">
            <mc:AlternateContent xmlns:mc="http://schemas.openxmlformats.org/markup-compatibility/2006">
              <mc:Choice xmlns:v="urn:schemas-microsoft-com:vml" Requires="v">
                <p:oleObj spid="_x0000_s9264" name="Equation" r:id="rId3" imgW="23469600" imgH="7315200" progId="Equation.DSMT4">
                  <p:embed/>
                </p:oleObj>
              </mc:Choice>
              <mc:Fallback>
                <p:oleObj name="Equation" r:id="rId3" imgW="23469600" imgH="7315200" progId="Equation.DSMT4">
                  <p:embed/>
                  <p:pic>
                    <p:nvPicPr>
                      <p:cNvPr id="0" name="Object 5"/>
                      <p:cNvPicPr/>
                      <p:nvPr/>
                    </p:nvPicPr>
                    <p:blipFill>
                      <a:blip r:embed="rId4"/>
                      <a:stretch>
                        <a:fillRect/>
                      </a:stretch>
                    </p:blipFill>
                    <p:spPr>
                      <a:xfrm>
                        <a:off x="6492875" y="1247775"/>
                        <a:ext cx="1663700" cy="517525"/>
                      </a:xfrm>
                      <a:prstGeom prst="rect">
                        <a:avLst/>
                      </a:prstGeom>
                    </p:spPr>
                  </p:pic>
                </p:oleObj>
              </mc:Fallback>
            </mc:AlternateContent>
          </a:graphicData>
        </a:graphic>
      </p:graphicFrame>
      <p:sp>
        <p:nvSpPr>
          <p:cNvPr id="5" name="Content Placeholder 6"/>
          <p:cNvSpPr>
            <a:spLocks noGrp="1"/>
          </p:cNvSpPr>
          <p:nvPr>
            <p:ph idx="14"/>
          </p:nvPr>
        </p:nvSpPr>
        <p:spPr>
          <a:xfrm>
            <a:off x="457200" y="1691640"/>
            <a:ext cx="4023360" cy="365760"/>
          </a:xfrm>
        </p:spPr>
        <p:txBody>
          <a:bodyPr/>
          <a:lstStyle/>
          <a:p>
            <a:r>
              <a:rPr lang="en-US" sz="2000" b="1" dirty="0">
                <a:solidFill>
                  <a:srgbClr val="FF0000"/>
                </a:solidFill>
                <a:ea typeface="Cambria Math" panose="02040503050406030204"/>
              </a:rPr>
              <a:t>Solution</a:t>
            </a:r>
            <a:r>
              <a:rPr lang="en-US" sz="2000" dirty="0">
                <a:solidFill>
                  <a:prstClr val="black"/>
                </a:solidFill>
                <a:ea typeface="Cambria Math" panose="02040503050406030204"/>
              </a:rPr>
              <a:t>:  Let </a:t>
            </a:r>
            <a:r>
              <a:rPr lang="en-US" sz="2000" i="1" dirty="0">
                <a:solidFill>
                  <a:prstClr val="black"/>
                </a:solidFill>
                <a:ea typeface="Cambria Math" panose="02040503050406030204"/>
              </a:rPr>
              <a:t>P</a:t>
            </a:r>
            <a:r>
              <a:rPr lang="en-US" sz="2000" dirty="0">
                <a:solidFill>
                  <a:prstClr val="black"/>
                </a:solidFill>
                <a:ea typeface="Cambria Math" panose="02040503050406030204"/>
              </a:rPr>
              <a:t>(</a:t>
            </a:r>
            <a:r>
              <a:rPr lang="en-US" sz="2000" i="1" dirty="0">
                <a:solidFill>
                  <a:prstClr val="black"/>
                </a:solidFill>
                <a:ea typeface="Cambria Math" panose="02040503050406030204"/>
              </a:rPr>
              <a:t>n</a:t>
            </a:r>
            <a:r>
              <a:rPr lang="en-US" sz="2000" dirty="0">
                <a:solidFill>
                  <a:prstClr val="black"/>
                </a:solidFill>
                <a:ea typeface="Cambria Math" panose="02040503050406030204"/>
              </a:rPr>
              <a:t>) be the statement</a:t>
            </a:r>
            <a:endParaRPr lang="en-US" dirty="0"/>
          </a:p>
        </p:txBody>
      </p:sp>
      <p:graphicFrame>
        <p:nvGraphicFramePr>
          <p:cNvPr id="19" name="Object 7"/>
          <p:cNvGraphicFramePr>
            <a:graphicFrameLocks noChangeAspect="1"/>
          </p:cNvGraphicFramePr>
          <p:nvPr/>
        </p:nvGraphicFramePr>
        <p:xfrm>
          <a:off x="4292600" y="1693863"/>
          <a:ext cx="1079500" cy="409575"/>
        </p:xfrm>
        <a:graphic>
          <a:graphicData uri="http://schemas.openxmlformats.org/presentationml/2006/ole">
            <mc:AlternateContent xmlns:mc="http://schemas.openxmlformats.org/markup-compatibility/2006">
              <mc:Choice xmlns:v="urn:schemas-microsoft-com:vml" Requires="v">
                <p:oleObj spid="_x0000_s9265" name="Equation" r:id="rId5" imgW="15240000" imgH="5791200" progId="Equation.DSMT4">
                  <p:embed/>
                </p:oleObj>
              </mc:Choice>
              <mc:Fallback>
                <p:oleObj name="Equation" r:id="rId5" imgW="15240000" imgH="5791200" progId="Equation.DSMT4">
                  <p:embed/>
                  <p:pic>
                    <p:nvPicPr>
                      <p:cNvPr id="0" name="Object 7"/>
                      <p:cNvPicPr/>
                      <p:nvPr/>
                    </p:nvPicPr>
                    <p:blipFill>
                      <a:blip r:embed="rId6"/>
                      <a:stretch>
                        <a:fillRect/>
                      </a:stretch>
                    </p:blipFill>
                    <p:spPr>
                      <a:xfrm>
                        <a:off x="4292600" y="1693863"/>
                        <a:ext cx="1079500" cy="409575"/>
                      </a:xfrm>
                      <a:prstGeom prst="rect">
                        <a:avLst/>
                      </a:prstGeom>
                    </p:spPr>
                  </p:pic>
                </p:oleObj>
              </mc:Fallback>
            </mc:AlternateContent>
          </a:graphicData>
        </a:graphic>
      </p:graphicFrame>
      <p:sp>
        <p:nvSpPr>
          <p:cNvPr id="6" name="Content Placeholder 8"/>
          <p:cNvSpPr>
            <a:spLocks noGrp="1"/>
          </p:cNvSpPr>
          <p:nvPr>
            <p:ph idx="15"/>
          </p:nvPr>
        </p:nvSpPr>
        <p:spPr>
          <a:xfrm>
            <a:off x="457200" y="2057400"/>
            <a:ext cx="7848600" cy="822960"/>
          </a:xfrm>
        </p:spPr>
        <p:txBody>
          <a:bodyPr/>
          <a:lstStyle/>
          <a:p>
            <a:pPr lvl="0">
              <a:spcBef>
                <a:spcPts val="600"/>
              </a:spcBef>
            </a:pPr>
            <a:r>
              <a:rPr lang="en-US" sz="2000" dirty="0">
                <a:solidFill>
                  <a:prstClr val="black"/>
                </a:solidFill>
                <a:ea typeface="Cambria Math" panose="02040503050406030204"/>
              </a:rPr>
              <a:t>Use strong induction to show that </a:t>
            </a:r>
            <a:r>
              <a:rPr lang="en-US" sz="2000" i="1" dirty="0">
                <a:solidFill>
                  <a:prstClr val="black"/>
                </a:solidFill>
                <a:ea typeface="Cambria Math" panose="02040503050406030204"/>
              </a:rPr>
              <a:t>P</a:t>
            </a:r>
            <a:r>
              <a:rPr lang="en-US" sz="2000" dirty="0">
                <a:solidFill>
                  <a:prstClr val="black"/>
                </a:solidFill>
                <a:ea typeface="Cambria Math" panose="02040503050406030204"/>
              </a:rPr>
              <a:t>(</a:t>
            </a:r>
            <a:r>
              <a:rPr lang="en-US" sz="2000" i="1" dirty="0">
                <a:solidFill>
                  <a:prstClr val="black"/>
                </a:solidFill>
                <a:ea typeface="Cambria Math" panose="02040503050406030204"/>
              </a:rPr>
              <a:t>n</a:t>
            </a:r>
            <a:r>
              <a:rPr lang="en-US" sz="2000" dirty="0">
                <a:solidFill>
                  <a:prstClr val="black"/>
                </a:solidFill>
                <a:ea typeface="Cambria Math" panose="02040503050406030204"/>
              </a:rPr>
              <a:t>) is true whenever  </a:t>
            </a:r>
            <a:r>
              <a:rPr lang="en-US" sz="2000" i="1" dirty="0">
                <a:solidFill>
                  <a:prstClr val="black"/>
                </a:solidFill>
                <a:ea typeface="Cambria Math" panose="02040503050406030204"/>
              </a:rPr>
              <a:t>n</a:t>
            </a:r>
            <a:r>
              <a:rPr lang="en-US" sz="2000" dirty="0">
                <a:solidFill>
                  <a:prstClr val="black"/>
                </a:solidFill>
                <a:ea typeface="Cambria Math" panose="02040503050406030204"/>
              </a:rPr>
              <a:t> ≥ 3.</a:t>
            </a:r>
            <a:endParaRPr lang="en-US" sz="2000" dirty="0">
              <a:solidFill>
                <a:prstClr val="black"/>
              </a:solidFill>
              <a:ea typeface="Cambria Math" panose="02040503050406030204"/>
            </a:endParaRPr>
          </a:p>
          <a:p>
            <a:pPr lvl="1">
              <a:spcBef>
                <a:spcPts val="600"/>
              </a:spcBef>
            </a:pPr>
            <a:r>
              <a:rPr lang="en-US" sz="1800" dirty="0">
                <a:solidFill>
                  <a:prstClr val="black"/>
                </a:solidFill>
                <a:ea typeface="Cambria Math" panose="02040503050406030204"/>
              </a:rPr>
              <a:t>BASIS STEP:</a:t>
            </a:r>
            <a:r>
              <a:rPr lang="en-US" sz="1800" i="1" dirty="0">
                <a:solidFill>
                  <a:prstClr val="black"/>
                </a:solidFill>
                <a:ea typeface="Cambria Math" panose="02040503050406030204"/>
              </a:rPr>
              <a:t> P</a:t>
            </a:r>
            <a:r>
              <a:rPr lang="en-US" sz="1800" dirty="0">
                <a:solidFill>
                  <a:prstClr val="black"/>
                </a:solidFill>
                <a:ea typeface="Cambria Math" panose="02040503050406030204"/>
              </a:rPr>
              <a:t>(</a:t>
            </a:r>
            <a:r>
              <a:rPr lang="en-US" sz="1800" dirty="0">
                <a:solidFill>
                  <a:prstClr val="black"/>
                </a:solidFill>
                <a:ea typeface="Cambria Math" panose="02040503050406030204" pitchFamily="18" charset="0"/>
              </a:rPr>
              <a:t>3</a:t>
            </a:r>
            <a:r>
              <a:rPr lang="en-US" sz="1800" dirty="0">
                <a:solidFill>
                  <a:prstClr val="black"/>
                </a:solidFill>
                <a:ea typeface="Cambria Math" panose="02040503050406030204"/>
              </a:rPr>
              <a:t>) holds since</a:t>
            </a:r>
            <a:endParaRPr lang="en-US" dirty="0"/>
          </a:p>
        </p:txBody>
      </p:sp>
      <p:graphicFrame>
        <p:nvGraphicFramePr>
          <p:cNvPr id="20" name="Object 9"/>
          <p:cNvGraphicFramePr>
            <a:graphicFrameLocks noChangeAspect="1"/>
          </p:cNvGraphicFramePr>
          <p:nvPr/>
        </p:nvGraphicFramePr>
        <p:xfrm>
          <a:off x="3684588" y="2525713"/>
          <a:ext cx="1101725" cy="387350"/>
        </p:xfrm>
        <a:graphic>
          <a:graphicData uri="http://schemas.openxmlformats.org/presentationml/2006/ole">
            <mc:AlternateContent xmlns:mc="http://schemas.openxmlformats.org/markup-compatibility/2006">
              <mc:Choice xmlns:v="urn:schemas-microsoft-com:vml" Requires="v">
                <p:oleObj spid="_x0000_s9266" name="Equation" r:id="rId7" imgW="15544800" imgH="5486400" progId="Equation.DSMT4">
                  <p:embed/>
                </p:oleObj>
              </mc:Choice>
              <mc:Fallback>
                <p:oleObj name="Equation" r:id="rId7" imgW="15544800" imgH="5486400" progId="Equation.DSMT4">
                  <p:embed/>
                  <p:pic>
                    <p:nvPicPr>
                      <p:cNvPr id="0" name="Object 9"/>
                      <p:cNvPicPr/>
                      <p:nvPr/>
                    </p:nvPicPr>
                    <p:blipFill>
                      <a:blip r:embed="rId8"/>
                      <a:stretch>
                        <a:fillRect/>
                      </a:stretch>
                    </p:blipFill>
                    <p:spPr>
                      <a:xfrm>
                        <a:off x="3684588" y="2525713"/>
                        <a:ext cx="1101725" cy="387350"/>
                      </a:xfrm>
                      <a:prstGeom prst="rect">
                        <a:avLst/>
                      </a:prstGeom>
                    </p:spPr>
                  </p:pic>
                </p:oleObj>
              </mc:Fallback>
            </mc:AlternateContent>
          </a:graphicData>
        </a:graphic>
      </p:graphicFrame>
      <p:sp>
        <p:nvSpPr>
          <p:cNvPr id="7" name="Content Placeholder 10"/>
          <p:cNvSpPr>
            <a:spLocks noGrp="1"/>
          </p:cNvSpPr>
          <p:nvPr>
            <p:ph idx="16"/>
          </p:nvPr>
        </p:nvSpPr>
        <p:spPr>
          <a:xfrm>
            <a:off x="2019300" y="2895600"/>
            <a:ext cx="1676400" cy="365760"/>
          </a:xfrm>
        </p:spPr>
        <p:txBody>
          <a:bodyPr/>
          <a:lstStyle/>
          <a:p>
            <a:r>
              <a:rPr lang="en-US" sz="1800" i="1" dirty="0">
                <a:solidFill>
                  <a:prstClr val="black"/>
                </a:solidFill>
                <a:ea typeface="Cambria Math" panose="02040503050406030204"/>
              </a:rPr>
              <a:t>P</a:t>
            </a:r>
            <a:r>
              <a:rPr lang="en-US" sz="1800" dirty="0">
                <a:solidFill>
                  <a:prstClr val="black"/>
                </a:solidFill>
                <a:ea typeface="Cambria Math" panose="02040503050406030204"/>
              </a:rPr>
              <a:t>(</a:t>
            </a:r>
            <a:r>
              <a:rPr lang="en-US" sz="1800" dirty="0">
                <a:solidFill>
                  <a:prstClr val="black"/>
                </a:solidFill>
                <a:latin typeface="Cambria Math" panose="02040503050406030204" pitchFamily="18" charset="0"/>
                <a:ea typeface="Cambria Math" panose="02040503050406030204" pitchFamily="18" charset="0"/>
              </a:rPr>
              <a:t>4</a:t>
            </a:r>
            <a:r>
              <a:rPr lang="en-US" sz="1800" dirty="0">
                <a:solidFill>
                  <a:prstClr val="black"/>
                </a:solidFill>
                <a:ea typeface="Cambria Math" panose="02040503050406030204"/>
              </a:rPr>
              <a:t>) holds since</a:t>
            </a:r>
            <a:endParaRPr lang="en-US" dirty="0"/>
          </a:p>
        </p:txBody>
      </p:sp>
      <p:graphicFrame>
        <p:nvGraphicFramePr>
          <p:cNvPr id="21" name="Object 11"/>
          <p:cNvGraphicFramePr>
            <a:graphicFrameLocks noChangeAspect="1"/>
          </p:cNvGraphicFramePr>
          <p:nvPr/>
        </p:nvGraphicFramePr>
        <p:xfrm>
          <a:off x="3679825" y="2819400"/>
          <a:ext cx="2657475" cy="515938"/>
        </p:xfrm>
        <a:graphic>
          <a:graphicData uri="http://schemas.openxmlformats.org/presentationml/2006/ole">
            <mc:AlternateContent xmlns:mc="http://schemas.openxmlformats.org/markup-compatibility/2006">
              <mc:Choice xmlns:v="urn:schemas-microsoft-com:vml" Requires="v">
                <p:oleObj spid="_x0000_s9267" name="Equation" r:id="rId9" imgW="37490400" imgH="7315200" progId="Equation.DSMT4">
                  <p:embed/>
                </p:oleObj>
              </mc:Choice>
              <mc:Fallback>
                <p:oleObj name="Equation" r:id="rId9" imgW="37490400" imgH="7315200" progId="Equation.DSMT4">
                  <p:embed/>
                  <p:pic>
                    <p:nvPicPr>
                      <p:cNvPr id="0" name="Object 11"/>
                      <p:cNvPicPr/>
                      <p:nvPr/>
                    </p:nvPicPr>
                    <p:blipFill>
                      <a:blip r:embed="rId10"/>
                      <a:stretch>
                        <a:fillRect/>
                      </a:stretch>
                    </p:blipFill>
                    <p:spPr>
                      <a:xfrm>
                        <a:off x="3679825" y="2819400"/>
                        <a:ext cx="2657475" cy="515938"/>
                      </a:xfrm>
                      <a:prstGeom prst="rect">
                        <a:avLst/>
                      </a:prstGeom>
                    </p:spPr>
                  </p:pic>
                </p:oleObj>
              </mc:Fallback>
            </mc:AlternateContent>
          </a:graphicData>
        </a:graphic>
      </p:graphicFrame>
      <p:sp>
        <p:nvSpPr>
          <p:cNvPr id="8" name="Content Placeholder 12"/>
          <p:cNvSpPr>
            <a:spLocks noGrp="1"/>
          </p:cNvSpPr>
          <p:nvPr>
            <p:ph idx="17"/>
          </p:nvPr>
        </p:nvSpPr>
        <p:spPr>
          <a:xfrm>
            <a:off x="457200" y="3307080"/>
            <a:ext cx="8229600" cy="731520"/>
          </a:xfrm>
        </p:spPr>
        <p:txBody>
          <a:bodyPr/>
          <a:lstStyle/>
          <a:p>
            <a:pPr lvl="1">
              <a:spcBef>
                <a:spcPts val="600"/>
              </a:spcBef>
            </a:pPr>
            <a:r>
              <a:rPr lang="en-US" sz="1800" dirty="0">
                <a:solidFill>
                  <a:prstClr val="black"/>
                </a:solidFill>
                <a:ea typeface="Cambria Math" panose="02040503050406030204"/>
              </a:rPr>
              <a:t>INDUCTIVE STEP: Assume that </a:t>
            </a:r>
            <a:r>
              <a:rPr lang="en-US" sz="1800" i="1" dirty="0">
                <a:solidFill>
                  <a:prstClr val="black"/>
                </a:solidFill>
                <a:ea typeface="Cambria Math" panose="02040503050406030204"/>
              </a:rPr>
              <a:t>P</a:t>
            </a:r>
            <a:r>
              <a:rPr lang="en-US" sz="1800" dirty="0">
                <a:solidFill>
                  <a:prstClr val="black"/>
                </a:solidFill>
                <a:ea typeface="Cambria Math" panose="02040503050406030204"/>
              </a:rPr>
              <a:t>(</a:t>
            </a:r>
            <a:r>
              <a:rPr lang="en-US" sz="1800" i="1" dirty="0">
                <a:solidFill>
                  <a:prstClr val="black"/>
                </a:solidFill>
                <a:ea typeface="Cambria Math" panose="02040503050406030204"/>
              </a:rPr>
              <a:t>j</a:t>
            </a:r>
            <a:r>
              <a:rPr lang="en-US" sz="1800" dirty="0">
                <a:solidFill>
                  <a:prstClr val="black"/>
                </a:solidFill>
                <a:ea typeface="Cambria Math" panose="02040503050406030204"/>
              </a:rPr>
              <a:t>) holds, i.e.,  </a:t>
            </a:r>
            <a:r>
              <a:rPr lang="en-US" sz="1800" i="1" dirty="0">
                <a:solidFill>
                  <a:prstClr val="black"/>
                </a:solidFill>
                <a:ea typeface="Cambria Math" panose="02040503050406030204"/>
              </a:rPr>
              <a:t>f</a:t>
            </a:r>
            <a:r>
              <a:rPr lang="en-US" sz="1800" i="1" baseline="-25000" dirty="0">
                <a:solidFill>
                  <a:prstClr val="black"/>
                </a:solidFill>
                <a:ea typeface="Cambria Math" panose="02040503050406030204"/>
              </a:rPr>
              <a:t>j</a:t>
            </a:r>
            <a:r>
              <a:rPr lang="en-US" sz="1800" dirty="0">
                <a:solidFill>
                  <a:prstClr val="black"/>
                </a:solidFill>
                <a:ea typeface="Cambria Math" panose="02040503050406030204"/>
              </a:rPr>
              <a:t> &gt; </a:t>
            </a:r>
            <a:r>
              <a:rPr lang="el-GR" sz="1800" dirty="0">
                <a:solidFill>
                  <a:prstClr val="black"/>
                </a:solidFill>
                <a:ea typeface="Cambria Math" panose="02040503050406030204"/>
              </a:rPr>
              <a:t>α</a:t>
            </a:r>
            <a:r>
              <a:rPr lang="en-US" sz="1800" i="1" baseline="30000" dirty="0">
                <a:solidFill>
                  <a:prstClr val="black"/>
                </a:solidFill>
                <a:ea typeface="Cambria Math" panose="02040503050406030204"/>
              </a:rPr>
              <a:t>j</a:t>
            </a:r>
            <a:r>
              <a:rPr lang="en-US" sz="1800" baseline="30000" dirty="0">
                <a:solidFill>
                  <a:prstClr val="black"/>
                </a:solidFill>
                <a:ea typeface="Cambria Math" panose="02040503050406030204"/>
              </a:rPr>
              <a:t>−2  </a:t>
            </a:r>
            <a:r>
              <a:rPr lang="en-US" sz="1800" dirty="0">
                <a:solidFill>
                  <a:prstClr val="black"/>
                </a:solidFill>
                <a:ea typeface="Cambria Math" panose="02040503050406030204"/>
              </a:rPr>
              <a:t>for all integers </a:t>
            </a:r>
            <a:r>
              <a:rPr lang="en-US" sz="1800" i="1" dirty="0">
                <a:solidFill>
                  <a:prstClr val="black"/>
                </a:solidFill>
                <a:ea typeface="Cambria Math" panose="02040503050406030204"/>
              </a:rPr>
              <a:t>j</a:t>
            </a:r>
            <a:r>
              <a:rPr lang="en-US" sz="1800" dirty="0">
                <a:solidFill>
                  <a:prstClr val="black"/>
                </a:solidFill>
                <a:ea typeface="Cambria Math" panose="02040503050406030204"/>
              </a:rPr>
              <a:t> with</a:t>
            </a:r>
            <a:endParaRPr lang="en-US" sz="1800" dirty="0">
              <a:solidFill>
                <a:prstClr val="black"/>
              </a:solidFill>
              <a:ea typeface="Cambria Math" panose="02040503050406030204"/>
            </a:endParaRPr>
          </a:p>
          <a:p>
            <a:pPr lvl="1">
              <a:spcBef>
                <a:spcPts val="600"/>
              </a:spcBef>
              <a:buNone/>
            </a:pPr>
            <a:r>
              <a:rPr lang="en-US" sz="1800" dirty="0">
                <a:solidFill>
                  <a:prstClr val="black"/>
                </a:solidFill>
                <a:ea typeface="Cambria Math" panose="02040503050406030204"/>
              </a:rPr>
              <a:t>       </a:t>
            </a:r>
            <a:r>
              <a:rPr lang="en-US" sz="1800" dirty="0">
                <a:solidFill>
                  <a:prstClr val="black"/>
                </a:solidFill>
                <a:ea typeface="Cambria Math" panose="02040503050406030204" pitchFamily="18" charset="0"/>
              </a:rPr>
              <a:t>3</a:t>
            </a:r>
            <a:r>
              <a:rPr lang="en-US" sz="1800" dirty="0">
                <a:solidFill>
                  <a:prstClr val="black"/>
                </a:solidFill>
                <a:ea typeface="Cambria Math" panose="02040503050406030204"/>
              </a:rPr>
              <a:t> ≤ </a:t>
            </a:r>
            <a:r>
              <a:rPr lang="en-US" sz="1800" i="1" dirty="0">
                <a:solidFill>
                  <a:prstClr val="black"/>
                </a:solidFill>
                <a:ea typeface="Cambria Math" panose="02040503050406030204"/>
              </a:rPr>
              <a:t>j</a:t>
            </a:r>
            <a:r>
              <a:rPr lang="en-US" sz="1800" dirty="0">
                <a:solidFill>
                  <a:prstClr val="black"/>
                </a:solidFill>
                <a:ea typeface="Cambria Math" panose="02040503050406030204"/>
              </a:rPr>
              <a:t> ≤ </a:t>
            </a:r>
            <a:r>
              <a:rPr lang="en-US" sz="1800" i="1" dirty="0">
                <a:solidFill>
                  <a:prstClr val="black"/>
                </a:solidFill>
                <a:ea typeface="Cambria Math" panose="02040503050406030204"/>
              </a:rPr>
              <a:t>k</a:t>
            </a:r>
            <a:r>
              <a:rPr lang="en-US" sz="1800" dirty="0">
                <a:solidFill>
                  <a:prstClr val="black"/>
                </a:solidFill>
                <a:ea typeface="Cambria Math" panose="02040503050406030204"/>
              </a:rPr>
              <a:t>, where </a:t>
            </a:r>
            <a:r>
              <a:rPr lang="en-US" sz="1800" i="1" dirty="0">
                <a:solidFill>
                  <a:prstClr val="black"/>
                </a:solidFill>
                <a:ea typeface="Cambria Math" panose="02040503050406030204"/>
              </a:rPr>
              <a:t>k</a:t>
            </a:r>
            <a:r>
              <a:rPr lang="en-US" sz="1800" dirty="0">
                <a:solidFill>
                  <a:prstClr val="black"/>
                </a:solidFill>
                <a:ea typeface="Cambria Math" panose="02040503050406030204"/>
              </a:rPr>
              <a:t> ≥ 4. Show that </a:t>
            </a:r>
            <a:r>
              <a:rPr lang="en-US" sz="1800" i="1" dirty="0">
                <a:solidFill>
                  <a:prstClr val="black"/>
                </a:solidFill>
                <a:ea typeface="Cambria Math" panose="02040503050406030204"/>
              </a:rPr>
              <a:t>P</a:t>
            </a:r>
            <a:r>
              <a:rPr lang="en-US" sz="1800" dirty="0">
                <a:solidFill>
                  <a:prstClr val="black"/>
                </a:solidFill>
                <a:ea typeface="Cambria Math" panose="02040503050406030204"/>
              </a:rPr>
              <a:t>(</a:t>
            </a:r>
            <a:r>
              <a:rPr lang="en-US" sz="1800" i="1" dirty="0">
                <a:solidFill>
                  <a:prstClr val="black"/>
                </a:solidFill>
                <a:ea typeface="Cambria Math" panose="02040503050406030204"/>
              </a:rPr>
              <a:t>k</a:t>
            </a:r>
            <a:r>
              <a:rPr lang="en-US" sz="1800" dirty="0">
                <a:solidFill>
                  <a:prstClr val="black"/>
                </a:solidFill>
                <a:ea typeface="Cambria Math" panose="02040503050406030204"/>
              </a:rPr>
              <a:t> + 1) holds, i.e.,</a:t>
            </a:r>
            <a:endParaRPr lang="en-US" dirty="0"/>
          </a:p>
        </p:txBody>
      </p:sp>
      <p:graphicFrame>
        <p:nvGraphicFramePr>
          <p:cNvPr id="22" name="Object 13"/>
          <p:cNvGraphicFramePr>
            <a:graphicFrameLocks noChangeAspect="1"/>
          </p:cNvGraphicFramePr>
          <p:nvPr/>
        </p:nvGraphicFramePr>
        <p:xfrm>
          <a:off x="5867400" y="3711575"/>
          <a:ext cx="1209675" cy="407988"/>
        </p:xfrm>
        <a:graphic>
          <a:graphicData uri="http://schemas.openxmlformats.org/presentationml/2006/ole">
            <mc:AlternateContent xmlns:mc="http://schemas.openxmlformats.org/markup-compatibility/2006">
              <mc:Choice xmlns:v="urn:schemas-microsoft-com:vml" Requires="v">
                <p:oleObj spid="_x0000_s9268" name="Equation" r:id="rId11" imgW="17068800" imgH="5791200" progId="Equation.DSMT4">
                  <p:embed/>
                </p:oleObj>
              </mc:Choice>
              <mc:Fallback>
                <p:oleObj name="Equation" r:id="rId11" imgW="17068800" imgH="5791200" progId="Equation.DSMT4">
                  <p:embed/>
                  <p:pic>
                    <p:nvPicPr>
                      <p:cNvPr id="0" name="Object 13"/>
                      <p:cNvPicPr/>
                      <p:nvPr/>
                    </p:nvPicPr>
                    <p:blipFill>
                      <a:blip r:embed="rId12"/>
                      <a:stretch>
                        <a:fillRect/>
                      </a:stretch>
                    </p:blipFill>
                    <p:spPr>
                      <a:xfrm>
                        <a:off x="5867400" y="3711575"/>
                        <a:ext cx="1209675" cy="407988"/>
                      </a:xfrm>
                      <a:prstGeom prst="rect">
                        <a:avLst/>
                      </a:prstGeom>
                    </p:spPr>
                  </p:pic>
                </p:oleObj>
              </mc:Fallback>
            </mc:AlternateContent>
          </a:graphicData>
        </a:graphic>
      </p:graphicFrame>
      <p:sp>
        <p:nvSpPr>
          <p:cNvPr id="10" name="Content Placeholder 14"/>
          <p:cNvSpPr>
            <a:spLocks noGrp="1"/>
          </p:cNvSpPr>
          <p:nvPr>
            <p:ph idx="20"/>
          </p:nvPr>
        </p:nvSpPr>
        <p:spPr>
          <a:xfrm>
            <a:off x="457200" y="4114800"/>
            <a:ext cx="6172200" cy="381000"/>
          </a:xfrm>
        </p:spPr>
        <p:txBody>
          <a:bodyPr/>
          <a:lstStyle/>
          <a:p>
            <a:pPr lvl="2"/>
            <a:r>
              <a:rPr lang="en-US" sz="1600" dirty="0">
                <a:solidFill>
                  <a:prstClr val="black"/>
                </a:solidFill>
                <a:ea typeface="Cambria Math" panose="02040503050406030204"/>
              </a:rPr>
              <a:t>Since </a:t>
            </a:r>
            <a:r>
              <a:rPr lang="el-GR" sz="1600" dirty="0">
                <a:solidFill>
                  <a:prstClr val="black"/>
                </a:solidFill>
                <a:ea typeface="Cambria Math" panose="02040503050406030204"/>
              </a:rPr>
              <a:t>α</a:t>
            </a:r>
            <a:r>
              <a:rPr lang="en-US" sz="1600" baseline="30000" dirty="0">
                <a:solidFill>
                  <a:prstClr val="black"/>
                </a:solidFill>
                <a:ea typeface="Cambria Math" panose="02040503050406030204"/>
              </a:rPr>
              <a:t>2</a:t>
            </a:r>
            <a:r>
              <a:rPr lang="en-US" sz="1600" dirty="0">
                <a:solidFill>
                  <a:prstClr val="black"/>
                </a:solidFill>
                <a:ea typeface="Cambria Math" panose="02040503050406030204"/>
              </a:rPr>
              <a:t>  = </a:t>
            </a:r>
            <a:r>
              <a:rPr lang="el-GR" sz="1600" dirty="0">
                <a:solidFill>
                  <a:prstClr val="black"/>
                </a:solidFill>
                <a:ea typeface="Cambria Math" panose="02040503050406030204"/>
              </a:rPr>
              <a:t>α</a:t>
            </a:r>
            <a:r>
              <a:rPr lang="en-US" sz="1600" dirty="0">
                <a:solidFill>
                  <a:prstClr val="black"/>
                </a:solidFill>
                <a:ea typeface="Cambria Math" panose="02040503050406030204"/>
              </a:rPr>
              <a:t> + 1 (because </a:t>
            </a:r>
            <a:r>
              <a:rPr lang="el-GR" sz="1600" dirty="0">
                <a:solidFill>
                  <a:prstClr val="black"/>
                </a:solidFill>
                <a:ea typeface="Cambria Math" panose="02040503050406030204"/>
              </a:rPr>
              <a:t>α </a:t>
            </a:r>
            <a:r>
              <a:rPr lang="en-US" sz="1600" dirty="0">
                <a:solidFill>
                  <a:prstClr val="black"/>
                </a:solidFill>
                <a:ea typeface="Cambria Math" panose="02040503050406030204"/>
              </a:rPr>
              <a:t>is a solution of </a:t>
            </a:r>
            <a:r>
              <a:rPr lang="en-US" sz="1600" i="1" dirty="0">
                <a:solidFill>
                  <a:prstClr val="black"/>
                </a:solidFill>
                <a:ea typeface="Cambria Math" panose="02040503050406030204"/>
              </a:rPr>
              <a:t>x</a:t>
            </a:r>
            <a:r>
              <a:rPr lang="en-US" sz="1600" baseline="30000" dirty="0">
                <a:solidFill>
                  <a:prstClr val="black"/>
                </a:solidFill>
                <a:ea typeface="Cambria Math" panose="02040503050406030204"/>
              </a:rPr>
              <a:t>2</a:t>
            </a:r>
            <a:r>
              <a:rPr lang="en-US" sz="1600" dirty="0">
                <a:solidFill>
                  <a:prstClr val="black"/>
                </a:solidFill>
                <a:ea typeface="Cambria Math" panose="02040503050406030204"/>
              </a:rPr>
              <a:t> −</a:t>
            </a:r>
            <a:r>
              <a:rPr lang="en-US" sz="1600" i="1" dirty="0">
                <a:solidFill>
                  <a:prstClr val="black"/>
                </a:solidFill>
                <a:ea typeface="Cambria Math" panose="02040503050406030204"/>
              </a:rPr>
              <a:t> x</a:t>
            </a:r>
            <a:r>
              <a:rPr lang="en-US" sz="1600" dirty="0">
                <a:solidFill>
                  <a:prstClr val="black"/>
                </a:solidFill>
                <a:ea typeface="Cambria Math" panose="02040503050406030204"/>
              </a:rPr>
              <a:t> −</a:t>
            </a:r>
            <a:r>
              <a:rPr lang="en-US" sz="1600" i="1" dirty="0">
                <a:solidFill>
                  <a:prstClr val="black"/>
                </a:solidFill>
                <a:ea typeface="Cambria Math" panose="02040503050406030204"/>
              </a:rPr>
              <a:t> </a:t>
            </a:r>
            <a:r>
              <a:rPr lang="en-US" sz="1600" dirty="0">
                <a:solidFill>
                  <a:prstClr val="black"/>
                </a:solidFill>
                <a:ea typeface="Cambria Math" panose="02040503050406030204"/>
              </a:rPr>
              <a:t>1 = 0),</a:t>
            </a:r>
            <a:endParaRPr lang="en-US" sz="1600" dirty="0">
              <a:solidFill>
                <a:prstClr val="black"/>
              </a:solidFill>
              <a:ea typeface="Cambria Math" panose="02040503050406030204"/>
            </a:endParaRPr>
          </a:p>
        </p:txBody>
      </p:sp>
      <p:graphicFrame>
        <p:nvGraphicFramePr>
          <p:cNvPr id="23" name="Object 15"/>
          <p:cNvGraphicFramePr>
            <a:graphicFrameLocks noChangeAspect="1"/>
          </p:cNvGraphicFramePr>
          <p:nvPr/>
        </p:nvGraphicFramePr>
        <p:xfrm>
          <a:off x="1374775" y="4505325"/>
          <a:ext cx="6394450" cy="407988"/>
        </p:xfrm>
        <a:graphic>
          <a:graphicData uri="http://schemas.openxmlformats.org/presentationml/2006/ole">
            <mc:AlternateContent xmlns:mc="http://schemas.openxmlformats.org/markup-compatibility/2006">
              <mc:Choice xmlns:v="urn:schemas-microsoft-com:vml" Requires="v">
                <p:oleObj spid="_x0000_s9269" name="Equation" r:id="rId13" imgW="90220800" imgH="5791200" progId="Equation.DSMT4">
                  <p:embed/>
                </p:oleObj>
              </mc:Choice>
              <mc:Fallback>
                <p:oleObj name="Equation" r:id="rId13" imgW="90220800" imgH="5791200" progId="Equation.DSMT4">
                  <p:embed/>
                  <p:pic>
                    <p:nvPicPr>
                      <p:cNvPr id="0" name="Object 15"/>
                      <p:cNvPicPr/>
                      <p:nvPr/>
                    </p:nvPicPr>
                    <p:blipFill>
                      <a:blip r:embed="rId14"/>
                      <a:stretch>
                        <a:fillRect/>
                      </a:stretch>
                    </p:blipFill>
                    <p:spPr>
                      <a:xfrm>
                        <a:off x="1374775" y="4505325"/>
                        <a:ext cx="6394450" cy="407988"/>
                      </a:xfrm>
                      <a:prstGeom prst="rect">
                        <a:avLst/>
                      </a:prstGeom>
                    </p:spPr>
                  </p:pic>
                </p:oleObj>
              </mc:Fallback>
            </mc:AlternateContent>
          </a:graphicData>
        </a:graphic>
      </p:graphicFrame>
      <p:sp>
        <p:nvSpPr>
          <p:cNvPr id="11" name="Content Placeholder 16"/>
          <p:cNvSpPr>
            <a:spLocks noGrp="1"/>
          </p:cNvSpPr>
          <p:nvPr>
            <p:ph idx="21"/>
          </p:nvPr>
        </p:nvSpPr>
        <p:spPr>
          <a:xfrm>
            <a:off x="457200" y="4892040"/>
            <a:ext cx="5791200" cy="365760"/>
          </a:xfrm>
        </p:spPr>
        <p:txBody>
          <a:bodyPr/>
          <a:lstStyle/>
          <a:p>
            <a:pPr lvl="2"/>
            <a:r>
              <a:rPr lang="en-US" sz="1600" dirty="0">
                <a:solidFill>
                  <a:prstClr val="black"/>
                </a:solidFill>
                <a:ea typeface="Cambria Math" panose="02040503050406030204"/>
              </a:rPr>
              <a:t>By the inductive hypothesis, because </a:t>
            </a:r>
            <a:r>
              <a:rPr lang="en-US" sz="1600" i="1" dirty="0">
                <a:solidFill>
                  <a:prstClr val="black"/>
                </a:solidFill>
                <a:ea typeface="Cambria Math" panose="02040503050406030204"/>
              </a:rPr>
              <a:t>k</a:t>
            </a:r>
            <a:r>
              <a:rPr lang="en-US" sz="1600" dirty="0">
                <a:solidFill>
                  <a:prstClr val="black"/>
                </a:solidFill>
                <a:ea typeface="Cambria Math" panose="02040503050406030204"/>
              </a:rPr>
              <a:t> ≥ 4  we have</a:t>
            </a:r>
            <a:endParaRPr lang="en-US" sz="1600" dirty="0">
              <a:solidFill>
                <a:prstClr val="black"/>
              </a:solidFill>
              <a:ea typeface="Cambria Math" panose="02040503050406030204"/>
            </a:endParaRPr>
          </a:p>
        </p:txBody>
      </p:sp>
      <p:graphicFrame>
        <p:nvGraphicFramePr>
          <p:cNvPr id="25" name="Object 17"/>
          <p:cNvGraphicFramePr>
            <a:graphicFrameLocks noChangeAspect="1"/>
          </p:cNvGraphicFramePr>
          <p:nvPr/>
        </p:nvGraphicFramePr>
        <p:xfrm>
          <a:off x="3173413" y="5172075"/>
          <a:ext cx="2655887" cy="407988"/>
        </p:xfrm>
        <a:graphic>
          <a:graphicData uri="http://schemas.openxmlformats.org/presentationml/2006/ole">
            <mc:AlternateContent xmlns:mc="http://schemas.openxmlformats.org/markup-compatibility/2006">
              <mc:Choice xmlns:v="urn:schemas-microsoft-com:vml" Requires="v">
                <p:oleObj spid="_x0000_s9270" name="Equation" r:id="rId15" imgW="37490400" imgH="5791200" progId="Equation.DSMT4">
                  <p:embed/>
                </p:oleObj>
              </mc:Choice>
              <mc:Fallback>
                <p:oleObj name="Equation" r:id="rId15" imgW="37490400" imgH="5791200" progId="Equation.DSMT4">
                  <p:embed/>
                  <p:pic>
                    <p:nvPicPr>
                      <p:cNvPr id="0" name="Object 17"/>
                      <p:cNvPicPr/>
                      <p:nvPr/>
                    </p:nvPicPr>
                    <p:blipFill>
                      <a:blip r:embed="rId16"/>
                      <a:stretch>
                        <a:fillRect/>
                      </a:stretch>
                    </p:blipFill>
                    <p:spPr>
                      <a:xfrm>
                        <a:off x="3173413" y="5172075"/>
                        <a:ext cx="2655887" cy="407988"/>
                      </a:xfrm>
                      <a:prstGeom prst="rect">
                        <a:avLst/>
                      </a:prstGeom>
                    </p:spPr>
                  </p:pic>
                </p:oleObj>
              </mc:Fallback>
            </mc:AlternateContent>
          </a:graphicData>
        </a:graphic>
      </p:graphicFrame>
      <p:sp>
        <p:nvSpPr>
          <p:cNvPr id="12" name="Content Placeholder 18"/>
          <p:cNvSpPr>
            <a:spLocks noGrp="1"/>
          </p:cNvSpPr>
          <p:nvPr>
            <p:ph idx="22"/>
          </p:nvPr>
        </p:nvSpPr>
        <p:spPr>
          <a:xfrm>
            <a:off x="457200" y="5516880"/>
            <a:ext cx="4023360" cy="365760"/>
          </a:xfrm>
        </p:spPr>
        <p:txBody>
          <a:bodyPr/>
          <a:lstStyle/>
          <a:p>
            <a:pPr lvl="2"/>
            <a:r>
              <a:rPr lang="en-US" sz="1600" dirty="0">
                <a:solidFill>
                  <a:prstClr val="black"/>
                </a:solidFill>
                <a:ea typeface="Cambria Math" panose="02040503050406030204"/>
              </a:rPr>
              <a:t>Therefore, it follows that</a:t>
            </a:r>
            <a:endParaRPr lang="en-US" sz="1600" dirty="0">
              <a:solidFill>
                <a:prstClr val="black"/>
              </a:solidFill>
              <a:ea typeface="Cambria Math" panose="02040503050406030204"/>
            </a:endParaRPr>
          </a:p>
        </p:txBody>
      </p:sp>
      <p:graphicFrame>
        <p:nvGraphicFramePr>
          <p:cNvPr id="24" name="Object 19"/>
          <p:cNvGraphicFramePr>
            <a:graphicFrameLocks noChangeAspect="1"/>
          </p:cNvGraphicFramePr>
          <p:nvPr/>
        </p:nvGraphicFramePr>
        <p:xfrm>
          <a:off x="2735262" y="5791200"/>
          <a:ext cx="3736975" cy="407987"/>
        </p:xfrm>
        <a:graphic>
          <a:graphicData uri="http://schemas.openxmlformats.org/presentationml/2006/ole">
            <mc:AlternateContent xmlns:mc="http://schemas.openxmlformats.org/markup-compatibility/2006">
              <mc:Choice xmlns:v="urn:schemas-microsoft-com:vml" Requires="v">
                <p:oleObj spid="_x0000_s9271" name="Equation" r:id="rId17" imgW="52730400" imgH="5791200" progId="Equation.DSMT4">
                  <p:embed/>
                </p:oleObj>
              </mc:Choice>
              <mc:Fallback>
                <p:oleObj name="Equation" r:id="rId17" imgW="52730400" imgH="5791200" progId="Equation.DSMT4">
                  <p:embed/>
                  <p:pic>
                    <p:nvPicPr>
                      <p:cNvPr id="0" name="Object 19"/>
                      <p:cNvPicPr/>
                      <p:nvPr/>
                    </p:nvPicPr>
                    <p:blipFill>
                      <a:blip r:embed="rId18"/>
                      <a:stretch>
                        <a:fillRect/>
                      </a:stretch>
                    </p:blipFill>
                    <p:spPr>
                      <a:xfrm>
                        <a:off x="2735262" y="5791200"/>
                        <a:ext cx="3736975" cy="407987"/>
                      </a:xfrm>
                      <a:prstGeom prst="rect">
                        <a:avLst/>
                      </a:prstGeom>
                    </p:spPr>
                  </p:pic>
                </p:oleObj>
              </mc:Fallback>
            </mc:AlternateContent>
          </a:graphicData>
        </a:graphic>
      </p:graphicFrame>
      <p:sp>
        <p:nvSpPr>
          <p:cNvPr id="29" name="Content Placeholder 22"/>
          <p:cNvSpPr>
            <a:spLocks noGrp="1"/>
          </p:cNvSpPr>
          <p:nvPr>
            <p:ph idx="24"/>
          </p:nvPr>
        </p:nvSpPr>
        <p:spPr>
          <a:xfrm>
            <a:off x="457200" y="6263640"/>
            <a:ext cx="4023360" cy="365760"/>
          </a:xfrm>
        </p:spPr>
        <p:txBody>
          <a:bodyPr/>
          <a:lstStyle/>
          <a:p>
            <a:pPr lvl="2"/>
            <a:r>
              <a:rPr lang="en-US" sz="1600" dirty="0">
                <a:solidFill>
                  <a:prstClr val="black"/>
                </a:solidFill>
                <a:ea typeface="Cambria Math" panose="02040503050406030204"/>
              </a:rPr>
              <a:t>Hence, </a:t>
            </a:r>
            <a:r>
              <a:rPr lang="en-US" sz="1600" i="1" dirty="0">
                <a:solidFill>
                  <a:prstClr val="black"/>
                </a:solidFill>
                <a:ea typeface="Cambria Math" panose="02040503050406030204"/>
              </a:rPr>
              <a:t>P</a:t>
            </a:r>
            <a:r>
              <a:rPr lang="en-US" sz="1600" dirty="0">
                <a:solidFill>
                  <a:prstClr val="black"/>
                </a:solidFill>
                <a:ea typeface="Cambria Math" panose="02040503050406030204"/>
              </a:rPr>
              <a:t>(</a:t>
            </a:r>
            <a:r>
              <a:rPr lang="en-US" sz="1600" i="1" dirty="0">
                <a:solidFill>
                  <a:prstClr val="black"/>
                </a:solidFill>
                <a:ea typeface="Cambria Math" panose="02040503050406030204"/>
              </a:rPr>
              <a:t>k</a:t>
            </a:r>
            <a:r>
              <a:rPr lang="en-US" sz="1600" dirty="0">
                <a:solidFill>
                  <a:prstClr val="black"/>
                </a:solidFill>
                <a:ea typeface="Cambria Math" panose="02040503050406030204"/>
              </a:rPr>
              <a:t> + </a:t>
            </a:r>
            <a:r>
              <a:rPr lang="en-US" sz="1600" dirty="0">
                <a:solidFill>
                  <a:prstClr val="black"/>
                </a:solidFill>
                <a:ea typeface="Cambria Math" panose="02040503050406030204" pitchFamily="18" charset="0"/>
              </a:rPr>
              <a:t>1</a:t>
            </a:r>
            <a:r>
              <a:rPr lang="en-US" sz="1600" dirty="0">
                <a:solidFill>
                  <a:prstClr val="black"/>
                </a:solidFill>
                <a:ea typeface="Cambria Math" panose="02040503050406030204"/>
              </a:rPr>
              <a:t>) is true. </a:t>
            </a:r>
            <a:endParaRPr lang="en-US" sz="1600" dirty="0">
              <a:solidFill>
                <a:prstClr val="black"/>
              </a:solidFill>
              <a:ea typeface="Cambria Math" panose="0204050305040603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3</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85900" y="1752600"/>
            <a:ext cx="6172200" cy="4191000"/>
          </a:xfrm>
        </p:spPr>
        <p:txBody>
          <a:bodyPr/>
          <a:lstStyle/>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Functions</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indent="-742950">
              <a:buFont typeface="+mj-lt"/>
              <a:buAutoNum type="arabicPeriod"/>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Sets and Structures</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Structural Induction</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Generalized Induction</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Sets</a:t>
            </a: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递归定义集合</a:t>
            </a:r>
            <a:r>
              <a:rPr lang="en-US" altLang="zh-CN"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2514600"/>
          </a:xfrm>
          <a:ln>
            <a:solidFill>
              <a:srgbClr val="FF0000"/>
            </a:solidFill>
          </a:ln>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Subset of Integers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整数的子集</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buNone/>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buNone/>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 + 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in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Initially 3 is in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3 + 3 = 6, then 3 + 6 = 9, etc.</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矩形 4"/>
          <p:cNvSpPr/>
          <p:nvPr/>
        </p:nvSpPr>
        <p:spPr>
          <a:xfrm>
            <a:off x="457200" y="4114800"/>
            <a:ext cx="8229600" cy="1692771"/>
          </a:xfrm>
          <a:prstGeom prst="rect">
            <a:avLst/>
          </a:prstGeom>
          <a:ln>
            <a:solidFill>
              <a:srgbClr val="FF0000"/>
            </a:solidFill>
          </a:ln>
        </p:spPr>
        <p:txBody>
          <a:bodyPr wrap="square">
            <a:spAutoFit/>
          </a:bodyPr>
          <a:lstStyle/>
          <a:p>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natural numbers </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自然数集合</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buNone/>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 N.</a:t>
            </a: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buNone/>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in N, then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in N.</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Initially 0 is in </a:t>
            </a:r>
            <a:r>
              <a:rPr lang="en-US" altLang="zh-CN"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0 + 1 = 1, then 1 + 1 = 2, etc.</a:t>
            </a:r>
            <a:endPar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0"/>
            <a:ext cx="9144000" cy="2788920"/>
          </a:xfrm>
        </p:spPr>
        <p:txBody>
          <a:bodyPr/>
          <a:lstStyle/>
          <a:p>
            <a:pPr>
              <a:lnSpc>
                <a:spcPct val="150000"/>
              </a:lnSpc>
            </a:pPr>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Mathematical Induction</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数学归纳法</a:t>
            </a:r>
            <a:r>
              <a:rPr lang="en-US" altLang="zh-CN"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5.1</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Strings</a:t>
            </a:r>
            <a:endParaRPr lang="en-US" sz="15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686800" cy="52578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set  </a:t>
            </a:r>
            <a:r>
              <a:rPr lang="el-GR"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strings</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over the alphabet </a:t>
            </a:r>
            <a:r>
              <a:rPr lang="el-GR"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buNone/>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λ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λ</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the empty string)</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971550" lvl="1" indent="-514350">
              <a:buNone/>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in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x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in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wx</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Example: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If </a:t>
            </a:r>
            <a:r>
              <a:rPr lang="el-GR"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{0,1}, the strings in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in </a:t>
            </a:r>
            <a:r>
              <a:rPr lang="el-GR"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the set of all bit strings, </a:t>
            </a:r>
            <a:r>
              <a:rPr lang="el-GR"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λ</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,0,1, 00,01,10, 11, etc.</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Example: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If </a:t>
            </a:r>
            <a:r>
              <a:rPr lang="el-GR"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show that </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aab</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in </a:t>
            </a:r>
            <a:r>
              <a:rPr lang="el-GR"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Since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λ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Since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Since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aab</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Σ</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Well-Formed Formulae in Propositional Logic</a:t>
            </a:r>
            <a:endParaRPr lang="en-US" sz="3600" dirty="0"/>
          </a:p>
        </p:txBody>
      </p:sp>
      <p:sp>
        <p:nvSpPr>
          <p:cNvPr id="3" name="Content Placeholder 2"/>
          <p:cNvSpPr>
            <a:spLocks noGrp="1"/>
          </p:cNvSpPr>
          <p:nvPr>
            <p:ph idx="1"/>
          </p:nvPr>
        </p:nvSpPr>
        <p:spPr>
          <a:xfrm>
            <a:off x="457200" y="1295400"/>
            <a:ext cx="8321040" cy="5257800"/>
          </a:xfrm>
        </p:spPr>
        <p:txBody>
          <a:bodyPr/>
          <a:lstStyle/>
          <a:p>
            <a:r>
              <a:rPr lang="en-US" sz="2800" b="1" dirty="0">
                <a:solidFill>
                  <a:srgbClr val="FF0000"/>
                </a:solidFill>
              </a:rPr>
              <a:t>Definition</a:t>
            </a:r>
            <a:r>
              <a:rPr lang="en-US" sz="2800" dirty="0"/>
              <a:t>: The set of </a:t>
            </a:r>
            <a:r>
              <a:rPr lang="en-US" sz="2800" i="1" dirty="0">
                <a:solidFill>
                  <a:srgbClr val="FF0000"/>
                </a:solidFill>
              </a:rPr>
              <a:t>well-formed formulae </a:t>
            </a:r>
            <a:r>
              <a:rPr lang="en-US" sz="2800" dirty="0"/>
              <a:t>in propositional logic involving </a:t>
            </a:r>
            <a:r>
              <a:rPr lang="en-US" sz="2800" b="1" dirty="0"/>
              <a:t>T</a:t>
            </a:r>
            <a:r>
              <a:rPr lang="en-US" sz="2800" dirty="0"/>
              <a:t>, </a:t>
            </a:r>
            <a:r>
              <a:rPr lang="en-US" sz="2800" b="1" dirty="0"/>
              <a:t>F</a:t>
            </a:r>
            <a:r>
              <a:rPr lang="en-US" sz="2800" dirty="0"/>
              <a:t>, propositional variables, and operators from the set {</a:t>
            </a:r>
            <a:r>
              <a:rPr lang="en-US" sz="2800" dirty="0">
                <a:ea typeface="Cambria Math" panose="02040503050406030204"/>
              </a:rPr>
              <a:t>¬,∧,∨,→,↔</a:t>
            </a:r>
            <a:r>
              <a:rPr lang="en-US" sz="2800" dirty="0"/>
              <a:t>}.</a:t>
            </a:r>
            <a:endParaRPr lang="en-US" sz="2800" dirty="0"/>
          </a:p>
          <a:p>
            <a:pPr lvl="1">
              <a:buNone/>
            </a:pPr>
            <a:r>
              <a:rPr lang="en-US" sz="2400" dirty="0">
                <a:solidFill>
                  <a:srgbClr val="FF0000"/>
                </a:solidFill>
                <a:ea typeface="Cambria Math" panose="02040503050406030204" pitchFamily="18" charset="0"/>
              </a:rPr>
              <a:t>BASIS STEP</a:t>
            </a:r>
            <a:r>
              <a:rPr lang="en-US" sz="2400" dirty="0">
                <a:ea typeface="Cambria Math" panose="02040503050406030204" pitchFamily="18" charset="0"/>
              </a:rPr>
              <a:t>:</a:t>
            </a:r>
            <a:r>
              <a:rPr lang="en-US" sz="2400" dirty="0"/>
              <a:t>  </a:t>
            </a:r>
            <a:r>
              <a:rPr lang="en-US" sz="2400" b="1" dirty="0"/>
              <a:t>T</a:t>
            </a:r>
            <a:r>
              <a:rPr lang="en-US" sz="2400" dirty="0"/>
              <a:t>,</a:t>
            </a:r>
            <a:r>
              <a:rPr lang="en-US" sz="2400" b="1" dirty="0"/>
              <a:t>F</a:t>
            </a:r>
            <a:r>
              <a:rPr lang="en-US" sz="2400" dirty="0"/>
              <a:t>, and </a:t>
            </a:r>
            <a:r>
              <a:rPr lang="en-US" sz="2400" i="1" dirty="0"/>
              <a:t>s</a:t>
            </a:r>
            <a:r>
              <a:rPr lang="en-US" sz="2400" dirty="0"/>
              <a:t>, where </a:t>
            </a:r>
            <a:r>
              <a:rPr lang="en-US" sz="2400" i="1" dirty="0"/>
              <a:t>s</a:t>
            </a:r>
            <a:r>
              <a:rPr lang="en-US" sz="2400" dirty="0"/>
              <a:t> is a propositional variable, are well-formed formulae.</a:t>
            </a:r>
            <a:endParaRPr lang="en-US" sz="2400" i="1" dirty="0"/>
          </a:p>
          <a:p>
            <a:pPr lvl="1">
              <a:buNone/>
            </a:pPr>
            <a:r>
              <a:rPr lang="en-US" sz="2400" dirty="0">
                <a:solidFill>
                  <a:srgbClr val="FF0000"/>
                </a:solidFill>
              </a:rPr>
              <a:t>RECURSIVE STEP</a:t>
            </a:r>
            <a:r>
              <a:rPr lang="en-US" sz="2400" dirty="0"/>
              <a:t>: If </a:t>
            </a:r>
            <a:r>
              <a:rPr lang="en-US" sz="2400" i="1" dirty="0"/>
              <a:t>E</a:t>
            </a:r>
            <a:r>
              <a:rPr lang="en-US" sz="2400" dirty="0"/>
              <a:t> and </a:t>
            </a:r>
            <a:r>
              <a:rPr lang="en-US" sz="2400" i="1" dirty="0"/>
              <a:t>F</a:t>
            </a:r>
            <a:r>
              <a:rPr lang="en-US" sz="2400" dirty="0"/>
              <a:t> are well formed formulae, then (</a:t>
            </a:r>
            <a:r>
              <a:rPr lang="en-US" sz="2400" dirty="0">
                <a:ea typeface="Cambria Math" panose="02040503050406030204"/>
              </a:rPr>
              <a:t>¬</a:t>
            </a:r>
            <a:r>
              <a:rPr lang="en-US" sz="2400" i="1" dirty="0"/>
              <a:t> E</a:t>
            </a:r>
            <a:r>
              <a:rPr lang="en-US" sz="2400" dirty="0"/>
              <a:t>)</a:t>
            </a:r>
            <a:r>
              <a:rPr lang="en-US" sz="2400" i="1" dirty="0"/>
              <a:t>,  </a:t>
            </a:r>
            <a:r>
              <a:rPr lang="en-US" sz="2400" dirty="0"/>
              <a:t>(</a:t>
            </a:r>
            <a:r>
              <a:rPr lang="en-US" sz="2400" i="1" dirty="0"/>
              <a:t>E</a:t>
            </a:r>
            <a:r>
              <a:rPr lang="en-US" sz="2400" dirty="0">
                <a:ea typeface="Cambria Math" panose="02040503050406030204"/>
              </a:rPr>
              <a:t> ∧ </a:t>
            </a:r>
            <a:r>
              <a:rPr lang="en-US" sz="2400" i="1" dirty="0"/>
              <a:t>F</a:t>
            </a:r>
            <a:r>
              <a:rPr lang="en-US" sz="2400" dirty="0"/>
              <a:t>),</a:t>
            </a:r>
            <a:r>
              <a:rPr lang="en-US" sz="2400" i="1" dirty="0"/>
              <a:t> </a:t>
            </a:r>
            <a:r>
              <a:rPr lang="en-US" sz="2400" dirty="0"/>
              <a:t>(</a:t>
            </a:r>
            <a:r>
              <a:rPr lang="en-US" sz="2400" i="1" dirty="0"/>
              <a:t>E</a:t>
            </a:r>
            <a:r>
              <a:rPr lang="en-US" sz="2400" dirty="0">
                <a:ea typeface="Cambria Math" panose="02040503050406030204"/>
              </a:rPr>
              <a:t> ∨ </a:t>
            </a:r>
            <a:r>
              <a:rPr lang="en-US" sz="2400" i="1" dirty="0"/>
              <a:t>F</a:t>
            </a:r>
            <a:r>
              <a:rPr lang="en-US" sz="2400" dirty="0"/>
              <a:t>), (</a:t>
            </a:r>
            <a:r>
              <a:rPr lang="en-US" sz="2400" i="1" dirty="0"/>
              <a:t>E</a:t>
            </a:r>
            <a:r>
              <a:rPr lang="en-US" sz="2400" dirty="0">
                <a:ea typeface="Cambria Math" panose="02040503050406030204"/>
              </a:rPr>
              <a:t> → </a:t>
            </a:r>
            <a:r>
              <a:rPr lang="en-US" sz="2400" i="1" dirty="0"/>
              <a:t>F</a:t>
            </a:r>
            <a:r>
              <a:rPr lang="en-US" sz="2400" dirty="0"/>
              <a:t>), (</a:t>
            </a:r>
            <a:r>
              <a:rPr lang="en-US" sz="2400" i="1" dirty="0"/>
              <a:t>E</a:t>
            </a:r>
            <a:r>
              <a:rPr lang="en-US" sz="2400" dirty="0">
                <a:ea typeface="Cambria Math" panose="02040503050406030204"/>
              </a:rPr>
              <a:t> ↔ </a:t>
            </a:r>
            <a:r>
              <a:rPr lang="en-US" sz="2400" i="1" dirty="0"/>
              <a:t>F</a:t>
            </a:r>
            <a:r>
              <a:rPr lang="en-US" sz="2400" dirty="0"/>
              <a:t>), are well-formed formulae.</a:t>
            </a:r>
            <a:endParaRPr lang="en-US" sz="2400" dirty="0"/>
          </a:p>
          <a:p>
            <a:r>
              <a:rPr lang="en-US" sz="2800" b="1" dirty="0">
                <a:solidFill>
                  <a:srgbClr val="FF0000"/>
                </a:solidFill>
              </a:rPr>
              <a:t>Examples</a:t>
            </a:r>
            <a:r>
              <a:rPr lang="en-US" sz="2800" dirty="0"/>
              <a:t>: ((</a:t>
            </a:r>
            <a:r>
              <a:rPr lang="en-US" sz="2800" i="1" dirty="0"/>
              <a:t>p</a:t>
            </a:r>
            <a:r>
              <a:rPr lang="en-US" sz="2800" dirty="0"/>
              <a:t> </a:t>
            </a:r>
            <a:r>
              <a:rPr lang="en-US" sz="2800" dirty="0">
                <a:ea typeface="Cambria Math" panose="02040503050406030204"/>
              </a:rPr>
              <a:t>∨</a:t>
            </a:r>
            <a:r>
              <a:rPr lang="en-US" sz="2800" i="1" dirty="0">
                <a:ea typeface="Cambria Math" panose="02040503050406030204"/>
              </a:rPr>
              <a:t>q</a:t>
            </a:r>
            <a:r>
              <a:rPr lang="en-US" sz="2800" dirty="0">
                <a:ea typeface="Cambria Math" panose="02040503050406030204"/>
              </a:rPr>
              <a:t>) → (</a:t>
            </a:r>
            <a:r>
              <a:rPr lang="en-US" sz="2800" i="1" dirty="0">
                <a:ea typeface="Cambria Math" panose="02040503050406030204"/>
              </a:rPr>
              <a:t>q</a:t>
            </a:r>
            <a:r>
              <a:rPr lang="en-US" sz="2800" dirty="0">
                <a:ea typeface="Cambria Math" panose="02040503050406030204"/>
              </a:rPr>
              <a:t> ∧ </a:t>
            </a:r>
            <a:r>
              <a:rPr lang="en-US" sz="2800" b="1" dirty="0">
                <a:ea typeface="Cambria Math" panose="02040503050406030204"/>
              </a:rPr>
              <a:t>F</a:t>
            </a:r>
            <a:r>
              <a:rPr lang="en-US" sz="2800" dirty="0">
                <a:ea typeface="Cambria Math" panose="02040503050406030204"/>
              </a:rPr>
              <a:t>)) is a well-formed formula.</a:t>
            </a:r>
            <a:endParaRPr lang="en-US" sz="2800" dirty="0">
              <a:ea typeface="Cambria Math" panose="02040503050406030204"/>
            </a:endParaRPr>
          </a:p>
          <a:p>
            <a:pPr algn="ctr"/>
            <a:r>
              <a:rPr lang="en-US" sz="2800" i="1" dirty="0" err="1">
                <a:ea typeface="Cambria Math" panose="02040503050406030204"/>
              </a:rPr>
              <a:t>pq</a:t>
            </a:r>
            <a:r>
              <a:rPr lang="en-US" sz="2800" i="1" dirty="0">
                <a:ea typeface="Cambria Math" panose="02040503050406030204"/>
              </a:rPr>
              <a:t> </a:t>
            </a:r>
            <a:r>
              <a:rPr lang="en-US" sz="2800" dirty="0">
                <a:ea typeface="Cambria Math" panose="02040503050406030204"/>
              </a:rPr>
              <a:t>∧  is not a  well formed formula.</a:t>
            </a:r>
            <a:endParaRPr lang="en-US" sz="2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Rooted Trees</a:t>
            </a:r>
            <a:endParaRPr lang="en-US" sz="4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ln>
            <a:solidFill>
              <a:srgbClr val="FF0000"/>
            </a:solidFill>
          </a:ln>
        </p:spPr>
        <p:txBody>
          <a:bodyPr/>
          <a:lstStyle/>
          <a:p>
            <a:r>
              <a:rPr lang="en-US" altLang="zh-CN" sz="2800" b="1" dirty="0">
                <a:solidFill>
                  <a:srgbClr val="FF0000"/>
                </a:solidFill>
              </a:rPr>
              <a:t>Definition</a:t>
            </a:r>
            <a:r>
              <a:rPr lang="en-US" altLang="zh-CN" sz="2800" dirty="0"/>
              <a:t>: The set of </a:t>
            </a:r>
            <a:r>
              <a:rPr lang="en-US" altLang="zh-CN" sz="2800" i="1" dirty="0">
                <a:solidFill>
                  <a:srgbClr val="FF0000"/>
                </a:solidFill>
              </a:rPr>
              <a:t>rooted trees</a:t>
            </a:r>
            <a:r>
              <a:rPr lang="en-US" altLang="zh-CN" sz="2800" i="1" dirty="0"/>
              <a:t>, </a:t>
            </a:r>
            <a:r>
              <a:rPr lang="en-US" altLang="zh-CN" sz="2800" dirty="0"/>
              <a:t>where a rooted tree consists of a set of vertices containing a distinguished vertex called the </a:t>
            </a:r>
            <a:r>
              <a:rPr lang="en-US" altLang="zh-CN" sz="2800" i="1" dirty="0"/>
              <a:t>root</a:t>
            </a:r>
            <a:r>
              <a:rPr lang="en-US" altLang="zh-CN" sz="2800" dirty="0"/>
              <a:t>, and edges connecting these vertices, can be defined recursively by these steps:</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single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vertex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rooted tree.</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 </a:t>
            </a:r>
            <a:b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disjoint rooted trees with roots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respectively. </a:t>
            </a:r>
            <a:b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the graph formed by starting with a root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which is not in any of the rooted trees</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adding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 edge</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from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each of the vertices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also a rooted tree.</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Building Up Rooted Trees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8" name="Picture 2" descr="Building up rooted trees."/>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457200" y="1752600"/>
            <a:ext cx="8229600" cy="2836288"/>
          </a:xfrm>
          <a:prstGeom prst="rect">
            <a:avLst/>
          </a:prstGeom>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457200" y="5257800"/>
            <a:ext cx="8229600" cy="1143000"/>
          </a:xfrm>
        </p:spPr>
        <p:txBody>
          <a:bodyPr/>
          <a:lstStyle/>
          <a:p>
            <a:pPr>
              <a:buClr>
                <a:schemeClr val="accent1"/>
              </a:buCl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Trees are studied extensively in Chapter 11.</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r>
              <a:rPr lang="en-US" sz="1500" dirty="0"/>
              <a:t> 1</a:t>
            </a:r>
            <a:endParaRPr lang="en-US" sz="1500" dirty="0"/>
          </a:p>
        </p:txBody>
      </p:sp>
      <p:sp>
        <p:nvSpPr>
          <p:cNvPr id="3" name="Content Placeholder 2"/>
          <p:cNvSpPr>
            <a:spLocks noGrp="1"/>
          </p:cNvSpPr>
          <p:nvPr>
            <p:ph idx="1"/>
          </p:nvPr>
        </p:nvSpPr>
        <p:spPr/>
        <p:txBody>
          <a:bodyPr/>
          <a:lstStyle/>
          <a:p>
            <a:r>
              <a:rPr lang="en-US" b="1" dirty="0">
                <a:solidFill>
                  <a:srgbClr val="FF0000"/>
                </a:solidFill>
              </a:rPr>
              <a:t>Definition</a:t>
            </a:r>
            <a:r>
              <a:rPr lang="en-US" b="1" dirty="0"/>
              <a:t>: </a:t>
            </a:r>
            <a:r>
              <a:rPr lang="en-US" dirty="0"/>
              <a:t>The set of </a:t>
            </a:r>
            <a:r>
              <a:rPr lang="en-US" i="1" dirty="0">
                <a:solidFill>
                  <a:srgbClr val="FF0000"/>
                </a:solidFill>
              </a:rPr>
              <a:t>full binary trees </a:t>
            </a:r>
            <a:r>
              <a:rPr lang="en-US" dirty="0"/>
              <a:t>can be defined recursively by these steps.</a:t>
            </a:r>
            <a:endParaRPr lang="en-US" dirty="0"/>
          </a:p>
          <a:p>
            <a:pPr lvl="1">
              <a:buNone/>
            </a:pPr>
            <a:r>
              <a:rPr lang="en-US" dirty="0">
                <a:solidFill>
                  <a:srgbClr val="FF0000"/>
                </a:solidFill>
              </a:rPr>
              <a:t>BASIS STEP</a:t>
            </a:r>
            <a:r>
              <a:rPr lang="en-US" dirty="0"/>
              <a:t>: There is a full binary tree consisting of only a single vertex </a:t>
            </a:r>
            <a:r>
              <a:rPr lang="en-US" i="1" dirty="0"/>
              <a:t>r</a:t>
            </a:r>
            <a:r>
              <a:rPr lang="en-US" dirty="0"/>
              <a:t>.</a:t>
            </a:r>
            <a:endParaRPr lang="en-US" dirty="0"/>
          </a:p>
          <a:p>
            <a:pPr lvl="1">
              <a:buNone/>
            </a:pPr>
            <a:r>
              <a:rPr lang="en-US" dirty="0">
                <a:solidFill>
                  <a:srgbClr val="FF0000"/>
                </a:solidFill>
              </a:rPr>
              <a:t>RECURSIVE STEP</a:t>
            </a:r>
            <a:r>
              <a:rPr lang="en-US" dirty="0"/>
              <a:t>: If </a:t>
            </a:r>
            <a:r>
              <a:rPr lang="en-US" i="1" dirty="0"/>
              <a:t>T</a:t>
            </a:r>
            <a:r>
              <a:rPr lang="en-US" baseline="-25000" dirty="0">
                <a:latin typeface="Cambria Math" panose="02040503050406030204" pitchFamily="18" charset="0"/>
                <a:ea typeface="Cambria Math" panose="02040503050406030204" pitchFamily="18" charset="0"/>
              </a:rPr>
              <a:t>1</a:t>
            </a:r>
            <a:r>
              <a:rPr lang="en-US" dirty="0"/>
              <a:t> and </a:t>
            </a:r>
            <a:r>
              <a:rPr lang="en-US" i="1" dirty="0"/>
              <a:t>T</a:t>
            </a:r>
            <a:r>
              <a:rPr lang="en-US" baseline="-25000" dirty="0">
                <a:latin typeface="Cambria Math" panose="02040503050406030204" pitchFamily="18" charset="0"/>
                <a:ea typeface="Cambria Math" panose="02040503050406030204" pitchFamily="18" charset="0"/>
              </a:rPr>
              <a:t>2</a:t>
            </a:r>
            <a:r>
              <a:rPr lang="en-US" dirty="0"/>
              <a:t> are disjoint full binary trees, there is a full binary tree, denoted by </a:t>
            </a:r>
            <a:r>
              <a:rPr lang="en-US" i="1" dirty="0"/>
              <a:t>T</a:t>
            </a:r>
            <a:r>
              <a:rPr lang="en-US" baseline="-25000" dirty="0">
                <a:latin typeface="Cambria Math" panose="02040503050406030204" pitchFamily="18" charset="0"/>
                <a:ea typeface="Cambria Math" panose="02040503050406030204" pitchFamily="18" charset="0"/>
              </a:rPr>
              <a:t>1</a:t>
            </a:r>
            <a:r>
              <a:rPr lang="en-US" dirty="0"/>
              <a:t>∙</a:t>
            </a:r>
            <a:r>
              <a:rPr lang="en-US" i="1" dirty="0"/>
              <a:t>T</a:t>
            </a:r>
            <a:r>
              <a:rPr lang="en-US" baseline="-25000" dirty="0">
                <a:latin typeface="Cambria Math" panose="02040503050406030204" pitchFamily="18" charset="0"/>
                <a:ea typeface="Cambria Math" panose="02040503050406030204" pitchFamily="18" charset="0"/>
              </a:rPr>
              <a:t>2</a:t>
            </a:r>
            <a:r>
              <a:rPr lang="en-US" dirty="0"/>
              <a:t>, consisting of a root </a:t>
            </a:r>
            <a:r>
              <a:rPr lang="en-US" i="1" dirty="0"/>
              <a:t>r</a:t>
            </a:r>
            <a:r>
              <a:rPr lang="en-US" dirty="0"/>
              <a:t> together with edges connecting the root to each of the roots of the left subtree </a:t>
            </a:r>
            <a:r>
              <a:rPr lang="en-US" i="1" dirty="0"/>
              <a:t>T</a:t>
            </a:r>
            <a:r>
              <a:rPr lang="en-US" baseline="-25000" dirty="0">
                <a:latin typeface="Cambria Math" panose="02040503050406030204" pitchFamily="18" charset="0"/>
                <a:ea typeface="Cambria Math" panose="02040503050406030204" pitchFamily="18" charset="0"/>
              </a:rPr>
              <a:t>1</a:t>
            </a:r>
            <a:r>
              <a:rPr lang="en-US" dirty="0"/>
              <a:t> and the right subtree </a:t>
            </a:r>
            <a:r>
              <a:rPr lang="en-US" i="1" dirty="0"/>
              <a:t>T</a:t>
            </a:r>
            <a:r>
              <a:rPr lang="en-US" baseline="-25000" dirty="0">
                <a:latin typeface="Cambria Math" panose="02040503050406030204" pitchFamily="18" charset="0"/>
                <a:ea typeface="Cambria Math" panose="02040503050406030204" pitchFamily="18" charset="0"/>
              </a:rPr>
              <a:t>2</a:t>
            </a:r>
            <a:r>
              <a:rPr lang="en-US" dirty="0"/>
              <a:t>.</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Full Binary Trees</a:t>
            </a:r>
            <a:endParaRPr lang="en-US" dirty="0"/>
          </a:p>
        </p:txBody>
      </p:sp>
      <p:pic>
        <p:nvPicPr>
          <p:cNvPr id="6" name="Picture 2" descr="Building up full binary trees."/>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457200" y="2057400"/>
            <a:ext cx="8229600" cy="3136930"/>
          </a:xfrm>
          <a:prstGeom prst="rect">
            <a:avLst/>
          </a:prstGeom>
          <a:extLst>
            <a:ext uri="{909E8E84-426E-40DD-AFC4-6F175D3DCCD1}">
              <a14:hiddenFill xmlns:a14="http://schemas.microsoft.com/office/drawing/2010/main">
                <a:solidFill>
                  <a:srgbClr val="FFFFFF"/>
                </a:solidFill>
              </a14:hiddenFill>
            </a:ext>
          </a:extLst>
        </p:spPr>
      </p:pic>
      <p:sp>
        <p:nvSpPr>
          <p:cNvPr id="10" name="Text Placeholder 3"/>
          <p:cNvSpPr>
            <a:spLocks noGrp="1"/>
          </p:cNvSpPr>
          <p:nvPr>
            <p:ph type="body" sz="quarter" idx="12"/>
          </p:nvPr>
        </p:nvSpPr>
        <p:spPr>
          <a:xfrm>
            <a:off x="3467512" y="6477000"/>
            <a:ext cx="2208976" cy="182880"/>
          </a:xfrm>
        </p:spPr>
        <p:txBody>
          <a:bodyPr/>
          <a:lstStyle/>
          <a:p>
            <a:pPr lvl="0"/>
            <a:r>
              <a:rPr lang="en-IN" sz="1200" dirty="0">
                <a:solidFill>
                  <a:prstClr val="black"/>
                </a:solidFill>
                <a:hlinkClick r:id="" action="ppaction://noaction"/>
              </a:rPr>
              <a:t>Jump to long description</a:t>
            </a:r>
            <a:endParaRPr lang="en-IN" sz="1200" dirty="0">
              <a:solidFill>
                <a:prstClr val="black"/>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3</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85900" y="1752600"/>
            <a:ext cx="6172200" cy="4191000"/>
          </a:xfrm>
        </p:spPr>
        <p:txBody>
          <a:bodyPr/>
          <a:lstStyle/>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Functions</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Sets and Structures</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indent="-742950">
              <a:buFont typeface="+mj-lt"/>
              <a:buAutoNum type="arabicPeriod"/>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Structural Induction</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Generalized Induction</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20"/>
            <a:ext cx="9143999" cy="1188720"/>
          </a:xfrm>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Induction and Recursively Defined Sets</a:t>
            </a:r>
            <a:endPar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412480" cy="1066800"/>
          </a:xfrm>
          <a:ln>
            <a:solidFill>
              <a:srgbClr val="FF0000"/>
            </a:solidFill>
          </a:ln>
        </p:spPr>
        <p:txBody>
          <a:bodyPr/>
          <a:lstStyle/>
          <a:p>
            <a:pPr>
              <a:lnSpc>
                <a:spcPct val="85000"/>
              </a:lnSpc>
              <a:spcBef>
                <a:spcPts val="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the set S defined  by specifying that 3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and that if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 + y</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in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set of all positive integers that are multiples of 3.</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p:cNvSpPr/>
          <p:nvPr/>
        </p:nvSpPr>
        <p:spPr>
          <a:xfrm>
            <a:off x="457200" y="2590800"/>
            <a:ext cx="8412480" cy="3676391"/>
          </a:xfrm>
          <a:prstGeom prst="rect">
            <a:avLst/>
          </a:prstGeom>
          <a:ln>
            <a:solidFill>
              <a:srgbClr val="FF0000"/>
            </a:solidFill>
          </a:ln>
        </p:spPr>
        <p:txBody>
          <a:bodyPr wrap="square">
            <a:spAutoFit/>
          </a:bodyPr>
          <a:lstStyle/>
          <a:p>
            <a:pPr>
              <a:lnSpc>
                <a:spcPct val="85000"/>
              </a:lnSpc>
              <a:spcBef>
                <a:spcPts val="0"/>
              </a:spcBef>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the set of all positive integers divisible by 3. To prove that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show that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subset of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subset of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85000"/>
              </a:lnSpc>
              <a:spcBef>
                <a:spcPts val="0"/>
              </a:spcBef>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S: Let P(</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the statement that 3</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belongs to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457200" lvl="2" indent="0">
              <a:lnSpc>
                <a:spcPct val="85000"/>
              </a:lnSpc>
              <a:spcBef>
                <a:spcPts val="0"/>
              </a:spcBef>
              <a:buNone/>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3∙1 = 3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by the first part of recursive definition.</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457200" lvl="2" indent="0">
              <a:lnSpc>
                <a:spcPct val="85000"/>
              </a:lnSpc>
              <a:spcBef>
                <a:spcPts val="0"/>
              </a:spcBef>
              <a:buNone/>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Assume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true. By the second part of the recursive definition, if 3</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then since 3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3</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 +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Hence,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is true. </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lnSpc>
                <a:spcPct val="85000"/>
              </a:lnSpc>
              <a:spcBef>
                <a:spcPts val="0"/>
              </a:spcBef>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 A:</a:t>
            </a:r>
            <a:endPar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457200" lvl="2" indent="0">
              <a:lnSpc>
                <a:spcPct val="85000"/>
              </a:lnSpc>
              <a:spcBef>
                <a:spcPts val="0"/>
              </a:spcBef>
              <a:buNone/>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 by the first part of recursive definition, and   3 = 3∙1.</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457200" lvl="2" indent="0">
              <a:lnSpc>
                <a:spcPct val="85000"/>
              </a:lnSpc>
              <a:spcBef>
                <a:spcPts val="0"/>
              </a:spcBef>
              <a:buNone/>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second part of the recursive definition adds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both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in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both in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both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divisible by 3. By part (</a:t>
            </a:r>
            <a:r>
              <a:rPr lang="en-US" altLang="zh-CN"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Theorem 1 of Section 4.1, it follows that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divisible by 3. </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4882"/>
            <a:ext cx="8991600" cy="1188720"/>
          </a:xfrm>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of </a:t>
            </a:r>
            <a:r>
              <a:rPr lang="en-US" sz="3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Structural Induction</a:t>
            </a:r>
            <a:br>
              <a:rPr lang="en-US" sz="3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结构归纳法定义</a:t>
            </a:r>
            <a:r>
              <a:rPr lang="en-US" altLang="zh-CN"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828800"/>
            <a:ext cx="8229600" cy="3276600"/>
          </a:xfrm>
        </p:spPr>
        <p:txBody>
          <a:bodyPr/>
          <a:lstStyle/>
          <a:p>
            <a:pPr lvl="1">
              <a:buNone/>
            </a:pP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prove a property of the elements of a recursively defined set, we use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structural induction</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the result holds for all elements specified in the basis step of the recursive definition.</a:t>
            </a:r>
            <a:endPar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buNone/>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if the statement is true for each of the elements used to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construct new elements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 the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the definition, the result holds for these new elements. </a:t>
            </a:r>
            <a:endPar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r>
              <a:rPr lang="en-US" sz="1500" dirty="0"/>
              <a:t> 2</a:t>
            </a:r>
            <a:endParaRPr lang="en-US" dirty="0"/>
          </a:p>
        </p:txBody>
      </p:sp>
      <p:sp>
        <p:nvSpPr>
          <p:cNvPr id="3" name="Content Placeholder 2"/>
          <p:cNvSpPr>
            <a:spLocks noGrp="1"/>
          </p:cNvSpPr>
          <p:nvPr>
            <p:ph idx="1"/>
          </p:nvPr>
        </p:nvSpPr>
        <p:spPr/>
        <p:txBody>
          <a:bodyPr/>
          <a:lstStyle/>
          <a:p>
            <a:pPr>
              <a:spcBef>
                <a:spcPts val="600"/>
              </a:spcBef>
            </a:pPr>
            <a:r>
              <a:rPr lang="en-US" sz="2400" b="1" dirty="0">
                <a:solidFill>
                  <a:srgbClr val="FF0000"/>
                </a:solidFill>
              </a:rPr>
              <a:t>Definition</a:t>
            </a:r>
            <a:r>
              <a:rPr lang="en-US" sz="2400" dirty="0"/>
              <a:t>: The </a:t>
            </a:r>
            <a:r>
              <a:rPr lang="en-US" sz="2400" i="1" dirty="0"/>
              <a:t>height</a:t>
            </a:r>
            <a:r>
              <a:rPr lang="en-US" sz="2400" dirty="0"/>
              <a:t> </a:t>
            </a:r>
            <a:r>
              <a:rPr lang="en-US" sz="2400" i="1" dirty="0"/>
              <a:t>h(T) </a:t>
            </a:r>
            <a:r>
              <a:rPr lang="en-US" sz="2400" dirty="0"/>
              <a:t>of a full binary tree </a:t>
            </a:r>
            <a:r>
              <a:rPr lang="en-US" sz="2400" i="1" dirty="0"/>
              <a:t>T</a:t>
            </a:r>
            <a:r>
              <a:rPr lang="en-US" sz="2400" dirty="0"/>
              <a:t> is defined recursively as follows:</a:t>
            </a:r>
            <a:endParaRPr lang="en-US" sz="2400" dirty="0"/>
          </a:p>
          <a:p>
            <a:pPr lvl="1">
              <a:spcBef>
                <a:spcPts val="600"/>
              </a:spcBef>
            </a:pPr>
            <a:r>
              <a:rPr lang="en-US" sz="2000" dirty="0"/>
              <a:t>BASIS STEP: The height of a full binary tree </a:t>
            </a:r>
            <a:r>
              <a:rPr lang="en-US" sz="2000" i="1" dirty="0"/>
              <a:t>T </a:t>
            </a:r>
            <a:r>
              <a:rPr lang="en-US" sz="2000" dirty="0"/>
              <a:t>consisting of only a root </a:t>
            </a:r>
            <a:r>
              <a:rPr lang="en-US" sz="2000" i="1" dirty="0"/>
              <a:t>r</a:t>
            </a:r>
            <a:r>
              <a:rPr lang="en-US" sz="2000" dirty="0"/>
              <a:t> is </a:t>
            </a:r>
            <a:r>
              <a:rPr lang="en-US" sz="2000" i="1" dirty="0"/>
              <a:t>h(T) = </a:t>
            </a:r>
            <a:r>
              <a:rPr lang="en-US" sz="2000" dirty="0">
                <a:ea typeface="Cambria Math" panose="02040503050406030204" pitchFamily="18" charset="0"/>
              </a:rPr>
              <a:t>0</a:t>
            </a:r>
            <a:r>
              <a:rPr lang="en-US" sz="2000" dirty="0"/>
              <a:t>.</a:t>
            </a:r>
            <a:endParaRPr lang="en-US" sz="2000" dirty="0"/>
          </a:p>
          <a:p>
            <a:pPr lvl="1">
              <a:spcBef>
                <a:spcPts val="600"/>
              </a:spcBef>
            </a:pPr>
            <a:r>
              <a:rPr lang="en-US" sz="2000" dirty="0"/>
              <a:t>RECURSIVE STEP: If </a:t>
            </a:r>
            <a:r>
              <a:rPr lang="en-US" sz="2000" i="1" dirty="0"/>
              <a:t>T</a:t>
            </a:r>
            <a:r>
              <a:rPr lang="en-US" sz="2000" baseline="-25000" dirty="0">
                <a:ea typeface="Cambria Math" panose="02040503050406030204" pitchFamily="18" charset="0"/>
              </a:rPr>
              <a:t>1</a:t>
            </a:r>
            <a:r>
              <a:rPr lang="en-US" sz="2000" dirty="0"/>
              <a:t> and </a:t>
            </a:r>
            <a:r>
              <a:rPr lang="en-US" sz="2000" i="1" dirty="0"/>
              <a:t>T</a:t>
            </a:r>
            <a:r>
              <a:rPr lang="en-US" sz="2000" baseline="-25000" dirty="0">
                <a:ea typeface="Cambria Math" panose="02040503050406030204" pitchFamily="18" charset="0"/>
              </a:rPr>
              <a:t>2</a:t>
            </a:r>
            <a:r>
              <a:rPr lang="en-US" sz="2000" i="1" dirty="0"/>
              <a:t> </a:t>
            </a:r>
            <a:r>
              <a:rPr lang="en-US" sz="2000" dirty="0"/>
              <a:t>are full binary trees, then the full binary tree </a:t>
            </a:r>
            <a:r>
              <a:rPr lang="en-US" sz="2000" i="1" dirty="0"/>
              <a:t>T = T</a:t>
            </a:r>
            <a:r>
              <a:rPr lang="en-US" sz="2000" baseline="-25000" dirty="0">
                <a:ea typeface="Cambria Math" panose="02040503050406030204" pitchFamily="18" charset="0"/>
              </a:rPr>
              <a:t>1</a:t>
            </a:r>
            <a:r>
              <a:rPr lang="en-US" sz="2000" i="1" dirty="0"/>
              <a:t>∙T</a:t>
            </a:r>
            <a:r>
              <a:rPr lang="en-US" sz="2000" baseline="-25000" dirty="0">
                <a:ea typeface="Cambria Math" panose="02040503050406030204" pitchFamily="18" charset="0"/>
              </a:rPr>
              <a:t>2</a:t>
            </a:r>
            <a:r>
              <a:rPr lang="en-US" sz="2000" i="1" dirty="0"/>
              <a:t> </a:t>
            </a:r>
            <a:r>
              <a:rPr lang="en-US" sz="2000" dirty="0"/>
              <a:t>has height</a:t>
            </a:r>
            <a:endParaRPr lang="en-US" sz="2000" dirty="0"/>
          </a:p>
        </p:txBody>
      </p:sp>
      <p:graphicFrame>
        <p:nvGraphicFramePr>
          <p:cNvPr id="7" name="Object 3"/>
          <p:cNvGraphicFramePr>
            <a:graphicFrameLocks noChangeAspect="1"/>
          </p:cNvGraphicFramePr>
          <p:nvPr/>
        </p:nvGraphicFramePr>
        <p:xfrm>
          <a:off x="990600" y="3556920"/>
          <a:ext cx="3268512" cy="479520"/>
        </p:xfrm>
        <a:graphic>
          <a:graphicData uri="http://schemas.openxmlformats.org/presentationml/2006/ole">
            <mc:AlternateContent xmlns:mc="http://schemas.openxmlformats.org/markup-compatibility/2006">
              <mc:Choice xmlns:v="urn:schemas-microsoft-com:vml" Requires="v">
                <p:oleObj spid="_x0000_s10252" name="Equation" r:id="rId1" imgW="43586400" imgH="6400800" progId="Equation.DSMT4">
                  <p:embed/>
                </p:oleObj>
              </mc:Choice>
              <mc:Fallback>
                <p:oleObj name="Equation" r:id="rId1" imgW="43586400" imgH="6400800" progId="Equation.DSMT4">
                  <p:embed/>
                  <p:pic>
                    <p:nvPicPr>
                      <p:cNvPr id="0" name="Object 3"/>
                      <p:cNvPicPr/>
                      <p:nvPr/>
                    </p:nvPicPr>
                    <p:blipFill>
                      <a:blip r:embed="rId2"/>
                      <a:stretch>
                        <a:fillRect/>
                      </a:stretch>
                    </p:blipFill>
                    <p:spPr>
                      <a:xfrm>
                        <a:off x="990600" y="3556920"/>
                        <a:ext cx="3268512" cy="479520"/>
                      </a:xfrm>
                      <a:prstGeom prst="rect">
                        <a:avLst/>
                      </a:prstGeom>
                    </p:spPr>
                  </p:pic>
                </p:oleObj>
              </mc:Fallback>
            </mc:AlternateContent>
          </a:graphicData>
        </a:graphic>
      </p:graphicFrame>
      <p:sp>
        <p:nvSpPr>
          <p:cNvPr id="4" name="Content Placeholder 4"/>
          <p:cNvSpPr>
            <a:spLocks noGrp="1"/>
          </p:cNvSpPr>
          <p:nvPr>
            <p:ph idx="13"/>
          </p:nvPr>
        </p:nvSpPr>
        <p:spPr>
          <a:xfrm>
            <a:off x="457200" y="3962400"/>
            <a:ext cx="8229600" cy="2362200"/>
          </a:xfrm>
        </p:spPr>
        <p:txBody>
          <a:bodyPr/>
          <a:lstStyle/>
          <a:p>
            <a:pPr>
              <a:spcBef>
                <a:spcPts val="600"/>
              </a:spcBef>
            </a:pPr>
            <a:r>
              <a:rPr lang="en-US" sz="2400" dirty="0"/>
              <a:t>The number of vertices  </a:t>
            </a:r>
            <a:r>
              <a:rPr lang="en-US" sz="2400" i="1" dirty="0"/>
              <a:t>n</a:t>
            </a:r>
            <a:r>
              <a:rPr lang="en-US" sz="2400" dirty="0"/>
              <a:t>(</a:t>
            </a:r>
            <a:r>
              <a:rPr lang="en-US" sz="2400" i="1" dirty="0"/>
              <a:t>T</a:t>
            </a:r>
            <a:r>
              <a:rPr lang="en-US" sz="2400" dirty="0"/>
              <a:t>) of a full binary tree </a:t>
            </a:r>
            <a:r>
              <a:rPr lang="en-US" sz="2400" i="1" dirty="0"/>
              <a:t>T</a:t>
            </a:r>
            <a:r>
              <a:rPr lang="en-US" sz="2400" dirty="0"/>
              <a:t> satisfies the following recursive formula:</a:t>
            </a:r>
            <a:endParaRPr lang="en-US" sz="2400" dirty="0"/>
          </a:p>
          <a:p>
            <a:pPr lvl="1">
              <a:spcBef>
                <a:spcPts val="600"/>
              </a:spcBef>
            </a:pPr>
            <a:r>
              <a:rPr lang="en-US" sz="2000" b="1" dirty="0">
                <a:solidFill>
                  <a:srgbClr val="FF0000"/>
                </a:solidFill>
              </a:rPr>
              <a:t>BASIS STEP</a:t>
            </a:r>
            <a:r>
              <a:rPr lang="en-US" sz="2000" dirty="0"/>
              <a:t>: The number of vertices of a full binary tree </a:t>
            </a:r>
            <a:r>
              <a:rPr lang="en-US" sz="2000" i="1" dirty="0"/>
              <a:t>T </a:t>
            </a:r>
            <a:r>
              <a:rPr lang="en-US" sz="2000" dirty="0"/>
              <a:t>consisting of only a root </a:t>
            </a:r>
            <a:r>
              <a:rPr lang="en-US" sz="2000" i="1" dirty="0"/>
              <a:t>r</a:t>
            </a:r>
            <a:r>
              <a:rPr lang="en-US" sz="2000" dirty="0"/>
              <a:t> is </a:t>
            </a:r>
            <a:r>
              <a:rPr lang="en-US" sz="2000" i="1" dirty="0"/>
              <a:t>n</a:t>
            </a:r>
            <a:r>
              <a:rPr lang="en-US" sz="2000" dirty="0"/>
              <a:t>(</a:t>
            </a:r>
            <a:r>
              <a:rPr lang="en-US" sz="2000" i="1" dirty="0"/>
              <a:t>T</a:t>
            </a:r>
            <a:r>
              <a:rPr lang="en-US" sz="2000" dirty="0"/>
              <a:t>)</a:t>
            </a:r>
            <a:r>
              <a:rPr lang="en-US" sz="2000" i="1" dirty="0"/>
              <a:t> = </a:t>
            </a:r>
            <a:r>
              <a:rPr lang="en-US" sz="2000" dirty="0">
                <a:ea typeface="Cambria Math" panose="02040503050406030204" pitchFamily="18" charset="0"/>
              </a:rPr>
              <a:t>1</a:t>
            </a:r>
            <a:r>
              <a:rPr lang="en-US" sz="2000" dirty="0"/>
              <a:t>.</a:t>
            </a:r>
            <a:endParaRPr lang="en-US" sz="2000" dirty="0"/>
          </a:p>
          <a:p>
            <a:pPr lvl="1">
              <a:spcBef>
                <a:spcPts val="600"/>
              </a:spcBef>
            </a:pPr>
            <a:r>
              <a:rPr lang="en-US" sz="2000" b="1" dirty="0">
                <a:solidFill>
                  <a:srgbClr val="FF0000"/>
                </a:solidFill>
              </a:rPr>
              <a:t>RECURSIVE STEP</a:t>
            </a:r>
            <a:r>
              <a:rPr lang="en-US" sz="2000" dirty="0"/>
              <a:t>: If </a:t>
            </a:r>
            <a:r>
              <a:rPr lang="en-US" sz="2000" i="1" dirty="0"/>
              <a:t>T</a:t>
            </a:r>
            <a:r>
              <a:rPr lang="en-US" sz="2000" baseline="-25000" dirty="0">
                <a:ea typeface="Cambria Math" panose="02040503050406030204" pitchFamily="18" charset="0"/>
              </a:rPr>
              <a:t>1</a:t>
            </a:r>
            <a:r>
              <a:rPr lang="en-US" sz="2000" dirty="0"/>
              <a:t> and </a:t>
            </a:r>
            <a:r>
              <a:rPr lang="en-US" sz="2000" i="1" dirty="0"/>
              <a:t>T</a:t>
            </a:r>
            <a:r>
              <a:rPr lang="en-US" sz="2000" baseline="-25000" dirty="0">
                <a:ea typeface="Cambria Math" panose="02040503050406030204" pitchFamily="18" charset="0"/>
              </a:rPr>
              <a:t>2</a:t>
            </a:r>
            <a:r>
              <a:rPr lang="en-US" sz="2000" i="1" dirty="0"/>
              <a:t> </a:t>
            </a:r>
            <a:r>
              <a:rPr lang="en-US" sz="2000" dirty="0"/>
              <a:t>are full binary trees, then the  full binary tree </a:t>
            </a:r>
            <a:r>
              <a:rPr lang="en-US" sz="2000" i="1" dirty="0"/>
              <a:t>T = T</a:t>
            </a:r>
            <a:r>
              <a:rPr lang="en-US" sz="2000" baseline="-25000" dirty="0">
                <a:ea typeface="Cambria Math" panose="02040503050406030204" pitchFamily="18" charset="0"/>
              </a:rPr>
              <a:t>1</a:t>
            </a:r>
            <a:r>
              <a:rPr lang="en-US" sz="2000" i="1" dirty="0"/>
              <a:t>∙T</a:t>
            </a:r>
            <a:r>
              <a:rPr lang="en-US" sz="2000" baseline="-25000" dirty="0">
                <a:ea typeface="Cambria Math" panose="02040503050406030204" pitchFamily="18" charset="0"/>
              </a:rPr>
              <a:t>2</a:t>
            </a:r>
            <a:r>
              <a:rPr lang="en-US" sz="2000" i="1" dirty="0"/>
              <a:t> </a:t>
            </a:r>
            <a:r>
              <a:rPr lang="en-US" sz="2000" dirty="0"/>
              <a:t>has the number of vertices</a:t>
            </a:r>
            <a:endParaRPr lang="en-US" sz="2000" dirty="0"/>
          </a:p>
        </p:txBody>
      </p:sp>
      <p:graphicFrame>
        <p:nvGraphicFramePr>
          <p:cNvPr id="8" name="Object 5"/>
          <p:cNvGraphicFramePr>
            <a:graphicFrameLocks noChangeAspect="1"/>
          </p:cNvGraphicFramePr>
          <p:nvPr/>
        </p:nvGraphicFramePr>
        <p:xfrm>
          <a:off x="990600" y="6216650"/>
          <a:ext cx="2697163" cy="455613"/>
        </p:xfrm>
        <a:graphic>
          <a:graphicData uri="http://schemas.openxmlformats.org/presentationml/2006/ole">
            <mc:AlternateContent xmlns:mc="http://schemas.openxmlformats.org/markup-compatibility/2006">
              <mc:Choice xmlns:v="urn:schemas-microsoft-com:vml" Requires="v">
                <p:oleObj spid="_x0000_s10253" name="Equation" r:id="rId3" imgW="35966400" imgH="6096000" progId="Equation.DSMT4">
                  <p:embed/>
                </p:oleObj>
              </mc:Choice>
              <mc:Fallback>
                <p:oleObj name="Equation" r:id="rId3" imgW="35966400" imgH="6096000" progId="Equation.DSMT4">
                  <p:embed/>
                  <p:pic>
                    <p:nvPicPr>
                      <p:cNvPr id="0" name="Object 5"/>
                      <p:cNvPicPr/>
                      <p:nvPr/>
                    </p:nvPicPr>
                    <p:blipFill>
                      <a:blip r:embed="rId4"/>
                      <a:stretch>
                        <a:fillRect/>
                      </a:stretch>
                    </p:blipFill>
                    <p:spPr>
                      <a:xfrm>
                        <a:off x="990600" y="6216650"/>
                        <a:ext cx="2697163" cy="455613"/>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457200" y="1295400"/>
            <a:ext cx="5638800" cy="4114800"/>
          </a:xfrm>
        </p:spPr>
        <p:txBody>
          <a:bodyPr/>
          <a:lstStyle/>
          <a:p>
            <a:r>
              <a:rPr lang="en-US" altLang="zh-CN"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we have an infinite ladder:</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mj-lt"/>
              <a:buAutoNum type="arabicPeriod"/>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can reach the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first rung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the ladder.</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buFont typeface="+mj-lt"/>
              <a:buAutoNum type="arabicPeriod"/>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we can reach a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particular rung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the ladder, then we can reach the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next rung</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From (1), we can reach the first rung. Then by applying (2), we can reach the second rung. Applying (2) again, the third rung. And so on.  We can apply (2) any number of times to reach any particular rung, no matter how high up.</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1" name="Picture 3" descr="Climbing an infinite ladder."/>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6019798" y="1066800"/>
            <a:ext cx="2959906" cy="5303520"/>
          </a:xfrm>
          <a:prstGeom prst="rect">
            <a:avLst/>
          </a:prstGeom>
          <a:extLst>
            <a:ext uri="{909E8E84-426E-40DD-AFC4-6F175D3DCCD1}">
              <a14:hiddenFill xmlns:a14="http://schemas.microsoft.com/office/drawing/2010/main">
                <a:solidFill>
                  <a:srgbClr val="FFFFFF"/>
                </a:solidFill>
              </a14:hiddenFill>
            </a:ext>
          </a:extLst>
        </p:spPr>
      </p:pic>
      <p:sp>
        <p:nvSpPr>
          <p:cNvPr id="3" name="矩形 2"/>
          <p:cNvSpPr/>
          <p:nvPr/>
        </p:nvSpPr>
        <p:spPr>
          <a:xfrm>
            <a:off x="533400" y="5723989"/>
            <a:ext cx="5562600" cy="646331"/>
          </a:xfrm>
          <a:prstGeom prst="rect">
            <a:avLst/>
          </a:prstGeom>
          <a:ln>
            <a:solidFill>
              <a:srgbClr val="FF0000"/>
            </a:solidFill>
          </a:ln>
        </p:spPr>
        <p:txBody>
          <a:bodyPr wrap="square">
            <a:spAutoFit/>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This example motivates proof by mathematical induction. </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itle 1"/>
          <p:cNvSpPr txBox="1"/>
          <p:nvPr/>
        </p:nvSpPr>
        <p:spPr>
          <a:xfrm>
            <a:off x="0" y="0"/>
            <a:ext cx="9144000" cy="1188720"/>
          </a:xfrm>
          <a:prstGeom prst="rect">
            <a:avLst/>
          </a:prstGeom>
        </p:spPr>
        <p:txBody>
          <a:bodyPr anchor="ctr"/>
          <a:lstStyle>
            <a:lvl1pPr algn="ctr" defTabSz="457200" rtl="0" eaLnBrk="1" latinLnBrk="0" hangingPunct="1">
              <a:spcBef>
                <a:spcPct val="0"/>
              </a:spcBef>
              <a:buNone/>
              <a:defRPr sz="4400" b="0" kern="1200">
                <a:solidFill>
                  <a:srgbClr val="04617B"/>
                </a:solidFill>
                <a:latin typeface="+mj-lt"/>
                <a:ea typeface="+mj-ea"/>
                <a:cs typeface="Arial" panose="020B0604020202020204" pitchFamily="34" charset="0"/>
              </a:defRPr>
            </a:lvl1pPr>
          </a:lstStyle>
          <a:p>
            <a:r>
              <a:rPr lang="en-US" dirty="0"/>
              <a:t>Climbing an Infinite Ladder</a:t>
            </a:r>
            <a:endParaRPr lang="en-US" dirty="0"/>
          </a:p>
          <a:p>
            <a:r>
              <a:rPr lang="en-US" altLang="zh-CN" sz="2400" b="1" dirty="0">
                <a:solidFill>
                  <a:srgbClr val="1A587B"/>
                </a:solidFill>
              </a:rPr>
              <a:t>【</a:t>
            </a:r>
            <a:r>
              <a:rPr lang="zh-CN" altLang="en-US" sz="2400" b="1" dirty="0">
                <a:solidFill>
                  <a:srgbClr val="1A587B"/>
                </a:solidFill>
              </a:rPr>
              <a:t>攀登一个无限高的梯子</a:t>
            </a:r>
            <a:r>
              <a:rPr lang="en-US" altLang="zh-CN" sz="2400" b="1" dirty="0">
                <a:solidFill>
                  <a:srgbClr val="1A587B"/>
                </a:solidFill>
              </a:rPr>
              <a:t>】</a:t>
            </a:r>
            <a:endParaRPr lang="en-US" sz="2400" b="1" dirty="0">
              <a:solidFill>
                <a:srgbClr val="1A587B"/>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Induction and Binary Trees</a:t>
            </a:r>
            <a:endParaRPr lang="en-US" dirty="0"/>
          </a:p>
        </p:txBody>
      </p:sp>
      <p:sp>
        <p:nvSpPr>
          <p:cNvPr id="3" name="Content Placeholder 2"/>
          <p:cNvSpPr>
            <a:spLocks noGrp="1"/>
          </p:cNvSpPr>
          <p:nvPr>
            <p:ph idx="1"/>
          </p:nvPr>
        </p:nvSpPr>
        <p:spPr>
          <a:xfrm>
            <a:off x="457200" y="1295400"/>
            <a:ext cx="4953000" cy="457200"/>
          </a:xfrm>
        </p:spPr>
        <p:txBody>
          <a:bodyPr/>
          <a:lstStyle/>
          <a:p>
            <a:r>
              <a:rPr lang="en-US" sz="2400" b="1" dirty="0">
                <a:solidFill>
                  <a:srgbClr val="FF0000"/>
                </a:solidFill>
              </a:rPr>
              <a:t>Theorem</a:t>
            </a:r>
            <a:r>
              <a:rPr lang="en-US" sz="2400" dirty="0"/>
              <a:t>: If </a:t>
            </a:r>
            <a:r>
              <a:rPr lang="en-US" sz="2400" i="1" dirty="0"/>
              <a:t>T</a:t>
            </a:r>
            <a:r>
              <a:rPr lang="en-US" sz="2400" dirty="0"/>
              <a:t> is a full binary tree, then</a:t>
            </a:r>
            <a:endParaRPr lang="en-US" sz="2400" dirty="0"/>
          </a:p>
        </p:txBody>
      </p:sp>
      <p:graphicFrame>
        <p:nvGraphicFramePr>
          <p:cNvPr id="11" name="Object 3"/>
          <p:cNvGraphicFramePr>
            <a:graphicFrameLocks noChangeAspect="1"/>
          </p:cNvGraphicFramePr>
          <p:nvPr/>
        </p:nvGraphicFramePr>
        <p:xfrm>
          <a:off x="5410200" y="1231900"/>
          <a:ext cx="2346696" cy="558360"/>
        </p:xfrm>
        <a:graphic>
          <a:graphicData uri="http://schemas.openxmlformats.org/presentationml/2006/ole">
            <mc:AlternateContent xmlns:mc="http://schemas.openxmlformats.org/markup-compatibility/2006">
              <mc:Choice xmlns:v="urn:schemas-microsoft-com:vml" Requires="v">
                <p:oleObj spid="_x0000_s11291" name="Equation" r:id="rId1" imgW="25603200" imgH="6096000" progId="Equation.DSMT4">
                  <p:embed/>
                </p:oleObj>
              </mc:Choice>
              <mc:Fallback>
                <p:oleObj name="Equation" r:id="rId1" imgW="25603200" imgH="6096000" progId="Equation.DSMT4">
                  <p:embed/>
                  <p:pic>
                    <p:nvPicPr>
                      <p:cNvPr id="0" name="Object 3"/>
                      <p:cNvPicPr/>
                      <p:nvPr/>
                    </p:nvPicPr>
                    <p:blipFill>
                      <a:blip r:embed="rId2"/>
                      <a:stretch>
                        <a:fillRect/>
                      </a:stretch>
                    </p:blipFill>
                    <p:spPr>
                      <a:xfrm>
                        <a:off x="5410200" y="1231900"/>
                        <a:ext cx="2346696" cy="558360"/>
                      </a:xfrm>
                      <a:prstGeom prst="rect">
                        <a:avLst/>
                      </a:prstGeom>
                    </p:spPr>
                  </p:pic>
                </p:oleObj>
              </mc:Fallback>
            </mc:AlternateContent>
          </a:graphicData>
        </a:graphic>
      </p:graphicFrame>
      <p:sp>
        <p:nvSpPr>
          <p:cNvPr id="4" name="Content Placeholder 4"/>
          <p:cNvSpPr>
            <a:spLocks noGrp="1"/>
          </p:cNvSpPr>
          <p:nvPr>
            <p:ph idx="13"/>
          </p:nvPr>
        </p:nvSpPr>
        <p:spPr>
          <a:xfrm>
            <a:off x="457200" y="1752600"/>
            <a:ext cx="8229600" cy="1356360"/>
          </a:xfrm>
        </p:spPr>
        <p:txBody>
          <a:bodyPr/>
          <a:lstStyle/>
          <a:p>
            <a:r>
              <a:rPr lang="en-US" sz="2400" b="1" dirty="0">
                <a:solidFill>
                  <a:srgbClr val="FF0000"/>
                </a:solidFill>
                <a:ea typeface="Cambria Math" panose="02040503050406030204" pitchFamily="18" charset="0"/>
              </a:rPr>
              <a:t>Proof</a:t>
            </a:r>
            <a:r>
              <a:rPr lang="en-US" sz="2400" dirty="0">
                <a:ea typeface="Cambria Math" panose="02040503050406030204" pitchFamily="18" charset="0"/>
              </a:rPr>
              <a:t>: Use structural induction.</a:t>
            </a:r>
            <a:endParaRPr lang="en-US" sz="2400" dirty="0">
              <a:ea typeface="Cambria Math" panose="02040503050406030204" pitchFamily="18" charset="0"/>
            </a:endParaRPr>
          </a:p>
          <a:p>
            <a:pPr lvl="1"/>
            <a:r>
              <a:rPr lang="en-US" sz="2000" dirty="0">
                <a:solidFill>
                  <a:srgbClr val="FF0000"/>
                </a:solidFill>
              </a:rPr>
              <a:t>BASIS  STEP</a:t>
            </a:r>
            <a:r>
              <a:rPr lang="en-US" sz="2000" dirty="0"/>
              <a:t>: The result holds for a full binary tree consisting only of a root,</a:t>
            </a:r>
            <a:endParaRPr lang="en-US" dirty="0"/>
          </a:p>
        </p:txBody>
      </p:sp>
      <p:graphicFrame>
        <p:nvGraphicFramePr>
          <p:cNvPr id="12" name="Object 5"/>
          <p:cNvGraphicFramePr>
            <a:graphicFrameLocks noChangeAspect="1"/>
          </p:cNvGraphicFramePr>
          <p:nvPr/>
        </p:nvGraphicFramePr>
        <p:xfrm>
          <a:off x="1549800" y="2628900"/>
          <a:ext cx="2653920" cy="458280"/>
        </p:xfrm>
        <a:graphic>
          <a:graphicData uri="http://schemas.openxmlformats.org/presentationml/2006/ole">
            <mc:AlternateContent xmlns:mc="http://schemas.openxmlformats.org/markup-compatibility/2006">
              <mc:Choice xmlns:v="urn:schemas-microsoft-com:vml" Requires="v">
                <p:oleObj spid="_x0000_s11292" name="Equation" r:id="rId3" imgW="33528000" imgH="5791200" progId="Equation.DSMT4">
                  <p:embed/>
                </p:oleObj>
              </mc:Choice>
              <mc:Fallback>
                <p:oleObj name="Equation" r:id="rId3" imgW="33528000" imgH="5791200" progId="Equation.DSMT4">
                  <p:embed/>
                  <p:pic>
                    <p:nvPicPr>
                      <p:cNvPr id="0" name="Object 5"/>
                      <p:cNvPicPr/>
                      <p:nvPr/>
                    </p:nvPicPr>
                    <p:blipFill>
                      <a:blip r:embed="rId4"/>
                      <a:stretch>
                        <a:fillRect/>
                      </a:stretch>
                    </p:blipFill>
                    <p:spPr>
                      <a:xfrm>
                        <a:off x="1549800" y="2628900"/>
                        <a:ext cx="2653920" cy="458280"/>
                      </a:xfrm>
                      <a:prstGeom prst="rect">
                        <a:avLst/>
                      </a:prstGeom>
                    </p:spPr>
                  </p:pic>
                </p:oleObj>
              </mc:Fallback>
            </mc:AlternateContent>
          </a:graphicData>
        </a:graphic>
      </p:graphicFrame>
      <p:sp>
        <p:nvSpPr>
          <p:cNvPr id="5" name="Content Placeholder 6"/>
          <p:cNvSpPr>
            <a:spLocks noGrp="1"/>
          </p:cNvSpPr>
          <p:nvPr>
            <p:ph idx="14"/>
          </p:nvPr>
        </p:nvSpPr>
        <p:spPr>
          <a:xfrm>
            <a:off x="4191000" y="2654300"/>
            <a:ext cx="990600" cy="365760"/>
          </a:xfrm>
        </p:spPr>
        <p:txBody>
          <a:bodyPr/>
          <a:lstStyle/>
          <a:p>
            <a:r>
              <a:rPr lang="en-US" sz="2000" dirty="0"/>
              <a:t>Hence,</a:t>
            </a:r>
            <a:endParaRPr lang="en-US" sz="2000" dirty="0"/>
          </a:p>
        </p:txBody>
      </p:sp>
      <p:graphicFrame>
        <p:nvGraphicFramePr>
          <p:cNvPr id="13" name="Object 7"/>
          <p:cNvGraphicFramePr>
            <a:graphicFrameLocks noChangeAspect="1"/>
          </p:cNvGraphicFramePr>
          <p:nvPr/>
        </p:nvGraphicFramePr>
        <p:xfrm>
          <a:off x="5054600" y="2628900"/>
          <a:ext cx="2582863" cy="458788"/>
        </p:xfrm>
        <a:graphic>
          <a:graphicData uri="http://schemas.openxmlformats.org/presentationml/2006/ole">
            <mc:AlternateContent xmlns:mc="http://schemas.openxmlformats.org/markup-compatibility/2006">
              <mc:Choice xmlns:v="urn:schemas-microsoft-com:vml" Requires="v">
                <p:oleObj spid="_x0000_s11293" name="Equation" r:id="rId5" imgW="32613600" imgH="5791200" progId="Equation.DSMT4">
                  <p:embed/>
                </p:oleObj>
              </mc:Choice>
              <mc:Fallback>
                <p:oleObj name="Equation" r:id="rId5" imgW="32613600" imgH="5791200" progId="Equation.DSMT4">
                  <p:embed/>
                  <p:pic>
                    <p:nvPicPr>
                      <p:cNvPr id="0" name="Object 7"/>
                      <p:cNvPicPr/>
                      <p:nvPr/>
                    </p:nvPicPr>
                    <p:blipFill>
                      <a:blip r:embed="rId6"/>
                      <a:stretch>
                        <a:fillRect/>
                      </a:stretch>
                    </p:blipFill>
                    <p:spPr>
                      <a:xfrm>
                        <a:off x="5054600" y="2628900"/>
                        <a:ext cx="2582863" cy="458788"/>
                      </a:xfrm>
                      <a:prstGeom prst="rect">
                        <a:avLst/>
                      </a:prstGeom>
                    </p:spPr>
                  </p:pic>
                </p:oleObj>
              </mc:Fallback>
            </mc:AlternateContent>
          </a:graphicData>
        </a:graphic>
      </p:graphicFrame>
      <p:sp>
        <p:nvSpPr>
          <p:cNvPr id="6" name="Content Placeholder 8"/>
          <p:cNvSpPr>
            <a:spLocks noGrp="1"/>
          </p:cNvSpPr>
          <p:nvPr>
            <p:ph idx="15"/>
          </p:nvPr>
        </p:nvSpPr>
        <p:spPr>
          <a:xfrm>
            <a:off x="457200" y="3200400"/>
            <a:ext cx="3352800" cy="365760"/>
          </a:xfrm>
        </p:spPr>
        <p:txBody>
          <a:bodyPr/>
          <a:lstStyle/>
          <a:p>
            <a:pPr lvl="1"/>
            <a:r>
              <a:rPr lang="en-US" sz="2000" dirty="0">
                <a:solidFill>
                  <a:srgbClr val="FF0000"/>
                </a:solidFill>
              </a:rPr>
              <a:t>RECURSIVE STEP</a:t>
            </a:r>
            <a:r>
              <a:rPr lang="en-US" sz="2000" dirty="0"/>
              <a:t>:  Assume</a:t>
            </a:r>
            <a:endParaRPr lang="en-US" sz="2000" dirty="0"/>
          </a:p>
        </p:txBody>
      </p:sp>
      <p:graphicFrame>
        <p:nvGraphicFramePr>
          <p:cNvPr id="14" name="Object 9"/>
          <p:cNvGraphicFramePr>
            <a:graphicFrameLocks noChangeAspect="1"/>
          </p:cNvGraphicFramePr>
          <p:nvPr/>
        </p:nvGraphicFramePr>
        <p:xfrm>
          <a:off x="3797300" y="3148013"/>
          <a:ext cx="2003425" cy="508000"/>
        </p:xfrm>
        <a:graphic>
          <a:graphicData uri="http://schemas.openxmlformats.org/presentationml/2006/ole">
            <mc:AlternateContent xmlns:mc="http://schemas.openxmlformats.org/markup-compatibility/2006">
              <mc:Choice xmlns:v="urn:schemas-microsoft-com:vml" Requires="v">
                <p:oleObj spid="_x0000_s11294" name="Equation" r:id="rId7" imgW="25298400" imgH="6400800" progId="Equation.DSMT4">
                  <p:embed/>
                </p:oleObj>
              </mc:Choice>
              <mc:Fallback>
                <p:oleObj name="Equation" r:id="rId7" imgW="25298400" imgH="6400800" progId="Equation.DSMT4">
                  <p:embed/>
                  <p:pic>
                    <p:nvPicPr>
                      <p:cNvPr id="0" name="Object 9"/>
                      <p:cNvPicPr/>
                      <p:nvPr/>
                    </p:nvPicPr>
                    <p:blipFill>
                      <a:blip r:embed="rId8"/>
                      <a:stretch>
                        <a:fillRect/>
                      </a:stretch>
                    </p:blipFill>
                    <p:spPr>
                      <a:xfrm>
                        <a:off x="3797300" y="3148013"/>
                        <a:ext cx="2003425" cy="508000"/>
                      </a:xfrm>
                      <a:prstGeom prst="rect">
                        <a:avLst/>
                      </a:prstGeom>
                    </p:spPr>
                  </p:pic>
                </p:oleObj>
              </mc:Fallback>
            </mc:AlternateContent>
          </a:graphicData>
        </a:graphic>
      </p:graphicFrame>
      <p:sp>
        <p:nvSpPr>
          <p:cNvPr id="7" name="Content Placeholder 10"/>
          <p:cNvSpPr>
            <a:spLocks noGrp="1"/>
          </p:cNvSpPr>
          <p:nvPr>
            <p:ph idx="16"/>
          </p:nvPr>
        </p:nvSpPr>
        <p:spPr>
          <a:xfrm>
            <a:off x="5867400" y="3200400"/>
            <a:ext cx="1097280" cy="365760"/>
          </a:xfrm>
        </p:spPr>
        <p:txBody>
          <a:bodyPr/>
          <a:lstStyle/>
          <a:p>
            <a:r>
              <a:rPr lang="en-US" sz="2000" dirty="0"/>
              <a:t>and also</a:t>
            </a:r>
            <a:endParaRPr lang="en-US" sz="2000" dirty="0"/>
          </a:p>
        </p:txBody>
      </p:sp>
      <p:graphicFrame>
        <p:nvGraphicFramePr>
          <p:cNvPr id="15" name="Object 11"/>
          <p:cNvGraphicFramePr>
            <a:graphicFrameLocks noChangeAspect="1"/>
          </p:cNvGraphicFramePr>
          <p:nvPr/>
        </p:nvGraphicFramePr>
        <p:xfrm>
          <a:off x="996950" y="3648075"/>
          <a:ext cx="2051050" cy="508000"/>
        </p:xfrm>
        <a:graphic>
          <a:graphicData uri="http://schemas.openxmlformats.org/presentationml/2006/ole">
            <mc:AlternateContent xmlns:mc="http://schemas.openxmlformats.org/markup-compatibility/2006">
              <mc:Choice xmlns:v="urn:schemas-microsoft-com:vml" Requires="v">
                <p:oleObj spid="_x0000_s11295" name="Equation" r:id="rId9" imgW="25908000" imgH="6400800" progId="Equation.DSMT4">
                  <p:embed/>
                </p:oleObj>
              </mc:Choice>
              <mc:Fallback>
                <p:oleObj name="Equation" r:id="rId9" imgW="25908000" imgH="6400800" progId="Equation.DSMT4">
                  <p:embed/>
                  <p:pic>
                    <p:nvPicPr>
                      <p:cNvPr id="0" name="Object 11"/>
                      <p:cNvPicPr/>
                      <p:nvPr/>
                    </p:nvPicPr>
                    <p:blipFill>
                      <a:blip r:embed="rId10"/>
                      <a:stretch>
                        <a:fillRect/>
                      </a:stretch>
                    </p:blipFill>
                    <p:spPr>
                      <a:xfrm>
                        <a:off x="996950" y="3648075"/>
                        <a:ext cx="2051050" cy="508000"/>
                      </a:xfrm>
                      <a:prstGeom prst="rect">
                        <a:avLst/>
                      </a:prstGeom>
                    </p:spPr>
                  </p:pic>
                </p:oleObj>
              </mc:Fallback>
            </mc:AlternateContent>
          </a:graphicData>
        </a:graphic>
      </p:graphicFrame>
      <p:sp>
        <p:nvSpPr>
          <p:cNvPr id="8" name="Content Placeholder 12"/>
          <p:cNvSpPr>
            <a:spLocks noGrp="1"/>
          </p:cNvSpPr>
          <p:nvPr>
            <p:ph idx="17"/>
          </p:nvPr>
        </p:nvSpPr>
        <p:spPr>
          <a:xfrm>
            <a:off x="3124200" y="3695066"/>
            <a:ext cx="4343400" cy="365760"/>
          </a:xfrm>
        </p:spPr>
        <p:txBody>
          <a:bodyPr/>
          <a:lstStyle/>
          <a:p>
            <a:pPr marL="0" lvl="1" indent="0">
              <a:buClrTx/>
              <a:buNone/>
            </a:pPr>
            <a:r>
              <a:rPr lang="en-US" sz="2000" dirty="0"/>
              <a:t>whenever </a:t>
            </a:r>
            <a:r>
              <a:rPr lang="en-US" sz="2000" i="1" dirty="0"/>
              <a:t>T</a:t>
            </a:r>
            <a:r>
              <a:rPr lang="en-US" sz="2000" baseline="-25000" dirty="0">
                <a:ea typeface="Cambria Math" panose="02040503050406030204" pitchFamily="18" charset="0"/>
              </a:rPr>
              <a:t>1</a:t>
            </a:r>
            <a:r>
              <a:rPr lang="en-US" sz="2000" dirty="0"/>
              <a:t> and </a:t>
            </a:r>
            <a:r>
              <a:rPr lang="en-US" sz="2000" i="1" dirty="0"/>
              <a:t>T</a:t>
            </a:r>
            <a:r>
              <a:rPr lang="en-US" sz="2000" baseline="-25000" dirty="0">
                <a:ea typeface="Cambria Math" panose="02040503050406030204" pitchFamily="18" charset="0"/>
              </a:rPr>
              <a:t>2</a:t>
            </a:r>
            <a:r>
              <a:rPr lang="en-US" sz="2000" dirty="0">
                <a:ea typeface="Cambria Math" panose="02040503050406030204" pitchFamily="18" charset="0"/>
              </a:rPr>
              <a:t> </a:t>
            </a:r>
            <a:r>
              <a:rPr lang="en-US" sz="2000" dirty="0"/>
              <a:t>are full binary trees.</a:t>
            </a:r>
            <a:endParaRPr lang="en-US" sz="2000" dirty="0"/>
          </a:p>
        </p:txBody>
      </p:sp>
      <mc:AlternateContent xmlns:mc="http://schemas.openxmlformats.org/markup-compatibility/2006">
        <mc:Choice xmlns:a14="http://schemas.microsoft.com/office/drawing/2010/main" Requires="a14">
          <p:sp>
            <p:nvSpPr>
              <p:cNvPr id="16" name="Object 13"/>
              <p:cNvSpPr txBox="1"/>
              <p:nvPr/>
            </p:nvSpPr>
            <p:spPr>
              <a:xfrm>
                <a:off x="1050925" y="4189413"/>
                <a:ext cx="8321675" cy="2439987"/>
              </a:xfrm>
              <a:prstGeom prst="rect">
                <a:avLst/>
              </a:prstGeom>
            </p:spPr>
            <p:txBody>
              <a:bodyPr>
                <a:normAutofit/>
              </a:bodyPr>
              <a:lstStyle/>
              <a:p>
                <a14:m>
                  <m:oMathPara xmlns:m="http://schemas.openxmlformats.org/officeDocument/2006/math">
                    <m:oMathParaPr>
                      <m:jc m:val="left"/>
                    </m:oMathParaPr>
                    <m:oMath xmlns:m="http://schemas.openxmlformats.org/officeDocument/2006/math">
                      <m:r>
                        <a:rPr lang="zh-CN" altLang="en-US" sz="2000" i="1" smtClean="0">
                          <a:solidFill>
                            <a:srgbClr val="000000"/>
                          </a:solidFill>
                          <a:latin typeface="Cambria Math" panose="02040503050406030204" pitchFamily="18" charset="0"/>
                        </a:rPr>
                        <m:t>𝑛</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𝑇</m:t>
                          </m:r>
                        </m:e>
                      </m:d>
                      <m:r>
                        <m:rPr>
                          <m:aln/>
                        </m:rP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1</m:t>
                              </m:r>
                            </m:sub>
                          </m:sSub>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2</m:t>
                              </m:r>
                            </m:sub>
                          </m:sSub>
                        </m:e>
                      </m:d>
                      <m:r>
                        <a:rPr lang="zh-CN" altLang="en-US" sz="2000" i="1">
                          <a:solidFill>
                            <a:srgbClr val="000000"/>
                          </a:solidFill>
                          <a:latin typeface="Cambria Math" panose="02040503050406030204" pitchFamily="18" charset="0"/>
                        </a:rPr>
                        <m:t>	</m:t>
                      </m:r>
                      <m:r>
                        <m:rPr>
                          <m:nor/>
                        </m:rPr>
                        <a:rPr lang="zh-CN" altLang="en-US" sz="2000" i="0">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sty m:val="p"/>
                            </m:rPr>
                            <a:rPr lang="zh-CN" altLang="en-US" sz="2000" i="1">
                              <a:solidFill>
                                <a:srgbClr val="000000"/>
                              </a:solidFill>
                              <a:latin typeface="Cambria Math" panose="02040503050406030204" pitchFamily="18" charset="0"/>
                            </a:rPr>
                            <m:t>by</m:t>
                          </m:r>
                          <m:r>
                            <a:rPr lang="zh-CN" altLang="en-US" sz="2000" i="1">
                              <a:solidFill>
                                <a:srgbClr val="000000"/>
                              </a:solidFill>
                              <a:latin typeface="Cambria Math" panose="02040503050406030204" pitchFamily="18" charset="0"/>
                            </a:rPr>
                            <m:t> </m:t>
                          </m:r>
                          <m:r>
                            <m:rPr>
                              <m:sty m:val="p"/>
                            </m:rPr>
                            <a:rPr lang="zh-CN" altLang="en-US" sz="2000" i="1">
                              <a:solidFill>
                                <a:srgbClr val="000000"/>
                              </a:solidFill>
                              <a:latin typeface="Cambria Math" panose="02040503050406030204" pitchFamily="18" charset="0"/>
                            </a:rPr>
                            <m:t>recursive</m:t>
                          </m:r>
                          <m:r>
                            <a:rPr lang="zh-CN" altLang="en-US" sz="2000" i="1">
                              <a:solidFill>
                                <a:srgbClr val="000000"/>
                              </a:solidFill>
                              <a:latin typeface="Cambria Math" panose="02040503050406030204" pitchFamily="18" charset="0"/>
                            </a:rPr>
                            <m:t> </m:t>
                          </m:r>
                          <m:r>
                            <m:rPr>
                              <m:sty m:val="p"/>
                            </m:rPr>
                            <a:rPr lang="zh-CN" altLang="en-US" sz="2000" i="1">
                              <a:solidFill>
                                <a:srgbClr val="000000"/>
                              </a:solidFill>
                              <a:latin typeface="Cambria Math" panose="02040503050406030204" pitchFamily="18" charset="0"/>
                            </a:rPr>
                            <m:t>formula</m:t>
                          </m:r>
                          <m:r>
                            <a:rPr lang="zh-CN" altLang="en-US" sz="2000" i="1">
                              <a:solidFill>
                                <a:srgbClr val="000000"/>
                              </a:solidFill>
                              <a:latin typeface="Cambria Math" panose="02040503050406030204" pitchFamily="18" charset="0"/>
                            </a:rPr>
                            <m:t> </m:t>
                          </m:r>
                          <m:r>
                            <m:rPr>
                              <m:sty m:val="p"/>
                            </m:rPr>
                            <a:rPr lang="zh-CN" altLang="en-US" sz="2000" i="1">
                              <a:solidFill>
                                <a:srgbClr val="000000"/>
                              </a:solidFill>
                              <a:latin typeface="Cambria Math" panose="02040503050406030204" pitchFamily="18" charset="0"/>
                            </a:rPr>
                            <m:t>of</m:t>
                          </m:r>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𝑛</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𝑇</m:t>
                              </m:r>
                            </m:e>
                          </m:d>
                        </m:e>
                      </m:d>
                    </m:oMath>
                    <m:oMath xmlns:m="http://schemas.openxmlformats.org/officeDocument/2006/math">
                      <m:r>
                        <m:rPr>
                          <m:aln/>
                        </m:rP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m:t>
                      </m:r>
                      <m:d>
                        <m:dPr>
                          <m:ctrlPr>
                            <a:rPr lang="zh-CN" altLang="en-US" sz="2000" i="1">
                              <a:solidFill>
                                <a:srgbClr val="000000"/>
                              </a:solidFill>
                              <a:latin typeface="Cambria Math" panose="02040503050406030204" pitchFamily="18" charset="0"/>
                            </a:rPr>
                          </m:ctrlPr>
                        </m:dPr>
                        <m:e>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r>
                                <a:rPr lang="zh-CN" altLang="en-US" sz="2000" i="1">
                                  <a:solidFill>
                                    <a:srgbClr val="000000"/>
                                  </a:solidFill>
                                  <a:latin typeface="Cambria Math" panose="02040503050406030204" pitchFamily="18" charset="0"/>
                                </a:rPr>
                                <m:t>ℎ</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1</m:t>
                                      </m:r>
                                    </m:sub>
                                  </m:sSub>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e>
                      </m:d>
                      <m:r>
                        <a:rPr lang="zh-CN" altLang="en-US" sz="2000" i="1">
                          <a:solidFill>
                            <a:srgbClr val="000000"/>
                          </a:solidFill>
                          <a:latin typeface="Cambria Math" panose="02040503050406030204" pitchFamily="18" charset="0"/>
                        </a:rPr>
                        <m:t>+</m:t>
                      </m:r>
                      <m:d>
                        <m:dPr>
                          <m:ctrlPr>
                            <a:rPr lang="zh-CN" altLang="en-US" sz="2000" i="1" smtClean="0">
                              <a:solidFill>
                                <a:srgbClr val="000000"/>
                              </a:solidFill>
                              <a:latin typeface="Cambria Math" panose="02040503050406030204" pitchFamily="18" charset="0"/>
                            </a:rPr>
                          </m:ctrlPr>
                        </m:dPr>
                        <m:e>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r>
                                <a:rPr lang="zh-CN" altLang="en-US" sz="2000" i="1">
                                  <a:solidFill>
                                    <a:srgbClr val="000000"/>
                                  </a:solidFill>
                                  <a:latin typeface="Cambria Math" panose="02040503050406030204" pitchFamily="18" charset="0"/>
                                </a:rPr>
                                <m:t>ℎ</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2</m:t>
                                      </m:r>
                                    </m:sub>
                                  </m:sSub>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e>
                      </m:d>
                      <m:r>
                        <a:rPr lang="zh-CN" altLang="en-US" sz="2000" i="1">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sty m:val="p"/>
                            </m:rPr>
                            <a:rPr lang="zh-CN" altLang="en-US" sz="2000" i="1">
                              <a:solidFill>
                                <a:srgbClr val="000000"/>
                              </a:solidFill>
                              <a:latin typeface="Cambria Math" panose="02040503050406030204" pitchFamily="18" charset="0"/>
                            </a:rPr>
                            <m:t>by</m:t>
                          </m:r>
                          <m:r>
                            <a:rPr lang="zh-CN" altLang="en-US" sz="2000" i="1">
                              <a:solidFill>
                                <a:srgbClr val="000000"/>
                              </a:solidFill>
                              <a:latin typeface="Cambria Math" panose="02040503050406030204" pitchFamily="18" charset="0"/>
                            </a:rPr>
                            <m:t> </m:t>
                          </m:r>
                          <m:r>
                            <m:rPr>
                              <m:sty m:val="p"/>
                            </m:rPr>
                            <a:rPr lang="zh-CN" altLang="en-US" sz="2000" i="1">
                              <a:solidFill>
                                <a:srgbClr val="000000"/>
                              </a:solidFill>
                              <a:latin typeface="Cambria Math" panose="02040503050406030204" pitchFamily="18" charset="0"/>
                            </a:rPr>
                            <m:t>inductive</m:t>
                          </m:r>
                          <m:r>
                            <a:rPr lang="zh-CN" altLang="en-US" sz="2000" i="1">
                              <a:solidFill>
                                <a:srgbClr val="000000"/>
                              </a:solidFill>
                              <a:latin typeface="Cambria Math" panose="02040503050406030204" pitchFamily="18" charset="0"/>
                            </a:rPr>
                            <m:t> </m:t>
                          </m:r>
                          <m:r>
                            <m:rPr>
                              <m:sty m:val="p"/>
                            </m:rPr>
                            <a:rPr lang="zh-CN" altLang="en-US" sz="2000" i="1">
                              <a:solidFill>
                                <a:srgbClr val="000000"/>
                              </a:solidFill>
                              <a:latin typeface="Cambria Math" panose="02040503050406030204" pitchFamily="18" charset="0"/>
                            </a:rPr>
                            <m:t>hypothesis</m:t>
                          </m:r>
                        </m:e>
                      </m:d>
                    </m:oMath>
                    <m:oMath xmlns:m="http://schemas.openxmlformats.org/officeDocument/2006/math">
                      <m:r>
                        <m:rPr>
                          <m:aln/>
                        </m:rP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m:t>
                      </m:r>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max</m:t>
                          </m:r>
                        </m:fName>
                        <m:e>
                          <m:d>
                            <m:dPr>
                              <m:ctrlPr>
                                <a:rPr lang="zh-CN" altLang="en-US" sz="2000" i="1">
                                  <a:solidFill>
                                    <a:srgbClr val="000000"/>
                                  </a:solidFill>
                                  <a:latin typeface="Cambria Math" panose="02040503050406030204" pitchFamily="18" charset="0"/>
                                </a:rPr>
                              </m:ctrlPr>
                            </m:dPr>
                            <m:e>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r>
                                    <a:rPr lang="zh-CN" altLang="en-US" sz="2000" i="1">
                                      <a:solidFill>
                                        <a:srgbClr val="000000"/>
                                      </a:solidFill>
                                      <a:latin typeface="Cambria Math" panose="02040503050406030204" pitchFamily="18" charset="0"/>
                                    </a:rPr>
                                    <m:t>ℎ</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1</m:t>
                                          </m:r>
                                        </m:sub>
                                      </m:sSub>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r>
                                    <a:rPr lang="zh-CN" altLang="en-US" sz="2000" i="1">
                                      <a:solidFill>
                                        <a:srgbClr val="000000"/>
                                      </a:solidFill>
                                      <a:latin typeface="Cambria Math" panose="02040503050406030204" pitchFamily="18" charset="0"/>
                                    </a:rPr>
                                    <m:t>ℎ</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2</m:t>
                                          </m:r>
                                        </m:sub>
                                      </m:sSub>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e>
                          </m:d>
                        </m:e>
                      </m:func>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oMath>
                    <m:oMath xmlns:m="http://schemas.openxmlformats.org/officeDocument/2006/math">
                      <m:r>
                        <m:rPr>
                          <m:aln/>
                        </m:rP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max</m:t>
                              </m:r>
                            </m:fName>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ℎ</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1</m:t>
                                          </m:r>
                                        </m:sub>
                                      </m:sSub>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ℎ</m:t>
                                  </m:r>
                                  <m:d>
                                    <m:dPr>
                                      <m:ctrlPr>
                                        <a:rPr lang="zh-CN" altLang="en-US" sz="2000" i="1">
                                          <a:solidFill>
                                            <a:srgbClr val="000000"/>
                                          </a:solidFill>
                                          <a:latin typeface="Cambria Math" panose="02040503050406030204" pitchFamily="18" charset="0"/>
                                        </a:rPr>
                                      </m:ctrlPr>
                                    </m:d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𝑇</m:t>
                                          </m:r>
                                        </m:e>
                                        <m:sub>
                                          <m:r>
                                            <a:rPr lang="zh-CN" altLang="en-US" sz="2000" i="1">
                                              <a:solidFill>
                                                <a:srgbClr val="000000"/>
                                              </a:solidFill>
                                              <a:latin typeface="Cambria Math" panose="02040503050406030204" pitchFamily="18" charset="0"/>
                                            </a:rPr>
                                            <m:t>2</m:t>
                                          </m:r>
                                        </m:sub>
                                      </m:sSub>
                                    </m:e>
                                  </m:d>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e>
                          </m:func>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max</m:t>
                              </m:r>
                            </m:fName>
                            <m:e>
                              <m:d>
                                <m:dPr>
                                  <m:ctrlPr>
                                    <a:rPr lang="zh-CN" altLang="en-US" sz="2000" i="1">
                                      <a:solidFill>
                                        <a:srgbClr val="000000"/>
                                      </a:solidFill>
                                      <a:latin typeface="Cambria Math" panose="02040503050406030204" pitchFamily="18" charset="0"/>
                                    </a:rPr>
                                  </m:ctrlPr>
                                </m:dPr>
                                <m:e>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r>
                                        <a:rPr lang="zh-CN" altLang="en-US" sz="2000" i="1">
                                          <a:solidFill>
                                            <a:srgbClr val="000000"/>
                                          </a:solidFill>
                                          <a:latin typeface="Cambria Math" panose="02040503050406030204" pitchFamily="18" charset="0"/>
                                        </a:rPr>
                                        <m:t>𝑥</m:t>
                                      </m:r>
                                    </m:sup>
                                  </m:sSup>
                                  <m:r>
                                    <a:rPr lang="zh-CN" altLang="en-US" sz="2000" i="1">
                                      <a:solidFill>
                                        <a:srgbClr val="000000"/>
                                      </a:solidFill>
                                      <a:latin typeface="Cambria Math" panose="02040503050406030204" pitchFamily="18" charset="0"/>
                                    </a:rPr>
                                    <m:t>,</m:t>
                                  </m:r>
                                  <m:r>
                                    <m:rPr>
                                      <m:nor/>
                                    </m:rPr>
                                    <a:rPr lang="zh-CN" altLang="en-US" sz="2000" i="0">
                                      <a:solidFill>
                                        <a:srgbClr val="000000"/>
                                      </a:solidFill>
                                      <a:latin typeface="Cambria Math" panose="02040503050406030204" pitchFamily="18" charset="0"/>
                                    </a:rPr>
                                    <m:t> </m:t>
                                  </m:r>
                                  <m:sSup>
                                    <m:sSupPr>
                                      <m:ctrlPr>
                                        <a:rPr lang="zh-CN" altLang="en-US" sz="2000" i="1">
                                          <a:solidFill>
                                            <a:srgbClr val="000000"/>
                                          </a:solidFill>
                                          <a:latin typeface="Cambria Math" panose="02040503050406030204" pitchFamily="18" charset="0"/>
                                        </a:rPr>
                                      </m:ctrlPr>
                                    </m:sSupPr>
                                    <m:e>
                                      <m:r>
                                        <m:rPr>
                                          <m:nor/>
                                        </m:rPr>
                                        <a:rPr lang="zh-CN" altLang="en-US" sz="2000" i="0">
                                          <a:solidFill>
                                            <a:srgbClr val="000000"/>
                                          </a:solidFill>
                                          <a:latin typeface="Cambria Math" panose="02040503050406030204" pitchFamily="18" charset="0"/>
                                        </a:rPr>
                                        <m:t>2</m:t>
                                      </m:r>
                                    </m:e>
                                    <m:sup>
                                      <m:r>
                                        <m:rPr>
                                          <m:sty m:val="p"/>
                                        </m:rPr>
                                        <a:rPr lang="zh-CN" altLang="en-US" sz="2000" i="0">
                                          <a:solidFill>
                                            <a:srgbClr val="000000"/>
                                          </a:solidFill>
                                          <a:latin typeface="Cambria Math" panose="02040503050406030204" pitchFamily="18" charset="0"/>
                                        </a:rPr>
                                        <m:t>y</m:t>
                                      </m:r>
                                    </m:sup>
                                  </m:sSup>
                                </m:e>
                              </m:d>
                            </m:e>
                          </m:func>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func>
                                <m:funcPr>
                                  <m:ctrlPr>
                                    <a:rPr lang="zh-CN" altLang="en-US" sz="2000" i="1">
                                      <a:solidFill>
                                        <a:srgbClr val="000000"/>
                                      </a:solidFill>
                                      <a:latin typeface="Cambria Math" panose="02040503050406030204" pitchFamily="18" charset="0"/>
                                    </a:rPr>
                                  </m:ctrlPr>
                                </m:funcPr>
                                <m:fName>
                                  <m:r>
                                    <m:rPr>
                                      <m:sty m:val="p"/>
                                    </m:rPr>
                                    <a:rPr lang="zh-CN" altLang="en-US" sz="2000" i="0">
                                      <a:solidFill>
                                        <a:srgbClr val="000000"/>
                                      </a:solidFill>
                                      <a:latin typeface="Cambria Math" panose="02040503050406030204" pitchFamily="18" charset="0"/>
                                    </a:rPr>
                                    <m:t>max</m:t>
                                  </m:r>
                                </m:fName>
                                <m:e>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𝑦</m:t>
                                      </m:r>
                                    </m:e>
                                  </m:d>
                                </m:e>
                              </m:func>
                            </m:sup>
                          </m:sSup>
                        </m:e>
                      </m:d>
                    </m:oMath>
                    <m:oMath xmlns:m="http://schemas.openxmlformats.org/officeDocument/2006/math">
                      <m:r>
                        <m:rPr>
                          <m:aln/>
                        </m:rP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m:t>
                      </m:r>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r>
                            <a:rPr lang="zh-CN" altLang="en-US" sz="2000" i="1">
                              <a:solidFill>
                                <a:srgbClr val="000000"/>
                              </a:solidFill>
                              <a:latin typeface="Cambria Math" panose="02040503050406030204" pitchFamily="18" charset="0"/>
                            </a:rPr>
                            <m:t>ℎ</m:t>
                          </m:r>
                          <m:d>
                            <m:dPr>
                              <m:ctrlPr>
                                <a:rPr lang="zh-CN" altLang="en-US" sz="2000" i="1">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𝑇</m:t>
                              </m:r>
                            </m:e>
                          </m:d>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r>
                        <a:rPr lang="zh-CN" altLang="en-US" sz="2000" i="1">
                          <a:solidFill>
                            <a:srgbClr val="000000"/>
                          </a:solidFill>
                          <a:latin typeface="Cambria Math" panose="02040503050406030204" pitchFamily="18" charset="0"/>
                        </a:rPr>
                        <m:t>			</m:t>
                      </m:r>
                      <m:d>
                        <m:dPr>
                          <m:ctrlPr>
                            <a:rPr lang="zh-CN" altLang="en-US" sz="2000" i="1">
                              <a:solidFill>
                                <a:srgbClr val="000000"/>
                              </a:solidFill>
                              <a:latin typeface="Cambria Math" panose="02040503050406030204" pitchFamily="18" charset="0"/>
                            </a:rPr>
                          </m:ctrlPr>
                        </m:dPr>
                        <m:e>
                          <m:r>
                            <m:rPr>
                              <m:sty m:val="p"/>
                            </m:rPr>
                            <a:rPr lang="zh-CN" altLang="en-US" sz="2000" i="1">
                              <a:solidFill>
                                <a:srgbClr val="000000"/>
                              </a:solidFill>
                              <a:latin typeface="Cambria Math" panose="02040503050406030204" pitchFamily="18" charset="0"/>
                            </a:rPr>
                            <m:t>by</m:t>
                          </m:r>
                          <m:r>
                            <a:rPr lang="zh-CN" altLang="en-US" sz="2000" i="1">
                              <a:solidFill>
                                <a:srgbClr val="000000"/>
                              </a:solidFill>
                              <a:latin typeface="Cambria Math" panose="02040503050406030204" pitchFamily="18" charset="0"/>
                            </a:rPr>
                            <m:t> </m:t>
                          </m:r>
                          <m:r>
                            <m:rPr>
                              <m:sty m:val="p"/>
                            </m:rPr>
                            <a:rPr lang="zh-CN" altLang="en-US" sz="2000" i="1">
                              <a:solidFill>
                                <a:srgbClr val="000000"/>
                              </a:solidFill>
                              <a:latin typeface="Cambria Math" panose="02040503050406030204" pitchFamily="18" charset="0"/>
                            </a:rPr>
                            <m:t>recursive</m:t>
                          </m:r>
                          <m:r>
                            <a:rPr lang="zh-CN" altLang="en-US" sz="2000" i="1">
                              <a:solidFill>
                                <a:srgbClr val="000000"/>
                              </a:solidFill>
                              <a:latin typeface="Cambria Math" panose="02040503050406030204" pitchFamily="18" charset="0"/>
                            </a:rPr>
                            <m:t> </m:t>
                          </m:r>
                          <m:r>
                            <m:rPr>
                              <m:sty m:val="p"/>
                            </m:rPr>
                            <a:rPr lang="zh-CN" altLang="en-US" sz="2000" i="1">
                              <a:solidFill>
                                <a:srgbClr val="000000"/>
                              </a:solidFill>
                              <a:latin typeface="Cambria Math" panose="02040503050406030204" pitchFamily="18" charset="0"/>
                            </a:rPr>
                            <m:t>definition</m:t>
                          </m:r>
                          <m:r>
                            <a:rPr lang="zh-CN" altLang="en-US" sz="2000" i="1">
                              <a:solidFill>
                                <a:srgbClr val="000000"/>
                              </a:solidFill>
                              <a:latin typeface="Cambria Math" panose="02040503050406030204" pitchFamily="18" charset="0"/>
                            </a:rPr>
                            <m:t> </m:t>
                          </m:r>
                          <m:r>
                            <m:rPr>
                              <m:sty m:val="p"/>
                            </m:rPr>
                            <a:rPr lang="zh-CN" altLang="en-US" sz="2000" i="1">
                              <a:solidFill>
                                <a:srgbClr val="000000"/>
                              </a:solidFill>
                              <a:latin typeface="Cambria Math" panose="02040503050406030204" pitchFamily="18" charset="0"/>
                            </a:rPr>
                            <m:t>of</m:t>
                          </m:r>
                          <m:r>
                            <a:rPr lang="zh-CN" altLang="en-US" sz="2000" i="1">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ℎ</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𝑇</m:t>
                              </m:r>
                            </m:e>
                          </m:d>
                        </m:e>
                      </m:d>
                    </m:oMath>
                    <m:oMath xmlns:m="http://schemas.openxmlformats.org/officeDocument/2006/math">
                      <m:r>
                        <m:rPr>
                          <m:aln/>
                        </m:rP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r>
                            <a:rPr lang="zh-CN" altLang="en-US" sz="2000" i="1">
                              <a:solidFill>
                                <a:srgbClr val="000000"/>
                              </a:solidFill>
                              <a:latin typeface="Cambria Math" panose="02040503050406030204" pitchFamily="18" charset="0"/>
                            </a:rPr>
                            <m:t>ℎ</m:t>
                          </m:r>
                          <m:d>
                            <m:dPr>
                              <m:ctrlPr>
                                <a:rPr lang="zh-CN" altLang="en-US" sz="2000" i="1">
                                  <a:solidFill>
                                    <a:srgbClr val="000000"/>
                                  </a:solidFill>
                                  <a:latin typeface="Cambria Math" panose="02040503050406030204" pitchFamily="18" charset="0"/>
                                </a:rPr>
                              </m:ctrlPr>
                            </m:dPr>
                            <m:e>
                              <m:r>
                                <a:rPr lang="en-US" altLang="zh-CN" sz="2000" b="0" i="1" smtClean="0">
                                  <a:solidFill>
                                    <a:srgbClr val="000000"/>
                                  </a:solidFill>
                                  <a:latin typeface="Cambria Math" panose="02040503050406030204" pitchFamily="18" charset="0"/>
                                </a:rPr>
                                <m:t>𝑇</m:t>
                              </m:r>
                            </m:e>
                          </m:d>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1</m:t>
                      </m:r>
                    </m:oMath>
                  </m:oMathPara>
                </a14:m>
                <a:endParaRPr lang="zh-CN" altLang="en-US" sz="2000" dirty="0"/>
              </a:p>
            </p:txBody>
          </p:sp>
        </mc:Choice>
        <mc:Fallback>
          <p:sp>
            <p:nvSpPr>
              <p:cNvPr id="16" name="Object 13"/>
              <p:cNvSpPr txBox="1">
                <a:spLocks noRot="1" noChangeAspect="1" noMove="1" noResize="1" noEditPoints="1" noAdjustHandles="1" noChangeArrowheads="1" noChangeShapeType="1" noTextEdit="1"/>
              </p:cNvSpPr>
              <p:nvPr/>
            </p:nvSpPr>
            <p:spPr>
              <a:xfrm>
                <a:off x="1050925" y="4189413"/>
                <a:ext cx="8321675" cy="2439987"/>
              </a:xfrm>
              <a:prstGeom prst="rect">
                <a:avLst/>
              </a:prstGeom>
              <a:blipFill rotWithShape="1">
                <a:blip r:embed="rId11"/>
                <a:stretch>
                  <a:fillRect t="-13"/>
                </a:stretch>
              </a:blipFill>
            </p:spPr>
            <p:txBody>
              <a:bodyPr/>
              <a:lstStyle/>
              <a:p>
                <a:r>
                  <a:rPr lang="zh-CN" altLang="en-US">
                    <a:noFill/>
                  </a:rPr>
                  <a:t> </a:t>
                </a:r>
              </a:p>
            </p:txBody>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3</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85900" y="1752600"/>
            <a:ext cx="6172200" cy="4191000"/>
          </a:xfrm>
        </p:spPr>
        <p:txBody>
          <a:bodyPr/>
          <a:lstStyle/>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Functions</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Recursively Defined Sets and Structures</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indent="-742950">
              <a:buFont typeface="+mj-lt"/>
              <a:buAutoNum type="arabicPeriod"/>
            </a:pPr>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Structural Induction</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742950" indent="-742950">
              <a:buFont typeface="+mj-lt"/>
              <a:buAutoNum type="arabicPeriod"/>
            </a:pPr>
            <a:r>
              <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Generalized Induction</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Generalized Induction</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广义归纳法</a:t>
            </a:r>
            <a:r>
              <a:rPr lang="en-US" altLang="zh-CN"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p:txBody>
          <a:bodyPr/>
          <a:lstStyle/>
          <a:p>
            <a:pPr marL="457200" indent="-4572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Generalized induction</a:t>
            </a:r>
            <a:r>
              <a:rPr lang="zh-CN" alt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used to prove results about sets other than the integers that have the well-ordering property.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证明整数集合以外的其他具有良序性的集合的结果</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600"/>
              </a:spcBef>
              <a:buFont typeface="Wingdings" panose="05000000000000000000" pitchFamily="2" charset="2"/>
              <a:buChar char="n"/>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consider an ordering on N ⨉ N, ordered pairs of nonnegative integers. Specify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less than or equal to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if either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&lt;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x</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a:t>
            </a:r>
            <a:b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This is called the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lexicographic ordering</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字典序</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600"/>
              </a:spcBef>
              <a:buFont typeface="Wingdings" panose="05000000000000000000" pitchFamily="2" charset="2"/>
              <a:buChar char="n"/>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Strings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also commonly ordered by a</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lexicographic ordering</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Generalized Induction</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015999"/>
            <a:ext cx="8534400" cy="1943101"/>
          </a:xfrm>
          <a:ln>
            <a:solidFill>
              <a:srgbClr val="FF0000"/>
            </a:solidFill>
          </a:ln>
        </p:spPr>
        <p:txBody>
          <a:bodyPr/>
          <a:lstStyle/>
          <a:p>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t>
            </a:r>
            <a:r>
              <a:rPr lang="en-US"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m,n</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defined for</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7" name="Object 3"/>
          <p:cNvGraphicFramePr>
            <a:graphicFrameLocks noChangeAspect="1"/>
          </p:cNvGraphicFramePr>
          <p:nvPr/>
        </p:nvGraphicFramePr>
        <p:xfrm>
          <a:off x="5791200" y="990600"/>
          <a:ext cx="1983168" cy="530640"/>
        </p:xfrm>
        <a:graphic>
          <a:graphicData uri="http://schemas.openxmlformats.org/presentationml/2006/ole">
            <mc:AlternateContent xmlns:mc="http://schemas.openxmlformats.org/markup-compatibility/2006">
              <mc:Choice xmlns:v="urn:schemas-microsoft-com:vml" Requires="v">
                <p:oleObj spid="_x0000_s12315" name="Equation" r:id="rId1" imgW="21640800" imgH="5791200" progId="Equation.DSMT4">
                  <p:embed/>
                </p:oleObj>
              </mc:Choice>
              <mc:Fallback>
                <p:oleObj name="Equation" r:id="rId1" imgW="21640800" imgH="5791200" progId="Equation.DSMT4">
                  <p:embed/>
                  <p:pic>
                    <p:nvPicPr>
                      <p:cNvPr id="0" name="图片 12314"/>
                      <p:cNvPicPr/>
                      <p:nvPr/>
                    </p:nvPicPr>
                    <p:blipFill>
                      <a:blip r:embed="rId2"/>
                      <a:stretch>
                        <a:fillRect/>
                      </a:stretch>
                    </p:blipFill>
                    <p:spPr>
                      <a:xfrm>
                        <a:off x="5791200" y="990600"/>
                        <a:ext cx="1983168" cy="530640"/>
                      </a:xfrm>
                      <a:prstGeom prst="rect">
                        <a:avLst/>
                      </a:prstGeom>
                    </p:spPr>
                  </p:pic>
                </p:oleObj>
              </mc:Fallback>
            </mc:AlternateContent>
          </a:graphicData>
        </a:graphic>
      </p:graphicFrame>
      <p:sp>
        <p:nvSpPr>
          <p:cNvPr id="4" name="Content Placeholder 4"/>
          <p:cNvSpPr>
            <a:spLocks noGrp="1"/>
          </p:cNvSpPr>
          <p:nvPr>
            <p:ph idx="13"/>
          </p:nvPr>
        </p:nvSpPr>
        <p:spPr>
          <a:xfrm>
            <a:off x="457200" y="1447800"/>
            <a:ext cx="2042160" cy="4572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by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0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0 and</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8" name="Object 5"/>
          <p:cNvGraphicFramePr>
            <a:graphicFrameLocks noChangeAspect="1"/>
          </p:cNvGraphicFramePr>
          <p:nvPr/>
        </p:nvGraphicFramePr>
        <p:xfrm>
          <a:off x="2079625" y="1473200"/>
          <a:ext cx="5616575" cy="1116013"/>
        </p:xfrm>
        <a:graphic>
          <a:graphicData uri="http://schemas.openxmlformats.org/presentationml/2006/ole">
            <mc:AlternateContent xmlns:mc="http://schemas.openxmlformats.org/markup-compatibility/2006">
              <mc:Choice xmlns:v="urn:schemas-microsoft-com:vml" Requires="v">
                <p:oleObj spid="_x0000_s12316" name="Equation" r:id="rId3" imgW="61264800" imgH="12192000" progId="Equation.DSMT4">
                  <p:embed/>
                </p:oleObj>
              </mc:Choice>
              <mc:Fallback>
                <p:oleObj name="Equation" r:id="rId3" imgW="61264800" imgH="12192000" progId="Equation.DSMT4">
                  <p:embed/>
                  <p:pic>
                    <p:nvPicPr>
                      <p:cNvPr id="0" name="Object 16"/>
                      <p:cNvPicPr/>
                      <p:nvPr/>
                    </p:nvPicPr>
                    <p:blipFill>
                      <a:blip r:embed="rId4"/>
                      <a:stretch>
                        <a:fillRect/>
                      </a:stretch>
                    </p:blipFill>
                    <p:spPr>
                      <a:xfrm>
                        <a:off x="2079625" y="1473200"/>
                        <a:ext cx="5616575" cy="1116013"/>
                      </a:xfrm>
                      <a:prstGeom prst="rect">
                        <a:avLst/>
                      </a:prstGeom>
                    </p:spPr>
                  </p:pic>
                </p:oleObj>
              </mc:Fallback>
            </mc:AlternateContent>
          </a:graphicData>
        </a:graphic>
      </p:graphicFrame>
      <p:sp>
        <p:nvSpPr>
          <p:cNvPr id="5" name="Content Placeholder 6"/>
          <p:cNvSpPr>
            <a:spLocks noGrp="1"/>
          </p:cNvSpPr>
          <p:nvPr>
            <p:ph idx="14"/>
          </p:nvPr>
        </p:nvSpPr>
        <p:spPr>
          <a:xfrm>
            <a:off x="457200" y="2501900"/>
            <a:ext cx="2194560" cy="4572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Show that</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9" name="Object 7"/>
          <p:cNvGraphicFramePr>
            <a:graphicFrameLocks noChangeAspect="1"/>
          </p:cNvGraphicFramePr>
          <p:nvPr/>
        </p:nvGraphicFramePr>
        <p:xfrm>
          <a:off x="1952625" y="2476500"/>
          <a:ext cx="2847975" cy="558800"/>
        </p:xfrm>
        <a:graphic>
          <a:graphicData uri="http://schemas.openxmlformats.org/presentationml/2006/ole">
            <mc:AlternateContent xmlns:mc="http://schemas.openxmlformats.org/markup-compatibility/2006">
              <mc:Choice xmlns:v="urn:schemas-microsoft-com:vml" Requires="v">
                <p:oleObj spid="_x0000_s12317" name="Equation" r:id="rId5" imgW="31089600" imgH="6096000" progId="Equation.DSMT4">
                  <p:embed/>
                </p:oleObj>
              </mc:Choice>
              <mc:Fallback>
                <p:oleObj name="Equation" r:id="rId5" imgW="31089600" imgH="6096000" progId="Equation.DSMT4">
                  <p:embed/>
                  <p:pic>
                    <p:nvPicPr>
                      <p:cNvPr id="0" name="Object 16"/>
                      <p:cNvPicPr/>
                      <p:nvPr/>
                    </p:nvPicPr>
                    <p:blipFill>
                      <a:blip r:embed="rId6"/>
                      <a:stretch>
                        <a:fillRect/>
                      </a:stretch>
                    </p:blipFill>
                    <p:spPr>
                      <a:xfrm>
                        <a:off x="1952625" y="2476500"/>
                        <a:ext cx="2847975" cy="558800"/>
                      </a:xfrm>
                      <a:prstGeom prst="rect">
                        <a:avLst/>
                      </a:prstGeom>
                    </p:spPr>
                  </p:pic>
                </p:oleObj>
              </mc:Fallback>
            </mc:AlternateContent>
          </a:graphicData>
        </a:graphic>
      </p:graphicFrame>
      <p:sp>
        <p:nvSpPr>
          <p:cNvPr id="6" name="Content Placeholder 8"/>
          <p:cNvSpPr>
            <a:spLocks noGrp="1"/>
          </p:cNvSpPr>
          <p:nvPr>
            <p:ph idx="15"/>
          </p:nvPr>
        </p:nvSpPr>
        <p:spPr>
          <a:xfrm>
            <a:off x="4800600" y="2501900"/>
            <a:ext cx="2194560" cy="4572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defined for all</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0" name="Object 9"/>
          <p:cNvGraphicFramePr>
            <a:graphicFrameLocks noChangeAspect="1"/>
          </p:cNvGraphicFramePr>
          <p:nvPr/>
        </p:nvGraphicFramePr>
        <p:xfrm>
          <a:off x="6889750" y="2463800"/>
          <a:ext cx="2066925" cy="531813"/>
        </p:xfrm>
        <a:graphic>
          <a:graphicData uri="http://schemas.openxmlformats.org/presentationml/2006/ole">
            <mc:AlternateContent xmlns:mc="http://schemas.openxmlformats.org/markup-compatibility/2006">
              <mc:Choice xmlns:v="urn:schemas-microsoft-com:vml" Requires="v">
                <p:oleObj spid="_x0000_s12318" name="Equation" r:id="rId7" imgW="22555200" imgH="5791200" progId="Equation.DSMT4">
                  <p:embed/>
                </p:oleObj>
              </mc:Choice>
              <mc:Fallback>
                <p:oleObj name="Equation" r:id="rId7" imgW="22555200" imgH="5791200" progId="Equation.DSMT4">
                  <p:embed/>
                  <p:pic>
                    <p:nvPicPr>
                      <p:cNvPr id="0" name="Object 16"/>
                      <p:cNvPicPr/>
                      <p:nvPr/>
                    </p:nvPicPr>
                    <p:blipFill>
                      <a:blip r:embed="rId8"/>
                      <a:stretch>
                        <a:fillRect/>
                      </a:stretch>
                    </p:blipFill>
                    <p:spPr>
                      <a:xfrm>
                        <a:off x="6889750" y="2463800"/>
                        <a:ext cx="2066925" cy="531813"/>
                      </a:xfrm>
                      <a:prstGeom prst="rect">
                        <a:avLst/>
                      </a:prstGeom>
                    </p:spPr>
                  </p:pic>
                </p:oleObj>
              </mc:Fallback>
            </mc:AlternateContent>
          </a:graphicData>
        </a:graphic>
      </p:graphicFrame>
      <p:sp>
        <p:nvSpPr>
          <p:cNvPr id="7" name="Content Placeholder 10"/>
          <p:cNvSpPr>
            <a:spLocks noGrp="1"/>
          </p:cNvSpPr>
          <p:nvPr>
            <p:ph idx="16"/>
          </p:nvPr>
        </p:nvSpPr>
        <p:spPr>
          <a:xfrm>
            <a:off x="457200" y="3200400"/>
            <a:ext cx="8534400" cy="3454000"/>
          </a:xfrm>
          <a:ln>
            <a:solidFill>
              <a:srgbClr val="FF0000"/>
            </a:solidFill>
          </a:ln>
        </p:spPr>
        <p:txBody>
          <a:bodyPr/>
          <a:lstStyle/>
          <a:p>
            <a:pPr>
              <a:spcBef>
                <a:spcPts val="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Use generalized induction.</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1" name="Object 11"/>
              <p:cNvSpPr txBox="1"/>
              <p:nvPr/>
            </p:nvSpPr>
            <p:spPr>
              <a:xfrm>
                <a:off x="2451183" y="3546843"/>
                <a:ext cx="2319338" cy="560387"/>
              </a:xfrm>
              <a:prstGeom prst="rect">
                <a:avLst/>
              </a:prstGeom>
            </p:spPr>
            <p:txBody>
              <a:bodyPr>
                <a:normAutofit fontScale="85000" lnSpcReduction="10000"/>
              </a:bodyPr>
              <a:lstStyle/>
              <a:p>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𝑎</m:t>
                          </m:r>
                        </m:e>
                        <m:sub>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0</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0</m:t>
                              </m:r>
                              <m:r>
                                <a:rPr lang="en-US" altLang="zh-CN" i="1" smtClean="0">
                                  <a:solidFill>
                                    <a:srgbClr val="000000"/>
                                  </a:solidFill>
                                  <a:latin typeface="Cambria Math" panose="02040503050406030204" pitchFamily="18" charset="0"/>
                                  <a:ea typeface="Cambria Math" panose="02040503050406030204" pitchFamily="18" charset="0"/>
                                </a:rPr>
                                <m:t>×</m:t>
                              </m:r>
                              <m:r>
                                <a:rPr lang="zh-CN" altLang="en-US" i="1">
                                  <a:solidFill>
                                    <a:srgbClr val="000000"/>
                                  </a:solidFill>
                                  <a:latin typeface="Cambria Math" panose="02040503050406030204" pitchFamily="18" charset="0"/>
                                </a:rPr>
                                <m:t>1</m:t>
                              </m:r>
                            </m:e>
                          </m:d>
                        </m:num>
                        <m:den>
                          <m:r>
                            <a:rPr lang="zh-CN" altLang="en-US" i="1">
                              <a:solidFill>
                                <a:srgbClr val="000000"/>
                              </a:solidFill>
                              <a:latin typeface="Cambria Math" panose="02040503050406030204" pitchFamily="18" charset="0"/>
                            </a:rPr>
                            <m:t>2</m:t>
                          </m:r>
                        </m:den>
                      </m:f>
                    </m:oMath>
                  </m:oMathPara>
                </a14:m>
                <a:endParaRPr lang="zh-CN" altLang="en-US" dirty="0"/>
              </a:p>
            </p:txBody>
          </p:sp>
        </mc:Choice>
        <mc:Fallback>
          <p:sp>
            <p:nvSpPr>
              <p:cNvPr id="21" name="Object 11"/>
              <p:cNvSpPr txBox="1">
                <a:spLocks noRot="1" noChangeAspect="1" noMove="1" noResize="1" noEditPoints="1" noAdjustHandles="1" noChangeArrowheads="1" noChangeShapeType="1" noTextEdit="1"/>
              </p:cNvSpPr>
              <p:nvPr/>
            </p:nvSpPr>
            <p:spPr>
              <a:xfrm>
                <a:off x="2451183" y="3546843"/>
                <a:ext cx="2319338" cy="560387"/>
              </a:xfrm>
              <a:prstGeom prst="rect">
                <a:avLst/>
              </a:prstGeom>
              <a:blipFill rotWithShape="1">
                <a:blip r:embed="rId9"/>
                <a:stretch>
                  <a:fillRect l="-4" t="-66" r="17" b="9"/>
                </a:stretch>
              </a:blipFill>
            </p:spPr>
            <p:txBody>
              <a:bodyPr/>
              <a:lstStyle/>
              <a:p>
                <a:r>
                  <a:rPr lang="zh-CN" altLang="en-US">
                    <a:noFill/>
                  </a:rPr>
                  <a:t> </a:t>
                </a:r>
              </a:p>
            </p:txBody>
          </p:sp>
        </mc:Fallback>
      </mc:AlternateContent>
      <p:sp>
        <p:nvSpPr>
          <p:cNvPr id="8" name="Content Placeholder 12"/>
          <p:cNvSpPr>
            <a:spLocks noGrp="1"/>
          </p:cNvSpPr>
          <p:nvPr>
            <p:ph idx="17"/>
          </p:nvPr>
        </p:nvSpPr>
        <p:spPr>
          <a:xfrm>
            <a:off x="304800" y="4017962"/>
            <a:ext cx="4099560" cy="365760"/>
          </a:xfrm>
        </p:spPr>
        <p:txBody>
          <a:bodyPr/>
          <a:lstStyle/>
          <a:p>
            <a:pPr marL="137160"/>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Assume that</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22" name="Object 13"/>
          <p:cNvGraphicFramePr>
            <a:graphicFrameLocks noChangeAspect="1"/>
          </p:cNvGraphicFramePr>
          <p:nvPr/>
        </p:nvGraphicFramePr>
        <p:xfrm>
          <a:off x="4511040" y="3953901"/>
          <a:ext cx="3268662" cy="558800"/>
        </p:xfrm>
        <a:graphic>
          <a:graphicData uri="http://schemas.openxmlformats.org/presentationml/2006/ole">
            <mc:AlternateContent xmlns:mc="http://schemas.openxmlformats.org/markup-compatibility/2006">
              <mc:Choice xmlns:v="urn:schemas-microsoft-com:vml" Requires="v">
                <p:oleObj spid="_x0000_s12319" name="Equation" r:id="rId10" imgW="35661600" imgH="6096000" progId="Equation.DSMT4">
                  <p:embed/>
                </p:oleObj>
              </mc:Choice>
              <mc:Fallback>
                <p:oleObj name="Equation" r:id="rId10" imgW="35661600" imgH="6096000" progId="Equation.DSMT4">
                  <p:embed/>
                  <p:pic>
                    <p:nvPicPr>
                      <p:cNvPr id="0" name="Object 20"/>
                      <p:cNvPicPr/>
                      <p:nvPr/>
                    </p:nvPicPr>
                    <p:blipFill>
                      <a:blip r:embed="rId11"/>
                      <a:stretch>
                        <a:fillRect/>
                      </a:stretch>
                    </p:blipFill>
                    <p:spPr>
                      <a:xfrm>
                        <a:off x="4511040" y="3953901"/>
                        <a:ext cx="3268662" cy="558800"/>
                      </a:xfrm>
                      <a:prstGeom prst="rect">
                        <a:avLst/>
                      </a:prstGeom>
                    </p:spPr>
                  </p:pic>
                </p:oleObj>
              </mc:Fallback>
            </mc:AlternateContent>
          </a:graphicData>
        </a:graphic>
      </p:graphicFrame>
      <p:sp>
        <p:nvSpPr>
          <p:cNvPr id="10" name="Content Placeholder 14"/>
          <p:cNvSpPr>
            <a:spLocks noGrp="1"/>
          </p:cNvSpPr>
          <p:nvPr>
            <p:ph idx="20"/>
          </p:nvPr>
        </p:nvSpPr>
        <p:spPr>
          <a:xfrm>
            <a:off x="0" y="4367151"/>
            <a:ext cx="9144000" cy="1097280"/>
          </a:xfrm>
        </p:spPr>
        <p:txBody>
          <a:bodyPr/>
          <a:lstStyle/>
          <a:p>
            <a:pPr lvl="1" indent="0">
              <a:spcBef>
                <a:spcPts val="0"/>
              </a:spcBef>
              <a:spcAft>
                <a:spcPts val="0"/>
              </a:spcAft>
              <a:buNone/>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whenever(</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mʹ</a:t>
            </a:r>
            <a:r>
              <a:rPr lang="en-US" sz="20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ʹ</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less than (</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0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 the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lexicographic ordering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N × N . </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2">
              <a:spcBef>
                <a:spcPts val="0"/>
              </a:spcBef>
              <a:spcAft>
                <a:spcPts val="0"/>
              </a:spcAft>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by the inductive hypothesis we can conclude</a:t>
            </a:r>
            <a:endPar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3" name="Object 15"/>
              <p:cNvSpPr txBox="1"/>
              <p:nvPr/>
            </p:nvSpPr>
            <p:spPr>
              <a:xfrm>
                <a:off x="879475" y="5037138"/>
                <a:ext cx="6780213" cy="508000"/>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𝑎</m:t>
                          </m:r>
                        </m:e>
                        <m:sub>
                          <m:r>
                            <a:rPr lang="zh-CN" altLang="en-US" sz="1600" i="1">
                              <a:solidFill>
                                <a:srgbClr val="000000"/>
                              </a:solidFill>
                              <a:latin typeface="Cambria Math" panose="02040503050406030204" pitchFamily="18" charset="0"/>
                            </a:rPr>
                            <m:t>𝑚</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𝑎</m:t>
                          </m:r>
                        </m:e>
                        <m:sub>
                          <m:r>
                            <a:rPr lang="zh-CN" altLang="en-US" sz="1600" i="1">
                              <a:solidFill>
                                <a:srgbClr val="000000"/>
                              </a:solidFill>
                              <a:latin typeface="Cambria Math" panose="02040503050406030204" pitchFamily="18" charset="0"/>
                            </a:rPr>
                            <m:t>𝑚</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sub>
                      </m:sSub>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𝑚</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r>
                        <a:rPr lang="zh-CN" altLang="en-US" sz="1600" i="1">
                          <a:solidFill>
                            <a:srgbClr val="000000"/>
                          </a:solidFill>
                          <a:latin typeface="Cambria Math" panose="02040503050406030204" pitchFamily="18" charset="0"/>
                        </a:rPr>
                        <m:t>+</m:t>
                      </m:r>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𝑛</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e>
                          </m:d>
                        </m:num>
                        <m:den>
                          <m:r>
                            <a:rPr lang="zh-CN" altLang="en-US" sz="1600" i="1">
                              <a:solidFill>
                                <a:srgbClr val="000000"/>
                              </a:solidFill>
                              <a:latin typeface="Cambria Math" panose="02040503050406030204" pitchFamily="18" charset="0"/>
                            </a:rPr>
                            <m:t>2</m:t>
                          </m:r>
                        </m:den>
                      </m:f>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𝑚</m:t>
                      </m:r>
                      <m:r>
                        <a:rPr lang="zh-CN" altLang="en-US" sz="1600" i="1">
                          <a:solidFill>
                            <a:srgbClr val="000000"/>
                          </a:solidFill>
                          <a:latin typeface="Cambria Math" panose="02040503050406030204" pitchFamily="18" charset="0"/>
                        </a:rPr>
                        <m:t>+</m:t>
                      </m:r>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𝑛</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e>
                          </m:d>
                        </m:num>
                        <m:den>
                          <m:r>
                            <a:rPr lang="zh-CN" altLang="en-US" sz="1600" i="1">
                              <a:solidFill>
                                <a:srgbClr val="000000"/>
                              </a:solidFill>
                              <a:latin typeface="Cambria Math" panose="02040503050406030204" pitchFamily="18" charset="0"/>
                            </a:rPr>
                            <m:t>2</m:t>
                          </m:r>
                        </m:den>
                      </m:f>
                      <m:r>
                        <a:rPr lang="zh-CN" altLang="en-US" sz="1600" i="1">
                          <a:solidFill>
                            <a:srgbClr val="000000"/>
                          </a:solidFill>
                          <a:latin typeface="Cambria Math" panose="02040503050406030204" pitchFamily="18" charset="0"/>
                        </a:rPr>
                        <m:t>.</m:t>
                      </m:r>
                    </m:oMath>
                  </m:oMathPara>
                </a14:m>
                <a:endParaRPr lang="zh-CN" altLang="en-US" sz="1600" dirty="0"/>
              </a:p>
            </p:txBody>
          </p:sp>
        </mc:Choice>
        <mc:Fallback>
          <p:sp>
            <p:nvSpPr>
              <p:cNvPr id="23" name="Object 15"/>
              <p:cNvSpPr txBox="1">
                <a:spLocks noRot="1" noChangeAspect="1" noMove="1" noResize="1" noEditPoints="1" noAdjustHandles="1" noChangeArrowheads="1" noChangeShapeType="1" noTextEdit="1"/>
              </p:cNvSpPr>
              <p:nvPr/>
            </p:nvSpPr>
            <p:spPr>
              <a:xfrm>
                <a:off x="879475" y="5037138"/>
                <a:ext cx="6780213" cy="508000"/>
              </a:xfrm>
              <a:prstGeom prst="rect">
                <a:avLst/>
              </a:prstGeom>
              <a:blipFill rotWithShape="1">
                <a:blip r:embed="rId12"/>
                <a:stretch>
                  <a:fillRect t="-63" r="5" b="-937"/>
                </a:stretch>
              </a:blipFill>
            </p:spPr>
            <p:txBody>
              <a:bodyPr/>
              <a:lstStyle/>
              <a:p>
                <a:r>
                  <a:rPr lang="zh-CN" altLang="en-US">
                    <a:noFill/>
                  </a:rPr>
                  <a:t> </a:t>
                </a:r>
              </a:p>
            </p:txBody>
          </p:sp>
        </mc:Fallback>
      </mc:AlternateContent>
      <p:sp>
        <p:nvSpPr>
          <p:cNvPr id="11" name="Content Placeholder 16"/>
          <p:cNvSpPr>
            <a:spLocks noGrp="1"/>
          </p:cNvSpPr>
          <p:nvPr>
            <p:ph idx="21"/>
          </p:nvPr>
        </p:nvSpPr>
        <p:spPr>
          <a:xfrm>
            <a:off x="9331" y="5531725"/>
            <a:ext cx="8229600" cy="457200"/>
          </a:xfrm>
        </p:spPr>
        <p:txBody>
          <a:bodyPr/>
          <a:lstStyle/>
          <a:p>
            <a:pPr lvl="2"/>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&gt; 0, by the inductive hypothesis we can conclude </a:t>
            </a:r>
            <a:endPar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4" name="Object 17"/>
              <p:cNvSpPr txBox="1"/>
              <p:nvPr/>
            </p:nvSpPr>
            <p:spPr>
              <a:xfrm>
                <a:off x="885824" y="5926138"/>
                <a:ext cx="7267575" cy="508000"/>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1600" i="1" smtClean="0">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𝑎</m:t>
                          </m:r>
                        </m:e>
                        <m:sub>
                          <m:r>
                            <a:rPr lang="zh-CN" altLang="en-US" sz="1600" i="1">
                              <a:solidFill>
                                <a:srgbClr val="000000"/>
                              </a:solidFill>
                              <a:latin typeface="Cambria Math" panose="02040503050406030204" pitchFamily="18" charset="0"/>
                            </a:rPr>
                            <m:t>𝑚</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𝑎</m:t>
                          </m:r>
                        </m:e>
                        <m:sub>
                          <m:r>
                            <a:rPr lang="zh-CN" altLang="en-US" sz="1600" i="1">
                              <a:solidFill>
                                <a:srgbClr val="000000"/>
                              </a:solidFill>
                              <a:latin typeface="Cambria Math" panose="02040503050406030204" pitchFamily="18" charset="0"/>
                            </a:rPr>
                            <m:t>𝑚</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r>
                            <a:rPr lang="en-US" altLang="zh-CN" sz="1600" b="0" i="1" smtClean="0">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1</m:t>
                          </m:r>
                        </m:sub>
                      </m:sSub>
                      <m:r>
                        <a:rPr lang="zh-CN" altLang="en-US" sz="1600" i="1">
                          <a:solidFill>
                            <a:srgbClr val="000000"/>
                          </a:solidFill>
                          <a:latin typeface="Cambria Math" panose="02040503050406030204" pitchFamily="18" charset="0"/>
                        </a:rPr>
                        <m:t>+</m:t>
                      </m:r>
                      <m:r>
                        <a:rPr lang="en-US" altLang="zh-CN" sz="1600" b="0" i="1" smtClean="0">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𝑚</m:t>
                      </m:r>
                      <m:r>
                        <a:rPr lang="zh-CN" altLang="en-US" sz="1600" i="1">
                          <a:solidFill>
                            <a:srgbClr val="000000"/>
                          </a:solidFill>
                          <a:latin typeface="Cambria Math" panose="02040503050406030204" pitchFamily="18" charset="0"/>
                        </a:rPr>
                        <m:t>+</m:t>
                      </m:r>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𝑛</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e>
                          </m:d>
                        </m:num>
                        <m:den>
                          <m:r>
                            <a:rPr lang="zh-CN" altLang="en-US" sz="1600" i="1">
                              <a:solidFill>
                                <a:srgbClr val="000000"/>
                              </a:solidFill>
                              <a:latin typeface="Cambria Math" panose="02040503050406030204" pitchFamily="18" charset="0"/>
                            </a:rPr>
                            <m:t>2</m:t>
                          </m:r>
                        </m:den>
                      </m:f>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𝑚</m:t>
                      </m:r>
                      <m:r>
                        <a:rPr lang="zh-CN" altLang="en-US" sz="1600" i="1">
                          <a:solidFill>
                            <a:srgbClr val="000000"/>
                          </a:solidFill>
                          <a:latin typeface="Cambria Math" panose="02040503050406030204" pitchFamily="18" charset="0"/>
                        </a:rPr>
                        <m:t>+</m:t>
                      </m:r>
                      <m:f>
                        <m:fPr>
                          <m:ctrlPr>
                            <a:rPr lang="zh-CN" altLang="en-US" sz="1600" i="1">
                              <a:solidFill>
                                <a:srgbClr val="000000"/>
                              </a:solidFill>
                              <a:latin typeface="Cambria Math" panose="02040503050406030204" pitchFamily="18" charset="0"/>
                            </a:rPr>
                          </m:ctrlPr>
                        </m:fPr>
                        <m:num>
                          <m:r>
                            <a:rPr lang="zh-CN" altLang="en-US" sz="1600" i="1">
                              <a:solidFill>
                                <a:srgbClr val="000000"/>
                              </a:solidFill>
                              <a:latin typeface="Cambria Math" panose="02040503050406030204" pitchFamily="18" charset="0"/>
                            </a:rPr>
                            <m:t>𝑛</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1</m:t>
                              </m:r>
                            </m:e>
                          </m:d>
                        </m:num>
                        <m:den>
                          <m:r>
                            <a:rPr lang="zh-CN" altLang="en-US" sz="1600" i="1">
                              <a:solidFill>
                                <a:srgbClr val="000000"/>
                              </a:solidFill>
                              <a:latin typeface="Cambria Math" panose="02040503050406030204" pitchFamily="18" charset="0"/>
                            </a:rPr>
                            <m:t>2</m:t>
                          </m:r>
                        </m:den>
                      </m:f>
                      <m:r>
                        <a:rPr lang="zh-CN" altLang="en-US" sz="1600" i="1">
                          <a:solidFill>
                            <a:srgbClr val="000000"/>
                          </a:solidFill>
                          <a:latin typeface="Cambria Math" panose="02040503050406030204" pitchFamily="18" charset="0"/>
                        </a:rPr>
                        <m:t>.</m:t>
                      </m:r>
                    </m:oMath>
                  </m:oMathPara>
                </a14:m>
                <a:endParaRPr lang="zh-CN" altLang="en-US" sz="1200" dirty="0"/>
              </a:p>
            </p:txBody>
          </p:sp>
        </mc:Choice>
        <mc:Fallback>
          <p:sp>
            <p:nvSpPr>
              <p:cNvPr id="24" name="Object 17"/>
              <p:cNvSpPr txBox="1">
                <a:spLocks noRot="1" noChangeAspect="1" noMove="1" noResize="1" noEditPoints="1" noAdjustHandles="1" noChangeArrowheads="1" noChangeShapeType="1" noTextEdit="1"/>
              </p:cNvSpPr>
              <p:nvPr/>
            </p:nvSpPr>
            <p:spPr>
              <a:xfrm>
                <a:off x="885824" y="5926138"/>
                <a:ext cx="7267575" cy="508000"/>
              </a:xfrm>
              <a:prstGeom prst="rect">
                <a:avLst/>
              </a:prstGeom>
              <a:blipFill rotWithShape="1">
                <a:blip r:embed="rId13"/>
                <a:stretch>
                  <a:fillRect l="-9" t="-63" r="9" b="-937"/>
                </a:stretch>
              </a:blipFill>
            </p:spPr>
            <p:txBody>
              <a:bodyPr/>
              <a:lstStyle/>
              <a:p>
                <a:r>
                  <a:rPr lang="zh-CN" altLang="en-US">
                    <a:noFill/>
                  </a:rPr>
                  <a:t> </a:t>
                </a:r>
              </a:p>
            </p:txBody>
          </p:sp>
        </mc:Fallback>
      </mc:AlternateContent>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nchor="ctr"/>
          <a:lstStyle/>
          <a:p>
            <a:r>
              <a:rPr lang="en-US" sz="60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Algorithms</a:t>
            </a:r>
            <a:br>
              <a:rPr lang="en-US" sz="60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48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8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递归算法</a:t>
            </a:r>
            <a:r>
              <a:rPr lang="en-US" altLang="zh-CN" sz="48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48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60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5.4</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4</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828800" y="2133600"/>
            <a:ext cx="5943600" cy="2057400"/>
          </a:xfrm>
        </p:spPr>
        <p:txBody>
          <a:bodyPr/>
          <a:lstStyle/>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Algorithms</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Proving Recursive Algorithms Correct</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Algorithms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321040" cy="5257800"/>
          </a:xfrm>
        </p:spPr>
        <p:txBody>
          <a:bodyPr/>
          <a:lstStyle/>
          <a:p>
            <a:pPr>
              <a:spcAft>
                <a:spcPts val="1200"/>
              </a:spcAft>
            </a:pP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algorithm</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 algorithm is called recursive if it solves a problem by reducing it to an instance of the same problem with smaller input.</a:t>
            </a:r>
            <a:endPar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Factorial Algorithm</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递归阶乘算法</a:t>
            </a:r>
            <a:r>
              <a:rPr lang="en-US" altLang="zh-CN"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Give a recursive algorithm for computing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nonnegative integer. </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Use the recursive definition of the factorial function.</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Content Placeholder 3"/>
          <p:cNvSpPr>
            <a:spLocks noGrp="1"/>
          </p:cNvSpPr>
          <p:nvPr>
            <p:ph idx="13"/>
          </p:nvPr>
        </p:nvSpPr>
        <p:spPr>
          <a:xfrm>
            <a:off x="609600" y="3581400"/>
            <a:ext cx="7315200" cy="2819400"/>
          </a:xfrm>
          <a:ln w="12700">
            <a:solidFill>
              <a:srgbClr val="1A587B"/>
            </a:solidFill>
          </a:ln>
        </p:spPr>
        <p:txBody>
          <a:bodyPr/>
          <a:lstStyle/>
          <a:p>
            <a:pPr marL="274320" lvl="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procedure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factorial</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nonnegative integer)</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74320" lvl="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74320" lvl="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return 1</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7432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else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7432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return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n∙factorial</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74320" lvl="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{output is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Exponentiation Algorithm</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递归指数运算</a:t>
            </a:r>
            <a:r>
              <a:rPr lang="en-US" altLang="zh-CN"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Give a recursive algorithm for computing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nonzero real number and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nonnegative integer.</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Use the recursive definition of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Content Placeholder 3"/>
          <p:cNvSpPr>
            <a:spLocks noGrp="1"/>
          </p:cNvSpPr>
          <p:nvPr>
            <p:ph idx="13"/>
          </p:nvPr>
        </p:nvSpPr>
        <p:spPr>
          <a:xfrm>
            <a:off x="914400" y="3429000"/>
            <a:ext cx="7315200" cy="3124200"/>
          </a:xfrm>
          <a:ln w="12700">
            <a:solidFill>
              <a:srgbClr val="1A587B"/>
            </a:solidFill>
          </a:ln>
        </p:spPr>
        <p:txBody>
          <a:bodyPr/>
          <a:lstStyle/>
          <a:p>
            <a:pPr marL="274320" lvl="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procedure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power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nonzero</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real number</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nonnegative integer)</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74320" lvl="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74320" lvl="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return 1</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7432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else  </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7432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return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power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n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endPar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74320" lvl="0" indent="-274320">
              <a:spcBef>
                <a:spcPts val="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{output is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4</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828800" y="2133600"/>
            <a:ext cx="5943600" cy="2057400"/>
          </a:xfrm>
        </p:spPr>
        <p:txBody>
          <a:bodyPr/>
          <a:lstStyle/>
          <a:p>
            <a:pPr marL="514350" indent="-514350">
              <a:spcAft>
                <a:spcPts val="1200"/>
              </a:spcAft>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Algorithms</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Aft>
                <a:spcPts val="1200"/>
              </a:spcAft>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Proving Recursive Algorithms Correct</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321040" cy="2971800"/>
          </a:xfrm>
          <a:ln>
            <a:solidFill>
              <a:srgbClr val="FF0000"/>
            </a:solidFill>
          </a:ln>
        </p:spPr>
        <p:txBody>
          <a:bodyPr/>
          <a:lstStyle/>
          <a:p>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Principle of Mathematical Induction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prove that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true for all positive integers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we complete these steps:</a:t>
            </a:r>
            <a:endPar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基础步骤</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Show that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true.</a:t>
            </a:r>
            <a:endPar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归纳步骤</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P</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k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1)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is true for all positive integers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k</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endPar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complete the inductive step, assuming the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hypothesis </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归纳假设</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that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holds for an arbitrary integer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show that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P</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k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1)</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must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true.</a:t>
            </a:r>
            <a:endPar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矩形 3"/>
          <p:cNvSpPr/>
          <p:nvPr/>
        </p:nvSpPr>
        <p:spPr>
          <a:xfrm>
            <a:off x="457200" y="4572000"/>
            <a:ext cx="8321040" cy="2215991"/>
          </a:xfrm>
          <a:prstGeom prst="rect">
            <a:avLst/>
          </a:prstGeom>
          <a:ln>
            <a:solidFill>
              <a:srgbClr val="FF0000"/>
            </a:solidFill>
          </a:ln>
        </p:spPr>
        <p:txBody>
          <a:bodyPr wrap="square">
            <a:spAutoFit/>
          </a:bodyPr>
          <a:lstStyle/>
          <a:p>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Climbing an Infinite Ladder Example:</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indent="-342900" defTabSz="457200">
              <a:spcBef>
                <a:spcPts val="1200"/>
              </a:spcBef>
              <a:spcAft>
                <a:spcPts val="600"/>
              </a:spcAft>
              <a:buClr>
                <a:srgbClr val="04617B"/>
              </a:buClr>
              <a:buFont typeface="Arial" panose="020B0604020202020204" pitchFamily="34" charset="0"/>
              <a:buChar char="•"/>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By (1), we can reach rung 1.</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indent="-342900" defTabSz="457200">
              <a:spcBef>
                <a:spcPts val="1200"/>
              </a:spcBef>
              <a:spcAft>
                <a:spcPts val="600"/>
              </a:spcAft>
              <a:buClr>
                <a:srgbClr val="04617B"/>
              </a:buClr>
              <a:buFont typeface="Arial" panose="020B0604020202020204" pitchFamily="34" charset="0"/>
              <a:buChar char="•"/>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Assume the inductive hypothesis that we can reach rung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by (2), we can reach rung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a:t>
            </a:r>
            <a:endPar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0" lvl="1" indent="0">
              <a:buNone/>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Hence,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P</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k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1) is true for all positive integers </a:t>
            </a:r>
            <a:r>
              <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k.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We can reach every rung on the ladder.</a:t>
            </a:r>
            <a:endParaRPr lang="en-US" altLang="zh-CN"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itle 1"/>
          <p:cNvSpPr txBox="1"/>
          <p:nvPr/>
        </p:nvSpPr>
        <p:spPr>
          <a:xfrm>
            <a:off x="152400" y="152400"/>
            <a:ext cx="9144000" cy="1188720"/>
          </a:xfrm>
          <a:prstGeom prst="rect">
            <a:avLst/>
          </a:prstGeom>
        </p:spPr>
        <p:txBody>
          <a:bodyPr anchor="ctr"/>
          <a:lstStyle>
            <a:lvl1pPr algn="ctr" defTabSz="457200" rtl="0" eaLnBrk="1" latinLnBrk="0" hangingPunct="1">
              <a:spcBef>
                <a:spcPct val="0"/>
              </a:spcBef>
              <a:buNone/>
              <a:defRPr sz="4400" b="0" kern="1200">
                <a:solidFill>
                  <a:srgbClr val="04617B"/>
                </a:solidFill>
                <a:latin typeface="+mj-lt"/>
                <a:ea typeface="+mj-ea"/>
                <a:cs typeface="Arial" panose="020B0604020202020204" pitchFamily="34" charset="0"/>
              </a:defRPr>
            </a:lvl1pPr>
          </a:lstStyle>
          <a:p>
            <a:r>
              <a:rPr lang="en-US" dirty="0">
                <a:latin typeface="Times New Roman" panose="02020603050405020304" pitchFamily="18" charset="0"/>
                <a:cs typeface="Times New Roman" panose="02020603050405020304" pitchFamily="18" charset="0"/>
              </a:rPr>
              <a:t>Principle of Mathematical Induction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8720"/>
          </a:xfrm>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Proving Recursive Algorithms Correct</a:t>
            </a:r>
            <a:b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递归算法的正确性证明</a:t>
            </a:r>
            <a:r>
              <a:rPr lang="en-US" altLang="zh-CN"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3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838200"/>
          </a:xfrm>
        </p:spPr>
        <p:txBody>
          <a:bodyPr/>
          <a:lstStyle/>
          <a:p>
            <a:pPr>
              <a:spcBef>
                <a:spcPts val="60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Prove that the algorithm for computing the powers of real numbers is correct.</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Content Placeholder 3"/>
          <p:cNvSpPr>
            <a:spLocks noGrp="1"/>
          </p:cNvSpPr>
          <p:nvPr>
            <p:ph idx="13"/>
          </p:nvPr>
        </p:nvSpPr>
        <p:spPr>
          <a:xfrm>
            <a:off x="533400" y="2133600"/>
            <a:ext cx="8310154" cy="1463040"/>
          </a:xfrm>
          <a:ln w="12700">
            <a:solidFill>
              <a:srgbClr val="1A587B"/>
            </a:solidFill>
          </a:ln>
        </p:spPr>
        <p:txBody>
          <a:bodyPr/>
          <a:lstStyle/>
          <a:p>
            <a:pPr marL="274320" lvl="0" indent="-274320">
              <a:spcBef>
                <a:spcPts val="0"/>
              </a:spcBef>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procedure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power</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nonzero</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real number</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nonnegative integer)</a:t>
            </a:r>
            <a:endPar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74320" lvl="0" indent="-274320">
              <a:spcBef>
                <a:spcPts val="0"/>
              </a:spcBef>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then return 1</a:t>
            </a:r>
            <a:endPar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74320" indent="-274320">
              <a:spcBef>
                <a:spcPts val="0"/>
              </a:spcBef>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else  return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power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n −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endPar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274320" lvl="0" indent="-274320">
              <a:spcBef>
                <a:spcPts val="0"/>
              </a:spcBef>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{output is </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18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4"/>
          <p:cNvSpPr>
            <a:spLocks noGrp="1"/>
          </p:cNvSpPr>
          <p:nvPr>
            <p:ph idx="14"/>
          </p:nvPr>
        </p:nvSpPr>
        <p:spPr>
          <a:xfrm>
            <a:off x="522514" y="3886200"/>
            <a:ext cx="8321040" cy="2514600"/>
          </a:xfrm>
          <a:ln>
            <a:solidFill>
              <a:srgbClr val="FF0000"/>
            </a:solidFill>
          </a:ln>
        </p:spPr>
        <p:txBody>
          <a:bodyPr/>
          <a:lstStyle/>
          <a:p>
            <a:pPr>
              <a:spcBef>
                <a:spcPts val="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Use mathematical induction on the exponent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0"/>
              </a:spcBef>
              <a:buNone/>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for every nonzero real number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power</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 1</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0"/>
              </a:spcBef>
              <a:buNone/>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inductive hypothesis is that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power</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30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all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≠0. Assuming the inductive hypothesis, the algorithm correctly computes</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8" name="Object 7"/>
          <p:cNvGraphicFramePr>
            <a:graphicFrameLocks noChangeAspect="1"/>
          </p:cNvGraphicFramePr>
          <p:nvPr/>
        </p:nvGraphicFramePr>
        <p:xfrm>
          <a:off x="1663920" y="5779685"/>
          <a:ext cx="5816160" cy="482400"/>
        </p:xfrm>
        <a:graphic>
          <a:graphicData uri="http://schemas.openxmlformats.org/presentationml/2006/ole">
            <mc:AlternateContent xmlns:mc="http://schemas.openxmlformats.org/markup-compatibility/2006">
              <mc:Choice xmlns:v="urn:schemas-microsoft-com:vml" Requires="v">
                <p:oleObj spid="_x0000_s13319" name="Equation" r:id="rId1" imgW="69799200" imgH="5791200" progId="Equation.DSMT4">
                  <p:embed/>
                </p:oleObj>
              </mc:Choice>
              <mc:Fallback>
                <p:oleObj name="Equation" r:id="rId1" imgW="69799200" imgH="5791200" progId="Equation.DSMT4">
                  <p:embed/>
                  <p:pic>
                    <p:nvPicPr>
                      <p:cNvPr id="0" name="图片 13318"/>
                      <p:cNvPicPr/>
                      <p:nvPr/>
                    </p:nvPicPr>
                    <p:blipFill>
                      <a:blip r:embed="rId2"/>
                      <a:stretch>
                        <a:fillRect/>
                      </a:stretch>
                    </p:blipFill>
                    <p:spPr>
                      <a:xfrm>
                        <a:off x="1663920" y="5779685"/>
                        <a:ext cx="5816160" cy="482400"/>
                      </a:xfrm>
                      <a:prstGeom prst="rect">
                        <a:avLst/>
                      </a:prstGeom>
                    </p:spPr>
                  </p:pic>
                </p:oleObj>
              </mc:Fallback>
            </mc:AlternateContent>
          </a:graphicData>
        </a:graphic>
      </p:graphicFrame>
      <p:sp>
        <p:nvSpPr>
          <p:cNvPr id="6" name="矩形 5"/>
          <p:cNvSpPr/>
          <p:nvPr/>
        </p:nvSpPr>
        <p:spPr>
          <a:xfrm>
            <a:off x="529046" y="1932801"/>
            <a:ext cx="8314508" cy="276999"/>
          </a:xfrm>
          <a:prstGeom prst="rect">
            <a:avLst/>
          </a:prstGeom>
          <a:solidFill>
            <a:srgbClr val="1A587B"/>
          </a:solidFill>
        </p:spPr>
        <p:txBody>
          <a:bodyPr wrap="square">
            <a:spAutoFit/>
          </a:bodyPr>
          <a:lstStyle/>
          <a:p>
            <a:pPr algn="ctr">
              <a:spcBef>
                <a:spcPts val="600"/>
              </a:spcBef>
            </a:pPr>
            <a:r>
              <a:rPr lang="zh-CN" altLang="en-US" sz="1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伪代码</a:t>
            </a:r>
            <a:endParaRPr lang="en-US" altLang="zh-CN" sz="1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矩形 8"/>
          <p:cNvSpPr/>
          <p:nvPr/>
        </p:nvSpPr>
        <p:spPr>
          <a:xfrm>
            <a:off x="522514" y="3629608"/>
            <a:ext cx="8322906" cy="276999"/>
          </a:xfrm>
          <a:prstGeom prst="rect">
            <a:avLst/>
          </a:prstGeom>
          <a:solidFill>
            <a:srgbClr val="1A587B"/>
          </a:solidFill>
        </p:spPr>
        <p:txBody>
          <a:bodyPr wrap="square">
            <a:spAutoFit/>
          </a:bodyPr>
          <a:lstStyle/>
          <a:p>
            <a:pPr algn="ctr">
              <a:spcBef>
                <a:spcPts val="600"/>
              </a:spcBef>
            </a:pPr>
            <a:r>
              <a:rPr lang="zh-CN" altLang="en-US" sz="1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数学归纳法证明其正确性</a:t>
            </a:r>
            <a:endParaRPr lang="en-US" altLang="zh-CN" sz="1200" b="1" dirty="0">
              <a:solidFill>
                <a:schemeClr val="bg1"/>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Homework</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905000"/>
            <a:ext cx="8229600" cy="2362200"/>
          </a:xfrm>
        </p:spPr>
        <p:txBody>
          <a:bodyPr/>
          <a:lstStyle/>
          <a:p>
            <a:pPr>
              <a:spcBef>
                <a:spcPts val="0"/>
              </a:spcBef>
            </a:pPr>
            <a:r>
              <a:rPr lang="en-US" altLang="zh-CN" dirty="0"/>
              <a:t>§5.1     7, 10,</a:t>
            </a:r>
            <a:r>
              <a:rPr lang="zh-CN" altLang="en-US" dirty="0"/>
              <a:t> </a:t>
            </a:r>
            <a:r>
              <a:rPr lang="en-US" altLang="zh-CN" dirty="0"/>
              <a:t>15</a:t>
            </a:r>
            <a:br>
              <a:rPr lang="en-US" altLang="zh-CN" dirty="0"/>
            </a:br>
            <a:r>
              <a:rPr lang="en-US" altLang="zh-CN" dirty="0"/>
              <a:t>§5.2     12</a:t>
            </a:r>
            <a:br>
              <a:rPr lang="en-US" altLang="zh-CN" dirty="0"/>
            </a:br>
            <a:r>
              <a:rPr lang="en-US" altLang="zh-CN" dirty="0"/>
              <a:t>§5.3     8, 26</a:t>
            </a:r>
            <a:endParaRPr lang="en-US" altLang="zh-CN" dirty="0"/>
          </a:p>
          <a:p>
            <a:pPr>
              <a:spcBef>
                <a:spcPts val="0"/>
              </a:spcBef>
            </a:pPr>
            <a:r>
              <a:rPr lang="en-US" altLang="zh-CN" dirty="0"/>
              <a:t>§5.4     12, 15, 32</a:t>
            </a:r>
            <a:endParaRPr lang="en-US" altLang="zh-CN" dirty="0"/>
          </a:p>
          <a:p>
            <a:endParaRPr lang="en-US" altLang="zh-CN" dirty="0"/>
          </a:p>
          <a:p>
            <a:r>
              <a:rPr lang="en-US" altLang="zh-CN" dirty="0"/>
              <a:t>Due date </a:t>
            </a:r>
            <a:r>
              <a:rPr lang="en-US" altLang="zh-CN"/>
              <a:t>: 2024.04.16 </a:t>
            </a:r>
            <a:endParaRPr lang="en-US" altLang="zh-CN"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0"/>
            <a:ext cx="7239000" cy="1188720"/>
          </a:xfrm>
        </p:spPr>
        <p:txBody>
          <a:bodyPr/>
          <a:lstStyle/>
          <a:p>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Validity of Mathematical Induction</a:t>
            </a:r>
            <a:b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数学归纳法有效性证明</a:t>
            </a:r>
            <a:r>
              <a:rPr lang="en-US" altLang="zh-CN" sz="24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36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3733800"/>
          </a:xfrm>
          <a:ln>
            <a:solidFill>
              <a:srgbClr val="FF0000"/>
            </a:solidFill>
          </a:ln>
        </p:spPr>
        <p:txBody>
          <a:bodyPr/>
          <a:lstStyle/>
          <a:p>
            <a:pPr>
              <a:lnSpc>
                <a:spcPct val="150000"/>
              </a:lnSpc>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Mathematical induction can be expressed  as the rule of inference</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数学归纳可用推理规则表示如下</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mc:AlternateContent xmlns:mc="http://schemas.openxmlformats.org/markup-compatibility/2006">
        <mc:Choice xmlns:a14="http://schemas.microsoft.com/office/drawing/2010/main" Requires="a14">
          <p:sp>
            <p:nvSpPr>
              <p:cNvPr id="4" name="Object 3"/>
              <p:cNvSpPr txBox="1"/>
              <p:nvPr/>
            </p:nvSpPr>
            <p:spPr>
              <a:xfrm>
                <a:off x="1600200" y="3200400"/>
                <a:ext cx="6324600" cy="584200"/>
              </a:xfrm>
              <a:prstGeom prst="rect">
                <a:avLst/>
              </a:prstGeom>
            </p:spPr>
            <p:txBody>
              <a:bodyPr>
                <a:noAutofit/>
              </a:bodyPr>
              <a:lstStyle/>
              <a:p>
                <a14:m>
                  <m:oMathPara xmlns:m="http://schemas.openxmlformats.org/officeDocument/2006/math">
                    <m:oMathParaPr>
                      <m:jc m:val="left"/>
                    </m:oMathParaPr>
                    <m:oMath xmlns:m="http://schemas.openxmlformats.org/officeDocument/2006/math">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𝑃</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1</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𝑘</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𝑃</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𝑘</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𝑃</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𝑘</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1</m:t>
                                  </m:r>
                                </m:e>
                              </m:d>
                            </m:e>
                          </m:d>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𝑛</m:t>
                      </m:r>
                      <m:r>
                        <a:rPr lang="zh-CN" altLang="en-US" sz="2400" i="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𝑃</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𝑛</m:t>
                          </m:r>
                        </m:e>
                      </m:d>
                    </m:oMath>
                  </m:oMathPara>
                </a14:m>
                <a:endParaRPr lang="zh-CN" altLang="en-US" sz="2400" dirty="0"/>
              </a:p>
            </p:txBody>
          </p:sp>
        </mc:Choice>
        <mc:Fallback>
          <p:sp>
            <p:nvSpPr>
              <p:cNvPr id="4" name="Object 3"/>
              <p:cNvSpPr txBox="1">
                <a:spLocks noRot="1" noChangeAspect="1" noMove="1" noResize="1" noEditPoints="1" noAdjustHandles="1" noChangeArrowheads="1" noChangeShapeType="1" noTextEdit="1"/>
              </p:cNvSpPr>
              <p:nvPr/>
            </p:nvSpPr>
            <p:spPr>
              <a:xfrm>
                <a:off x="1600200" y="3200400"/>
                <a:ext cx="6324600" cy="584200"/>
              </a:xfrm>
              <a:prstGeom prst="rect">
                <a:avLst/>
              </a:prstGeom>
              <a:blipFill rotWithShape="1">
                <a:blip r:embed="rId1"/>
                <a:stretch>
                  <a:fillRect b="-543"/>
                </a:stretch>
              </a:blipFill>
            </p:spPr>
            <p:txBody>
              <a:bodyPr/>
              <a:lstStyle/>
              <a:p>
                <a:r>
                  <a:rPr lang="zh-CN"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503920" cy="5257800"/>
          </a:xfrm>
        </p:spPr>
        <p:txBody>
          <a:bodyPr/>
          <a:lstStyle/>
          <a:p>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Mathematical induction is valid because of the </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well ordering property </a:t>
            </a:r>
            <a:r>
              <a:rPr lang="en-US" altLang="zh-CN"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zh-CN" alt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良序性</a:t>
            </a:r>
            <a:r>
              <a:rPr lang="en-US" altLang="zh-CN"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which states that </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every nonempty subset of the set of positive integers has a least element</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see Section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5.2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and Appendix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1). Here is the proof </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（反证法）</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endPar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lvl="1">
              <a:spcBef>
                <a:spcPts val="600"/>
              </a:spcBef>
              <a:spcAft>
                <a:spcPts val="300"/>
              </a:spcAft>
              <a:buFont typeface="+mj-lt"/>
              <a:buAutoNum type="arabicPeriod"/>
            </a:pPr>
            <a:r>
              <a:rPr lang="en-US" altLang="zh-CN" sz="1600" b="1" dirty="0">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Suppose that </a:t>
            </a:r>
            <a:r>
              <a:rPr lang="en-US" altLang="zh-CN" sz="1600" b="1" i="1" dirty="0">
                <a:latin typeface="Times New Roman" panose="02020603050405020304" pitchFamily="18" charset="0"/>
                <a:cs typeface="Times New Roman" panose="02020603050405020304" pitchFamily="18" charset="0"/>
              </a:rPr>
              <a:t>P</a:t>
            </a:r>
            <a:r>
              <a:rPr lang="en-US" altLang="zh-CN" sz="1600" b="1" dirty="0">
                <a:latin typeface="Times New Roman" panose="02020603050405020304" pitchFamily="18" charset="0"/>
                <a:cs typeface="Times New Roman" panose="02020603050405020304" pitchFamily="18" charset="0"/>
              </a:rPr>
              <a:t>(</a:t>
            </a:r>
            <a:r>
              <a:rPr lang="en-US" altLang="zh-CN" sz="1600" b="1" dirty="0">
                <a:latin typeface="Times New Roman" panose="02020603050405020304" pitchFamily="18" charset="0"/>
                <a:ea typeface="Cambria Math" panose="02040503050406030204" pitchFamily="18" charset="0"/>
                <a:cs typeface="Times New Roman" panose="02020603050405020304" pitchFamily="18" charset="0"/>
              </a:rPr>
              <a:t>1</a:t>
            </a:r>
            <a:r>
              <a:rPr lang="en-US" altLang="zh-CN" sz="1600" b="1" dirty="0">
                <a:latin typeface="Times New Roman" panose="02020603050405020304" pitchFamily="18" charset="0"/>
                <a:cs typeface="Times New Roman" panose="02020603050405020304" pitchFamily="18" charset="0"/>
              </a:rPr>
              <a:t>) holds and </a:t>
            </a:r>
            <a:r>
              <a:rPr lang="en-US" altLang="zh-CN" sz="1600" b="1" i="1" dirty="0">
                <a:latin typeface="Times New Roman" panose="02020603050405020304" pitchFamily="18" charset="0"/>
                <a:cs typeface="Times New Roman" panose="02020603050405020304" pitchFamily="18" charset="0"/>
              </a:rPr>
              <a:t>P</a:t>
            </a:r>
            <a:r>
              <a:rPr lang="en-US" altLang="zh-CN" sz="1600" b="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k</a:t>
            </a:r>
            <a:r>
              <a:rPr lang="en-US" altLang="zh-CN" sz="1600" b="1" dirty="0">
                <a:latin typeface="Times New Roman" panose="02020603050405020304" pitchFamily="18" charset="0"/>
                <a:cs typeface="Times New Roman" panose="02020603050405020304" pitchFamily="18" charset="0"/>
              </a:rPr>
              <a:t>)</a:t>
            </a:r>
            <a:r>
              <a:rPr lang="en-US" altLang="zh-CN" sz="1600" b="1" i="1" dirty="0">
                <a:latin typeface="Times New Roman" panose="02020603050405020304" pitchFamily="18" charset="0"/>
                <a:cs typeface="Times New Roman" panose="02020603050405020304" pitchFamily="18" charset="0"/>
              </a:rPr>
              <a:t> </a:t>
            </a:r>
            <a:r>
              <a:rPr lang="en-US" altLang="zh-CN" sz="1600" b="1" dirty="0">
                <a:latin typeface="Times New Roman" panose="02020603050405020304" pitchFamily="18" charset="0"/>
                <a:ea typeface="Cambria Math" panose="02040503050406030204"/>
                <a:cs typeface="Times New Roman" panose="02020603050405020304" pitchFamily="18" charset="0"/>
                <a:sym typeface="Wingdings" panose="05000000000000000000" pitchFamily="2" charset="2"/>
              </a:rPr>
              <a:t>→</a:t>
            </a: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 P</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k </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1600" b="1" i="1"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1600" b="1" dirty="0">
                <a:latin typeface="Times New Roman" panose="02020603050405020304" pitchFamily="18" charset="0"/>
                <a:ea typeface="Cambria Math" panose="02040503050406030204" pitchFamily="18" charset="0"/>
                <a:cs typeface="Times New Roman" panose="02020603050405020304" pitchFamily="18" charset="0"/>
                <a:sym typeface="Wingdings" panose="05000000000000000000" pitchFamily="2" charset="2"/>
              </a:rPr>
              <a:t>1</a:t>
            </a:r>
            <a:r>
              <a:rPr lang="en-US" altLang="zh-CN" sz="1600" b="1" dirty="0">
                <a:latin typeface="Times New Roman" panose="02020603050405020304" pitchFamily="18" charset="0"/>
                <a:cs typeface="Times New Roman" panose="02020603050405020304" pitchFamily="18" charset="0"/>
                <a:sym typeface="Wingdings" panose="05000000000000000000" pitchFamily="2" charset="2"/>
              </a:rPr>
              <a:t>)</a:t>
            </a:r>
            <a:r>
              <a:rPr lang="en-US" altLang="zh-CN" sz="1600" b="1" dirty="0">
                <a:latin typeface="Times New Roman" panose="02020603050405020304" pitchFamily="18" charset="0"/>
                <a:ea typeface="Cambria Math" panose="02040503050406030204"/>
                <a:cs typeface="Times New Roman" panose="02020603050405020304" pitchFamily="18" charset="0"/>
                <a:sym typeface="Wingdings" panose="05000000000000000000" pitchFamily="2" charset="2"/>
              </a:rPr>
              <a:t> is true for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all positive integers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k</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endPar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lvl="1">
              <a:spcBef>
                <a:spcPts val="600"/>
              </a:spcBef>
              <a:spcAft>
                <a:spcPts val="300"/>
              </a:spcAft>
              <a:buFont typeface="+mj-lt"/>
              <a:buAutoNum type="arabicPeriod"/>
            </a:pP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Assume there is at least one positive integer </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n</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for which P(</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n</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is false</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Then the set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S</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of positive integers for which P(</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n</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is false is nonempty.</a:t>
            </a:r>
            <a:b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b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假设</a:t>
            </a:r>
            <a:r>
              <a:rPr lang="en-US" altLang="zh-C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S</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集合中的整数使得</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n</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为</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false】</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endPar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lvl="1">
              <a:spcBef>
                <a:spcPts val="600"/>
              </a:spcBef>
              <a:spcAft>
                <a:spcPts val="300"/>
              </a:spcAft>
              <a:buFont typeface="+mj-lt"/>
              <a:buAutoNum type="arabicPeriod"/>
            </a:pP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By the well-ordering property,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S</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has a least element, say </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m</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b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b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m</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是</a:t>
            </a:r>
            <a:r>
              <a:rPr lang="en-US" altLang="zh-C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S</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中最小的</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endPar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lvl="1">
              <a:spcBef>
                <a:spcPts val="600"/>
              </a:spcBef>
              <a:spcAft>
                <a:spcPts val="300"/>
              </a:spcAft>
              <a:buFont typeface="+mj-lt"/>
              <a:buAutoNum type="arabicPeriod"/>
            </a:pP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We know that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m</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can not be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since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holds. Since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positive and greater than 1,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must be a positive integer. Since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&lt;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it is not in </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so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must be true.</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m-</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1</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不是</a:t>
            </a:r>
            <a:r>
              <a:rPr lang="en-US" altLang="zh-C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S</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中元素，得出</a:t>
            </a:r>
            <a:r>
              <a:rPr lang="en-US" altLang="zh-C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a:t>
            </a:r>
            <a:r>
              <a:rPr lang="zh-CN" alt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为真</a:t>
            </a:r>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endPar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600"/>
              </a:spcBef>
              <a:spcAft>
                <a:spcPts val="300"/>
              </a:spcAft>
              <a:buFont typeface="+mj-lt"/>
              <a:buAutoNum type="arabicPeriod"/>
            </a:pP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But then, since the conditional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P</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k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1)  for every positive integer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k</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holds, </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must also be true. This contradicts </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being false. </a:t>
            </a:r>
            <a:endPar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600"/>
              </a:spcBef>
              <a:spcAft>
                <a:spcPts val="300"/>
              </a:spcAft>
              <a:buFont typeface="+mj-lt"/>
              <a:buAutoNum type="arabicPeriod"/>
            </a:pP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Hence,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must be true for every positive integer </a:t>
            </a:r>
            <a:r>
              <a:rPr lang="en-US" sz="1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Title 1"/>
          <p:cNvSpPr>
            <a:spLocks noGrp="1"/>
          </p:cNvSpPr>
          <p:nvPr>
            <p:ph type="title"/>
          </p:nvPr>
        </p:nvSpPr>
        <p:spPr>
          <a:xfrm>
            <a:off x="1066800" y="0"/>
            <a:ext cx="7239000" cy="1188720"/>
          </a:xfrm>
        </p:spPr>
        <p:txBody>
          <a:bodyPr/>
          <a:lstStyle/>
          <a:p>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Validity of Mathematical Induction</a:t>
            </a:r>
            <a:b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数学归纳法有效性证明</a:t>
            </a:r>
            <a:r>
              <a:rPr lang="en-US" altLang="zh-CN" sz="24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3600" b="1" dirty="0">
              <a:solidFill>
                <a:srgbClr val="1A587B"/>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5923"/>
            <a:ext cx="7086600" cy="1188720"/>
          </a:xfrm>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Proving a Summation Formula by Mathematical Induction</a:t>
            </a:r>
            <a:endPar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2590800" cy="457200"/>
          </a:xfrm>
        </p:spPr>
        <p:txBody>
          <a:bodyPr/>
          <a:lstStyle/>
          <a:p>
            <a:pPr lvl="0"/>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Show that:</a:t>
            </a:r>
            <a:endParaRPr lang="en-US" sz="20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9" name="Object 3"/>
          <p:cNvGraphicFramePr>
            <a:graphicFrameLocks noChangeAspect="1"/>
          </p:cNvGraphicFramePr>
          <p:nvPr/>
        </p:nvGraphicFramePr>
        <p:xfrm>
          <a:off x="3276600" y="1184057"/>
          <a:ext cx="1676160" cy="888480"/>
        </p:xfrm>
        <a:graphic>
          <a:graphicData uri="http://schemas.openxmlformats.org/presentationml/2006/ole">
            <mc:AlternateContent xmlns:mc="http://schemas.openxmlformats.org/markup-compatibility/2006">
              <mc:Choice xmlns:v="urn:schemas-microsoft-com:vml" Requires="v">
                <p:oleObj spid="_x0000_s1041" name="Equation" r:id="rId1" imgW="20116800" imgH="10668000" progId="Equation.DSMT4">
                  <p:embed/>
                </p:oleObj>
              </mc:Choice>
              <mc:Fallback>
                <p:oleObj name="Equation" r:id="rId1" imgW="20116800" imgH="10668000" progId="Equation.DSMT4">
                  <p:embed/>
                  <p:pic>
                    <p:nvPicPr>
                      <p:cNvPr id="0" name="Object 3"/>
                      <p:cNvPicPr/>
                      <p:nvPr/>
                    </p:nvPicPr>
                    <p:blipFill>
                      <a:blip r:embed="rId2"/>
                      <a:stretch>
                        <a:fillRect/>
                      </a:stretch>
                    </p:blipFill>
                    <p:spPr>
                      <a:xfrm>
                        <a:off x="3276600" y="1184057"/>
                        <a:ext cx="1676160" cy="888480"/>
                      </a:xfrm>
                      <a:prstGeom prst="rect">
                        <a:avLst/>
                      </a:prstGeom>
                    </p:spPr>
                  </p:pic>
                </p:oleObj>
              </mc:Fallback>
            </mc:AlternateContent>
          </a:graphicData>
        </a:graphic>
      </p:graphicFrame>
      <p:sp>
        <p:nvSpPr>
          <p:cNvPr id="4" name="Content Placeholder 4"/>
          <p:cNvSpPr>
            <a:spLocks noGrp="1"/>
          </p:cNvSpPr>
          <p:nvPr>
            <p:ph idx="13"/>
          </p:nvPr>
        </p:nvSpPr>
        <p:spPr>
          <a:xfrm>
            <a:off x="457200" y="1894114"/>
            <a:ext cx="6934200" cy="4953000"/>
          </a:xfrm>
        </p:spPr>
        <p:txBody>
          <a:bodyPr/>
          <a:lstStyle/>
          <a:p>
            <a:pPr lvl="0">
              <a:spcBef>
                <a:spcPts val="600"/>
              </a:spcBef>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a:t>
            </a:r>
            <a:endPar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lgn="just">
              <a:spcBef>
                <a:spcPts val="600"/>
              </a:spcBef>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is true since 1(1 + 1)/2 = 1.</a:t>
            </a:r>
            <a:endPar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lgn="just">
              <a:spcBef>
                <a:spcPts val="600"/>
              </a:spcBef>
            </a:pP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Assume true for </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lgn="just">
              <a:spcBef>
                <a:spcPts val="600"/>
              </a:spcBef>
            </a:pP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inductive hypothesis is</a:t>
            </a:r>
            <a:endPar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0" name="Object 5"/>
          <p:cNvGraphicFramePr>
            <a:graphicFrameLocks noChangeAspect="1"/>
          </p:cNvGraphicFramePr>
          <p:nvPr/>
        </p:nvGraphicFramePr>
        <p:xfrm>
          <a:off x="4495800" y="3276345"/>
          <a:ext cx="1143000" cy="596895"/>
        </p:xfrm>
        <a:graphic>
          <a:graphicData uri="http://schemas.openxmlformats.org/presentationml/2006/ole">
            <mc:AlternateContent xmlns:mc="http://schemas.openxmlformats.org/markup-compatibility/2006">
              <mc:Choice xmlns:v="urn:schemas-microsoft-com:vml" Requires="v">
                <p:oleObj spid="_x0000_s1042" name="Equation" r:id="rId3" imgW="20421600" imgH="10668000" progId="Equation.DSMT4">
                  <p:embed/>
                </p:oleObj>
              </mc:Choice>
              <mc:Fallback>
                <p:oleObj name="Equation" r:id="rId3" imgW="20421600" imgH="10668000" progId="Equation.DSMT4">
                  <p:embed/>
                  <p:pic>
                    <p:nvPicPr>
                      <p:cNvPr id="0" name="Object 4"/>
                      <p:cNvPicPr/>
                      <p:nvPr/>
                    </p:nvPicPr>
                    <p:blipFill>
                      <a:blip r:embed="rId4"/>
                      <a:stretch>
                        <a:fillRect/>
                      </a:stretch>
                    </p:blipFill>
                    <p:spPr>
                      <a:xfrm>
                        <a:off x="4495800" y="3276345"/>
                        <a:ext cx="1143000" cy="596895"/>
                      </a:xfrm>
                      <a:prstGeom prst="rect">
                        <a:avLst/>
                      </a:prstGeom>
                    </p:spPr>
                  </p:pic>
                </p:oleObj>
              </mc:Fallback>
            </mc:AlternateContent>
          </a:graphicData>
        </a:graphic>
      </p:graphicFrame>
      <p:sp>
        <p:nvSpPr>
          <p:cNvPr id="5" name="Content Placeholder 6"/>
          <p:cNvSpPr>
            <a:spLocks noGrp="1"/>
          </p:cNvSpPr>
          <p:nvPr>
            <p:ph idx="14"/>
          </p:nvPr>
        </p:nvSpPr>
        <p:spPr>
          <a:xfrm>
            <a:off x="457200" y="3733800"/>
            <a:ext cx="5334000" cy="457200"/>
          </a:xfrm>
        </p:spPr>
        <p:txBody>
          <a:bodyPr/>
          <a:lstStyle/>
          <a:p>
            <a:pPr marL="457200" lvl="0">
              <a:spcBef>
                <a:spcPts val="600"/>
              </a:spcBef>
            </a:pPr>
            <a:r>
              <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Under this assumption,</a:t>
            </a:r>
            <a:r>
              <a:rPr lang="en-US" altLang="zh-CN" sz="22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2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1" name="Object 7"/>
          <p:cNvGraphicFramePr>
            <a:graphicFrameLocks noChangeAspect="1"/>
          </p:cNvGraphicFramePr>
          <p:nvPr/>
        </p:nvGraphicFramePr>
        <p:xfrm>
          <a:off x="1219200" y="4191000"/>
          <a:ext cx="5105400" cy="2540000"/>
        </p:xfrm>
        <a:graphic>
          <a:graphicData uri="http://schemas.openxmlformats.org/presentationml/2006/ole">
            <mc:AlternateContent xmlns:mc="http://schemas.openxmlformats.org/markup-compatibility/2006">
              <mc:Choice xmlns:v="urn:schemas-microsoft-com:vml" Requires="v">
                <p:oleObj spid="_x0000_s1043" name="Equation" r:id="rId5" imgW="61264800" imgH="30480000" progId="Equation.DSMT4">
                  <p:embed/>
                </p:oleObj>
              </mc:Choice>
              <mc:Fallback>
                <p:oleObj name="Equation" r:id="rId5" imgW="61264800" imgH="30480000" progId="Equation.DSMT4">
                  <p:embed/>
                  <p:pic>
                    <p:nvPicPr>
                      <p:cNvPr id="0" name="Object 6"/>
                      <p:cNvPicPr/>
                      <p:nvPr/>
                    </p:nvPicPr>
                    <p:blipFill>
                      <a:blip r:embed="rId6"/>
                      <a:stretch>
                        <a:fillRect/>
                      </a:stretch>
                    </p:blipFill>
                    <p:spPr>
                      <a:xfrm>
                        <a:off x="1219200" y="4191000"/>
                        <a:ext cx="5105400" cy="2540000"/>
                      </a:xfrm>
                      <a:prstGeom prst="rect">
                        <a:avLst/>
                      </a:prstGeom>
                    </p:spPr>
                  </p:pic>
                </p:oleObj>
              </mc:Fallback>
            </mc:AlternateContent>
          </a:graphicData>
        </a:graphic>
      </p:graphicFrame>
      <p:sp>
        <p:nvSpPr>
          <p:cNvPr id="13" name="Content Placeholder 8"/>
          <p:cNvSpPr>
            <a:spLocks noGrp="1"/>
          </p:cNvSpPr>
          <p:nvPr>
            <p:ph idx="15"/>
          </p:nvPr>
        </p:nvSpPr>
        <p:spPr>
          <a:xfrm>
            <a:off x="6477000" y="1419600"/>
            <a:ext cx="2362200" cy="1066800"/>
          </a:xfrm>
          <a:ln w="12700">
            <a:solidFill>
              <a:srgbClr val="1A587B"/>
            </a:solidFill>
          </a:ln>
        </p:spPr>
        <p:txBody>
          <a:bodyPr/>
          <a:lstStyle/>
          <a:p>
            <a:pPr lvl="0"/>
            <a:r>
              <a:rPr lang="en-US" sz="1600" dirty="0">
                <a:solidFill>
                  <a:prstClr val="black"/>
                </a:solidFill>
                <a:latin typeface="Times New Roman" panose="02020603050405020304" pitchFamily="18" charset="0"/>
                <a:cs typeface="Times New Roman" panose="02020603050405020304" pitchFamily="18" charset="0"/>
              </a:rPr>
              <a:t>Note: Once we have this conjecture, mathematical induction can be used to prove it correct.</a:t>
            </a:r>
            <a:endParaRPr lang="en-US" sz="16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225" y="41643"/>
            <a:ext cx="7810500" cy="118872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Conjecturing and Proving a Summation Formula</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822960"/>
          </a:xfrm>
        </p:spPr>
        <p:txBody>
          <a:bodyPr/>
          <a:lstStyle/>
          <a:p>
            <a:pPr lvl="0">
              <a:spcBef>
                <a:spcPts val="100"/>
              </a:spcBef>
              <a:spcAft>
                <a:spcPts val="300"/>
              </a:spcAft>
            </a:pP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Conjecture and prove correct a formula for the sum of the first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positive </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odd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integers. Then prove your conjecture.</a:t>
            </a:r>
            <a:endPar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0">
              <a:spcBef>
                <a:spcPts val="100"/>
              </a:spcBef>
              <a:spcAft>
                <a:spcPts val="300"/>
              </a:spcAft>
            </a:pP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have:</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2" name="Object 3"/>
          <p:cNvGraphicFramePr>
            <a:graphicFrameLocks noChangeAspect="1"/>
          </p:cNvGraphicFramePr>
          <p:nvPr/>
        </p:nvGraphicFramePr>
        <p:xfrm>
          <a:off x="2219325" y="1873250"/>
          <a:ext cx="5705475" cy="285750"/>
        </p:xfrm>
        <a:graphic>
          <a:graphicData uri="http://schemas.openxmlformats.org/presentationml/2006/ole">
            <mc:AlternateContent xmlns:mc="http://schemas.openxmlformats.org/markup-compatibility/2006">
              <mc:Choice xmlns:v="urn:schemas-microsoft-com:vml" Requires="v">
                <p:oleObj spid="_x0000_s2070" name="Equation" r:id="rId1" imgW="97840800" imgH="4876800" progId="Equation.DSMT4">
                  <p:embed/>
                </p:oleObj>
              </mc:Choice>
              <mc:Fallback>
                <p:oleObj name="Equation" r:id="rId1" imgW="97840800" imgH="4876800" progId="Equation.DSMT4">
                  <p:embed/>
                  <p:pic>
                    <p:nvPicPr>
                      <p:cNvPr id="0" name="Object 3"/>
                      <p:cNvPicPr/>
                      <p:nvPr/>
                    </p:nvPicPr>
                    <p:blipFill>
                      <a:blip r:embed="rId2"/>
                      <a:stretch>
                        <a:fillRect/>
                      </a:stretch>
                    </p:blipFill>
                    <p:spPr>
                      <a:xfrm>
                        <a:off x="2219325" y="1873250"/>
                        <a:ext cx="5705475" cy="285750"/>
                      </a:xfrm>
                      <a:prstGeom prst="rect">
                        <a:avLst/>
                      </a:prstGeom>
                    </p:spPr>
                  </p:pic>
                </p:oleObj>
              </mc:Fallback>
            </mc:AlternateContent>
          </a:graphicData>
        </a:graphic>
      </p:graphicFrame>
      <p:sp>
        <p:nvSpPr>
          <p:cNvPr id="4" name="Content Placeholder 4"/>
          <p:cNvSpPr>
            <a:spLocks noGrp="1"/>
          </p:cNvSpPr>
          <p:nvPr>
            <p:ph idx="13"/>
          </p:nvPr>
        </p:nvSpPr>
        <p:spPr>
          <a:xfrm>
            <a:off x="457200" y="2179320"/>
            <a:ext cx="8229600" cy="365760"/>
          </a:xfrm>
        </p:spPr>
        <p:txBody>
          <a:bodyPr/>
          <a:lstStyle/>
          <a:p>
            <a:pPr lvl="1">
              <a:spcBef>
                <a:spcPts val="100"/>
              </a:spcBef>
              <a:spcAft>
                <a:spcPts val="300"/>
              </a:spcAft>
            </a:pP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can conjecture that the sum of the first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positive odd integers is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600" b="1" baseline="30000"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1" name="Object 5"/>
          <p:cNvGraphicFramePr>
            <a:graphicFrameLocks noChangeAspect="1"/>
          </p:cNvGraphicFramePr>
          <p:nvPr/>
        </p:nvGraphicFramePr>
        <p:xfrm>
          <a:off x="3397250" y="2505075"/>
          <a:ext cx="2347913" cy="357188"/>
        </p:xfrm>
        <a:graphic>
          <a:graphicData uri="http://schemas.openxmlformats.org/presentationml/2006/ole">
            <mc:AlternateContent xmlns:mc="http://schemas.openxmlformats.org/markup-compatibility/2006">
              <mc:Choice xmlns:v="urn:schemas-microsoft-com:vml" Requires="v">
                <p:oleObj spid="_x0000_s2071" name="MathType 6.0 Equation" r:id="rId3" imgW="40233600" imgH="6096000" progId="Equation.DSMT4">
                  <p:embed/>
                </p:oleObj>
              </mc:Choice>
              <mc:Fallback>
                <p:oleObj name="MathType 6.0 Equation" r:id="rId3" imgW="40233600" imgH="6096000" progId="Equation.DSMT4">
                  <p:embed/>
                  <p:pic>
                    <p:nvPicPr>
                      <p:cNvPr id="0" name="Object 3"/>
                      <p:cNvPicPr/>
                      <p:nvPr/>
                    </p:nvPicPr>
                    <p:blipFill>
                      <a:blip r:embed="rId4"/>
                      <a:stretch>
                        <a:fillRect/>
                      </a:stretch>
                    </p:blipFill>
                    <p:spPr>
                      <a:xfrm>
                        <a:off x="3397250" y="2505075"/>
                        <a:ext cx="2347913" cy="357188"/>
                      </a:xfrm>
                      <a:prstGeom prst="rect">
                        <a:avLst/>
                      </a:prstGeom>
                    </p:spPr>
                  </p:pic>
                </p:oleObj>
              </mc:Fallback>
            </mc:AlternateContent>
          </a:graphicData>
        </a:graphic>
      </p:graphicFrame>
      <p:sp>
        <p:nvSpPr>
          <p:cNvPr id="5" name="Content Placeholder 6"/>
          <p:cNvSpPr>
            <a:spLocks noGrp="1"/>
          </p:cNvSpPr>
          <p:nvPr>
            <p:ph idx="14"/>
          </p:nvPr>
        </p:nvSpPr>
        <p:spPr>
          <a:xfrm>
            <a:off x="457200" y="2849880"/>
            <a:ext cx="8229600" cy="3855720"/>
          </a:xfrm>
          <a:ln>
            <a:solidFill>
              <a:srgbClr val="FF0000"/>
            </a:solidFill>
          </a:ln>
        </p:spPr>
        <p:txBody>
          <a:bodyPr/>
          <a:lstStyle/>
          <a:p>
            <a:pPr lvl="1">
              <a:spcBef>
                <a:spcPts val="100"/>
              </a:spcBef>
              <a:spcAft>
                <a:spcPts val="300"/>
              </a:spcAft>
            </a:pP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prove the conjecture with mathematical induction.</a:t>
            </a:r>
            <a:endPar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100"/>
              </a:spcBef>
              <a:spcAft>
                <a:spcPts val="300"/>
              </a:spcAft>
            </a:pP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is true since 1</a:t>
            </a:r>
            <a:r>
              <a:rPr lang="en-US" sz="1600" b="1" baseline="30000"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a:t>
            </a:r>
            <a:endPar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lvl="1">
              <a:spcBef>
                <a:spcPts val="100"/>
              </a:spcBef>
              <a:spcAft>
                <a:spcPts val="300"/>
              </a:spcAft>
            </a:pP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STEP: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P(k)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P</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k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1) for every positive integer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k</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endPar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a:p>
            <a:pPr marL="457200" lvl="0">
              <a:spcBef>
                <a:spcPts val="100"/>
              </a:spcBef>
              <a:spcAft>
                <a:spcPts val="300"/>
              </a:spcAft>
            </a:pP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Assume the inductive hypothesis </a:t>
            </a:r>
            <a:r>
              <a:rPr lang="en-US" altLang="zh-CN"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k</a:t>
            </a:r>
            <a:r>
              <a:rPr lang="en-US" altLang="zh-CN"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holds and then show that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P</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k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+ 1) </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holds</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has well.</a:t>
            </a:r>
            <a:endPar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sp>
        <p:nvSpPr>
          <p:cNvPr id="6" name="Content Placeholder 7"/>
          <p:cNvSpPr>
            <a:spLocks noGrp="1"/>
          </p:cNvSpPr>
          <p:nvPr>
            <p:ph idx="15"/>
          </p:nvPr>
        </p:nvSpPr>
        <p:spPr>
          <a:xfrm>
            <a:off x="1181100" y="4053840"/>
            <a:ext cx="6472238" cy="365760"/>
          </a:xfrm>
          <a:ln w="12700">
            <a:solidFill>
              <a:srgbClr val="1A587B"/>
            </a:solidFill>
          </a:ln>
        </p:spPr>
        <p:txBody>
          <a:bodyPr/>
          <a:lstStyle/>
          <a:p>
            <a:pPr lvl="0"/>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Inductive Hypothesis:</a:t>
            </a:r>
            <a:endPar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4" name="Object 8"/>
          <p:cNvGraphicFramePr>
            <a:graphicFrameLocks noChangeAspect="1"/>
          </p:cNvGraphicFramePr>
          <p:nvPr/>
        </p:nvGraphicFramePr>
        <p:xfrm>
          <a:off x="3543300" y="4089263"/>
          <a:ext cx="2292350" cy="338138"/>
        </p:xfrm>
        <a:graphic>
          <a:graphicData uri="http://schemas.openxmlformats.org/presentationml/2006/ole">
            <mc:AlternateContent xmlns:mc="http://schemas.openxmlformats.org/markup-compatibility/2006">
              <mc:Choice xmlns:v="urn:schemas-microsoft-com:vml" Requires="v">
                <p:oleObj spid="_x0000_s2072" name="Equation" r:id="rId5" imgW="39319200" imgH="5791200" progId="Equation.DSMT4">
                  <p:embed/>
                </p:oleObj>
              </mc:Choice>
              <mc:Fallback>
                <p:oleObj name="Equation" r:id="rId5" imgW="39319200" imgH="5791200" progId="Equation.DSMT4">
                  <p:embed/>
                  <p:pic>
                    <p:nvPicPr>
                      <p:cNvPr id="0" name="Object 3"/>
                      <p:cNvPicPr/>
                      <p:nvPr/>
                    </p:nvPicPr>
                    <p:blipFill>
                      <a:blip r:embed="rId6"/>
                      <a:stretch>
                        <a:fillRect/>
                      </a:stretch>
                    </p:blipFill>
                    <p:spPr>
                      <a:xfrm>
                        <a:off x="3543300" y="4089263"/>
                        <a:ext cx="2292350" cy="338138"/>
                      </a:xfrm>
                      <a:prstGeom prst="rect">
                        <a:avLst/>
                      </a:prstGeom>
                    </p:spPr>
                  </p:pic>
                </p:oleObj>
              </mc:Fallback>
            </mc:AlternateContent>
          </a:graphicData>
        </a:graphic>
      </p:graphicFrame>
      <p:sp>
        <p:nvSpPr>
          <p:cNvPr id="7" name="Content Placeholder 9"/>
          <p:cNvSpPr>
            <a:spLocks noGrp="1"/>
          </p:cNvSpPr>
          <p:nvPr>
            <p:ph idx="16"/>
          </p:nvPr>
        </p:nvSpPr>
        <p:spPr>
          <a:xfrm>
            <a:off x="457200" y="4434840"/>
            <a:ext cx="8229600" cy="365760"/>
          </a:xfrm>
        </p:spPr>
        <p:txBody>
          <a:bodyPr/>
          <a:lstStyle/>
          <a:p>
            <a:pPr lvl="1">
              <a:spcBef>
                <a:spcPts val="100"/>
              </a:spcBef>
              <a:spcAft>
                <a:spcPts val="300"/>
              </a:spcAft>
            </a:pPr>
            <a:r>
              <a:rPr lang="en-US" altLang="zh-CN"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P</a:t>
            </a:r>
            <a:r>
              <a:rPr lang="en-US" altLang="zh-CN"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k </a:t>
            </a:r>
            <a:r>
              <a:rPr lang="en-US" altLang="zh-CN"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altLang="zh-CN"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altLang="zh-CN"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1)  is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endPar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endParaRPr>
          </a:p>
        </p:txBody>
      </p:sp>
      <p:graphicFrame>
        <p:nvGraphicFramePr>
          <p:cNvPr id="13" name="Object 10"/>
          <p:cNvGraphicFramePr>
            <a:graphicFrameLocks noChangeAspect="1"/>
          </p:cNvGraphicFramePr>
          <p:nvPr/>
        </p:nvGraphicFramePr>
        <p:xfrm>
          <a:off x="1181100" y="4770438"/>
          <a:ext cx="6472238" cy="1281112"/>
        </p:xfrm>
        <a:graphic>
          <a:graphicData uri="http://schemas.openxmlformats.org/presentationml/2006/ole">
            <mc:AlternateContent xmlns:mc="http://schemas.openxmlformats.org/markup-compatibility/2006">
              <mc:Choice xmlns:v="urn:schemas-microsoft-com:vml" Requires="v">
                <p:oleObj spid="_x0000_s2073" name="Equation" r:id="rId7" imgW="110947200" imgH="21945600" progId="Equation.DSMT4">
                  <p:embed/>
                </p:oleObj>
              </mc:Choice>
              <mc:Fallback>
                <p:oleObj name="Equation" r:id="rId7" imgW="110947200" imgH="21945600" progId="Equation.DSMT4">
                  <p:embed/>
                  <p:pic>
                    <p:nvPicPr>
                      <p:cNvPr id="0" name="Object 5"/>
                      <p:cNvPicPr/>
                      <p:nvPr/>
                    </p:nvPicPr>
                    <p:blipFill>
                      <a:blip r:embed="rId8"/>
                      <a:stretch>
                        <a:fillRect/>
                      </a:stretch>
                    </p:blipFill>
                    <p:spPr>
                      <a:xfrm>
                        <a:off x="1181100" y="4770438"/>
                        <a:ext cx="6472238" cy="1281112"/>
                      </a:xfrm>
                      <a:prstGeom prst="rect">
                        <a:avLst/>
                      </a:prstGeom>
                      <a:ln>
                        <a:solidFill>
                          <a:srgbClr val="FF0000"/>
                        </a:solidFill>
                      </a:ln>
                    </p:spPr>
                  </p:pic>
                </p:oleObj>
              </mc:Fallback>
            </mc:AlternateContent>
          </a:graphicData>
        </a:graphic>
      </p:graphicFrame>
      <p:sp>
        <p:nvSpPr>
          <p:cNvPr id="8" name="Content Placeholder 11"/>
          <p:cNvSpPr>
            <a:spLocks noGrp="1"/>
          </p:cNvSpPr>
          <p:nvPr>
            <p:ph idx="17"/>
          </p:nvPr>
        </p:nvSpPr>
        <p:spPr>
          <a:xfrm>
            <a:off x="457200" y="6080760"/>
            <a:ext cx="8229600" cy="548640"/>
          </a:xfrm>
        </p:spPr>
        <p:txBody>
          <a:bodyPr/>
          <a:lstStyle/>
          <a:p>
            <a:pPr lvl="1">
              <a:spcBef>
                <a:spcPts val="600"/>
              </a:spcBef>
              <a:spcAft>
                <a:spcPts val="300"/>
              </a:spcAft>
            </a:pP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Hence,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P</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k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1) </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follows</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from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P</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k</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sym typeface="Wingdings" panose="05000000000000000000" pitchFamily="2" charset="2"/>
              </a:rPr>
              <a:t>). Therefore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sum of the first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positive odd integers is </a:t>
            </a:r>
            <a:r>
              <a:rPr lang="en-US" sz="1600" b="1" i="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600" b="1" baseline="30000"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1600" b="1" dirty="0">
              <a:solidFill>
                <a:prstClr val="black"/>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MHHE_Accessible_PPT_Template-v4</Template>
  <TotalTime>0</TotalTime>
  <Words>18065</Words>
  <Application>WPS 演示</Application>
  <PresentationFormat>全屏显示(4:3)</PresentationFormat>
  <Paragraphs>462</Paragraphs>
  <Slides>51</Slides>
  <Notes>0</Notes>
  <HiddenSlides>0</HiddenSlides>
  <MMClips>0</MMClips>
  <ScaleCrop>false</ScaleCrop>
  <HeadingPairs>
    <vt:vector size="8" baseType="variant">
      <vt:variant>
        <vt:lpstr>已用的字体</vt:lpstr>
      </vt:variant>
      <vt:variant>
        <vt:i4>15</vt:i4>
      </vt:variant>
      <vt:variant>
        <vt:lpstr>主题</vt:lpstr>
      </vt:variant>
      <vt:variant>
        <vt:i4>9</vt:i4>
      </vt:variant>
      <vt:variant>
        <vt:lpstr>嵌入 OLE 服务器</vt:lpstr>
      </vt:variant>
      <vt:variant>
        <vt:i4>39</vt:i4>
      </vt:variant>
      <vt:variant>
        <vt:lpstr>幻灯片标题</vt:lpstr>
      </vt:variant>
      <vt:variant>
        <vt:i4>51</vt:i4>
      </vt:variant>
    </vt:vector>
  </HeadingPairs>
  <TitlesOfParts>
    <vt:vector size="114" baseType="lpstr">
      <vt:lpstr>Arial</vt:lpstr>
      <vt:lpstr>宋体</vt:lpstr>
      <vt:lpstr>Wingdings</vt:lpstr>
      <vt:lpstr>Arial</vt:lpstr>
      <vt:lpstr>ArumSans Bold</vt:lpstr>
      <vt:lpstr>Segoe Print</vt:lpstr>
      <vt:lpstr>ArumSans Regular</vt:lpstr>
      <vt:lpstr>Vectipede Rg</vt:lpstr>
      <vt:lpstr>Times New Roman</vt:lpstr>
      <vt:lpstr>微软雅黑</vt:lpstr>
      <vt:lpstr>Cambria Math</vt:lpstr>
      <vt:lpstr>Cambria Math</vt:lpstr>
      <vt:lpstr>Arial Unicode MS</vt:lpstr>
      <vt:lpstr>Calibri</vt:lpstr>
      <vt:lpstr>Symbol</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Chapter 5: Induction and Recursion</vt:lpstr>
      <vt:lpstr>Chapter Summary</vt:lpstr>
      <vt:lpstr>Mathematical Induction 【数学归纳法】</vt:lpstr>
      <vt:lpstr>PowerPoint 演示文稿</vt:lpstr>
      <vt:lpstr>PowerPoint 演示文稿</vt:lpstr>
      <vt:lpstr>Validity of Mathematical Induction 【数学归纳法有效性证明】</vt:lpstr>
      <vt:lpstr>Validity of Mathematical Induction 【数学归纳法有效性证明】</vt:lpstr>
      <vt:lpstr>Proving a Summation Formula by Mathematical Induction</vt:lpstr>
      <vt:lpstr>Conjecturing and Proving a Summation Formula</vt:lpstr>
      <vt:lpstr>Proving Inequalities</vt:lpstr>
      <vt:lpstr> Guidelines: Mathematical Induction Proofs</vt:lpstr>
      <vt:lpstr>Strong Induction and  Well-Ordering  【强归纳法与良序性】</vt:lpstr>
      <vt:lpstr>Section Summary 2</vt:lpstr>
      <vt:lpstr>Strong Induction 强归纳法</vt:lpstr>
      <vt:lpstr>Strong Induction and the Infinite Ladder 【强归纳法和无限梯子的相似性比喻】</vt:lpstr>
      <vt:lpstr>Section Summary 2</vt:lpstr>
      <vt:lpstr>Completion of the proof of the Fundamental Theorem of Arithmetic</vt:lpstr>
      <vt:lpstr>Section Summary 2</vt:lpstr>
      <vt:lpstr>Well-Ordering Property 良序性</vt:lpstr>
      <vt:lpstr>Well-Ordering Property 良序性</vt:lpstr>
      <vt:lpstr>Recursive Definitions and Structural Induction  【递归定义与结构归纳法】</vt:lpstr>
      <vt:lpstr>Section Summary 3</vt:lpstr>
      <vt:lpstr>Recursively Defined Functions 【递归定义函数】</vt:lpstr>
      <vt:lpstr>Recursively Defined Functions</vt:lpstr>
      <vt:lpstr>Recursively Defined Functions3</vt:lpstr>
      <vt:lpstr>Fibonacci Numbers  【斐波那契数】</vt:lpstr>
      <vt:lpstr>Fibonacci Numbers</vt:lpstr>
      <vt:lpstr>Section Summary 3</vt:lpstr>
      <vt:lpstr>Recursively Defined Sets 【递归定义集合】</vt:lpstr>
      <vt:lpstr>Strings</vt:lpstr>
      <vt:lpstr>Well-Formed Formulae in Propositional Logic</vt:lpstr>
      <vt:lpstr>Rooted Trees</vt:lpstr>
      <vt:lpstr>Building Up Rooted Trees</vt:lpstr>
      <vt:lpstr>Full Binary Trees 1</vt:lpstr>
      <vt:lpstr>Building Up Full Binary Trees</vt:lpstr>
      <vt:lpstr>Section Summary 3</vt:lpstr>
      <vt:lpstr>Induction and Recursively Defined Sets</vt:lpstr>
      <vt:lpstr>Definition of Structural Induction 【结构归纳法定义】</vt:lpstr>
      <vt:lpstr>Full Binary Trees 2</vt:lpstr>
      <vt:lpstr>Structural Induction and Binary Trees</vt:lpstr>
      <vt:lpstr>Section Summary 3</vt:lpstr>
      <vt:lpstr>Generalized Induction 【广义归纳法】</vt:lpstr>
      <vt:lpstr>Generalized Induction</vt:lpstr>
      <vt:lpstr>Recursive Algorithms 【递归算法】 </vt:lpstr>
      <vt:lpstr>Section Summary 4</vt:lpstr>
      <vt:lpstr>Recursive Algorithms</vt:lpstr>
      <vt:lpstr>Recursive Factorial Algorithm 【递归阶乘算法】</vt:lpstr>
      <vt:lpstr>Recursive Exponentiation Algorithm 【递归指数运算】</vt:lpstr>
      <vt:lpstr>Section Summary 4</vt:lpstr>
      <vt:lpstr>Proving Recursive Algorithms Correct 【递归算法的正确性证明】</vt:lpstr>
      <vt:lpstr>Homework</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hollow</cp:lastModifiedBy>
  <cp:revision>653</cp:revision>
  <dcterms:created xsi:type="dcterms:W3CDTF">2017-12-05T17:18:00Z</dcterms:created>
  <dcterms:modified xsi:type="dcterms:W3CDTF">2024-04-14T06:58:17Z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A449D13DAA374932B8F5A5193BB07976_13</vt:lpwstr>
  </property>
  <property fmtid="{D5CDD505-2E9C-101B-9397-08002B2CF9AE}" pid="3" name="KSOProductBuildVer">
    <vt:lpwstr>2052-12.1.0.16729</vt:lpwstr>
  </property>
</Properties>
</file>