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4" r:id="rId4"/>
    <p:sldMasterId id="2147483675" r:id="rId5"/>
    <p:sldMasterId id="2147483689" r:id="rId6"/>
    <p:sldMasterId id="2147483697" r:id="rId7"/>
    <p:sldMasterId id="2147483705" r:id="rId8"/>
    <p:sldMasterId id="2147483708" r:id="rId9"/>
    <p:sldMasterId id="2147483712" r:id="rId10"/>
  </p:sldMasterIdLst>
  <p:notesMasterIdLst>
    <p:notesMasterId r:id="rId45"/>
  </p:notesMasterIdLst>
  <p:handoutMasterIdLst>
    <p:handoutMasterId r:id="rId67"/>
  </p:handoutMasterIdLst>
  <p:sldIdLst>
    <p:sldId id="273" r:id="rId11"/>
    <p:sldId id="276" r:id="rId12"/>
    <p:sldId id="414" r:id="rId13"/>
    <p:sldId id="419" r:id="rId14"/>
    <p:sldId id="415" r:id="rId15"/>
    <p:sldId id="416" r:id="rId16"/>
    <p:sldId id="423" r:id="rId17"/>
    <p:sldId id="424" r:id="rId18"/>
    <p:sldId id="425" r:id="rId19"/>
    <p:sldId id="427" r:id="rId20"/>
    <p:sldId id="428" r:id="rId21"/>
    <p:sldId id="429" r:id="rId22"/>
    <p:sldId id="430" r:id="rId23"/>
    <p:sldId id="431" r:id="rId24"/>
    <p:sldId id="478" r:id="rId25"/>
    <p:sldId id="433" r:id="rId26"/>
    <p:sldId id="434" r:id="rId27"/>
    <p:sldId id="479" r:id="rId28"/>
    <p:sldId id="480" r:id="rId29"/>
    <p:sldId id="481" r:id="rId30"/>
    <p:sldId id="436" r:id="rId31"/>
    <p:sldId id="437" r:id="rId32"/>
    <p:sldId id="438" r:id="rId33"/>
    <p:sldId id="439" r:id="rId34"/>
    <p:sldId id="440" r:id="rId35"/>
    <p:sldId id="442" r:id="rId36"/>
    <p:sldId id="482" r:id="rId37"/>
    <p:sldId id="444" r:id="rId38"/>
    <p:sldId id="446" r:id="rId39"/>
    <p:sldId id="445" r:id="rId40"/>
    <p:sldId id="484" r:id="rId41"/>
    <p:sldId id="485" r:id="rId42"/>
    <p:sldId id="486" r:id="rId43"/>
    <p:sldId id="487" r:id="rId44"/>
    <p:sldId id="488" r:id="rId46"/>
    <p:sldId id="489" r:id="rId47"/>
    <p:sldId id="490" r:id="rId48"/>
    <p:sldId id="491" r:id="rId49"/>
    <p:sldId id="492" r:id="rId50"/>
    <p:sldId id="493" r:id="rId51"/>
    <p:sldId id="494" r:id="rId52"/>
    <p:sldId id="495" r:id="rId53"/>
    <p:sldId id="496" r:id="rId54"/>
    <p:sldId id="497" r:id="rId55"/>
    <p:sldId id="498" r:id="rId56"/>
    <p:sldId id="500" r:id="rId57"/>
    <p:sldId id="501" r:id="rId58"/>
    <p:sldId id="502" r:id="rId59"/>
    <p:sldId id="503" r:id="rId60"/>
    <p:sldId id="504" r:id="rId61"/>
    <p:sldId id="505" r:id="rId62"/>
    <p:sldId id="508" r:id="rId63"/>
    <p:sldId id="506" r:id="rId64"/>
    <p:sldId id="509" r:id="rId65"/>
    <p:sldId id="507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 userDrawn="1">
          <p15:clr>
            <a:srgbClr val="A4A3A4"/>
          </p15:clr>
        </p15:guide>
        <p15:guide id="2" orient="horz" pos="3600" userDrawn="1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 userDrawn="1">
          <p15:clr>
            <a:srgbClr val="A4A3A4"/>
          </p15:clr>
        </p15:guide>
        <p15:guide id="5" pos="5616" userDrawn="1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3FF"/>
    <a:srgbClr val="14AAE1"/>
    <a:srgbClr val="04617B"/>
    <a:srgbClr val="505050"/>
    <a:srgbClr val="1A587B"/>
    <a:srgbClr val="B60000"/>
    <a:srgbClr val="00518B"/>
    <a:srgbClr val="214E91"/>
    <a:srgbClr val="085367"/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5" autoAdjust="0"/>
    <p:restoredTop sz="95706" autoAdjust="0"/>
  </p:normalViewPr>
  <p:slideViewPr>
    <p:cSldViewPr showGuides="1">
      <p:cViewPr varScale="1">
        <p:scale>
          <a:sx n="103" d="100"/>
          <a:sy n="103" d="100"/>
        </p:scale>
        <p:origin x="680" y="48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37956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0" Type="http://schemas.openxmlformats.org/officeDocument/2006/relationships/tableStyles" Target="tableStyles.xml"/><Relationship Id="rId7" Type="http://schemas.openxmlformats.org/officeDocument/2006/relationships/slideMaster" Target="slideMasters/slideMaster6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55.xml"/><Relationship Id="rId65" Type="http://schemas.openxmlformats.org/officeDocument/2006/relationships/slide" Target="slides/slide54.xml"/><Relationship Id="rId64" Type="http://schemas.openxmlformats.org/officeDocument/2006/relationships/slide" Target="slides/slide53.xml"/><Relationship Id="rId63" Type="http://schemas.openxmlformats.org/officeDocument/2006/relationships/slide" Target="slides/slide52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60" Type="http://schemas.openxmlformats.org/officeDocument/2006/relationships/slide" Target="slides/slide49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8.xml"/><Relationship Id="rId58" Type="http://schemas.openxmlformats.org/officeDocument/2006/relationships/slide" Target="slides/slide47.xml"/><Relationship Id="rId57" Type="http://schemas.openxmlformats.org/officeDocument/2006/relationships/slide" Target="slides/slide46.xml"/><Relationship Id="rId56" Type="http://schemas.openxmlformats.org/officeDocument/2006/relationships/slide" Target="slides/slide45.xml"/><Relationship Id="rId55" Type="http://schemas.openxmlformats.org/officeDocument/2006/relationships/slide" Target="slides/slide44.xml"/><Relationship Id="rId54" Type="http://schemas.openxmlformats.org/officeDocument/2006/relationships/slide" Target="slides/slide43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8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6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  <a:endParaRPr lang="en-US" dirty="0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  <a:endParaRPr lang="en-US" dirty="0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  <a:endParaRPr lang="en-US" dirty="0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  <a:endParaRPr lang="en-US" dirty="0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7932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6324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94716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83108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7150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/Relationships>
</file>

<file path=ppt/slideMasters/_rels/slideMaster8.xml.rels><?xml version="1.0" encoding="UTF-8" standalone="yes"?>
<Relationships xmlns="http://schemas.openxmlformats.org/package/2006/relationships"><Relationship Id="rId4" Type="http://schemas.openxmlformats.org/officeDocument/2006/relationships/theme" Target="../theme/theme8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_rels/slideMaster9.xml.rels><?xml version="1.0" encoding="UTF-8" standalone="yes"?>
<Relationships xmlns="http://schemas.openxmlformats.org/package/2006/relationships"><Relationship Id="rId4" Type="http://schemas.openxmlformats.org/officeDocument/2006/relationships/theme" Target="../theme/theme9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686800" y="655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849664C-8993-4AF5-99BF-EF617A41E56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pyright" descr="©McGraw-Hill Education&#10;"/>
          <p:cNvSpPr txBox="1"/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8686800" y="655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A544A5-06D0-4909-8752-5DBBACFB52A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  <a:endParaRPr lang="en-US" sz="800" dirty="0">
              <a:solidFill>
                <a:srgbClr val="6A6A6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3" cstate="screen">
            <a:alphaModFix amt="25000"/>
          </a:blip>
          <a:srcRect r="28644" b="27282"/>
          <a:stretch>
            <a:fillRect/>
          </a:stretch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/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  <a:endParaRPr lang="en-US" sz="3200" kern="1200" dirty="0">
              <a:solidFill>
                <a:srgbClr val="6A6A6A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/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27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5.w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30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oleObject" Target="../embeddings/oleObject27.bin"/><Relationship Id="rId7" Type="http://schemas.openxmlformats.org/officeDocument/2006/relationships/image" Target="../media/image36.wmf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5.bin"/><Relationship Id="rId3" Type="http://schemas.openxmlformats.org/officeDocument/2006/relationships/image" Target="../media/image34.wmf"/><Relationship Id="rId2" Type="http://schemas.openxmlformats.org/officeDocument/2006/relationships/oleObject" Target="../embeddings/oleObject24.bin"/><Relationship Id="rId15" Type="http://schemas.openxmlformats.org/officeDocument/2006/relationships/vmlDrawing" Target="../drawings/vmlDrawing12.vml"/><Relationship Id="rId14" Type="http://schemas.openxmlformats.org/officeDocument/2006/relationships/slideLayout" Target="../slideLayouts/slideLayout30.xml"/><Relationship Id="rId13" Type="http://schemas.openxmlformats.org/officeDocument/2006/relationships/image" Target="../media/image38.wmf"/><Relationship Id="rId12" Type="http://schemas.openxmlformats.org/officeDocument/2006/relationships/oleObject" Target="../embeddings/oleObject30.bin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7.wmf"/><Relationship Id="rId1" Type="http://schemas.openxmlformats.org/officeDocument/2006/relationships/image" Target="../media/image33.jpe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40.wmf"/><Relationship Id="rId2" Type="http://schemas.openxmlformats.org/officeDocument/2006/relationships/oleObject" Target="../embeddings/oleObject31.bin"/><Relationship Id="rId1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41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43.wmf"/><Relationship Id="rId2" Type="http://schemas.openxmlformats.org/officeDocument/2006/relationships/oleObject" Target="../embeddings/oleObject32.bin"/><Relationship Id="rId1" Type="http://schemas.openxmlformats.org/officeDocument/2006/relationships/image" Target="../media/image42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46.wmf"/><Relationship Id="rId2" Type="http://schemas.openxmlformats.org/officeDocument/2006/relationships/oleObject" Target="../embeddings/oleObject33.bin"/><Relationship Id="rId1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image" Target="../media/image50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7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34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3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8229600" cy="1470025"/>
          </a:xfrm>
        </p:spPr>
        <p:txBody>
          <a:bodyPr/>
          <a:lstStyle/>
          <a:p>
            <a:r>
              <a:rPr lang="fr-FR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 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46113"/>
          </a:xfrm>
        </p:spPr>
        <p:txBody>
          <a:bodyPr/>
          <a:lstStyle/>
          <a:p>
            <a:r>
              <a:rPr lang="en-US" sz="2000" dirty="0"/>
              <a:t>Version </a:t>
            </a:r>
            <a:r>
              <a:rPr lang="en-US" sz="2000" dirty="0">
                <a:ea typeface="Cambria Math" panose="02040503050406030204" pitchFamily="18" charset="0"/>
              </a:rPr>
              <a:t>4</a:t>
            </a:r>
            <a:r>
              <a:rPr lang="en-US" sz="2000" dirty="0"/>
              <a:t> of the Internet Protocol (IPv</a:t>
            </a:r>
            <a:r>
              <a:rPr lang="en-US" sz="2000" dirty="0">
                <a:ea typeface="Cambria Math" panose="02040503050406030204" pitchFamily="18" charset="0"/>
              </a:rPr>
              <a:t>4</a:t>
            </a:r>
            <a:r>
              <a:rPr lang="en-US" sz="2000" dirty="0"/>
              <a:t>) uses </a:t>
            </a:r>
            <a:r>
              <a:rPr lang="en-US" sz="2000" dirty="0">
                <a:ea typeface="Cambria Math" panose="02040503050406030204" pitchFamily="18" charset="0"/>
              </a:rPr>
              <a:t>32</a:t>
            </a:r>
            <a:r>
              <a:rPr lang="en-US" sz="2000" dirty="0"/>
              <a:t> bits.</a:t>
            </a:r>
            <a:endParaRPr lang="en-US" sz="2000" dirty="0"/>
          </a:p>
        </p:txBody>
      </p:sp>
      <p:pic>
        <p:nvPicPr>
          <p:cNvPr id="21506" name="Picture 3" descr="Illustration of IPv4 addressing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042" y="1752600"/>
            <a:ext cx="583791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4"/>
          <p:cNvSpPr>
            <a:spLocks noGrp="1"/>
          </p:cNvSpPr>
          <p:nvPr>
            <p:ph idx="14"/>
          </p:nvPr>
        </p:nvSpPr>
        <p:spPr>
          <a:xfrm>
            <a:off x="457200" y="3429000"/>
            <a:ext cx="8229600" cy="3048000"/>
          </a:xfrm>
        </p:spPr>
        <p:txBody>
          <a:bodyPr/>
          <a:lstStyle/>
          <a:p>
            <a:r>
              <a:rPr lang="en-US" sz="2000" b="1" dirty="0"/>
              <a:t>Class A Addresses</a:t>
            </a:r>
            <a:r>
              <a:rPr lang="en-US" sz="2000" dirty="0"/>
              <a:t>: used for the largest networks, a </a:t>
            </a:r>
            <a:r>
              <a:rPr lang="en-US" sz="2000" dirty="0">
                <a:ea typeface="Cambria Math" panose="02040503050406030204" pitchFamily="18" charset="0"/>
              </a:rPr>
              <a:t>0</a:t>
            </a:r>
            <a:r>
              <a:rPr lang="en-US" sz="2000" dirty="0"/>
              <a:t>,followed by a </a:t>
            </a:r>
            <a:r>
              <a:rPr lang="en-US" sz="2000" dirty="0">
                <a:ea typeface="Cambria Math" panose="02040503050406030204" pitchFamily="18" charset="0"/>
              </a:rPr>
              <a:t>7</a:t>
            </a:r>
            <a:r>
              <a:rPr lang="en-US" sz="2000" dirty="0"/>
              <a:t>-bit </a:t>
            </a:r>
            <a:r>
              <a:rPr lang="en-US" sz="2000" dirty="0" err="1"/>
              <a:t>netid</a:t>
            </a:r>
            <a:r>
              <a:rPr lang="en-US" sz="2000" dirty="0"/>
              <a:t> and a </a:t>
            </a:r>
            <a:r>
              <a:rPr lang="en-US" sz="2000" dirty="0">
                <a:ea typeface="Cambria Math" panose="02040503050406030204" pitchFamily="18" charset="0"/>
              </a:rPr>
              <a:t>24</a:t>
            </a:r>
            <a:r>
              <a:rPr lang="en-US" sz="2000" dirty="0"/>
              <a:t>-bit </a:t>
            </a:r>
            <a:r>
              <a:rPr lang="en-US" sz="2000" dirty="0" err="1"/>
              <a:t>hostid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b="1" dirty="0"/>
              <a:t>Class B Addresses</a:t>
            </a:r>
            <a:r>
              <a:rPr lang="en-US" sz="2000" dirty="0"/>
              <a:t>: used for the medium-sized networks, a </a:t>
            </a:r>
            <a:r>
              <a:rPr lang="en-US" sz="2000" dirty="0">
                <a:ea typeface="Cambria Math" panose="02040503050406030204" pitchFamily="18" charset="0"/>
              </a:rPr>
              <a:t>10</a:t>
            </a:r>
            <a:r>
              <a:rPr lang="en-US" sz="2000" dirty="0"/>
              <a:t>,followed by a </a:t>
            </a:r>
            <a:r>
              <a:rPr lang="en-US" sz="2000" dirty="0">
                <a:ea typeface="Cambria Math" panose="02040503050406030204" pitchFamily="18" charset="0"/>
              </a:rPr>
              <a:t>14</a:t>
            </a:r>
            <a:r>
              <a:rPr lang="en-US" sz="2000" dirty="0"/>
              <a:t>-bit </a:t>
            </a:r>
            <a:r>
              <a:rPr lang="en-US" sz="2000" dirty="0" err="1"/>
              <a:t>netid</a:t>
            </a:r>
            <a:r>
              <a:rPr lang="en-US" sz="2000" dirty="0"/>
              <a:t> and a </a:t>
            </a:r>
            <a:r>
              <a:rPr lang="en-US" sz="2000" dirty="0">
                <a:ea typeface="Cambria Math" panose="02040503050406030204" pitchFamily="18" charset="0"/>
              </a:rPr>
              <a:t>16</a:t>
            </a:r>
            <a:r>
              <a:rPr lang="en-US" sz="2000" dirty="0"/>
              <a:t>-bit </a:t>
            </a:r>
            <a:r>
              <a:rPr lang="en-US" sz="2000" dirty="0" err="1"/>
              <a:t>hostid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b="1" dirty="0"/>
              <a:t>Class C Addresses</a:t>
            </a:r>
            <a:r>
              <a:rPr lang="en-US" sz="2000" dirty="0"/>
              <a:t>: used for the smallest networks, a </a:t>
            </a:r>
            <a:r>
              <a:rPr lang="en-US" sz="2000" dirty="0">
                <a:ea typeface="Cambria Math" panose="02040503050406030204" pitchFamily="18" charset="0"/>
              </a:rPr>
              <a:t>110</a:t>
            </a:r>
            <a:r>
              <a:rPr lang="en-US" sz="2000" dirty="0"/>
              <a:t>,followed by a </a:t>
            </a:r>
            <a:r>
              <a:rPr lang="en-US" sz="2000" dirty="0">
                <a:ea typeface="Cambria Math" panose="02040503050406030204" pitchFamily="18" charset="0"/>
              </a:rPr>
              <a:t>21</a:t>
            </a:r>
            <a:r>
              <a:rPr lang="en-US" sz="2000" dirty="0"/>
              <a:t>-bit </a:t>
            </a:r>
            <a:r>
              <a:rPr lang="en-US" sz="2000" dirty="0" err="1"/>
              <a:t>netid</a:t>
            </a:r>
            <a:r>
              <a:rPr lang="en-US" sz="2000" dirty="0"/>
              <a:t> and a </a:t>
            </a:r>
            <a:r>
              <a:rPr lang="en-US" sz="2000" dirty="0">
                <a:ea typeface="Cambria Math" panose="02040503050406030204" pitchFamily="18" charset="0"/>
              </a:rPr>
              <a:t>8</a:t>
            </a:r>
            <a:r>
              <a:rPr lang="en-US" sz="2000" dirty="0"/>
              <a:t>-bit </a:t>
            </a:r>
            <a:r>
              <a:rPr lang="en-US" sz="2000" dirty="0" err="1"/>
              <a:t>hostid</a:t>
            </a:r>
            <a:r>
              <a:rPr lang="en-US" sz="2000" dirty="0"/>
              <a:t>.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Neither Class D nor Class E addresses are assigned as the address of a computer on the internet. Only Classes A, B, and C are available. </a:t>
            </a:r>
            <a:endParaRPr lang="en-US" sz="1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Cambria Math" panose="02040503050406030204" pitchFamily="18" charset="0"/>
              </a:rPr>
              <a:t>1111111</a:t>
            </a:r>
            <a:r>
              <a:rPr lang="en-US" sz="1800" dirty="0"/>
              <a:t> is not available as the </a:t>
            </a:r>
            <a:r>
              <a:rPr lang="en-US" sz="1800" dirty="0" err="1"/>
              <a:t>netid</a:t>
            </a:r>
            <a:r>
              <a:rPr lang="en-US" sz="1800" dirty="0"/>
              <a:t> of a Class A network.</a:t>
            </a:r>
            <a:endParaRPr lang="en-US" sz="1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Hostids</a:t>
            </a:r>
            <a:r>
              <a:rPr lang="en-US" sz="1800" dirty="0"/>
              <a:t> consisting of all </a:t>
            </a:r>
            <a:r>
              <a:rPr lang="en-US" sz="1800" dirty="0">
                <a:ea typeface="Cambria Math" panose="02040503050406030204" pitchFamily="18" charset="0"/>
              </a:rPr>
              <a:t>0</a:t>
            </a:r>
            <a:r>
              <a:rPr lang="en-US" sz="1800" dirty="0"/>
              <a:t>s and all </a:t>
            </a:r>
            <a:r>
              <a:rPr lang="en-US" sz="1800" dirty="0">
                <a:ea typeface="Cambria Math" panose="02040503050406030204" pitchFamily="18" charset="0"/>
              </a:rPr>
              <a:t>1</a:t>
            </a:r>
            <a:r>
              <a:rPr lang="en-US" sz="1800" dirty="0"/>
              <a:t>s are not available in any network. 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Internet Addresses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200" b="1" dirty="0">
                <a:solidFill>
                  <a:srgbClr val="C00000"/>
                </a:solidFill>
              </a:rPr>
              <a:t>Example</a:t>
            </a:r>
            <a:r>
              <a:rPr lang="en-US" sz="2200" dirty="0"/>
              <a:t>: How many different IPv</a:t>
            </a:r>
            <a:r>
              <a:rPr lang="en-US" sz="2200" dirty="0">
                <a:ea typeface="Cambria Math" panose="02040503050406030204" pitchFamily="18" charset="0"/>
              </a:rPr>
              <a:t>4</a:t>
            </a:r>
            <a:r>
              <a:rPr lang="en-US" sz="2200" dirty="0"/>
              <a:t> addresses are available for computers on the internet?</a:t>
            </a:r>
            <a:br>
              <a:rPr lang="en-US" sz="2200" dirty="0"/>
            </a:br>
            <a:r>
              <a:rPr lang="en-US" sz="2200" b="1" dirty="0">
                <a:solidFill>
                  <a:srgbClr val="C00000"/>
                </a:solidFill>
              </a:rPr>
              <a:t>Solution</a:t>
            </a:r>
            <a:r>
              <a:rPr lang="en-US" sz="2200" dirty="0"/>
              <a:t>: Use both the sum and the product rule. Let </a:t>
            </a:r>
            <a:r>
              <a:rPr lang="en-US" sz="2200" i="1" dirty="0"/>
              <a:t>x</a:t>
            </a:r>
            <a:r>
              <a:rPr lang="en-US" sz="2200" dirty="0"/>
              <a:t> be the number of available addresses, and let </a:t>
            </a:r>
            <a:r>
              <a:rPr lang="en-US" sz="2200" i="1" dirty="0" err="1"/>
              <a:t>x</a:t>
            </a:r>
            <a:r>
              <a:rPr lang="en-US" sz="2200" baseline="-25000" dirty="0" err="1"/>
              <a:t>A</a:t>
            </a:r>
            <a:r>
              <a:rPr lang="en-US" sz="2200" dirty="0"/>
              <a:t>, </a:t>
            </a:r>
            <a:r>
              <a:rPr lang="en-US" sz="2200" i="1" dirty="0" err="1"/>
              <a:t>x</a:t>
            </a:r>
            <a:r>
              <a:rPr lang="en-US" sz="2200" baseline="-25000" dirty="0" err="1"/>
              <a:t>B</a:t>
            </a:r>
            <a:r>
              <a:rPr lang="en-US" sz="2200" dirty="0"/>
              <a:t>, and </a:t>
            </a:r>
            <a:r>
              <a:rPr lang="en-US" sz="2200" i="1" dirty="0" err="1"/>
              <a:t>x</a:t>
            </a:r>
            <a:r>
              <a:rPr lang="en-US" sz="2200" baseline="-25000" dirty="0" err="1"/>
              <a:t>C</a:t>
            </a:r>
            <a:r>
              <a:rPr lang="en-US" sz="2200" dirty="0"/>
              <a:t> denote the number of addresses for the respective classes.</a:t>
            </a:r>
            <a:endParaRPr lang="en-US" sz="22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To find,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A</a:t>
            </a:r>
            <a:r>
              <a:rPr lang="en-US" sz="2000" dirty="0"/>
              <a:t>: </a:t>
            </a:r>
            <a:r>
              <a:rPr lang="en-US" sz="2000" dirty="0">
                <a:ea typeface="Cambria Math" panose="02040503050406030204" pitchFamily="18" charset="0"/>
              </a:rPr>
              <a:t>2</a:t>
            </a:r>
            <a:r>
              <a:rPr lang="en-US" sz="2000" baseline="30000" dirty="0">
                <a:ea typeface="Cambria Math" panose="02040503050406030204" pitchFamily="18" charset="0"/>
              </a:rPr>
              <a:t>7</a:t>
            </a:r>
            <a:r>
              <a:rPr lang="en-US" sz="2000" dirty="0"/>
              <a:t> </a:t>
            </a:r>
            <a:r>
              <a:rPr lang="en-US" sz="2000" dirty="0">
                <a:ea typeface="Cambria Math" panose="02040503050406030204"/>
              </a:rPr>
              <a:t>− 1 = 127 </a:t>
            </a:r>
            <a:r>
              <a:rPr lang="en-US" sz="2000" dirty="0" err="1">
                <a:ea typeface="Cambria Math" panose="02040503050406030204"/>
              </a:rPr>
              <a:t>netids</a:t>
            </a:r>
            <a:r>
              <a:rPr lang="en-US" sz="2000" dirty="0">
                <a:ea typeface="Cambria Math" panose="02040503050406030204"/>
              </a:rPr>
              <a:t>. </a:t>
            </a:r>
            <a:r>
              <a:rPr lang="en-US" sz="2000" dirty="0">
                <a:ea typeface="Cambria Math" panose="02040503050406030204" pitchFamily="18" charset="0"/>
              </a:rPr>
              <a:t>2</a:t>
            </a:r>
            <a:r>
              <a:rPr lang="en-US" sz="2000" baseline="30000" dirty="0">
                <a:ea typeface="Cambria Math" panose="02040503050406030204" pitchFamily="18" charset="0"/>
              </a:rPr>
              <a:t>24</a:t>
            </a:r>
            <a:r>
              <a:rPr lang="en-US" sz="2000" dirty="0"/>
              <a:t> </a:t>
            </a:r>
            <a:r>
              <a:rPr lang="en-US" sz="2000" dirty="0">
                <a:ea typeface="Cambria Math" panose="02040503050406030204"/>
              </a:rPr>
              <a:t>− 2 = 16,777,214 </a:t>
            </a:r>
            <a:r>
              <a:rPr lang="en-US" sz="2000" dirty="0" err="1">
                <a:ea typeface="Cambria Math" panose="02040503050406030204"/>
              </a:rPr>
              <a:t>hostids</a:t>
            </a:r>
            <a:r>
              <a:rPr lang="en-US" sz="2000" dirty="0">
                <a:ea typeface="Cambria Math" panose="02040503050406030204"/>
              </a:rPr>
              <a:t>.</a:t>
            </a:r>
            <a:br>
              <a:rPr lang="en-US" sz="2000" dirty="0">
                <a:ea typeface="Cambria Math" panose="02040503050406030204"/>
              </a:rPr>
            </a:br>
            <a:r>
              <a:rPr lang="en-US" sz="2000" dirty="0">
                <a:ea typeface="Cambria Math" panose="02040503050406030204"/>
              </a:rPr>
              <a:t>		</a:t>
            </a:r>
            <a:r>
              <a:rPr lang="en-US" sz="2000" i="1" dirty="0" err="1"/>
              <a:t>x</a:t>
            </a:r>
            <a:r>
              <a:rPr lang="en-US" sz="2000" baseline="-25000" dirty="0" err="1"/>
              <a:t>A</a:t>
            </a:r>
            <a:r>
              <a:rPr lang="en-US" sz="2000" i="1" dirty="0"/>
              <a:t> = </a:t>
            </a:r>
            <a:r>
              <a:rPr lang="en-US" sz="2000" dirty="0">
                <a:ea typeface="Cambria Math" panose="02040503050406030204" pitchFamily="18" charset="0"/>
              </a:rPr>
              <a:t>127</a:t>
            </a:r>
            <a:r>
              <a:rPr lang="en-US" sz="2000" dirty="0">
                <a:ea typeface="Cambria Math" panose="02040503050406030204"/>
              </a:rPr>
              <a:t>∙ 16,777,214 = 2,130,706,178.</a:t>
            </a:r>
            <a:endParaRPr lang="en-US" sz="2000" dirty="0">
              <a:ea typeface="Cambria Math" panose="02040503050406030204" pitchFamily="18" charset="0"/>
            </a:endParaRPr>
          </a:p>
          <a:p>
            <a:pPr lvl="1">
              <a:spcBef>
                <a:spcPts val="300"/>
              </a:spcBef>
            </a:pPr>
            <a:r>
              <a:rPr lang="en-US" sz="2000" dirty="0"/>
              <a:t>To find,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B</a:t>
            </a:r>
            <a:r>
              <a:rPr lang="en-US" sz="2000" dirty="0"/>
              <a:t>: </a:t>
            </a:r>
            <a:r>
              <a:rPr lang="en-US" sz="2000" dirty="0">
                <a:ea typeface="Cambria Math" panose="02040503050406030204" pitchFamily="18" charset="0"/>
              </a:rPr>
              <a:t>2</a:t>
            </a:r>
            <a:r>
              <a:rPr lang="en-US" sz="2000" baseline="30000" dirty="0">
                <a:ea typeface="Cambria Math" panose="02040503050406030204" pitchFamily="18" charset="0"/>
              </a:rPr>
              <a:t>14</a:t>
            </a:r>
            <a:r>
              <a:rPr lang="en-US" sz="2000" dirty="0"/>
              <a:t> </a:t>
            </a:r>
            <a:r>
              <a:rPr lang="en-US" sz="2000" dirty="0">
                <a:ea typeface="Cambria Math" panose="02040503050406030204"/>
              </a:rPr>
              <a:t>= 16,384 </a:t>
            </a:r>
            <a:r>
              <a:rPr lang="en-US" sz="2000" dirty="0" err="1">
                <a:ea typeface="Cambria Math" panose="02040503050406030204"/>
              </a:rPr>
              <a:t>netids</a:t>
            </a:r>
            <a:r>
              <a:rPr lang="en-US" sz="2000" dirty="0">
                <a:ea typeface="Cambria Math" panose="02040503050406030204"/>
              </a:rPr>
              <a:t>. </a:t>
            </a:r>
            <a:r>
              <a:rPr lang="en-US" sz="2000" dirty="0">
                <a:ea typeface="Cambria Math" panose="02040503050406030204" pitchFamily="18" charset="0"/>
              </a:rPr>
              <a:t>2</a:t>
            </a:r>
            <a:r>
              <a:rPr lang="en-US" sz="2000" baseline="30000" dirty="0">
                <a:ea typeface="Cambria Math" panose="02040503050406030204" pitchFamily="18" charset="0"/>
              </a:rPr>
              <a:t>16</a:t>
            </a:r>
            <a:r>
              <a:rPr lang="en-US" sz="2000" dirty="0"/>
              <a:t> </a:t>
            </a:r>
            <a:r>
              <a:rPr lang="en-US" sz="2000" dirty="0">
                <a:ea typeface="Cambria Math" panose="02040503050406030204"/>
              </a:rPr>
              <a:t>− 2 = 65,534 </a:t>
            </a:r>
            <a:r>
              <a:rPr lang="en-US" sz="2000" dirty="0" err="1">
                <a:ea typeface="Cambria Math" panose="02040503050406030204"/>
              </a:rPr>
              <a:t>hostids</a:t>
            </a:r>
            <a:r>
              <a:rPr lang="en-US" sz="2000" dirty="0">
                <a:ea typeface="Cambria Math" panose="02040503050406030204"/>
              </a:rPr>
              <a:t>.</a:t>
            </a:r>
            <a:br>
              <a:rPr lang="en-US" sz="2000" dirty="0">
                <a:ea typeface="Cambria Math" panose="02040503050406030204"/>
              </a:rPr>
            </a:br>
            <a:r>
              <a:rPr lang="en-US" sz="2000" dirty="0">
                <a:ea typeface="Cambria Math" panose="02040503050406030204"/>
              </a:rPr>
              <a:t>		</a:t>
            </a:r>
            <a:r>
              <a:rPr lang="en-US" sz="2000" i="1" dirty="0" err="1"/>
              <a:t>x</a:t>
            </a:r>
            <a:r>
              <a:rPr lang="en-US" sz="2000" baseline="-25000" dirty="0" err="1"/>
              <a:t>B</a:t>
            </a:r>
            <a:r>
              <a:rPr lang="en-US" sz="2000" i="1" dirty="0"/>
              <a:t> = </a:t>
            </a:r>
            <a:r>
              <a:rPr lang="en-US" sz="2000" dirty="0">
                <a:ea typeface="Cambria Math" panose="02040503050406030204"/>
              </a:rPr>
              <a:t>16,384 ∙ 16, 534 = 1,073,709,056.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To find,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C</a:t>
            </a:r>
            <a:r>
              <a:rPr lang="en-US" sz="2000" dirty="0"/>
              <a:t>: </a:t>
            </a:r>
            <a:r>
              <a:rPr lang="en-US" sz="2000" dirty="0">
                <a:ea typeface="Cambria Math" panose="02040503050406030204" pitchFamily="18" charset="0"/>
              </a:rPr>
              <a:t>2</a:t>
            </a:r>
            <a:r>
              <a:rPr lang="en-US" sz="2000" baseline="30000" dirty="0">
                <a:ea typeface="Cambria Math" panose="02040503050406030204" pitchFamily="18" charset="0"/>
              </a:rPr>
              <a:t>21</a:t>
            </a:r>
            <a:r>
              <a:rPr lang="en-US" sz="2000" dirty="0"/>
              <a:t> </a:t>
            </a:r>
            <a:r>
              <a:rPr lang="en-US" sz="2000" dirty="0">
                <a:ea typeface="Cambria Math" panose="02040503050406030204"/>
              </a:rPr>
              <a:t>= 2,097,152 </a:t>
            </a:r>
            <a:r>
              <a:rPr lang="en-US" sz="2000" dirty="0" err="1">
                <a:ea typeface="Cambria Math" panose="02040503050406030204"/>
              </a:rPr>
              <a:t>netids</a:t>
            </a:r>
            <a:r>
              <a:rPr lang="en-US" sz="2000" dirty="0">
                <a:ea typeface="Cambria Math" panose="02040503050406030204"/>
              </a:rPr>
              <a:t>. </a:t>
            </a:r>
            <a:r>
              <a:rPr lang="en-US" sz="2000" dirty="0">
                <a:ea typeface="Cambria Math" panose="02040503050406030204" pitchFamily="18" charset="0"/>
              </a:rPr>
              <a:t>2</a:t>
            </a:r>
            <a:r>
              <a:rPr lang="en-US" sz="2000" baseline="30000" dirty="0">
                <a:ea typeface="Cambria Math" panose="02040503050406030204" pitchFamily="18" charset="0"/>
              </a:rPr>
              <a:t>8</a:t>
            </a:r>
            <a:r>
              <a:rPr lang="en-US" sz="2000" dirty="0"/>
              <a:t> </a:t>
            </a:r>
            <a:r>
              <a:rPr lang="en-US" sz="2000" dirty="0">
                <a:ea typeface="Cambria Math" panose="02040503050406030204"/>
              </a:rPr>
              <a:t>− 2 = 254 </a:t>
            </a:r>
            <a:r>
              <a:rPr lang="en-US" sz="2000" dirty="0" err="1">
                <a:ea typeface="Cambria Math" panose="02040503050406030204"/>
              </a:rPr>
              <a:t>hostids</a:t>
            </a:r>
            <a:r>
              <a:rPr lang="en-US" sz="2000" dirty="0">
                <a:ea typeface="Cambria Math" panose="02040503050406030204"/>
              </a:rPr>
              <a:t>.</a:t>
            </a:r>
            <a:br>
              <a:rPr lang="en-US" sz="2000" dirty="0">
                <a:ea typeface="Cambria Math" panose="02040503050406030204"/>
              </a:rPr>
            </a:br>
            <a:r>
              <a:rPr lang="en-US" sz="2000" dirty="0">
                <a:ea typeface="Cambria Math" panose="02040503050406030204"/>
              </a:rPr>
              <a:t>		</a:t>
            </a:r>
            <a:r>
              <a:rPr lang="en-US" sz="2000" i="1" dirty="0" err="1"/>
              <a:t>x</a:t>
            </a:r>
            <a:r>
              <a:rPr lang="en-US" sz="2000" baseline="-25000" dirty="0" err="1"/>
              <a:t>C</a:t>
            </a:r>
            <a:r>
              <a:rPr lang="en-US" sz="2000" i="1" dirty="0"/>
              <a:t> = </a:t>
            </a:r>
            <a:r>
              <a:rPr lang="en-US" sz="2000" dirty="0">
                <a:ea typeface="Cambria Math" panose="02040503050406030204"/>
              </a:rPr>
              <a:t>2,097,152 ∙ 254 = 532,676,608.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Hence, the total number of available IPv</a:t>
            </a:r>
            <a:r>
              <a:rPr lang="en-US" sz="2000" dirty="0">
                <a:ea typeface="Cambria Math" panose="02040503050406030204" pitchFamily="18" charset="0"/>
              </a:rPr>
              <a:t>4</a:t>
            </a:r>
            <a:r>
              <a:rPr lang="en-US" sz="2000" dirty="0"/>
              <a:t> addresses is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i="1" dirty="0"/>
              <a:t>x =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A</a:t>
            </a:r>
            <a:r>
              <a:rPr lang="en-US" sz="2000" dirty="0"/>
              <a:t> + 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B</a:t>
            </a:r>
            <a:r>
              <a:rPr lang="en-US" sz="2000" dirty="0"/>
              <a:t>  + </a:t>
            </a:r>
            <a:r>
              <a:rPr lang="en-US" altLang="zh-CN" sz="2000" i="1" dirty="0"/>
              <a:t>x</a:t>
            </a:r>
            <a:r>
              <a:rPr lang="en-US" altLang="zh-CN" sz="1600" i="1" dirty="0"/>
              <a:t>c</a:t>
            </a:r>
            <a:br>
              <a:rPr lang="en-US" sz="2000" dirty="0"/>
            </a:br>
            <a:r>
              <a:rPr lang="en-US" sz="2000" dirty="0"/>
              <a:t>	= </a:t>
            </a:r>
            <a:r>
              <a:rPr lang="en-US" sz="2000" dirty="0">
                <a:ea typeface="Cambria Math" panose="02040503050406030204" pitchFamily="18" charset="0"/>
              </a:rPr>
              <a:t>2,130,706,178 + 1,073,709,056 + 532,676,608</a:t>
            </a:r>
            <a:br>
              <a:rPr lang="en-US" sz="2000" dirty="0">
                <a:ea typeface="Cambria Math" panose="02040503050406030204" pitchFamily="18" charset="0"/>
              </a:rPr>
            </a:br>
            <a:r>
              <a:rPr lang="en-US" sz="2000" dirty="0">
                <a:ea typeface="Cambria Math" panose="02040503050406030204" pitchFamily="18" charset="0"/>
              </a:rPr>
              <a:t>	= 3, 737,091,842.</a:t>
            </a:r>
            <a:endParaRPr lang="en-US" sz="2000" dirty="0"/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6858000" y="5029200"/>
            <a:ext cx="2133600" cy="1447800"/>
          </a:xfrm>
          <a:ln w="19050">
            <a:solidFill>
              <a:srgbClr val="04617B"/>
            </a:solidFill>
          </a:ln>
        </p:spPr>
        <p:txBody>
          <a:bodyPr/>
          <a:lstStyle/>
          <a:p>
            <a:r>
              <a:rPr lang="en-US" sz="1800" dirty="0"/>
              <a:t>Not Enough Today !!</a:t>
            </a:r>
            <a:br>
              <a:rPr lang="en-US" sz="1800" dirty="0"/>
            </a:br>
            <a:r>
              <a:rPr lang="en-US" sz="1800" dirty="0"/>
              <a:t>The newer IPv6 protocol solves the problem of too few addresses.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Counting Principles:</a:t>
            </a:r>
            <a:br>
              <a:rPr lang="en-US" dirty="0"/>
            </a:br>
            <a:r>
              <a:rPr lang="en-US" dirty="0"/>
              <a:t>Subtraction Rule </a:t>
            </a:r>
            <a:r>
              <a:rPr lang="zh-CN" altLang="en-US" dirty="0"/>
              <a:t>减法原则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32766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Subtraction Rule</a:t>
            </a:r>
            <a:r>
              <a:rPr lang="en-US" dirty="0"/>
              <a:t>: If a task can be done either in one of </a:t>
            </a:r>
            <a:r>
              <a:rPr lang="en-US" i="1" dirty="0"/>
              <a:t>n</a:t>
            </a:r>
            <a:r>
              <a:rPr lang="en-US" baseline="-25000" dirty="0">
                <a:ea typeface="Cambria Math" panose="02040503050406030204" pitchFamily="18" charset="0"/>
              </a:rPr>
              <a:t>1</a:t>
            </a:r>
            <a:r>
              <a:rPr lang="en-US" dirty="0"/>
              <a:t> ways or in one of  </a:t>
            </a:r>
            <a:r>
              <a:rPr lang="en-US" i="1" dirty="0"/>
              <a:t>n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  <a:r>
              <a:rPr lang="en-US" dirty="0"/>
              <a:t> ways, then the total number of ways to do the task is  </a:t>
            </a:r>
            <a:r>
              <a:rPr lang="en-US" i="1" dirty="0"/>
              <a:t>n</a:t>
            </a:r>
            <a:r>
              <a:rPr lang="en-US" baseline="-25000" dirty="0">
                <a:ea typeface="Cambria Math" panose="02040503050406030204" pitchFamily="18" charset="0"/>
              </a:rPr>
              <a:t>1 </a:t>
            </a:r>
            <a:r>
              <a:rPr lang="en-US" dirty="0">
                <a:ea typeface="Cambria Math" panose="02040503050406030204"/>
              </a:rPr>
              <a:t>+</a:t>
            </a:r>
            <a:r>
              <a:rPr lang="en-US" i="1" dirty="0"/>
              <a:t> n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  <a:r>
              <a:rPr lang="en-US" dirty="0"/>
              <a:t> minus the number of ways  to do the task that are common to the two different ways.</a:t>
            </a:r>
            <a:endParaRPr lang="en-US" dirty="0"/>
          </a:p>
          <a:p>
            <a:r>
              <a:rPr lang="en-US" dirty="0"/>
              <a:t>Also known as, the </a:t>
            </a:r>
            <a:r>
              <a:rPr lang="en-US" i="1" dirty="0"/>
              <a:t>principle of inclusion-exclusion</a:t>
            </a:r>
            <a:r>
              <a:rPr lang="en-US" dirty="0"/>
              <a:t>:</a:t>
            </a:r>
            <a:endParaRPr 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286000" y="4876800"/>
          <a:ext cx="4572000" cy="51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" imgW="43586400" imgH="4876800" progId="Equation.DSMT4">
                  <p:embed/>
                </p:oleObj>
              </mc:Choice>
              <mc:Fallback>
                <p:oleObj name="Equation" r:id="rId1" imgW="43586400" imgH="4876800" progId="Equation.DSMT4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4876800"/>
                        <a:ext cx="4572000" cy="511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295400"/>
            <a:ext cx="8458200" cy="2514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Bit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Example</a:t>
            </a:r>
            <a:r>
              <a:rPr lang="en-US" sz="2800" dirty="0"/>
              <a:t>: How many bit strings of length eight either start with a </a:t>
            </a:r>
            <a:r>
              <a:rPr lang="en-US" sz="2800" dirty="0">
                <a:ea typeface="Cambria Math" panose="02040503050406030204" pitchFamily="18" charset="0"/>
              </a:rPr>
              <a:t>1</a:t>
            </a:r>
            <a:r>
              <a:rPr lang="en-US" sz="2800" dirty="0"/>
              <a:t> bit or end with the two bits </a:t>
            </a:r>
            <a:r>
              <a:rPr lang="en-US" sz="2800" dirty="0">
                <a:ea typeface="Cambria Math" panose="02040503050406030204" pitchFamily="18" charset="0"/>
              </a:rPr>
              <a:t>00</a:t>
            </a:r>
            <a:r>
              <a:rPr lang="en-US" sz="2800" dirty="0"/>
              <a:t>?</a:t>
            </a:r>
            <a:endParaRPr lang="en-US" sz="2800" dirty="0"/>
          </a:p>
          <a:p>
            <a:r>
              <a:rPr lang="en-US" sz="2800" b="1" dirty="0">
                <a:solidFill>
                  <a:srgbClr val="C00000"/>
                </a:solidFill>
              </a:rPr>
              <a:t>Solution</a:t>
            </a:r>
            <a:r>
              <a:rPr lang="en-US" sz="2800" dirty="0"/>
              <a:t>:  Use the subtraction rule.</a:t>
            </a:r>
            <a:endParaRPr lang="en-US" sz="2800" dirty="0"/>
          </a:p>
          <a:p>
            <a:pPr lvl="1"/>
            <a:r>
              <a:rPr lang="en-US" sz="2400" dirty="0"/>
              <a:t>Number of bit strings of length eight</a:t>
            </a:r>
            <a:br>
              <a:rPr lang="en-US" sz="2400" dirty="0"/>
            </a:br>
            <a:r>
              <a:rPr lang="en-US" sz="2400" dirty="0"/>
              <a:t>that start with a </a:t>
            </a:r>
            <a:r>
              <a:rPr lang="en-US" sz="2400" dirty="0">
                <a:ea typeface="Cambria Math" panose="02040503050406030204" pitchFamily="18" charset="0"/>
              </a:rPr>
              <a:t>1</a:t>
            </a:r>
            <a:r>
              <a:rPr lang="en-US" sz="2400" dirty="0"/>
              <a:t> bit:  </a:t>
            </a:r>
            <a:r>
              <a:rPr lang="en-US" sz="2400" dirty="0"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ea typeface="Cambria Math" panose="02040503050406030204" pitchFamily="18" charset="0"/>
              </a:rPr>
              <a:t>7</a:t>
            </a:r>
            <a:r>
              <a:rPr lang="en-US" sz="2400" dirty="0"/>
              <a:t> = </a:t>
            </a:r>
            <a:r>
              <a:rPr lang="en-US" sz="2400" dirty="0">
                <a:ea typeface="Cambria Math" panose="02040503050406030204" pitchFamily="18" charset="0"/>
              </a:rPr>
              <a:t>128</a:t>
            </a:r>
            <a:endParaRPr lang="en-US" sz="2400" dirty="0">
              <a:ea typeface="Cambria Math" panose="02040503050406030204" pitchFamily="18" charset="0"/>
            </a:endParaRPr>
          </a:p>
          <a:p>
            <a:pPr lvl="1"/>
            <a:r>
              <a:rPr lang="en-US" sz="2400" dirty="0"/>
              <a:t>Number of bit strings of length eight</a:t>
            </a:r>
            <a:br>
              <a:rPr lang="en-US" sz="2400" dirty="0"/>
            </a:br>
            <a:r>
              <a:rPr lang="en-US" sz="2400" dirty="0"/>
              <a:t>that end with bits </a:t>
            </a:r>
            <a:r>
              <a:rPr lang="en-US" sz="2400" dirty="0">
                <a:ea typeface="Cambria Math" panose="02040503050406030204" pitchFamily="18" charset="0"/>
              </a:rPr>
              <a:t>00</a:t>
            </a:r>
            <a:r>
              <a:rPr lang="en-US" sz="2400" dirty="0"/>
              <a:t>:  </a:t>
            </a:r>
            <a:r>
              <a:rPr lang="en-US" sz="2400" dirty="0"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ea typeface="Cambria Math" panose="02040503050406030204" pitchFamily="18" charset="0"/>
              </a:rPr>
              <a:t>6</a:t>
            </a:r>
            <a:r>
              <a:rPr lang="en-US" sz="2400" dirty="0"/>
              <a:t> = </a:t>
            </a:r>
            <a:r>
              <a:rPr lang="en-US" sz="2400" dirty="0">
                <a:ea typeface="Cambria Math" panose="02040503050406030204" pitchFamily="18" charset="0"/>
              </a:rPr>
              <a:t>64</a:t>
            </a:r>
            <a:endParaRPr lang="en-US" sz="2400" dirty="0">
              <a:ea typeface="Cambria Math" panose="02040503050406030204" pitchFamily="18" charset="0"/>
            </a:endParaRPr>
          </a:p>
          <a:p>
            <a:pPr lvl="1"/>
            <a:r>
              <a:rPr lang="en-US" sz="2400" dirty="0"/>
              <a:t>Number of bit strings of length eight</a:t>
            </a:r>
            <a:br>
              <a:rPr lang="en-US" sz="2400" dirty="0"/>
            </a:br>
            <a:r>
              <a:rPr lang="en-US" sz="2400" dirty="0"/>
              <a:t>that start with a </a:t>
            </a:r>
            <a:r>
              <a:rPr lang="en-US" sz="2400" dirty="0">
                <a:ea typeface="Cambria Math" panose="02040503050406030204" pitchFamily="18" charset="0"/>
              </a:rPr>
              <a:t>1</a:t>
            </a:r>
            <a:r>
              <a:rPr lang="en-US" sz="2400" dirty="0"/>
              <a:t> bit and end with bits </a:t>
            </a:r>
            <a:r>
              <a:rPr lang="en-US" sz="2400" dirty="0">
                <a:ea typeface="Cambria Math" panose="02040503050406030204" pitchFamily="18" charset="0"/>
              </a:rPr>
              <a:t>00 </a:t>
            </a:r>
            <a:r>
              <a:rPr lang="en-US" sz="2400" dirty="0"/>
              <a:t>:  </a:t>
            </a:r>
            <a:r>
              <a:rPr lang="en-US" sz="2400" dirty="0">
                <a:ea typeface="Cambria Math" panose="02040503050406030204" pitchFamily="18" charset="0"/>
              </a:rPr>
              <a:t>2</a:t>
            </a:r>
            <a:r>
              <a:rPr lang="en-US" sz="2400" baseline="30000" dirty="0">
                <a:ea typeface="Cambria Math" panose="02040503050406030204" pitchFamily="18" charset="0"/>
              </a:rPr>
              <a:t>5</a:t>
            </a:r>
            <a:r>
              <a:rPr lang="en-US" sz="2400" dirty="0"/>
              <a:t> = </a:t>
            </a:r>
            <a:r>
              <a:rPr lang="en-US" sz="2400" dirty="0">
                <a:ea typeface="Cambria Math" panose="02040503050406030204" pitchFamily="18" charset="0"/>
              </a:rPr>
              <a:t>32</a:t>
            </a:r>
            <a:endParaRPr lang="en-US" sz="2400" dirty="0">
              <a:ea typeface="Cambria Math" panose="02040503050406030204" pitchFamily="18" charset="0"/>
            </a:endParaRPr>
          </a:p>
          <a:p>
            <a:r>
              <a:rPr lang="en-US" sz="2800" dirty="0">
                <a:ea typeface="Cambria Math" panose="02040503050406030204" pitchFamily="18" charset="0"/>
              </a:rPr>
              <a:t>Hence, the number is 128 + 64 </a:t>
            </a:r>
            <a:r>
              <a:rPr lang="en-US" sz="2800" dirty="0">
                <a:ea typeface="Cambria Math" panose="02040503050406030204"/>
              </a:rPr>
              <a:t>− </a:t>
            </a:r>
            <a:r>
              <a:rPr lang="en-US" sz="2800" dirty="0">
                <a:ea typeface="Cambria Math" panose="02040503050406030204" pitchFamily="18" charset="0"/>
              </a:rPr>
              <a:t>32 = 160.</a:t>
            </a:r>
            <a:endParaRPr lang="en-US" sz="2800" dirty="0">
              <a:ea typeface="Cambria Math" panose="02040503050406030204" pitchFamily="18" charset="0"/>
            </a:endParaRPr>
          </a:p>
        </p:txBody>
      </p:sp>
      <p:pic>
        <p:nvPicPr>
          <p:cNvPr id="23554" name="Picture 3" descr="Illustration of 8-Bit strings starting with 1 or ending with 00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817"/>
            <a:ext cx="2667000" cy="274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Counting Principles</a:t>
            </a:r>
            <a:br>
              <a:rPr lang="en-US" dirty="0"/>
            </a:br>
            <a:r>
              <a:rPr lang="en-US" dirty="0"/>
              <a:t>Division Rule </a:t>
            </a:r>
            <a:r>
              <a:rPr lang="zh-CN" altLang="en-US" dirty="0"/>
              <a:t>除法原则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21040" cy="5257800"/>
          </a:xfrm>
        </p:spPr>
        <p:txBody>
          <a:bodyPr/>
          <a:lstStyle/>
          <a:p>
            <a:r>
              <a:rPr lang="en-US" sz="1800" b="1" dirty="0">
                <a:solidFill>
                  <a:srgbClr val="C00000"/>
                </a:solidFill>
              </a:rPr>
              <a:t>Division Rule</a:t>
            </a:r>
            <a:r>
              <a:rPr lang="en-US" sz="1800" dirty="0"/>
              <a:t>: There are </a:t>
            </a:r>
            <a:r>
              <a:rPr lang="en-US" sz="1800" i="1" dirty="0"/>
              <a:t>n</a:t>
            </a:r>
            <a:r>
              <a:rPr lang="en-US" sz="1800" dirty="0"/>
              <a:t>/</a:t>
            </a:r>
            <a:r>
              <a:rPr lang="en-US" sz="1800" i="1" dirty="0"/>
              <a:t>d</a:t>
            </a:r>
            <a:r>
              <a:rPr lang="en-US" sz="1800" dirty="0"/>
              <a:t> ways to do a task if it can be done using a procedure that can be carried out in </a:t>
            </a:r>
            <a:r>
              <a:rPr lang="en-US" sz="1800" i="1" dirty="0"/>
              <a:t>n</a:t>
            </a:r>
            <a:r>
              <a:rPr lang="en-US" sz="1800" dirty="0"/>
              <a:t> ways, and for every way </a:t>
            </a:r>
            <a:r>
              <a:rPr lang="en-US" sz="1800" i="1" dirty="0"/>
              <a:t>w</a:t>
            </a:r>
            <a:r>
              <a:rPr lang="en-US" sz="1800" dirty="0"/>
              <a:t>, exactly </a:t>
            </a:r>
            <a:r>
              <a:rPr lang="en-US" sz="1800" i="1" dirty="0"/>
              <a:t>d</a:t>
            </a:r>
            <a:r>
              <a:rPr lang="en-US" sz="1800" dirty="0"/>
              <a:t> of the </a:t>
            </a:r>
            <a:r>
              <a:rPr lang="en-US" sz="1800" i="1" dirty="0"/>
              <a:t>n</a:t>
            </a:r>
            <a:r>
              <a:rPr lang="en-US" sz="1800" dirty="0"/>
              <a:t> ways correspond to way </a:t>
            </a:r>
            <a:r>
              <a:rPr lang="en-US" sz="1800" i="1" dirty="0"/>
              <a:t>w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Restated in terms of sets: If the finite set </a:t>
            </a:r>
            <a:r>
              <a:rPr lang="en-US" sz="1800" i="1" dirty="0"/>
              <a:t>A</a:t>
            </a:r>
            <a:r>
              <a:rPr lang="en-US" sz="1800" dirty="0"/>
              <a:t> is the union of </a:t>
            </a:r>
            <a:r>
              <a:rPr lang="en-US" sz="1800" i="1" dirty="0"/>
              <a:t>n</a:t>
            </a:r>
            <a:r>
              <a:rPr lang="en-US" sz="1800" dirty="0"/>
              <a:t> pairwise disjoint subsets each with </a:t>
            </a:r>
            <a:r>
              <a:rPr lang="en-US" sz="1800" i="1" dirty="0"/>
              <a:t>d</a:t>
            </a:r>
            <a:r>
              <a:rPr lang="en-US" sz="1800" dirty="0"/>
              <a:t> elements, then </a:t>
            </a:r>
            <a:r>
              <a:rPr lang="en-US" sz="1800" i="1" dirty="0"/>
              <a:t>n</a:t>
            </a:r>
            <a:r>
              <a:rPr lang="en-US" sz="1800" dirty="0"/>
              <a:t> = |</a:t>
            </a:r>
            <a:r>
              <a:rPr lang="en-US" sz="1800" i="1" dirty="0"/>
              <a:t>A</a:t>
            </a:r>
            <a:r>
              <a:rPr lang="en-US" sz="1800" dirty="0"/>
              <a:t>|/</a:t>
            </a:r>
            <a:r>
              <a:rPr lang="en-US" sz="1800" i="1" dirty="0"/>
              <a:t>d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In terms of functions: If </a:t>
            </a:r>
            <a:r>
              <a:rPr lang="en-US" sz="1800" i="1" dirty="0"/>
              <a:t>f </a:t>
            </a:r>
            <a:r>
              <a:rPr lang="en-US" sz="1800" dirty="0"/>
              <a:t>is a function from </a:t>
            </a:r>
            <a:r>
              <a:rPr lang="en-US" sz="1800" i="1" dirty="0"/>
              <a:t>A</a:t>
            </a:r>
            <a:r>
              <a:rPr lang="en-US" sz="1800" dirty="0"/>
              <a:t> to B, where both are finite sets, and for every value </a:t>
            </a:r>
            <a:r>
              <a:rPr lang="en-US" sz="1800" i="1" dirty="0"/>
              <a:t>y </a:t>
            </a:r>
            <a:r>
              <a:rPr lang="en-US" sz="1800" dirty="0">
                <a:ea typeface="Cambria Math" panose="02040503050406030204"/>
              </a:rPr>
              <a:t>∈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there are exactly </a:t>
            </a:r>
            <a:r>
              <a:rPr lang="en-US" sz="1800" i="1" dirty="0"/>
              <a:t>d</a:t>
            </a:r>
            <a:r>
              <a:rPr lang="en-US" sz="1800" dirty="0"/>
              <a:t> values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ea typeface="Cambria Math" panose="02040503050406030204"/>
              </a:rPr>
              <a:t>∈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such that </a:t>
            </a:r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 = </a:t>
            </a:r>
            <a:r>
              <a:rPr lang="en-US" sz="1800" i="1" dirty="0"/>
              <a:t>y</a:t>
            </a:r>
            <a:r>
              <a:rPr lang="en-US" sz="1800" dirty="0"/>
              <a:t>, then   |</a:t>
            </a:r>
            <a:r>
              <a:rPr lang="en-US" sz="1800" i="1" dirty="0"/>
              <a:t>B</a:t>
            </a:r>
            <a:r>
              <a:rPr lang="en-US" sz="1800" dirty="0"/>
              <a:t>| = |</a:t>
            </a:r>
            <a:r>
              <a:rPr lang="en-US" sz="1800" i="1" dirty="0"/>
              <a:t>A</a:t>
            </a:r>
            <a:r>
              <a:rPr lang="en-US" sz="1800" dirty="0"/>
              <a:t>|/</a:t>
            </a:r>
            <a:r>
              <a:rPr lang="en-US" sz="1800" i="1" dirty="0"/>
              <a:t>d.</a:t>
            </a:r>
            <a:endParaRPr lang="en-US" sz="1800" i="1" dirty="0"/>
          </a:p>
          <a:p>
            <a:r>
              <a:rPr lang="en-US" sz="1800" b="1" dirty="0">
                <a:solidFill>
                  <a:srgbClr val="C00000"/>
                </a:solidFill>
              </a:rPr>
              <a:t>Example</a:t>
            </a:r>
            <a:r>
              <a:rPr lang="en-US" sz="1800" dirty="0"/>
              <a:t>: How many ways are there to seat four people around a circular table, where two </a:t>
            </a:r>
            <a:r>
              <a:rPr lang="en-US" sz="1800" dirty="0" err="1"/>
              <a:t>seatings</a:t>
            </a:r>
            <a:r>
              <a:rPr lang="en-US" sz="1800" dirty="0"/>
              <a:t> are considered the same when each person has the same left  and right neighbor?</a:t>
            </a:r>
            <a:endParaRPr lang="en-US" sz="1800" dirty="0"/>
          </a:p>
          <a:p>
            <a:r>
              <a:rPr lang="en-US" sz="1800" b="1" dirty="0">
                <a:solidFill>
                  <a:srgbClr val="C00000"/>
                </a:solidFill>
              </a:rPr>
              <a:t>Solution</a:t>
            </a:r>
            <a:r>
              <a:rPr lang="en-US" sz="1800" dirty="0"/>
              <a:t>: Number the seats around the table from </a:t>
            </a:r>
            <a:r>
              <a:rPr lang="en-US" sz="1800" dirty="0">
                <a:ea typeface="Cambria Math" panose="02040503050406030204" pitchFamily="18" charset="0"/>
              </a:rPr>
              <a:t>1</a:t>
            </a:r>
            <a:r>
              <a:rPr lang="en-US" sz="1800" dirty="0"/>
              <a:t> to </a:t>
            </a:r>
            <a:r>
              <a:rPr lang="en-US" sz="1800" dirty="0">
                <a:ea typeface="Cambria Math" panose="02040503050406030204" pitchFamily="18" charset="0"/>
              </a:rPr>
              <a:t>4</a:t>
            </a:r>
            <a:r>
              <a:rPr lang="en-US" sz="1800" dirty="0"/>
              <a:t> proceeding clockwise. There are four ways to select the person for seat </a:t>
            </a:r>
            <a:r>
              <a:rPr lang="en-US" sz="1800" dirty="0">
                <a:ea typeface="Cambria Math" panose="02040503050406030204" pitchFamily="18" charset="0"/>
              </a:rPr>
              <a:t>1</a:t>
            </a:r>
            <a:r>
              <a:rPr lang="en-US" sz="1800" dirty="0"/>
              <a:t>, </a:t>
            </a:r>
            <a:r>
              <a:rPr lang="en-US" sz="1800" dirty="0">
                <a:ea typeface="Cambria Math" panose="02040503050406030204" pitchFamily="18" charset="0"/>
              </a:rPr>
              <a:t>3</a:t>
            </a:r>
            <a:r>
              <a:rPr lang="en-US" sz="1800" dirty="0"/>
              <a:t> for seat </a:t>
            </a:r>
            <a:r>
              <a:rPr lang="en-US" sz="1800" dirty="0">
                <a:ea typeface="Cambria Math" panose="02040503050406030204" pitchFamily="18" charset="0"/>
              </a:rPr>
              <a:t>2</a:t>
            </a:r>
            <a:r>
              <a:rPr lang="en-US" sz="1800" dirty="0"/>
              <a:t>, </a:t>
            </a:r>
            <a:r>
              <a:rPr lang="en-US" sz="1800" dirty="0">
                <a:ea typeface="Cambria Math" panose="02040503050406030204" pitchFamily="18" charset="0"/>
              </a:rPr>
              <a:t>2</a:t>
            </a:r>
            <a:r>
              <a:rPr lang="en-US" sz="1800" dirty="0"/>
              <a:t>, for seat </a:t>
            </a:r>
            <a:r>
              <a:rPr lang="en-US" sz="1800" dirty="0">
                <a:ea typeface="Cambria Math" panose="02040503050406030204" pitchFamily="18" charset="0"/>
              </a:rPr>
              <a:t>3</a:t>
            </a:r>
            <a:r>
              <a:rPr lang="en-US" sz="1800" dirty="0"/>
              <a:t>, and one way for seat </a:t>
            </a:r>
            <a:r>
              <a:rPr lang="en-US" sz="1800" dirty="0">
                <a:ea typeface="Cambria Math" panose="02040503050406030204" pitchFamily="18" charset="0"/>
              </a:rPr>
              <a:t>4</a:t>
            </a:r>
            <a:r>
              <a:rPr lang="en-US" sz="1800" dirty="0"/>
              <a:t>. Thus there are </a:t>
            </a:r>
            <a:r>
              <a:rPr lang="en-US" sz="1800" dirty="0">
                <a:ea typeface="Cambria Math" panose="02040503050406030204" pitchFamily="18" charset="0"/>
              </a:rPr>
              <a:t>4</a:t>
            </a:r>
            <a:r>
              <a:rPr lang="en-US" sz="1800" dirty="0"/>
              <a:t>! = </a:t>
            </a:r>
            <a:r>
              <a:rPr lang="en-US" sz="1800" dirty="0">
                <a:ea typeface="Cambria Math" panose="02040503050406030204" pitchFamily="18" charset="0"/>
              </a:rPr>
              <a:t>24</a:t>
            </a:r>
            <a:r>
              <a:rPr lang="en-US" sz="1800" dirty="0"/>
              <a:t> ways to order the four people. But since two </a:t>
            </a:r>
            <a:r>
              <a:rPr lang="en-US" sz="1800" dirty="0" err="1"/>
              <a:t>seatings</a:t>
            </a:r>
            <a:r>
              <a:rPr lang="en-US" sz="1800" dirty="0"/>
              <a:t> are the same when each person has the same left and right neighbor, for every choice for seat </a:t>
            </a:r>
            <a:r>
              <a:rPr lang="en-US" sz="1800" dirty="0">
                <a:ea typeface="Cambria Math" panose="02040503050406030204" pitchFamily="18" charset="0"/>
              </a:rPr>
              <a:t>1</a:t>
            </a:r>
            <a:r>
              <a:rPr lang="en-US" sz="1800" dirty="0"/>
              <a:t>, we get the same seating. Therefore, by the division rule, there are </a:t>
            </a:r>
            <a:r>
              <a:rPr lang="en-US" sz="1800" dirty="0">
                <a:ea typeface="Cambria Math" panose="02040503050406030204" pitchFamily="18" charset="0"/>
              </a:rPr>
              <a:t>24</a:t>
            </a:r>
            <a:r>
              <a:rPr lang="en-US" sz="1800" dirty="0"/>
              <a:t>/</a:t>
            </a:r>
            <a:r>
              <a:rPr lang="en-US" sz="1800" dirty="0">
                <a:ea typeface="Cambria Math" panose="02040503050406030204" pitchFamily="18" charset="0"/>
              </a:rPr>
              <a:t>4</a:t>
            </a:r>
            <a:r>
              <a:rPr lang="en-US" sz="1800" dirty="0"/>
              <a:t> = </a:t>
            </a:r>
            <a:r>
              <a:rPr lang="en-US" sz="1800" dirty="0">
                <a:ea typeface="Cambria Math" panose="02040503050406030204" pitchFamily="18" charset="0"/>
              </a:rPr>
              <a:t>6</a:t>
            </a:r>
            <a:r>
              <a:rPr lang="en-US" sz="1800" dirty="0"/>
              <a:t> different seating arrangements. </a:t>
            </a:r>
            <a:endParaRPr 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466725" y="1381125"/>
            <a:ext cx="8305800" cy="838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1188720"/>
          </a:xfrm>
        </p:spPr>
        <p:txBody>
          <a:bodyPr/>
          <a:lstStyle/>
          <a:p>
            <a:r>
              <a:rPr lang="en-US" sz="6000" b="1" dirty="0"/>
              <a:t>The Pigeonhole Principle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6.2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4876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Pigeonhole Principle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Generalized Pigeonhole Principle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Pigeonhole Principle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 pitchFamily="34" charset="0"/>
              </a:rPr>
              <a:t>鸽巢原理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r>
              <a:rPr lang="en-US" sz="2400" dirty="0"/>
              <a:t>If a flock of </a:t>
            </a:r>
            <a:r>
              <a:rPr lang="en-US" sz="2400" dirty="0">
                <a:ea typeface="Cambria Math" panose="02040503050406030204" pitchFamily="18" charset="0"/>
              </a:rPr>
              <a:t>20</a:t>
            </a:r>
            <a:r>
              <a:rPr lang="en-US" sz="2400" dirty="0"/>
              <a:t> pigeons roosts in a set of </a:t>
            </a:r>
            <a:r>
              <a:rPr lang="en-US" sz="2400" dirty="0">
                <a:ea typeface="Cambria Math" panose="02040503050406030204" pitchFamily="18" charset="0"/>
              </a:rPr>
              <a:t>19 </a:t>
            </a:r>
            <a:r>
              <a:rPr lang="en-US" sz="2400" dirty="0"/>
              <a:t>pigeonholes, one of the pigeonholes must have more than </a:t>
            </a:r>
            <a:r>
              <a:rPr lang="en-US" sz="2400" dirty="0">
                <a:ea typeface="Cambria Math" panose="02040503050406030204" pitchFamily="18" charset="0"/>
              </a:rPr>
              <a:t>1</a:t>
            </a:r>
            <a:r>
              <a:rPr lang="en-US" sz="2400" dirty="0"/>
              <a:t> pigeon.</a:t>
            </a:r>
            <a:endParaRPr lang="en-US" sz="2400" dirty="0"/>
          </a:p>
        </p:txBody>
      </p:sp>
      <p:pic>
        <p:nvPicPr>
          <p:cNvPr id="25602" name="Picture 3" descr="Illustration of the pigeonhole principle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60" y="2171700"/>
            <a:ext cx="513588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3962400"/>
            <a:ext cx="8458200" cy="2590800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Pigeonhole Principle</a:t>
            </a:r>
            <a:r>
              <a:rPr lang="en-US" sz="2400" dirty="0"/>
              <a:t>: If </a:t>
            </a:r>
            <a:r>
              <a:rPr lang="en-US" sz="2400" i="1" dirty="0"/>
              <a:t>k</a:t>
            </a:r>
            <a:r>
              <a:rPr lang="en-US" sz="2400" dirty="0"/>
              <a:t> is a positive integer and </a:t>
            </a:r>
            <a:r>
              <a:rPr lang="en-US" sz="2400" i="1" dirty="0"/>
              <a:t>k</a:t>
            </a:r>
            <a:r>
              <a:rPr lang="en-US" sz="2400" dirty="0"/>
              <a:t> + </a:t>
            </a:r>
            <a:r>
              <a:rPr lang="en-US" sz="2400" dirty="0">
                <a:ea typeface="Cambria Math" panose="02040503050406030204" pitchFamily="18" charset="0"/>
              </a:rPr>
              <a:t>1</a:t>
            </a:r>
            <a:r>
              <a:rPr lang="en-US" sz="2400" dirty="0"/>
              <a:t> objects are placed into </a:t>
            </a:r>
            <a:r>
              <a:rPr lang="en-US" sz="2400" i="1" dirty="0"/>
              <a:t>k </a:t>
            </a:r>
            <a:r>
              <a:rPr lang="en-US" sz="2400" dirty="0"/>
              <a:t>boxes, then at least one box contains two or more objects.</a:t>
            </a:r>
            <a:br>
              <a:rPr lang="en-US" sz="2400" dirty="0"/>
            </a:br>
            <a:r>
              <a:rPr lang="en-US" sz="2400" b="1" dirty="0">
                <a:solidFill>
                  <a:srgbClr val="C00000"/>
                </a:solidFill>
              </a:rPr>
              <a:t>Proof</a:t>
            </a:r>
            <a:r>
              <a:rPr lang="en-US" sz="2400" dirty="0"/>
              <a:t>: We use a proof  by contraposition. Suppose none of the </a:t>
            </a:r>
            <a:r>
              <a:rPr lang="en-US" sz="2400" i="1" dirty="0"/>
              <a:t>k</a:t>
            </a:r>
            <a:r>
              <a:rPr lang="en-US" sz="2400" dirty="0"/>
              <a:t> boxes has more than one object. Then the total number of objects would be at most </a:t>
            </a:r>
            <a:r>
              <a:rPr lang="en-US" sz="2400" i="1" dirty="0"/>
              <a:t>k</a:t>
            </a:r>
            <a:r>
              <a:rPr lang="en-US" sz="2400" dirty="0"/>
              <a:t>. This contradicts the statement that we have </a:t>
            </a:r>
            <a:r>
              <a:rPr lang="en-US" sz="2400" i="1" dirty="0"/>
              <a:t>k</a:t>
            </a:r>
            <a:r>
              <a:rPr lang="en-US" sz="2400" dirty="0"/>
              <a:t> + </a:t>
            </a:r>
            <a:r>
              <a:rPr lang="en-US" sz="2400" dirty="0">
                <a:ea typeface="Cambria Math" panose="02040503050406030204" pitchFamily="18" charset="0"/>
              </a:rPr>
              <a:t>1</a:t>
            </a:r>
            <a:r>
              <a:rPr lang="en-US" sz="2400" dirty="0"/>
              <a:t> objects.</a:t>
            </a:r>
            <a:endParaRPr 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33400" y="4038600"/>
            <a:ext cx="8305800" cy="1066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Pigeonhole Principle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 pitchFamily="34" charset="0"/>
              </a:rPr>
              <a:t>鸽巢原理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5257800"/>
          </a:xfrm>
        </p:spPr>
        <p:txBody>
          <a:bodyPr/>
          <a:lstStyle/>
          <a:p>
            <a:r>
              <a:rPr lang="en-US" sz="2600" b="1" dirty="0">
                <a:solidFill>
                  <a:srgbClr val="C00000"/>
                </a:solidFill>
              </a:rPr>
              <a:t>Example</a:t>
            </a:r>
            <a:r>
              <a:rPr lang="en-US" sz="2600" dirty="0"/>
              <a:t>: Among any group of </a:t>
            </a:r>
            <a:r>
              <a:rPr lang="en-US" sz="2600" dirty="0">
                <a:ea typeface="Cambria Math" panose="02040503050406030204" pitchFamily="18" charset="0"/>
              </a:rPr>
              <a:t>367</a:t>
            </a:r>
            <a:r>
              <a:rPr lang="en-US" sz="2600" dirty="0"/>
              <a:t> people, there must be at least two with the same birthday, because there are only </a:t>
            </a:r>
            <a:r>
              <a:rPr lang="en-US" sz="2600" dirty="0">
                <a:ea typeface="Cambria Math" panose="02040503050406030204" pitchFamily="18" charset="0"/>
              </a:rPr>
              <a:t>366</a:t>
            </a:r>
            <a:r>
              <a:rPr lang="en-US" sz="2600" dirty="0"/>
              <a:t> possible birthdays.</a:t>
            </a:r>
            <a:endParaRPr lang="en-US"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  <a:r>
              <a:rPr lang="en-US" sz="1500" dirty="0"/>
              <a:t> 1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2438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C00000"/>
                </a:solidFill>
              </a:rPr>
              <a:t>The Generalized Pigeonhole Principle</a:t>
            </a:r>
            <a:r>
              <a:rPr lang="en-US" altLang="zh-CN" sz="2600" dirty="0"/>
              <a:t> (</a:t>
            </a:r>
            <a:r>
              <a:rPr lang="zh-CN" altLang="en-US" sz="2600" dirty="0"/>
              <a:t>广义鸽巢原理</a:t>
            </a:r>
            <a:r>
              <a:rPr lang="en-US" altLang="zh-CN" sz="2600" dirty="0"/>
              <a:t>) </a:t>
            </a:r>
            <a:r>
              <a:rPr lang="en-US" sz="2600" dirty="0"/>
              <a:t>: If </a:t>
            </a:r>
            <a:r>
              <a:rPr lang="en-US" sz="2600" i="1" dirty="0"/>
              <a:t>N</a:t>
            </a:r>
            <a:r>
              <a:rPr lang="en-US" sz="2600" dirty="0"/>
              <a:t> objects are placed into </a:t>
            </a:r>
            <a:r>
              <a:rPr lang="en-US" sz="2600" i="1" dirty="0"/>
              <a:t>k</a:t>
            </a:r>
            <a:r>
              <a:rPr lang="en-US" sz="2600" dirty="0"/>
              <a:t> boxes, then there is at least one box containing at least </a:t>
            </a:r>
            <a:r>
              <a:rPr lang="en-US" sz="2600" dirty="0">
                <a:ea typeface="Cambria Math" panose="02040503050406030204"/>
              </a:rPr>
              <a:t>⌈</a:t>
            </a:r>
            <a:r>
              <a:rPr lang="en-US" sz="2600" i="1" dirty="0"/>
              <a:t>N</a:t>
            </a:r>
            <a:r>
              <a:rPr lang="en-US" sz="2600" dirty="0"/>
              <a:t>/</a:t>
            </a:r>
            <a:r>
              <a:rPr lang="en-US" sz="2600" i="1" dirty="0"/>
              <a:t>k</a:t>
            </a:r>
            <a:r>
              <a:rPr lang="en-US" sz="2600" dirty="0">
                <a:ea typeface="Cambria Math" panose="02040503050406030204"/>
              </a:rPr>
              <a:t>⌉</a:t>
            </a:r>
            <a:r>
              <a:rPr lang="en-US" sz="2600" dirty="0"/>
              <a:t> objects.</a:t>
            </a:r>
            <a:br>
              <a:rPr lang="en-US" sz="2600" dirty="0"/>
            </a:br>
            <a:r>
              <a:rPr lang="en-US" sz="2600" b="1" dirty="0">
                <a:solidFill>
                  <a:srgbClr val="C00000"/>
                </a:solidFill>
              </a:rPr>
              <a:t>Proof</a:t>
            </a:r>
            <a:r>
              <a:rPr lang="en-US" sz="2600" dirty="0"/>
              <a:t>: We use a proof by contraposition. Suppose that none of the boxes contains more than </a:t>
            </a:r>
            <a:r>
              <a:rPr lang="en-US" sz="2600" dirty="0">
                <a:ea typeface="Cambria Math" panose="02040503050406030204"/>
              </a:rPr>
              <a:t>⌈</a:t>
            </a:r>
            <a:r>
              <a:rPr lang="en-US" sz="2600" i="1" dirty="0"/>
              <a:t>N</a:t>
            </a:r>
            <a:r>
              <a:rPr lang="en-US" sz="2600" dirty="0"/>
              <a:t>/</a:t>
            </a:r>
            <a:r>
              <a:rPr lang="en-US" sz="2600" i="1" dirty="0"/>
              <a:t>k</a:t>
            </a:r>
            <a:r>
              <a:rPr lang="en-US" sz="2600" dirty="0">
                <a:ea typeface="Cambria Math" panose="02040503050406030204"/>
              </a:rPr>
              <a:t>⌉</a:t>
            </a:r>
            <a:r>
              <a:rPr lang="en-US" sz="2600" dirty="0"/>
              <a:t> </a:t>
            </a:r>
            <a:r>
              <a:rPr lang="en-US" sz="2600" dirty="0">
                <a:ea typeface="Cambria Math" panose="02040503050406030204"/>
              </a:rPr>
              <a:t>− 1 objects. Then the total number of objects is at most</a:t>
            </a:r>
            <a:endParaRPr lang="en-US" sz="2600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286000" y="3848100"/>
          <a:ext cx="426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1" imgW="51206400" imgH="10972800" progId="Equation.DSMT4">
                  <p:embed/>
                </p:oleObj>
              </mc:Choice>
              <mc:Fallback>
                <p:oleObj name="Equation" r:id="rId1" imgW="51206400" imgH="10972800" progId="Equation.DSMT4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3848100"/>
                        <a:ext cx="4267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4876800"/>
            <a:ext cx="859536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dirty="0">
                <a:ea typeface="Cambria Math" panose="02040503050406030204"/>
              </a:rPr>
              <a:t>where the inequality ⌈</a:t>
            </a:r>
            <a:r>
              <a:rPr lang="en-US" sz="2600" i="1" dirty="0"/>
              <a:t>N</a:t>
            </a:r>
            <a:r>
              <a:rPr lang="en-US" sz="2600" dirty="0"/>
              <a:t>/</a:t>
            </a:r>
            <a:r>
              <a:rPr lang="en-US" sz="2600" i="1" dirty="0"/>
              <a:t>k</a:t>
            </a:r>
            <a:r>
              <a:rPr lang="en-US" sz="2600" dirty="0">
                <a:ea typeface="Cambria Math" panose="02040503050406030204"/>
              </a:rPr>
              <a:t>⌉</a:t>
            </a:r>
            <a:r>
              <a:rPr lang="en-US" sz="2600" dirty="0"/>
              <a:t> &lt; </a:t>
            </a:r>
            <a:r>
              <a:rPr lang="en-US" sz="2600" dirty="0">
                <a:ea typeface="Cambria Math" panose="02040503050406030204"/>
              </a:rPr>
              <a:t>⌈</a:t>
            </a:r>
            <a:r>
              <a:rPr lang="en-US" sz="2600" i="1" dirty="0"/>
              <a:t>N</a:t>
            </a:r>
            <a:r>
              <a:rPr lang="en-US" sz="2600" dirty="0"/>
              <a:t>/</a:t>
            </a:r>
            <a:r>
              <a:rPr lang="en-US" sz="2600" i="1" dirty="0"/>
              <a:t>k</a:t>
            </a:r>
            <a:r>
              <a:rPr lang="en-US" sz="2600" dirty="0">
                <a:ea typeface="Cambria Math" panose="02040503050406030204"/>
              </a:rPr>
              <a:t>⌉</a:t>
            </a:r>
            <a:r>
              <a:rPr lang="en-US" sz="2600" dirty="0"/>
              <a:t> + </a:t>
            </a:r>
            <a:r>
              <a:rPr lang="en-US" sz="2600" dirty="0">
                <a:ea typeface="Cambria Math" panose="02040503050406030204" pitchFamily="18" charset="0"/>
              </a:rPr>
              <a:t>1</a:t>
            </a:r>
            <a:r>
              <a:rPr lang="en-US" sz="2600" dirty="0"/>
              <a:t> has been used. This is a contradiction because there are a total of </a:t>
            </a:r>
            <a:r>
              <a:rPr lang="en-US" altLang="zh-CN" sz="2600" i="1" dirty="0"/>
              <a:t>N</a:t>
            </a:r>
            <a:r>
              <a:rPr lang="en-US" sz="2600" dirty="0"/>
              <a:t> objects.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Example</a:t>
            </a:r>
            <a:r>
              <a:rPr lang="en-US" sz="2600" dirty="0"/>
              <a:t>: Among </a:t>
            </a:r>
            <a:r>
              <a:rPr lang="en-US" sz="2600" dirty="0">
                <a:ea typeface="Cambria Math" panose="02040503050406030204" pitchFamily="18" charset="0"/>
              </a:rPr>
              <a:t>100</a:t>
            </a:r>
            <a:r>
              <a:rPr lang="en-US" sz="2600" dirty="0"/>
              <a:t> people there are at least</a:t>
            </a:r>
            <a:br>
              <a:rPr lang="en-US" sz="2600" dirty="0"/>
            </a:br>
            <a:r>
              <a:rPr lang="en-US" sz="2600" dirty="0">
                <a:ea typeface="Cambria Math" panose="02040503050406030204"/>
              </a:rPr>
              <a:t>⌈</a:t>
            </a:r>
            <a:r>
              <a:rPr lang="en-US" sz="2600" dirty="0">
                <a:ea typeface="Cambria Math" panose="02040503050406030204" pitchFamily="18" charset="0"/>
              </a:rPr>
              <a:t>100</a:t>
            </a:r>
            <a:r>
              <a:rPr lang="en-US" sz="2600" dirty="0"/>
              <a:t>/</a:t>
            </a:r>
            <a:r>
              <a:rPr lang="en-US" sz="2600" dirty="0">
                <a:ea typeface="Cambria Math" panose="02040503050406030204" pitchFamily="18" charset="0"/>
              </a:rPr>
              <a:t>12</a:t>
            </a:r>
            <a:r>
              <a:rPr lang="en-US" sz="2600" dirty="0">
                <a:ea typeface="Cambria Math" panose="02040503050406030204"/>
              </a:rPr>
              <a:t>⌉ = 9</a:t>
            </a:r>
            <a:r>
              <a:rPr lang="en-US" sz="2600" dirty="0"/>
              <a:t> who were born in the same month.</a:t>
            </a:r>
            <a:endParaRPr 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457200" y="1295400"/>
            <a:ext cx="8458200" cy="1295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6.1 The Basics of Counting</a:t>
            </a:r>
            <a:endParaRPr lang="en-US" sz="2800" dirty="0"/>
          </a:p>
          <a:p>
            <a:r>
              <a:rPr lang="en-US" sz="2800" dirty="0"/>
              <a:t>6.2 The Pigeonhole Principle</a:t>
            </a:r>
            <a:endParaRPr lang="en-US" sz="2800" dirty="0"/>
          </a:p>
          <a:p>
            <a:r>
              <a:rPr lang="en-US" sz="2800" dirty="0"/>
              <a:t>6.3 Permutations and Combinations</a:t>
            </a:r>
            <a:endParaRPr lang="en-US" sz="2800" dirty="0"/>
          </a:p>
          <a:p>
            <a:r>
              <a:rPr lang="en-US" sz="2800" dirty="0"/>
              <a:t>6.4 Binomial Coefficients and Identities</a:t>
            </a:r>
            <a:endParaRPr lang="en-US" sz="2800" dirty="0"/>
          </a:p>
          <a:p>
            <a:r>
              <a:rPr lang="en-US" sz="2800" dirty="0"/>
              <a:t>6.5</a:t>
            </a:r>
            <a:r>
              <a:rPr lang="zh-CN" altLang="en-US" sz="2800" dirty="0"/>
              <a:t> </a:t>
            </a:r>
            <a:r>
              <a:rPr lang="en-US" sz="2800" dirty="0"/>
              <a:t>Generalized Permutations and Combinations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  <a:r>
              <a:rPr lang="en-US" sz="1500" dirty="0"/>
              <a:t> 2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b="1" dirty="0">
                <a:solidFill>
                  <a:srgbClr val="C00000"/>
                </a:solidFill>
              </a:rPr>
              <a:t>Example</a:t>
            </a:r>
            <a:r>
              <a:rPr lang="en-US" sz="2200" dirty="0"/>
              <a:t>:  How many cards must be selected from a standard deck of </a:t>
            </a:r>
            <a:r>
              <a:rPr lang="en-US" sz="2200" dirty="0">
                <a:solidFill>
                  <a:srgbClr val="C00000"/>
                </a:solidFill>
                <a:ea typeface="Cambria Math" panose="02040503050406030204" pitchFamily="18" charset="0"/>
              </a:rPr>
              <a:t>52</a:t>
            </a:r>
            <a:r>
              <a:rPr lang="en-US" sz="2200" dirty="0">
                <a:solidFill>
                  <a:srgbClr val="C00000"/>
                </a:solidFill>
              </a:rPr>
              <a:t> cards </a:t>
            </a:r>
            <a:r>
              <a:rPr lang="en-US" sz="2200" dirty="0"/>
              <a:t>to guarantee that at least three cards of the same </a:t>
            </a:r>
            <a:r>
              <a:rPr lang="en-US" sz="2200" dirty="0">
                <a:solidFill>
                  <a:srgbClr val="C00000"/>
                </a:solidFill>
              </a:rPr>
              <a:t>suit</a:t>
            </a:r>
            <a:r>
              <a:rPr lang="en-US" sz="2200" dirty="0"/>
              <a:t> (</a:t>
            </a:r>
            <a:r>
              <a:rPr lang="zh-CN" altLang="en-US" sz="2200" dirty="0"/>
              <a:t>花色</a:t>
            </a:r>
            <a:r>
              <a:rPr lang="en-US" sz="2200" dirty="0"/>
              <a:t>) are chosen?</a:t>
            </a:r>
            <a:br>
              <a:rPr lang="en-US" sz="2200" dirty="0"/>
            </a:br>
            <a:br>
              <a:rPr lang="en-US" sz="2200" dirty="0"/>
            </a:br>
            <a:r>
              <a:rPr lang="en-US" sz="2200" b="1" dirty="0">
                <a:solidFill>
                  <a:srgbClr val="C00000"/>
                </a:solidFill>
              </a:rPr>
              <a:t>Solution</a:t>
            </a:r>
            <a:r>
              <a:rPr lang="en-US" sz="2200" dirty="0"/>
              <a:t>: We assume four boxes; one for each suit. Using the generalized pigeonhole principle, at least one box contains at least </a:t>
            </a:r>
            <a:r>
              <a:rPr lang="en-US" sz="2200" dirty="0">
                <a:solidFill>
                  <a:srgbClr val="C00000"/>
                </a:solidFill>
                <a:ea typeface="Cambria Math" panose="02040503050406030204"/>
              </a:rPr>
              <a:t>⌈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>
                <a:solidFill>
                  <a:srgbClr val="C00000"/>
                </a:solidFill>
              </a:rPr>
              <a:t>/</a:t>
            </a:r>
            <a:r>
              <a:rPr lang="en-US" sz="2200" dirty="0">
                <a:solidFill>
                  <a:srgbClr val="C00000"/>
                </a:solidFill>
                <a:ea typeface="Cambria Math" panose="02040503050406030204" pitchFamily="18" charset="0"/>
              </a:rPr>
              <a:t>4</a:t>
            </a:r>
            <a:r>
              <a:rPr lang="en-US" sz="2200" dirty="0">
                <a:solidFill>
                  <a:srgbClr val="C00000"/>
                </a:solidFill>
                <a:ea typeface="Cambria Math" panose="02040503050406030204"/>
              </a:rPr>
              <a:t>⌉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cards. At least three cards of one suit are selected if </a:t>
            </a:r>
            <a:r>
              <a:rPr lang="en-US" sz="2200" dirty="0">
                <a:solidFill>
                  <a:srgbClr val="C00000"/>
                </a:solidFill>
                <a:ea typeface="Cambria Math" panose="02040503050406030204"/>
              </a:rPr>
              <a:t>⌈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>
                <a:solidFill>
                  <a:srgbClr val="C00000"/>
                </a:solidFill>
              </a:rPr>
              <a:t>/</a:t>
            </a:r>
            <a:r>
              <a:rPr lang="en-US" sz="2200" dirty="0">
                <a:solidFill>
                  <a:srgbClr val="C00000"/>
                </a:solidFill>
                <a:ea typeface="Cambria Math" panose="02040503050406030204" pitchFamily="18" charset="0"/>
              </a:rPr>
              <a:t>4</a:t>
            </a:r>
            <a:r>
              <a:rPr lang="en-US" sz="2200" dirty="0">
                <a:solidFill>
                  <a:srgbClr val="C00000"/>
                </a:solidFill>
                <a:ea typeface="Cambria Math" panose="02040503050406030204"/>
              </a:rPr>
              <a:t>⌉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  <a:ea typeface="Cambria Math" panose="02040503050406030204"/>
              </a:rPr>
              <a:t>≥</a:t>
            </a:r>
            <a:r>
              <a:rPr lang="en-US" sz="2200" dirty="0">
                <a:solidFill>
                  <a:srgbClr val="C00000"/>
                </a:solidFill>
                <a:ea typeface="Cambria Math" panose="02040503050406030204" pitchFamily="18" charset="0"/>
              </a:rPr>
              <a:t>3</a:t>
            </a:r>
            <a:r>
              <a:rPr lang="en-US" sz="2200" dirty="0"/>
              <a:t>. The smallest integer </a:t>
            </a:r>
            <a:r>
              <a:rPr lang="en-US" sz="2200" i="1" dirty="0"/>
              <a:t>N</a:t>
            </a:r>
            <a:r>
              <a:rPr lang="en-US" sz="2200" dirty="0"/>
              <a:t> such that </a:t>
            </a:r>
            <a:r>
              <a:rPr lang="en-US" sz="2200" dirty="0">
                <a:ea typeface="Cambria Math" panose="02040503050406030204"/>
              </a:rPr>
              <a:t>⌈</a:t>
            </a:r>
            <a:r>
              <a:rPr lang="en-US" sz="2200" i="1" dirty="0"/>
              <a:t>N</a:t>
            </a:r>
            <a:r>
              <a:rPr lang="en-US" sz="2200" dirty="0"/>
              <a:t>/</a:t>
            </a:r>
            <a:r>
              <a:rPr lang="en-US" sz="2200" dirty="0">
                <a:ea typeface="Cambria Math" panose="02040503050406030204" pitchFamily="18" charset="0"/>
              </a:rPr>
              <a:t>4</a:t>
            </a:r>
            <a:r>
              <a:rPr lang="en-US" sz="2200" dirty="0">
                <a:ea typeface="Cambria Math" panose="02040503050406030204"/>
              </a:rPr>
              <a:t>⌉</a:t>
            </a:r>
            <a:r>
              <a:rPr lang="en-US" sz="2200" dirty="0"/>
              <a:t> </a:t>
            </a:r>
            <a:r>
              <a:rPr lang="en-US" sz="2200" dirty="0">
                <a:ea typeface="Cambria Math" panose="02040503050406030204"/>
              </a:rPr>
              <a:t>≥</a:t>
            </a:r>
            <a:r>
              <a:rPr lang="en-US" sz="2200" dirty="0">
                <a:ea typeface="Cambria Math" panose="02040503050406030204" pitchFamily="18" charset="0"/>
              </a:rPr>
              <a:t>3 is </a:t>
            </a:r>
            <a:endParaRPr lang="en-US" sz="2200" dirty="0">
              <a:ea typeface="Cambria Math" panose="020405030504060302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2200" i="1" dirty="0">
                <a:solidFill>
                  <a:srgbClr val="C00000"/>
                </a:solidFill>
                <a:ea typeface="Cambria Math" panose="02040503050406030204" pitchFamily="18" charset="0"/>
              </a:rPr>
              <a:t>N</a:t>
            </a:r>
            <a:r>
              <a:rPr lang="en-US" sz="2200" dirty="0">
                <a:solidFill>
                  <a:srgbClr val="C00000"/>
                </a:solidFill>
                <a:ea typeface="Cambria Math" panose="02040503050406030204" pitchFamily="18" charset="0"/>
              </a:rPr>
              <a:t> = 2 </a:t>
            </a:r>
            <a:r>
              <a:rPr lang="en-US" sz="2200" dirty="0">
                <a:solidFill>
                  <a:srgbClr val="C00000"/>
                </a:solidFill>
                <a:ea typeface="Cambria Math" panose="02040503050406030204"/>
              </a:rPr>
              <a:t>∙ </a:t>
            </a:r>
            <a:r>
              <a:rPr lang="en-US" sz="2200" dirty="0">
                <a:solidFill>
                  <a:srgbClr val="C00000"/>
                </a:solidFill>
                <a:ea typeface="Cambria Math" panose="02040503050406030204" pitchFamily="18" charset="0"/>
              </a:rPr>
              <a:t>4 + 1 = 9</a:t>
            </a:r>
            <a:r>
              <a:rPr lang="en-US" sz="2200" dirty="0">
                <a:ea typeface="Cambria Math" panose="02040503050406030204" pitchFamily="18" charset="0"/>
              </a:rPr>
              <a:t>.</a:t>
            </a:r>
            <a:br>
              <a:rPr lang="en-US" sz="2200" dirty="0">
                <a:ea typeface="Cambria Math" panose="02040503050406030204" pitchFamily="18" charset="0"/>
              </a:rPr>
            </a:br>
            <a:endParaRPr lang="en-US"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Permutations and Combinations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6.3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010400" cy="2743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Permutations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/>
              <a:t>Combinations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/>
              <a:t>Combinatorial Proofs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</a:t>
            </a:r>
            <a:r>
              <a:rPr lang="zh-CN" altLang="en-US" dirty="0"/>
              <a:t>排列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2120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000" b="1" dirty="0">
                <a:solidFill>
                  <a:srgbClr val="C00000"/>
                </a:solidFill>
              </a:rPr>
              <a:t>Definition</a:t>
            </a:r>
            <a:r>
              <a:rPr lang="en-US" sz="3000" dirty="0"/>
              <a:t>: A </a:t>
            </a:r>
            <a:r>
              <a:rPr lang="en-US" sz="3000" i="1" dirty="0">
                <a:solidFill>
                  <a:srgbClr val="C00000"/>
                </a:solidFill>
              </a:rPr>
              <a:t>permutation</a:t>
            </a:r>
            <a:r>
              <a:rPr lang="en-US" sz="3000" dirty="0"/>
              <a:t> of a set of distinct objects is an ordered arrangement of these objects. An ordered arrangement of </a:t>
            </a:r>
            <a:r>
              <a:rPr lang="en-US" sz="3000" i="1" dirty="0">
                <a:solidFill>
                  <a:srgbClr val="C00000"/>
                </a:solidFill>
              </a:rPr>
              <a:t>r</a:t>
            </a:r>
            <a:r>
              <a:rPr lang="en-US" sz="3000" dirty="0"/>
              <a:t> elements of a set is called an</a:t>
            </a:r>
            <a:br>
              <a:rPr lang="en-US" sz="3000" dirty="0"/>
            </a:br>
            <a:r>
              <a:rPr lang="en-US" sz="3000" i="1" dirty="0">
                <a:solidFill>
                  <a:srgbClr val="C00000"/>
                </a:solidFill>
              </a:rPr>
              <a:t>r-permutation</a:t>
            </a:r>
            <a:r>
              <a:rPr lang="en-US" sz="3000" dirty="0"/>
              <a:t>.</a:t>
            </a:r>
            <a:endParaRPr lang="en-US" sz="3000" dirty="0"/>
          </a:p>
          <a:p>
            <a:pPr>
              <a:spcBef>
                <a:spcPts val="0"/>
              </a:spcBef>
            </a:pPr>
            <a:r>
              <a:rPr lang="en-US" sz="3000" b="1" dirty="0">
                <a:solidFill>
                  <a:srgbClr val="C00000"/>
                </a:solidFill>
              </a:rPr>
              <a:t>Example</a:t>
            </a:r>
            <a:r>
              <a:rPr lang="en-US" sz="3000" dirty="0"/>
              <a:t>: Let </a:t>
            </a:r>
            <a:r>
              <a:rPr lang="en-US" sz="3000" i="1" dirty="0"/>
              <a:t>S</a:t>
            </a:r>
            <a:r>
              <a:rPr lang="en-US" sz="3000" dirty="0"/>
              <a:t> = {</a:t>
            </a:r>
            <a:r>
              <a:rPr lang="en-US" sz="3000" dirty="0">
                <a:ea typeface="Cambria Math" panose="02040503050406030204" pitchFamily="18" charset="0"/>
              </a:rPr>
              <a:t>1</a:t>
            </a:r>
            <a:r>
              <a:rPr lang="en-US" sz="3000" dirty="0"/>
              <a:t>,</a:t>
            </a:r>
            <a:r>
              <a:rPr lang="en-US" sz="3000" dirty="0">
                <a:ea typeface="Cambria Math" panose="02040503050406030204" pitchFamily="18" charset="0"/>
              </a:rPr>
              <a:t>2</a:t>
            </a:r>
            <a:r>
              <a:rPr lang="en-US" sz="3000" dirty="0"/>
              <a:t>,</a:t>
            </a:r>
            <a:r>
              <a:rPr lang="en-US" sz="3000" dirty="0">
                <a:ea typeface="Cambria Math" panose="02040503050406030204" pitchFamily="18" charset="0"/>
              </a:rPr>
              <a:t>3</a:t>
            </a:r>
            <a:r>
              <a:rPr lang="en-US" sz="3000" dirty="0"/>
              <a:t>}. </a:t>
            </a:r>
            <a:endParaRPr lang="en-US" sz="3000" dirty="0"/>
          </a:p>
          <a:p>
            <a:pPr lvl="1">
              <a:spcBef>
                <a:spcPts val="0"/>
              </a:spcBef>
            </a:pPr>
            <a:r>
              <a:rPr lang="en-US" sz="2600" dirty="0"/>
              <a:t>The ordered arrangement </a:t>
            </a:r>
            <a:r>
              <a:rPr lang="en-US" sz="2600" dirty="0">
                <a:ea typeface="Cambria Math" panose="02040503050406030204" pitchFamily="18" charset="0"/>
              </a:rPr>
              <a:t>3</a:t>
            </a:r>
            <a:r>
              <a:rPr lang="en-US" sz="2600" dirty="0"/>
              <a:t>,</a:t>
            </a:r>
            <a:r>
              <a:rPr lang="en-US" sz="2600" dirty="0">
                <a:ea typeface="Cambria Math" panose="02040503050406030204" pitchFamily="18" charset="0"/>
              </a:rPr>
              <a:t>1</a:t>
            </a:r>
            <a:r>
              <a:rPr lang="en-US" sz="2600" dirty="0"/>
              <a:t>,</a:t>
            </a:r>
            <a:r>
              <a:rPr lang="en-US" sz="2600" dirty="0">
                <a:ea typeface="Cambria Math" panose="02040503050406030204" pitchFamily="18" charset="0"/>
              </a:rPr>
              <a:t>2</a:t>
            </a:r>
            <a:r>
              <a:rPr lang="en-US" sz="2600" dirty="0"/>
              <a:t> is a permutation of </a:t>
            </a:r>
            <a:r>
              <a:rPr lang="en-US" sz="2600" i="1" dirty="0"/>
              <a:t>S</a:t>
            </a:r>
            <a:r>
              <a:rPr lang="en-US" sz="2600" dirty="0"/>
              <a:t>.</a:t>
            </a:r>
            <a:endParaRPr lang="en-US" sz="2600" dirty="0"/>
          </a:p>
          <a:p>
            <a:pPr lvl="1">
              <a:spcBef>
                <a:spcPts val="0"/>
              </a:spcBef>
            </a:pPr>
            <a:r>
              <a:rPr lang="en-US" sz="2600" dirty="0"/>
              <a:t>The ordered arrangement </a:t>
            </a:r>
            <a:r>
              <a:rPr lang="en-US" sz="2600" dirty="0">
                <a:ea typeface="Cambria Math" panose="02040503050406030204" pitchFamily="18" charset="0"/>
              </a:rPr>
              <a:t>3</a:t>
            </a:r>
            <a:r>
              <a:rPr lang="en-US" sz="2600" dirty="0"/>
              <a:t>,</a:t>
            </a:r>
            <a:r>
              <a:rPr lang="en-US" sz="2600" dirty="0">
                <a:ea typeface="Cambria Math" panose="02040503050406030204" pitchFamily="18" charset="0"/>
              </a:rPr>
              <a:t>2</a:t>
            </a:r>
            <a:r>
              <a:rPr lang="en-US" sz="2600" dirty="0"/>
              <a:t> is a </a:t>
            </a:r>
            <a:r>
              <a:rPr lang="en-US" sz="2600" dirty="0">
                <a:ea typeface="Cambria Math" panose="02040503050406030204" pitchFamily="18" charset="0"/>
              </a:rPr>
              <a:t>2</a:t>
            </a:r>
            <a:r>
              <a:rPr lang="en-US" sz="2600" dirty="0"/>
              <a:t>-permutation of </a:t>
            </a:r>
            <a:r>
              <a:rPr lang="en-US" sz="2600" i="1" dirty="0"/>
              <a:t>S</a:t>
            </a:r>
            <a:r>
              <a:rPr lang="en-US" sz="2600" dirty="0"/>
              <a:t>.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3000" dirty="0"/>
              <a:t>The number of </a:t>
            </a:r>
            <a:r>
              <a:rPr lang="en-US" sz="3000" i="1" dirty="0"/>
              <a:t>r</a:t>
            </a:r>
            <a:r>
              <a:rPr lang="en-US" sz="3000" dirty="0"/>
              <a:t>-permutations of a set with </a:t>
            </a:r>
            <a:r>
              <a:rPr lang="en-US" sz="3000" i="1" dirty="0"/>
              <a:t>n</a:t>
            </a:r>
            <a:r>
              <a:rPr lang="en-US" sz="3000" dirty="0"/>
              <a:t> elements is denoted by </a:t>
            </a:r>
            <a:r>
              <a:rPr lang="en-US" sz="3000" i="1" dirty="0">
                <a:solidFill>
                  <a:srgbClr val="C00000"/>
                </a:solidFill>
              </a:rPr>
              <a:t>P</a:t>
            </a:r>
            <a:r>
              <a:rPr lang="en-US" sz="3000" dirty="0">
                <a:solidFill>
                  <a:srgbClr val="C00000"/>
                </a:solidFill>
              </a:rPr>
              <a:t>(</a:t>
            </a:r>
            <a:r>
              <a:rPr lang="en-US" sz="3000" i="1" dirty="0" err="1">
                <a:solidFill>
                  <a:srgbClr val="C00000"/>
                </a:solidFill>
              </a:rPr>
              <a:t>n</a:t>
            </a:r>
            <a:r>
              <a:rPr lang="en-US" sz="3000" dirty="0" err="1">
                <a:solidFill>
                  <a:srgbClr val="C00000"/>
                </a:solidFill>
              </a:rPr>
              <a:t>,</a:t>
            </a:r>
            <a:r>
              <a:rPr lang="en-US" sz="3000" i="1" dirty="0" err="1">
                <a:solidFill>
                  <a:srgbClr val="C00000"/>
                </a:solidFill>
              </a:rPr>
              <a:t>r</a:t>
            </a:r>
            <a:r>
              <a:rPr lang="en-US" sz="3000" dirty="0">
                <a:solidFill>
                  <a:srgbClr val="C00000"/>
                </a:solidFill>
              </a:rPr>
              <a:t>).</a:t>
            </a:r>
            <a:endParaRPr lang="en-US" sz="3000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600" dirty="0"/>
              <a:t>The </a:t>
            </a:r>
            <a:r>
              <a:rPr lang="en-US" sz="2600" dirty="0">
                <a:ea typeface="Cambria Math" panose="02040503050406030204" pitchFamily="18" charset="0"/>
              </a:rPr>
              <a:t>2</a:t>
            </a:r>
            <a:r>
              <a:rPr lang="en-US" sz="2600" dirty="0"/>
              <a:t>-permutations of </a:t>
            </a:r>
            <a:r>
              <a:rPr lang="en-US" sz="2600" i="1" dirty="0"/>
              <a:t>S</a:t>
            </a:r>
            <a:r>
              <a:rPr lang="en-US" sz="2600" dirty="0"/>
              <a:t> = {</a:t>
            </a:r>
            <a:r>
              <a:rPr lang="en-US" sz="2600" dirty="0">
                <a:ea typeface="Cambria Math" panose="02040503050406030204" pitchFamily="18" charset="0"/>
              </a:rPr>
              <a:t>1</a:t>
            </a:r>
            <a:r>
              <a:rPr lang="en-US" sz="2600" dirty="0"/>
              <a:t>,</a:t>
            </a:r>
            <a:r>
              <a:rPr lang="en-US" sz="2600" dirty="0">
                <a:ea typeface="Cambria Math" panose="02040503050406030204" pitchFamily="18" charset="0"/>
              </a:rPr>
              <a:t>2</a:t>
            </a:r>
            <a:r>
              <a:rPr lang="en-US" sz="2600" dirty="0"/>
              <a:t>,</a:t>
            </a:r>
            <a:r>
              <a:rPr lang="en-US" sz="2600" dirty="0">
                <a:ea typeface="Cambria Math" panose="02040503050406030204" pitchFamily="18" charset="0"/>
              </a:rPr>
              <a:t>3</a:t>
            </a:r>
            <a:r>
              <a:rPr lang="en-US" sz="2600" dirty="0"/>
              <a:t>} are</a:t>
            </a:r>
            <a:r>
              <a:rPr lang="en-US" sz="2600" dirty="0">
                <a:ea typeface="Cambria Math" panose="02040503050406030204" pitchFamily="18" charset="0"/>
              </a:rPr>
              <a:t> 1</a:t>
            </a:r>
            <a:r>
              <a:rPr lang="en-US" sz="2600" dirty="0"/>
              <a:t>,</a:t>
            </a:r>
            <a:r>
              <a:rPr lang="en-US" sz="2600" dirty="0">
                <a:ea typeface="Cambria Math" panose="02040503050406030204" pitchFamily="18" charset="0"/>
              </a:rPr>
              <a:t>2; 1</a:t>
            </a:r>
            <a:r>
              <a:rPr lang="en-US" sz="2600" dirty="0"/>
              <a:t>,</a:t>
            </a:r>
            <a:r>
              <a:rPr lang="en-US" sz="2600" dirty="0">
                <a:ea typeface="Cambria Math" panose="02040503050406030204" pitchFamily="18" charset="0"/>
              </a:rPr>
              <a:t>3; 2</a:t>
            </a:r>
            <a:r>
              <a:rPr lang="en-US" sz="2600" dirty="0"/>
              <a:t>,</a:t>
            </a:r>
            <a:r>
              <a:rPr lang="en-US" sz="2600" dirty="0">
                <a:ea typeface="Cambria Math" panose="02040503050406030204" pitchFamily="18" charset="0"/>
              </a:rPr>
              <a:t>1; 2</a:t>
            </a:r>
            <a:r>
              <a:rPr lang="en-US" sz="2600" dirty="0"/>
              <a:t>,</a:t>
            </a:r>
            <a:r>
              <a:rPr lang="en-US" sz="2600" dirty="0">
                <a:ea typeface="Cambria Math" panose="02040503050406030204" pitchFamily="18" charset="0"/>
              </a:rPr>
              <a:t>3; 3</a:t>
            </a:r>
            <a:r>
              <a:rPr lang="en-US" sz="2600" dirty="0"/>
              <a:t>,</a:t>
            </a:r>
            <a:r>
              <a:rPr lang="en-US" sz="2600" dirty="0">
                <a:ea typeface="Cambria Math" panose="02040503050406030204" pitchFamily="18" charset="0"/>
              </a:rPr>
              <a:t>1; and 3</a:t>
            </a:r>
            <a:r>
              <a:rPr lang="en-US" sz="2600" dirty="0"/>
              <a:t>,</a:t>
            </a:r>
            <a:r>
              <a:rPr lang="en-US" sz="2600" dirty="0">
                <a:ea typeface="Cambria Math" panose="02040503050406030204" pitchFamily="18" charset="0"/>
              </a:rPr>
              <a:t>2. Hence, </a:t>
            </a:r>
            <a:r>
              <a:rPr lang="en-US" sz="2600" i="1" dirty="0">
                <a:ea typeface="Cambria Math" panose="02040503050406030204" pitchFamily="18" charset="0"/>
              </a:rPr>
              <a:t>P</a:t>
            </a:r>
            <a:r>
              <a:rPr lang="en-US" sz="2600" dirty="0">
                <a:ea typeface="Cambria Math" panose="02040503050406030204" pitchFamily="18" charset="0"/>
              </a:rPr>
              <a:t>(3,2) = 6.</a:t>
            </a:r>
            <a:endParaRPr lang="en-US" sz="2600" dirty="0"/>
          </a:p>
        </p:txBody>
      </p:sp>
      <p:sp>
        <p:nvSpPr>
          <p:cNvPr id="4" name="矩形 3"/>
          <p:cNvSpPr/>
          <p:nvPr/>
        </p:nvSpPr>
        <p:spPr>
          <a:xfrm>
            <a:off x="457200" y="1371600"/>
            <a:ext cx="8458200" cy="1828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Formula for the Number of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191000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Theorem </a:t>
            </a:r>
            <a:r>
              <a:rPr lang="en-US" sz="2400" b="1" dirty="0">
                <a:solidFill>
                  <a:srgbClr val="C00000"/>
                </a:solidFill>
                <a:ea typeface="Cambria Math" panose="02040503050406030204" pitchFamily="18" charset="0"/>
              </a:rPr>
              <a:t>1</a:t>
            </a:r>
            <a:r>
              <a:rPr lang="en-US" sz="2400" dirty="0"/>
              <a:t>: If </a:t>
            </a:r>
            <a:r>
              <a:rPr lang="en-US" sz="2400" i="1" dirty="0"/>
              <a:t>n</a:t>
            </a:r>
            <a:r>
              <a:rPr lang="en-US" sz="2400" dirty="0"/>
              <a:t> is a positive integer and </a:t>
            </a:r>
            <a:r>
              <a:rPr lang="en-US" sz="2400" i="1" dirty="0"/>
              <a:t>r</a:t>
            </a:r>
            <a:r>
              <a:rPr lang="en-US" sz="2400" dirty="0"/>
              <a:t> is an integer with </a:t>
            </a:r>
            <a:r>
              <a:rPr lang="en-US" sz="2400" dirty="0">
                <a:ea typeface="Cambria Math" panose="02040503050406030204" pitchFamily="18" charset="0"/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ea typeface="Cambria Math" panose="02040503050406030204"/>
              </a:rPr>
              <a:t>≤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ea typeface="Cambria Math" panose="02040503050406030204"/>
              </a:rPr>
              <a:t>≤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, then there are</a:t>
            </a:r>
            <a:endParaRPr lang="en-US" sz="2400" dirty="0"/>
          </a:p>
          <a:p>
            <a:pPr algn="ctr"/>
            <a:r>
              <a:rPr lang="en-US" sz="2400" i="1" dirty="0">
                <a:solidFill>
                  <a:srgbClr val="C00000"/>
                </a:solidFill>
              </a:rPr>
              <a:t>	P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i="1" dirty="0">
                <a:solidFill>
                  <a:srgbClr val="C00000"/>
                </a:solidFill>
              </a:rPr>
              <a:t>r</a:t>
            </a:r>
            <a:r>
              <a:rPr lang="en-US" sz="2400" dirty="0">
                <a:solidFill>
                  <a:srgbClr val="C00000"/>
                </a:solidFill>
              </a:rPr>
              <a:t>) =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Cambria Math" panose="02040503050406030204"/>
              </a:rPr>
              <a:t>−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)(</a:t>
            </a:r>
            <a:r>
              <a:rPr lang="en-US" sz="2400" i="1" dirty="0">
                <a:solidFill>
                  <a:srgbClr val="C00000"/>
                </a:solidFill>
              </a:rPr>
              <a:t>n </a:t>
            </a:r>
            <a:r>
              <a:rPr lang="en-US" sz="2400" i="1" dirty="0">
                <a:solidFill>
                  <a:srgbClr val="C00000"/>
                </a:solidFill>
                <a:ea typeface="Cambria Math" panose="02040503050406030204"/>
              </a:rPr>
              <a:t>−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>
                <a:solidFill>
                  <a:srgbClr val="C00000"/>
                </a:solidFill>
                <a:ea typeface="Cambria Math" panose="02040503050406030204"/>
              </a:rPr>
              <a:t>∙∙∙</a:t>
            </a:r>
            <a:r>
              <a:rPr lang="en-US" sz="2400" dirty="0">
                <a:solidFill>
                  <a:srgbClr val="C00000"/>
                </a:solidFill>
              </a:rPr>
              <a:t>  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Cambria Math" panose="02040503050406030204"/>
              </a:rPr>
              <a:t>−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r</a:t>
            </a:r>
            <a:r>
              <a:rPr lang="en-US" sz="2400" dirty="0">
                <a:solidFill>
                  <a:srgbClr val="C00000"/>
                </a:solidFill>
              </a:rPr>
              <a:t> + 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i="1" dirty="0"/>
              <a:t>r</a:t>
            </a:r>
            <a:r>
              <a:rPr lang="en-US" sz="2400" dirty="0"/>
              <a:t>-permutations of a set with n distinct elements.</a:t>
            </a:r>
            <a:br>
              <a:rPr lang="en-US" sz="2400" dirty="0"/>
            </a:br>
            <a:r>
              <a:rPr lang="en-US" sz="2400" b="1" dirty="0">
                <a:solidFill>
                  <a:srgbClr val="C00000"/>
                </a:solidFill>
              </a:rPr>
              <a:t>Proof</a:t>
            </a:r>
            <a:r>
              <a:rPr lang="en-US" sz="2400" dirty="0"/>
              <a:t>: Use the product rule. The first element can be chosen in </a:t>
            </a:r>
            <a:r>
              <a:rPr lang="en-US" sz="2400" i="1" dirty="0"/>
              <a:t>n</a:t>
            </a:r>
            <a:r>
              <a:rPr lang="en-US" sz="2400" dirty="0"/>
              <a:t> ways. The second in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ea typeface="Cambria Math" panose="02040503050406030204"/>
              </a:rPr>
              <a:t>−</a:t>
            </a:r>
            <a:r>
              <a:rPr lang="en-US" sz="2400" dirty="0"/>
              <a:t>  </a:t>
            </a:r>
            <a:r>
              <a:rPr lang="en-US" sz="2400" dirty="0">
                <a:ea typeface="Cambria Math" panose="02040503050406030204" pitchFamily="18" charset="0"/>
              </a:rPr>
              <a:t>1 ways, and so on until there are</a:t>
            </a:r>
            <a:br>
              <a:rPr lang="en-US" sz="2400" dirty="0">
                <a:ea typeface="Cambria Math" panose="02040503050406030204" pitchFamily="18" charset="0"/>
              </a:rPr>
            </a:br>
            <a:r>
              <a:rPr lang="en-US" sz="2400" dirty="0">
                <a:ea typeface="Cambria Math" panose="02040503050406030204" pitchFamily="18" charset="0"/>
              </a:rPr>
              <a:t>(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ea typeface="Cambria Math" panose="02040503050406030204"/>
              </a:rPr>
              <a:t>−</a:t>
            </a:r>
            <a:r>
              <a:rPr lang="en-US" sz="2400" dirty="0"/>
              <a:t> (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ea typeface="Cambria Math" panose="02040503050406030204"/>
              </a:rPr>
              <a:t>−</a:t>
            </a:r>
            <a:r>
              <a:rPr lang="en-US" sz="2400" dirty="0"/>
              <a:t> </a:t>
            </a:r>
            <a:r>
              <a:rPr lang="en-US" sz="2400" dirty="0">
                <a:ea typeface="Cambria Math" panose="02040503050406030204" pitchFamily="18" charset="0"/>
              </a:rPr>
              <a:t>1)) ways to choose the last element.</a:t>
            </a:r>
            <a:br>
              <a:rPr lang="en-US" sz="2400" dirty="0">
                <a:ea typeface="Cambria Math" panose="02040503050406030204" pitchFamily="18" charset="0"/>
              </a:rPr>
            </a:br>
            <a:r>
              <a:rPr lang="en-US" sz="2400" dirty="0">
                <a:ea typeface="Cambria Math" panose="02040503050406030204" pitchFamily="18" charset="0"/>
              </a:rPr>
              <a:t>Note that </a:t>
            </a:r>
            <a:r>
              <a:rPr lang="en-US" sz="2400" i="1" dirty="0">
                <a:ea typeface="Cambria Math" panose="02040503050406030204" pitchFamily="18" charset="0"/>
              </a:rPr>
              <a:t>P</a:t>
            </a:r>
            <a:r>
              <a:rPr lang="en-US" sz="2400" dirty="0">
                <a:ea typeface="Cambria Math" panose="02040503050406030204" pitchFamily="18" charset="0"/>
              </a:rPr>
              <a:t>(</a:t>
            </a:r>
            <a:r>
              <a:rPr lang="en-US" sz="2400" i="1" dirty="0">
                <a:ea typeface="Cambria Math" panose="02040503050406030204" pitchFamily="18" charset="0"/>
              </a:rPr>
              <a:t>n</a:t>
            </a:r>
            <a:r>
              <a:rPr lang="en-US" sz="2400" dirty="0">
                <a:ea typeface="Cambria Math" panose="02040503050406030204" pitchFamily="18" charset="0"/>
              </a:rPr>
              <a:t>,0) = 1, since there is only one way to order zero elements.</a:t>
            </a:r>
            <a:br>
              <a:rPr lang="en-US" sz="2400" dirty="0">
                <a:ea typeface="Cambria Math" panose="02040503050406030204" pitchFamily="18" charset="0"/>
              </a:rPr>
            </a:br>
            <a:r>
              <a:rPr lang="en-US" sz="2400" b="1" dirty="0">
                <a:solidFill>
                  <a:srgbClr val="C00000"/>
                </a:solidFill>
                <a:ea typeface="Cambria Math" panose="02040503050406030204" pitchFamily="18" charset="0"/>
              </a:rPr>
              <a:t>Corollary 1</a:t>
            </a:r>
            <a:r>
              <a:rPr lang="en-US" sz="2400" dirty="0">
                <a:ea typeface="Cambria Math" panose="02040503050406030204" pitchFamily="18" charset="0"/>
              </a:rPr>
              <a:t>: If </a:t>
            </a:r>
            <a:r>
              <a:rPr lang="en-US" sz="2400" i="1" dirty="0">
                <a:ea typeface="Cambria Math" panose="02040503050406030204" pitchFamily="18" charset="0"/>
              </a:rPr>
              <a:t>n</a:t>
            </a:r>
            <a:r>
              <a:rPr lang="en-US" sz="2400" dirty="0">
                <a:ea typeface="Cambria Math" panose="02040503050406030204" pitchFamily="18" charset="0"/>
              </a:rPr>
              <a:t> and </a:t>
            </a:r>
            <a:r>
              <a:rPr lang="en-US" sz="2400" i="1" dirty="0">
                <a:ea typeface="Cambria Math" panose="02040503050406030204" pitchFamily="18" charset="0"/>
              </a:rPr>
              <a:t>r</a:t>
            </a:r>
            <a:r>
              <a:rPr lang="en-US" sz="2400" dirty="0">
                <a:ea typeface="Cambria Math" panose="02040503050406030204" pitchFamily="18" charset="0"/>
              </a:rPr>
              <a:t> are integers with 1</a:t>
            </a:r>
            <a:r>
              <a:rPr lang="en-US" sz="2400" dirty="0"/>
              <a:t> </a:t>
            </a:r>
            <a:r>
              <a:rPr lang="en-US" sz="2400" dirty="0">
                <a:ea typeface="Cambria Math" panose="02040503050406030204"/>
              </a:rPr>
              <a:t>≤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ea typeface="Cambria Math" panose="02040503050406030204"/>
              </a:rPr>
              <a:t>≤</a:t>
            </a:r>
            <a:r>
              <a:rPr lang="en-US" sz="2400" dirty="0"/>
              <a:t> </a:t>
            </a:r>
            <a:r>
              <a:rPr lang="en-US" sz="2400" i="1" dirty="0"/>
              <a:t>n, </a:t>
            </a:r>
            <a:r>
              <a:rPr lang="en-US" sz="2400" dirty="0"/>
              <a:t>then</a:t>
            </a:r>
            <a:endParaRPr lang="en-US" sz="2400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079674" y="5562600"/>
          <a:ext cx="2178126" cy="876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1" imgW="26517600" imgH="10668000" progId="Equation.DSMT4">
                  <p:embed/>
                </p:oleObj>
              </mc:Choice>
              <mc:Fallback>
                <p:oleObj name="Equation" r:id="rId1" imgW="26517600" imgH="10668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9674" y="5562600"/>
                        <a:ext cx="2178126" cy="876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457200" y="1371600"/>
            <a:ext cx="8458200" cy="1905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" y="5105400"/>
            <a:ext cx="8458200" cy="144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Counting Problems by Counting Permutations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4196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How many ways are there to select a first-prize winner, a second prize winner, and a third-prize winner from </a:t>
            </a:r>
            <a:r>
              <a:rPr lang="en-US" dirty="0">
                <a:ea typeface="Cambria Math" panose="02040503050406030204" pitchFamily="18" charset="0"/>
              </a:rPr>
              <a:t>100</a:t>
            </a:r>
            <a:r>
              <a:rPr lang="en-US" dirty="0"/>
              <a:t> different people who have entered a contest?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</a:t>
            </a:r>
            <a:endParaRPr lang="en-US" dirty="0"/>
          </a:p>
          <a:p>
            <a:pPr algn="ctr"/>
            <a:r>
              <a:rPr lang="en-US" dirty="0"/>
              <a:t>P(</a:t>
            </a:r>
            <a:r>
              <a:rPr lang="en-US" dirty="0">
                <a:ea typeface="Cambria Math" panose="02040503050406030204" pitchFamily="18" charset="0"/>
              </a:rPr>
              <a:t>100</a:t>
            </a:r>
            <a:r>
              <a:rPr lang="en-US" dirty="0"/>
              <a:t>,</a:t>
            </a:r>
            <a:r>
              <a:rPr lang="en-US" dirty="0">
                <a:ea typeface="Cambria Math" panose="02040503050406030204" pitchFamily="18" charset="0"/>
              </a:rPr>
              <a:t>3</a:t>
            </a:r>
            <a:r>
              <a:rPr lang="en-US" dirty="0"/>
              <a:t>) = </a:t>
            </a:r>
            <a:r>
              <a:rPr lang="en-US" dirty="0">
                <a:ea typeface="Cambria Math" panose="02040503050406030204" pitchFamily="18" charset="0"/>
              </a:rPr>
              <a:t>100</a:t>
            </a:r>
            <a:r>
              <a:rPr lang="en-US" dirty="0"/>
              <a:t> </a:t>
            </a:r>
            <a:r>
              <a:rPr lang="en-US" dirty="0">
                <a:ea typeface="Cambria Math" panose="02040503050406030204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99 </a:t>
            </a:r>
            <a:r>
              <a:rPr lang="en-US" dirty="0">
                <a:ea typeface="Cambria Math" panose="02040503050406030204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98</a:t>
            </a:r>
            <a:r>
              <a:rPr lang="en-US" dirty="0"/>
              <a:t> = </a:t>
            </a:r>
            <a:r>
              <a:rPr lang="en-US" dirty="0">
                <a:ea typeface="Cambria Math" panose="02040503050406030204" pitchFamily="18" charset="0"/>
              </a:rPr>
              <a:t>970,200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Counting Problems by Counting Permutations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572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How many permutations of the letters </a:t>
            </a:r>
            <a:r>
              <a:rPr lang="en-US" i="1" dirty="0"/>
              <a:t>ABCDEFGH</a:t>
            </a:r>
            <a:r>
              <a:rPr lang="en-US" dirty="0"/>
              <a:t> contain the string </a:t>
            </a:r>
            <a:r>
              <a:rPr lang="en-US" i="1" dirty="0"/>
              <a:t>ABC</a:t>
            </a:r>
            <a:r>
              <a:rPr lang="en-US" dirty="0"/>
              <a:t> ?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We solve this problem by counting the permutations of six objects, </a:t>
            </a:r>
            <a:r>
              <a:rPr lang="en-US" i="1" dirty="0"/>
              <a:t>ABC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and </a:t>
            </a:r>
            <a:r>
              <a:rPr lang="en-US" i="1" dirty="0"/>
              <a:t>H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             </a:t>
            </a:r>
            <a:r>
              <a:rPr lang="en-US" dirty="0">
                <a:ea typeface="Cambria Math" panose="02040503050406030204" pitchFamily="18" charset="0"/>
              </a:rPr>
              <a:t>6!</a:t>
            </a:r>
            <a:r>
              <a:rPr lang="en-US" dirty="0"/>
              <a:t> = </a:t>
            </a:r>
            <a:r>
              <a:rPr lang="en-US" dirty="0">
                <a:ea typeface="Cambria Math" panose="02040503050406030204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ea typeface="Cambria Math" panose="02040503050406030204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5 </a:t>
            </a:r>
            <a:r>
              <a:rPr lang="en-US" dirty="0">
                <a:ea typeface="Cambria Math" panose="02040503050406030204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4 </a:t>
            </a:r>
            <a:r>
              <a:rPr lang="en-US" dirty="0">
                <a:ea typeface="Cambria Math" panose="02040503050406030204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3</a:t>
            </a:r>
            <a:r>
              <a:rPr lang="en-US" dirty="0">
                <a:ea typeface="Cambria Math" panose="02040503050406030204"/>
              </a:rPr>
              <a:t> ∙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2</a:t>
            </a:r>
            <a:r>
              <a:rPr lang="en-US" dirty="0">
                <a:ea typeface="Cambria Math" panose="02040503050406030204"/>
              </a:rPr>
              <a:t> ∙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1 </a:t>
            </a:r>
            <a:r>
              <a:rPr lang="en-US" dirty="0"/>
              <a:t>= </a:t>
            </a:r>
            <a:r>
              <a:rPr lang="en-US" dirty="0">
                <a:ea typeface="Cambria Math" panose="02040503050406030204" pitchFamily="18" charset="0"/>
              </a:rPr>
              <a:t>720</a:t>
            </a:r>
            <a:endParaRPr lang="en-US" dirty="0">
              <a:sym typeface="Symbol" panose="0505010201070602050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r>
              <a:rPr lang="en-US" sz="1500" dirty="0"/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 pitchFamily="34" charset="0"/>
              </a:rPr>
              <a:t>组合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458200" cy="2242001"/>
          </a:xfrm>
        </p:spPr>
        <p:txBody>
          <a:bodyPr/>
          <a:lstStyle/>
          <a:p>
            <a:r>
              <a:rPr lang="en-US" sz="2600" b="1" dirty="0">
                <a:solidFill>
                  <a:srgbClr val="C00000"/>
                </a:solidFill>
              </a:rPr>
              <a:t>Definition</a:t>
            </a:r>
            <a:r>
              <a:rPr lang="en-US" sz="2600" dirty="0"/>
              <a:t>: An </a:t>
            </a:r>
            <a:r>
              <a:rPr lang="en-US" sz="2600" i="1" dirty="0">
                <a:solidFill>
                  <a:srgbClr val="C00000"/>
                </a:solidFill>
              </a:rPr>
              <a:t>r-combination</a:t>
            </a:r>
            <a:r>
              <a:rPr lang="en-US" sz="2600" dirty="0"/>
              <a:t> of elements of a set is an unordered selection of </a:t>
            </a:r>
            <a:r>
              <a:rPr lang="en-US" sz="2600" i="1" dirty="0">
                <a:solidFill>
                  <a:srgbClr val="C00000"/>
                </a:solidFill>
              </a:rPr>
              <a:t>r</a:t>
            </a:r>
            <a:r>
              <a:rPr lang="en-US" sz="2600" dirty="0"/>
              <a:t> elements from the set. Thus, an </a:t>
            </a:r>
            <a:br>
              <a:rPr lang="en-US" sz="2600" dirty="0"/>
            </a:br>
            <a:r>
              <a:rPr lang="en-US" sz="2600" i="1" dirty="0"/>
              <a:t>r</a:t>
            </a:r>
            <a:r>
              <a:rPr lang="en-US" sz="2600" dirty="0"/>
              <a:t>-combination is simply a subset of the set with </a:t>
            </a:r>
            <a:r>
              <a:rPr lang="en-US" sz="2600" i="1" dirty="0"/>
              <a:t>r</a:t>
            </a:r>
            <a:r>
              <a:rPr lang="en-US" sz="2600" dirty="0"/>
              <a:t> elements.</a:t>
            </a:r>
            <a:br>
              <a:rPr lang="en-US" sz="2600" dirty="0"/>
            </a:br>
            <a:r>
              <a:rPr lang="en-US" sz="2600" dirty="0"/>
              <a:t>The number of </a:t>
            </a:r>
            <a:r>
              <a:rPr lang="en-US" sz="2600" i="1" dirty="0"/>
              <a:t>r</a:t>
            </a:r>
            <a:r>
              <a:rPr lang="en-US" sz="2600" dirty="0"/>
              <a:t>-combinations of a set with </a:t>
            </a:r>
            <a:r>
              <a:rPr lang="en-US" sz="2600" i="1" dirty="0"/>
              <a:t>n </a:t>
            </a:r>
            <a:r>
              <a:rPr lang="en-US" sz="2600" dirty="0"/>
              <a:t>distinct elements is denoted by </a:t>
            </a:r>
            <a:r>
              <a:rPr lang="en-US" sz="2600" i="1" dirty="0">
                <a:solidFill>
                  <a:srgbClr val="C00000"/>
                </a:solidFill>
              </a:rPr>
              <a:t>C</a:t>
            </a:r>
            <a:r>
              <a:rPr lang="en-US" sz="2600" dirty="0">
                <a:solidFill>
                  <a:srgbClr val="C00000"/>
                </a:solidFill>
              </a:rPr>
              <a:t>(</a:t>
            </a:r>
            <a:r>
              <a:rPr lang="en-US" sz="2600" i="1" dirty="0">
                <a:solidFill>
                  <a:srgbClr val="C00000"/>
                </a:solidFill>
              </a:rPr>
              <a:t>n</a:t>
            </a:r>
            <a:r>
              <a:rPr lang="en-US" sz="2600" dirty="0">
                <a:solidFill>
                  <a:srgbClr val="C00000"/>
                </a:solidFill>
              </a:rPr>
              <a:t>, </a:t>
            </a:r>
            <a:r>
              <a:rPr lang="en-US" sz="2600" i="1" dirty="0">
                <a:solidFill>
                  <a:srgbClr val="C00000"/>
                </a:solidFill>
              </a:rPr>
              <a:t>r</a:t>
            </a:r>
            <a:r>
              <a:rPr lang="en-US" sz="2600" dirty="0">
                <a:solidFill>
                  <a:srgbClr val="C00000"/>
                </a:solidFill>
              </a:rPr>
              <a:t>)</a:t>
            </a:r>
            <a:r>
              <a:rPr lang="en-US" sz="2600" dirty="0"/>
              <a:t>. The notation</a:t>
            </a:r>
            <a:r>
              <a:rPr lang="en-US" altLang="zh-CN" sz="2600" dirty="0"/>
              <a:t>       is also used </a:t>
            </a:r>
            <a:endParaRPr lang="en-US" sz="2600" dirty="0">
              <a:sym typeface="Symbol" panose="05050102010706020507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553200" y="2907398"/>
          <a:ext cx="319088" cy="52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1" imgW="6705600" imgH="10972800" progId="Equation.DSMT4">
                  <p:embed/>
                </p:oleObj>
              </mc:Choice>
              <mc:Fallback>
                <p:oleObj name="Equation" r:id="rId1" imgW="6705600" imgH="10972800" progId="Equation.DSMT4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53200" y="2907398"/>
                        <a:ext cx="319088" cy="521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3352800"/>
            <a:ext cx="8534400" cy="2819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and is called a </a:t>
            </a:r>
            <a:r>
              <a:rPr lang="en-US" sz="2600" i="1" dirty="0">
                <a:solidFill>
                  <a:srgbClr val="C00000"/>
                </a:solidFill>
              </a:rPr>
              <a:t>binomial coefficient</a:t>
            </a:r>
            <a:r>
              <a:rPr lang="en-US" altLang="zh-CN" sz="2600" dirty="0"/>
              <a:t> (</a:t>
            </a:r>
            <a:r>
              <a:rPr lang="zh-CN" altLang="en-US" sz="2600" dirty="0"/>
              <a:t>二项式系数</a:t>
            </a:r>
            <a:r>
              <a:rPr lang="en-US" altLang="zh-CN" sz="2600" dirty="0"/>
              <a:t>)</a:t>
            </a:r>
            <a:r>
              <a:rPr lang="en-US" sz="2600" dirty="0"/>
              <a:t>. </a:t>
            </a:r>
            <a:endParaRPr lang="en-US" sz="26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br>
              <a:rPr lang="en-US" sz="600" dirty="0"/>
            </a:br>
            <a:r>
              <a:rPr lang="en-US" sz="2600" b="1" dirty="0">
                <a:solidFill>
                  <a:srgbClr val="C00000"/>
                </a:solidFill>
              </a:rPr>
              <a:t>Example</a:t>
            </a:r>
            <a:r>
              <a:rPr lang="en-US" sz="2600" dirty="0"/>
              <a:t>: Let </a:t>
            </a:r>
            <a:r>
              <a:rPr lang="en-US" sz="2600" i="1" dirty="0"/>
              <a:t>S</a:t>
            </a:r>
            <a:r>
              <a:rPr lang="en-US" sz="2600" dirty="0"/>
              <a:t> be the set 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b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}. Then 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 is a </a:t>
            </a:r>
            <a:r>
              <a:rPr lang="en-US" sz="2600" dirty="0">
                <a:ea typeface="Cambria Math" panose="02040503050406030204" pitchFamily="18" charset="0"/>
              </a:rPr>
              <a:t>3</a:t>
            </a:r>
            <a:r>
              <a:rPr lang="en-US" sz="2600" dirty="0"/>
              <a:t>-combination from S. It is the same as {</a:t>
            </a:r>
            <a:r>
              <a:rPr lang="en-US" sz="2600" i="1" dirty="0"/>
              <a:t>d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, </a:t>
            </a:r>
            <a:r>
              <a:rPr lang="en-US" sz="2600" i="1" dirty="0"/>
              <a:t>a</a:t>
            </a:r>
            <a:r>
              <a:rPr lang="en-US" sz="2600" dirty="0"/>
              <a:t>} since the order listed does not matter.</a:t>
            </a:r>
            <a:br>
              <a:rPr lang="en-US" sz="2600" dirty="0"/>
            </a:br>
            <a:r>
              <a:rPr lang="en-US" sz="2600" i="1" dirty="0"/>
              <a:t>C</a:t>
            </a:r>
            <a:r>
              <a:rPr lang="en-US" sz="2600" dirty="0"/>
              <a:t>(</a:t>
            </a:r>
            <a:r>
              <a:rPr lang="en-US" sz="2600" dirty="0">
                <a:ea typeface="Cambria Math" panose="02040503050406030204" pitchFamily="18" charset="0"/>
              </a:rPr>
              <a:t>4</a:t>
            </a:r>
            <a:r>
              <a:rPr lang="en-US" sz="2600" dirty="0"/>
              <a:t>,</a:t>
            </a:r>
            <a:r>
              <a:rPr lang="en-US" sz="2600" dirty="0">
                <a:ea typeface="Cambria Math" panose="02040503050406030204" pitchFamily="18" charset="0"/>
              </a:rPr>
              <a:t>2</a:t>
            </a:r>
            <a:r>
              <a:rPr lang="en-US" sz="2600" dirty="0"/>
              <a:t>) = </a:t>
            </a:r>
            <a:r>
              <a:rPr lang="en-US" sz="2600" dirty="0">
                <a:ea typeface="Cambria Math" panose="02040503050406030204" pitchFamily="18" charset="0"/>
              </a:rPr>
              <a:t>6 because the 2-combinations of </a:t>
            </a:r>
            <a:r>
              <a:rPr lang="en-US" sz="2600" dirty="0"/>
              <a:t>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b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 are the six subsets 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b</a:t>
            </a:r>
            <a:r>
              <a:rPr lang="en-US" sz="2600" dirty="0"/>
              <a:t>}, 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}, 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}, {</a:t>
            </a:r>
            <a:r>
              <a:rPr lang="en-US" sz="2600" i="1" dirty="0"/>
              <a:t>b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}, {</a:t>
            </a:r>
            <a:r>
              <a:rPr lang="en-US" sz="2600" i="1" dirty="0"/>
              <a:t>b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}, and {</a:t>
            </a:r>
            <a:r>
              <a:rPr lang="en-US" sz="2600" i="1" dirty="0"/>
              <a:t>c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}.</a:t>
            </a:r>
            <a:endParaRPr 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457200" y="1371600"/>
            <a:ext cx="8458200" cy="26112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</a:t>
            </a:r>
            <a:r>
              <a:rPr lang="en-US" altLang="zh-CN" sz="1500" dirty="0"/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 pitchFamily="34" charset="0"/>
              </a:rPr>
              <a:t>组合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Theorem </a:t>
            </a:r>
            <a:r>
              <a:rPr lang="en-US" b="1" dirty="0">
                <a:solidFill>
                  <a:srgbClr val="C00000"/>
                </a:solidFill>
                <a:ea typeface="Cambria Math" panose="02040503050406030204" pitchFamily="18" charset="0"/>
              </a:rPr>
              <a:t>2</a:t>
            </a:r>
            <a:r>
              <a:rPr lang="en-US" dirty="0"/>
              <a:t>: The number of </a:t>
            </a:r>
            <a:r>
              <a:rPr lang="en-US" i="1" dirty="0"/>
              <a:t>r</a:t>
            </a:r>
            <a:r>
              <a:rPr lang="en-US" dirty="0"/>
              <a:t>-combinations of a set with </a:t>
            </a:r>
            <a:r>
              <a:rPr lang="en-US" i="1" dirty="0"/>
              <a:t>n</a:t>
            </a:r>
            <a:r>
              <a:rPr lang="en-US" dirty="0"/>
              <a:t> elements, where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 panose="02040503050406030204"/>
              </a:rPr>
              <a:t>≥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>
                <a:ea typeface="Cambria Math" panose="02040503050406030204"/>
              </a:rPr>
              <a:t> ≥ 0, equals</a:t>
            </a:r>
            <a:endParaRPr lang="en-US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124200" y="2636520"/>
          <a:ext cx="2895600" cy="101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" imgW="30480000" imgH="10668000" progId="Equation.DSMT4">
                  <p:embed/>
                </p:oleObj>
              </mc:Choice>
              <mc:Fallback>
                <p:oleObj name="Equation" r:id="rId1" imgW="30480000" imgH="10668000" progId="Equation.DSMT4">
                  <p:embed/>
                  <p:pic>
                    <p:nvPicPr>
                      <p:cNvPr id="0" name="图片 5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4200" y="2636520"/>
                        <a:ext cx="2895600" cy="1013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4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9906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ea typeface="Cambria Math" panose="02040503050406030204"/>
              </a:rPr>
              <a:t>Proof</a:t>
            </a:r>
            <a:r>
              <a:rPr lang="en-US" dirty="0">
                <a:ea typeface="Cambria Math" panose="02040503050406030204"/>
              </a:rPr>
              <a:t>:  By the product rule </a:t>
            </a:r>
            <a:r>
              <a:rPr lang="en-US" i="1" dirty="0">
                <a:ea typeface="Cambria Math" panose="02040503050406030204"/>
              </a:rPr>
              <a:t>P</a:t>
            </a:r>
            <a:r>
              <a:rPr lang="en-US" dirty="0">
                <a:ea typeface="Cambria Math" panose="02040503050406030204"/>
              </a:rPr>
              <a:t>(</a:t>
            </a:r>
            <a:r>
              <a:rPr lang="en-US" i="1" dirty="0">
                <a:ea typeface="Cambria Math" panose="02040503050406030204"/>
              </a:rPr>
              <a:t>n</a:t>
            </a:r>
            <a:r>
              <a:rPr lang="en-US" dirty="0">
                <a:ea typeface="Cambria Math" panose="02040503050406030204"/>
              </a:rPr>
              <a:t>, </a:t>
            </a:r>
            <a:r>
              <a:rPr lang="en-US" i="1" dirty="0">
                <a:ea typeface="Cambria Math" panose="02040503050406030204"/>
              </a:rPr>
              <a:t>r</a:t>
            </a:r>
            <a:r>
              <a:rPr lang="en-US" dirty="0">
                <a:ea typeface="Cambria Math" panose="02040503050406030204"/>
              </a:rPr>
              <a:t>) = </a:t>
            </a:r>
            <a:r>
              <a:rPr lang="en-US" i="1" dirty="0">
                <a:ea typeface="Cambria Math" panose="02040503050406030204"/>
              </a:rPr>
              <a:t>C</a:t>
            </a:r>
            <a:r>
              <a:rPr lang="en-US" dirty="0">
                <a:ea typeface="Cambria Math" panose="02040503050406030204"/>
              </a:rPr>
              <a:t>(</a:t>
            </a:r>
            <a:r>
              <a:rPr lang="en-US" i="1" dirty="0" err="1">
                <a:ea typeface="Cambria Math" panose="02040503050406030204"/>
              </a:rPr>
              <a:t>n</a:t>
            </a:r>
            <a:r>
              <a:rPr lang="en-US" dirty="0" err="1">
                <a:ea typeface="Cambria Math" panose="02040503050406030204"/>
              </a:rPr>
              <a:t>,</a:t>
            </a:r>
            <a:r>
              <a:rPr lang="en-US" i="1" dirty="0" err="1">
                <a:ea typeface="Cambria Math" panose="02040503050406030204"/>
              </a:rPr>
              <a:t>r</a:t>
            </a:r>
            <a:r>
              <a:rPr lang="en-US" dirty="0">
                <a:ea typeface="Cambria Math" panose="02040503050406030204"/>
              </a:rPr>
              <a:t>) ∙ </a:t>
            </a:r>
            <a:r>
              <a:rPr lang="en-US" i="1" dirty="0">
                <a:ea typeface="Cambria Math" panose="02040503050406030204"/>
              </a:rPr>
              <a:t>P</a:t>
            </a:r>
            <a:r>
              <a:rPr lang="en-US" dirty="0">
                <a:ea typeface="Cambria Math" panose="02040503050406030204"/>
              </a:rPr>
              <a:t>(</a:t>
            </a:r>
            <a:r>
              <a:rPr lang="en-US" i="1" dirty="0" err="1">
                <a:ea typeface="Cambria Math" panose="02040503050406030204"/>
              </a:rPr>
              <a:t>r</a:t>
            </a:r>
            <a:r>
              <a:rPr lang="en-US" dirty="0" err="1">
                <a:ea typeface="Cambria Math" panose="02040503050406030204"/>
              </a:rPr>
              <a:t>,</a:t>
            </a:r>
            <a:r>
              <a:rPr lang="en-US" i="1" dirty="0" err="1">
                <a:ea typeface="Cambria Math" panose="02040503050406030204"/>
              </a:rPr>
              <a:t>r</a:t>
            </a:r>
            <a:r>
              <a:rPr lang="en-US" dirty="0">
                <a:ea typeface="Cambria Math" panose="02040503050406030204"/>
              </a:rPr>
              <a:t>). Therefore</a:t>
            </a:r>
            <a:endParaRPr lang="en-US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489075" y="5024437"/>
          <a:ext cx="616743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64922400" imgH="11277600" progId="Equation.DSMT4">
                  <p:embed/>
                </p:oleObj>
              </mc:Choice>
              <mc:Fallback>
                <p:oleObj name="Equation" r:id="rId3" imgW="64922400" imgH="112776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9075" y="5024437"/>
                        <a:ext cx="6167438" cy="107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57200" y="1371600"/>
            <a:ext cx="8458200" cy="22783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</a:t>
            </a:r>
            <a:r>
              <a:rPr lang="en-US" altLang="zh-CN" sz="1500" dirty="0"/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 pitchFamily="34" charset="0"/>
              </a:rPr>
              <a:t>组合</a:t>
            </a:r>
            <a:endParaRPr lang="en-US" sz="1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524000"/>
          </a:xfrm>
        </p:spPr>
        <p:txBody>
          <a:bodyPr/>
          <a:lstStyle/>
          <a:p>
            <a:r>
              <a:rPr lang="en-US" sz="3000" b="1" dirty="0">
                <a:solidFill>
                  <a:srgbClr val="C00000"/>
                </a:solidFill>
              </a:rPr>
              <a:t>Corollary </a:t>
            </a:r>
            <a:r>
              <a:rPr lang="en-US" sz="3000" b="1" dirty="0">
                <a:solidFill>
                  <a:srgbClr val="C00000"/>
                </a:solidFill>
                <a:ea typeface="Cambria Math" panose="02040503050406030204" pitchFamily="18" charset="0"/>
              </a:rPr>
              <a:t>2</a:t>
            </a:r>
            <a:r>
              <a:rPr lang="en-US" sz="3000" dirty="0"/>
              <a:t>: Let </a:t>
            </a:r>
            <a:r>
              <a:rPr lang="en-US" sz="3000" i="1" dirty="0"/>
              <a:t>n</a:t>
            </a:r>
            <a:r>
              <a:rPr lang="en-US" sz="3000" dirty="0"/>
              <a:t> and </a:t>
            </a:r>
            <a:r>
              <a:rPr lang="en-US" sz="3000" i="1" dirty="0"/>
              <a:t>r</a:t>
            </a:r>
            <a:r>
              <a:rPr lang="en-US" sz="3000" dirty="0"/>
              <a:t> be nonnegative integers with</a:t>
            </a:r>
            <a:br>
              <a:rPr lang="en-US" sz="3000" dirty="0"/>
            </a:br>
            <a:r>
              <a:rPr lang="en-US" sz="3000" i="1" dirty="0"/>
              <a:t>r </a:t>
            </a:r>
            <a:r>
              <a:rPr lang="en-US" sz="3000" dirty="0">
                <a:ea typeface="Cambria Math" panose="02040503050406030204"/>
              </a:rPr>
              <a:t>≤ </a:t>
            </a:r>
            <a:r>
              <a:rPr lang="en-US" sz="3000" i="1" dirty="0">
                <a:ea typeface="Cambria Math" panose="02040503050406030204"/>
              </a:rPr>
              <a:t>n</a:t>
            </a:r>
            <a:r>
              <a:rPr lang="en-US" sz="3000" dirty="0">
                <a:ea typeface="Cambria Math" panose="02040503050406030204"/>
              </a:rPr>
              <a:t>.</a:t>
            </a:r>
            <a:r>
              <a:rPr lang="en-US" sz="3000" dirty="0"/>
              <a:t> Then </a:t>
            </a:r>
            <a:r>
              <a:rPr lang="en-US" sz="3000" i="1" dirty="0">
                <a:solidFill>
                  <a:srgbClr val="C00000"/>
                </a:solidFill>
              </a:rPr>
              <a:t>C</a:t>
            </a:r>
            <a:r>
              <a:rPr lang="en-US" sz="3000" dirty="0">
                <a:solidFill>
                  <a:srgbClr val="C00000"/>
                </a:solidFill>
              </a:rPr>
              <a:t>(</a:t>
            </a:r>
            <a:r>
              <a:rPr lang="en-US" sz="3000" i="1" dirty="0">
                <a:solidFill>
                  <a:srgbClr val="C00000"/>
                </a:solidFill>
              </a:rPr>
              <a:t>n</a:t>
            </a:r>
            <a:r>
              <a:rPr lang="en-US" sz="3000" dirty="0">
                <a:solidFill>
                  <a:srgbClr val="C00000"/>
                </a:solidFill>
              </a:rPr>
              <a:t>, </a:t>
            </a:r>
            <a:r>
              <a:rPr lang="en-US" sz="3000" i="1" dirty="0">
                <a:solidFill>
                  <a:srgbClr val="C00000"/>
                </a:solidFill>
              </a:rPr>
              <a:t>r</a:t>
            </a:r>
            <a:r>
              <a:rPr lang="en-US" sz="3000" dirty="0">
                <a:solidFill>
                  <a:srgbClr val="C00000"/>
                </a:solidFill>
              </a:rPr>
              <a:t>) = </a:t>
            </a:r>
            <a:r>
              <a:rPr lang="en-US" sz="3000" i="1" dirty="0">
                <a:solidFill>
                  <a:srgbClr val="C00000"/>
                </a:solidFill>
              </a:rPr>
              <a:t>C</a:t>
            </a:r>
            <a:r>
              <a:rPr lang="en-US" sz="3000" dirty="0">
                <a:solidFill>
                  <a:srgbClr val="C00000"/>
                </a:solidFill>
              </a:rPr>
              <a:t>(</a:t>
            </a:r>
            <a:r>
              <a:rPr lang="en-US" sz="3000" i="1" dirty="0">
                <a:solidFill>
                  <a:srgbClr val="C00000"/>
                </a:solidFill>
              </a:rPr>
              <a:t>n</a:t>
            </a:r>
            <a:r>
              <a:rPr lang="en-US" sz="3000" dirty="0">
                <a:solidFill>
                  <a:srgbClr val="C00000"/>
                </a:solidFill>
              </a:rPr>
              <a:t>, </a:t>
            </a:r>
            <a:r>
              <a:rPr lang="en-US" sz="3000" i="1" dirty="0">
                <a:solidFill>
                  <a:srgbClr val="C00000"/>
                </a:solidFill>
              </a:rPr>
              <a:t>n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>
                <a:solidFill>
                  <a:srgbClr val="C00000"/>
                </a:solidFill>
                <a:ea typeface="Cambria Math" panose="02040503050406030204"/>
              </a:rPr>
              <a:t>− </a:t>
            </a:r>
            <a:r>
              <a:rPr lang="en-US" sz="3000" i="1" dirty="0">
                <a:solidFill>
                  <a:srgbClr val="C00000"/>
                </a:solidFill>
                <a:ea typeface="Cambria Math" panose="02040503050406030204"/>
              </a:rPr>
              <a:t>r</a:t>
            </a:r>
            <a:r>
              <a:rPr lang="en-US" sz="3000" dirty="0">
                <a:solidFill>
                  <a:srgbClr val="C00000"/>
                </a:solidFill>
                <a:ea typeface="Cambria Math" panose="02040503050406030204"/>
              </a:rPr>
              <a:t>)</a:t>
            </a:r>
            <a:r>
              <a:rPr lang="en-US" sz="3000" dirty="0">
                <a:ea typeface="Cambria Math" panose="02040503050406030204"/>
              </a:rPr>
              <a:t>.</a:t>
            </a:r>
            <a:br>
              <a:rPr lang="en-US" sz="3000" dirty="0">
                <a:ea typeface="Cambria Math" panose="02040503050406030204"/>
              </a:rPr>
            </a:br>
            <a:r>
              <a:rPr lang="en-US" sz="3000" b="1" dirty="0">
                <a:solidFill>
                  <a:srgbClr val="C00000"/>
                </a:solidFill>
                <a:ea typeface="Cambria Math" panose="02040503050406030204"/>
              </a:rPr>
              <a:t>Proof</a:t>
            </a:r>
            <a:r>
              <a:rPr lang="en-US" sz="3000" dirty="0">
                <a:ea typeface="Cambria Math" panose="02040503050406030204"/>
              </a:rPr>
              <a:t>: From Theorem 2, it follows that</a:t>
            </a:r>
            <a:endParaRPr lang="en-US" sz="3000" dirty="0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371600" y="2895600"/>
          <a:ext cx="6400800" cy="2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1" imgW="69799200" imgH="27736800" progId="Equation.DSMT4">
                  <p:embed/>
                </p:oleObj>
              </mc:Choice>
              <mc:Fallback>
                <p:oleObj name="Equation" r:id="rId1" imgW="69799200" imgH="27736800" progId="Equation.DSMT4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2895600"/>
                        <a:ext cx="6400800" cy="254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4"/>
          <p:cNvSpPr>
            <a:spLocks noGrp="1"/>
          </p:cNvSpPr>
          <p:nvPr>
            <p:ph idx="13"/>
          </p:nvPr>
        </p:nvSpPr>
        <p:spPr>
          <a:xfrm>
            <a:off x="457200" y="5562600"/>
            <a:ext cx="8229600" cy="533400"/>
          </a:xfrm>
        </p:spPr>
        <p:txBody>
          <a:bodyPr/>
          <a:lstStyle/>
          <a:p>
            <a:r>
              <a:rPr lang="en-US" sz="3000" dirty="0"/>
              <a:t> Hence, </a:t>
            </a:r>
            <a:r>
              <a:rPr lang="en-US" sz="3000" i="1" dirty="0"/>
              <a:t>C</a:t>
            </a:r>
            <a:r>
              <a:rPr lang="en-US" sz="3000" dirty="0"/>
              <a:t>(</a:t>
            </a:r>
            <a:r>
              <a:rPr lang="en-US" sz="3000" i="1" dirty="0"/>
              <a:t>n</a:t>
            </a:r>
            <a:r>
              <a:rPr lang="en-US" sz="3000" dirty="0"/>
              <a:t>, </a:t>
            </a:r>
            <a:r>
              <a:rPr lang="en-US" sz="3000" i="1" dirty="0"/>
              <a:t>r</a:t>
            </a:r>
            <a:r>
              <a:rPr lang="en-US" sz="3000" dirty="0"/>
              <a:t>) = </a:t>
            </a:r>
            <a:r>
              <a:rPr lang="en-US" sz="3000" i="1" dirty="0"/>
              <a:t>C</a:t>
            </a:r>
            <a:r>
              <a:rPr lang="en-US" sz="3000" dirty="0"/>
              <a:t>(</a:t>
            </a:r>
            <a:r>
              <a:rPr lang="en-US" sz="3000" i="1" dirty="0"/>
              <a:t>n</a:t>
            </a:r>
            <a:r>
              <a:rPr lang="en-US" sz="3000" dirty="0"/>
              <a:t>, </a:t>
            </a:r>
            <a:r>
              <a:rPr lang="en-US" sz="3000" i="1" dirty="0"/>
              <a:t>n</a:t>
            </a:r>
            <a:r>
              <a:rPr lang="en-US" sz="3000" dirty="0"/>
              <a:t> </a:t>
            </a:r>
            <a:r>
              <a:rPr lang="en-US" sz="3000" dirty="0">
                <a:ea typeface="Cambria Math" panose="02040503050406030204"/>
              </a:rPr>
              <a:t>− </a:t>
            </a:r>
            <a:r>
              <a:rPr lang="en-US" sz="3000" i="1" dirty="0">
                <a:ea typeface="Cambria Math" panose="02040503050406030204"/>
              </a:rPr>
              <a:t>r</a:t>
            </a:r>
            <a:r>
              <a:rPr lang="en-US" sz="3000" dirty="0">
                <a:ea typeface="Cambria Math" panose="02040503050406030204"/>
              </a:rPr>
              <a:t>).</a:t>
            </a:r>
            <a:endParaRPr lang="en-US" sz="3000" dirty="0"/>
          </a:p>
        </p:txBody>
      </p:sp>
      <p:sp>
        <p:nvSpPr>
          <p:cNvPr id="10" name="矩形 9"/>
          <p:cNvSpPr/>
          <p:nvPr/>
        </p:nvSpPr>
        <p:spPr>
          <a:xfrm>
            <a:off x="457200" y="1371600"/>
            <a:ext cx="84582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11887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000" b="1" dirty="0"/>
              <a:t>The Basics of Counting</a:t>
            </a:r>
            <a:br>
              <a:rPr lang="en-US" sz="6000" b="1" dirty="0"/>
            </a:br>
            <a:r>
              <a:rPr lang="zh-CN" altLang="en-US" sz="5400" b="1" dirty="0"/>
              <a:t>计数的基础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48006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6.1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</a:t>
            </a:r>
            <a:r>
              <a:rPr lang="en-US" altLang="zh-CN" sz="1500" dirty="0"/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 pitchFamily="34" charset="0"/>
              </a:rPr>
              <a:t>组合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534400" cy="2256921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Example</a:t>
            </a:r>
            <a:r>
              <a:rPr lang="en-US" sz="2800" dirty="0"/>
              <a:t>: How many ways are there to select </a:t>
            </a:r>
            <a:r>
              <a:rPr lang="en-US" sz="2800" dirty="0">
                <a:ea typeface="Cambria Math" panose="02040503050406030204" pitchFamily="18" charset="0"/>
              </a:rPr>
              <a:t>47</a:t>
            </a:r>
            <a:r>
              <a:rPr lang="en-US" sz="2800" dirty="0"/>
              <a:t> cards from a deck of </a:t>
            </a:r>
            <a:r>
              <a:rPr lang="en-US" sz="2800" dirty="0">
                <a:ea typeface="Cambria Math" panose="02040503050406030204" pitchFamily="18" charset="0"/>
              </a:rPr>
              <a:t>52</a:t>
            </a:r>
            <a:r>
              <a:rPr lang="en-US" sz="2800" dirty="0"/>
              <a:t> cards?</a:t>
            </a:r>
            <a:endParaRPr lang="en-US" sz="2800" dirty="0"/>
          </a:p>
          <a:p>
            <a:br>
              <a:rPr lang="en-US" sz="2800" dirty="0"/>
            </a:br>
            <a:r>
              <a:rPr lang="en-US" sz="2800" b="1" dirty="0">
                <a:solidFill>
                  <a:srgbClr val="C00000"/>
                </a:solidFill>
              </a:rPr>
              <a:t>Solution</a:t>
            </a:r>
            <a:r>
              <a:rPr lang="en-US" sz="2800" dirty="0"/>
              <a:t>: Since the order in which the cards are dealt does not matter, </a:t>
            </a:r>
            <a:r>
              <a:rPr lang="en-US" altLang="zh-CN" sz="2800" dirty="0"/>
              <a:t>the different ways to select </a:t>
            </a:r>
            <a:r>
              <a:rPr lang="en-US" altLang="zh-CN" sz="2800" dirty="0">
                <a:ea typeface="Cambria Math" panose="02040503050406030204" pitchFamily="18" charset="0"/>
              </a:rPr>
              <a:t>47</a:t>
            </a:r>
            <a:r>
              <a:rPr lang="en-US" altLang="zh-CN" sz="2800" dirty="0"/>
              <a:t> cards from </a:t>
            </a:r>
            <a:r>
              <a:rPr lang="en-US" altLang="zh-CN" sz="2800" dirty="0">
                <a:ea typeface="Cambria Math" panose="02040503050406030204" pitchFamily="18" charset="0"/>
              </a:rPr>
              <a:t>52</a:t>
            </a:r>
            <a:r>
              <a:rPr lang="en-US" altLang="zh-CN" sz="2800" dirty="0"/>
              <a:t> is</a:t>
            </a:r>
            <a:endParaRPr lang="en-US" altLang="zh-CN" sz="2800" dirty="0"/>
          </a:p>
          <a:p>
            <a:endParaRPr lang="en-US" sz="2800" dirty="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2133600" y="4419600"/>
          <a:ext cx="44164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1" imgW="62484000" imgH="9448800" progId="Equation.DSMT4">
                  <p:embed/>
                </p:oleObj>
              </mc:Choice>
              <mc:Fallback>
                <p:oleObj name="Equation" r:id="rId1" imgW="62484000" imgH="9448800" progId="Equation.DSMT4">
                  <p:embed/>
                  <p:pic>
                    <p:nvPicPr>
                      <p:cNvPr id="0" name="Object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4419600"/>
                        <a:ext cx="4416425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</a:t>
            </a:r>
            <a:r>
              <a:rPr lang="en-US" altLang="zh-CN" sz="1500" dirty="0"/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 pitchFamily="34" charset="0"/>
              </a:rPr>
              <a:t>组合</a:t>
            </a:r>
            <a:endParaRPr lang="en-US" sz="1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76117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Example</a:t>
            </a:r>
            <a:r>
              <a:rPr lang="en-US" sz="2600" dirty="0"/>
              <a:t>: How many ways are there to select five players from a </a:t>
            </a:r>
            <a:r>
              <a:rPr lang="en-US" sz="2600" dirty="0">
                <a:ea typeface="Cambria Math" panose="02040503050406030204" pitchFamily="18" charset="0"/>
              </a:rPr>
              <a:t>10</a:t>
            </a:r>
            <a:r>
              <a:rPr lang="en-US" sz="2600" dirty="0"/>
              <a:t>-member tennis team to make a trip to a match at another school.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Solution</a:t>
            </a:r>
            <a:r>
              <a:rPr lang="en-US" sz="2600" dirty="0"/>
              <a:t>: By Theorem </a:t>
            </a:r>
            <a:r>
              <a:rPr lang="en-US" sz="2600" dirty="0">
                <a:ea typeface="Cambria Math" panose="02040503050406030204" pitchFamily="18" charset="0"/>
              </a:rPr>
              <a:t>2</a:t>
            </a:r>
            <a:r>
              <a:rPr lang="en-US" sz="2600" dirty="0"/>
              <a:t>, the number of combinations is</a:t>
            </a:r>
            <a:endParaRPr lang="en-US" sz="2600" dirty="0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2971800" y="3056572"/>
          <a:ext cx="30194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" imgW="32918400" imgH="9448800" progId="Equation.DSMT4">
                  <p:embed/>
                </p:oleObj>
              </mc:Choice>
              <mc:Fallback>
                <p:oleObj name="Equation" r:id="rId1" imgW="32918400" imgH="9448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800" y="3056572"/>
                        <a:ext cx="3019425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4"/>
          <p:cNvSpPr>
            <a:spLocks noGrp="1"/>
          </p:cNvSpPr>
          <p:nvPr>
            <p:ph idx="13"/>
          </p:nvPr>
        </p:nvSpPr>
        <p:spPr>
          <a:xfrm>
            <a:off x="457200" y="3962400"/>
            <a:ext cx="85344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Example</a:t>
            </a:r>
            <a:r>
              <a:rPr lang="en-US" sz="2600" dirty="0"/>
              <a:t>: A group of </a:t>
            </a:r>
            <a:r>
              <a:rPr lang="en-US" sz="2600" dirty="0">
                <a:ea typeface="Cambria Math" panose="02040503050406030204" pitchFamily="18" charset="0"/>
              </a:rPr>
              <a:t>30 </a:t>
            </a:r>
            <a:r>
              <a:rPr lang="en-US" sz="2600" dirty="0"/>
              <a:t>people have been trained as astronauts to go on the first mission to Mars. How many ways are there to select a crew of six people to go on this mission?</a:t>
            </a:r>
            <a:endParaRPr lang="en-US" sz="2600" b="1" dirty="0"/>
          </a:p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Solution</a:t>
            </a:r>
            <a:r>
              <a:rPr lang="en-US" sz="2600" dirty="0"/>
              <a:t>: By Theorem </a:t>
            </a:r>
            <a:r>
              <a:rPr lang="en-US" sz="2600" dirty="0">
                <a:ea typeface="Cambria Math" panose="02040503050406030204" pitchFamily="18" charset="0"/>
              </a:rPr>
              <a:t>2</a:t>
            </a:r>
            <a:r>
              <a:rPr lang="en-US" sz="2600" dirty="0"/>
              <a:t>, the number of possible crews is</a:t>
            </a:r>
            <a:endParaRPr lang="en-US" sz="2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77119" y="5715000"/>
          <a:ext cx="69897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76200000" imgH="9448800" progId="Equation.DSMT4">
                  <p:embed/>
                </p:oleObj>
              </mc:Choice>
              <mc:Fallback>
                <p:oleObj name="Equation" r:id="rId3" imgW="76200000" imgH="9448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7119" y="5715000"/>
                        <a:ext cx="6989763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Binomial Coefficients and Identities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6.4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4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Binomial Theorem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Pascal’s Identity and Triangle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 of Binomial Expressions</a:t>
            </a:r>
            <a:br>
              <a:rPr lang="en-US" dirty="0"/>
            </a:br>
            <a:r>
              <a:rPr lang="zh-CN" altLang="en-US" sz="4000" dirty="0"/>
              <a:t>二项式的幂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534400" cy="33417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</a:rPr>
              <a:t>Definition</a:t>
            </a:r>
            <a:r>
              <a:rPr lang="en-US" sz="2000" dirty="0"/>
              <a:t>: A </a:t>
            </a:r>
            <a:r>
              <a:rPr lang="en-US" sz="2000" i="1" dirty="0">
                <a:solidFill>
                  <a:srgbClr val="C00000"/>
                </a:solidFill>
              </a:rPr>
              <a:t>binomial</a:t>
            </a:r>
            <a:r>
              <a:rPr lang="en-US" sz="2000" dirty="0">
                <a:solidFill>
                  <a:srgbClr val="C00000"/>
                </a:solidFill>
              </a:rPr>
              <a:t> expression </a:t>
            </a:r>
            <a:r>
              <a:rPr lang="en-US" sz="2000" dirty="0"/>
              <a:t>is the sum of two terms, such as </a:t>
            </a:r>
            <a:r>
              <a:rPr lang="en-US" sz="2000" i="1" dirty="0"/>
              <a:t>x </a:t>
            </a:r>
            <a:r>
              <a:rPr lang="en-US" sz="2000" dirty="0"/>
              <a:t>+ </a:t>
            </a:r>
            <a:r>
              <a:rPr lang="en-US" sz="2000" i="1" dirty="0"/>
              <a:t>y</a:t>
            </a:r>
            <a:r>
              <a:rPr lang="en-US" sz="2000" dirty="0"/>
              <a:t>. (More generally, these terms can be products of constants and variables.)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We  can use counting principles to find the coefficients in the expansion of (</a:t>
            </a:r>
            <a:r>
              <a:rPr lang="en-US" sz="1800" i="1" dirty="0"/>
              <a:t>x </a:t>
            </a:r>
            <a:r>
              <a:rPr lang="en-US" sz="1800" dirty="0"/>
              <a:t>+ </a:t>
            </a:r>
            <a:r>
              <a:rPr lang="en-US" sz="1800" i="1" dirty="0"/>
              <a:t>y</a:t>
            </a:r>
            <a:r>
              <a:rPr lang="en-US" sz="1800" dirty="0"/>
              <a:t>)</a:t>
            </a:r>
            <a:r>
              <a:rPr lang="en-US" sz="1800" i="1" baseline="30000" dirty="0">
                <a:ea typeface="Cambria Math" panose="02040503050406030204" pitchFamily="18" charset="0"/>
              </a:rPr>
              <a:t>n</a:t>
            </a:r>
            <a:r>
              <a:rPr lang="en-US" sz="1800" dirty="0"/>
              <a:t>. </a:t>
            </a:r>
            <a:endParaRPr lang="en-US" sz="18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To illustrate this idea, we first look at the process of expanding </a:t>
            </a: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i="1" dirty="0">
                <a:solidFill>
                  <a:srgbClr val="C00000"/>
                </a:solidFill>
              </a:rPr>
              <a:t>x </a:t>
            </a:r>
            <a:r>
              <a:rPr lang="en-US" sz="1800" dirty="0">
                <a:solidFill>
                  <a:srgbClr val="C00000"/>
                </a:solidFill>
              </a:rPr>
              <a:t>+ </a:t>
            </a:r>
            <a:r>
              <a:rPr lang="en-US" sz="1800" i="1" dirty="0">
                <a:solidFill>
                  <a:srgbClr val="C00000"/>
                </a:solidFill>
              </a:rPr>
              <a:t>y</a:t>
            </a:r>
            <a:r>
              <a:rPr lang="en-US" sz="1800" dirty="0">
                <a:solidFill>
                  <a:srgbClr val="C00000"/>
                </a:solidFill>
              </a:rPr>
              <a:t>)</a:t>
            </a:r>
            <a:r>
              <a:rPr lang="en-US" sz="18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3</a:t>
            </a:r>
            <a:r>
              <a:rPr lang="en-US" sz="1800" dirty="0">
                <a:ea typeface="Cambria Math" panose="02040503050406030204" pitchFamily="18" charset="0"/>
              </a:rPr>
              <a:t>.</a:t>
            </a:r>
            <a:endParaRPr lang="en-US" sz="1800" dirty="0">
              <a:ea typeface="Cambria Math" panose="020405030504060302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i="1" dirty="0">
                <a:solidFill>
                  <a:srgbClr val="C00000"/>
                </a:solidFill>
              </a:rPr>
              <a:t>x </a:t>
            </a:r>
            <a:r>
              <a:rPr lang="en-US" sz="1800" dirty="0">
                <a:solidFill>
                  <a:srgbClr val="C00000"/>
                </a:solidFill>
              </a:rPr>
              <a:t>+ </a:t>
            </a:r>
            <a:r>
              <a:rPr lang="en-US" sz="1800" i="1" dirty="0">
                <a:solidFill>
                  <a:srgbClr val="C00000"/>
                </a:solidFill>
              </a:rPr>
              <a:t>y</a:t>
            </a:r>
            <a:r>
              <a:rPr lang="en-US" sz="1800" dirty="0">
                <a:solidFill>
                  <a:srgbClr val="C00000"/>
                </a:solidFill>
              </a:rPr>
              <a:t>)</a:t>
            </a:r>
            <a:r>
              <a:rPr lang="en-US" sz="1800" dirty="0">
                <a:solidFill>
                  <a:srgbClr val="C00000"/>
                </a:solidFill>
                <a:ea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i="1" dirty="0">
                <a:solidFill>
                  <a:srgbClr val="C00000"/>
                </a:solidFill>
              </a:rPr>
              <a:t>x </a:t>
            </a:r>
            <a:r>
              <a:rPr lang="en-US" sz="1800" dirty="0">
                <a:solidFill>
                  <a:srgbClr val="C00000"/>
                </a:solidFill>
              </a:rPr>
              <a:t>+ </a:t>
            </a:r>
            <a:r>
              <a:rPr lang="en-US" sz="1800" i="1" dirty="0">
                <a:solidFill>
                  <a:srgbClr val="C00000"/>
                </a:solidFill>
              </a:rPr>
              <a:t>y</a:t>
            </a:r>
            <a:r>
              <a:rPr lang="en-US" sz="1800" dirty="0">
                <a:solidFill>
                  <a:srgbClr val="C00000"/>
                </a:solidFill>
              </a:rPr>
              <a:t>) (</a:t>
            </a:r>
            <a:r>
              <a:rPr lang="en-US" sz="1800" i="1" dirty="0">
                <a:solidFill>
                  <a:srgbClr val="C00000"/>
                </a:solidFill>
              </a:rPr>
              <a:t>x </a:t>
            </a:r>
            <a:r>
              <a:rPr lang="en-US" sz="1800" dirty="0">
                <a:solidFill>
                  <a:srgbClr val="C00000"/>
                </a:solidFill>
              </a:rPr>
              <a:t>+ </a:t>
            </a:r>
            <a:r>
              <a:rPr lang="en-US" sz="1800" i="1" dirty="0">
                <a:solidFill>
                  <a:srgbClr val="C00000"/>
                </a:solidFill>
              </a:rPr>
              <a:t>y</a:t>
            </a:r>
            <a:r>
              <a:rPr lang="en-US" sz="1800" dirty="0">
                <a:solidFill>
                  <a:srgbClr val="C00000"/>
                </a:solidFill>
              </a:rPr>
              <a:t>) </a:t>
            </a:r>
            <a:r>
              <a:rPr lang="en-US" sz="1800" dirty="0"/>
              <a:t>expands  into a sum of terms that are the product of a term from each of the three sums.</a:t>
            </a:r>
            <a:endParaRPr lang="en-US" sz="1800" baseline="30000" dirty="0">
              <a:ea typeface="Cambria Math" panose="020405030504060302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Cambria Math" panose="02040503050406030204" pitchFamily="18" charset="0"/>
              </a:rPr>
              <a:t>Terms of the form </a:t>
            </a:r>
            <a:r>
              <a:rPr lang="en-US" sz="1800" i="1" dirty="0">
                <a:solidFill>
                  <a:srgbClr val="C00000"/>
                </a:solidFill>
                <a:ea typeface="Cambria Math" panose="02040503050406030204" pitchFamily="18" charset="0"/>
              </a:rPr>
              <a:t>x</a:t>
            </a:r>
            <a:r>
              <a:rPr lang="en-US" sz="18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3</a:t>
            </a:r>
            <a:r>
              <a:rPr lang="en-US" sz="1800" dirty="0">
                <a:solidFill>
                  <a:srgbClr val="C00000"/>
                </a:solidFill>
                <a:ea typeface="Cambria Math" panose="02040503050406030204" pitchFamily="18" charset="0"/>
              </a:rPr>
              <a:t>,</a:t>
            </a:r>
            <a:r>
              <a:rPr lang="en-US" sz="1800" i="1" dirty="0">
                <a:solidFill>
                  <a:srgbClr val="C00000"/>
                </a:solidFill>
                <a:ea typeface="Cambria Math" panose="02040503050406030204" pitchFamily="18" charset="0"/>
              </a:rPr>
              <a:t> x</a:t>
            </a:r>
            <a:r>
              <a:rPr lang="en-US" sz="18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2</a:t>
            </a:r>
            <a:r>
              <a:rPr lang="en-US" sz="1800" i="1" dirty="0">
                <a:solidFill>
                  <a:srgbClr val="C00000"/>
                </a:solidFill>
                <a:ea typeface="Cambria Math" panose="02040503050406030204" pitchFamily="18" charset="0"/>
              </a:rPr>
              <a:t>y</a:t>
            </a:r>
            <a:r>
              <a:rPr lang="en-US" sz="1800" dirty="0">
                <a:solidFill>
                  <a:srgbClr val="C00000"/>
                </a:solidFill>
                <a:ea typeface="Cambria Math" panose="02040503050406030204" pitchFamily="18" charset="0"/>
              </a:rPr>
              <a:t>, </a:t>
            </a:r>
            <a:r>
              <a:rPr lang="en-US" sz="1800" i="1" dirty="0">
                <a:solidFill>
                  <a:srgbClr val="C00000"/>
                </a:solidFill>
                <a:ea typeface="Cambria Math" panose="02040503050406030204" pitchFamily="18" charset="0"/>
              </a:rPr>
              <a:t>x y</a:t>
            </a:r>
            <a:r>
              <a:rPr lang="en-US" sz="18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2</a:t>
            </a:r>
            <a:r>
              <a:rPr lang="en-US" sz="1800" i="1" dirty="0">
                <a:solidFill>
                  <a:srgbClr val="C00000"/>
                </a:solidFill>
                <a:ea typeface="Cambria Math" panose="02040503050406030204" pitchFamily="18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ea typeface="Cambria Math" panose="02040503050406030204" pitchFamily="18" charset="0"/>
              </a:rPr>
              <a:t> </a:t>
            </a:r>
            <a:r>
              <a:rPr lang="en-US" sz="1800" i="1" dirty="0">
                <a:solidFill>
                  <a:srgbClr val="C00000"/>
                </a:solidFill>
                <a:ea typeface="Cambria Math" panose="02040503050406030204" pitchFamily="18" charset="0"/>
              </a:rPr>
              <a:t>y</a:t>
            </a:r>
            <a:r>
              <a:rPr lang="en-US" sz="18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3</a:t>
            </a:r>
            <a:r>
              <a:rPr lang="en-US" sz="1800" dirty="0">
                <a:solidFill>
                  <a:srgbClr val="C00000"/>
                </a:solidFill>
                <a:ea typeface="Cambria Math" panose="02040503050406030204" pitchFamily="18" charset="0"/>
              </a:rPr>
              <a:t> </a:t>
            </a:r>
            <a:r>
              <a:rPr lang="en-US" sz="1800" dirty="0">
                <a:ea typeface="Cambria Math" panose="02040503050406030204" pitchFamily="18" charset="0"/>
              </a:rPr>
              <a:t>arise. </a:t>
            </a:r>
            <a:r>
              <a:rPr lang="en-US" altLang="zh-CN" sz="1800" dirty="0">
                <a:ea typeface="Cambria Math" panose="02040503050406030204" pitchFamily="18" charset="0"/>
              </a:rPr>
              <a:t>T</a:t>
            </a:r>
            <a:r>
              <a:rPr lang="en-US" sz="1800" dirty="0">
                <a:ea typeface="Cambria Math" panose="02040503050406030204" pitchFamily="18" charset="0"/>
              </a:rPr>
              <a:t>he coefficients are as follows.</a:t>
            </a:r>
            <a:endParaRPr lang="en-US" sz="1800" dirty="0">
              <a:ea typeface="Cambria Math" panose="02040503050406030204" pitchFamily="18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a typeface="Cambria Math" panose="02040503050406030204" pitchFamily="18" charset="0"/>
              </a:rPr>
              <a:t>To obtain </a:t>
            </a:r>
            <a:r>
              <a:rPr lang="en-US" sz="1600" i="1" dirty="0">
                <a:solidFill>
                  <a:srgbClr val="C00000"/>
                </a:solidFill>
                <a:ea typeface="Cambria Math" panose="02040503050406030204" pitchFamily="18" charset="0"/>
              </a:rPr>
              <a:t>x</a:t>
            </a:r>
            <a:r>
              <a:rPr lang="en-US" sz="16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3</a:t>
            </a:r>
            <a:r>
              <a:rPr lang="en-US" sz="1600" baseline="30000" dirty="0">
                <a:ea typeface="Cambria Math" panose="02040503050406030204" pitchFamily="18" charset="0"/>
              </a:rPr>
              <a:t> </a:t>
            </a:r>
            <a:r>
              <a:rPr lang="en-US" sz="1600" dirty="0">
                <a:ea typeface="Cambria Math" panose="02040503050406030204" pitchFamily="18" charset="0"/>
              </a:rPr>
              <a:t>, an </a:t>
            </a:r>
            <a:r>
              <a:rPr lang="en-US" sz="1600" i="1" dirty="0">
                <a:ea typeface="Cambria Math" panose="02040503050406030204" pitchFamily="18" charset="0"/>
              </a:rPr>
              <a:t>x</a:t>
            </a:r>
            <a:r>
              <a:rPr lang="en-US" sz="1600" dirty="0">
                <a:ea typeface="Cambria Math" panose="02040503050406030204" pitchFamily="18" charset="0"/>
              </a:rPr>
              <a:t> must be chosen from each of the sums. There is only one way to do this. So, the coefficient of</a:t>
            </a:r>
            <a:r>
              <a:rPr lang="en-US" sz="1600" i="1" dirty="0">
                <a:ea typeface="Cambria Math" panose="02040503050406030204" pitchFamily="18" charset="0"/>
              </a:rPr>
              <a:t> </a:t>
            </a:r>
            <a:r>
              <a:rPr lang="en-US" sz="1600" i="1" dirty="0">
                <a:solidFill>
                  <a:srgbClr val="C00000"/>
                </a:solidFill>
                <a:ea typeface="Cambria Math" panose="02040503050406030204" pitchFamily="18" charset="0"/>
              </a:rPr>
              <a:t>x</a:t>
            </a:r>
            <a:r>
              <a:rPr lang="en-US" sz="16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3 </a:t>
            </a:r>
            <a:r>
              <a:rPr lang="en-US" sz="1600" dirty="0">
                <a:ea typeface="Cambria Math" panose="02040503050406030204" pitchFamily="18" charset="0"/>
              </a:rPr>
              <a:t>is 1. </a:t>
            </a:r>
            <a:endParaRPr lang="en-US" sz="1600" dirty="0">
              <a:ea typeface="Cambria Math" panose="02040503050406030204" pitchFamily="18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a typeface="Cambria Math" panose="02040503050406030204" pitchFamily="18" charset="0"/>
              </a:rPr>
              <a:t>To obtain </a:t>
            </a:r>
            <a:r>
              <a:rPr lang="en-US" sz="1600" i="1" dirty="0">
                <a:solidFill>
                  <a:srgbClr val="C00000"/>
                </a:solidFill>
                <a:ea typeface="Cambria Math" panose="02040503050406030204" pitchFamily="18" charset="0"/>
              </a:rPr>
              <a:t>x</a:t>
            </a:r>
            <a:r>
              <a:rPr lang="en-US" sz="16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2</a:t>
            </a:r>
            <a:r>
              <a:rPr lang="en-US" sz="1600" i="1" dirty="0">
                <a:solidFill>
                  <a:srgbClr val="C00000"/>
                </a:solidFill>
                <a:ea typeface="Cambria Math" panose="02040503050406030204" pitchFamily="18" charset="0"/>
              </a:rPr>
              <a:t>y</a:t>
            </a:r>
            <a:r>
              <a:rPr lang="en-US" sz="1600" dirty="0">
                <a:ea typeface="Cambria Math" panose="02040503050406030204" pitchFamily="18" charset="0"/>
              </a:rPr>
              <a:t>, an </a:t>
            </a:r>
            <a:r>
              <a:rPr lang="en-US" sz="1600" i="1" dirty="0">
                <a:solidFill>
                  <a:srgbClr val="C00000"/>
                </a:solidFill>
                <a:ea typeface="Cambria Math" panose="02040503050406030204" pitchFamily="18" charset="0"/>
              </a:rPr>
              <a:t>x</a:t>
            </a:r>
            <a:r>
              <a:rPr lang="en-US" sz="1600" dirty="0">
                <a:ea typeface="Cambria Math" panose="02040503050406030204" pitchFamily="18" charset="0"/>
              </a:rPr>
              <a:t> must be chosen from two of the sums and a </a:t>
            </a:r>
            <a:r>
              <a:rPr lang="en-US" sz="1600" i="1" dirty="0">
                <a:solidFill>
                  <a:srgbClr val="C00000"/>
                </a:solidFill>
                <a:ea typeface="Cambria Math" panose="02040503050406030204" pitchFamily="18" charset="0"/>
              </a:rPr>
              <a:t>y</a:t>
            </a:r>
            <a:r>
              <a:rPr lang="en-US" sz="1600" dirty="0">
                <a:solidFill>
                  <a:srgbClr val="C00000"/>
                </a:solidFill>
                <a:ea typeface="Cambria Math" panose="02040503050406030204" pitchFamily="18" charset="0"/>
              </a:rPr>
              <a:t> </a:t>
            </a:r>
            <a:r>
              <a:rPr lang="en-US" sz="1600" dirty="0">
                <a:ea typeface="Cambria Math" panose="02040503050406030204" pitchFamily="18" charset="0"/>
              </a:rPr>
              <a:t> from the other. There are</a:t>
            </a:r>
            <a:endParaRPr lang="en-US" sz="16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447800" y="4103124"/>
          <a:ext cx="17842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" imgW="6400800" imgH="10972800" progId="Equation.DSMT4">
                  <p:embed/>
                </p:oleObj>
              </mc:Choice>
              <mc:Fallback>
                <p:oleObj name="Equation" r:id="rId1" imgW="6400800" imgH="10972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4103124"/>
                        <a:ext cx="17842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1626220" y="4052919"/>
            <a:ext cx="4267200" cy="304800"/>
          </a:xfrm>
        </p:spPr>
        <p:txBody>
          <a:bodyPr/>
          <a:lstStyle/>
          <a:p>
            <a:pPr marL="0" lvl="1" indent="0">
              <a:buNone/>
            </a:pPr>
            <a:r>
              <a:rPr lang="en-US" sz="1600" dirty="0">
                <a:ea typeface="Cambria Math" panose="02040503050406030204" pitchFamily="18" charset="0"/>
              </a:rPr>
              <a:t>ways to do this  and so the coefficient of</a:t>
            </a:r>
            <a:r>
              <a:rPr lang="en-US" sz="1600" dirty="0">
                <a:solidFill>
                  <a:srgbClr val="C00000"/>
                </a:solidFill>
                <a:ea typeface="Cambria Math" panose="02040503050406030204" pitchFamily="18" charset="0"/>
              </a:rPr>
              <a:t> </a:t>
            </a:r>
            <a:r>
              <a:rPr lang="en-US" sz="1600" i="1" dirty="0">
                <a:solidFill>
                  <a:srgbClr val="C00000"/>
                </a:solidFill>
                <a:ea typeface="Cambria Math" panose="02040503050406030204" pitchFamily="18" charset="0"/>
              </a:rPr>
              <a:t>x</a:t>
            </a:r>
            <a:r>
              <a:rPr lang="en-US" sz="16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2</a:t>
            </a:r>
            <a:r>
              <a:rPr lang="en-US" sz="1600" i="1" dirty="0">
                <a:solidFill>
                  <a:srgbClr val="C00000"/>
                </a:solidFill>
                <a:ea typeface="Cambria Math" panose="02040503050406030204" pitchFamily="18" charset="0"/>
              </a:rPr>
              <a:t>y</a:t>
            </a:r>
            <a:r>
              <a:rPr lang="en-US" sz="1600" dirty="0">
                <a:solidFill>
                  <a:srgbClr val="C00000"/>
                </a:solidFill>
                <a:ea typeface="Cambria Math" panose="02040503050406030204" pitchFamily="18" charset="0"/>
              </a:rPr>
              <a:t> </a:t>
            </a:r>
            <a:r>
              <a:rPr lang="en-US" sz="1600" dirty="0">
                <a:ea typeface="Cambria Math" panose="02040503050406030204" pitchFamily="18" charset="0"/>
              </a:rPr>
              <a:t>is 3.</a:t>
            </a:r>
            <a:endParaRPr lang="en-US" sz="1600" dirty="0"/>
          </a:p>
        </p:txBody>
      </p:sp>
      <p:sp>
        <p:nvSpPr>
          <p:cNvPr id="5" name="Content Placeholder 5"/>
          <p:cNvSpPr>
            <a:spLocks noGrp="1"/>
          </p:cNvSpPr>
          <p:nvPr>
            <p:ph idx="14"/>
          </p:nvPr>
        </p:nvSpPr>
        <p:spPr>
          <a:xfrm>
            <a:off x="457200" y="4415936"/>
            <a:ext cx="8839200" cy="271451"/>
          </a:xfrm>
        </p:spPr>
        <p:txBody>
          <a:bodyPr/>
          <a:lstStyle/>
          <a:p>
            <a:pPr lvl="2"/>
            <a:r>
              <a:rPr lang="en-US" sz="1600" dirty="0">
                <a:ea typeface="Cambria Math" panose="02040503050406030204" pitchFamily="18" charset="0"/>
              </a:rPr>
              <a:t>To obtain </a:t>
            </a:r>
            <a:r>
              <a:rPr lang="en-US" sz="1600" i="1" dirty="0">
                <a:solidFill>
                  <a:srgbClr val="C00000"/>
                </a:solidFill>
                <a:ea typeface="Cambria Math" panose="02040503050406030204" pitchFamily="18" charset="0"/>
              </a:rPr>
              <a:t>xy</a:t>
            </a:r>
            <a:r>
              <a:rPr lang="en-US" sz="16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2</a:t>
            </a:r>
            <a:r>
              <a:rPr lang="en-US" sz="1600" dirty="0">
                <a:ea typeface="Cambria Math" panose="02040503050406030204" pitchFamily="18" charset="0"/>
              </a:rPr>
              <a:t>, an </a:t>
            </a:r>
            <a:r>
              <a:rPr lang="en-US" sz="1600" i="1" dirty="0">
                <a:solidFill>
                  <a:srgbClr val="C00000"/>
                </a:solidFill>
                <a:ea typeface="Cambria Math" panose="02040503050406030204" pitchFamily="18" charset="0"/>
              </a:rPr>
              <a:t>x</a:t>
            </a:r>
            <a:r>
              <a:rPr lang="en-US" sz="1600" dirty="0">
                <a:ea typeface="Cambria Math" panose="02040503050406030204" pitchFamily="18" charset="0"/>
              </a:rPr>
              <a:t> must be chosen from  of the sums and a </a:t>
            </a:r>
            <a:r>
              <a:rPr lang="en-US" sz="1600" i="1" dirty="0">
                <a:solidFill>
                  <a:srgbClr val="C00000"/>
                </a:solidFill>
                <a:ea typeface="Cambria Math" panose="02040503050406030204" pitchFamily="18" charset="0"/>
              </a:rPr>
              <a:t>y</a:t>
            </a:r>
            <a:r>
              <a:rPr lang="en-US" sz="1600" dirty="0">
                <a:solidFill>
                  <a:srgbClr val="C00000"/>
                </a:solidFill>
                <a:ea typeface="Cambria Math" panose="02040503050406030204" pitchFamily="18" charset="0"/>
              </a:rPr>
              <a:t> </a:t>
            </a:r>
            <a:r>
              <a:rPr lang="en-US" sz="1600" dirty="0">
                <a:ea typeface="Cambria Math" panose="02040503050406030204" pitchFamily="18" charset="0"/>
              </a:rPr>
              <a:t> from the other two . There</a:t>
            </a:r>
            <a:endParaRPr lang="en-US" sz="1600" dirty="0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752600" y="4775732"/>
          <a:ext cx="17842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6400800" imgH="10972800" progId="Equation.DSMT4">
                  <p:embed/>
                </p:oleObj>
              </mc:Choice>
              <mc:Fallback>
                <p:oleObj name="Equation" r:id="rId3" imgW="6400800" imgH="10972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4775732"/>
                        <a:ext cx="17842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7"/>
          <p:cNvSpPr>
            <a:spLocks noGrp="1"/>
          </p:cNvSpPr>
          <p:nvPr>
            <p:ph idx="15"/>
          </p:nvPr>
        </p:nvSpPr>
        <p:spPr>
          <a:xfrm>
            <a:off x="472440" y="4712643"/>
            <a:ext cx="8595360" cy="1752600"/>
          </a:xfrm>
        </p:spPr>
        <p:txBody>
          <a:bodyPr anchor="ctr"/>
          <a:lstStyle/>
          <a:p>
            <a:pPr marL="1143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a typeface="Cambria Math" panose="02040503050406030204" pitchFamily="18" charset="0"/>
              </a:rPr>
              <a:t>	    </a:t>
            </a:r>
            <a:r>
              <a:rPr lang="en-US" sz="1600" dirty="0">
                <a:ea typeface="Cambria Math" panose="02040503050406030204" pitchFamily="18" charset="0"/>
              </a:rPr>
              <a:t>	</a:t>
            </a:r>
            <a:r>
              <a:rPr lang="en-US" altLang="zh-CN" sz="1600" dirty="0">
                <a:ea typeface="Cambria Math" panose="02040503050406030204" pitchFamily="18" charset="0"/>
              </a:rPr>
              <a:t>are</a:t>
            </a:r>
            <a:r>
              <a:rPr lang="en-US" sz="1600" dirty="0">
                <a:ea typeface="Cambria Math" panose="02040503050406030204" pitchFamily="18" charset="0"/>
              </a:rPr>
              <a:t>     ways to do this  and so the coefficient of</a:t>
            </a:r>
            <a:r>
              <a:rPr lang="en-US" sz="1600" i="1" dirty="0">
                <a:ea typeface="Cambria Math" panose="02040503050406030204" pitchFamily="18" charset="0"/>
              </a:rPr>
              <a:t> </a:t>
            </a:r>
            <a:r>
              <a:rPr lang="en-US" sz="1600" i="1" dirty="0">
                <a:solidFill>
                  <a:srgbClr val="C00000"/>
                </a:solidFill>
                <a:ea typeface="Cambria Math" panose="02040503050406030204" pitchFamily="18" charset="0"/>
              </a:rPr>
              <a:t>xy</a:t>
            </a:r>
            <a:r>
              <a:rPr lang="en-US" sz="16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2</a:t>
            </a:r>
            <a:r>
              <a:rPr lang="en-US" sz="1600" dirty="0">
                <a:ea typeface="Cambria Math" panose="02040503050406030204" pitchFamily="18" charset="0"/>
              </a:rPr>
              <a:t>  is 3. </a:t>
            </a:r>
            <a:endParaRPr lang="en-US" sz="1600" dirty="0">
              <a:ea typeface="Cambria Math" panose="02040503050406030204" pitchFamily="18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a typeface="Cambria Math" panose="02040503050406030204" pitchFamily="18" charset="0"/>
              </a:rPr>
              <a:t>To obtain </a:t>
            </a:r>
            <a:r>
              <a:rPr lang="en-US" sz="1600" i="1" dirty="0">
                <a:solidFill>
                  <a:srgbClr val="C00000"/>
                </a:solidFill>
                <a:ea typeface="Cambria Math" panose="02040503050406030204" pitchFamily="18" charset="0"/>
              </a:rPr>
              <a:t>y</a:t>
            </a:r>
            <a:r>
              <a:rPr lang="en-US" sz="16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3</a:t>
            </a:r>
            <a:r>
              <a:rPr lang="en-US" sz="1600" baseline="30000" dirty="0">
                <a:ea typeface="Cambria Math" panose="02040503050406030204" pitchFamily="18" charset="0"/>
              </a:rPr>
              <a:t> </a:t>
            </a:r>
            <a:r>
              <a:rPr lang="en-US" sz="1600" dirty="0">
                <a:ea typeface="Cambria Math" panose="02040503050406030204" pitchFamily="18" charset="0"/>
              </a:rPr>
              <a:t>, a </a:t>
            </a:r>
            <a:r>
              <a:rPr lang="en-US" sz="1600" i="1" dirty="0">
                <a:solidFill>
                  <a:srgbClr val="C00000"/>
                </a:solidFill>
                <a:ea typeface="Cambria Math" panose="02040503050406030204" pitchFamily="18" charset="0"/>
              </a:rPr>
              <a:t>y</a:t>
            </a:r>
            <a:r>
              <a:rPr lang="en-US" sz="1600" dirty="0">
                <a:ea typeface="Cambria Math" panose="02040503050406030204" pitchFamily="18" charset="0"/>
              </a:rPr>
              <a:t> must be chosen from each of the sums. There is only one way to do this. So, the coefficient of</a:t>
            </a:r>
            <a:r>
              <a:rPr lang="en-US" sz="1600" i="1" dirty="0">
                <a:ea typeface="Cambria Math" panose="02040503050406030204" pitchFamily="18" charset="0"/>
              </a:rPr>
              <a:t> </a:t>
            </a:r>
            <a:r>
              <a:rPr lang="en-US" sz="1600" i="1" dirty="0">
                <a:solidFill>
                  <a:srgbClr val="C00000"/>
                </a:solidFill>
                <a:ea typeface="Cambria Math" panose="02040503050406030204" pitchFamily="18" charset="0"/>
              </a:rPr>
              <a:t>y</a:t>
            </a:r>
            <a:r>
              <a:rPr lang="en-US" sz="16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3</a:t>
            </a:r>
            <a:r>
              <a:rPr lang="en-US" sz="1600" dirty="0">
                <a:ea typeface="Cambria Math" panose="02040503050406030204" pitchFamily="18" charset="0"/>
              </a:rPr>
              <a:t>  is 1. </a:t>
            </a:r>
            <a:endParaRPr lang="en-US" sz="1600" dirty="0">
              <a:ea typeface="Cambria Math" panose="02040503050406030204" pitchFamily="18" charset="0"/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We have used a counting argument to show that 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x </a:t>
            </a:r>
            <a:r>
              <a:rPr lang="en-US" sz="2000" dirty="0">
                <a:solidFill>
                  <a:srgbClr val="C00000"/>
                </a:solidFill>
              </a:rPr>
              <a:t>+ </a:t>
            </a:r>
            <a:r>
              <a:rPr lang="en-US" sz="2000" i="1" dirty="0">
                <a:solidFill>
                  <a:srgbClr val="C00000"/>
                </a:solidFill>
              </a:rPr>
              <a:t>y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en-US" sz="20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C00000"/>
                </a:solidFill>
              </a:rPr>
              <a:t> = </a:t>
            </a:r>
            <a:r>
              <a:rPr lang="en-US" sz="2000" i="1" dirty="0">
                <a:solidFill>
                  <a:srgbClr val="C00000"/>
                </a:solidFill>
                <a:ea typeface="Cambria Math" panose="02040503050406030204" pitchFamily="18" charset="0"/>
              </a:rPr>
              <a:t>x</a:t>
            </a:r>
            <a:r>
              <a:rPr lang="en-US" sz="20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3</a:t>
            </a:r>
            <a:r>
              <a:rPr lang="en-US" sz="2000" i="1" dirty="0">
                <a:solidFill>
                  <a:srgbClr val="C00000"/>
                </a:solidFill>
              </a:rPr>
              <a:t> +  </a:t>
            </a:r>
            <a:r>
              <a:rPr lang="en-US" sz="2000" dirty="0">
                <a:solidFill>
                  <a:srgbClr val="C00000"/>
                </a:solidFill>
                <a:ea typeface="Cambria Math" panose="02040503050406030204" pitchFamily="18" charset="0"/>
              </a:rPr>
              <a:t>3</a:t>
            </a:r>
            <a:r>
              <a:rPr lang="en-US" sz="2000" i="1" dirty="0">
                <a:solidFill>
                  <a:srgbClr val="C00000"/>
                </a:solidFill>
                <a:ea typeface="Cambria Math" panose="02040503050406030204" pitchFamily="18" charset="0"/>
              </a:rPr>
              <a:t>x</a:t>
            </a:r>
            <a:r>
              <a:rPr lang="en-US" sz="20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2</a:t>
            </a:r>
            <a:r>
              <a:rPr lang="en-US" sz="2000" i="1" dirty="0">
                <a:solidFill>
                  <a:srgbClr val="C00000"/>
                </a:solidFill>
                <a:ea typeface="Cambria Math" panose="02040503050406030204" pitchFamily="18" charset="0"/>
              </a:rPr>
              <a:t>y </a:t>
            </a:r>
            <a:r>
              <a:rPr lang="en-US" sz="2000" i="1" dirty="0">
                <a:solidFill>
                  <a:srgbClr val="C00000"/>
                </a:solidFill>
              </a:rPr>
              <a:t> + </a:t>
            </a:r>
            <a:r>
              <a:rPr lang="en-US" sz="2000" dirty="0">
                <a:solidFill>
                  <a:srgbClr val="C00000"/>
                </a:solidFill>
                <a:ea typeface="Cambria Math" panose="02040503050406030204" pitchFamily="18" charset="0"/>
              </a:rPr>
              <a:t>3</a:t>
            </a:r>
            <a:r>
              <a:rPr lang="en-US" sz="2000" i="1" dirty="0">
                <a:solidFill>
                  <a:srgbClr val="C00000"/>
                </a:solidFill>
                <a:ea typeface="Cambria Math" panose="02040503050406030204" pitchFamily="18" charset="0"/>
              </a:rPr>
              <a:t>x y</a:t>
            </a:r>
            <a:r>
              <a:rPr lang="en-US" sz="20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2</a:t>
            </a:r>
            <a:r>
              <a:rPr lang="en-US" sz="2000" i="1" dirty="0">
                <a:solidFill>
                  <a:srgbClr val="C00000"/>
                </a:solidFill>
              </a:rPr>
              <a:t>  + </a:t>
            </a:r>
            <a:r>
              <a:rPr lang="en-US" sz="2000" i="1" dirty="0">
                <a:solidFill>
                  <a:srgbClr val="C00000"/>
                </a:solidFill>
                <a:ea typeface="Cambria Math" panose="02040503050406030204" pitchFamily="18" charset="0"/>
              </a:rPr>
              <a:t>y</a:t>
            </a:r>
            <a:r>
              <a:rPr lang="en-US" sz="2000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3</a:t>
            </a:r>
            <a:r>
              <a:rPr lang="en-US" sz="2000" i="1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.</a:t>
            </a:r>
            <a:endParaRPr lang="en-US" sz="2000" i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a typeface="Cambria Math" panose="02040503050406030204" pitchFamily="18" charset="0"/>
              </a:rPr>
              <a:t>Next we present the binomial theorem gives the coefficients of the terms in the expansion of 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x </a:t>
            </a:r>
            <a:r>
              <a:rPr lang="en-US" sz="2000" dirty="0">
                <a:solidFill>
                  <a:srgbClr val="C00000"/>
                </a:solidFill>
              </a:rPr>
              <a:t>+ </a:t>
            </a:r>
            <a:r>
              <a:rPr lang="en-US" sz="2000" i="1" dirty="0">
                <a:solidFill>
                  <a:srgbClr val="C00000"/>
                </a:solidFill>
              </a:rPr>
              <a:t>y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en-US" sz="2000" i="1" baseline="30000" dirty="0">
                <a:solidFill>
                  <a:srgbClr val="C00000"/>
                </a:solidFill>
                <a:ea typeface="Cambria Math" panose="02040503050406030204" pitchFamily="18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ea typeface="Cambria Math" panose="02040503050406030204" pitchFamily="18" charset="0"/>
              </a:rPr>
              <a:t> </a:t>
            </a:r>
            <a:r>
              <a:rPr lang="en-US" sz="2000" dirty="0">
                <a:ea typeface="Cambria Math" panose="02040503050406030204" pitchFamily="18" charset="0"/>
              </a:rPr>
              <a:t>.</a:t>
            </a:r>
            <a:endParaRPr lang="en-US" sz="2000" dirty="0"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Theorem</a:t>
            </a:r>
            <a:br>
              <a:rPr lang="en-US" dirty="0"/>
            </a:br>
            <a:r>
              <a:rPr lang="zh-CN" altLang="en-US" sz="4000" dirty="0"/>
              <a:t>二项式定理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Binomial Theorem</a:t>
            </a:r>
            <a:r>
              <a:rPr lang="en-US" altLang="zh-CN" dirty="0"/>
              <a:t> (</a:t>
            </a:r>
            <a:r>
              <a:rPr lang="zh-CN" altLang="en-US" dirty="0"/>
              <a:t>二项式定理</a:t>
            </a:r>
            <a:r>
              <a:rPr lang="en-US" altLang="zh-CN" dirty="0"/>
              <a:t>)</a:t>
            </a:r>
            <a:r>
              <a:rPr lang="en-US" dirty="0"/>
              <a:t>: Let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be variables, and </a:t>
            </a:r>
            <a:r>
              <a:rPr lang="en-US" i="1" dirty="0"/>
              <a:t>n</a:t>
            </a:r>
            <a:r>
              <a:rPr lang="en-US" dirty="0"/>
              <a:t> a nonnegative integer. Then:</a:t>
            </a:r>
            <a:endParaRPr lang="en-US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869156" y="2508250"/>
          <a:ext cx="74056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" imgW="106375200" imgH="10972800" progId="Equation.DSMT4">
                  <p:embed/>
                </p:oleObj>
              </mc:Choice>
              <mc:Fallback>
                <p:oleObj name="Equation" r:id="rId1" imgW="106375200" imgH="10972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9156" y="2508250"/>
                        <a:ext cx="740568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3276600"/>
            <a:ext cx="8229600" cy="24765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Proof</a:t>
            </a:r>
            <a:r>
              <a:rPr lang="en-US" dirty="0"/>
              <a:t>: We use combinatorial reasoning . The terms in the expansion of 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i="1" baseline="30000" dirty="0">
                <a:ea typeface="Cambria Math" panose="02040503050406030204" pitchFamily="18" charset="0"/>
              </a:rPr>
              <a:t>n</a:t>
            </a:r>
            <a:r>
              <a:rPr lang="en-US" dirty="0"/>
              <a:t> are of the form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ea typeface="Cambria Math" panose="02040503050406030204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baseline="30000" dirty="0"/>
              <a:t> </a:t>
            </a:r>
            <a:r>
              <a:rPr lang="en-US" dirty="0"/>
              <a:t>for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dirty="0">
                <a:ea typeface="Cambria Math" panose="02040503050406030204" pitchFamily="18" charset="0"/>
              </a:rPr>
              <a:t>0</a:t>
            </a:r>
            <a:r>
              <a:rPr lang="en-US" dirty="0"/>
              <a:t>,</a:t>
            </a:r>
            <a:r>
              <a:rPr lang="en-US" dirty="0">
                <a:ea typeface="Cambria Math" panose="02040503050406030204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ea typeface="Cambria Math" panose="02040503050406030204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/>
              <a:t>n</a:t>
            </a:r>
            <a:r>
              <a:rPr lang="en-US" dirty="0"/>
              <a:t>. To form the term 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ea typeface="Cambria Math" panose="02040503050406030204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dirty="0"/>
              <a:t>, it is necessary to choose  </a:t>
            </a:r>
            <a:r>
              <a:rPr lang="en-US" i="1" dirty="0"/>
              <a:t>n</a:t>
            </a:r>
            <a:r>
              <a:rPr lang="en-US" dirty="0">
                <a:ea typeface="Cambria Math" panose="02040503050406030204"/>
              </a:rPr>
              <a:t>−</a:t>
            </a:r>
            <a:r>
              <a:rPr lang="en-US" i="1" dirty="0"/>
              <a:t>j</a:t>
            </a:r>
            <a:r>
              <a:rPr lang="en-US" dirty="0"/>
              <a:t>  </a:t>
            </a:r>
            <a:r>
              <a:rPr lang="en-US" i="1" dirty="0"/>
              <a:t>x’</a:t>
            </a:r>
            <a:r>
              <a:rPr lang="en-US" dirty="0"/>
              <a:t>s from the </a:t>
            </a:r>
            <a:r>
              <a:rPr lang="en-US" i="1" dirty="0"/>
              <a:t>n</a:t>
            </a:r>
            <a:r>
              <a:rPr lang="en-US" dirty="0"/>
              <a:t> sums. Therefore,  the coefficient of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ea typeface="Cambria Math" panose="02040503050406030204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dirty="0"/>
              <a:t>  is</a:t>
            </a:r>
            <a:endParaRPr 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781800" y="5257800"/>
          <a:ext cx="8064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3" imgW="11582400" imgH="10972800" progId="Equation.DSMT4">
                  <p:embed/>
                </p:oleObj>
              </mc:Choice>
              <mc:Fallback>
                <p:oleObj name="Equation" r:id="rId3" imgW="11582400" imgH="10972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1800" y="5257800"/>
                        <a:ext cx="8064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5753100"/>
            <a:ext cx="2362200" cy="533400"/>
          </a:xfrm>
        </p:spPr>
        <p:txBody>
          <a:bodyPr/>
          <a:lstStyle/>
          <a:p>
            <a:r>
              <a:rPr lang="en-US" dirty="0"/>
              <a:t>which equals</a:t>
            </a:r>
            <a:endParaRPr lang="en-US" dirty="0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832100" y="5753100"/>
          <a:ext cx="5302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5" imgW="7620000" imgH="10972800" progId="Equation.DSMT4">
                  <p:embed/>
                </p:oleObj>
              </mc:Choice>
              <mc:Fallback>
                <p:oleObj name="Equation" r:id="rId5" imgW="7620000" imgH="10972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2100" y="5753100"/>
                        <a:ext cx="53022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57200" y="1371600"/>
            <a:ext cx="8458200" cy="1981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Binomial Theorem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2286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What is the coefficient of </a:t>
            </a:r>
            <a:r>
              <a:rPr lang="en-US" i="1" dirty="0"/>
              <a:t>x</a:t>
            </a:r>
            <a:r>
              <a:rPr lang="en-US" baseline="30000" dirty="0">
                <a:ea typeface="Cambria Math" panose="02040503050406030204" pitchFamily="18" charset="0"/>
              </a:rPr>
              <a:t>12</a:t>
            </a:r>
            <a:r>
              <a:rPr lang="en-US" i="1" dirty="0"/>
              <a:t>y</a:t>
            </a:r>
            <a:r>
              <a:rPr lang="en-US" baseline="30000" dirty="0">
                <a:ea typeface="Cambria Math" panose="02040503050406030204" pitchFamily="18" charset="0"/>
              </a:rPr>
              <a:t>13</a:t>
            </a:r>
            <a:r>
              <a:rPr lang="en-US" dirty="0"/>
              <a:t> in the expansion of (</a:t>
            </a:r>
            <a:r>
              <a:rPr lang="en-US" dirty="0">
                <a:ea typeface="Cambria Math" panose="02040503050406030204" pitchFamily="18" charset="0"/>
              </a:rPr>
              <a:t>2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ea typeface="Cambria Math" panose="02040503050406030204"/>
              </a:rPr>
              <a:t>−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3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baseline="30000" dirty="0">
                <a:ea typeface="Cambria Math" panose="02040503050406030204" pitchFamily="18" charset="0"/>
              </a:rPr>
              <a:t>25</a:t>
            </a:r>
            <a:r>
              <a:rPr lang="en-US" dirty="0"/>
              <a:t>?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We view the expression as (</a:t>
            </a:r>
            <a:r>
              <a:rPr lang="en-US" dirty="0">
                <a:ea typeface="Cambria Math" panose="02040503050406030204" pitchFamily="18" charset="0"/>
              </a:rPr>
              <a:t>2</a:t>
            </a:r>
            <a:r>
              <a:rPr lang="en-US" i="1" dirty="0"/>
              <a:t>x</a:t>
            </a:r>
            <a:r>
              <a:rPr lang="en-US" dirty="0"/>
              <a:t> +(</a:t>
            </a:r>
            <a:r>
              <a:rPr lang="en-US" dirty="0">
                <a:ea typeface="Cambria Math" panose="02040503050406030204"/>
              </a:rPr>
              <a:t>−</a:t>
            </a:r>
            <a:r>
              <a:rPr lang="en-US" dirty="0">
                <a:ea typeface="Cambria Math" panose="02040503050406030204" pitchFamily="18" charset="0"/>
              </a:rPr>
              <a:t>3</a:t>
            </a:r>
            <a:r>
              <a:rPr lang="en-US" i="1" dirty="0"/>
              <a:t>y)</a:t>
            </a:r>
            <a:r>
              <a:rPr lang="en-US" dirty="0"/>
              <a:t>)</a:t>
            </a:r>
            <a:r>
              <a:rPr lang="en-US" baseline="30000" dirty="0">
                <a:ea typeface="Cambria Math" panose="02040503050406030204" pitchFamily="18" charset="0"/>
              </a:rPr>
              <a:t>25</a:t>
            </a:r>
            <a:r>
              <a:rPr lang="en-US" dirty="0"/>
              <a:t>. By the binomial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3"/>
              <p:cNvSpPr txBox="1"/>
              <p:nvPr/>
            </p:nvSpPr>
            <p:spPr>
              <a:xfrm>
                <a:off x="2371725" y="3629968"/>
                <a:ext cx="4705350" cy="7620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plc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725" y="3629968"/>
                <a:ext cx="4705350" cy="762000"/>
              </a:xfrm>
              <a:prstGeom prst="rect">
                <a:avLst/>
              </a:prstGeom>
              <a:blipFill rotWithShape="1">
                <a:blip r:embed="rId1"/>
                <a:stretch>
                  <a:fillRect t="-40" b="-13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4578350"/>
            <a:ext cx="8229600" cy="1026242"/>
          </a:xfrm>
        </p:spPr>
        <p:txBody>
          <a:bodyPr/>
          <a:lstStyle/>
          <a:p>
            <a:r>
              <a:rPr lang="en-US" dirty="0">
                <a:ea typeface="Cambria Math" panose="02040503050406030204" pitchFamily="18" charset="0"/>
              </a:rPr>
              <a:t>Consequently, the coefficient of </a:t>
            </a:r>
            <a:r>
              <a:rPr lang="en-US" i="1" dirty="0">
                <a:ea typeface="Cambria Math" panose="02040503050406030204" pitchFamily="18" charset="0"/>
              </a:rPr>
              <a:t>x</a:t>
            </a:r>
            <a:r>
              <a:rPr lang="en-US" baseline="30000" dirty="0">
                <a:ea typeface="Cambria Math" panose="02040503050406030204" pitchFamily="18" charset="0"/>
              </a:rPr>
              <a:t>12</a:t>
            </a:r>
            <a:r>
              <a:rPr lang="en-US" i="1" dirty="0">
                <a:ea typeface="Cambria Math" panose="02040503050406030204" pitchFamily="18" charset="0"/>
              </a:rPr>
              <a:t>y</a:t>
            </a:r>
            <a:r>
              <a:rPr lang="en-US" baseline="30000" dirty="0">
                <a:ea typeface="Cambria Math" panose="02040503050406030204" pitchFamily="18" charset="0"/>
              </a:rPr>
              <a:t>13</a:t>
            </a:r>
            <a:r>
              <a:rPr lang="en-US" dirty="0">
                <a:ea typeface="Cambria Math" panose="02040503050406030204" pitchFamily="18" charset="0"/>
              </a:rPr>
              <a:t> in the expansion is obtained when </a:t>
            </a:r>
            <a:r>
              <a:rPr lang="en-US" i="1" dirty="0">
                <a:ea typeface="Cambria Math" panose="02040503050406030204" pitchFamily="18" charset="0"/>
              </a:rPr>
              <a:t>j</a:t>
            </a:r>
            <a:r>
              <a:rPr lang="en-US" dirty="0">
                <a:ea typeface="Cambria Math" panose="02040503050406030204" pitchFamily="18" charset="0"/>
              </a:rPr>
              <a:t> = 13.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5"/>
              <p:cNvSpPr txBox="1"/>
              <p:nvPr/>
            </p:nvSpPr>
            <p:spPr>
              <a:xfrm>
                <a:off x="2855912" y="5790974"/>
                <a:ext cx="3432175" cy="7620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912" y="5790974"/>
                <a:ext cx="3432175" cy="762000"/>
              </a:xfrm>
              <a:prstGeom prst="rect">
                <a:avLst/>
              </a:prstGeom>
              <a:blipFill rotWithShape="1">
                <a:blip r:embed="rId2"/>
                <a:stretch>
                  <a:fillRect l="-9" t="-54" r="9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Useful Identity</a:t>
            </a:r>
            <a:endParaRPr lang="en-US" sz="15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3581400" cy="473612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Corollary </a:t>
            </a:r>
            <a:r>
              <a:rPr lang="en-US" sz="2800" b="1" dirty="0">
                <a:solidFill>
                  <a:srgbClr val="C00000"/>
                </a:solidFill>
                <a:ea typeface="Cambria Math" panose="02040503050406030204" pitchFamily="18" charset="0"/>
              </a:rPr>
              <a:t>1</a:t>
            </a:r>
            <a:r>
              <a:rPr lang="en-US" sz="2800" dirty="0"/>
              <a:t>: With 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dirty="0">
                <a:ea typeface="Cambria Math" panose="02040503050406030204"/>
              </a:rPr>
              <a:t>≥</a:t>
            </a:r>
            <a:r>
              <a:rPr lang="en-US" sz="2800" dirty="0">
                <a:ea typeface="Cambria Math" panose="02040503050406030204" pitchFamily="18" charset="0"/>
              </a:rPr>
              <a:t>0,</a:t>
            </a:r>
            <a:endParaRPr lang="en-US" sz="2800" dirty="0"/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3953510" y="1185672"/>
          <a:ext cx="1325880" cy="79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1" imgW="18288000" imgH="10972800" progId="Equation.DSMT4">
                  <p:embed/>
                </p:oleObj>
              </mc:Choice>
              <mc:Fallback>
                <p:oleObj name="Equation" r:id="rId1" imgW="18288000" imgH="10972800" progId="Equation.DSMT4">
                  <p:embed/>
                  <p:pic>
                    <p:nvPicPr>
                      <p:cNvPr id="0" name="图片 112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3510" y="1185672"/>
                        <a:ext cx="1325880" cy="795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4"/>
          <p:cNvSpPr>
            <a:spLocks noGrp="1"/>
          </p:cNvSpPr>
          <p:nvPr>
            <p:ph idx="13"/>
          </p:nvPr>
        </p:nvSpPr>
        <p:spPr>
          <a:xfrm>
            <a:off x="457200" y="1905000"/>
            <a:ext cx="8305800" cy="865114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Proof</a:t>
            </a:r>
            <a:r>
              <a:rPr lang="en-US" sz="2800" dirty="0"/>
              <a:t> (</a:t>
            </a:r>
            <a:r>
              <a:rPr lang="en-US" sz="2800" i="1" dirty="0"/>
              <a:t>using binomial theorem</a:t>
            </a:r>
            <a:r>
              <a:rPr lang="en-US" sz="2800" dirty="0"/>
              <a:t>): With </a:t>
            </a:r>
            <a:r>
              <a:rPr lang="en-US" sz="2800" i="1" dirty="0"/>
              <a:t>x</a:t>
            </a:r>
            <a:r>
              <a:rPr lang="en-US" sz="2800" dirty="0"/>
              <a:t> = </a:t>
            </a:r>
            <a:r>
              <a:rPr lang="en-US" sz="2800" dirty="0">
                <a:ea typeface="Cambria Math" panose="02040503050406030204" pitchFamily="18" charset="0"/>
              </a:rPr>
              <a:t>1</a:t>
            </a:r>
            <a:r>
              <a:rPr lang="en-US" sz="2800" dirty="0"/>
              <a:t> and </a:t>
            </a:r>
            <a:r>
              <a:rPr lang="en-US" sz="2800" i="1" dirty="0"/>
              <a:t>y</a:t>
            </a:r>
            <a:r>
              <a:rPr lang="en-US" sz="2800" dirty="0"/>
              <a:t> = </a:t>
            </a:r>
            <a:r>
              <a:rPr lang="en-US" sz="2800" dirty="0">
                <a:ea typeface="Cambria Math" panose="02040503050406030204" pitchFamily="18" charset="0"/>
              </a:rPr>
              <a:t>1</a:t>
            </a:r>
            <a:r>
              <a:rPr lang="en-US" sz="2800" dirty="0"/>
              <a:t>, from the binomial theorem we see that:</a:t>
            </a:r>
            <a:endParaRPr lang="en-US" sz="2800" dirty="0"/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2550319" y="2786063"/>
          <a:ext cx="4043363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3" imgW="55778400" imgH="10972800" progId="Equation.DSMT4">
                  <p:embed/>
                </p:oleObj>
              </mc:Choice>
              <mc:Fallback>
                <p:oleObj name="Equation" r:id="rId3" imgW="55778400" imgH="10972800" progId="Equation.DSMT4">
                  <p:embed/>
                  <p:pic>
                    <p:nvPicPr>
                      <p:cNvPr id="0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0319" y="2786063"/>
                        <a:ext cx="4043363" cy="79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3504564"/>
            <a:ext cx="8305800" cy="897646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Proof</a:t>
            </a:r>
            <a:r>
              <a:rPr lang="en-US" sz="2800" dirty="0"/>
              <a:t> (</a:t>
            </a:r>
            <a:r>
              <a:rPr lang="en-US" sz="2800" i="1" dirty="0"/>
              <a:t>combinatorial</a:t>
            </a:r>
            <a:r>
              <a:rPr lang="en-US" sz="2800" dirty="0"/>
              <a:t>): Consider the subsets of a set with </a:t>
            </a:r>
            <a:r>
              <a:rPr lang="en-US" sz="2800" i="1" dirty="0"/>
              <a:t>n</a:t>
            </a:r>
            <a:r>
              <a:rPr lang="en-US" sz="2800" dirty="0"/>
              <a:t> elements. There are</a:t>
            </a:r>
            <a:endParaRPr lang="en-US" sz="2800" dirty="0"/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4480560" y="3965208"/>
          <a:ext cx="348428" cy="5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5" imgW="6705600" imgH="10972800" progId="Equation.DSMT4">
                  <p:embed/>
                </p:oleObj>
              </mc:Choice>
              <mc:Fallback>
                <p:oleObj name="Equation" r:id="rId5" imgW="6705600" imgH="109728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0560" y="3965208"/>
                        <a:ext cx="348428" cy="56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8"/>
          <p:cNvSpPr>
            <a:spLocks noGrp="1"/>
          </p:cNvSpPr>
          <p:nvPr>
            <p:ph idx="15"/>
          </p:nvPr>
        </p:nvSpPr>
        <p:spPr>
          <a:xfrm>
            <a:off x="4785360" y="3946095"/>
            <a:ext cx="4206240" cy="498622"/>
          </a:xfrm>
        </p:spPr>
        <p:txBody>
          <a:bodyPr/>
          <a:lstStyle/>
          <a:p>
            <a:r>
              <a:rPr lang="en-US" sz="2800" dirty="0"/>
              <a:t>subsets with zero elements,</a:t>
            </a:r>
            <a:endParaRPr lang="en-US" sz="2800" dirty="0"/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546548" y="4429124"/>
          <a:ext cx="348428" cy="5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7" imgW="6705600" imgH="10972800" progId="Equation.DSMT4">
                  <p:embed/>
                </p:oleObj>
              </mc:Choice>
              <mc:Fallback>
                <p:oleObj name="Equation" r:id="rId7" imgW="6705600" imgH="109728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548" y="4429124"/>
                        <a:ext cx="348428" cy="56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0"/>
          <p:cNvSpPr>
            <a:spLocks noGrp="1"/>
          </p:cNvSpPr>
          <p:nvPr>
            <p:ph idx="16"/>
          </p:nvPr>
        </p:nvSpPr>
        <p:spPr>
          <a:xfrm>
            <a:off x="894976" y="4447050"/>
            <a:ext cx="2838824" cy="478692"/>
          </a:xfrm>
        </p:spPr>
        <p:txBody>
          <a:bodyPr/>
          <a:lstStyle/>
          <a:p>
            <a:r>
              <a:rPr lang="en-US" sz="2800" dirty="0"/>
              <a:t>with one element,</a:t>
            </a:r>
            <a:endParaRPr lang="en-US" sz="2800" dirty="0"/>
          </a:p>
        </p:txBody>
      </p:sp>
      <p:graphicFrame>
        <p:nvGraphicFramePr>
          <p:cNvPr id="24" name="Object 11"/>
          <p:cNvGraphicFramePr>
            <a:graphicFrameLocks noChangeAspect="1"/>
          </p:cNvGraphicFramePr>
          <p:nvPr/>
        </p:nvGraphicFramePr>
        <p:xfrm>
          <a:off x="3690172" y="4454524"/>
          <a:ext cx="348428" cy="5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9" imgW="6705600" imgH="10972800" progId="Equation.DSMT4">
                  <p:embed/>
                </p:oleObj>
              </mc:Choice>
              <mc:Fallback>
                <p:oleObj name="Equation" r:id="rId9" imgW="6705600" imgH="109728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90172" y="4454524"/>
                        <a:ext cx="348428" cy="56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12"/>
          <p:cNvSpPr>
            <a:spLocks noGrp="1"/>
          </p:cNvSpPr>
          <p:nvPr>
            <p:ph idx="17"/>
          </p:nvPr>
        </p:nvSpPr>
        <p:spPr>
          <a:xfrm>
            <a:off x="4038600" y="4454524"/>
            <a:ext cx="4038600" cy="493932"/>
          </a:xfrm>
        </p:spPr>
        <p:txBody>
          <a:bodyPr/>
          <a:lstStyle/>
          <a:p>
            <a:r>
              <a:rPr lang="en-US" sz="2800" dirty="0"/>
              <a:t>with two elements, …, and</a:t>
            </a:r>
            <a:endParaRPr lang="en-US" sz="2800" dirty="0"/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8033572" y="4429124"/>
          <a:ext cx="348428" cy="5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11" imgW="6705600" imgH="10972800" progId="Equation.DSMT4">
                  <p:embed/>
                </p:oleObj>
              </mc:Choice>
              <mc:Fallback>
                <p:oleObj name="Equation" r:id="rId11" imgW="6705600" imgH="109728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33572" y="4429124"/>
                        <a:ext cx="348428" cy="56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4"/>
          <p:cNvSpPr>
            <a:spLocks noGrp="1"/>
          </p:cNvSpPr>
          <p:nvPr>
            <p:ph idx="20"/>
          </p:nvPr>
        </p:nvSpPr>
        <p:spPr>
          <a:xfrm>
            <a:off x="457200" y="5030860"/>
            <a:ext cx="6553200" cy="496204"/>
          </a:xfrm>
        </p:spPr>
        <p:txBody>
          <a:bodyPr/>
          <a:lstStyle/>
          <a:p>
            <a:r>
              <a:rPr lang="en-US" sz="2800" dirty="0"/>
              <a:t>with </a:t>
            </a:r>
            <a:r>
              <a:rPr lang="en-US" sz="2800" i="1" dirty="0"/>
              <a:t>n</a:t>
            </a:r>
            <a:r>
              <a:rPr lang="en-US" sz="2800" dirty="0"/>
              <a:t> elements. Therefore the total is</a:t>
            </a:r>
            <a:endParaRPr lang="en-US" sz="2800" dirty="0"/>
          </a:p>
        </p:txBody>
      </p:sp>
      <p:graphicFrame>
        <p:nvGraphicFramePr>
          <p:cNvPr id="26" name="Object 15"/>
          <p:cNvGraphicFramePr>
            <a:graphicFrameLocks noChangeAspect="1"/>
          </p:cNvGraphicFramePr>
          <p:nvPr/>
        </p:nvGraphicFramePr>
        <p:xfrm>
          <a:off x="6230938" y="4961047"/>
          <a:ext cx="8413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3" imgW="11582400" imgH="10972800" progId="Equation.DSMT4">
                  <p:embed/>
                </p:oleObj>
              </mc:Choice>
              <mc:Fallback>
                <p:oleObj name="Equation" r:id="rId13" imgW="11582400" imgH="10972800" progId="Equation.DSMT4">
                  <p:embed/>
                  <p:pic>
                    <p:nvPicPr>
                      <p:cNvPr id="0" name="Object 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30938" y="4961047"/>
                        <a:ext cx="84137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6"/>
          <p:cNvSpPr>
            <a:spLocks noGrp="1"/>
          </p:cNvSpPr>
          <p:nvPr>
            <p:ph idx="21"/>
          </p:nvPr>
        </p:nvSpPr>
        <p:spPr>
          <a:xfrm>
            <a:off x="469900" y="5572124"/>
            <a:ext cx="8293100" cy="904240"/>
          </a:xfrm>
        </p:spPr>
        <p:txBody>
          <a:bodyPr/>
          <a:lstStyle/>
          <a:p>
            <a:r>
              <a:rPr lang="en-US" sz="2800" dirty="0"/>
              <a:t>Since, we know that a set with </a:t>
            </a:r>
            <a:r>
              <a:rPr lang="en-US" sz="2800" i="1" dirty="0"/>
              <a:t>n</a:t>
            </a:r>
            <a:br>
              <a:rPr lang="en-US" sz="2800" dirty="0"/>
            </a:br>
            <a:r>
              <a:rPr lang="en-US" sz="2800" dirty="0"/>
              <a:t>elements has </a:t>
            </a:r>
            <a:r>
              <a:rPr lang="en-US" sz="2800" dirty="0">
                <a:ea typeface="Cambria Math" panose="02040503050406030204" pitchFamily="18" charset="0"/>
              </a:rPr>
              <a:t>2</a:t>
            </a:r>
            <a:r>
              <a:rPr lang="en-US" sz="2800" i="1" baseline="30000" dirty="0"/>
              <a:t>n</a:t>
            </a:r>
            <a:r>
              <a:rPr lang="en-US" sz="2800" dirty="0"/>
              <a:t> subsets, we conclude:</a:t>
            </a:r>
            <a:endParaRPr lang="en-US" sz="2800" dirty="0"/>
          </a:p>
        </p:txBody>
      </p:sp>
      <p:graphicFrame>
        <p:nvGraphicFramePr>
          <p:cNvPr id="27" name="Object 17"/>
          <p:cNvGraphicFramePr>
            <a:graphicFrameLocks noChangeAspect="1"/>
          </p:cNvGraphicFramePr>
          <p:nvPr/>
        </p:nvGraphicFramePr>
        <p:xfrm>
          <a:off x="6207125" y="5834062"/>
          <a:ext cx="132873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5" imgW="18288000" imgH="10972800" progId="Equation.DSMT4">
                  <p:embed/>
                </p:oleObj>
              </mc:Choice>
              <mc:Fallback>
                <p:oleObj name="Equation" r:id="rId15" imgW="18288000" imgH="10972800" progId="Equation.DSMT4">
                  <p:embed/>
                  <p:pic>
                    <p:nvPicPr>
                      <p:cNvPr id="0" name="Object 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07125" y="5834062"/>
                        <a:ext cx="1328738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Identity </a:t>
            </a:r>
            <a:br>
              <a:rPr lang="en-US" dirty="0"/>
            </a:br>
            <a:r>
              <a:rPr lang="zh-CN" altLang="en-US" sz="3600" dirty="0"/>
              <a:t>帕斯卡恒等式</a:t>
            </a:r>
            <a:endParaRPr lang="en-US" b="1" dirty="0"/>
          </a:p>
        </p:txBody>
      </p:sp>
      <p:pic>
        <p:nvPicPr>
          <p:cNvPr id="23" name="Picture 2" descr="A portrait of Blaise Pascal.&#10;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2755" y="116184"/>
            <a:ext cx="1230630" cy="14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7666164" y="1564878"/>
            <a:ext cx="1543812" cy="64008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Blaise Pascal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(</a:t>
            </a:r>
            <a:r>
              <a:rPr lang="en-US" sz="2000" dirty="0">
                <a:ea typeface="Cambria Math" panose="02040503050406030204" pitchFamily="18" charset="0"/>
              </a:rPr>
              <a:t>1623-1662</a:t>
            </a:r>
            <a:r>
              <a:rPr lang="en-US" sz="2000" dirty="0"/>
              <a:t>)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1295399"/>
            <a:ext cx="5797709" cy="852803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Pascal’s Identity</a:t>
            </a:r>
            <a:r>
              <a:rPr lang="en-US" sz="2400" dirty="0"/>
              <a:t>: If </a:t>
            </a:r>
            <a:r>
              <a:rPr lang="en-US" sz="2400" i="1" dirty="0"/>
              <a:t>n</a:t>
            </a:r>
            <a:r>
              <a:rPr lang="en-US" sz="2400" dirty="0"/>
              <a:t> and </a:t>
            </a:r>
            <a:r>
              <a:rPr lang="en-US" sz="2400" i="1" dirty="0"/>
              <a:t>k</a:t>
            </a:r>
            <a:r>
              <a:rPr lang="en-US" sz="2400" dirty="0"/>
              <a:t>  are integers with</a:t>
            </a:r>
            <a:br>
              <a:rPr lang="en-US" sz="2400" dirty="0"/>
            </a:b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ea typeface="Cambria Math" panose="02040503050406030204"/>
              </a:rPr>
              <a:t>≥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en-US" sz="2400" dirty="0">
                <a:ea typeface="Cambria Math" panose="02040503050406030204"/>
              </a:rPr>
              <a:t>≥</a:t>
            </a:r>
            <a:r>
              <a:rPr lang="en-US" sz="2400" dirty="0"/>
              <a:t> </a:t>
            </a:r>
            <a:r>
              <a:rPr lang="en-US" sz="2400" dirty="0">
                <a:ea typeface="Cambria Math" panose="02040503050406030204" pitchFamily="18" charset="0"/>
              </a:rPr>
              <a:t>0</a:t>
            </a:r>
            <a:r>
              <a:rPr lang="en-US" sz="2400" dirty="0"/>
              <a:t>, then</a:t>
            </a:r>
            <a:endParaRPr lang="en-US" sz="2400" dirty="0"/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/>
        </p:nvGraphicFramePr>
        <p:xfrm>
          <a:off x="3686969" y="1698625"/>
          <a:ext cx="17700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2" imgW="34137600" imgH="10972800" progId="Equation.DSMT4">
                  <p:embed/>
                </p:oleObj>
              </mc:Choice>
              <mc:Fallback>
                <p:oleObj name="Equation" r:id="rId2" imgW="34137600" imgH="10972800" progId="Equation.DSMT4">
                  <p:embed/>
                  <p:pic>
                    <p:nvPicPr>
                      <p:cNvPr id="0" name="Object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86969" y="1698625"/>
                        <a:ext cx="1770063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6"/>
          <p:cNvSpPr>
            <a:spLocks noGrp="1"/>
          </p:cNvSpPr>
          <p:nvPr>
            <p:ph idx="15"/>
          </p:nvPr>
        </p:nvSpPr>
        <p:spPr>
          <a:xfrm>
            <a:off x="523240" y="2179002"/>
            <a:ext cx="8479790" cy="731520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Proof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i="1" dirty="0"/>
              <a:t>combinatorial</a:t>
            </a:r>
            <a:r>
              <a:rPr lang="en-US" sz="2400" dirty="0"/>
              <a:t>): Let </a:t>
            </a:r>
            <a:r>
              <a:rPr lang="en-US" sz="2400" i="1" dirty="0"/>
              <a:t>T</a:t>
            </a:r>
            <a:r>
              <a:rPr lang="en-US" sz="2400" dirty="0"/>
              <a:t> be a set where |</a:t>
            </a:r>
            <a:r>
              <a:rPr lang="en-US" sz="2400" i="1" dirty="0"/>
              <a:t>T</a:t>
            </a:r>
            <a:r>
              <a:rPr lang="en-US" altLang="zh-CN" sz="2400" dirty="0"/>
              <a:t>|</a:t>
            </a:r>
            <a:r>
              <a:rPr lang="en-US" sz="2400" dirty="0"/>
              <a:t>= </a:t>
            </a:r>
            <a:r>
              <a:rPr lang="en-US" sz="2400" i="1" dirty="0"/>
              <a:t>n</a:t>
            </a:r>
            <a:r>
              <a:rPr lang="en-US" sz="2400" dirty="0"/>
              <a:t> + </a:t>
            </a:r>
            <a:r>
              <a:rPr lang="en-US" sz="2400" dirty="0">
                <a:ea typeface="Cambria Math" panose="02040503050406030204" pitchFamily="18" charset="0"/>
              </a:rPr>
              <a:t>1,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ea typeface="Cambria Math" panose="02040503050406030204"/>
              </a:rPr>
              <a:t>∊</a:t>
            </a:r>
            <a:r>
              <a:rPr lang="en-US" sz="2400" i="1" dirty="0"/>
              <a:t>T</a:t>
            </a:r>
            <a:r>
              <a:rPr lang="en-US" sz="2400" dirty="0"/>
              <a:t>, and </a:t>
            </a:r>
            <a:r>
              <a:rPr lang="en-US" sz="2400" i="1" dirty="0"/>
              <a:t>S</a:t>
            </a:r>
            <a:r>
              <a:rPr lang="en-US" sz="2400" dirty="0"/>
              <a:t> =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>
                <a:ea typeface="Cambria Math" panose="02040503050406030204"/>
              </a:rPr>
              <a:t>−</a:t>
            </a:r>
            <a:r>
              <a:rPr lang="en-US" sz="2400" dirty="0"/>
              <a:t> {a}. There are</a:t>
            </a:r>
            <a:endParaRPr lang="en-US" sz="2400" dirty="0"/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3013075" y="2554287"/>
          <a:ext cx="5683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4" imgW="10972800" imgH="10972800" progId="Equation.DSMT4">
                  <p:embed/>
                </p:oleObj>
              </mc:Choice>
              <mc:Fallback>
                <p:oleObj name="Equation" r:id="rId4" imgW="10972800" imgH="10972800" progId="Equation.DSMT4">
                  <p:embed/>
                  <p:pic>
                    <p:nvPicPr>
                      <p:cNvPr id="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13075" y="2554287"/>
                        <a:ext cx="56832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8"/>
          <p:cNvSpPr>
            <a:spLocks noGrp="1"/>
          </p:cNvSpPr>
          <p:nvPr>
            <p:ph idx="16"/>
          </p:nvPr>
        </p:nvSpPr>
        <p:spPr>
          <a:xfrm>
            <a:off x="3506788" y="2603182"/>
            <a:ext cx="5496242" cy="429260"/>
          </a:xfrm>
        </p:spPr>
        <p:txBody>
          <a:bodyPr/>
          <a:lstStyle/>
          <a:p>
            <a:r>
              <a:rPr lang="en-US" sz="2400" dirty="0"/>
              <a:t>subsets of </a:t>
            </a:r>
            <a:r>
              <a:rPr lang="en-US" sz="2400" i="1" dirty="0"/>
              <a:t>T</a:t>
            </a:r>
            <a:r>
              <a:rPr lang="en-US" sz="2400" dirty="0"/>
              <a:t> containing </a:t>
            </a:r>
            <a:r>
              <a:rPr lang="en-US" sz="2400" i="1" dirty="0"/>
              <a:t>k</a:t>
            </a:r>
            <a:r>
              <a:rPr lang="en-US" sz="2400" dirty="0"/>
              <a:t> elements.</a:t>
            </a:r>
            <a:endParaRPr lang="en-US" sz="2400" dirty="0"/>
          </a:p>
        </p:txBody>
      </p:sp>
      <p:sp>
        <p:nvSpPr>
          <p:cNvPr id="8" name="Content Placeholder 9"/>
          <p:cNvSpPr>
            <a:spLocks noGrp="1"/>
          </p:cNvSpPr>
          <p:nvPr>
            <p:ph idx="17"/>
          </p:nvPr>
        </p:nvSpPr>
        <p:spPr>
          <a:xfrm>
            <a:off x="457200" y="3002280"/>
            <a:ext cx="8545830" cy="1417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Each of these subsets either:</a:t>
            </a:r>
            <a:endParaRPr lang="en-US" sz="2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contains </a:t>
            </a:r>
            <a:r>
              <a:rPr lang="en-US" sz="2200" i="1" dirty="0"/>
              <a:t>a</a:t>
            </a:r>
            <a:r>
              <a:rPr lang="en-US" sz="2200" dirty="0"/>
              <a:t> with </a:t>
            </a:r>
            <a:r>
              <a:rPr lang="en-US" sz="2200" i="1" dirty="0"/>
              <a:t>k</a:t>
            </a:r>
            <a:r>
              <a:rPr lang="en-US" sz="2200" dirty="0">
                <a:ea typeface="Cambria Math" panose="02040503050406030204"/>
              </a:rPr>
              <a:t> −</a:t>
            </a:r>
            <a:r>
              <a:rPr lang="en-US" sz="2200" dirty="0"/>
              <a:t> </a:t>
            </a:r>
            <a:r>
              <a:rPr lang="en-US" sz="2200" dirty="0">
                <a:ea typeface="Cambria Math" panose="02040503050406030204" pitchFamily="18" charset="0"/>
              </a:rPr>
              <a:t>1</a:t>
            </a:r>
            <a:r>
              <a:rPr lang="en-US" sz="2200" dirty="0"/>
              <a:t> other elements, or </a:t>
            </a:r>
            <a:endParaRPr lang="en-US" sz="22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contains </a:t>
            </a:r>
            <a:r>
              <a:rPr lang="en-US" sz="2200" i="1" dirty="0"/>
              <a:t>k</a:t>
            </a:r>
            <a:r>
              <a:rPr lang="en-US" sz="2200" dirty="0"/>
              <a:t> elements of </a:t>
            </a:r>
            <a:r>
              <a:rPr lang="en-US" sz="2200" i="1" dirty="0"/>
              <a:t>S</a:t>
            </a:r>
            <a:r>
              <a:rPr lang="en-US" sz="2200" dirty="0"/>
              <a:t> and not </a:t>
            </a:r>
            <a:r>
              <a:rPr lang="en-US" sz="2200" i="1" dirty="0"/>
              <a:t>a</a:t>
            </a:r>
            <a:r>
              <a:rPr lang="en-US" sz="2200" dirty="0"/>
              <a:t>.</a:t>
            </a:r>
            <a:endParaRPr lang="en-US" sz="2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</a:t>
            </a:r>
            <a:r>
              <a:rPr lang="en-US" sz="2400" dirty="0"/>
              <a:t>There are</a:t>
            </a:r>
            <a:endParaRPr lang="en-US" sz="2400" dirty="0"/>
          </a:p>
        </p:txBody>
      </p:sp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990600" y="4449602"/>
          <a:ext cx="5683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6" imgW="10972800" imgH="10972800" progId="Equation.DSMT4">
                  <p:embed/>
                </p:oleObj>
              </mc:Choice>
              <mc:Fallback>
                <p:oleObj name="Equation" r:id="rId6" imgW="10972800" imgH="10972800" progId="Equation.DSMT4">
                  <p:embed/>
                  <p:pic>
                    <p:nvPicPr>
                      <p:cNvPr id="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4449602"/>
                        <a:ext cx="56832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1"/>
          <p:cNvSpPr>
            <a:spLocks noGrp="1"/>
          </p:cNvSpPr>
          <p:nvPr>
            <p:ph idx="20"/>
          </p:nvPr>
        </p:nvSpPr>
        <p:spPr>
          <a:xfrm>
            <a:off x="457200" y="4495800"/>
            <a:ext cx="8545830" cy="731520"/>
          </a:xfrm>
        </p:spPr>
        <p:txBody>
          <a:bodyPr/>
          <a:lstStyle/>
          <a:p>
            <a:pPr lvl="1"/>
            <a:r>
              <a:rPr lang="en-US" sz="2200" dirty="0">
                <a:ea typeface="Cambria Math" panose="02040503050406030204" pitchFamily="18" charset="0"/>
              </a:rPr>
              <a:t>         subsets of </a:t>
            </a:r>
            <a:r>
              <a:rPr lang="en-US" sz="2200" i="1" dirty="0">
                <a:ea typeface="Cambria Math" panose="02040503050406030204" pitchFamily="18" charset="0"/>
              </a:rPr>
              <a:t>k</a:t>
            </a:r>
            <a:r>
              <a:rPr lang="en-US" sz="2200" dirty="0">
                <a:ea typeface="Cambria Math" panose="02040503050406030204" pitchFamily="18" charset="0"/>
              </a:rPr>
              <a:t> elements that contain </a:t>
            </a:r>
            <a:r>
              <a:rPr lang="en-US" sz="2200" i="1" dirty="0">
                <a:ea typeface="Cambria Math" panose="02040503050406030204" pitchFamily="18" charset="0"/>
              </a:rPr>
              <a:t>a</a:t>
            </a:r>
            <a:r>
              <a:rPr lang="en-US" sz="2200" dirty="0">
                <a:ea typeface="Cambria Math" panose="02040503050406030204" pitchFamily="18" charset="0"/>
              </a:rPr>
              <a:t>, since there are</a:t>
            </a:r>
            <a:endParaRPr lang="en-US" sz="2200" dirty="0"/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7538593" y="4465798"/>
          <a:ext cx="5683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8" imgW="10972800" imgH="10972800" progId="Equation.DSMT4">
                  <p:embed/>
                </p:oleObj>
              </mc:Choice>
              <mc:Fallback>
                <p:oleObj name="Equation" r:id="rId8" imgW="10972800" imgH="10972800" progId="Equation.DSMT4">
                  <p:embed/>
                  <p:pic>
                    <p:nvPicPr>
                      <p:cNvPr id="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38593" y="4465798"/>
                        <a:ext cx="56832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3"/>
          <p:cNvSpPr>
            <a:spLocks noGrp="1"/>
          </p:cNvSpPr>
          <p:nvPr>
            <p:ph idx="21"/>
          </p:nvPr>
        </p:nvSpPr>
        <p:spPr>
          <a:xfrm>
            <a:off x="990600" y="4876800"/>
            <a:ext cx="3957320" cy="381000"/>
          </a:xfrm>
        </p:spPr>
        <p:txBody>
          <a:bodyPr/>
          <a:lstStyle/>
          <a:p>
            <a:r>
              <a:rPr lang="en-US" sz="2200" dirty="0"/>
              <a:t>subsets of   </a:t>
            </a:r>
            <a:r>
              <a:rPr lang="en-US" sz="2200" i="1" dirty="0"/>
              <a:t>k</a:t>
            </a:r>
            <a:r>
              <a:rPr lang="en-US" sz="2200" dirty="0">
                <a:ea typeface="Cambria Math" panose="02040503050406030204"/>
              </a:rPr>
              <a:t> −</a:t>
            </a:r>
            <a:r>
              <a:rPr lang="en-US" sz="2200" dirty="0"/>
              <a:t> </a:t>
            </a:r>
            <a:r>
              <a:rPr lang="en-US" sz="2200" dirty="0">
                <a:ea typeface="Cambria Math" panose="02040503050406030204" pitchFamily="18" charset="0"/>
              </a:rPr>
              <a:t>1 elements of </a:t>
            </a:r>
            <a:r>
              <a:rPr lang="en-US" sz="2200" i="1" dirty="0">
                <a:ea typeface="Cambria Math" panose="02040503050406030204" pitchFamily="18" charset="0"/>
              </a:rPr>
              <a:t>S</a:t>
            </a:r>
            <a:r>
              <a:rPr lang="en-US" sz="2200" dirty="0">
                <a:ea typeface="Cambria Math" panose="02040503050406030204" pitchFamily="18" charset="0"/>
              </a:rPr>
              <a:t>,</a:t>
            </a:r>
            <a:endParaRPr lang="en-US" sz="2200" dirty="0"/>
          </a:p>
        </p:txBody>
      </p:sp>
      <p:graphicFrame>
        <p:nvGraphicFramePr>
          <p:cNvPr id="27" name="Object 14"/>
          <p:cNvGraphicFramePr>
            <a:graphicFrameLocks noChangeAspect="1"/>
          </p:cNvGraphicFramePr>
          <p:nvPr/>
        </p:nvGraphicFramePr>
        <p:xfrm>
          <a:off x="990600" y="5257800"/>
          <a:ext cx="3476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9" imgW="6705600" imgH="10972800" progId="Equation.DSMT4">
                  <p:embed/>
                </p:oleObj>
              </mc:Choice>
              <mc:Fallback>
                <p:oleObj name="Equation" r:id="rId9" imgW="6705600" imgH="10972800" progId="Equation.DSMT4">
                  <p:embed/>
                  <p:pic>
                    <p:nvPicPr>
                      <p:cNvPr id="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5257800"/>
                        <a:ext cx="347662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5"/>
          <p:cNvSpPr>
            <a:spLocks noGrp="1"/>
          </p:cNvSpPr>
          <p:nvPr>
            <p:ph idx="22"/>
          </p:nvPr>
        </p:nvSpPr>
        <p:spPr>
          <a:xfrm>
            <a:off x="457200" y="5303361"/>
            <a:ext cx="8581898" cy="411797"/>
          </a:xfrm>
        </p:spPr>
        <p:txBody>
          <a:bodyPr/>
          <a:lstStyle/>
          <a:p>
            <a:pPr lvl="1"/>
            <a:r>
              <a:rPr lang="en-US" sz="2200" dirty="0">
                <a:ea typeface="Cambria Math" panose="02040503050406030204" pitchFamily="18" charset="0"/>
              </a:rPr>
              <a:t>     subsets of </a:t>
            </a:r>
            <a:r>
              <a:rPr lang="en-US" sz="2200" i="1" dirty="0">
                <a:ea typeface="Cambria Math" panose="02040503050406030204" pitchFamily="18" charset="0"/>
              </a:rPr>
              <a:t>k</a:t>
            </a:r>
            <a:r>
              <a:rPr lang="en-US" sz="2200" dirty="0">
                <a:ea typeface="Cambria Math" panose="02040503050406030204" pitchFamily="18" charset="0"/>
              </a:rPr>
              <a:t> elements of </a:t>
            </a:r>
            <a:r>
              <a:rPr lang="en-US" sz="2200" i="1" dirty="0">
                <a:ea typeface="Cambria Math" panose="02040503050406030204" pitchFamily="18" charset="0"/>
              </a:rPr>
              <a:t>T</a:t>
            </a:r>
            <a:r>
              <a:rPr lang="en-US" sz="2200" dirty="0">
                <a:ea typeface="Cambria Math" panose="02040503050406030204" pitchFamily="18" charset="0"/>
              </a:rPr>
              <a:t> that do not contain </a:t>
            </a:r>
            <a:r>
              <a:rPr lang="en-US" sz="2200" i="1" dirty="0">
                <a:ea typeface="Cambria Math" panose="02040503050406030204" pitchFamily="18" charset="0"/>
              </a:rPr>
              <a:t>a</a:t>
            </a:r>
            <a:r>
              <a:rPr lang="en-US" sz="2200" dirty="0">
                <a:ea typeface="Cambria Math" panose="02040503050406030204" pitchFamily="18" charset="0"/>
              </a:rPr>
              <a:t>, because there are</a:t>
            </a:r>
            <a:endParaRPr lang="en-US" sz="2200" dirty="0"/>
          </a:p>
        </p:txBody>
      </p:sp>
      <p:graphicFrame>
        <p:nvGraphicFramePr>
          <p:cNvPr id="28" name="Object 16"/>
          <p:cNvGraphicFramePr>
            <a:graphicFrameLocks noChangeAspect="1"/>
          </p:cNvGraphicFramePr>
          <p:nvPr/>
        </p:nvGraphicFramePr>
        <p:xfrm>
          <a:off x="990600" y="5791200"/>
          <a:ext cx="3476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11" imgW="6705600" imgH="10972800" progId="Equation.DSMT4">
                  <p:embed/>
                </p:oleObj>
              </mc:Choice>
              <mc:Fallback>
                <p:oleObj name="Equation" r:id="rId11" imgW="6705600" imgH="10972800" progId="Equation.DSMT4">
                  <p:embed/>
                  <p:pic>
                    <p:nvPicPr>
                      <p:cNvPr id="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5791200"/>
                        <a:ext cx="347662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7"/>
          <p:cNvSpPr>
            <a:spLocks noGrp="1"/>
          </p:cNvSpPr>
          <p:nvPr>
            <p:ph idx="23"/>
          </p:nvPr>
        </p:nvSpPr>
        <p:spPr>
          <a:xfrm>
            <a:off x="1338262" y="5806440"/>
            <a:ext cx="3261360" cy="396240"/>
          </a:xfrm>
        </p:spPr>
        <p:txBody>
          <a:bodyPr/>
          <a:lstStyle/>
          <a:p>
            <a:pPr marL="0" lvl="1" indent="0">
              <a:buClrTx/>
              <a:buNone/>
            </a:pPr>
            <a:r>
              <a:rPr lang="en-US" sz="2200" dirty="0">
                <a:ea typeface="Cambria Math" panose="02040503050406030204" pitchFamily="18" charset="0"/>
              </a:rPr>
              <a:t>subsets of k elements of S.</a:t>
            </a:r>
            <a:endParaRPr lang="en-US" sz="2200" dirty="0">
              <a:ea typeface="Cambria Math" panose="02040503050406030204" pitchFamily="18" charset="0"/>
            </a:endParaRPr>
          </a:p>
        </p:txBody>
      </p:sp>
      <p:sp>
        <p:nvSpPr>
          <p:cNvPr id="14" name="Content Placeholder 18"/>
          <p:cNvSpPr>
            <a:spLocks noGrp="1"/>
          </p:cNvSpPr>
          <p:nvPr>
            <p:ph idx="24"/>
          </p:nvPr>
        </p:nvSpPr>
        <p:spPr>
          <a:xfrm>
            <a:off x="3492975" y="6283643"/>
            <a:ext cx="1104425" cy="325121"/>
          </a:xfrm>
        </p:spPr>
        <p:txBody>
          <a:bodyPr anchor="ctr"/>
          <a:lstStyle/>
          <a:p>
            <a:r>
              <a:rPr lang="en-US" sz="2200" dirty="0">
                <a:ea typeface="Cambria Math" panose="02040503050406030204" pitchFamily="18" charset="0"/>
              </a:rPr>
              <a:t>Hence,</a:t>
            </a:r>
            <a:endParaRPr lang="en-US" sz="2200" dirty="0"/>
          </a:p>
        </p:txBody>
      </p:sp>
      <p:graphicFrame>
        <p:nvGraphicFramePr>
          <p:cNvPr id="29" name="Object 19"/>
          <p:cNvGraphicFramePr>
            <a:graphicFrameLocks noChangeAspect="1"/>
          </p:cNvGraphicFramePr>
          <p:nvPr/>
        </p:nvGraphicFramePr>
        <p:xfrm>
          <a:off x="4532471" y="6038851"/>
          <a:ext cx="17224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12" imgW="33223200" imgH="10972800" progId="Equation.DSMT4">
                  <p:embed/>
                </p:oleObj>
              </mc:Choice>
              <mc:Fallback>
                <p:oleObj name="Equation" r:id="rId12" imgW="33223200" imgH="10972800" progId="Equation.DSMT4">
                  <p:embed/>
                  <p:pic>
                    <p:nvPicPr>
                      <p:cNvPr id="0" name="Object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32471" y="6038851"/>
                        <a:ext cx="1722438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0"/>
          <p:cNvSpPr>
            <a:spLocks noGrp="1"/>
          </p:cNvSpPr>
          <p:nvPr>
            <p:ph idx="25"/>
          </p:nvPr>
        </p:nvSpPr>
        <p:spPr>
          <a:xfrm>
            <a:off x="6629400" y="5857241"/>
            <a:ext cx="2373630" cy="751523"/>
          </a:xfrm>
        </p:spPr>
        <p:txBody>
          <a:bodyPr/>
          <a:lstStyle/>
          <a:p>
            <a:r>
              <a:rPr lang="en-US" sz="2200" i="1" dirty="0"/>
              <a:t>See Exercise </a:t>
            </a:r>
            <a:r>
              <a:rPr lang="en-US" sz="2200" dirty="0">
                <a:ea typeface="Cambria Math" panose="02040503050406030204" pitchFamily="18" charset="0"/>
              </a:rPr>
              <a:t>19</a:t>
            </a:r>
            <a:r>
              <a:rPr lang="en-US" sz="2200" dirty="0"/>
              <a:t> </a:t>
            </a:r>
            <a:r>
              <a:rPr lang="en-US" sz="2200" i="1" dirty="0"/>
              <a:t>for an algebraic proof.</a:t>
            </a:r>
            <a:endParaRPr lang="en-US" sz="2200" i="1" dirty="0"/>
          </a:p>
        </p:txBody>
      </p:sp>
      <p:sp>
        <p:nvSpPr>
          <p:cNvPr id="22" name="矩形 21"/>
          <p:cNvSpPr/>
          <p:nvPr/>
        </p:nvSpPr>
        <p:spPr>
          <a:xfrm>
            <a:off x="457200" y="1371600"/>
            <a:ext cx="7002018" cy="918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Triangle </a:t>
            </a:r>
            <a:r>
              <a:rPr lang="zh-CN" altLang="en-US" dirty="0"/>
              <a:t>帕斯卡三角形</a:t>
            </a:r>
            <a:endParaRPr lang="en-US" sz="1500" dirty="0"/>
          </a:p>
        </p:txBody>
      </p:sp>
      <p:pic>
        <p:nvPicPr>
          <p:cNvPr id="9" name="Picture 2" descr="Two Pascal's triangles.&#10;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1400" y="1524000"/>
            <a:ext cx="5029200" cy="313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524000"/>
            <a:ext cx="3048000" cy="1752600"/>
          </a:xfrm>
          <a:ln>
            <a:solidFill>
              <a:srgbClr val="14AAE1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/>
              <a:t>n</a:t>
            </a:r>
            <a:r>
              <a:rPr lang="en-US" sz="2400" dirty="0"/>
              <a:t>th row in the triangle consists of the binomial coefficients</a:t>
            </a:r>
            <a:endParaRPr lang="en-US" sz="2400" dirty="0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33400" y="2743200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2" imgW="7924800" imgH="10972800" progId="Equation.DSMT4">
                  <p:embed/>
                </p:oleObj>
              </mc:Choice>
              <mc:Fallback>
                <p:oleObj name="Equation" r:id="rId2" imgW="7924800" imgH="10972800" progId="Equation.DSMT4">
                  <p:embed/>
                  <p:pic>
                    <p:nvPicPr>
                      <p:cNvPr id="0" name="图片 133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2743200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5"/>
          <p:cNvSpPr>
            <a:spLocks noGrp="1"/>
          </p:cNvSpPr>
          <p:nvPr>
            <p:ph idx="14"/>
          </p:nvPr>
        </p:nvSpPr>
        <p:spPr>
          <a:xfrm>
            <a:off x="939800" y="2724150"/>
            <a:ext cx="1752600" cy="457200"/>
          </a:xfrm>
        </p:spPr>
        <p:txBody>
          <a:bodyPr/>
          <a:lstStyle/>
          <a:p>
            <a:r>
              <a:rPr lang="en-US" sz="2400" i="1" dirty="0"/>
              <a:t>k</a:t>
            </a:r>
            <a:r>
              <a:rPr lang="en-US" sz="2400" dirty="0"/>
              <a:t> = </a:t>
            </a:r>
            <a:r>
              <a:rPr lang="en-US" sz="2400" dirty="0">
                <a:ea typeface="Cambria Math" panose="02040503050406030204" pitchFamily="18" charset="0"/>
              </a:rPr>
              <a:t>0</a:t>
            </a:r>
            <a:r>
              <a:rPr lang="en-US" sz="2400" dirty="0"/>
              <a:t>,</a:t>
            </a:r>
            <a:r>
              <a:rPr lang="en-US" sz="2400" dirty="0">
                <a:ea typeface="Cambria Math" panose="02040503050406030204" pitchFamily="18" charset="0"/>
              </a:rPr>
              <a:t>1</a:t>
            </a:r>
            <a:r>
              <a:rPr lang="en-US" sz="2400" dirty="0"/>
              <a:t>,….,</a:t>
            </a:r>
            <a:r>
              <a:rPr lang="en-US" sz="2400" i="1" dirty="0"/>
              <a:t>n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11" name="Content Placeholder 6"/>
          <p:cNvSpPr>
            <a:spLocks noGrp="1"/>
          </p:cNvSpPr>
          <p:nvPr>
            <p:ph idx="15"/>
          </p:nvPr>
        </p:nvSpPr>
        <p:spPr>
          <a:xfrm>
            <a:off x="457200" y="4876800"/>
            <a:ext cx="8229600" cy="1143000"/>
          </a:xfrm>
          <a:ln>
            <a:solidFill>
              <a:srgbClr val="14AAE1"/>
            </a:solidFill>
          </a:ln>
        </p:spPr>
        <p:txBody>
          <a:bodyPr/>
          <a:lstStyle/>
          <a:p>
            <a:r>
              <a:rPr lang="en-US" sz="2400" dirty="0"/>
              <a:t>By Pascal’s identity, adding two </a:t>
            </a:r>
            <a:r>
              <a:rPr lang="en-US" sz="2400"/>
              <a:t>adjacent binomial </a:t>
            </a:r>
            <a:r>
              <a:rPr lang="en-US" sz="2400" dirty="0"/>
              <a:t>coefficients results is the  binomial coefficient in the next row between these two coefficients.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1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Product Rule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Sum Rule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Subtraction Rule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Division Rule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Examples, Examples, and Examples</a:t>
            </a:r>
            <a:br>
              <a:rPr lang="en-US" dirty="0"/>
            </a:br>
            <a:r>
              <a:rPr lang="en-US" dirty="0"/>
              <a:t>Tree Diagrams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Generalized Permutations and Combinations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6.5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5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Permutations with Repetition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Combinations with Repetition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Permutations with Indistinguishable Objects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Distributing Objects into Boxes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Repetition</a:t>
            </a:r>
            <a:br>
              <a:rPr lang="en-US" dirty="0"/>
            </a:br>
            <a:r>
              <a:rPr lang="zh-CN" altLang="en-US" sz="4000" dirty="0"/>
              <a:t>有重复的排列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Theorem </a:t>
            </a:r>
            <a:r>
              <a:rPr lang="en-US" sz="2800" b="1" dirty="0">
                <a:solidFill>
                  <a:srgbClr val="C00000"/>
                </a:solidFill>
                <a:ea typeface="Cambria Math" panose="02040503050406030204" pitchFamily="18" charset="0"/>
              </a:rPr>
              <a:t>1</a:t>
            </a:r>
            <a:r>
              <a:rPr lang="en-US" sz="2800" dirty="0"/>
              <a:t>: The number of </a:t>
            </a:r>
            <a:r>
              <a:rPr lang="en-US" sz="2800" i="1" dirty="0"/>
              <a:t>r</a:t>
            </a:r>
            <a:r>
              <a:rPr lang="en-US" sz="2800" dirty="0"/>
              <a:t>-permutations of a set of </a:t>
            </a:r>
            <a:r>
              <a:rPr lang="en-US" sz="2800" i="1" dirty="0"/>
              <a:t>n</a:t>
            </a:r>
            <a:r>
              <a:rPr lang="en-US" sz="2800" dirty="0"/>
              <a:t> objects with repetition allowed is </a:t>
            </a:r>
            <a:r>
              <a:rPr lang="en-US" sz="2800" i="1" dirty="0" err="1"/>
              <a:t>n</a:t>
            </a:r>
            <a:r>
              <a:rPr lang="en-US" sz="2800" i="1" baseline="30000" dirty="0" err="1"/>
              <a:t>r</a:t>
            </a:r>
            <a:r>
              <a:rPr lang="en-US" sz="2800" dirty="0"/>
              <a:t>.</a:t>
            </a: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Proof</a:t>
            </a:r>
            <a:r>
              <a:rPr lang="en-US" sz="2800" dirty="0"/>
              <a:t>: There are </a:t>
            </a:r>
            <a:r>
              <a:rPr lang="en-US" sz="2800" i="1" dirty="0"/>
              <a:t>n</a:t>
            </a:r>
            <a:r>
              <a:rPr lang="en-US" sz="2800" dirty="0"/>
              <a:t> ways to select an element of the set for each of the </a:t>
            </a:r>
            <a:r>
              <a:rPr lang="en-US" sz="2800" i="1" dirty="0"/>
              <a:t>r</a:t>
            </a:r>
            <a:r>
              <a:rPr lang="en-US" sz="2800" dirty="0"/>
              <a:t> positions in the </a:t>
            </a:r>
            <a:r>
              <a:rPr lang="en-US" sz="2800" i="1" dirty="0"/>
              <a:t>r</a:t>
            </a:r>
            <a:r>
              <a:rPr lang="en-US" sz="2800" dirty="0"/>
              <a:t>-permutation when repetition is allowed. Hence, by the product rule there are </a:t>
            </a:r>
            <a:r>
              <a:rPr lang="en-US" sz="2800" i="1" dirty="0" err="1"/>
              <a:t>n</a:t>
            </a:r>
            <a:r>
              <a:rPr lang="en-US" sz="2800" i="1" baseline="30000" dirty="0" err="1"/>
              <a:t>r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-permutations with repetition.</a:t>
            </a: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Example</a:t>
            </a:r>
            <a:r>
              <a:rPr lang="en-US" sz="2800" dirty="0"/>
              <a:t>: How many strings of length </a:t>
            </a:r>
            <a:r>
              <a:rPr lang="en-US" sz="2800" i="1" dirty="0"/>
              <a:t>r</a:t>
            </a:r>
            <a:r>
              <a:rPr lang="en-US" sz="2800" dirty="0"/>
              <a:t> can be formed from the uppercase letters of the English alphabet?</a:t>
            </a: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Solution</a:t>
            </a:r>
            <a:r>
              <a:rPr lang="en-US" sz="2800" dirty="0"/>
              <a:t>: The number of such strings is 26</a:t>
            </a:r>
            <a:r>
              <a:rPr lang="en-US" sz="2800" i="1" baseline="40000" dirty="0"/>
              <a:t>r</a:t>
            </a:r>
            <a:r>
              <a:rPr lang="en-US" sz="2800" dirty="0"/>
              <a:t>, which is the number of </a:t>
            </a:r>
            <a:r>
              <a:rPr lang="en-US" sz="2800" i="1" dirty="0"/>
              <a:t>r</a:t>
            </a:r>
            <a:r>
              <a:rPr lang="en-US" sz="2800" dirty="0"/>
              <a:t>-permutations of a set with </a:t>
            </a:r>
            <a:r>
              <a:rPr lang="en-US" sz="2800" dirty="0">
                <a:ea typeface="Cambria Math" panose="02040503050406030204" pitchFamily="18" charset="0"/>
              </a:rPr>
              <a:t>26</a:t>
            </a:r>
            <a:r>
              <a:rPr lang="en-US" sz="2800" dirty="0"/>
              <a:t> elements.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57200" y="1371600"/>
            <a:ext cx="8458200" cy="838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with Repetition</a:t>
            </a:r>
            <a:br>
              <a:rPr lang="en-US" dirty="0"/>
            </a:br>
            <a:r>
              <a:rPr lang="zh-CN" altLang="en-US" sz="4000" dirty="0"/>
              <a:t>有重复的组合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3048000"/>
          </a:xfrm>
        </p:spPr>
        <p:txBody>
          <a:bodyPr/>
          <a:lstStyle/>
          <a:p>
            <a:r>
              <a:rPr lang="en-US" sz="3000" b="1" dirty="0">
                <a:solidFill>
                  <a:srgbClr val="C00000"/>
                </a:solidFill>
              </a:rPr>
              <a:t>Example</a:t>
            </a:r>
            <a:r>
              <a:rPr lang="en-US" sz="3000" dirty="0"/>
              <a:t>: How many ways are there to select five bills (</a:t>
            </a:r>
            <a:r>
              <a:rPr lang="zh-CN" altLang="en-US" sz="3000" dirty="0"/>
              <a:t>纸币</a:t>
            </a:r>
            <a:r>
              <a:rPr lang="en-US" sz="3000" dirty="0"/>
              <a:t>) from a box containing  at least five of each of the following denominations (</a:t>
            </a:r>
            <a:r>
              <a:rPr lang="zh-CN" altLang="en-US" sz="3000" dirty="0"/>
              <a:t>面额</a:t>
            </a:r>
            <a:r>
              <a:rPr lang="en-US" sz="3000" dirty="0"/>
              <a:t>): $1, $2, $5, $10, $20, $50, and $100? </a:t>
            </a:r>
            <a:endParaRPr lang="en-US" sz="3000" dirty="0"/>
          </a:p>
          <a:p>
            <a:r>
              <a:rPr lang="en-US" sz="3000" b="1" dirty="0">
                <a:solidFill>
                  <a:srgbClr val="C00000"/>
                </a:solidFill>
              </a:rPr>
              <a:t>Solution</a:t>
            </a:r>
            <a:r>
              <a:rPr lang="en-US" sz="3000" dirty="0"/>
              <a:t>: Place the selected bills in the appropriate position of a cash box illustrated below:</a:t>
            </a:r>
            <a:endParaRPr lang="en-US" sz="3000" dirty="0"/>
          </a:p>
        </p:txBody>
      </p:sp>
      <p:pic>
        <p:nvPicPr>
          <p:cNvPr id="7" name="Picture 3" descr="Cash box with seven separate compartments. The bills from the left to the right are. 100, 50, 20. 10, 5, 2, and 1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4523874"/>
            <a:ext cx="5486400" cy="187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 with Repetition</a:t>
            </a:r>
            <a:br>
              <a:rPr lang="en-US" altLang="zh-CN" dirty="0"/>
            </a:br>
            <a:r>
              <a:rPr lang="zh-CN" altLang="en-US" sz="4000" dirty="0"/>
              <a:t>有重复的组合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162800" cy="3810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Some possible ways of placing the five bills:</a:t>
            </a: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/>
              <a:t>The number of ways to</a:t>
            </a:r>
            <a:br>
              <a:rPr lang="en-US" sz="2800" dirty="0"/>
            </a:br>
            <a:r>
              <a:rPr lang="en-US" sz="2800" dirty="0"/>
              <a:t>select five bills corresponds</a:t>
            </a:r>
            <a:br>
              <a:rPr lang="en-US" sz="2800" dirty="0"/>
            </a:br>
            <a:r>
              <a:rPr lang="en-US" sz="2800" dirty="0"/>
              <a:t>to the number of ways to </a:t>
            </a:r>
            <a:r>
              <a:rPr lang="en-US" altLang="zh-CN" sz="2800" dirty="0"/>
              <a:t>arrange</a:t>
            </a:r>
            <a:br>
              <a:rPr lang="en-US" sz="2800" dirty="0"/>
            </a:br>
            <a:r>
              <a:rPr lang="en-US" sz="2800" dirty="0"/>
              <a:t>six bars (</a:t>
            </a:r>
            <a:r>
              <a:rPr lang="zh-CN" altLang="en-US" sz="2800" dirty="0"/>
              <a:t>隔板</a:t>
            </a:r>
            <a:r>
              <a:rPr lang="en-US" sz="2800" dirty="0"/>
              <a:t>) and five stars</a:t>
            </a:r>
            <a:br>
              <a:rPr lang="en-US" sz="2800" dirty="0"/>
            </a:br>
            <a:r>
              <a:rPr lang="en-US" sz="2800" dirty="0"/>
              <a:t>in a row. </a:t>
            </a: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/>
              <a:t>This is the number of unordered</a:t>
            </a:r>
            <a:br>
              <a:rPr lang="en-US" sz="2800" dirty="0"/>
            </a:br>
            <a:r>
              <a:rPr lang="en-US" sz="2800" dirty="0"/>
              <a:t>selections of 5 objects from a set of 11. Hence, there are</a:t>
            </a:r>
            <a:endParaRPr lang="en-US" sz="2800" dirty="0"/>
          </a:p>
        </p:txBody>
      </p:sp>
      <p:pic>
        <p:nvPicPr>
          <p:cNvPr id="7" name="Picture 3" descr="Illustration of three ways to select five bills from a cash box described above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1806358"/>
            <a:ext cx="3505200" cy="220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124200" y="5105400"/>
          <a:ext cx="2895600" cy="85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2" imgW="32004000" imgH="9448800" progId="Equation.DSMT4">
                  <p:embed/>
                </p:oleObj>
              </mc:Choice>
              <mc:Fallback>
                <p:oleObj name="Equation" r:id="rId2" imgW="32004000" imgH="9448800" progId="Equation.DSMT4">
                  <p:embed/>
                  <p:pic>
                    <p:nvPicPr>
                      <p:cNvPr id="0" name="图片 1433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4200" y="5105400"/>
                        <a:ext cx="2895600" cy="854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4"/>
          </p:nvPr>
        </p:nvSpPr>
        <p:spPr>
          <a:xfrm>
            <a:off x="457200" y="5867400"/>
            <a:ext cx="7315200" cy="533400"/>
          </a:xfrm>
        </p:spPr>
        <p:txBody>
          <a:bodyPr/>
          <a:lstStyle/>
          <a:p>
            <a:r>
              <a:rPr lang="en-US" sz="2800" dirty="0"/>
              <a:t>ways to choose five bills with seven types of bills.</a:t>
            </a:r>
            <a:endParaRPr lang="en-US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 with Repetition</a:t>
            </a:r>
            <a:br>
              <a:rPr lang="en-US" altLang="zh-CN" dirty="0"/>
            </a:br>
            <a:r>
              <a:rPr lang="zh-CN" altLang="en-US" sz="4000" dirty="0"/>
              <a:t>有重复的组合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C00000"/>
                </a:solidFill>
              </a:rPr>
              <a:t>Theorem 2</a:t>
            </a:r>
            <a:r>
              <a:rPr lang="en-US" sz="2600" dirty="0"/>
              <a:t>: The number </a:t>
            </a:r>
            <a:r>
              <a:rPr lang="en-US" altLang="zh-CN" sz="2600" dirty="0"/>
              <a:t>o</a:t>
            </a:r>
            <a:r>
              <a:rPr lang="en-US" sz="2600" dirty="0"/>
              <a:t>f </a:t>
            </a:r>
            <a:r>
              <a:rPr lang="en-US" sz="2600" i="1" dirty="0"/>
              <a:t>r</a:t>
            </a:r>
            <a:r>
              <a:rPr lang="en-US" sz="2600" dirty="0"/>
              <a:t>-combinations from a set with </a:t>
            </a:r>
            <a:r>
              <a:rPr lang="en-US" sz="2600" i="1" dirty="0"/>
              <a:t>n</a:t>
            </a:r>
            <a:r>
              <a:rPr lang="en-US" sz="2600" dirty="0"/>
              <a:t> elements when repetition of elements is allowed is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3"/>
              <p:cNvSpPr txBox="1"/>
              <p:nvPr/>
            </p:nvSpPr>
            <p:spPr>
              <a:xfrm>
                <a:off x="2057400" y="2198688"/>
                <a:ext cx="5029200" cy="59531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198688"/>
                <a:ext cx="5029200" cy="595312"/>
              </a:xfrm>
              <a:prstGeom prst="rect">
                <a:avLst/>
              </a:prstGeom>
              <a:blipFill rotWithShape="1">
                <a:blip r:embed="rId1"/>
                <a:stretch>
                  <a:fillRect t="-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4"/>
          <p:cNvSpPr>
            <a:spLocks noGrp="1"/>
          </p:cNvSpPr>
          <p:nvPr>
            <p:ph idx="13"/>
          </p:nvPr>
        </p:nvSpPr>
        <p:spPr>
          <a:xfrm>
            <a:off x="457200" y="2819400"/>
            <a:ext cx="8534400" cy="3733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Proof</a:t>
            </a:r>
            <a:r>
              <a:rPr lang="en-US" sz="2600" dirty="0"/>
              <a:t>: Each </a:t>
            </a:r>
            <a:r>
              <a:rPr lang="en-US" sz="2600" i="1" dirty="0"/>
              <a:t>r</a:t>
            </a:r>
            <a:r>
              <a:rPr lang="en-US" sz="2600" dirty="0"/>
              <a:t>-combination of a set with </a:t>
            </a:r>
            <a:r>
              <a:rPr lang="en-US" sz="2600" i="1" dirty="0"/>
              <a:t>n</a:t>
            </a:r>
            <a:r>
              <a:rPr lang="en-US" sz="2600" dirty="0"/>
              <a:t> elements with repetition allowed can be represented by a list of </a:t>
            </a:r>
            <a:r>
              <a:rPr lang="en-US" sz="2600" i="1" dirty="0"/>
              <a:t>n –</a:t>
            </a:r>
            <a:r>
              <a:rPr lang="en-US" sz="2600" dirty="0"/>
              <a:t>1 bars and </a:t>
            </a:r>
            <a:r>
              <a:rPr lang="en-US" sz="2600" i="1" dirty="0"/>
              <a:t>r</a:t>
            </a:r>
            <a:r>
              <a:rPr lang="en-US" sz="2600" dirty="0"/>
              <a:t> stars. The bars mark the </a:t>
            </a:r>
            <a:r>
              <a:rPr lang="en-US" sz="2600" i="1" dirty="0"/>
              <a:t>n</a:t>
            </a:r>
            <a:r>
              <a:rPr lang="en-US" sz="2600" dirty="0"/>
              <a:t> cells containing a star for each time the </a:t>
            </a:r>
            <a:r>
              <a:rPr lang="en-US" sz="2600" i="1" dirty="0" err="1"/>
              <a:t>i</a:t>
            </a:r>
            <a:r>
              <a:rPr lang="en-US" sz="2600" dirty="0" err="1"/>
              <a:t>th</a:t>
            </a:r>
            <a:r>
              <a:rPr lang="en-US" sz="2600" dirty="0"/>
              <a:t> element of the set occurs in the combination.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The number of such lists is </a:t>
            </a:r>
            <a:r>
              <a:rPr lang="en-US" sz="2600" i="1" dirty="0"/>
              <a:t>C</a:t>
            </a:r>
            <a:r>
              <a:rPr lang="en-US" sz="2600" dirty="0"/>
              <a:t>(</a:t>
            </a:r>
            <a:r>
              <a:rPr lang="en-US" sz="2600" i="1" dirty="0"/>
              <a:t>n + r – </a:t>
            </a:r>
            <a:r>
              <a:rPr lang="en-US" sz="2600" dirty="0"/>
              <a:t>1</a:t>
            </a:r>
            <a:r>
              <a:rPr lang="en-US" sz="2600" i="1" dirty="0"/>
              <a:t>, r</a:t>
            </a:r>
            <a:r>
              <a:rPr lang="en-US" sz="2600" dirty="0"/>
              <a:t>)</a:t>
            </a:r>
            <a:r>
              <a:rPr lang="en-US" sz="2600" i="1" dirty="0"/>
              <a:t>, </a:t>
            </a:r>
            <a:r>
              <a:rPr lang="en-US" sz="2600" dirty="0"/>
              <a:t>because each list is a choice of the </a:t>
            </a:r>
            <a:r>
              <a:rPr lang="en-US" sz="2600" i="1" dirty="0"/>
              <a:t>r</a:t>
            </a:r>
            <a:r>
              <a:rPr lang="en-US" sz="2600" dirty="0"/>
              <a:t> positions to place the stars, from the total of </a:t>
            </a:r>
            <a:r>
              <a:rPr lang="en-US" sz="2600" i="1" dirty="0"/>
              <a:t>n + r – </a:t>
            </a:r>
            <a:r>
              <a:rPr lang="en-US" sz="2600" dirty="0"/>
              <a:t>1</a:t>
            </a:r>
            <a:r>
              <a:rPr lang="en-US" sz="2600" i="1" dirty="0"/>
              <a:t>  </a:t>
            </a:r>
            <a:r>
              <a:rPr lang="en-US" sz="2600" dirty="0"/>
              <a:t>positions to place the stars and the bars. This is also equal to </a:t>
            </a:r>
            <a:r>
              <a:rPr lang="en-US" sz="2600" i="1" dirty="0"/>
              <a:t>C</a:t>
            </a:r>
            <a:r>
              <a:rPr lang="en-US" sz="2600" dirty="0"/>
              <a:t>(</a:t>
            </a:r>
            <a:r>
              <a:rPr lang="en-US" sz="2600" i="1" dirty="0"/>
              <a:t>n + r – </a:t>
            </a:r>
            <a:r>
              <a:rPr lang="en-US" sz="2600" dirty="0"/>
              <a:t>1</a:t>
            </a:r>
            <a:r>
              <a:rPr lang="en-US" sz="2600" i="1" dirty="0"/>
              <a:t>, n –</a:t>
            </a:r>
            <a:r>
              <a:rPr lang="en-US" sz="2600" dirty="0"/>
              <a:t>1), which is the number of ways to place the</a:t>
            </a:r>
            <a:r>
              <a:rPr lang="en-US" sz="2600" i="1" dirty="0"/>
              <a:t> n –</a:t>
            </a:r>
            <a:r>
              <a:rPr lang="en-US" sz="2600" dirty="0"/>
              <a:t>1 bars.</a:t>
            </a:r>
            <a:endParaRPr 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457200" y="1371600"/>
            <a:ext cx="8458200" cy="1371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 with Repetition</a:t>
            </a:r>
            <a:br>
              <a:rPr lang="en-US" altLang="zh-CN" dirty="0"/>
            </a:br>
            <a:r>
              <a:rPr lang="zh-CN" altLang="en-US" sz="4000" dirty="0"/>
              <a:t>有重复的组合</a:t>
            </a:r>
            <a:endParaRPr lang="en-US" sz="1500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600" y="464673"/>
            <a:ext cx="1899794" cy="144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/>
          <p:cNvSpPr>
            <a:spLocks noGrp="1"/>
          </p:cNvSpPr>
          <p:nvPr>
            <p:ph idx="13"/>
          </p:nvPr>
        </p:nvSpPr>
        <p:spPr>
          <a:xfrm>
            <a:off x="457200" y="1295400"/>
            <a:ext cx="8458200" cy="315966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Suppose that a cookie (</a:t>
            </a:r>
            <a:r>
              <a:rPr lang="zh-CN" altLang="en-US" dirty="0"/>
              <a:t>饼干</a:t>
            </a:r>
            <a:r>
              <a:rPr lang="en-US" dirty="0"/>
              <a:t>)</a:t>
            </a:r>
            <a:br>
              <a:rPr lang="en-US" dirty="0"/>
            </a:br>
            <a:r>
              <a:rPr lang="en-US" altLang="zh-CN" dirty="0"/>
              <a:t>shop </a:t>
            </a:r>
            <a:r>
              <a:rPr lang="en-US" dirty="0"/>
              <a:t>has </a:t>
            </a:r>
            <a:r>
              <a:rPr lang="en-US" dirty="0">
                <a:solidFill>
                  <a:srgbClr val="C00000"/>
                </a:solidFill>
              </a:rPr>
              <a:t>four different kinds </a:t>
            </a:r>
            <a:r>
              <a:rPr lang="en-US" dirty="0"/>
              <a:t>of cookies. How</a:t>
            </a:r>
            <a:br>
              <a:rPr lang="en-US" dirty="0"/>
            </a:br>
            <a:r>
              <a:rPr lang="en-US" dirty="0"/>
              <a:t>many different ways can six cookies be chosen? 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The number of ways to choose six cookies is the number of  </a:t>
            </a:r>
            <a:r>
              <a:rPr lang="en-US" dirty="0">
                <a:solidFill>
                  <a:srgbClr val="C00000"/>
                </a:solidFill>
                <a:ea typeface="Cambria Math" panose="02040503050406030204" pitchFamily="18" charset="0"/>
              </a:rPr>
              <a:t>6</a:t>
            </a:r>
            <a:r>
              <a:rPr lang="en-US" dirty="0">
                <a:solidFill>
                  <a:srgbClr val="C00000"/>
                </a:solidFill>
              </a:rPr>
              <a:t>-combinations</a:t>
            </a:r>
            <a:r>
              <a:rPr lang="en-US" dirty="0"/>
              <a:t> of a set with </a:t>
            </a:r>
            <a:r>
              <a:rPr lang="en-US" dirty="0">
                <a:solidFill>
                  <a:srgbClr val="C00000"/>
                </a:solidFill>
              </a:rPr>
              <a:t>four elements</a:t>
            </a:r>
            <a:r>
              <a:rPr lang="en-US" dirty="0"/>
              <a:t>. By Theorem </a:t>
            </a:r>
            <a:r>
              <a:rPr lang="en-US" dirty="0">
                <a:ea typeface="Cambria Math" panose="02040503050406030204" pitchFamily="18" charset="0"/>
              </a:rPr>
              <a:t>2 </a:t>
            </a:r>
            <a:endParaRPr lang="en-US" dirty="0">
              <a:ea typeface="Cambria Math" panose="02040503050406030204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476500" y="4578630"/>
          <a:ext cx="4191000" cy="86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2" imgW="46024800" imgH="9448800" progId="Equation.DSMT4">
                  <p:embed/>
                </p:oleObj>
              </mc:Choice>
              <mc:Fallback>
                <p:oleObj name="Equation" r:id="rId2" imgW="46024800" imgH="9448800" progId="Equation.DSMT4">
                  <p:embed/>
                  <p:pic>
                    <p:nvPicPr>
                      <p:cNvPr id="0" name="图片 1536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6500" y="4578630"/>
                        <a:ext cx="4191000" cy="860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4"/>
          </p:nvPr>
        </p:nvSpPr>
        <p:spPr>
          <a:xfrm>
            <a:off x="457200" y="5486400"/>
            <a:ext cx="8229600" cy="990600"/>
          </a:xfrm>
        </p:spPr>
        <p:txBody>
          <a:bodyPr/>
          <a:lstStyle/>
          <a:p>
            <a:r>
              <a:rPr lang="en-US" dirty="0">
                <a:ea typeface="Cambria Math" panose="02040503050406030204" pitchFamily="18" charset="0"/>
              </a:rPr>
              <a:t>is the number of ways to choose six cookies from the four kinds.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Summarizing the Formulas for Counting Permutations and Combinations with and without Repetition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752600"/>
            <a:ext cx="7543800" cy="457200"/>
          </a:xfrm>
          <a:solidFill>
            <a:srgbClr val="E1F3FF"/>
          </a:solidFill>
          <a:ln w="28575">
            <a:solidFill>
              <a:srgbClr val="14AAE1"/>
            </a:solidFill>
          </a:ln>
        </p:spPr>
        <p:txBody>
          <a:bodyPr/>
          <a:lstStyle/>
          <a:p>
            <a:r>
              <a:rPr lang="en-US" sz="2000" b="1" dirty="0"/>
              <a:t>TABLE 1 </a:t>
            </a:r>
            <a:r>
              <a:rPr lang="en-US" sz="2000" dirty="0"/>
              <a:t>Combinations and Permutations With and Without Repetition.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0100" y="2209800"/>
          <a:ext cx="75438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483064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Repetition Allowed?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Formula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50736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-permutations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-combinations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-permutations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-combinations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712100" y="2705004"/>
          <a:ext cx="761940" cy="66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" imgW="12192000" imgH="10668000" progId="Equation.DSMT4">
                  <p:embed/>
                </p:oleObj>
              </mc:Choice>
              <mc:Fallback>
                <p:oleObj name="Equation" r:id="rId1" imgW="12192000" imgH="10668000" progId="Equation.DSMT4">
                  <p:embed/>
                  <p:pic>
                    <p:nvPicPr>
                      <p:cNvPr id="0" name="图片 163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12100" y="2705004"/>
                        <a:ext cx="761940" cy="66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648600" y="3481250"/>
          <a:ext cx="952020" cy="66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15240000" imgH="10668000" progId="Equation.DSMT4">
                  <p:embed/>
                </p:oleObj>
              </mc:Choice>
              <mc:Fallback>
                <p:oleObj name="Equation" r:id="rId3" imgW="15240000" imgH="10668000" progId="Equation.DSMT4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8600" y="3481250"/>
                        <a:ext cx="952020" cy="66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10400" y="4521169"/>
          <a:ext cx="2662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5" imgW="4267200" imgH="4876800" progId="Equation.DSMT4">
                  <p:embed/>
                </p:oleObj>
              </mc:Choice>
              <mc:Fallback>
                <p:oleObj name="Equation" r:id="rId5" imgW="4267200" imgH="4876800" progId="Equation.DSMT4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10400" y="4521169"/>
                        <a:ext cx="2662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648600" y="5199288"/>
          <a:ext cx="1047600" cy="70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7" imgW="16764000" imgH="11277600" progId="Equation.DSMT4">
                  <p:embed/>
                </p:oleObj>
              </mc:Choice>
              <mc:Fallback>
                <p:oleObj name="Equation" r:id="rId7" imgW="16764000" imgH="11277600" progId="Equation.DSMT4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48600" y="5199288"/>
                        <a:ext cx="1047600" cy="70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Indistinguishable Objects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 pitchFamily="34" charset="0"/>
              </a:rPr>
              <a:t>具有不可区别对象的排列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191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</a:rPr>
              <a:t>Example</a:t>
            </a:r>
            <a:r>
              <a:rPr lang="en-US" sz="2400" dirty="0"/>
              <a:t>: How many different strings can be made by reordering the letters of the word </a:t>
            </a:r>
            <a:r>
              <a:rPr lang="en-US" sz="2400" i="1" dirty="0"/>
              <a:t>SUCCESS</a:t>
            </a:r>
            <a:r>
              <a:rPr lang="en-US" sz="2400" dirty="0"/>
              <a:t>.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</a:rPr>
              <a:t>Solution</a:t>
            </a:r>
            <a:r>
              <a:rPr lang="en-US" sz="2400" dirty="0"/>
              <a:t>: There are seven possible positions for the three </a:t>
            </a:r>
            <a:r>
              <a:rPr lang="en-US" sz="2400" dirty="0" err="1"/>
              <a:t>Ss</a:t>
            </a:r>
            <a:r>
              <a:rPr lang="en-US" sz="2400" dirty="0"/>
              <a:t>, two Cs, one U, and one E. </a:t>
            </a:r>
            <a:endParaRPr lang="en-US" sz="2400" dirty="0"/>
          </a:p>
          <a:p>
            <a:pPr lvl="1">
              <a:spcBef>
                <a:spcPts val="0"/>
              </a:spcBef>
            </a:pPr>
            <a:r>
              <a:rPr lang="en-US" sz="2000" dirty="0"/>
              <a:t>The three  </a:t>
            </a:r>
            <a:r>
              <a:rPr lang="en-US" sz="2000" dirty="0" err="1"/>
              <a:t>Ss</a:t>
            </a:r>
            <a:r>
              <a:rPr lang="en-US" sz="2000" dirty="0"/>
              <a:t> can be placed in </a:t>
            </a:r>
            <a:r>
              <a:rPr lang="en-US" sz="2000" i="1" dirty="0">
                <a:solidFill>
                  <a:srgbClr val="C00000"/>
                </a:solidFill>
              </a:rPr>
              <a:t>C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  <a:ea typeface="Cambria Math" panose="02040503050406030204" pitchFamily="18" charset="0"/>
              </a:rPr>
              <a:t>7</a:t>
            </a:r>
            <a:r>
              <a:rPr lang="en-US" sz="2000" dirty="0">
                <a:solidFill>
                  <a:srgbClr val="C00000"/>
                </a:solidFill>
              </a:rPr>
              <a:t>,</a:t>
            </a:r>
            <a:r>
              <a:rPr lang="en-US" sz="2000" dirty="0">
                <a:solidFill>
                  <a:srgbClr val="C00000"/>
                </a:solidFill>
                <a:ea typeface="Cambria Math" panose="02040503050406030204" pitchFamily="18" charset="0"/>
              </a:rPr>
              <a:t>3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different ways, leaving four positions free.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The two  Cs can be placed in </a:t>
            </a:r>
            <a:r>
              <a:rPr lang="en-US" sz="2000" i="1" dirty="0">
                <a:solidFill>
                  <a:srgbClr val="C00000"/>
                </a:solidFill>
              </a:rPr>
              <a:t>C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  <a:ea typeface="Cambria Math" panose="02040503050406030204" pitchFamily="18" charset="0"/>
              </a:rPr>
              <a:t>4</a:t>
            </a:r>
            <a:r>
              <a:rPr lang="en-US" sz="2000" dirty="0">
                <a:solidFill>
                  <a:srgbClr val="C00000"/>
                </a:solidFill>
              </a:rPr>
              <a:t>,</a:t>
            </a:r>
            <a:r>
              <a:rPr lang="en-US" sz="2000" dirty="0">
                <a:solidFill>
                  <a:srgbClr val="C00000"/>
                </a:solidFill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different ways, leaving two positions free. 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The U can be placed in </a:t>
            </a:r>
            <a:r>
              <a:rPr lang="en-US" sz="2000" i="1" dirty="0">
                <a:solidFill>
                  <a:srgbClr val="C00000"/>
                </a:solidFill>
              </a:rPr>
              <a:t>C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  <a:ea typeface="Cambria Math" panose="02040503050406030204" pitchFamily="18" charset="0"/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,</a:t>
            </a:r>
            <a:r>
              <a:rPr lang="en-US" sz="2000" dirty="0">
                <a:solidFill>
                  <a:srgbClr val="C00000"/>
                </a:solidFill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different ways, leaving one position free. 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The E can be placed in </a:t>
            </a:r>
            <a:r>
              <a:rPr lang="en-US" sz="2000" i="1" dirty="0">
                <a:solidFill>
                  <a:srgbClr val="C00000"/>
                </a:solidFill>
              </a:rPr>
              <a:t>C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,</a:t>
            </a:r>
            <a:r>
              <a:rPr lang="en-US" sz="2000" dirty="0">
                <a:solidFill>
                  <a:srgbClr val="C00000"/>
                </a:solidFill>
                <a:ea typeface="Cambria Math" panose="02040503050406030204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way.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400" dirty="0"/>
              <a:t>By the product rule, the number of different strings is: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3"/>
              <p:cNvSpPr txBox="1"/>
              <p:nvPr/>
            </p:nvSpPr>
            <p:spPr>
              <a:xfrm>
                <a:off x="1600200" y="5486400"/>
                <a:ext cx="6172200" cy="63341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420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486400"/>
                <a:ext cx="6172200" cy="633413"/>
              </a:xfrm>
              <a:prstGeom prst="rect">
                <a:avLst/>
              </a:prstGeom>
              <a:blipFill rotWithShape="1">
                <a:blip r:embed="rId1"/>
                <a:stretch>
                  <a:fillRect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Permutations with Indistinguishable Objects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 panose="020B0604020202020204" pitchFamily="34" charset="0"/>
              </a:rPr>
              <a:t>具有不可区别对象的排列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1066800"/>
          </a:xfrm>
        </p:spPr>
        <p:txBody>
          <a:bodyPr/>
          <a:lstStyle/>
          <a:p>
            <a:r>
              <a:rPr lang="en-US" sz="2200" b="1" dirty="0">
                <a:solidFill>
                  <a:srgbClr val="C00000"/>
                </a:solidFill>
              </a:rPr>
              <a:t>Theorem </a:t>
            </a:r>
            <a:r>
              <a:rPr lang="en-US" sz="2200" b="1" dirty="0">
                <a:solidFill>
                  <a:srgbClr val="C00000"/>
                </a:solidFill>
                <a:ea typeface="Cambria Math" panose="02040503050406030204" pitchFamily="18" charset="0"/>
              </a:rPr>
              <a:t>3</a:t>
            </a:r>
            <a:r>
              <a:rPr lang="en-US" sz="2200" dirty="0"/>
              <a:t>: The number of different permutations of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objects, where there are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baseline="-25000" dirty="0">
                <a:solidFill>
                  <a:srgbClr val="C00000"/>
                </a:solidFill>
                <a:ea typeface="Cambria Math" panose="02040503050406030204" pitchFamily="18" charset="0"/>
              </a:rPr>
              <a:t>1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indistinguishable objects of </a:t>
            </a:r>
            <a:r>
              <a:rPr lang="en-US" sz="2200" dirty="0">
                <a:solidFill>
                  <a:srgbClr val="7030A0"/>
                </a:solidFill>
              </a:rPr>
              <a:t>type  </a:t>
            </a:r>
            <a:r>
              <a:rPr lang="en-US" sz="2200" dirty="0">
                <a:solidFill>
                  <a:srgbClr val="7030A0"/>
                </a:solidFill>
                <a:ea typeface="Cambria Math" panose="02040503050406030204" pitchFamily="18" charset="0"/>
              </a:rPr>
              <a:t>1</a:t>
            </a:r>
            <a:r>
              <a:rPr lang="en-US" sz="2200" dirty="0"/>
              <a:t>,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baseline="-25000" dirty="0">
                <a:solidFill>
                  <a:srgbClr val="C00000"/>
                </a:solidFill>
                <a:ea typeface="Cambria Math" panose="02040503050406030204" pitchFamily="18" charset="0"/>
              </a:rPr>
              <a:t>2</a:t>
            </a:r>
            <a:r>
              <a:rPr lang="en-US" sz="2200" dirty="0"/>
              <a:t> indistinguishable objects of </a:t>
            </a:r>
            <a:r>
              <a:rPr lang="en-US" sz="2200" dirty="0">
                <a:solidFill>
                  <a:srgbClr val="7030A0"/>
                </a:solidFill>
              </a:rPr>
              <a:t>type </a:t>
            </a:r>
            <a:r>
              <a:rPr lang="en-US" sz="2200" dirty="0">
                <a:solidFill>
                  <a:srgbClr val="7030A0"/>
                </a:solidFill>
                <a:ea typeface="Cambria Math" panose="02040503050406030204" pitchFamily="18" charset="0"/>
              </a:rPr>
              <a:t>2</a:t>
            </a:r>
            <a:r>
              <a:rPr lang="en-US" sz="2200" dirty="0"/>
              <a:t>, …., and </a:t>
            </a:r>
            <a:r>
              <a:rPr lang="en-US" sz="2200" i="1" dirty="0" err="1">
                <a:solidFill>
                  <a:srgbClr val="C00000"/>
                </a:solidFill>
              </a:rPr>
              <a:t>n</a:t>
            </a:r>
            <a:r>
              <a:rPr lang="en-US" sz="2200" i="1" baseline="-25000" dirty="0" err="1">
                <a:solidFill>
                  <a:srgbClr val="C00000"/>
                </a:solidFill>
              </a:rPr>
              <a:t>k</a:t>
            </a:r>
            <a:r>
              <a:rPr lang="en-US" sz="2200" baseline="-25000" dirty="0"/>
              <a:t> </a:t>
            </a:r>
            <a:r>
              <a:rPr lang="en-US" sz="2200" dirty="0"/>
              <a:t>indistinguishable objects of </a:t>
            </a:r>
            <a:r>
              <a:rPr lang="en-US" sz="2200" dirty="0">
                <a:solidFill>
                  <a:srgbClr val="7030A0"/>
                </a:solidFill>
              </a:rPr>
              <a:t>type </a:t>
            </a:r>
            <a:r>
              <a:rPr lang="en-US" sz="2200" i="1" dirty="0">
                <a:solidFill>
                  <a:srgbClr val="7030A0"/>
                </a:solidFill>
              </a:rPr>
              <a:t>k</a:t>
            </a:r>
            <a:r>
              <a:rPr lang="en-US" sz="2200" dirty="0"/>
              <a:t>, is:</a:t>
            </a:r>
            <a:endParaRPr lang="en-US" sz="2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33800" y="2286000"/>
          <a:ext cx="13716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" imgW="19507200" imgH="10363200" progId="Equation.DSMT4">
                  <p:embed/>
                </p:oleObj>
              </mc:Choice>
              <mc:Fallback>
                <p:oleObj name="Equation" r:id="rId1" imgW="19507200" imgH="10363200" progId="Equation.DSMT4">
                  <p:embed/>
                  <p:pic>
                    <p:nvPicPr>
                      <p:cNvPr id="0" name="图片 174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33800" y="2286000"/>
                        <a:ext cx="1371600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4"/>
          <p:cNvSpPr>
            <a:spLocks noGrp="1"/>
          </p:cNvSpPr>
          <p:nvPr>
            <p:ph idx="13"/>
          </p:nvPr>
        </p:nvSpPr>
        <p:spPr>
          <a:xfrm>
            <a:off x="457200" y="2895600"/>
            <a:ext cx="8458200" cy="2895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C00000"/>
                </a:solidFill>
              </a:rPr>
              <a:t>Proof</a:t>
            </a:r>
            <a:r>
              <a:rPr lang="en-US" sz="2200" dirty="0"/>
              <a:t>: By the product rule the total number of permutations is: </a:t>
            </a:r>
            <a:endParaRPr lang="en-US" sz="2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/>
              <a:t>C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, </a:t>
            </a:r>
            <a:r>
              <a:rPr lang="en-US" sz="2200" i="1" dirty="0"/>
              <a:t>n</a:t>
            </a:r>
            <a:r>
              <a:rPr lang="en-US" sz="2200" baseline="-25000" dirty="0">
                <a:ea typeface="Cambria Math" panose="02040503050406030204" pitchFamily="18" charset="0"/>
              </a:rPr>
              <a:t>1</a:t>
            </a:r>
            <a:r>
              <a:rPr lang="en-US" sz="2200" dirty="0"/>
              <a:t> )</a:t>
            </a:r>
            <a:r>
              <a:rPr lang="en-US" sz="2200" i="1" dirty="0"/>
              <a:t> C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i="1" dirty="0">
                <a:ea typeface="Cambria Math" panose="02040503050406030204"/>
              </a:rPr>
              <a:t> −</a:t>
            </a:r>
            <a:r>
              <a:rPr lang="en-US" sz="2200" i="1" dirty="0"/>
              <a:t> n</a:t>
            </a:r>
            <a:r>
              <a:rPr lang="en-US" sz="2200" baseline="-25000" dirty="0">
                <a:ea typeface="Cambria Math" panose="02040503050406030204" pitchFamily="18" charset="0"/>
              </a:rPr>
              <a:t>1</a:t>
            </a:r>
            <a:r>
              <a:rPr lang="en-US" sz="2200" dirty="0"/>
              <a:t>, </a:t>
            </a:r>
            <a:r>
              <a:rPr lang="en-US" sz="2200" i="1" dirty="0"/>
              <a:t>n</a:t>
            </a:r>
            <a:r>
              <a:rPr lang="en-US" sz="2200" baseline="-25000" dirty="0">
                <a:ea typeface="Cambria Math" panose="02040503050406030204" pitchFamily="18" charset="0"/>
              </a:rPr>
              <a:t>2</a:t>
            </a:r>
            <a:r>
              <a:rPr lang="en-US" sz="2200" dirty="0"/>
              <a:t> ) </a:t>
            </a:r>
            <a:r>
              <a:rPr lang="en-US" sz="2200" i="1" dirty="0">
                <a:ea typeface="Cambria Math" panose="02040503050406030204"/>
              </a:rPr>
              <a:t>∙∙∙ </a:t>
            </a:r>
            <a:r>
              <a:rPr lang="en-US" sz="2200" i="1" dirty="0"/>
              <a:t>C</a:t>
            </a:r>
            <a:r>
              <a:rPr lang="en-US" sz="2200" dirty="0"/>
              <a:t>(</a:t>
            </a:r>
            <a:r>
              <a:rPr lang="en-US" sz="2200" i="1" dirty="0"/>
              <a:t>n </a:t>
            </a:r>
            <a:r>
              <a:rPr lang="en-US" sz="2200" i="1" dirty="0">
                <a:ea typeface="Cambria Math" panose="02040503050406030204"/>
              </a:rPr>
              <a:t>− </a:t>
            </a:r>
            <a:r>
              <a:rPr lang="en-US" sz="2200" i="1" dirty="0"/>
              <a:t>n</a:t>
            </a:r>
            <a:r>
              <a:rPr lang="en-US" sz="2200" baseline="-25000" dirty="0">
                <a:ea typeface="Cambria Math" panose="02040503050406030204" pitchFamily="18" charset="0"/>
              </a:rPr>
              <a:t>1</a:t>
            </a:r>
            <a:r>
              <a:rPr lang="en-US" sz="2200" i="1" dirty="0"/>
              <a:t> </a:t>
            </a:r>
            <a:r>
              <a:rPr lang="en-US" sz="2200" i="1" dirty="0">
                <a:ea typeface="Cambria Math" panose="02040503050406030204"/>
              </a:rPr>
              <a:t>−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  <a:r>
              <a:rPr lang="en-US" sz="2200" baseline="-25000" dirty="0">
                <a:ea typeface="Cambria Math" panose="02040503050406030204" pitchFamily="18" charset="0"/>
              </a:rPr>
              <a:t>2</a:t>
            </a:r>
            <a:r>
              <a:rPr lang="en-US" sz="2200" i="1" dirty="0"/>
              <a:t> </a:t>
            </a:r>
            <a:r>
              <a:rPr lang="en-US" sz="2200" i="1" dirty="0">
                <a:ea typeface="Cambria Math" panose="02040503050406030204"/>
              </a:rPr>
              <a:t>− ∙∙∙ </a:t>
            </a:r>
            <a:r>
              <a:rPr lang="en-US" sz="2200" i="1">
                <a:ea typeface="Cambria Math" panose="02040503050406030204"/>
              </a:rPr>
              <a:t>− </a:t>
            </a:r>
            <a:r>
              <a:rPr lang="en-US" sz="2200" i="1"/>
              <a:t>n</a:t>
            </a:r>
            <a:r>
              <a:rPr lang="en-US" sz="2200" i="1" baseline="-25000"/>
              <a:t>k</a:t>
            </a:r>
            <a:r>
              <a:rPr lang="en-US" altLang="zh-CN" sz="2200" i="1" baseline="-25000" dirty="0"/>
              <a:t>-</a:t>
            </a:r>
            <a:r>
              <a:rPr lang="en-US" altLang="zh-CN" sz="2200" i="1" baseline="-25000"/>
              <a:t>1</a:t>
            </a:r>
            <a:r>
              <a:rPr lang="en-US" sz="2200" dirty="0"/>
              <a:t>, </a:t>
            </a:r>
            <a:r>
              <a:rPr lang="en-US" sz="2200" i="1" dirty="0" err="1"/>
              <a:t>n</a:t>
            </a:r>
            <a:r>
              <a:rPr lang="en-US" sz="2200" i="1" baseline="-25000" dirty="0" err="1"/>
              <a:t>k</a:t>
            </a:r>
            <a:r>
              <a:rPr lang="en-US" sz="2200" dirty="0"/>
              <a:t>)   since:</a:t>
            </a:r>
            <a:endParaRPr lang="en-US" sz="22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anose="02040503050406030204" pitchFamily="18" charset="0"/>
              </a:rPr>
              <a:t>1 </a:t>
            </a:r>
            <a:r>
              <a:rPr lang="en-US" sz="2000" dirty="0"/>
              <a:t>objects of type one can be placed in the </a:t>
            </a:r>
            <a:r>
              <a:rPr lang="en-US" sz="2000" i="1" dirty="0"/>
              <a:t>n</a:t>
            </a:r>
            <a:r>
              <a:rPr lang="en-US" sz="2000" dirty="0"/>
              <a:t> positions in </a:t>
            </a:r>
            <a:r>
              <a:rPr lang="en-US" sz="2000" i="1" dirty="0"/>
              <a:t>C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,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anose="02040503050406030204" pitchFamily="18" charset="0"/>
              </a:rPr>
              <a:t>1</a:t>
            </a:r>
            <a:r>
              <a:rPr lang="en-US" sz="2000" dirty="0"/>
              <a:t> ) ways, leaving  </a:t>
            </a:r>
            <a:r>
              <a:rPr lang="en-US" sz="2000" i="1" dirty="0"/>
              <a:t>n </a:t>
            </a:r>
            <a:r>
              <a:rPr lang="en-US" sz="2000" i="1" dirty="0">
                <a:ea typeface="Cambria Math" panose="02040503050406030204"/>
              </a:rPr>
              <a:t>−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anose="02040503050406030204" pitchFamily="18" charset="0"/>
              </a:rPr>
              <a:t>1</a:t>
            </a:r>
            <a:r>
              <a:rPr lang="en-US" sz="2000" dirty="0"/>
              <a:t> positions. 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Then the</a:t>
            </a:r>
            <a:r>
              <a:rPr lang="en-US" sz="2000" i="1" dirty="0"/>
              <a:t> n</a:t>
            </a:r>
            <a:r>
              <a:rPr lang="en-US" sz="2000" baseline="-25000" dirty="0">
                <a:ea typeface="Cambria Math" panose="02040503050406030204" pitchFamily="18" charset="0"/>
              </a:rPr>
              <a:t>2 </a:t>
            </a:r>
            <a:r>
              <a:rPr lang="en-US" sz="2000" dirty="0"/>
              <a:t>objects of type two can be placed in the </a:t>
            </a:r>
            <a:r>
              <a:rPr lang="en-US" sz="2000" i="1" dirty="0"/>
              <a:t>n </a:t>
            </a:r>
            <a:r>
              <a:rPr lang="en-US" sz="2000" i="1" dirty="0">
                <a:ea typeface="Cambria Math" panose="02040503050406030204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anose="02040503050406030204" pitchFamily="18" charset="0"/>
              </a:rPr>
              <a:t>1 </a:t>
            </a:r>
            <a:r>
              <a:rPr lang="en-US" sz="2000" dirty="0"/>
              <a:t>positions in                    </a:t>
            </a:r>
            <a:r>
              <a:rPr lang="en-US" sz="2000" i="1" dirty="0"/>
              <a:t>C</a:t>
            </a:r>
            <a:r>
              <a:rPr lang="en-US" sz="2000" dirty="0"/>
              <a:t>(</a:t>
            </a:r>
            <a:r>
              <a:rPr lang="en-US" sz="2000" i="1" dirty="0"/>
              <a:t>n </a:t>
            </a:r>
            <a:r>
              <a:rPr lang="en-US" sz="2000" i="1" dirty="0">
                <a:ea typeface="Cambria Math" panose="02040503050406030204"/>
              </a:rPr>
              <a:t>−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anose="02040503050406030204" pitchFamily="18" charset="0"/>
              </a:rPr>
              <a:t>1</a:t>
            </a:r>
            <a:r>
              <a:rPr lang="en-US" sz="2000" dirty="0"/>
              <a:t>,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anose="02040503050406030204" pitchFamily="18" charset="0"/>
              </a:rPr>
              <a:t>2</a:t>
            </a:r>
            <a:r>
              <a:rPr lang="en-US" sz="2000" dirty="0"/>
              <a:t> ) ways, leaving </a:t>
            </a:r>
            <a:r>
              <a:rPr lang="en-US" sz="2000" i="1" dirty="0"/>
              <a:t>n</a:t>
            </a:r>
            <a:r>
              <a:rPr lang="en-US" sz="2000" i="1" dirty="0">
                <a:ea typeface="Cambria Math" panose="02040503050406030204"/>
              </a:rPr>
              <a:t> −</a:t>
            </a:r>
            <a:r>
              <a:rPr lang="en-US" sz="2000" i="1" dirty="0"/>
              <a:t> n</a:t>
            </a:r>
            <a:r>
              <a:rPr lang="en-US" sz="2000" baseline="-25000" dirty="0">
                <a:ea typeface="Cambria Math" panose="02040503050406030204" pitchFamily="18" charset="0"/>
              </a:rPr>
              <a:t>1</a:t>
            </a:r>
            <a:r>
              <a:rPr lang="en-US" sz="2000" i="1" dirty="0"/>
              <a:t> </a:t>
            </a:r>
            <a:r>
              <a:rPr lang="en-US" sz="2000" i="1" dirty="0">
                <a:ea typeface="Cambria Math" panose="02040503050406030204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anose="02040503050406030204" pitchFamily="18" charset="0"/>
              </a:rPr>
              <a:t>2</a:t>
            </a:r>
            <a:r>
              <a:rPr lang="en-US" sz="2000" dirty="0"/>
              <a:t> positions. 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Continue in this fashion, until 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objects of type </a:t>
            </a:r>
            <a:r>
              <a:rPr lang="en-US" sz="2000" i="1" dirty="0"/>
              <a:t>k</a:t>
            </a:r>
            <a:r>
              <a:rPr lang="en-US" sz="2000" dirty="0"/>
              <a:t> are placed in                                  </a:t>
            </a:r>
            <a:r>
              <a:rPr lang="en-US" sz="2000" i="1" dirty="0"/>
              <a:t>C</a:t>
            </a:r>
            <a:r>
              <a:rPr lang="en-US" sz="2000" dirty="0"/>
              <a:t>(</a:t>
            </a:r>
            <a:r>
              <a:rPr lang="en-US" sz="2000" i="1" dirty="0"/>
              <a:t>n </a:t>
            </a:r>
            <a:r>
              <a:rPr lang="en-US" sz="2000" i="1" dirty="0">
                <a:ea typeface="Cambria Math" panose="02040503050406030204"/>
              </a:rPr>
              <a:t>−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anose="02040503050406030204" pitchFamily="18" charset="0"/>
              </a:rPr>
              <a:t>1</a:t>
            </a:r>
            <a:r>
              <a:rPr lang="en-US" sz="2000" i="1" dirty="0"/>
              <a:t> </a:t>
            </a:r>
            <a:r>
              <a:rPr lang="en-US" sz="2000" i="1" dirty="0">
                <a:ea typeface="Cambria Math" panose="02040503050406030204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anose="02040503050406030204" pitchFamily="18" charset="0"/>
              </a:rPr>
              <a:t>2</a:t>
            </a:r>
            <a:r>
              <a:rPr lang="en-US" sz="2000" i="1" dirty="0"/>
              <a:t> </a:t>
            </a:r>
            <a:r>
              <a:rPr lang="en-US" sz="2000" i="1" dirty="0">
                <a:ea typeface="Cambria Math" panose="02040503050406030204"/>
              </a:rPr>
              <a:t>− ∙∙∙ − </a:t>
            </a:r>
            <a:r>
              <a:rPr lang="en-US" sz="2000" i="1" dirty="0"/>
              <a:t>n</a:t>
            </a:r>
            <a:r>
              <a:rPr lang="en-US" sz="2000" i="1" baseline="-25000" dirty="0"/>
              <a:t>k</a:t>
            </a:r>
            <a:r>
              <a:rPr lang="en-US" altLang="zh-CN" sz="2000" i="1" baseline="-25000" dirty="0"/>
              <a:t>-1</a:t>
            </a:r>
            <a:r>
              <a:rPr lang="en-US" sz="2000" dirty="0"/>
              <a:t>, 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k</a:t>
            </a:r>
            <a:r>
              <a:rPr lang="en-US" sz="2000" dirty="0"/>
              <a:t>) ways. 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The product can be manipulated into the desired result as follows:</a:t>
            </a:r>
            <a:endParaRPr lang="en-US" sz="2200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022350" y="5791200"/>
          <a:ext cx="67945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3" imgW="96621600" imgH="11277600" progId="Equation.DSMT4">
                  <p:embed/>
                </p:oleObj>
              </mc:Choice>
              <mc:Fallback>
                <p:oleObj name="Equation" r:id="rId3" imgW="96621600" imgH="112776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2350" y="5791200"/>
                        <a:ext cx="67945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Counting Principles:</a:t>
            </a:r>
            <a:br>
              <a:rPr lang="en-US" dirty="0"/>
            </a:br>
            <a:r>
              <a:rPr lang="en-US" dirty="0"/>
              <a:t>The Product Rule </a:t>
            </a:r>
            <a:r>
              <a:rPr lang="zh-CN" altLang="en-US" dirty="0"/>
              <a:t>乘积原则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21040" cy="5105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Product Rule</a:t>
            </a:r>
            <a:r>
              <a:rPr lang="en-US" dirty="0"/>
              <a:t>: A procedure can be broken down into a sequence of two tasks. There are </a:t>
            </a:r>
            <a:r>
              <a:rPr lang="en-US" i="1" dirty="0"/>
              <a:t>n</a:t>
            </a:r>
            <a:r>
              <a:rPr lang="en-US" baseline="-25000" dirty="0">
                <a:ea typeface="Cambria Math" panose="02040503050406030204" pitchFamily="18" charset="0"/>
              </a:rPr>
              <a:t>1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/>
              <a:t>ways to do the first task and </a:t>
            </a:r>
            <a:r>
              <a:rPr lang="en-US" i="1" dirty="0"/>
              <a:t>n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/>
              <a:t>ways to do the second task. Then there are </a:t>
            </a:r>
            <a:r>
              <a:rPr lang="en-US" i="1" dirty="0"/>
              <a:t>n</a:t>
            </a:r>
            <a:r>
              <a:rPr lang="en-US" baseline="-25000" dirty="0">
                <a:ea typeface="Cambria Math" panose="02040503050406030204" pitchFamily="18" charset="0"/>
              </a:rPr>
              <a:t>1</a:t>
            </a:r>
            <a:r>
              <a:rPr lang="en-US" i="1" dirty="0"/>
              <a:t>∙n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  <a:r>
              <a:rPr lang="en-US" dirty="0"/>
              <a:t> ways to do the procedure.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How many bit strings of length seven are there?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Since each of the seven bits is either a </a:t>
            </a:r>
            <a:r>
              <a:rPr lang="en-US" dirty="0">
                <a:ea typeface="Cambria Math" panose="02040503050406030204" pitchFamily="18" charset="0"/>
              </a:rPr>
              <a:t>0</a:t>
            </a:r>
            <a:r>
              <a:rPr lang="en-US" dirty="0"/>
              <a:t> or a </a:t>
            </a:r>
            <a:r>
              <a:rPr lang="en-US" dirty="0">
                <a:ea typeface="Cambria Math" panose="02040503050406030204" pitchFamily="18" charset="0"/>
              </a:rPr>
              <a:t>1</a:t>
            </a:r>
            <a:r>
              <a:rPr lang="en-US" dirty="0"/>
              <a:t>, the answer is </a:t>
            </a:r>
            <a:r>
              <a:rPr lang="en-US" dirty="0">
                <a:ea typeface="Cambria Math" panose="02040503050406030204" pitchFamily="18" charset="0"/>
              </a:rPr>
              <a:t>2</a:t>
            </a:r>
            <a:r>
              <a:rPr lang="en-US" baseline="30000" dirty="0">
                <a:ea typeface="Cambria Math" panose="02040503050406030204" pitchFamily="18" charset="0"/>
              </a:rPr>
              <a:t>7</a:t>
            </a:r>
            <a:r>
              <a:rPr lang="en-US" dirty="0"/>
              <a:t> = </a:t>
            </a:r>
            <a:r>
              <a:rPr lang="en-US" dirty="0">
                <a:ea typeface="Cambria Math" panose="02040503050406030204" pitchFamily="18" charset="0"/>
              </a:rPr>
              <a:t>128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447800"/>
            <a:ext cx="8305800" cy="2514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Objects into Boxes</a:t>
            </a:r>
            <a:r>
              <a:rPr lang="en-US" sz="1500" dirty="0"/>
              <a:t> 1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495800"/>
          </a:xfrm>
        </p:spPr>
        <p:txBody>
          <a:bodyPr/>
          <a:lstStyle/>
          <a:p>
            <a:r>
              <a:rPr lang="en-US" dirty="0"/>
              <a:t>Many counting problems can be solved by counting the ways objects can be placed in boxes.</a:t>
            </a:r>
            <a:endParaRPr lang="en-US" dirty="0"/>
          </a:p>
          <a:p>
            <a:pPr lvl="1"/>
            <a:r>
              <a:rPr lang="en-US" dirty="0"/>
              <a:t>The objects may be either different from each other (</a:t>
            </a:r>
            <a:r>
              <a:rPr lang="en-US" i="1" dirty="0"/>
              <a:t>distinguishable </a:t>
            </a:r>
            <a:r>
              <a:rPr lang="zh-CN" altLang="en-US" dirty="0"/>
              <a:t>可区分的</a:t>
            </a:r>
            <a:r>
              <a:rPr lang="en-US" dirty="0"/>
              <a:t>) or identical (</a:t>
            </a:r>
            <a:r>
              <a:rPr lang="en-US" i="1" dirty="0"/>
              <a:t>indistinguishable </a:t>
            </a:r>
            <a:r>
              <a:rPr lang="zh-CN" altLang="en-US" dirty="0"/>
              <a:t>不可区分的</a:t>
            </a:r>
            <a:r>
              <a:rPr lang="en-US" dirty="0"/>
              <a:t>).</a:t>
            </a:r>
            <a:endParaRPr lang="en-US" dirty="0"/>
          </a:p>
          <a:p>
            <a:pPr lvl="1"/>
            <a:r>
              <a:rPr lang="en-US" dirty="0"/>
              <a:t>The boxes may be labeled (</a:t>
            </a:r>
            <a:r>
              <a:rPr lang="en-US" i="1" dirty="0"/>
              <a:t>distinguishable</a:t>
            </a:r>
            <a:r>
              <a:rPr lang="en-US" dirty="0"/>
              <a:t>) or unlabeled (</a:t>
            </a:r>
            <a:r>
              <a:rPr lang="en-US" i="1" dirty="0"/>
              <a:t>indistinguishable</a:t>
            </a:r>
            <a:r>
              <a:rPr lang="en-US" dirty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Objects into Boxes</a:t>
            </a:r>
            <a:r>
              <a:rPr lang="en-US" sz="1500" dirty="0"/>
              <a:t> 2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rgbClr val="C00000"/>
                </a:solidFill>
              </a:rPr>
              <a:t>Distinguishable objects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00000"/>
                </a:solidFill>
              </a:rPr>
              <a:t>distinguishable boxes</a:t>
            </a:r>
            <a:r>
              <a:rPr lang="en-US" sz="2400" dirty="0"/>
              <a:t>.</a:t>
            </a:r>
            <a:endParaRPr lang="en-US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There are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>
                <a:solidFill>
                  <a:srgbClr val="C00000"/>
                </a:solidFill>
              </a:rPr>
              <a:t>!/(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baseline="-25000" dirty="0">
                <a:solidFill>
                  <a:srgbClr val="C00000"/>
                </a:solidFill>
                <a:ea typeface="Cambria Math" panose="02040503050406030204" pitchFamily="18" charset="0"/>
              </a:rPr>
              <a:t>1</a:t>
            </a:r>
            <a:r>
              <a:rPr lang="en-US" sz="2200" dirty="0">
                <a:solidFill>
                  <a:srgbClr val="C00000"/>
                </a:solidFill>
              </a:rPr>
              <a:t>!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baseline="-25000" dirty="0">
                <a:solidFill>
                  <a:srgbClr val="C00000"/>
                </a:solidFill>
                <a:ea typeface="Cambria Math" panose="02040503050406030204" pitchFamily="18" charset="0"/>
              </a:rPr>
              <a:t>2</a:t>
            </a:r>
            <a:r>
              <a:rPr lang="en-US" sz="2200" dirty="0">
                <a:solidFill>
                  <a:srgbClr val="C00000"/>
                </a:solidFill>
              </a:rPr>
              <a:t>! </a:t>
            </a:r>
            <a:r>
              <a:rPr lang="en-US" sz="2200" dirty="0">
                <a:solidFill>
                  <a:srgbClr val="C00000"/>
                </a:solidFill>
                <a:ea typeface="Cambria Math" panose="02040503050406030204"/>
              </a:rPr>
              <a:t>∙∙∙</a:t>
            </a:r>
            <a:r>
              <a:rPr lang="en-US" sz="2200" i="1" dirty="0" err="1">
                <a:solidFill>
                  <a:srgbClr val="C00000"/>
                </a:solidFill>
              </a:rPr>
              <a:t>n</a:t>
            </a:r>
            <a:r>
              <a:rPr lang="en-US" sz="2200" i="1" baseline="-25000" dirty="0" err="1">
                <a:solidFill>
                  <a:srgbClr val="C00000"/>
                </a:solidFill>
              </a:rPr>
              <a:t>k</a:t>
            </a:r>
            <a:r>
              <a:rPr lang="en-US" sz="2200" dirty="0">
                <a:solidFill>
                  <a:srgbClr val="C00000"/>
                </a:solidFill>
              </a:rPr>
              <a:t>!) </a:t>
            </a:r>
            <a:r>
              <a:rPr lang="en-US" sz="2200" dirty="0"/>
              <a:t>ways to distribute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distinguishable objects into </a:t>
            </a:r>
            <a:r>
              <a:rPr lang="en-US" sz="2200" i="1" dirty="0">
                <a:solidFill>
                  <a:srgbClr val="C00000"/>
                </a:solidFill>
              </a:rPr>
              <a:t>k</a:t>
            </a:r>
            <a:r>
              <a:rPr lang="en-US" sz="2200" dirty="0"/>
              <a:t> distinguishable boxes.</a:t>
            </a: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(</a:t>
            </a:r>
            <a:r>
              <a:rPr lang="en-US" sz="2200" i="1" dirty="0"/>
              <a:t>See Exercises </a:t>
            </a:r>
            <a:r>
              <a:rPr lang="en-US" sz="2200" dirty="0">
                <a:ea typeface="Cambria Math" panose="02040503050406030204" pitchFamily="18" charset="0"/>
              </a:rPr>
              <a:t>47</a:t>
            </a:r>
            <a:r>
              <a:rPr lang="en-US" sz="2200" dirty="0"/>
              <a:t> </a:t>
            </a:r>
            <a:r>
              <a:rPr lang="en-US" sz="2200" i="1" dirty="0"/>
              <a:t>and</a:t>
            </a:r>
            <a:r>
              <a:rPr lang="en-US" sz="2200" dirty="0"/>
              <a:t> </a:t>
            </a:r>
            <a:r>
              <a:rPr lang="en-US" sz="2200" dirty="0">
                <a:ea typeface="Cambria Math" panose="02040503050406030204" pitchFamily="18" charset="0"/>
              </a:rPr>
              <a:t>48 </a:t>
            </a:r>
            <a:r>
              <a:rPr lang="en-US" sz="2200" i="1" dirty="0"/>
              <a:t>for two different proofs.</a:t>
            </a:r>
            <a:r>
              <a:rPr lang="en-US" sz="2200" dirty="0"/>
              <a:t>)</a:t>
            </a: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Example: There are </a:t>
            </a:r>
            <a:r>
              <a:rPr lang="en-US" sz="2200" dirty="0">
                <a:ea typeface="Cambria Math" panose="02040503050406030204" pitchFamily="18" charset="0"/>
              </a:rPr>
              <a:t>52!</a:t>
            </a:r>
            <a:r>
              <a:rPr lang="en-US" sz="2200" dirty="0"/>
              <a:t>/(</a:t>
            </a:r>
            <a:r>
              <a:rPr lang="en-US" sz="2200" dirty="0">
                <a:ea typeface="Cambria Math" panose="02040503050406030204" pitchFamily="18" charset="0"/>
              </a:rPr>
              <a:t>5!5!5!5!32!</a:t>
            </a:r>
            <a:r>
              <a:rPr lang="en-US" sz="2200" dirty="0"/>
              <a:t>) ways to distribute hands of </a:t>
            </a:r>
            <a:r>
              <a:rPr lang="en-US" sz="2200" dirty="0">
                <a:ea typeface="Cambria Math" panose="02040503050406030204" pitchFamily="18" charset="0"/>
              </a:rPr>
              <a:t>5</a:t>
            </a:r>
            <a:r>
              <a:rPr lang="en-US" sz="2200" dirty="0"/>
              <a:t> cards each to four players.</a:t>
            </a:r>
            <a:endParaRPr lang="en-US" sz="22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Objects into Boxes</a:t>
            </a:r>
            <a:r>
              <a:rPr lang="en-US" sz="1500" dirty="0"/>
              <a:t> 2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rgbClr val="C00000"/>
                </a:solidFill>
              </a:rPr>
              <a:t>Indistinguishable objects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00000"/>
                </a:solidFill>
              </a:rPr>
              <a:t>distinguishable boxes</a:t>
            </a:r>
            <a:r>
              <a:rPr lang="en-US" sz="2400" dirty="0"/>
              <a:t>.</a:t>
            </a:r>
            <a:endParaRPr lang="en-US" sz="2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There are </a:t>
            </a:r>
            <a:r>
              <a:rPr lang="en-US" sz="2200" i="1" dirty="0">
                <a:solidFill>
                  <a:srgbClr val="C00000"/>
                </a:solidFill>
              </a:rPr>
              <a:t>C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>
                <a:solidFill>
                  <a:srgbClr val="C00000"/>
                </a:solidFill>
              </a:rPr>
              <a:t> + </a:t>
            </a:r>
            <a:r>
              <a:rPr lang="en-US" sz="2200" i="1" dirty="0">
                <a:solidFill>
                  <a:srgbClr val="C00000"/>
                </a:solidFill>
              </a:rPr>
              <a:t>r </a:t>
            </a:r>
            <a:r>
              <a:rPr lang="en-US" sz="2200" dirty="0">
                <a:solidFill>
                  <a:srgbClr val="C00000"/>
                </a:solidFill>
                <a:ea typeface="Cambria Math" panose="02040503050406030204"/>
              </a:rPr>
              <a:t>−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  <a:ea typeface="Cambria Math" panose="02040503050406030204" pitchFamily="18" charset="0"/>
              </a:rPr>
              <a:t>1</a:t>
            </a:r>
            <a:r>
              <a:rPr lang="en-US" sz="2200" dirty="0">
                <a:solidFill>
                  <a:srgbClr val="C00000"/>
                </a:solidFill>
              </a:rPr>
              <a:t>,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  <a:ea typeface="Cambria Math" panose="02040503050406030204"/>
              </a:rPr>
              <a:t>−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  <a:ea typeface="Cambria Math" panose="02040503050406030204" pitchFamily="18" charset="0"/>
              </a:rPr>
              <a:t>1</a:t>
            </a:r>
            <a:r>
              <a:rPr lang="en-US" sz="2200" dirty="0">
                <a:solidFill>
                  <a:srgbClr val="C00000"/>
                </a:solidFill>
              </a:rPr>
              <a:t>) </a:t>
            </a:r>
            <a:r>
              <a:rPr lang="en-US" sz="2200" dirty="0"/>
              <a:t>ways to place </a:t>
            </a:r>
            <a:r>
              <a:rPr lang="en-US" sz="2200" i="1" dirty="0">
                <a:solidFill>
                  <a:srgbClr val="C00000"/>
                </a:solidFill>
              </a:rPr>
              <a:t>r</a:t>
            </a:r>
            <a:r>
              <a:rPr lang="en-US" sz="2200" dirty="0"/>
              <a:t> indistinguishable objects into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distinguishable boxes.</a:t>
            </a: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Proof based on one-to-one correspondence between                          </a:t>
            </a:r>
            <a:r>
              <a:rPr lang="en-US" sz="2200" i="1" dirty="0">
                <a:solidFill>
                  <a:srgbClr val="C00000"/>
                </a:solidFill>
              </a:rPr>
              <a:t>r</a:t>
            </a:r>
            <a:r>
              <a:rPr lang="en-US" sz="2200" dirty="0"/>
              <a:t>-combinations from a set with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-elements when repetition is allowed and the ways to place </a:t>
            </a:r>
            <a:r>
              <a:rPr lang="en-US" sz="2200" i="1" dirty="0">
                <a:solidFill>
                  <a:srgbClr val="C00000"/>
                </a:solidFill>
              </a:rPr>
              <a:t>r</a:t>
            </a:r>
            <a:r>
              <a:rPr lang="en-US" sz="2200" dirty="0"/>
              <a:t> indistinguishable objects into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distinguishable boxes.</a:t>
            </a: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Example: There are </a:t>
            </a:r>
            <a:r>
              <a:rPr lang="en-US" sz="2200" i="1" dirty="0"/>
              <a:t>C</a:t>
            </a:r>
            <a:r>
              <a:rPr lang="en-US" sz="2200" dirty="0"/>
              <a:t>(</a:t>
            </a:r>
            <a:r>
              <a:rPr lang="en-US" sz="2200" dirty="0">
                <a:ea typeface="Cambria Math" panose="02040503050406030204" pitchFamily="18" charset="0"/>
              </a:rPr>
              <a:t>8</a:t>
            </a:r>
            <a:r>
              <a:rPr lang="en-US" sz="2200" dirty="0"/>
              <a:t> + </a:t>
            </a:r>
            <a:r>
              <a:rPr lang="en-US" sz="2200" dirty="0">
                <a:ea typeface="Cambria Math" panose="02040503050406030204" pitchFamily="18" charset="0"/>
              </a:rPr>
              <a:t>10</a:t>
            </a:r>
            <a:r>
              <a:rPr lang="en-US" sz="2200" i="1" dirty="0"/>
              <a:t> </a:t>
            </a:r>
            <a:r>
              <a:rPr lang="en-US" sz="2200" dirty="0">
                <a:ea typeface="Cambria Math" panose="02040503050406030204"/>
              </a:rPr>
              <a:t>−</a:t>
            </a:r>
            <a:r>
              <a:rPr lang="en-US" sz="2200" dirty="0"/>
              <a:t> </a:t>
            </a:r>
            <a:r>
              <a:rPr lang="en-US" sz="2200" dirty="0">
                <a:ea typeface="Cambria Math" panose="02040503050406030204" pitchFamily="18" charset="0"/>
              </a:rPr>
              <a:t>1</a:t>
            </a:r>
            <a:r>
              <a:rPr lang="en-US" sz="2200" dirty="0"/>
              <a:t>, </a:t>
            </a:r>
            <a:r>
              <a:rPr lang="en-US" sz="2200" dirty="0">
                <a:ea typeface="Cambria Math" panose="02040503050406030204" pitchFamily="18" charset="0"/>
              </a:rPr>
              <a:t>10</a:t>
            </a:r>
            <a:r>
              <a:rPr lang="en-US" sz="2200" dirty="0"/>
              <a:t>) = C(</a:t>
            </a:r>
            <a:r>
              <a:rPr lang="en-US" sz="2200" dirty="0">
                <a:ea typeface="Cambria Math" panose="02040503050406030204" pitchFamily="18" charset="0"/>
              </a:rPr>
              <a:t>17,10</a:t>
            </a:r>
            <a:r>
              <a:rPr lang="en-US" sz="2200" dirty="0"/>
              <a:t>) = </a:t>
            </a:r>
            <a:r>
              <a:rPr lang="en-US" sz="2200" dirty="0">
                <a:ea typeface="Cambria Math" panose="02040503050406030204" pitchFamily="18" charset="0"/>
              </a:rPr>
              <a:t>19,448 </a:t>
            </a:r>
            <a:r>
              <a:rPr lang="en-US" sz="2200" dirty="0"/>
              <a:t> ways to place </a:t>
            </a:r>
            <a:r>
              <a:rPr lang="en-US" sz="2200" dirty="0">
                <a:ea typeface="Cambria Math" panose="02040503050406030204" pitchFamily="18" charset="0"/>
              </a:rPr>
              <a:t>10</a:t>
            </a:r>
            <a:r>
              <a:rPr lang="en-US" sz="2200" dirty="0"/>
              <a:t> indistinguishable objects into </a:t>
            </a:r>
            <a:r>
              <a:rPr lang="en-US" sz="2200" dirty="0">
                <a:ea typeface="Cambria Math" panose="02040503050406030204" pitchFamily="18" charset="0"/>
              </a:rPr>
              <a:t>8</a:t>
            </a:r>
            <a:r>
              <a:rPr lang="en-US" sz="2200" dirty="0"/>
              <a:t> distinguishable boxes.</a:t>
            </a:r>
            <a:endParaRPr lang="en-US" sz="2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Objects into Boxes</a:t>
            </a:r>
            <a:r>
              <a:rPr lang="en-US" sz="1500" dirty="0"/>
              <a:t> 3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30352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i="1" dirty="0">
                <a:solidFill>
                  <a:srgbClr val="C00000"/>
                </a:solidFill>
              </a:rPr>
              <a:t>Distinguishable objects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00000"/>
                </a:solidFill>
              </a:rPr>
              <a:t>indistinguishable boxes</a:t>
            </a:r>
            <a:r>
              <a:rPr lang="en-US" sz="2400" dirty="0"/>
              <a:t>.</a:t>
            </a:r>
            <a:endParaRPr lang="en-US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Example: There are </a:t>
            </a:r>
            <a:r>
              <a:rPr lang="en-US" sz="2200" dirty="0">
                <a:ea typeface="Cambria Math" panose="02040503050406030204" pitchFamily="18" charset="0"/>
              </a:rPr>
              <a:t>14</a:t>
            </a:r>
            <a:r>
              <a:rPr lang="en-US" sz="2200" dirty="0"/>
              <a:t> ways to put four employees into three indistinguishable offices (</a:t>
            </a:r>
            <a:r>
              <a:rPr lang="en-US" sz="2200" i="1" dirty="0"/>
              <a:t>see Example </a:t>
            </a:r>
            <a:r>
              <a:rPr lang="en-US" sz="2200" dirty="0">
                <a:ea typeface="Cambria Math" panose="02040503050406030204" pitchFamily="18" charset="0"/>
              </a:rPr>
              <a:t>10</a:t>
            </a:r>
            <a:r>
              <a:rPr lang="en-US" sz="2200" dirty="0"/>
              <a:t>).</a:t>
            </a: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There is no simple closed formula for the number of ways to distribute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distinguishable objects into </a:t>
            </a:r>
            <a:r>
              <a:rPr lang="en-US" sz="2200" i="1" dirty="0">
                <a:solidFill>
                  <a:srgbClr val="C00000"/>
                </a:solidFill>
              </a:rPr>
              <a:t>j</a:t>
            </a:r>
            <a:r>
              <a:rPr lang="en-US" sz="2200" dirty="0"/>
              <a:t> indistinguishable boxes. </a:t>
            </a: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See the text for a formula involving </a:t>
            </a:r>
            <a:r>
              <a:rPr lang="en-US" sz="2200" i="1" dirty="0">
                <a:solidFill>
                  <a:srgbClr val="C00000"/>
                </a:solidFill>
              </a:rPr>
              <a:t>Stirling numbers of the second kind</a:t>
            </a:r>
            <a:r>
              <a:rPr lang="en-US" sz="2200" dirty="0"/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Objects into Boxes</a:t>
            </a:r>
            <a:r>
              <a:rPr lang="en-US" sz="1500" dirty="0"/>
              <a:t> 3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30352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i="1" dirty="0">
                <a:solidFill>
                  <a:srgbClr val="C00000"/>
                </a:solidFill>
              </a:rPr>
              <a:t>Indistinguishable objects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00000"/>
                </a:solidFill>
              </a:rPr>
              <a:t>indistinguishable boxes</a:t>
            </a:r>
            <a:r>
              <a:rPr lang="en-US" sz="2400" dirty="0"/>
              <a:t>.</a:t>
            </a:r>
            <a:endParaRPr lang="en-US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Example: There are </a:t>
            </a:r>
            <a:r>
              <a:rPr lang="en-US" sz="2200" dirty="0">
                <a:ea typeface="Cambria Math" panose="02040503050406030204" pitchFamily="18" charset="0"/>
              </a:rPr>
              <a:t>9</a:t>
            </a:r>
            <a:r>
              <a:rPr lang="en-US" sz="2200" dirty="0"/>
              <a:t>  ways to pack six copies of the same book into four identical boxes (</a:t>
            </a:r>
            <a:r>
              <a:rPr lang="en-US" sz="2200" i="1" dirty="0"/>
              <a:t>see Example </a:t>
            </a:r>
            <a:r>
              <a:rPr lang="en-US" sz="2200" dirty="0">
                <a:ea typeface="Cambria Math" panose="02040503050406030204" pitchFamily="18" charset="0"/>
              </a:rPr>
              <a:t>11</a:t>
            </a:r>
            <a:r>
              <a:rPr lang="en-US" sz="2200" dirty="0"/>
              <a:t>).</a:t>
            </a: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The number of ways of distributing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indistinguishable objects into </a:t>
            </a:r>
            <a:r>
              <a:rPr lang="en-US" sz="2200" i="1" dirty="0">
                <a:solidFill>
                  <a:srgbClr val="C00000"/>
                </a:solidFill>
              </a:rPr>
              <a:t>k</a:t>
            </a:r>
            <a:r>
              <a:rPr lang="en-US" sz="2200" i="1" dirty="0"/>
              <a:t> </a:t>
            </a:r>
            <a:r>
              <a:rPr lang="en-US" sz="2200" dirty="0"/>
              <a:t>indistinguishable boxes equals </a:t>
            </a:r>
            <a:r>
              <a:rPr lang="en-US" sz="2200" i="1" dirty="0" err="1">
                <a:solidFill>
                  <a:srgbClr val="C00000"/>
                </a:solidFill>
              </a:rPr>
              <a:t>p</a:t>
            </a:r>
            <a:r>
              <a:rPr lang="en-US" sz="2200" i="1" baseline="-25000" dirty="0" err="1">
                <a:solidFill>
                  <a:srgbClr val="C00000"/>
                </a:solidFill>
              </a:rPr>
              <a:t>k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  <a:r>
              <a:rPr lang="en-US" sz="2200" dirty="0"/>
              <a:t>, the number of ways to write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i="1" dirty="0"/>
              <a:t> </a:t>
            </a:r>
            <a:r>
              <a:rPr lang="en-US" sz="2200" dirty="0"/>
              <a:t>as the sum of at most </a:t>
            </a:r>
            <a:r>
              <a:rPr lang="en-US" sz="2200" i="1" dirty="0">
                <a:solidFill>
                  <a:srgbClr val="C00000"/>
                </a:solidFill>
              </a:rPr>
              <a:t>k</a:t>
            </a:r>
            <a:r>
              <a:rPr lang="en-US" sz="2200" i="1" dirty="0"/>
              <a:t> </a:t>
            </a:r>
            <a:r>
              <a:rPr lang="en-US" sz="2200" dirty="0"/>
              <a:t>positive integers in increasing order. </a:t>
            </a:r>
            <a:endParaRPr lang="en-US" sz="2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200" dirty="0"/>
              <a:t>No simple closed formula exists for this number.</a:t>
            </a:r>
            <a:endParaRPr lang="en-US" sz="2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57200" y="1905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dirty="0"/>
              <a:t>§6.1     26, 50</a:t>
            </a:r>
            <a:br>
              <a:rPr lang="en-US" altLang="zh-CN" dirty="0"/>
            </a:br>
            <a:r>
              <a:rPr lang="en-US" altLang="zh-CN" dirty="0"/>
              <a:t>§6.2     18, 25, 48</a:t>
            </a:r>
            <a:br>
              <a:rPr lang="en-US" altLang="zh-CN" dirty="0"/>
            </a:br>
            <a:r>
              <a:rPr lang="en-US" altLang="zh-CN" dirty="0"/>
              <a:t>§6.3     12, 22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§6.4     24, 28, 29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Due date </a:t>
            </a:r>
            <a:r>
              <a:rPr lang="en-US" altLang="zh-CN"/>
              <a:t>: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2024.4.23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Rule </a:t>
            </a:r>
            <a:r>
              <a:rPr lang="zh-CN" altLang="en-US" dirty="0"/>
              <a:t>乘积原则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200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000" b="1" dirty="0">
                <a:solidFill>
                  <a:srgbClr val="C00000"/>
                </a:solidFill>
              </a:rPr>
              <a:t>Example</a:t>
            </a:r>
            <a:r>
              <a:rPr lang="en-US" sz="3000" dirty="0"/>
              <a:t>: How many different license plates can be made if each plate contains a sequence of three uppercase English letters followed by three digits?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b="1" dirty="0">
                <a:solidFill>
                  <a:srgbClr val="C00000"/>
                </a:solidFill>
              </a:rPr>
              <a:t>Solution</a:t>
            </a:r>
            <a:r>
              <a:rPr lang="en-US" sz="3000" dirty="0"/>
              <a:t>:  By the product rule,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dirty="0">
                <a:ea typeface="Cambria Math" panose="02040503050406030204" pitchFamily="18" charset="0"/>
              </a:rPr>
              <a:t>there are 26 </a:t>
            </a:r>
            <a:r>
              <a:rPr lang="en-US" sz="3000" dirty="0">
                <a:ea typeface="Cambria Math" panose="02040503050406030204"/>
              </a:rPr>
              <a:t>∙ </a:t>
            </a:r>
            <a:r>
              <a:rPr lang="en-US" sz="3000" dirty="0">
                <a:ea typeface="Cambria Math" panose="02040503050406030204" pitchFamily="18" charset="0"/>
              </a:rPr>
              <a:t>26 </a:t>
            </a:r>
            <a:r>
              <a:rPr lang="en-US" sz="3000" dirty="0">
                <a:ea typeface="Cambria Math" panose="02040503050406030204"/>
              </a:rPr>
              <a:t>∙ </a:t>
            </a:r>
            <a:r>
              <a:rPr lang="en-US" sz="3000" dirty="0">
                <a:ea typeface="Cambria Math" panose="02040503050406030204" pitchFamily="18" charset="0"/>
              </a:rPr>
              <a:t>26 </a:t>
            </a:r>
            <a:r>
              <a:rPr lang="en-US" sz="3000" dirty="0">
                <a:ea typeface="Cambria Math" panose="02040503050406030204"/>
              </a:rPr>
              <a:t>∙ 10 ∙ 10 ∙ 10 = 17,576,000 different possible license plates.</a:t>
            </a:r>
            <a:endParaRPr lang="en-US" sz="3000" i="1" dirty="0"/>
          </a:p>
        </p:txBody>
      </p:sp>
      <p:pic>
        <p:nvPicPr>
          <p:cNvPr id="20482" name="Picture 3" descr="Illustration of the solution in example 5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3505200" cy="158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Counting Principles: </a:t>
            </a:r>
            <a:br>
              <a:rPr lang="en-US" dirty="0"/>
            </a:br>
            <a:r>
              <a:rPr lang="en-US" dirty="0"/>
              <a:t>The Sum Rule </a:t>
            </a:r>
            <a:r>
              <a:rPr lang="zh-CN" altLang="en-US" dirty="0"/>
              <a:t>求和原则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The Sum Rule</a:t>
            </a:r>
            <a:r>
              <a:rPr lang="en-US" sz="2800" dirty="0"/>
              <a:t>: If a task can be done either in one of </a:t>
            </a:r>
            <a:r>
              <a:rPr lang="en-US" sz="2800" i="1" dirty="0"/>
              <a:t>n</a:t>
            </a:r>
            <a:r>
              <a:rPr lang="en-US" sz="2800" baseline="-25000" dirty="0">
                <a:ea typeface="Cambria Math" panose="02040503050406030204" pitchFamily="18" charset="0"/>
              </a:rPr>
              <a:t>1</a:t>
            </a:r>
            <a:r>
              <a:rPr lang="en-US" sz="2800" dirty="0"/>
              <a:t> ways or in one of  </a:t>
            </a:r>
            <a:r>
              <a:rPr lang="en-US" sz="2800" i="1" dirty="0"/>
              <a:t>n</a:t>
            </a:r>
            <a:r>
              <a:rPr lang="en-US" sz="2800" baseline="-25000" dirty="0">
                <a:ea typeface="Cambria Math" panose="02040503050406030204" pitchFamily="18" charset="0"/>
              </a:rPr>
              <a:t>2</a:t>
            </a:r>
            <a:r>
              <a:rPr lang="en-US" sz="2800" dirty="0"/>
              <a:t>, where none of the set of</a:t>
            </a:r>
            <a:r>
              <a:rPr lang="en-US" sz="2800" i="1" dirty="0"/>
              <a:t> n</a:t>
            </a:r>
            <a:r>
              <a:rPr lang="en-US" sz="2800" baseline="-25000" dirty="0">
                <a:ea typeface="Cambria Math" panose="02040503050406030204" pitchFamily="18" charset="0"/>
              </a:rPr>
              <a:t>1</a:t>
            </a:r>
            <a:r>
              <a:rPr lang="en-US" sz="2800" dirty="0"/>
              <a:t> ways is the same as any of the  </a:t>
            </a:r>
            <a:r>
              <a:rPr lang="en-US" sz="2800" i="1" dirty="0"/>
              <a:t>n</a:t>
            </a:r>
            <a:r>
              <a:rPr lang="en-US" sz="2800" baseline="-25000" dirty="0">
                <a:ea typeface="Cambria Math" panose="02040503050406030204" pitchFamily="18" charset="0"/>
              </a:rPr>
              <a:t>2</a:t>
            </a:r>
            <a:r>
              <a:rPr lang="en-US" sz="2800" dirty="0"/>
              <a:t> ways,  then there are </a:t>
            </a:r>
            <a:r>
              <a:rPr lang="en-US" sz="2800" i="1" dirty="0"/>
              <a:t>n</a:t>
            </a:r>
            <a:r>
              <a:rPr lang="en-US" sz="2800" baseline="-25000" dirty="0">
                <a:ea typeface="Cambria Math" panose="02040503050406030204" pitchFamily="18" charset="0"/>
              </a:rPr>
              <a:t>1 </a:t>
            </a:r>
            <a:r>
              <a:rPr lang="en-US" sz="2800" dirty="0">
                <a:ea typeface="Cambria Math" panose="02040503050406030204"/>
              </a:rPr>
              <a:t>+</a:t>
            </a:r>
            <a:r>
              <a:rPr lang="en-US" sz="2800" i="1" dirty="0"/>
              <a:t> n</a:t>
            </a:r>
            <a:r>
              <a:rPr lang="en-US" sz="2800" baseline="-25000" dirty="0">
                <a:ea typeface="Cambria Math" panose="02040503050406030204" pitchFamily="18" charset="0"/>
              </a:rPr>
              <a:t>2</a:t>
            </a:r>
            <a:r>
              <a:rPr lang="en-US" sz="2800" dirty="0"/>
              <a:t> ways  to do the task.</a:t>
            </a:r>
            <a:br>
              <a:rPr lang="en-US" sz="2800" dirty="0"/>
            </a:br>
            <a:r>
              <a:rPr lang="en-US" sz="2800" b="1" dirty="0">
                <a:solidFill>
                  <a:srgbClr val="C00000"/>
                </a:solidFill>
              </a:rPr>
              <a:t>Example</a:t>
            </a:r>
            <a:r>
              <a:rPr lang="en-US" sz="2800" dirty="0"/>
              <a:t>:  The mathematics department must choose either a student or a faculty member as a representative for a university committee. How many choices are there for this representative if there are </a:t>
            </a:r>
            <a:r>
              <a:rPr lang="en-US" sz="2800" dirty="0">
                <a:ea typeface="Cambria Math" panose="02040503050406030204" pitchFamily="18" charset="0"/>
              </a:rPr>
              <a:t>37</a:t>
            </a:r>
            <a:r>
              <a:rPr lang="en-US" sz="2800" dirty="0"/>
              <a:t> members of the mathematics faculty and </a:t>
            </a:r>
            <a:r>
              <a:rPr lang="en-US" sz="2800" dirty="0">
                <a:ea typeface="Cambria Math" panose="02040503050406030204" pitchFamily="18" charset="0"/>
              </a:rPr>
              <a:t>83</a:t>
            </a:r>
            <a:r>
              <a:rPr lang="en-US" sz="2800" dirty="0"/>
              <a:t> mathematics majors and no one is both a faculty member and a student.</a:t>
            </a:r>
            <a:br>
              <a:rPr lang="en-US" sz="2800" dirty="0"/>
            </a:br>
            <a:r>
              <a:rPr lang="en-US" sz="2800" b="1" dirty="0">
                <a:solidFill>
                  <a:srgbClr val="C00000"/>
                </a:solidFill>
              </a:rPr>
              <a:t>Solution</a:t>
            </a:r>
            <a:r>
              <a:rPr lang="en-US" sz="2800" dirty="0"/>
              <a:t>: By the sum rule it follows that there are</a:t>
            </a:r>
            <a:br>
              <a:rPr lang="en-US" sz="2800" dirty="0"/>
            </a:br>
            <a:r>
              <a:rPr lang="en-US" sz="2800" dirty="0">
                <a:ea typeface="Cambria Math" panose="02040503050406030204" pitchFamily="18" charset="0"/>
              </a:rPr>
              <a:t>37</a:t>
            </a:r>
            <a:r>
              <a:rPr lang="en-US" sz="2800" dirty="0"/>
              <a:t> + </a:t>
            </a:r>
            <a:r>
              <a:rPr lang="en-US" sz="2800" dirty="0">
                <a:ea typeface="Cambria Math" panose="02040503050406030204" pitchFamily="18" charset="0"/>
              </a:rPr>
              <a:t>83</a:t>
            </a:r>
            <a:r>
              <a:rPr lang="en-US" sz="2800" dirty="0"/>
              <a:t> = </a:t>
            </a:r>
            <a:r>
              <a:rPr lang="en-US" sz="2800" dirty="0">
                <a:ea typeface="Cambria Math" panose="02040503050406030204" pitchFamily="18" charset="0"/>
              </a:rPr>
              <a:t>120</a:t>
            </a:r>
            <a:r>
              <a:rPr lang="en-US" sz="2800" dirty="0"/>
              <a:t> possible ways to pick a representative.</a:t>
            </a:r>
            <a:endParaRPr 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57200" y="1371600"/>
            <a:ext cx="8305800" cy="1676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 Rule in terms of sets.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2133600"/>
          </a:xfrm>
        </p:spPr>
        <p:txBody>
          <a:bodyPr/>
          <a:lstStyle/>
          <a:p>
            <a:r>
              <a:rPr lang="en-US" sz="3000" dirty="0"/>
              <a:t>The sum rule can be phrased in terms of sets.</a:t>
            </a:r>
            <a:endParaRPr lang="en-US" sz="3000" dirty="0"/>
          </a:p>
          <a:p>
            <a:r>
              <a:rPr lang="en-US" sz="3000" dirty="0"/>
              <a:t>|</a:t>
            </a:r>
            <a:r>
              <a:rPr lang="en-US" sz="3000" i="1" dirty="0"/>
              <a:t>A</a:t>
            </a:r>
            <a:r>
              <a:rPr lang="en-US" sz="3000" dirty="0">
                <a:ea typeface="Cambria Math" panose="02040503050406030204" pitchFamily="18" charset="0"/>
              </a:rPr>
              <a:t> </a:t>
            </a:r>
            <a:r>
              <a:rPr lang="en-US" sz="3000" dirty="0">
                <a:ea typeface="Cambria Math" panose="02040503050406030204"/>
              </a:rPr>
              <a:t>∪ </a:t>
            </a:r>
            <a:r>
              <a:rPr lang="en-US" sz="3000" i="1" dirty="0"/>
              <a:t>B</a:t>
            </a:r>
            <a:r>
              <a:rPr lang="en-US" sz="3000" dirty="0"/>
              <a:t>|= |</a:t>
            </a:r>
            <a:r>
              <a:rPr lang="en-US" sz="3000" i="1" dirty="0"/>
              <a:t>A</a:t>
            </a:r>
            <a:r>
              <a:rPr lang="en-US" sz="3000" dirty="0"/>
              <a:t>| + |</a:t>
            </a:r>
            <a:r>
              <a:rPr lang="en-US" sz="3000" i="1" dirty="0"/>
              <a:t>B</a:t>
            </a:r>
            <a:r>
              <a:rPr lang="en-US" sz="3000" dirty="0"/>
              <a:t>| as long as </a:t>
            </a:r>
            <a:r>
              <a:rPr lang="en-US" sz="3000" i="1" dirty="0"/>
              <a:t>A</a:t>
            </a:r>
            <a:r>
              <a:rPr lang="en-US" sz="3000" dirty="0"/>
              <a:t> and </a:t>
            </a:r>
            <a:r>
              <a:rPr lang="en-US" sz="3000" i="1" dirty="0"/>
              <a:t>B</a:t>
            </a:r>
            <a:r>
              <a:rPr lang="en-US" sz="3000" dirty="0"/>
              <a:t> are disjoint sets.</a:t>
            </a:r>
            <a:br>
              <a:rPr lang="en-US" sz="3000" dirty="0"/>
            </a:br>
            <a:r>
              <a:rPr lang="en-US" sz="3000" dirty="0"/>
              <a:t>Or more generally,</a:t>
            </a:r>
            <a:endParaRPr 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"/>
              <p:cNvSpPr txBox="1"/>
              <p:nvPr/>
            </p:nvSpPr>
            <p:spPr>
              <a:xfrm>
                <a:off x="1219200" y="3733800"/>
                <a:ext cx="6705600" cy="11636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|+⋯+|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 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	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when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=</m:t>
                            </m:r>
                            <m: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for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all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733800"/>
                <a:ext cx="6705600" cy="1163638"/>
              </a:xfrm>
              <a:prstGeom prst="rect">
                <a:avLst/>
              </a:prstGeom>
              <a:blipFill rotWithShape="1">
                <a:blip r:embed="rId1"/>
                <a:stretch>
                  <a:fillRect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/>
          <p:cNvSpPr>
            <a:spLocks noGrp="1"/>
          </p:cNvSpPr>
          <p:nvPr>
            <p:ph idx="14"/>
          </p:nvPr>
        </p:nvSpPr>
        <p:spPr>
          <a:xfrm>
            <a:off x="457200" y="5105400"/>
            <a:ext cx="8458200" cy="1447800"/>
          </a:xfrm>
        </p:spPr>
        <p:txBody>
          <a:bodyPr/>
          <a:lstStyle/>
          <a:p>
            <a:r>
              <a:rPr lang="en-US" sz="3000" dirty="0"/>
              <a:t>The case where the sets have elements in common will be discussed when we consider the subtraction rule and taken up fully in Chapter 8.</a:t>
            </a:r>
            <a:endParaRPr lang="en-US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Sum and Product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4191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Suppose statement labels in a programming language can be either a single letter or a letter followed by a digit. Find the number of possible labels.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 Use the product rule.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ea typeface="Cambria Math" panose="02040503050406030204" pitchFamily="18" charset="0"/>
              </a:rPr>
              <a:t>26</a:t>
            </a:r>
            <a:r>
              <a:rPr lang="en-US" dirty="0"/>
              <a:t> + </a:t>
            </a:r>
            <a:r>
              <a:rPr lang="en-US" dirty="0">
                <a:ea typeface="Cambria Math" panose="02040503050406030204" pitchFamily="18" charset="0"/>
              </a:rPr>
              <a:t>26 </a:t>
            </a:r>
            <a:r>
              <a:rPr lang="en-US" dirty="0">
                <a:ea typeface="Cambria Math" panose="02040503050406030204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10</a:t>
            </a:r>
            <a:r>
              <a:rPr lang="en-US" dirty="0"/>
              <a:t> = </a:t>
            </a:r>
            <a:r>
              <a:rPr lang="en-US" dirty="0">
                <a:ea typeface="Cambria Math" panose="02040503050406030204" pitchFamily="18" charset="0"/>
              </a:rPr>
              <a:t>286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ed bar footer BODY/MAIN CONTENT">
  <a:themeElements>
    <a:clrScheme name="Custom 63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0518B"/>
      </a:hlink>
      <a:folHlink>
        <a:srgbClr val="0051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0</TotalTime>
  <Words>20414</Words>
  <Application>WPS 演示</Application>
  <PresentationFormat>全屏显示(4:3)</PresentationFormat>
  <Paragraphs>426</Paragraphs>
  <Slides>55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39</vt:i4>
      </vt:variant>
      <vt:variant>
        <vt:lpstr>幻灯片标题</vt:lpstr>
      </vt:variant>
      <vt:variant>
        <vt:i4>55</vt:i4>
      </vt:variant>
    </vt:vector>
  </HeadingPairs>
  <TitlesOfParts>
    <vt:vector size="119" baseType="lpstr">
      <vt:lpstr>Arial</vt:lpstr>
      <vt:lpstr>宋体</vt:lpstr>
      <vt:lpstr>Wingdings</vt:lpstr>
      <vt:lpstr>Arial</vt:lpstr>
      <vt:lpstr>ArumSans Bold</vt:lpstr>
      <vt:lpstr>Segoe Print</vt:lpstr>
      <vt:lpstr>ArumSans Regular</vt:lpstr>
      <vt:lpstr>Vectipede Rg</vt:lpstr>
      <vt:lpstr>Times New Roman</vt:lpstr>
      <vt:lpstr>Cambria Math</vt:lpstr>
      <vt:lpstr>Cambria Math</vt:lpstr>
      <vt:lpstr>Calibri</vt:lpstr>
      <vt:lpstr>微软雅黑</vt:lpstr>
      <vt:lpstr>Arial Unicode MS</vt:lpstr>
      <vt:lpstr>Calibri</vt:lpstr>
      <vt:lpstr>Symbol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Chapter 6  Counting</vt:lpstr>
      <vt:lpstr>Chapter Summary</vt:lpstr>
      <vt:lpstr>The Basics of Counting 计数的基础</vt:lpstr>
      <vt:lpstr>Section Summary 1</vt:lpstr>
      <vt:lpstr>Basic Counting Principles: The Product Rule 乘积原则</vt:lpstr>
      <vt:lpstr>The Product Rule 乘积原则</vt:lpstr>
      <vt:lpstr>Basic Counting Principles:  The Sum Rule 求和原则</vt:lpstr>
      <vt:lpstr>The Sum Rule in terms of sets.</vt:lpstr>
      <vt:lpstr>Combining the Sum and Product Rule</vt:lpstr>
      <vt:lpstr>Internet Addresses</vt:lpstr>
      <vt:lpstr>Counting Internet Addresses</vt:lpstr>
      <vt:lpstr>Basic Counting Principles: Subtraction Rule 减法原则</vt:lpstr>
      <vt:lpstr>Counting Bit Strings</vt:lpstr>
      <vt:lpstr>Basic Counting Principles Division Rule 除法原则</vt:lpstr>
      <vt:lpstr>The Pigeonhole Principle</vt:lpstr>
      <vt:lpstr>Section Summary 2</vt:lpstr>
      <vt:lpstr>The Pigeonhole Principle 鸽巢原理</vt:lpstr>
      <vt:lpstr>The Pigeonhole Principle 鸽巢原理</vt:lpstr>
      <vt:lpstr>The Generalized Pigeonhole Principle 1</vt:lpstr>
      <vt:lpstr>The Generalized Pigeonhole Principle 2</vt:lpstr>
      <vt:lpstr>Permutations and Combinations</vt:lpstr>
      <vt:lpstr>Section Summary 3</vt:lpstr>
      <vt:lpstr>Permutations 排列</vt:lpstr>
      <vt:lpstr>A Formula for the Number of Permutations</vt:lpstr>
      <vt:lpstr>Solving Counting Problems by Counting Permutations</vt:lpstr>
      <vt:lpstr>Solving Counting Problems by Counting Permutations</vt:lpstr>
      <vt:lpstr>Combinations 组合</vt:lpstr>
      <vt:lpstr>Combinations 组合</vt:lpstr>
      <vt:lpstr>Combinations 组合</vt:lpstr>
      <vt:lpstr>Combinations 组合</vt:lpstr>
      <vt:lpstr>Combinations 组合</vt:lpstr>
      <vt:lpstr>Binomial Coefficients and Identities</vt:lpstr>
      <vt:lpstr>Section Summary 4</vt:lpstr>
      <vt:lpstr>Powers of Binomial Expressions 二项式的幂</vt:lpstr>
      <vt:lpstr>Binomial Theorem 二项式定理</vt:lpstr>
      <vt:lpstr>Using the Binomial Theorem</vt:lpstr>
      <vt:lpstr> A Useful Identity</vt:lpstr>
      <vt:lpstr>Pascal’s Identity  帕斯卡恒等式</vt:lpstr>
      <vt:lpstr>Pascal’s Triangle 帕斯卡三角形</vt:lpstr>
      <vt:lpstr>Generalized Permutations and Combinations</vt:lpstr>
      <vt:lpstr>Section Summary 5</vt:lpstr>
      <vt:lpstr>Permutations with Repetition 有重复的排列</vt:lpstr>
      <vt:lpstr>Combinations with Repetition 有重复的组合</vt:lpstr>
      <vt:lpstr>Combinations with Repetition 有重复的组合</vt:lpstr>
      <vt:lpstr>Combinations with Repetition 有重复的组合</vt:lpstr>
      <vt:lpstr>Combinations with Repetition 有重复的组合</vt:lpstr>
      <vt:lpstr>Summarizing the Formulas for Counting Permutations and Combinations with and without Repetition</vt:lpstr>
      <vt:lpstr>Permutations with Indistinguishable Objects 具有不可区别对象的排列</vt:lpstr>
      <vt:lpstr>Permutations with Indistinguishable Objects 具有不可区别对象的排列</vt:lpstr>
      <vt:lpstr>Distributing Objects into Boxes 1</vt:lpstr>
      <vt:lpstr>Distributing Objects into Boxes 2</vt:lpstr>
      <vt:lpstr>Distributing Objects into Boxes 2</vt:lpstr>
      <vt:lpstr>Distributing Objects into Boxes 3</vt:lpstr>
      <vt:lpstr>Distributing Objects into Boxes 3</vt:lpstr>
      <vt:lpstr>Homework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hollow</cp:lastModifiedBy>
  <cp:revision>634</cp:revision>
  <dcterms:created xsi:type="dcterms:W3CDTF">2017-12-05T17:18:00Z</dcterms:created>
  <dcterms:modified xsi:type="dcterms:W3CDTF">2024-04-14T06:58:08Z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E1626E1EDAFB4C869D8CCC24B5ED4006_13</vt:lpwstr>
  </property>
  <property fmtid="{D5CDD505-2E9C-101B-9397-08002B2CF9AE}" pid="3" name="KSOProductBuildVer">
    <vt:lpwstr>2052-12.1.0.16729</vt:lpwstr>
  </property>
</Properties>
</file>