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 id="2147483664" r:id="rId4"/>
    <p:sldMasterId id="2147483675" r:id="rId5"/>
    <p:sldMasterId id="2147483692" r:id="rId6"/>
    <p:sldMasterId id="2147483700" r:id="rId7"/>
    <p:sldMasterId id="2147483708" r:id="rId8"/>
    <p:sldMasterId id="2147483711" r:id="rId9"/>
    <p:sldMasterId id="2147483715" r:id="rId10"/>
  </p:sldMasterIdLst>
  <p:notesMasterIdLst>
    <p:notesMasterId r:id="rId23"/>
  </p:notesMasterIdLst>
  <p:handoutMasterIdLst>
    <p:handoutMasterId r:id="rId77"/>
  </p:handoutMasterIdLst>
  <p:sldIdLst>
    <p:sldId id="273" r:id="rId11"/>
    <p:sldId id="276" r:id="rId12"/>
    <p:sldId id="414" r:id="rId13"/>
    <p:sldId id="419" r:id="rId14"/>
    <p:sldId id="532" r:id="rId15"/>
    <p:sldId id="415" r:id="rId16"/>
    <p:sldId id="416" r:id="rId17"/>
    <p:sldId id="456" r:id="rId18"/>
    <p:sldId id="478" r:id="rId19"/>
    <p:sldId id="479" r:id="rId20"/>
    <p:sldId id="420" r:id="rId21"/>
    <p:sldId id="480" r:id="rId22"/>
    <p:sldId id="481" r:id="rId24"/>
    <p:sldId id="482" r:id="rId25"/>
    <p:sldId id="483" r:id="rId26"/>
    <p:sldId id="484" r:id="rId27"/>
    <p:sldId id="485" r:id="rId28"/>
    <p:sldId id="486" r:id="rId29"/>
    <p:sldId id="487" r:id="rId30"/>
    <p:sldId id="488" r:id="rId31"/>
    <p:sldId id="489" r:id="rId32"/>
    <p:sldId id="490" r:id="rId33"/>
    <p:sldId id="491" r:id="rId34"/>
    <p:sldId id="492" r:id="rId35"/>
    <p:sldId id="493" r:id="rId36"/>
    <p:sldId id="525" r:id="rId37"/>
    <p:sldId id="494" r:id="rId38"/>
    <p:sldId id="495" r:id="rId39"/>
    <p:sldId id="496" r:id="rId40"/>
    <p:sldId id="499" r:id="rId41"/>
    <p:sldId id="500" r:id="rId42"/>
    <p:sldId id="501" r:id="rId43"/>
    <p:sldId id="350" r:id="rId44"/>
    <p:sldId id="534" r:id="rId45"/>
    <p:sldId id="535" r:id="rId46"/>
    <p:sldId id="536" r:id="rId47"/>
    <p:sldId id="537" r:id="rId48"/>
    <p:sldId id="539" r:id="rId49"/>
    <p:sldId id="540" r:id="rId50"/>
    <p:sldId id="541" r:id="rId51"/>
    <p:sldId id="502" r:id="rId52"/>
    <p:sldId id="503" r:id="rId53"/>
    <p:sldId id="504" r:id="rId54"/>
    <p:sldId id="505" r:id="rId55"/>
    <p:sldId id="507" r:id="rId56"/>
    <p:sldId id="530" r:id="rId57"/>
    <p:sldId id="506" r:id="rId58"/>
    <p:sldId id="508" r:id="rId59"/>
    <p:sldId id="509" r:id="rId60"/>
    <p:sldId id="510" r:id="rId61"/>
    <p:sldId id="511" r:id="rId62"/>
    <p:sldId id="512" r:id="rId63"/>
    <p:sldId id="436" r:id="rId64"/>
    <p:sldId id="437" r:id="rId65"/>
    <p:sldId id="513" r:id="rId66"/>
    <p:sldId id="514" r:id="rId67"/>
    <p:sldId id="515" r:id="rId68"/>
    <p:sldId id="516" r:id="rId69"/>
    <p:sldId id="517" r:id="rId70"/>
    <p:sldId id="386" r:id="rId71"/>
    <p:sldId id="531" r:id="rId72"/>
    <p:sldId id="520" r:id="rId73"/>
    <p:sldId id="533" r:id="rId74"/>
    <p:sldId id="404" r:id="rId75"/>
    <p:sldId id="528"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userDrawn="1">
          <p15:clr>
            <a:srgbClr val="A4A3A4"/>
          </p15:clr>
        </p15:guide>
        <p15:guide id="2" orient="horz" pos="3600" userDrawn="1">
          <p15:clr>
            <a:srgbClr val="A4A3A4"/>
          </p15:clr>
        </p15:guide>
        <p15:guide id="3" orient="horz" pos="912" userDrawn="1">
          <p15:clr>
            <a:srgbClr val="A4A3A4"/>
          </p15:clr>
        </p15:guide>
        <p15:guide id="4" orient="horz" pos="3360" userDrawn="1">
          <p15:clr>
            <a:srgbClr val="A4A3A4"/>
          </p15:clr>
        </p15:guide>
        <p15:guide id="5" pos="5616" userDrawn="1">
          <p15:clr>
            <a:srgbClr val="A4A3A4"/>
          </p15:clr>
        </p15:guide>
        <p15:guide id="6" pos="4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617B"/>
    <a:srgbClr val="085367"/>
    <a:srgbClr val="14AAE1"/>
    <a:srgbClr val="1A587B"/>
    <a:srgbClr val="E1F3FF"/>
    <a:srgbClr val="505050"/>
    <a:srgbClr val="B60000"/>
    <a:srgbClr val="00518B"/>
    <a:srgbClr val="214E91"/>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5244" autoAdjust="0"/>
  </p:normalViewPr>
  <p:slideViewPr>
    <p:cSldViewPr showGuides="1">
      <p:cViewPr varScale="1">
        <p:scale>
          <a:sx n="104" d="100"/>
          <a:sy n="104" d="100"/>
        </p:scale>
        <p:origin x="734" y="29"/>
      </p:cViewPr>
      <p:guideLst>
        <p:guide orient="horz" pos="3408"/>
        <p:guide orient="horz" pos="3600"/>
        <p:guide orient="horz" pos="912"/>
        <p:guide orient="horz" pos="3360"/>
        <p:guide pos="5616"/>
        <p:guide pos="4320"/>
      </p:guideLst>
    </p:cSldViewPr>
  </p:slideViewPr>
  <p:outlineViewPr>
    <p:cViewPr>
      <p:scale>
        <a:sx n="33" d="100"/>
        <a:sy n="33" d="100"/>
      </p:scale>
      <p:origin x="0" y="-58248"/>
    </p:cViewPr>
  </p:outlineViewPr>
  <p:notesTextViewPr>
    <p:cViewPr>
      <p:scale>
        <a:sx n="1" d="1"/>
        <a:sy n="1" d="1"/>
      </p:scale>
      <p:origin x="0" y="0"/>
    </p:cViewPr>
  </p:notesTextViewPr>
  <p:sorterViewPr>
    <p:cViewPr>
      <p:scale>
        <a:sx n="150" d="100"/>
        <a:sy n="15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0" Type="http://schemas.openxmlformats.org/officeDocument/2006/relationships/tableStyles" Target="tableStyles.xml"/><Relationship Id="rId8" Type="http://schemas.openxmlformats.org/officeDocument/2006/relationships/slideMaster" Target="slideMasters/slideMaster7.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handoutMaster" Target="handoutMasters/handoutMaster1.xml"/><Relationship Id="rId76" Type="http://schemas.openxmlformats.org/officeDocument/2006/relationships/slide" Target="slides/slide65.xml"/><Relationship Id="rId75" Type="http://schemas.openxmlformats.org/officeDocument/2006/relationships/slide" Target="slides/slide64.xml"/><Relationship Id="rId74" Type="http://schemas.openxmlformats.org/officeDocument/2006/relationships/slide" Target="slides/slide63.xml"/><Relationship Id="rId73" Type="http://schemas.openxmlformats.org/officeDocument/2006/relationships/slide" Target="slides/slide62.xml"/><Relationship Id="rId72" Type="http://schemas.openxmlformats.org/officeDocument/2006/relationships/slide" Target="slides/slide61.xml"/><Relationship Id="rId71" Type="http://schemas.openxmlformats.org/officeDocument/2006/relationships/slide" Target="slides/slide60.xml"/><Relationship Id="rId70" Type="http://schemas.openxmlformats.org/officeDocument/2006/relationships/slide" Target="slides/slide59.xml"/><Relationship Id="rId7" Type="http://schemas.openxmlformats.org/officeDocument/2006/relationships/slideMaster" Target="slideMasters/slideMaster6.xml"/><Relationship Id="rId69" Type="http://schemas.openxmlformats.org/officeDocument/2006/relationships/slide" Target="slides/slide58.xml"/><Relationship Id="rId68" Type="http://schemas.openxmlformats.org/officeDocument/2006/relationships/slide" Target="slides/slide57.xml"/><Relationship Id="rId67" Type="http://schemas.openxmlformats.org/officeDocument/2006/relationships/slide" Target="slides/slide56.xml"/><Relationship Id="rId66" Type="http://schemas.openxmlformats.org/officeDocument/2006/relationships/slide" Target="slides/slide55.xml"/><Relationship Id="rId65" Type="http://schemas.openxmlformats.org/officeDocument/2006/relationships/slide" Target="slides/slide54.xml"/><Relationship Id="rId64" Type="http://schemas.openxmlformats.org/officeDocument/2006/relationships/slide" Target="slides/slide53.xml"/><Relationship Id="rId63" Type="http://schemas.openxmlformats.org/officeDocument/2006/relationships/slide" Target="slides/slide52.xml"/><Relationship Id="rId62" Type="http://schemas.openxmlformats.org/officeDocument/2006/relationships/slide" Target="slides/slide51.xml"/><Relationship Id="rId61" Type="http://schemas.openxmlformats.org/officeDocument/2006/relationships/slide" Target="slides/slide50.xml"/><Relationship Id="rId60" Type="http://schemas.openxmlformats.org/officeDocument/2006/relationships/slide" Target="slides/slide49.xml"/><Relationship Id="rId6" Type="http://schemas.openxmlformats.org/officeDocument/2006/relationships/slideMaster" Target="slideMasters/slideMaster5.xml"/><Relationship Id="rId59" Type="http://schemas.openxmlformats.org/officeDocument/2006/relationships/slide" Target="slides/slide48.xml"/><Relationship Id="rId58" Type="http://schemas.openxmlformats.org/officeDocument/2006/relationships/slide" Target="slides/slide47.xml"/><Relationship Id="rId57" Type="http://schemas.openxmlformats.org/officeDocument/2006/relationships/slide" Target="slides/slide46.xml"/><Relationship Id="rId56" Type="http://schemas.openxmlformats.org/officeDocument/2006/relationships/slide" Target="slides/slide45.xml"/><Relationship Id="rId55" Type="http://schemas.openxmlformats.org/officeDocument/2006/relationships/slide" Target="slides/slide44.xml"/><Relationship Id="rId54" Type="http://schemas.openxmlformats.org/officeDocument/2006/relationships/slide" Target="slides/slide43.xml"/><Relationship Id="rId53" Type="http://schemas.openxmlformats.org/officeDocument/2006/relationships/slide" Target="slides/slide42.xml"/><Relationship Id="rId52" Type="http://schemas.openxmlformats.org/officeDocument/2006/relationships/slide" Target="slides/slide41.xml"/><Relationship Id="rId51" Type="http://schemas.openxmlformats.org/officeDocument/2006/relationships/slide" Target="slides/slide40.xml"/><Relationship Id="rId50" Type="http://schemas.openxmlformats.org/officeDocument/2006/relationships/slide" Target="slides/slide39.xml"/><Relationship Id="rId5" Type="http://schemas.openxmlformats.org/officeDocument/2006/relationships/slideMaster" Target="slideMasters/slideMaster4.xml"/><Relationship Id="rId49" Type="http://schemas.openxmlformats.org/officeDocument/2006/relationships/slide" Target="slides/slide38.xml"/><Relationship Id="rId48" Type="http://schemas.openxmlformats.org/officeDocument/2006/relationships/slide" Target="slides/slide37.xml"/><Relationship Id="rId47" Type="http://schemas.openxmlformats.org/officeDocument/2006/relationships/slide" Target="slides/slide36.xml"/><Relationship Id="rId46" Type="http://schemas.openxmlformats.org/officeDocument/2006/relationships/slide" Target="slides/slide35.xml"/><Relationship Id="rId45" Type="http://schemas.openxmlformats.org/officeDocument/2006/relationships/slide" Target="slides/slide34.xml"/><Relationship Id="rId44" Type="http://schemas.openxmlformats.org/officeDocument/2006/relationships/slide" Target="slides/slide33.xml"/><Relationship Id="rId43" Type="http://schemas.openxmlformats.org/officeDocument/2006/relationships/slide" Target="slides/slide32.xml"/><Relationship Id="rId42" Type="http://schemas.openxmlformats.org/officeDocument/2006/relationships/slide" Target="slides/slide31.xml"/><Relationship Id="rId41" Type="http://schemas.openxmlformats.org/officeDocument/2006/relationships/slide" Target="slides/slide30.xml"/><Relationship Id="rId40" Type="http://schemas.openxmlformats.org/officeDocument/2006/relationships/slide" Target="slides/slide29.xml"/><Relationship Id="rId4" Type="http://schemas.openxmlformats.org/officeDocument/2006/relationships/slideMaster" Target="slideMasters/slideMaster3.xml"/><Relationship Id="rId39" Type="http://schemas.openxmlformats.org/officeDocument/2006/relationships/slide" Target="slides/slide28.xml"/><Relationship Id="rId38" Type="http://schemas.openxmlformats.org/officeDocument/2006/relationships/slide" Target="slides/slide27.xml"/><Relationship Id="rId37" Type="http://schemas.openxmlformats.org/officeDocument/2006/relationships/slide" Target="slides/slide26.xml"/><Relationship Id="rId36" Type="http://schemas.openxmlformats.org/officeDocument/2006/relationships/slide" Target="slides/slide25.xml"/><Relationship Id="rId35" Type="http://schemas.openxmlformats.org/officeDocument/2006/relationships/slide" Target="slides/slide24.xml"/><Relationship Id="rId34" Type="http://schemas.openxmlformats.org/officeDocument/2006/relationships/slide" Target="slides/slide23.xml"/><Relationship Id="rId33" Type="http://schemas.openxmlformats.org/officeDocument/2006/relationships/slide" Target="slides/slide22.xml"/><Relationship Id="rId32" Type="http://schemas.openxmlformats.org/officeDocument/2006/relationships/slide" Target="slides/slide21.xml"/><Relationship Id="rId31" Type="http://schemas.openxmlformats.org/officeDocument/2006/relationships/slide" Target="slides/slide20.xml"/><Relationship Id="rId30" Type="http://schemas.openxmlformats.org/officeDocument/2006/relationships/slide" Target="slides/slide19.xml"/><Relationship Id="rId3" Type="http://schemas.openxmlformats.org/officeDocument/2006/relationships/slideMaster" Target="slideMasters/slideMaster2.xml"/><Relationship Id="rId29" Type="http://schemas.openxmlformats.org/officeDocument/2006/relationships/slide" Target="slides/slide18.xml"/><Relationship Id="rId28" Type="http://schemas.openxmlformats.org/officeDocument/2006/relationships/slide" Target="slides/slide17.xml"/><Relationship Id="rId27" Type="http://schemas.openxmlformats.org/officeDocument/2006/relationships/slide" Target="slides/slide16.xml"/><Relationship Id="rId26" Type="http://schemas.openxmlformats.org/officeDocument/2006/relationships/slide" Target="slides/slide15.xml"/><Relationship Id="rId25" Type="http://schemas.openxmlformats.org/officeDocument/2006/relationships/slide" Target="slides/slide14.xml"/><Relationship Id="rId24" Type="http://schemas.openxmlformats.org/officeDocument/2006/relationships/slide" Target="slides/slide13.xml"/><Relationship Id="rId23" Type="http://schemas.openxmlformats.org/officeDocument/2006/relationships/notesMaster" Target="notesMasters/notesMaster1.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slide" Target="slides/slide2.xml"/><Relationship Id="rId11" Type="http://schemas.openxmlformats.org/officeDocument/2006/relationships/slide" Target="slides/slide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003D02-7E89-4EBF-B123-9C334E1BFEF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endParaRPr lang="en-US" dirty="0"/>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endParaRPr lang="en-US" dirty="0"/>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endParaRPr lang="en-US" dirty="0"/>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endParaRPr lang="en-US" dirty="0"/>
          </a:p>
          <a:p>
            <a:pPr marL="800100" lvl="1" indent="-342900">
              <a:spcAft>
                <a:spcPts val="800"/>
              </a:spcAft>
              <a:buFont typeface="Arial" panose="020B0604020202020204" pitchFamily="34" charset="0"/>
              <a:buChar char="•"/>
            </a:pPr>
            <a:r>
              <a:rPr lang="en-US" dirty="0"/>
              <a:t>Second level</a:t>
            </a:r>
            <a:endParaRPr lang="en-US" dirty="0"/>
          </a:p>
          <a:p>
            <a:pPr marL="1200150" lvl="2" indent="-285750">
              <a:spcAft>
                <a:spcPts val="800"/>
              </a:spcAft>
              <a:buFont typeface="Arial" panose="020B0604020202020204" pitchFamily="34" charset="0"/>
            </a:pPr>
            <a:r>
              <a:rPr lang="en-US" dirty="0"/>
              <a:t>Third level</a:t>
            </a:r>
            <a:endParaRPr lang="en-US" dirty="0"/>
          </a:p>
          <a:p>
            <a:pPr marL="1657350" lvl="3" indent="-285750">
              <a:spcAft>
                <a:spcPts val="800"/>
              </a:spcAft>
              <a:buFont typeface="Arial" panose="020B0604020202020204" pitchFamily="34" charset="0"/>
              <a:buChar char="•"/>
            </a:pPr>
            <a:r>
              <a:rPr lang="en-US" dirty="0"/>
              <a:t>Fourth level</a:t>
            </a:r>
            <a:endParaRPr lang="en-US" dirty="0"/>
          </a:p>
          <a:p>
            <a:pPr marL="2114550" lvl="4" indent="-285750">
              <a:spcAft>
                <a:spcPts val="800"/>
              </a:spcAft>
              <a:buFont typeface="Arial" panose="020B0604020202020204" pitchFamily="34" charset="0"/>
              <a:buChar char="•"/>
            </a:pPr>
            <a:r>
              <a:rPr lang="en-US" dirty="0"/>
              <a:t>Fifth level</a:t>
            </a:r>
            <a:endParaRPr lang="en-US" dirty="0"/>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r>
              <a:rPr lang="en-US" altLang="zh-CN"/>
              <a:t>7/17/2003 10:06:02 AM</a:t>
            </a: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第</a:t>
            </a:r>
            <a:fld id="{47E53E41-D097-45B4-ACCE-5D213CA67D20}" type="slidenum">
              <a:rPr lang="zh-CN" altLang="en-US"/>
            </a:fld>
            <a:r>
              <a:rPr lang="zh-CN" altLang="en-US"/>
              <a:t>页</a:t>
            </a: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69AC07A7-B386-4B9A-9D11-E8EF8AEE5272}" type="slidenum">
              <a:rPr lang="en-US" altLang="zh-CN"/>
            </a:fld>
            <a:r>
              <a:rPr lang="zh-CN" altLang="en-US"/>
              <a:t>网络融合</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7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endParaRPr lang="en-US" dirty="0"/>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endParaRPr lang="en-US" dirty="0"/>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Content Placeholder 5"/>
          <p:cNvSpPr>
            <a:spLocks noGrp="1"/>
          </p:cNvSpPr>
          <p:nvPr>
            <p:ph sz="quarter" idx="12"/>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endParaRPr lang="en-US" dirty="0"/>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endParaRPr lang="en-US" dirty="0"/>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endParaRPr lang="en-US" dirty="0"/>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endParaRPr lang="en-US" dirty="0"/>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endParaRPr lang="en-US" dirty="0"/>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1" Type="http://schemas.openxmlformats.org/officeDocument/2006/relationships/theme" Target="../theme/theme3.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7" Type="http://schemas.openxmlformats.org/officeDocument/2006/relationships/theme" Target="../theme/theme4.xml"/><Relationship Id="rId16" Type="http://schemas.openxmlformats.org/officeDocument/2006/relationships/slideLayout" Target="../slideLayouts/slideLayout40.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7" Type="http://schemas.openxmlformats.org/officeDocument/2006/relationships/slideLayout" Target="../slideLayouts/slideLayout47.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3" Type="http://schemas.openxmlformats.org/officeDocument/2006/relationships/slideLayout" Target="../slideLayouts/slideLayout43.xml"/><Relationship Id="rId2" Type="http://schemas.openxmlformats.org/officeDocument/2006/relationships/slideLayout" Target="../slideLayouts/slideLayout42.xml"/><Relationship Id="rId1"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 Type="http://schemas.openxmlformats.org/officeDocument/2006/relationships/slideLayout" Target="../slideLayouts/slideLayout49.xml"/><Relationship Id="rId1"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4" Type="http://schemas.openxmlformats.org/officeDocument/2006/relationships/theme" Target="../theme/theme7.xml"/><Relationship Id="rId3" Type="http://schemas.openxmlformats.org/officeDocument/2006/relationships/image" Target="../media/image1.png"/><Relationship Id="rId2" Type="http://schemas.openxmlformats.org/officeDocument/2006/relationships/slideLayout" Target="../slideLayouts/slideLayout56.xml"/><Relationship Id="rId1" Type="http://schemas.openxmlformats.org/officeDocument/2006/relationships/slideLayout" Target="../slideLayouts/slideLayout55.xml"/></Relationships>
</file>

<file path=ppt/slideMasters/_rels/slideMaster8.xml.rels><?xml version="1.0" encoding="UTF-8" standalone="yes"?>
<Relationships xmlns="http://schemas.openxmlformats.org/package/2006/relationships"><Relationship Id="rId4" Type="http://schemas.openxmlformats.org/officeDocument/2006/relationships/theme" Target="../theme/theme8.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s>
</file>

<file path=ppt/slideMasters/_rels/slideMaster9.xml.rels><?xml version="1.0" encoding="UTF-8" standalone="yes"?>
<Relationships xmlns="http://schemas.openxmlformats.org/package/2006/relationships"><Relationship Id="rId4" Type="http://schemas.openxmlformats.org/officeDocument/2006/relationships/theme" Target="../theme/theme9.xml"/><Relationship Id="rId3" Type="http://schemas.openxmlformats.org/officeDocument/2006/relationships/slideLayout" Target="../slideLayouts/slideLayout62.xml"/><Relationship Id="rId2" Type="http://schemas.openxmlformats.org/officeDocument/2006/relationships/slideLayout" Target="../slideLayouts/slideLayout61.xml"/><Relationship Id="rId1"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8686800" y="6477000"/>
            <a:ext cx="457200" cy="369332"/>
          </a:xfrm>
          <a:prstGeom prst="rect">
            <a:avLst/>
          </a:prstGeom>
          <a:noFill/>
        </p:spPr>
        <p:txBody>
          <a:bodyPr wrap="square" rtlCol="0">
            <a:spAutoFit/>
          </a:bodyPr>
          <a:lstStyle/>
          <a:p>
            <a:fld id="{03960712-8E5A-4DC9-954A-730F72A9454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8686800" y="6477000"/>
            <a:ext cx="457200" cy="369332"/>
          </a:xfrm>
          <a:prstGeom prst="rect">
            <a:avLst/>
          </a:prstGeom>
          <a:noFill/>
        </p:spPr>
        <p:txBody>
          <a:bodyPr wrap="square" rtlCol="0">
            <a:spAutoFit/>
          </a:bodyPr>
          <a:lstStyle/>
          <a:p>
            <a:fld id="{03960712-8E5A-4DC9-954A-730F72A9454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8686800" y="6477000"/>
            <a:ext cx="457200" cy="369332"/>
          </a:xfrm>
          <a:prstGeom prst="rect">
            <a:avLst/>
          </a:prstGeom>
          <a:noFill/>
        </p:spPr>
        <p:txBody>
          <a:bodyPr wrap="square" rtlCol="0">
            <a:spAutoFit/>
          </a:bodyPr>
          <a:lstStyle/>
          <a:p>
            <a:fld id="{03960712-8E5A-4DC9-954A-730F72A9454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Copyright" descr="©McGraw-Hill Education&#10;"/>
          <p:cNvSpPr txBox="1"/>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
        <p:nvSpPr>
          <p:cNvPr id="2" name="文本框 1"/>
          <p:cNvSpPr txBox="1"/>
          <p:nvPr userDrawn="1"/>
        </p:nvSpPr>
        <p:spPr>
          <a:xfrm>
            <a:off x="8686800" y="6477000"/>
            <a:ext cx="457200" cy="369332"/>
          </a:xfrm>
          <a:prstGeom prst="rect">
            <a:avLst/>
          </a:prstGeom>
          <a:noFill/>
        </p:spPr>
        <p:txBody>
          <a:bodyPr wrap="square" rtlCol="0">
            <a:spAutoFit/>
          </a:bodyPr>
          <a:lstStyle/>
          <a:p>
            <a:fld id="{03960712-8E5A-4DC9-954A-730F72A9454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3" cstate="screen">
            <a:alphaModFix amt="25000"/>
          </a:blip>
          <a:srcRect r="28644" b="27282"/>
          <a:stretch>
            <a:fillRect/>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endParaRPr lang="en-US" sz="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endParaRPr lang="en-US" sz="3200" kern="1200" dirty="0">
              <a:solidFill>
                <a:srgbClr val="6A6A6A"/>
              </a:solidFill>
              <a:effectLst/>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endParaRPr lang="en-US" sz="3200" kern="1200" dirty="0">
              <a:solidFill>
                <a:schemeClr val="bg1"/>
              </a:solidFill>
              <a:effectLst/>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7.xml"/><Relationship Id="rId4" Type="http://schemas.openxmlformats.org/officeDocument/2006/relationships/image" Target="../media/image6.wmf"/><Relationship Id="rId3" Type="http://schemas.openxmlformats.org/officeDocument/2006/relationships/oleObject" Target="../embeddings/oleObject3.bin"/><Relationship Id="rId2" Type="http://schemas.openxmlformats.org/officeDocument/2006/relationships/image" Target="../media/image5.w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3.vml"/><Relationship Id="rId4" Type="http://schemas.openxmlformats.org/officeDocument/2006/relationships/slideLayout" Target="../slideLayouts/slideLayout26.xml"/><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7.xml"/><Relationship Id="rId4" Type="http://schemas.openxmlformats.org/officeDocument/2006/relationships/image" Target="../media/image12.wmf"/><Relationship Id="rId3" Type="http://schemas.openxmlformats.org/officeDocument/2006/relationships/oleObject" Target="../embeddings/oleObject6.bin"/><Relationship Id="rId2" Type="http://schemas.openxmlformats.org/officeDocument/2006/relationships/image" Target="../media/image11.wmf"/><Relationship Id="rId1"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5.xml"/><Relationship Id="rId2" Type="http://schemas.openxmlformats.org/officeDocument/2006/relationships/image" Target="../media/image15.wmf"/><Relationship Id="rId1"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5.xml"/><Relationship Id="rId2" Type="http://schemas.openxmlformats.org/officeDocument/2006/relationships/image" Target="../media/image19.wmf"/><Relationship Id="rId1"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6.xml"/><Relationship Id="rId4" Type="http://schemas.openxmlformats.org/officeDocument/2006/relationships/image" Target="../media/image21.wmf"/><Relationship Id="rId3" Type="http://schemas.openxmlformats.org/officeDocument/2006/relationships/oleObject" Target="../embeddings/oleObject10.bin"/><Relationship Id="rId2" Type="http://schemas.openxmlformats.org/officeDocument/2006/relationships/image" Target="../media/image20.wmf"/><Relationship Id="rId1"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23.jpeg"/><Relationship Id="rId1" Type="http://schemas.openxmlformats.org/officeDocument/2006/relationships/image" Target="../media/image22.jpeg"/></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6.xml"/><Relationship Id="rId2" Type="http://schemas.openxmlformats.org/officeDocument/2006/relationships/image" Target="../media/image24.wmf"/><Relationship Id="rId1"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25.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26.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38.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40.xml"/><Relationship Id="rId2" Type="http://schemas.openxmlformats.org/officeDocument/2006/relationships/image" Target="../media/image34.wmf"/><Relationship Id="rId1" Type="http://schemas.openxmlformats.org/officeDocument/2006/relationships/oleObject" Target="../embeddings/oleObject12.bin"/></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35.png"/></Relationships>
</file>

<file path=ppt/slides/_rels/slide48.xml.rels><?xml version="1.0" encoding="UTF-8" standalone="yes"?>
<Relationships xmlns="http://schemas.openxmlformats.org/package/2006/relationships"><Relationship Id="rId7" Type="http://schemas.openxmlformats.org/officeDocument/2006/relationships/vmlDrawing" Target="../drawings/vmlDrawing10.vml"/><Relationship Id="rId6" Type="http://schemas.openxmlformats.org/officeDocument/2006/relationships/slideLayout" Target="../slideLayouts/slideLayout27.xml"/><Relationship Id="rId5" Type="http://schemas.openxmlformats.org/officeDocument/2006/relationships/image" Target="../media/image38.wmf"/><Relationship Id="rId4" Type="http://schemas.openxmlformats.org/officeDocument/2006/relationships/oleObject" Target="../embeddings/oleObject14.bin"/><Relationship Id="rId3" Type="http://schemas.openxmlformats.org/officeDocument/2006/relationships/image" Target="../media/image37.png"/><Relationship Id="rId2" Type="http://schemas.openxmlformats.org/officeDocument/2006/relationships/image" Target="../media/image36.wmf"/><Relationship Id="rId1" Type="http://schemas.openxmlformats.org/officeDocument/2006/relationships/oleObject" Target="../embeddings/oleObject13.bin"/></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7.xml"/><Relationship Id="rId3" Type="http://schemas.openxmlformats.org/officeDocument/2006/relationships/image" Target="../media/image41.jpeg"/><Relationship Id="rId2" Type="http://schemas.openxmlformats.org/officeDocument/2006/relationships/image" Target="../media/image40.wmf"/><Relationship Id="rId1" Type="http://schemas.openxmlformats.org/officeDocument/2006/relationships/oleObject" Target="../embeddings/oleObject15.bin"/></Relationships>
</file>

<file path=ppt/slides/_rels/slide51.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28.xml"/><Relationship Id="rId6" Type="http://schemas.openxmlformats.org/officeDocument/2006/relationships/image" Target="../media/image44.wmf"/><Relationship Id="rId5" Type="http://schemas.openxmlformats.org/officeDocument/2006/relationships/oleObject" Target="../embeddings/oleObject18.bin"/><Relationship Id="rId4" Type="http://schemas.openxmlformats.org/officeDocument/2006/relationships/image" Target="../media/image43.wmf"/><Relationship Id="rId3" Type="http://schemas.openxmlformats.org/officeDocument/2006/relationships/oleObject" Target="../embeddings/oleObject17.bin"/><Relationship Id="rId2" Type="http://schemas.openxmlformats.org/officeDocument/2006/relationships/image" Target="../media/image42.wmf"/><Relationship Id="rId1" Type="http://schemas.openxmlformats.org/officeDocument/2006/relationships/oleObject" Target="../embeddings/oleObject16.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8.xml"/><Relationship Id="rId3" Type="http://schemas.openxmlformats.org/officeDocument/2006/relationships/image" Target="../media/image3.jpeg"/><Relationship Id="rId2" Type="http://schemas.openxmlformats.org/officeDocument/2006/relationships/image" Target="../media/image2.wmf"/><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45.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3.xml.rels><?xml version="1.0" encoding="UTF-8" standalone="yes"?>
<Relationships xmlns="http://schemas.openxmlformats.org/package/2006/relationships"><Relationship Id="rId4" Type="http://schemas.openxmlformats.org/officeDocument/2006/relationships/slideLayout" Target="../slideLayouts/slideLayout38.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image" Target="../media/image50.png"/><Relationship Id="rId1" Type="http://schemas.openxmlformats.org/officeDocument/2006/relationships/image" Target="../media/image4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457200" y="1600200"/>
            <a:ext cx="8229600" cy="1470025"/>
          </a:xfrm>
        </p:spPr>
        <p:txBody>
          <a:bodyPr/>
          <a:lstStyle/>
          <a:p>
            <a:r>
              <a:rPr lang="fr-FR" altLang="zh-CN" sz="6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Chapter 9  </a:t>
            </a:r>
            <a:r>
              <a:rPr lang="en-US" sz="6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Relations</a:t>
            </a:r>
            <a:br>
              <a:rPr lang="en-US" sz="6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4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66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a:t>
            </a:r>
            <a:endParaRPr lang="en-US" sz="66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Binary Relations on a Set</a:t>
            </a:r>
            <a:br>
              <a:rPr lang="en-US" altLang="zh-CN" sz="4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集合上的二元关系</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457200" y="1295400"/>
            <a:ext cx="8229600" cy="3124200"/>
          </a:xfrm>
          <a:ln>
            <a:solidFill>
              <a:schemeClr val="bg1"/>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Consider these relations on the set of integers:</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0" name="Object 3"/>
          <p:cNvGraphicFramePr>
            <a:graphicFrameLocks noChangeAspect="1"/>
          </p:cNvGraphicFramePr>
          <p:nvPr/>
        </p:nvGraphicFramePr>
        <p:xfrm>
          <a:off x="1066800" y="1849664"/>
          <a:ext cx="3426156" cy="1664856"/>
        </p:xfrm>
        <a:graphic>
          <a:graphicData uri="http://schemas.openxmlformats.org/presentationml/2006/ole">
            <mc:AlternateContent xmlns:mc="http://schemas.openxmlformats.org/markup-compatibility/2006">
              <mc:Choice xmlns:v="urn:schemas-microsoft-com:vml" Requires="v">
                <p:oleObj spid="_x0000_s2054" name="Equation" r:id="rId1" imgW="43281600" imgH="21031200" progId="Equation.DSMT4">
                  <p:embed/>
                </p:oleObj>
              </mc:Choice>
              <mc:Fallback>
                <p:oleObj name="Equation" r:id="rId1" imgW="43281600" imgH="21031200" progId="Equation.DSMT4">
                  <p:embed/>
                  <p:pic>
                    <p:nvPicPr>
                      <p:cNvPr id="0" name="图片 2053"/>
                      <p:cNvPicPr/>
                      <p:nvPr/>
                    </p:nvPicPr>
                    <p:blipFill>
                      <a:blip r:embed="rId2"/>
                      <a:stretch>
                        <a:fillRect/>
                      </a:stretch>
                    </p:blipFill>
                    <p:spPr>
                      <a:xfrm>
                        <a:off x="1066800" y="1849664"/>
                        <a:ext cx="3426156" cy="1664856"/>
                      </a:xfrm>
                      <a:prstGeom prst="rect">
                        <a:avLst/>
                      </a:prstGeom>
                    </p:spPr>
                  </p:pic>
                </p:oleObj>
              </mc:Fallback>
            </mc:AlternateContent>
          </a:graphicData>
        </a:graphic>
      </p:graphicFrame>
      <p:graphicFrame>
        <p:nvGraphicFramePr>
          <p:cNvPr id="11" name="Object 4"/>
          <p:cNvGraphicFramePr>
            <a:graphicFrameLocks noChangeAspect="1"/>
          </p:cNvGraphicFramePr>
          <p:nvPr/>
        </p:nvGraphicFramePr>
        <p:xfrm>
          <a:off x="5491163" y="1849438"/>
          <a:ext cx="2654300" cy="1665287"/>
        </p:xfrm>
        <a:graphic>
          <a:graphicData uri="http://schemas.openxmlformats.org/presentationml/2006/ole">
            <mc:AlternateContent xmlns:mc="http://schemas.openxmlformats.org/markup-compatibility/2006">
              <mc:Choice xmlns:v="urn:schemas-microsoft-com:vml" Requires="v">
                <p:oleObj spid="_x0000_s2055" name="Equation" r:id="rId3" imgW="33528000" imgH="21031200" progId="Equation.DSMT4">
                  <p:embed/>
                </p:oleObj>
              </mc:Choice>
              <mc:Fallback>
                <p:oleObj name="Equation" r:id="rId3" imgW="33528000" imgH="21031200" progId="Equation.DSMT4">
                  <p:embed/>
                  <p:pic>
                    <p:nvPicPr>
                      <p:cNvPr id="0" name="Object 9"/>
                      <p:cNvPicPr/>
                      <p:nvPr/>
                    </p:nvPicPr>
                    <p:blipFill>
                      <a:blip r:embed="rId4"/>
                      <a:stretch>
                        <a:fillRect/>
                      </a:stretch>
                    </p:blipFill>
                    <p:spPr>
                      <a:xfrm>
                        <a:off x="5491163" y="1849438"/>
                        <a:ext cx="2654300" cy="1665287"/>
                      </a:xfrm>
                      <a:prstGeom prst="rect">
                        <a:avLst/>
                      </a:prstGeom>
                    </p:spPr>
                  </p:pic>
                </p:oleObj>
              </mc:Fallback>
            </mc:AlternateContent>
          </a:graphicData>
        </a:graphic>
      </p:graphicFrame>
      <p:sp>
        <p:nvSpPr>
          <p:cNvPr id="7" name="Content Placeholder 6"/>
          <p:cNvSpPr>
            <a:spLocks noGrp="1"/>
          </p:cNvSpPr>
          <p:nvPr>
            <p:ph idx="14"/>
          </p:nvPr>
        </p:nvSpPr>
        <p:spPr>
          <a:xfrm>
            <a:off x="378156" y="3514520"/>
            <a:ext cx="8229600" cy="2133600"/>
          </a:xfrm>
        </p:spPr>
        <p:txBody>
          <a:bodyPr/>
          <a:lstStyle/>
          <a:p>
            <a:pPr lvl="1">
              <a:buNone/>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Which of these relations contain each of the pairs </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(1,1), (1, 2), (2, 1), (1, −1), and (2, 2)?</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Checking the conditions that define each relation, we see that the pair (1,1) is in</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(1,2) is in</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a:t>
            </a:r>
            <a:r>
              <a:rPr lang="en-US" altLang="zh-CN"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(2,1) is in</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a:t>
            </a:r>
            <a:r>
              <a:rPr lang="en-US" altLang="zh-CN"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−1) is in</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(2,2) is in</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Reflexive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自反性</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457200" y="1295400"/>
            <a:ext cx="8229600" cy="1424280"/>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reflexive</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自反的</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iff</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every element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Written symbolically, R is reflexive if and only if</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Object 3"/>
              <p:cNvSpPr txBox="1"/>
              <p:nvPr/>
            </p:nvSpPr>
            <p:spPr>
              <a:xfrm>
                <a:off x="914400" y="2102369"/>
                <a:ext cx="3324225" cy="585788"/>
              </a:xfrm>
              <a:prstGeom prst="rect">
                <a:avLst/>
              </a:prstGeom>
            </p:spPr>
            <p:txBody>
              <a:bodyPr>
                <a:normAutofit/>
              </a:bodyPr>
              <a:lstStyle/>
              <a:p>
                <a14:m>
                  <m:oMathPara xmlns:m="http://schemas.openxmlformats.org/officeDocument/2006/math">
                    <m:oMathParaPr>
                      <m:jc m:val="left"/>
                    </m:oMathParaPr>
                    <m:oMath xmlns:m="http://schemas.openxmlformats.org/officeDocument/2006/math">
                      <m:r>
                        <a:rPr lang="zh-CN" altLang="en-US" sz="2400" i="1" smtClean="0">
                          <a:solidFill>
                            <a:srgbClr val="000000"/>
                          </a:solidFill>
                          <a:latin typeface="Cambria Math" panose="02040503050406030204" pitchFamily="18" charset="0"/>
                        </a:rPr>
                        <m:t>∀</m:t>
                      </m:r>
                      <m:r>
                        <a:rPr lang="zh-CN" altLang="en-US" sz="2400" i="1" smtClean="0">
                          <a:solidFill>
                            <a:srgbClr val="000000"/>
                          </a:solidFill>
                          <a:latin typeface="Cambria Math" panose="02040503050406030204" pitchFamily="18" charset="0"/>
                        </a:rPr>
                        <m:t>𝑥</m:t>
                      </m:r>
                      <m:d>
                        <m:dPr>
                          <m:begChr m:val="["/>
                          <m:endChr m:val="]"/>
                          <m:ctrlPr>
                            <a:rPr lang="zh-CN" altLang="en-US" sz="2400" i="1">
                              <a:solidFill>
                                <a:srgbClr val="000000"/>
                              </a:solidFill>
                              <a:latin typeface="Cambria Math" panose="02040503050406030204" pitchFamily="18" charset="0"/>
                            </a:rPr>
                          </m:ctrlPr>
                        </m:dPr>
                        <m:e>
                          <m:r>
                            <m:rPr>
                              <m:sty m:val="p"/>
                            </m:rPr>
                            <a:rPr lang="zh-CN" altLang="en-US" sz="2400" i="0">
                              <a:solidFill>
                                <a:srgbClr val="000000"/>
                              </a:solidFill>
                              <a:latin typeface="Cambria Math" panose="02040503050406030204" pitchFamily="18" charset="0"/>
                            </a:rPr>
                            <m:t>x</m:t>
                          </m:r>
                          <m:r>
                            <a:rPr lang="zh-CN" altLang="en-US" sz="2400" i="1">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𝑅</m:t>
                          </m:r>
                        </m:e>
                      </m:d>
                    </m:oMath>
                  </m:oMathPara>
                </a14:m>
                <a:endParaRPr lang="zh-CN" altLang="en-US" sz="2400" dirty="0"/>
              </a:p>
            </p:txBody>
          </p:sp>
        </mc:Choice>
        <mc:Fallback>
          <p:sp>
            <p:nvSpPr>
              <p:cNvPr id="10" name="Object 3"/>
              <p:cNvSpPr txBox="1">
                <a:spLocks noRot="1" noChangeAspect="1" noMove="1" noResize="1" noEditPoints="1" noAdjustHandles="1" noChangeArrowheads="1" noChangeShapeType="1" noTextEdit="1"/>
              </p:cNvSpPr>
              <p:nvPr/>
            </p:nvSpPr>
            <p:spPr>
              <a:xfrm>
                <a:off x="914400" y="2102369"/>
                <a:ext cx="3324225" cy="585788"/>
              </a:xfrm>
              <a:prstGeom prst="rect">
                <a:avLst/>
              </a:prstGeom>
              <a:blipFill rotWithShape="1">
                <a:blip r:embed="rId1"/>
                <a:stretch>
                  <a:fillRect t="-89" b="34"/>
                </a:stretch>
              </a:blipFill>
            </p:spPr>
            <p:txBody>
              <a:bodyPr/>
              <a:lstStyle/>
              <a:p>
                <a:r>
                  <a:rPr lang="zh-CN" altLang="en-US">
                    <a:noFill/>
                  </a:rPr>
                  <a:t> </a:t>
                </a:r>
              </a:p>
            </p:txBody>
          </p:sp>
        </mc:Fallback>
      </mc:AlternateContent>
      <p:sp>
        <p:nvSpPr>
          <p:cNvPr id="6" name="Content Placeholder 4"/>
          <p:cNvSpPr>
            <a:spLocks noGrp="1"/>
          </p:cNvSpPr>
          <p:nvPr>
            <p:ph idx="13"/>
          </p:nvPr>
        </p:nvSpPr>
        <p:spPr>
          <a:xfrm>
            <a:off x="457200" y="2743200"/>
            <a:ext cx="8229600" cy="2209800"/>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b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following relations  on the integers are reflexive:</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Content Placeholder 6"/>
          <p:cNvSpPr>
            <a:spLocks noGrp="1"/>
          </p:cNvSpPr>
          <p:nvPr>
            <p:ph idx="14"/>
          </p:nvPr>
        </p:nvSpPr>
        <p:spPr>
          <a:xfrm>
            <a:off x="5791201" y="5008043"/>
            <a:ext cx="2971800" cy="1663330"/>
          </a:xfrm>
          <a:ln>
            <a:solidFill>
              <a:schemeClr val="accent1"/>
            </a:solidFill>
          </a:ln>
        </p:spPr>
        <p:txBody>
          <a:bodyPr/>
          <a:lstStyle/>
          <a:p>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  </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then the empty relation is reflexive vacuously. That is the empty relation on an empty set is reflexive! </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空集</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475861" y="4985961"/>
            <a:ext cx="5212250" cy="1707495"/>
          </a:xfrm>
          <a:prstGeom prst="rect">
            <a:avLst/>
          </a:prstGeom>
          <a:noFill/>
          <a:ln>
            <a:solidFill>
              <a:srgbClr val="14AAE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9" name="Object 5"/>
              <p:cNvSpPr txBox="1"/>
              <p:nvPr/>
            </p:nvSpPr>
            <p:spPr>
              <a:xfrm>
                <a:off x="490848" y="3733800"/>
                <a:ext cx="5300353" cy="3281363"/>
              </a:xfrm>
              <a:prstGeom prst="rect">
                <a:avLst/>
              </a:prstGeom>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3</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or</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4</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Para>
                </a14:m>
                <a:endParaRPr lang="en-US" altLang="zh-CN" sz="2000" i="1" dirty="0">
                  <a:solidFill>
                    <a:srgbClr val="000000"/>
                  </a:solidFill>
                  <a:latin typeface="Cambria Math" panose="02040503050406030204" pitchFamily="18" charset="0"/>
                </a:endParaRPr>
              </a:p>
              <a:p>
                <a:br>
                  <a:rPr lang="zh-CN" altLang="en-US" sz="20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zh-CN" altLang="en-US" sz="2000" i="0">
                          <a:solidFill>
                            <a:srgbClr val="000000"/>
                          </a:solidFill>
                          <a:latin typeface="Cambria Math" panose="02040503050406030204" pitchFamily="18" charset="0"/>
                        </a:rPr>
                        <m:t>The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following</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relations</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are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not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reflexive</m:t>
                      </m:r>
                      <m:r>
                        <m:rPr>
                          <m:nor/>
                        </m:rPr>
                        <a:rPr lang="zh-CN" altLang="en-US" sz="2000" i="0">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&gt;</m:t>
                          </m:r>
                          <m:r>
                            <a:rPr lang="zh-CN" altLang="en-US" sz="2000" i="1">
                              <a:solidFill>
                                <a:srgbClr val="000000"/>
                              </a:solidFill>
                              <a:latin typeface="Cambria Math" panose="02040503050406030204" pitchFamily="18" charset="0"/>
                            </a:rPr>
                            <m:t>𝑏</m:t>
                          </m:r>
                        </m:e>
                      </m:d>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3</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3</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5</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e>
                      </m:d>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3</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3</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6</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3</m:t>
                          </m:r>
                        </m:e>
                      </m:d>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4</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4</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3</m:t>
                          </m:r>
                        </m:e>
                      </m:d>
                      <m:r>
                        <a:rPr lang="zh-CN" altLang="en-US" sz="2000" i="1">
                          <a:solidFill>
                            <a:srgbClr val="000000"/>
                          </a:solidFill>
                          <a:latin typeface="Cambria Math" panose="02040503050406030204" pitchFamily="18" charset="0"/>
                        </a:rPr>
                        <m:t>.</m:t>
                      </m:r>
                    </m:oMath>
                  </m:oMathPara>
                </a14:m>
                <a:endParaRPr lang="zh-CN" altLang="en-US" sz="2000" dirty="0"/>
              </a:p>
            </p:txBody>
          </p:sp>
        </mc:Choice>
        <mc:Fallback>
          <p:sp>
            <p:nvSpPr>
              <p:cNvPr id="9" name="Object 5"/>
              <p:cNvSpPr txBox="1">
                <a:spLocks noRot="1" noChangeAspect="1" noMove="1" noResize="1" noEditPoints="1" noAdjustHandles="1" noChangeArrowheads="1" noChangeShapeType="1" noTextEdit="1"/>
              </p:cNvSpPr>
              <p:nvPr/>
            </p:nvSpPr>
            <p:spPr>
              <a:xfrm>
                <a:off x="490848" y="3733800"/>
                <a:ext cx="5300353" cy="3281363"/>
              </a:xfrm>
              <a:prstGeom prst="rect">
                <a:avLst/>
              </a:prstGeom>
              <a:blipFill rotWithShape="1">
                <a:blip r:embed="rId2"/>
                <a:stretch>
                  <a:fillRect l="-12" b="10"/>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Symmetric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对称性</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1423988"/>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symmetric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对称的</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iff</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whenever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all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Written symbolically,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symmetric if and only if </a:t>
            </a:r>
            <a:endPar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Object 3"/>
          <p:cNvGraphicFramePr>
            <a:graphicFrameLocks noChangeAspect="1"/>
          </p:cNvGraphicFramePr>
          <p:nvPr/>
        </p:nvGraphicFramePr>
        <p:xfrm>
          <a:off x="2286000" y="2033248"/>
          <a:ext cx="4217987" cy="585788"/>
        </p:xfrm>
        <a:graphic>
          <a:graphicData uri="http://schemas.openxmlformats.org/presentationml/2006/ole">
            <mc:AlternateContent xmlns:mc="http://schemas.openxmlformats.org/markup-compatibility/2006">
              <mc:Choice xmlns:v="urn:schemas-microsoft-com:vml" Requires="v">
                <p:oleObj spid="_x0000_s3076" name="Equation" r:id="rId1" imgW="46024800" imgH="6400800" progId="Equation.DSMT4">
                  <p:embed/>
                </p:oleObj>
              </mc:Choice>
              <mc:Fallback>
                <p:oleObj name="Equation" r:id="rId1" imgW="46024800" imgH="6400800" progId="Equation.DSMT4">
                  <p:embed/>
                  <p:pic>
                    <p:nvPicPr>
                      <p:cNvPr id="0" name="Object 3"/>
                      <p:cNvPicPr/>
                      <p:nvPr/>
                    </p:nvPicPr>
                    <p:blipFill>
                      <a:blip r:embed="rId2"/>
                      <a:stretch>
                        <a:fillRect/>
                      </a:stretch>
                    </p:blipFill>
                    <p:spPr>
                      <a:xfrm>
                        <a:off x="2286000" y="2033248"/>
                        <a:ext cx="4217987" cy="585788"/>
                      </a:xfrm>
                      <a:prstGeom prst="rect">
                        <a:avLst/>
                      </a:prstGeom>
                    </p:spPr>
                  </p:pic>
                </p:oleObj>
              </mc:Fallback>
            </mc:AlternateContent>
          </a:graphicData>
        </a:graphic>
      </p:graphicFrame>
      <p:sp>
        <p:nvSpPr>
          <p:cNvPr id="4" name="Content Placeholder 4"/>
          <p:cNvSpPr>
            <a:spLocks noGrp="1"/>
          </p:cNvSpPr>
          <p:nvPr>
            <p:ph idx="13"/>
          </p:nvPr>
        </p:nvSpPr>
        <p:spPr>
          <a:xfrm>
            <a:off x="457200" y="2728686"/>
            <a:ext cx="8229600" cy="1919514"/>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following relations  on the integers are symmetric:</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Object 5"/>
              <p:cNvSpPr txBox="1"/>
              <p:nvPr/>
            </p:nvSpPr>
            <p:spPr>
              <a:xfrm>
                <a:off x="533400" y="3533775"/>
                <a:ext cx="7315200" cy="3281363"/>
              </a:xfrm>
              <a:prstGeom prst="rect">
                <a:avLst/>
              </a:prstGeom>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3</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or</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4</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6</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3</m:t>
                          </m:r>
                        </m:e>
                      </m:d>
                      <m:r>
                        <a:rPr lang="zh-CN" altLang="en-US" sz="2000" i="1">
                          <a:solidFill>
                            <a:srgbClr val="000000"/>
                          </a:solidFill>
                          <a:latin typeface="Cambria Math" panose="02040503050406030204" pitchFamily="18" charset="0"/>
                        </a:rPr>
                        <m:t>.</m:t>
                      </m:r>
                    </m:oMath>
                  </m:oMathPara>
                </a14:m>
                <a:endParaRPr lang="en-US" altLang="zh-CN" sz="2000" i="1" dirty="0">
                  <a:solidFill>
                    <a:srgbClr val="000000"/>
                  </a:solidFill>
                  <a:latin typeface="Cambria Math" panose="02040503050406030204" pitchFamily="18" charset="0"/>
                </a:endParaRPr>
              </a:p>
              <a:p>
                <a:br>
                  <a:rPr lang="zh-CN" altLang="en-US" sz="20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zh-CN" altLang="en-US" sz="2000" i="0">
                          <a:solidFill>
                            <a:srgbClr val="000000"/>
                          </a:solidFill>
                          <a:latin typeface="Cambria Math" panose="02040503050406030204" pitchFamily="18" charset="0"/>
                        </a:rPr>
                        <m:t>The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following</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are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not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symmetric</m:t>
                      </m:r>
                      <m:r>
                        <m:rPr>
                          <m:nor/>
                        </m:rPr>
                        <a:rPr lang="zh-CN" altLang="en-US" sz="2000" i="0">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3</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4</m:t>
                          </m:r>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but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4</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3</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&gt;</m:t>
                          </m:r>
                          <m:r>
                            <a:rPr lang="zh-CN" altLang="en-US" sz="2000" i="1">
                              <a:solidFill>
                                <a:srgbClr val="000000"/>
                              </a:solidFill>
                              <a:latin typeface="Cambria Math" panose="02040503050406030204" pitchFamily="18" charset="0"/>
                            </a:rPr>
                            <m:t>𝑏</m:t>
                          </m:r>
                        </m:e>
                      </m:d>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4</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3</m:t>
                          </m:r>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but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3</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4</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5</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e>
                      </m:d>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4</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3</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but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3</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4</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e>
                      </m:d>
                      <m:r>
                        <a:rPr lang="zh-CN" altLang="en-US" sz="2000" i="1">
                          <a:solidFill>
                            <a:srgbClr val="000000"/>
                          </a:solidFill>
                          <a:latin typeface="Cambria Math" panose="02040503050406030204" pitchFamily="18" charset="0"/>
                        </a:rPr>
                        <m:t>.</m:t>
                      </m:r>
                    </m:oMath>
                  </m:oMathPara>
                </a14:m>
                <a:endParaRPr lang="zh-CN" altLang="en-US" sz="2000" dirty="0"/>
              </a:p>
            </p:txBody>
          </p:sp>
        </mc:Choice>
        <mc:Fallback>
          <p:sp>
            <p:nvSpPr>
              <p:cNvPr id="8" name="Object 5"/>
              <p:cNvSpPr txBox="1">
                <a:spLocks noRot="1" noChangeAspect="1" noMove="1" noResize="1" noEditPoints="1" noAdjustHandles="1" noChangeArrowheads="1" noChangeShapeType="1" noTextEdit="1"/>
              </p:cNvSpPr>
              <p:nvPr/>
            </p:nvSpPr>
            <p:spPr>
              <a:xfrm>
                <a:off x="533400" y="3533775"/>
                <a:ext cx="7315200" cy="3281363"/>
              </a:xfrm>
              <a:prstGeom prst="rect">
                <a:avLst/>
              </a:prstGeom>
              <a:blipFill rotWithShape="1">
                <a:blip r:embed="rId3"/>
                <a:stretch>
                  <a:fillRect b="10"/>
                </a:stretch>
              </a:blipFill>
            </p:spPr>
            <p:txBody>
              <a:bodyPr/>
              <a:lstStyle/>
              <a:p>
                <a:r>
                  <a:rPr lang="zh-CN" altLang="en-US">
                    <a:noFill/>
                  </a:rPr>
                  <a:t> </a:t>
                </a:r>
              </a:p>
            </p:txBody>
          </p:sp>
        </mc:Fallback>
      </mc:AlternateContent>
      <p:sp>
        <p:nvSpPr>
          <p:cNvPr id="9" name="矩形 8"/>
          <p:cNvSpPr/>
          <p:nvPr/>
        </p:nvSpPr>
        <p:spPr>
          <a:xfrm>
            <a:off x="475013" y="4773943"/>
            <a:ext cx="8229600" cy="1398258"/>
          </a:xfrm>
          <a:prstGeom prst="rect">
            <a:avLst/>
          </a:prstGeom>
          <a:noFill/>
          <a:ln>
            <a:solidFill>
              <a:srgbClr val="14AAE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Antisymmetric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反对称性</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457200" y="1295400"/>
            <a:ext cx="8321040" cy="1600200"/>
          </a:xfrm>
          <a:ln>
            <a:solidFill>
              <a:srgbClr val="FF0000"/>
            </a:solidFill>
          </a:ln>
        </p:spPr>
        <p:txBody>
          <a:bodyPr/>
          <a:lstStyle/>
          <a:p>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relation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on a set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such that for all</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a,b</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then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 b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called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antisymmetric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反对称的</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Written symbolically,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antisymmetric if and only if </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0" name="Object 3"/>
          <p:cNvGraphicFramePr>
            <a:graphicFrameLocks noChangeAspect="1"/>
          </p:cNvGraphicFramePr>
          <p:nvPr/>
        </p:nvGraphicFramePr>
        <p:xfrm>
          <a:off x="2057400" y="2375950"/>
          <a:ext cx="5253038" cy="585787"/>
        </p:xfrm>
        <a:graphic>
          <a:graphicData uri="http://schemas.openxmlformats.org/presentationml/2006/ole">
            <mc:AlternateContent xmlns:mc="http://schemas.openxmlformats.org/markup-compatibility/2006">
              <mc:Choice xmlns:v="urn:schemas-microsoft-com:vml" Requires="v">
                <p:oleObj spid="_x0000_s4102" name="Equation" r:id="rId1" imgW="57302400" imgH="6400800" progId="Equation.DSMT4">
                  <p:embed/>
                </p:oleObj>
              </mc:Choice>
              <mc:Fallback>
                <p:oleObj name="Equation" r:id="rId1" imgW="57302400" imgH="6400800" progId="Equation.DSMT4">
                  <p:embed/>
                  <p:pic>
                    <p:nvPicPr>
                      <p:cNvPr id="0" name="Object 3"/>
                      <p:cNvPicPr/>
                      <p:nvPr/>
                    </p:nvPicPr>
                    <p:blipFill>
                      <a:blip r:embed="rId2"/>
                      <a:stretch>
                        <a:fillRect/>
                      </a:stretch>
                    </p:blipFill>
                    <p:spPr>
                      <a:xfrm>
                        <a:off x="2057400" y="2375950"/>
                        <a:ext cx="5253038" cy="585787"/>
                      </a:xfrm>
                      <a:prstGeom prst="rect">
                        <a:avLst/>
                      </a:prstGeom>
                    </p:spPr>
                  </p:pic>
                </p:oleObj>
              </mc:Fallback>
            </mc:AlternateContent>
          </a:graphicData>
        </a:graphic>
      </p:graphicFrame>
      <p:sp>
        <p:nvSpPr>
          <p:cNvPr id="6" name="Content Placeholder 4"/>
          <p:cNvSpPr>
            <a:spLocks noGrp="1"/>
          </p:cNvSpPr>
          <p:nvPr>
            <p:ph idx="13"/>
          </p:nvPr>
        </p:nvSpPr>
        <p:spPr>
          <a:xfrm>
            <a:off x="457200" y="2895600"/>
            <a:ext cx="8321040" cy="2286000"/>
          </a:xfrm>
          <a:ln>
            <a:solidFill>
              <a:srgbClr val="FF0000"/>
            </a:solidFill>
          </a:ln>
        </p:spPr>
        <p:txBody>
          <a:bodyPr/>
          <a:lstStyle/>
          <a:p>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following relations  on the integers are antisymmetric:</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1" name="Object 5"/>
          <p:cNvGraphicFramePr>
            <a:graphicFrameLocks noChangeAspect="1"/>
          </p:cNvGraphicFramePr>
          <p:nvPr/>
        </p:nvGraphicFramePr>
        <p:xfrm>
          <a:off x="1066897" y="3566160"/>
          <a:ext cx="6807168" cy="3128832"/>
        </p:xfrm>
        <a:graphic>
          <a:graphicData uri="http://schemas.openxmlformats.org/presentationml/2006/ole">
            <mc:AlternateContent xmlns:mc="http://schemas.openxmlformats.org/markup-compatibility/2006">
              <mc:Choice xmlns:v="urn:schemas-microsoft-com:vml" Requires="v">
                <p:oleObj spid="_x0000_s4103" name="Equation" r:id="rId3" imgW="102108000" imgH="46939200" progId="Equation.DSMT4">
                  <p:embed/>
                </p:oleObj>
              </mc:Choice>
              <mc:Fallback>
                <p:oleObj name="Equation" r:id="rId3" imgW="102108000" imgH="46939200" progId="Equation.DSMT4">
                  <p:embed/>
                  <p:pic>
                    <p:nvPicPr>
                      <p:cNvPr id="0" name="Object 5"/>
                      <p:cNvPicPr/>
                      <p:nvPr/>
                    </p:nvPicPr>
                    <p:blipFill>
                      <a:blip r:embed="rId4"/>
                      <a:stretch>
                        <a:fillRect/>
                      </a:stretch>
                    </p:blipFill>
                    <p:spPr>
                      <a:xfrm>
                        <a:off x="1066897" y="3566160"/>
                        <a:ext cx="6807168" cy="3128832"/>
                      </a:xfrm>
                      <a:prstGeom prst="rect">
                        <a:avLst/>
                      </a:prstGeom>
                    </p:spPr>
                  </p:pic>
                </p:oleObj>
              </mc:Fallback>
            </mc:AlternateContent>
          </a:graphicData>
        </a:graphic>
      </p:graphicFrame>
      <p:cxnSp>
        <p:nvCxnSpPr>
          <p:cNvPr id="8" name="Straight Arrow Connector 6"/>
          <p:cNvCxnSpPr/>
          <p:nvPr/>
        </p:nvCxnSpPr>
        <p:spPr>
          <a:xfrm flipH="1">
            <a:off x="3048000" y="3657600"/>
            <a:ext cx="1219200" cy="0"/>
          </a:xfrm>
          <a:prstGeom prst="straightConnector1">
            <a:avLst/>
          </a:prstGeom>
          <a:ln>
            <a:solidFill>
              <a:srgbClr val="1A587B"/>
            </a:solidFill>
            <a:tailEnd type="arrow"/>
          </a:ln>
        </p:spPr>
        <p:style>
          <a:lnRef idx="2">
            <a:schemeClr val="accent1"/>
          </a:lnRef>
          <a:fillRef idx="0">
            <a:schemeClr val="accent1"/>
          </a:fillRef>
          <a:effectRef idx="1">
            <a:schemeClr val="accent1"/>
          </a:effectRef>
          <a:fontRef idx="minor">
            <a:schemeClr val="tx1"/>
          </a:fontRef>
        </p:style>
      </p:cxnSp>
      <p:sp>
        <p:nvSpPr>
          <p:cNvPr id="7" name="Content Placeholder 7"/>
          <p:cNvSpPr>
            <a:spLocks noGrp="1"/>
          </p:cNvSpPr>
          <p:nvPr>
            <p:ph idx="14"/>
          </p:nvPr>
        </p:nvSpPr>
        <p:spPr>
          <a:xfrm>
            <a:off x="4267200" y="3463244"/>
            <a:ext cx="3291840" cy="731520"/>
          </a:xfrm>
          <a:ln>
            <a:solidFill>
              <a:srgbClr val="1A587B"/>
            </a:solidFill>
          </a:ln>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any integer, if a</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then</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 b. </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矩形 8"/>
          <p:cNvSpPr/>
          <p:nvPr/>
        </p:nvSpPr>
        <p:spPr>
          <a:xfrm>
            <a:off x="453779" y="5252825"/>
            <a:ext cx="8321040" cy="1528976"/>
          </a:xfrm>
          <a:prstGeom prst="rect">
            <a:avLst/>
          </a:prstGeom>
          <a:noFill/>
          <a:ln>
            <a:solidFill>
              <a:srgbClr val="14AAE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Transitive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传递性</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457200" y="1295399"/>
            <a:ext cx="8138160" cy="1674225"/>
          </a:xfrm>
          <a:ln>
            <a:solidFill>
              <a:srgbClr val="FF0000"/>
            </a:solidFill>
          </a:ln>
        </p:spPr>
        <p:txBody>
          <a:bodyPr/>
          <a:lstStyle/>
          <a:p>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relation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on a set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transitive</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传递的</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whenever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solidFill>
                  <a:srgbClr val="7030A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solidFill>
                  <a:srgbClr val="7030A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all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Written symbolically,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transitive if and only if </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Object 3"/>
              <p:cNvSpPr txBox="1"/>
              <p:nvPr/>
            </p:nvSpPr>
            <p:spPr>
              <a:xfrm>
                <a:off x="1600200" y="2322513"/>
                <a:ext cx="6119813" cy="585787"/>
              </a:xfrm>
              <a:prstGeom prst="rect">
                <a:avLst/>
              </a:prstGeom>
            </p:spPr>
            <p:txBody>
              <a:bodyPr>
                <a:normAutofit/>
              </a:bodyPr>
              <a:lstStyle/>
              <a:p>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𝑦</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𝑧</m:t>
                      </m:r>
                      <m:d>
                        <m:dPr>
                          <m:begChr m:val="["/>
                          <m:endChr m:val="]"/>
                          <m:ctrlPr>
                            <a:rPr lang="zh-CN" altLang="en-US" sz="2400" i="1">
                              <a:solidFill>
                                <a:srgbClr val="000000"/>
                              </a:solidFill>
                              <a:latin typeface="Cambria Math" panose="02040503050406030204" pitchFamily="18" charset="0"/>
                            </a:rPr>
                          </m:ctrlPr>
                        </m:dPr>
                        <m:e>
                          <m:d>
                            <m:dPr>
                              <m:ctrlPr>
                                <a:rPr lang="zh-CN" altLang="en-US" sz="2400" i="1" smtClean="0">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smtClean="0">
                                  <a:solidFill>
                                    <a:srgbClr val="7030A0"/>
                                  </a:solidFill>
                                  <a:latin typeface="Cambria Math" panose="02040503050406030204" pitchFamily="18" charset="0"/>
                                </a:rPr>
                                <m:t>𝑦</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𝑅</m:t>
                          </m:r>
                          <m:r>
                            <a:rPr lang="zh-CN" altLang="en-US" sz="2400" i="1">
                              <a:solidFill>
                                <a:srgbClr val="000000"/>
                              </a:solidFill>
                              <a:latin typeface="Cambria Math" panose="02040503050406030204" pitchFamily="18" charset="0"/>
                            </a:rPr>
                            <m:t>∧</m:t>
                          </m:r>
                          <m:d>
                            <m:dPr>
                              <m:ctrlPr>
                                <a:rPr lang="zh-CN" altLang="en-US" sz="2400" i="1">
                                  <a:solidFill>
                                    <a:srgbClr val="000000"/>
                                  </a:solidFill>
                                  <a:latin typeface="Cambria Math" panose="02040503050406030204" pitchFamily="18" charset="0"/>
                                </a:rPr>
                              </m:ctrlPr>
                            </m:dPr>
                            <m:e>
                              <m:r>
                                <a:rPr lang="zh-CN" altLang="en-US" sz="2400" i="1" smtClean="0">
                                  <a:solidFill>
                                    <a:srgbClr val="7030A0"/>
                                  </a:solidFill>
                                  <a:latin typeface="Cambria Math" panose="02040503050406030204" pitchFamily="18" charset="0"/>
                                </a:rPr>
                                <m:t>𝑦</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𝑧</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𝑅</m:t>
                          </m:r>
                          <m:r>
                            <a:rPr lang="zh-CN" altLang="en-US" sz="2400" i="1">
                              <a:solidFill>
                                <a:srgbClr val="000000"/>
                              </a:solidFill>
                              <a:latin typeface="Cambria Math" panose="02040503050406030204" pitchFamily="18" charset="0"/>
                            </a:rPr>
                            <m:t>→</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𝑧</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𝑅</m:t>
                          </m:r>
                        </m:e>
                      </m:d>
                    </m:oMath>
                  </m:oMathPara>
                </a14:m>
                <a:endParaRPr lang="zh-CN" altLang="en-US" sz="2400" dirty="0"/>
              </a:p>
            </p:txBody>
          </p:sp>
        </mc:Choice>
        <mc:Fallback>
          <p:sp>
            <p:nvSpPr>
              <p:cNvPr id="10" name="Object 3"/>
              <p:cNvSpPr txBox="1">
                <a:spLocks noRot="1" noChangeAspect="1" noMove="1" noResize="1" noEditPoints="1" noAdjustHandles="1" noChangeArrowheads="1" noChangeShapeType="1" noTextEdit="1"/>
              </p:cNvSpPr>
              <p:nvPr/>
            </p:nvSpPr>
            <p:spPr>
              <a:xfrm>
                <a:off x="1600200" y="2322513"/>
                <a:ext cx="6119813" cy="585787"/>
              </a:xfrm>
              <a:prstGeom prst="rect">
                <a:avLst/>
              </a:prstGeom>
              <a:blipFill rotWithShape="1">
                <a:blip r:embed="rId1"/>
                <a:stretch>
                  <a:fillRect t="-54" r="5"/>
                </a:stretch>
              </a:blipFill>
            </p:spPr>
            <p:txBody>
              <a:bodyPr/>
              <a:lstStyle/>
              <a:p>
                <a:r>
                  <a:rPr lang="zh-CN" altLang="en-US">
                    <a:noFill/>
                  </a:rPr>
                  <a:t> </a:t>
                </a:r>
              </a:p>
            </p:txBody>
          </p:sp>
        </mc:Fallback>
      </mc:AlternateContent>
      <p:sp>
        <p:nvSpPr>
          <p:cNvPr id="6" name="Content Placeholder 4"/>
          <p:cNvSpPr>
            <a:spLocks noGrp="1"/>
          </p:cNvSpPr>
          <p:nvPr>
            <p:ph idx="13"/>
          </p:nvPr>
        </p:nvSpPr>
        <p:spPr>
          <a:xfrm>
            <a:off x="457200" y="2971800"/>
            <a:ext cx="8138160" cy="2202724"/>
          </a:xfrm>
          <a:ln>
            <a:solidFill>
              <a:srgbClr val="FF0000"/>
            </a:solidFill>
          </a:ln>
        </p:spPr>
        <p:txBody>
          <a:bodyPr/>
          <a:lstStyle/>
          <a:p>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following relations  on the integers are transitive:</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Object 5"/>
              <p:cNvSpPr txBox="1"/>
              <p:nvPr/>
            </p:nvSpPr>
            <p:spPr>
              <a:xfrm>
                <a:off x="457200" y="3352800"/>
                <a:ext cx="9296400" cy="3429000"/>
              </a:xfrm>
              <a:prstGeom prst="rect">
                <a:avLst/>
              </a:prstGeom>
            </p:spPr>
            <p:txBody>
              <a:bodyPr>
                <a:normAutofit fontScale="92500"/>
              </a:bodyPr>
              <a:lstStyle/>
              <a:p>
                <a:pPr>
                  <a:lnSpc>
                    <a:spcPct val="150000"/>
                  </a:lnSpc>
                </a:pPr>
                <a14:m>
                  <m:oMathPara xmlns:m="http://schemas.openxmlformats.org/officeDocument/2006/math">
                    <m:oMathParaPr>
                      <m:jc m:val="left"/>
                    </m:oMathParaPr>
                    <m:oMath xmlns:m="http://schemas.openxmlformats.org/officeDocument/2006/math">
                      <m:sSub>
                        <m:sSubPr>
                          <m:ctrlPr>
                            <a:rPr lang="zh-CN" altLang="en-US" sz="2000" i="1" smtClean="0">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&gt;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3</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or</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4</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r>
                        <m:rPr>
                          <m:nor/>
                        </m:rPr>
                        <a:rPr lang="zh-CN" altLang="en-US" sz="2000" i="0">
                          <a:solidFill>
                            <a:srgbClr val="000000"/>
                          </a:solidFill>
                          <a:latin typeface="Cambria Math" panose="02040503050406030204" pitchFamily="18" charset="0"/>
                        </a:rPr>
                        <m:t>The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following</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are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not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transitive</m:t>
                      </m:r>
                      <m:r>
                        <m:rPr>
                          <m:nor/>
                        </m:rPr>
                        <a:rPr lang="zh-CN" altLang="en-US" sz="2000" i="0">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5</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e>
                      </m:d>
                      <m: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both</m:t>
                          </m:r>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a:rPr lang="en-US" altLang="zh-CN" sz="2000" b="0" i="1" smtClean="0">
                                  <a:solidFill>
                                    <a:srgbClr val="000000"/>
                                  </a:solidFill>
                                  <a:latin typeface="Cambria Math" panose="02040503050406030204" pitchFamily="18" charset="0"/>
                                </a:rPr>
                                <m:t>4</m:t>
                              </m:r>
                              <m:r>
                                <a:rPr lang="zh-CN" altLang="en-US" sz="2000" i="1">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3</m:t>
                              </m:r>
                            </m:e>
                          </m:d>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and</m:t>
                          </m:r>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a:rPr lang="en-US" altLang="zh-CN" sz="2000" b="0" i="1" smtClean="0">
                                  <a:solidFill>
                                    <a:srgbClr val="000000"/>
                                  </a:solidFill>
                                  <a:latin typeface="Cambria Math" panose="02040503050406030204" pitchFamily="18" charset="0"/>
                                </a:rPr>
                                <m:t>3</m:t>
                              </m:r>
                              <m:r>
                                <a:rPr lang="zh-CN" altLang="en-US" sz="2000" i="1">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2</m:t>
                              </m:r>
                            </m:e>
                          </m:d>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belongs</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to</m:t>
                          </m:r>
                          <m:r>
                            <m:rPr>
                              <m:nor/>
                            </m:rPr>
                            <a:rPr lang="zh-CN" altLang="en-US" sz="2000" i="0">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5</m:t>
                              </m:r>
                            </m:sub>
                          </m:sSub>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but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not</m:t>
                          </m:r>
                          <m:d>
                            <m:dPr>
                              <m:ctrlPr>
                                <a:rPr lang="zh-CN" altLang="en-US" sz="2000" i="1">
                                  <a:solidFill>
                                    <a:srgbClr val="000000"/>
                                  </a:solidFill>
                                  <a:latin typeface="Cambria Math" panose="02040503050406030204" pitchFamily="18" charset="0"/>
                                </a:rPr>
                              </m:ctrlPr>
                            </m:dPr>
                            <m:e>
                              <m:r>
                                <a:rPr lang="en-US" altLang="zh-CN" sz="2000" b="0" i="1" smtClean="0">
                                  <a:solidFill>
                                    <a:srgbClr val="000000"/>
                                  </a:solidFill>
                                  <a:latin typeface="Cambria Math" panose="02040503050406030204" pitchFamily="18" charset="0"/>
                                </a:rPr>
                                <m:t>4</m:t>
                              </m:r>
                              <m:r>
                                <a:rPr lang="zh-CN" altLang="en-US" sz="2000" i="1">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2</m:t>
                              </m:r>
                            </m:e>
                          </m:d>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6</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3</m:t>
                          </m:r>
                        </m:e>
                      </m:d>
                      <m: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both</m:t>
                          </m:r>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e>
                          </m:d>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and</m:t>
                          </m:r>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1</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m:t>
                              </m:r>
                            </m:e>
                          </m:d>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belongs</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to</m:t>
                          </m:r>
                          <m:r>
                            <m:rPr>
                              <m:nor/>
                            </m:rPr>
                            <a:rPr lang="zh-CN" altLang="en-US" sz="2000" i="0">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6</m:t>
                              </m:r>
                            </m:sub>
                          </m:sSub>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but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not</m:t>
                          </m:r>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m:t>
                              </m:r>
                            </m:e>
                          </m:d>
                        </m:e>
                      </m:d>
                      <m:r>
                        <a:rPr lang="zh-CN" altLang="en-US" sz="2000" i="1">
                          <a:solidFill>
                            <a:srgbClr val="000000"/>
                          </a:solidFill>
                          <a:latin typeface="Cambria Math" panose="02040503050406030204" pitchFamily="18" charset="0"/>
                        </a:rPr>
                        <m:t>.</m:t>
                      </m:r>
                    </m:oMath>
                  </m:oMathPara>
                </a14:m>
                <a:endParaRPr lang="zh-CN" altLang="en-US" dirty="0"/>
              </a:p>
            </p:txBody>
          </p:sp>
        </mc:Choice>
        <mc:Fallback>
          <p:sp>
            <p:nvSpPr>
              <p:cNvPr id="11" name="Object 5"/>
              <p:cNvSpPr txBox="1">
                <a:spLocks noRot="1" noChangeAspect="1" noMove="1" noResize="1" noEditPoints="1" noAdjustHandles="1" noChangeArrowheads="1" noChangeShapeType="1" noTextEdit="1"/>
              </p:cNvSpPr>
              <p:nvPr/>
            </p:nvSpPr>
            <p:spPr>
              <a:xfrm>
                <a:off x="457200" y="3352800"/>
                <a:ext cx="9296400" cy="3429000"/>
              </a:xfrm>
              <a:prstGeom prst="rect">
                <a:avLst/>
              </a:prstGeom>
              <a:blipFill rotWithShape="1">
                <a:blip r:embed="rId2"/>
                <a:stretch>
                  <a:fillRect/>
                </a:stretch>
              </a:blipFill>
            </p:spPr>
            <p:txBody>
              <a:bodyPr/>
              <a:lstStyle/>
              <a:p>
                <a:r>
                  <a:rPr lang="zh-CN" altLang="en-US">
                    <a:noFill/>
                  </a:rPr>
                  <a:t> </a:t>
                </a:r>
              </a:p>
            </p:txBody>
          </p:sp>
        </mc:Fallback>
      </mc:AlternateContent>
      <p:cxnSp>
        <p:nvCxnSpPr>
          <p:cNvPr id="8" name="Straight Arrow Connector 6"/>
          <p:cNvCxnSpPr/>
          <p:nvPr/>
        </p:nvCxnSpPr>
        <p:spPr>
          <a:xfrm flipH="1">
            <a:off x="3048000" y="3657600"/>
            <a:ext cx="1219200" cy="0"/>
          </a:xfrm>
          <a:prstGeom prst="straightConnector1">
            <a:avLst/>
          </a:prstGeom>
          <a:ln>
            <a:solidFill>
              <a:srgbClr val="1A587B"/>
            </a:solidFill>
            <a:tailEnd type="arrow"/>
          </a:ln>
        </p:spPr>
        <p:style>
          <a:lnRef idx="2">
            <a:schemeClr val="accent1"/>
          </a:lnRef>
          <a:fillRef idx="0">
            <a:schemeClr val="accent1"/>
          </a:fillRef>
          <a:effectRef idx="1">
            <a:schemeClr val="accent1"/>
          </a:effectRef>
          <a:fontRef idx="minor">
            <a:schemeClr val="tx1"/>
          </a:fontRef>
        </p:style>
      </p:cxnSp>
      <p:sp>
        <p:nvSpPr>
          <p:cNvPr id="7" name="Content Placeholder 7"/>
          <p:cNvSpPr>
            <a:spLocks noGrp="1"/>
          </p:cNvSpPr>
          <p:nvPr>
            <p:ph idx="14"/>
          </p:nvPr>
        </p:nvSpPr>
        <p:spPr>
          <a:xfrm>
            <a:off x="4267200" y="3463244"/>
            <a:ext cx="2834640" cy="731520"/>
          </a:xfrm>
          <a:ln>
            <a:solidFill>
              <a:srgbClr val="1A587B"/>
            </a:solidFill>
          </a:ln>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every integer,</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then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Combining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关系的组合</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Content Placeholder 2"/>
          <p:cNvSpPr>
            <a:spLocks noGrp="1"/>
          </p:cNvSpPr>
          <p:nvPr>
            <p:ph idx="1"/>
          </p:nvPr>
        </p:nvSpPr>
        <p:spPr>
          <a:xfrm>
            <a:off x="457200" y="1295400"/>
            <a:ext cx="8229600" cy="2667000"/>
          </a:xfrm>
          <a:ln>
            <a:solidFill>
              <a:srgbClr val="FF0000"/>
            </a:solidFill>
          </a:ln>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Given two relations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we can combine them using basic set operations to form new relations such as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{1,2,3}</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{1,2,3,4}. The relations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{(1,1),(2,2),(3,3)}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{(1,1),(1,2),(1,3),(1,4)} can be combined using basic set operations to form new relations:</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2" name="Object 3"/>
          <p:cNvGraphicFramePr>
            <a:graphicFrameLocks noChangeAspect="1"/>
          </p:cNvGraphicFramePr>
          <p:nvPr/>
        </p:nvGraphicFramePr>
        <p:xfrm>
          <a:off x="762000" y="4191000"/>
          <a:ext cx="7047900" cy="2031300"/>
        </p:xfrm>
        <a:graphic>
          <a:graphicData uri="http://schemas.openxmlformats.org/presentationml/2006/ole">
            <mc:AlternateContent xmlns:mc="http://schemas.openxmlformats.org/markup-compatibility/2006">
              <mc:Choice xmlns:v="urn:schemas-microsoft-com:vml" Requires="v">
                <p:oleObj spid="_x0000_s5124" name="Equation" r:id="rId1" imgW="67665600" imgH="19507200" progId="Equation.DSMT4">
                  <p:embed/>
                </p:oleObj>
              </mc:Choice>
              <mc:Fallback>
                <p:oleObj name="Equation" r:id="rId1" imgW="67665600" imgH="19507200" progId="Equation.DSMT4">
                  <p:embed/>
                  <p:pic>
                    <p:nvPicPr>
                      <p:cNvPr id="0" name="图片 5123"/>
                      <p:cNvPicPr/>
                      <p:nvPr/>
                    </p:nvPicPr>
                    <p:blipFill>
                      <a:blip r:embed="rId2"/>
                      <a:stretch>
                        <a:fillRect/>
                      </a:stretch>
                    </p:blipFill>
                    <p:spPr>
                      <a:xfrm>
                        <a:off x="762000" y="4191000"/>
                        <a:ext cx="7047900" cy="203130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Composition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合成</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Content Placeholder 2"/>
          <p:cNvSpPr>
            <a:spLocks noGrp="1"/>
          </p:cNvSpPr>
          <p:nvPr>
            <p:ph idx="1"/>
          </p:nvPr>
        </p:nvSpPr>
        <p:spPr>
          <a:xfrm>
            <a:off x="838200" y="1524000"/>
            <a:ext cx="8229600" cy="51816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relation from a set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 set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relation from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 set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Then the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composition</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(or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composite</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relation from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where</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7030A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member of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solidFill>
                  <a:srgbClr val="7030A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z</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member of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z</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member of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the Composition of Relations </a:t>
            </a:r>
            <a:b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关系的合成</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538097" y="1569374"/>
            <a:ext cx="8071804" cy="3993226"/>
          </a:xfrm>
          <a:prstGeom prst="rect">
            <a:avLst/>
          </a:prstGeom>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 name="Object 3"/>
              <p:cNvSpPr txBox="1"/>
              <p:nvPr/>
            </p:nvSpPr>
            <p:spPr>
              <a:xfrm>
                <a:off x="2667000" y="5791200"/>
                <a:ext cx="4305300" cy="762000"/>
              </a:xfrm>
              <a:prstGeom prst="rect">
                <a:avLst/>
              </a:prstGeom>
            </p:spPr>
            <p:txBody>
              <a:bodyPr>
                <a:normAutofit/>
              </a:bodyPr>
              <a:lstStyle/>
              <a:p>
                <a14:m>
                  <m:oMathPara xmlns:m="http://schemas.openxmlformats.org/officeDocument/2006/math">
                    <m:oMathParaPr>
                      <m:jc m:val="left"/>
                    </m:oMathParaPr>
                    <m:oMath xmlns:m="http://schemas.openxmlformats.org/officeDocument/2006/math">
                      <m:sSub>
                        <m:sSubPr>
                          <m:ctrlPr>
                            <a:rPr lang="zh-CN" altLang="en-US" sz="2800" i="1" smtClean="0">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𝑅</m:t>
                          </m:r>
                        </m:e>
                        <m:sub>
                          <m:r>
                            <a:rPr lang="en-US" altLang="zh-CN" sz="2800" b="0" i="1" smtClean="0">
                              <a:solidFill>
                                <a:srgbClr val="000000"/>
                              </a:solidFill>
                              <a:latin typeface="Cambria Math" panose="02040503050406030204" pitchFamily="18" charset="0"/>
                            </a:rPr>
                            <m:t>2</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𝑅</m:t>
                          </m:r>
                        </m:e>
                        <m:sub>
                          <m:r>
                            <a:rPr lang="en-US" altLang="zh-CN" sz="2800" b="0" i="1" smtClean="0">
                              <a:solidFill>
                                <a:srgbClr val="000000"/>
                              </a:solidFill>
                              <a:latin typeface="Cambria Math" panose="02040503050406030204" pitchFamily="18" charset="0"/>
                            </a:rPr>
                            <m:t>1</m:t>
                          </m:r>
                        </m:sub>
                      </m:sSub>
                      <m:r>
                        <a:rPr lang="zh-CN" altLang="en-US" sz="2800" i="1">
                          <a:solidFill>
                            <a:srgbClr val="000000"/>
                          </a:solidFill>
                          <a:latin typeface="Cambria Math" panose="02040503050406030204" pitchFamily="18" charset="0"/>
                        </a:rPr>
                        <m:t>=</m:t>
                      </m:r>
                      <m:d>
                        <m:dPr>
                          <m:begChr m:val="{"/>
                          <m:endChr m:val="}"/>
                          <m:ctrlPr>
                            <a:rPr lang="zh-CN" altLang="en-US" sz="2800" i="1">
                              <a:solidFill>
                                <a:srgbClr val="000000"/>
                              </a:solidFill>
                              <a:latin typeface="Cambria Math" panose="02040503050406030204" pitchFamily="18" charset="0"/>
                            </a:rPr>
                          </m:ctrlPr>
                        </m:dPr>
                        <m:e>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𝑏</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𝑥</m:t>
                              </m:r>
                            </m:e>
                          </m:d>
                          <m:r>
                            <a:rPr lang="zh-CN" altLang="en-US" sz="2800" i="1">
                              <a:solidFill>
                                <a:srgbClr val="000000"/>
                              </a:solidFill>
                              <a:latin typeface="Cambria Math" panose="02040503050406030204" pitchFamily="18" charset="0"/>
                            </a:rPr>
                            <m:t>,</m:t>
                          </m:r>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𝑏</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𝑧</m:t>
                              </m:r>
                            </m:e>
                          </m:d>
                        </m:e>
                      </m:d>
                    </m:oMath>
                  </m:oMathPara>
                </a14:m>
                <a:endParaRPr lang="zh-CN" altLang="en-US" sz="2800" dirty="0"/>
              </a:p>
            </p:txBody>
          </p:sp>
        </mc:Choice>
        <mc:Fallback>
          <p:sp>
            <p:nvSpPr>
              <p:cNvPr id="3" name="Object 3"/>
              <p:cNvSpPr txBox="1">
                <a:spLocks noRot="1" noChangeAspect="1" noMove="1" noResize="1" noEditPoints="1" noAdjustHandles="1" noChangeArrowheads="1" noChangeShapeType="1" noTextEdit="1"/>
              </p:cNvSpPr>
              <p:nvPr/>
            </p:nvSpPr>
            <p:spPr>
              <a:xfrm>
                <a:off x="2667000" y="5791200"/>
                <a:ext cx="4305300" cy="762000"/>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Powers of a Relation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关系的幂</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Content Placeholder 2"/>
          <p:cNvSpPr>
            <a:spLocks noGrp="1"/>
          </p:cNvSpPr>
          <p:nvPr>
            <p:ph idx="1"/>
          </p:nvPr>
        </p:nvSpPr>
        <p:spPr>
          <a:xfrm>
            <a:off x="457200" y="1295400"/>
            <a:ext cx="8503920" cy="2362200"/>
          </a:xfrm>
          <a:ln>
            <a:solidFill>
              <a:srgbClr val="FF0000"/>
            </a:solidFill>
          </a:ln>
        </p:spPr>
        <p:txBody>
          <a:bodyPr/>
          <a:lstStyle/>
          <a:p>
            <a:pPr>
              <a:spcBef>
                <a:spcPts val="600"/>
              </a:spcBef>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a binary relation 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the powers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the relation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can be defined inductively by:</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endPar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Step: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endPar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powers of a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transitive relation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subsets of the relation. This is established by the following theorem:</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Theorem 1: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relation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on a set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transitive </a:t>
            </a:r>
            <a:r>
              <a:rPr lang="en-US" sz="28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iff</a:t>
            </a:r>
            <a:b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1,2,3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8686800" y="6477000"/>
            <a:ext cx="457200" cy="369332"/>
          </a:xfrm>
          <a:prstGeom prst="rect">
            <a:avLst/>
          </a:prstGeom>
          <a:noFill/>
        </p:spPr>
        <p:txBody>
          <a:bodyPr wrap="square" rtlCol="0">
            <a:spAutoFit/>
          </a:bodyPr>
          <a:lstStyle/>
          <a:p>
            <a:fld id="{03960712-8E5A-4DC9-954A-730F72A94544}" type="slidenum">
              <a:rPr lang="zh-CN" altLang="en-US" smtClean="0"/>
            </a:fld>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61160"/>
            <a:ext cx="9144000" cy="11887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a:t>
            </a:r>
            <a:b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关系的表示</a:t>
            </a:r>
            <a:r>
              <a:rPr lang="en-US" altLang="zh-CN"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400812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9.3</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Chapter Summary</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828800" y="1905000"/>
            <a:ext cx="6324600" cy="2895600"/>
          </a:xfrm>
        </p:spPr>
        <p:txBody>
          <a:bodyPr/>
          <a:lstStyle/>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Relations and Their Properties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Relations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Content Placeholder 2"/>
          <p:cNvSpPr>
            <a:spLocks noGrp="1"/>
          </p:cNvSpPr>
          <p:nvPr>
            <p:ph idx="1"/>
          </p:nvPr>
        </p:nvSpPr>
        <p:spPr>
          <a:xfrm>
            <a:off x="914400" y="2362200"/>
            <a:ext cx="8229600" cy="1905000"/>
          </a:xfrm>
        </p:spPr>
        <p:txBody>
          <a:bodyPr/>
          <a:lstStyle/>
          <a:p>
            <a:pPr marL="514350" indent="-514350">
              <a:spcAft>
                <a:spcPts val="1200"/>
              </a:spcAft>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 using Matrices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 using Digraphs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 Using Matrices</a:t>
            </a:r>
            <a:b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关系的矩阵表示</a:t>
            </a:r>
            <a:endPar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81000" y="1447800"/>
            <a:ext cx="8534400" cy="5181600"/>
          </a:xfrm>
          <a:ln w="38100">
            <a:solidFill>
              <a:srgbClr val="FF0000"/>
            </a:solidFill>
          </a:ln>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relation between finite sets can be represented using </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zero-one matrix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0-1</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矩阵</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Suppose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relation from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relation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represented by the matrix</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ij</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where</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Object 6"/>
              <p:cNvSpPr txBox="1"/>
              <p:nvPr/>
            </p:nvSpPr>
            <p:spPr>
              <a:xfrm>
                <a:off x="2514600" y="4267200"/>
                <a:ext cx="4267200" cy="1524000"/>
              </a:xfrm>
              <a:prstGeom prst="rect">
                <a:avLst/>
              </a:prstGeom>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𝒎</m:t>
                          </m:r>
                        </m:e>
                        <m:sub>
                          <m:r>
                            <a:rPr lang="zh-CN" altLang="en-US" sz="2800" b="1" i="1">
                              <a:solidFill>
                                <a:srgbClr val="000000"/>
                              </a:solidFill>
                              <a:latin typeface="Cambria Math" panose="02040503050406030204" pitchFamily="18" charset="0"/>
                            </a:rPr>
                            <m:t>𝒊𝒋</m:t>
                          </m:r>
                        </m:sub>
                      </m:sSub>
                      <m:r>
                        <a:rPr lang="zh-CN" altLang="en-US" sz="2800" b="1" i="1">
                          <a:solidFill>
                            <a:srgbClr val="000000"/>
                          </a:solidFill>
                          <a:latin typeface="Cambria Math" panose="02040503050406030204" pitchFamily="18" charset="0"/>
                        </a:rPr>
                        <m:t>=</m:t>
                      </m:r>
                      <m:d>
                        <m:dPr>
                          <m:begChr m:val="{"/>
                          <m:endChr m:val=""/>
                          <m:ctrlPr>
                            <a:rPr lang="zh-CN" altLang="en-US" sz="2800" b="1" i="1">
                              <a:solidFill>
                                <a:srgbClr val="000000"/>
                              </a:solidFill>
                              <a:latin typeface="Cambria Math" panose="02040503050406030204" pitchFamily="18" charset="0"/>
                            </a:rPr>
                          </m:ctrlPr>
                        </m:dPr>
                        <m:e>
                          <m:m>
                            <m:mPr>
                              <m:mcs>
                                <m:mc>
                                  <m:mcPr>
                                    <m:count m:val="1"/>
                                    <m:mcJc m:val="center"/>
                                  </m:mcPr>
                                </m:mc>
                              </m:mcs>
                              <m:plcHide m:val="on"/>
                              <m:ctrlPr>
                                <a:rPr lang="zh-CN" altLang="en-US" sz="2800" b="1" i="1">
                                  <a:solidFill>
                                    <a:srgbClr val="000000"/>
                                  </a:solidFill>
                                  <a:latin typeface="Cambria Math" panose="02040503050406030204" pitchFamily="18" charset="0"/>
                                </a:rPr>
                              </m:ctrlPr>
                            </m:mPr>
                            <m:mr>
                              <m:e>
                                <m:r>
                                  <a:rPr lang="zh-CN" altLang="en-US" sz="2800" b="1" i="1">
                                    <a:solidFill>
                                      <a:srgbClr val="000000"/>
                                    </a:solidFill>
                                    <a:latin typeface="Cambria Math" panose="02040503050406030204" pitchFamily="18" charset="0"/>
                                  </a:rPr>
                                  <m:t>𝟏</m:t>
                                </m:r>
                                <m:r>
                                  <m:rPr>
                                    <m:nor/>
                                  </m:rPr>
                                  <a:rPr lang="zh-CN" altLang="en-US" sz="2800" b="1" i="0">
                                    <a:solidFill>
                                      <a:srgbClr val="000000"/>
                                    </a:solidFill>
                                    <a:latin typeface="Cambria Math" panose="02040503050406030204" pitchFamily="18" charset="0"/>
                                  </a:rPr>
                                  <m:t> </m:t>
                                </m:r>
                                <m:r>
                                  <m:rPr>
                                    <m:nor/>
                                  </m:rPr>
                                  <a:rPr lang="zh-CN" altLang="en-US" sz="2800" b="1" i="0">
                                    <a:solidFill>
                                      <a:srgbClr val="000000"/>
                                    </a:solidFill>
                                    <a:latin typeface="Cambria Math" panose="02040503050406030204" pitchFamily="18" charset="0"/>
                                  </a:rPr>
                                  <m:t>if</m:t>
                                </m:r>
                                <m:r>
                                  <m:rPr>
                                    <m:nor/>
                                  </m:rPr>
                                  <a:rPr lang="zh-CN" altLang="en-US" sz="2800" b="1" i="0">
                                    <a:solidFill>
                                      <a:srgbClr val="000000"/>
                                    </a:solidFill>
                                    <a:latin typeface="Cambria Math" panose="02040503050406030204" pitchFamily="18" charset="0"/>
                                  </a:rPr>
                                  <m:t> </m:t>
                                </m:r>
                                <m:d>
                                  <m:dPr>
                                    <m:ctrlPr>
                                      <a:rPr lang="zh-CN" altLang="en-US" sz="2800" b="1" i="1">
                                        <a:solidFill>
                                          <a:srgbClr val="000000"/>
                                        </a:solidFill>
                                        <a:latin typeface="Cambria Math" panose="02040503050406030204" pitchFamily="18" charset="0"/>
                                      </a:rPr>
                                    </m:ctrlPr>
                                  </m:dPr>
                                  <m:e>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𝒂</m:t>
                                        </m:r>
                                      </m:e>
                                      <m:sub>
                                        <m:r>
                                          <a:rPr lang="zh-CN" altLang="en-US" sz="2800" b="1" i="1">
                                            <a:solidFill>
                                              <a:srgbClr val="000000"/>
                                            </a:solidFill>
                                            <a:latin typeface="Cambria Math" panose="02040503050406030204" pitchFamily="18" charset="0"/>
                                          </a:rPr>
                                          <m:t>𝒊</m:t>
                                        </m:r>
                                      </m:sub>
                                    </m:sSub>
                                    <m:r>
                                      <a:rPr lang="zh-CN" altLang="en-US" sz="2800" b="1" i="1">
                                        <a:solidFill>
                                          <a:srgbClr val="000000"/>
                                        </a:solidFill>
                                        <a:latin typeface="Cambria Math" panose="02040503050406030204" pitchFamily="18" charset="0"/>
                                      </a:rPr>
                                      <m:t>,</m:t>
                                    </m:r>
                                    <m:r>
                                      <a:rPr lang="zh-CN" altLang="en-US" sz="2800" b="1" i="0">
                                        <a:solidFill>
                                          <a:srgbClr val="000000"/>
                                        </a:solidFill>
                                        <a:latin typeface="Cambria Math" panose="02040503050406030204" pitchFamily="18" charset="0"/>
                                      </a:rPr>
                                      <m:t> </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𝒃</m:t>
                                        </m:r>
                                      </m:e>
                                      <m:sub>
                                        <m:r>
                                          <a:rPr lang="zh-CN" altLang="en-US" sz="2800" b="1" i="1">
                                            <a:solidFill>
                                              <a:srgbClr val="000000"/>
                                            </a:solidFill>
                                            <a:latin typeface="Cambria Math" panose="02040503050406030204" pitchFamily="18" charset="0"/>
                                          </a:rPr>
                                          <m:t>𝒋</m:t>
                                        </m:r>
                                      </m:sub>
                                    </m:sSub>
                                  </m:e>
                                </m:d>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𝑹</m:t>
                                </m:r>
                                <m:r>
                                  <a:rPr lang="zh-CN" altLang="en-US" sz="2800" b="1" i="1">
                                    <a:solidFill>
                                      <a:srgbClr val="000000"/>
                                    </a:solidFill>
                                    <a:latin typeface="Cambria Math" panose="02040503050406030204" pitchFamily="18" charset="0"/>
                                  </a:rPr>
                                  <m:t>,</m:t>
                                </m:r>
                              </m:e>
                            </m:mr>
                            <m:mr>
                              <m:e>
                                <m:r>
                                  <a:rPr lang="zh-CN" altLang="en-US" sz="2800" b="1" i="1">
                                    <a:solidFill>
                                      <a:srgbClr val="000000"/>
                                    </a:solidFill>
                                    <a:latin typeface="Cambria Math" panose="02040503050406030204" pitchFamily="18" charset="0"/>
                                  </a:rPr>
                                  <m:t>𝟎</m:t>
                                </m:r>
                                <m:r>
                                  <m:rPr>
                                    <m:nor/>
                                  </m:rPr>
                                  <a:rPr lang="zh-CN" altLang="en-US" sz="2800" b="1" i="0">
                                    <a:solidFill>
                                      <a:srgbClr val="000000"/>
                                    </a:solidFill>
                                    <a:latin typeface="Cambria Math" panose="02040503050406030204" pitchFamily="18" charset="0"/>
                                  </a:rPr>
                                  <m:t> </m:t>
                                </m:r>
                                <m:r>
                                  <m:rPr>
                                    <m:nor/>
                                  </m:rPr>
                                  <a:rPr lang="zh-CN" altLang="en-US" sz="2800" b="1" i="0">
                                    <a:solidFill>
                                      <a:srgbClr val="000000"/>
                                    </a:solidFill>
                                    <a:latin typeface="Cambria Math" panose="02040503050406030204" pitchFamily="18" charset="0"/>
                                  </a:rPr>
                                  <m:t>if</m:t>
                                </m:r>
                                <m:r>
                                  <m:rPr>
                                    <m:nor/>
                                  </m:rPr>
                                  <a:rPr lang="zh-CN" altLang="en-US" sz="2800" b="1" i="0">
                                    <a:solidFill>
                                      <a:srgbClr val="000000"/>
                                    </a:solidFill>
                                    <a:latin typeface="Cambria Math" panose="02040503050406030204" pitchFamily="18" charset="0"/>
                                  </a:rPr>
                                  <m:t> </m:t>
                                </m:r>
                                <m:d>
                                  <m:dPr>
                                    <m:ctrlPr>
                                      <a:rPr lang="zh-CN" altLang="en-US" sz="2800" b="1" i="1">
                                        <a:solidFill>
                                          <a:srgbClr val="000000"/>
                                        </a:solidFill>
                                        <a:latin typeface="Cambria Math" panose="02040503050406030204" pitchFamily="18" charset="0"/>
                                      </a:rPr>
                                    </m:ctrlPr>
                                  </m:dPr>
                                  <m:e>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𝒂</m:t>
                                        </m:r>
                                      </m:e>
                                      <m:sub>
                                        <m:r>
                                          <a:rPr lang="zh-CN" altLang="en-US" sz="2800" b="1" i="1">
                                            <a:solidFill>
                                              <a:srgbClr val="000000"/>
                                            </a:solidFill>
                                            <a:latin typeface="Cambria Math" panose="02040503050406030204" pitchFamily="18" charset="0"/>
                                          </a:rPr>
                                          <m:t>𝒊</m:t>
                                        </m:r>
                                      </m:sub>
                                    </m:sSub>
                                    <m:r>
                                      <a:rPr lang="zh-CN" altLang="en-US" sz="2800" b="1" i="1">
                                        <a:solidFill>
                                          <a:srgbClr val="000000"/>
                                        </a:solidFill>
                                        <a:latin typeface="Cambria Math" panose="02040503050406030204" pitchFamily="18" charset="0"/>
                                      </a:rPr>
                                      <m:t>,</m:t>
                                    </m:r>
                                    <m:r>
                                      <a:rPr lang="zh-CN" altLang="en-US" sz="2800" b="1" i="0">
                                        <a:solidFill>
                                          <a:srgbClr val="000000"/>
                                        </a:solidFill>
                                        <a:latin typeface="Cambria Math" panose="02040503050406030204" pitchFamily="18" charset="0"/>
                                      </a:rPr>
                                      <m:t> </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𝒃</m:t>
                                        </m:r>
                                      </m:e>
                                      <m:sub>
                                        <m:r>
                                          <a:rPr lang="zh-CN" altLang="en-US" sz="2800" b="1" i="1">
                                            <a:solidFill>
                                              <a:srgbClr val="000000"/>
                                            </a:solidFill>
                                            <a:latin typeface="Cambria Math" panose="02040503050406030204" pitchFamily="18" charset="0"/>
                                          </a:rPr>
                                          <m:t>𝒋</m:t>
                                        </m:r>
                                      </m:sub>
                                    </m:sSub>
                                  </m:e>
                                </m:d>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𝑹</m:t>
                                </m:r>
                                <m:r>
                                  <a:rPr lang="zh-CN" altLang="en-US" sz="2800" b="1" i="1">
                                    <a:solidFill>
                                      <a:srgbClr val="000000"/>
                                    </a:solidFill>
                                    <a:latin typeface="Cambria Math" panose="02040503050406030204" pitchFamily="18" charset="0"/>
                                  </a:rPr>
                                  <m:t>.</m:t>
                                </m:r>
                              </m:e>
                            </m:mr>
                          </m:m>
                        </m:e>
                      </m:d>
                    </m:oMath>
                  </m:oMathPara>
                </a14:m>
                <a:endParaRPr lang="zh-CN" altLang="en-US" sz="2000" b="1" dirty="0"/>
              </a:p>
            </p:txBody>
          </p:sp>
        </mc:Choice>
        <mc:Fallback>
          <p:sp>
            <p:nvSpPr>
              <p:cNvPr id="7" name="Object 6"/>
              <p:cNvSpPr txBox="1">
                <a:spLocks noRot="1" noChangeAspect="1" noMove="1" noResize="1" noEditPoints="1" noAdjustHandles="1" noChangeArrowheads="1" noChangeShapeType="1" noTextEdit="1"/>
              </p:cNvSpPr>
              <p:nvPr/>
            </p:nvSpPr>
            <p:spPr>
              <a:xfrm>
                <a:off x="2514600" y="4267200"/>
                <a:ext cx="4267200" cy="152400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Examples of Representing Relations Using Matrices</a:t>
            </a:r>
            <a:r>
              <a:rPr lang="en-US" sz="1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1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382000" cy="2971800"/>
          </a:xfrm>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1:</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Suppose that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{1,2,3} and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{1,2}. Let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the relation from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containing (</a:t>
            </a:r>
            <a:r>
              <a:rPr lang="en-US"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&gt;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What is the matrix representing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(assuming the ordering of elements is the same as the increasing numerical order)?</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{(2,1), (3,1),(3,2)}, the matrix is</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Object 3"/>
          <p:cNvGraphicFramePr>
            <a:graphicFrameLocks noChangeAspect="1"/>
          </p:cNvGraphicFramePr>
          <p:nvPr/>
        </p:nvGraphicFramePr>
        <p:xfrm>
          <a:off x="3508650" y="4343400"/>
          <a:ext cx="2126700" cy="2126700"/>
        </p:xfrm>
        <a:graphic>
          <a:graphicData uri="http://schemas.openxmlformats.org/presentationml/2006/ole">
            <mc:AlternateContent xmlns:mc="http://schemas.openxmlformats.org/markup-compatibility/2006">
              <mc:Choice xmlns:v="urn:schemas-microsoft-com:vml" Requires="v">
                <p:oleObj spid="_x0000_s6148" name="Equation" r:id="rId1" imgW="20421600" imgH="20421600" progId="Equation.DSMT4">
                  <p:embed/>
                </p:oleObj>
              </mc:Choice>
              <mc:Fallback>
                <p:oleObj name="Equation" r:id="rId1" imgW="20421600" imgH="20421600" progId="Equation.DSMT4">
                  <p:embed/>
                  <p:pic>
                    <p:nvPicPr>
                      <p:cNvPr id="0" name="图片 6147"/>
                      <p:cNvPicPr/>
                      <p:nvPr/>
                    </p:nvPicPr>
                    <p:blipFill>
                      <a:blip r:embed="rId2"/>
                      <a:stretch>
                        <a:fillRect/>
                      </a:stretch>
                    </p:blipFill>
                    <p:spPr>
                      <a:xfrm>
                        <a:off x="3508650" y="4343400"/>
                        <a:ext cx="2126700" cy="2126700"/>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05840"/>
          </a:xfrm>
        </p:spPr>
        <p:txBody>
          <a:bodyPr/>
          <a:lstStyle/>
          <a:p>
            <a:r>
              <a:rPr lang="en-US" altLang="zh-CN"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Examples of Representing Relations Using Matrices</a:t>
            </a:r>
            <a:r>
              <a:rPr lang="en-US" altLang="zh-CN" sz="1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228601" y="1295399"/>
            <a:ext cx="8458199" cy="3308985"/>
          </a:xfrm>
          <a:ln>
            <a:solidFill>
              <a:srgbClr val="FF0000"/>
            </a:solidFill>
          </a:ln>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2: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Which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ordered pairs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in the relation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represented by the matrix</a:t>
            </a:r>
            <a:endPar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Object 3"/>
          <p:cNvGraphicFramePr>
            <a:graphicFrameLocks noChangeAspect="1"/>
          </p:cNvGraphicFramePr>
          <p:nvPr/>
        </p:nvGraphicFramePr>
        <p:xfrm>
          <a:off x="2603700" y="2521500"/>
          <a:ext cx="3492300" cy="1886672"/>
        </p:xfrm>
        <a:graphic>
          <a:graphicData uri="http://schemas.openxmlformats.org/presentationml/2006/ole">
            <mc:AlternateContent xmlns:mc="http://schemas.openxmlformats.org/markup-compatibility/2006">
              <mc:Choice xmlns:v="urn:schemas-microsoft-com:vml" Requires="v">
                <p:oleObj spid="_x0000_s7174" name="Equation" r:id="rId1" imgW="37795200" imgH="20421600" progId="Equation.DSMT4">
                  <p:embed/>
                </p:oleObj>
              </mc:Choice>
              <mc:Fallback>
                <p:oleObj name="Equation" r:id="rId1" imgW="37795200" imgH="20421600" progId="Equation.DSMT4">
                  <p:embed/>
                  <p:pic>
                    <p:nvPicPr>
                      <p:cNvPr id="0" name="图片 7173"/>
                      <p:cNvPicPr/>
                      <p:nvPr/>
                    </p:nvPicPr>
                    <p:blipFill>
                      <a:blip r:embed="rId2"/>
                      <a:stretch>
                        <a:fillRect/>
                      </a:stretch>
                    </p:blipFill>
                    <p:spPr>
                      <a:xfrm>
                        <a:off x="2603700" y="2521500"/>
                        <a:ext cx="3492300" cy="1886672"/>
                      </a:xfrm>
                      <a:prstGeom prst="rect">
                        <a:avLst/>
                      </a:prstGeom>
                    </p:spPr>
                  </p:pic>
                </p:oleObj>
              </mc:Fallback>
            </mc:AlternateContent>
          </a:graphicData>
        </a:graphic>
      </p:graphicFrame>
      <p:sp>
        <p:nvSpPr>
          <p:cNvPr id="4" name="Content Placeholder 4"/>
          <p:cNvSpPr>
            <a:spLocks noGrp="1"/>
          </p:cNvSpPr>
          <p:nvPr>
            <p:ph idx="13"/>
          </p:nvPr>
        </p:nvSpPr>
        <p:spPr>
          <a:xfrm>
            <a:off x="228601" y="4709160"/>
            <a:ext cx="8575674" cy="1767840"/>
          </a:xfrm>
          <a:ln>
            <a:solidFill>
              <a:srgbClr val="FF0000"/>
            </a:solidFill>
          </a:ln>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consists of those ordered pairs (</a:t>
            </a:r>
            <a:r>
              <a:rPr lang="en-US"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8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a:t>
            </a:r>
            <a:r>
              <a:rPr lang="en-US"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8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ij</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it follows that:</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 name="Object 5"/>
          <p:cNvGraphicFramePr>
            <a:graphicFrameLocks noChangeAspect="1"/>
          </p:cNvGraphicFramePr>
          <p:nvPr/>
        </p:nvGraphicFramePr>
        <p:xfrm>
          <a:off x="339725" y="5815013"/>
          <a:ext cx="8466138" cy="557212"/>
        </p:xfrm>
        <a:graphic>
          <a:graphicData uri="http://schemas.openxmlformats.org/presentationml/2006/ole">
            <mc:AlternateContent xmlns:mc="http://schemas.openxmlformats.org/markup-compatibility/2006">
              <mc:Choice xmlns:v="urn:schemas-microsoft-com:vml" Requires="v">
                <p:oleObj spid="_x0000_s7175" name="Equation" r:id="rId3" imgW="92354400" imgH="6096000" progId="Equation.DSMT4">
                  <p:embed/>
                </p:oleObj>
              </mc:Choice>
              <mc:Fallback>
                <p:oleObj name="Equation" r:id="rId3" imgW="92354400" imgH="6096000" progId="Equation.DSMT4">
                  <p:embed/>
                  <p:pic>
                    <p:nvPicPr>
                      <p:cNvPr id="0" name="Object 6"/>
                      <p:cNvPicPr/>
                      <p:nvPr/>
                    </p:nvPicPr>
                    <p:blipFill>
                      <a:blip r:embed="rId4"/>
                      <a:stretch>
                        <a:fillRect/>
                      </a:stretch>
                    </p:blipFill>
                    <p:spPr>
                      <a:xfrm>
                        <a:off x="339725" y="5815013"/>
                        <a:ext cx="8466138" cy="557212"/>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Matrices of Relations on Sets</a:t>
            </a:r>
            <a:endPar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1981200"/>
          </a:xfrm>
          <a:ln>
            <a:solidFill>
              <a:srgbClr val="FF0000"/>
            </a:solidFill>
          </a:ln>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reflexive relation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自反关系</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all the elements on the main diagonal of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equal to 1.</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Picture 3" descr="Zero-One matrix for a reflexive relation. Off diagonal elements can be 0 or 1."/>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3962400" y="2304803"/>
            <a:ext cx="1081143" cy="822960"/>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3733800"/>
            <a:ext cx="8229600" cy="2743200"/>
          </a:xfrm>
          <a:ln>
            <a:solidFill>
              <a:srgbClr val="FF0000"/>
            </a:solidFill>
          </a:ln>
        </p:spPr>
        <p:txBody>
          <a:bodyPr/>
          <a:lstStyle/>
          <a:p>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symmetric relation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对称关系</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and only if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ij</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whenever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ji</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an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antisymmetric relation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反对称关系</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and only if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ij</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0  or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ji</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0 when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j</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 name="Picture 5" descr="Zero-One matrices for Symmetric, A, and antisymmetric, B, relations."/>
          <p:cNvPicPr>
            <a:picLocks noGrp="1" noChangeAspect="1" noChangeArrowheads="1"/>
          </p:cNvPicPr>
          <p:nvPr>
            <p:ph idx="15"/>
          </p:nvPr>
        </p:nvPicPr>
        <p:blipFill>
          <a:blip r:embed="rId2">
            <a:extLst>
              <a:ext uri="{28A0092B-C50C-407E-A947-70E740481C1C}">
                <a14:useLocalDpi xmlns:a14="http://schemas.microsoft.com/office/drawing/2010/main" val="0"/>
              </a:ext>
            </a:extLst>
          </a:blip>
          <a:stretch>
            <a:fillRect/>
          </a:stretch>
        </p:blipFill>
        <p:spPr bwMode="auto">
          <a:xfrm>
            <a:off x="3027235" y="4917572"/>
            <a:ext cx="3089529" cy="1554480"/>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of a Relation on a Set</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914400"/>
          </a:xfrm>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3: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that the relation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on a set is represented by the matrix</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Object 3"/>
          <p:cNvGraphicFramePr>
            <a:graphicFrameLocks noChangeAspect="1"/>
          </p:cNvGraphicFramePr>
          <p:nvPr/>
        </p:nvGraphicFramePr>
        <p:xfrm>
          <a:off x="2743200" y="2327275"/>
          <a:ext cx="2698750" cy="2127250"/>
        </p:xfrm>
        <a:graphic>
          <a:graphicData uri="http://schemas.openxmlformats.org/presentationml/2006/ole">
            <mc:AlternateContent xmlns:mc="http://schemas.openxmlformats.org/markup-compatibility/2006">
              <mc:Choice xmlns:v="urn:schemas-microsoft-com:vml" Requires="v">
                <p:oleObj spid="_x0000_s8196" name="Equation" r:id="rId1" imgW="25908000" imgH="20421600" progId="Equation.DSMT4">
                  <p:embed/>
                </p:oleObj>
              </mc:Choice>
              <mc:Fallback>
                <p:oleObj name="Equation" r:id="rId1" imgW="25908000" imgH="20421600" progId="Equation.DSMT4">
                  <p:embed/>
                  <p:pic>
                    <p:nvPicPr>
                      <p:cNvPr id="0" name="Object 3"/>
                      <p:cNvPicPr/>
                      <p:nvPr/>
                    </p:nvPicPr>
                    <p:blipFill>
                      <a:blip r:embed="rId2"/>
                      <a:stretch>
                        <a:fillRect/>
                      </a:stretch>
                    </p:blipFill>
                    <p:spPr>
                      <a:xfrm>
                        <a:off x="2743200" y="2327275"/>
                        <a:ext cx="2698750" cy="2127250"/>
                      </a:xfrm>
                      <a:prstGeom prst="rect">
                        <a:avLst/>
                      </a:prstGeom>
                    </p:spPr>
                  </p:pic>
                </p:oleObj>
              </mc:Fallback>
            </mc:AlternateContent>
          </a:graphicData>
        </a:graphic>
      </p:graphicFrame>
      <p:sp>
        <p:nvSpPr>
          <p:cNvPr id="4" name="Content Placeholder 4"/>
          <p:cNvSpPr>
            <a:spLocks noGrp="1"/>
          </p:cNvSpPr>
          <p:nvPr>
            <p:ph idx="13"/>
          </p:nvPr>
        </p:nvSpPr>
        <p:spPr>
          <a:xfrm>
            <a:off x="450273" y="4572000"/>
            <a:ext cx="8229600" cy="246888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reflexive, symmetric, and/or antisymmetric?</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Content Placeholder 2"/>
          <p:cNvSpPr>
            <a:spLocks noGrp="1"/>
          </p:cNvSpPr>
          <p:nvPr>
            <p:ph idx="1"/>
          </p:nvPr>
        </p:nvSpPr>
        <p:spPr>
          <a:xfrm>
            <a:off x="914400" y="2362200"/>
            <a:ext cx="8229600" cy="1905000"/>
          </a:xfrm>
        </p:spPr>
        <p:txBody>
          <a:bodyPr/>
          <a:lstStyle/>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 using Matrices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Aft>
                <a:spcPts val="1200"/>
              </a:spcAft>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 using Digraphs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 Using Digraphs </a:t>
            </a:r>
            <a:r>
              <a:rPr lang="zh-CN" alt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关系的图表示</a:t>
            </a:r>
            <a:endPar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2590800"/>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directed graph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有向图</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or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digraph</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consists of a set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V</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vertices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nodes, </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顶点</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together with a set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ordered pairs of elements of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V</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called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edges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arcs,</a:t>
            </a:r>
            <a:r>
              <a:rPr lang="zh-CN" alt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边</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 vertex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the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initial vertex</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起点</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the edge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the vertex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the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terminal vertex</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终点</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this edge.</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 edge of the form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a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loop</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环</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7: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drawing of the directed graph with vertices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edges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shown here.</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Picture 3" descr="A directed graph."/>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4648200" y="4953000"/>
            <a:ext cx="1366577" cy="1554480"/>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Examples of Digraphs Representing Relations</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70065" y="2971800"/>
            <a:ext cx="8229600" cy="2438400"/>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8: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What are the ordered pairs in the relation represented by this directed graph?</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8" name="Picture 3" descr="The directed graph of the relation R."/>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3962400" y="3810000"/>
            <a:ext cx="1371600" cy="1464161"/>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70065" y="5561610"/>
            <a:ext cx="8229600" cy="990600"/>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ordered pairs in the relation are (1, 3), (1, 4), (2, 1), (2, 2), (2, 3), (3, 1), (3, 3), (4, 1),  and (4, 3)</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457200" y="1295400"/>
            <a:ext cx="8229600" cy="1200329"/>
          </a:xfrm>
          <a:prstGeom prst="rect">
            <a:avLst/>
          </a:prstGeom>
          <a:noFill/>
          <a:ln>
            <a:solidFill>
              <a:srgbClr val="FF0000"/>
            </a:solidFill>
          </a:ln>
        </p:spPr>
        <p:txBody>
          <a:bodyPr wrap="square" rtlCol="0">
            <a:spAutoFit/>
          </a:bodyPr>
          <a:lstStyle/>
          <a:p>
            <a:pPr algn="l"/>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altLang="zh-CN" sz="2400" b="1" i="0" u="none" strike="noStrike" baseline="0" dirty="0">
                <a:latin typeface="Times New Roman" panose="02020603050405020304" pitchFamily="18" charset="0"/>
                <a:cs typeface="Times New Roman" panose="02020603050405020304" pitchFamily="18" charset="0"/>
              </a:rPr>
              <a:t>The </a:t>
            </a:r>
            <a:r>
              <a:rPr lang="en-US" altLang="zh-CN" sz="2400" b="1" i="0" u="none" strike="noStrike" baseline="0" dirty="0">
                <a:solidFill>
                  <a:srgbClr val="FF0000"/>
                </a:solidFill>
                <a:latin typeface="Times New Roman" panose="02020603050405020304" pitchFamily="18" charset="0"/>
                <a:cs typeface="Times New Roman" panose="02020603050405020304" pitchFamily="18" charset="0"/>
              </a:rPr>
              <a:t>relation</a:t>
            </a:r>
            <a:r>
              <a:rPr lang="en-US" altLang="zh-CN" sz="2400" b="1" i="0" u="none" strike="noStrike" baseline="0" dirty="0">
                <a:latin typeface="Times New Roman" panose="02020603050405020304" pitchFamily="18" charset="0"/>
                <a:cs typeface="Times New Roman" panose="02020603050405020304" pitchFamily="18" charset="0"/>
              </a:rPr>
              <a:t> </a:t>
            </a:r>
            <a:r>
              <a:rPr lang="en-US" altLang="zh-CN" sz="2400" b="1" i="1" u="none" strike="noStrike" baseline="0" dirty="0">
                <a:solidFill>
                  <a:srgbClr val="FF0000"/>
                </a:solidFill>
                <a:latin typeface="Times New Roman" panose="02020603050405020304" pitchFamily="18" charset="0"/>
                <a:cs typeface="Times New Roman" panose="02020603050405020304" pitchFamily="18" charset="0"/>
              </a:rPr>
              <a:t>R </a:t>
            </a:r>
            <a:r>
              <a:rPr lang="en-US" altLang="zh-CN" sz="2400" b="1" i="0" u="none" strike="noStrike" baseline="0" dirty="0">
                <a:solidFill>
                  <a:srgbClr val="FF0000"/>
                </a:solidFill>
                <a:latin typeface="Times New Roman" panose="02020603050405020304" pitchFamily="18" charset="0"/>
                <a:cs typeface="Times New Roman" panose="02020603050405020304" pitchFamily="18" charset="0"/>
              </a:rPr>
              <a:t>on a set </a:t>
            </a:r>
            <a:r>
              <a:rPr lang="en-US" altLang="zh-CN" sz="2400" b="1" i="1" u="none" strike="noStrike" baseline="0" dirty="0">
                <a:solidFill>
                  <a:srgbClr val="FF0000"/>
                </a:solidFill>
                <a:latin typeface="Times New Roman" panose="02020603050405020304" pitchFamily="18" charset="0"/>
                <a:cs typeface="Times New Roman" panose="02020603050405020304" pitchFamily="18" charset="0"/>
              </a:rPr>
              <a:t>A </a:t>
            </a:r>
            <a:r>
              <a:rPr lang="en-US" altLang="zh-CN" sz="2400" b="1" i="0" u="none" strike="noStrike" baseline="0" dirty="0">
                <a:latin typeface="Times New Roman" panose="02020603050405020304" pitchFamily="18" charset="0"/>
                <a:cs typeface="Times New Roman" panose="02020603050405020304" pitchFamily="18" charset="0"/>
              </a:rPr>
              <a:t>is represented by the directed graph that has </a:t>
            </a:r>
            <a:r>
              <a:rPr lang="en-US" altLang="zh-CN" sz="2400" b="1" i="0" strike="noStrike" baseline="0" dirty="0">
                <a:latin typeface="Times New Roman" panose="02020603050405020304" pitchFamily="18" charset="0"/>
                <a:cs typeface="Times New Roman" panose="02020603050405020304" pitchFamily="18" charset="0"/>
              </a:rPr>
              <a:t>the elements of </a:t>
            </a:r>
            <a:r>
              <a:rPr lang="en-US" altLang="zh-CN" sz="2400" b="1" i="1" strike="noStrike" baseline="0" dirty="0">
                <a:latin typeface="Times New Roman" panose="02020603050405020304" pitchFamily="18" charset="0"/>
                <a:cs typeface="Times New Roman" panose="02020603050405020304" pitchFamily="18" charset="0"/>
              </a:rPr>
              <a:t>A </a:t>
            </a:r>
            <a:r>
              <a:rPr lang="en-US" altLang="zh-CN" sz="2400" b="1" i="0" strike="noStrike" baseline="0" dirty="0">
                <a:latin typeface="Times New Roman" panose="02020603050405020304" pitchFamily="18" charset="0"/>
                <a:cs typeface="Times New Roman" panose="02020603050405020304" pitchFamily="18" charset="0"/>
              </a:rPr>
              <a:t>as its vertices and the ordered pairs (</a:t>
            </a:r>
            <a:r>
              <a:rPr lang="en-US" altLang="zh-CN" sz="2400" b="1" i="1" strike="noStrike" baseline="0" dirty="0">
                <a:latin typeface="Times New Roman" panose="02020603050405020304" pitchFamily="18" charset="0"/>
                <a:cs typeface="Times New Roman" panose="02020603050405020304" pitchFamily="18" charset="0"/>
              </a:rPr>
              <a:t>a, b</a:t>
            </a:r>
            <a:r>
              <a:rPr lang="en-US" altLang="zh-CN" sz="2400" b="1" i="0" strike="noStrike" baseline="0" dirty="0">
                <a:latin typeface="Times New Roman" panose="02020603050405020304" pitchFamily="18" charset="0"/>
                <a:cs typeface="Times New Roman" panose="02020603050405020304" pitchFamily="18" charset="0"/>
              </a:rPr>
              <a:t>), where (</a:t>
            </a:r>
            <a:r>
              <a:rPr lang="en-US" altLang="zh-CN" sz="2400" b="1" i="1" strike="noStrike" baseline="0" dirty="0">
                <a:latin typeface="Times New Roman" panose="02020603050405020304" pitchFamily="18" charset="0"/>
                <a:cs typeface="Times New Roman" panose="02020603050405020304" pitchFamily="18" charset="0"/>
              </a:rPr>
              <a:t>a, b</a:t>
            </a:r>
            <a:r>
              <a:rPr lang="en-US" altLang="zh-CN" sz="2400" b="1" i="0" strike="noStrike" baseline="0" dirty="0">
                <a:latin typeface="Times New Roman" panose="02020603050405020304" pitchFamily="18" charset="0"/>
                <a:cs typeface="Times New Roman" panose="02020603050405020304" pitchFamily="18" charset="0"/>
              </a:rPr>
              <a:t>) ∈ </a:t>
            </a:r>
            <a:r>
              <a:rPr lang="en-US" altLang="zh-CN" sz="2400" b="1" i="1" strike="noStrike" baseline="0" dirty="0">
                <a:latin typeface="Times New Roman" panose="02020603050405020304" pitchFamily="18" charset="0"/>
                <a:cs typeface="Times New Roman" panose="02020603050405020304" pitchFamily="18" charset="0"/>
              </a:rPr>
              <a:t>R</a:t>
            </a:r>
            <a:r>
              <a:rPr lang="en-US" altLang="zh-CN" sz="2400" b="1" i="0" strike="noStrike" baseline="0" dirty="0">
                <a:latin typeface="Times New Roman" panose="02020603050405020304" pitchFamily="18" charset="0"/>
                <a:cs typeface="Times New Roman" panose="02020603050405020304" pitchFamily="18" charset="0"/>
              </a:rPr>
              <a:t>, as edges</a:t>
            </a:r>
            <a:r>
              <a:rPr lang="en-US" altLang="zh-CN" sz="2400" b="1" i="0" u="none" strike="noStrike" baseline="0"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Determining which Properties a Relation has from its Digraph</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spcAft>
                <a:spcPts val="1200"/>
              </a:spcAft>
            </a:pPr>
            <a:r>
              <a:rPr lang="en-US" b="1" i="1" dirty="0">
                <a:latin typeface="Times New Roman" panose="02020603050405020304" pitchFamily="18" charset="0"/>
                <a:ea typeface="Cambria Math" panose="02040503050406030204"/>
                <a:cs typeface="Times New Roman" panose="02020603050405020304" pitchFamily="18" charset="0"/>
              </a:rPr>
              <a:t>Reflexivity</a:t>
            </a:r>
            <a:r>
              <a:rPr lang="en-US" b="1" dirty="0">
                <a:latin typeface="Times New Roman" panose="02020603050405020304" pitchFamily="18" charset="0"/>
                <a:ea typeface="Cambria Math" panose="02040503050406030204"/>
                <a:cs typeface="Times New Roman" panose="02020603050405020304" pitchFamily="18" charset="0"/>
              </a:rPr>
              <a:t>: A loop must be present at all vertices in the graph.</a:t>
            </a:r>
            <a:endParaRPr lang="en-US" b="1" dirty="0">
              <a:latin typeface="Times New Roman" panose="02020603050405020304" pitchFamily="18" charset="0"/>
              <a:ea typeface="Cambria Math" panose="02040503050406030204"/>
              <a:cs typeface="Times New Roman" panose="02020603050405020304" pitchFamily="18" charset="0"/>
            </a:endParaRPr>
          </a:p>
          <a:p>
            <a:pPr>
              <a:spcAft>
                <a:spcPts val="1200"/>
              </a:spcAft>
            </a:pPr>
            <a:r>
              <a:rPr lang="en-US" b="1" i="1" dirty="0">
                <a:latin typeface="Times New Roman" panose="02020603050405020304" pitchFamily="18" charset="0"/>
                <a:ea typeface="Cambria Math" panose="02040503050406030204"/>
                <a:cs typeface="Times New Roman" panose="02020603050405020304" pitchFamily="18" charset="0"/>
              </a:rPr>
              <a:t>Symmetry</a:t>
            </a:r>
            <a:r>
              <a:rPr lang="en-US" b="1" dirty="0">
                <a:latin typeface="Times New Roman" panose="02020603050405020304" pitchFamily="18" charset="0"/>
                <a:ea typeface="Cambria Math" panose="02040503050406030204"/>
                <a:cs typeface="Times New Roman" panose="02020603050405020304" pitchFamily="18" charset="0"/>
              </a:rPr>
              <a:t>: If  (</a:t>
            </a:r>
            <a:r>
              <a:rPr lang="en-US" b="1" i="1" dirty="0" err="1">
                <a:latin typeface="Times New Roman" panose="02020603050405020304" pitchFamily="18" charset="0"/>
                <a:ea typeface="Cambria Math" panose="02040503050406030204"/>
                <a:cs typeface="Times New Roman" panose="02020603050405020304" pitchFamily="18" charset="0"/>
              </a:rPr>
              <a:t>x,y</a:t>
            </a:r>
            <a:r>
              <a:rPr lang="en-US" b="1" dirty="0">
                <a:latin typeface="Times New Roman" panose="02020603050405020304" pitchFamily="18" charset="0"/>
                <a:ea typeface="Cambria Math" panose="02040503050406030204"/>
                <a:cs typeface="Times New Roman" panose="02020603050405020304" pitchFamily="18" charset="0"/>
              </a:rPr>
              <a:t>) is an edge,</a:t>
            </a:r>
            <a:r>
              <a:rPr lang="en-US" b="1" i="1" dirty="0">
                <a:latin typeface="Times New Roman" panose="02020603050405020304" pitchFamily="18" charset="0"/>
                <a:ea typeface="Cambria Math" panose="02040503050406030204"/>
                <a:cs typeface="Times New Roman" panose="02020603050405020304" pitchFamily="18" charset="0"/>
              </a:rPr>
              <a:t> </a:t>
            </a:r>
            <a:r>
              <a:rPr lang="en-US" b="1" dirty="0">
                <a:latin typeface="Times New Roman" panose="02020603050405020304" pitchFamily="18" charset="0"/>
                <a:ea typeface="Cambria Math" panose="02040503050406030204"/>
                <a:cs typeface="Times New Roman" panose="02020603050405020304" pitchFamily="18" charset="0"/>
              </a:rPr>
              <a:t>then so is (</a:t>
            </a:r>
            <a:r>
              <a:rPr lang="en-US" b="1" i="1" dirty="0" err="1">
                <a:latin typeface="Times New Roman" panose="02020603050405020304" pitchFamily="18" charset="0"/>
                <a:ea typeface="Cambria Math" panose="02040503050406030204"/>
                <a:cs typeface="Times New Roman" panose="02020603050405020304" pitchFamily="18" charset="0"/>
              </a:rPr>
              <a:t>y,x</a:t>
            </a:r>
            <a:r>
              <a:rPr lang="en-US" b="1" dirty="0">
                <a:latin typeface="Times New Roman" panose="02020603050405020304" pitchFamily="18" charset="0"/>
                <a:ea typeface="Cambria Math" panose="02040503050406030204"/>
                <a:cs typeface="Times New Roman" panose="02020603050405020304" pitchFamily="18" charset="0"/>
              </a:rPr>
              <a:t>)</a:t>
            </a:r>
            <a:r>
              <a:rPr lang="en-US" b="1" i="1" dirty="0">
                <a:latin typeface="Times New Roman" panose="02020603050405020304" pitchFamily="18" charset="0"/>
                <a:ea typeface="Cambria Math" panose="02040503050406030204"/>
                <a:cs typeface="Times New Roman" panose="02020603050405020304" pitchFamily="18" charset="0"/>
              </a:rPr>
              <a:t>.</a:t>
            </a:r>
            <a:endParaRPr lang="en-US" b="1" i="1" dirty="0">
              <a:latin typeface="Times New Roman" panose="02020603050405020304" pitchFamily="18" charset="0"/>
              <a:ea typeface="Cambria Math" panose="02040503050406030204"/>
              <a:cs typeface="Times New Roman" panose="02020603050405020304" pitchFamily="18" charset="0"/>
            </a:endParaRPr>
          </a:p>
          <a:p>
            <a:pPr>
              <a:spcAft>
                <a:spcPts val="1200"/>
              </a:spcAft>
            </a:pPr>
            <a:r>
              <a:rPr lang="en-US" b="1" i="1" dirty="0" err="1">
                <a:latin typeface="Times New Roman" panose="02020603050405020304" pitchFamily="18" charset="0"/>
                <a:ea typeface="Cambria Math" panose="02040503050406030204"/>
                <a:cs typeface="Times New Roman" panose="02020603050405020304" pitchFamily="18" charset="0"/>
              </a:rPr>
              <a:t>Antisymmetry</a:t>
            </a:r>
            <a:r>
              <a:rPr lang="en-US" b="1" dirty="0">
                <a:latin typeface="Times New Roman" panose="02020603050405020304" pitchFamily="18" charset="0"/>
                <a:ea typeface="Cambria Math" panose="02040503050406030204"/>
                <a:cs typeface="Times New Roman" panose="02020603050405020304" pitchFamily="18" charset="0"/>
              </a:rPr>
              <a:t>: If (</a:t>
            </a:r>
            <a:r>
              <a:rPr lang="en-US" b="1" i="1" dirty="0" err="1">
                <a:latin typeface="Times New Roman" panose="02020603050405020304" pitchFamily="18" charset="0"/>
                <a:ea typeface="Cambria Math" panose="02040503050406030204"/>
                <a:cs typeface="Times New Roman" panose="02020603050405020304" pitchFamily="18" charset="0"/>
              </a:rPr>
              <a:t>x,y</a:t>
            </a:r>
            <a:r>
              <a:rPr lang="en-US" b="1" dirty="0">
                <a:latin typeface="Times New Roman" panose="02020603050405020304" pitchFamily="18" charset="0"/>
                <a:ea typeface="Cambria Math" panose="02040503050406030204"/>
                <a:cs typeface="Times New Roman" panose="02020603050405020304" pitchFamily="18" charset="0"/>
              </a:rPr>
              <a:t>) with </a:t>
            </a:r>
            <a:r>
              <a:rPr lang="en-US" b="1" i="1" dirty="0">
                <a:latin typeface="Times New Roman" panose="02020603050405020304" pitchFamily="18" charset="0"/>
                <a:ea typeface="Cambria Math" panose="02040503050406030204"/>
                <a:cs typeface="Times New Roman" panose="02020603050405020304" pitchFamily="18" charset="0"/>
              </a:rPr>
              <a:t>x </a:t>
            </a:r>
            <a:r>
              <a:rPr lang="en-US" b="1" dirty="0">
                <a:latin typeface="Times New Roman" panose="02020603050405020304" pitchFamily="18" charset="0"/>
                <a:ea typeface="Cambria Math" panose="02040503050406030204"/>
                <a:cs typeface="Times New Roman" panose="02020603050405020304" pitchFamily="18" charset="0"/>
              </a:rPr>
              <a:t>≠</a:t>
            </a:r>
            <a:r>
              <a:rPr lang="en-US" b="1" i="1" dirty="0">
                <a:latin typeface="Times New Roman" panose="02020603050405020304" pitchFamily="18" charset="0"/>
                <a:ea typeface="Cambria Math" panose="02040503050406030204"/>
                <a:cs typeface="Times New Roman" panose="02020603050405020304" pitchFamily="18" charset="0"/>
              </a:rPr>
              <a:t> y</a:t>
            </a:r>
            <a:r>
              <a:rPr lang="en-US" b="1" dirty="0">
                <a:latin typeface="Times New Roman" panose="02020603050405020304" pitchFamily="18" charset="0"/>
                <a:ea typeface="Cambria Math" panose="02040503050406030204"/>
                <a:cs typeface="Times New Roman" panose="02020603050405020304" pitchFamily="18" charset="0"/>
              </a:rPr>
              <a:t> is an edge, then (</a:t>
            </a:r>
            <a:r>
              <a:rPr lang="en-US" b="1" i="1" dirty="0" err="1">
                <a:latin typeface="Times New Roman" panose="02020603050405020304" pitchFamily="18" charset="0"/>
                <a:ea typeface="Cambria Math" panose="02040503050406030204"/>
                <a:cs typeface="Times New Roman" panose="02020603050405020304" pitchFamily="18" charset="0"/>
              </a:rPr>
              <a:t>y,x</a:t>
            </a:r>
            <a:r>
              <a:rPr lang="en-US" b="1" dirty="0">
                <a:latin typeface="Times New Roman" panose="02020603050405020304" pitchFamily="18" charset="0"/>
                <a:ea typeface="Cambria Math" panose="02040503050406030204"/>
                <a:cs typeface="Times New Roman" panose="02020603050405020304" pitchFamily="18" charset="0"/>
              </a:rPr>
              <a:t>) is not an edge.</a:t>
            </a:r>
            <a:endParaRPr lang="en-US" b="1" dirty="0">
              <a:latin typeface="Times New Roman" panose="02020603050405020304" pitchFamily="18" charset="0"/>
              <a:ea typeface="Cambria Math" panose="02040503050406030204"/>
              <a:cs typeface="Times New Roman" panose="02020603050405020304" pitchFamily="18" charset="0"/>
            </a:endParaRPr>
          </a:p>
          <a:p>
            <a:pPr>
              <a:spcAft>
                <a:spcPts val="1200"/>
              </a:spcAft>
            </a:pPr>
            <a:r>
              <a:rPr lang="en-US" b="1" i="1" dirty="0">
                <a:latin typeface="Times New Roman" panose="02020603050405020304" pitchFamily="18" charset="0"/>
                <a:ea typeface="Cambria Math" panose="02040503050406030204"/>
                <a:cs typeface="Times New Roman" panose="02020603050405020304" pitchFamily="18" charset="0"/>
              </a:rPr>
              <a:t>Transitivity</a:t>
            </a:r>
            <a:r>
              <a:rPr lang="en-US" b="1" dirty="0">
                <a:latin typeface="Times New Roman" panose="02020603050405020304" pitchFamily="18" charset="0"/>
                <a:ea typeface="Cambria Math" panose="02040503050406030204"/>
                <a:cs typeface="Times New Roman" panose="02020603050405020304" pitchFamily="18" charset="0"/>
              </a:rPr>
              <a:t>: If (</a:t>
            </a:r>
            <a:r>
              <a:rPr lang="en-US" b="1" i="1" dirty="0" err="1">
                <a:latin typeface="Times New Roman" panose="02020603050405020304" pitchFamily="18" charset="0"/>
                <a:ea typeface="Cambria Math" panose="02040503050406030204"/>
                <a:cs typeface="Times New Roman" panose="02020603050405020304" pitchFamily="18" charset="0"/>
              </a:rPr>
              <a:t>x,y</a:t>
            </a:r>
            <a:r>
              <a:rPr lang="en-US" b="1" dirty="0">
                <a:latin typeface="Times New Roman" panose="02020603050405020304" pitchFamily="18" charset="0"/>
                <a:ea typeface="Cambria Math" panose="02040503050406030204"/>
                <a:cs typeface="Times New Roman" panose="02020603050405020304" pitchFamily="18" charset="0"/>
              </a:rPr>
              <a:t>) and (</a:t>
            </a:r>
            <a:r>
              <a:rPr lang="en-US" b="1" i="1" dirty="0" err="1">
                <a:latin typeface="Times New Roman" panose="02020603050405020304" pitchFamily="18" charset="0"/>
                <a:ea typeface="Cambria Math" panose="02040503050406030204"/>
                <a:cs typeface="Times New Roman" panose="02020603050405020304" pitchFamily="18" charset="0"/>
              </a:rPr>
              <a:t>y,z</a:t>
            </a:r>
            <a:r>
              <a:rPr lang="en-US" b="1" dirty="0">
                <a:latin typeface="Times New Roman" panose="02020603050405020304" pitchFamily="18" charset="0"/>
                <a:ea typeface="Cambria Math" panose="02040503050406030204"/>
                <a:cs typeface="Times New Roman" panose="02020603050405020304" pitchFamily="18" charset="0"/>
              </a:rPr>
              <a:t>)</a:t>
            </a:r>
            <a:r>
              <a:rPr lang="en-US" b="1" i="1" dirty="0">
                <a:latin typeface="Times New Roman" panose="02020603050405020304" pitchFamily="18" charset="0"/>
                <a:ea typeface="Cambria Math" panose="02040503050406030204"/>
                <a:cs typeface="Times New Roman" panose="02020603050405020304" pitchFamily="18" charset="0"/>
              </a:rPr>
              <a:t> </a:t>
            </a:r>
            <a:r>
              <a:rPr lang="en-US" b="1" dirty="0">
                <a:latin typeface="Times New Roman" panose="02020603050405020304" pitchFamily="18" charset="0"/>
                <a:ea typeface="Cambria Math" panose="02040503050406030204"/>
                <a:cs typeface="Times New Roman" panose="02020603050405020304" pitchFamily="18" charset="0"/>
              </a:rPr>
              <a:t>are edges, then so is (</a:t>
            </a:r>
            <a:r>
              <a:rPr lang="en-US" b="1" i="1" dirty="0" err="1">
                <a:latin typeface="Times New Roman" panose="02020603050405020304" pitchFamily="18" charset="0"/>
                <a:ea typeface="Cambria Math" panose="02040503050406030204"/>
                <a:cs typeface="Times New Roman" panose="02020603050405020304" pitchFamily="18" charset="0"/>
              </a:rPr>
              <a:t>x,z</a:t>
            </a:r>
            <a:r>
              <a:rPr lang="en-US" b="1" dirty="0">
                <a:latin typeface="Times New Roman" panose="02020603050405020304" pitchFamily="18" charset="0"/>
                <a:ea typeface="Cambria Math" panose="02040503050406030204"/>
                <a:cs typeface="Times New Roman" panose="02020603050405020304" pitchFamily="18" charset="0"/>
              </a:rPr>
              <a:t>)</a:t>
            </a:r>
            <a:r>
              <a:rPr lang="en-US" b="1" i="1" dirty="0">
                <a:latin typeface="Times New Roman" panose="02020603050405020304" pitchFamily="18" charset="0"/>
                <a:ea typeface="Cambria Math" panose="02040503050406030204"/>
                <a:cs typeface="Times New Roman" panose="02020603050405020304" pitchFamily="18" charset="0"/>
              </a:rPr>
              <a:t>.</a:t>
            </a:r>
            <a:endParaRPr lang="en-US" b="1" dirty="0">
              <a:latin typeface="Times New Roman" panose="02020603050405020304" pitchFamily="18" charset="0"/>
              <a:ea typeface="Cambria Math" panose="02040503050406030204"/>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144000" cy="2971800"/>
          </a:xfrm>
        </p:spPr>
        <p:txBody>
          <a:bodyPr/>
          <a:lstStyle/>
          <a:p>
            <a:r>
              <a:rPr lang="en-US" sz="5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Relations and Their Properties</a:t>
            </a:r>
            <a:br>
              <a:rPr lang="en-US" sz="5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4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关系及其性质</a:t>
            </a:r>
            <a:r>
              <a:rPr lang="en-US" altLang="zh-CN" sz="4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5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44196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9.1</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 y="152400"/>
            <a:ext cx="9144000" cy="1188720"/>
          </a:xfrm>
        </p:spPr>
        <p:txBody>
          <a:bodyPr/>
          <a:lstStyle/>
          <a:p>
            <a:r>
              <a:rPr lang="en-US" altLang="zh-CN" sz="3600" dirty="0"/>
              <a:t>Determining which Properties a Relation has from its Digraph – Example 1</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2286000" y="1770156"/>
            <a:ext cx="3789046" cy="2311847"/>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4191000"/>
            <a:ext cx="8229600" cy="2286000"/>
          </a:xfrm>
        </p:spPr>
        <p:txBody>
          <a:bodyPr/>
          <a:lstStyle/>
          <a:p>
            <a:pPr>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Reflexive?</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 there are no loops</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Symmetric?</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 for example, there is no edge from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Antisymmetric?</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Yes, whenever there is an edge from one vertex  to another, there is not one going back  </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Transitive?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Yes.</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dirty="0"/>
              <a:t>Determining which Properties a Relation has from its Digraph – Example 2</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2362200" y="1524000"/>
            <a:ext cx="3487214" cy="2505673"/>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4038600"/>
            <a:ext cx="8229600" cy="2560320"/>
          </a:xfrm>
        </p:spPr>
        <p:txBody>
          <a:bodyPr/>
          <a:lstStyle/>
          <a:p>
            <a:pPr>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Reflexive?</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 there are no loops</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Symmetric?</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 for example, there is no edge from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Antisymmetric?</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Yes, whenever there is an edge from one vertex to another, there is not one going back  </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Transitive?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Yes (trivially), there  are no two edges where the first edge ends at the vertex where the second edge begins</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4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Example of the Powers of a Relation</a:t>
            </a:r>
            <a:endParaRPr lang="en-US" dirty="0"/>
          </a:p>
        </p:txBody>
      </p:sp>
      <p:pic>
        <p:nvPicPr>
          <p:cNvPr id="7"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1103076" y="1143000"/>
            <a:ext cx="6937849" cy="4810161"/>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867400"/>
            <a:ext cx="8229600" cy="731520"/>
          </a:xfrm>
          <a:ln w="12700">
            <a:solidFill>
              <a:srgbClr val="1A587B"/>
            </a:solidFill>
          </a:ln>
        </p:spPr>
        <p:txBody>
          <a:bodyPr/>
          <a:lstStyle/>
          <a:p>
            <a:r>
              <a:rPr lang="en-US" sz="2200" dirty="0"/>
              <a:t>The pair (</a:t>
            </a:r>
            <a:r>
              <a:rPr lang="en-US" sz="2200" dirty="0" err="1"/>
              <a:t>x,y</a:t>
            </a:r>
            <a:r>
              <a:rPr lang="en-US" sz="2200" dirty="0"/>
              <a:t>) is in  </a:t>
            </a:r>
            <a:r>
              <a:rPr lang="en-US" sz="2200" i="1" dirty="0"/>
              <a:t>R</a:t>
            </a:r>
            <a:r>
              <a:rPr lang="en-US" sz="2200" i="1" baseline="30000" dirty="0">
                <a:ea typeface="Cambria Math" panose="02040503050406030204" pitchFamily="18" charset="0"/>
              </a:rPr>
              <a:t>n</a:t>
            </a:r>
            <a:r>
              <a:rPr lang="en-US" sz="2200" baseline="30000" dirty="0">
                <a:ea typeface="Cambria Math" panose="02040503050406030204" pitchFamily="18" charset="0"/>
              </a:rPr>
              <a:t> </a:t>
            </a:r>
            <a:r>
              <a:rPr lang="en-US" sz="2200" dirty="0"/>
              <a:t> if there is a path of length </a:t>
            </a:r>
            <a:r>
              <a:rPr lang="en-US" sz="2200" i="1" dirty="0"/>
              <a:t>n</a:t>
            </a:r>
            <a:r>
              <a:rPr lang="en-US" sz="2200" dirty="0"/>
              <a:t> from </a:t>
            </a:r>
            <a:r>
              <a:rPr lang="en-US" sz="2200" i="1" dirty="0"/>
              <a:t>x</a:t>
            </a:r>
            <a:r>
              <a:rPr lang="en-US" sz="2200" dirty="0"/>
              <a:t> to </a:t>
            </a:r>
            <a:r>
              <a:rPr lang="en-US" sz="2200" i="1" dirty="0"/>
              <a:t>y</a:t>
            </a:r>
            <a:r>
              <a:rPr lang="en-US" sz="2200" dirty="0"/>
              <a:t>  in </a:t>
            </a:r>
            <a:r>
              <a:rPr lang="en-US" sz="2200" i="1" dirty="0"/>
              <a:t>R</a:t>
            </a:r>
            <a:r>
              <a:rPr lang="en-US" sz="2200" dirty="0"/>
              <a:t> (following the direction of the arrows). </a:t>
            </a:r>
            <a:endParaRPr lang="en-US" sz="2200" baseline="30000" dirty="0">
              <a:ea typeface="Cambria Math" panose="020405030504060302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199" y="164495"/>
            <a:ext cx="8229600" cy="908050"/>
          </a:xfrm>
        </p:spPr>
        <p:txBody>
          <a:bodyPr/>
          <a:lstStyle/>
          <a:p>
            <a:pPr eaLnBrk="1" hangingPunct="1">
              <a:defRPr/>
            </a:pPr>
            <a:r>
              <a:rPr lang="en-US" altLang="zh-CN" sz="40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Example of the Powers of a Relation</a:t>
            </a:r>
            <a:endParaRPr lang="en-US" altLang="zh-CN" sz="40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endParaRPr>
          </a:p>
        </p:txBody>
      </p:sp>
      <p:sp>
        <p:nvSpPr>
          <p:cNvPr id="28676" name="Freeform 4"/>
          <p:cNvSpPr/>
          <p:nvPr/>
        </p:nvSpPr>
        <p:spPr bwMode="auto">
          <a:xfrm>
            <a:off x="2089147" y="1938858"/>
            <a:ext cx="239712" cy="239713"/>
          </a:xfrm>
          <a:custGeom>
            <a:avLst/>
            <a:gdLst>
              <a:gd name="T0" fmla="*/ 2147483647 w 280"/>
              <a:gd name="T1" fmla="*/ 2147483647 h 151"/>
              <a:gd name="T2" fmla="*/ 2147483647 w 280"/>
              <a:gd name="T3" fmla="*/ 2147483647 h 151"/>
              <a:gd name="T4" fmla="*/ 2147483647 w 280"/>
              <a:gd name="T5" fmla="*/ 2147483647 h 151"/>
              <a:gd name="T6" fmla="*/ 2147483647 w 280"/>
              <a:gd name="T7" fmla="*/ 2147483647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77" name="Oval 6"/>
          <p:cNvSpPr>
            <a:spLocks noChangeArrowheads="1"/>
          </p:cNvSpPr>
          <p:nvPr/>
        </p:nvSpPr>
        <p:spPr bwMode="auto">
          <a:xfrm>
            <a:off x="2089147" y="2178571"/>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678" name="Freeform 7"/>
          <p:cNvSpPr/>
          <p:nvPr/>
        </p:nvSpPr>
        <p:spPr bwMode="auto">
          <a:xfrm>
            <a:off x="2498722" y="1962671"/>
            <a:ext cx="239712" cy="239712"/>
          </a:xfrm>
          <a:custGeom>
            <a:avLst/>
            <a:gdLst>
              <a:gd name="T0" fmla="*/ 2147483647 w 280"/>
              <a:gd name="T1" fmla="*/ 2147483647 h 151"/>
              <a:gd name="T2" fmla="*/ 2147483647 w 280"/>
              <a:gd name="T3" fmla="*/ 2147483647 h 151"/>
              <a:gd name="T4" fmla="*/ 2147483647 w 280"/>
              <a:gd name="T5" fmla="*/ 2147483647 h 151"/>
              <a:gd name="T6" fmla="*/ 2147483647 w 280"/>
              <a:gd name="T7" fmla="*/ 2147483647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79" name="Oval 8"/>
          <p:cNvSpPr>
            <a:spLocks noChangeArrowheads="1"/>
          </p:cNvSpPr>
          <p:nvPr/>
        </p:nvSpPr>
        <p:spPr bwMode="auto">
          <a:xfrm>
            <a:off x="2498722" y="2202383"/>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680" name="Freeform 9"/>
          <p:cNvSpPr/>
          <p:nvPr/>
        </p:nvSpPr>
        <p:spPr bwMode="auto">
          <a:xfrm>
            <a:off x="2930522" y="1962671"/>
            <a:ext cx="239712" cy="239712"/>
          </a:xfrm>
          <a:custGeom>
            <a:avLst/>
            <a:gdLst>
              <a:gd name="T0" fmla="*/ 2147483647 w 280"/>
              <a:gd name="T1" fmla="*/ 2147483647 h 151"/>
              <a:gd name="T2" fmla="*/ 2147483647 w 280"/>
              <a:gd name="T3" fmla="*/ 2147483647 h 151"/>
              <a:gd name="T4" fmla="*/ 2147483647 w 280"/>
              <a:gd name="T5" fmla="*/ 2147483647 h 151"/>
              <a:gd name="T6" fmla="*/ 2147483647 w 280"/>
              <a:gd name="T7" fmla="*/ 2147483647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1" name="Oval 10"/>
          <p:cNvSpPr>
            <a:spLocks noChangeArrowheads="1"/>
          </p:cNvSpPr>
          <p:nvPr/>
        </p:nvSpPr>
        <p:spPr bwMode="auto">
          <a:xfrm>
            <a:off x="2930522" y="2202383"/>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grpSp>
        <p:nvGrpSpPr>
          <p:cNvPr id="28682" name="Group 20"/>
          <p:cNvGrpSpPr/>
          <p:nvPr/>
        </p:nvGrpSpPr>
        <p:grpSpPr bwMode="auto">
          <a:xfrm>
            <a:off x="3362322" y="1962671"/>
            <a:ext cx="239712" cy="312737"/>
            <a:chOff x="1686" y="1706"/>
            <a:chExt cx="151" cy="197"/>
          </a:xfrm>
        </p:grpSpPr>
        <p:sp>
          <p:nvSpPr>
            <p:cNvPr id="28730" name="Freeform 11"/>
            <p:cNvSpPr/>
            <p:nvPr/>
          </p:nvSpPr>
          <p:spPr bwMode="auto">
            <a:xfrm>
              <a:off x="1686" y="1706"/>
              <a:ext cx="151" cy="151"/>
            </a:xfrm>
            <a:custGeom>
              <a:avLst/>
              <a:gdLst>
                <a:gd name="T0" fmla="*/ 1 w 280"/>
                <a:gd name="T1" fmla="*/ 151 h 151"/>
                <a:gd name="T2" fmla="*/ 1 w 280"/>
                <a:gd name="T3" fmla="*/ 61 h 151"/>
                <a:gd name="T4" fmla="*/ 1 w 280"/>
                <a:gd name="T5" fmla="*/ 15 h 151"/>
                <a:gd name="T6" fmla="*/ 1 w 280"/>
                <a:gd name="T7" fmla="*/ 151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1" name="Oval 12"/>
            <p:cNvSpPr>
              <a:spLocks noChangeArrowheads="1"/>
            </p:cNvSpPr>
            <p:nvPr/>
          </p:nvSpPr>
          <p:spPr bwMode="auto">
            <a:xfrm>
              <a:off x="1686" y="1857"/>
              <a:ext cx="46" cy="46"/>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grpSp>
      <p:sp>
        <p:nvSpPr>
          <p:cNvPr id="28683" name="Text Box 14"/>
          <p:cNvSpPr txBox="1">
            <a:spLocks noChangeArrowheads="1"/>
          </p:cNvSpPr>
          <p:nvPr/>
        </p:nvSpPr>
        <p:spPr bwMode="auto">
          <a:xfrm>
            <a:off x="2016831" y="239605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000" i="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684" name="Text Box 15"/>
          <p:cNvSpPr txBox="1">
            <a:spLocks noChangeArrowheads="1"/>
          </p:cNvSpPr>
          <p:nvPr/>
        </p:nvSpPr>
        <p:spPr bwMode="auto">
          <a:xfrm>
            <a:off x="2455556" y="2396058"/>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b</a:t>
            </a:r>
            <a:endParaRPr lang="en-US" altLang="zh-CN" dirty="0"/>
          </a:p>
        </p:txBody>
      </p:sp>
      <p:sp>
        <p:nvSpPr>
          <p:cNvPr id="28685" name="Text Box 16"/>
          <p:cNvSpPr txBox="1">
            <a:spLocks noChangeArrowheads="1"/>
          </p:cNvSpPr>
          <p:nvPr/>
        </p:nvSpPr>
        <p:spPr bwMode="auto">
          <a:xfrm>
            <a:off x="2894282" y="2396058"/>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a:t>c</a:t>
            </a:r>
            <a:endParaRPr lang="en-US" altLang="zh-CN"/>
          </a:p>
        </p:txBody>
      </p:sp>
      <p:sp>
        <p:nvSpPr>
          <p:cNvPr id="28686" name="Text Box 17"/>
          <p:cNvSpPr txBox="1">
            <a:spLocks noChangeArrowheads="1"/>
          </p:cNvSpPr>
          <p:nvPr/>
        </p:nvSpPr>
        <p:spPr bwMode="auto">
          <a:xfrm>
            <a:off x="3318581" y="2396058"/>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d</a:t>
            </a:r>
            <a:endParaRPr lang="en-US" altLang="zh-CN" dirty="0"/>
          </a:p>
        </p:txBody>
      </p:sp>
      <p:sp>
        <p:nvSpPr>
          <p:cNvPr id="28687" name="Oval 19"/>
          <p:cNvSpPr>
            <a:spLocks noChangeArrowheads="1"/>
          </p:cNvSpPr>
          <p:nvPr/>
        </p:nvSpPr>
        <p:spPr bwMode="auto">
          <a:xfrm>
            <a:off x="5287590" y="2170896"/>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688" name="Oval 21"/>
          <p:cNvSpPr>
            <a:spLocks noChangeArrowheads="1"/>
          </p:cNvSpPr>
          <p:nvPr/>
        </p:nvSpPr>
        <p:spPr bwMode="auto">
          <a:xfrm>
            <a:off x="5717802" y="2170896"/>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689" name="Oval 22"/>
          <p:cNvSpPr>
            <a:spLocks noChangeArrowheads="1"/>
          </p:cNvSpPr>
          <p:nvPr/>
        </p:nvSpPr>
        <p:spPr bwMode="auto">
          <a:xfrm>
            <a:off x="6295652" y="2170896"/>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690" name="Oval 23"/>
          <p:cNvSpPr>
            <a:spLocks noChangeArrowheads="1"/>
          </p:cNvSpPr>
          <p:nvPr/>
        </p:nvSpPr>
        <p:spPr bwMode="auto">
          <a:xfrm>
            <a:off x="6798890" y="2170896"/>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691" name="Freeform 24"/>
          <p:cNvSpPr/>
          <p:nvPr/>
        </p:nvSpPr>
        <p:spPr bwMode="auto">
          <a:xfrm>
            <a:off x="5359027" y="1954996"/>
            <a:ext cx="360363" cy="144462"/>
          </a:xfrm>
          <a:custGeom>
            <a:avLst/>
            <a:gdLst>
              <a:gd name="T0" fmla="*/ 0 w 227"/>
              <a:gd name="T1" fmla="*/ 2147483647 h 91"/>
              <a:gd name="T2" fmla="*/ 2147483647 w 227"/>
              <a:gd name="T3" fmla="*/ 0 h 91"/>
              <a:gd name="T4" fmla="*/ 2147483647 w 227"/>
              <a:gd name="T5" fmla="*/ 2147483647 h 91"/>
              <a:gd name="T6" fmla="*/ 0 60000 65536"/>
              <a:gd name="T7" fmla="*/ 0 60000 65536"/>
              <a:gd name="T8" fmla="*/ 0 60000 65536"/>
              <a:gd name="T9" fmla="*/ 0 w 227"/>
              <a:gd name="T10" fmla="*/ 0 h 91"/>
              <a:gd name="T11" fmla="*/ 227 w 227"/>
              <a:gd name="T12" fmla="*/ 91 h 91"/>
            </a:gdLst>
            <a:ahLst/>
            <a:cxnLst>
              <a:cxn ang="T6">
                <a:pos x="T0" y="T1"/>
              </a:cxn>
              <a:cxn ang="T7">
                <a:pos x="T2" y="T3"/>
              </a:cxn>
              <a:cxn ang="T8">
                <a:pos x="T4" y="T5"/>
              </a:cxn>
            </a:cxnLst>
            <a:rect l="T9" t="T10" r="T11" b="T12"/>
            <a:pathLst>
              <a:path w="227" h="91">
                <a:moveTo>
                  <a:pt x="0" y="91"/>
                </a:moveTo>
                <a:cubicBezTo>
                  <a:pt x="49" y="45"/>
                  <a:pt x="98" y="0"/>
                  <a:pt x="136" y="0"/>
                </a:cubicBezTo>
                <a:cubicBezTo>
                  <a:pt x="174" y="0"/>
                  <a:pt x="200" y="45"/>
                  <a:pt x="227" y="91"/>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2" name="Freeform 25"/>
          <p:cNvSpPr/>
          <p:nvPr/>
        </p:nvSpPr>
        <p:spPr bwMode="auto">
          <a:xfrm>
            <a:off x="5359027" y="2315358"/>
            <a:ext cx="431800" cy="144463"/>
          </a:xfrm>
          <a:custGeom>
            <a:avLst/>
            <a:gdLst>
              <a:gd name="T0" fmla="*/ 2147483647 w 272"/>
              <a:gd name="T1" fmla="*/ 0 h 91"/>
              <a:gd name="T2" fmla="*/ 2147483647 w 272"/>
              <a:gd name="T3" fmla="*/ 2147483647 h 91"/>
              <a:gd name="T4" fmla="*/ 0 w 272"/>
              <a:gd name="T5" fmla="*/ 0 h 91"/>
              <a:gd name="T6" fmla="*/ 0 60000 65536"/>
              <a:gd name="T7" fmla="*/ 0 60000 65536"/>
              <a:gd name="T8" fmla="*/ 0 60000 65536"/>
              <a:gd name="T9" fmla="*/ 0 w 272"/>
              <a:gd name="T10" fmla="*/ 0 h 91"/>
              <a:gd name="T11" fmla="*/ 272 w 272"/>
              <a:gd name="T12" fmla="*/ 91 h 91"/>
            </a:gdLst>
            <a:ahLst/>
            <a:cxnLst>
              <a:cxn ang="T6">
                <a:pos x="T0" y="T1"/>
              </a:cxn>
              <a:cxn ang="T7">
                <a:pos x="T2" y="T3"/>
              </a:cxn>
              <a:cxn ang="T8">
                <a:pos x="T4" y="T5"/>
              </a:cxn>
            </a:cxnLst>
            <a:rect l="T9" t="T10" r="T11" b="T12"/>
            <a:pathLst>
              <a:path w="272" h="91">
                <a:moveTo>
                  <a:pt x="272" y="0"/>
                </a:moveTo>
                <a:cubicBezTo>
                  <a:pt x="226" y="45"/>
                  <a:pt x="181" y="91"/>
                  <a:pt x="136" y="91"/>
                </a:cubicBezTo>
                <a:cubicBezTo>
                  <a:pt x="91" y="91"/>
                  <a:pt x="15" y="15"/>
                  <a:pt x="0" y="0"/>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3" name="Freeform 26"/>
          <p:cNvSpPr/>
          <p:nvPr/>
        </p:nvSpPr>
        <p:spPr bwMode="auto">
          <a:xfrm>
            <a:off x="5863852" y="1954996"/>
            <a:ext cx="431800" cy="144462"/>
          </a:xfrm>
          <a:custGeom>
            <a:avLst/>
            <a:gdLst>
              <a:gd name="T0" fmla="*/ 0 w 272"/>
              <a:gd name="T1" fmla="*/ 2147483647 h 91"/>
              <a:gd name="T2" fmla="*/ 2147483647 w 272"/>
              <a:gd name="T3" fmla="*/ 0 h 91"/>
              <a:gd name="T4" fmla="*/ 2147483647 w 272"/>
              <a:gd name="T5" fmla="*/ 2147483647 h 91"/>
              <a:gd name="T6" fmla="*/ 0 60000 65536"/>
              <a:gd name="T7" fmla="*/ 0 60000 65536"/>
              <a:gd name="T8" fmla="*/ 0 60000 65536"/>
              <a:gd name="T9" fmla="*/ 0 w 272"/>
              <a:gd name="T10" fmla="*/ 0 h 91"/>
              <a:gd name="T11" fmla="*/ 272 w 272"/>
              <a:gd name="T12" fmla="*/ 91 h 91"/>
            </a:gdLst>
            <a:ahLst/>
            <a:cxnLst>
              <a:cxn ang="T6">
                <a:pos x="T0" y="T1"/>
              </a:cxn>
              <a:cxn ang="T7">
                <a:pos x="T2" y="T3"/>
              </a:cxn>
              <a:cxn ang="T8">
                <a:pos x="T4" y="T5"/>
              </a:cxn>
            </a:cxnLst>
            <a:rect l="T9" t="T10" r="T11" b="T12"/>
            <a:pathLst>
              <a:path w="272" h="91">
                <a:moveTo>
                  <a:pt x="0" y="91"/>
                </a:moveTo>
                <a:cubicBezTo>
                  <a:pt x="23" y="45"/>
                  <a:pt x="46" y="0"/>
                  <a:pt x="91" y="0"/>
                </a:cubicBezTo>
                <a:cubicBezTo>
                  <a:pt x="136" y="0"/>
                  <a:pt x="204" y="45"/>
                  <a:pt x="272" y="91"/>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4" name="Freeform 27"/>
          <p:cNvSpPr/>
          <p:nvPr/>
        </p:nvSpPr>
        <p:spPr bwMode="auto">
          <a:xfrm>
            <a:off x="6367090" y="1954996"/>
            <a:ext cx="431800" cy="155575"/>
          </a:xfrm>
          <a:custGeom>
            <a:avLst/>
            <a:gdLst>
              <a:gd name="T0" fmla="*/ 0 w 272"/>
              <a:gd name="T1" fmla="*/ 2147483647 h 143"/>
              <a:gd name="T2" fmla="*/ 2147483647 w 272"/>
              <a:gd name="T3" fmla="*/ 2147483647 h 143"/>
              <a:gd name="T4" fmla="*/ 2147483647 w 272"/>
              <a:gd name="T5" fmla="*/ 2147483647 h 143"/>
              <a:gd name="T6" fmla="*/ 0 60000 65536"/>
              <a:gd name="T7" fmla="*/ 0 60000 65536"/>
              <a:gd name="T8" fmla="*/ 0 60000 65536"/>
              <a:gd name="T9" fmla="*/ 0 w 272"/>
              <a:gd name="T10" fmla="*/ 0 h 143"/>
              <a:gd name="T11" fmla="*/ 272 w 272"/>
              <a:gd name="T12" fmla="*/ 143 h 143"/>
            </a:gdLst>
            <a:ahLst/>
            <a:cxnLst>
              <a:cxn ang="T6">
                <a:pos x="T0" y="T1"/>
              </a:cxn>
              <a:cxn ang="T7">
                <a:pos x="T2" y="T3"/>
              </a:cxn>
              <a:cxn ang="T8">
                <a:pos x="T4" y="T5"/>
              </a:cxn>
            </a:cxnLst>
            <a:rect l="T9" t="T10" r="T11" b="T12"/>
            <a:pathLst>
              <a:path w="272" h="143">
                <a:moveTo>
                  <a:pt x="0" y="143"/>
                </a:moveTo>
                <a:cubicBezTo>
                  <a:pt x="45" y="78"/>
                  <a:pt x="91" y="14"/>
                  <a:pt x="136" y="7"/>
                </a:cubicBezTo>
                <a:cubicBezTo>
                  <a:pt x="181" y="0"/>
                  <a:pt x="226" y="49"/>
                  <a:pt x="272" y="98"/>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5" name="Text Box 31"/>
          <p:cNvSpPr txBox="1">
            <a:spLocks noChangeArrowheads="1"/>
          </p:cNvSpPr>
          <p:nvPr/>
        </p:nvSpPr>
        <p:spPr bwMode="auto">
          <a:xfrm>
            <a:off x="5358149" y="2459821"/>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a:t>a</a:t>
            </a:r>
            <a:endParaRPr lang="en-US" altLang="zh-CN"/>
          </a:p>
        </p:txBody>
      </p:sp>
      <p:sp>
        <p:nvSpPr>
          <p:cNvPr id="28696" name="Text Box 32"/>
          <p:cNvSpPr txBox="1">
            <a:spLocks noChangeArrowheads="1"/>
          </p:cNvSpPr>
          <p:nvPr/>
        </p:nvSpPr>
        <p:spPr bwMode="auto">
          <a:xfrm>
            <a:off x="5809574" y="2459821"/>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b</a:t>
            </a:r>
            <a:endParaRPr lang="en-US" altLang="zh-CN" dirty="0"/>
          </a:p>
        </p:txBody>
      </p:sp>
      <p:sp>
        <p:nvSpPr>
          <p:cNvPr id="28697" name="Text Box 33"/>
          <p:cNvSpPr txBox="1">
            <a:spLocks noChangeArrowheads="1"/>
          </p:cNvSpPr>
          <p:nvPr/>
        </p:nvSpPr>
        <p:spPr bwMode="auto">
          <a:xfrm>
            <a:off x="6261000" y="2459821"/>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a:t>c</a:t>
            </a:r>
            <a:endParaRPr lang="en-US" altLang="zh-CN"/>
          </a:p>
        </p:txBody>
      </p:sp>
      <p:sp>
        <p:nvSpPr>
          <p:cNvPr id="28698" name="Text Box 34"/>
          <p:cNvSpPr txBox="1">
            <a:spLocks noChangeArrowheads="1"/>
          </p:cNvSpPr>
          <p:nvPr/>
        </p:nvSpPr>
        <p:spPr bwMode="auto">
          <a:xfrm>
            <a:off x="6697999" y="2459821"/>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d</a:t>
            </a:r>
            <a:endParaRPr lang="en-US" altLang="zh-CN" dirty="0"/>
          </a:p>
        </p:txBody>
      </p:sp>
      <p:grpSp>
        <p:nvGrpSpPr>
          <p:cNvPr id="28699" name="Group 35"/>
          <p:cNvGrpSpPr/>
          <p:nvPr/>
        </p:nvGrpSpPr>
        <p:grpSpPr bwMode="auto">
          <a:xfrm>
            <a:off x="2196320" y="4458269"/>
            <a:ext cx="239713" cy="312737"/>
            <a:chOff x="1686" y="1706"/>
            <a:chExt cx="151" cy="197"/>
          </a:xfrm>
        </p:grpSpPr>
        <p:sp>
          <p:nvSpPr>
            <p:cNvPr id="28728" name="Freeform 36"/>
            <p:cNvSpPr/>
            <p:nvPr/>
          </p:nvSpPr>
          <p:spPr bwMode="auto">
            <a:xfrm>
              <a:off x="1686" y="1706"/>
              <a:ext cx="151" cy="151"/>
            </a:xfrm>
            <a:custGeom>
              <a:avLst/>
              <a:gdLst>
                <a:gd name="T0" fmla="*/ 1 w 280"/>
                <a:gd name="T1" fmla="*/ 151 h 151"/>
                <a:gd name="T2" fmla="*/ 1 w 280"/>
                <a:gd name="T3" fmla="*/ 61 h 151"/>
                <a:gd name="T4" fmla="*/ 1 w 280"/>
                <a:gd name="T5" fmla="*/ 15 h 151"/>
                <a:gd name="T6" fmla="*/ 1 w 280"/>
                <a:gd name="T7" fmla="*/ 151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9" name="Oval 37"/>
            <p:cNvSpPr>
              <a:spLocks noChangeArrowheads="1"/>
            </p:cNvSpPr>
            <p:nvPr/>
          </p:nvSpPr>
          <p:spPr bwMode="auto">
            <a:xfrm>
              <a:off x="1686" y="1857"/>
              <a:ext cx="46" cy="46"/>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grpSp>
      <p:grpSp>
        <p:nvGrpSpPr>
          <p:cNvPr id="28700" name="Group 38"/>
          <p:cNvGrpSpPr/>
          <p:nvPr/>
        </p:nvGrpSpPr>
        <p:grpSpPr bwMode="auto">
          <a:xfrm>
            <a:off x="2677333" y="4458269"/>
            <a:ext cx="239712" cy="312737"/>
            <a:chOff x="1686" y="1706"/>
            <a:chExt cx="151" cy="197"/>
          </a:xfrm>
        </p:grpSpPr>
        <p:sp>
          <p:nvSpPr>
            <p:cNvPr id="28726" name="Freeform 39"/>
            <p:cNvSpPr/>
            <p:nvPr/>
          </p:nvSpPr>
          <p:spPr bwMode="auto">
            <a:xfrm>
              <a:off x="1686" y="1706"/>
              <a:ext cx="151" cy="151"/>
            </a:xfrm>
            <a:custGeom>
              <a:avLst/>
              <a:gdLst>
                <a:gd name="T0" fmla="*/ 1 w 280"/>
                <a:gd name="T1" fmla="*/ 151 h 151"/>
                <a:gd name="T2" fmla="*/ 1 w 280"/>
                <a:gd name="T3" fmla="*/ 61 h 151"/>
                <a:gd name="T4" fmla="*/ 1 w 280"/>
                <a:gd name="T5" fmla="*/ 15 h 151"/>
                <a:gd name="T6" fmla="*/ 1 w 280"/>
                <a:gd name="T7" fmla="*/ 151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7" name="Oval 40"/>
            <p:cNvSpPr>
              <a:spLocks noChangeArrowheads="1"/>
            </p:cNvSpPr>
            <p:nvPr/>
          </p:nvSpPr>
          <p:spPr bwMode="auto">
            <a:xfrm>
              <a:off x="1686" y="1857"/>
              <a:ext cx="46" cy="46"/>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grpSp>
      <p:sp>
        <p:nvSpPr>
          <p:cNvPr id="28701" name="Oval 41"/>
          <p:cNvSpPr>
            <a:spLocks noChangeArrowheads="1"/>
          </p:cNvSpPr>
          <p:nvPr/>
        </p:nvSpPr>
        <p:spPr bwMode="auto">
          <a:xfrm>
            <a:off x="3132945" y="4697981"/>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702" name="Oval 42"/>
          <p:cNvSpPr>
            <a:spLocks noChangeArrowheads="1"/>
          </p:cNvSpPr>
          <p:nvPr/>
        </p:nvSpPr>
        <p:spPr bwMode="auto">
          <a:xfrm>
            <a:off x="5287590" y="4667847"/>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703" name="Oval 43"/>
          <p:cNvSpPr>
            <a:spLocks noChangeArrowheads="1"/>
          </p:cNvSpPr>
          <p:nvPr/>
        </p:nvSpPr>
        <p:spPr bwMode="auto">
          <a:xfrm>
            <a:off x="5717803" y="4667847"/>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704" name="Oval 44"/>
          <p:cNvSpPr>
            <a:spLocks noChangeArrowheads="1"/>
          </p:cNvSpPr>
          <p:nvPr/>
        </p:nvSpPr>
        <p:spPr bwMode="auto">
          <a:xfrm>
            <a:off x="6295653" y="4667847"/>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705" name="Oval 45"/>
          <p:cNvSpPr>
            <a:spLocks noChangeArrowheads="1"/>
          </p:cNvSpPr>
          <p:nvPr/>
        </p:nvSpPr>
        <p:spPr bwMode="auto">
          <a:xfrm>
            <a:off x="6798890" y="4667847"/>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706" name="Freeform 46"/>
          <p:cNvSpPr/>
          <p:nvPr/>
        </p:nvSpPr>
        <p:spPr bwMode="auto">
          <a:xfrm>
            <a:off x="5359028" y="4451947"/>
            <a:ext cx="360362" cy="144463"/>
          </a:xfrm>
          <a:custGeom>
            <a:avLst/>
            <a:gdLst>
              <a:gd name="T0" fmla="*/ 0 w 227"/>
              <a:gd name="T1" fmla="*/ 2147483647 h 91"/>
              <a:gd name="T2" fmla="*/ 2147483647 w 227"/>
              <a:gd name="T3" fmla="*/ 0 h 91"/>
              <a:gd name="T4" fmla="*/ 2147483647 w 227"/>
              <a:gd name="T5" fmla="*/ 2147483647 h 91"/>
              <a:gd name="T6" fmla="*/ 0 60000 65536"/>
              <a:gd name="T7" fmla="*/ 0 60000 65536"/>
              <a:gd name="T8" fmla="*/ 0 60000 65536"/>
              <a:gd name="T9" fmla="*/ 0 w 227"/>
              <a:gd name="T10" fmla="*/ 0 h 91"/>
              <a:gd name="T11" fmla="*/ 227 w 227"/>
              <a:gd name="T12" fmla="*/ 91 h 91"/>
            </a:gdLst>
            <a:ahLst/>
            <a:cxnLst>
              <a:cxn ang="T6">
                <a:pos x="T0" y="T1"/>
              </a:cxn>
              <a:cxn ang="T7">
                <a:pos x="T2" y="T3"/>
              </a:cxn>
              <a:cxn ang="T8">
                <a:pos x="T4" y="T5"/>
              </a:cxn>
            </a:cxnLst>
            <a:rect l="T9" t="T10" r="T11" b="T12"/>
            <a:pathLst>
              <a:path w="227" h="91">
                <a:moveTo>
                  <a:pt x="0" y="91"/>
                </a:moveTo>
                <a:cubicBezTo>
                  <a:pt x="49" y="45"/>
                  <a:pt x="98" y="0"/>
                  <a:pt x="136" y="0"/>
                </a:cubicBezTo>
                <a:cubicBezTo>
                  <a:pt x="174" y="0"/>
                  <a:pt x="200" y="45"/>
                  <a:pt x="227" y="91"/>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7" name="Freeform 47"/>
          <p:cNvSpPr/>
          <p:nvPr/>
        </p:nvSpPr>
        <p:spPr bwMode="auto">
          <a:xfrm>
            <a:off x="5359028" y="4812310"/>
            <a:ext cx="431800" cy="144462"/>
          </a:xfrm>
          <a:custGeom>
            <a:avLst/>
            <a:gdLst>
              <a:gd name="T0" fmla="*/ 2147483647 w 272"/>
              <a:gd name="T1" fmla="*/ 0 h 91"/>
              <a:gd name="T2" fmla="*/ 2147483647 w 272"/>
              <a:gd name="T3" fmla="*/ 2147483647 h 91"/>
              <a:gd name="T4" fmla="*/ 0 w 272"/>
              <a:gd name="T5" fmla="*/ 0 h 91"/>
              <a:gd name="T6" fmla="*/ 0 60000 65536"/>
              <a:gd name="T7" fmla="*/ 0 60000 65536"/>
              <a:gd name="T8" fmla="*/ 0 60000 65536"/>
              <a:gd name="T9" fmla="*/ 0 w 272"/>
              <a:gd name="T10" fmla="*/ 0 h 91"/>
              <a:gd name="T11" fmla="*/ 272 w 272"/>
              <a:gd name="T12" fmla="*/ 91 h 91"/>
            </a:gdLst>
            <a:ahLst/>
            <a:cxnLst>
              <a:cxn ang="T6">
                <a:pos x="T0" y="T1"/>
              </a:cxn>
              <a:cxn ang="T7">
                <a:pos x="T2" y="T3"/>
              </a:cxn>
              <a:cxn ang="T8">
                <a:pos x="T4" y="T5"/>
              </a:cxn>
            </a:cxnLst>
            <a:rect l="T9" t="T10" r="T11" b="T12"/>
            <a:pathLst>
              <a:path w="272" h="91">
                <a:moveTo>
                  <a:pt x="272" y="0"/>
                </a:moveTo>
                <a:cubicBezTo>
                  <a:pt x="226" y="45"/>
                  <a:pt x="181" y="91"/>
                  <a:pt x="136" y="91"/>
                </a:cubicBezTo>
                <a:cubicBezTo>
                  <a:pt x="91" y="91"/>
                  <a:pt x="15" y="15"/>
                  <a:pt x="0" y="0"/>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8" name="Freeform 48"/>
          <p:cNvSpPr/>
          <p:nvPr/>
        </p:nvSpPr>
        <p:spPr bwMode="auto">
          <a:xfrm>
            <a:off x="5863853" y="4451947"/>
            <a:ext cx="431800" cy="144463"/>
          </a:xfrm>
          <a:custGeom>
            <a:avLst/>
            <a:gdLst>
              <a:gd name="T0" fmla="*/ 0 w 272"/>
              <a:gd name="T1" fmla="*/ 2147483647 h 91"/>
              <a:gd name="T2" fmla="*/ 2147483647 w 272"/>
              <a:gd name="T3" fmla="*/ 0 h 91"/>
              <a:gd name="T4" fmla="*/ 2147483647 w 272"/>
              <a:gd name="T5" fmla="*/ 2147483647 h 91"/>
              <a:gd name="T6" fmla="*/ 0 60000 65536"/>
              <a:gd name="T7" fmla="*/ 0 60000 65536"/>
              <a:gd name="T8" fmla="*/ 0 60000 65536"/>
              <a:gd name="T9" fmla="*/ 0 w 272"/>
              <a:gd name="T10" fmla="*/ 0 h 91"/>
              <a:gd name="T11" fmla="*/ 272 w 272"/>
              <a:gd name="T12" fmla="*/ 91 h 91"/>
            </a:gdLst>
            <a:ahLst/>
            <a:cxnLst>
              <a:cxn ang="T6">
                <a:pos x="T0" y="T1"/>
              </a:cxn>
              <a:cxn ang="T7">
                <a:pos x="T2" y="T3"/>
              </a:cxn>
              <a:cxn ang="T8">
                <a:pos x="T4" y="T5"/>
              </a:cxn>
            </a:cxnLst>
            <a:rect l="T9" t="T10" r="T11" b="T12"/>
            <a:pathLst>
              <a:path w="272" h="91">
                <a:moveTo>
                  <a:pt x="0" y="91"/>
                </a:moveTo>
                <a:cubicBezTo>
                  <a:pt x="23" y="45"/>
                  <a:pt x="46" y="0"/>
                  <a:pt x="91" y="0"/>
                </a:cubicBezTo>
                <a:cubicBezTo>
                  <a:pt x="136" y="0"/>
                  <a:pt x="204" y="45"/>
                  <a:pt x="272" y="91"/>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9" name="Text Box 50"/>
          <p:cNvSpPr txBox="1">
            <a:spLocks noChangeArrowheads="1"/>
          </p:cNvSpPr>
          <p:nvPr/>
        </p:nvSpPr>
        <p:spPr bwMode="auto">
          <a:xfrm>
            <a:off x="5358150" y="4956772"/>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a</a:t>
            </a:r>
            <a:endParaRPr lang="en-US" altLang="zh-CN" dirty="0"/>
          </a:p>
        </p:txBody>
      </p:sp>
      <p:sp>
        <p:nvSpPr>
          <p:cNvPr id="28710" name="Text Box 51"/>
          <p:cNvSpPr txBox="1">
            <a:spLocks noChangeArrowheads="1"/>
          </p:cNvSpPr>
          <p:nvPr/>
        </p:nvSpPr>
        <p:spPr bwMode="auto">
          <a:xfrm>
            <a:off x="5809575" y="4956772"/>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a:t>b</a:t>
            </a:r>
            <a:endParaRPr lang="en-US" altLang="zh-CN"/>
          </a:p>
        </p:txBody>
      </p:sp>
      <p:sp>
        <p:nvSpPr>
          <p:cNvPr id="28711" name="Text Box 52"/>
          <p:cNvSpPr txBox="1">
            <a:spLocks noChangeArrowheads="1"/>
          </p:cNvSpPr>
          <p:nvPr/>
        </p:nvSpPr>
        <p:spPr bwMode="auto">
          <a:xfrm>
            <a:off x="6261001" y="4956772"/>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c</a:t>
            </a:r>
            <a:endParaRPr lang="en-US" altLang="zh-CN" dirty="0"/>
          </a:p>
        </p:txBody>
      </p:sp>
      <p:sp>
        <p:nvSpPr>
          <p:cNvPr id="28712" name="Text Box 53"/>
          <p:cNvSpPr txBox="1">
            <a:spLocks noChangeArrowheads="1"/>
          </p:cNvSpPr>
          <p:nvPr/>
        </p:nvSpPr>
        <p:spPr bwMode="auto">
          <a:xfrm>
            <a:off x="6698000" y="4956772"/>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d</a:t>
            </a:r>
            <a:endParaRPr lang="en-US" altLang="zh-CN" dirty="0"/>
          </a:p>
        </p:txBody>
      </p:sp>
      <p:sp>
        <p:nvSpPr>
          <p:cNvPr id="28713" name="Freeform 55"/>
          <p:cNvSpPr/>
          <p:nvPr/>
        </p:nvSpPr>
        <p:spPr bwMode="auto">
          <a:xfrm>
            <a:off x="5214565" y="4072535"/>
            <a:ext cx="1657350" cy="550862"/>
          </a:xfrm>
          <a:custGeom>
            <a:avLst/>
            <a:gdLst>
              <a:gd name="T0" fmla="*/ 0 w 1044"/>
              <a:gd name="T1" fmla="*/ 2147483647 h 347"/>
              <a:gd name="T2" fmla="*/ 2147483647 w 1044"/>
              <a:gd name="T3" fmla="*/ 2147483647 h 347"/>
              <a:gd name="T4" fmla="*/ 2147483647 w 1044"/>
              <a:gd name="T5" fmla="*/ 2147483647 h 347"/>
              <a:gd name="T6" fmla="*/ 2147483647 w 1044"/>
              <a:gd name="T7" fmla="*/ 2147483647 h 347"/>
              <a:gd name="T8" fmla="*/ 0 60000 65536"/>
              <a:gd name="T9" fmla="*/ 0 60000 65536"/>
              <a:gd name="T10" fmla="*/ 0 60000 65536"/>
              <a:gd name="T11" fmla="*/ 0 60000 65536"/>
              <a:gd name="T12" fmla="*/ 0 w 1044"/>
              <a:gd name="T13" fmla="*/ 0 h 347"/>
              <a:gd name="T14" fmla="*/ 1044 w 1044"/>
              <a:gd name="T15" fmla="*/ 347 h 347"/>
            </a:gdLst>
            <a:ahLst/>
            <a:cxnLst>
              <a:cxn ang="T8">
                <a:pos x="T0" y="T1"/>
              </a:cxn>
              <a:cxn ang="T9">
                <a:pos x="T2" y="T3"/>
              </a:cxn>
              <a:cxn ang="T10">
                <a:pos x="T4" y="T5"/>
              </a:cxn>
              <a:cxn ang="T11">
                <a:pos x="T6" y="T7"/>
              </a:cxn>
            </a:cxnLst>
            <a:rect l="T12" t="T13" r="T14" b="T15"/>
            <a:pathLst>
              <a:path w="1044" h="347">
                <a:moveTo>
                  <a:pt x="0" y="347"/>
                </a:moveTo>
                <a:cubicBezTo>
                  <a:pt x="106" y="203"/>
                  <a:pt x="212" y="60"/>
                  <a:pt x="363" y="30"/>
                </a:cubicBezTo>
                <a:cubicBezTo>
                  <a:pt x="514" y="0"/>
                  <a:pt x="794" y="113"/>
                  <a:pt x="907" y="166"/>
                </a:cubicBezTo>
                <a:cubicBezTo>
                  <a:pt x="1020" y="219"/>
                  <a:pt x="1032" y="283"/>
                  <a:pt x="1044" y="347"/>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4" name="Oval 56"/>
          <p:cNvSpPr>
            <a:spLocks noChangeArrowheads="1"/>
          </p:cNvSpPr>
          <p:nvPr/>
        </p:nvSpPr>
        <p:spPr bwMode="auto">
          <a:xfrm>
            <a:off x="3563158" y="4675756"/>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715" name="Freeform 57"/>
          <p:cNvSpPr/>
          <p:nvPr/>
        </p:nvSpPr>
        <p:spPr bwMode="auto">
          <a:xfrm>
            <a:off x="2267758" y="4159819"/>
            <a:ext cx="936625" cy="587375"/>
          </a:xfrm>
          <a:custGeom>
            <a:avLst/>
            <a:gdLst>
              <a:gd name="T0" fmla="*/ 0 w 590"/>
              <a:gd name="T1" fmla="*/ 2147483647 h 370"/>
              <a:gd name="T2" fmla="*/ 2147483647 w 590"/>
              <a:gd name="T3" fmla="*/ 2147483647 h 370"/>
              <a:gd name="T4" fmla="*/ 2147483647 w 590"/>
              <a:gd name="T5" fmla="*/ 2147483647 h 370"/>
              <a:gd name="T6" fmla="*/ 0 60000 65536"/>
              <a:gd name="T7" fmla="*/ 0 60000 65536"/>
              <a:gd name="T8" fmla="*/ 0 60000 65536"/>
              <a:gd name="T9" fmla="*/ 0 w 590"/>
              <a:gd name="T10" fmla="*/ 0 h 370"/>
              <a:gd name="T11" fmla="*/ 590 w 590"/>
              <a:gd name="T12" fmla="*/ 370 h 370"/>
            </a:gdLst>
            <a:ahLst/>
            <a:cxnLst>
              <a:cxn ang="T6">
                <a:pos x="T0" y="T1"/>
              </a:cxn>
              <a:cxn ang="T7">
                <a:pos x="T2" y="T3"/>
              </a:cxn>
              <a:cxn ang="T8">
                <a:pos x="T4" y="T5"/>
              </a:cxn>
            </a:cxnLst>
            <a:rect l="T9" t="T10" r="T11" b="T12"/>
            <a:pathLst>
              <a:path w="590" h="370">
                <a:moveTo>
                  <a:pt x="0" y="370"/>
                </a:moveTo>
                <a:cubicBezTo>
                  <a:pt x="155" y="192"/>
                  <a:pt x="311" y="14"/>
                  <a:pt x="409" y="7"/>
                </a:cubicBezTo>
                <a:cubicBezTo>
                  <a:pt x="507" y="0"/>
                  <a:pt x="548" y="162"/>
                  <a:pt x="590" y="325"/>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6" name="Freeform 58"/>
          <p:cNvSpPr/>
          <p:nvPr/>
        </p:nvSpPr>
        <p:spPr bwMode="auto">
          <a:xfrm>
            <a:off x="2699558" y="4747194"/>
            <a:ext cx="865187" cy="215900"/>
          </a:xfrm>
          <a:custGeom>
            <a:avLst/>
            <a:gdLst>
              <a:gd name="T0" fmla="*/ 0 w 545"/>
              <a:gd name="T1" fmla="*/ 0 h 136"/>
              <a:gd name="T2" fmla="*/ 2147483647 w 545"/>
              <a:gd name="T3" fmla="*/ 2147483647 h 136"/>
              <a:gd name="T4" fmla="*/ 2147483647 w 545"/>
              <a:gd name="T5" fmla="*/ 0 h 136"/>
              <a:gd name="T6" fmla="*/ 0 60000 65536"/>
              <a:gd name="T7" fmla="*/ 0 60000 65536"/>
              <a:gd name="T8" fmla="*/ 0 60000 65536"/>
              <a:gd name="T9" fmla="*/ 0 w 545"/>
              <a:gd name="T10" fmla="*/ 0 h 136"/>
              <a:gd name="T11" fmla="*/ 545 w 545"/>
              <a:gd name="T12" fmla="*/ 136 h 136"/>
            </a:gdLst>
            <a:ahLst/>
            <a:cxnLst>
              <a:cxn ang="T6">
                <a:pos x="T0" y="T1"/>
              </a:cxn>
              <a:cxn ang="T7">
                <a:pos x="T2" y="T3"/>
              </a:cxn>
              <a:cxn ang="T8">
                <a:pos x="T4" y="T5"/>
              </a:cxn>
            </a:cxnLst>
            <a:rect l="T9" t="T10" r="T11" b="T12"/>
            <a:pathLst>
              <a:path w="545" h="136">
                <a:moveTo>
                  <a:pt x="0" y="0"/>
                </a:moveTo>
                <a:cubicBezTo>
                  <a:pt x="113" y="68"/>
                  <a:pt x="227" y="136"/>
                  <a:pt x="318" y="136"/>
                </a:cubicBezTo>
                <a:cubicBezTo>
                  <a:pt x="409" y="136"/>
                  <a:pt x="477" y="68"/>
                  <a:pt x="545" y="0"/>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7" name="Text Box 60"/>
          <p:cNvSpPr txBox="1">
            <a:spLocks noChangeArrowheads="1"/>
          </p:cNvSpPr>
          <p:nvPr/>
        </p:nvSpPr>
        <p:spPr bwMode="auto">
          <a:xfrm>
            <a:off x="2150992" y="5086919"/>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a</a:t>
            </a:r>
            <a:endParaRPr lang="en-US" altLang="zh-CN" dirty="0"/>
          </a:p>
        </p:txBody>
      </p:sp>
      <p:sp>
        <p:nvSpPr>
          <p:cNvPr id="28718" name="Text Box 61"/>
          <p:cNvSpPr txBox="1">
            <a:spLocks noChangeArrowheads="1"/>
          </p:cNvSpPr>
          <p:nvPr/>
        </p:nvSpPr>
        <p:spPr bwMode="auto">
          <a:xfrm>
            <a:off x="2602417" y="5086919"/>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b</a:t>
            </a:r>
            <a:endParaRPr lang="en-US" altLang="zh-CN" dirty="0"/>
          </a:p>
        </p:txBody>
      </p:sp>
      <p:sp>
        <p:nvSpPr>
          <p:cNvPr id="28719" name="Text Box 62"/>
          <p:cNvSpPr txBox="1">
            <a:spLocks noChangeArrowheads="1"/>
          </p:cNvSpPr>
          <p:nvPr/>
        </p:nvSpPr>
        <p:spPr bwMode="auto">
          <a:xfrm>
            <a:off x="3053843" y="5086919"/>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c</a:t>
            </a:r>
            <a:endParaRPr lang="en-US" altLang="zh-CN" dirty="0"/>
          </a:p>
        </p:txBody>
      </p:sp>
      <p:sp>
        <p:nvSpPr>
          <p:cNvPr id="28720" name="Text Box 63"/>
          <p:cNvSpPr txBox="1">
            <a:spLocks noChangeArrowheads="1"/>
          </p:cNvSpPr>
          <p:nvPr/>
        </p:nvSpPr>
        <p:spPr bwMode="auto">
          <a:xfrm>
            <a:off x="3490842" y="5086919"/>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a:t>d</a:t>
            </a:r>
            <a:endParaRPr lang="en-US" altLang="zh-CN"/>
          </a:p>
        </p:txBody>
      </p:sp>
      <p:sp>
        <p:nvSpPr>
          <p:cNvPr id="28721" name="Text Box 64"/>
          <p:cNvSpPr txBox="1">
            <a:spLocks noChangeArrowheads="1"/>
          </p:cNvSpPr>
          <p:nvPr/>
        </p:nvSpPr>
        <p:spPr bwMode="auto">
          <a:xfrm>
            <a:off x="2573334" y="2761183"/>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zh-CN" sz="1800" b="0">
              <a:ea typeface="宋体" panose="02010600030101010101" pitchFamily="2" charset="-122"/>
            </a:endParaRPr>
          </a:p>
        </p:txBody>
      </p:sp>
      <p:sp>
        <p:nvSpPr>
          <p:cNvPr id="28722" name="Text Box 65"/>
          <p:cNvSpPr txBox="1">
            <a:spLocks noChangeArrowheads="1"/>
          </p:cNvSpPr>
          <p:nvPr/>
        </p:nvSpPr>
        <p:spPr bwMode="auto">
          <a:xfrm>
            <a:off x="2517067" y="2899296"/>
            <a:ext cx="4411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1800" baseline="30000" dirty="0">
                <a:ea typeface="宋体" panose="02010600030101010101" pitchFamily="2" charset="-122"/>
              </a:rPr>
              <a:t>0</a:t>
            </a:r>
            <a:endParaRPr lang="en-US" altLang="zh-CN" sz="1800" baseline="30000" dirty="0">
              <a:ea typeface="宋体" panose="02010600030101010101" pitchFamily="2" charset="-122"/>
            </a:endParaRPr>
          </a:p>
        </p:txBody>
      </p:sp>
      <p:sp>
        <p:nvSpPr>
          <p:cNvPr id="28723" name="Text Box 66"/>
          <p:cNvSpPr txBox="1">
            <a:spLocks noChangeArrowheads="1"/>
          </p:cNvSpPr>
          <p:nvPr/>
        </p:nvSpPr>
        <p:spPr bwMode="auto">
          <a:xfrm>
            <a:off x="5714053" y="2891621"/>
            <a:ext cx="7425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1800" dirty="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1800" baseline="30000" dirty="0">
                <a:ea typeface="宋体" panose="02010600030101010101" pitchFamily="2" charset="-122"/>
              </a:rPr>
              <a:t>1</a:t>
            </a:r>
            <a:endParaRPr lang="en-US" altLang="zh-CN" sz="1800" baseline="30000" dirty="0">
              <a:ea typeface="宋体" panose="02010600030101010101" pitchFamily="2" charset="-122"/>
            </a:endParaRPr>
          </a:p>
        </p:txBody>
      </p:sp>
      <p:sp>
        <p:nvSpPr>
          <p:cNvPr id="28724" name="Text Box 67"/>
          <p:cNvSpPr txBox="1">
            <a:spLocks noChangeArrowheads="1"/>
          </p:cNvSpPr>
          <p:nvPr/>
        </p:nvSpPr>
        <p:spPr bwMode="auto">
          <a:xfrm>
            <a:off x="2508072" y="5539356"/>
            <a:ext cx="8274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1800" baseline="30000" dirty="0">
                <a:ea typeface="宋体" panose="02010600030101010101" pitchFamily="2" charset="-122"/>
              </a:rPr>
              <a:t>2</a:t>
            </a:r>
            <a:r>
              <a:rPr lang="en-US" altLang="zh-CN" sz="1800" dirty="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1800" baseline="30000" dirty="0">
                <a:ea typeface="宋体" panose="02010600030101010101" pitchFamily="2" charset="-122"/>
              </a:rPr>
              <a:t>4</a:t>
            </a:r>
            <a:endParaRPr lang="en-US" altLang="zh-CN" sz="1800" baseline="30000" dirty="0">
              <a:ea typeface="宋体" panose="02010600030101010101" pitchFamily="2" charset="-122"/>
            </a:endParaRPr>
          </a:p>
        </p:txBody>
      </p:sp>
      <p:sp>
        <p:nvSpPr>
          <p:cNvPr id="28725" name="Text Box 68"/>
          <p:cNvSpPr txBox="1">
            <a:spLocks noChangeArrowheads="1"/>
          </p:cNvSpPr>
          <p:nvPr/>
        </p:nvSpPr>
        <p:spPr bwMode="auto">
          <a:xfrm>
            <a:off x="5713642" y="5560022"/>
            <a:ext cx="8274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1800" baseline="30000" dirty="0">
                <a:ea typeface="宋体" panose="02010600030101010101" pitchFamily="2" charset="-122"/>
              </a:rPr>
              <a:t>3</a:t>
            </a:r>
            <a:r>
              <a:rPr lang="en-US" altLang="zh-CN" sz="1800" dirty="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1800" baseline="30000" dirty="0">
                <a:ea typeface="宋体" panose="02010600030101010101" pitchFamily="2" charset="-122"/>
              </a:rPr>
              <a:t>5</a:t>
            </a:r>
            <a:endParaRPr lang="en-US" altLang="zh-CN" sz="1800" baseline="30000" dirty="0">
              <a:ea typeface="宋体" panose="02010600030101010101" pitchFamily="2" charset="-122"/>
            </a:endParaRPr>
          </a:p>
        </p:txBody>
      </p:sp>
      <p:sp>
        <p:nvSpPr>
          <p:cNvPr id="6" name="内容占位符 5"/>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199" y="164495"/>
            <a:ext cx="8229600" cy="908050"/>
          </a:xfrm>
        </p:spPr>
        <p:txBody>
          <a:bodyPr/>
          <a:lstStyle/>
          <a:p>
            <a:pPr eaLnBrk="1" hangingPunct="1">
              <a:defRPr/>
            </a:pPr>
            <a:r>
              <a:rPr lang="en-US" altLang="zh-CN" sz="40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Example of the Powers of a Relation</a:t>
            </a:r>
            <a:endParaRPr lang="en-US" altLang="zh-CN" sz="40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endParaRPr>
          </a:p>
        </p:txBody>
      </p:sp>
      <p:sp>
        <p:nvSpPr>
          <p:cNvPr id="28676" name="Freeform 4"/>
          <p:cNvSpPr/>
          <p:nvPr/>
        </p:nvSpPr>
        <p:spPr bwMode="auto">
          <a:xfrm>
            <a:off x="2089147" y="1938858"/>
            <a:ext cx="239712" cy="239713"/>
          </a:xfrm>
          <a:custGeom>
            <a:avLst/>
            <a:gdLst>
              <a:gd name="T0" fmla="*/ 2147483647 w 280"/>
              <a:gd name="T1" fmla="*/ 2147483647 h 151"/>
              <a:gd name="T2" fmla="*/ 2147483647 w 280"/>
              <a:gd name="T3" fmla="*/ 2147483647 h 151"/>
              <a:gd name="T4" fmla="*/ 2147483647 w 280"/>
              <a:gd name="T5" fmla="*/ 2147483647 h 151"/>
              <a:gd name="T6" fmla="*/ 2147483647 w 280"/>
              <a:gd name="T7" fmla="*/ 2147483647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77" name="Oval 6"/>
          <p:cNvSpPr>
            <a:spLocks noChangeArrowheads="1"/>
          </p:cNvSpPr>
          <p:nvPr/>
        </p:nvSpPr>
        <p:spPr bwMode="auto">
          <a:xfrm>
            <a:off x="2089147" y="2178571"/>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678" name="Freeform 7"/>
          <p:cNvSpPr/>
          <p:nvPr/>
        </p:nvSpPr>
        <p:spPr bwMode="auto">
          <a:xfrm>
            <a:off x="2498722" y="1962671"/>
            <a:ext cx="239712" cy="239712"/>
          </a:xfrm>
          <a:custGeom>
            <a:avLst/>
            <a:gdLst>
              <a:gd name="T0" fmla="*/ 2147483647 w 280"/>
              <a:gd name="T1" fmla="*/ 2147483647 h 151"/>
              <a:gd name="T2" fmla="*/ 2147483647 w 280"/>
              <a:gd name="T3" fmla="*/ 2147483647 h 151"/>
              <a:gd name="T4" fmla="*/ 2147483647 w 280"/>
              <a:gd name="T5" fmla="*/ 2147483647 h 151"/>
              <a:gd name="T6" fmla="*/ 2147483647 w 280"/>
              <a:gd name="T7" fmla="*/ 2147483647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79" name="Oval 8"/>
          <p:cNvSpPr>
            <a:spLocks noChangeArrowheads="1"/>
          </p:cNvSpPr>
          <p:nvPr/>
        </p:nvSpPr>
        <p:spPr bwMode="auto">
          <a:xfrm>
            <a:off x="2498722" y="2202383"/>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680" name="Freeform 9"/>
          <p:cNvSpPr/>
          <p:nvPr/>
        </p:nvSpPr>
        <p:spPr bwMode="auto">
          <a:xfrm>
            <a:off x="2930522" y="1962671"/>
            <a:ext cx="239712" cy="239712"/>
          </a:xfrm>
          <a:custGeom>
            <a:avLst/>
            <a:gdLst>
              <a:gd name="T0" fmla="*/ 2147483647 w 280"/>
              <a:gd name="T1" fmla="*/ 2147483647 h 151"/>
              <a:gd name="T2" fmla="*/ 2147483647 w 280"/>
              <a:gd name="T3" fmla="*/ 2147483647 h 151"/>
              <a:gd name="T4" fmla="*/ 2147483647 w 280"/>
              <a:gd name="T5" fmla="*/ 2147483647 h 151"/>
              <a:gd name="T6" fmla="*/ 2147483647 w 280"/>
              <a:gd name="T7" fmla="*/ 2147483647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1" name="Oval 10"/>
          <p:cNvSpPr>
            <a:spLocks noChangeArrowheads="1"/>
          </p:cNvSpPr>
          <p:nvPr/>
        </p:nvSpPr>
        <p:spPr bwMode="auto">
          <a:xfrm>
            <a:off x="2930522" y="2202383"/>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grpSp>
        <p:nvGrpSpPr>
          <p:cNvPr id="28682" name="Group 20"/>
          <p:cNvGrpSpPr/>
          <p:nvPr/>
        </p:nvGrpSpPr>
        <p:grpSpPr bwMode="auto">
          <a:xfrm>
            <a:off x="3362322" y="1962671"/>
            <a:ext cx="239712" cy="312737"/>
            <a:chOff x="1686" y="1706"/>
            <a:chExt cx="151" cy="197"/>
          </a:xfrm>
        </p:grpSpPr>
        <p:sp>
          <p:nvSpPr>
            <p:cNvPr id="28730" name="Freeform 11"/>
            <p:cNvSpPr/>
            <p:nvPr/>
          </p:nvSpPr>
          <p:spPr bwMode="auto">
            <a:xfrm>
              <a:off x="1686" y="1706"/>
              <a:ext cx="151" cy="151"/>
            </a:xfrm>
            <a:custGeom>
              <a:avLst/>
              <a:gdLst>
                <a:gd name="T0" fmla="*/ 1 w 280"/>
                <a:gd name="T1" fmla="*/ 151 h 151"/>
                <a:gd name="T2" fmla="*/ 1 w 280"/>
                <a:gd name="T3" fmla="*/ 61 h 151"/>
                <a:gd name="T4" fmla="*/ 1 w 280"/>
                <a:gd name="T5" fmla="*/ 15 h 151"/>
                <a:gd name="T6" fmla="*/ 1 w 280"/>
                <a:gd name="T7" fmla="*/ 151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1" name="Oval 12"/>
            <p:cNvSpPr>
              <a:spLocks noChangeArrowheads="1"/>
            </p:cNvSpPr>
            <p:nvPr/>
          </p:nvSpPr>
          <p:spPr bwMode="auto">
            <a:xfrm>
              <a:off x="1686" y="1857"/>
              <a:ext cx="46" cy="46"/>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grpSp>
      <p:sp>
        <p:nvSpPr>
          <p:cNvPr id="28683" name="Text Box 14"/>
          <p:cNvSpPr txBox="1">
            <a:spLocks noChangeArrowheads="1"/>
          </p:cNvSpPr>
          <p:nvPr/>
        </p:nvSpPr>
        <p:spPr bwMode="auto">
          <a:xfrm>
            <a:off x="2016831" y="239605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000" i="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684" name="Text Box 15"/>
          <p:cNvSpPr txBox="1">
            <a:spLocks noChangeArrowheads="1"/>
          </p:cNvSpPr>
          <p:nvPr/>
        </p:nvSpPr>
        <p:spPr bwMode="auto">
          <a:xfrm>
            <a:off x="2455556" y="2396058"/>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b</a:t>
            </a:r>
            <a:endParaRPr lang="en-US" altLang="zh-CN" dirty="0"/>
          </a:p>
        </p:txBody>
      </p:sp>
      <p:sp>
        <p:nvSpPr>
          <p:cNvPr id="28685" name="Text Box 16"/>
          <p:cNvSpPr txBox="1">
            <a:spLocks noChangeArrowheads="1"/>
          </p:cNvSpPr>
          <p:nvPr/>
        </p:nvSpPr>
        <p:spPr bwMode="auto">
          <a:xfrm>
            <a:off x="2894282" y="2396058"/>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a:t>c</a:t>
            </a:r>
            <a:endParaRPr lang="en-US" altLang="zh-CN"/>
          </a:p>
        </p:txBody>
      </p:sp>
      <p:sp>
        <p:nvSpPr>
          <p:cNvPr id="28686" name="Text Box 17"/>
          <p:cNvSpPr txBox="1">
            <a:spLocks noChangeArrowheads="1"/>
          </p:cNvSpPr>
          <p:nvPr/>
        </p:nvSpPr>
        <p:spPr bwMode="auto">
          <a:xfrm>
            <a:off x="3318581" y="2396058"/>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d</a:t>
            </a:r>
            <a:endParaRPr lang="en-US" altLang="zh-CN" dirty="0"/>
          </a:p>
        </p:txBody>
      </p:sp>
      <p:sp>
        <p:nvSpPr>
          <p:cNvPr id="28687" name="Oval 19"/>
          <p:cNvSpPr>
            <a:spLocks noChangeArrowheads="1"/>
          </p:cNvSpPr>
          <p:nvPr/>
        </p:nvSpPr>
        <p:spPr bwMode="auto">
          <a:xfrm>
            <a:off x="5287590" y="2170896"/>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688" name="Oval 21"/>
          <p:cNvSpPr>
            <a:spLocks noChangeArrowheads="1"/>
          </p:cNvSpPr>
          <p:nvPr/>
        </p:nvSpPr>
        <p:spPr bwMode="auto">
          <a:xfrm>
            <a:off x="5717802" y="2170896"/>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689" name="Oval 22"/>
          <p:cNvSpPr>
            <a:spLocks noChangeArrowheads="1"/>
          </p:cNvSpPr>
          <p:nvPr/>
        </p:nvSpPr>
        <p:spPr bwMode="auto">
          <a:xfrm>
            <a:off x="6295652" y="2170896"/>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690" name="Oval 23"/>
          <p:cNvSpPr>
            <a:spLocks noChangeArrowheads="1"/>
          </p:cNvSpPr>
          <p:nvPr/>
        </p:nvSpPr>
        <p:spPr bwMode="auto">
          <a:xfrm>
            <a:off x="6798890" y="2170896"/>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691" name="Freeform 24"/>
          <p:cNvSpPr/>
          <p:nvPr/>
        </p:nvSpPr>
        <p:spPr bwMode="auto">
          <a:xfrm>
            <a:off x="5359027" y="1954996"/>
            <a:ext cx="360363" cy="144462"/>
          </a:xfrm>
          <a:custGeom>
            <a:avLst/>
            <a:gdLst>
              <a:gd name="T0" fmla="*/ 0 w 227"/>
              <a:gd name="T1" fmla="*/ 2147483647 h 91"/>
              <a:gd name="T2" fmla="*/ 2147483647 w 227"/>
              <a:gd name="T3" fmla="*/ 0 h 91"/>
              <a:gd name="T4" fmla="*/ 2147483647 w 227"/>
              <a:gd name="T5" fmla="*/ 2147483647 h 91"/>
              <a:gd name="T6" fmla="*/ 0 60000 65536"/>
              <a:gd name="T7" fmla="*/ 0 60000 65536"/>
              <a:gd name="T8" fmla="*/ 0 60000 65536"/>
              <a:gd name="T9" fmla="*/ 0 w 227"/>
              <a:gd name="T10" fmla="*/ 0 h 91"/>
              <a:gd name="T11" fmla="*/ 227 w 227"/>
              <a:gd name="T12" fmla="*/ 91 h 91"/>
            </a:gdLst>
            <a:ahLst/>
            <a:cxnLst>
              <a:cxn ang="T6">
                <a:pos x="T0" y="T1"/>
              </a:cxn>
              <a:cxn ang="T7">
                <a:pos x="T2" y="T3"/>
              </a:cxn>
              <a:cxn ang="T8">
                <a:pos x="T4" y="T5"/>
              </a:cxn>
            </a:cxnLst>
            <a:rect l="T9" t="T10" r="T11" b="T12"/>
            <a:pathLst>
              <a:path w="227" h="91">
                <a:moveTo>
                  <a:pt x="0" y="91"/>
                </a:moveTo>
                <a:cubicBezTo>
                  <a:pt x="49" y="45"/>
                  <a:pt x="98" y="0"/>
                  <a:pt x="136" y="0"/>
                </a:cubicBezTo>
                <a:cubicBezTo>
                  <a:pt x="174" y="0"/>
                  <a:pt x="200" y="45"/>
                  <a:pt x="227" y="91"/>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2" name="Freeform 25"/>
          <p:cNvSpPr/>
          <p:nvPr/>
        </p:nvSpPr>
        <p:spPr bwMode="auto">
          <a:xfrm>
            <a:off x="5359027" y="2315358"/>
            <a:ext cx="431800" cy="144463"/>
          </a:xfrm>
          <a:custGeom>
            <a:avLst/>
            <a:gdLst>
              <a:gd name="T0" fmla="*/ 2147483647 w 272"/>
              <a:gd name="T1" fmla="*/ 0 h 91"/>
              <a:gd name="T2" fmla="*/ 2147483647 w 272"/>
              <a:gd name="T3" fmla="*/ 2147483647 h 91"/>
              <a:gd name="T4" fmla="*/ 0 w 272"/>
              <a:gd name="T5" fmla="*/ 0 h 91"/>
              <a:gd name="T6" fmla="*/ 0 60000 65536"/>
              <a:gd name="T7" fmla="*/ 0 60000 65536"/>
              <a:gd name="T8" fmla="*/ 0 60000 65536"/>
              <a:gd name="T9" fmla="*/ 0 w 272"/>
              <a:gd name="T10" fmla="*/ 0 h 91"/>
              <a:gd name="T11" fmla="*/ 272 w 272"/>
              <a:gd name="T12" fmla="*/ 91 h 91"/>
            </a:gdLst>
            <a:ahLst/>
            <a:cxnLst>
              <a:cxn ang="T6">
                <a:pos x="T0" y="T1"/>
              </a:cxn>
              <a:cxn ang="T7">
                <a:pos x="T2" y="T3"/>
              </a:cxn>
              <a:cxn ang="T8">
                <a:pos x="T4" y="T5"/>
              </a:cxn>
            </a:cxnLst>
            <a:rect l="T9" t="T10" r="T11" b="T12"/>
            <a:pathLst>
              <a:path w="272" h="91">
                <a:moveTo>
                  <a:pt x="272" y="0"/>
                </a:moveTo>
                <a:cubicBezTo>
                  <a:pt x="226" y="45"/>
                  <a:pt x="181" y="91"/>
                  <a:pt x="136" y="91"/>
                </a:cubicBezTo>
                <a:cubicBezTo>
                  <a:pt x="91" y="91"/>
                  <a:pt x="15" y="15"/>
                  <a:pt x="0" y="0"/>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3" name="Freeform 26"/>
          <p:cNvSpPr/>
          <p:nvPr/>
        </p:nvSpPr>
        <p:spPr bwMode="auto">
          <a:xfrm>
            <a:off x="5863852" y="1954996"/>
            <a:ext cx="431800" cy="144462"/>
          </a:xfrm>
          <a:custGeom>
            <a:avLst/>
            <a:gdLst>
              <a:gd name="T0" fmla="*/ 0 w 272"/>
              <a:gd name="T1" fmla="*/ 2147483647 h 91"/>
              <a:gd name="T2" fmla="*/ 2147483647 w 272"/>
              <a:gd name="T3" fmla="*/ 0 h 91"/>
              <a:gd name="T4" fmla="*/ 2147483647 w 272"/>
              <a:gd name="T5" fmla="*/ 2147483647 h 91"/>
              <a:gd name="T6" fmla="*/ 0 60000 65536"/>
              <a:gd name="T7" fmla="*/ 0 60000 65536"/>
              <a:gd name="T8" fmla="*/ 0 60000 65536"/>
              <a:gd name="T9" fmla="*/ 0 w 272"/>
              <a:gd name="T10" fmla="*/ 0 h 91"/>
              <a:gd name="T11" fmla="*/ 272 w 272"/>
              <a:gd name="T12" fmla="*/ 91 h 91"/>
            </a:gdLst>
            <a:ahLst/>
            <a:cxnLst>
              <a:cxn ang="T6">
                <a:pos x="T0" y="T1"/>
              </a:cxn>
              <a:cxn ang="T7">
                <a:pos x="T2" y="T3"/>
              </a:cxn>
              <a:cxn ang="T8">
                <a:pos x="T4" y="T5"/>
              </a:cxn>
            </a:cxnLst>
            <a:rect l="T9" t="T10" r="T11" b="T12"/>
            <a:pathLst>
              <a:path w="272" h="91">
                <a:moveTo>
                  <a:pt x="0" y="91"/>
                </a:moveTo>
                <a:cubicBezTo>
                  <a:pt x="23" y="45"/>
                  <a:pt x="46" y="0"/>
                  <a:pt x="91" y="0"/>
                </a:cubicBezTo>
                <a:cubicBezTo>
                  <a:pt x="136" y="0"/>
                  <a:pt x="204" y="45"/>
                  <a:pt x="272" y="91"/>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4" name="Freeform 27"/>
          <p:cNvSpPr/>
          <p:nvPr/>
        </p:nvSpPr>
        <p:spPr bwMode="auto">
          <a:xfrm>
            <a:off x="6367090" y="1954996"/>
            <a:ext cx="431800" cy="155575"/>
          </a:xfrm>
          <a:custGeom>
            <a:avLst/>
            <a:gdLst>
              <a:gd name="T0" fmla="*/ 0 w 272"/>
              <a:gd name="T1" fmla="*/ 2147483647 h 143"/>
              <a:gd name="T2" fmla="*/ 2147483647 w 272"/>
              <a:gd name="T3" fmla="*/ 2147483647 h 143"/>
              <a:gd name="T4" fmla="*/ 2147483647 w 272"/>
              <a:gd name="T5" fmla="*/ 2147483647 h 143"/>
              <a:gd name="T6" fmla="*/ 0 60000 65536"/>
              <a:gd name="T7" fmla="*/ 0 60000 65536"/>
              <a:gd name="T8" fmla="*/ 0 60000 65536"/>
              <a:gd name="T9" fmla="*/ 0 w 272"/>
              <a:gd name="T10" fmla="*/ 0 h 143"/>
              <a:gd name="T11" fmla="*/ 272 w 272"/>
              <a:gd name="T12" fmla="*/ 143 h 143"/>
            </a:gdLst>
            <a:ahLst/>
            <a:cxnLst>
              <a:cxn ang="T6">
                <a:pos x="T0" y="T1"/>
              </a:cxn>
              <a:cxn ang="T7">
                <a:pos x="T2" y="T3"/>
              </a:cxn>
              <a:cxn ang="T8">
                <a:pos x="T4" y="T5"/>
              </a:cxn>
            </a:cxnLst>
            <a:rect l="T9" t="T10" r="T11" b="T12"/>
            <a:pathLst>
              <a:path w="272" h="143">
                <a:moveTo>
                  <a:pt x="0" y="143"/>
                </a:moveTo>
                <a:cubicBezTo>
                  <a:pt x="45" y="78"/>
                  <a:pt x="91" y="14"/>
                  <a:pt x="136" y="7"/>
                </a:cubicBezTo>
                <a:cubicBezTo>
                  <a:pt x="181" y="0"/>
                  <a:pt x="226" y="49"/>
                  <a:pt x="272" y="98"/>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5" name="Text Box 31"/>
          <p:cNvSpPr txBox="1">
            <a:spLocks noChangeArrowheads="1"/>
          </p:cNvSpPr>
          <p:nvPr/>
        </p:nvSpPr>
        <p:spPr bwMode="auto">
          <a:xfrm>
            <a:off x="5358149" y="2459821"/>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a:t>a</a:t>
            </a:r>
            <a:endParaRPr lang="en-US" altLang="zh-CN"/>
          </a:p>
        </p:txBody>
      </p:sp>
      <p:sp>
        <p:nvSpPr>
          <p:cNvPr id="28696" name="Text Box 32"/>
          <p:cNvSpPr txBox="1">
            <a:spLocks noChangeArrowheads="1"/>
          </p:cNvSpPr>
          <p:nvPr/>
        </p:nvSpPr>
        <p:spPr bwMode="auto">
          <a:xfrm>
            <a:off x="5809574" y="2459821"/>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b</a:t>
            </a:r>
            <a:endParaRPr lang="en-US" altLang="zh-CN" dirty="0"/>
          </a:p>
        </p:txBody>
      </p:sp>
      <p:sp>
        <p:nvSpPr>
          <p:cNvPr id="28697" name="Text Box 33"/>
          <p:cNvSpPr txBox="1">
            <a:spLocks noChangeArrowheads="1"/>
          </p:cNvSpPr>
          <p:nvPr/>
        </p:nvSpPr>
        <p:spPr bwMode="auto">
          <a:xfrm>
            <a:off x="6261000" y="2459821"/>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a:t>c</a:t>
            </a:r>
            <a:endParaRPr lang="en-US" altLang="zh-CN"/>
          </a:p>
        </p:txBody>
      </p:sp>
      <p:sp>
        <p:nvSpPr>
          <p:cNvPr id="28698" name="Text Box 34"/>
          <p:cNvSpPr txBox="1">
            <a:spLocks noChangeArrowheads="1"/>
          </p:cNvSpPr>
          <p:nvPr/>
        </p:nvSpPr>
        <p:spPr bwMode="auto">
          <a:xfrm>
            <a:off x="6697999" y="2459821"/>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d</a:t>
            </a:r>
            <a:endParaRPr lang="en-US" altLang="zh-CN" dirty="0"/>
          </a:p>
        </p:txBody>
      </p:sp>
      <p:grpSp>
        <p:nvGrpSpPr>
          <p:cNvPr id="28699" name="Group 35"/>
          <p:cNvGrpSpPr/>
          <p:nvPr/>
        </p:nvGrpSpPr>
        <p:grpSpPr bwMode="auto">
          <a:xfrm>
            <a:off x="2196320" y="4458269"/>
            <a:ext cx="239713" cy="312737"/>
            <a:chOff x="1686" y="1706"/>
            <a:chExt cx="151" cy="197"/>
          </a:xfrm>
        </p:grpSpPr>
        <p:sp>
          <p:nvSpPr>
            <p:cNvPr id="28728" name="Freeform 36"/>
            <p:cNvSpPr/>
            <p:nvPr/>
          </p:nvSpPr>
          <p:spPr bwMode="auto">
            <a:xfrm>
              <a:off x="1686" y="1706"/>
              <a:ext cx="151" cy="151"/>
            </a:xfrm>
            <a:custGeom>
              <a:avLst/>
              <a:gdLst>
                <a:gd name="T0" fmla="*/ 1 w 280"/>
                <a:gd name="T1" fmla="*/ 151 h 151"/>
                <a:gd name="T2" fmla="*/ 1 w 280"/>
                <a:gd name="T3" fmla="*/ 61 h 151"/>
                <a:gd name="T4" fmla="*/ 1 w 280"/>
                <a:gd name="T5" fmla="*/ 15 h 151"/>
                <a:gd name="T6" fmla="*/ 1 w 280"/>
                <a:gd name="T7" fmla="*/ 151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9" name="Oval 37"/>
            <p:cNvSpPr>
              <a:spLocks noChangeArrowheads="1"/>
            </p:cNvSpPr>
            <p:nvPr/>
          </p:nvSpPr>
          <p:spPr bwMode="auto">
            <a:xfrm>
              <a:off x="1686" y="1857"/>
              <a:ext cx="46" cy="46"/>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grpSp>
      <p:grpSp>
        <p:nvGrpSpPr>
          <p:cNvPr id="28700" name="Group 38"/>
          <p:cNvGrpSpPr/>
          <p:nvPr/>
        </p:nvGrpSpPr>
        <p:grpSpPr bwMode="auto">
          <a:xfrm>
            <a:off x="2677333" y="4458269"/>
            <a:ext cx="239712" cy="312737"/>
            <a:chOff x="1686" y="1706"/>
            <a:chExt cx="151" cy="197"/>
          </a:xfrm>
        </p:grpSpPr>
        <p:sp>
          <p:nvSpPr>
            <p:cNvPr id="28726" name="Freeform 39"/>
            <p:cNvSpPr/>
            <p:nvPr/>
          </p:nvSpPr>
          <p:spPr bwMode="auto">
            <a:xfrm>
              <a:off x="1686" y="1706"/>
              <a:ext cx="151" cy="151"/>
            </a:xfrm>
            <a:custGeom>
              <a:avLst/>
              <a:gdLst>
                <a:gd name="T0" fmla="*/ 1 w 280"/>
                <a:gd name="T1" fmla="*/ 151 h 151"/>
                <a:gd name="T2" fmla="*/ 1 w 280"/>
                <a:gd name="T3" fmla="*/ 61 h 151"/>
                <a:gd name="T4" fmla="*/ 1 w 280"/>
                <a:gd name="T5" fmla="*/ 15 h 151"/>
                <a:gd name="T6" fmla="*/ 1 w 280"/>
                <a:gd name="T7" fmla="*/ 151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7" name="Oval 40"/>
            <p:cNvSpPr>
              <a:spLocks noChangeArrowheads="1"/>
            </p:cNvSpPr>
            <p:nvPr/>
          </p:nvSpPr>
          <p:spPr bwMode="auto">
            <a:xfrm>
              <a:off x="1686" y="1857"/>
              <a:ext cx="46" cy="46"/>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grpSp>
      <p:sp>
        <p:nvSpPr>
          <p:cNvPr id="28701" name="Oval 41"/>
          <p:cNvSpPr>
            <a:spLocks noChangeArrowheads="1"/>
          </p:cNvSpPr>
          <p:nvPr/>
        </p:nvSpPr>
        <p:spPr bwMode="auto">
          <a:xfrm>
            <a:off x="3132945" y="4697981"/>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702" name="Oval 42"/>
          <p:cNvSpPr>
            <a:spLocks noChangeArrowheads="1"/>
          </p:cNvSpPr>
          <p:nvPr/>
        </p:nvSpPr>
        <p:spPr bwMode="auto">
          <a:xfrm>
            <a:off x="5287590" y="4667847"/>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703" name="Oval 43"/>
          <p:cNvSpPr>
            <a:spLocks noChangeArrowheads="1"/>
          </p:cNvSpPr>
          <p:nvPr/>
        </p:nvSpPr>
        <p:spPr bwMode="auto">
          <a:xfrm>
            <a:off x="5717803" y="4667847"/>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704" name="Oval 44"/>
          <p:cNvSpPr>
            <a:spLocks noChangeArrowheads="1"/>
          </p:cNvSpPr>
          <p:nvPr/>
        </p:nvSpPr>
        <p:spPr bwMode="auto">
          <a:xfrm>
            <a:off x="6295653" y="4667847"/>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705" name="Oval 45"/>
          <p:cNvSpPr>
            <a:spLocks noChangeArrowheads="1"/>
          </p:cNvSpPr>
          <p:nvPr/>
        </p:nvSpPr>
        <p:spPr bwMode="auto">
          <a:xfrm>
            <a:off x="6798890" y="4667847"/>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706" name="Freeform 46"/>
          <p:cNvSpPr/>
          <p:nvPr/>
        </p:nvSpPr>
        <p:spPr bwMode="auto">
          <a:xfrm>
            <a:off x="5359028" y="4451947"/>
            <a:ext cx="360362" cy="144463"/>
          </a:xfrm>
          <a:custGeom>
            <a:avLst/>
            <a:gdLst>
              <a:gd name="T0" fmla="*/ 0 w 227"/>
              <a:gd name="T1" fmla="*/ 2147483647 h 91"/>
              <a:gd name="T2" fmla="*/ 2147483647 w 227"/>
              <a:gd name="T3" fmla="*/ 0 h 91"/>
              <a:gd name="T4" fmla="*/ 2147483647 w 227"/>
              <a:gd name="T5" fmla="*/ 2147483647 h 91"/>
              <a:gd name="T6" fmla="*/ 0 60000 65536"/>
              <a:gd name="T7" fmla="*/ 0 60000 65536"/>
              <a:gd name="T8" fmla="*/ 0 60000 65536"/>
              <a:gd name="T9" fmla="*/ 0 w 227"/>
              <a:gd name="T10" fmla="*/ 0 h 91"/>
              <a:gd name="T11" fmla="*/ 227 w 227"/>
              <a:gd name="T12" fmla="*/ 91 h 91"/>
            </a:gdLst>
            <a:ahLst/>
            <a:cxnLst>
              <a:cxn ang="T6">
                <a:pos x="T0" y="T1"/>
              </a:cxn>
              <a:cxn ang="T7">
                <a:pos x="T2" y="T3"/>
              </a:cxn>
              <a:cxn ang="T8">
                <a:pos x="T4" y="T5"/>
              </a:cxn>
            </a:cxnLst>
            <a:rect l="T9" t="T10" r="T11" b="T12"/>
            <a:pathLst>
              <a:path w="227" h="91">
                <a:moveTo>
                  <a:pt x="0" y="91"/>
                </a:moveTo>
                <a:cubicBezTo>
                  <a:pt x="49" y="45"/>
                  <a:pt x="98" y="0"/>
                  <a:pt x="136" y="0"/>
                </a:cubicBezTo>
                <a:cubicBezTo>
                  <a:pt x="174" y="0"/>
                  <a:pt x="200" y="45"/>
                  <a:pt x="227" y="91"/>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7" name="Freeform 47"/>
          <p:cNvSpPr/>
          <p:nvPr/>
        </p:nvSpPr>
        <p:spPr bwMode="auto">
          <a:xfrm>
            <a:off x="5359028" y="4812310"/>
            <a:ext cx="431800" cy="144462"/>
          </a:xfrm>
          <a:custGeom>
            <a:avLst/>
            <a:gdLst>
              <a:gd name="T0" fmla="*/ 2147483647 w 272"/>
              <a:gd name="T1" fmla="*/ 0 h 91"/>
              <a:gd name="T2" fmla="*/ 2147483647 w 272"/>
              <a:gd name="T3" fmla="*/ 2147483647 h 91"/>
              <a:gd name="T4" fmla="*/ 0 w 272"/>
              <a:gd name="T5" fmla="*/ 0 h 91"/>
              <a:gd name="T6" fmla="*/ 0 60000 65536"/>
              <a:gd name="T7" fmla="*/ 0 60000 65536"/>
              <a:gd name="T8" fmla="*/ 0 60000 65536"/>
              <a:gd name="T9" fmla="*/ 0 w 272"/>
              <a:gd name="T10" fmla="*/ 0 h 91"/>
              <a:gd name="T11" fmla="*/ 272 w 272"/>
              <a:gd name="T12" fmla="*/ 91 h 91"/>
            </a:gdLst>
            <a:ahLst/>
            <a:cxnLst>
              <a:cxn ang="T6">
                <a:pos x="T0" y="T1"/>
              </a:cxn>
              <a:cxn ang="T7">
                <a:pos x="T2" y="T3"/>
              </a:cxn>
              <a:cxn ang="T8">
                <a:pos x="T4" y="T5"/>
              </a:cxn>
            </a:cxnLst>
            <a:rect l="T9" t="T10" r="T11" b="T12"/>
            <a:pathLst>
              <a:path w="272" h="91">
                <a:moveTo>
                  <a:pt x="272" y="0"/>
                </a:moveTo>
                <a:cubicBezTo>
                  <a:pt x="226" y="45"/>
                  <a:pt x="181" y="91"/>
                  <a:pt x="136" y="91"/>
                </a:cubicBezTo>
                <a:cubicBezTo>
                  <a:pt x="91" y="91"/>
                  <a:pt x="15" y="15"/>
                  <a:pt x="0" y="0"/>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8" name="Freeform 48"/>
          <p:cNvSpPr/>
          <p:nvPr/>
        </p:nvSpPr>
        <p:spPr bwMode="auto">
          <a:xfrm>
            <a:off x="5863853" y="4451947"/>
            <a:ext cx="431800" cy="144463"/>
          </a:xfrm>
          <a:custGeom>
            <a:avLst/>
            <a:gdLst>
              <a:gd name="T0" fmla="*/ 0 w 272"/>
              <a:gd name="T1" fmla="*/ 2147483647 h 91"/>
              <a:gd name="T2" fmla="*/ 2147483647 w 272"/>
              <a:gd name="T3" fmla="*/ 0 h 91"/>
              <a:gd name="T4" fmla="*/ 2147483647 w 272"/>
              <a:gd name="T5" fmla="*/ 2147483647 h 91"/>
              <a:gd name="T6" fmla="*/ 0 60000 65536"/>
              <a:gd name="T7" fmla="*/ 0 60000 65536"/>
              <a:gd name="T8" fmla="*/ 0 60000 65536"/>
              <a:gd name="T9" fmla="*/ 0 w 272"/>
              <a:gd name="T10" fmla="*/ 0 h 91"/>
              <a:gd name="T11" fmla="*/ 272 w 272"/>
              <a:gd name="T12" fmla="*/ 91 h 91"/>
            </a:gdLst>
            <a:ahLst/>
            <a:cxnLst>
              <a:cxn ang="T6">
                <a:pos x="T0" y="T1"/>
              </a:cxn>
              <a:cxn ang="T7">
                <a:pos x="T2" y="T3"/>
              </a:cxn>
              <a:cxn ang="T8">
                <a:pos x="T4" y="T5"/>
              </a:cxn>
            </a:cxnLst>
            <a:rect l="T9" t="T10" r="T11" b="T12"/>
            <a:pathLst>
              <a:path w="272" h="91">
                <a:moveTo>
                  <a:pt x="0" y="91"/>
                </a:moveTo>
                <a:cubicBezTo>
                  <a:pt x="23" y="45"/>
                  <a:pt x="46" y="0"/>
                  <a:pt x="91" y="0"/>
                </a:cubicBezTo>
                <a:cubicBezTo>
                  <a:pt x="136" y="0"/>
                  <a:pt x="204" y="45"/>
                  <a:pt x="272" y="91"/>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9" name="Text Box 50"/>
          <p:cNvSpPr txBox="1">
            <a:spLocks noChangeArrowheads="1"/>
          </p:cNvSpPr>
          <p:nvPr/>
        </p:nvSpPr>
        <p:spPr bwMode="auto">
          <a:xfrm>
            <a:off x="5358150" y="4956772"/>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a</a:t>
            </a:r>
            <a:endParaRPr lang="en-US" altLang="zh-CN" dirty="0"/>
          </a:p>
        </p:txBody>
      </p:sp>
      <p:sp>
        <p:nvSpPr>
          <p:cNvPr id="28710" name="Text Box 51"/>
          <p:cNvSpPr txBox="1">
            <a:spLocks noChangeArrowheads="1"/>
          </p:cNvSpPr>
          <p:nvPr/>
        </p:nvSpPr>
        <p:spPr bwMode="auto">
          <a:xfrm>
            <a:off x="5809575" y="4956772"/>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a:t>b</a:t>
            </a:r>
            <a:endParaRPr lang="en-US" altLang="zh-CN"/>
          </a:p>
        </p:txBody>
      </p:sp>
      <p:sp>
        <p:nvSpPr>
          <p:cNvPr id="28711" name="Text Box 52"/>
          <p:cNvSpPr txBox="1">
            <a:spLocks noChangeArrowheads="1"/>
          </p:cNvSpPr>
          <p:nvPr/>
        </p:nvSpPr>
        <p:spPr bwMode="auto">
          <a:xfrm>
            <a:off x="6261001" y="4956772"/>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c</a:t>
            </a:r>
            <a:endParaRPr lang="en-US" altLang="zh-CN" dirty="0"/>
          </a:p>
        </p:txBody>
      </p:sp>
      <p:sp>
        <p:nvSpPr>
          <p:cNvPr id="28712" name="Text Box 53"/>
          <p:cNvSpPr txBox="1">
            <a:spLocks noChangeArrowheads="1"/>
          </p:cNvSpPr>
          <p:nvPr/>
        </p:nvSpPr>
        <p:spPr bwMode="auto">
          <a:xfrm>
            <a:off x="6698000" y="4956772"/>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d</a:t>
            </a:r>
            <a:endParaRPr lang="en-US" altLang="zh-CN" dirty="0"/>
          </a:p>
        </p:txBody>
      </p:sp>
      <p:sp>
        <p:nvSpPr>
          <p:cNvPr id="28713" name="Freeform 55"/>
          <p:cNvSpPr/>
          <p:nvPr/>
        </p:nvSpPr>
        <p:spPr bwMode="auto">
          <a:xfrm>
            <a:off x="5214565" y="4072535"/>
            <a:ext cx="1657350" cy="550862"/>
          </a:xfrm>
          <a:custGeom>
            <a:avLst/>
            <a:gdLst>
              <a:gd name="T0" fmla="*/ 0 w 1044"/>
              <a:gd name="T1" fmla="*/ 2147483647 h 347"/>
              <a:gd name="T2" fmla="*/ 2147483647 w 1044"/>
              <a:gd name="T3" fmla="*/ 2147483647 h 347"/>
              <a:gd name="T4" fmla="*/ 2147483647 w 1044"/>
              <a:gd name="T5" fmla="*/ 2147483647 h 347"/>
              <a:gd name="T6" fmla="*/ 2147483647 w 1044"/>
              <a:gd name="T7" fmla="*/ 2147483647 h 347"/>
              <a:gd name="T8" fmla="*/ 0 60000 65536"/>
              <a:gd name="T9" fmla="*/ 0 60000 65536"/>
              <a:gd name="T10" fmla="*/ 0 60000 65536"/>
              <a:gd name="T11" fmla="*/ 0 60000 65536"/>
              <a:gd name="T12" fmla="*/ 0 w 1044"/>
              <a:gd name="T13" fmla="*/ 0 h 347"/>
              <a:gd name="T14" fmla="*/ 1044 w 1044"/>
              <a:gd name="T15" fmla="*/ 347 h 347"/>
            </a:gdLst>
            <a:ahLst/>
            <a:cxnLst>
              <a:cxn ang="T8">
                <a:pos x="T0" y="T1"/>
              </a:cxn>
              <a:cxn ang="T9">
                <a:pos x="T2" y="T3"/>
              </a:cxn>
              <a:cxn ang="T10">
                <a:pos x="T4" y="T5"/>
              </a:cxn>
              <a:cxn ang="T11">
                <a:pos x="T6" y="T7"/>
              </a:cxn>
            </a:cxnLst>
            <a:rect l="T12" t="T13" r="T14" b="T15"/>
            <a:pathLst>
              <a:path w="1044" h="347">
                <a:moveTo>
                  <a:pt x="0" y="347"/>
                </a:moveTo>
                <a:cubicBezTo>
                  <a:pt x="106" y="203"/>
                  <a:pt x="212" y="60"/>
                  <a:pt x="363" y="30"/>
                </a:cubicBezTo>
                <a:cubicBezTo>
                  <a:pt x="514" y="0"/>
                  <a:pt x="794" y="113"/>
                  <a:pt x="907" y="166"/>
                </a:cubicBezTo>
                <a:cubicBezTo>
                  <a:pt x="1020" y="219"/>
                  <a:pt x="1032" y="283"/>
                  <a:pt x="1044" y="347"/>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4" name="Oval 56"/>
          <p:cNvSpPr>
            <a:spLocks noChangeArrowheads="1"/>
          </p:cNvSpPr>
          <p:nvPr/>
        </p:nvSpPr>
        <p:spPr bwMode="auto">
          <a:xfrm>
            <a:off x="3563158" y="4675756"/>
            <a:ext cx="73025" cy="73025"/>
          </a:xfrm>
          <a:prstGeom prst="ellipse">
            <a:avLst/>
          </a:prstGeom>
          <a:solidFill>
            <a:schemeClr val="accent1"/>
          </a:solidFill>
          <a:ln w="25400" algn="ctr">
            <a:solidFill>
              <a:srgbClr val="FF0000"/>
            </a:solidFill>
            <a:round/>
          </a:ln>
        </p:spPr>
        <p:txBody>
          <a:bodyPr wrap="none" anchor="ct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1800" b="0">
              <a:ea typeface="宋体" panose="02010600030101010101" pitchFamily="2" charset="-122"/>
            </a:endParaRPr>
          </a:p>
        </p:txBody>
      </p:sp>
      <p:sp>
        <p:nvSpPr>
          <p:cNvPr id="28715" name="Freeform 57"/>
          <p:cNvSpPr/>
          <p:nvPr/>
        </p:nvSpPr>
        <p:spPr bwMode="auto">
          <a:xfrm>
            <a:off x="2267758" y="4159819"/>
            <a:ext cx="936625" cy="587375"/>
          </a:xfrm>
          <a:custGeom>
            <a:avLst/>
            <a:gdLst>
              <a:gd name="T0" fmla="*/ 0 w 590"/>
              <a:gd name="T1" fmla="*/ 2147483647 h 370"/>
              <a:gd name="T2" fmla="*/ 2147483647 w 590"/>
              <a:gd name="T3" fmla="*/ 2147483647 h 370"/>
              <a:gd name="T4" fmla="*/ 2147483647 w 590"/>
              <a:gd name="T5" fmla="*/ 2147483647 h 370"/>
              <a:gd name="T6" fmla="*/ 0 60000 65536"/>
              <a:gd name="T7" fmla="*/ 0 60000 65536"/>
              <a:gd name="T8" fmla="*/ 0 60000 65536"/>
              <a:gd name="T9" fmla="*/ 0 w 590"/>
              <a:gd name="T10" fmla="*/ 0 h 370"/>
              <a:gd name="T11" fmla="*/ 590 w 590"/>
              <a:gd name="T12" fmla="*/ 370 h 370"/>
            </a:gdLst>
            <a:ahLst/>
            <a:cxnLst>
              <a:cxn ang="T6">
                <a:pos x="T0" y="T1"/>
              </a:cxn>
              <a:cxn ang="T7">
                <a:pos x="T2" y="T3"/>
              </a:cxn>
              <a:cxn ang="T8">
                <a:pos x="T4" y="T5"/>
              </a:cxn>
            </a:cxnLst>
            <a:rect l="T9" t="T10" r="T11" b="T12"/>
            <a:pathLst>
              <a:path w="590" h="370">
                <a:moveTo>
                  <a:pt x="0" y="370"/>
                </a:moveTo>
                <a:cubicBezTo>
                  <a:pt x="155" y="192"/>
                  <a:pt x="311" y="14"/>
                  <a:pt x="409" y="7"/>
                </a:cubicBezTo>
                <a:cubicBezTo>
                  <a:pt x="507" y="0"/>
                  <a:pt x="548" y="162"/>
                  <a:pt x="590" y="325"/>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6" name="Freeform 58"/>
          <p:cNvSpPr/>
          <p:nvPr/>
        </p:nvSpPr>
        <p:spPr bwMode="auto">
          <a:xfrm>
            <a:off x="2699558" y="4747194"/>
            <a:ext cx="865187" cy="215900"/>
          </a:xfrm>
          <a:custGeom>
            <a:avLst/>
            <a:gdLst>
              <a:gd name="T0" fmla="*/ 0 w 545"/>
              <a:gd name="T1" fmla="*/ 0 h 136"/>
              <a:gd name="T2" fmla="*/ 2147483647 w 545"/>
              <a:gd name="T3" fmla="*/ 2147483647 h 136"/>
              <a:gd name="T4" fmla="*/ 2147483647 w 545"/>
              <a:gd name="T5" fmla="*/ 0 h 136"/>
              <a:gd name="T6" fmla="*/ 0 60000 65536"/>
              <a:gd name="T7" fmla="*/ 0 60000 65536"/>
              <a:gd name="T8" fmla="*/ 0 60000 65536"/>
              <a:gd name="T9" fmla="*/ 0 w 545"/>
              <a:gd name="T10" fmla="*/ 0 h 136"/>
              <a:gd name="T11" fmla="*/ 545 w 545"/>
              <a:gd name="T12" fmla="*/ 136 h 136"/>
            </a:gdLst>
            <a:ahLst/>
            <a:cxnLst>
              <a:cxn ang="T6">
                <a:pos x="T0" y="T1"/>
              </a:cxn>
              <a:cxn ang="T7">
                <a:pos x="T2" y="T3"/>
              </a:cxn>
              <a:cxn ang="T8">
                <a:pos x="T4" y="T5"/>
              </a:cxn>
            </a:cxnLst>
            <a:rect l="T9" t="T10" r="T11" b="T12"/>
            <a:pathLst>
              <a:path w="545" h="136">
                <a:moveTo>
                  <a:pt x="0" y="0"/>
                </a:moveTo>
                <a:cubicBezTo>
                  <a:pt x="113" y="68"/>
                  <a:pt x="227" y="136"/>
                  <a:pt x="318" y="136"/>
                </a:cubicBezTo>
                <a:cubicBezTo>
                  <a:pt x="409" y="136"/>
                  <a:pt x="477" y="68"/>
                  <a:pt x="545" y="0"/>
                </a:cubicBezTo>
              </a:path>
            </a:pathLst>
          </a:custGeom>
          <a:noFill/>
          <a:ln w="254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7" name="Text Box 60"/>
          <p:cNvSpPr txBox="1">
            <a:spLocks noChangeArrowheads="1"/>
          </p:cNvSpPr>
          <p:nvPr/>
        </p:nvSpPr>
        <p:spPr bwMode="auto">
          <a:xfrm>
            <a:off x="2150992" y="5086919"/>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a</a:t>
            </a:r>
            <a:endParaRPr lang="en-US" altLang="zh-CN" dirty="0"/>
          </a:p>
        </p:txBody>
      </p:sp>
      <p:sp>
        <p:nvSpPr>
          <p:cNvPr id="28718" name="Text Box 61"/>
          <p:cNvSpPr txBox="1">
            <a:spLocks noChangeArrowheads="1"/>
          </p:cNvSpPr>
          <p:nvPr/>
        </p:nvSpPr>
        <p:spPr bwMode="auto">
          <a:xfrm>
            <a:off x="2602417" y="5086919"/>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b</a:t>
            </a:r>
            <a:endParaRPr lang="en-US" altLang="zh-CN" dirty="0"/>
          </a:p>
        </p:txBody>
      </p:sp>
      <p:sp>
        <p:nvSpPr>
          <p:cNvPr id="28719" name="Text Box 62"/>
          <p:cNvSpPr txBox="1">
            <a:spLocks noChangeArrowheads="1"/>
          </p:cNvSpPr>
          <p:nvPr/>
        </p:nvSpPr>
        <p:spPr bwMode="auto">
          <a:xfrm>
            <a:off x="3053843" y="5086919"/>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c</a:t>
            </a:r>
            <a:endParaRPr lang="en-US" altLang="zh-CN" dirty="0"/>
          </a:p>
        </p:txBody>
      </p:sp>
      <p:sp>
        <p:nvSpPr>
          <p:cNvPr id="28720" name="Text Box 63"/>
          <p:cNvSpPr txBox="1">
            <a:spLocks noChangeArrowheads="1"/>
          </p:cNvSpPr>
          <p:nvPr/>
        </p:nvSpPr>
        <p:spPr bwMode="auto">
          <a:xfrm>
            <a:off x="3490842" y="5086919"/>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anose="05000000000000000000"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a:t>d</a:t>
            </a:r>
            <a:endParaRPr lang="en-US" altLang="zh-CN"/>
          </a:p>
        </p:txBody>
      </p:sp>
      <p:sp>
        <p:nvSpPr>
          <p:cNvPr id="28721" name="Text Box 64"/>
          <p:cNvSpPr txBox="1">
            <a:spLocks noChangeArrowheads="1"/>
          </p:cNvSpPr>
          <p:nvPr/>
        </p:nvSpPr>
        <p:spPr bwMode="auto">
          <a:xfrm>
            <a:off x="2573334" y="2761183"/>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zh-CN" sz="1800" b="0">
              <a:ea typeface="宋体" panose="02010600030101010101" pitchFamily="2" charset="-122"/>
            </a:endParaRPr>
          </a:p>
        </p:txBody>
      </p:sp>
      <p:sp>
        <p:nvSpPr>
          <p:cNvPr id="28722" name="Text Box 65"/>
          <p:cNvSpPr txBox="1">
            <a:spLocks noChangeArrowheads="1"/>
          </p:cNvSpPr>
          <p:nvPr/>
        </p:nvSpPr>
        <p:spPr bwMode="auto">
          <a:xfrm>
            <a:off x="2517067" y="2899296"/>
            <a:ext cx="4411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1800" baseline="30000" dirty="0">
                <a:ea typeface="宋体" panose="02010600030101010101" pitchFamily="2" charset="-122"/>
              </a:rPr>
              <a:t>0</a:t>
            </a:r>
            <a:endParaRPr lang="en-US" altLang="zh-CN" sz="1800" baseline="30000" dirty="0">
              <a:ea typeface="宋体" panose="02010600030101010101" pitchFamily="2" charset="-122"/>
            </a:endParaRPr>
          </a:p>
        </p:txBody>
      </p:sp>
      <p:sp>
        <p:nvSpPr>
          <p:cNvPr id="28723" name="Text Box 66"/>
          <p:cNvSpPr txBox="1">
            <a:spLocks noChangeArrowheads="1"/>
          </p:cNvSpPr>
          <p:nvPr/>
        </p:nvSpPr>
        <p:spPr bwMode="auto">
          <a:xfrm>
            <a:off x="5714053" y="2891621"/>
            <a:ext cx="7425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1800" dirty="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1800" baseline="30000" dirty="0">
                <a:ea typeface="宋体" panose="02010600030101010101" pitchFamily="2" charset="-122"/>
              </a:rPr>
              <a:t>1</a:t>
            </a:r>
            <a:endParaRPr lang="en-US" altLang="zh-CN" sz="1800" baseline="30000" dirty="0">
              <a:ea typeface="宋体" panose="02010600030101010101" pitchFamily="2" charset="-122"/>
            </a:endParaRPr>
          </a:p>
        </p:txBody>
      </p:sp>
      <p:sp>
        <p:nvSpPr>
          <p:cNvPr id="28724" name="Text Box 67"/>
          <p:cNvSpPr txBox="1">
            <a:spLocks noChangeArrowheads="1"/>
          </p:cNvSpPr>
          <p:nvPr/>
        </p:nvSpPr>
        <p:spPr bwMode="auto">
          <a:xfrm>
            <a:off x="2508072" y="5539356"/>
            <a:ext cx="8274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1800" baseline="30000" dirty="0">
                <a:ea typeface="宋体" panose="02010600030101010101" pitchFamily="2" charset="-122"/>
              </a:rPr>
              <a:t>2</a:t>
            </a:r>
            <a:r>
              <a:rPr lang="en-US" altLang="zh-CN" sz="1800" dirty="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1800" baseline="30000" dirty="0">
                <a:ea typeface="宋体" panose="02010600030101010101" pitchFamily="2" charset="-122"/>
              </a:rPr>
              <a:t>4</a:t>
            </a:r>
            <a:endParaRPr lang="en-US" altLang="zh-CN" sz="1800" baseline="30000" dirty="0">
              <a:ea typeface="宋体" panose="02010600030101010101" pitchFamily="2" charset="-122"/>
            </a:endParaRPr>
          </a:p>
        </p:txBody>
      </p:sp>
      <p:sp>
        <p:nvSpPr>
          <p:cNvPr id="28725" name="Text Box 68"/>
          <p:cNvSpPr txBox="1">
            <a:spLocks noChangeArrowheads="1"/>
          </p:cNvSpPr>
          <p:nvPr/>
        </p:nvSpPr>
        <p:spPr bwMode="auto">
          <a:xfrm>
            <a:off x="5713642" y="5560022"/>
            <a:ext cx="8274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lgn="l" eaLnBrk="0" hangingPunct="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1800" baseline="30000" dirty="0">
                <a:ea typeface="宋体" panose="02010600030101010101" pitchFamily="2" charset="-122"/>
              </a:rPr>
              <a:t>3</a:t>
            </a:r>
            <a:r>
              <a:rPr lang="en-US" altLang="zh-CN" sz="1800" dirty="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1800" baseline="30000" dirty="0">
                <a:ea typeface="宋体" panose="02010600030101010101" pitchFamily="2" charset="-122"/>
              </a:rPr>
              <a:t>5</a:t>
            </a:r>
            <a:endParaRPr lang="en-US" altLang="zh-CN" sz="1800" baseline="30000" dirty="0">
              <a:ea typeface="宋体" panose="02010600030101010101" pitchFamily="2" charset="-122"/>
            </a:endParaRPr>
          </a:p>
        </p:txBody>
      </p:sp>
      <p:sp>
        <p:nvSpPr>
          <p:cNvPr id="6" name="内容占位符 5"/>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61160"/>
            <a:ext cx="9144000" cy="11887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Closures of Relations</a:t>
            </a:r>
            <a:b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关系的闭包</a:t>
            </a:r>
            <a:r>
              <a:rPr lang="en-US" altLang="zh-CN"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400812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9.4</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199" y="164495"/>
            <a:ext cx="8229600" cy="908050"/>
          </a:xfrm>
        </p:spPr>
        <p:txBody>
          <a:bodyPr/>
          <a:lstStyle/>
          <a:p>
            <a:pPr eaLnBrk="1" hangingPunct="1">
              <a:defRPr/>
            </a:pPr>
            <a:r>
              <a:rPr lang="en-US" altLang="zh-CN" sz="40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Closures of Relations</a:t>
            </a:r>
            <a:endParaRPr lang="en-US" altLang="zh-CN" sz="40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endParaRPr>
          </a:p>
        </p:txBody>
      </p:sp>
      <p:sp>
        <p:nvSpPr>
          <p:cNvPr id="6" name="内容占位符 5"/>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5" name="文本框 4"/>
          <p:cNvSpPr txBox="1"/>
          <p:nvPr/>
        </p:nvSpPr>
        <p:spPr>
          <a:xfrm>
            <a:off x="838200" y="1727005"/>
            <a:ext cx="7620000" cy="3951146"/>
          </a:xfrm>
          <a:prstGeom prst="rect">
            <a:avLst/>
          </a:prstGeom>
          <a:noFill/>
        </p:spPr>
        <p:txBody>
          <a:bodyPr wrap="square">
            <a:spAutoFit/>
          </a:bodyPr>
          <a:lstStyle/>
          <a:p>
            <a:pPr eaLnBrk="1" hangingPunct="1">
              <a:lnSpc>
                <a:spcPct val="110000"/>
              </a:lnSpc>
              <a:buClr>
                <a:schemeClr val="bg2"/>
              </a:buClr>
              <a:buSzPct val="75000"/>
            </a:pPr>
            <a:r>
              <a:rPr lang="zh-CN" altLang="en-US" sz="2400" dirty="0">
                <a:solidFill>
                  <a:srgbClr val="C00000"/>
                </a:solidFill>
                <a:latin typeface="Times New Roman" panose="02020603050405020304" pitchFamily="18" charset="0"/>
              </a:rPr>
              <a:t>定义</a:t>
            </a:r>
            <a:endParaRPr lang="en-US" altLang="zh-CN" sz="2400" dirty="0">
              <a:solidFill>
                <a:srgbClr val="C00000"/>
              </a:solidFill>
              <a:latin typeface="Times New Roman" panose="02020603050405020304" pitchFamily="18" charset="0"/>
            </a:endParaRPr>
          </a:p>
          <a:p>
            <a:pPr marL="457200" indent="-457200" eaLnBrk="1" hangingPunct="1">
              <a:lnSpc>
                <a:spcPct val="110000"/>
              </a:lnSpc>
              <a:buSzPct val="100000"/>
              <a:buFont typeface="Wingdings" panose="05000000000000000000" pitchFamily="2" charset="2"/>
              <a:buChar char="q"/>
            </a:pPr>
            <a:r>
              <a:rPr lang="zh-CN" altLang="en-US" sz="2400" dirty="0">
                <a:latin typeface="Times New Roman" panose="02020603050405020304" pitchFamily="18" charset="0"/>
              </a:rPr>
              <a:t>设 </a:t>
            </a:r>
            <a:r>
              <a:rPr lang="en-US" altLang="zh-CN" sz="2400" i="1" dirty="0">
                <a:latin typeface="Times New Roman" panose="02020603050405020304" pitchFamily="18" charset="0"/>
              </a:rPr>
              <a:t>R </a:t>
            </a:r>
            <a:r>
              <a:rPr lang="zh-CN" altLang="en-US" sz="2400" dirty="0">
                <a:latin typeface="Times New Roman" panose="02020603050405020304" pitchFamily="18" charset="0"/>
              </a:rPr>
              <a:t>为非空集合 </a:t>
            </a:r>
            <a:r>
              <a:rPr lang="en-US" altLang="zh-CN" sz="2400" i="1" dirty="0">
                <a:latin typeface="Times New Roman" panose="02020603050405020304" pitchFamily="18" charset="0"/>
              </a:rPr>
              <a:t>A </a:t>
            </a:r>
            <a:r>
              <a:rPr lang="zh-CN" altLang="en-US" sz="2400" dirty="0">
                <a:latin typeface="Times New Roman" panose="02020603050405020304" pitchFamily="18" charset="0"/>
              </a:rPr>
              <a:t>上的关系</a:t>
            </a:r>
            <a:r>
              <a:rPr lang="en-US" altLang="zh-CN" sz="2400" dirty="0">
                <a:latin typeface="Times New Roman" panose="02020603050405020304" pitchFamily="18" charset="0"/>
              </a:rPr>
              <a:t>, </a:t>
            </a:r>
            <a:r>
              <a:rPr lang="en-US" altLang="zh-CN" sz="2400" i="1" dirty="0">
                <a:latin typeface="Times New Roman" panose="02020603050405020304" pitchFamily="18" charset="0"/>
              </a:rPr>
              <a:t>R </a:t>
            </a:r>
            <a:r>
              <a:rPr lang="zh-CN" altLang="en-US" sz="2400" dirty="0">
                <a:latin typeface="Times New Roman" panose="02020603050405020304" pitchFamily="18" charset="0"/>
              </a:rPr>
              <a:t>的</a:t>
            </a:r>
            <a:r>
              <a:rPr lang="zh-CN" altLang="en-US" sz="2400" dirty="0">
                <a:solidFill>
                  <a:srgbClr val="C00000"/>
                </a:solidFill>
                <a:latin typeface="Times New Roman" panose="02020603050405020304" pitchFamily="18" charset="0"/>
              </a:rPr>
              <a:t>自反 （对称</a:t>
            </a:r>
            <a:r>
              <a:rPr lang="zh-CN" altLang="en-US" sz="2400" dirty="0">
                <a:latin typeface="Times New Roman" panose="02020603050405020304" pitchFamily="18" charset="0"/>
              </a:rPr>
              <a:t>或</a:t>
            </a:r>
            <a:r>
              <a:rPr lang="zh-CN" altLang="en-US" sz="2400" dirty="0">
                <a:solidFill>
                  <a:srgbClr val="C00000"/>
                </a:solidFill>
                <a:latin typeface="Times New Roman" panose="02020603050405020304" pitchFamily="18" charset="0"/>
              </a:rPr>
              <a:t>传递）闭包</a:t>
            </a:r>
            <a:r>
              <a:rPr lang="zh-CN" altLang="en-US" sz="2400" dirty="0">
                <a:latin typeface="Times New Roman" panose="02020603050405020304" pitchFamily="18" charset="0"/>
              </a:rPr>
              <a:t>是 </a:t>
            </a:r>
            <a:r>
              <a:rPr lang="en-US" altLang="zh-CN" sz="2400" i="1" dirty="0">
                <a:latin typeface="Times New Roman" panose="02020603050405020304" pitchFamily="18" charset="0"/>
              </a:rPr>
              <a:t>A </a:t>
            </a:r>
            <a:r>
              <a:rPr lang="zh-CN" altLang="en-US" sz="2400" dirty="0">
                <a:latin typeface="Times New Roman" panose="02020603050405020304" pitchFamily="18" charset="0"/>
              </a:rPr>
              <a:t>上的关系 </a:t>
            </a:r>
            <a:r>
              <a:rPr lang="en-US" altLang="zh-CN" sz="2400" i="1" dirty="0">
                <a:latin typeface="Times New Roman" panose="02020603050405020304" pitchFamily="18" charset="0"/>
              </a:rPr>
              <a:t>R</a:t>
            </a:r>
            <a:r>
              <a:rPr lang="en-US" altLang="zh-CN" sz="2400" i="1"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使得 </a:t>
            </a:r>
            <a:r>
              <a:rPr lang="en-US" altLang="zh-CN" sz="2400" i="1" dirty="0">
                <a:latin typeface="Times New Roman" panose="02020603050405020304" pitchFamily="18" charset="0"/>
              </a:rPr>
              <a:t>R</a:t>
            </a: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rPr>
              <a:t>满足以下条件：</a:t>
            </a:r>
            <a:endParaRPr lang="en-US" altLang="zh-CN" sz="2400" dirty="0">
              <a:latin typeface="Times New Roman" panose="02020603050405020304" pitchFamily="18" charset="0"/>
            </a:endParaRPr>
          </a:p>
          <a:p>
            <a:pPr marL="467995" eaLnBrk="1" hangingPunct="1">
              <a:lnSpc>
                <a:spcPct val="110000"/>
              </a:lnSpc>
              <a:buSzPct val="100000"/>
            </a:pPr>
            <a:r>
              <a:rPr lang="en-US" altLang="zh-CN" sz="2400" dirty="0">
                <a:latin typeface="Times New Roman" panose="02020603050405020304" pitchFamily="18" charset="0"/>
              </a:rPr>
              <a:t>1)</a:t>
            </a:r>
            <a:r>
              <a:rPr lang="zh-CN" altLang="en-US" sz="2400" dirty="0">
                <a:latin typeface="Times New Roman" panose="02020603050405020304" pitchFamily="18" charset="0"/>
              </a:rPr>
              <a:t>  </a:t>
            </a:r>
            <a:r>
              <a:rPr lang="en-US" altLang="zh-CN" sz="2400" i="1" dirty="0">
                <a:latin typeface="Times New Roman" panose="02020603050405020304" pitchFamily="18" charset="0"/>
              </a:rPr>
              <a:t>R</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rPr>
              <a:t>是自反的（对称的或传递的）</a:t>
            </a:r>
            <a:r>
              <a:rPr lang="en-US" altLang="zh-CN" sz="2400" dirty="0">
                <a:latin typeface="Times New Roman" panose="02020603050405020304" pitchFamily="18" charset="0"/>
              </a:rPr>
              <a:t>;</a:t>
            </a:r>
            <a:br>
              <a:rPr lang="zh-CN" altLang="en-US" sz="2400" dirty="0">
                <a:latin typeface="Times New Roman" panose="02020603050405020304" pitchFamily="18" charset="0"/>
              </a:rPr>
            </a:br>
            <a:r>
              <a:rPr lang="en-US" altLang="zh-CN" sz="2400" dirty="0">
                <a:latin typeface="Times New Roman" panose="02020603050405020304" pitchFamily="18" charset="0"/>
              </a:rPr>
              <a:t>2)</a:t>
            </a:r>
            <a:r>
              <a:rPr lang="zh-CN" altLang="en-US" sz="2400" dirty="0">
                <a:latin typeface="Times New Roman" panose="02020603050405020304" pitchFamily="18" charset="0"/>
              </a:rPr>
              <a:t>  </a:t>
            </a:r>
            <a:r>
              <a:rPr lang="en-US" altLang="zh-CN" sz="2400" i="1" dirty="0">
                <a:latin typeface="Times New Roman" panose="02020603050405020304" pitchFamily="18" charset="0"/>
              </a:rPr>
              <a:t>R </a:t>
            </a:r>
            <a:r>
              <a:rPr lang="en-US" altLang="zh-CN" sz="24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rPr>
              <a:t>R</a:t>
            </a:r>
            <a:r>
              <a:rPr lang="en-US" altLang="zh-CN" sz="2400" dirty="0">
                <a:latin typeface="Times New Roman" panose="02020603050405020304" pitchFamily="18" charset="0"/>
                <a:sym typeface="Symbol" panose="05050102010706020507" pitchFamily="18" charset="2"/>
              </a:rPr>
              <a:t>;</a:t>
            </a:r>
            <a:br>
              <a:rPr lang="en-US" altLang="zh-CN" sz="2400" dirty="0">
                <a:latin typeface="Times New Roman" panose="02020603050405020304" pitchFamily="18" charset="0"/>
              </a:rPr>
            </a:br>
            <a:r>
              <a:rPr lang="en-US" altLang="zh-CN" sz="2400" dirty="0">
                <a:latin typeface="Times New Roman" panose="02020603050405020304" pitchFamily="18" charset="0"/>
              </a:rPr>
              <a:t>3)</a:t>
            </a:r>
            <a:r>
              <a:rPr lang="zh-CN" altLang="en-US" sz="2400" dirty="0">
                <a:latin typeface="Times New Roman" panose="02020603050405020304" pitchFamily="18" charset="0"/>
              </a:rPr>
              <a:t>  对 </a:t>
            </a:r>
            <a:r>
              <a:rPr lang="en-US" altLang="zh-CN" sz="2400" i="1" dirty="0">
                <a:latin typeface="Times New Roman" panose="02020603050405020304" pitchFamily="18" charset="0"/>
              </a:rPr>
              <a:t>A </a:t>
            </a:r>
            <a:r>
              <a:rPr lang="zh-CN" altLang="en-US" sz="2400" dirty="0">
                <a:latin typeface="Times New Roman" panose="02020603050405020304" pitchFamily="18" charset="0"/>
              </a:rPr>
              <a:t>上任何包含 </a:t>
            </a:r>
            <a:r>
              <a:rPr lang="en-US" altLang="zh-CN" sz="2400" i="1" dirty="0">
                <a:latin typeface="Times New Roman" panose="02020603050405020304" pitchFamily="18" charset="0"/>
              </a:rPr>
              <a:t>R </a:t>
            </a:r>
            <a:r>
              <a:rPr lang="zh-CN" altLang="en-US" sz="2400" dirty="0">
                <a:latin typeface="Times New Roman" panose="02020603050405020304" pitchFamily="18" charset="0"/>
              </a:rPr>
              <a:t>的自反（对称或传递）关系  </a:t>
            </a:r>
            <a:endParaRPr lang="en-US" altLang="zh-CN" sz="2400" dirty="0">
              <a:latin typeface="Times New Roman" panose="02020603050405020304" pitchFamily="18" charset="0"/>
            </a:endParaRPr>
          </a:p>
          <a:p>
            <a:pPr marL="467995" eaLnBrk="1" hangingPunct="1">
              <a:lnSpc>
                <a:spcPct val="110000"/>
              </a:lnSpc>
              <a:buSzPct val="100000"/>
            </a:pPr>
            <a:r>
              <a:rPr lang="en-US" altLang="zh-CN" sz="2400" i="1" dirty="0">
                <a:latin typeface="Times New Roman" panose="02020603050405020304" pitchFamily="18" charset="0"/>
              </a:rPr>
              <a:t>     R</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有 </a:t>
            </a:r>
            <a:r>
              <a:rPr lang="en-US" altLang="zh-CN" sz="2400" i="1" dirty="0">
                <a:latin typeface="Times New Roman" panose="02020603050405020304" pitchFamily="18" charset="0"/>
              </a:rPr>
              <a:t>R</a:t>
            </a:r>
            <a:r>
              <a:rPr lang="en-US" altLang="zh-CN" sz="2400" dirty="0">
                <a:latin typeface="Times New Roman" panose="02020603050405020304" pitchFamily="18" charset="0"/>
                <a:sym typeface="Symbol" panose="05050102010706020507" pitchFamily="18" charset="2"/>
              </a:rPr>
              <a:t>  </a:t>
            </a:r>
            <a:r>
              <a:rPr lang="en-US" altLang="zh-CN" sz="2400" i="1" dirty="0">
                <a:latin typeface="Times New Roman" panose="02020603050405020304" pitchFamily="18" charset="0"/>
              </a:rPr>
              <a:t>R</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marL="467995" eaLnBrk="1" hangingPunct="1">
              <a:lnSpc>
                <a:spcPct val="110000"/>
              </a:lnSpc>
              <a:buSzPct val="100000"/>
            </a:pPr>
            <a:endParaRPr lang="en-US" altLang="zh-CN" sz="700" dirty="0">
              <a:latin typeface="Times New Roman" panose="02020603050405020304" pitchFamily="18" charset="0"/>
            </a:endParaRPr>
          </a:p>
          <a:p>
            <a:pPr marL="457200" indent="-457200" eaLnBrk="1" hangingPunct="1">
              <a:lnSpc>
                <a:spcPct val="105000"/>
              </a:lnSpc>
              <a:buFont typeface="Wingdings" panose="05000000000000000000" pitchFamily="2" charset="2"/>
              <a:buChar char="Ø"/>
            </a:pPr>
            <a:r>
              <a:rPr lang="zh-CN" altLang="en-US" sz="2400" dirty="0">
                <a:latin typeface="Times New Roman" panose="02020603050405020304" pitchFamily="18" charset="0"/>
              </a:rPr>
              <a:t>一般将 </a:t>
            </a:r>
            <a:r>
              <a:rPr lang="en-US" altLang="zh-CN" sz="2400" i="1" dirty="0">
                <a:latin typeface="Times New Roman" panose="02020603050405020304" pitchFamily="18" charset="0"/>
              </a:rPr>
              <a:t>R </a:t>
            </a:r>
            <a:r>
              <a:rPr lang="zh-CN" altLang="en-US" sz="2400" dirty="0">
                <a:latin typeface="Times New Roman" panose="02020603050405020304" pitchFamily="18" charset="0"/>
              </a:rPr>
              <a:t>的自反闭包记作 </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a:t>
            </a:r>
            <a:r>
              <a:rPr lang="zh-CN" altLang="en-US" sz="2400" dirty="0">
                <a:latin typeface="Times New Roman" panose="02020603050405020304" pitchFamily="18" charset="0"/>
              </a:rPr>
              <a:t>对称闭包记作 </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a:t>
            </a:r>
            <a:r>
              <a:rPr lang="zh-CN" altLang="en-US" sz="2400" dirty="0">
                <a:latin typeface="Times New Roman" panose="02020603050405020304" pitchFamily="18" charset="0"/>
              </a:rPr>
              <a:t>传递闭包记作 </a:t>
            </a:r>
            <a:r>
              <a:rPr lang="en-US" altLang="zh-CN" sz="2400" i="1" dirty="0">
                <a:latin typeface="Times New Roman" panose="02020603050405020304" pitchFamily="18" charset="0"/>
              </a:rPr>
              <a:t>t</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a:t>
            </a:r>
            <a:endParaRPr lang="zh-CN" alt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199" y="164495"/>
            <a:ext cx="8229600" cy="908050"/>
          </a:xfrm>
        </p:spPr>
        <p:txBody>
          <a:bodyPr/>
          <a:lstStyle/>
          <a:p>
            <a:pPr eaLnBrk="1" hangingPunct="1">
              <a:defRPr/>
            </a:pPr>
            <a:r>
              <a:rPr lang="en-US" altLang="zh-CN" sz="40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Closures of Relations</a:t>
            </a:r>
            <a:endParaRPr lang="en-US" altLang="zh-CN" sz="40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endParaRPr>
          </a:p>
        </p:txBody>
      </p:sp>
      <p:sp>
        <p:nvSpPr>
          <p:cNvPr id="6" name="内容占位符 5"/>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5" name="文本框 4"/>
          <p:cNvSpPr txBox="1"/>
          <p:nvPr/>
        </p:nvSpPr>
        <p:spPr>
          <a:xfrm>
            <a:off x="838200" y="1305907"/>
            <a:ext cx="7620000" cy="1000980"/>
          </a:xfrm>
          <a:prstGeom prst="rect">
            <a:avLst/>
          </a:prstGeom>
          <a:noFill/>
        </p:spPr>
        <p:txBody>
          <a:bodyPr wrap="square">
            <a:spAutoFit/>
          </a:bodyPr>
          <a:lstStyle/>
          <a:p>
            <a:pPr indent="-71755" eaLnBrk="1" hangingPunct="1">
              <a:lnSpc>
                <a:spcPct val="130000"/>
              </a:lnSpc>
              <a:buFont typeface="Wingdings" panose="05000000000000000000" pitchFamily="2" charset="2"/>
              <a:buChar char="n"/>
            </a:pPr>
            <a:r>
              <a:rPr lang="zh-CN" altLang="en-US" sz="2400" dirty="0">
                <a:latin typeface="Times New Roman" panose="02020603050405020304" pitchFamily="18" charset="0"/>
              </a:rPr>
              <a:t> 例如</a:t>
            </a:r>
            <a:r>
              <a:rPr lang="en-US" altLang="zh-CN" sz="2400" dirty="0">
                <a:latin typeface="Times New Roman" panose="02020603050405020304" pitchFamily="18" charset="0"/>
              </a:rPr>
              <a:t>:</a:t>
            </a:r>
            <a:r>
              <a:rPr lang="zh-CN" altLang="en-US" sz="2400" dirty="0">
                <a:latin typeface="Times New Roman" panose="02020603050405020304" pitchFamily="18" charset="0"/>
              </a:rPr>
              <a:t> 设</a:t>
            </a:r>
            <a:r>
              <a:rPr lang="en-US" altLang="zh-CN" sz="2400" i="1" dirty="0">
                <a:latin typeface="Times New Roman" panose="02020603050405020304" pitchFamily="18" charset="0"/>
              </a:rPr>
              <a:t>A </a:t>
            </a:r>
            <a:r>
              <a:rPr lang="en-US" altLang="zh-CN" sz="2400" dirty="0">
                <a:latin typeface="Times New Roman" panose="02020603050405020304" pitchFamily="18" charset="0"/>
              </a:rPr>
              <a:t>= {</a:t>
            </a:r>
            <a:r>
              <a:rPr lang="en-US" altLang="zh-CN" sz="2400" i="1" dirty="0">
                <a:latin typeface="Times New Roman" panose="02020603050405020304" pitchFamily="18" charset="0"/>
              </a:rPr>
              <a:t>a</a:t>
            </a: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dirty="0">
                <a:latin typeface="Times New Roman" panose="02020603050405020304" pitchFamily="18" charset="0"/>
              </a:rPr>
              <a:t>, </a:t>
            </a:r>
            <a:r>
              <a:rPr lang="en-US" altLang="zh-CN" sz="2400" i="1" dirty="0">
                <a:latin typeface="Times New Roman" panose="02020603050405020304" pitchFamily="18" charset="0"/>
              </a:rPr>
              <a:t>c</a:t>
            </a:r>
            <a:r>
              <a:rPr lang="en-US" altLang="zh-CN" sz="2400" dirty="0">
                <a:latin typeface="Times New Roman" panose="02020603050405020304" pitchFamily="18" charset="0"/>
              </a:rPr>
              <a:t>, </a:t>
            </a:r>
            <a:r>
              <a:rPr lang="en-US" altLang="zh-CN" sz="2400" i="1" dirty="0">
                <a:latin typeface="Times New Roman" panose="02020603050405020304" pitchFamily="18" charset="0"/>
              </a:rPr>
              <a:t>d</a:t>
            </a:r>
            <a:r>
              <a:rPr lang="en-US" altLang="zh-CN" sz="2400" dirty="0">
                <a:latin typeface="Times New Roman" panose="02020603050405020304" pitchFamily="18" charset="0"/>
              </a:rPr>
              <a:t>}, </a:t>
            </a:r>
            <a:r>
              <a:rPr lang="en-US" altLang="zh-CN" sz="2400" i="1" dirty="0">
                <a:latin typeface="Times New Roman" panose="02020603050405020304" pitchFamily="18" charset="0"/>
              </a:rPr>
              <a:t>R </a:t>
            </a:r>
            <a:r>
              <a:rPr lang="en-US" altLang="zh-CN" sz="2400" dirty="0">
                <a:latin typeface="Times New Roman" panose="02020603050405020304" pitchFamily="18" charset="0"/>
              </a:rPr>
              <a:t>= {&lt;</a:t>
            </a:r>
            <a:r>
              <a:rPr lang="en-US" altLang="zh-CN" sz="2400" i="1" dirty="0">
                <a:latin typeface="Times New Roman" panose="02020603050405020304" pitchFamily="18" charset="0"/>
              </a:rPr>
              <a:t>a</a:t>
            </a: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dirty="0">
                <a:latin typeface="Times New Roman" panose="02020603050405020304" pitchFamily="18" charset="0"/>
              </a:rPr>
              <a:t>&gt;, &lt;</a:t>
            </a:r>
            <a:r>
              <a:rPr lang="en-US" altLang="zh-CN" sz="2400" i="1" dirty="0">
                <a:latin typeface="Times New Roman" panose="02020603050405020304" pitchFamily="18" charset="0"/>
              </a:rPr>
              <a:t>b</a:t>
            </a:r>
            <a:r>
              <a:rPr lang="en-US" altLang="zh-CN" sz="2400" dirty="0">
                <a:latin typeface="Times New Roman" panose="02020603050405020304" pitchFamily="18" charset="0"/>
              </a:rPr>
              <a:t>, </a:t>
            </a:r>
            <a:r>
              <a:rPr lang="en-US" altLang="zh-CN" sz="2400" i="1" dirty="0">
                <a:latin typeface="Times New Roman" panose="02020603050405020304" pitchFamily="18" charset="0"/>
              </a:rPr>
              <a:t>a</a:t>
            </a:r>
            <a:r>
              <a:rPr lang="en-US" altLang="zh-CN" sz="2400" dirty="0">
                <a:latin typeface="Times New Roman" panose="02020603050405020304" pitchFamily="18" charset="0"/>
              </a:rPr>
              <a:t>&gt;, &lt;</a:t>
            </a:r>
            <a:r>
              <a:rPr lang="en-US" altLang="zh-CN" sz="2400" i="1" dirty="0">
                <a:latin typeface="Times New Roman" panose="02020603050405020304" pitchFamily="18" charset="0"/>
              </a:rPr>
              <a:t>b</a:t>
            </a:r>
            <a:r>
              <a:rPr lang="en-US" altLang="zh-CN" sz="2400" dirty="0">
                <a:latin typeface="Times New Roman" panose="02020603050405020304" pitchFamily="18" charset="0"/>
              </a:rPr>
              <a:t>, </a:t>
            </a:r>
            <a:r>
              <a:rPr lang="en-US" altLang="zh-CN" sz="2400" i="1" dirty="0">
                <a:latin typeface="Times New Roman" panose="02020603050405020304" pitchFamily="18" charset="0"/>
              </a:rPr>
              <a:t>c</a:t>
            </a:r>
            <a:r>
              <a:rPr lang="en-US" altLang="zh-CN" sz="2400" dirty="0">
                <a:latin typeface="Times New Roman" panose="02020603050405020304" pitchFamily="18" charset="0"/>
              </a:rPr>
              <a:t>&gt;, &lt;</a:t>
            </a:r>
            <a:r>
              <a:rPr lang="en-US" altLang="zh-CN" sz="2400" i="1" dirty="0">
                <a:latin typeface="Times New Roman" panose="02020603050405020304" pitchFamily="18" charset="0"/>
              </a:rPr>
              <a:t>c</a:t>
            </a:r>
            <a:r>
              <a:rPr lang="en-US" altLang="zh-CN" sz="2400" dirty="0">
                <a:latin typeface="Times New Roman" panose="02020603050405020304" pitchFamily="18" charset="0"/>
              </a:rPr>
              <a:t>, </a:t>
            </a:r>
            <a:r>
              <a:rPr lang="en-US" altLang="zh-CN" sz="2400" i="1" dirty="0">
                <a:latin typeface="Times New Roman" panose="02020603050405020304" pitchFamily="18" charset="0"/>
              </a:rPr>
              <a:t>d</a:t>
            </a:r>
            <a:r>
              <a:rPr lang="en-US" altLang="zh-CN" sz="2400" dirty="0">
                <a:latin typeface="Times New Roman" panose="02020603050405020304" pitchFamily="18" charset="0"/>
              </a:rPr>
              <a:t>&gt;, &lt;</a:t>
            </a:r>
            <a:r>
              <a:rPr lang="en-US" altLang="zh-CN" sz="2400" i="1" dirty="0" err="1">
                <a:latin typeface="Times New Roman" panose="02020603050405020304" pitchFamily="18" charset="0"/>
              </a:rPr>
              <a:t>d</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b</a:t>
            </a:r>
            <a:r>
              <a:rPr lang="en-US" altLang="zh-CN" sz="2400" dirty="0">
                <a:latin typeface="Times New Roman" panose="02020603050405020304" pitchFamily="18" charset="0"/>
              </a:rPr>
              <a:t>&gt;}, </a:t>
            </a:r>
            <a:r>
              <a:rPr lang="en-US" altLang="zh-CN" sz="2400" i="1" dirty="0">
                <a:latin typeface="Times New Roman" panose="02020603050405020304" pitchFamily="18" charset="0"/>
              </a:rPr>
              <a:t>R </a:t>
            </a:r>
            <a:r>
              <a:rPr lang="zh-CN" altLang="en-US" sz="2400" dirty="0">
                <a:latin typeface="Times New Roman" panose="02020603050405020304" pitchFamily="18" charset="0"/>
              </a:rPr>
              <a:t>和 </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a:t>
            </a:r>
            <a:r>
              <a:rPr lang="en-US" altLang="zh-CN" sz="2400" i="1" dirty="0">
                <a:latin typeface="Times New Roman" panose="02020603050405020304" pitchFamily="18" charset="0"/>
              </a:rPr>
              <a:t>t</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zh-CN" altLang="en-US" sz="2400" dirty="0">
                <a:latin typeface="Times New Roman" panose="02020603050405020304" pitchFamily="18" charset="0"/>
              </a:rPr>
              <a:t>的关系图如下图所示</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1019175" y="3128861"/>
            <a:ext cx="3552825" cy="1266825"/>
          </a:xfrm>
          <a:prstGeom prst="rect">
            <a:avLst/>
          </a:prstGeom>
        </p:spPr>
      </p:pic>
      <p:pic>
        <p:nvPicPr>
          <p:cNvPr id="3" name="图片 2"/>
          <p:cNvPicPr>
            <a:picLocks noChangeAspect="1"/>
          </p:cNvPicPr>
          <p:nvPr/>
        </p:nvPicPr>
        <p:blipFill>
          <a:blip r:embed="rId2"/>
          <a:stretch>
            <a:fillRect/>
          </a:stretch>
        </p:blipFill>
        <p:spPr>
          <a:xfrm>
            <a:off x="4724400" y="2895600"/>
            <a:ext cx="3810000" cy="1419225"/>
          </a:xfrm>
          <a:prstGeom prst="rect">
            <a:avLst/>
          </a:prstGeom>
        </p:spPr>
      </p:pic>
      <p:pic>
        <p:nvPicPr>
          <p:cNvPr id="4" name="图片 3"/>
          <p:cNvPicPr>
            <a:picLocks noChangeAspect="1"/>
          </p:cNvPicPr>
          <p:nvPr/>
        </p:nvPicPr>
        <p:blipFill>
          <a:blip r:embed="rId3"/>
          <a:stretch>
            <a:fillRect/>
          </a:stretch>
        </p:blipFill>
        <p:spPr>
          <a:xfrm>
            <a:off x="1019175" y="4857053"/>
            <a:ext cx="3533775" cy="1543050"/>
          </a:xfrm>
          <a:prstGeom prst="rect">
            <a:avLst/>
          </a:prstGeom>
        </p:spPr>
      </p:pic>
      <p:pic>
        <p:nvPicPr>
          <p:cNvPr id="7" name="图片 6"/>
          <p:cNvPicPr>
            <a:picLocks noChangeAspect="1"/>
          </p:cNvPicPr>
          <p:nvPr/>
        </p:nvPicPr>
        <p:blipFill>
          <a:blip r:embed="rId4"/>
          <a:stretch>
            <a:fillRect/>
          </a:stretch>
        </p:blipFill>
        <p:spPr>
          <a:xfrm>
            <a:off x="4808328" y="4428520"/>
            <a:ext cx="3914775" cy="2057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199" y="164495"/>
            <a:ext cx="8229600" cy="908050"/>
          </a:xfrm>
        </p:spPr>
        <p:txBody>
          <a:bodyPr/>
          <a:lstStyle/>
          <a:p>
            <a:pPr eaLnBrk="1" hangingPunct="1">
              <a:defRPr/>
            </a:pPr>
            <a:r>
              <a:rPr lang="en-US" altLang="zh-CN" sz="40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Closures of Relations</a:t>
            </a:r>
            <a:endParaRPr lang="en-US" altLang="zh-CN" sz="40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endParaRPr>
          </a:p>
        </p:txBody>
      </p:sp>
      <p:sp>
        <p:nvSpPr>
          <p:cNvPr id="6" name="内容占位符 5"/>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5" name="文本框 4"/>
          <p:cNvSpPr txBox="1"/>
          <p:nvPr/>
        </p:nvSpPr>
        <p:spPr>
          <a:xfrm>
            <a:off x="838200" y="1727005"/>
            <a:ext cx="7620000" cy="3822585"/>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0"/>
              </a:spcAft>
              <a:buClr>
                <a:srgbClr val="C30C20"/>
              </a:buClr>
              <a:buSzPct val="75000"/>
              <a:buFontTx/>
              <a:buNone/>
              <a:defRPr/>
            </a:pPr>
            <a:r>
              <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定义</a:t>
            </a:r>
            <a:endParaRPr lang="en-US" altLang="zh-CN" sz="4000" dirty="0">
              <a:solidFill>
                <a:srgbClr val="C00000"/>
              </a:solidFill>
              <a:latin typeface="+mn-ea"/>
            </a:endParaRPr>
          </a:p>
          <a:p>
            <a:pPr marL="514350" indent="-514350" eaLnBrk="1" hangingPunct="1">
              <a:buFont typeface="Wingdings" panose="05000000000000000000" pitchFamily="2" charset="2"/>
              <a:buChar char="p"/>
            </a:pPr>
            <a:r>
              <a:rPr lang="zh-CN" altLang="en-US" sz="2400" dirty="0">
                <a:latin typeface="Times New Roman" panose="02020603050405020304" pitchFamily="18" charset="0"/>
              </a:rPr>
              <a:t>设 </a:t>
            </a:r>
            <a:r>
              <a:rPr lang="en-US" altLang="zh-CN" sz="2400" i="1" dirty="0">
                <a:latin typeface="Times New Roman" panose="02020603050405020304" pitchFamily="18" charset="0"/>
              </a:rPr>
              <a:t>R </a:t>
            </a:r>
            <a:r>
              <a:rPr lang="zh-CN" altLang="en-US" sz="2400" dirty="0">
                <a:latin typeface="Times New Roman" panose="02020603050405020304" pitchFamily="18" charset="0"/>
              </a:rPr>
              <a:t>为非空集合 </a:t>
            </a:r>
            <a:r>
              <a:rPr lang="en-US" altLang="zh-CN" sz="2400" i="1" dirty="0">
                <a:latin typeface="Times New Roman" panose="02020603050405020304" pitchFamily="18" charset="0"/>
              </a:rPr>
              <a:t>A </a:t>
            </a:r>
            <a:r>
              <a:rPr lang="zh-CN" altLang="en-US" sz="2400" dirty="0">
                <a:latin typeface="Times New Roman" panose="02020603050405020304" pitchFamily="18" charset="0"/>
              </a:rPr>
              <a:t>上的关系</a:t>
            </a:r>
            <a:r>
              <a:rPr lang="en-US" altLang="zh-CN" sz="2400" dirty="0">
                <a:latin typeface="Times New Roman" panose="02020603050405020304" pitchFamily="18" charset="0"/>
              </a:rPr>
              <a:t>, </a:t>
            </a:r>
            <a:r>
              <a:rPr lang="zh-CN" altLang="en-US" sz="2400" dirty="0">
                <a:latin typeface="Times New Roman" panose="02020603050405020304" pitchFamily="18" charset="0"/>
              </a:rPr>
              <a:t>则有</a:t>
            </a:r>
            <a:endParaRPr lang="en-US" altLang="zh-CN" sz="2400" dirty="0">
              <a:latin typeface="Times New Roman" panose="02020603050405020304" pitchFamily="18" charset="0"/>
            </a:endParaRPr>
          </a:p>
          <a:p>
            <a:pPr marL="365760" indent="548640" eaLnBrk="1" hangingPunct="1">
              <a:buFont typeface="+mj-lt"/>
              <a:buAutoNum type="arabicParenR"/>
            </a:pPr>
            <a:r>
              <a:rPr lang="en-US" altLang="zh-CN" sz="2400" dirty="0">
                <a:latin typeface="Times New Roman" panose="02020603050405020304" pitchFamily="18" charset="0"/>
              </a:rPr>
              <a:t> </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 </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baseline="30000" dirty="0">
                <a:latin typeface="Times New Roman" panose="02020603050405020304" pitchFamily="18" charset="0"/>
              </a:rPr>
              <a:t>0</a:t>
            </a:r>
            <a:r>
              <a:rPr lang="en-US" altLang="zh-CN" sz="2400" dirty="0">
                <a:latin typeface="Times New Roman" panose="02020603050405020304" pitchFamily="18" charset="0"/>
              </a:rPr>
              <a:t>;</a:t>
            </a:r>
            <a:endParaRPr lang="en-US" altLang="zh-CN" sz="2400" i="1" dirty="0">
              <a:latin typeface="Times New Roman" panose="02020603050405020304" pitchFamily="18" charset="0"/>
            </a:endParaRPr>
          </a:p>
          <a:p>
            <a:pPr marL="365760" indent="548640" eaLnBrk="1" hangingPunct="1">
              <a:buFont typeface="+mj-lt"/>
              <a:buAutoNum type="arabicParenR"/>
            </a:pPr>
            <a:r>
              <a:rPr lang="en-US" altLang="zh-CN" sz="2400" dirty="0">
                <a:latin typeface="Times New Roman" panose="02020603050405020304" pitchFamily="18" charset="0"/>
              </a:rPr>
              <a:t> </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 </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baseline="30000" dirty="0">
                <a:latin typeface="Times New Roman" panose="02020603050405020304" pitchFamily="18" charset="0"/>
                <a:sym typeface="Symbol" panose="05050102010706020507" pitchFamily="18" charset="2"/>
              </a:rPr>
              <a:t></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marL="365760" indent="548640" eaLnBrk="1" hangingPunct="1">
              <a:buFont typeface="+mj-lt"/>
              <a:buAutoNum type="arabicParenR"/>
            </a:pPr>
            <a:r>
              <a:rPr lang="en-US" altLang="zh-CN" sz="2400" dirty="0">
                <a:latin typeface="Times New Roman" panose="02020603050405020304" pitchFamily="18" charset="0"/>
              </a:rPr>
              <a:t> </a:t>
            </a:r>
            <a:r>
              <a:rPr lang="en-US" altLang="zh-CN" sz="2400" i="1" dirty="0">
                <a:latin typeface="Times New Roman" panose="02020603050405020304" pitchFamily="18" charset="0"/>
              </a:rPr>
              <a:t>t</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 </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baseline="30000" dirty="0">
                <a:latin typeface="Times New Roman" panose="02020603050405020304" pitchFamily="18" charset="0"/>
              </a:rPr>
              <a:t>3</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marL="365760" indent="548640" eaLnBrk="1" hangingPunct="1">
              <a:buFont typeface="+mj-lt"/>
              <a:buAutoNum type="arabicParenR"/>
            </a:pPr>
            <a:endParaRPr lang="en-US" altLang="zh-CN" sz="2400" dirty="0">
              <a:latin typeface="Times New Roman" panose="02020603050405020304" pitchFamily="18" charset="0"/>
            </a:endParaRPr>
          </a:p>
          <a:p>
            <a:pPr marL="457200" indent="-457200" eaLnBrk="1" hangingPunct="1">
              <a:buFont typeface="Wingdings" panose="05000000000000000000" pitchFamily="2" charset="2"/>
              <a:buChar char="Ø"/>
            </a:pPr>
            <a:r>
              <a:rPr lang="zh-CN" altLang="en-US" sz="2400" dirty="0">
                <a:latin typeface="Times New Roman" panose="02020603050405020304" pitchFamily="18" charset="0"/>
              </a:rPr>
              <a:t>说明</a:t>
            </a:r>
            <a:endParaRPr lang="zh-CN" altLang="en-US" sz="2400" dirty="0">
              <a:latin typeface="Times New Roman" panose="02020603050405020304" pitchFamily="18" charset="0"/>
            </a:endParaRPr>
          </a:p>
          <a:p>
            <a:pPr marL="702945" indent="-342900" eaLnBrk="1" hangingPunct="1">
              <a:buFont typeface="Arial" panose="020B0604020202020204" pitchFamily="34" charset="0"/>
              <a:buChar char="•"/>
            </a:pPr>
            <a:r>
              <a:rPr lang="zh-CN" altLang="en-US" sz="2400" dirty="0">
                <a:latin typeface="Times New Roman" panose="02020603050405020304" pitchFamily="18" charset="0"/>
              </a:rPr>
              <a:t>对于有穷集合</a:t>
            </a:r>
            <a:r>
              <a:rPr lang="en-US" altLang="zh-CN" sz="2400" i="1" dirty="0">
                <a:latin typeface="Times New Roman" panose="02020603050405020304" pitchFamily="18" charset="0"/>
              </a:rPr>
              <a:t>A </a:t>
            </a:r>
            <a:r>
              <a:rPr lang="en-US" altLang="zh-CN" sz="2400" dirty="0">
                <a:latin typeface="Times New Roman" panose="02020603050405020304" pitchFamily="18" charset="0"/>
              </a:rPr>
              <a:t>(|</a:t>
            </a:r>
            <a:r>
              <a:rPr lang="en-US" altLang="zh-CN" sz="2400" i="1" dirty="0">
                <a:latin typeface="Times New Roman" panose="02020603050405020304" pitchFamily="18" charset="0"/>
              </a:rPr>
              <a:t>A</a:t>
            </a:r>
            <a:r>
              <a:rPr lang="en-US" altLang="zh-CN" sz="2400" dirty="0">
                <a:latin typeface="Times New Roman" panose="02020603050405020304" pitchFamily="18" charset="0"/>
              </a:rPr>
              <a:t>| = </a:t>
            </a:r>
            <a:r>
              <a:rPr lang="en-US" altLang="zh-CN" sz="2400" i="1" dirty="0">
                <a:latin typeface="Times New Roman" panose="02020603050405020304" pitchFamily="18" charset="0"/>
              </a:rPr>
              <a:t>n</a:t>
            </a:r>
            <a:r>
              <a:rPr lang="en-US" altLang="zh-CN" sz="2400" dirty="0">
                <a:latin typeface="Times New Roman" panose="02020603050405020304" pitchFamily="18" charset="0"/>
              </a:rPr>
              <a:t>),  3)</a:t>
            </a:r>
            <a:r>
              <a:rPr lang="zh-CN" altLang="en-US" sz="2400" dirty="0">
                <a:latin typeface="Times New Roman" panose="02020603050405020304" pitchFamily="18" charset="0"/>
              </a:rPr>
              <a:t>中的并最多不超过 </a:t>
            </a:r>
            <a:r>
              <a:rPr lang="en-US" altLang="zh-CN" sz="2400" i="1" dirty="0">
                <a:latin typeface="Times New Roman" panose="02020603050405020304" pitchFamily="18" charset="0"/>
              </a:rPr>
              <a:t>R</a:t>
            </a:r>
            <a:r>
              <a:rPr lang="en-US" altLang="zh-CN" sz="2400" i="1" baseline="30000" dirty="0">
                <a:latin typeface="Times New Roman" panose="02020603050405020304" pitchFamily="18" charset="0"/>
              </a:rPr>
              <a:t>n</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marL="702945" indent="-342900" eaLnBrk="1" hangingPunct="1">
              <a:buFont typeface="Arial" panose="020B0604020202020204" pitchFamily="34" charset="0"/>
              <a:buChar char="•"/>
            </a:pPr>
            <a:r>
              <a:rPr lang="zh-CN" altLang="en-US" sz="2400" dirty="0">
                <a:latin typeface="Times New Roman" panose="02020603050405020304" pitchFamily="18" charset="0"/>
              </a:rPr>
              <a:t>若</a:t>
            </a:r>
            <a:r>
              <a:rPr lang="en-US" altLang="zh-CN" sz="2400" i="1" dirty="0">
                <a:latin typeface="Times New Roman" panose="02020603050405020304" pitchFamily="18" charset="0"/>
              </a:rPr>
              <a:t>R</a:t>
            </a:r>
            <a:r>
              <a:rPr lang="zh-CN" altLang="en-US" sz="2400" dirty="0">
                <a:latin typeface="Times New Roman" panose="02020603050405020304" pitchFamily="18" charset="0"/>
              </a:rPr>
              <a:t>是自反的</a:t>
            </a:r>
            <a:r>
              <a:rPr lang="en-US" altLang="zh-CN" sz="2400" dirty="0">
                <a:latin typeface="Times New Roman" panose="02020603050405020304" pitchFamily="18" charset="0"/>
              </a:rPr>
              <a:t>, </a:t>
            </a:r>
            <a:r>
              <a:rPr lang="zh-CN" altLang="en-US" sz="2400" dirty="0">
                <a:latin typeface="Times New Roman" panose="02020603050405020304" pitchFamily="18" charset="0"/>
              </a:rPr>
              <a:t>则 </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a:t>
            </a:r>
            <a:r>
              <a:rPr lang="zh-CN" altLang="en-US" sz="2400" dirty="0">
                <a:latin typeface="Times New Roman" panose="02020603050405020304" pitchFamily="18" charset="0"/>
              </a:rPr>
              <a:t>若</a:t>
            </a:r>
            <a:r>
              <a:rPr lang="en-US" altLang="zh-CN" sz="2400" i="1" dirty="0">
                <a:latin typeface="Times New Roman" panose="02020603050405020304" pitchFamily="18" charset="0"/>
              </a:rPr>
              <a:t>R</a:t>
            </a:r>
            <a:r>
              <a:rPr lang="zh-CN" altLang="en-US" sz="2400" dirty="0">
                <a:latin typeface="Times New Roman" panose="02020603050405020304" pitchFamily="18" charset="0"/>
              </a:rPr>
              <a:t>是对称的</a:t>
            </a:r>
            <a:r>
              <a:rPr lang="en-US" altLang="zh-CN" sz="2400" dirty="0">
                <a:latin typeface="Times New Roman" panose="02020603050405020304" pitchFamily="18" charset="0"/>
              </a:rPr>
              <a:t>, </a:t>
            </a:r>
            <a:r>
              <a:rPr lang="zh-CN" altLang="en-US" sz="2400" dirty="0">
                <a:latin typeface="Times New Roman" panose="02020603050405020304" pitchFamily="18" charset="0"/>
              </a:rPr>
              <a:t>则</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zh-CN" altLang="en-US" sz="2400" dirty="0">
                <a:latin typeface="Times New Roman" panose="02020603050405020304" pitchFamily="18" charset="0"/>
              </a:rPr>
              <a:t>  </a:t>
            </a:r>
            <a:endParaRPr lang="en-US" altLang="zh-CN" sz="2400" dirty="0">
              <a:latin typeface="Times New Roman" panose="02020603050405020304" pitchFamily="18" charset="0"/>
            </a:endParaRPr>
          </a:p>
          <a:p>
            <a:pPr marL="360045" eaLnBrk="1" hangingPunct="1"/>
            <a:r>
              <a:rPr lang="zh-CN" altLang="en-US" sz="2400" dirty="0">
                <a:latin typeface="Times New Roman" panose="02020603050405020304" pitchFamily="18" charset="0"/>
              </a:rPr>
              <a:t>    若</a:t>
            </a:r>
            <a:r>
              <a:rPr lang="en-US" altLang="zh-CN" sz="2400" i="1" dirty="0">
                <a:latin typeface="Times New Roman" panose="02020603050405020304" pitchFamily="18" charset="0"/>
              </a:rPr>
              <a:t>R</a:t>
            </a:r>
            <a:r>
              <a:rPr lang="zh-CN" altLang="en-US" sz="2400" dirty="0">
                <a:latin typeface="Times New Roman" panose="02020603050405020304" pitchFamily="18" charset="0"/>
              </a:rPr>
              <a:t>是传递的</a:t>
            </a:r>
            <a:r>
              <a:rPr lang="en-US" altLang="zh-CN" sz="2400" dirty="0">
                <a:latin typeface="Times New Roman" panose="02020603050405020304" pitchFamily="18" charset="0"/>
              </a:rPr>
              <a:t>, </a:t>
            </a:r>
            <a:r>
              <a:rPr lang="zh-CN" altLang="en-US" sz="2400" dirty="0">
                <a:latin typeface="Times New Roman" panose="02020603050405020304" pitchFamily="18" charset="0"/>
              </a:rPr>
              <a:t>则 </a:t>
            </a:r>
            <a:r>
              <a:rPr lang="en-US" altLang="zh-CN" sz="2400" i="1" dirty="0">
                <a:latin typeface="Times New Roman" panose="02020603050405020304" pitchFamily="18" charset="0"/>
              </a:rPr>
              <a:t>t</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199" y="164495"/>
            <a:ext cx="8229600" cy="908050"/>
          </a:xfrm>
        </p:spPr>
        <p:txBody>
          <a:bodyPr/>
          <a:lstStyle/>
          <a:p>
            <a:pPr eaLnBrk="1" hangingPunct="1">
              <a:defRPr/>
            </a:pPr>
            <a:r>
              <a:rPr lang="en-US" altLang="zh-CN" sz="40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Closures of Relations</a:t>
            </a:r>
            <a:endParaRPr lang="en-US" altLang="zh-CN" sz="40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endParaRPr>
          </a:p>
        </p:txBody>
      </p:sp>
      <p:sp>
        <p:nvSpPr>
          <p:cNvPr id="6" name="内容占位符 5"/>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5" name="文本框 4"/>
          <p:cNvSpPr txBox="1"/>
          <p:nvPr/>
        </p:nvSpPr>
        <p:spPr>
          <a:xfrm>
            <a:off x="838200" y="1110645"/>
            <a:ext cx="7620000" cy="5028236"/>
          </a:xfrm>
          <a:prstGeom prst="rect">
            <a:avLst/>
          </a:prstGeom>
          <a:noFill/>
        </p:spPr>
        <p:txBody>
          <a:bodyPr wrap="square">
            <a:spAutoFit/>
          </a:bodyPr>
          <a:lstStyle/>
          <a:p>
            <a:pPr marL="457200" indent="-457200">
              <a:lnSpc>
                <a:spcPct val="130000"/>
              </a:lnSpc>
              <a:buFont typeface="Wingdings" panose="05000000000000000000" pitchFamily="2" charset="2"/>
              <a:buChar char="p"/>
            </a:pPr>
            <a:r>
              <a:rPr lang="zh-CN" altLang="en-US" sz="2400" dirty="0">
                <a:solidFill>
                  <a:srgbClr val="C00000"/>
                </a:solidFill>
                <a:latin typeface="Times New Roman" panose="02020603050405020304" pitchFamily="18" charset="0"/>
              </a:rPr>
              <a:t>关系矩阵</a:t>
            </a:r>
            <a:endParaRPr lang="en-US" altLang="zh-CN" sz="2400" dirty="0">
              <a:solidFill>
                <a:srgbClr val="C00000"/>
              </a:solidFill>
              <a:latin typeface="Times New Roman" panose="02020603050405020304" pitchFamily="18" charset="0"/>
            </a:endParaRPr>
          </a:p>
          <a:p>
            <a:pPr marL="457200" indent="-457200">
              <a:lnSpc>
                <a:spcPct val="130000"/>
              </a:lnSpc>
              <a:buFont typeface="Wingdings" panose="05000000000000000000" pitchFamily="2" charset="2"/>
              <a:buChar char="n"/>
            </a:pPr>
            <a:r>
              <a:rPr lang="zh-CN" altLang="en-US" sz="2400" dirty="0">
                <a:latin typeface="Times New Roman" panose="02020603050405020304" pitchFamily="18" charset="0"/>
              </a:rPr>
              <a:t>关系</a:t>
            </a:r>
            <a:r>
              <a:rPr lang="en-US" altLang="zh-CN" sz="2400" i="1" dirty="0">
                <a:latin typeface="Times New Roman" panose="02020603050405020304" pitchFamily="18" charset="0"/>
              </a:rPr>
              <a:t>R</a:t>
            </a:r>
            <a:r>
              <a:rPr lang="en-US" altLang="zh-CN" sz="2400" dirty="0">
                <a:latin typeface="Times New Roman" panose="02020603050405020304" pitchFamily="18" charset="0"/>
              </a:rPr>
              <a:t>, </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a:t>
            </a:r>
            <a:r>
              <a:rPr lang="en-US" altLang="zh-CN" sz="2400" i="1" dirty="0">
                <a:latin typeface="Times New Roman" panose="02020603050405020304" pitchFamily="18" charset="0"/>
              </a:rPr>
              <a:t>t</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zh-CN" altLang="en-US" sz="2400" dirty="0">
                <a:latin typeface="Times New Roman" panose="02020603050405020304" pitchFamily="18" charset="0"/>
              </a:rPr>
              <a:t>分别对应</a:t>
            </a:r>
            <a:r>
              <a:rPr lang="en-US" altLang="zh-CN" sz="2400" i="1" dirty="0">
                <a:latin typeface="Times New Roman" panose="02020603050405020304" pitchFamily="18" charset="0"/>
              </a:rPr>
              <a:t>M</a:t>
            </a:r>
            <a:r>
              <a:rPr lang="en-US" altLang="zh-CN" sz="2400" dirty="0">
                <a:latin typeface="Times New Roman" panose="02020603050405020304" pitchFamily="18" charset="0"/>
              </a:rPr>
              <a:t>, </a:t>
            </a:r>
            <a:r>
              <a:rPr lang="en-US" altLang="zh-CN" sz="2400" i="1" dirty="0" err="1">
                <a:latin typeface="Times New Roman" panose="02020603050405020304" pitchFamily="18" charset="0"/>
              </a:rPr>
              <a:t>M</a:t>
            </a:r>
            <a:r>
              <a:rPr lang="en-US" altLang="zh-CN" sz="2400" i="1" baseline="-25000" dirty="0" err="1">
                <a:latin typeface="Times New Roman" panose="02020603050405020304" pitchFamily="18" charset="0"/>
              </a:rPr>
              <a:t>r</a:t>
            </a:r>
            <a:r>
              <a:rPr lang="en-US" altLang="zh-CN" sz="2400" dirty="0">
                <a:latin typeface="Times New Roman" panose="02020603050405020304" pitchFamily="18" charset="0"/>
              </a:rPr>
              <a:t>, </a:t>
            </a:r>
            <a:r>
              <a:rPr lang="en-US" altLang="zh-CN" sz="2400" i="1" dirty="0" err="1">
                <a:latin typeface="Times New Roman" panose="02020603050405020304" pitchFamily="18" charset="0"/>
              </a:rPr>
              <a:t>M</a:t>
            </a:r>
            <a:r>
              <a:rPr lang="en-US" altLang="zh-CN" sz="2400" i="1" baseline="-25000" dirty="0" err="1">
                <a:latin typeface="Times New Roman" panose="02020603050405020304" pitchFamily="18" charset="0"/>
              </a:rPr>
              <a:t>s</a:t>
            </a:r>
            <a:r>
              <a:rPr lang="en-US" altLang="zh-CN" sz="2400" i="1" baseline="-25000" dirty="0">
                <a:latin typeface="Times New Roman" panose="02020603050405020304" pitchFamily="18" charset="0"/>
              </a:rPr>
              <a:t> </a:t>
            </a:r>
            <a:r>
              <a:rPr lang="zh-CN" altLang="en-US" sz="2400" dirty="0">
                <a:latin typeface="Times New Roman" panose="02020603050405020304" pitchFamily="18" charset="0"/>
              </a:rPr>
              <a:t>和 </a:t>
            </a:r>
            <a:r>
              <a:rPr lang="en-US" altLang="zh-CN" sz="2400" i="1" dirty="0">
                <a:latin typeface="Times New Roman" panose="02020603050405020304" pitchFamily="18" charset="0"/>
              </a:rPr>
              <a:t>M</a:t>
            </a:r>
            <a:r>
              <a:rPr lang="en-US" altLang="zh-CN" sz="2400" i="1" baseline="-25000" dirty="0">
                <a:latin typeface="Times New Roman" panose="02020603050405020304" pitchFamily="18" charset="0"/>
              </a:rPr>
              <a:t>t </a:t>
            </a:r>
            <a:r>
              <a:rPr lang="en-US" altLang="zh-CN" sz="2400" dirty="0">
                <a:latin typeface="Times New Roman" panose="02020603050405020304" pitchFamily="18" charset="0"/>
              </a:rPr>
              <a:t>, </a:t>
            </a:r>
            <a:r>
              <a:rPr lang="zh-CN" altLang="en-US" sz="2400" dirty="0">
                <a:latin typeface="Times New Roman" panose="02020603050405020304" pitchFamily="18" charset="0"/>
              </a:rPr>
              <a:t>则</a:t>
            </a:r>
            <a:endParaRPr lang="zh-CN" altLang="en-US" sz="2400" dirty="0">
              <a:latin typeface="Times New Roman" panose="02020603050405020304" pitchFamily="18" charset="0"/>
            </a:endParaRPr>
          </a:p>
          <a:p>
            <a:pPr marL="504190" eaLnBrk="1" hangingPunct="1">
              <a:lnSpc>
                <a:spcPct val="130000"/>
              </a:lnSpc>
            </a:pPr>
            <a:r>
              <a:rPr lang="en-US" altLang="zh-CN" sz="2400" dirty="0">
                <a:latin typeface="Times New Roman" panose="02020603050405020304" pitchFamily="18" charset="0"/>
              </a:rPr>
              <a:t>1)  </a:t>
            </a:r>
            <a:r>
              <a:rPr lang="en-US" altLang="zh-CN" sz="2400" i="1" dirty="0" err="1">
                <a:latin typeface="Times New Roman" panose="02020603050405020304" pitchFamily="18" charset="0"/>
              </a:rPr>
              <a:t>M</a:t>
            </a:r>
            <a:r>
              <a:rPr lang="en-US" altLang="zh-CN" sz="2400" i="1" baseline="-25000" dirty="0" err="1">
                <a:latin typeface="Times New Roman" panose="02020603050405020304" pitchFamily="18" charset="0"/>
              </a:rPr>
              <a:t>r</a:t>
            </a:r>
            <a:r>
              <a:rPr lang="en-US" altLang="zh-CN" sz="2400" i="1" baseline="-25000" dirty="0">
                <a:latin typeface="Times New Roman" panose="02020603050405020304" pitchFamily="18" charset="0"/>
              </a:rPr>
              <a:t> </a:t>
            </a:r>
            <a:r>
              <a:rPr lang="en-US" altLang="zh-CN" sz="2400" dirty="0">
                <a:latin typeface="Times New Roman" panose="02020603050405020304" pitchFamily="18" charset="0"/>
              </a:rPr>
              <a:t>= </a:t>
            </a:r>
            <a:r>
              <a:rPr lang="en-US" altLang="zh-CN" sz="2400" i="1" dirty="0">
                <a:latin typeface="Times New Roman" panose="02020603050405020304" pitchFamily="18" charset="0"/>
              </a:rPr>
              <a:t>M </a:t>
            </a:r>
            <a:r>
              <a:rPr lang="en-US" altLang="zh-CN" sz="2400" dirty="0">
                <a:latin typeface="Times New Roman" panose="02020603050405020304" pitchFamily="18" charset="0"/>
              </a:rPr>
              <a:t>+ </a:t>
            </a:r>
            <a:r>
              <a:rPr lang="en-US" altLang="zh-CN" sz="2400" i="1" dirty="0">
                <a:latin typeface="Times New Roman" panose="02020603050405020304" pitchFamily="18" charset="0"/>
              </a:rPr>
              <a:t>E    </a:t>
            </a:r>
            <a:endParaRPr lang="en-US" altLang="zh-CN" sz="2400" i="1" dirty="0">
              <a:latin typeface="Times New Roman" panose="02020603050405020304" pitchFamily="18" charset="0"/>
            </a:endParaRPr>
          </a:p>
          <a:p>
            <a:pPr marL="504190" eaLnBrk="1" hangingPunct="1">
              <a:lnSpc>
                <a:spcPct val="130000"/>
              </a:lnSpc>
            </a:pPr>
            <a:r>
              <a:rPr lang="en-US" altLang="zh-CN" sz="2400" dirty="0">
                <a:latin typeface="Times New Roman" panose="02020603050405020304" pitchFamily="18" charset="0"/>
              </a:rPr>
              <a:t>2)  </a:t>
            </a:r>
            <a:r>
              <a:rPr lang="en-US" altLang="zh-CN" sz="2400" i="1" dirty="0" err="1">
                <a:latin typeface="Times New Roman" panose="02020603050405020304" pitchFamily="18" charset="0"/>
              </a:rPr>
              <a:t>M</a:t>
            </a:r>
            <a:r>
              <a:rPr lang="en-US" altLang="zh-CN" sz="2400" i="1" baseline="-25000" dirty="0" err="1">
                <a:latin typeface="Times New Roman" panose="02020603050405020304" pitchFamily="18" charset="0"/>
              </a:rPr>
              <a:t>s</a:t>
            </a:r>
            <a:r>
              <a:rPr lang="en-US" altLang="zh-CN" sz="2400" i="1" baseline="-25000" dirty="0">
                <a:latin typeface="Times New Roman" panose="02020603050405020304" pitchFamily="18" charset="0"/>
              </a:rPr>
              <a:t> </a:t>
            </a:r>
            <a:r>
              <a:rPr lang="en-US" altLang="zh-CN" sz="2400" dirty="0">
                <a:latin typeface="Times New Roman" panose="02020603050405020304" pitchFamily="18" charset="0"/>
              </a:rPr>
              <a:t>= </a:t>
            </a:r>
            <a:r>
              <a:rPr lang="en-US" altLang="zh-CN" sz="2400" i="1" dirty="0">
                <a:latin typeface="Times New Roman" panose="02020603050405020304" pitchFamily="18" charset="0"/>
              </a:rPr>
              <a:t>M </a:t>
            </a:r>
            <a:r>
              <a:rPr lang="en-US" altLang="zh-CN" sz="2400" dirty="0">
                <a:latin typeface="Times New Roman" panose="02020603050405020304" pitchFamily="18" charset="0"/>
              </a:rPr>
              <a:t>+ </a:t>
            </a:r>
            <a:r>
              <a:rPr lang="en-US" altLang="zh-CN" sz="2400" i="1" dirty="0">
                <a:latin typeface="Times New Roman" panose="02020603050405020304" pitchFamily="18" charset="0"/>
              </a:rPr>
              <a:t>M</a:t>
            </a:r>
            <a:r>
              <a:rPr lang="en-US" altLang="zh-CN" sz="2400" baseline="30000" dirty="0">
                <a:latin typeface="Times New Roman" panose="02020603050405020304" pitchFamily="18" charset="0"/>
              </a:rPr>
              <a:t>T</a:t>
            </a:r>
            <a:endParaRPr lang="en-US" altLang="zh-CN" sz="2400" baseline="30000" dirty="0">
              <a:latin typeface="Times New Roman" panose="02020603050405020304" pitchFamily="18" charset="0"/>
            </a:endParaRPr>
          </a:p>
          <a:p>
            <a:pPr marL="504190" eaLnBrk="1" hangingPunct="1">
              <a:lnSpc>
                <a:spcPct val="130000"/>
              </a:lnSpc>
              <a:spcAft>
                <a:spcPct val="40000"/>
              </a:spcAft>
            </a:pPr>
            <a:r>
              <a:rPr lang="en-US" altLang="zh-CN" sz="2400" dirty="0">
                <a:latin typeface="Times New Roman" panose="02020603050405020304" pitchFamily="18" charset="0"/>
              </a:rPr>
              <a:t>3)  </a:t>
            </a:r>
            <a:r>
              <a:rPr lang="en-US" altLang="zh-CN" sz="2400" i="1" dirty="0">
                <a:latin typeface="Times New Roman" panose="02020603050405020304" pitchFamily="18" charset="0"/>
              </a:rPr>
              <a:t>M</a:t>
            </a:r>
            <a:r>
              <a:rPr lang="en-US" altLang="zh-CN" sz="2400" i="1" baseline="-25000" dirty="0">
                <a:latin typeface="Times New Roman" panose="02020603050405020304" pitchFamily="18" charset="0"/>
              </a:rPr>
              <a:t>t </a:t>
            </a:r>
            <a:r>
              <a:rPr lang="en-US" altLang="zh-CN" sz="2400" dirty="0">
                <a:latin typeface="Times New Roman" panose="02020603050405020304" pitchFamily="18" charset="0"/>
              </a:rPr>
              <a:t>= </a:t>
            </a:r>
            <a:r>
              <a:rPr lang="en-US" altLang="zh-CN" sz="2400" i="1" dirty="0">
                <a:latin typeface="Times New Roman" panose="02020603050405020304" pitchFamily="18" charset="0"/>
              </a:rPr>
              <a:t>M </a:t>
            </a:r>
            <a:r>
              <a:rPr lang="en-US" altLang="zh-CN" sz="2400" dirty="0">
                <a:latin typeface="Times New Roman" panose="02020603050405020304" pitchFamily="18" charset="0"/>
              </a:rPr>
              <a:t>+ </a:t>
            </a:r>
            <a:r>
              <a:rPr lang="en-US" altLang="zh-CN" sz="2400" i="1" dirty="0">
                <a:latin typeface="Times New Roman" panose="02020603050405020304" pitchFamily="18" charset="0"/>
              </a:rPr>
              <a:t>M</a:t>
            </a:r>
            <a:r>
              <a:rPr lang="en-US" altLang="zh-CN" sz="2400" baseline="30000" dirty="0">
                <a:latin typeface="Times New Roman" panose="02020603050405020304" pitchFamily="18" charset="0"/>
              </a:rPr>
              <a:t>2 </a:t>
            </a:r>
            <a:r>
              <a:rPr lang="en-US" altLang="zh-CN" sz="2400" dirty="0">
                <a:latin typeface="Times New Roman" panose="02020603050405020304" pitchFamily="18" charset="0"/>
              </a:rPr>
              <a:t>+ </a:t>
            </a:r>
            <a:r>
              <a:rPr lang="en-US" altLang="zh-CN" sz="2400" i="1" dirty="0">
                <a:latin typeface="Times New Roman" panose="02020603050405020304" pitchFamily="18" charset="0"/>
              </a:rPr>
              <a:t>M</a:t>
            </a:r>
            <a:r>
              <a:rPr lang="en-US" altLang="zh-CN" sz="2400" baseline="30000" dirty="0">
                <a:latin typeface="Times New Roman" panose="02020603050405020304" pitchFamily="18" charset="0"/>
              </a:rPr>
              <a:t>3 </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eaLnBrk="1" hangingPunct="1">
              <a:lnSpc>
                <a:spcPct val="130000"/>
              </a:lnSpc>
              <a:spcBef>
                <a:spcPts val="300"/>
              </a:spcBef>
            </a:pPr>
            <a:r>
              <a:rPr lang="zh-CN" altLang="en-US" sz="2400" dirty="0">
                <a:latin typeface="Times New Roman" panose="02020603050405020304" pitchFamily="18" charset="0"/>
              </a:rPr>
              <a:t>     上式中：</a:t>
            </a:r>
            <a:endParaRPr lang="en-US" altLang="zh-CN" sz="2400" dirty="0">
              <a:latin typeface="Times New Roman" panose="02020603050405020304" pitchFamily="18" charset="0"/>
            </a:endParaRPr>
          </a:p>
          <a:p>
            <a:pPr marL="1005840" lvl="1" indent="-457200" eaLnBrk="1" hangingPunct="1">
              <a:lnSpc>
                <a:spcPct val="130000"/>
              </a:lnSpc>
              <a:buFont typeface="Wingdings" panose="05000000000000000000" pitchFamily="2" charset="2"/>
              <a:buChar char="l"/>
            </a:pPr>
            <a:r>
              <a:rPr lang="en-US" altLang="zh-CN" sz="2400" i="1" dirty="0">
                <a:latin typeface="Times New Roman" panose="02020603050405020304" pitchFamily="18" charset="0"/>
              </a:rPr>
              <a:t>E </a:t>
            </a:r>
            <a:r>
              <a:rPr lang="zh-CN" altLang="en-US" sz="2400" dirty="0">
                <a:latin typeface="Times New Roman" panose="02020603050405020304" pitchFamily="18" charset="0"/>
              </a:rPr>
              <a:t>是和 </a:t>
            </a:r>
            <a:r>
              <a:rPr lang="en-US" altLang="zh-CN" sz="2400" i="1" dirty="0">
                <a:latin typeface="Times New Roman" panose="02020603050405020304" pitchFamily="18" charset="0"/>
              </a:rPr>
              <a:t>M </a:t>
            </a:r>
            <a:r>
              <a:rPr lang="zh-CN" altLang="en-US" sz="2400" dirty="0">
                <a:latin typeface="Times New Roman" panose="02020603050405020304" pitchFamily="18" charset="0"/>
              </a:rPr>
              <a:t>同阶的单位矩阵</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marL="1005840" lvl="1" indent="-457200" eaLnBrk="1" hangingPunct="1">
              <a:lnSpc>
                <a:spcPct val="130000"/>
              </a:lnSpc>
              <a:buFont typeface="Wingdings" panose="05000000000000000000" pitchFamily="2" charset="2"/>
              <a:buChar char="l"/>
            </a:pPr>
            <a:r>
              <a:rPr lang="en-US" altLang="zh-CN" sz="2400" i="1" dirty="0">
                <a:latin typeface="Times New Roman" panose="02020603050405020304" pitchFamily="18" charset="0"/>
              </a:rPr>
              <a:t>M</a:t>
            </a:r>
            <a:r>
              <a:rPr lang="en-US" altLang="zh-CN" sz="2400" baseline="30000" dirty="0">
                <a:latin typeface="Times New Roman" panose="02020603050405020304" pitchFamily="18" charset="0"/>
              </a:rPr>
              <a:t>T</a:t>
            </a:r>
            <a:r>
              <a:rPr lang="zh-CN" altLang="en-US" sz="2400" dirty="0">
                <a:latin typeface="Times New Roman" panose="02020603050405020304" pitchFamily="18" charset="0"/>
              </a:rPr>
              <a:t>是 </a:t>
            </a:r>
            <a:r>
              <a:rPr lang="en-US" altLang="zh-CN" sz="2400" i="1" dirty="0">
                <a:latin typeface="Times New Roman" panose="02020603050405020304" pitchFamily="18" charset="0"/>
              </a:rPr>
              <a:t>M </a:t>
            </a:r>
            <a:r>
              <a:rPr lang="zh-CN" altLang="en-US" sz="2400" dirty="0">
                <a:latin typeface="Times New Roman" panose="02020603050405020304" pitchFamily="18" charset="0"/>
              </a:rPr>
              <a:t>的转置矩阵</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marL="1005840" lvl="1" indent="-457200" eaLnBrk="1" hangingPunct="1">
              <a:lnSpc>
                <a:spcPct val="130000"/>
              </a:lnSpc>
              <a:buFont typeface="Wingdings" panose="05000000000000000000" pitchFamily="2" charset="2"/>
              <a:buChar char="l"/>
            </a:pPr>
            <a:r>
              <a:rPr lang="zh-CN" altLang="en-US" sz="2400" dirty="0">
                <a:latin typeface="Times New Roman" panose="02020603050405020304" pitchFamily="18" charset="0"/>
              </a:rPr>
              <a:t>矩阵的元素相加时使用逻辑加</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marL="457200" lvl="0" indent="-457200" eaLnBrk="1" hangingPunct="1">
              <a:lnSpc>
                <a:spcPct val="130000"/>
              </a:lnSpc>
              <a:buFont typeface="Wingdings" panose="05000000000000000000" pitchFamily="2" charset="2"/>
              <a:buChar char="n"/>
            </a:pPr>
            <a:r>
              <a:rPr lang="zh-CN" altLang="en-US" sz="2400" dirty="0">
                <a:latin typeface="Times New Roman" panose="02020603050405020304" pitchFamily="18" charset="0"/>
              </a:rPr>
              <a:t>传递闭包</a:t>
            </a:r>
            <a:r>
              <a:rPr lang="zh-CN" altLang="en-US" sz="2400" dirty="0">
                <a:solidFill>
                  <a:prstClr val="black"/>
                </a:solidFill>
                <a:latin typeface="Times New Roman" panose="02020603050405020304" pitchFamily="18" charset="0"/>
              </a:rPr>
              <a:t>：</a:t>
            </a:r>
            <a:r>
              <a:rPr lang="en-US" altLang="zh-CN" sz="2400" dirty="0" err="1">
                <a:solidFill>
                  <a:srgbClr val="0000FF"/>
                </a:solidFill>
                <a:latin typeface="Times New Roman" panose="02020603050405020304" pitchFamily="18" charset="0"/>
              </a:rPr>
              <a:t>Warshall</a:t>
            </a:r>
            <a:r>
              <a:rPr lang="zh-CN" altLang="en-US" sz="2400" dirty="0">
                <a:solidFill>
                  <a:srgbClr val="0000FF"/>
                </a:solidFill>
                <a:latin typeface="Times New Roman" panose="02020603050405020304" pitchFamily="18" charset="0"/>
              </a:rPr>
              <a:t>算法</a:t>
            </a:r>
            <a:endParaRPr lang="en-US" altLang="zh-CN" sz="2400" dirty="0">
              <a:solidFill>
                <a:srgbClr val="0000FF"/>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143000" y="1295400"/>
            <a:ext cx="7467600" cy="4343400"/>
          </a:xfrm>
        </p:spPr>
        <p:txBody>
          <a:bodyPr/>
          <a:lstStyle/>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Relations and Functions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Properties of Relations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Reflexive Relations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Symmetric and Antisymmetric Relations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Transitive Relations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Combining Relations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199" y="164495"/>
            <a:ext cx="8229600" cy="908050"/>
          </a:xfrm>
        </p:spPr>
        <p:txBody>
          <a:bodyPr/>
          <a:lstStyle/>
          <a:p>
            <a:pPr eaLnBrk="1" hangingPunct="1">
              <a:defRPr/>
            </a:pPr>
            <a:r>
              <a:rPr lang="en-US" altLang="zh-CN" sz="40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Closures of Relations</a:t>
            </a:r>
            <a:endParaRPr lang="en-US" altLang="zh-CN" sz="40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endParaRPr>
          </a:p>
        </p:txBody>
      </p:sp>
      <p:sp>
        <p:nvSpPr>
          <p:cNvPr id="6" name="内容占位符 5"/>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5" name="文本框 4"/>
          <p:cNvSpPr txBox="1"/>
          <p:nvPr/>
        </p:nvSpPr>
        <p:spPr>
          <a:xfrm>
            <a:off x="679076" y="1219200"/>
            <a:ext cx="8458200" cy="4842031"/>
          </a:xfrm>
          <a:prstGeom prst="rect">
            <a:avLst/>
          </a:prstGeom>
          <a:noFill/>
        </p:spPr>
        <p:txBody>
          <a:bodyPr wrap="square">
            <a:spAutoFit/>
          </a:bodyPr>
          <a:lstStyle/>
          <a:p>
            <a:pPr marL="457200" indent="-457200">
              <a:lnSpc>
                <a:spcPct val="130000"/>
              </a:lnSpc>
              <a:buFont typeface="Wingdings" panose="05000000000000000000" pitchFamily="2" charset="2"/>
              <a:buChar char="p"/>
            </a:pPr>
            <a:r>
              <a:rPr lang="zh-CN" altLang="en-US" sz="2400" dirty="0">
                <a:solidFill>
                  <a:srgbClr val="C00000"/>
                </a:solidFill>
                <a:latin typeface="Times New Roman" panose="02020603050405020304" pitchFamily="18" charset="0"/>
              </a:rPr>
              <a:t>关系图</a:t>
            </a:r>
            <a:endParaRPr lang="en-US" altLang="zh-CN" sz="2400" dirty="0">
              <a:solidFill>
                <a:srgbClr val="C00000"/>
              </a:solidFill>
              <a:latin typeface="Times New Roman" panose="02020603050405020304" pitchFamily="18" charset="0"/>
            </a:endParaRPr>
          </a:p>
          <a:p>
            <a:pPr marL="457200" indent="-457200">
              <a:lnSpc>
                <a:spcPct val="130000"/>
              </a:lnSpc>
              <a:buFont typeface="Wingdings" panose="05000000000000000000" pitchFamily="2" charset="2"/>
              <a:buChar char="n"/>
            </a:pPr>
            <a:r>
              <a:rPr lang="zh-CN" altLang="en-US" sz="2400" dirty="0">
                <a:latin typeface="Times New Roman" panose="02020603050405020304" pitchFamily="18" charset="0"/>
              </a:rPr>
              <a:t>关系 </a:t>
            </a:r>
            <a:r>
              <a:rPr lang="en-US" altLang="zh-CN" sz="2400" i="1" dirty="0">
                <a:solidFill>
                  <a:srgbClr val="0000FF"/>
                </a:solidFill>
                <a:latin typeface="Times New Roman" panose="02020603050405020304" pitchFamily="18" charset="0"/>
              </a:rPr>
              <a:t>R</a:t>
            </a:r>
            <a:r>
              <a:rPr lang="en-US" altLang="zh-CN" sz="2400" dirty="0">
                <a:solidFill>
                  <a:srgbClr val="0000FF"/>
                </a:solidFill>
                <a:latin typeface="Times New Roman" panose="02020603050405020304" pitchFamily="18" charset="0"/>
              </a:rPr>
              <a:t>, </a:t>
            </a:r>
            <a:r>
              <a:rPr lang="en-US" altLang="zh-CN" sz="2400" i="1" dirty="0">
                <a:solidFill>
                  <a:srgbClr val="0000FF"/>
                </a:solidFill>
                <a:latin typeface="Times New Roman" panose="02020603050405020304" pitchFamily="18" charset="0"/>
              </a:rPr>
              <a:t>r</a:t>
            </a:r>
            <a:r>
              <a:rPr lang="en-US" altLang="zh-CN" sz="2400" dirty="0">
                <a:solidFill>
                  <a:srgbClr val="0000FF"/>
                </a:solidFill>
                <a:latin typeface="Times New Roman" panose="02020603050405020304" pitchFamily="18" charset="0"/>
              </a:rPr>
              <a:t>(</a:t>
            </a:r>
            <a:r>
              <a:rPr lang="en-US" altLang="zh-CN" sz="2400" i="1" dirty="0">
                <a:solidFill>
                  <a:srgbClr val="0000FF"/>
                </a:solidFill>
                <a:latin typeface="Times New Roman" panose="02020603050405020304" pitchFamily="18" charset="0"/>
              </a:rPr>
              <a:t>R</a:t>
            </a:r>
            <a:r>
              <a:rPr lang="en-US" altLang="zh-CN" sz="2400" dirty="0">
                <a:solidFill>
                  <a:srgbClr val="0000FF"/>
                </a:solidFill>
                <a:latin typeface="Times New Roman" panose="02020603050405020304" pitchFamily="18" charset="0"/>
              </a:rPr>
              <a:t>), </a:t>
            </a:r>
            <a:r>
              <a:rPr lang="en-US" altLang="zh-CN" sz="2400" i="1" dirty="0">
                <a:solidFill>
                  <a:srgbClr val="0000FF"/>
                </a:solidFill>
                <a:latin typeface="Times New Roman" panose="02020603050405020304" pitchFamily="18" charset="0"/>
              </a:rPr>
              <a:t>s</a:t>
            </a:r>
            <a:r>
              <a:rPr lang="en-US" altLang="zh-CN" sz="2400" dirty="0">
                <a:solidFill>
                  <a:srgbClr val="0000FF"/>
                </a:solidFill>
                <a:latin typeface="Times New Roman" panose="02020603050405020304" pitchFamily="18" charset="0"/>
              </a:rPr>
              <a:t>(</a:t>
            </a:r>
            <a:r>
              <a:rPr lang="en-US" altLang="zh-CN" sz="2400" i="1" dirty="0">
                <a:solidFill>
                  <a:srgbClr val="0000FF"/>
                </a:solidFill>
                <a:latin typeface="Times New Roman" panose="02020603050405020304" pitchFamily="18" charset="0"/>
              </a:rPr>
              <a:t>R</a:t>
            </a:r>
            <a:r>
              <a:rPr lang="en-US" altLang="zh-CN" sz="2400" dirty="0">
                <a:solidFill>
                  <a:srgbClr val="0000FF"/>
                </a:solidFill>
                <a:latin typeface="Times New Roman" panose="02020603050405020304" pitchFamily="18" charset="0"/>
              </a:rPr>
              <a:t>), </a:t>
            </a:r>
            <a:r>
              <a:rPr lang="en-US" altLang="zh-CN" sz="2400" i="1" dirty="0">
                <a:solidFill>
                  <a:srgbClr val="0000FF"/>
                </a:solidFill>
                <a:latin typeface="Times New Roman" panose="02020603050405020304" pitchFamily="18" charset="0"/>
              </a:rPr>
              <a:t>t</a:t>
            </a:r>
            <a:r>
              <a:rPr lang="en-US" altLang="zh-CN" sz="2400" dirty="0">
                <a:solidFill>
                  <a:srgbClr val="0000FF"/>
                </a:solidFill>
                <a:latin typeface="Times New Roman" panose="02020603050405020304" pitchFamily="18" charset="0"/>
              </a:rPr>
              <a:t>(</a:t>
            </a:r>
            <a:r>
              <a:rPr lang="en-US" altLang="zh-CN" sz="2400" i="1" dirty="0">
                <a:solidFill>
                  <a:srgbClr val="0000FF"/>
                </a:solidFill>
                <a:latin typeface="Times New Roman" panose="02020603050405020304" pitchFamily="18" charset="0"/>
              </a:rPr>
              <a:t>R</a:t>
            </a:r>
            <a:r>
              <a:rPr lang="en-US" altLang="zh-CN" sz="2400" dirty="0">
                <a:solidFill>
                  <a:srgbClr val="0000FF"/>
                </a:solidFill>
                <a:latin typeface="Times New Roman" panose="02020603050405020304" pitchFamily="18" charset="0"/>
              </a:rPr>
              <a:t>)</a:t>
            </a:r>
            <a:r>
              <a:rPr lang="zh-CN" altLang="en-US" sz="2400" dirty="0">
                <a:latin typeface="Times New Roman" panose="02020603050405020304" pitchFamily="18" charset="0"/>
              </a:rPr>
              <a:t>的关系图记为</a:t>
            </a:r>
            <a:r>
              <a:rPr lang="en-US" altLang="zh-CN" sz="2400" i="1" dirty="0">
                <a:solidFill>
                  <a:srgbClr val="0000FF"/>
                </a:solidFill>
                <a:latin typeface="Times New Roman" panose="02020603050405020304" pitchFamily="18" charset="0"/>
              </a:rPr>
              <a:t>G</a:t>
            </a:r>
            <a:r>
              <a:rPr lang="en-US" altLang="zh-CN" sz="2400" dirty="0">
                <a:solidFill>
                  <a:srgbClr val="0000FF"/>
                </a:solidFill>
                <a:latin typeface="Times New Roman" panose="02020603050405020304" pitchFamily="18" charset="0"/>
              </a:rPr>
              <a:t>, </a:t>
            </a:r>
            <a:r>
              <a:rPr lang="en-US" altLang="zh-CN" sz="2400" i="1" dirty="0">
                <a:solidFill>
                  <a:srgbClr val="0000FF"/>
                </a:solidFill>
                <a:latin typeface="Times New Roman" panose="02020603050405020304" pitchFamily="18" charset="0"/>
              </a:rPr>
              <a:t>G</a:t>
            </a:r>
            <a:r>
              <a:rPr lang="en-US" altLang="zh-CN" sz="2400" i="1" baseline="-25000" dirty="0">
                <a:solidFill>
                  <a:srgbClr val="0000FF"/>
                </a:solidFill>
                <a:latin typeface="Times New Roman" panose="02020603050405020304" pitchFamily="18" charset="0"/>
              </a:rPr>
              <a:t>r</a:t>
            </a:r>
            <a:r>
              <a:rPr lang="en-US" altLang="zh-CN" sz="2400" dirty="0">
                <a:solidFill>
                  <a:srgbClr val="0000FF"/>
                </a:solidFill>
                <a:latin typeface="Times New Roman" panose="02020603050405020304" pitchFamily="18" charset="0"/>
              </a:rPr>
              <a:t>, </a:t>
            </a:r>
            <a:r>
              <a:rPr lang="en-US" altLang="zh-CN" sz="2400" i="1" dirty="0" err="1">
                <a:solidFill>
                  <a:srgbClr val="0000FF"/>
                </a:solidFill>
                <a:latin typeface="Times New Roman" panose="02020603050405020304" pitchFamily="18" charset="0"/>
              </a:rPr>
              <a:t>G</a:t>
            </a:r>
            <a:r>
              <a:rPr lang="en-US" altLang="zh-CN" sz="2400" i="1" baseline="-25000" dirty="0" err="1">
                <a:solidFill>
                  <a:srgbClr val="0000FF"/>
                </a:solidFill>
                <a:latin typeface="Times New Roman" panose="02020603050405020304" pitchFamily="18" charset="0"/>
              </a:rPr>
              <a:t>s</a:t>
            </a:r>
            <a:r>
              <a:rPr lang="en-US" altLang="zh-CN" sz="2400" dirty="0">
                <a:solidFill>
                  <a:srgbClr val="0000FF"/>
                </a:solidFill>
                <a:latin typeface="Times New Roman" panose="02020603050405020304" pitchFamily="18" charset="0"/>
              </a:rPr>
              <a:t>, </a:t>
            </a:r>
            <a:r>
              <a:rPr lang="en-US" altLang="zh-CN" sz="2400" i="1" dirty="0">
                <a:solidFill>
                  <a:srgbClr val="0000FF"/>
                </a:solidFill>
                <a:latin typeface="Times New Roman" panose="02020603050405020304" pitchFamily="18" charset="0"/>
              </a:rPr>
              <a:t>G</a:t>
            </a:r>
            <a:r>
              <a:rPr lang="en-US" altLang="zh-CN" sz="2400" i="1" baseline="-25000" dirty="0">
                <a:solidFill>
                  <a:srgbClr val="0000FF"/>
                </a:solidFill>
                <a:latin typeface="Times New Roman" panose="02020603050405020304" pitchFamily="18" charset="0"/>
              </a:rPr>
              <a:t>t  </a:t>
            </a:r>
            <a:r>
              <a:rPr lang="en-US" altLang="zh-CN" sz="2400" dirty="0">
                <a:latin typeface="Times New Roman" panose="02020603050405020304" pitchFamily="18" charset="0"/>
              </a:rPr>
              <a:t>, </a:t>
            </a:r>
            <a:r>
              <a:rPr lang="zh-CN" altLang="en-US" sz="2400" dirty="0">
                <a:latin typeface="Times New Roman" panose="02020603050405020304" pitchFamily="18" charset="0"/>
              </a:rPr>
              <a:t>则 </a:t>
            </a:r>
            <a:r>
              <a:rPr lang="en-US" altLang="zh-CN" sz="2400" i="1" dirty="0">
                <a:latin typeface="Times New Roman" panose="02020603050405020304" pitchFamily="18" charset="0"/>
              </a:rPr>
              <a:t>G</a:t>
            </a:r>
            <a:r>
              <a:rPr lang="en-US" altLang="zh-CN" sz="2400" i="1" baseline="-25000" dirty="0">
                <a:latin typeface="Times New Roman" panose="02020603050405020304" pitchFamily="18" charset="0"/>
              </a:rPr>
              <a:t>r </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nSpc>
                <a:spcPct val="130000"/>
              </a:lnSpc>
            </a:pPr>
            <a:r>
              <a:rPr lang="en-US" altLang="zh-CN" sz="2400" i="1" dirty="0">
                <a:latin typeface="Times New Roman" panose="02020603050405020304" pitchFamily="18" charset="0"/>
              </a:rPr>
              <a:t>      </a:t>
            </a:r>
            <a:r>
              <a:rPr lang="en-US" altLang="zh-CN" sz="2400" i="1" dirty="0" err="1">
                <a:latin typeface="Times New Roman" panose="02020603050405020304" pitchFamily="18" charset="0"/>
              </a:rPr>
              <a:t>G</a:t>
            </a:r>
            <a:r>
              <a:rPr lang="en-US" altLang="zh-CN" sz="2400" i="1" baseline="-25000" dirty="0" err="1">
                <a:latin typeface="Times New Roman" panose="02020603050405020304" pitchFamily="18" charset="0"/>
              </a:rPr>
              <a:t>s</a:t>
            </a:r>
            <a:r>
              <a:rPr lang="en-US" altLang="zh-CN" sz="2400" dirty="0">
                <a:latin typeface="Times New Roman" panose="02020603050405020304" pitchFamily="18" charset="0"/>
              </a:rPr>
              <a:t>, </a:t>
            </a:r>
            <a:r>
              <a:rPr lang="en-US" altLang="zh-CN" sz="2400" i="1" dirty="0">
                <a:latin typeface="Times New Roman" panose="02020603050405020304" pitchFamily="18" charset="0"/>
              </a:rPr>
              <a:t>G</a:t>
            </a:r>
            <a:r>
              <a:rPr lang="en-US" altLang="zh-CN" sz="2400" i="1" baseline="-25000" dirty="0">
                <a:latin typeface="Times New Roman" panose="02020603050405020304" pitchFamily="18" charset="0"/>
              </a:rPr>
              <a:t>t </a:t>
            </a:r>
            <a:r>
              <a:rPr lang="zh-CN" altLang="en-US" sz="2400" dirty="0">
                <a:latin typeface="Times New Roman" panose="02020603050405020304" pitchFamily="18" charset="0"/>
              </a:rPr>
              <a:t>的顶点集与 </a:t>
            </a:r>
            <a:r>
              <a:rPr lang="en-US" altLang="zh-CN" sz="2400" i="1" dirty="0">
                <a:latin typeface="Times New Roman" panose="02020603050405020304" pitchFamily="18" charset="0"/>
              </a:rPr>
              <a:t>G </a:t>
            </a:r>
            <a:r>
              <a:rPr lang="zh-CN" altLang="en-US" sz="2400" dirty="0">
                <a:latin typeface="Times New Roman" panose="02020603050405020304" pitchFamily="18" charset="0"/>
              </a:rPr>
              <a:t>的顶点集相等</a:t>
            </a:r>
            <a:r>
              <a:rPr lang="en-US" altLang="zh-CN" sz="2400" dirty="0">
                <a:latin typeface="Times New Roman" panose="02020603050405020304" pitchFamily="18" charset="0"/>
              </a:rPr>
              <a:t>. </a:t>
            </a:r>
            <a:r>
              <a:rPr lang="zh-CN" altLang="en-US" sz="2400" dirty="0">
                <a:latin typeface="Times New Roman" panose="02020603050405020304" pitchFamily="18" charset="0"/>
              </a:rPr>
              <a:t>除了</a:t>
            </a:r>
            <a:r>
              <a:rPr lang="en-US" altLang="zh-CN" sz="2400" i="1" dirty="0">
                <a:latin typeface="Times New Roman" panose="02020603050405020304" pitchFamily="18" charset="0"/>
              </a:rPr>
              <a:t>G </a:t>
            </a:r>
            <a:r>
              <a:rPr lang="zh-CN" altLang="en-US" sz="2400" dirty="0">
                <a:latin typeface="Times New Roman" panose="02020603050405020304" pitchFamily="18" charset="0"/>
              </a:rPr>
              <a:t>的边以外：</a:t>
            </a:r>
            <a:endParaRPr lang="en-US" altLang="zh-CN" sz="2400" dirty="0">
              <a:latin typeface="Times New Roman" panose="02020603050405020304" pitchFamily="18" charset="0"/>
            </a:endParaRPr>
          </a:p>
          <a:p>
            <a:pPr>
              <a:lnSpc>
                <a:spcPct val="130000"/>
              </a:lnSpc>
            </a:pPr>
            <a:r>
              <a:rPr lang="en-US" altLang="zh-CN" sz="2400" dirty="0">
                <a:latin typeface="Times New Roman" panose="02020603050405020304" pitchFamily="18" charset="0"/>
              </a:rPr>
              <a:t>      1) </a:t>
            </a:r>
            <a:r>
              <a:rPr lang="zh-CN" altLang="en-US" sz="2400" dirty="0">
                <a:latin typeface="Times New Roman" panose="02020603050405020304" pitchFamily="18" charset="0"/>
              </a:rPr>
              <a:t>考察 </a:t>
            </a:r>
            <a:r>
              <a:rPr lang="en-US" altLang="zh-CN" sz="2400" i="1" dirty="0">
                <a:latin typeface="Times New Roman" panose="02020603050405020304" pitchFamily="18" charset="0"/>
              </a:rPr>
              <a:t>G </a:t>
            </a:r>
            <a:r>
              <a:rPr lang="zh-CN" altLang="en-US" sz="2400" dirty="0">
                <a:latin typeface="Times New Roman" panose="02020603050405020304" pitchFamily="18" charset="0"/>
              </a:rPr>
              <a:t>的每个顶点</a:t>
            </a:r>
            <a:r>
              <a:rPr lang="en-US" altLang="zh-CN" sz="2400" dirty="0">
                <a:latin typeface="Times New Roman" panose="02020603050405020304" pitchFamily="18" charset="0"/>
              </a:rPr>
              <a:t>, </a:t>
            </a:r>
            <a:r>
              <a:rPr lang="zh-CN" altLang="en-US" sz="2400" dirty="0">
                <a:latin typeface="Times New Roman" panose="02020603050405020304" pitchFamily="18" charset="0"/>
              </a:rPr>
              <a:t>如果没有环就加上一个环，最终  </a:t>
            </a:r>
            <a:endParaRPr lang="en-US" altLang="zh-CN" sz="2400" dirty="0">
              <a:latin typeface="Times New Roman" panose="02020603050405020304" pitchFamily="18" charset="0"/>
            </a:endParaRPr>
          </a:p>
          <a:p>
            <a:pPr marL="504190" eaLnBrk="1" hangingPunct="1">
              <a:lnSpc>
                <a:spcPct val="130000"/>
              </a:lnSpc>
            </a:pPr>
            <a:r>
              <a:rPr lang="en-US" altLang="zh-CN" sz="2400" dirty="0">
                <a:latin typeface="Times New Roman" panose="02020603050405020304" pitchFamily="18" charset="0"/>
              </a:rPr>
              <a:t>    </a:t>
            </a:r>
            <a:r>
              <a:rPr lang="zh-CN" altLang="en-US" sz="2400" dirty="0">
                <a:latin typeface="Times New Roman" panose="02020603050405020304" pitchFamily="18" charset="0"/>
              </a:rPr>
              <a:t>得到 </a:t>
            </a:r>
            <a:r>
              <a:rPr lang="en-US" altLang="zh-CN" sz="2400" i="1" dirty="0">
                <a:latin typeface="Times New Roman" panose="02020603050405020304" pitchFamily="18" charset="0"/>
              </a:rPr>
              <a:t>G</a:t>
            </a:r>
            <a:r>
              <a:rPr lang="en-US" altLang="zh-CN" sz="2400" i="1" baseline="-25000" dirty="0">
                <a:latin typeface="Times New Roman" panose="02020603050405020304" pitchFamily="18" charset="0"/>
              </a:rPr>
              <a:t>r </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marL="504190" eaLnBrk="1" hangingPunct="1">
              <a:lnSpc>
                <a:spcPct val="130000"/>
              </a:lnSpc>
            </a:pPr>
            <a:r>
              <a:rPr lang="en-US" altLang="zh-CN" sz="2400" dirty="0">
                <a:latin typeface="Times New Roman" panose="02020603050405020304" pitchFamily="18" charset="0"/>
              </a:rPr>
              <a:t>2) </a:t>
            </a:r>
            <a:r>
              <a:rPr lang="zh-CN" altLang="en-US" sz="2400" dirty="0">
                <a:latin typeface="Times New Roman" panose="02020603050405020304" pitchFamily="18" charset="0"/>
              </a:rPr>
              <a:t>考察</a:t>
            </a:r>
            <a:r>
              <a:rPr lang="en-US" altLang="zh-CN" sz="2400" i="1" dirty="0">
                <a:latin typeface="Times New Roman" panose="02020603050405020304" pitchFamily="18" charset="0"/>
              </a:rPr>
              <a:t>G</a:t>
            </a:r>
            <a:r>
              <a:rPr lang="zh-CN" altLang="en-US" sz="2400" dirty="0">
                <a:latin typeface="Times New Roman" panose="02020603050405020304" pitchFamily="18" charset="0"/>
              </a:rPr>
              <a:t>的每条边</a:t>
            </a:r>
            <a:r>
              <a:rPr lang="en-US" altLang="zh-CN" sz="2400" dirty="0">
                <a:latin typeface="Times New Roman" panose="02020603050405020304" pitchFamily="18" charset="0"/>
              </a:rPr>
              <a:t>, </a:t>
            </a:r>
            <a:r>
              <a:rPr lang="zh-CN" altLang="en-US" sz="2400" dirty="0">
                <a:latin typeface="Times New Roman" panose="02020603050405020304" pitchFamily="18" charset="0"/>
              </a:rPr>
              <a:t>如果有一条 </a:t>
            </a: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i </a:t>
            </a:r>
            <a:r>
              <a:rPr lang="zh-CN" altLang="en-US" sz="2400" dirty="0">
                <a:latin typeface="Times New Roman" panose="02020603050405020304" pitchFamily="18" charset="0"/>
              </a:rPr>
              <a:t>到 </a:t>
            </a:r>
            <a:r>
              <a:rPr lang="en-US" altLang="zh-CN" sz="2400" i="1" dirty="0" err="1">
                <a:latin typeface="Times New Roman" panose="02020603050405020304" pitchFamily="18" charset="0"/>
              </a:rPr>
              <a:t>x</a:t>
            </a:r>
            <a:r>
              <a:rPr lang="en-US" altLang="zh-CN" sz="2400" i="1" baseline="-25000" dirty="0" err="1">
                <a:latin typeface="Times New Roman" panose="02020603050405020304" pitchFamily="18" charset="0"/>
              </a:rPr>
              <a:t>j</a:t>
            </a:r>
            <a:r>
              <a:rPr lang="en-US" altLang="zh-CN" sz="2400" i="1" baseline="-25000" dirty="0">
                <a:latin typeface="Times New Roman" panose="02020603050405020304" pitchFamily="18" charset="0"/>
              </a:rPr>
              <a:t> </a:t>
            </a:r>
            <a:r>
              <a:rPr lang="zh-CN" altLang="en-US" sz="2400" dirty="0">
                <a:latin typeface="Times New Roman" panose="02020603050405020304" pitchFamily="18" charset="0"/>
              </a:rPr>
              <a:t>的单向边</a:t>
            </a:r>
            <a:r>
              <a:rPr lang="en-US" altLang="zh-CN" sz="2400" dirty="0">
                <a:latin typeface="Times New Roman" panose="02020603050405020304" pitchFamily="18" charset="0"/>
              </a:rPr>
              <a:t>, </a:t>
            </a:r>
            <a:r>
              <a:rPr lang="zh-CN" altLang="en-US" sz="2400" dirty="0">
                <a:latin typeface="Times New Roman" panose="02020603050405020304" pitchFamily="18" charset="0"/>
              </a:rPr>
              <a:t>且</a:t>
            </a:r>
            <a:r>
              <a:rPr lang="en-US" altLang="zh-CN" sz="2400" i="1" dirty="0" err="1">
                <a:latin typeface="Times New Roman" panose="02020603050405020304" pitchFamily="18" charset="0"/>
              </a:rPr>
              <a:t>i</a:t>
            </a:r>
            <a:r>
              <a:rPr lang="en-US" altLang="zh-CN" sz="2400" i="1" dirty="0">
                <a:latin typeface="Times New Roman" panose="02020603050405020304" pitchFamily="18" charset="0"/>
              </a:rPr>
              <a:t> </a:t>
            </a:r>
            <a:r>
              <a:rPr lang="en-US" altLang="zh-CN" sz="2400" dirty="0">
                <a:latin typeface="Times New Roman" panose="02020603050405020304" pitchFamily="18" charset="0"/>
              </a:rPr>
              <a:t>≠ </a:t>
            </a:r>
            <a:r>
              <a:rPr lang="en-US" altLang="zh-CN" sz="2400" i="1" dirty="0">
                <a:latin typeface="Times New Roman" panose="02020603050405020304" pitchFamily="18" charset="0"/>
              </a:rPr>
              <a:t>j</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marL="504190" eaLnBrk="1" hangingPunct="1">
              <a:lnSpc>
                <a:spcPct val="130000"/>
              </a:lnSpc>
            </a:pPr>
            <a:r>
              <a:rPr lang="en-US" altLang="zh-CN" sz="2400" dirty="0">
                <a:latin typeface="Times New Roman" panose="02020603050405020304" pitchFamily="18" charset="0"/>
              </a:rPr>
              <a:t>    </a:t>
            </a:r>
            <a:r>
              <a:rPr lang="zh-CN" altLang="en-US" sz="2400" dirty="0">
                <a:latin typeface="Times New Roman" panose="02020603050405020304" pitchFamily="18" charset="0"/>
              </a:rPr>
              <a:t>则在 </a:t>
            </a:r>
            <a:r>
              <a:rPr lang="en-US" altLang="zh-CN" sz="2400" i="1" dirty="0">
                <a:latin typeface="Times New Roman" panose="02020603050405020304" pitchFamily="18" charset="0"/>
              </a:rPr>
              <a:t>G </a:t>
            </a:r>
            <a:r>
              <a:rPr lang="zh-CN" altLang="en-US" sz="2400" dirty="0">
                <a:latin typeface="Times New Roman" panose="02020603050405020304" pitchFamily="18" charset="0"/>
              </a:rPr>
              <a:t>中加一条 </a:t>
            </a:r>
            <a:r>
              <a:rPr lang="en-US" altLang="zh-CN" sz="2400" i="1" dirty="0" err="1">
                <a:latin typeface="Times New Roman" panose="02020603050405020304" pitchFamily="18" charset="0"/>
              </a:rPr>
              <a:t>x</a:t>
            </a:r>
            <a:r>
              <a:rPr lang="en-US" altLang="zh-CN" sz="2400" i="1" baseline="-25000" dirty="0" err="1">
                <a:latin typeface="Times New Roman" panose="02020603050405020304" pitchFamily="18" charset="0"/>
              </a:rPr>
              <a:t>j</a:t>
            </a:r>
            <a:r>
              <a:rPr lang="en-US" altLang="zh-CN" sz="2400" i="1" baseline="-25000" dirty="0">
                <a:latin typeface="Times New Roman" panose="02020603050405020304" pitchFamily="18" charset="0"/>
              </a:rPr>
              <a:t> </a:t>
            </a:r>
            <a:r>
              <a:rPr lang="zh-CN" altLang="en-US" sz="2400" dirty="0">
                <a:latin typeface="Times New Roman" panose="02020603050405020304" pitchFamily="18" charset="0"/>
              </a:rPr>
              <a:t>到 </a:t>
            </a: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i </a:t>
            </a:r>
            <a:r>
              <a:rPr lang="zh-CN" altLang="en-US" sz="2400" dirty="0">
                <a:latin typeface="Times New Roman" panose="02020603050405020304" pitchFamily="18" charset="0"/>
              </a:rPr>
              <a:t>的反方向边，最终得到</a:t>
            </a:r>
            <a:r>
              <a:rPr lang="en-US" altLang="zh-CN" sz="2400" i="1" dirty="0" err="1">
                <a:latin typeface="Times New Roman" panose="02020603050405020304" pitchFamily="18" charset="0"/>
              </a:rPr>
              <a:t>G</a:t>
            </a:r>
            <a:r>
              <a:rPr lang="en-US" altLang="zh-CN" sz="2400" i="1" baseline="-25000" dirty="0" err="1">
                <a:latin typeface="Times New Roman" panose="02020603050405020304" pitchFamily="18" charset="0"/>
              </a:rPr>
              <a:t>s</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marL="504190" eaLnBrk="1" hangingPunct="1">
              <a:lnSpc>
                <a:spcPct val="130000"/>
              </a:lnSpc>
            </a:pPr>
            <a:r>
              <a:rPr lang="en-US" altLang="zh-CN" sz="2400" dirty="0">
                <a:latin typeface="Times New Roman" panose="02020603050405020304" pitchFamily="18" charset="0"/>
              </a:rPr>
              <a:t>3)</a:t>
            </a:r>
            <a:r>
              <a:rPr lang="zh-CN" altLang="en-US" sz="2400" dirty="0">
                <a:latin typeface="Times New Roman" panose="02020603050405020304" pitchFamily="18" charset="0"/>
              </a:rPr>
              <a:t>考察</a:t>
            </a:r>
            <a:r>
              <a:rPr lang="en-US" altLang="zh-CN" sz="2400" i="1" dirty="0">
                <a:latin typeface="Times New Roman" panose="02020603050405020304" pitchFamily="18" charset="0"/>
              </a:rPr>
              <a:t>G</a:t>
            </a:r>
            <a:r>
              <a:rPr lang="zh-CN" altLang="en-US" sz="2400" dirty="0">
                <a:latin typeface="Times New Roman" panose="02020603050405020304" pitchFamily="18" charset="0"/>
              </a:rPr>
              <a:t>的每个顶点 </a:t>
            </a: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i</a:t>
            </a:r>
            <a:r>
              <a:rPr lang="en-US" altLang="zh-CN" sz="2400" dirty="0">
                <a:latin typeface="Times New Roman" panose="02020603050405020304" pitchFamily="18" charset="0"/>
              </a:rPr>
              <a:t>, </a:t>
            </a:r>
            <a:r>
              <a:rPr lang="zh-CN" altLang="en-US" sz="2400" dirty="0">
                <a:latin typeface="Times New Roman" panose="02020603050405020304" pitchFamily="18" charset="0"/>
              </a:rPr>
              <a:t>找从 </a:t>
            </a: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i </a:t>
            </a:r>
            <a:r>
              <a:rPr lang="zh-CN" altLang="en-US" sz="2400" dirty="0">
                <a:latin typeface="Times New Roman" panose="02020603050405020304" pitchFamily="18" charset="0"/>
              </a:rPr>
              <a:t>出发的每一条路径</a:t>
            </a:r>
            <a:r>
              <a:rPr lang="en-US" altLang="zh-CN" sz="2400" dirty="0">
                <a:latin typeface="Times New Roman" panose="02020603050405020304" pitchFamily="18" charset="0"/>
              </a:rPr>
              <a:t>, </a:t>
            </a:r>
            <a:r>
              <a:rPr lang="zh-CN" altLang="en-US" sz="2400" dirty="0">
                <a:latin typeface="Times New Roman" panose="02020603050405020304" pitchFamily="18" charset="0"/>
              </a:rPr>
              <a:t>如果</a:t>
            </a:r>
            <a:endParaRPr lang="en-US" altLang="zh-CN" sz="2400" dirty="0">
              <a:latin typeface="Times New Roman" panose="02020603050405020304" pitchFamily="18" charset="0"/>
            </a:endParaRPr>
          </a:p>
          <a:p>
            <a:pPr marL="504190" eaLnBrk="1" hangingPunct="1">
              <a:lnSpc>
                <a:spcPct val="130000"/>
              </a:lnSpc>
            </a:pPr>
            <a:r>
              <a:rPr lang="zh-CN" altLang="en-US" sz="2400" dirty="0">
                <a:latin typeface="Times New Roman" panose="02020603050405020304" pitchFamily="18" charset="0"/>
              </a:rPr>
              <a:t>    从 </a:t>
            </a: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i </a:t>
            </a:r>
            <a:r>
              <a:rPr lang="zh-CN" altLang="en-US" sz="2400" dirty="0">
                <a:latin typeface="Times New Roman" panose="02020603050405020304" pitchFamily="18" charset="0"/>
              </a:rPr>
              <a:t>到路径中任何结点 </a:t>
            </a:r>
            <a:r>
              <a:rPr lang="en-US" altLang="zh-CN" sz="2400" i="1" dirty="0" err="1">
                <a:latin typeface="Times New Roman" panose="02020603050405020304" pitchFamily="18" charset="0"/>
              </a:rPr>
              <a:t>x</a:t>
            </a:r>
            <a:r>
              <a:rPr lang="en-US" altLang="zh-CN" sz="2400" i="1" baseline="-25000" dirty="0" err="1">
                <a:latin typeface="Times New Roman" panose="02020603050405020304" pitchFamily="18" charset="0"/>
              </a:rPr>
              <a:t>j</a:t>
            </a:r>
            <a:r>
              <a:rPr lang="en-US" altLang="zh-CN" sz="2400" i="1" baseline="-25000" dirty="0">
                <a:latin typeface="Times New Roman" panose="02020603050405020304" pitchFamily="18" charset="0"/>
              </a:rPr>
              <a:t> </a:t>
            </a:r>
            <a:r>
              <a:rPr lang="zh-CN" altLang="en-US" sz="2400" dirty="0">
                <a:latin typeface="Times New Roman" panose="02020603050405020304" pitchFamily="18" charset="0"/>
              </a:rPr>
              <a:t>没有边，就加上这条边</a:t>
            </a:r>
            <a:r>
              <a:rPr lang="en-US" altLang="zh-CN" sz="2400" dirty="0">
                <a:latin typeface="Times New Roman" panose="02020603050405020304" pitchFamily="18" charset="0"/>
              </a:rPr>
              <a:t>.</a:t>
            </a:r>
            <a:r>
              <a:rPr lang="zh-CN" altLang="en-US" sz="2400" dirty="0">
                <a:latin typeface="Times New Roman" panose="02020603050405020304" pitchFamily="18" charset="0"/>
              </a:rPr>
              <a:t>当   </a:t>
            </a:r>
            <a:endParaRPr lang="en-US" altLang="zh-CN" sz="2400" dirty="0">
              <a:latin typeface="Times New Roman" panose="02020603050405020304" pitchFamily="18" charset="0"/>
            </a:endParaRPr>
          </a:p>
          <a:p>
            <a:pPr marL="504190" eaLnBrk="1" hangingPunct="1">
              <a:lnSpc>
                <a:spcPct val="130000"/>
              </a:lnSpc>
            </a:pPr>
            <a:r>
              <a:rPr lang="en-US" altLang="zh-CN" sz="2400" dirty="0">
                <a:latin typeface="Times New Roman" panose="02020603050405020304" pitchFamily="18" charset="0"/>
              </a:rPr>
              <a:t>    </a:t>
            </a:r>
            <a:r>
              <a:rPr lang="zh-CN" altLang="en-US" sz="2400" dirty="0">
                <a:latin typeface="Times New Roman" panose="02020603050405020304" pitchFamily="18" charset="0"/>
              </a:rPr>
              <a:t>检查完所有的顶点后就得到图</a:t>
            </a:r>
            <a:r>
              <a:rPr lang="en-US" altLang="zh-CN" sz="2400" i="1" dirty="0">
                <a:latin typeface="Times New Roman" panose="02020603050405020304" pitchFamily="18" charset="0"/>
              </a:rPr>
              <a:t>G</a:t>
            </a:r>
            <a:r>
              <a:rPr lang="en-US" altLang="zh-CN" sz="2400" i="1" baseline="-25000" dirty="0">
                <a:latin typeface="Times New Roman" panose="02020603050405020304" pitchFamily="18" charset="0"/>
              </a:rPr>
              <a:t>t </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00200"/>
            <a:ext cx="9144000" cy="11887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Relations</a:t>
            </a:r>
            <a:b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等价关系</a:t>
            </a:r>
            <a:r>
              <a:rPr lang="en-US" altLang="zh-CN"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400812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9.5</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600200" y="2286000"/>
            <a:ext cx="7391400" cy="2286000"/>
          </a:xfrm>
        </p:spPr>
        <p:txBody>
          <a:bodyPr/>
          <a:lstStyle/>
          <a:p>
            <a:pPr marL="514350" indent="-514350">
              <a:spcAft>
                <a:spcPts val="1200"/>
              </a:spcAft>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Relations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Classes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Classes and Partitions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Relations</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等价关系</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2133600"/>
          </a:xfrm>
          <a:ln>
            <a:solidFill>
              <a:srgbClr val="FF0000"/>
            </a:solidFill>
          </a:ln>
        </p:spPr>
        <p:txBody>
          <a:bodyPr/>
          <a:lstStyle/>
          <a:p>
            <a:pPr>
              <a:spcAft>
                <a:spcPts val="1200"/>
              </a:spcAft>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1: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relation on a set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an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relation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等价关系</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it is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reflexive</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自反</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symmetric</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对称</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transitive</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传递</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Aft>
                <a:spcPts val="1200"/>
              </a:spcAft>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2: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Two elements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that are related by an equivalence relation are called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equivalent</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notation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often used to denote that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equivalent elements with respect to a particular equivalence relation.</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Strings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412480" cy="1676400"/>
          </a:xfrm>
          <a:ln>
            <a:solidFill>
              <a:srgbClr val="FF0000"/>
            </a:solidFill>
          </a:ln>
        </p:spPr>
        <p:txBody>
          <a:bodyPr/>
          <a:lstStyle/>
          <a:p>
            <a:pPr>
              <a:spcBef>
                <a:spcPts val="600"/>
              </a:spcBef>
            </a:pP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that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the relation on the set of strings of English letters such that </a:t>
            </a:r>
            <a:r>
              <a:rPr lang="en-US" sz="26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aRb</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and only if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the length of the string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 equivalence relation?</a:t>
            </a:r>
            <a:endPar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that all of the properties of an equivalence relation hold.</a:t>
            </a:r>
            <a:endPar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Reflexivity</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it follows that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all strings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Symmetry</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that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aRb</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Since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also holds  and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bRa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Transitivity</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that </a:t>
            </a:r>
            <a:r>
              <a:rPr lang="en-US" sz="22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bRc</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Since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200"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also holds and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aRc</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3"/>
          <p:cNvSpPr/>
          <p:nvPr/>
        </p:nvSpPr>
        <p:spPr>
          <a:xfrm>
            <a:off x="457200" y="3078480"/>
            <a:ext cx="8412480" cy="3474720"/>
          </a:xfrm>
          <a:prstGeom prst="rect">
            <a:avLst/>
          </a:prstGeom>
          <a:noFill/>
          <a:ln>
            <a:solidFill>
              <a:srgbClr val="14AAE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Divides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5303520"/>
          </a:xfrm>
        </p:spPr>
        <p:txBody>
          <a:bodyPr/>
          <a:lstStyle/>
          <a:p>
            <a:pPr>
              <a:spcBef>
                <a:spcPts val="600"/>
              </a:spcBef>
            </a:pPr>
            <a:r>
              <a:rPr lang="en-US" sz="2800" b="1" dirty="0">
                <a:solidFill>
                  <a:srgbClr val="FF0000"/>
                </a:solidFill>
              </a:rPr>
              <a:t>Example</a:t>
            </a:r>
            <a:r>
              <a:rPr lang="en-US" sz="2800" dirty="0">
                <a:solidFill>
                  <a:srgbClr val="FF0000"/>
                </a:solidFill>
              </a:rPr>
              <a:t>:  </a:t>
            </a:r>
            <a:r>
              <a:rPr lang="en-US" sz="2800" dirty="0"/>
              <a:t>Show that the “divides” relation on the set of positive integers is not an equivalence relation.</a:t>
            </a:r>
            <a:endParaRPr lang="en-US" sz="2800" dirty="0"/>
          </a:p>
          <a:p>
            <a:pPr>
              <a:spcBef>
                <a:spcPts val="600"/>
              </a:spcBef>
            </a:pPr>
            <a:r>
              <a:rPr lang="en-US" sz="2800" b="1" dirty="0">
                <a:solidFill>
                  <a:srgbClr val="FF0000"/>
                </a:solidFill>
              </a:rPr>
              <a:t>Solution</a:t>
            </a:r>
            <a:r>
              <a:rPr lang="en-US" sz="2800" dirty="0">
                <a:solidFill>
                  <a:srgbClr val="FF0000"/>
                </a:solidFill>
              </a:rPr>
              <a:t>: </a:t>
            </a:r>
            <a:r>
              <a:rPr lang="en-US" sz="2800" dirty="0"/>
              <a:t>The properties of reflexivity, and transitivity do hold, but there relation is not transitive. Hence, “divides” is not an equivalence relation.</a:t>
            </a:r>
            <a:endParaRPr lang="en-US" sz="2800" dirty="0"/>
          </a:p>
          <a:p>
            <a:pPr lvl="1">
              <a:spcBef>
                <a:spcPts val="600"/>
              </a:spcBef>
            </a:pPr>
            <a:r>
              <a:rPr lang="en-US" sz="2400" i="1" dirty="0"/>
              <a:t>Reflexivity</a:t>
            </a:r>
            <a:r>
              <a:rPr lang="en-US" sz="2400" dirty="0"/>
              <a:t>: </a:t>
            </a:r>
            <a:r>
              <a:rPr lang="en-US" sz="2400" i="1" dirty="0"/>
              <a:t>a</a:t>
            </a:r>
            <a:r>
              <a:rPr lang="en-US" sz="2400" dirty="0"/>
              <a:t> </a:t>
            </a:r>
            <a:r>
              <a:rPr lang="en-US" sz="2400" dirty="0">
                <a:ea typeface="Cambria Math" panose="02040503050406030204"/>
              </a:rPr>
              <a:t>∣ </a:t>
            </a:r>
            <a:r>
              <a:rPr lang="en-US" sz="2400" i="1" dirty="0">
                <a:ea typeface="Cambria Math" panose="02040503050406030204"/>
              </a:rPr>
              <a:t>a</a:t>
            </a:r>
            <a:r>
              <a:rPr lang="en-US" sz="2400" dirty="0">
                <a:ea typeface="Cambria Math" panose="02040503050406030204"/>
              </a:rPr>
              <a:t> for all </a:t>
            </a:r>
            <a:r>
              <a:rPr lang="en-US" sz="2400" i="1" dirty="0">
                <a:ea typeface="Cambria Math" panose="02040503050406030204"/>
              </a:rPr>
              <a:t>a</a:t>
            </a:r>
            <a:r>
              <a:rPr lang="en-US" sz="2400" dirty="0">
                <a:ea typeface="Cambria Math" panose="02040503050406030204"/>
              </a:rPr>
              <a:t>. </a:t>
            </a:r>
            <a:endParaRPr lang="en-US" sz="2400" dirty="0"/>
          </a:p>
          <a:p>
            <a:pPr lvl="1">
              <a:spcBef>
                <a:spcPts val="600"/>
              </a:spcBef>
            </a:pPr>
            <a:r>
              <a:rPr lang="en-US" sz="2400" i="1" dirty="0"/>
              <a:t>Not Symmetric</a:t>
            </a:r>
            <a:r>
              <a:rPr lang="en-US" sz="2400" dirty="0"/>
              <a:t>: For example, </a:t>
            </a:r>
            <a:r>
              <a:rPr lang="en-US" sz="2400" dirty="0">
                <a:ea typeface="Cambria Math" panose="02040503050406030204" pitchFamily="18" charset="0"/>
              </a:rPr>
              <a:t>2</a:t>
            </a:r>
            <a:r>
              <a:rPr lang="en-US" sz="2400" dirty="0"/>
              <a:t> </a:t>
            </a:r>
            <a:r>
              <a:rPr lang="en-US" sz="2400" dirty="0">
                <a:ea typeface="Cambria Math" panose="02040503050406030204"/>
              </a:rPr>
              <a:t>∣</a:t>
            </a:r>
            <a:r>
              <a:rPr lang="en-US" sz="2400" dirty="0"/>
              <a:t> </a:t>
            </a:r>
            <a:r>
              <a:rPr lang="en-US" sz="2400" dirty="0">
                <a:ea typeface="Cambria Math" panose="02040503050406030204" pitchFamily="18" charset="0"/>
              </a:rPr>
              <a:t>4</a:t>
            </a:r>
            <a:r>
              <a:rPr lang="en-US" sz="2400" dirty="0"/>
              <a:t>, but </a:t>
            </a:r>
            <a:r>
              <a:rPr lang="en-US" sz="2400" dirty="0">
                <a:ea typeface="Cambria Math" panose="02040503050406030204" pitchFamily="18" charset="0"/>
              </a:rPr>
              <a:t>4</a:t>
            </a:r>
            <a:r>
              <a:rPr lang="en-US" sz="2400" dirty="0"/>
              <a:t> </a:t>
            </a:r>
            <a:r>
              <a:rPr lang="en-US" sz="2400" dirty="0">
                <a:ea typeface="Cambria Math" panose="02040503050406030204"/>
              </a:rPr>
              <a:t>∤ 2. Hence, the relation is not symmetric. </a:t>
            </a:r>
            <a:endParaRPr lang="en-US" sz="2400" dirty="0"/>
          </a:p>
          <a:p>
            <a:pPr lvl="1">
              <a:spcBef>
                <a:spcPts val="600"/>
              </a:spcBef>
            </a:pPr>
            <a:r>
              <a:rPr lang="en-US" sz="2400" i="1" dirty="0"/>
              <a:t>Transitivity</a:t>
            </a:r>
            <a:r>
              <a:rPr lang="en-US" sz="2400" dirty="0"/>
              <a:t>:  Suppose that </a:t>
            </a:r>
            <a:r>
              <a:rPr lang="en-US" sz="2400" i="1" dirty="0"/>
              <a:t>a</a:t>
            </a:r>
            <a:r>
              <a:rPr lang="en-US" sz="2400" dirty="0"/>
              <a:t> divides </a:t>
            </a:r>
            <a:r>
              <a:rPr lang="en-US" sz="2400" i="1" dirty="0"/>
              <a:t>b</a:t>
            </a:r>
            <a:r>
              <a:rPr lang="en-US" sz="2400" dirty="0"/>
              <a:t> and </a:t>
            </a:r>
            <a:r>
              <a:rPr lang="en-US" sz="2400" i="1" dirty="0"/>
              <a:t>b</a:t>
            </a:r>
            <a:r>
              <a:rPr lang="en-US" sz="2400" dirty="0"/>
              <a:t> divides </a:t>
            </a:r>
            <a:r>
              <a:rPr lang="en-US" sz="2400" i="1" dirty="0"/>
              <a:t>c</a:t>
            </a:r>
            <a:r>
              <a:rPr lang="en-US" sz="2400" dirty="0"/>
              <a:t>. Then there are positive integers </a:t>
            </a:r>
            <a:r>
              <a:rPr lang="en-US" sz="2400" i="1" dirty="0"/>
              <a:t>k</a:t>
            </a:r>
            <a:r>
              <a:rPr lang="en-US" sz="2400" dirty="0"/>
              <a:t> and </a:t>
            </a:r>
            <a:r>
              <a:rPr lang="en-US" sz="2400" i="1" dirty="0"/>
              <a:t>l </a:t>
            </a:r>
            <a:r>
              <a:rPr lang="en-US" sz="2400" dirty="0"/>
              <a:t>such that </a:t>
            </a:r>
            <a:r>
              <a:rPr lang="en-US" sz="2400" i="1" dirty="0"/>
              <a:t>b</a:t>
            </a:r>
            <a:r>
              <a:rPr lang="en-US" sz="2400" dirty="0"/>
              <a:t> = </a:t>
            </a:r>
            <a:r>
              <a:rPr lang="en-US" sz="2400" i="1" dirty="0" err="1"/>
              <a:t>ak</a:t>
            </a:r>
            <a:r>
              <a:rPr lang="en-US" sz="2400" dirty="0"/>
              <a:t> and </a:t>
            </a:r>
            <a:r>
              <a:rPr lang="en-US" sz="2400" i="1" dirty="0"/>
              <a:t>c</a:t>
            </a:r>
            <a:r>
              <a:rPr lang="en-US" sz="2400" dirty="0"/>
              <a:t> = </a:t>
            </a:r>
            <a:r>
              <a:rPr lang="en-US" sz="2400" i="1" dirty="0"/>
              <a:t>bl</a:t>
            </a:r>
            <a:r>
              <a:rPr lang="en-US" sz="2400" dirty="0"/>
              <a:t>. Hence, </a:t>
            </a:r>
            <a:r>
              <a:rPr lang="en-US" sz="2400" i="1" dirty="0"/>
              <a:t>c</a:t>
            </a:r>
            <a:r>
              <a:rPr lang="en-US" sz="2400" dirty="0"/>
              <a:t> = </a:t>
            </a:r>
            <a:r>
              <a:rPr lang="en-US" sz="2400" i="1" dirty="0"/>
              <a:t>a</a:t>
            </a:r>
            <a:r>
              <a:rPr lang="en-US" sz="2400" dirty="0"/>
              <a:t>(</a:t>
            </a:r>
            <a:r>
              <a:rPr lang="en-US" sz="2400" i="1" dirty="0"/>
              <a:t>kl</a:t>
            </a:r>
            <a:r>
              <a:rPr lang="en-US" sz="2400" dirty="0"/>
              <a:t>), so </a:t>
            </a:r>
            <a:r>
              <a:rPr lang="en-US" sz="2400" i="1" dirty="0"/>
              <a:t>a</a:t>
            </a:r>
            <a:r>
              <a:rPr lang="en-US" sz="2400" dirty="0"/>
              <a:t> divides </a:t>
            </a:r>
            <a:r>
              <a:rPr lang="en-US" sz="2400" i="1" dirty="0"/>
              <a:t>c</a:t>
            </a:r>
            <a:r>
              <a:rPr lang="en-US" sz="2400" dirty="0"/>
              <a:t>. Therefore, the relation is transitive.</a:t>
            </a:r>
            <a:endParaRPr 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Congruence Modulo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  </a:t>
            </a:r>
            <a:b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模</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同余</a:t>
            </a:r>
            <a:endParaRPr lang="en-US" dirty="0"/>
          </a:p>
        </p:txBody>
      </p:sp>
      <p:sp>
        <p:nvSpPr>
          <p:cNvPr id="3" name="Content Placeholder 2"/>
          <p:cNvSpPr>
            <a:spLocks noGrp="1"/>
          </p:cNvSpPr>
          <p:nvPr>
            <p:ph idx="1"/>
          </p:nvPr>
        </p:nvSpPr>
        <p:spPr>
          <a:xfrm>
            <a:off x="457200" y="1295400"/>
            <a:ext cx="8229600" cy="4648200"/>
          </a:xfrm>
        </p:spPr>
        <p:txBody>
          <a:bodyPr/>
          <a:lstStyle/>
          <a:p>
            <a:pPr>
              <a:spcBef>
                <a:spcPts val="600"/>
              </a:spcBef>
            </a:pPr>
            <a:r>
              <a:rPr lang="en-US" sz="2400" b="1" dirty="0">
                <a:solidFill>
                  <a:srgbClr val="FF0000"/>
                </a:solidFill>
              </a:rPr>
              <a:t>Example</a:t>
            </a:r>
            <a:r>
              <a:rPr lang="en-US" sz="2400" dirty="0">
                <a:solidFill>
                  <a:srgbClr val="FF0000"/>
                </a:solidFill>
              </a:rPr>
              <a:t>:  </a:t>
            </a:r>
            <a:r>
              <a:rPr lang="en-US" sz="2400" dirty="0"/>
              <a:t>Let </a:t>
            </a:r>
            <a:r>
              <a:rPr lang="en-US" sz="2400" i="1" dirty="0"/>
              <a:t>m</a:t>
            </a:r>
            <a:r>
              <a:rPr lang="en-US" sz="2400" dirty="0"/>
              <a:t> be an integer with </a:t>
            </a:r>
            <a:r>
              <a:rPr lang="en-US" sz="2400" i="1" dirty="0"/>
              <a:t>m</a:t>
            </a:r>
            <a:r>
              <a:rPr lang="en-US" sz="2400" dirty="0"/>
              <a:t> &gt; </a:t>
            </a:r>
            <a:r>
              <a:rPr lang="en-US" sz="2400" dirty="0">
                <a:ea typeface="Cambria Math" panose="02040503050406030204" pitchFamily="18" charset="0"/>
              </a:rPr>
              <a:t>1</a:t>
            </a:r>
            <a:r>
              <a:rPr lang="en-US" sz="2400" dirty="0"/>
              <a:t>. Show that the relation </a:t>
            </a:r>
            <a:r>
              <a:rPr lang="en-US" sz="2400" i="1" dirty="0"/>
              <a:t>R</a:t>
            </a:r>
            <a:r>
              <a:rPr lang="en-US" sz="2400" dirty="0"/>
              <a:t> = {(</a:t>
            </a:r>
            <a:r>
              <a:rPr lang="en-US" sz="2400" i="1" dirty="0" err="1"/>
              <a:t>a</a:t>
            </a:r>
            <a:r>
              <a:rPr lang="en-US" sz="2400" dirty="0" err="1"/>
              <a:t>,</a:t>
            </a:r>
            <a:r>
              <a:rPr lang="en-US" sz="2400" i="1" dirty="0" err="1"/>
              <a:t>b</a:t>
            </a:r>
            <a:r>
              <a:rPr lang="en-US" sz="2400" dirty="0"/>
              <a:t>) | </a:t>
            </a:r>
            <a:r>
              <a:rPr lang="en-US" sz="2400" i="1" dirty="0"/>
              <a:t>a</a:t>
            </a:r>
            <a:r>
              <a:rPr lang="en-US" sz="2400" dirty="0"/>
              <a:t> </a:t>
            </a:r>
            <a:r>
              <a:rPr lang="en-US" sz="2400" dirty="0">
                <a:ea typeface="Cambria Math" panose="02040503050406030204"/>
              </a:rPr>
              <a:t>≡</a:t>
            </a:r>
            <a:r>
              <a:rPr lang="en-US" sz="2400" dirty="0"/>
              <a:t> </a:t>
            </a:r>
            <a:r>
              <a:rPr lang="en-US" sz="2400" i="1" dirty="0"/>
              <a:t>b</a:t>
            </a:r>
            <a:r>
              <a:rPr lang="en-US" sz="2400" dirty="0"/>
              <a:t> (mod </a:t>
            </a:r>
            <a:r>
              <a:rPr lang="en-US" sz="2400" i="1" dirty="0"/>
              <a:t>m</a:t>
            </a:r>
            <a:r>
              <a:rPr lang="en-US" sz="2400" dirty="0"/>
              <a:t>)}  is an equivalence relation on the set of integers.</a:t>
            </a:r>
            <a:endParaRPr lang="en-US" sz="2400" dirty="0"/>
          </a:p>
          <a:p>
            <a:pPr>
              <a:spcBef>
                <a:spcPts val="600"/>
              </a:spcBef>
            </a:pPr>
            <a:r>
              <a:rPr lang="en-US" sz="2400" b="1" dirty="0">
                <a:solidFill>
                  <a:srgbClr val="FF0000"/>
                </a:solidFill>
              </a:rPr>
              <a:t>Solution</a:t>
            </a:r>
            <a:r>
              <a:rPr lang="en-US" sz="2400" dirty="0">
                <a:solidFill>
                  <a:srgbClr val="FF0000"/>
                </a:solidFill>
              </a:rPr>
              <a:t>: </a:t>
            </a:r>
            <a:r>
              <a:rPr lang="en-US" sz="2400" dirty="0"/>
              <a:t>Recall that </a:t>
            </a:r>
            <a:r>
              <a:rPr lang="en-US" sz="2400" i="1" dirty="0"/>
              <a:t>a</a:t>
            </a:r>
            <a:r>
              <a:rPr lang="en-US" sz="2400" dirty="0"/>
              <a:t> </a:t>
            </a:r>
            <a:r>
              <a:rPr lang="en-US" sz="2400" dirty="0">
                <a:ea typeface="Cambria Math" panose="02040503050406030204"/>
              </a:rPr>
              <a:t>≡</a:t>
            </a:r>
            <a:r>
              <a:rPr lang="en-US" sz="2400" dirty="0"/>
              <a:t> </a:t>
            </a:r>
            <a:r>
              <a:rPr lang="en-US" sz="2400" i="1" dirty="0"/>
              <a:t>b</a:t>
            </a:r>
            <a:r>
              <a:rPr lang="en-US" sz="2400" dirty="0"/>
              <a:t> (mod </a:t>
            </a:r>
            <a:r>
              <a:rPr lang="en-US" sz="2400" i="1" dirty="0"/>
              <a:t>m</a:t>
            </a:r>
            <a:r>
              <a:rPr lang="en-US" sz="2400" dirty="0"/>
              <a:t>) if and only if </a:t>
            </a:r>
            <a:r>
              <a:rPr lang="en-US" sz="2400" i="1" dirty="0"/>
              <a:t>m</a:t>
            </a:r>
            <a:r>
              <a:rPr lang="en-US" sz="2400" dirty="0"/>
              <a:t>  divides </a:t>
            </a:r>
            <a:r>
              <a:rPr lang="en-US" sz="2400" i="1" dirty="0"/>
              <a:t>a</a:t>
            </a:r>
            <a:r>
              <a:rPr lang="en-US" sz="2400" dirty="0"/>
              <a:t> </a:t>
            </a:r>
            <a:r>
              <a:rPr lang="en-US" sz="2400" dirty="0">
                <a:ea typeface="Cambria Math" panose="02040503050406030204"/>
              </a:rPr>
              <a:t>−</a:t>
            </a:r>
            <a:r>
              <a:rPr lang="en-US" sz="2400" dirty="0"/>
              <a:t> </a:t>
            </a:r>
            <a:r>
              <a:rPr lang="en-US" sz="2400" i="1" dirty="0"/>
              <a:t>b</a:t>
            </a:r>
            <a:r>
              <a:rPr lang="en-US" sz="2400" dirty="0"/>
              <a:t>.</a:t>
            </a:r>
            <a:endParaRPr lang="en-US" sz="2400" dirty="0"/>
          </a:p>
          <a:p>
            <a:pPr lvl="1">
              <a:spcBef>
                <a:spcPts val="600"/>
              </a:spcBef>
            </a:pPr>
            <a:r>
              <a:rPr lang="en-US" sz="2000" i="1" u="sng" dirty="0"/>
              <a:t>Reflexivity</a:t>
            </a:r>
            <a:r>
              <a:rPr lang="en-US" sz="2000" dirty="0"/>
              <a:t>:  </a:t>
            </a:r>
            <a:r>
              <a:rPr lang="en-US" sz="2000" i="1" dirty="0"/>
              <a:t>a</a:t>
            </a:r>
            <a:r>
              <a:rPr lang="en-US" sz="2000" dirty="0"/>
              <a:t> </a:t>
            </a:r>
            <a:r>
              <a:rPr lang="en-US" sz="2000" dirty="0">
                <a:ea typeface="Cambria Math" panose="02040503050406030204"/>
              </a:rPr>
              <a:t>≡</a:t>
            </a:r>
            <a:r>
              <a:rPr lang="en-US" sz="2000" dirty="0"/>
              <a:t> </a:t>
            </a:r>
            <a:r>
              <a:rPr lang="en-US" sz="2000" i="1" dirty="0"/>
              <a:t>a</a:t>
            </a:r>
            <a:r>
              <a:rPr lang="en-US" sz="2000" dirty="0"/>
              <a:t> (mod </a:t>
            </a:r>
            <a:r>
              <a:rPr lang="en-US" sz="2000" i="1" dirty="0"/>
              <a:t>m</a:t>
            </a:r>
            <a:r>
              <a:rPr lang="en-US" sz="2000" dirty="0"/>
              <a:t>) since </a:t>
            </a:r>
            <a:r>
              <a:rPr lang="en-US" sz="2000" i="1" dirty="0"/>
              <a:t>a</a:t>
            </a:r>
            <a:r>
              <a:rPr lang="en-US" sz="2000" dirty="0"/>
              <a:t> </a:t>
            </a:r>
            <a:r>
              <a:rPr lang="en-US" sz="2000" dirty="0">
                <a:ea typeface="Cambria Math" panose="02040503050406030204"/>
              </a:rPr>
              <a:t>−</a:t>
            </a:r>
            <a:r>
              <a:rPr lang="en-US" sz="2000" dirty="0"/>
              <a:t> </a:t>
            </a:r>
            <a:r>
              <a:rPr lang="en-US" sz="2000" i="1" dirty="0"/>
              <a:t>a </a:t>
            </a:r>
            <a:r>
              <a:rPr lang="en-US" sz="2000" dirty="0"/>
              <a:t>= </a:t>
            </a:r>
            <a:r>
              <a:rPr lang="en-US" sz="2000" dirty="0">
                <a:ea typeface="Cambria Math" panose="02040503050406030204" pitchFamily="18" charset="0"/>
              </a:rPr>
              <a:t>0</a:t>
            </a:r>
            <a:r>
              <a:rPr lang="en-US" sz="2000" dirty="0"/>
              <a:t> is divisible by </a:t>
            </a:r>
            <a:r>
              <a:rPr lang="en-US" sz="2000" i="1" dirty="0"/>
              <a:t>m</a:t>
            </a:r>
            <a:r>
              <a:rPr lang="en-US" sz="2000" dirty="0"/>
              <a:t> since </a:t>
            </a:r>
            <a:r>
              <a:rPr lang="en-US" sz="2000" dirty="0">
                <a:ea typeface="Cambria Math" panose="02040503050406030204" pitchFamily="18" charset="0"/>
              </a:rPr>
              <a:t>0</a:t>
            </a:r>
            <a:r>
              <a:rPr lang="en-US" sz="2000" dirty="0"/>
              <a:t> = </a:t>
            </a:r>
            <a:r>
              <a:rPr lang="en-US" sz="2000" dirty="0">
                <a:ea typeface="Cambria Math" panose="02040503050406030204" pitchFamily="18" charset="0"/>
              </a:rPr>
              <a:t>0</a:t>
            </a:r>
            <a:r>
              <a:rPr lang="en-US" sz="2000" dirty="0"/>
              <a:t> </a:t>
            </a:r>
            <a:r>
              <a:rPr lang="en-US" sz="2000" dirty="0">
                <a:ea typeface="Cambria Math" panose="02040503050406030204"/>
              </a:rPr>
              <a:t>∙ </a:t>
            </a:r>
            <a:r>
              <a:rPr lang="en-US" sz="2000" i="1" dirty="0"/>
              <a:t>m</a:t>
            </a:r>
            <a:r>
              <a:rPr lang="en-US" sz="2000" dirty="0"/>
              <a:t>.</a:t>
            </a:r>
            <a:endParaRPr lang="en-US" sz="2000" dirty="0"/>
          </a:p>
          <a:p>
            <a:pPr lvl="1">
              <a:spcBef>
                <a:spcPts val="600"/>
              </a:spcBef>
            </a:pPr>
            <a:r>
              <a:rPr lang="en-US" sz="2000" i="1" u="sng" dirty="0"/>
              <a:t>Symmetry</a:t>
            </a:r>
            <a:r>
              <a:rPr lang="en-US" sz="2000" dirty="0"/>
              <a:t>:  Suppose that </a:t>
            </a:r>
            <a:r>
              <a:rPr lang="en-US" sz="2000" i="1" dirty="0"/>
              <a:t>a</a:t>
            </a:r>
            <a:r>
              <a:rPr lang="en-US" sz="2000" dirty="0"/>
              <a:t> </a:t>
            </a:r>
            <a:r>
              <a:rPr lang="en-US" sz="2000" dirty="0">
                <a:ea typeface="Cambria Math" panose="02040503050406030204"/>
              </a:rPr>
              <a:t>≡</a:t>
            </a:r>
            <a:r>
              <a:rPr lang="en-US" sz="2000" dirty="0"/>
              <a:t> </a:t>
            </a:r>
            <a:r>
              <a:rPr lang="en-US" sz="2000" i="1" dirty="0"/>
              <a:t>b</a:t>
            </a:r>
            <a:r>
              <a:rPr lang="en-US" sz="2000" dirty="0"/>
              <a:t> (mod </a:t>
            </a:r>
            <a:r>
              <a:rPr lang="en-US" sz="2000" i="1" dirty="0"/>
              <a:t>m</a:t>
            </a:r>
            <a:r>
              <a:rPr lang="en-US" sz="2000" dirty="0"/>
              <a:t>). Then </a:t>
            </a:r>
            <a:r>
              <a:rPr lang="en-US" sz="2000" i="1" dirty="0"/>
              <a:t>a</a:t>
            </a:r>
            <a:r>
              <a:rPr lang="en-US" sz="2000" dirty="0"/>
              <a:t> </a:t>
            </a:r>
            <a:r>
              <a:rPr lang="en-US" sz="2000" dirty="0">
                <a:ea typeface="Cambria Math" panose="02040503050406030204"/>
              </a:rPr>
              <a:t>−</a:t>
            </a:r>
            <a:r>
              <a:rPr lang="en-US" sz="2000" dirty="0"/>
              <a:t> </a:t>
            </a:r>
            <a:r>
              <a:rPr lang="en-US" sz="2000" i="1" dirty="0"/>
              <a:t>b</a:t>
            </a:r>
            <a:r>
              <a:rPr lang="en-US" sz="2000" dirty="0"/>
              <a:t> is divisible by </a:t>
            </a:r>
            <a:r>
              <a:rPr lang="en-US" sz="2000" i="1" dirty="0"/>
              <a:t>m</a:t>
            </a:r>
            <a:r>
              <a:rPr lang="en-US" sz="2000" dirty="0"/>
              <a:t>, and so </a:t>
            </a:r>
            <a:r>
              <a:rPr lang="en-US" sz="2000" i="1" dirty="0"/>
              <a:t>a</a:t>
            </a:r>
            <a:r>
              <a:rPr lang="en-US" sz="2000" dirty="0"/>
              <a:t> </a:t>
            </a:r>
            <a:r>
              <a:rPr lang="en-US" sz="2000" dirty="0">
                <a:ea typeface="Cambria Math" panose="02040503050406030204"/>
              </a:rPr>
              <a:t>−</a:t>
            </a:r>
            <a:r>
              <a:rPr lang="en-US" sz="2000" dirty="0"/>
              <a:t> </a:t>
            </a:r>
            <a:r>
              <a:rPr lang="en-US" sz="2000" i="1" dirty="0"/>
              <a:t>b</a:t>
            </a:r>
            <a:r>
              <a:rPr lang="en-US" sz="2000" dirty="0"/>
              <a:t> = </a:t>
            </a:r>
            <a:r>
              <a:rPr lang="en-US" sz="2000" i="1" dirty="0">
                <a:ea typeface="Cambria Math" panose="02040503050406030204" pitchFamily="18" charset="0"/>
              </a:rPr>
              <a:t>k</a:t>
            </a:r>
            <a:r>
              <a:rPr lang="en-US" sz="2000" i="1" dirty="0"/>
              <a:t>m</a:t>
            </a:r>
            <a:r>
              <a:rPr lang="en-US" sz="2000" dirty="0"/>
              <a:t>, where </a:t>
            </a:r>
            <a:r>
              <a:rPr lang="en-US" sz="2000" i="1" dirty="0"/>
              <a:t>k</a:t>
            </a:r>
            <a:r>
              <a:rPr lang="en-US" sz="2000" dirty="0"/>
              <a:t> is an integer. It follows that</a:t>
            </a:r>
            <a:r>
              <a:rPr lang="en-US" sz="2000" i="1" dirty="0"/>
              <a:t> b</a:t>
            </a:r>
            <a:r>
              <a:rPr lang="en-US" sz="2000" dirty="0"/>
              <a:t> </a:t>
            </a:r>
            <a:r>
              <a:rPr lang="en-US" sz="2000" dirty="0">
                <a:ea typeface="Cambria Math" panose="02040503050406030204"/>
              </a:rPr>
              <a:t>−</a:t>
            </a:r>
            <a:r>
              <a:rPr lang="en-US" sz="2000" dirty="0"/>
              <a:t> </a:t>
            </a:r>
            <a:r>
              <a:rPr lang="en-US" sz="2000" i="1" dirty="0"/>
              <a:t>a</a:t>
            </a:r>
            <a:r>
              <a:rPr lang="en-US" sz="2000" dirty="0"/>
              <a:t> = (</a:t>
            </a:r>
            <a:r>
              <a:rPr lang="en-US" sz="2000" dirty="0">
                <a:ea typeface="Cambria Math" panose="02040503050406030204"/>
              </a:rPr>
              <a:t>− </a:t>
            </a:r>
            <a:r>
              <a:rPr lang="en-US" sz="2000" i="1" dirty="0">
                <a:ea typeface="Cambria Math" panose="02040503050406030204" pitchFamily="18" charset="0"/>
              </a:rPr>
              <a:t>k</a:t>
            </a:r>
            <a:r>
              <a:rPr lang="en-US" sz="2000" dirty="0">
                <a:ea typeface="Cambria Math" panose="02040503050406030204" pitchFamily="18" charset="0"/>
              </a:rPr>
              <a:t>)</a:t>
            </a:r>
            <a:r>
              <a:rPr lang="en-US" sz="2000" dirty="0"/>
              <a:t> </a:t>
            </a:r>
            <a:r>
              <a:rPr lang="en-US" sz="2000" i="1" dirty="0"/>
              <a:t>m, so b</a:t>
            </a:r>
            <a:r>
              <a:rPr lang="en-US" sz="2000" dirty="0"/>
              <a:t> </a:t>
            </a:r>
            <a:r>
              <a:rPr lang="en-US" sz="2000" dirty="0">
                <a:ea typeface="Cambria Math" panose="02040503050406030204"/>
              </a:rPr>
              <a:t>≡</a:t>
            </a:r>
            <a:r>
              <a:rPr lang="en-US" sz="2000" dirty="0"/>
              <a:t> </a:t>
            </a:r>
            <a:r>
              <a:rPr lang="en-US" sz="2000" i="1" dirty="0"/>
              <a:t>a</a:t>
            </a:r>
            <a:r>
              <a:rPr lang="en-US" sz="2000" dirty="0"/>
              <a:t> (mod </a:t>
            </a:r>
            <a:r>
              <a:rPr lang="en-US" sz="2000" i="1" dirty="0"/>
              <a:t>m</a:t>
            </a:r>
            <a:r>
              <a:rPr lang="en-US" sz="2000" dirty="0"/>
              <a:t>). </a:t>
            </a:r>
            <a:endParaRPr lang="en-US" sz="2000" dirty="0"/>
          </a:p>
          <a:p>
            <a:pPr lvl="1">
              <a:spcBef>
                <a:spcPts val="600"/>
              </a:spcBef>
            </a:pPr>
            <a:r>
              <a:rPr lang="en-US" sz="2000" i="1" u="sng" dirty="0"/>
              <a:t>Transitivity</a:t>
            </a:r>
            <a:r>
              <a:rPr lang="en-US" sz="2000" dirty="0"/>
              <a:t>: Suppose that </a:t>
            </a:r>
            <a:r>
              <a:rPr lang="en-US" sz="2000" i="1" dirty="0"/>
              <a:t>a</a:t>
            </a:r>
            <a:r>
              <a:rPr lang="en-US" sz="2000" dirty="0"/>
              <a:t> </a:t>
            </a:r>
            <a:r>
              <a:rPr lang="en-US" sz="2000" dirty="0">
                <a:ea typeface="Cambria Math" panose="02040503050406030204"/>
              </a:rPr>
              <a:t>≡</a:t>
            </a:r>
            <a:r>
              <a:rPr lang="en-US" sz="2000" dirty="0"/>
              <a:t> </a:t>
            </a:r>
            <a:r>
              <a:rPr lang="en-US" sz="2000" i="1" dirty="0"/>
              <a:t>b</a:t>
            </a:r>
            <a:r>
              <a:rPr lang="en-US" sz="2000" dirty="0"/>
              <a:t> (mod </a:t>
            </a:r>
            <a:r>
              <a:rPr lang="en-US" sz="2000" i="1" dirty="0"/>
              <a:t>m</a:t>
            </a:r>
            <a:r>
              <a:rPr lang="en-US" sz="2000" dirty="0"/>
              <a:t>) and </a:t>
            </a:r>
            <a:r>
              <a:rPr lang="en-US" sz="2000" i="1" dirty="0"/>
              <a:t>b</a:t>
            </a:r>
            <a:r>
              <a:rPr lang="en-US" sz="2000" dirty="0"/>
              <a:t> </a:t>
            </a:r>
            <a:r>
              <a:rPr lang="en-US" sz="2000" dirty="0">
                <a:ea typeface="Cambria Math" panose="02040503050406030204"/>
              </a:rPr>
              <a:t>≡</a:t>
            </a:r>
            <a:r>
              <a:rPr lang="en-US" sz="2000" dirty="0"/>
              <a:t> </a:t>
            </a:r>
            <a:r>
              <a:rPr lang="en-US" sz="2000" i="1" dirty="0"/>
              <a:t>c</a:t>
            </a:r>
            <a:r>
              <a:rPr lang="en-US" sz="2000" dirty="0"/>
              <a:t> (mod </a:t>
            </a:r>
            <a:r>
              <a:rPr lang="en-US" sz="2000" i="1" dirty="0"/>
              <a:t>m</a:t>
            </a:r>
            <a:r>
              <a:rPr lang="en-US" sz="2000" dirty="0"/>
              <a:t>). Then </a:t>
            </a:r>
            <a:r>
              <a:rPr lang="en-US" sz="2000" i="1" dirty="0"/>
              <a:t>m</a:t>
            </a:r>
            <a:r>
              <a:rPr lang="en-US" sz="2000" dirty="0"/>
              <a:t> divides both </a:t>
            </a:r>
            <a:r>
              <a:rPr lang="en-US" sz="2000" i="1" dirty="0"/>
              <a:t>a</a:t>
            </a:r>
            <a:r>
              <a:rPr lang="en-US" sz="2000" dirty="0"/>
              <a:t> </a:t>
            </a:r>
            <a:r>
              <a:rPr lang="en-US" sz="2000" dirty="0">
                <a:ea typeface="Cambria Math" panose="02040503050406030204"/>
              </a:rPr>
              <a:t>−</a:t>
            </a:r>
            <a:r>
              <a:rPr lang="en-US" sz="2000" dirty="0"/>
              <a:t> </a:t>
            </a:r>
            <a:r>
              <a:rPr lang="en-US" sz="2000" i="1" dirty="0"/>
              <a:t>b</a:t>
            </a:r>
            <a:r>
              <a:rPr lang="en-US" sz="2000" dirty="0"/>
              <a:t> and </a:t>
            </a:r>
            <a:r>
              <a:rPr lang="en-US" sz="2000" i="1" dirty="0"/>
              <a:t>b</a:t>
            </a:r>
            <a:r>
              <a:rPr lang="en-US" sz="2000" dirty="0"/>
              <a:t> </a:t>
            </a:r>
            <a:r>
              <a:rPr lang="en-US" sz="2000" dirty="0">
                <a:ea typeface="Cambria Math" panose="02040503050406030204"/>
              </a:rPr>
              <a:t>−</a:t>
            </a:r>
            <a:r>
              <a:rPr lang="en-US" sz="2000" dirty="0"/>
              <a:t> </a:t>
            </a:r>
            <a:r>
              <a:rPr lang="en-US" sz="2000" i="1" dirty="0"/>
              <a:t>c.</a:t>
            </a:r>
            <a:r>
              <a:rPr lang="en-US" sz="2000" dirty="0"/>
              <a:t> Hence, there are integers </a:t>
            </a:r>
            <a:r>
              <a:rPr lang="en-US" sz="2000" i="1" dirty="0"/>
              <a:t>k</a:t>
            </a:r>
            <a:r>
              <a:rPr lang="en-US" sz="2000" dirty="0"/>
              <a:t> and </a:t>
            </a:r>
            <a:r>
              <a:rPr lang="en-US" sz="2000" i="1" dirty="0"/>
              <a:t>l </a:t>
            </a:r>
            <a:r>
              <a:rPr lang="en-US" sz="2000" dirty="0"/>
              <a:t>with</a:t>
            </a:r>
            <a:r>
              <a:rPr lang="en-US" sz="2000" i="1" dirty="0"/>
              <a:t> a</a:t>
            </a:r>
            <a:r>
              <a:rPr lang="en-US" sz="2000" dirty="0"/>
              <a:t> </a:t>
            </a:r>
            <a:r>
              <a:rPr lang="en-US" sz="2000" dirty="0">
                <a:ea typeface="Cambria Math" panose="02040503050406030204"/>
              </a:rPr>
              <a:t>−</a:t>
            </a:r>
            <a:r>
              <a:rPr lang="en-US" sz="2000" dirty="0"/>
              <a:t> </a:t>
            </a:r>
            <a:r>
              <a:rPr lang="en-US" sz="2000" i="1" dirty="0"/>
              <a:t>b</a:t>
            </a:r>
            <a:r>
              <a:rPr lang="en-US" sz="2000" dirty="0"/>
              <a:t> = </a:t>
            </a:r>
            <a:r>
              <a:rPr lang="en-US" sz="2000" i="1" dirty="0">
                <a:ea typeface="Cambria Math" panose="02040503050406030204" pitchFamily="18" charset="0"/>
              </a:rPr>
              <a:t>k</a:t>
            </a:r>
            <a:r>
              <a:rPr lang="en-US" sz="2000" i="1" dirty="0"/>
              <a:t>m  and b</a:t>
            </a:r>
            <a:r>
              <a:rPr lang="en-US" sz="2000" dirty="0"/>
              <a:t> </a:t>
            </a:r>
            <a:r>
              <a:rPr lang="en-US" sz="2000" dirty="0">
                <a:ea typeface="Cambria Math" panose="02040503050406030204"/>
              </a:rPr>
              <a:t>−</a:t>
            </a:r>
            <a:r>
              <a:rPr lang="en-US" sz="2000" dirty="0"/>
              <a:t> </a:t>
            </a:r>
            <a:r>
              <a:rPr lang="en-US" sz="2000" i="1" dirty="0"/>
              <a:t>c</a:t>
            </a:r>
            <a:r>
              <a:rPr lang="en-US" sz="2000" dirty="0"/>
              <a:t> = </a:t>
            </a:r>
            <a:r>
              <a:rPr lang="en-US" sz="2000" i="1" dirty="0">
                <a:ea typeface="Cambria Math" panose="02040503050406030204" pitchFamily="18" charset="0"/>
              </a:rPr>
              <a:t>l</a:t>
            </a:r>
            <a:r>
              <a:rPr lang="en-US" sz="2000" i="1" dirty="0"/>
              <a:t>m. </a:t>
            </a:r>
            <a:r>
              <a:rPr lang="en-US" sz="2000" dirty="0"/>
              <a:t>We obtain by adding the equations:    </a:t>
            </a:r>
            <a:r>
              <a:rPr lang="en-US" sz="2000" i="1" dirty="0"/>
              <a:t>a</a:t>
            </a:r>
            <a:r>
              <a:rPr lang="en-US" sz="2000" dirty="0"/>
              <a:t> </a:t>
            </a:r>
            <a:r>
              <a:rPr lang="en-US" sz="2000" dirty="0">
                <a:ea typeface="Cambria Math" panose="02040503050406030204"/>
              </a:rPr>
              <a:t>−</a:t>
            </a:r>
            <a:r>
              <a:rPr lang="en-US" sz="2000" dirty="0"/>
              <a:t> </a:t>
            </a:r>
            <a:r>
              <a:rPr lang="en-US" sz="2000" i="1" dirty="0"/>
              <a:t>c</a:t>
            </a:r>
            <a:r>
              <a:rPr lang="en-US" sz="2000" dirty="0"/>
              <a:t> = (</a:t>
            </a:r>
            <a:r>
              <a:rPr lang="en-US" sz="2000" i="1" dirty="0"/>
              <a:t>a</a:t>
            </a:r>
            <a:r>
              <a:rPr lang="en-US" sz="2000" dirty="0"/>
              <a:t> </a:t>
            </a:r>
            <a:r>
              <a:rPr lang="en-US" sz="2000" dirty="0">
                <a:ea typeface="Cambria Math" panose="02040503050406030204"/>
              </a:rPr>
              <a:t>−</a:t>
            </a:r>
            <a:r>
              <a:rPr lang="en-US" sz="2000" dirty="0"/>
              <a:t> </a:t>
            </a:r>
            <a:r>
              <a:rPr lang="en-US" sz="2000" i="1" dirty="0"/>
              <a:t>b</a:t>
            </a:r>
            <a:r>
              <a:rPr lang="en-US" sz="2000" dirty="0"/>
              <a:t>) </a:t>
            </a:r>
            <a:r>
              <a:rPr lang="en-US" sz="2000" i="1" dirty="0">
                <a:ea typeface="Cambria Math" panose="02040503050406030204" pitchFamily="18" charset="0"/>
              </a:rPr>
              <a:t> + </a:t>
            </a:r>
            <a:r>
              <a:rPr lang="en-US" sz="2000" dirty="0"/>
              <a:t>(</a:t>
            </a:r>
            <a:r>
              <a:rPr lang="en-US" sz="2000" i="1" dirty="0"/>
              <a:t>b</a:t>
            </a:r>
            <a:r>
              <a:rPr lang="en-US" sz="2000" dirty="0"/>
              <a:t> </a:t>
            </a:r>
            <a:r>
              <a:rPr lang="en-US" sz="2000" dirty="0">
                <a:ea typeface="Cambria Math" panose="02040503050406030204"/>
              </a:rPr>
              <a:t>−</a:t>
            </a:r>
            <a:r>
              <a:rPr lang="en-US" sz="2000" dirty="0"/>
              <a:t> </a:t>
            </a:r>
            <a:r>
              <a:rPr lang="en-US" sz="2000" i="1" dirty="0"/>
              <a:t>c</a:t>
            </a:r>
            <a:r>
              <a:rPr lang="en-US" sz="2000" dirty="0"/>
              <a:t>)  = </a:t>
            </a:r>
            <a:r>
              <a:rPr lang="en-US" sz="2000" i="1" dirty="0">
                <a:ea typeface="Cambria Math" panose="02040503050406030204" pitchFamily="18" charset="0"/>
              </a:rPr>
              <a:t>k</a:t>
            </a:r>
            <a:r>
              <a:rPr lang="en-US" sz="2000" i="1" dirty="0"/>
              <a:t>m</a:t>
            </a:r>
            <a:r>
              <a:rPr lang="en-US" sz="2000" dirty="0"/>
              <a:t> +</a:t>
            </a:r>
            <a:r>
              <a:rPr lang="en-US" sz="2000" i="1" dirty="0">
                <a:ea typeface="Cambria Math" panose="02040503050406030204" pitchFamily="18" charset="0"/>
              </a:rPr>
              <a:t> l</a:t>
            </a:r>
            <a:r>
              <a:rPr lang="en-US" sz="2000" i="1" dirty="0"/>
              <a:t>m = </a:t>
            </a:r>
            <a:r>
              <a:rPr lang="en-US" sz="2000" dirty="0"/>
              <a:t>(</a:t>
            </a:r>
            <a:r>
              <a:rPr lang="en-US" sz="2000" i="1" dirty="0"/>
              <a:t>k + l</a:t>
            </a:r>
            <a:r>
              <a:rPr lang="en-US" sz="2000" dirty="0"/>
              <a:t>)</a:t>
            </a:r>
            <a:r>
              <a:rPr lang="en-US" sz="2000" i="1" dirty="0"/>
              <a:t> m.</a:t>
            </a:r>
            <a:endParaRPr lang="en-US" sz="2000" dirty="0"/>
          </a:p>
        </p:txBody>
      </p:sp>
      <p:graphicFrame>
        <p:nvGraphicFramePr>
          <p:cNvPr id="7" name="Object 3"/>
          <p:cNvGraphicFramePr>
            <a:graphicFrameLocks noChangeAspect="1"/>
          </p:cNvGraphicFramePr>
          <p:nvPr/>
        </p:nvGraphicFramePr>
        <p:xfrm>
          <a:off x="2149128" y="5838108"/>
          <a:ext cx="4845744" cy="434160"/>
        </p:xfrm>
        <a:graphic>
          <a:graphicData uri="http://schemas.openxmlformats.org/presentationml/2006/ole">
            <mc:AlternateContent xmlns:mc="http://schemas.openxmlformats.org/markup-compatibility/2006">
              <mc:Choice xmlns:v="urn:schemas-microsoft-com:vml" Requires="v">
                <p:oleObj spid="_x0000_s9220" name="Equation" r:id="rId1" imgW="64617600" imgH="5791200" progId="Equation.DSMT4">
                  <p:embed/>
                </p:oleObj>
              </mc:Choice>
              <mc:Fallback>
                <p:oleObj name="Equation" r:id="rId1" imgW="64617600" imgH="5791200" progId="Equation.DSMT4">
                  <p:embed/>
                  <p:pic>
                    <p:nvPicPr>
                      <p:cNvPr id="0" name="Object 3"/>
                      <p:cNvPicPr/>
                      <p:nvPr/>
                    </p:nvPicPr>
                    <p:blipFill>
                      <a:blip r:embed="rId2"/>
                      <a:stretch>
                        <a:fillRect/>
                      </a:stretch>
                    </p:blipFill>
                    <p:spPr>
                      <a:xfrm>
                        <a:off x="2149128" y="5838108"/>
                        <a:ext cx="4845744" cy="434160"/>
                      </a:xfrm>
                      <a:prstGeom prst="rect">
                        <a:avLst/>
                      </a:prstGeom>
                    </p:spPr>
                  </p:pic>
                </p:oleObj>
              </mc:Fallback>
            </mc:AlternateContent>
          </a:graphicData>
        </a:graphic>
      </p:graphicFrame>
      <p:sp>
        <p:nvSpPr>
          <p:cNvPr id="4" name="Content Placeholder 4"/>
          <p:cNvSpPr>
            <a:spLocks noGrp="1"/>
          </p:cNvSpPr>
          <p:nvPr>
            <p:ph idx="13"/>
          </p:nvPr>
        </p:nvSpPr>
        <p:spPr>
          <a:xfrm>
            <a:off x="457200" y="6172200"/>
            <a:ext cx="8229600" cy="457200"/>
          </a:xfrm>
        </p:spPr>
        <p:txBody>
          <a:bodyPr/>
          <a:lstStyle/>
          <a:p>
            <a:pPr lvl="1">
              <a:buNone/>
            </a:pPr>
            <a:r>
              <a:rPr lang="en-US" sz="2400" dirty="0">
                <a:solidFill>
                  <a:prstClr val="black"/>
                </a:solidFill>
              </a:rPr>
              <a:t>Therefore, </a:t>
            </a:r>
            <a:r>
              <a:rPr lang="en-US" sz="2400" i="1" dirty="0">
                <a:solidFill>
                  <a:prstClr val="black"/>
                </a:solidFill>
              </a:rPr>
              <a:t>a</a:t>
            </a:r>
            <a:r>
              <a:rPr lang="en-US" sz="2400" dirty="0">
                <a:solidFill>
                  <a:prstClr val="black"/>
                </a:solidFill>
              </a:rPr>
              <a:t> </a:t>
            </a:r>
            <a:r>
              <a:rPr lang="en-US" sz="2400" dirty="0">
                <a:solidFill>
                  <a:prstClr val="black"/>
                </a:solidFill>
                <a:ea typeface="Cambria Math" panose="02040503050406030204"/>
              </a:rPr>
              <a:t>≡</a:t>
            </a:r>
            <a:r>
              <a:rPr lang="en-US" sz="2400" dirty="0">
                <a:solidFill>
                  <a:prstClr val="black"/>
                </a:solidFill>
              </a:rPr>
              <a:t> </a:t>
            </a:r>
            <a:r>
              <a:rPr lang="en-US" sz="2400" i="1" dirty="0">
                <a:solidFill>
                  <a:prstClr val="black"/>
                </a:solidFill>
              </a:rPr>
              <a:t>c</a:t>
            </a:r>
            <a:r>
              <a:rPr lang="en-US" sz="2400" dirty="0">
                <a:solidFill>
                  <a:prstClr val="black"/>
                </a:solidFill>
              </a:rPr>
              <a:t> (mod </a:t>
            </a:r>
            <a:r>
              <a:rPr lang="en-US" sz="2400" i="1" dirty="0">
                <a:solidFill>
                  <a:prstClr val="black"/>
                </a:solidFill>
              </a:rPr>
              <a:t>m</a:t>
            </a:r>
            <a:r>
              <a:rPr lang="en-US" sz="2400" dirty="0">
                <a:solidFill>
                  <a:prstClr val="black"/>
                </a:solidFill>
              </a:rPr>
              <a:t>).</a:t>
            </a:r>
            <a:endParaRPr lang="en-US" sz="2400" dirty="0">
              <a:solidFill>
                <a:prstClr val="black"/>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Congruence Modulo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  </a:t>
            </a:r>
            <a:b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模</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同余</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81000" y="1600200"/>
            <a:ext cx="8229600" cy="1106463"/>
          </a:xfrm>
          <a:ln>
            <a:solidFill>
              <a:srgbClr val="FF0000"/>
            </a:solidFill>
          </a:ln>
        </p:spPr>
        <p:txBody>
          <a:bodyPr/>
          <a:lstStyle/>
          <a:p>
            <a:pPr>
              <a:spcBef>
                <a:spcPts val="600"/>
              </a:spcBef>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an integer with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&gt; 1. Let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 {1, 2, ... , 8 }, s</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how that the relation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R</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x</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y) |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x</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en-US" altLang="zh-CN" sz="20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y</a:t>
            </a:r>
            <a:r>
              <a:rPr lang="en-US" altLang="zh-CN" sz="20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t>
            </a:r>
            <a:r>
              <a:rPr lang="en-US" altLang="zh-CN" sz="20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 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x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y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(mod 3)</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an equivalence relation on the set of integers.</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0" name="Picture 10" descr="7-5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5615" y="3429000"/>
            <a:ext cx="7292975" cy="1902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Classes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等价类</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2296160"/>
          </a:xfrm>
          <a:ln>
            <a:solidFill>
              <a:srgbClr val="FF0000"/>
            </a:solidFill>
          </a:ln>
        </p:spPr>
        <p:txBody>
          <a:bodyPr/>
          <a:lstStyle/>
          <a:p>
            <a:pPr>
              <a:spcBef>
                <a:spcPts val="600"/>
              </a:spcBef>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3: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an equivalence relation on a set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set of all elements that are related to an element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the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class</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 equivalence class of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respect to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denoted by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When only one relation is under consideration, we can write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without the subscript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this equivalence class. </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Note that </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 name="Object 3"/>
          <p:cNvGraphicFramePr>
            <a:graphicFrameLocks noChangeAspect="1"/>
          </p:cNvGraphicFramePr>
          <p:nvPr/>
        </p:nvGraphicFramePr>
        <p:xfrm>
          <a:off x="1676400" y="3095172"/>
          <a:ext cx="2201976" cy="431460"/>
        </p:xfrm>
        <a:graphic>
          <a:graphicData uri="http://schemas.openxmlformats.org/presentationml/2006/ole">
            <mc:AlternateContent xmlns:mc="http://schemas.openxmlformats.org/markup-compatibility/2006">
              <mc:Choice xmlns:v="urn:schemas-microsoft-com:vml" Requires="v">
                <p:oleObj spid="_x0000_s10246" name="Equation" r:id="rId1" imgW="31089600" imgH="6096000" progId="Equation.DSMT4">
                  <p:embed/>
                </p:oleObj>
              </mc:Choice>
              <mc:Fallback>
                <p:oleObj name="Equation" r:id="rId1" imgW="31089600" imgH="6096000" progId="Equation.DSMT4">
                  <p:embed/>
                  <p:pic>
                    <p:nvPicPr>
                      <p:cNvPr id="0" name="图片 10245"/>
                      <p:cNvPicPr/>
                      <p:nvPr/>
                    </p:nvPicPr>
                    <p:blipFill>
                      <a:blip r:embed="rId2"/>
                      <a:stretch>
                        <a:fillRect/>
                      </a:stretch>
                    </p:blipFill>
                    <p:spPr>
                      <a:xfrm>
                        <a:off x="1676400" y="3095172"/>
                        <a:ext cx="2201976" cy="431460"/>
                      </a:xfrm>
                      <a:prstGeom prst="rect">
                        <a:avLst/>
                      </a:prstGeom>
                    </p:spPr>
                  </p:pic>
                </p:oleObj>
              </mc:Fallback>
            </mc:AlternateContent>
          </a:graphicData>
        </a:graphic>
      </p:graphicFrame>
      <p:sp>
        <p:nvSpPr>
          <p:cNvPr id="4" name="Content Placeholder 4"/>
          <p:cNvSpPr>
            <a:spLocks noGrp="1"/>
          </p:cNvSpPr>
          <p:nvPr>
            <p:ph idx="13"/>
          </p:nvPr>
        </p:nvSpPr>
        <p:spPr>
          <a:xfrm>
            <a:off x="457200" y="3657600"/>
            <a:ext cx="8229600" cy="2514600"/>
          </a:xfrm>
          <a:ln>
            <a:solidFill>
              <a:srgbClr val="FF0000"/>
            </a:solidFill>
          </a:ln>
        </p:spPr>
        <p:txBody>
          <a:bodyPr/>
          <a:lstStyle/>
          <a:p>
            <a:pPr>
              <a:spcBef>
                <a:spcPts val="600"/>
              </a:spcBef>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equivalence classes of the relation congruence modulo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called the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congruence classes modulo m</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 congruence class of an integer a modulo m is denoted by</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Object 5"/>
              <p:cNvSpPr txBox="1"/>
              <p:nvPr/>
            </p:nvSpPr>
            <p:spPr>
              <a:xfrm>
                <a:off x="1905000" y="4568825"/>
                <a:ext cx="6480175" cy="431800"/>
              </a:xfrm>
              <a:prstGeom prst="rect">
                <a:avLst/>
              </a:prstGeom>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2000" i="1" smtClean="0">
                              <a:solidFill>
                                <a:srgbClr val="000000"/>
                              </a:solidFill>
                              <a:latin typeface="Cambria Math" panose="02040503050406030204" pitchFamily="18" charset="0"/>
                            </a:rPr>
                          </m:ctrlPr>
                        </m:sSubPr>
                        <m:e>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e>
                          </m:d>
                        </m:e>
                        <m:sub>
                          <m:r>
                            <a:rPr lang="zh-CN" altLang="en-US" sz="2000" i="1">
                              <a:solidFill>
                                <a:srgbClr val="000000"/>
                              </a:solidFill>
                              <a:latin typeface="Cambria Math" panose="02040503050406030204" pitchFamily="18" charset="0"/>
                            </a:rPr>
                            <m:t>𝑚</m:t>
                          </m:r>
                        </m:sub>
                      </m:sSub>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so</m:t>
                      </m:r>
                      <m:r>
                        <m:rPr>
                          <m:nor/>
                        </m:rPr>
                        <a:rPr lang="zh-CN" altLang="en-US" sz="2000" i="0">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e>
                          </m:d>
                        </m:e>
                        <m:sub>
                          <m:r>
                            <a:rPr lang="zh-CN" altLang="en-US" sz="2000" i="1">
                              <a:solidFill>
                                <a:srgbClr val="000000"/>
                              </a:solidFill>
                              <a:latin typeface="Cambria Math" panose="02040503050406030204" pitchFamily="18" charset="0"/>
                            </a:rPr>
                            <m:t>𝑚</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m:t>
                          </m:r>
                          <m: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𝑚</m:t>
                          </m:r>
                          <m:r>
                            <a:rPr lang="zh-CN" altLang="en-US" sz="2000" i="1">
                              <a:solidFill>
                                <a:srgbClr val="000000"/>
                              </a:solidFill>
                              <a:latin typeface="Cambria Math" panose="02040503050406030204" pitchFamily="18" charset="0"/>
                            </a:rPr>
                            <m:t>,</m:t>
                          </m:r>
                          <m: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𝑚</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𝑎</m:t>
                          </m:r>
                          <m:r>
                            <a:rPr lang="en-US" altLang="zh-CN" sz="2000" b="0" i="1" smtClean="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𝑚</m:t>
                          </m:r>
                          <m:r>
                            <a:rPr lang="zh-CN" altLang="en-US" sz="2000" i="1">
                              <a:solidFill>
                                <a:srgbClr val="000000"/>
                              </a:solidFill>
                              <a:latin typeface="Cambria Math" panose="02040503050406030204" pitchFamily="18" charset="0"/>
                            </a:rPr>
                            <m:t>,</m:t>
                          </m:r>
                          <m: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𝑚</m:t>
                          </m:r>
                          <m:r>
                            <a:rPr lang="zh-CN" altLang="en-US" sz="2000" i="1">
                              <a:solidFill>
                                <a:srgbClr val="000000"/>
                              </a:solidFill>
                              <a:latin typeface="Cambria Math" panose="02040503050406030204" pitchFamily="18" charset="0"/>
                            </a:rPr>
                            <m:t>,</m:t>
                          </m:r>
                          <m: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m:t>
                          </m:r>
                        </m:e>
                      </m:d>
                      <m:r>
                        <a:rPr lang="zh-CN" altLang="en-US" sz="2000" i="1">
                          <a:solidFill>
                            <a:srgbClr val="000000"/>
                          </a:solidFill>
                          <a:latin typeface="Cambria Math" panose="02040503050406030204" pitchFamily="18" charset="0"/>
                        </a:rPr>
                        <m:t>.</m:t>
                      </m:r>
                    </m:oMath>
                  </m:oMathPara>
                </a14:m>
                <a:endParaRPr lang="zh-CN" altLang="en-US" sz="2000" dirty="0"/>
              </a:p>
            </p:txBody>
          </p:sp>
        </mc:Choice>
        <mc:Fallback>
          <p:sp>
            <p:nvSpPr>
              <p:cNvPr id="9" name="Object 5"/>
              <p:cNvSpPr txBox="1">
                <a:spLocks noRot="1" noChangeAspect="1" noMove="1" noResize="1" noEditPoints="1" noAdjustHandles="1" noChangeArrowheads="1" noChangeShapeType="1" noTextEdit="1"/>
              </p:cNvSpPr>
              <p:nvPr/>
            </p:nvSpPr>
            <p:spPr>
              <a:xfrm>
                <a:off x="1905000" y="4568825"/>
                <a:ext cx="6480175" cy="431800"/>
              </a:xfrm>
              <a:prstGeom prst="rect">
                <a:avLst/>
              </a:prstGeom>
              <a:blipFill rotWithShape="1">
                <a:blip r:embed="rId3"/>
                <a:stretch>
                  <a:fillRect b="-51765"/>
                </a:stretch>
              </a:blipFill>
            </p:spPr>
            <p:txBody>
              <a:bodyPr/>
              <a:lstStyle/>
              <a:p>
                <a:r>
                  <a:rPr lang="zh-CN" altLang="en-US">
                    <a:noFill/>
                  </a:rPr>
                  <a:t> </a:t>
                </a:r>
              </a:p>
            </p:txBody>
          </p:sp>
        </mc:Fallback>
      </mc:AlternateContent>
      <p:sp>
        <p:nvSpPr>
          <p:cNvPr id="5" name="Content Placeholder 6"/>
          <p:cNvSpPr>
            <a:spLocks noGrp="1"/>
          </p:cNvSpPr>
          <p:nvPr>
            <p:ph idx="14"/>
          </p:nvPr>
        </p:nvSpPr>
        <p:spPr>
          <a:xfrm>
            <a:off x="457200" y="4780312"/>
            <a:ext cx="2522376" cy="36576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example,</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0" name="Object 7"/>
          <p:cNvGraphicFramePr>
            <a:graphicFrameLocks noChangeAspect="1"/>
          </p:cNvGraphicFramePr>
          <p:nvPr/>
        </p:nvGraphicFramePr>
        <p:xfrm>
          <a:off x="609600" y="5156232"/>
          <a:ext cx="6989760" cy="812736"/>
        </p:xfrm>
        <a:graphic>
          <a:graphicData uri="http://schemas.openxmlformats.org/presentationml/2006/ole">
            <mc:AlternateContent xmlns:mc="http://schemas.openxmlformats.org/markup-compatibility/2006">
              <mc:Choice xmlns:v="urn:schemas-microsoft-com:vml" Requires="v">
                <p:oleObj spid="_x0000_s10247" name="Equation" r:id="rId4" imgW="104851200" imgH="12192000" progId="Equation.DSMT4">
                  <p:embed/>
                </p:oleObj>
              </mc:Choice>
              <mc:Fallback>
                <p:oleObj name="Equation" r:id="rId4" imgW="104851200" imgH="12192000" progId="Equation.DSMT4">
                  <p:embed/>
                  <p:pic>
                    <p:nvPicPr>
                      <p:cNvPr id="0" name="图片 10246"/>
                      <p:cNvPicPr/>
                      <p:nvPr/>
                    </p:nvPicPr>
                    <p:blipFill>
                      <a:blip r:embed="rId5"/>
                      <a:stretch>
                        <a:fillRect/>
                      </a:stretch>
                    </p:blipFill>
                    <p:spPr>
                      <a:xfrm>
                        <a:off x="609600" y="5156232"/>
                        <a:ext cx="6989760" cy="812736"/>
                      </a:xfrm>
                      <a:prstGeom prst="rect">
                        <a:avLst/>
                      </a:prstGeom>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Classes and Partitions</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等价类和划分</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4648200"/>
              </a:xfrm>
            </p:spPr>
            <p:txBody>
              <a:bodyPr/>
              <a:lstStyle/>
              <a:p>
                <a:pPr>
                  <a:spcBef>
                    <a:spcPts val="6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Theorem 1: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an equivalence relation on a set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These statements for elements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equivalent: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indent="0">
                  <a:spcBef>
                    <a:spcPts val="600"/>
                  </a:spcBef>
                  <a:buNone/>
                </a:pP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aRb</a:t>
                </a:r>
                <a:endPar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indent="0">
                  <a:spcBef>
                    <a:spcPts val="600"/>
                  </a:spcBef>
                  <a:buNone/>
                </a:pP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ii</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indent="0">
                  <a:spcBef>
                    <a:spcPts val="600"/>
                  </a:spcBef>
                  <a:buNone/>
                </a:pP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iii</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sz="2200" b="1" i="1" dirty="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oMath>
                </a14:m>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0" lvl="1" indent="0">
                  <a:spcBef>
                    <a:spcPts val="600"/>
                  </a:spcBef>
                  <a:buNone/>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Proof: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show that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implies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ii</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Assume that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Now suppose that c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Because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symmetric,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bRa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Because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transitive and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bRa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it follows that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bRc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Hence,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Therefore,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similar argument (omitted here) shows that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Since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we have shown that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457200" y="1295400"/>
                <a:ext cx="8229600" cy="4648200"/>
              </a:xfrm>
              <a:blipFill rotWithShape="1">
                <a:blip r:embed="rId1"/>
                <a:stretch>
                  <a:fillRect/>
                </a:stretch>
              </a:blipFill>
            </p:spPr>
            <p:txBody>
              <a:bodyPr/>
              <a:lstStyle/>
              <a:p>
                <a:r>
                  <a:rPr lang="zh-CN" altLang="en-US">
                    <a:noFill/>
                  </a:rPr>
                  <a:t> </a:t>
                </a:r>
              </a:p>
            </p:txBody>
          </p:sp>
        </mc:Fallback>
      </mc:AlternateContent>
      <p:sp>
        <p:nvSpPr>
          <p:cNvPr id="4" name="Content Placeholder 3"/>
          <p:cNvSpPr>
            <a:spLocks noGrp="1"/>
          </p:cNvSpPr>
          <p:nvPr>
            <p:ph idx="13"/>
          </p:nvPr>
        </p:nvSpPr>
        <p:spPr>
          <a:xfrm>
            <a:off x="457200" y="6096000"/>
            <a:ext cx="8229600" cy="533400"/>
          </a:xfrm>
        </p:spPr>
        <p:txBody>
          <a:bodyPr/>
          <a:lstStyle/>
          <a:p>
            <a:pPr algn="ctr"/>
            <a:r>
              <a:rPr lang="en-US" sz="2400" b="1"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see text for proof  that </a:t>
            </a:r>
            <a:r>
              <a:rPr lang="en-US" sz="2400" b="1"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ii</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implies </a:t>
            </a:r>
            <a:r>
              <a:rPr lang="en-US" sz="2400" b="1"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iii</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iii</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implies </a:t>
            </a:r>
            <a:r>
              <a:rPr lang="en-US" sz="2400" b="1" dirty="0">
                <a:latin typeface="Times New Roman" panose="02020603050405020304" pitchFamily="18" charset="0"/>
                <a:cs typeface="Times New Roman" panose="02020603050405020304" pitchFamily="18" charset="0"/>
              </a:rPr>
              <a:t>(</a:t>
            </a:r>
            <a:r>
              <a:rPr lang="en-US" sz="2400" b="1" i="1" dirty="0" err="1">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What are relations?</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457200" indent="-457200" eaLnBrk="1" hangingPunct="1">
              <a:spcBef>
                <a:spcPts val="600"/>
              </a:spcBef>
              <a:spcAft>
                <a:spcPts val="0"/>
              </a:spcAft>
              <a:buFont typeface="Wingdings" panose="05000000000000000000" pitchFamily="2" charset="2"/>
              <a:buChar char="Ø"/>
            </a:pPr>
            <a:r>
              <a:rPr lang="en-US" altLang="zh-CN" b="1" dirty="0">
                <a:latin typeface="Times New Roman" panose="02020603050405020304" pitchFamily="18" charset="0"/>
                <a:cs typeface="Times New Roman" panose="02020603050405020304" pitchFamily="18" charset="0"/>
              </a:rPr>
              <a:t>Relations are a formal means to specify which elements from two or more sets are related to each other</a:t>
            </a:r>
            <a:endParaRPr lang="en-US" altLang="zh-CN" b="1" dirty="0">
              <a:latin typeface="Times New Roman" panose="02020603050405020304" pitchFamily="18" charset="0"/>
              <a:cs typeface="Times New Roman" panose="02020603050405020304" pitchFamily="18" charset="0"/>
            </a:endParaRPr>
          </a:p>
          <a:p>
            <a:pPr marL="457200" indent="-457200" eaLnBrk="1" hangingPunct="1">
              <a:spcBef>
                <a:spcPts val="600"/>
              </a:spcBef>
              <a:spcAft>
                <a:spcPts val="0"/>
              </a:spcAft>
              <a:buFont typeface="Wingdings" panose="05000000000000000000" pitchFamily="2" charset="2"/>
              <a:buChar char="Ø"/>
            </a:pPr>
            <a:r>
              <a:rPr lang="en-US" altLang="zh-CN" b="1" dirty="0">
                <a:latin typeface="Times New Roman" panose="02020603050405020304" pitchFamily="18" charset="0"/>
                <a:cs typeface="Times New Roman" panose="02020603050405020304" pitchFamily="18" charset="0"/>
              </a:rPr>
              <a:t>Examples</a:t>
            </a:r>
            <a:endParaRPr lang="en-US" altLang="zh-CN" b="1" dirty="0">
              <a:latin typeface="Times New Roman" panose="02020603050405020304" pitchFamily="18" charset="0"/>
              <a:cs typeface="Times New Roman" panose="02020603050405020304" pitchFamily="18" charset="0"/>
            </a:endParaRPr>
          </a:p>
          <a:p>
            <a:pPr lvl="2">
              <a:spcBef>
                <a:spcPts val="600"/>
              </a:spcBef>
              <a:spcAft>
                <a:spcPts val="0"/>
              </a:spcAft>
            </a:pPr>
            <a:r>
              <a:rPr lang="en-US" altLang="zh-CN" sz="2800" b="1" dirty="0">
                <a:latin typeface="Times New Roman" panose="02020603050405020304" pitchFamily="18" charset="0"/>
                <a:cs typeface="Times New Roman" panose="02020603050405020304" pitchFamily="18" charset="0"/>
              </a:rPr>
              <a:t>{students} who take {courses}</a:t>
            </a:r>
            <a:endParaRPr lang="en-US" altLang="zh-CN" sz="2800" b="1" dirty="0">
              <a:latin typeface="Times New Roman" panose="02020603050405020304" pitchFamily="18" charset="0"/>
              <a:cs typeface="Times New Roman" panose="02020603050405020304" pitchFamily="18" charset="0"/>
            </a:endParaRPr>
          </a:p>
          <a:p>
            <a:pPr lvl="2">
              <a:spcBef>
                <a:spcPts val="600"/>
              </a:spcBef>
              <a:spcAft>
                <a:spcPts val="0"/>
              </a:spcAft>
            </a:pPr>
            <a:r>
              <a:rPr lang="en-US" altLang="zh-CN" sz="2800" b="1" dirty="0">
                <a:latin typeface="Times New Roman" panose="02020603050405020304" pitchFamily="18" charset="0"/>
                <a:cs typeface="Times New Roman" panose="02020603050405020304" pitchFamily="18" charset="0"/>
              </a:rPr>
              <a:t>{businesses} and their {telephone numbers}</a:t>
            </a:r>
            <a:endParaRPr lang="en-US" altLang="zh-CN" sz="2800" b="1" dirty="0">
              <a:latin typeface="Times New Roman" panose="02020603050405020304" pitchFamily="18" charset="0"/>
              <a:cs typeface="Times New Roman" panose="02020603050405020304" pitchFamily="18" charset="0"/>
            </a:endParaRPr>
          </a:p>
          <a:p>
            <a:pPr lvl="2">
              <a:spcBef>
                <a:spcPts val="600"/>
              </a:spcBef>
              <a:spcAft>
                <a:spcPts val="0"/>
              </a:spcAft>
            </a:pPr>
            <a:r>
              <a:rPr lang="en-US" altLang="zh-CN" sz="2800" b="1" dirty="0">
                <a:latin typeface="Times New Roman" panose="02020603050405020304" pitchFamily="18" charset="0"/>
                <a:cs typeface="Times New Roman" panose="02020603050405020304" pitchFamily="18" charset="0"/>
              </a:rPr>
              <a:t>{integers} and their {divisors}</a:t>
            </a:r>
            <a:endParaRPr lang="en-US" altLang="zh-CN" sz="2800" b="1" dirty="0">
              <a:latin typeface="Times New Roman" panose="02020603050405020304" pitchFamily="18" charset="0"/>
              <a:cs typeface="Times New Roman" panose="02020603050405020304" pitchFamily="18" charset="0"/>
            </a:endParaRPr>
          </a:p>
          <a:p>
            <a:pPr lvl="2">
              <a:spcBef>
                <a:spcPts val="600"/>
              </a:spcBef>
              <a:spcAft>
                <a:spcPts val="0"/>
              </a:spcAft>
            </a:pPr>
            <a:r>
              <a:rPr lang="en-US" altLang="zh-CN" sz="2800" b="1" dirty="0">
                <a:latin typeface="Times New Roman" panose="02020603050405020304" pitchFamily="18" charset="0"/>
                <a:cs typeface="Times New Roman" panose="02020603050405020304" pitchFamily="18" charset="0"/>
              </a:rPr>
              <a:t>{program variables} and the {subroutines} they are used in.</a:t>
            </a:r>
            <a:endParaRPr lang="en-US" altLang="zh-CN" sz="2800" b="1" dirty="0">
              <a:latin typeface="Times New Roman" panose="02020603050405020304" pitchFamily="18" charset="0"/>
              <a:cs typeface="Times New Roman" panose="02020603050405020304" pitchFamily="18" charset="0"/>
            </a:endParaRPr>
          </a:p>
          <a:p>
            <a:endParaRPr lang="zh-CN" altLang="en-US" dirty="0"/>
          </a:p>
        </p:txBody>
      </p:sp>
      <p:sp>
        <p:nvSpPr>
          <p:cNvPr id="5" name="文本占位符 4"/>
          <p:cNvSpPr>
            <a:spLocks noGrp="1"/>
          </p:cNvSpPr>
          <p:nvPr>
            <p:ph type="body" sz="quarter" idx="15"/>
          </p:nvPr>
        </p:nvSpPr>
        <p:spPr/>
        <p:txBody>
          <a:bodyPr/>
          <a:lstStyle/>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Partition of a Set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集合的划分</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44958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partition</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划分</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a set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collection of disjoint nonempty subsets of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that have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as their union. In other words, the collection of subsets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(where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an index set), forms a partition of</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and only if</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 for </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endPar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when </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a:t>
            </a:r>
            <a:endPar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Object 3"/>
          <p:cNvGraphicFramePr>
            <a:graphicFrameLocks noChangeAspect="1"/>
          </p:cNvGraphicFramePr>
          <p:nvPr/>
        </p:nvGraphicFramePr>
        <p:xfrm>
          <a:off x="2063571" y="5667600"/>
          <a:ext cx="1555200" cy="856800"/>
        </p:xfrm>
        <a:graphic>
          <a:graphicData uri="http://schemas.openxmlformats.org/presentationml/2006/ole">
            <mc:AlternateContent xmlns:mc="http://schemas.openxmlformats.org/markup-compatibility/2006">
              <mc:Choice xmlns:v="urn:schemas-microsoft-com:vml" Requires="v">
                <p:oleObj spid="_x0000_s11268" name="Equation" r:id="rId1" imgW="14935200" imgH="8229600" progId="Equation.DSMT4">
                  <p:embed/>
                </p:oleObj>
              </mc:Choice>
              <mc:Fallback>
                <p:oleObj name="Equation" r:id="rId1" imgW="14935200" imgH="8229600" progId="Equation.DSMT4">
                  <p:embed/>
                  <p:pic>
                    <p:nvPicPr>
                      <p:cNvPr id="0" name="图片 11267"/>
                      <p:cNvPicPr/>
                      <p:nvPr/>
                    </p:nvPicPr>
                    <p:blipFill>
                      <a:blip r:embed="rId2"/>
                      <a:stretch>
                        <a:fillRect/>
                      </a:stretch>
                    </p:blipFill>
                    <p:spPr>
                      <a:xfrm>
                        <a:off x="2063571" y="5667600"/>
                        <a:ext cx="1555200" cy="856800"/>
                      </a:xfrm>
                      <a:prstGeom prst="rect">
                        <a:avLst/>
                      </a:prstGeom>
                    </p:spPr>
                  </p:pic>
                </p:oleObj>
              </mc:Fallback>
            </mc:AlternateContent>
          </a:graphicData>
        </a:graphic>
      </p:graphicFrame>
      <p:pic>
        <p:nvPicPr>
          <p:cNvPr id="8" name="Picture 4" descr="A partition of a set. There is an ellipse divided into 9 parts labeled from A subscript 1 to A subscript 9."/>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5181600" y="3886200"/>
            <a:ext cx="3312160" cy="2103120"/>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5"/>
          <p:cNvSpPr>
            <a:spLocks noGrp="1"/>
          </p:cNvSpPr>
          <p:nvPr>
            <p:ph idx="14"/>
          </p:nvPr>
        </p:nvSpPr>
        <p:spPr>
          <a:xfrm>
            <a:off x="5638800" y="6096000"/>
            <a:ext cx="2854960" cy="5334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Partition of a Set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 Equivalence Relation Partitions a Set</a:t>
            </a:r>
            <a:b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个等价关系划分</a:t>
            </a:r>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个集合</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17526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 an equivalence relation on a set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 union of all the equivalence classes of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all of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since  an element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in its own equivalence class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In other words,</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Object 3"/>
          <p:cNvGraphicFramePr>
            <a:graphicFrameLocks noChangeAspect="1"/>
          </p:cNvGraphicFramePr>
          <p:nvPr/>
        </p:nvGraphicFramePr>
        <p:xfrm>
          <a:off x="3429360" y="3129006"/>
          <a:ext cx="2285280" cy="1028160"/>
        </p:xfrm>
        <a:graphic>
          <a:graphicData uri="http://schemas.openxmlformats.org/presentationml/2006/ole">
            <mc:AlternateContent xmlns:mc="http://schemas.openxmlformats.org/markup-compatibility/2006">
              <mc:Choice xmlns:v="urn:schemas-microsoft-com:vml" Requires="v">
                <p:oleObj spid="_x0000_s12296" name="Equation" r:id="rId1" imgW="18288000" imgH="8229600" progId="Equation.DSMT4">
                  <p:embed/>
                </p:oleObj>
              </mc:Choice>
              <mc:Fallback>
                <p:oleObj name="Equation" r:id="rId1" imgW="18288000" imgH="8229600" progId="Equation.DSMT4">
                  <p:embed/>
                  <p:pic>
                    <p:nvPicPr>
                      <p:cNvPr id="0" name="Object 3"/>
                      <p:cNvPicPr/>
                      <p:nvPr/>
                    </p:nvPicPr>
                    <p:blipFill>
                      <a:blip r:embed="rId2"/>
                      <a:stretch>
                        <a:fillRect/>
                      </a:stretch>
                    </p:blipFill>
                    <p:spPr>
                      <a:xfrm>
                        <a:off x="3429360" y="3129006"/>
                        <a:ext cx="2285280" cy="1028160"/>
                      </a:xfrm>
                      <a:prstGeom prst="rect">
                        <a:avLst/>
                      </a:prstGeom>
                    </p:spPr>
                  </p:pic>
                </p:oleObj>
              </mc:Fallback>
            </mc:AlternateContent>
          </a:graphicData>
        </a:graphic>
      </p:graphicFrame>
      <p:sp>
        <p:nvSpPr>
          <p:cNvPr id="4" name="Content Placeholder 4"/>
          <p:cNvSpPr>
            <a:spLocks noGrp="1"/>
          </p:cNvSpPr>
          <p:nvPr>
            <p:ph idx="13"/>
          </p:nvPr>
        </p:nvSpPr>
        <p:spPr>
          <a:xfrm>
            <a:off x="457200" y="4038600"/>
            <a:ext cx="8229600" cy="914400"/>
          </a:xfrm>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From Theorem 1</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it follows that these equivalence classes are either equal or disjoint, so</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0" name="Object 5"/>
          <p:cNvGraphicFramePr>
            <a:graphicFrameLocks noChangeAspect="1"/>
          </p:cNvGraphicFramePr>
          <p:nvPr/>
        </p:nvGraphicFramePr>
        <p:xfrm>
          <a:off x="6324600" y="4444446"/>
          <a:ext cx="2277828" cy="583740"/>
        </p:xfrm>
        <a:graphic>
          <a:graphicData uri="http://schemas.openxmlformats.org/presentationml/2006/ole">
            <mc:AlternateContent xmlns:mc="http://schemas.openxmlformats.org/markup-compatibility/2006">
              <mc:Choice xmlns:v="urn:schemas-microsoft-com:vml" Requires="v">
                <p:oleObj spid="_x0000_s12297" name="Equation" r:id="rId3" imgW="23774400" imgH="6096000" progId="Equation.DSMT4">
                  <p:embed/>
                </p:oleObj>
              </mc:Choice>
              <mc:Fallback>
                <p:oleObj name="Equation" r:id="rId3" imgW="23774400" imgH="6096000" progId="Equation.DSMT4">
                  <p:embed/>
                  <p:pic>
                    <p:nvPicPr>
                      <p:cNvPr id="0" name="图片 12296"/>
                      <p:cNvPicPr/>
                      <p:nvPr/>
                    </p:nvPicPr>
                    <p:blipFill>
                      <a:blip r:embed="rId4"/>
                      <a:stretch>
                        <a:fillRect/>
                      </a:stretch>
                    </p:blipFill>
                    <p:spPr>
                      <a:xfrm>
                        <a:off x="6324600" y="4444446"/>
                        <a:ext cx="2277828" cy="583740"/>
                      </a:xfrm>
                      <a:prstGeom prst="rect">
                        <a:avLst/>
                      </a:prstGeom>
                    </p:spPr>
                  </p:pic>
                </p:oleObj>
              </mc:Fallback>
            </mc:AlternateContent>
          </a:graphicData>
        </a:graphic>
      </p:graphicFrame>
      <p:sp>
        <p:nvSpPr>
          <p:cNvPr id="5" name="Content Placeholder 6"/>
          <p:cNvSpPr>
            <a:spLocks noGrp="1"/>
          </p:cNvSpPr>
          <p:nvPr>
            <p:ph idx="14"/>
          </p:nvPr>
        </p:nvSpPr>
        <p:spPr>
          <a:xfrm>
            <a:off x="457200" y="4876074"/>
            <a:ext cx="1066800" cy="54864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when</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1" name="Object 7"/>
          <p:cNvGraphicFramePr>
            <a:graphicFrameLocks noChangeAspect="1"/>
          </p:cNvGraphicFramePr>
          <p:nvPr/>
        </p:nvGraphicFramePr>
        <p:xfrm>
          <a:off x="1447800" y="4891088"/>
          <a:ext cx="1693863" cy="584200"/>
        </p:xfrm>
        <a:graphic>
          <a:graphicData uri="http://schemas.openxmlformats.org/presentationml/2006/ole">
            <mc:AlternateContent xmlns:mc="http://schemas.openxmlformats.org/markup-compatibility/2006">
              <mc:Choice xmlns:v="urn:schemas-microsoft-com:vml" Requires="v">
                <p:oleObj spid="_x0000_s12298" name="Equation" r:id="rId5" imgW="17678400" imgH="6096000" progId="Equation.DSMT4">
                  <p:embed/>
                </p:oleObj>
              </mc:Choice>
              <mc:Fallback>
                <p:oleObj name="Equation" r:id="rId5" imgW="17678400" imgH="6096000" progId="Equation.DSMT4">
                  <p:embed/>
                  <p:pic>
                    <p:nvPicPr>
                      <p:cNvPr id="0" name="Object 9"/>
                      <p:cNvPicPr/>
                      <p:nvPr/>
                    </p:nvPicPr>
                    <p:blipFill>
                      <a:blip r:embed="rId6"/>
                      <a:stretch>
                        <a:fillRect/>
                      </a:stretch>
                    </p:blipFill>
                    <p:spPr>
                      <a:xfrm>
                        <a:off x="1447800" y="4891088"/>
                        <a:ext cx="1693863" cy="584200"/>
                      </a:xfrm>
                      <a:prstGeom prst="rect">
                        <a:avLst/>
                      </a:prstGeom>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 Equivalence Relation Partitions a Set</a:t>
            </a:r>
            <a:b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个等价关系划分</a:t>
            </a:r>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个集合</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4114800"/>
          </a:xfrm>
          <a:ln>
            <a:solidFill>
              <a:srgbClr val="FF0000"/>
            </a:solidFill>
          </a:ln>
        </p:spPr>
        <p:txBody>
          <a:bodyPr/>
          <a:lstStyle/>
          <a:p>
            <a:pPr>
              <a:spcBef>
                <a:spcPts val="600"/>
              </a:spcBef>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Theorem 2: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an equivalence relation on a set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the equivalence classes of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form a partition of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Conversely</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given a partition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the set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there is an equivalence relation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that has the sets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as its equivalence classes. </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个等价关系划分</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个集合，相反，</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个划分可以找到</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个等价关系</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0"/>
            <a:ext cx="9144000" cy="17221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Orderings</a:t>
            </a:r>
            <a:b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偏序关系</a:t>
            </a:r>
            <a:r>
              <a:rPr lang="en-US" altLang="zh-CN"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3810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9.6</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752600" y="2133600"/>
            <a:ext cx="6096000" cy="2971800"/>
          </a:xfrm>
        </p:spPr>
        <p:txBody>
          <a:bodyPr/>
          <a:lstStyle/>
          <a:p>
            <a:pPr marL="514350" indent="-514350">
              <a:spcAft>
                <a:spcPts val="1200"/>
              </a:spcAft>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Orderings and </a:t>
            </a:r>
            <a:b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Partially-ordered Sets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Aft>
                <a:spcPts val="1200"/>
              </a:spcAft>
              <a:buFont typeface="+mj-lt"/>
              <a:buAutoNum type="arabicPeriod"/>
            </a:pPr>
            <a:r>
              <a:rPr lang="en-US"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Hasse</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Diagrams </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偏序</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321040" cy="5257800"/>
          </a:xfrm>
        </p:spPr>
        <p:txBody>
          <a:bodyPr/>
          <a:lstStyle/>
          <a:p>
            <a:pPr>
              <a:lnSpc>
                <a:spcPct val="130000"/>
              </a:lnSpc>
              <a:spcAft>
                <a:spcPts val="1200"/>
              </a:spcAft>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1: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relation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on a set S is called a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or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it is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reflexive</a:t>
            </a:r>
            <a:r>
              <a:rPr lang="zh-CN" alt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自反</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antisymmetric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反对称</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transitive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传递</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spcAft>
                <a:spcPts val="1200"/>
              </a:spcAft>
            </a:pP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set together with a partial ordering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a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partially ordered set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or </a:t>
            </a:r>
            <a:r>
              <a:rPr lang="en-US" sz="28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poset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is denoted by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Members of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called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elements</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the </a:t>
            </a:r>
            <a:r>
              <a:rPr lang="en-US" sz="28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poset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偏序</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35052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1: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that the “greater than or equal” relation (</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partial ordering on the set of integers.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Reflexivity</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every integer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Antisymmetry</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then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endPar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Transitivity</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then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endPar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偏序</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503920" cy="1066800"/>
          </a:xfrm>
          <a:ln>
            <a:solidFill>
              <a:schemeClr val="bg1"/>
            </a:solidFill>
          </a:ln>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2: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that the divisibility relation (∣) is a partial ordering on the set of integers.</a:t>
            </a:r>
            <a:endPar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Reflexivity</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all integers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Antisymmetry</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positive integers with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Transitivity</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Suppose that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divides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divides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there are positive integers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such that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bl</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Hence,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kl</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so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divides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Therefore, the relation is transitive. </a:t>
            </a:r>
            <a:endPar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偏序</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36576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3: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that the inclusion relation (⊆) is a partial ordering on the power set of a set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Reflexivity</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whenever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subset of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Antisymmetry</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positive integers with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Transitivity</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Comparability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可比</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38397" y="1927086"/>
            <a:ext cx="8229600" cy="1524000"/>
          </a:xfrm>
          <a:ln>
            <a:solidFill>
              <a:schemeClr val="bg1"/>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2: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elements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a </a:t>
            </a:r>
            <a:r>
              <a:rPr lang="en-US"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poset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are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comparable</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可比</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either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elements of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 that  neither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nor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called</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incomparable</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不可比</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4"/>
          <p:cNvSpPr>
            <a:spLocks noGrp="1"/>
          </p:cNvSpPr>
          <p:nvPr>
            <p:ph idx="14"/>
          </p:nvPr>
        </p:nvSpPr>
        <p:spPr>
          <a:xfrm>
            <a:off x="444335" y="3581400"/>
            <a:ext cx="8229600" cy="2895600"/>
          </a:xfrm>
          <a:ln>
            <a:solidFill>
              <a:schemeClr val="bg1"/>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3: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is a </a:t>
            </a:r>
            <a:r>
              <a:rPr lang="en-US"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poset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every two elements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comparable,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a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totally ordered</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全序集</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linearly ordered set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线序集</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 is called a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total order</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全序</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or a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order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线序</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4: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is a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well-ordered set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良序集</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it is a </a:t>
            </a:r>
            <a:r>
              <a:rPr lang="en-US"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poset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such that ≼ is a total ordering and every nonempty subset of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has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least element</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最小元</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457200" y="990600"/>
            <a:ext cx="8229600" cy="830997"/>
          </a:xfrm>
          <a:prstGeom prst="rect">
            <a:avLst/>
          </a:prstGeom>
          <a:noFill/>
        </p:spPr>
        <p:txBody>
          <a:bodyPr wrap="square" rtlCol="0">
            <a:spAutoFit/>
          </a:bodyPr>
          <a:lstStyle/>
          <a:p>
            <a:pPr algn="l"/>
            <a:r>
              <a:rPr lang="en-US" altLang="zh-CN" sz="2400" b="1" i="0" u="none" strike="noStrike" baseline="0" dirty="0">
                <a:latin typeface="Times New Roman" panose="02020603050405020304" pitchFamily="18" charset="0"/>
                <a:cs typeface="Times New Roman" panose="02020603050405020304" pitchFamily="18" charset="0"/>
              </a:rPr>
              <a:t>Customarily, the notation </a:t>
            </a:r>
            <a:r>
              <a:rPr lang="en-US" altLang="zh-CN" sz="2400" b="1" i="1" u="none" strike="noStrike" baseline="0" dirty="0">
                <a:solidFill>
                  <a:srgbClr val="FF0000"/>
                </a:solidFill>
                <a:latin typeface="Times New Roman" panose="02020603050405020304" pitchFamily="18" charset="0"/>
                <a:cs typeface="Times New Roman" panose="02020603050405020304" pitchFamily="18" charset="0"/>
              </a:rPr>
              <a:t>a </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0" u="none" strike="noStrike" baseline="0" dirty="0">
                <a:solidFill>
                  <a:srgbClr val="FF0000"/>
                </a:solidFill>
                <a:latin typeface="Times New Roman" panose="02020603050405020304" pitchFamily="18" charset="0"/>
                <a:cs typeface="Times New Roman" panose="02020603050405020304" pitchFamily="18" charset="0"/>
              </a:rPr>
              <a:t> </a:t>
            </a:r>
            <a:r>
              <a:rPr lang="en-US" altLang="zh-CN" sz="2400" b="1" i="1" u="none" strike="noStrike" baseline="0" dirty="0">
                <a:solidFill>
                  <a:srgbClr val="FF0000"/>
                </a:solidFill>
                <a:latin typeface="Times New Roman" panose="02020603050405020304" pitchFamily="18" charset="0"/>
                <a:cs typeface="Times New Roman" panose="02020603050405020304" pitchFamily="18" charset="0"/>
              </a:rPr>
              <a:t>b </a:t>
            </a:r>
            <a:r>
              <a:rPr lang="en-US" altLang="zh-CN" sz="2400" b="1" i="0" u="none" strike="noStrike" baseline="0" dirty="0">
                <a:latin typeface="Times New Roman" panose="02020603050405020304" pitchFamily="18" charset="0"/>
                <a:cs typeface="Times New Roman" panose="02020603050405020304" pitchFamily="18" charset="0"/>
              </a:rPr>
              <a:t>is used to denote </a:t>
            </a:r>
            <a:r>
              <a:rPr lang="en-US" altLang="zh-CN" sz="2400" b="1" i="0" u="none" strike="noStrike" baseline="0" dirty="0">
                <a:solidFill>
                  <a:srgbClr val="FF0000"/>
                </a:solidFill>
                <a:latin typeface="Times New Roman" panose="02020603050405020304" pitchFamily="18" charset="0"/>
                <a:cs typeface="Times New Roman" panose="02020603050405020304" pitchFamily="18" charset="0"/>
              </a:rPr>
              <a:t>that (</a:t>
            </a:r>
            <a:r>
              <a:rPr lang="en-US" altLang="zh-CN" sz="2400" b="1" i="1" u="none" strike="noStrike" baseline="0" dirty="0">
                <a:solidFill>
                  <a:srgbClr val="FF0000"/>
                </a:solidFill>
                <a:latin typeface="Times New Roman" panose="02020603050405020304" pitchFamily="18" charset="0"/>
                <a:cs typeface="Times New Roman" panose="02020603050405020304" pitchFamily="18" charset="0"/>
              </a:rPr>
              <a:t>a, b</a:t>
            </a:r>
            <a:r>
              <a:rPr lang="en-US" altLang="zh-CN" sz="2400" b="1" i="0" u="none" strike="noStrike" baseline="0" dirty="0">
                <a:solidFill>
                  <a:srgbClr val="FF0000"/>
                </a:solidFill>
                <a:latin typeface="Times New Roman" panose="02020603050405020304" pitchFamily="18" charset="0"/>
                <a:cs typeface="Times New Roman" panose="02020603050405020304" pitchFamily="18" charset="0"/>
              </a:rPr>
              <a:t>)∈ </a:t>
            </a:r>
            <a:r>
              <a:rPr lang="en-US" altLang="zh-CN" sz="2400" b="1" i="1" u="none" strike="noStrike" baseline="0" dirty="0">
                <a:solidFill>
                  <a:srgbClr val="FF0000"/>
                </a:solidFill>
                <a:latin typeface="Times New Roman" panose="02020603050405020304" pitchFamily="18" charset="0"/>
                <a:cs typeface="Times New Roman" panose="02020603050405020304" pitchFamily="18" charset="0"/>
              </a:rPr>
              <a:t>R</a:t>
            </a:r>
            <a:r>
              <a:rPr lang="en-US" altLang="zh-CN" sz="2400" b="1" i="1" u="none" strike="noStrike" baseline="0" dirty="0">
                <a:latin typeface="Times New Roman" panose="02020603050405020304" pitchFamily="18" charset="0"/>
                <a:cs typeface="Times New Roman" panose="02020603050405020304" pitchFamily="18" charset="0"/>
              </a:rPr>
              <a:t> </a:t>
            </a:r>
            <a:r>
              <a:rPr lang="en-US" altLang="zh-CN" sz="2400" b="1" i="0" u="none" strike="noStrike" baseline="0" dirty="0">
                <a:latin typeface="Times New Roman" panose="02020603050405020304" pitchFamily="18" charset="0"/>
                <a:cs typeface="Times New Roman" panose="02020603050405020304" pitchFamily="18" charset="0"/>
              </a:rPr>
              <a:t>in an arbitrary </a:t>
            </a:r>
            <a:r>
              <a:rPr lang="en-US" altLang="zh-CN" sz="2400" b="1" i="0" u="none" strike="noStrike" baseline="0" dirty="0" err="1">
                <a:latin typeface="Times New Roman" panose="02020603050405020304" pitchFamily="18" charset="0"/>
                <a:cs typeface="Times New Roman" panose="02020603050405020304" pitchFamily="18" charset="0"/>
              </a:rPr>
              <a:t>poset</a:t>
            </a:r>
            <a:r>
              <a:rPr lang="en-US" altLang="zh-CN" sz="2400" b="1" i="0" u="none" strike="noStrike" baseline="0" dirty="0">
                <a:latin typeface="Times New Roman" panose="02020603050405020304" pitchFamily="18" charset="0"/>
                <a:cs typeface="Times New Roman" panose="02020603050405020304" pitchFamily="18" charset="0"/>
              </a:rPr>
              <a:t> (</a:t>
            </a:r>
            <a:r>
              <a:rPr lang="en-US" altLang="zh-CN" sz="2400" b="1" i="1" u="none" strike="noStrike" baseline="0" dirty="0">
                <a:latin typeface="Times New Roman" panose="02020603050405020304" pitchFamily="18" charset="0"/>
                <a:cs typeface="Times New Roman" panose="02020603050405020304" pitchFamily="18" charset="0"/>
              </a:rPr>
              <a:t>S, R</a:t>
            </a:r>
            <a:r>
              <a:rPr lang="en-US" altLang="zh-CN" sz="2400" b="1" i="0" u="none" strike="noStrike" baseline="0"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Binary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二元关系</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binary relation 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from a set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 set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subset</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3" name="Object 3"/>
          <p:cNvGraphicFramePr>
            <a:graphicFrameLocks noChangeAspect="1"/>
          </p:cNvGraphicFramePr>
          <p:nvPr/>
        </p:nvGraphicFramePr>
        <p:xfrm>
          <a:off x="2362200" y="1800004"/>
          <a:ext cx="1714500" cy="476100"/>
        </p:xfrm>
        <a:graphic>
          <a:graphicData uri="http://schemas.openxmlformats.org/presentationml/2006/ole">
            <mc:AlternateContent xmlns:mc="http://schemas.openxmlformats.org/markup-compatibility/2006">
              <mc:Choice xmlns:v="urn:schemas-microsoft-com:vml" Requires="v">
                <p:oleObj spid="_x0000_s1028" name="Equation" r:id="rId1" imgW="16459200" imgH="4572000" progId="Equation.DSMT4">
                  <p:embed/>
                </p:oleObj>
              </mc:Choice>
              <mc:Fallback>
                <p:oleObj name="Equation" r:id="rId1" imgW="16459200" imgH="4572000" progId="Equation.DSMT4">
                  <p:embed/>
                  <p:pic>
                    <p:nvPicPr>
                      <p:cNvPr id="0" name="图片 1027"/>
                      <p:cNvPicPr/>
                      <p:nvPr/>
                    </p:nvPicPr>
                    <p:blipFill>
                      <a:blip r:embed="rId2"/>
                      <a:stretch>
                        <a:fillRect/>
                      </a:stretch>
                    </p:blipFill>
                    <p:spPr>
                      <a:xfrm>
                        <a:off x="2362200" y="1800004"/>
                        <a:ext cx="1714500" cy="476100"/>
                      </a:xfrm>
                      <a:prstGeom prst="rect">
                        <a:avLst/>
                      </a:prstGeom>
                    </p:spPr>
                  </p:pic>
                </p:oleObj>
              </mc:Fallback>
            </mc:AlternateContent>
          </a:graphicData>
        </a:graphic>
      </p:graphicFrame>
      <p:sp>
        <p:nvSpPr>
          <p:cNvPr id="6" name="Content Placeholder 4"/>
          <p:cNvSpPr>
            <a:spLocks noGrp="1"/>
          </p:cNvSpPr>
          <p:nvPr>
            <p:ph idx="13"/>
          </p:nvPr>
        </p:nvSpPr>
        <p:spPr>
          <a:xfrm>
            <a:off x="457200" y="2362200"/>
            <a:ext cx="8229600" cy="2743200"/>
          </a:xfrm>
        </p:spPr>
        <p:txBody>
          <a:bodyPr/>
          <a:lstStyle/>
          <a:p>
            <a:pPr lvl="0"/>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a:t>
            </a:r>
            <a:endPar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600"/>
              </a:spcBef>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{0,1,2}</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 =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err="1">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a,b</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600"/>
              </a:spcBef>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relation from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600"/>
              </a:spcBef>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can represent relations from a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 set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graphically or using a table:</a:t>
            </a:r>
            <a:endPar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2" name="Picture 5" descr="Displaying the ordered pairs in the relation R from Example 3."/>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1219200" y="5181600"/>
            <a:ext cx="2395728" cy="1335024"/>
          </a:xfrm>
          <a:prstGeom prst="rect">
            <a:avLst/>
          </a:prstGeom>
          <a:extLst>
            <a:ext uri="{909E8E84-426E-40DD-AFC4-6F175D3DCCD1}">
              <a14:hiddenFill xmlns:a14="http://schemas.microsoft.com/office/drawing/2010/main">
                <a:solidFill>
                  <a:srgbClr val="FFFFFF"/>
                </a:solidFill>
              </a14:hiddenFill>
            </a:ext>
          </a:extLst>
        </p:spPr>
      </p:pic>
      <p:sp>
        <p:nvSpPr>
          <p:cNvPr id="8" name="Content Placeholder 6"/>
          <p:cNvSpPr>
            <a:spLocks noGrp="1"/>
          </p:cNvSpPr>
          <p:nvPr>
            <p:ph idx="15"/>
          </p:nvPr>
        </p:nvSpPr>
        <p:spPr>
          <a:xfrm>
            <a:off x="5029200" y="5105400"/>
            <a:ext cx="3429000" cy="1188720"/>
          </a:xfrm>
          <a:ln w="12700">
            <a:solidFill>
              <a:srgbClr val="1A587B"/>
            </a:solidFill>
          </a:ln>
        </p:spPr>
        <p:txBody>
          <a:bodyPr/>
          <a:lstStyle/>
          <a:p>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Relations are more general than functions. A function is a relation where exactly one element of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related to each element of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endPar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0"/>
            <a:ext cx="8229600" cy="908050"/>
          </a:xfrm>
        </p:spPr>
        <p:txBody>
          <a:bodyPr/>
          <a:lstStyle/>
          <a:p>
            <a:pPr eaLnBrk="1" hangingPunct="1"/>
            <a:r>
              <a:rPr lang="zh-CN" altLang="en-US"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可比</a:t>
            </a:r>
            <a:r>
              <a:rPr lang="en-US" altLang="zh-CN"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r>
              <a:rPr lang="zh-CN" altLang="en-US"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盖住</a:t>
            </a:r>
            <a:endParaRPr lang="zh-CN" altLang="en-US"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endParaRPr>
          </a:p>
        </p:txBody>
      </p:sp>
      <p:sp>
        <p:nvSpPr>
          <p:cNvPr id="69635" name="Rectangle 3"/>
          <p:cNvSpPr>
            <a:spLocks noGrp="1" noChangeArrowheads="1"/>
          </p:cNvSpPr>
          <p:nvPr>
            <p:ph type="body" idx="1"/>
          </p:nvPr>
        </p:nvSpPr>
        <p:spPr>
          <a:xfrm>
            <a:off x="457200" y="1197570"/>
            <a:ext cx="8229600" cy="5111750"/>
          </a:xfrm>
        </p:spPr>
        <p:txBody>
          <a:bodyPr/>
          <a:lstStyle/>
          <a:p>
            <a:pPr marL="0" indent="0" eaLnBrk="1" hangingPunct="1">
              <a:buNone/>
            </a:pPr>
            <a:r>
              <a:rPr lang="en-US" altLang="zh-CN" sz="28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1. </a:t>
            </a:r>
            <a:r>
              <a:rPr lang="zh-CN" altLang="en-US" sz="28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定义：</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设</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为</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偏序集（</a:t>
            </a:r>
            <a:r>
              <a:rPr lang="en-US" altLang="zh-CN" sz="28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p</a:t>
            </a:r>
            <a:r>
              <a:rPr lang="en-US" altLang="zh-CN" sz="2800" b="1" i="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oset</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对于任意的</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x</a:t>
            </a:r>
            <a:r>
              <a:rPr lang="en-US" altLang="zh-CN" sz="2800" b="1" i="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y</a:t>
            </a:r>
            <a:r>
              <a:rPr lang="en-US" altLang="zh-CN" sz="2800" b="1" i="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如果</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x</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y</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或者</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y</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x</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成立</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则称</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x</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与</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y</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是</a:t>
            </a:r>
            <a:r>
              <a:rPr lang="zh-CN" altLang="en-US" sz="2800" b="1" i="0" u="sng" dirty="0">
                <a:solidFill>
                  <a:srgbClr val="FF00FF"/>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可比</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的</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t>
            </a:r>
            <a:endPar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endParaRPr>
          </a:p>
          <a:p>
            <a:pPr marL="0" indent="0" eaLnBrk="1" hangingPunct="1">
              <a:buNone/>
            </a:pPr>
            <a:r>
              <a:rPr lang="en-US" altLang="zh-CN" sz="28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2. </a:t>
            </a:r>
            <a:r>
              <a:rPr lang="zh-CN" altLang="en-US" sz="28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定义：</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如果</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x</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y</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即</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x</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y</a:t>
            </a:r>
            <a:r>
              <a:rPr lang="en-US" altLang="zh-CN" sz="2800" b="1" i="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x</a:t>
            </a:r>
            <a:r>
              <a:rPr lang="en-US" altLang="zh-CN" sz="2800" b="1" i="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y</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 </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且不存在</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z</a:t>
            </a:r>
            <a:r>
              <a:rPr lang="en-US" altLang="zh-CN" sz="2800" b="1" i="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使得</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x</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z</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y</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则称</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y</a:t>
            </a:r>
            <a:r>
              <a:rPr lang="zh-CN" altLang="en-US" sz="2800" b="1" i="0" dirty="0">
                <a:solidFill>
                  <a:srgbClr val="FF00FF"/>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盖住</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x</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t>
            </a:r>
            <a:b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br>
            <a:endPar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endParaRPr>
          </a:p>
          <a:p>
            <a:pPr lvl="1" eaLnBrk="1" hangingPunct="1"/>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是</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 = {1,2,3,4,5}</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上的</a:t>
            </a:r>
            <a:r>
              <a:rPr lang="zh-CN" altLang="en-US" sz="24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整除关系</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,1</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和任意元素有整除关系</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所以</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1</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和</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1,2,3,4,5</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是可比的</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t>
            </a:r>
            <a:b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br>
            <a:endPar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endParaRPr>
          </a:p>
          <a:p>
            <a:pPr lvl="1" eaLnBrk="1" hangingPunct="1"/>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但</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2</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不能整除</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3,</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所以</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2</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和</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3</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是不可比的</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t>
            </a:r>
            <a:b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b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1</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2</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并且不存在一个</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z</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使得</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1</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z</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2,</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所以</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2</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盖住</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1.</a:t>
            </a:r>
            <a:b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b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同样</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4</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盖住</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2,</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但</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4</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不盖住</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1.</a:t>
            </a:r>
            <a:endPar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Hasse</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Diagrams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哈斯图</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1219200"/>
          </a:xfrm>
        </p:spPr>
        <p:txBody>
          <a:bodyPr/>
          <a:lstStyle/>
          <a:p>
            <a:r>
              <a:rPr lang="en-US" sz="2400" b="1" dirty="0">
                <a:solidFill>
                  <a:srgbClr val="FF0000"/>
                </a:solidFill>
                <a:latin typeface="Times New Roman" panose="02020603050405020304" pitchFamily="18" charset="0"/>
                <a:cs typeface="Times New Roman" panose="02020603050405020304" pitchFamily="18" charset="0"/>
              </a:rPr>
              <a:t>Definition: </a:t>
            </a:r>
            <a:r>
              <a:rPr lang="en-US" sz="2400" b="1" dirty="0">
                <a:latin typeface="Times New Roman" panose="02020603050405020304" pitchFamily="18" charset="0"/>
                <a:cs typeface="Times New Roman" panose="02020603050405020304" pitchFamily="18" charset="0"/>
              </a:rPr>
              <a:t>A </a:t>
            </a:r>
            <a:r>
              <a:rPr lang="en-US" sz="2400" b="1" i="1" dirty="0" err="1">
                <a:solidFill>
                  <a:srgbClr val="FF0000"/>
                </a:solidFill>
                <a:latin typeface="Times New Roman" panose="02020603050405020304" pitchFamily="18" charset="0"/>
                <a:cs typeface="Times New Roman" panose="02020603050405020304" pitchFamily="18" charset="0"/>
              </a:rPr>
              <a:t>Hasse</a:t>
            </a:r>
            <a:r>
              <a:rPr lang="en-US" sz="2400" b="1" i="1" dirty="0">
                <a:solidFill>
                  <a:srgbClr val="FF0000"/>
                </a:solidFill>
                <a:latin typeface="Times New Roman" panose="02020603050405020304" pitchFamily="18" charset="0"/>
                <a:cs typeface="Times New Roman" panose="02020603050405020304" pitchFamily="18" charset="0"/>
              </a:rPr>
              <a:t> diagram </a:t>
            </a:r>
            <a:r>
              <a:rPr lang="en-US" sz="2400" b="1" dirty="0">
                <a:latin typeface="Times New Roman" panose="02020603050405020304" pitchFamily="18" charset="0"/>
                <a:cs typeface="Times New Roman" panose="02020603050405020304" pitchFamily="18" charset="0"/>
              </a:rPr>
              <a:t>is a visual representation of a partial ordering that leaves out edges that must be present because of the reflexive and transitive properties.</a:t>
            </a:r>
            <a:endParaRPr lang="en-US" sz="2400" b="1" dirty="0">
              <a:latin typeface="Times New Roman" panose="02020603050405020304" pitchFamily="18" charset="0"/>
              <a:cs typeface="Times New Roman" panose="02020603050405020304" pitchFamily="18" charset="0"/>
            </a:endParaRPr>
          </a:p>
        </p:txBody>
      </p:sp>
      <p:pic>
        <p:nvPicPr>
          <p:cNvPr id="8" name="Picture 3" descr="Constructing the Hasse diagram for left parenthesis left brace 1, 2, 3, 4 right brace, less than or equal to, right parenthesis."/>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3124200" y="2653727"/>
            <a:ext cx="2797860" cy="2108773"/>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4762500"/>
            <a:ext cx="8458200" cy="1600200"/>
          </a:xfrm>
        </p:spPr>
        <p:txBody>
          <a:bodyPr/>
          <a:lstStyle/>
          <a:p>
            <a:r>
              <a:rPr lang="en-US" sz="2400" b="1" dirty="0">
                <a:latin typeface="Times New Roman" panose="02020603050405020304" pitchFamily="18" charset="0"/>
                <a:cs typeface="Times New Roman" panose="02020603050405020304" pitchFamily="18" charset="0"/>
              </a:rPr>
              <a:t>A partial ordering is shown in (a) of the figure above. The loops due to the reflexive property are deleted in (b). The edges that must be present due to the transitive property are deleted in (c). The </a:t>
            </a:r>
            <a:r>
              <a:rPr lang="en-US" sz="2400" b="1" dirty="0" err="1">
                <a:latin typeface="Times New Roman" panose="02020603050405020304" pitchFamily="18" charset="0"/>
                <a:cs typeface="Times New Roman" panose="02020603050405020304" pitchFamily="18" charset="0"/>
              </a:rPr>
              <a:t>Hasse</a:t>
            </a:r>
            <a:r>
              <a:rPr lang="en-US" sz="2400" b="1" dirty="0">
                <a:latin typeface="Times New Roman" panose="02020603050405020304" pitchFamily="18" charset="0"/>
                <a:cs typeface="Times New Roman" panose="02020603050405020304" pitchFamily="18" charset="0"/>
              </a:rPr>
              <a:t> diagram for the partial ordering (a), is depicted in (c).</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Procedure for Constructing a </a:t>
            </a:r>
            <a:r>
              <a:rPr lang="en-US" sz="36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Hasse</a:t>
            </a: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Diagram</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266700" y="1295400"/>
            <a:ext cx="8610600" cy="5257800"/>
          </a:xfrm>
        </p:spPr>
        <p:txBody>
          <a:bodyPr/>
          <a:lstStyle/>
          <a:p>
            <a:r>
              <a:rPr lang="en-US" sz="2800" b="1" dirty="0">
                <a:latin typeface="Times New Roman" panose="02020603050405020304" pitchFamily="18" charset="0"/>
                <a:cs typeface="Times New Roman" panose="02020603050405020304" pitchFamily="18" charset="0"/>
              </a:rPr>
              <a:t>To represent a finite </a:t>
            </a:r>
            <a:r>
              <a:rPr lang="en-US" sz="2800" b="1" dirty="0" err="1">
                <a:latin typeface="Times New Roman" panose="02020603050405020304" pitchFamily="18" charset="0"/>
                <a:cs typeface="Times New Roman" panose="02020603050405020304" pitchFamily="18" charset="0"/>
              </a:rPr>
              <a:t>poset</a:t>
            </a:r>
            <a:r>
              <a:rPr lang="en-US" sz="2800" b="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S</a:t>
            </a:r>
            <a:r>
              <a:rPr lang="en-US" sz="2800" b="1"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ea typeface="Cambria Math" panose="02040503050406030204"/>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 using a </a:t>
            </a:r>
            <a:r>
              <a:rPr lang="en-US" sz="2800" b="1" dirty="0" err="1">
                <a:latin typeface="Times New Roman" panose="02020603050405020304" pitchFamily="18" charset="0"/>
                <a:cs typeface="Times New Roman" panose="02020603050405020304" pitchFamily="18" charset="0"/>
              </a:rPr>
              <a:t>Hasse</a:t>
            </a:r>
            <a:r>
              <a:rPr lang="en-US" sz="2800" b="1" dirty="0">
                <a:latin typeface="Times New Roman" panose="02020603050405020304" pitchFamily="18" charset="0"/>
                <a:cs typeface="Times New Roman" panose="02020603050405020304" pitchFamily="18" charset="0"/>
              </a:rPr>
              <a:t> diagram, start with the directed graph of the relation:</a:t>
            </a:r>
            <a:endParaRPr lang="en-US" sz="2800" b="1" dirty="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Remove the loops (</a:t>
            </a:r>
            <a:r>
              <a:rPr lang="en-US" sz="2400" b="1" i="1" dirty="0">
                <a:latin typeface="Times New Roman" panose="02020603050405020304" pitchFamily="18" charset="0"/>
                <a:cs typeface="Times New Roman" panose="02020603050405020304" pitchFamily="18" charset="0"/>
              </a:rPr>
              <a:t>a</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a</a:t>
            </a:r>
            <a:r>
              <a:rPr lang="en-US" sz="2400" b="1" dirty="0">
                <a:latin typeface="Times New Roman" panose="02020603050405020304" pitchFamily="18" charset="0"/>
                <a:cs typeface="Times New Roman" panose="02020603050405020304" pitchFamily="18" charset="0"/>
              </a:rPr>
              <a:t>) present at every vertex due to the reflexive property.</a:t>
            </a:r>
            <a:endParaRPr lang="en-US" sz="2400" b="1" dirty="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Remove all edges (</a:t>
            </a:r>
            <a:r>
              <a:rPr lang="en-US" sz="2400" b="1" i="1" dirty="0">
                <a:latin typeface="Times New Roman" panose="02020603050405020304" pitchFamily="18" charset="0"/>
                <a:cs typeface="Times New Roman" panose="02020603050405020304" pitchFamily="18" charset="0"/>
              </a:rPr>
              <a:t>x</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y</a:t>
            </a:r>
            <a:r>
              <a:rPr lang="en-US" sz="2400" b="1" dirty="0">
                <a:latin typeface="Times New Roman" panose="02020603050405020304" pitchFamily="18" charset="0"/>
                <a:cs typeface="Times New Roman" panose="02020603050405020304" pitchFamily="18" charset="0"/>
              </a:rPr>
              <a:t>) for which there is an element </a:t>
            </a:r>
            <a:r>
              <a:rPr lang="en-US" sz="2400" b="1" i="1" dirty="0">
                <a:latin typeface="Times New Roman" panose="02020603050405020304" pitchFamily="18" charset="0"/>
                <a:cs typeface="Times New Roman" panose="02020603050405020304" pitchFamily="18" charset="0"/>
              </a:rPr>
              <a:t>z</a:t>
            </a:r>
            <a:r>
              <a:rPr lang="en-US"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Cambria Math" panose="02040503050406030204"/>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S</a:t>
            </a:r>
            <a:r>
              <a:rPr lang="en-US" sz="2400" b="1" dirty="0">
                <a:latin typeface="Times New Roman" panose="02020603050405020304" pitchFamily="18" charset="0"/>
                <a:cs typeface="Times New Roman" panose="02020603050405020304" pitchFamily="18" charset="0"/>
              </a:rPr>
              <a:t> such that </a:t>
            </a:r>
            <a:r>
              <a:rPr lang="en-US" sz="2400" b="1" i="1" dirty="0">
                <a:latin typeface="Times New Roman" panose="02020603050405020304" pitchFamily="18" charset="0"/>
                <a:cs typeface="Times New Roman" panose="02020603050405020304" pitchFamily="18" charset="0"/>
              </a:rPr>
              <a:t>x</a:t>
            </a:r>
            <a:r>
              <a:rPr lang="en-US"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Cambria Math" panose="02040503050406030204"/>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z</a:t>
            </a:r>
            <a:r>
              <a:rPr lang="en-US" sz="2400" b="1" dirty="0">
                <a:latin typeface="Times New Roman" panose="02020603050405020304" pitchFamily="18" charset="0"/>
                <a:cs typeface="Times New Roman" panose="02020603050405020304" pitchFamily="18" charset="0"/>
              </a:rPr>
              <a:t> and </a:t>
            </a:r>
            <a:r>
              <a:rPr lang="en-US" sz="2400" b="1" i="1" dirty="0">
                <a:latin typeface="Times New Roman" panose="02020603050405020304" pitchFamily="18" charset="0"/>
                <a:cs typeface="Times New Roman" panose="02020603050405020304" pitchFamily="18" charset="0"/>
              </a:rPr>
              <a:t>z</a:t>
            </a:r>
            <a:r>
              <a:rPr lang="en-US"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Cambria Math" panose="02040503050406030204"/>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y</a:t>
            </a:r>
            <a:r>
              <a:rPr lang="en-US" sz="2400" b="1" dirty="0">
                <a:latin typeface="Times New Roman" panose="02020603050405020304" pitchFamily="18" charset="0"/>
                <a:cs typeface="Times New Roman" panose="02020603050405020304" pitchFamily="18" charset="0"/>
              </a:rPr>
              <a:t>. These are the edges that must be present due to the transitive property.</a:t>
            </a:r>
            <a:endParaRPr lang="en-US" sz="2400" b="1" dirty="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Arrange each edge so that its initial vertex is below the terminal vertex. Remove all the arrows, because all edges point upwards toward their terminal vertex. </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229600" cy="908050"/>
          </a:xfrm>
        </p:spPr>
        <p:txBody>
          <a:bodyPr/>
          <a:lstStyle/>
          <a:p>
            <a:pPr eaLnBrk="1" hangingPunct="1">
              <a:defRPr/>
            </a:pPr>
            <a:r>
              <a:rPr lang="en-US" altLang="zh-CN" b="1" dirty="0" err="1">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Hasse</a:t>
            </a:r>
            <a:r>
              <a:rPr lang="en-US" altLang="zh-CN" b="1"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Diagrams </a:t>
            </a:r>
            <a:r>
              <a:rPr lang="zh-CN" altLang="en-US" b="1"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哈斯图</a:t>
            </a:r>
            <a:endParaRPr lang="zh-CN" altLang="en-US" b="1"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1683" name="Rectangle 3"/>
          <p:cNvSpPr>
            <a:spLocks noGrp="1" noChangeArrowheads="1"/>
          </p:cNvSpPr>
          <p:nvPr>
            <p:ph type="body" idx="1"/>
          </p:nvPr>
        </p:nvSpPr>
        <p:spPr>
          <a:xfrm>
            <a:off x="609600" y="915967"/>
            <a:ext cx="8305800" cy="4670425"/>
          </a:xfrm>
          <a:ln>
            <a:solidFill>
              <a:srgbClr val="FF0000"/>
            </a:solidFill>
          </a:ln>
        </p:spPr>
        <p:txBody>
          <a:bodyPr/>
          <a:lstStyle/>
          <a:p>
            <a:pPr marL="0" indent="0" eaLnBrk="1" hangingPunct="1">
              <a:lnSpc>
                <a:spcPct val="130000"/>
              </a:lnSpc>
              <a:buNone/>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Draw the </a:t>
            </a:r>
            <a:r>
              <a:rPr lang="en-US" altLang="zh-CN"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Hasse</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diagram representing the partial ordering {(a, b) ∣a divides b} on {1, 2, 3, 4, 6, 8, 12}.</a:t>
            </a:r>
            <a:endPar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624444" y="2240746"/>
            <a:ext cx="2251038" cy="3543300"/>
          </a:xfrm>
          <a:prstGeom prst="rect">
            <a:avLst/>
          </a:prstGeom>
        </p:spPr>
      </p:pic>
      <p:pic>
        <p:nvPicPr>
          <p:cNvPr id="5" name="图片 4"/>
          <p:cNvPicPr>
            <a:picLocks noChangeAspect="1"/>
          </p:cNvPicPr>
          <p:nvPr/>
        </p:nvPicPr>
        <p:blipFill>
          <a:blip r:embed="rId2"/>
          <a:stretch>
            <a:fillRect/>
          </a:stretch>
        </p:blipFill>
        <p:spPr>
          <a:xfrm>
            <a:off x="3505200" y="2181226"/>
            <a:ext cx="2454304" cy="3543300"/>
          </a:xfrm>
          <a:prstGeom prst="rect">
            <a:avLst/>
          </a:prstGeom>
        </p:spPr>
      </p:pic>
      <p:pic>
        <p:nvPicPr>
          <p:cNvPr id="7" name="图片 6"/>
          <p:cNvPicPr>
            <a:picLocks noChangeAspect="1"/>
          </p:cNvPicPr>
          <p:nvPr/>
        </p:nvPicPr>
        <p:blipFill>
          <a:blip r:embed="rId3"/>
          <a:stretch>
            <a:fillRect/>
          </a:stretch>
        </p:blipFill>
        <p:spPr>
          <a:xfrm>
            <a:off x="6477000" y="2120793"/>
            <a:ext cx="2342080" cy="36632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229600" cy="908050"/>
          </a:xfrm>
        </p:spPr>
        <p:txBody>
          <a:bodyPr/>
          <a:lstStyle/>
          <a:p>
            <a:pPr eaLnBrk="1" hangingPunct="1">
              <a:defRPr/>
            </a:pPr>
            <a:r>
              <a:rPr lang="en-US" altLang="zh-CN" b="1" dirty="0" err="1">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Hasse</a:t>
            </a:r>
            <a:r>
              <a:rPr lang="en-US" altLang="zh-CN" b="1"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Diagrams </a:t>
            </a:r>
            <a:r>
              <a:rPr lang="zh-CN" altLang="en-US" b="1"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哈斯图</a:t>
            </a:r>
            <a:endParaRPr lang="zh-CN" altLang="en-US" b="1"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1683" name="Rectangle 3"/>
          <p:cNvSpPr>
            <a:spLocks noGrp="1" noChangeArrowheads="1"/>
          </p:cNvSpPr>
          <p:nvPr>
            <p:ph type="body" idx="1"/>
          </p:nvPr>
        </p:nvSpPr>
        <p:spPr>
          <a:xfrm>
            <a:off x="609600" y="915967"/>
            <a:ext cx="8229600" cy="4670425"/>
          </a:xfrm>
          <a:ln>
            <a:solidFill>
              <a:srgbClr val="FF0000"/>
            </a:solidFill>
          </a:ln>
        </p:spPr>
        <p:txBody>
          <a:bodyPr/>
          <a:lstStyle/>
          <a:p>
            <a:pPr marL="0" indent="0" eaLnBrk="1" hangingPunct="1">
              <a:lnSpc>
                <a:spcPct val="130000"/>
              </a:lnSpc>
              <a:buNone/>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Draw the </a:t>
            </a:r>
            <a:r>
              <a:rPr lang="en-US" altLang="zh-CN"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Hasse</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Diagrams the following two </a:t>
            </a:r>
            <a:r>
              <a:rPr lang="en-US" altLang="zh-CN"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posets</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eaLnBrk="1" hangingPunct="1">
              <a:lnSpc>
                <a:spcPct val="130000"/>
              </a:lnSpc>
              <a:buAutoNum type="arabicPeriod"/>
            </a:pP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{1, 2, 3, 4, 5, 6, 7, 8, 9 },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endPar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endParaRPr>
          </a:p>
          <a:p>
            <a:pPr marL="514350" indent="-514350" eaLnBrk="1" hangingPunct="1">
              <a:lnSpc>
                <a:spcPct val="130000"/>
              </a:lnSpc>
              <a:buAutoNum type="arabicPeriod"/>
            </a:pP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P</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r>
              <a:rPr lang="en-US" altLang="zh-CN" sz="2400" b="1" i="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a,b,c</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 </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t>
            </a:r>
            <a:endPar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endParaRPr>
          </a:p>
        </p:txBody>
      </p:sp>
      <p:pic>
        <p:nvPicPr>
          <p:cNvPr id="66"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19200" y="3135718"/>
            <a:ext cx="2667000" cy="2854158"/>
          </a:xfrm>
          <a:prstGeom prst="rect">
            <a:avLst/>
          </a:prstGeom>
        </p:spPr>
      </p:pic>
      <p:pic>
        <p:nvPicPr>
          <p:cNvPr id="67"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3366565"/>
            <a:ext cx="3505200" cy="25754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down)">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Homework</a:t>
            </a:r>
            <a:endParaRPr lang="zh-CN" altLang="en-US" dirty="0">
              <a:latin typeface="Times New Roman" panose="02020603050405020304" pitchFamily="18" charset="0"/>
              <a:cs typeface="Times New Roman" panose="02020603050405020304" pitchFamily="18" charset="0"/>
            </a:endParaRPr>
          </a:p>
        </p:txBody>
      </p:sp>
      <p:sp>
        <p:nvSpPr>
          <p:cNvPr id="7" name="内容占位符 2"/>
          <p:cNvSpPr txBox="1"/>
          <p:nvPr/>
        </p:nvSpPr>
        <p:spPr>
          <a:xfrm>
            <a:off x="457200" y="1905000"/>
            <a:ext cx="8229600" cy="236220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spcBef>
                <a:spcPts val="0"/>
              </a:spcBef>
            </a:pPr>
            <a:r>
              <a:rPr lang="en-US" altLang="zh-CN" dirty="0">
                <a:latin typeface="Times New Roman" panose="02020603050405020304" pitchFamily="18" charset="0"/>
                <a:cs typeface="Times New Roman" panose="02020603050405020304" pitchFamily="18" charset="0"/>
              </a:rPr>
              <a:t>§9.1     7 b) c) d), 32,</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58 a) b)</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§9.3     14,  22, 24, </a:t>
            </a:r>
            <a:endParaRPr lang="en-US" altLang="zh-CN" dirty="0">
              <a:latin typeface="Times New Roman" panose="02020603050405020304" pitchFamily="18" charset="0"/>
              <a:cs typeface="Times New Roman" panose="02020603050405020304" pitchFamily="18" charset="0"/>
            </a:endParaRPr>
          </a:p>
          <a:p>
            <a:pPr>
              <a:spcBef>
                <a:spcPts val="0"/>
              </a:spcBef>
            </a:pPr>
            <a:r>
              <a:rPr lang="en-US" altLang="zh-CN" dirty="0">
                <a:latin typeface="Times New Roman" panose="02020603050405020304" pitchFamily="18" charset="0"/>
                <a:cs typeface="Times New Roman" panose="02020603050405020304" pitchFamily="18" charset="0"/>
              </a:rPr>
              <a:t>§9.5     15, 24</a:t>
            </a:r>
            <a:endParaRPr lang="en-US" altLang="zh-CN" dirty="0">
              <a:latin typeface="Times New Roman" panose="02020603050405020304" pitchFamily="18" charset="0"/>
              <a:cs typeface="Times New Roman" panose="02020603050405020304" pitchFamily="18" charset="0"/>
            </a:endParaRPr>
          </a:p>
          <a:p>
            <a:pPr>
              <a:spcBef>
                <a:spcPts val="0"/>
              </a:spcBef>
            </a:pPr>
            <a:r>
              <a:rPr lang="en-US" altLang="zh-CN" dirty="0">
                <a:latin typeface="Times New Roman" panose="02020603050405020304" pitchFamily="18" charset="0"/>
                <a:cs typeface="Times New Roman" panose="02020603050405020304" pitchFamily="18" charset="0"/>
              </a:rPr>
              <a:t>§9.6     7, 23 c), 26</a:t>
            </a:r>
            <a:endParaRPr lang="en-US" altLang="zh-CN" dirty="0">
              <a:latin typeface="Times New Roman" panose="02020603050405020304" pitchFamily="18" charset="0"/>
              <a:cs typeface="Times New Roman" panose="02020603050405020304" pitchFamily="18" charset="0"/>
            </a:endParaRPr>
          </a:p>
          <a:p>
            <a:pPr>
              <a:spcBef>
                <a:spcPts val="0"/>
              </a:spcBef>
            </a:pPr>
            <a:endParaRPr lang="en-US" altLang="zh-CN" dirty="0">
              <a:latin typeface="Times New Roman" panose="02020603050405020304" pitchFamily="18" charset="0"/>
              <a:cs typeface="Times New Roman" panose="02020603050405020304" pitchFamily="18" charset="0"/>
            </a:endParaRPr>
          </a:p>
          <a:p>
            <a:pPr>
              <a:spcBef>
                <a:spcPts val="0"/>
              </a:spcBef>
            </a:pPr>
            <a:r>
              <a:rPr lang="en-US" altLang="zh-CN" dirty="0"/>
              <a:t>Due date </a:t>
            </a:r>
            <a:r>
              <a:rPr lang="en-US" altLang="zh-CN"/>
              <a:t>: 2024.5.21 </a:t>
            </a:r>
            <a:endParaRPr lang="en-US" altLang="zh-CN" dirty="0"/>
          </a:p>
          <a:p>
            <a:pPr>
              <a:spcBef>
                <a:spcPts val="0"/>
              </a:spcBef>
            </a:pP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Binary Relations on a Set </a:t>
            </a:r>
            <a:b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集合上的二元关系</a:t>
            </a:r>
            <a:endPar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04800" y="1295400"/>
            <a:ext cx="8839200" cy="52578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binary relation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on</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set A</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subset of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or a relation from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that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a,b,c</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a,c</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relation on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2, 3, 4}. The ordered pairs in the relation</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divides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(1,1), (1, 2), (1,3), (1, 4), (2, 2), (2, 4), (3, 3) and  (4, 4).</a:t>
            </a:r>
            <a:endPar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908050"/>
          </a:xfrm>
        </p:spPr>
        <p:txBody>
          <a:bodyPr/>
          <a:lstStyle/>
          <a:p>
            <a:pPr>
              <a:defRPr/>
            </a:pPr>
            <a:r>
              <a:rPr lang="en-US" altLang="zh-CN" sz="4000" b="1"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Binary Relations on a Set </a:t>
            </a:r>
            <a:br>
              <a:rPr lang="en-US" altLang="zh-CN" sz="4000" b="1"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000" b="1"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集合上的二元关系</a:t>
            </a:r>
            <a:endParaRPr lang="zh-CN" altLang="en-US" sz="4000" b="1"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315" name="Rectangle 3"/>
          <p:cNvSpPr>
            <a:spLocks noGrp="1" noChangeArrowheads="1"/>
          </p:cNvSpPr>
          <p:nvPr>
            <p:ph type="body" idx="1"/>
          </p:nvPr>
        </p:nvSpPr>
        <p:spPr>
          <a:xfrm>
            <a:off x="457200" y="1447800"/>
            <a:ext cx="8229600" cy="4525963"/>
          </a:xfrm>
        </p:spPr>
        <p:txBody>
          <a:bodyPr/>
          <a:lstStyle/>
          <a:p>
            <a:pPr marL="0" indent="0" eaLnBrk="1" hangingPunct="1">
              <a:buFontTx/>
              <a:buNone/>
              <a:defRPr/>
            </a:pPr>
            <a:r>
              <a:rPr lang="zh-CN" altLang="en-US" sz="24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题目：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={1,2}</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上的所有二元关系有哪些？一共有多少？</a:t>
            </a:r>
            <a:endPar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endParaRPr>
          </a:p>
          <a:p>
            <a:pPr eaLnBrk="1" hangingPunct="1">
              <a:buFontTx/>
              <a:buNone/>
              <a:defRPr/>
            </a:pP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endPar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endParaRPr>
          </a:p>
          <a:p>
            <a:pPr eaLnBrk="1" hangingPunct="1">
              <a:buFontTx/>
              <a:buNone/>
              <a:defRPr/>
            </a:pPr>
            <a:r>
              <a:rPr lang="zh-CN" altLang="en-US" sz="24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解：</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|=2</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 {&lt;1,1&gt;,&lt;1,2&gt;,&lt;2,1&gt;,&lt;2,2&gt;},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上的二元关系有 </a:t>
            </a:r>
            <a:r>
              <a:rPr lang="en-US" altLang="zh-CN" sz="24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|P(</a:t>
            </a:r>
            <a:r>
              <a:rPr lang="en-US" altLang="zh-CN" sz="2400" b="1" i="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AxA</a:t>
            </a:r>
            <a:r>
              <a:rPr lang="en-US" altLang="zh-CN" sz="24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)|=2</a:t>
            </a:r>
            <a:r>
              <a:rPr lang="en-US" altLang="zh-CN" sz="2400" b="1" i="0"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2*2</a:t>
            </a:r>
            <a:r>
              <a:rPr lang="en-US" altLang="zh-CN" sz="24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=16</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种：</a:t>
            </a:r>
            <a:endPar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endParaRPr>
          </a:p>
          <a:p>
            <a:pPr eaLnBrk="1" hangingPunct="1">
              <a:buFontTx/>
              <a:buNone/>
              <a:defRPr/>
            </a:pPr>
            <a:br>
              <a:rPr lang="zh-CN" altLang="en-US" sz="11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b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anose="05050102010706020507" pitchFamily="18" charset="2"/>
              </a:rPr>
              <a:t></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b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b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{&lt;1,1&gt;}</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{&lt;1,2&gt;},  {&lt;2,1&gt;},  {&lt;2,2&gt;},</a:t>
            </a:r>
            <a:b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b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{&lt;1,1&gt;,&lt;1,2&gt;}, {&lt;1,1&gt;,&lt;2,1&gt;}, {&lt;1,1&gt;,&lt;2,2&gt;}, {&lt;1,2&gt;,&lt;2,1&gt;}, {&lt;1,2&gt;,&lt;2,2&gt;}, {&lt;2,1&gt;,&lt;2,2&gt;},</a:t>
            </a:r>
            <a:endPar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endParaRPr>
          </a:p>
          <a:p>
            <a:pPr eaLnBrk="1" hangingPunct="1">
              <a:buFontTx/>
              <a:buNone/>
              <a:defRPr/>
            </a:pP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{&lt;1,1&gt;,&lt;1,2&gt;,&lt;2,1&gt;},{&lt;1,1&gt;,&lt;1,2&gt;,&lt;2,2&gt;}, {&lt;1,1&gt;,&lt;2,1&gt;,&lt;2,2&gt;}, {&lt;1,2&gt;,&lt;2,1&gt;,&lt;2,2&gt;},</a:t>
            </a:r>
            <a:endPar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endParaRPr>
          </a:p>
          <a:p>
            <a:pPr eaLnBrk="1" hangingPunct="1">
              <a:buFontTx/>
              <a:buNone/>
              <a:defRPr/>
            </a:pP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{&lt;1,1&gt;,&lt;1,2&gt;,&lt;2,1&gt;,&lt;2,2&gt;}.</a:t>
            </a:r>
            <a:endPar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Binary Relations on a Set</a:t>
            </a:r>
            <a:br>
              <a:rPr lang="en-US" altLang="zh-CN"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集合上的二元关系</a:t>
            </a:r>
            <a:endParaRPr lang="en-US" sz="1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5257800"/>
              </a:xfrm>
            </p:spPr>
            <p:txBody>
              <a:bodyPr/>
              <a:lstStyle/>
              <a:p>
                <a:pPr marL="0" lvl="2" indent="0">
                  <a:spcAft>
                    <a:spcPts val="1200"/>
                  </a:spcAft>
                  <a:buClr>
                    <a:schemeClr val="accent3"/>
                  </a:buClr>
                  <a:buSzPct val="95000"/>
                  <a:buNone/>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Question: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How many relations are there on a set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0" lvl="2" indent="0">
                  <a:spcAft>
                    <a:spcPts val="1200"/>
                  </a:spcAft>
                  <a:buNone/>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 a relation 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the same thing as a subset of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we count the subsets of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Since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has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elements when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has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elements, and a set with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elements has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i="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subsets, there are</a:t>
                </a:r>
                <a:r>
                  <a:rPr lang="en-US" altLang="zh-CN" sz="2800" dirty="0">
                    <a:ea typeface="Cambria Math" panose="02040503050406030204" pitchFamily="18" charset="0"/>
                  </a:rPr>
                  <a:t> </a:t>
                </a:r>
                <a14:m>
                  <m:oMath xmlns:m="http://schemas.openxmlformats.org/officeDocument/2006/math">
                    <m:sSup>
                      <m:sSupPr>
                        <m:ctrlPr>
                          <a:rPr lang="en-US" altLang="zh-CN" sz="2800" b="1" i="1" smtClean="0">
                            <a:solidFill>
                              <a:srgbClr val="FF0000"/>
                            </a:solidFill>
                            <a:latin typeface="Cambria Math" panose="02040503050406030204" pitchFamily="18" charset="0"/>
                            <a:ea typeface="Cambria Math" panose="02040503050406030204" pitchFamily="18" charset="0"/>
                          </a:rPr>
                        </m:ctrlPr>
                      </m:sSupPr>
                      <m:e>
                        <m:r>
                          <a:rPr lang="en-US" altLang="zh-CN" sz="2800" b="1" i="1" smtClean="0">
                            <a:solidFill>
                              <a:srgbClr val="FF0000"/>
                            </a:solidFill>
                            <a:latin typeface="Cambria Math" panose="02040503050406030204" pitchFamily="18" charset="0"/>
                            <a:ea typeface="Cambria Math" panose="02040503050406030204" pitchFamily="18" charset="0"/>
                          </a:rPr>
                          <m:t>𝟐</m:t>
                        </m:r>
                      </m:e>
                      <m:sup>
                        <m:sSup>
                          <m:sSupPr>
                            <m:ctrlPr>
                              <a:rPr lang="en-US" altLang="zh-CN" sz="2800" b="1" i="1" smtClean="0">
                                <a:solidFill>
                                  <a:srgbClr val="FF0000"/>
                                </a:solidFill>
                                <a:latin typeface="Cambria Math" panose="02040503050406030204" pitchFamily="18" charset="0"/>
                                <a:ea typeface="Cambria Math" panose="02040503050406030204" pitchFamily="18" charset="0"/>
                              </a:rPr>
                            </m:ctrlPr>
                          </m:sSupPr>
                          <m:e>
                            <m:r>
                              <a:rPr lang="en-US" altLang="zh-CN" sz="2800" b="1" i="1" smtClean="0">
                                <a:solidFill>
                                  <a:srgbClr val="FF0000"/>
                                </a:solidFill>
                                <a:latin typeface="Cambria Math" panose="02040503050406030204" pitchFamily="18" charset="0"/>
                                <a:ea typeface="Cambria Math" panose="02040503050406030204" pitchFamily="18" charset="0"/>
                              </a:rPr>
                              <m:t>𝒏</m:t>
                            </m:r>
                          </m:e>
                          <m:sup>
                            <m:r>
                              <a:rPr lang="en-US" altLang="zh-CN" sz="2800" b="1" i="1" smtClean="0">
                                <a:solidFill>
                                  <a:srgbClr val="FF0000"/>
                                </a:solidFill>
                                <a:latin typeface="Cambria Math" panose="02040503050406030204" pitchFamily="18" charset="0"/>
                                <a:ea typeface="Cambria Math" panose="02040503050406030204" pitchFamily="18" charset="0"/>
                              </a:rPr>
                              <m:t>𝟐</m:t>
                            </m:r>
                          </m:sup>
                        </m:sSup>
                      </m:sup>
                    </m:sSup>
                  </m:oMath>
                </a14:m>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subsets of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Therefore,  there are </a:t>
                </a:r>
                <a14:m>
                  <m:oMath xmlns:m="http://schemas.openxmlformats.org/officeDocument/2006/math">
                    <m:sSup>
                      <m:sSupPr>
                        <m:ctrlPr>
                          <a:rPr lang="en-US" altLang="zh-CN" sz="2800" b="1" i="1" smtClean="0">
                            <a:solidFill>
                              <a:srgbClr val="FF0000"/>
                            </a:solidFill>
                            <a:latin typeface="Cambria Math" panose="02040503050406030204" pitchFamily="18" charset="0"/>
                            <a:ea typeface="Cambria Math" panose="02040503050406030204" pitchFamily="18" charset="0"/>
                          </a:rPr>
                        </m:ctrlPr>
                      </m:sSupPr>
                      <m:e>
                        <m:r>
                          <a:rPr lang="en-US" altLang="zh-CN" sz="2800" b="1" i="1">
                            <a:solidFill>
                              <a:srgbClr val="FF0000"/>
                            </a:solidFill>
                            <a:latin typeface="Cambria Math" panose="02040503050406030204" pitchFamily="18" charset="0"/>
                            <a:ea typeface="Cambria Math" panose="02040503050406030204" pitchFamily="18" charset="0"/>
                          </a:rPr>
                          <m:t>𝟐</m:t>
                        </m:r>
                      </m:e>
                      <m:sup>
                        <m:sSup>
                          <m:sSupPr>
                            <m:ctrlPr>
                              <a:rPr lang="en-US" altLang="zh-CN" sz="2800" b="1" i="1">
                                <a:solidFill>
                                  <a:srgbClr val="FF0000"/>
                                </a:solidFill>
                                <a:latin typeface="Cambria Math" panose="02040503050406030204" pitchFamily="18" charset="0"/>
                                <a:ea typeface="Cambria Math" panose="02040503050406030204" pitchFamily="18" charset="0"/>
                              </a:rPr>
                            </m:ctrlPr>
                          </m:sSupPr>
                          <m:e>
                            <m:r>
                              <a:rPr lang="en-US" altLang="zh-CN" sz="2800" b="1" i="1">
                                <a:solidFill>
                                  <a:srgbClr val="FF0000"/>
                                </a:solidFill>
                                <a:latin typeface="Cambria Math" panose="02040503050406030204" pitchFamily="18" charset="0"/>
                                <a:ea typeface="Cambria Math" panose="02040503050406030204" pitchFamily="18" charset="0"/>
                              </a:rPr>
                              <m:t>𝒏</m:t>
                            </m:r>
                          </m:e>
                          <m:sup>
                            <m:r>
                              <a:rPr lang="en-US" altLang="zh-CN" sz="2800" b="1" i="1">
                                <a:solidFill>
                                  <a:srgbClr val="FF0000"/>
                                </a:solidFill>
                                <a:latin typeface="Cambria Math" panose="02040503050406030204" pitchFamily="18" charset="0"/>
                                <a:ea typeface="Cambria Math" panose="02040503050406030204" pitchFamily="18" charset="0"/>
                              </a:rPr>
                              <m:t>𝟐</m:t>
                            </m:r>
                          </m:sup>
                        </m:sSup>
                      </m:sup>
                    </m:sSup>
                    <m:r>
                      <a:rPr lang="en-US" altLang="zh-CN" sz="2800" b="1" i="1">
                        <a:latin typeface="Cambria Math" panose="02040503050406030204" pitchFamily="18" charset="0"/>
                        <a:ea typeface="Cambria Math" panose="02040503050406030204" pitchFamily="18" charset="0"/>
                      </a:rPr>
                      <m:t> </m:t>
                    </m:r>
                  </m:oMath>
                </a14:m>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relations on a set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457200" y="1295400"/>
                <a:ext cx="8229600" cy="5257800"/>
              </a:xfr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MHHE_Accessible_PPT_Template-v4</Template>
  <TotalTime>0</TotalTime>
  <Words>19347</Words>
  <Application>WPS 演示</Application>
  <PresentationFormat>全屏显示(4:3)</PresentationFormat>
  <Paragraphs>568</Paragraphs>
  <Slides>65</Slides>
  <Notes>1</Notes>
  <HiddenSlides>0</HiddenSlides>
  <MMClips>0</MMClips>
  <ScaleCrop>false</ScaleCrop>
  <HeadingPairs>
    <vt:vector size="8" baseType="variant">
      <vt:variant>
        <vt:lpstr>已用的字体</vt:lpstr>
      </vt:variant>
      <vt:variant>
        <vt:i4>18</vt:i4>
      </vt:variant>
      <vt:variant>
        <vt:lpstr>主题</vt:lpstr>
      </vt:variant>
      <vt:variant>
        <vt:i4>9</vt:i4>
      </vt:variant>
      <vt:variant>
        <vt:lpstr>嵌入 OLE 服务器</vt:lpstr>
      </vt:variant>
      <vt:variant>
        <vt:i4>18</vt:i4>
      </vt:variant>
      <vt:variant>
        <vt:lpstr>幻灯片标题</vt:lpstr>
      </vt:variant>
      <vt:variant>
        <vt:i4>65</vt:i4>
      </vt:variant>
    </vt:vector>
  </HeadingPairs>
  <TitlesOfParts>
    <vt:vector size="110" baseType="lpstr">
      <vt:lpstr>Arial</vt:lpstr>
      <vt:lpstr>宋体</vt:lpstr>
      <vt:lpstr>Wingdings</vt:lpstr>
      <vt:lpstr>Arial</vt:lpstr>
      <vt:lpstr>ArumSans Bold</vt:lpstr>
      <vt:lpstr>Segoe Print</vt:lpstr>
      <vt:lpstr>ArumSans Regular</vt:lpstr>
      <vt:lpstr>Vectipede Rg</vt:lpstr>
      <vt:lpstr>Times New Roman</vt:lpstr>
      <vt:lpstr>微软雅黑</vt:lpstr>
      <vt:lpstr>Arial Unicode MS</vt:lpstr>
      <vt:lpstr>Symbol</vt:lpstr>
      <vt:lpstr>Cambria Math</vt:lpstr>
      <vt:lpstr>Calibri</vt:lpstr>
      <vt:lpstr>Arial Unicode MS</vt:lpstr>
      <vt:lpstr>Cambria Math</vt:lpstr>
      <vt:lpstr>仿宋_GB2312</vt:lpstr>
      <vt:lpstr>仿宋</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Chapter 9  Relations  关系</vt:lpstr>
      <vt:lpstr>Chapter Summary</vt:lpstr>
      <vt:lpstr>Relations and Their Properties  【关系及其性质】</vt:lpstr>
      <vt:lpstr>Section Summary</vt:lpstr>
      <vt:lpstr>What are relations?</vt:lpstr>
      <vt:lpstr>Binary Relations  二元关系</vt:lpstr>
      <vt:lpstr>Binary Relations on a Set  集合上的二元关系</vt:lpstr>
      <vt:lpstr>Binary Relations on a Set  集合上的二元关系</vt:lpstr>
      <vt:lpstr>Binary Relations on a Set 集合上的二元关系</vt:lpstr>
      <vt:lpstr>Binary Relations on a Set 集合上的二元关系</vt:lpstr>
      <vt:lpstr>Reflexive Relations 自反性</vt:lpstr>
      <vt:lpstr>Symmetric Relations 对称性</vt:lpstr>
      <vt:lpstr>Antisymmetric Relations 反对称性</vt:lpstr>
      <vt:lpstr>Transitive Relations 传递性</vt:lpstr>
      <vt:lpstr>Combining Relations 关系的组合</vt:lpstr>
      <vt:lpstr>Composition 合成</vt:lpstr>
      <vt:lpstr>Representing the Composition of Relations  关系的合成</vt:lpstr>
      <vt:lpstr>Powers of a Relation 关系的幂</vt:lpstr>
      <vt:lpstr>Representing Relations  【关系的表示】</vt:lpstr>
      <vt:lpstr>Section Summary</vt:lpstr>
      <vt:lpstr>Representing Relations Using Matrices 关系的矩阵表示</vt:lpstr>
      <vt:lpstr>Examples of Representing Relations Using Matrices </vt:lpstr>
      <vt:lpstr>Examples of Representing Relations Using Matrices </vt:lpstr>
      <vt:lpstr>Matrices of Relations on Sets</vt:lpstr>
      <vt:lpstr>Example of a Relation on a Set</vt:lpstr>
      <vt:lpstr>Section Summary</vt:lpstr>
      <vt:lpstr>Representing Relations Using Digraphs 关系的图表示</vt:lpstr>
      <vt:lpstr>Examples of Digraphs Representing Relations</vt:lpstr>
      <vt:lpstr>Determining which Properties a Relation has from its Digraph</vt:lpstr>
      <vt:lpstr>Determining which Properties a Relation has from its Digraph – Example 1</vt:lpstr>
      <vt:lpstr>Determining which Properties a Relation has from its Digraph – Example 2</vt:lpstr>
      <vt:lpstr>Example of the Powers of a Relation</vt:lpstr>
      <vt:lpstr>Example of the Powers of a Relation</vt:lpstr>
      <vt:lpstr>Example of the Powers of a Relation</vt:lpstr>
      <vt:lpstr>Closures of Relations  【关系的闭包】</vt:lpstr>
      <vt:lpstr>Closures of Relations</vt:lpstr>
      <vt:lpstr>Closures of Relations</vt:lpstr>
      <vt:lpstr>Closures of Relations</vt:lpstr>
      <vt:lpstr>Closures of Relations</vt:lpstr>
      <vt:lpstr>Closures of Relations</vt:lpstr>
      <vt:lpstr>Equivalence Relations  【等价关系】</vt:lpstr>
      <vt:lpstr>Section Summary</vt:lpstr>
      <vt:lpstr>Equivalence Relations 【等价关系】</vt:lpstr>
      <vt:lpstr>Strings</vt:lpstr>
      <vt:lpstr>Divides</vt:lpstr>
      <vt:lpstr>Congruence Modulo m   模m同余</vt:lpstr>
      <vt:lpstr>Congruence Modulo m   模m同余</vt:lpstr>
      <vt:lpstr>Equivalence Classes 等价类</vt:lpstr>
      <vt:lpstr>Equivalence Classes and Partitions 等价类和划分</vt:lpstr>
      <vt:lpstr>Partition of a Set 集合的划分</vt:lpstr>
      <vt:lpstr>An Equivalence Relation Partitions a Set 1个等价关系划分1个集合</vt:lpstr>
      <vt:lpstr>An Equivalence Relation Partitions a Set 1个等价关系划分1个集合</vt:lpstr>
      <vt:lpstr>Partial Orderings  【偏序关系】</vt:lpstr>
      <vt:lpstr>Section Summary</vt:lpstr>
      <vt:lpstr>Partial Orderings 偏序</vt:lpstr>
      <vt:lpstr>Partial Orderings 偏序</vt:lpstr>
      <vt:lpstr>Partial Orderings 偏序</vt:lpstr>
      <vt:lpstr>Partial Orderings 偏序</vt:lpstr>
      <vt:lpstr>Comparability 可比</vt:lpstr>
      <vt:lpstr>可比,盖住</vt:lpstr>
      <vt:lpstr>Hasse Diagrams 哈斯图</vt:lpstr>
      <vt:lpstr>Procedure for Constructing a Hasse Diagram</vt:lpstr>
      <vt:lpstr>Hasse Diagrams 哈斯图</vt:lpstr>
      <vt:lpstr>Hasse Diagrams 哈斯图</vt:lpstr>
      <vt:lpstr>Homework</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hollow</cp:lastModifiedBy>
  <cp:revision>503</cp:revision>
  <dcterms:created xsi:type="dcterms:W3CDTF">2017-12-05T17:18:00Z</dcterms:created>
  <dcterms:modified xsi:type="dcterms:W3CDTF">2024-05-12T08:11:48Z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AC4AAA1C93404B2CA5DBCB66C4E75D37_13</vt:lpwstr>
  </property>
  <property fmtid="{D5CDD505-2E9C-101B-9397-08002B2CF9AE}" pid="3" name="KSOProductBuildVer">
    <vt:lpwstr>2052-12.1.0.16729</vt:lpwstr>
  </property>
</Properties>
</file>