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8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41960" y="1155700"/>
            <a:ext cx="4064000" cy="3415030"/>
          </a:xfrm>
          <a:prstGeom prst="rect">
            <a:avLst/>
          </a:prstGeom>
          <a:noFill/>
        </p:spPr>
        <p:txBody>
          <a:bodyPr wrap="square" rtlCol="0">
            <a:spAutoFit/>
          </a:bodyPr>
          <a:p>
            <a:r>
              <a:rPr lang="zh-CN" altLang="en-US"/>
              <a:t>（1）C/C++程序由一个或多个函数构成，main有且只有一个；</a:t>
            </a:r>
            <a:endParaRPr lang="zh-CN" altLang="en-US"/>
          </a:p>
          <a:p>
            <a:r>
              <a:rPr lang="zh-CN" altLang="en-US"/>
              <a:t>（2）无论一个程序中有多少个函数，执行总是从main函数开始；</a:t>
            </a:r>
            <a:endParaRPr lang="zh-CN" altLang="en-US"/>
          </a:p>
          <a:p>
            <a:r>
              <a:rPr lang="zh-CN" altLang="en-US"/>
              <a:t>（3）注释语句可增加程序可读性，以“//”开始，或以“/*”开始， 以</a:t>
            </a:r>
            <a:endParaRPr lang="zh-CN" altLang="en-US"/>
          </a:p>
          <a:p>
            <a:r>
              <a:rPr lang="zh-CN" altLang="en-US"/>
              <a:t>“*/”结束；</a:t>
            </a:r>
            <a:endParaRPr lang="zh-CN" altLang="en-US"/>
          </a:p>
          <a:p>
            <a:r>
              <a:rPr lang="zh-CN" altLang="en-US"/>
              <a:t>（4）分号是语句结束的标志；</a:t>
            </a:r>
            <a:endParaRPr lang="zh-CN" altLang="en-US"/>
          </a:p>
          <a:p>
            <a:r>
              <a:rPr lang="zh-CN" altLang="en-US"/>
              <a:t>（5）书写形式自由：</a:t>
            </a:r>
            <a:endParaRPr lang="zh-CN" altLang="en-US"/>
          </a:p>
          <a:p>
            <a:r>
              <a:rPr lang="zh-CN" altLang="en-US"/>
              <a:t>一行内可以写多条语句,一条语句也可以分写在不同行上；</a:t>
            </a:r>
            <a:endParaRPr lang="zh-CN" altLang="en-US"/>
          </a:p>
          <a:p>
            <a:r>
              <a:rPr lang="zh-CN" altLang="en-US"/>
              <a:t>（6）C和C++语言中区分大小写字母；</a:t>
            </a:r>
            <a:endParaRPr lang="zh-CN" altLang="en-US"/>
          </a:p>
        </p:txBody>
      </p:sp>
      <p:sp>
        <p:nvSpPr>
          <p:cNvPr id="5" name="文本框 4"/>
          <p:cNvSpPr txBox="1"/>
          <p:nvPr/>
        </p:nvSpPr>
        <p:spPr>
          <a:xfrm>
            <a:off x="5122545" y="514350"/>
            <a:ext cx="4064000" cy="706755"/>
          </a:xfrm>
          <a:prstGeom prst="rect">
            <a:avLst/>
          </a:prstGeom>
          <a:noFill/>
        </p:spPr>
        <p:txBody>
          <a:bodyPr wrap="square" rtlCol="0">
            <a:spAutoFit/>
          </a:bodyPr>
          <a:p>
            <a:r>
              <a:rPr lang="zh-CN" altLang="en-US" sz="4000"/>
              <a:t>第一章</a:t>
            </a:r>
            <a:endParaRPr lang="zh-CN" altLang="en-US" sz="4000"/>
          </a:p>
        </p:txBody>
      </p:sp>
      <p:sp>
        <p:nvSpPr>
          <p:cNvPr id="6" name="文本框 5"/>
          <p:cNvSpPr txBox="1"/>
          <p:nvPr/>
        </p:nvSpPr>
        <p:spPr>
          <a:xfrm>
            <a:off x="4869815" y="1221105"/>
            <a:ext cx="5441315" cy="1030605"/>
          </a:xfrm>
          <a:prstGeom prst="rect">
            <a:avLst/>
          </a:prstGeom>
          <a:noFill/>
        </p:spPr>
        <p:txBody>
          <a:bodyPr wrap="square" rtlCol="0">
            <a:noAutofit/>
          </a:bodyPr>
          <a:p>
            <a:r>
              <a:rPr lang="zh-CN" altLang="en-US"/>
              <a:t>输入数据时，各数据间用空格、换行、制表符分隔；</a:t>
            </a:r>
            <a:endParaRPr lang="zh-CN" altLang="en-US"/>
          </a:p>
          <a:p>
            <a:r>
              <a:rPr lang="zh-CN" altLang="en-US"/>
              <a:t>与cout不同，“&gt;&gt;”后必须是变量，故不能加endl</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64260" y="581660"/>
            <a:ext cx="4064000" cy="368300"/>
          </a:xfrm>
          <a:prstGeom prst="rect">
            <a:avLst/>
          </a:prstGeom>
          <a:noFill/>
        </p:spPr>
        <p:txBody>
          <a:bodyPr wrap="square" rtlCol="0">
            <a:spAutoFit/>
          </a:bodyPr>
          <a:p>
            <a:endParaRPr lang="zh-CN" altLang="en-US"/>
          </a:p>
        </p:txBody>
      </p:sp>
      <p:sp>
        <p:nvSpPr>
          <p:cNvPr id="5" name="文本框 4"/>
          <p:cNvSpPr txBox="1"/>
          <p:nvPr/>
        </p:nvSpPr>
        <p:spPr>
          <a:xfrm>
            <a:off x="1259840" y="386080"/>
            <a:ext cx="10637520" cy="6249035"/>
          </a:xfrm>
          <a:prstGeom prst="rect">
            <a:avLst/>
          </a:prstGeom>
          <a:noFill/>
        </p:spPr>
        <p:txBody>
          <a:bodyPr wrap="square" rtlCol="0">
            <a:noAutofit/>
          </a:bodyPr>
          <a:p>
            <a:r>
              <a:rPr lang="zh-CN" altLang="en-US"/>
              <a:t>运算符重载函数：为自定义类型添加一个运算符重载函数，简称运算符函数。这样当该运算符操作指</a:t>
            </a:r>
            <a:endParaRPr lang="zh-CN" altLang="en-US"/>
          </a:p>
          <a:p>
            <a:r>
              <a:rPr lang="zh-CN" altLang="en-US"/>
              <a:t>定的自定义类型数据时，系统自动调用该函数完成指定操作。</a:t>
            </a:r>
            <a:endParaRPr lang="zh-CN" altLang="en-US"/>
          </a:p>
          <a:p>
            <a:r>
              <a:rPr lang="zh-CN" altLang="en-US"/>
              <a:t>– 运算符函数分为：</a:t>
            </a:r>
            <a:endParaRPr lang="zh-CN" altLang="en-US"/>
          </a:p>
          <a:p>
            <a:endParaRPr lang="zh-CN" altLang="en-US"/>
          </a:p>
          <a:p>
            <a:r>
              <a:rPr lang="zh-CN" altLang="en-US"/>
              <a:t>• 成员运算符函数</a:t>
            </a:r>
            <a:endParaRPr lang="zh-CN" altLang="en-US"/>
          </a:p>
          <a:p>
            <a:r>
              <a:rPr lang="zh-CN" altLang="en-US">
                <a:sym typeface="+mn-ea"/>
              </a:rPr>
              <a:t>– 说明运算符函数的语法格式：</a:t>
            </a:r>
            <a:endParaRPr lang="zh-CN" altLang="en-US"/>
          </a:p>
          <a:p>
            <a:r>
              <a:rPr lang="zh-CN" altLang="en-US">
                <a:sym typeface="+mn-ea"/>
              </a:rPr>
              <a:t> 返回值类型 operator @(参数表);</a:t>
            </a:r>
            <a:endParaRPr lang="zh-CN" altLang="en-US"/>
          </a:p>
          <a:p>
            <a:endParaRPr lang="zh-CN" altLang="en-US"/>
          </a:p>
          <a:p>
            <a:r>
              <a:rPr lang="zh-CN" altLang="en-US"/>
              <a:t>• 友元运算符函数</a:t>
            </a:r>
            <a:endParaRPr lang="zh-CN" altLang="en-US"/>
          </a:p>
          <a:p>
            <a:r>
              <a:rPr lang="zh-CN" altLang="en-US"/>
              <a:t>在函数原型前加关键字friend</a:t>
            </a:r>
            <a:endParaRPr lang="zh-CN" altLang="en-US"/>
          </a:p>
          <a:p>
            <a:endParaRPr lang="zh-CN" altLang="en-US"/>
          </a:p>
          <a:p>
            <a:r>
              <a:rPr lang="zh-CN" altLang="en-US"/>
              <a:t>–类的友元函数可置于类的任何位置。</a:t>
            </a:r>
            <a:endParaRPr lang="zh-CN" altLang="en-US"/>
          </a:p>
          <a:p>
            <a:r>
              <a:rPr lang="zh-CN" altLang="en-US"/>
              <a:t>–友元函数无this指针，应在参数表中列出每个操作数。若@为一元运算符，则参数表应有一个参数；若@为二元运算符，则参数表应有两个参数，第一个参数为左操作数，第二个参数为右操作数</a:t>
            </a:r>
            <a:endParaRPr lang="zh-CN" altLang="en-US"/>
          </a:p>
          <a:p>
            <a:endParaRPr lang="zh-CN" altLang="en-US"/>
          </a:p>
          <a:p>
            <a:r>
              <a:rPr lang="zh-CN" altLang="en-US"/>
              <a:t>“++”有前置和后置之分</a:t>
            </a:r>
            <a:endParaRPr lang="zh-CN" altLang="en-US"/>
          </a:p>
          <a:p>
            <a:r>
              <a:rPr lang="zh-CN" altLang="en-US"/>
              <a:t>为前置运算时，运算符重载函数的格式为：</a:t>
            </a:r>
            <a:endParaRPr lang="zh-CN" altLang="en-US"/>
          </a:p>
          <a:p>
            <a:r>
              <a:rPr lang="zh-CN" altLang="en-US"/>
              <a:t> &lt;type&gt; operator++( );</a:t>
            </a:r>
            <a:endParaRPr lang="zh-CN" altLang="en-US"/>
          </a:p>
          <a:p>
            <a:r>
              <a:rPr lang="zh-CN" altLang="en-US"/>
              <a:t> 为后置运算时，运算符重载函数的格式为：</a:t>
            </a:r>
            <a:endParaRPr lang="zh-CN" altLang="en-US"/>
          </a:p>
          <a:p>
            <a:r>
              <a:rPr lang="zh-CN" altLang="en-US"/>
              <a:t> &lt;type&gt; operator++(int);</a:t>
            </a:r>
            <a:endParaRPr lang="zh-CN" altLang="en-US"/>
          </a:p>
          <a:p>
            <a:r>
              <a:rPr lang="zh-CN" altLang="en-US"/>
              <a:t> 其中，type是函数返回值的类型；参数int仅作后置标志，并无其它意义，可以给一个变量名，也可以不给出变量名。</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64260" y="396875"/>
            <a:ext cx="10572750" cy="6137910"/>
          </a:xfrm>
          <a:prstGeom prst="rect">
            <a:avLst/>
          </a:prstGeom>
          <a:noFill/>
        </p:spPr>
        <p:txBody>
          <a:bodyPr wrap="square" rtlCol="0">
            <a:noAutofit/>
          </a:bodyPr>
          <a:p>
            <a:r>
              <a:rPr lang="zh-CN" altLang="en-US"/>
              <a:t>Time&amp; operator++( ) //前置++</a:t>
            </a:r>
            <a:endParaRPr lang="zh-CN" altLang="en-US"/>
          </a:p>
          <a:p>
            <a:r>
              <a:rPr lang="zh-CN" altLang="en-US"/>
              <a:t> { AddOne( );</a:t>
            </a:r>
            <a:endParaRPr lang="zh-CN" altLang="en-US"/>
          </a:p>
          <a:p>
            <a:r>
              <a:rPr lang="zh-CN" altLang="en-US">
                <a:highlight>
                  <a:srgbClr val="FFFF00"/>
                </a:highlight>
              </a:rPr>
              <a:t> return *this;</a:t>
            </a:r>
            <a:endParaRPr lang="zh-CN" altLang="en-US">
              <a:highlight>
                <a:srgbClr val="FFFF00"/>
              </a:highlight>
            </a:endParaRPr>
          </a:p>
          <a:p>
            <a:r>
              <a:rPr lang="zh-CN" altLang="en-US"/>
              <a:t> }</a:t>
            </a:r>
            <a:endParaRPr lang="zh-CN" altLang="en-US"/>
          </a:p>
          <a:p>
            <a:r>
              <a:rPr lang="zh-CN" altLang="en-US"/>
              <a:t> Time operator++(int) //后置++</a:t>
            </a:r>
            <a:endParaRPr lang="zh-CN" altLang="en-US"/>
          </a:p>
          <a:p>
            <a:r>
              <a:rPr lang="zh-CN" altLang="en-US"/>
              <a:t> { Time t=*this; //记录修改前的对象</a:t>
            </a:r>
            <a:endParaRPr lang="zh-CN" altLang="en-US"/>
          </a:p>
          <a:p>
            <a:r>
              <a:rPr lang="zh-CN" altLang="en-US"/>
              <a:t> AddOne( );</a:t>
            </a:r>
            <a:endParaRPr lang="zh-CN" altLang="en-US"/>
          </a:p>
          <a:p>
            <a:r>
              <a:rPr lang="zh-CN" altLang="en-US">
                <a:highlight>
                  <a:srgbClr val="FFFF00"/>
                </a:highlight>
              </a:rPr>
              <a:t> return t;</a:t>
            </a:r>
            <a:r>
              <a:rPr lang="zh-CN" altLang="en-US"/>
              <a:t> //返回修改前的对象</a:t>
            </a:r>
            <a:endParaRPr lang="zh-CN" altLang="en-US"/>
          </a:p>
          <a:p>
            <a:r>
              <a:rPr lang="zh-CN" altLang="en-US"/>
              <a:t> }</a:t>
            </a:r>
            <a:endParaRPr lang="zh-CN" altLang="en-US"/>
          </a:p>
          <a:p>
            <a:endParaRPr lang="zh-CN" altLang="en-US"/>
          </a:p>
          <a:p>
            <a:r>
              <a:rPr lang="zh-CN" altLang="en-US"/>
              <a:t>“++”运算符重载为成员函数，若改用友元函数重载，可定义为：</a:t>
            </a:r>
            <a:endParaRPr lang="zh-CN" altLang="en-US"/>
          </a:p>
          <a:p>
            <a:r>
              <a:rPr lang="zh-CN" altLang="en-US"/>
              <a:t> Time&amp; operator++(</a:t>
            </a:r>
            <a:r>
              <a:rPr lang="zh-CN" altLang="en-US">
                <a:highlight>
                  <a:srgbClr val="FFFF00"/>
                </a:highlight>
              </a:rPr>
              <a:t>Time&amp;</a:t>
            </a:r>
            <a:r>
              <a:rPr lang="zh-CN" altLang="en-US"/>
              <a:t> t) //前置++</a:t>
            </a:r>
            <a:endParaRPr lang="zh-CN" altLang="en-US"/>
          </a:p>
          <a:p>
            <a:r>
              <a:rPr lang="zh-CN" altLang="en-US"/>
              <a:t> { t.AddOne( );</a:t>
            </a:r>
            <a:endParaRPr lang="zh-CN" altLang="en-US"/>
          </a:p>
          <a:p>
            <a:r>
              <a:rPr lang="zh-CN" altLang="en-US"/>
              <a:t> return t;</a:t>
            </a:r>
            <a:endParaRPr lang="zh-CN" altLang="en-US"/>
          </a:p>
          <a:p>
            <a:r>
              <a:rPr lang="zh-CN" altLang="en-US"/>
              <a:t> }</a:t>
            </a:r>
            <a:endParaRPr lang="zh-CN" altLang="en-US"/>
          </a:p>
          <a:p>
            <a:r>
              <a:rPr lang="zh-CN" altLang="en-US"/>
              <a:t>Time operator++(</a:t>
            </a:r>
            <a:r>
              <a:rPr lang="zh-CN" altLang="en-US">
                <a:highlight>
                  <a:srgbClr val="FFFF00"/>
                </a:highlight>
              </a:rPr>
              <a:t>Time&amp;</a:t>
            </a:r>
            <a:r>
              <a:rPr lang="zh-CN" altLang="en-US"/>
              <a:t> t,int) //后</a:t>
            </a:r>
            <a:endParaRPr lang="zh-CN" altLang="en-US"/>
          </a:p>
          <a:p>
            <a:r>
              <a:rPr lang="zh-CN" altLang="en-US"/>
              <a:t>置++</a:t>
            </a:r>
            <a:endParaRPr lang="zh-CN" altLang="en-US"/>
          </a:p>
          <a:p>
            <a:r>
              <a:rPr lang="zh-CN" altLang="en-US"/>
              <a:t> { </a:t>
            </a:r>
            <a:endParaRPr lang="zh-CN" altLang="en-US"/>
          </a:p>
          <a:p>
            <a:r>
              <a:rPr lang="zh-CN" altLang="en-US"/>
              <a:t> Time tmp(t);</a:t>
            </a:r>
            <a:endParaRPr lang="zh-CN" altLang="en-US"/>
          </a:p>
          <a:p>
            <a:r>
              <a:rPr lang="zh-CN" altLang="en-US"/>
              <a:t> t.AddOne( );</a:t>
            </a:r>
            <a:endParaRPr lang="zh-CN" altLang="en-US"/>
          </a:p>
          <a:p>
            <a:r>
              <a:rPr lang="zh-CN" altLang="en-US"/>
              <a:t> return tmp;</a:t>
            </a:r>
            <a:endParaRPr lang="zh-CN" altLang="en-US"/>
          </a:p>
          <a:p>
            <a:r>
              <a:rPr lang="zh-CN" altLang="en-US"/>
              <a:t> }</a:t>
            </a:r>
            <a:endParaRPr lang="zh-CN" altLang="en-US"/>
          </a:p>
        </p:txBody>
      </p:sp>
      <p:sp>
        <p:nvSpPr>
          <p:cNvPr id="5" name="文本框 4"/>
          <p:cNvSpPr txBox="1"/>
          <p:nvPr/>
        </p:nvSpPr>
        <p:spPr>
          <a:xfrm>
            <a:off x="5889625" y="3971925"/>
            <a:ext cx="4064000" cy="2030095"/>
          </a:xfrm>
          <a:prstGeom prst="rect">
            <a:avLst/>
          </a:prstGeom>
          <a:noFill/>
        </p:spPr>
        <p:txBody>
          <a:bodyPr wrap="square" rtlCol="0">
            <a:spAutoFit/>
          </a:bodyPr>
          <a:p>
            <a:r>
              <a:rPr lang="zh-CN" altLang="en-US">
                <a:sym typeface="+mn-ea"/>
              </a:rPr>
              <a:t>参数类型应是Time类的</a:t>
            </a:r>
            <a:endParaRPr lang="zh-CN" altLang="en-US"/>
          </a:p>
          <a:p>
            <a:r>
              <a:rPr lang="zh-CN" altLang="en-US">
                <a:sym typeface="+mn-ea"/>
              </a:rPr>
              <a:t>引用。若用Time类的对</a:t>
            </a:r>
            <a:endParaRPr lang="zh-CN" altLang="en-US"/>
          </a:p>
          <a:p>
            <a:r>
              <a:rPr lang="zh-CN" altLang="en-US">
                <a:sym typeface="+mn-ea"/>
              </a:rPr>
              <a:t>象做形参，则在调用函</a:t>
            </a:r>
            <a:endParaRPr lang="zh-CN" altLang="en-US"/>
          </a:p>
          <a:p>
            <a:r>
              <a:rPr lang="zh-CN" altLang="en-US">
                <a:sym typeface="+mn-ea"/>
              </a:rPr>
              <a:t>数时是用实参对象的值</a:t>
            </a:r>
            <a:endParaRPr lang="zh-CN" altLang="en-US"/>
          </a:p>
          <a:p>
            <a:r>
              <a:rPr lang="zh-CN" altLang="en-US">
                <a:sym typeface="+mn-ea"/>
              </a:rPr>
              <a:t>初始化形参，在函数中</a:t>
            </a:r>
            <a:endParaRPr lang="zh-CN" altLang="en-US"/>
          </a:p>
          <a:p>
            <a:r>
              <a:rPr lang="zh-CN" altLang="en-US">
                <a:sym typeface="+mn-ea"/>
              </a:rPr>
              <a:t>对形参的修改并不能影</a:t>
            </a:r>
            <a:endParaRPr lang="zh-CN" altLang="en-US"/>
          </a:p>
          <a:p>
            <a:r>
              <a:rPr lang="zh-CN" altLang="en-US">
                <a:sym typeface="+mn-ea"/>
              </a:rPr>
              <a:t>响到实参对象。</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17550" y="288290"/>
            <a:ext cx="10963275" cy="6235700"/>
          </a:xfrm>
          <a:prstGeom prst="rect">
            <a:avLst/>
          </a:prstGeom>
          <a:noFill/>
        </p:spPr>
        <p:txBody>
          <a:bodyPr wrap="square" rtlCol="0">
            <a:noAutofit/>
          </a:bodyPr>
          <a:p>
            <a:r>
              <a:rPr lang="zh-CN" altLang="en-US"/>
              <a:t>&lt;type&gt; ClassName::operator[](&lt;arg&gt;);</a:t>
            </a:r>
            <a:endParaRPr lang="zh-CN" altLang="en-US"/>
          </a:p>
          <a:p>
            <a:r>
              <a:rPr lang="zh-CN" altLang="en-US"/>
              <a:t> 其中&lt;type&gt;是返回值的类型；&lt;arg&gt;指定下标值。</a:t>
            </a:r>
            <a:endParaRPr lang="zh-CN" altLang="en-US"/>
          </a:p>
          <a:p>
            <a:r>
              <a:rPr lang="zh-CN" altLang="en-US"/>
              <a:t>• 重载下标运算符应注意：</a:t>
            </a:r>
            <a:endParaRPr lang="zh-CN" altLang="en-US"/>
          </a:p>
          <a:p>
            <a:r>
              <a:rPr lang="zh-CN" altLang="en-US"/>
              <a:t>–下标运算符只能由</a:t>
            </a:r>
            <a:r>
              <a:rPr lang="zh-CN" altLang="en-US">
                <a:highlight>
                  <a:srgbClr val="FFFF00"/>
                </a:highlight>
              </a:rPr>
              <a:t>类的成员函数</a:t>
            </a:r>
            <a:r>
              <a:rPr lang="zh-CN" altLang="en-US"/>
              <a:t>来实现。</a:t>
            </a:r>
            <a:endParaRPr lang="zh-CN" altLang="en-US"/>
          </a:p>
          <a:p>
            <a:r>
              <a:rPr lang="zh-CN" altLang="en-US"/>
              <a:t>–左操作数必须是对象。</a:t>
            </a:r>
            <a:endParaRPr lang="zh-CN" altLang="en-US"/>
          </a:p>
          <a:p>
            <a:r>
              <a:rPr lang="zh-CN" altLang="en-US"/>
              <a:t>–下标运算符重载函数有且仅有一个参数。</a:t>
            </a:r>
            <a:endParaRPr lang="zh-CN" altLang="en-US"/>
          </a:p>
          <a:p>
            <a:endParaRPr lang="zh-CN" altLang="en-US"/>
          </a:p>
          <a:p>
            <a:endParaRPr lang="zh-CN" altLang="en-US"/>
          </a:p>
          <a:p>
            <a:r>
              <a:rPr lang="zh-CN" altLang="en-US"/>
              <a:t>转换函数：类型转换函数的简称。</a:t>
            </a:r>
            <a:endParaRPr lang="zh-CN" altLang="en-US"/>
          </a:p>
          <a:p>
            <a:r>
              <a:rPr lang="zh-CN" altLang="en-US"/>
              <a:t>• 转换函数的作用：将该类的对象转换成type类型的数据。</a:t>
            </a:r>
            <a:endParaRPr lang="zh-CN" altLang="en-US"/>
          </a:p>
          <a:p>
            <a:r>
              <a:rPr lang="zh-CN" altLang="en-US"/>
              <a:t>• 转换函数只能是类中定义的成员函数，格式为：</a:t>
            </a:r>
            <a:endParaRPr lang="zh-CN" altLang="en-US"/>
          </a:p>
          <a:p>
            <a:r>
              <a:rPr lang="zh-CN" altLang="en-US"/>
              <a:t> ClassName::operator &lt;type&gt;( );</a:t>
            </a:r>
            <a:endParaRPr lang="zh-CN" altLang="en-US"/>
          </a:p>
          <a:p>
            <a:endParaRPr lang="zh-CN" altLang="en-US"/>
          </a:p>
          <a:p>
            <a:r>
              <a:rPr lang="zh-CN" altLang="en-US"/>
              <a:t>一个类可定义多个转换函数，但使用时必须采用显式类型转换，以明确所调用的转换函数。</a:t>
            </a:r>
            <a:endParaRPr lang="zh-CN" altLang="en-US"/>
          </a:p>
          <a:p>
            <a:endParaRPr lang="zh-CN" altLang="en-US"/>
          </a:p>
          <a:p>
            <a:r>
              <a:rPr lang="zh-CN" altLang="en-US"/>
              <a:t>–只能重载为成员函数的运算符：=、()、[]。</a:t>
            </a:r>
            <a:endParaRPr lang="zh-CN" altLang="en-US"/>
          </a:p>
          <a:p>
            <a:r>
              <a:rPr lang="zh-CN" altLang="en-US"/>
              <a:t>–只能重载为友元函数的运算符：提取运算符(&gt;&gt;)和插入运算符(&lt;&lt;)。</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2115" y="581660"/>
            <a:ext cx="11638280" cy="7549515"/>
          </a:xfrm>
          <a:prstGeom prst="rect">
            <a:avLst/>
          </a:prstGeom>
          <a:noFill/>
        </p:spPr>
        <p:txBody>
          <a:bodyPr wrap="square" rtlCol="0">
            <a:noAutofit/>
          </a:bodyPr>
          <a:p>
            <a:r>
              <a:rPr lang="zh-CN" altLang="en-US"/>
              <a:t>在派生类的构造函数中，初始化基类的成员数据：用成员初始化列表调用基类的构造函数</a:t>
            </a:r>
            <a:endParaRPr lang="zh-CN" altLang="en-US"/>
          </a:p>
          <a:p>
            <a:endParaRPr lang="zh-CN" altLang="en-US"/>
          </a:p>
          <a:p>
            <a:r>
              <a:rPr lang="zh-CN" altLang="en-US"/>
              <a:t>派生方式</a:t>
            </a:r>
            <a:r>
              <a:rPr lang="en-US" altLang="zh-CN"/>
              <a:t>	</a:t>
            </a:r>
            <a:r>
              <a:rPr lang="zh-CN" altLang="en-US"/>
              <a:t>基类成员的访问权限</a:t>
            </a:r>
            <a:r>
              <a:rPr lang="en-US" altLang="zh-CN"/>
              <a:t>	</a:t>
            </a:r>
            <a:r>
              <a:rPr lang="zh-CN" altLang="en-US"/>
              <a:t>派生类中对基类成员的访问权限</a:t>
            </a:r>
            <a:r>
              <a:rPr lang="en-US" altLang="zh-CN"/>
              <a:t>	</a:t>
            </a:r>
            <a:r>
              <a:rPr lang="zh-CN" altLang="en-US"/>
              <a:t>派生类外对基类成员的访问权限</a:t>
            </a:r>
            <a:endParaRPr lang="zh-CN" altLang="en-US"/>
          </a:p>
          <a:p>
            <a:r>
              <a:rPr lang="zh-CN" altLang="en-US"/>
              <a:t>public</a:t>
            </a:r>
            <a:r>
              <a:rPr lang="en-US" altLang="zh-CN"/>
              <a:t>			</a:t>
            </a:r>
            <a:r>
              <a:rPr lang="zh-CN" altLang="en-US"/>
              <a:t> public </a:t>
            </a:r>
            <a:r>
              <a:rPr lang="en-US" altLang="zh-CN"/>
              <a:t>			</a:t>
            </a:r>
            <a:r>
              <a:rPr lang="zh-CN" altLang="en-US"/>
              <a:t>public </a:t>
            </a:r>
            <a:r>
              <a:rPr lang="en-US" altLang="zh-CN"/>
              <a:t>				</a:t>
            </a:r>
            <a:r>
              <a:rPr lang="zh-CN" altLang="en-US"/>
              <a:t>可访问</a:t>
            </a:r>
            <a:endParaRPr lang="zh-CN" altLang="en-US"/>
          </a:p>
          <a:p>
            <a:r>
              <a:rPr lang="zh-CN" altLang="en-US"/>
              <a:t>public </a:t>
            </a:r>
            <a:r>
              <a:rPr lang="en-US" altLang="zh-CN"/>
              <a:t>			</a:t>
            </a:r>
            <a:r>
              <a:rPr lang="zh-CN" altLang="en-US"/>
              <a:t>protected</a:t>
            </a:r>
            <a:r>
              <a:rPr lang="en-US" altLang="zh-CN"/>
              <a:t>		</a:t>
            </a:r>
            <a:r>
              <a:rPr lang="zh-CN" altLang="en-US"/>
              <a:t> protected </a:t>
            </a:r>
            <a:r>
              <a:rPr lang="en-US" altLang="zh-CN"/>
              <a:t>			</a:t>
            </a:r>
            <a:r>
              <a:rPr lang="zh-CN" altLang="en-US"/>
              <a:t>不可访问</a:t>
            </a:r>
            <a:endParaRPr lang="zh-CN" altLang="en-US"/>
          </a:p>
          <a:p>
            <a:r>
              <a:rPr lang="zh-CN" altLang="en-US"/>
              <a:t>public </a:t>
            </a:r>
            <a:r>
              <a:rPr lang="en-US" altLang="zh-CN"/>
              <a:t>			</a:t>
            </a:r>
            <a:r>
              <a:rPr lang="zh-CN" altLang="en-US"/>
              <a:t>private </a:t>
            </a:r>
            <a:r>
              <a:rPr lang="en-US" altLang="zh-CN"/>
              <a:t>			</a:t>
            </a:r>
            <a:r>
              <a:rPr lang="zh-CN" altLang="en-US"/>
              <a:t>不可访问 </a:t>
            </a:r>
            <a:r>
              <a:rPr lang="en-US" altLang="zh-CN"/>
              <a:t>			</a:t>
            </a:r>
            <a:r>
              <a:rPr lang="zh-CN" altLang="en-US"/>
              <a:t>不可访问</a:t>
            </a:r>
            <a:endParaRPr lang="zh-CN" altLang="en-US"/>
          </a:p>
          <a:p>
            <a:r>
              <a:rPr lang="zh-CN" altLang="en-US"/>
              <a:t>private</a:t>
            </a:r>
            <a:r>
              <a:rPr lang="en-US" altLang="zh-CN"/>
              <a:t>			</a:t>
            </a:r>
            <a:r>
              <a:rPr lang="zh-CN" altLang="en-US"/>
              <a:t> public </a:t>
            </a:r>
            <a:r>
              <a:rPr lang="en-US" altLang="zh-CN"/>
              <a:t>			</a:t>
            </a:r>
            <a:r>
              <a:rPr lang="zh-CN" altLang="en-US"/>
              <a:t>private </a:t>
            </a:r>
            <a:r>
              <a:rPr lang="en-US" altLang="zh-CN"/>
              <a:t>				</a:t>
            </a:r>
            <a:r>
              <a:rPr lang="zh-CN" altLang="en-US"/>
              <a:t>不可访问</a:t>
            </a:r>
            <a:endParaRPr lang="zh-CN" altLang="en-US"/>
          </a:p>
          <a:p>
            <a:r>
              <a:rPr lang="zh-CN" altLang="en-US"/>
              <a:t>private </a:t>
            </a:r>
            <a:r>
              <a:rPr lang="en-US" altLang="zh-CN"/>
              <a:t>			</a:t>
            </a:r>
            <a:r>
              <a:rPr lang="zh-CN" altLang="en-US"/>
              <a:t>protected </a:t>
            </a:r>
            <a:r>
              <a:rPr lang="en-US" altLang="zh-CN"/>
              <a:t>		</a:t>
            </a:r>
            <a:r>
              <a:rPr lang="zh-CN" altLang="en-US"/>
              <a:t>private</a:t>
            </a:r>
            <a:r>
              <a:rPr lang="en-US" altLang="zh-CN"/>
              <a:t>				</a:t>
            </a:r>
            <a:r>
              <a:rPr lang="zh-CN" altLang="en-US"/>
              <a:t>不可访问</a:t>
            </a:r>
            <a:endParaRPr lang="zh-CN" altLang="en-US"/>
          </a:p>
          <a:p>
            <a:r>
              <a:rPr lang="zh-CN" altLang="en-US"/>
              <a:t>private </a:t>
            </a:r>
            <a:r>
              <a:rPr lang="en-US" altLang="zh-CN"/>
              <a:t>			</a:t>
            </a:r>
            <a:r>
              <a:rPr lang="zh-CN" altLang="en-US"/>
              <a:t>private </a:t>
            </a:r>
            <a:r>
              <a:rPr lang="en-US" altLang="zh-CN"/>
              <a:t>			</a:t>
            </a:r>
            <a:r>
              <a:rPr lang="zh-CN" altLang="en-US"/>
              <a:t>不可访问 </a:t>
            </a:r>
            <a:r>
              <a:rPr lang="en-US" altLang="zh-CN"/>
              <a:t>			</a:t>
            </a:r>
            <a:r>
              <a:rPr lang="zh-CN" altLang="en-US"/>
              <a:t>不可访问</a:t>
            </a:r>
            <a:endParaRPr lang="zh-CN" altLang="en-US"/>
          </a:p>
          <a:p>
            <a:endParaRPr lang="zh-CN" altLang="en-US"/>
          </a:p>
          <a:p>
            <a:r>
              <a:rPr lang="zh-CN" altLang="en-US"/>
              <a:t>抽象类</a:t>
            </a:r>
            <a:endParaRPr lang="zh-CN" altLang="en-US"/>
          </a:p>
          <a:p>
            <a:r>
              <a:rPr lang="zh-CN" altLang="en-US"/>
              <a:t>• 抽象类：不能定义对象而只能做基类派生新类的类。</a:t>
            </a:r>
            <a:endParaRPr lang="zh-CN" altLang="en-US"/>
          </a:p>
          <a:p>
            <a:r>
              <a:rPr lang="zh-CN" altLang="en-US"/>
              <a:t>• 抽象类举例：</a:t>
            </a:r>
            <a:endParaRPr lang="zh-CN" altLang="en-US"/>
          </a:p>
          <a:p>
            <a:r>
              <a:rPr lang="zh-CN" altLang="en-US"/>
              <a:t>–构造函数的访问权限为protected的类。</a:t>
            </a:r>
            <a:endParaRPr lang="zh-CN" altLang="en-US"/>
          </a:p>
          <a:p>
            <a:r>
              <a:rPr lang="zh-CN" altLang="en-US"/>
              <a:t>若定义此类的对象，则无法在对象外调用它的私有构造函数。但用此类做基类产生公有派生类时，在派生类中可调用其基类的保护成员，即在产生派生类的对象时，允许在派生类的构造函数中调用基类的构造函数。</a:t>
            </a:r>
            <a:endParaRPr lang="zh-CN" altLang="en-US"/>
          </a:p>
          <a:p>
            <a:r>
              <a:rPr lang="zh-CN" altLang="en-US"/>
              <a:t>–析构函数的访问权限为protected的类。</a:t>
            </a:r>
            <a:endParaRPr lang="zh-CN" altLang="en-US"/>
          </a:p>
          <a:p>
            <a:r>
              <a:rPr lang="zh-CN" altLang="en-US"/>
              <a:t> 因在撤消该类的对象时，无法在对象外调用析构函数。 但用此类做基类产生公有派生类时，在派生类中可调用其基类的保护成员，即在撤消派生类的对象时，允许在派生类的析构函数中调用基类的析构函数。</a:t>
            </a:r>
            <a:endParaRPr lang="zh-CN" altLang="en-US"/>
          </a:p>
          <a:p>
            <a:r>
              <a:rPr lang="zh-CN" altLang="en-US"/>
              <a:t>功能：用于建立类的层次结构</a:t>
            </a:r>
            <a:endParaRPr lang="zh-CN" alt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92735" y="407670"/>
            <a:ext cx="12016740" cy="6645910"/>
          </a:xfrm>
          <a:prstGeom prst="rect">
            <a:avLst/>
          </a:prstGeom>
          <a:noFill/>
        </p:spPr>
        <p:txBody>
          <a:bodyPr wrap="square" rtlCol="0">
            <a:noAutofit/>
          </a:bodyPr>
          <a:p>
            <a:r>
              <a:rPr lang="zh-CN" altLang="en-US"/>
              <a:t>基类构造函数的调用顺序与继承基类的顺序有关。 </a:t>
            </a:r>
            <a:endParaRPr lang="zh-CN" altLang="en-US"/>
          </a:p>
          <a:p>
            <a:r>
              <a:rPr lang="zh-CN" altLang="en-US"/>
              <a:t>基类构造函数的调用顺序与其在初始化成员列表中的顺序无关。</a:t>
            </a:r>
            <a:endParaRPr lang="zh-CN" altLang="en-US"/>
          </a:p>
          <a:p>
            <a:endParaRPr lang="zh-CN" altLang="en-US"/>
          </a:p>
          <a:p>
            <a:r>
              <a:rPr lang="zh-CN" altLang="en-US"/>
              <a:t>派生类含对象成员：其构造函数的初始化成员列表既要列举基类成员的构造函数，又要列举对象成员的构造函数。</a:t>
            </a:r>
            <a:endParaRPr lang="zh-CN" altLang="en-US"/>
          </a:p>
          <a:p>
            <a:endParaRPr lang="zh-CN" altLang="en-US"/>
          </a:p>
          <a:p>
            <a:r>
              <a:rPr lang="zh-CN" altLang="en-US"/>
              <a:t>对象成员的构造函数的调用顺序与对象成员的说明顺序有关。</a:t>
            </a:r>
            <a:endParaRPr lang="zh-CN" altLang="en-US"/>
          </a:p>
          <a:p>
            <a:r>
              <a:rPr lang="zh-CN" altLang="en-US"/>
              <a:t>• 对象成员的初始化必须使用对象名。</a:t>
            </a:r>
            <a:endParaRPr lang="zh-CN" altLang="en-US"/>
          </a:p>
          <a:p>
            <a:r>
              <a:rPr lang="zh-CN" altLang="en-US"/>
              <a:t>• 对象成员的构造函数的调用顺序与其在初始化成员列表中的顺序无关。</a:t>
            </a:r>
            <a:endParaRPr lang="zh-CN" altLang="en-US"/>
          </a:p>
          <a:p>
            <a:r>
              <a:rPr lang="zh-CN" altLang="en-US"/>
              <a:t>基类成员的初始化必须使用基类名</a:t>
            </a:r>
            <a:endParaRPr lang="zh-CN" altLang="en-US"/>
          </a:p>
          <a:p>
            <a:endParaRPr lang="zh-CN" altLang="en-US"/>
          </a:p>
          <a:p>
            <a:r>
              <a:rPr lang="zh-CN" altLang="en-US"/>
              <a:t>冲突：在多重继承的派生类中使用不同基类中的同名成员时出现的二义性。</a:t>
            </a:r>
            <a:endParaRPr lang="zh-CN" altLang="en-US"/>
          </a:p>
          <a:p>
            <a:r>
              <a:rPr lang="zh-CN" altLang="en-US"/>
              <a:t>–使各基类中的成员名各不相同；</a:t>
            </a:r>
            <a:endParaRPr lang="zh-CN" altLang="en-US"/>
          </a:p>
          <a:p>
            <a:r>
              <a:rPr lang="zh-CN" altLang="en-US"/>
              <a:t>–将基类的成员数据的访问权限说明为private，并在相应的基类中提供成员函数访问这些成员数据，但并不实用。原因是，在实际编程时，通常将基类成员数据的访问权限定义为protected，以保障类的封装性和便于派生类访问。</a:t>
            </a:r>
            <a:endParaRPr lang="zh-CN" altLang="en-US"/>
          </a:p>
          <a:p>
            <a:r>
              <a:rPr lang="zh-CN" altLang="en-US"/>
              <a:t>–用类名限定来指明所访问的成员。格式为：类名::成员名</a:t>
            </a:r>
            <a:endParaRPr lang="zh-CN" altLang="en-US"/>
          </a:p>
          <a:p>
            <a:endParaRPr lang="zh-CN" altLang="en-US"/>
          </a:p>
          <a:p>
            <a:r>
              <a:rPr lang="zh-CN" altLang="en-US"/>
              <a:t>作用域运算符不能连续使用。</a:t>
            </a:r>
            <a:endParaRPr lang="zh-CN" altLang="en-US"/>
          </a:p>
          <a:p>
            <a:r>
              <a:rPr lang="zh-CN" altLang="en-US"/>
              <a:t>改法：d.A::Show( );</a:t>
            </a:r>
            <a:endParaRPr lang="zh-CN" altLang="en-US"/>
          </a:p>
          <a:p>
            <a:endParaRPr lang="zh-CN" altLang="en-US"/>
          </a:p>
          <a:p>
            <a:r>
              <a:rPr lang="zh-CN" altLang="en-US"/>
              <a:t>支配规则：未用类名限定时，派生类定义的成员优先于基类中的同名成员，并不产生冲突</a:t>
            </a:r>
            <a:endParaRPr lang="zh-CN" altLang="en-US"/>
          </a:p>
          <a:p>
            <a:endParaRPr lang="zh-CN" altLang="en-US"/>
          </a:p>
          <a:p>
            <a:r>
              <a:rPr lang="zh-CN" altLang="en-US"/>
              <a:t>因派生类B中含有两个直接继承来的成员x，在使用类B的对象访问基类的成员x时会产生无法避免的冲突</a:t>
            </a:r>
            <a:endParaRPr lang="zh-CN" altLang="en-US"/>
          </a:p>
          <a:p>
            <a:endParaRPr lang="zh-CN" altLang="en-US"/>
          </a:p>
          <a:p>
            <a:r>
              <a:rPr lang="zh-CN" altLang="en-US"/>
              <a:t>任一基类在派生类中只能直接继承一次，以避免上述无法避免的冲突</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55295" y="135890"/>
            <a:ext cx="11637645" cy="6647815"/>
          </a:xfrm>
          <a:prstGeom prst="rect">
            <a:avLst/>
          </a:prstGeom>
          <a:noFill/>
        </p:spPr>
        <p:txBody>
          <a:bodyPr wrap="square" rtlCol="0">
            <a:noAutofit/>
          </a:bodyPr>
          <a:p>
            <a:r>
              <a:rPr lang="zh-CN" altLang="en-US"/>
              <a:t>尽管一个基类在派生类中只能直接继承一次，但并没有限制一个基类在派生类中间接继承的次数</a:t>
            </a:r>
            <a:endParaRPr lang="zh-CN" altLang="en-US"/>
          </a:p>
          <a:p>
            <a:r>
              <a:rPr lang="zh-CN" altLang="en-US"/>
              <a:t>可以会产生冲突，可以用作用域符号：：解决变量继承于哪个基类</a:t>
            </a:r>
            <a:endParaRPr lang="zh-CN" altLang="en-US"/>
          </a:p>
          <a:p>
            <a:endParaRPr lang="zh-CN" altLang="en-US"/>
          </a:p>
          <a:p>
            <a:r>
              <a:rPr lang="zh-CN" altLang="en-US"/>
              <a:t>虚基类：在定义派生类时，在继承的公共基类的类名前加关键字virtual，使得公共基类在派生类中只有一份拷贝。</a:t>
            </a:r>
            <a:endParaRPr lang="zh-CN" altLang="en-US"/>
          </a:p>
          <a:p>
            <a:r>
              <a:rPr lang="zh-CN" altLang="en-US"/>
              <a:t>• 虚基类的格式：</a:t>
            </a:r>
            <a:endParaRPr lang="zh-CN" altLang="en-US"/>
          </a:p>
          <a:p>
            <a:r>
              <a:rPr lang="zh-CN" altLang="en-US"/>
              <a:t> class ClassName:virtual &lt;access&gt; ClassName1</a:t>
            </a:r>
            <a:endParaRPr lang="zh-CN" altLang="en-US"/>
          </a:p>
          <a:p>
            <a:r>
              <a:rPr lang="zh-CN" altLang="en-US"/>
              <a:t> { … };</a:t>
            </a:r>
            <a:endParaRPr lang="zh-CN" altLang="en-US"/>
          </a:p>
          <a:p>
            <a:r>
              <a:rPr lang="zh-CN" altLang="en-US"/>
              <a:t> 或</a:t>
            </a:r>
            <a:endParaRPr lang="zh-CN" altLang="en-US"/>
          </a:p>
          <a:p>
            <a:r>
              <a:rPr lang="zh-CN" altLang="en-US"/>
              <a:t> class ClassName:&lt;access&gt; virtual ClassName1</a:t>
            </a:r>
            <a:endParaRPr lang="zh-CN" altLang="en-US"/>
          </a:p>
          <a:p>
            <a:r>
              <a:rPr lang="zh-CN" altLang="en-US"/>
              <a:t> { … };</a:t>
            </a:r>
            <a:endParaRPr lang="zh-CN" altLang="en-US"/>
          </a:p>
          <a:p>
            <a:endParaRPr lang="zh-CN" altLang="en-US"/>
          </a:p>
          <a:p>
            <a:r>
              <a:rPr lang="zh-CN" altLang="en-US"/>
              <a:t>虚基类A在类D中只有一份拷贝，系统无法确定是由类B的构造函数还是由类C的构造函数来调用类A的构造函数。此时，系统约定，在执行类B和类C的构造函数时都不调用虚基类A的构造函数，而是在类D的构造函数中直接调用虚基类A的缺省的构造函数，即x的值置为0。</a:t>
            </a:r>
            <a:endParaRPr lang="zh-CN" altLang="en-US"/>
          </a:p>
          <a:p>
            <a:endParaRPr lang="zh-CN" altLang="en-US"/>
          </a:p>
          <a:p>
            <a:r>
              <a:rPr lang="zh-CN" altLang="en-US"/>
              <a:t>多态性：通过调用同名函数来实现不同功能。分为：</a:t>
            </a:r>
            <a:endParaRPr lang="zh-CN" altLang="en-US"/>
          </a:p>
          <a:p>
            <a:r>
              <a:rPr lang="zh-CN" altLang="en-US"/>
              <a:t>–编译时的多态性：通过函数重载或运算符重载实现。重载的函数根据调用时给出的实参类型或个数，在程序编译时就可确定调用哪个函数。</a:t>
            </a:r>
            <a:endParaRPr lang="zh-CN" altLang="en-US"/>
          </a:p>
          <a:p>
            <a:r>
              <a:rPr lang="zh-CN" altLang="en-US"/>
              <a:t>–运行时的多态性：在程序执行前，根据函数名和参数无法确定应该调用哪个函数，必须在程序的执行过程中，根据具体的执行情况来动态确定。它通过类的继承关系和虚函数来实现，主要用来建立实用的类层次体系结构、设计通用程序。</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27710" y="494665"/>
            <a:ext cx="10986135" cy="6521450"/>
          </a:xfrm>
          <a:prstGeom prst="rect">
            <a:avLst/>
          </a:prstGeom>
          <a:noFill/>
        </p:spPr>
        <p:txBody>
          <a:bodyPr wrap="square" rtlCol="0">
            <a:noAutofit/>
          </a:bodyPr>
          <a:p>
            <a:r>
              <a:rPr lang="zh-CN" altLang="en-US"/>
              <a:t>虚函数的定义和使用</a:t>
            </a:r>
            <a:endParaRPr lang="zh-CN" altLang="en-US"/>
          </a:p>
          <a:p>
            <a:r>
              <a:rPr lang="zh-CN" altLang="en-US"/>
              <a:t>• 虚函数为类的非静态成员，定义格式为：</a:t>
            </a:r>
            <a:endParaRPr lang="zh-CN" altLang="en-US"/>
          </a:p>
          <a:p>
            <a:r>
              <a:rPr lang="zh-CN" altLang="en-US"/>
              <a:t> virtual &lt;type&gt; FuncName(&lt;ArgList&gt;);其中，virtual指明该成员函数为虚函数。</a:t>
            </a:r>
            <a:endParaRPr lang="zh-CN" altLang="en-US"/>
          </a:p>
          <a:p>
            <a:endParaRPr lang="zh-CN" altLang="en-US"/>
          </a:p>
          <a:p>
            <a:r>
              <a:rPr lang="zh-CN" altLang="en-US"/>
              <a:t>在派生类中重定义虚函数时，必须与基类的同名虚函数的参数个数、参数类型及返回值类型完全一致，否则属重载。</a:t>
            </a:r>
            <a:endParaRPr lang="zh-CN" altLang="en-US"/>
          </a:p>
          <a:p>
            <a:endParaRPr lang="zh-CN" altLang="en-US"/>
          </a:p>
          <a:p>
            <a:r>
              <a:rPr lang="zh-CN" altLang="en-US"/>
              <a:t>若派生类中没有重定义基类的虚函数时，当调用这种派生类对象的虚函数时，则调用其基类中的虚函数。</a:t>
            </a:r>
            <a:endParaRPr lang="zh-CN" altLang="en-US"/>
          </a:p>
          <a:p>
            <a:endParaRPr lang="zh-CN" altLang="en-US"/>
          </a:p>
          <a:p>
            <a:r>
              <a:rPr lang="zh-CN" altLang="en-US"/>
              <a:t>由于在基类A的构造函数执行时，派生类B的构造函数尚未执行，因此，基类A的构造函数中所调用的虚函数f()只能是本类的f或其基类的f()，而不可能是派生类中中的f()。</a:t>
            </a:r>
            <a:endParaRPr lang="zh-CN" altLang="en-US"/>
          </a:p>
          <a:p>
            <a:endParaRPr lang="zh-CN" altLang="en-US"/>
          </a:p>
          <a:p>
            <a:r>
              <a:rPr lang="zh-CN" altLang="en-US"/>
              <a:t>若类的某些虚函数只能抽象出原型，无法定义其实现，则可定义为纯虚函数，其实现由它的派生类定义。</a:t>
            </a:r>
            <a:endParaRPr lang="zh-CN" altLang="en-US"/>
          </a:p>
          <a:p>
            <a:endParaRPr lang="zh-CN" altLang="en-US"/>
          </a:p>
          <a:p>
            <a:r>
              <a:rPr lang="zh-CN" altLang="en-US"/>
              <a:t>纯虚函数的定义格式：</a:t>
            </a:r>
            <a:endParaRPr lang="zh-CN" altLang="en-US"/>
          </a:p>
          <a:p>
            <a:r>
              <a:rPr lang="zh-CN" altLang="en-US"/>
              <a:t> virtual &lt;type&gt; FuncName(&lt;ArgList&gt;)=0;</a:t>
            </a:r>
            <a:endParaRPr lang="zh-CN" altLang="en-US"/>
          </a:p>
          <a:p>
            <a:endParaRPr lang="zh-CN" altLang="en-US"/>
          </a:p>
          <a:p>
            <a:r>
              <a:rPr lang="zh-CN" altLang="en-US"/>
              <a:t>两个同类型指针值相减，代表两个指针间的变量个数。主要用于数组应用中。</a:t>
            </a:r>
            <a:endParaRPr lang="zh-CN" altLang="en-US"/>
          </a:p>
          <a:p>
            <a:endParaRPr lang="zh-CN" altLang="en-US"/>
          </a:p>
          <a:p>
            <a:r>
              <a:rPr lang="zh-CN" altLang="en-US"/>
              <a:t>int a[3][3]={{1,2,3},{4,5,6},{7,8,9}}; </a:t>
            </a:r>
            <a:endParaRPr lang="zh-CN" altLang="en-US"/>
          </a:p>
          <a:p>
            <a:r>
              <a:rPr lang="zh-CN" altLang="en-US"/>
              <a:t> 在C/C++中，可将二维数组的每一行看成一个元素，即数组a包</a:t>
            </a:r>
            <a:endParaRPr lang="zh-CN" altLang="en-US"/>
          </a:p>
          <a:p>
            <a:r>
              <a:rPr lang="zh-CN" altLang="en-US"/>
              <a:t>含了三个元素a[0]、a[1]、a[2]，数组名a是该一维数组a的指针，即</a:t>
            </a:r>
            <a:endParaRPr lang="zh-CN" altLang="en-US"/>
          </a:p>
          <a:p>
            <a:r>
              <a:rPr lang="zh-CN" altLang="en-US"/>
              <a:t>a[0]元素的指针，a+1是a[1]元素的指针，a＋2是a[2]元素的指针。</a:t>
            </a:r>
            <a:endParaRPr lang="zh-CN" alt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10285" y="690245"/>
            <a:ext cx="10757535" cy="5528310"/>
          </a:xfrm>
          <a:prstGeom prst="rect">
            <a:avLst/>
          </a:prstGeom>
          <a:noFill/>
        </p:spPr>
        <p:txBody>
          <a:bodyPr wrap="square" rtlCol="0">
            <a:noAutofit/>
          </a:bodyPr>
          <a:p>
            <a:r>
              <a:rPr lang="zh-CN" altLang="en-US"/>
              <a:t>对于字符数组赋值，须逐个元素赋值；对于字符型指针，可将任一指针值赋给字符指针变量。</a:t>
            </a:r>
            <a:endParaRPr lang="zh-CN" altLang="en-US"/>
          </a:p>
          <a:p>
            <a:endParaRPr lang="zh-CN" altLang="en-US"/>
          </a:p>
          <a:p>
            <a:r>
              <a:rPr lang="zh-CN" altLang="en-US"/>
              <a:t>指针数组：每个元素均为同类型指针变量的数组。格式：</a:t>
            </a:r>
            <a:endParaRPr lang="zh-CN" altLang="en-US"/>
          </a:p>
          <a:p>
            <a:r>
              <a:rPr lang="zh-CN" altLang="en-US"/>
              <a:t> 《存储类型》 &lt;类型&gt; *&lt;数组名&gt;[&lt;整型常量表达式&gt;];</a:t>
            </a:r>
            <a:endParaRPr lang="zh-CN" altLang="en-US"/>
          </a:p>
          <a:p>
            <a:r>
              <a:rPr lang="zh-CN" altLang="en-US"/>
              <a:t>因“[]”的优先级高于“*”，&lt;数组名&gt;与[&lt;整型常量表达式&gt;]构成一个数组，再与*结合，指明是一个指针数组，类型指明指针数组中每个元素所指变量的类型。</a:t>
            </a:r>
            <a:endParaRPr lang="zh-CN" altLang="en-US"/>
          </a:p>
          <a:p>
            <a:endParaRPr lang="zh-CN" altLang="en-US"/>
          </a:p>
          <a:p>
            <a:r>
              <a:rPr lang="zh-CN" altLang="en-US"/>
              <a:t>new运算符</a:t>
            </a:r>
            <a:endParaRPr lang="zh-CN" altLang="en-US"/>
          </a:p>
          <a:p>
            <a:r>
              <a:rPr lang="zh-CN" altLang="en-US"/>
              <a:t>• 格式：</a:t>
            </a:r>
            <a:endParaRPr lang="zh-CN" altLang="en-US"/>
          </a:p>
          <a:p>
            <a:r>
              <a:rPr lang="zh-CN" altLang="en-US"/>
              <a:t> type* p=new type; //格式一</a:t>
            </a:r>
            <a:endParaRPr lang="zh-CN" altLang="en-US"/>
          </a:p>
          <a:p>
            <a:r>
              <a:rPr lang="zh-CN" altLang="en-US"/>
              <a:t> 或</a:t>
            </a:r>
            <a:endParaRPr lang="zh-CN" altLang="en-US"/>
          </a:p>
          <a:p>
            <a:r>
              <a:rPr lang="zh-CN" altLang="en-US"/>
              <a:t> type* p=new type(value); //格式二</a:t>
            </a:r>
            <a:endParaRPr lang="zh-CN" altLang="en-US"/>
          </a:p>
          <a:p>
            <a:r>
              <a:rPr lang="zh-CN" altLang="en-US"/>
              <a:t> 或</a:t>
            </a:r>
            <a:endParaRPr lang="zh-CN" altLang="en-US"/>
          </a:p>
          <a:p>
            <a:r>
              <a:rPr lang="zh-CN" altLang="en-US"/>
              <a:t> type* p=new type[size]; //格式三</a:t>
            </a:r>
            <a:endParaRPr lang="zh-CN" altLang="en-US"/>
          </a:p>
          <a:p>
            <a:r>
              <a:rPr lang="zh-CN" altLang="en-US"/>
              <a:t> 其中：</a:t>
            </a:r>
            <a:endParaRPr lang="zh-CN" altLang="en-US"/>
          </a:p>
          <a:p>
            <a:r>
              <a:rPr lang="zh-CN" altLang="en-US"/>
              <a:t>–type是一个已定义的类型名。</a:t>
            </a:r>
            <a:endParaRPr lang="zh-CN" altLang="en-US"/>
          </a:p>
          <a:p>
            <a:r>
              <a:rPr lang="zh-CN" altLang="en-US"/>
              <a:t>–格式一的功能：申请分配一个type类型的存储单元，并把所</a:t>
            </a:r>
            <a:endParaRPr lang="zh-CN" altLang="en-US"/>
          </a:p>
          <a:p>
            <a:r>
              <a:rPr lang="zh-CN" altLang="en-US"/>
              <a:t>分存储单元的指针赋给p。申请不成功时，p的值为0。</a:t>
            </a:r>
            <a:endParaRPr lang="zh-CN" altLang="en-US"/>
          </a:p>
          <a:p>
            <a:r>
              <a:rPr lang="zh-CN" altLang="en-US"/>
              <a:t>–格式二除了完成格式一的功能外，还将value的值作为p所指</a:t>
            </a:r>
            <a:endParaRPr lang="zh-CN" altLang="en-US"/>
          </a:p>
          <a:p>
            <a:r>
              <a:rPr lang="zh-CN" altLang="en-US"/>
              <a:t>存储单元的初值。</a:t>
            </a:r>
            <a:endParaRPr lang="zh-CN" altLang="en-US"/>
          </a:p>
          <a:p>
            <a:r>
              <a:rPr lang="zh-CN" altLang="en-US"/>
              <a:t>–格式三是分配指定类型的一维数组，size为元素个数。</a:t>
            </a:r>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20065" y="342265"/>
            <a:ext cx="11584305" cy="6515735"/>
          </a:xfrm>
          <a:prstGeom prst="rect">
            <a:avLst/>
          </a:prstGeom>
          <a:noFill/>
        </p:spPr>
        <p:txBody>
          <a:bodyPr wrap="square" rtlCol="0">
            <a:noAutofit/>
          </a:bodyPr>
          <a:p>
            <a:r>
              <a:rPr lang="zh-CN" altLang="en-US"/>
              <a:t>指针变量指向的用new申请分配的动态内存所代表的变量的初值是随机的，因此在使用前必须初始化。</a:t>
            </a:r>
            <a:endParaRPr lang="zh-CN" altLang="en-US"/>
          </a:p>
          <a:p>
            <a:r>
              <a:rPr lang="zh-CN" altLang="en-US"/>
              <a:t>–实际编程时，用new申请分配动态内存后，必须判断申请是否成功，若new运算符申请的结果为0，表示申请动态内存失败，此时应终止程序执行或出错处理。如程序行L5。</a:t>
            </a:r>
            <a:endParaRPr lang="zh-CN" altLang="en-US"/>
          </a:p>
          <a:p>
            <a:r>
              <a:rPr lang="zh-CN" altLang="en-US"/>
              <a:t>–为数组或结构体申请分配动态内存时，不能在分配内存的同时初始化。</a:t>
            </a:r>
            <a:endParaRPr lang="zh-CN" altLang="en-US"/>
          </a:p>
          <a:p>
            <a:endParaRPr lang="zh-CN" altLang="en-US"/>
          </a:p>
          <a:p>
            <a:r>
              <a:rPr lang="zh-CN" altLang="en-US"/>
              <a:t>delete运算符</a:t>
            </a:r>
            <a:endParaRPr lang="zh-CN" altLang="en-US"/>
          </a:p>
          <a:p>
            <a:r>
              <a:rPr lang="zh-CN" altLang="en-US"/>
              <a:t>• delete运算符用来将动态分配到的内存还给系统。格式：</a:t>
            </a:r>
            <a:endParaRPr lang="zh-CN" altLang="en-US"/>
          </a:p>
          <a:p>
            <a:r>
              <a:rPr lang="zh-CN" altLang="en-US"/>
              <a:t> delete pointer;</a:t>
            </a:r>
            <a:endParaRPr lang="zh-CN" altLang="en-US"/>
          </a:p>
          <a:p>
            <a:r>
              <a:rPr lang="zh-CN" altLang="en-US"/>
              <a:t>或</a:t>
            </a:r>
            <a:endParaRPr lang="zh-CN" altLang="en-US"/>
          </a:p>
          <a:p>
            <a:r>
              <a:rPr lang="zh-CN" altLang="en-US"/>
              <a:t> delete []pointer;</a:t>
            </a:r>
            <a:endParaRPr lang="zh-CN" altLang="en-US"/>
          </a:p>
          <a:p>
            <a:r>
              <a:rPr lang="zh-CN" altLang="en-US"/>
              <a:t>或</a:t>
            </a:r>
            <a:endParaRPr lang="zh-CN" altLang="en-US"/>
          </a:p>
          <a:p>
            <a:r>
              <a:rPr lang="zh-CN" altLang="en-US"/>
              <a:t> delete [size]pointer;</a:t>
            </a:r>
            <a:endParaRPr lang="zh-CN" altLang="en-US"/>
          </a:p>
          <a:p>
            <a:r>
              <a:rPr lang="zh-CN" altLang="en-US"/>
              <a:t>其中：</a:t>
            </a:r>
            <a:endParaRPr lang="zh-CN" altLang="en-US"/>
          </a:p>
          <a:p>
            <a:r>
              <a:rPr lang="zh-CN" altLang="en-US"/>
              <a:t>–pointer的值应为由new分配的内存空间的指针。</a:t>
            </a:r>
            <a:endParaRPr lang="zh-CN" altLang="en-US"/>
          </a:p>
          <a:p>
            <a:r>
              <a:rPr lang="zh-CN" altLang="en-US"/>
              <a:t>–第一种格式是把pointer所指向的内存空间还给系统；</a:t>
            </a:r>
            <a:endParaRPr lang="zh-CN" altLang="en-US"/>
          </a:p>
          <a:p>
            <a:r>
              <a:rPr lang="zh-CN" altLang="en-US"/>
              <a:t>–第二、三种格式是把pointer所指向的动态数组的内存空间还给系统，可用size指明动态数组的元素个数，也可不用。</a:t>
            </a:r>
            <a:endParaRPr lang="zh-CN" altLang="en-US"/>
          </a:p>
          <a:p>
            <a:endParaRPr lang="zh-CN" altLang="en-US"/>
          </a:p>
          <a:p>
            <a:r>
              <a:rPr lang="zh-CN" altLang="en-US"/>
              <a:t>用new运算符分配的内存的指针值必须保存，以便用delete运算符归还给系统，否则会出错。</a:t>
            </a:r>
            <a:endParaRPr lang="zh-CN" altLang="en-US"/>
          </a:p>
          <a:p>
            <a:endParaRPr lang="zh-CN" altLang="en-US"/>
          </a:p>
          <a:p>
            <a:r>
              <a:rPr lang="zh-CN" altLang="en-US"/>
              <a:t>定义引用时一定要将其初始化成引用某个变量。</a:t>
            </a:r>
            <a:endParaRPr lang="zh-CN" altLang="en-US"/>
          </a:p>
          <a:p>
            <a:r>
              <a:rPr lang="zh-CN" altLang="en-US"/>
              <a:t>初始化后，它就一直引用该变量，不会再引用别 的变量了。</a:t>
            </a:r>
            <a:endParaRPr lang="zh-CN" altLang="en-US"/>
          </a:p>
          <a:p>
            <a:r>
              <a:rPr lang="zh-CN" altLang="en-US"/>
              <a:t>引用只能引用变量，不能引用常量和表达式。</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794885" y="110490"/>
            <a:ext cx="4064000" cy="368300"/>
          </a:xfrm>
          <a:prstGeom prst="rect">
            <a:avLst/>
          </a:prstGeom>
          <a:noFill/>
        </p:spPr>
        <p:txBody>
          <a:bodyPr wrap="square" rtlCol="0">
            <a:spAutoFit/>
          </a:bodyPr>
          <a:p>
            <a:r>
              <a:rPr lang="zh-CN" altLang="en-US"/>
              <a:t>第二章</a:t>
            </a:r>
            <a:endParaRPr lang="zh-CN" altLang="en-US"/>
          </a:p>
        </p:txBody>
      </p:sp>
      <p:sp>
        <p:nvSpPr>
          <p:cNvPr id="5" name="文本框 4"/>
          <p:cNvSpPr txBox="1"/>
          <p:nvPr/>
        </p:nvSpPr>
        <p:spPr>
          <a:xfrm>
            <a:off x="502285" y="478790"/>
            <a:ext cx="11523980" cy="6233160"/>
          </a:xfrm>
          <a:prstGeom prst="rect">
            <a:avLst/>
          </a:prstGeom>
          <a:noFill/>
        </p:spPr>
        <p:txBody>
          <a:bodyPr wrap="square" rtlCol="0">
            <a:noAutofit/>
          </a:bodyPr>
          <a:p>
            <a:r>
              <a:rPr lang="zh-CN" altLang="en-US"/>
              <a:t>形参与实参占用不同的内存，即使形参和实参同名也不会混淆。函数调用结束时，形参所占内存即被释放。</a:t>
            </a:r>
            <a:endParaRPr lang="zh-CN" altLang="en-US"/>
          </a:p>
          <a:p>
            <a:endParaRPr lang="zh-CN" altLang="en-US"/>
          </a:p>
          <a:p>
            <a:r>
              <a:rPr lang="zh-CN" altLang="en-US"/>
              <a:t>若函数有多个返回分支，则应保证每个分支均有确定的返回值，否则可能出现逻辑错误。</a:t>
            </a:r>
            <a:endParaRPr lang="zh-CN" altLang="en-US"/>
          </a:p>
          <a:p>
            <a:endParaRPr lang="zh-CN" altLang="en-US"/>
          </a:p>
          <a:p>
            <a:r>
              <a:rPr lang="zh-CN" altLang="en-US"/>
              <a:t>函数原型的作用：使函数能后定义先使用。</a:t>
            </a:r>
            <a:endParaRPr lang="zh-CN" altLang="en-US"/>
          </a:p>
          <a:p>
            <a:endParaRPr lang="zh-CN" altLang="en-US"/>
          </a:p>
          <a:p>
            <a:r>
              <a:rPr lang="zh-CN" altLang="en-US"/>
              <a:t>函数原型的含义：对定义在后或库中的函数，在使用前做声明，包括函数名、返回类型及参数类型。</a:t>
            </a:r>
            <a:endParaRPr lang="zh-CN" altLang="en-US"/>
          </a:p>
          <a:p>
            <a:endParaRPr lang="zh-CN" altLang="en-US"/>
          </a:p>
          <a:p>
            <a:r>
              <a:rPr lang="zh-CN" altLang="en-US"/>
              <a:t>函数调用的一般格式：&lt;函数名&gt;（&lt;实际参数表&gt;）//有参调用</a:t>
            </a:r>
            <a:r>
              <a:rPr lang="en-US" altLang="zh-CN"/>
              <a:t>  </a:t>
            </a:r>
            <a:r>
              <a:rPr lang="zh-CN" altLang="en-US"/>
              <a:t>或 &lt;函数名&gt;（）//无参调用</a:t>
            </a:r>
            <a:endParaRPr lang="zh-CN" altLang="en-US"/>
          </a:p>
          <a:p>
            <a:endParaRPr lang="zh-CN" altLang="en-US"/>
          </a:p>
          <a:p>
            <a:r>
              <a:rPr lang="zh-CN" altLang="en-US"/>
              <a:t>函数调用时，实参向形参传递参数的方式有三种：</a:t>
            </a:r>
            <a:endParaRPr lang="zh-CN" altLang="en-US"/>
          </a:p>
          <a:p>
            <a:r>
              <a:rPr lang="zh-CN" altLang="en-US"/>
              <a:t>①值传递，也称传值。</a:t>
            </a:r>
            <a:endParaRPr lang="zh-CN" altLang="en-US"/>
          </a:p>
          <a:p>
            <a:r>
              <a:rPr lang="zh-CN" altLang="en-US"/>
              <a:t> 形式：形参为普通变量，实参为表达式，实参向形参赋值。</a:t>
            </a:r>
            <a:endParaRPr lang="zh-CN" altLang="en-US"/>
          </a:p>
          <a:p>
            <a:r>
              <a:rPr lang="zh-CN" altLang="en-US"/>
              <a:t> 特点：参数传递后，实参和形参不再有任何联系。</a:t>
            </a:r>
            <a:endParaRPr lang="zh-CN" altLang="en-US"/>
          </a:p>
          <a:p>
            <a:r>
              <a:rPr lang="zh-CN" altLang="en-US"/>
              <a:t> 注意：实参是表达式，故形参不可能给实参赋值。</a:t>
            </a:r>
            <a:endParaRPr lang="zh-CN" altLang="en-US"/>
          </a:p>
          <a:p>
            <a:r>
              <a:rPr lang="zh-CN" altLang="en-US"/>
              <a:t>②引用传递，也称传引用。</a:t>
            </a:r>
            <a:endParaRPr lang="zh-CN" altLang="en-US"/>
          </a:p>
          <a:p>
            <a:r>
              <a:rPr lang="zh-CN" altLang="en-US"/>
              <a:t> 形式：形参为引用型变量，实参为变量，实参为引用型形参初</a:t>
            </a:r>
            <a:endParaRPr lang="zh-CN" altLang="en-US"/>
          </a:p>
          <a:p>
            <a:r>
              <a:rPr lang="zh-CN" altLang="en-US"/>
              <a:t>始化。</a:t>
            </a:r>
            <a:endParaRPr lang="zh-CN" altLang="en-US"/>
          </a:p>
          <a:p>
            <a:r>
              <a:rPr lang="zh-CN" altLang="en-US"/>
              <a:t> 特点：参数传递后，形参是实参的别名，彼此关联。</a:t>
            </a:r>
            <a:endParaRPr lang="zh-CN" altLang="en-US"/>
          </a:p>
          <a:p>
            <a:r>
              <a:rPr lang="zh-CN" altLang="en-US"/>
              <a:t>③指针传递，也称传指针。</a:t>
            </a:r>
            <a:endParaRPr lang="zh-CN" altLang="en-US"/>
          </a:p>
          <a:p>
            <a:r>
              <a:rPr lang="zh-CN" altLang="en-US"/>
              <a:t> 形式：形参为指针变量，实参为指针表达式。</a:t>
            </a:r>
            <a:endParaRPr lang="zh-CN" altLang="en-US"/>
          </a:p>
          <a:p>
            <a:r>
              <a:rPr lang="zh-CN" altLang="en-US"/>
              <a:t> 特点：参数传递后，形参可读写实参所指的存储空间。</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41630" y="387985"/>
            <a:ext cx="11851005" cy="6470650"/>
          </a:xfrm>
          <a:prstGeom prst="rect">
            <a:avLst/>
          </a:prstGeom>
          <a:noFill/>
        </p:spPr>
        <p:txBody>
          <a:bodyPr wrap="square" rtlCol="0">
            <a:noAutofit/>
          </a:bodyPr>
          <a:p>
            <a:r>
              <a:rPr lang="zh-CN" altLang="en-US"/>
              <a:t>引用注意点：</a:t>
            </a:r>
            <a:endParaRPr lang="zh-CN" altLang="en-US"/>
          </a:p>
          <a:p>
            <a:r>
              <a:rPr lang="zh-CN" altLang="en-US"/>
              <a:t>① 定义引用时，应同时对它初始化，使它与一个类型相同的已有变量关联；</a:t>
            </a:r>
            <a:endParaRPr lang="zh-CN" altLang="en-US"/>
          </a:p>
          <a:p>
            <a:r>
              <a:rPr lang="zh-CN" altLang="en-US"/>
              <a:t>② 一个引用与某变量关联，就不能再与其它变量关联。</a:t>
            </a:r>
            <a:endParaRPr lang="zh-CN" altLang="en-US"/>
          </a:p>
          <a:p>
            <a:r>
              <a:rPr lang="zh-CN" altLang="en-US"/>
              <a:t>③ 引用主要用作函数的形参和返回值。</a:t>
            </a:r>
            <a:endParaRPr lang="zh-CN" altLang="en-US"/>
          </a:p>
          <a:p>
            <a:r>
              <a:rPr lang="zh-CN" altLang="en-US"/>
              <a:t>④ 引用并不分配独立的内存空间，它与目标变量共用其内存空间。</a:t>
            </a:r>
            <a:endParaRPr lang="zh-CN" altLang="en-US"/>
          </a:p>
          <a:p>
            <a:r>
              <a:rPr lang="zh-CN" altLang="en-US"/>
              <a:t>⑤ 引用只能引用变量，不能引用常量和表达式。</a:t>
            </a:r>
            <a:endParaRPr lang="zh-CN" altLang="en-US"/>
          </a:p>
          <a:p>
            <a:endParaRPr lang="zh-CN" altLang="en-US"/>
          </a:p>
          <a:p>
            <a:endParaRPr lang="zh-CN" altLang="en-US"/>
          </a:p>
          <a:p>
            <a:r>
              <a:rPr lang="zh-CN" altLang="en-US"/>
              <a:t>作用域（可见性）：程序中说明的标识符的有效区域（空间概念）。分为：</a:t>
            </a:r>
            <a:endParaRPr lang="zh-CN" altLang="en-US"/>
          </a:p>
          <a:p>
            <a:r>
              <a:rPr lang="zh-CN" altLang="en-US"/>
              <a:t> ⑴块作用域（局部作用域）</a:t>
            </a:r>
            <a:endParaRPr lang="zh-CN" altLang="en-US"/>
          </a:p>
          <a:p>
            <a:r>
              <a:rPr lang="zh-CN" altLang="en-US"/>
              <a:t> ⑵文件作用域（全局作用域）</a:t>
            </a:r>
            <a:endParaRPr lang="zh-CN" altLang="en-US"/>
          </a:p>
          <a:p>
            <a:r>
              <a:rPr lang="zh-CN" altLang="en-US"/>
              <a:t> ⑶函数原型作用域</a:t>
            </a:r>
            <a:endParaRPr lang="zh-CN" altLang="en-US"/>
          </a:p>
          <a:p>
            <a:r>
              <a:rPr lang="zh-CN" altLang="en-US"/>
              <a:t> ⑷函数作用域</a:t>
            </a:r>
            <a:endParaRPr lang="zh-CN" altLang="en-US"/>
          </a:p>
          <a:p>
            <a:endParaRPr lang="zh-CN" altLang="en-US"/>
          </a:p>
          <a:p>
            <a:r>
              <a:rPr lang="zh-CN" altLang="en-US"/>
              <a:t>函数原型中说明的标识符仅有形式上的意义</a:t>
            </a:r>
            <a:endParaRPr lang="zh-CN" altLang="en-US"/>
          </a:p>
          <a:p>
            <a:endParaRPr lang="zh-CN" altLang="en-US"/>
          </a:p>
          <a:p>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208405" y="635000"/>
            <a:ext cx="4064000" cy="2030095"/>
          </a:xfrm>
          <a:prstGeom prst="rect">
            <a:avLst/>
          </a:prstGeom>
          <a:noFill/>
        </p:spPr>
        <p:txBody>
          <a:bodyPr wrap="square" rtlCol="0">
            <a:spAutoFit/>
          </a:bodyPr>
          <a:p>
            <a:r>
              <a:rPr lang="zh-CN" altLang="en-US">
                <a:sym typeface="+mn-ea"/>
              </a:rPr>
              <a:t>自动类型变量</a:t>
            </a:r>
            <a:endParaRPr lang="zh-CN" altLang="en-US"/>
          </a:p>
          <a:p>
            <a:r>
              <a:rPr lang="zh-CN" altLang="en-US">
                <a:sym typeface="+mn-ea"/>
              </a:rPr>
              <a:t>• 作用域：从定义点开始到所在的分程序结束</a:t>
            </a:r>
            <a:endParaRPr lang="zh-CN" altLang="en-US"/>
          </a:p>
          <a:p>
            <a:r>
              <a:rPr lang="zh-CN" altLang="en-US">
                <a:sym typeface="+mn-ea"/>
              </a:rPr>
              <a:t>• 生存期：所在分程序执行期间</a:t>
            </a:r>
            <a:endParaRPr lang="zh-CN" altLang="en-US"/>
          </a:p>
          <a:p>
            <a:r>
              <a:rPr lang="zh-CN" altLang="en-US">
                <a:sym typeface="+mn-ea"/>
              </a:rPr>
              <a:t>• 初始化：自动类型变量为动态变量，可以初始化，缺省值为随机值</a:t>
            </a:r>
            <a:endParaRPr lang="zh-CN" altLang="en-US"/>
          </a:p>
          <a:p>
            <a:endParaRPr lang="zh-CN" altLang="en-US"/>
          </a:p>
        </p:txBody>
      </p:sp>
      <p:sp>
        <p:nvSpPr>
          <p:cNvPr id="5" name="文本框 4"/>
          <p:cNvSpPr txBox="1"/>
          <p:nvPr/>
        </p:nvSpPr>
        <p:spPr>
          <a:xfrm>
            <a:off x="5673090" y="635000"/>
            <a:ext cx="5198745" cy="1867535"/>
          </a:xfrm>
          <a:prstGeom prst="rect">
            <a:avLst/>
          </a:prstGeom>
          <a:noFill/>
        </p:spPr>
        <p:txBody>
          <a:bodyPr wrap="square" rtlCol="0">
            <a:noAutofit/>
          </a:bodyPr>
          <a:p>
            <a:r>
              <a:rPr lang="zh-CN" altLang="en-US"/>
              <a:t>静态类型变量</a:t>
            </a:r>
            <a:endParaRPr lang="zh-CN" altLang="en-US"/>
          </a:p>
          <a:p>
            <a:r>
              <a:rPr lang="zh-CN" altLang="en-US"/>
              <a:t>• 静态类型变量：用static修饰的变量，为静态变量。在说明静态类型变量时，若没有指定初值，则编译器将其初值置为0。</a:t>
            </a:r>
            <a:endParaRPr lang="zh-CN" altLang="en-US"/>
          </a:p>
          <a:p>
            <a:r>
              <a:rPr lang="zh-CN" altLang="en-US"/>
              <a:t>• 作用域：从定义点到所在分程序结束。</a:t>
            </a:r>
            <a:endParaRPr lang="zh-CN" altLang="en-US"/>
          </a:p>
          <a:p>
            <a:r>
              <a:rPr lang="zh-CN" altLang="en-US"/>
              <a:t>• 生存期：程序的整个执行周期</a:t>
            </a:r>
            <a:endParaRPr lang="zh-CN" altLang="en-US"/>
          </a:p>
        </p:txBody>
      </p:sp>
      <p:sp>
        <p:nvSpPr>
          <p:cNvPr id="6" name="文本框 5"/>
          <p:cNvSpPr txBox="1"/>
          <p:nvPr/>
        </p:nvSpPr>
        <p:spPr>
          <a:xfrm>
            <a:off x="1208405" y="2928620"/>
            <a:ext cx="10725150" cy="3328670"/>
          </a:xfrm>
          <a:prstGeom prst="rect">
            <a:avLst/>
          </a:prstGeom>
          <a:noFill/>
        </p:spPr>
        <p:txBody>
          <a:bodyPr wrap="square" rtlCol="0">
            <a:noAutofit/>
          </a:bodyPr>
          <a:p>
            <a:r>
              <a:rPr lang="zh-CN" altLang="en-US"/>
              <a:t>使用具有缺省参数的函数时，应注意：</a:t>
            </a:r>
            <a:endParaRPr lang="zh-CN" altLang="en-US"/>
          </a:p>
          <a:p>
            <a:r>
              <a:rPr lang="zh-CN" altLang="en-US"/>
              <a:t>⑴缺省参数的说明必须出现在函数调用之前,说明方法有两种：</a:t>
            </a:r>
            <a:endParaRPr lang="zh-CN" altLang="en-US"/>
          </a:p>
          <a:p>
            <a:r>
              <a:rPr lang="zh-CN" altLang="en-US"/>
              <a:t>①具有缺省参数值的函数的定义在函数调用之前说明</a:t>
            </a:r>
            <a:endParaRPr lang="zh-CN" altLang="en-US"/>
          </a:p>
          <a:p>
            <a:r>
              <a:rPr lang="zh-CN" altLang="en-US"/>
              <a:t>②先给出函数的原型说明，并在原型说明中依次列出参数的缺省值，但在后面的函数定义中，不能再指定函数参数的缺省值</a:t>
            </a:r>
            <a:endParaRPr lang="zh-CN" altLang="en-US"/>
          </a:p>
          <a:p>
            <a:r>
              <a:rPr lang="zh-CN" altLang="en-US"/>
              <a:t>⑵参数的缺省值可以是表达式，但应有确定的值。</a:t>
            </a:r>
            <a:endParaRPr lang="zh-CN" altLang="en-US"/>
          </a:p>
          <a:p>
            <a:r>
              <a:rPr lang="zh-CN" altLang="en-US"/>
              <a:t>⑶函数的缺省参数可有多个，但缺省参数应从参数表的最右边依次向左设定。</a:t>
            </a:r>
            <a:endParaRPr lang="zh-CN" altLang="en-US"/>
          </a:p>
          <a:p>
            <a:r>
              <a:rPr lang="en-US" altLang="zh-CN"/>
              <a:t>(4)</a:t>
            </a:r>
            <a:r>
              <a:rPr lang="zh-CN" altLang="en-US"/>
              <a:t>同一函数在相同的作用域内，默认形参值的说明应保持唯一；在不同作用域，可用函数原型声明方式提供不同的缺省参数值。</a:t>
            </a:r>
            <a:endParaRPr lang="zh-CN" altLang="en-US"/>
          </a:p>
          <a:p>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12240" y="798830"/>
            <a:ext cx="9854565" cy="5875020"/>
          </a:xfrm>
          <a:prstGeom prst="rect">
            <a:avLst/>
          </a:prstGeom>
          <a:noFill/>
        </p:spPr>
        <p:txBody>
          <a:bodyPr wrap="square" rtlCol="0">
            <a:noAutofit/>
          </a:bodyPr>
          <a:p>
            <a:r>
              <a:rPr lang="zh-CN" altLang="en-US"/>
              <a:t>函数重载：两个或两个以上的函数同名，但形参的类型或形参的个数有所不同。仅返回值不同，不能定义为重载函数。</a:t>
            </a:r>
            <a:endParaRPr lang="zh-CN" altLang="en-US"/>
          </a:p>
          <a:p>
            <a:endParaRPr lang="zh-CN" altLang="en-US"/>
          </a:p>
          <a:p>
            <a:r>
              <a:rPr lang="zh-CN" altLang="en-US"/>
              <a:t>• 函数重载的原则：只有功能相近的函数才有必要重载。互不相干的函数使用函数重载，只会造成混乱，降低程序的可读性。</a:t>
            </a:r>
            <a:endParaRPr lang="zh-CN" altLang="en-US"/>
          </a:p>
          <a:p>
            <a:r>
              <a:rPr lang="zh-CN" altLang="en-US"/>
              <a:t>• 函数重载的好处：合理使用函数重载可以减轻用户对函数名的记忆负担，方便用户对函数的调用，提高程序的可读性。</a:t>
            </a:r>
            <a:endParaRPr lang="zh-CN" altLang="en-US"/>
          </a:p>
          <a:p>
            <a:r>
              <a:rPr lang="zh-CN" altLang="en-US">
                <a:sym typeface="+mn-ea"/>
              </a:rPr>
              <a:t>•</a:t>
            </a:r>
            <a:r>
              <a:rPr lang="zh-CN" altLang="en-US">
                <a:latin typeface="+mn-ea"/>
                <a:cs typeface="+mn-ea"/>
              </a:rPr>
              <a:t>两个以上的函数</a:t>
            </a:r>
            <a:r>
              <a:rPr lang="zh-CN" altLang="en-US"/>
              <a:t>，具有相同的函数名，但是形参的个数或者类型不同，编译器会根据实参的类型及个数的最佳匹配来自动确定调用哪一个函数。</a:t>
            </a:r>
            <a:endParaRPr lang="zh-CN" altLang="en-US"/>
          </a:p>
          <a:p>
            <a:endParaRPr lang="zh-CN" altLang="en-US"/>
          </a:p>
          <a:p>
            <a:r>
              <a:rPr lang="zh-CN" altLang="en-US"/>
              <a:t>不能以形参名字或函数返回类型的不同来区分函数</a:t>
            </a:r>
            <a:endParaRPr lang="zh-CN" altLang="en-US"/>
          </a:p>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45940" y="494665"/>
            <a:ext cx="4064000" cy="368300"/>
          </a:xfrm>
          <a:prstGeom prst="rect">
            <a:avLst/>
          </a:prstGeom>
          <a:noFill/>
        </p:spPr>
        <p:txBody>
          <a:bodyPr wrap="square" rtlCol="0">
            <a:spAutoFit/>
          </a:bodyPr>
          <a:p>
            <a:r>
              <a:rPr lang="zh-CN" altLang="en-US"/>
              <a:t>第三章</a:t>
            </a:r>
            <a:endParaRPr lang="zh-CN" altLang="en-US"/>
          </a:p>
        </p:txBody>
      </p:sp>
      <p:sp>
        <p:nvSpPr>
          <p:cNvPr id="5" name="文本框 4"/>
          <p:cNvSpPr txBox="1"/>
          <p:nvPr/>
        </p:nvSpPr>
        <p:spPr>
          <a:xfrm>
            <a:off x="651510" y="651510"/>
            <a:ext cx="11409045" cy="6206490"/>
          </a:xfrm>
          <a:prstGeom prst="rect">
            <a:avLst/>
          </a:prstGeom>
          <a:noFill/>
        </p:spPr>
        <p:txBody>
          <a:bodyPr wrap="square" rtlCol="0">
            <a:noAutofit/>
          </a:bodyPr>
          <a:p>
            <a:r>
              <a:rPr lang="zh-CN" altLang="en-US"/>
              <a:t>宏定义分为：</a:t>
            </a:r>
            <a:endParaRPr lang="zh-CN" altLang="en-US"/>
          </a:p>
          <a:p>
            <a:r>
              <a:rPr lang="zh-CN" altLang="en-US"/>
              <a:t>⑴不带参数的宏定义；</a:t>
            </a:r>
            <a:endParaRPr lang="zh-CN" altLang="en-US"/>
          </a:p>
          <a:p>
            <a:endParaRPr lang="zh-CN" altLang="en-US"/>
          </a:p>
          <a:p>
            <a:r>
              <a:rPr lang="zh-CN" altLang="en-US"/>
              <a:t>格式：#define 标识符 字符或字符串</a:t>
            </a:r>
            <a:endParaRPr lang="zh-CN" altLang="en-US"/>
          </a:p>
          <a:p>
            <a:endParaRPr lang="zh-CN" altLang="en-US"/>
          </a:p>
          <a:p>
            <a:r>
              <a:rPr lang="zh-CN" altLang="en-US"/>
              <a:t>宏扩展时只对宏名作字符串代换，不作任何计算，也不作任何语法检查。</a:t>
            </a:r>
            <a:endParaRPr lang="zh-CN" altLang="en-US"/>
          </a:p>
          <a:p>
            <a:r>
              <a:rPr lang="zh-CN" altLang="en-US"/>
              <a:t>#define A 3+5</a:t>
            </a:r>
            <a:r>
              <a:rPr lang="en-US" altLang="zh-CN"/>
              <a:t> </a:t>
            </a:r>
            <a:r>
              <a:rPr lang="zh-CN" altLang="en-US"/>
              <a:t>#define B A*A</a:t>
            </a:r>
            <a:r>
              <a:rPr lang="en-US" altLang="zh-CN"/>
              <a:t> </a:t>
            </a:r>
            <a:r>
              <a:rPr lang="zh-CN" altLang="en-US"/>
              <a:t> cout&lt;&lt;B&lt;&lt;'\n'</a:t>
            </a:r>
            <a:r>
              <a:rPr lang="en-US" altLang="zh-CN"/>
              <a:t>;</a:t>
            </a:r>
            <a:endParaRPr lang="en-US" altLang="zh-CN"/>
          </a:p>
          <a:p>
            <a:endParaRPr lang="zh-CN" altLang="en-US"/>
          </a:p>
          <a:p>
            <a:r>
              <a:rPr lang="zh-CN" altLang="en-US"/>
              <a:t>当宏名出现在字符串中时，编译预处理不做宏扩展。</a:t>
            </a:r>
            <a:endParaRPr lang="zh-CN" altLang="en-US"/>
          </a:p>
          <a:p>
            <a:endParaRPr lang="zh-CN" altLang="en-US"/>
          </a:p>
          <a:p>
            <a:r>
              <a:rPr lang="zh-CN" altLang="en-US"/>
              <a:t>⑵带参数的宏定义。</a:t>
            </a:r>
            <a:endParaRPr lang="zh-CN" altLang="en-US"/>
          </a:p>
          <a:p>
            <a:r>
              <a:rPr lang="zh-CN" altLang="en-US"/>
              <a:t>格式：#define 宏名(参数表) 使用参数的字符或字符串</a:t>
            </a:r>
            <a:endParaRPr lang="zh-CN" altLang="en-US"/>
          </a:p>
          <a:p>
            <a:endParaRPr lang="zh-CN" altLang="en-US"/>
          </a:p>
          <a:p>
            <a:r>
              <a:rPr lang="zh-CN" altLang="en-US"/>
              <a:t>宏调用中的实参若含表达式，则在宏定义中要用圆括号把形参括起来或在宏调用中把实参括起来，以免出</a:t>
            </a:r>
            <a:endParaRPr lang="zh-CN" altLang="en-US"/>
          </a:p>
          <a:p>
            <a:r>
              <a:rPr lang="zh-CN" altLang="en-US"/>
              <a:t>错。例如：</a:t>
            </a:r>
            <a:endParaRPr lang="zh-CN" altLang="en-US"/>
          </a:p>
          <a:p>
            <a:r>
              <a:rPr lang="zh-CN" altLang="en-US"/>
              <a:t> #define AREA(a,b) a*b</a:t>
            </a:r>
            <a:endParaRPr lang="zh-CN" altLang="en-US"/>
          </a:p>
          <a:p>
            <a:r>
              <a:rPr lang="zh-CN" altLang="en-US"/>
              <a:t> c=AREA(2+3,3+4); </a:t>
            </a:r>
            <a:endParaRPr lang="zh-CN" altLang="en-US"/>
          </a:p>
          <a:p>
            <a:r>
              <a:rPr lang="zh-CN" altLang="en-US"/>
              <a:t> c的值不为35，而是15。</a:t>
            </a:r>
            <a:endParaRPr lang="zh-CN" altLang="en-US"/>
          </a:p>
          <a:p>
            <a:endParaRPr lang="zh-CN" altLang="en-US"/>
          </a:p>
          <a:p>
            <a:r>
              <a:rPr lang="zh-CN" altLang="en-US"/>
              <a:t>在宏定义时，</a:t>
            </a:r>
            <a:r>
              <a:rPr lang="zh-CN" altLang="en-US">
                <a:highlight>
                  <a:srgbClr val="FFFF00"/>
                </a:highlight>
              </a:rPr>
              <a:t>宏名与左括号之间不能有空格。</a:t>
            </a:r>
            <a:endParaRPr lang="zh-CN" altLang="en-US"/>
          </a:p>
          <a:p>
            <a:endParaRPr lang="zh-CN" altLang="en-US"/>
          </a:p>
          <a:p>
            <a:r>
              <a:rPr lang="zh-CN" altLang="en-US"/>
              <a:t>条件编译用于程序调试</a:t>
            </a:r>
            <a:r>
              <a:rPr lang="en-US" altLang="zh-CN"/>
              <a:t>  条件编译防止包含文件重复包含</a:t>
            </a:r>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38505" y="570865"/>
            <a:ext cx="11115040" cy="5821680"/>
          </a:xfrm>
          <a:prstGeom prst="rect">
            <a:avLst/>
          </a:prstGeom>
          <a:noFill/>
        </p:spPr>
        <p:txBody>
          <a:bodyPr wrap="square" rtlCol="0">
            <a:noAutofit/>
          </a:bodyPr>
          <a:p>
            <a:r>
              <a:rPr lang="zh-CN" altLang="en-US">
                <a:sym typeface="+mn-ea"/>
              </a:rPr>
              <a:t>封装性• 继承性 • 多态性</a:t>
            </a:r>
            <a:endParaRPr lang="zh-CN" altLang="en-US">
              <a:sym typeface="+mn-ea"/>
            </a:endParaRPr>
          </a:p>
          <a:p>
            <a:endParaRPr lang="zh-CN" altLang="en-US">
              <a:sym typeface="+mn-ea"/>
            </a:endParaRPr>
          </a:p>
          <a:p>
            <a:r>
              <a:rPr lang="zh-CN" altLang="en-US">
                <a:sym typeface="+mn-ea"/>
              </a:rPr>
              <a:t>类的定义</a:t>
            </a:r>
            <a:endParaRPr lang="zh-CN" altLang="en-US">
              <a:sym typeface="+mn-ea"/>
            </a:endParaRPr>
          </a:p>
          <a:p>
            <a:r>
              <a:rPr lang="zh-CN" altLang="en-US">
                <a:sym typeface="+mn-ea"/>
              </a:rPr>
              <a:t>class 类名</a:t>
            </a:r>
            <a:endParaRPr lang="zh-CN" altLang="en-US">
              <a:sym typeface="+mn-ea"/>
            </a:endParaRPr>
          </a:p>
          <a:p>
            <a:r>
              <a:rPr lang="zh-CN" altLang="en-US">
                <a:sym typeface="+mn-ea"/>
              </a:rPr>
              <a:t>{</a:t>
            </a:r>
            <a:endParaRPr lang="zh-CN" altLang="en-US">
              <a:sym typeface="+mn-ea"/>
            </a:endParaRPr>
          </a:p>
          <a:p>
            <a:r>
              <a:rPr lang="zh-CN" altLang="en-US">
                <a:sym typeface="+mn-ea"/>
              </a:rPr>
              <a:t>成员1说明；</a:t>
            </a:r>
            <a:endParaRPr lang="zh-CN" altLang="en-US">
              <a:sym typeface="+mn-ea"/>
            </a:endParaRPr>
          </a:p>
          <a:p>
            <a:r>
              <a:rPr lang="zh-CN" altLang="en-US">
                <a:sym typeface="+mn-ea"/>
              </a:rPr>
              <a:t>成员2说明；</a:t>
            </a:r>
            <a:endParaRPr lang="zh-CN" altLang="en-US">
              <a:sym typeface="+mn-ea"/>
            </a:endParaRPr>
          </a:p>
          <a:p>
            <a:r>
              <a:rPr lang="zh-CN" altLang="en-US">
                <a:sym typeface="+mn-ea"/>
              </a:rPr>
              <a:t>……</a:t>
            </a:r>
            <a:endParaRPr lang="zh-CN" altLang="en-US">
              <a:sym typeface="+mn-ea"/>
            </a:endParaRPr>
          </a:p>
          <a:p>
            <a:r>
              <a:rPr lang="zh-CN" altLang="en-US">
                <a:sym typeface="+mn-ea"/>
              </a:rPr>
              <a:t>成员n说明；</a:t>
            </a:r>
            <a:endParaRPr lang="zh-CN" altLang="en-US">
              <a:sym typeface="+mn-ea"/>
            </a:endParaRPr>
          </a:p>
          <a:p>
            <a:r>
              <a:rPr lang="zh-CN" altLang="en-US">
                <a:sym typeface="+mn-ea"/>
              </a:rPr>
              <a:t>} ;</a:t>
            </a:r>
            <a:r>
              <a:rPr lang="zh-CN" altLang="en-US">
                <a:solidFill>
                  <a:srgbClr val="FF0000"/>
                </a:solidFill>
                <a:sym typeface="+mn-ea"/>
              </a:rPr>
              <a:t> 分号不可缺</a:t>
            </a:r>
            <a:endParaRPr lang="zh-CN" altLang="en-US">
              <a:solidFill>
                <a:srgbClr val="FF0000"/>
              </a:solidFill>
              <a:sym typeface="+mn-ea"/>
            </a:endParaRPr>
          </a:p>
          <a:p>
            <a:endParaRPr lang="zh-CN" altLang="en-US">
              <a:solidFill>
                <a:schemeClr val="tx1"/>
              </a:solidFill>
              <a:sym typeface="+mn-ea"/>
            </a:endParaRPr>
          </a:p>
          <a:p>
            <a:r>
              <a:rPr lang="zh-CN" altLang="en-US">
                <a:solidFill>
                  <a:schemeClr val="tx1"/>
                </a:solidFill>
                <a:sym typeface="+mn-ea"/>
              </a:rPr>
              <a:t>在类外定义成员函数时，函数名应该包含：类名＋作用域分辩符（::）＋原函数名</a:t>
            </a:r>
            <a:endParaRPr lang="zh-CN" altLang="en-US">
              <a:solidFill>
                <a:schemeClr val="tx1"/>
              </a:solidFill>
              <a:sym typeface="+mn-ea"/>
            </a:endParaRPr>
          </a:p>
          <a:p>
            <a:endParaRPr lang="zh-CN" altLang="en-US">
              <a:solidFill>
                <a:schemeClr val="tx1"/>
              </a:solidFill>
              <a:sym typeface="+mn-ea"/>
            </a:endParaRPr>
          </a:p>
          <a:p>
            <a:r>
              <a:rPr lang="zh-CN" altLang="en-US">
                <a:solidFill>
                  <a:schemeClr val="tx1"/>
                </a:solidFill>
                <a:sym typeface="+mn-ea"/>
              </a:rPr>
              <a:t>访问权限控制 </a:t>
            </a:r>
            <a:r>
              <a:rPr lang="en-US" altLang="zh-CN">
                <a:solidFill>
                  <a:schemeClr val="tx1"/>
                </a:solidFill>
                <a:sym typeface="+mn-ea"/>
              </a:rPr>
              <a:t>           </a:t>
            </a:r>
            <a:r>
              <a:rPr lang="zh-CN" altLang="en-US">
                <a:solidFill>
                  <a:schemeClr val="tx1"/>
                </a:solidFill>
                <a:sym typeface="+mn-ea"/>
              </a:rPr>
              <a:t>访问权限</a:t>
            </a:r>
            <a:endParaRPr lang="zh-CN" altLang="en-US">
              <a:solidFill>
                <a:schemeClr val="tx1"/>
              </a:solidFill>
              <a:sym typeface="+mn-ea"/>
            </a:endParaRPr>
          </a:p>
          <a:p>
            <a:r>
              <a:rPr lang="zh-CN" altLang="en-US">
                <a:solidFill>
                  <a:schemeClr val="tx1"/>
                </a:solidFill>
                <a:sym typeface="+mn-ea"/>
              </a:rPr>
              <a:t>private</a:t>
            </a:r>
            <a:r>
              <a:rPr lang="en-US" altLang="zh-CN">
                <a:solidFill>
                  <a:schemeClr val="tx1"/>
                </a:solidFill>
                <a:sym typeface="+mn-ea"/>
              </a:rPr>
              <a:t>		</a:t>
            </a:r>
            <a:r>
              <a:rPr lang="zh-CN" altLang="en-US">
                <a:solidFill>
                  <a:schemeClr val="tx1"/>
                </a:solidFill>
                <a:sym typeface="+mn-ea"/>
              </a:rPr>
              <a:t>只允许同类的成员函数访问</a:t>
            </a:r>
            <a:endParaRPr lang="zh-CN" altLang="en-US">
              <a:solidFill>
                <a:schemeClr val="tx1"/>
              </a:solidFill>
              <a:sym typeface="+mn-ea"/>
            </a:endParaRPr>
          </a:p>
          <a:p>
            <a:r>
              <a:rPr lang="zh-CN" altLang="en-US">
                <a:solidFill>
                  <a:schemeClr val="tx1"/>
                </a:solidFill>
                <a:sym typeface="+mn-ea"/>
              </a:rPr>
              <a:t>protected </a:t>
            </a:r>
            <a:r>
              <a:rPr lang="en-US" altLang="zh-CN">
                <a:solidFill>
                  <a:schemeClr val="tx1"/>
                </a:solidFill>
                <a:sym typeface="+mn-ea"/>
              </a:rPr>
              <a:t>	</a:t>
            </a:r>
            <a:r>
              <a:rPr lang="zh-CN" altLang="en-US">
                <a:solidFill>
                  <a:schemeClr val="tx1"/>
                </a:solidFill>
                <a:sym typeface="+mn-ea"/>
              </a:rPr>
              <a:t>允许同类及其派生类的成员函数访问</a:t>
            </a:r>
            <a:endParaRPr lang="zh-CN" altLang="en-US">
              <a:solidFill>
                <a:schemeClr val="tx1"/>
              </a:solidFill>
              <a:sym typeface="+mn-ea"/>
            </a:endParaRPr>
          </a:p>
          <a:p>
            <a:r>
              <a:rPr lang="zh-CN" altLang="en-US">
                <a:solidFill>
                  <a:schemeClr val="tx1"/>
                </a:solidFill>
                <a:sym typeface="+mn-ea"/>
              </a:rPr>
              <a:t>public </a:t>
            </a:r>
            <a:r>
              <a:rPr lang="en-US" altLang="zh-CN">
                <a:solidFill>
                  <a:schemeClr val="tx1"/>
                </a:solidFill>
                <a:sym typeface="+mn-ea"/>
              </a:rPr>
              <a:t>		</a:t>
            </a:r>
            <a:r>
              <a:rPr lang="zh-CN" altLang="en-US">
                <a:solidFill>
                  <a:schemeClr val="tx1"/>
                </a:solidFill>
                <a:sym typeface="+mn-ea"/>
              </a:rPr>
              <a:t>允许同一作用域的任何函数访问</a:t>
            </a:r>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a:p>
            <a:endParaRPr lang="zh-CN" altLang="en-US">
              <a:solidFill>
                <a:schemeClr val="tx1"/>
              </a:solidFill>
              <a:sym typeface="+mn-ea"/>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17550" y="143510"/>
            <a:ext cx="10918825" cy="7048500"/>
          </a:xfrm>
          <a:prstGeom prst="rect">
            <a:avLst/>
          </a:prstGeom>
          <a:noFill/>
        </p:spPr>
        <p:txBody>
          <a:bodyPr wrap="square" rtlCol="0">
            <a:noAutofit/>
          </a:bodyPr>
          <a:p>
            <a:r>
              <a:rPr lang="zh-CN" altLang="en-US"/>
              <a:t>构造函数的定义格式</a:t>
            </a:r>
            <a:endParaRPr lang="zh-CN" altLang="en-US"/>
          </a:p>
          <a:p>
            <a:r>
              <a:rPr lang="zh-CN" altLang="en-US"/>
              <a:t> ClassName(&lt;形参表&gt;)</a:t>
            </a:r>
            <a:endParaRPr lang="zh-CN" altLang="en-US"/>
          </a:p>
          <a:p>
            <a:r>
              <a:rPr lang="zh-CN" altLang="en-US"/>
              <a:t> { … } //函数体</a:t>
            </a:r>
            <a:endParaRPr lang="zh-CN" altLang="en-US"/>
          </a:p>
          <a:p>
            <a:r>
              <a:rPr lang="zh-CN" altLang="en-US"/>
              <a:t>①它与所在类同名。</a:t>
            </a:r>
            <a:endParaRPr lang="zh-CN" altLang="en-US"/>
          </a:p>
          <a:p>
            <a:r>
              <a:rPr lang="zh-CN" altLang="en-US"/>
              <a:t>②它不得有返回值，甚至连关键字void也不许有。</a:t>
            </a:r>
            <a:endParaRPr lang="zh-CN" altLang="en-US"/>
          </a:p>
          <a:p>
            <a:endParaRPr lang="zh-CN" altLang="en-US"/>
          </a:p>
          <a:p>
            <a:r>
              <a:rPr lang="zh-CN" altLang="en-US"/>
              <a:t>构造函数在定义类对象时由系统自动调用。</a:t>
            </a:r>
            <a:endParaRPr lang="zh-CN" altLang="en-US"/>
          </a:p>
          <a:p>
            <a:r>
              <a:rPr lang="zh-CN" altLang="en-US"/>
              <a:t>构造函数可以重载。</a:t>
            </a:r>
            <a:endParaRPr lang="zh-CN" altLang="en-US"/>
          </a:p>
          <a:p>
            <a:endParaRPr lang="zh-CN" altLang="en-US"/>
          </a:p>
          <a:p>
            <a:r>
              <a:rPr lang="zh-CN" altLang="en-US"/>
              <a:t>构造函数中初始化数据成员的方法</a:t>
            </a:r>
            <a:endParaRPr lang="zh-CN" altLang="en-US"/>
          </a:p>
          <a:p>
            <a:r>
              <a:rPr lang="zh-CN" altLang="en-US"/>
              <a:t>初始化列表</a:t>
            </a:r>
            <a:endParaRPr lang="zh-CN" altLang="en-US"/>
          </a:p>
          <a:p>
            <a:r>
              <a:rPr lang="zh-CN" altLang="en-US"/>
              <a:t>①格式：</a:t>
            </a:r>
            <a:endParaRPr lang="zh-CN" altLang="en-US"/>
          </a:p>
          <a:p>
            <a:r>
              <a:rPr lang="zh-CN" altLang="en-US"/>
              <a:t> 在形参表和函数体之间，以：号开头，由多个以逗号分隔的初始化项构成。即</a:t>
            </a:r>
            <a:endParaRPr lang="zh-CN" altLang="en-US"/>
          </a:p>
          <a:p>
            <a:r>
              <a:rPr lang="zh-CN" altLang="en-US"/>
              <a:t> :数据成员名1(初值1),…,数据成员名n(初值n)</a:t>
            </a:r>
            <a:endParaRPr lang="zh-CN" altLang="en-US"/>
          </a:p>
          <a:p>
            <a:r>
              <a:rPr lang="zh-CN" altLang="en-US"/>
              <a:t>②举例：</a:t>
            </a:r>
            <a:endParaRPr lang="zh-CN" altLang="en-US"/>
          </a:p>
          <a:p>
            <a:r>
              <a:rPr lang="zh-CN" altLang="en-US"/>
              <a:t> Person::Person( ):name("zhang"),age(22)</a:t>
            </a:r>
            <a:endParaRPr lang="zh-CN" altLang="en-US"/>
          </a:p>
          <a:p>
            <a:r>
              <a:rPr lang="zh-CN" altLang="en-US"/>
              <a:t> { strcpy(sex,"男"); }</a:t>
            </a:r>
            <a:endParaRPr lang="zh-CN" altLang="en-US"/>
          </a:p>
          <a:p>
            <a:r>
              <a:rPr lang="zh-CN" altLang="en-US"/>
              <a:t>③执行顺序：带有初始化表的构造函数执行时，首先执</a:t>
            </a:r>
            <a:endParaRPr lang="zh-CN" altLang="en-US"/>
          </a:p>
          <a:p>
            <a:r>
              <a:rPr lang="zh-CN" altLang="en-US"/>
              <a:t>行初始化表，然后再执行函数体。</a:t>
            </a:r>
            <a:endParaRPr lang="zh-CN" altLang="en-US"/>
          </a:p>
          <a:p>
            <a:endParaRPr lang="zh-CN" altLang="en-US"/>
          </a:p>
          <a:p>
            <a:r>
              <a:rPr lang="zh-CN" altLang="en-US">
                <a:highlight>
                  <a:srgbClr val="FFFF00"/>
                </a:highlight>
              </a:rPr>
              <a:t>const数据成员、const对象成员和从基类继承的数据成员的初始化必须用初始化表。</a:t>
            </a:r>
            <a:endParaRPr lang="zh-CN" altLang="en-US">
              <a:highlight>
                <a:srgbClr val="FFFF00"/>
              </a:highlight>
            </a:endParaRPr>
          </a:p>
          <a:p>
            <a:endParaRPr lang="zh-CN" altLang="en-US"/>
          </a:p>
          <a:p>
            <a:r>
              <a:rPr lang="zh-CN" altLang="en-US"/>
              <a:t>类中若未定义构造函数，则C++编译系统自动提供一个缺省的构造函数。</a:t>
            </a:r>
            <a:endParaRPr lang="zh-CN" altLang="en-US"/>
          </a:p>
          <a:p>
            <a:r>
              <a:rPr lang="zh-CN" altLang="en-US"/>
              <a:t>若类带有一个参数的构造函数，系统不再提供无参的缺省构造函数！</a:t>
            </a:r>
            <a:endParaRPr lang="zh-CN" altLang="en-US"/>
          </a:p>
          <a:p>
            <a:r>
              <a:rPr lang="zh-CN" altLang="en-US"/>
              <a:t>所有参数都带默认值的构造函数也是缺省的构造函数</a:t>
            </a:r>
            <a:endParaRPr lang="zh-CN" altLang="en-US"/>
          </a:p>
          <a:p>
            <a:endParaRPr lang="zh-CN" altLang="en-US"/>
          </a:p>
          <a:p>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955675" y="722630"/>
            <a:ext cx="11170285" cy="7261860"/>
          </a:xfrm>
          <a:prstGeom prst="rect">
            <a:avLst/>
          </a:prstGeom>
          <a:noFill/>
        </p:spPr>
        <p:txBody>
          <a:bodyPr wrap="square" rtlCol="0">
            <a:noAutofit/>
          </a:bodyPr>
          <a:p>
            <a:r>
              <a:rPr lang="zh-CN" altLang="en-US"/>
              <a:t>析构函数</a:t>
            </a:r>
            <a:endParaRPr lang="zh-CN" altLang="en-US"/>
          </a:p>
          <a:p>
            <a:r>
              <a:rPr lang="zh-CN" altLang="en-US"/>
              <a:t>• 作用：</a:t>
            </a:r>
            <a:endParaRPr lang="zh-CN" altLang="en-US"/>
          </a:p>
          <a:p>
            <a:r>
              <a:rPr lang="zh-CN" altLang="en-US"/>
              <a:t>– 与构造函数相反，在对象被撤消时由系统自动调用，做清理工作。</a:t>
            </a:r>
            <a:endParaRPr lang="zh-CN" altLang="en-US"/>
          </a:p>
          <a:p>
            <a:r>
              <a:rPr lang="zh-CN" altLang="en-US"/>
              <a:t>• 特点：</a:t>
            </a:r>
            <a:endParaRPr lang="zh-CN" altLang="en-US"/>
          </a:p>
          <a:p>
            <a:r>
              <a:rPr lang="zh-CN" altLang="en-US"/>
              <a:t>– 析构函数名必须与类名相同，并在其前面加上字符“~”，以便和构造函数名相区别。</a:t>
            </a:r>
            <a:endParaRPr lang="zh-CN" altLang="en-US"/>
          </a:p>
          <a:p>
            <a:r>
              <a:rPr lang="zh-CN" altLang="en-US"/>
              <a:t>– 析构函数没有返回值，函数名前也不能用关键字void。</a:t>
            </a:r>
            <a:endParaRPr lang="zh-CN" altLang="en-US"/>
          </a:p>
          <a:p>
            <a:r>
              <a:rPr lang="zh-CN" altLang="en-US"/>
              <a:t>– 析构函数没有参数，换言之，析构函数是唯一的，析构函数无法重载。</a:t>
            </a:r>
            <a:endParaRPr lang="zh-CN" altLang="en-US"/>
          </a:p>
          <a:p>
            <a:endParaRPr lang="zh-CN" altLang="en-US"/>
          </a:p>
          <a:p>
            <a:r>
              <a:rPr lang="zh-CN" altLang="en-US"/>
              <a:t>当撤销对象时，系统自动调用析构函数。</a:t>
            </a:r>
            <a:endParaRPr lang="zh-CN" altLang="en-US"/>
          </a:p>
          <a:p>
            <a:r>
              <a:rPr lang="zh-CN" altLang="en-US"/>
              <a:t>– 对象撤销的顺序与创建的顺序正好相反。</a:t>
            </a:r>
            <a:endParaRPr lang="zh-CN" altLang="en-US"/>
          </a:p>
          <a:p>
            <a:r>
              <a:rPr lang="zh-CN" altLang="en-US"/>
              <a:t>– 在相同的生存期的情况下，先创建的对象后撤销，后创建的对象先撤销。</a:t>
            </a:r>
            <a:endParaRPr lang="zh-CN" altLang="en-US"/>
          </a:p>
          <a:p>
            <a:endParaRPr lang="zh-CN" altLang="en-US"/>
          </a:p>
          <a:p>
            <a:r>
              <a:rPr lang="zh-CN" altLang="en-US"/>
              <a:t>友元函数和友元类</a:t>
            </a:r>
            <a:endParaRPr lang="zh-CN" altLang="en-US"/>
          </a:p>
          <a:p>
            <a:r>
              <a:rPr lang="zh-CN" altLang="en-US"/>
              <a:t>• 友元函数的说明格式：</a:t>
            </a:r>
            <a:endParaRPr lang="zh-CN" altLang="en-US"/>
          </a:p>
          <a:p>
            <a:r>
              <a:rPr lang="zh-CN" altLang="en-US"/>
              <a:t> friend &lt;type&gt; FuncName(&lt;args&gt;);</a:t>
            </a:r>
            <a:endParaRPr lang="zh-CN" altLang="en-US"/>
          </a:p>
          <a:p>
            <a:endParaRPr lang="zh-CN" altLang="en-US"/>
          </a:p>
          <a:p>
            <a:r>
              <a:rPr lang="zh-CN" altLang="en-US"/>
              <a:t>友元函数应在类中说明，可放在类的私有、公有或保护部分，效果一样。友元函数体可在类内或类外定义。</a:t>
            </a:r>
            <a:endParaRPr lang="zh-CN" altLang="en-US"/>
          </a:p>
          <a:p>
            <a:r>
              <a:rPr lang="zh-CN" altLang="en-US"/>
              <a:t>–</a:t>
            </a:r>
            <a:r>
              <a:rPr lang="zh-CN" altLang="en-US">
                <a:highlight>
                  <a:srgbClr val="FFFF00"/>
                </a:highlight>
              </a:rPr>
              <a:t>友元函数不是类的成员，不带this指针，因此必须将对象名或对象的引用作为友元函数的参数</a:t>
            </a:r>
            <a:r>
              <a:rPr lang="zh-CN" altLang="en-US"/>
              <a:t>，并在函数体中用运算符“.”来访问对象的成员。如上例中的p1.x。</a:t>
            </a:r>
            <a:endParaRPr lang="zh-CN" altLang="en-US"/>
          </a:p>
          <a:p>
            <a:r>
              <a:rPr lang="zh-CN" altLang="en-US"/>
              <a:t>–友元函数可直接访问相关类中的所有成员。</a:t>
            </a:r>
            <a:endParaRPr lang="zh-CN" altLang="en-US"/>
          </a:p>
          <a:p>
            <a:r>
              <a:rPr lang="zh-CN" altLang="en-US"/>
              <a:t>–一个类的成员函数也可作为另一个类的友元函数</a:t>
            </a:r>
            <a:endParaRPr lang="zh-CN" altLang="en-US"/>
          </a:p>
          <a:p>
            <a:endParaRPr lang="zh-CN" altLang="en-US"/>
          </a:p>
          <a:p>
            <a:r>
              <a:rPr lang="zh-CN" altLang="en-US"/>
              <a:t>友元类</a:t>
            </a:r>
            <a:r>
              <a:rPr lang="en-US" altLang="zh-CN"/>
              <a:t> </a:t>
            </a:r>
            <a:r>
              <a:rPr lang="zh-CN" altLang="en-US"/>
              <a:t>若声明A类为B类的友元，则A类的所有成员函数都成为B类的友元函数。</a:t>
            </a:r>
            <a:endParaRPr lang="zh-CN" altLang="en-US"/>
          </a:p>
          <a:p>
            <a:r>
              <a:rPr lang="zh-CN" altLang="en-US">
                <a:sym typeface="+mn-ea"/>
              </a:rPr>
              <a:t>友元关系没有传递性。</a:t>
            </a:r>
            <a:endParaRPr lang="zh-CN" altLang="en-US"/>
          </a:p>
          <a:p>
            <a:r>
              <a:rPr lang="zh-CN" altLang="en-US">
                <a:sym typeface="+mn-ea"/>
              </a:rPr>
              <a:t>友元关系不具有交换性</a:t>
            </a:r>
            <a:endParaRPr lang="zh-CN" altLang="en-US"/>
          </a:p>
          <a:p>
            <a:r>
              <a:rPr lang="zh-CN" altLang="en-US">
                <a:sym typeface="+mn-ea"/>
              </a:rPr>
              <a:t>友元关系没有继承性。</a:t>
            </a:r>
            <a:endParaRPr lang="zh-CN" altLang="en-US"/>
          </a:p>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commondata" val="eyJoZGlkIjoiYjlmNzAzYTFlMjE2MTlmYmZkNThkMWE0MjI2OWMzZDQ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7181</Words>
  <Application>WPS 演示</Application>
  <PresentationFormat>宽屏</PresentationFormat>
  <Paragraphs>382</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hollow</cp:lastModifiedBy>
  <cp:revision>160</cp:revision>
  <dcterms:created xsi:type="dcterms:W3CDTF">2019-06-19T02:08:00Z</dcterms:created>
  <dcterms:modified xsi:type="dcterms:W3CDTF">2024-06-25T03:30:09Z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28F10ABC1D254DCA855970995736DBAD_11</vt:lpwstr>
  </property>
</Properties>
</file>