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
  </p:handoutMasterIdLst>
  <p:sldIdLst>
    <p:sldId id="1052" r:id="rId2"/>
    <p:sldId id="1128" r:id="rId3"/>
  </p:sldIdLst>
  <p:sldSz cx="9144000" cy="6858000" type="screen4x3"/>
  <p:notesSz cx="6858000" cy="9144000"/>
  <p:custDataLst>
    <p:tags r:id="rId6"/>
  </p:custDataLst>
  <p:defaultTextStyle>
    <a:defPPr>
      <a:defRPr lang="zh-CN"/>
    </a:defPPr>
    <a:lvl1pPr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4" userDrawn="1">
          <p15:clr>
            <a:srgbClr val="A4A3A4"/>
          </p15:clr>
        </p15:guide>
        <p15:guide id="2" pos="287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健君" initials="G" lastIdx="1" clrIdx="0"/>
  <p:cmAuthor id="1" name="gis"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FF7"/>
    <a:srgbClr val="095BFF"/>
    <a:srgbClr val="CC99FF"/>
    <a:srgbClr val="FFCCFF"/>
    <a:srgbClr val="CCECFF"/>
    <a:srgbClr val="FF9900"/>
    <a:srgbClr val="663300"/>
    <a:srgbClr val="3366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49" autoAdjust="0"/>
    <p:restoredTop sz="76696" autoAdjust="0"/>
  </p:normalViewPr>
  <p:slideViewPr>
    <p:cSldViewPr showGuides="1">
      <p:cViewPr varScale="1">
        <p:scale>
          <a:sx n="69" d="100"/>
          <a:sy n="69" d="100"/>
        </p:scale>
        <p:origin x="48" y="232"/>
      </p:cViewPr>
      <p:guideLst>
        <p:guide orient="horz" pos="2184"/>
        <p:guide pos="2877"/>
      </p:guideLst>
    </p:cSldViewPr>
  </p:slideViewPr>
  <p:notesTextViewPr>
    <p:cViewPr>
      <p:scale>
        <a:sx n="100" d="100"/>
        <a:sy n="100" d="100"/>
      </p:scale>
      <p:origin x="0" y="0"/>
    </p:cViewPr>
  </p:notesTextViewPr>
  <p:sorterViewPr>
    <p:cViewPr>
      <p:scale>
        <a:sx n="66" d="100"/>
        <a:sy n="66" d="100"/>
      </p:scale>
      <p:origin x="0" y="146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defRPr>
            </a:lvl1pPr>
          </a:lstStyle>
          <a:p>
            <a:pPr>
              <a:defRPr/>
            </a:pPr>
            <a:endParaRPr lang="en-US" altLang="zh-CN"/>
          </a:p>
        </p:txBody>
      </p:sp>
      <p:sp>
        <p:nvSpPr>
          <p:cNvPr id="201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1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1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defRPr>
            </a:lvl1pPr>
          </a:lstStyle>
          <a:p>
            <a:pPr>
              <a:defRPr/>
            </a:pPr>
            <a:endParaRPr lang="en-US" altLang="zh-CN"/>
          </a:p>
        </p:txBody>
      </p:sp>
      <p:sp>
        <p:nvSpPr>
          <p:cNvPr id="201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pPr>
              <a:defRPr/>
            </a:pPr>
            <a:fld id="{140E3571-B9F4-4991-83A1-4443C89AFA35}"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65638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65638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smtClean="0"/>
              <a:t>数字内容安全</a:t>
            </a:r>
            <a:r>
              <a:rPr lang="en-US" altLang="zh-CN" smtClean="0"/>
              <a:t>-2024</a:t>
            </a:r>
            <a:r>
              <a:rPr lang="zh-CN" altLang="en-US" smtClean="0"/>
              <a:t>春</a:t>
            </a:r>
            <a:endParaRPr lang="en-US" altLang="zh-CN"/>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D03AA6D5-0A92-40B2-81ED-4CC5B6A63C60}" type="slidenum">
              <a:rPr lang="en-US" altLang="zh-CN"/>
              <a:t>‹#›</a:t>
            </a:fld>
            <a:endParaRPr lang="en-US" altLang="zh-CN"/>
          </a:p>
        </p:txBody>
      </p:sp>
      <p:pic>
        <p:nvPicPr>
          <p:cNvPr id="3" name="图片 2"/>
          <p:cNvPicPr>
            <a:picLocks noChangeAspect="1"/>
          </p:cNvPicPr>
          <p:nvPr userDrawn="1"/>
        </p:nvPicPr>
        <p:blipFill>
          <a:blip r:embed="rId2"/>
          <a:stretch>
            <a:fillRect/>
          </a:stretch>
        </p:blipFill>
        <p:spPr>
          <a:xfrm>
            <a:off x="269875" y="271145"/>
            <a:ext cx="3136900" cy="8178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1"/>
            <a:ext cx="8001000" cy="891952"/>
          </a:xfrm>
        </p:spPr>
        <p:txBody>
          <a:bodyPr/>
          <a:lstStyle>
            <a:lvl1pPr>
              <a:defRPr>
                <a:latin typeface="+mj-lt"/>
                <a:ea typeface="华文隶书"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400"/>
            </a:lvl2pPr>
            <a:lvl3pPr>
              <a:defRPr sz="22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09600" y="6381750"/>
            <a:ext cx="1981200" cy="339725"/>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381750"/>
            <a:ext cx="2895600" cy="339725"/>
          </a:xfrm>
        </p:spPr>
        <p:txBody>
          <a:bodyPr/>
          <a:lstStyle>
            <a:lvl1pPr>
              <a:defRPr/>
            </a:lvl1pPr>
          </a:lstStyle>
          <a:p>
            <a:pPr>
              <a:defRPr/>
            </a:pPr>
            <a:r>
              <a:rPr lang="zh-CN" altLang="en-US" smtClean="0"/>
              <a:t>数字内容安全</a:t>
            </a:r>
            <a:r>
              <a:rPr lang="en-US" altLang="zh-CN" smtClean="0"/>
              <a:t>-2024</a:t>
            </a:r>
            <a:r>
              <a:rPr lang="zh-CN" altLang="en-US" smtClean="0"/>
              <a:t>春</a:t>
            </a:r>
            <a:endParaRPr lang="en-US" altLang="zh-CN"/>
          </a:p>
        </p:txBody>
      </p:sp>
      <p:sp>
        <p:nvSpPr>
          <p:cNvPr id="6" name="灯片编号占位符 5"/>
          <p:cNvSpPr>
            <a:spLocks noGrp="1"/>
          </p:cNvSpPr>
          <p:nvPr>
            <p:ph type="sldNum" sz="quarter" idx="12"/>
          </p:nvPr>
        </p:nvSpPr>
        <p:spPr>
          <a:xfrm>
            <a:off x="6553200" y="6381750"/>
            <a:ext cx="1981200" cy="339725"/>
          </a:xfrm>
        </p:spPr>
        <p:txBody>
          <a:bodyPr/>
          <a:lstStyle>
            <a:lvl1pPr>
              <a:defRPr/>
            </a:lvl1pPr>
          </a:lstStyle>
          <a:p>
            <a:pPr>
              <a:defRPr/>
            </a:pPr>
            <a:r>
              <a:rPr lang="zh-CN" altLang="en-US"/>
              <a:t>第</a:t>
            </a:r>
            <a:fld id="{6F83C59E-A256-40B9-B415-6031A5C88378}" type="slidenum">
              <a:rPr lang="en-US" altLang="zh-CN"/>
              <a:t>‹#›</a:t>
            </a:fld>
            <a:r>
              <a:rPr lang="zh-CN" altLang="en-US"/>
              <a:t>页</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r>
              <a:rPr lang="zh-CN" altLang="en-US" smtClean="0"/>
              <a:t>数字内容安全</a:t>
            </a:r>
            <a:r>
              <a:rPr lang="en-US" altLang="zh-CN" smtClean="0"/>
              <a:t>-2024</a:t>
            </a:r>
            <a:r>
              <a:rPr lang="zh-CN" altLang="en-US" smtClean="0"/>
              <a:t>春</a:t>
            </a: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4AE22ED0-4C6D-4061-83ED-8FD2D75EEC2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r>
              <a:rPr lang="zh-CN" altLang="en-US" smtClean="0"/>
              <a:t>数字内容安全</a:t>
            </a:r>
            <a:r>
              <a:rPr lang="en-US" altLang="zh-CN" smtClean="0"/>
              <a:t>-2024</a:t>
            </a:r>
            <a:r>
              <a:rPr lang="zh-CN" altLang="en-US" smtClean="0"/>
              <a:t>春</a:t>
            </a: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D9BCD9A-EA24-4C71-87E4-4A3B25415C52}"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11188" y="1196975"/>
            <a:ext cx="7958137"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11188" y="6308725"/>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366"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b="0"/>
            </a:lvl1pPr>
          </a:lstStyle>
          <a:p>
            <a:pPr>
              <a:defRPr/>
            </a:pPr>
            <a:endParaRPr lang="en-US" altLang="zh-CN"/>
          </a:p>
        </p:txBody>
      </p:sp>
      <p:sp>
        <p:nvSpPr>
          <p:cNvPr id="655367"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b="0"/>
            </a:lvl1pPr>
          </a:lstStyle>
          <a:p>
            <a:pPr>
              <a:defRPr/>
            </a:pPr>
            <a:r>
              <a:rPr lang="zh-CN" altLang="en-US" smtClean="0"/>
              <a:t>数字内容安全</a:t>
            </a:r>
            <a:r>
              <a:rPr lang="en-US" altLang="zh-CN" smtClean="0"/>
              <a:t>-2024</a:t>
            </a:r>
            <a:r>
              <a:rPr lang="zh-CN" altLang="en-US" smtClean="0"/>
              <a:t>春</a:t>
            </a:r>
            <a:endParaRPr lang="en-US" altLang="zh-CN"/>
          </a:p>
        </p:txBody>
      </p:sp>
      <p:sp>
        <p:nvSpPr>
          <p:cNvPr id="655368"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b="0"/>
            </a:lvl1pPr>
          </a:lstStyle>
          <a:p>
            <a:pPr>
              <a:defRPr/>
            </a:pPr>
            <a:fld id="{DC1E853C-520B-44FC-82EB-3747A8EC61D5}" type="slidenum">
              <a:rPr lang="en-US" altLang="zh-CN"/>
              <a:t>‹#›</a:t>
            </a:fld>
            <a:endParaRPr lang="en-US" altLang="zh-CN"/>
          </a:p>
        </p:txBody>
      </p:sp>
      <p:pic>
        <p:nvPicPr>
          <p:cNvPr id="2" name="图片 1"/>
          <p:cNvPicPr>
            <a:picLocks noChangeAspect="1"/>
          </p:cNvPicPr>
          <p:nvPr userDrawn="1"/>
        </p:nvPicPr>
        <p:blipFill>
          <a:blip r:embed="rId6"/>
          <a:stretch>
            <a:fillRect/>
          </a:stretch>
        </p:blipFill>
        <p:spPr>
          <a:xfrm>
            <a:off x="7979410" y="5875655"/>
            <a:ext cx="769620" cy="7581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66738" y="1484784"/>
            <a:ext cx="8001000" cy="4267200"/>
          </a:xfrm>
        </p:spPr>
        <p:txBody>
          <a:bodyPr>
            <a:normAutofit/>
          </a:bodyPr>
          <a:lstStyle/>
          <a:p>
            <a:pPr eaLnBrk="1" hangingPunct="1">
              <a:buClr>
                <a:srgbClr val="CC3300"/>
              </a:buClr>
              <a:buSzPct val="85000"/>
              <a:buFont typeface="Wingdings" panose="05000000000000000000" pitchFamily="2" charset="2"/>
              <a:buChar char="q"/>
            </a:pPr>
            <a:r>
              <a:rPr lang="zh-CN" altLang="zh-CN" dirty="0"/>
              <a:t>数字内容安全与数据安全的差异主要体现在什么方面？数字内容面临的安全威胁有哪些？试说明至少</a:t>
            </a:r>
            <a:r>
              <a:rPr lang="en-GB" altLang="zh-CN" dirty="0"/>
              <a:t>3</a:t>
            </a:r>
            <a:r>
              <a:rPr lang="zh-CN" altLang="zh-CN" dirty="0"/>
              <a:t>类安全威胁，并分别说明可以通过哪些数字内容安全技术手段应对这几类安全威胁</a:t>
            </a:r>
            <a:r>
              <a:rPr lang="zh-CN" altLang="zh-CN" dirty="0" smtClean="0"/>
              <a:t>。</a:t>
            </a:r>
            <a:r>
              <a:rPr lang="zh-CN" altLang="en-US" dirty="0" smtClean="0"/>
              <a:t>（尽可能多写）</a:t>
            </a:r>
            <a:endParaRPr lang="en-US" altLang="zh-CN" dirty="0"/>
          </a:p>
          <a:p>
            <a:pPr marL="0" indent="0">
              <a:buNone/>
            </a:pPr>
            <a:endParaRPr lang="en-US" altLang="zh-CN" dirty="0"/>
          </a:p>
        </p:txBody>
      </p:sp>
      <p:sp>
        <p:nvSpPr>
          <p:cNvPr id="6" name="Rectangle 2"/>
          <p:cNvSpPr txBox="1">
            <a:spLocks noChangeArrowheads="1"/>
          </p:cNvSpPr>
          <p:nvPr/>
        </p:nvSpPr>
        <p:spPr bwMode="auto">
          <a:xfrm>
            <a:off x="603448" y="-99392"/>
            <a:ext cx="8001000" cy="1305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3800">
                <a:solidFill>
                  <a:schemeClr val="tx2"/>
                </a:solidFill>
                <a:latin typeface="+mj-lt"/>
                <a:ea typeface="华文隶书" panose="020108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r>
              <a:rPr lang="zh-CN" altLang="en-US" b="1" kern="0" dirty="0" smtClean="0">
                <a:ea typeface="宋体" panose="02010600030101010101" pitchFamily="2" charset="-122"/>
              </a:rPr>
              <a:t>随堂测验</a:t>
            </a:r>
            <a:r>
              <a:rPr lang="en-US" altLang="zh-CN" b="1" kern="0" dirty="0" smtClean="0">
                <a:ea typeface="宋体" panose="02010600030101010101" pitchFamily="2" charset="-122"/>
              </a:rPr>
              <a:t>-</a:t>
            </a:r>
            <a:r>
              <a:rPr lang="zh-CN" altLang="en-US" b="1" kern="0" dirty="0" smtClean="0">
                <a:ea typeface="宋体" panose="02010600030101010101" pitchFamily="2" charset="-122"/>
              </a:rPr>
              <a:t>第四周</a:t>
            </a:r>
            <a:endParaRPr lang="zh-CN" altLang="en-US" b="1" kern="0" dirty="0">
              <a:ea typeface="宋体" panose="02010600030101010101" pitchFamily="2" charset="-122"/>
            </a:endParaRPr>
          </a:p>
        </p:txBody>
      </p:sp>
      <p:sp>
        <p:nvSpPr>
          <p:cNvPr id="2" name="灯片编号占位符 1"/>
          <p:cNvSpPr>
            <a:spLocks noGrp="1"/>
          </p:cNvSpPr>
          <p:nvPr>
            <p:ph type="sldNum" sz="quarter" idx="12"/>
          </p:nvPr>
        </p:nvSpPr>
        <p:spPr/>
        <p:txBody>
          <a:bodyPr/>
          <a:lstStyle/>
          <a:p>
            <a:pPr>
              <a:defRPr/>
            </a:pPr>
            <a:r>
              <a:rPr lang="zh-CN" altLang="en-US" smtClean="0"/>
              <a:t>第</a:t>
            </a:r>
            <a:fld id="{6F83C59E-A256-40B9-B415-6031A5C88378}" type="slidenum">
              <a:rPr lang="en-US" altLang="zh-CN" smtClean="0"/>
              <a:t>1</a:t>
            </a:fld>
            <a:r>
              <a:rPr lang="zh-CN" altLang="en-US" smtClean="0"/>
              <a:t>页</a:t>
            </a:r>
            <a:endParaRPr lang="en-US" altLang="zh-CN"/>
          </a:p>
        </p:txBody>
      </p:sp>
      <p:sp>
        <p:nvSpPr>
          <p:cNvPr id="4" name="页脚占位符 3"/>
          <p:cNvSpPr>
            <a:spLocks noGrp="1"/>
          </p:cNvSpPr>
          <p:nvPr>
            <p:ph type="ftr" sz="quarter" idx="11"/>
          </p:nvPr>
        </p:nvSpPr>
        <p:spPr/>
        <p:txBody>
          <a:bodyPr/>
          <a:lstStyle/>
          <a:p>
            <a:pPr>
              <a:defRPr/>
            </a:pPr>
            <a:r>
              <a:rPr lang="zh-CN" altLang="en-US" smtClean="0"/>
              <a:t>数字内容安全</a:t>
            </a:r>
            <a:r>
              <a:rPr lang="en-US" altLang="zh-CN" smtClean="0"/>
              <a:t>-2024</a:t>
            </a:r>
            <a:r>
              <a:rPr lang="zh-CN" altLang="en-US" smtClean="0"/>
              <a:t>春</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a typeface="宋体" panose="02010600030101010101" pitchFamily="2" charset="-122"/>
              </a:rPr>
              <a:t>随堂测验</a:t>
            </a:r>
            <a:r>
              <a:rPr lang="en-US" altLang="zh-CN" b="1" dirty="0">
                <a:ea typeface="宋体" panose="02010600030101010101" pitchFamily="2" charset="-122"/>
              </a:rPr>
              <a:t>-</a:t>
            </a:r>
            <a:r>
              <a:rPr lang="zh-CN" altLang="en-US" b="1" dirty="0">
                <a:ea typeface="宋体" panose="02010600030101010101" pitchFamily="2" charset="-122"/>
              </a:rPr>
              <a:t>第四周</a:t>
            </a:r>
            <a:endParaRPr lang="zh-CN" altLang="en-US" b="1" dirty="0">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t>答：</a:t>
            </a:r>
            <a:endParaRPr lang="en-US" altLang="zh-CN" dirty="0" smtClean="0"/>
          </a:p>
          <a:p>
            <a:r>
              <a:rPr lang="zh-CN" altLang="zh-CN" sz="2400" dirty="0" smtClean="0"/>
              <a:t>数字</a:t>
            </a:r>
            <a:r>
              <a:rPr lang="zh-CN" altLang="zh-CN" sz="2400" dirty="0"/>
              <a:t>内容安全可以</a:t>
            </a:r>
            <a:r>
              <a:rPr lang="zh-CN" altLang="zh-CN" sz="2400" u="sng" dirty="0"/>
              <a:t>允许有</a:t>
            </a:r>
            <a:r>
              <a:rPr lang="zh-CN" altLang="zh-CN" sz="2400" u="sng" dirty="0" smtClean="0"/>
              <a:t>误差</a:t>
            </a:r>
            <a:r>
              <a:rPr lang="zh-CN" altLang="zh-CN" sz="2400" dirty="0" smtClean="0"/>
              <a:t>，</a:t>
            </a:r>
            <a:r>
              <a:rPr lang="zh-CN" altLang="zh-CN" sz="2400" dirty="0"/>
              <a:t>而数据安全一般要求数据</a:t>
            </a:r>
            <a:r>
              <a:rPr lang="zh-CN" altLang="zh-CN" sz="2400" u="sng" dirty="0"/>
              <a:t>无</a:t>
            </a:r>
            <a:r>
              <a:rPr lang="zh-CN" altLang="zh-CN" sz="2400" u="sng" dirty="0" smtClean="0"/>
              <a:t>误差</a:t>
            </a:r>
            <a:r>
              <a:rPr lang="zh-CN" altLang="zh-CN" sz="2400" dirty="0" smtClean="0"/>
              <a:t>。</a:t>
            </a:r>
            <a:endParaRPr lang="zh-CN" altLang="zh-CN" sz="2400" dirty="0"/>
          </a:p>
          <a:p>
            <a:r>
              <a:rPr lang="zh-CN" altLang="zh-CN" sz="2400" dirty="0"/>
              <a:t>数字内容面临的安全威胁有：</a:t>
            </a:r>
            <a:r>
              <a:rPr lang="zh-CN" altLang="zh-CN" sz="2400" u="sng" dirty="0"/>
              <a:t>合法数字内容被</a:t>
            </a:r>
            <a:r>
              <a:rPr lang="zh-CN" altLang="zh-CN" sz="2400" u="sng" dirty="0" smtClean="0"/>
              <a:t>盗版</a:t>
            </a:r>
            <a:r>
              <a:rPr lang="zh-CN" altLang="zh-CN" sz="2400" dirty="0" smtClean="0"/>
              <a:t>、</a:t>
            </a:r>
            <a:r>
              <a:rPr lang="zh-CN" altLang="zh-CN" sz="2400" u="sng" dirty="0"/>
              <a:t>合法数字内容被篡改</a:t>
            </a:r>
            <a:r>
              <a:rPr lang="zh-CN" altLang="zh-CN" sz="2400" u="sng" dirty="0" smtClean="0"/>
              <a:t>伪造</a:t>
            </a:r>
            <a:r>
              <a:rPr lang="zh-CN" altLang="zh-CN" sz="2400" dirty="0" smtClean="0"/>
              <a:t>、</a:t>
            </a:r>
            <a:r>
              <a:rPr lang="zh-CN" altLang="zh-CN" sz="2400" u="sng" dirty="0"/>
              <a:t>非法数字内容被</a:t>
            </a:r>
            <a:r>
              <a:rPr lang="zh-CN" altLang="zh-CN" sz="2400" u="sng" dirty="0" smtClean="0"/>
              <a:t>散播</a:t>
            </a:r>
            <a:r>
              <a:rPr lang="zh-CN" altLang="zh-CN" sz="2400" dirty="0" smtClean="0"/>
              <a:t>等。</a:t>
            </a:r>
            <a:endParaRPr lang="en-US" altLang="zh-CN" sz="2400" dirty="0" smtClean="0"/>
          </a:p>
          <a:p>
            <a:r>
              <a:rPr lang="zh-CN" altLang="zh-CN" sz="2400" dirty="0" smtClean="0"/>
              <a:t>针对</a:t>
            </a:r>
            <a:r>
              <a:rPr lang="zh-CN" altLang="zh-CN" sz="2400" dirty="0"/>
              <a:t>以上威胁，应对的数字内容安全技术分别可以有：</a:t>
            </a:r>
          </a:p>
          <a:p>
            <a:r>
              <a:rPr lang="zh-CN" altLang="zh-CN" sz="2400" dirty="0"/>
              <a:t>合法内容盗版：</a:t>
            </a:r>
            <a:r>
              <a:rPr lang="zh-CN" altLang="zh-CN" sz="2400" b="1" dirty="0"/>
              <a:t>数字版权管理技术</a:t>
            </a:r>
            <a:r>
              <a:rPr lang="zh-CN" altLang="zh-CN" sz="2400" dirty="0"/>
              <a:t>、</a:t>
            </a:r>
            <a:r>
              <a:rPr lang="zh-CN" altLang="zh-CN" sz="2400" b="1" dirty="0"/>
              <a:t>数字水印技术</a:t>
            </a:r>
            <a:r>
              <a:rPr lang="zh-CN" altLang="zh-CN" sz="2400" dirty="0"/>
              <a:t>、</a:t>
            </a:r>
            <a:r>
              <a:rPr lang="zh-CN" altLang="zh-CN" sz="2400" b="1" dirty="0"/>
              <a:t>加密技术</a:t>
            </a:r>
            <a:r>
              <a:rPr lang="zh-CN" altLang="zh-CN" sz="2400" dirty="0"/>
              <a:t>、</a:t>
            </a:r>
            <a:r>
              <a:rPr lang="zh-CN" altLang="zh-CN" sz="2400" b="1" dirty="0"/>
              <a:t>访问控制技术</a:t>
            </a:r>
            <a:r>
              <a:rPr lang="zh-CN" altLang="zh-CN" sz="2400" dirty="0" smtClean="0"/>
              <a:t>等</a:t>
            </a:r>
            <a:endParaRPr lang="en-US" altLang="zh-CN" sz="2400" dirty="0" smtClean="0"/>
          </a:p>
          <a:p>
            <a:r>
              <a:rPr lang="zh-CN" altLang="zh-CN" sz="2400" dirty="0" smtClean="0"/>
              <a:t>合法</a:t>
            </a:r>
            <a:r>
              <a:rPr lang="zh-CN" altLang="zh-CN" sz="2400" dirty="0"/>
              <a:t>内容篡改伪造：</a:t>
            </a:r>
            <a:r>
              <a:rPr lang="zh-CN" altLang="zh-CN" sz="2400" b="1" dirty="0"/>
              <a:t>数字内容取证</a:t>
            </a:r>
            <a:r>
              <a:rPr lang="zh-CN" altLang="zh-CN" sz="2400" b="1" dirty="0" smtClean="0"/>
              <a:t>技术</a:t>
            </a:r>
            <a:endParaRPr lang="zh-CN" altLang="zh-CN" sz="2400" b="1" dirty="0"/>
          </a:p>
          <a:p>
            <a:r>
              <a:rPr lang="zh-CN" altLang="zh-CN" sz="2400" dirty="0"/>
              <a:t>非法数字内容散播：</a:t>
            </a:r>
            <a:r>
              <a:rPr lang="zh-CN" altLang="zh-CN" sz="2400" b="1" dirty="0"/>
              <a:t>传播监管技术</a:t>
            </a:r>
            <a:r>
              <a:rPr lang="en-GB" altLang="zh-CN" sz="2400" dirty="0"/>
              <a:t>/</a:t>
            </a:r>
            <a:r>
              <a:rPr lang="zh-CN" altLang="zh-CN" sz="2400" b="1" dirty="0"/>
              <a:t>数字内容过滤</a:t>
            </a:r>
            <a:r>
              <a:rPr lang="zh-CN" altLang="zh-CN" sz="2400" dirty="0"/>
              <a:t>技术</a:t>
            </a:r>
            <a:r>
              <a:rPr lang="zh-CN" altLang="zh-CN" sz="2400" dirty="0" smtClean="0"/>
              <a:t>等</a:t>
            </a:r>
            <a:endParaRPr lang="zh-CN" altLang="en-US" sz="2400" dirty="0"/>
          </a:p>
        </p:txBody>
      </p:sp>
      <p:sp>
        <p:nvSpPr>
          <p:cNvPr id="4" name="灯片编号占位符 3"/>
          <p:cNvSpPr>
            <a:spLocks noGrp="1"/>
          </p:cNvSpPr>
          <p:nvPr>
            <p:ph type="sldNum" sz="quarter" idx="12"/>
          </p:nvPr>
        </p:nvSpPr>
        <p:spPr/>
        <p:txBody>
          <a:bodyPr/>
          <a:lstStyle/>
          <a:p>
            <a:pPr>
              <a:defRPr/>
            </a:pPr>
            <a:r>
              <a:rPr lang="zh-CN" altLang="en-US" smtClean="0"/>
              <a:t>第</a:t>
            </a:r>
            <a:fld id="{6F83C59E-A256-40B9-B415-6031A5C88378}" type="slidenum">
              <a:rPr lang="en-US" altLang="zh-CN" smtClean="0"/>
              <a:t>2</a:t>
            </a:fld>
            <a:r>
              <a:rPr lang="zh-CN" altLang="en-US" smtClean="0"/>
              <a:t>页</a:t>
            </a:r>
            <a:endParaRPr lang="en-US" altLang="zh-CN"/>
          </a:p>
        </p:txBody>
      </p:sp>
      <p:sp>
        <p:nvSpPr>
          <p:cNvPr id="5" name="页脚占位符 4"/>
          <p:cNvSpPr>
            <a:spLocks noGrp="1"/>
          </p:cNvSpPr>
          <p:nvPr>
            <p:ph type="ftr" sz="quarter" idx="11"/>
          </p:nvPr>
        </p:nvSpPr>
        <p:spPr/>
        <p:txBody>
          <a:bodyPr/>
          <a:lstStyle/>
          <a:p>
            <a:pPr>
              <a:defRPr/>
            </a:pPr>
            <a:r>
              <a:rPr lang="zh-CN" altLang="en-US" smtClean="0"/>
              <a:t>数字内容安全</a:t>
            </a:r>
            <a:r>
              <a:rPr lang="en-US" altLang="zh-CN" smtClean="0"/>
              <a:t>-2024</a:t>
            </a:r>
            <a:r>
              <a:rPr lang="zh-CN" altLang="en-US" smtClean="0"/>
              <a:t>春</a:t>
            </a:r>
            <a:endParaRPr lang="en-US" altLang="zh-CN"/>
          </a:p>
        </p:txBody>
      </p:sp>
    </p:spTree>
    <p:extLst>
      <p:ext uri="{BB962C8B-B14F-4D97-AF65-F5344CB8AC3E}">
        <p14:creationId xmlns:p14="http://schemas.microsoft.com/office/powerpoint/2010/main" val="1055384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fd3dc7c-8c6c-461c-9bf5-1b64d559cce2"/>
  <p:tag name="COMMONDATA" val="eyJoZGlkIjoiMjkwY2ZjNzVmMTlkNmQyYWRlYTVjMmNkMmE3MWRkMGE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664</TotalTime>
  <Words>185</Words>
  <Application>Microsoft Office PowerPoint</Application>
  <PresentationFormat>全屏显示(4:3)</PresentationFormat>
  <Paragraphs>14</Paragraphs>
  <Slides>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华文隶书</vt:lpstr>
      <vt:lpstr>宋体</vt:lpstr>
      <vt:lpstr>Arial</vt:lpstr>
      <vt:lpstr>Verdana</vt:lpstr>
      <vt:lpstr>Wingdings</vt:lpstr>
      <vt:lpstr>Profile</vt:lpstr>
      <vt:lpstr>PowerPoint 演示文稿</vt:lpstr>
      <vt:lpstr>随堂测验-第四周</vt:lpstr>
    </vt:vector>
  </TitlesOfParts>
  <Company>NICE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Yang Zhen</cp:lastModifiedBy>
  <cp:revision>1912</cp:revision>
  <dcterms:created xsi:type="dcterms:W3CDTF">2004-03-02T12:35:00Z</dcterms:created>
  <dcterms:modified xsi:type="dcterms:W3CDTF">2024-03-19T14:31:34Z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E00EBE760FA946ABA2D3504174615B79</vt:lpwstr>
  </property>
</Properties>
</file>