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1052" r:id="rId2"/>
    <p:sldId id="1130" r:id="rId3"/>
    <p:sldId id="1128" r:id="rId4"/>
    <p:sldId id="1129" r:id="rId5"/>
  </p:sldIdLst>
  <p:sldSz cx="9144000" cy="6858000" type="screen4x3"/>
  <p:notesSz cx="6858000" cy="9144000"/>
  <p:custDataLst>
    <p:tags r:id="rId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7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健君" initials="G" lastIdx="1" clrIdx="0"/>
  <p:cmAuthor id="1" name="gis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FF7"/>
    <a:srgbClr val="095BFF"/>
    <a:srgbClr val="CC99FF"/>
    <a:srgbClr val="FFCCFF"/>
    <a:srgbClr val="CCECFF"/>
    <a:srgbClr val="FF9900"/>
    <a:srgbClr val="663300"/>
    <a:srgbClr val="3366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9" autoAdjust="0"/>
    <p:restoredTop sz="76696" autoAdjust="0"/>
  </p:normalViewPr>
  <p:slideViewPr>
    <p:cSldViewPr showGuides="1">
      <p:cViewPr varScale="1">
        <p:scale>
          <a:sx n="69" d="100"/>
          <a:sy n="69" d="100"/>
        </p:scale>
        <p:origin x="48" y="232"/>
      </p:cViewPr>
      <p:guideLst>
        <p:guide orient="horz" pos="2184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6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1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1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1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40E3571-B9F4-4991-83A1-4443C89AFA35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99689 h 1000"/>
              <a:gd name="T6" fmla="*/ 0 w 1000"/>
              <a:gd name="T7" fmla="*/ 1314299689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数字内容安全</a:t>
            </a:r>
            <a:r>
              <a:rPr lang="en-US" altLang="zh-CN" smtClean="0"/>
              <a:t>-2024</a:t>
            </a:r>
            <a:r>
              <a:rPr lang="zh-CN" altLang="en-US" smtClean="0"/>
              <a:t>春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AA6D5-0A92-40B2-81ED-4CC5B6A63C60}" type="slidenum">
              <a:rPr lang="en-US" altLang="zh-CN"/>
              <a:t>‹#›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9875" y="271145"/>
            <a:ext cx="3136900" cy="8178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1"/>
            <a:ext cx="8001000" cy="891952"/>
          </a:xfrm>
        </p:spPr>
        <p:txBody>
          <a:bodyPr/>
          <a:lstStyle>
            <a:lvl1pPr>
              <a:defRPr>
                <a:latin typeface="+mj-lt"/>
                <a:ea typeface="华文隶书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81750"/>
            <a:ext cx="1981200" cy="3397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397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数字内容安全</a:t>
            </a:r>
            <a:r>
              <a:rPr lang="en-US" altLang="zh-CN" smtClean="0"/>
              <a:t>-2024</a:t>
            </a:r>
            <a:r>
              <a:rPr lang="zh-CN" altLang="en-US" smtClean="0"/>
              <a:t>春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81750"/>
            <a:ext cx="1981200" cy="3397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6F83C59E-A256-40B9-B415-6031A5C88378}" type="slidenum">
              <a:rPr lang="en-US" altLang="zh-CN"/>
              <a:t>‹#›</a:t>
            </a:fld>
            <a:r>
              <a:rPr lang="zh-CN" altLang="en-US"/>
              <a:t>页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数字内容安全</a:t>
            </a:r>
            <a:r>
              <a:rPr lang="en-US" altLang="zh-CN" smtClean="0"/>
              <a:t>-2024</a:t>
            </a:r>
            <a:r>
              <a:rPr lang="zh-CN" altLang="en-US" smtClean="0"/>
              <a:t>春</a:t>
            </a: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22ED0-4C6D-4061-83ED-8FD2D75EEC2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数字内容安全</a:t>
            </a:r>
            <a:r>
              <a:rPr lang="en-US" altLang="zh-CN" smtClean="0"/>
              <a:t>-2024</a:t>
            </a:r>
            <a:r>
              <a:rPr lang="zh-CN" altLang="en-US" smtClean="0"/>
              <a:t>春</a:t>
            </a: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CD9A-EA24-4C71-87E4-4A3B25415C5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11188" y="1196975"/>
            <a:ext cx="7958137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99689 h 1000"/>
              <a:gd name="T6" fmla="*/ 0 w 1000"/>
              <a:gd name="T7" fmla="*/ 1314299689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11188" y="6308725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36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36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 b="0"/>
            </a:lvl1pPr>
          </a:lstStyle>
          <a:p>
            <a:pPr>
              <a:defRPr/>
            </a:pPr>
            <a:r>
              <a:rPr lang="zh-CN" altLang="en-US" smtClean="0"/>
              <a:t>数字内容安全</a:t>
            </a:r>
            <a:r>
              <a:rPr lang="en-US" altLang="zh-CN" smtClean="0"/>
              <a:t>-2024</a:t>
            </a:r>
            <a:r>
              <a:rPr lang="zh-CN" altLang="en-US" smtClean="0"/>
              <a:t>春</a:t>
            </a:r>
            <a:endParaRPr lang="en-US" altLang="zh-CN"/>
          </a:p>
        </p:txBody>
      </p:sp>
      <p:sp>
        <p:nvSpPr>
          <p:cNvPr id="65536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/>
            </a:lvl1pPr>
          </a:lstStyle>
          <a:p>
            <a:pPr>
              <a:defRPr/>
            </a:pPr>
            <a:fld id="{DC1E853C-520B-44FC-82EB-3747A8EC61D5}" type="slidenum">
              <a:rPr lang="en-US" altLang="zh-CN"/>
              <a:t>‹#›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79410" y="5875655"/>
            <a:ext cx="769620" cy="7581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66738" y="1484783"/>
                <a:ext cx="8001000" cy="4670863"/>
              </a:xfrm>
            </p:spPr>
            <p:txBody>
              <a:bodyPr>
                <a:normAutofit lnSpcReduction="10000"/>
              </a:bodyPr>
              <a:lstStyle/>
              <a:p>
                <a:pPr lvl="0"/>
                <a:r>
                  <a:rPr lang="zh-CN" altLang="zh-CN" sz="1500" dirty="0"/>
                  <a:t>图像加密可以采用部分加密算法，能够获得比传统加密算法更高的速率，同时能够保证加密后图像的安全性。常见的图像加密算法有猫脸变换（</a:t>
                </a:r>
                <a:r>
                  <a:rPr lang="en-US" altLang="zh-CN" sz="1500" dirty="0" err="1"/>
                  <a:t>CatMap</a:t>
                </a:r>
                <a:r>
                  <a:rPr lang="zh-CN" altLang="zh-CN" sz="1500" dirty="0"/>
                  <a:t>）加密和</a:t>
                </a:r>
                <a:r>
                  <a:rPr lang="en-US" altLang="zh-CN" sz="1500" dirty="0"/>
                  <a:t>SCAN</a:t>
                </a:r>
                <a:r>
                  <a:rPr lang="zh-CN" altLang="zh-CN" sz="1500" dirty="0"/>
                  <a:t>模式加密等。</a:t>
                </a:r>
              </a:p>
              <a:p>
                <a:r>
                  <a:rPr lang="zh-CN" altLang="zh-CN" sz="1500" dirty="0"/>
                  <a:t>对长宽都为</a:t>
                </a:r>
                <a:r>
                  <a:rPr lang="en-US" altLang="zh-CN" sz="1500" dirty="0"/>
                  <a:t>N</a:t>
                </a:r>
                <a:r>
                  <a:rPr lang="zh-CN" altLang="zh-CN" sz="1500" dirty="0"/>
                  <a:t>的图像，典型的一种</a:t>
                </a:r>
                <a:r>
                  <a:rPr lang="en-US" altLang="zh-CN" sz="1500" dirty="0" err="1"/>
                  <a:t>CatMap</a:t>
                </a:r>
                <a:r>
                  <a:rPr lang="zh-CN" altLang="zh-CN" sz="1500" dirty="0"/>
                  <a:t>加密算法是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15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500" i="1"/>
                            </m:ctrlPr>
                          </m:mPr>
                          <m:mr>
                            <m:e>
                              <m:r>
                                <a:rPr lang="en-US" altLang="zh-CN" sz="1500" i="1"/>
                                <m:t>𝑥</m:t>
                              </m:r>
                              <m:r>
                                <a:rPr lang="en-US" altLang="zh-CN" sz="1500" i="1"/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500" i="1"/>
                                <m:t>𝑦</m:t>
                              </m:r>
                              <m:r>
                                <a:rPr lang="en-US" altLang="zh-CN" sz="1500" i="1"/>
                                <m:t>′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500"/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5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500" i="1"/>
                            </m:ctrlPr>
                          </m:mPr>
                          <m:mr>
                            <m:e>
                              <m:r>
                                <a:rPr lang="en-US" altLang="zh-CN" sz="1500" i="1"/>
                                <m:t>1</m:t>
                              </m:r>
                            </m:e>
                            <m:e>
                              <m:r>
                                <a:rPr lang="en-US" altLang="zh-CN" sz="1500" i="1"/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500" i="1"/>
                                <m:t>1</m:t>
                              </m:r>
                            </m:e>
                            <m:e>
                              <m:r>
                                <a:rPr lang="en-US" altLang="zh-CN" sz="1500" i="1"/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500" i="1"/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15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1500" i="1"/>
                            </m:ctrlPr>
                          </m:mPr>
                          <m:mr>
                            <m:e>
                              <m:r>
                                <a:rPr lang="en-US" altLang="zh-CN" sz="1500" i="1"/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500" i="1"/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sty m:val="p"/>
                      </m:rPr>
                      <a:rPr lang="en-US" altLang="zh-CN" sz="1500"/>
                      <m:t>mod</m:t>
                    </m:r>
                    <m:r>
                      <a:rPr lang="en-US" altLang="zh-CN" sz="1500" i="1"/>
                      <m:t>𝑁</m:t>
                    </m:r>
                  </m:oMath>
                </a14:m>
                <a:r>
                  <a:rPr lang="zh-CN" altLang="zh-CN" sz="1500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sz="1500" i="1"/>
                      <m:t>(</m:t>
                    </m:r>
                    <m:r>
                      <a:rPr lang="en-US" altLang="zh-CN" sz="1500" i="1"/>
                      <m:t>𝑥</m:t>
                    </m:r>
                    <m:r>
                      <a:rPr lang="en-US" altLang="zh-CN" sz="1500" i="1"/>
                      <m:t>,</m:t>
                    </m:r>
                    <m:r>
                      <a:rPr lang="en-US" altLang="zh-CN" sz="1500" i="1"/>
                      <m:t>𝑦</m:t>
                    </m:r>
                    <m:r>
                      <a:rPr lang="en-US" altLang="zh-CN" sz="1500" i="1"/>
                      <m:t>)</m:t>
                    </m:r>
                  </m:oMath>
                </a14:m>
                <a:r>
                  <a:rPr lang="zh-CN" altLang="zh-CN" sz="1500" dirty="0"/>
                  <a:t>是像素的原始位置，而</a:t>
                </a:r>
                <a14:m>
                  <m:oMath xmlns:m="http://schemas.openxmlformats.org/officeDocument/2006/math">
                    <m:r>
                      <a:rPr lang="en-US" altLang="zh-CN" sz="1500" i="1"/>
                      <m:t>(</m:t>
                    </m:r>
                    <m:r>
                      <a:rPr lang="en-US" altLang="zh-CN" sz="1500" i="1"/>
                      <m:t>𝑥</m:t>
                    </m:r>
                    <m:r>
                      <a:rPr lang="en-US" altLang="zh-CN" sz="1500" i="1"/>
                      <m:t>’,</m:t>
                    </m:r>
                    <m:r>
                      <a:rPr lang="en-US" altLang="zh-CN" sz="1500" i="1"/>
                      <m:t>𝑦</m:t>
                    </m:r>
                    <m:r>
                      <a:rPr lang="en-US" altLang="zh-CN" sz="1500" i="1"/>
                      <m:t>’)</m:t>
                    </m:r>
                  </m:oMath>
                </a14:m>
                <a:r>
                  <a:rPr lang="zh-CN" altLang="zh-CN" sz="1500" dirty="0"/>
                  <a:t>是加密后像素的位置，由于模</a:t>
                </a:r>
                <a:r>
                  <a:rPr lang="en-US" altLang="zh-CN" sz="1500" dirty="0"/>
                  <a:t>N</a:t>
                </a:r>
                <a:r>
                  <a:rPr lang="zh-CN" altLang="zh-CN" sz="1500" dirty="0"/>
                  <a:t>运算的特点，</a:t>
                </a:r>
                <a14:m>
                  <m:oMath xmlns:m="http://schemas.openxmlformats.org/officeDocument/2006/math">
                    <m:r>
                      <a:rPr lang="en-US" altLang="zh-CN" sz="1500"/>
                      <m:t>0≤</m:t>
                    </m:r>
                    <m:r>
                      <a:rPr lang="en-US" altLang="zh-CN" sz="1500" i="1"/>
                      <m:t>𝑥</m:t>
                    </m:r>
                    <m:r>
                      <a:rPr lang="en-US" altLang="zh-CN" sz="1500"/>
                      <m:t>≤</m:t>
                    </m:r>
                    <m:r>
                      <m:rPr>
                        <m:sty m:val="p"/>
                      </m:rPr>
                      <a:rPr lang="en-US" altLang="zh-CN" sz="1500"/>
                      <m:t>N</m:t>
                    </m:r>
                    <m:r>
                      <a:rPr lang="en-US" altLang="zh-CN" sz="1500" i="1"/>
                      <m:t>−</m:t>
                    </m:r>
                    <m:r>
                      <a:rPr lang="en-US" altLang="zh-CN" sz="1500"/>
                      <m:t>1</m:t>
                    </m:r>
                  </m:oMath>
                </a14:m>
                <a:r>
                  <a:rPr lang="zh-CN" altLang="zh-CN" sz="15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1500"/>
                      <m:t>0≤</m:t>
                    </m:r>
                    <m:r>
                      <a:rPr lang="en-US" altLang="zh-CN" sz="1500" i="1"/>
                      <m:t>𝑦</m:t>
                    </m:r>
                    <m:r>
                      <a:rPr lang="en-US" altLang="zh-CN" sz="1500"/>
                      <m:t>≤</m:t>
                    </m:r>
                    <m:r>
                      <m:rPr>
                        <m:sty m:val="p"/>
                      </m:rPr>
                      <a:rPr lang="en-US" altLang="zh-CN" sz="1500"/>
                      <m:t>N</m:t>
                    </m:r>
                    <m:r>
                      <a:rPr lang="en-US" altLang="zh-CN" sz="1500" i="1"/>
                      <m:t>−</m:t>
                    </m:r>
                    <m:r>
                      <a:rPr lang="en-US" altLang="zh-CN" sz="1500"/>
                      <m:t>1</m:t>
                    </m:r>
                  </m:oMath>
                </a14:m>
                <a:r>
                  <a:rPr lang="zh-CN" altLang="zh-CN" sz="15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1500"/>
                      <m:t>0≤</m:t>
                    </m:r>
                    <m:r>
                      <a:rPr lang="en-US" altLang="zh-CN" sz="1500" i="1"/>
                      <m:t>𝑥</m:t>
                    </m:r>
                    <m:r>
                      <a:rPr lang="en-US" altLang="zh-CN" sz="1500" i="1"/>
                      <m:t>′</m:t>
                    </m:r>
                    <m:r>
                      <a:rPr lang="en-US" altLang="zh-CN" sz="1500"/>
                      <m:t>≤</m:t>
                    </m:r>
                    <m:r>
                      <m:rPr>
                        <m:sty m:val="p"/>
                      </m:rPr>
                      <a:rPr lang="en-US" altLang="zh-CN" sz="1500"/>
                      <m:t>N</m:t>
                    </m:r>
                    <m:r>
                      <a:rPr lang="en-US" altLang="zh-CN" sz="1500" i="1"/>
                      <m:t>−</m:t>
                    </m:r>
                    <m:r>
                      <a:rPr lang="en-US" altLang="zh-CN" sz="1500"/>
                      <m:t>1</m:t>
                    </m:r>
                  </m:oMath>
                </a14:m>
                <a:r>
                  <a:rPr lang="zh-CN" altLang="zh-CN" sz="15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1500"/>
                      <m:t>0≤</m:t>
                    </m:r>
                    <m:r>
                      <a:rPr lang="en-US" altLang="zh-CN" sz="1500" i="1"/>
                      <m:t>𝑦</m:t>
                    </m:r>
                    <m:r>
                      <a:rPr lang="en-US" altLang="zh-CN" sz="1500" i="1"/>
                      <m:t>′</m:t>
                    </m:r>
                    <m:r>
                      <a:rPr lang="en-US" altLang="zh-CN" sz="1500"/>
                      <m:t>≤</m:t>
                    </m:r>
                    <m:r>
                      <m:rPr>
                        <m:sty m:val="p"/>
                      </m:rPr>
                      <a:rPr lang="en-US" altLang="zh-CN" sz="1500"/>
                      <m:t>N</m:t>
                    </m:r>
                    <m:r>
                      <a:rPr lang="en-US" altLang="zh-CN" sz="1500" i="1"/>
                      <m:t>−</m:t>
                    </m:r>
                    <m:r>
                      <a:rPr lang="en-US" altLang="zh-CN" sz="1500"/>
                      <m:t>1</m:t>
                    </m:r>
                  </m:oMath>
                </a14:m>
                <a:r>
                  <a:rPr lang="zh-CN" altLang="zh-CN" sz="1500" dirty="0"/>
                  <a:t>。因此，</a:t>
                </a:r>
                <a:r>
                  <a:rPr lang="en-US" altLang="zh-CN" sz="1500" dirty="0" err="1"/>
                  <a:t>CatMap</a:t>
                </a:r>
                <a:r>
                  <a:rPr lang="zh-CN" altLang="zh-CN" sz="1500" dirty="0"/>
                  <a:t>加密算法实质上是把原来的图像进行了置乱。而</a:t>
                </a:r>
                <a:r>
                  <a:rPr lang="en-US" altLang="zh-CN" sz="1500" dirty="0"/>
                  <a:t>SCAN</a:t>
                </a:r>
                <a:r>
                  <a:rPr lang="zh-CN" altLang="zh-CN" sz="1500" dirty="0"/>
                  <a:t>模式加密则是使用不同模式对偶数大小的方图进行扫描，其中模式类型作为密钥。由下图可见，基础的加密模式有</a:t>
                </a:r>
                <a:r>
                  <a:rPr lang="en-US" altLang="zh-CN" sz="1500" dirty="0"/>
                  <a:t>(</a:t>
                </a:r>
                <a:r>
                  <a:rPr lang="en-US" altLang="zh-CN" sz="1500" dirty="0" err="1"/>
                  <a:t>r,c,d,o,a,s,m,e,y,w,z,b,x</a:t>
                </a:r>
                <a:r>
                  <a:rPr lang="en-US" altLang="zh-CN" sz="1500" dirty="0"/>
                  <a:t>)</a:t>
                </a:r>
                <a:r>
                  <a:rPr lang="zh-CN" altLang="zh-CN" sz="1500" dirty="0"/>
                  <a:t>等</a:t>
                </a:r>
                <a:r>
                  <a:rPr lang="en-US" altLang="zh-CN" sz="1500" dirty="0"/>
                  <a:t>13</a:t>
                </a:r>
                <a:r>
                  <a:rPr lang="zh-CN" altLang="zh-CN" sz="1500" dirty="0"/>
                  <a:t>种，而</a:t>
                </a:r>
                <a:r>
                  <a:rPr lang="en-US" altLang="zh-CN" sz="1500" dirty="0" err="1"/>
                  <a:t>B,Z,X</a:t>
                </a:r>
                <a:r>
                  <a:rPr lang="zh-CN" altLang="zh-CN" sz="1500" dirty="0"/>
                  <a:t>代表了</a:t>
                </a:r>
                <a:r>
                  <a:rPr lang="en-US" altLang="zh-CN" sz="1500" dirty="0"/>
                  <a:t>3</a:t>
                </a:r>
                <a:r>
                  <a:rPr lang="zh-CN" altLang="zh-CN" sz="1500" dirty="0"/>
                  <a:t>种分块方式。字母后面跟着的数字</a:t>
                </a:r>
                <a:r>
                  <a:rPr lang="en-US" altLang="zh-CN" sz="1500" dirty="0"/>
                  <a:t>0</a:t>
                </a:r>
                <a:r>
                  <a:rPr lang="zh-CN" altLang="zh-CN" sz="1500" dirty="0"/>
                  <a:t>、</a:t>
                </a:r>
                <a:r>
                  <a:rPr lang="en-US" altLang="zh-CN" sz="1500" dirty="0"/>
                  <a:t>2</a:t>
                </a:r>
                <a:r>
                  <a:rPr lang="zh-CN" altLang="zh-CN" sz="1500" dirty="0"/>
                  <a:t>、</a:t>
                </a:r>
                <a:r>
                  <a:rPr lang="en-US" altLang="zh-CN" sz="1500" dirty="0"/>
                  <a:t>4</a:t>
                </a:r>
                <a:r>
                  <a:rPr lang="zh-CN" altLang="zh-CN" sz="1500" dirty="0"/>
                  <a:t>、</a:t>
                </a:r>
                <a:r>
                  <a:rPr lang="en-US" altLang="zh-CN" sz="1500" dirty="0"/>
                  <a:t>6</a:t>
                </a:r>
                <a:r>
                  <a:rPr lang="zh-CN" altLang="zh-CN" sz="1500" dirty="0"/>
                  <a:t>分别表示扫描顺序顺时针旋转</a:t>
                </a:r>
                <a:r>
                  <a:rPr lang="en-US" altLang="zh-CN" sz="1500" dirty="0"/>
                  <a:t>0</a:t>
                </a:r>
                <a:r>
                  <a:rPr lang="zh-CN" altLang="zh-CN" sz="1500" dirty="0"/>
                  <a:t>、</a:t>
                </a:r>
                <a:r>
                  <a:rPr lang="en-US" altLang="zh-CN" sz="1500" dirty="0"/>
                  <a:t>90</a:t>
                </a:r>
                <a:r>
                  <a:rPr lang="zh-CN" altLang="zh-CN" sz="1500" dirty="0"/>
                  <a:t>、</a:t>
                </a:r>
                <a:r>
                  <a:rPr lang="en-US" altLang="zh-CN" sz="1500" dirty="0"/>
                  <a:t>180</a:t>
                </a:r>
                <a:r>
                  <a:rPr lang="zh-CN" altLang="zh-CN" sz="1500" dirty="0"/>
                  <a:t>、</a:t>
                </a:r>
                <a:r>
                  <a:rPr lang="en-US" altLang="zh-CN" sz="1500" dirty="0"/>
                  <a:t>270</a:t>
                </a:r>
                <a:r>
                  <a:rPr lang="zh-CN" altLang="zh-CN" sz="1500" dirty="0"/>
                  <a:t>度，而</a:t>
                </a:r>
                <a:r>
                  <a:rPr lang="en-US" altLang="zh-CN" sz="1500" dirty="0"/>
                  <a:t>1</a:t>
                </a:r>
                <a:r>
                  <a:rPr lang="zh-CN" altLang="zh-CN" sz="1500" dirty="0"/>
                  <a:t>、</a:t>
                </a:r>
                <a:r>
                  <a:rPr lang="en-US" altLang="zh-CN" sz="1500" dirty="0"/>
                  <a:t>3</a:t>
                </a:r>
                <a:r>
                  <a:rPr lang="zh-CN" altLang="zh-CN" sz="1500" dirty="0"/>
                  <a:t>、</a:t>
                </a:r>
                <a:r>
                  <a:rPr lang="en-US" altLang="zh-CN" sz="1500" dirty="0"/>
                  <a:t>5</a:t>
                </a:r>
                <a:r>
                  <a:rPr lang="zh-CN" altLang="zh-CN" sz="1500" dirty="0"/>
                  <a:t>、</a:t>
                </a:r>
                <a:r>
                  <a:rPr lang="en-US" altLang="zh-CN" sz="1500" dirty="0"/>
                  <a:t>7</a:t>
                </a:r>
                <a:r>
                  <a:rPr lang="zh-CN" altLang="zh-CN" sz="1500" dirty="0"/>
                  <a:t>则表示</a:t>
                </a:r>
                <a:r>
                  <a:rPr lang="en-US" altLang="zh-CN" sz="1500" dirty="0"/>
                  <a:t>0</a:t>
                </a:r>
                <a:r>
                  <a:rPr lang="zh-CN" altLang="zh-CN" sz="1500" dirty="0"/>
                  <a:t>、</a:t>
                </a:r>
                <a:r>
                  <a:rPr lang="en-US" altLang="zh-CN" sz="1500" dirty="0"/>
                  <a:t>2</a:t>
                </a:r>
                <a:r>
                  <a:rPr lang="zh-CN" altLang="zh-CN" sz="1500" dirty="0"/>
                  <a:t>、</a:t>
                </a:r>
                <a:r>
                  <a:rPr lang="en-US" altLang="zh-CN" sz="1500" dirty="0"/>
                  <a:t>4</a:t>
                </a:r>
                <a:r>
                  <a:rPr lang="zh-CN" altLang="zh-CN" sz="1500" dirty="0"/>
                  <a:t>、</a:t>
                </a:r>
                <a:r>
                  <a:rPr lang="en-US" altLang="zh-CN" sz="1500" dirty="0"/>
                  <a:t>6</a:t>
                </a:r>
                <a:r>
                  <a:rPr lang="zh-CN" altLang="zh-CN" sz="1500" dirty="0"/>
                  <a:t>给出的扫描顺序的反顺序</a:t>
                </a:r>
                <a:r>
                  <a:rPr lang="zh-CN" altLang="zh-CN" sz="1500" dirty="0" smtClean="0"/>
                  <a:t>。</a:t>
                </a:r>
                <a:endParaRPr lang="en-US" altLang="zh-CN" sz="1500" dirty="0" smtClean="0"/>
              </a:p>
              <a:p>
                <a:r>
                  <a:rPr lang="en-US" altLang="zh-CN" sz="1500" dirty="0"/>
                  <a:t>(1)</a:t>
                </a:r>
                <a:r>
                  <a:rPr lang="zh-CN" altLang="zh-CN" sz="1500" dirty="0"/>
                  <a:t>当对一个</a:t>
                </a:r>
                <a:r>
                  <a:rPr lang="en-US" altLang="zh-CN" sz="1500" dirty="0"/>
                  <a:t>8</a:t>
                </a:r>
                <a:r>
                  <a:rPr lang="zh-CN" altLang="zh-CN" sz="1500" dirty="0"/>
                  <a:t>×</a:t>
                </a:r>
                <a:r>
                  <a:rPr lang="en-US" altLang="zh-CN" sz="1500" dirty="0"/>
                  <a:t>8</a:t>
                </a:r>
                <a:r>
                  <a:rPr lang="zh-CN" altLang="zh-CN" sz="1500" dirty="0"/>
                  <a:t>的灰度图进行</a:t>
                </a:r>
                <a:r>
                  <a:rPr lang="en-US" altLang="zh-CN" sz="1500" dirty="0"/>
                  <a:t>SCAN</a:t>
                </a:r>
                <a:r>
                  <a:rPr lang="zh-CN" altLang="zh-CN" sz="1500" dirty="0"/>
                  <a:t>模式加密，其加密密钥为</a:t>
                </a:r>
                <a:r>
                  <a:rPr lang="en-US" altLang="zh-CN" sz="1500" dirty="0" err="1"/>
                  <a:t>B5</a:t>
                </a:r>
                <a:r>
                  <a:rPr lang="en-US" altLang="zh-CN" sz="1500" dirty="0"/>
                  <a:t>(</a:t>
                </a:r>
                <a:r>
                  <a:rPr lang="en-US" altLang="zh-CN" sz="1500" dirty="0" err="1"/>
                  <a:t>s2z0c4d1</a:t>
                </a:r>
                <a:r>
                  <a:rPr lang="en-US" altLang="zh-CN" sz="1500" dirty="0"/>
                  <a:t>)</a:t>
                </a:r>
                <a:r>
                  <a:rPr lang="zh-CN" altLang="zh-CN" sz="1500" dirty="0"/>
                  <a:t>，请在</a:t>
                </a:r>
                <a:r>
                  <a:rPr lang="en-US" altLang="zh-CN" sz="1500" dirty="0"/>
                  <a:t>8</a:t>
                </a:r>
                <a:r>
                  <a:rPr lang="zh-CN" altLang="zh-CN" sz="1500" dirty="0"/>
                  <a:t>×</a:t>
                </a:r>
                <a:r>
                  <a:rPr lang="en-US" altLang="zh-CN" sz="1500" dirty="0"/>
                  <a:t>8</a:t>
                </a:r>
                <a:r>
                  <a:rPr lang="zh-CN" altLang="zh-CN" sz="1500" dirty="0"/>
                  <a:t>的空格中画出扫描路线图。</a:t>
                </a:r>
              </a:p>
              <a:p>
                <a:r>
                  <a:rPr lang="en-US" altLang="zh-CN" sz="1500" dirty="0"/>
                  <a:t>(2)</a:t>
                </a:r>
                <a:r>
                  <a:rPr lang="zh-CN" altLang="zh-CN" sz="1500" dirty="0"/>
                  <a:t>现有一个</a:t>
                </a:r>
                <a:r>
                  <a:rPr lang="en-US" altLang="zh-CN" sz="1500" dirty="0"/>
                  <a:t>8</a:t>
                </a:r>
                <a:r>
                  <a:rPr lang="zh-CN" altLang="zh-CN" sz="1500" dirty="0"/>
                  <a:t>×</a:t>
                </a:r>
                <a:r>
                  <a:rPr lang="en-US" altLang="zh-CN" sz="1500" dirty="0"/>
                  <a:t>8</a:t>
                </a:r>
                <a:r>
                  <a:rPr lang="zh-CN" altLang="zh-CN" sz="1500" dirty="0"/>
                  <a:t>的灰度图，使用</a:t>
                </a:r>
                <a:r>
                  <a:rPr lang="en-US" altLang="zh-CN" sz="1500" dirty="0" err="1"/>
                  <a:t>B5</a:t>
                </a:r>
                <a:r>
                  <a:rPr lang="en-US" altLang="zh-CN" sz="1500" dirty="0"/>
                  <a:t>(</a:t>
                </a:r>
                <a:r>
                  <a:rPr lang="en-US" altLang="zh-CN" sz="1500" dirty="0" err="1"/>
                  <a:t>s2z0c4d1</a:t>
                </a:r>
                <a:r>
                  <a:rPr lang="en-US" altLang="zh-CN" sz="1500" dirty="0"/>
                  <a:t>)</a:t>
                </a:r>
                <a:r>
                  <a:rPr lang="zh-CN" altLang="zh-CN" sz="1500" dirty="0"/>
                  <a:t>密钥进行</a:t>
                </a:r>
                <a:r>
                  <a:rPr lang="en-US" altLang="zh-CN" sz="1500" dirty="0"/>
                  <a:t>SCAN</a:t>
                </a:r>
                <a:r>
                  <a:rPr lang="zh-CN" altLang="zh-CN" sz="1500" dirty="0"/>
                  <a:t>加密后得到了如下向量</a:t>
                </a:r>
                <a:r>
                  <a:rPr lang="en-US" altLang="zh-CN" sz="1500" dirty="0"/>
                  <a:t>[109, 114, 135, 116, 128, 111, 150, 127, 125, 128, 118, 107, 76, 137, 170, 140, 125, 139, 186, 136, 163, 89, 119, 77, 170, 192, 164, 120, 108, 140, 92, 162, 97, 125, 177, 152, 154, 138, 143, 139, 197, 143, 83, 142, 160, 95, 125, 171, 107, 67, 74, 89, 82, 73, 135, 83, 88, 119, 67, 102, 126, 119, 110, 124]</a:t>
                </a:r>
                <a:r>
                  <a:rPr lang="zh-CN" altLang="zh-CN" sz="1500" dirty="0"/>
                  <a:t>。试写出该灰度图解密后矩阵形式。如果再采用前面提到的典型猫脸变换（</a:t>
                </a:r>
                <a:r>
                  <a:rPr lang="en-US" altLang="zh-CN" sz="1500" dirty="0" err="1"/>
                  <a:t>CatMap</a:t>
                </a:r>
                <a:r>
                  <a:rPr lang="zh-CN" altLang="zh-CN" sz="1500" dirty="0"/>
                  <a:t>）对该灰度图加密，试写出该灰度图加密后的密文形式</a:t>
                </a:r>
                <a:r>
                  <a:rPr lang="zh-CN" altLang="zh-CN" sz="1500" dirty="0" smtClean="0"/>
                  <a:t>。</a:t>
                </a:r>
                <a:endParaRPr lang="en-US" altLang="zh-CN" sz="1500" dirty="0"/>
              </a:p>
              <a:p>
                <a:pPr marL="0" indent="0">
                  <a:buNone/>
                </a:pPr>
                <a:endParaRPr lang="en-US" altLang="zh-CN" sz="1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66738" y="1484783"/>
                <a:ext cx="8001000" cy="4670863"/>
              </a:xfrm>
              <a:blipFill>
                <a:blip r:embed="rId2"/>
                <a:stretch>
                  <a:fillRect l="-229" t="-914" r="-8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03448" y="-99392"/>
            <a:ext cx="8001000" cy="1305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华文隶书" panose="02010800040101010101" pitchFamily="2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kern="0" dirty="0" smtClean="0">
                <a:ea typeface="宋体" panose="02010600030101010101" pitchFamily="2" charset="-122"/>
              </a:rPr>
              <a:t>随堂测验</a:t>
            </a:r>
            <a:r>
              <a:rPr lang="en-US" altLang="zh-CN" b="1" kern="0" dirty="0" smtClean="0">
                <a:ea typeface="宋体" panose="02010600030101010101" pitchFamily="2" charset="-122"/>
              </a:rPr>
              <a:t>-</a:t>
            </a:r>
            <a:r>
              <a:rPr lang="zh-CN" altLang="en-US" b="1" kern="0" dirty="0" smtClean="0">
                <a:ea typeface="宋体" panose="02010600030101010101" pitchFamily="2" charset="-122"/>
              </a:rPr>
              <a:t>第五周</a:t>
            </a:r>
            <a:endParaRPr lang="zh-CN" altLang="en-US" b="1" kern="0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fld id="{6F83C59E-A256-40B9-B415-6031A5C88378}" type="slidenum">
              <a:rPr lang="en-US" altLang="zh-CN" smtClean="0"/>
              <a:t>1</a:t>
            </a:fld>
            <a:r>
              <a:rPr lang="zh-CN" altLang="en-US" smtClean="0"/>
              <a:t>页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数字内容安全</a:t>
            </a:r>
            <a:r>
              <a:rPr lang="en-US" altLang="zh-CN" smtClean="0"/>
              <a:t>-2024</a:t>
            </a:r>
            <a:r>
              <a:rPr lang="zh-CN" altLang="en-US" smtClean="0"/>
              <a:t>春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7" y="4941"/>
            <a:ext cx="2197224" cy="1495585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6553200" y="246438"/>
            <a:ext cx="2505710" cy="1186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a typeface="宋体" panose="02010600030101010101" pitchFamily="2" charset="-122"/>
              </a:rPr>
              <a:t>随堂测验</a:t>
            </a:r>
            <a:r>
              <a:rPr lang="en-US" altLang="zh-CN" b="1" dirty="0">
                <a:ea typeface="宋体" panose="02010600030101010101" pitchFamily="2" charset="-122"/>
              </a:rPr>
              <a:t>-</a:t>
            </a:r>
            <a:r>
              <a:rPr lang="zh-CN" altLang="en-US" b="1" dirty="0" smtClean="0">
                <a:ea typeface="宋体" panose="02010600030101010101" pitchFamily="2" charset="-122"/>
              </a:rPr>
              <a:t>第五周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答：（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en-US" altLang="zh-CN" sz="2000" dirty="0" err="1"/>
              <a:t>B5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s2z0c4d1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的扫描路线图：</a:t>
            </a:r>
            <a:endParaRPr lang="en-US" altLang="zh-CN" sz="2000" dirty="0" smtClean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fld id="{6F83C59E-A256-40B9-B415-6031A5C88378}" type="slidenum">
              <a:rPr lang="en-US" altLang="zh-CN" smtClean="0"/>
              <a:t>2</a:t>
            </a:fld>
            <a:r>
              <a:rPr lang="zh-CN" altLang="en-US" smtClean="0"/>
              <a:t>页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数字内容安全</a:t>
            </a:r>
            <a:r>
              <a:rPr lang="en-US" altLang="zh-CN" smtClean="0"/>
              <a:t>-2024</a:t>
            </a:r>
            <a:r>
              <a:rPr lang="zh-CN" altLang="en-US" smtClean="0"/>
              <a:t>春</a:t>
            </a:r>
            <a:endParaRPr lang="en-US" altLang="zh-CN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07704" y="2132856"/>
            <a:ext cx="113713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907704" y="2178574"/>
            <a:ext cx="1214231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474705"/>
              </p:ext>
            </p:extLst>
          </p:nvPr>
        </p:nvGraphicFramePr>
        <p:xfrm>
          <a:off x="1907704" y="2178574"/>
          <a:ext cx="4536504" cy="387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Visio" r:id="rId3" imgW="3416390" imgH="2908212" progId="Visio.Drawing.15">
                  <p:embed/>
                </p:oleObj>
              </mc:Choice>
              <mc:Fallback>
                <p:oleObj name="Visio" r:id="rId3" imgW="3416390" imgH="290821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178574"/>
                        <a:ext cx="4536504" cy="3870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539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a typeface="宋体" panose="02010600030101010101" pitchFamily="2" charset="-122"/>
              </a:rPr>
              <a:t>随堂测验</a:t>
            </a:r>
            <a:r>
              <a:rPr lang="en-US" altLang="zh-CN" b="1" dirty="0">
                <a:ea typeface="宋体" panose="02010600030101010101" pitchFamily="2" charset="-122"/>
              </a:rPr>
              <a:t>-</a:t>
            </a:r>
            <a:r>
              <a:rPr lang="zh-CN" altLang="en-US" b="1" dirty="0" smtClean="0">
                <a:ea typeface="宋体" panose="02010600030101010101" pitchFamily="2" charset="-122"/>
              </a:rPr>
              <a:t>第五周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）从</a:t>
            </a:r>
            <a:r>
              <a:rPr lang="en-US" altLang="zh-CN" sz="2000" dirty="0"/>
              <a:t>64</a:t>
            </a:r>
            <a:r>
              <a:rPr lang="zh-CN" altLang="en-US" sz="2000" dirty="0"/>
              <a:t>维向量恢复出灰度图的矩阵形式如下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计算</a:t>
            </a:r>
            <a:r>
              <a:rPr lang="en-US" altLang="zh-CN" sz="2000" dirty="0" err="1" smtClean="0"/>
              <a:t>CatMap</a:t>
            </a:r>
            <a:r>
              <a:rPr lang="zh-CN" altLang="en-US" sz="2000" dirty="0" smtClean="0"/>
              <a:t>坐标映射关系：</a:t>
            </a:r>
            <a:endParaRPr lang="en-US" altLang="zh-CN" sz="2000" dirty="0" smtClean="0"/>
          </a:p>
          <a:p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fld id="{6F83C59E-A256-40B9-B415-6031A5C88378}" type="slidenum">
              <a:rPr lang="en-US" altLang="zh-CN" smtClean="0"/>
              <a:t>3</a:t>
            </a:fld>
            <a:r>
              <a:rPr lang="zh-CN" altLang="en-US" smtClean="0"/>
              <a:t>页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数字内容安全</a:t>
            </a:r>
            <a:r>
              <a:rPr lang="en-US" altLang="zh-CN" smtClean="0"/>
              <a:t>-2024</a:t>
            </a:r>
            <a:r>
              <a:rPr lang="zh-CN" altLang="en-US" smtClean="0"/>
              <a:t>春</a:t>
            </a:r>
            <a:endParaRPr lang="en-US" altLang="zh-CN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07704" y="2132856"/>
            <a:ext cx="113713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27584" y="2132856"/>
            <a:ext cx="71825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alibri" panose="020F0502020204030204" pitchFamily="34" charset="0"/>
              </a:rPr>
              <a:t>150	111	128	140	125	139	163	89</a:t>
            </a:r>
            <a:endParaRPr lang="zh-CN" altLang="zh-CN" sz="1200" kern="100" dirty="0">
              <a:latin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alibri" panose="020F0502020204030204" pitchFamily="34" charset="0"/>
              </a:rPr>
              <a:t>127	109	116	170	186	136	119	77</a:t>
            </a:r>
            <a:endParaRPr lang="zh-CN" altLang="zh-CN" sz="1200" kern="100" dirty="0">
              <a:latin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alibri" panose="020F0502020204030204" pitchFamily="34" charset="0"/>
              </a:rPr>
              <a:t>125	114	135	137	170	192	108	140</a:t>
            </a:r>
            <a:endParaRPr lang="zh-CN" altLang="zh-CN" sz="1200" kern="100" dirty="0">
              <a:latin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alibri" panose="020F0502020204030204" pitchFamily="34" charset="0"/>
              </a:rPr>
              <a:t>128	118	107	76	164	120	92	162</a:t>
            </a:r>
            <a:endParaRPr lang="zh-CN" altLang="zh-CN" sz="1200" kern="100" dirty="0">
              <a:latin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alibri" panose="020F0502020204030204" pitchFamily="34" charset="0"/>
              </a:rPr>
              <a:t>124	110	67	119	160	95	125	171</a:t>
            </a:r>
            <a:endParaRPr lang="zh-CN" altLang="zh-CN" sz="1200" kern="100" dirty="0">
              <a:latin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alibri" panose="020F0502020204030204" pitchFamily="34" charset="0"/>
              </a:rPr>
              <a:t>119	102	88	89	142	83	143	197</a:t>
            </a:r>
            <a:endParaRPr lang="zh-CN" altLang="zh-CN" sz="1200" kern="100" dirty="0">
              <a:latin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alibri" panose="020F0502020204030204" pitchFamily="34" charset="0"/>
              </a:rPr>
              <a:t>126	83	82	74	154	138	143	139</a:t>
            </a:r>
            <a:endParaRPr lang="zh-CN" altLang="zh-CN" sz="1200" kern="100" dirty="0">
              <a:latin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Calibri" panose="020F0502020204030204" pitchFamily="34" charset="0"/>
              </a:rPr>
              <a:t>135	73	67	107	152	177	125	97</a:t>
            </a:r>
            <a:endParaRPr lang="zh-CN" altLang="zh-CN" sz="1200" kern="100" dirty="0">
              <a:latin typeface="Calibri" panose="020F050202020403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985003"/>
              </p:ext>
            </p:extLst>
          </p:nvPr>
        </p:nvGraphicFramePr>
        <p:xfrm>
          <a:off x="1043608" y="3910748"/>
          <a:ext cx="6868170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9071">
                  <a:extLst>
                    <a:ext uri="{9D8B030D-6E8A-4147-A177-3AD203B41FA5}">
                      <a16:colId xmlns:a16="http://schemas.microsoft.com/office/drawing/2014/main" val="3329347357"/>
                    </a:ext>
                  </a:extLst>
                </a:gridCol>
                <a:gridCol w="859071">
                  <a:extLst>
                    <a:ext uri="{9D8B030D-6E8A-4147-A177-3AD203B41FA5}">
                      <a16:colId xmlns:a16="http://schemas.microsoft.com/office/drawing/2014/main" val="2639004072"/>
                    </a:ext>
                  </a:extLst>
                </a:gridCol>
                <a:gridCol w="858338">
                  <a:extLst>
                    <a:ext uri="{9D8B030D-6E8A-4147-A177-3AD203B41FA5}">
                      <a16:colId xmlns:a16="http://schemas.microsoft.com/office/drawing/2014/main" val="773670749"/>
                    </a:ext>
                  </a:extLst>
                </a:gridCol>
                <a:gridCol w="858338">
                  <a:extLst>
                    <a:ext uri="{9D8B030D-6E8A-4147-A177-3AD203B41FA5}">
                      <a16:colId xmlns:a16="http://schemas.microsoft.com/office/drawing/2014/main" val="3716512962"/>
                    </a:ext>
                  </a:extLst>
                </a:gridCol>
                <a:gridCol w="858338">
                  <a:extLst>
                    <a:ext uri="{9D8B030D-6E8A-4147-A177-3AD203B41FA5}">
                      <a16:colId xmlns:a16="http://schemas.microsoft.com/office/drawing/2014/main" val="3933515369"/>
                    </a:ext>
                  </a:extLst>
                </a:gridCol>
                <a:gridCol w="858338">
                  <a:extLst>
                    <a:ext uri="{9D8B030D-6E8A-4147-A177-3AD203B41FA5}">
                      <a16:colId xmlns:a16="http://schemas.microsoft.com/office/drawing/2014/main" val="2178627767"/>
                    </a:ext>
                  </a:extLst>
                </a:gridCol>
                <a:gridCol w="858338">
                  <a:extLst>
                    <a:ext uri="{9D8B030D-6E8A-4147-A177-3AD203B41FA5}">
                      <a16:colId xmlns:a16="http://schemas.microsoft.com/office/drawing/2014/main" val="936377797"/>
                    </a:ext>
                  </a:extLst>
                </a:gridCol>
                <a:gridCol w="858338">
                  <a:extLst>
                    <a:ext uri="{9D8B030D-6E8A-4147-A177-3AD203B41FA5}">
                      <a16:colId xmlns:a16="http://schemas.microsoft.com/office/drawing/2014/main" val="13040781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(0,0)-&gt;(0,0)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(0,1)-&gt;(1,2)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(0,2)-&gt;(2,4)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(0,3)-&gt;(3,6)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(0,4)-&gt;(4,0)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(0,5)-&gt;(5,2)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(0,6)-&gt;(6,4)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(0,7)-&gt;(7,6)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7760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(1,0)-&gt;(1,1)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(1,1)-&gt;(2,3)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(1,2)-&gt;(3,5)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(1,3)-&gt;(4,7)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(1,4)-&gt;(5,1)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(1,5)-&gt;(6,3)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(1,6)-&gt;(7,5)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(1,7)-&gt;(0,7)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9408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(2,0)-&gt;(2,2)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(2,1)-&gt;(3,4)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(2,2)-&gt;(4,6)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(2,3)-&gt;(5,0)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(2,4)-&gt;(6,2)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(2,5)-&gt;(7,4)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(2,6)-&gt;(0,6)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(2,7)-&gt;(1,0)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525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(3,0)-&gt;(3,3)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(3,1)-&gt;(4,5)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(3,2)-&gt;(5,7)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(3,3)-&gt;(6,1)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(3,4)-&gt;(7,3)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(3,5)-&gt;(0,5)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(3,6)-&gt;(1,7)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(3,7)-&gt;(2,1)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1888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(4,0)-&gt;(4,4)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(4,1)-&gt;(5,6)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(4,2)-&gt;(6,0)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(4,3)-&gt;(7,2)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(4,4)-&gt;(0,4)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(4,5)-&gt;(1,6)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(4,6)-&gt;(2,0)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(4,7)-&gt;(3,2)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8208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(5,0)-&gt;(5,5)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(5,1)-&gt;(6,7)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(5,2)-&gt;(7,1)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(5,3)-&gt;(0,3)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(5,4)-&gt;(1,5)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(5,5)-&gt;(2,7)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(5,6)-&gt;(3,1)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(5,7)-&gt;(4,3)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7502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(6,0)-&gt;(6,6)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(6,1)-&gt;(7,0)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(6,2)-&gt;(0,2)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(6,3)-&gt;(1,4)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(6,4)-&gt;(2,6)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(6,5)-&gt;(3,0)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(6,6)-&gt;(4,2)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(6,7)-&gt;(5,4)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2070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(7,0)-&gt;(7,7)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(7,1)-&gt;(0,1)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(7,2)-&gt;(1,3)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(7,3)-&gt;(2,5)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(7,4)-&gt;(3,7)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(7,5)-&gt;(4,1)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(7,6)-&gt;(5,3)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(7,7)-&gt;(6,5)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0857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38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a typeface="宋体" panose="02010600030101010101" pitchFamily="2" charset="-122"/>
              </a:rPr>
              <a:t>随堂测验</a:t>
            </a:r>
            <a:r>
              <a:rPr lang="en-US" altLang="zh-CN" b="1" dirty="0">
                <a:ea typeface="宋体" panose="02010600030101010101" pitchFamily="2" charset="-122"/>
              </a:rPr>
              <a:t>-</a:t>
            </a:r>
            <a:r>
              <a:rPr lang="zh-CN" altLang="en-US" b="1" dirty="0" smtClean="0">
                <a:ea typeface="宋体" panose="02010600030101010101" pitchFamily="2" charset="-122"/>
              </a:rPr>
              <a:t>第五周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  <a:r>
              <a:rPr lang="en-US" altLang="zh-CN" sz="2000" dirty="0" err="1" smtClean="0"/>
              <a:t>CatMap</a:t>
            </a:r>
            <a:r>
              <a:rPr lang="zh-CN" altLang="en-US" sz="2000" dirty="0" smtClean="0"/>
              <a:t>加密后的图像矩阵</a:t>
            </a:r>
            <a:r>
              <a:rPr lang="en-US" altLang="zh-CN" sz="2000" dirty="0" smtClean="0"/>
              <a:t>:</a:t>
            </a:r>
          </a:p>
          <a:p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fld id="{6F83C59E-A256-40B9-B415-6031A5C88378}" type="slidenum">
              <a:rPr lang="en-US" altLang="zh-CN" smtClean="0"/>
              <a:t>4</a:t>
            </a:fld>
            <a:r>
              <a:rPr lang="zh-CN" altLang="en-US" smtClean="0"/>
              <a:t>页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数字内容安全</a:t>
            </a:r>
            <a:r>
              <a:rPr lang="en-US" altLang="zh-CN" smtClean="0"/>
              <a:t>-2024</a:t>
            </a:r>
            <a:r>
              <a:rPr lang="zh-CN" altLang="en-US" smtClean="0"/>
              <a:t>春</a:t>
            </a:r>
            <a:endParaRPr lang="en-US" altLang="zh-CN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07704" y="2132856"/>
            <a:ext cx="113713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71600" y="2601039"/>
            <a:ext cx="74888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Calibri" panose="020F0502020204030204" pitchFamily="34" charset="0"/>
              </a:rPr>
              <a:t>150	73	82	89	160	120	108	77</a:t>
            </a:r>
            <a:endParaRPr lang="zh-CN" altLang="zh-CN" sz="1400" kern="100" dirty="0">
              <a:latin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Calibri" panose="020F0502020204030204" pitchFamily="34" charset="0"/>
              </a:rPr>
              <a:t>140	127	111	67	74	142	95	92</a:t>
            </a:r>
            <a:endParaRPr lang="zh-CN" altLang="zh-CN" sz="1400" kern="100" dirty="0">
              <a:latin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Calibri" panose="020F0502020204030204" pitchFamily="34" charset="0"/>
              </a:rPr>
              <a:t>125	162	125	109	128	107	154	83</a:t>
            </a:r>
            <a:endParaRPr lang="zh-CN" altLang="zh-CN" sz="1400" kern="100" dirty="0">
              <a:latin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Calibri" panose="020F0502020204030204" pitchFamily="34" charset="0"/>
              </a:rPr>
              <a:t>138	143	171	128	114	116	140	152</a:t>
            </a:r>
            <a:endParaRPr lang="zh-CN" altLang="zh-CN" sz="1400" kern="100" dirty="0">
              <a:latin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Calibri" panose="020F0502020204030204" pitchFamily="34" charset="0"/>
              </a:rPr>
              <a:t>125	177	143	197	124	118	135	170</a:t>
            </a:r>
            <a:endParaRPr lang="zh-CN" altLang="zh-CN" sz="1400" kern="100" dirty="0">
              <a:latin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Calibri" panose="020F0502020204030204" pitchFamily="34" charset="0"/>
              </a:rPr>
              <a:t>137	186	139	125	139	119	110	107</a:t>
            </a:r>
            <a:endParaRPr lang="zh-CN" altLang="zh-CN" sz="1400" kern="100" dirty="0">
              <a:latin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Calibri" panose="020F0502020204030204" pitchFamily="34" charset="0"/>
              </a:rPr>
              <a:t>67	76	170	136	163	97	126	102</a:t>
            </a:r>
            <a:endParaRPr lang="zh-CN" altLang="zh-CN" sz="1400" kern="100" dirty="0">
              <a:latin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Calibri" panose="020F0502020204030204" pitchFamily="34" charset="0"/>
              </a:rPr>
              <a:t>83	88	119	164	192	119	89	135</a:t>
            </a:r>
            <a:endParaRPr lang="zh-CN" altLang="zh-CN" sz="1400" kern="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71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fd3dc7c-8c6c-461c-9bf5-1b64d559cce2"/>
  <p:tag name="COMMONDATA" val="eyJoZGlkIjoiMjkwY2ZjNzVmMTlkNmQyYWRlYTVjMmNkMmE3MWRkMGEifQ=="/>
</p:tagLst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679</TotalTime>
  <Words>488</Words>
  <Application>Microsoft Office PowerPoint</Application>
  <PresentationFormat>全屏显示(4:3)</PresentationFormat>
  <Paragraphs>104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华文隶书</vt:lpstr>
      <vt:lpstr>宋体</vt:lpstr>
      <vt:lpstr>Arial</vt:lpstr>
      <vt:lpstr>Calibri</vt:lpstr>
      <vt:lpstr>Verdana</vt:lpstr>
      <vt:lpstr>Wingdings</vt:lpstr>
      <vt:lpstr>Profile</vt:lpstr>
      <vt:lpstr>Microsoft Visio 绘图</vt:lpstr>
      <vt:lpstr>PowerPoint 演示文稿</vt:lpstr>
      <vt:lpstr>随堂测验-第五周</vt:lpstr>
      <vt:lpstr>随堂测验-第五周</vt:lpstr>
      <vt:lpstr>随堂测验-第五周</vt:lpstr>
    </vt:vector>
  </TitlesOfParts>
  <Company>NICE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</dc:title>
  <dc:creator>XXR</dc:creator>
  <cp:lastModifiedBy>Yang Zhen</cp:lastModifiedBy>
  <cp:revision>1915</cp:revision>
  <dcterms:created xsi:type="dcterms:W3CDTF">2004-03-02T12:35:00Z</dcterms:created>
  <dcterms:modified xsi:type="dcterms:W3CDTF">2024-03-26T14:27:25Z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E00EBE760FA946ABA2D3504174615B79</vt:lpwstr>
  </property>
</Properties>
</file>