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1052" r:id="rId2"/>
    <p:sldId id="1130" r:id="rId3"/>
  </p:sldIdLst>
  <p:sldSz cx="9144000" cy="6858000" type="screen4x3"/>
  <p:notesSz cx="6858000" cy="9144000"/>
  <p:custDataLst>
    <p:tags r:id="rId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7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健君" initials="G" lastIdx="1" clrIdx="0"/>
  <p:cmAuthor id="1" name="gis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FF7"/>
    <a:srgbClr val="095BFF"/>
    <a:srgbClr val="CC99FF"/>
    <a:srgbClr val="FFCCFF"/>
    <a:srgbClr val="CCECFF"/>
    <a:srgbClr val="FF9900"/>
    <a:srgbClr val="663300"/>
    <a:srgbClr val="33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76696" autoAdjust="0"/>
  </p:normalViewPr>
  <p:slideViewPr>
    <p:cSldViewPr showGuides="1">
      <p:cViewPr>
        <p:scale>
          <a:sx n="66" d="100"/>
          <a:sy n="66" d="100"/>
        </p:scale>
        <p:origin x="2340" y="820"/>
      </p:cViewPr>
      <p:guideLst>
        <p:guide orient="horz" pos="2184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46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11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1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1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0E3571-B9F4-4991-83A1-4443C89AFA3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AA6D5-0A92-40B2-81ED-4CC5B6A63C60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875" y="271145"/>
            <a:ext cx="3136900" cy="8178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891952"/>
          </a:xfrm>
        </p:spPr>
        <p:txBody>
          <a:bodyPr/>
          <a:lstStyle>
            <a:lvl1pPr>
              <a:defRPr>
                <a:latin typeface="+mj-lt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81750"/>
            <a:ext cx="19812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19812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F83C59E-A256-40B9-B415-6031A5C88378}" type="slidenum">
              <a:rPr lang="en-US" altLang="zh-CN"/>
              <a:t>‹#›</a:t>
            </a:fld>
            <a:r>
              <a:rPr lang="zh-CN" altLang="en-US"/>
              <a:t>页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22ED0-4C6D-4061-83ED-8FD2D75EEC2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CD9A-EA24-4C71-87E4-4A3B25415C5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9697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11188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3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0"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6553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DC1E853C-520B-44FC-82EB-3747A8EC61D5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79410" y="5875655"/>
            <a:ext cx="769620" cy="7581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484783"/>
            <a:ext cx="8001000" cy="4670863"/>
          </a:xfrm>
        </p:spPr>
        <p:txBody>
          <a:bodyPr>
            <a:normAutofit/>
          </a:bodyPr>
          <a:lstStyle/>
          <a:p>
            <a:pPr lvl="0"/>
            <a:r>
              <a:rPr lang="zh-CN" altLang="en-US" sz="2000" dirty="0" smtClean="0"/>
              <a:t>算法设计题：</a:t>
            </a:r>
            <a:endParaRPr lang="en-US" altLang="zh-CN" sz="2000" dirty="0" smtClean="0"/>
          </a:p>
          <a:p>
            <a:pPr lvl="0"/>
            <a:r>
              <a:rPr lang="zh-CN" altLang="en-US" sz="2000" dirty="0" smtClean="0"/>
              <a:t>请</a:t>
            </a:r>
            <a:r>
              <a:rPr lang="zh-CN" altLang="en-US" sz="2000" dirty="0"/>
              <a:t>设计灰度图像信息隐藏</a:t>
            </a:r>
            <a:r>
              <a:rPr lang="en-US" altLang="zh-CN" sz="2000" dirty="0" err="1"/>
              <a:t>LSB</a:t>
            </a:r>
            <a:r>
              <a:rPr lang="zh-CN" altLang="en-US" sz="2000" dirty="0" smtClean="0"/>
              <a:t>算法。</a:t>
            </a:r>
            <a:endParaRPr lang="en-US" altLang="zh-CN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3448" y="-99392"/>
            <a:ext cx="8001000" cy="130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华文隶书" panose="020108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kern="0" dirty="0" smtClean="0">
                <a:ea typeface="宋体" panose="02010600030101010101" pitchFamily="2" charset="-122"/>
              </a:rPr>
              <a:t>随堂测验</a:t>
            </a:r>
            <a:r>
              <a:rPr lang="en-US" altLang="zh-CN" b="1" kern="0" dirty="0" smtClean="0">
                <a:ea typeface="宋体" panose="02010600030101010101" pitchFamily="2" charset="-122"/>
              </a:rPr>
              <a:t>-</a:t>
            </a:r>
            <a:r>
              <a:rPr lang="zh-CN" altLang="en-US" b="1" kern="0" dirty="0" smtClean="0">
                <a:ea typeface="宋体" panose="02010600030101010101" pitchFamily="2" charset="-122"/>
              </a:rPr>
              <a:t>第七周</a:t>
            </a:r>
            <a:endParaRPr lang="zh-CN" altLang="en-US" b="1" kern="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fld id="{6F83C59E-A256-40B9-B415-6031A5C88378}" type="slidenum">
              <a:rPr lang="en-US" altLang="zh-CN" smtClean="0"/>
              <a:t>1</a:t>
            </a:fld>
            <a:r>
              <a:rPr lang="zh-CN" altLang="en-US" smtClean="0"/>
              <a:t>页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随堂测验</a:t>
            </a:r>
            <a:r>
              <a:rPr lang="en-US" altLang="zh-CN" b="1" dirty="0">
                <a:ea typeface="宋体" panose="02010600030101010101" pitchFamily="2" charset="-122"/>
              </a:rPr>
              <a:t>-</a:t>
            </a:r>
            <a:r>
              <a:rPr lang="zh-CN" altLang="en-US" b="1" dirty="0" smtClean="0">
                <a:ea typeface="宋体" panose="02010600030101010101" pitchFamily="2" charset="-122"/>
              </a:rPr>
              <a:t>第七周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dirty="0" smtClean="0"/>
                  <a:t>答：</a:t>
                </a:r>
                <a:endParaRPr lang="en-US" altLang="zh-CN" sz="2000" dirty="0" smtClean="0"/>
              </a:p>
              <a:p>
                <a:r>
                  <a:rPr lang="zh-CN" altLang="en-US" sz="1600" dirty="0"/>
                  <a:t>嵌入</a:t>
                </a:r>
                <a:r>
                  <a:rPr lang="zh-CN" altLang="en-US" sz="1600" dirty="0" smtClean="0"/>
                  <a:t>：</a:t>
                </a:r>
                <a:endParaRPr lang="zh-CN" altLang="en-US" sz="1600" dirty="0"/>
              </a:p>
              <a:p>
                <a:r>
                  <a:rPr lang="zh-CN" altLang="en-US" sz="1600" dirty="0"/>
                  <a:t>（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）读入灰度图像</a:t>
                </a:r>
                <a:r>
                  <a:rPr lang="en-US" altLang="zh-CN" sz="1600" dirty="0"/>
                  <a:t>I</a:t>
                </a:r>
              </a:p>
              <a:p>
                <a:r>
                  <a:rPr lang="zh-CN" altLang="en-US" sz="1600" dirty="0"/>
                  <a:t>（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）将秘密信息串</a:t>
                </a:r>
                <a:r>
                  <a:rPr lang="en-US" altLang="zh-CN" sz="1600" dirty="0"/>
                  <a:t>s</a:t>
                </a:r>
                <a:r>
                  <a:rPr lang="zh-CN" altLang="en-US" sz="1600" dirty="0"/>
                  <a:t>转换为二进制串</a:t>
                </a:r>
                <a:r>
                  <a:rPr lang="en-US" altLang="zh-CN" sz="1600" dirty="0"/>
                  <a:t>m</a:t>
                </a:r>
              </a:p>
              <a:p>
                <a:r>
                  <a:rPr lang="zh-CN" altLang="en-US" sz="1600" dirty="0"/>
                  <a:t>（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）计算</a:t>
                </a:r>
                <a:r>
                  <a:rPr lang="en-US" altLang="zh-CN" sz="1600" dirty="0"/>
                  <a:t>m</a:t>
                </a:r>
                <a:r>
                  <a:rPr lang="zh-CN" altLang="en-US" sz="1600" dirty="0"/>
                  <a:t>的长度</a:t>
                </a:r>
                <a:r>
                  <a:rPr lang="en-US" altLang="zh-CN" sz="1600" dirty="0"/>
                  <a:t>L(m)</a:t>
                </a:r>
              </a:p>
              <a:p>
                <a:r>
                  <a:rPr lang="zh-CN" altLang="en-US" sz="1600" dirty="0"/>
                  <a:t>（</a:t>
                </a:r>
                <a:r>
                  <a:rPr lang="en-US" altLang="zh-CN" sz="1600" dirty="0"/>
                  <a:t>4</a:t>
                </a:r>
                <a:r>
                  <a:rPr lang="zh-CN" altLang="en-US" sz="1600" dirty="0"/>
                  <a:t>）用种子密钥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产生一个伪随机索引</a:t>
                </a:r>
                <a:r>
                  <a:rPr lang="zh-CN" altLang="en-US" sz="1600" dirty="0" smtClean="0"/>
                  <a:t>序列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 sz="1600" dirty="0" smtClean="0"/>
                  <a:t>             </a:t>
                </a:r>
                <a:endParaRPr lang="zh-CN" altLang="en-US" sz="1600" dirty="0"/>
              </a:p>
              <a:p>
                <a:r>
                  <a:rPr lang="zh-CN" altLang="en-US" sz="1600" dirty="0"/>
                  <a:t>（</a:t>
                </a:r>
                <a:r>
                  <a:rPr lang="en-US" altLang="zh-CN" sz="1600" dirty="0"/>
                  <a:t>5</a:t>
                </a:r>
                <a:r>
                  <a:rPr lang="zh-CN" altLang="en-US" sz="1600" dirty="0"/>
                  <a:t>）遍历二进制串</a:t>
                </a:r>
                <a:r>
                  <a:rPr lang="en-US" altLang="zh-CN" sz="1600" dirty="0"/>
                  <a:t>m</a:t>
                </a:r>
                <a:r>
                  <a:rPr lang="zh-CN" altLang="en-US" sz="1600" dirty="0"/>
                  <a:t>，将第</a:t>
                </a:r>
                <a:r>
                  <a:rPr lang="en-US" altLang="zh-CN" sz="1600" dirty="0"/>
                  <a:t>k</a:t>
                </a:r>
                <a:r>
                  <a:rPr lang="zh-CN" altLang="en-US" sz="1600" dirty="0"/>
                  <a:t>个秘密消息比特隐藏在索引为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600" dirty="0"/>
                  <a:t>的载体元素的最低比特位中，即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sz="16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的最低比特位等于第</a:t>
                </a:r>
                <a:r>
                  <a:rPr lang="en-US" altLang="zh-CN" sz="1600" dirty="0"/>
                  <a:t>k</a:t>
                </a:r>
                <a:r>
                  <a:rPr lang="zh-CN" altLang="en-US" sz="1600" dirty="0"/>
                  <a:t>个秘密消息</a:t>
                </a:r>
                <a:r>
                  <a:rPr lang="zh-CN" altLang="en-US" sz="1600" dirty="0" smtClean="0"/>
                  <a:t>比特，将修改后的图像记作</a:t>
                </a:r>
                <a:r>
                  <a:rPr lang="en-US" altLang="zh-CN" sz="1600" dirty="0"/>
                  <a:t>I’</a:t>
                </a:r>
                <a:endParaRPr lang="zh-CN" altLang="en-US" sz="1600" dirty="0"/>
              </a:p>
              <a:p>
                <a:r>
                  <a:rPr lang="zh-CN" altLang="en-US" sz="1600" dirty="0"/>
                  <a:t>（</a:t>
                </a:r>
                <a:r>
                  <a:rPr lang="en-US" altLang="zh-CN" sz="1600" dirty="0"/>
                  <a:t>6</a:t>
                </a:r>
                <a:r>
                  <a:rPr lang="zh-CN" altLang="en-US" sz="1600" dirty="0"/>
                  <a:t>）将</a:t>
                </a:r>
                <a:r>
                  <a:rPr lang="en-US" altLang="zh-CN" sz="1600" dirty="0"/>
                  <a:t>I’</a:t>
                </a:r>
                <a:r>
                  <a:rPr lang="zh-CN" altLang="en-US" sz="1600" dirty="0"/>
                  <a:t>保存为图像，秘密信息嵌入完毕 </a:t>
                </a:r>
              </a:p>
              <a:p>
                <a:r>
                  <a:rPr lang="zh-CN" altLang="en-US" sz="1600" dirty="0" smtClean="0"/>
                  <a:t>提取：</a:t>
                </a:r>
                <a:endParaRPr lang="zh-CN" altLang="en-US" sz="1600" dirty="0"/>
              </a:p>
              <a:p>
                <a:r>
                  <a:rPr lang="zh-CN" altLang="en-US" sz="1600" dirty="0"/>
                  <a:t>（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）读入已嵌入秘密信息的图像</a:t>
                </a:r>
                <a:r>
                  <a:rPr lang="en-US" altLang="zh-CN" sz="1600" dirty="0"/>
                  <a:t>I’</a:t>
                </a:r>
              </a:p>
              <a:p>
                <a:r>
                  <a:rPr lang="zh-CN" altLang="en-US" sz="1600" dirty="0"/>
                  <a:t>（</a:t>
                </a:r>
                <a:r>
                  <a:rPr lang="en-US" altLang="zh-CN" sz="1600" dirty="0"/>
                  <a:t>2</a:t>
                </a:r>
                <a:r>
                  <a:rPr lang="zh-CN" altLang="en-US" sz="1600" dirty="0"/>
                  <a:t>）用同样的种子密钥</a:t>
                </a:r>
                <a:r>
                  <a:rPr lang="en-US" altLang="zh-CN" sz="1600" dirty="0"/>
                  <a:t>n</a:t>
                </a:r>
                <a:r>
                  <a:rPr lang="zh-CN" altLang="en-US" sz="1600" dirty="0"/>
                  <a:t>产生一个伪随机索引序列             </a:t>
                </a:r>
              </a:p>
              <a:p>
                <a:r>
                  <a:rPr lang="zh-CN" altLang="en-US" sz="1600" dirty="0"/>
                  <a:t>（</a:t>
                </a:r>
                <a:r>
                  <a:rPr lang="en-US" altLang="zh-CN" sz="1600" dirty="0"/>
                  <a:t>3</a:t>
                </a:r>
                <a:r>
                  <a:rPr lang="zh-CN" altLang="en-US" sz="1600" dirty="0"/>
                  <a:t>）依次遍历伪随机索引序列，将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600" dirty="0"/>
                  <a:t>位置的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 err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altLang="zh-CN" sz="1600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的最低比特位读取出，赋值给</a:t>
                </a:r>
                <a:r>
                  <a:rPr lang="en-US" altLang="zh-CN" sz="1600" dirty="0"/>
                  <a:t>m(k)</a:t>
                </a:r>
              </a:p>
              <a:p>
                <a:r>
                  <a:rPr lang="zh-CN" altLang="en-US" sz="1600" dirty="0"/>
                  <a:t>（</a:t>
                </a:r>
                <a:r>
                  <a:rPr lang="en-US" altLang="zh-CN" sz="1600" dirty="0"/>
                  <a:t>4</a:t>
                </a:r>
                <a:r>
                  <a:rPr lang="zh-CN" altLang="en-US" sz="1600" dirty="0"/>
                  <a:t>）将</a:t>
                </a:r>
                <a:r>
                  <a:rPr lang="en-US" altLang="zh-CN" sz="1600" dirty="0"/>
                  <a:t>m</a:t>
                </a:r>
                <a:r>
                  <a:rPr lang="zh-CN" altLang="en-US" sz="1600" dirty="0"/>
                  <a:t>转换为字符串，即为秘密信息。</a:t>
                </a:r>
              </a:p>
              <a:p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6" t="-1000" b="-5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fld id="{6F83C59E-A256-40B9-B415-6031A5C88378}" type="slidenum">
              <a:rPr lang="en-US" altLang="zh-CN" smtClean="0"/>
              <a:t>2</a:t>
            </a:fld>
            <a:r>
              <a:rPr lang="zh-CN" altLang="en-US" smtClean="0"/>
              <a:t>页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7704" y="2132856"/>
            <a:ext cx="113713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07704" y="2178574"/>
            <a:ext cx="121423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fd3dc7c-8c6c-461c-9bf5-1b64d559cce2"/>
  <p:tag name="COMMONDATA" val="eyJoZGlkIjoiMjkwY2ZjNzVmMTlkNmQyYWRlYTVjMmNkMmE3MWRkMGEifQ==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690</TotalTime>
  <Words>91</Words>
  <Application>Microsoft Office PowerPoint</Application>
  <PresentationFormat>全屏显示(4:3)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华文隶书</vt:lpstr>
      <vt:lpstr>宋体</vt:lpstr>
      <vt:lpstr>Arial</vt:lpstr>
      <vt:lpstr>Cambria Math</vt:lpstr>
      <vt:lpstr>Verdana</vt:lpstr>
      <vt:lpstr>Wingdings</vt:lpstr>
      <vt:lpstr>Profile</vt:lpstr>
      <vt:lpstr>PowerPoint 演示文稿</vt:lpstr>
      <vt:lpstr>随堂测验-第七周</vt:lpstr>
    </vt:vector>
  </TitlesOfParts>
  <Company>NICE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Yang Zhen</cp:lastModifiedBy>
  <cp:revision>1918</cp:revision>
  <dcterms:created xsi:type="dcterms:W3CDTF">2004-03-02T12:35:00Z</dcterms:created>
  <dcterms:modified xsi:type="dcterms:W3CDTF">2024-04-09T11:20:55Z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E00EBE760FA946ABA2D3504174615B79</vt:lpwstr>
  </property>
</Properties>
</file>