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1052" r:id="rId2"/>
    <p:sldId id="1130" r:id="rId3"/>
    <p:sldId id="1131" r:id="rId4"/>
  </p:sldIdLst>
  <p:sldSz cx="9144000" cy="6858000" type="screen4x3"/>
  <p:notesSz cx="6858000" cy="9144000"/>
  <p:custDataLst>
    <p:tags r:id="rId7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健君" initials="G" lastIdx="1" clrIdx="0"/>
  <p:cmAuthor id="1" name="gis" initials="g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FF7"/>
    <a:srgbClr val="095BFF"/>
    <a:srgbClr val="CC99FF"/>
    <a:srgbClr val="FFCCFF"/>
    <a:srgbClr val="CCECFF"/>
    <a:srgbClr val="FF9900"/>
    <a:srgbClr val="663300"/>
    <a:srgbClr val="33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6" autoAdjust="0"/>
    <p:restoredTop sz="76696" autoAdjust="0"/>
  </p:normalViewPr>
  <p:slideViewPr>
    <p:cSldViewPr showGuides="1">
      <p:cViewPr varScale="1">
        <p:scale>
          <a:sx n="71" d="100"/>
          <a:sy n="71" d="100"/>
        </p:scale>
        <p:origin x="48" y="712"/>
      </p:cViewPr>
      <p:guideLst>
        <p:guide orient="horz" pos="2184"/>
        <p:guide pos="287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146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2024/5/7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1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1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1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40E3571-B9F4-4991-83A1-4443C89AFA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5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3AA6D5-0A92-40B2-81ED-4CC5B6A63C60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9875" y="271145"/>
            <a:ext cx="3136900" cy="8178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1"/>
            <a:ext cx="8001000" cy="891952"/>
          </a:xfrm>
        </p:spPr>
        <p:txBody>
          <a:bodyPr/>
          <a:lstStyle>
            <a:lvl1pPr>
              <a:defRPr>
                <a:latin typeface="+mj-lt"/>
                <a:ea typeface="华文隶书" panose="020108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81750"/>
            <a:ext cx="19812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81750"/>
            <a:ext cx="28956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81750"/>
            <a:ext cx="1981200" cy="3397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第</a:t>
            </a:r>
            <a:fld id="{6F83C59E-A256-40B9-B415-6031A5C88378}" type="slidenum">
              <a:rPr lang="en-US" altLang="zh-CN"/>
              <a:t>‹#›</a:t>
            </a:fld>
            <a:r>
              <a:rPr lang="zh-CN" altLang="en-US"/>
              <a:t>页</a:t>
            </a:r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E22ED0-4C6D-4061-83ED-8FD2D75EEC2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CD9A-EA24-4C71-87E4-4A3B25415C5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752600"/>
            <a:ext cx="8001000" cy="426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11188" y="1196975"/>
            <a:ext cx="7958137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99689 h 1000"/>
              <a:gd name="T6" fmla="*/ 0 w 1000"/>
              <a:gd name="T7" fmla="*/ 1314299689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11188" y="6308725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5536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 b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5536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 b="0"/>
            </a:lvl1pPr>
          </a:lstStyle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5536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/>
            </a:lvl1pPr>
          </a:lstStyle>
          <a:p>
            <a:pPr>
              <a:defRPr/>
            </a:pPr>
            <a:fld id="{DC1E853C-520B-44FC-82EB-3747A8EC61D5}" type="slidenum">
              <a:rPr lang="en-US" altLang="zh-CN"/>
              <a:t>‹#›</a:t>
            </a:fld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979410" y="5875655"/>
            <a:ext cx="769620" cy="75819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anose="020B0604030504040204" pitchFamily="34" charset="0"/>
          <a:ea typeface="宋体" panose="02010600030101010101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60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4180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4230" indent="-398780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4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6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8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3030" indent="-398780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566738" y="1484783"/>
            <a:ext cx="8001000" cy="4670863"/>
          </a:xfrm>
        </p:spPr>
        <p:txBody>
          <a:bodyPr>
            <a:normAutofit/>
          </a:bodyPr>
          <a:lstStyle/>
          <a:p>
            <a:pPr lvl="0"/>
            <a:r>
              <a:rPr lang="zh-CN" altLang="en-US" sz="2000" dirty="0" smtClean="0"/>
              <a:t>综合</a:t>
            </a:r>
            <a:r>
              <a:rPr lang="zh-CN" altLang="en-US" sz="2000" dirty="0"/>
              <a:t>分析题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lvl="0"/>
            <a:r>
              <a:rPr lang="zh-CN" altLang="en-US" sz="2000" dirty="0" smtClean="0"/>
              <a:t>随着</a:t>
            </a:r>
            <a:r>
              <a:rPr lang="en-US" altLang="zh-CN" sz="2000" dirty="0"/>
              <a:t>AI</a:t>
            </a:r>
            <a:r>
              <a:rPr lang="zh-CN" altLang="en-US" sz="2000" dirty="0"/>
              <a:t>生成式内容的快速发展，互联网上充斥着大量的虚假内容，其中换脸视频负面影响最大、最难检测。请运用所学知识分析</a:t>
            </a:r>
            <a:r>
              <a:rPr lang="en-US" altLang="zh-CN" sz="2000" dirty="0" err="1"/>
              <a:t>DeepFake</a:t>
            </a:r>
            <a:r>
              <a:rPr lang="zh-CN" altLang="en-US" sz="2000" dirty="0"/>
              <a:t>和</a:t>
            </a:r>
            <a:r>
              <a:rPr lang="en-US" altLang="zh-CN" sz="2000" dirty="0" err="1"/>
              <a:t>Face2Face</a:t>
            </a:r>
            <a:r>
              <a:rPr lang="zh-CN" altLang="en-US" sz="2000" dirty="0"/>
              <a:t>两种视频换脸技术基本原理。给出换脸检测算法设计思路和至少</a:t>
            </a:r>
            <a:r>
              <a:rPr lang="en-US" altLang="zh-CN" sz="2000" dirty="0"/>
              <a:t>4</a:t>
            </a:r>
            <a:r>
              <a:rPr lang="zh-CN" altLang="en-US" sz="2000" dirty="0"/>
              <a:t>种常用的换脸检测特征。</a:t>
            </a:r>
            <a:endParaRPr lang="en-US" altLang="zh-CN" sz="2000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03448" y="-99392"/>
            <a:ext cx="8001000" cy="1305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华文隶书" panose="02010800040101010101" pitchFamily="2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 kern="0" dirty="0" smtClean="0">
                <a:ea typeface="宋体" panose="02010600030101010101" pitchFamily="2" charset="-122"/>
              </a:rPr>
              <a:t>随堂测验</a:t>
            </a:r>
            <a:r>
              <a:rPr lang="en-US" altLang="zh-CN" b="1" kern="0" dirty="0" smtClean="0">
                <a:ea typeface="宋体" panose="02010600030101010101" pitchFamily="2" charset="-122"/>
              </a:rPr>
              <a:t>-</a:t>
            </a:r>
            <a:r>
              <a:rPr lang="zh-CN" altLang="en-US" b="1" kern="0" dirty="0" smtClean="0">
                <a:ea typeface="宋体" panose="02010600030101010101" pitchFamily="2" charset="-122"/>
              </a:rPr>
              <a:t>第十一周</a:t>
            </a:r>
            <a:endParaRPr lang="zh-CN" altLang="en-US" b="1" kern="0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1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随堂测验</a:t>
            </a:r>
            <a:r>
              <a:rPr lang="en-US" altLang="zh-CN" b="1" dirty="0">
                <a:ea typeface="宋体" panose="02010600030101010101" pitchFamily="2" charset="-122"/>
              </a:rPr>
              <a:t>-</a:t>
            </a:r>
            <a:r>
              <a:rPr lang="zh-CN" altLang="en-US" b="1" dirty="0" smtClean="0">
                <a:ea typeface="宋体" panose="02010600030101010101" pitchFamily="2" charset="-122"/>
              </a:rPr>
              <a:t>第十一周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答：</a:t>
            </a:r>
            <a:endParaRPr lang="en-US" altLang="zh-CN" sz="2000" dirty="0" smtClean="0"/>
          </a:p>
          <a:p>
            <a:r>
              <a:rPr lang="zh-CN" altLang="en-US" sz="2000" dirty="0"/>
              <a:t>视频换脸技术</a:t>
            </a:r>
            <a:r>
              <a:rPr lang="zh-CN" altLang="en-US" sz="2000" dirty="0" smtClean="0"/>
              <a:t>基本原理</a:t>
            </a:r>
            <a:endParaRPr lang="zh-CN" altLang="en-US" sz="2000" dirty="0"/>
          </a:p>
          <a:p>
            <a:r>
              <a:rPr lang="en-US" altLang="zh-CN" sz="2000" dirty="0" err="1"/>
              <a:t>DeepFake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用监督学习训练一个神经网络将张三扭曲处理过的脸还原成原始脸，并且期望这个网络具备将任意人脸还原成张三的脸的</a:t>
            </a:r>
            <a:r>
              <a:rPr lang="zh-CN" altLang="en-US" sz="2000" dirty="0" smtClean="0"/>
              <a:t>能力。</a:t>
            </a:r>
            <a:endParaRPr lang="zh-CN" altLang="en-US" sz="2000" dirty="0"/>
          </a:p>
          <a:p>
            <a:r>
              <a:rPr lang="zh-CN" altLang="en-US" sz="2000" dirty="0"/>
              <a:t>即</a:t>
            </a:r>
            <a:r>
              <a:rPr lang="en-US" altLang="zh-CN" sz="2000" dirty="0"/>
              <a:t>A</a:t>
            </a:r>
            <a:r>
              <a:rPr lang="zh-CN" altLang="en-US" sz="2000" dirty="0"/>
              <a:t>替换</a:t>
            </a:r>
            <a:r>
              <a:rPr lang="en-US" altLang="zh-CN" sz="2000" dirty="0"/>
              <a:t>B</a:t>
            </a:r>
            <a:r>
              <a:rPr lang="zh-CN" altLang="en-US" sz="2000" dirty="0"/>
              <a:t>（视频篡改</a:t>
            </a:r>
            <a:r>
              <a:rPr lang="zh-CN" altLang="en-US" sz="2000" dirty="0" smtClean="0"/>
              <a:t>）：</a:t>
            </a:r>
            <a:r>
              <a:rPr lang="zh-CN" altLang="en-US" sz="2000" dirty="0"/>
              <a:t>用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的数据进行网络结构</a:t>
            </a:r>
            <a:r>
              <a:rPr lang="zh-CN" altLang="en-US" sz="2000" dirty="0" smtClean="0"/>
              <a:t>训练，</a:t>
            </a:r>
            <a:r>
              <a:rPr lang="zh-CN" altLang="en-US" sz="2000" dirty="0"/>
              <a:t>使得网络能够将含有</a:t>
            </a:r>
            <a:r>
              <a:rPr lang="en-US" altLang="zh-CN" sz="2000" dirty="0"/>
              <a:t>A</a:t>
            </a:r>
            <a:r>
              <a:rPr lang="zh-CN" altLang="en-US" sz="2000" dirty="0"/>
              <a:t>的面部视频替换成为</a:t>
            </a:r>
            <a:r>
              <a:rPr lang="en-US" altLang="zh-CN" sz="2000" dirty="0"/>
              <a:t>B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视频。</a:t>
            </a:r>
            <a:endParaRPr lang="zh-CN" altLang="en-US" sz="2000" dirty="0"/>
          </a:p>
          <a:p>
            <a:r>
              <a:rPr lang="en-US" altLang="zh-CN" sz="2000" dirty="0" err="1"/>
              <a:t>Face2Face</a:t>
            </a:r>
            <a:r>
              <a:rPr lang="zh-CN" altLang="en-US" sz="2000" dirty="0"/>
              <a:t>：</a:t>
            </a:r>
          </a:p>
          <a:p>
            <a:r>
              <a:rPr lang="zh-CN" altLang="en-US" sz="2000" dirty="0"/>
              <a:t>重点在于将目标视频的唇部进行识别，而后依据摄像头捕获的发音情况进行唇部篡改，然后配合音频合成伪装实现对目标视频的恶意修改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/>
              <a:t>即将</a:t>
            </a:r>
            <a:r>
              <a:rPr lang="en-US" altLang="zh-CN" sz="2000" dirty="0"/>
              <a:t>A</a:t>
            </a:r>
            <a:r>
              <a:rPr lang="zh-CN" altLang="en-US" sz="2000" dirty="0"/>
              <a:t>的口型和动作替换为</a:t>
            </a:r>
            <a:r>
              <a:rPr lang="en-US" altLang="zh-CN" sz="2000" dirty="0"/>
              <a:t>B</a:t>
            </a:r>
            <a:r>
              <a:rPr lang="zh-CN" altLang="en-US" sz="2000" dirty="0"/>
              <a:t>的（对口型</a:t>
            </a:r>
            <a:r>
              <a:rPr lang="zh-CN" altLang="en-US" sz="2000" dirty="0" smtClean="0"/>
              <a:t>）：</a:t>
            </a:r>
            <a:r>
              <a:rPr lang="zh-CN" altLang="en-US" sz="2000" dirty="0"/>
              <a:t>用</a:t>
            </a:r>
            <a:r>
              <a:rPr lang="en-US" altLang="zh-CN" sz="2000" dirty="0"/>
              <a:t>A</a:t>
            </a:r>
            <a:r>
              <a:rPr lang="zh-CN" altLang="en-US" sz="2000" dirty="0"/>
              <a:t>和</a:t>
            </a:r>
            <a:r>
              <a:rPr lang="en-US" altLang="zh-CN" sz="2000" dirty="0"/>
              <a:t>B</a:t>
            </a:r>
            <a:r>
              <a:rPr lang="zh-CN" altLang="en-US" sz="2000" dirty="0"/>
              <a:t>的数据进行网络结构</a:t>
            </a:r>
            <a:r>
              <a:rPr lang="zh-CN" altLang="en-US" sz="2000" dirty="0" smtClean="0"/>
              <a:t>训练，</a:t>
            </a:r>
            <a:r>
              <a:rPr lang="zh-CN" altLang="en-US" sz="2000" dirty="0"/>
              <a:t>使得网络能够依据</a:t>
            </a:r>
            <a:r>
              <a:rPr lang="en-US" altLang="zh-CN" sz="2000" dirty="0"/>
              <a:t>B</a:t>
            </a:r>
            <a:r>
              <a:rPr lang="zh-CN" altLang="en-US" sz="2000" dirty="0"/>
              <a:t>的动作修改</a:t>
            </a:r>
            <a:r>
              <a:rPr lang="en-US" altLang="zh-CN" sz="2000" dirty="0"/>
              <a:t>A</a:t>
            </a:r>
            <a:r>
              <a:rPr lang="zh-CN" altLang="en-US" sz="2000" dirty="0"/>
              <a:t>的面部</a:t>
            </a:r>
            <a:r>
              <a:rPr lang="zh-CN" altLang="en-US" sz="2000" dirty="0" smtClean="0"/>
              <a:t>参数。</a:t>
            </a:r>
            <a:endParaRPr lang="zh-CN" altLang="en-US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2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7704" y="2132856"/>
            <a:ext cx="113713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7704" y="2178574"/>
            <a:ext cx="12142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396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随堂测验</a:t>
            </a:r>
            <a:r>
              <a:rPr lang="en-US" altLang="zh-CN" b="1" dirty="0">
                <a:ea typeface="宋体" panose="02010600030101010101" pitchFamily="2" charset="-122"/>
              </a:rPr>
              <a:t>-</a:t>
            </a:r>
            <a:r>
              <a:rPr lang="zh-CN" altLang="en-US" b="1" dirty="0" smtClean="0">
                <a:ea typeface="宋体" panose="02010600030101010101" pitchFamily="2" charset="-122"/>
              </a:rPr>
              <a:t>第十一周</a:t>
            </a:r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000" dirty="0" smtClean="0"/>
              <a:t>答：</a:t>
            </a:r>
            <a:endParaRPr lang="en-US" altLang="zh-CN" sz="2000" dirty="0" smtClean="0"/>
          </a:p>
          <a:p>
            <a:r>
              <a:rPr lang="zh-CN" altLang="en-US" sz="2000" dirty="0"/>
              <a:t>换脸检测算法</a:t>
            </a:r>
            <a:r>
              <a:rPr lang="zh-CN" altLang="en-US" sz="2000" dirty="0" smtClean="0"/>
              <a:t>思路</a:t>
            </a:r>
            <a:endParaRPr lang="zh-CN" altLang="en-US" sz="2000" dirty="0"/>
          </a:p>
          <a:p>
            <a:r>
              <a:rPr lang="zh-CN" altLang="en-US" sz="2000" dirty="0"/>
              <a:t>设计思路：</a:t>
            </a:r>
          </a:p>
          <a:p>
            <a:r>
              <a:rPr lang="zh-CN" altLang="en-US" sz="2000" dirty="0"/>
              <a:t>基于深度学习模型的卷积等网络结构学习检测特征，利用分类器结构进行分类检测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/>
              <a:t>利用原始视频和换脸视频构建样本集，利用训练样本集训练深度学习模型参数，利用测试样本集验证模型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r>
              <a:rPr lang="zh-CN" altLang="en-US" sz="2000" dirty="0"/>
              <a:t>换脸检测特征：心率、眨眼、五官朝向与脸盘朝向、时间空间维度信息</a:t>
            </a:r>
            <a:r>
              <a:rPr lang="zh-CN" altLang="en-US" sz="2000" dirty="0" smtClean="0"/>
              <a:t>。</a:t>
            </a:r>
            <a:endParaRPr lang="zh-CN" altLang="en-US" sz="2000" dirty="0"/>
          </a:p>
          <a:p>
            <a:endParaRPr lang="en-US" altLang="zh-CN" sz="20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第</a:t>
            </a:r>
            <a:fld id="{6F83C59E-A256-40B9-B415-6031A5C88378}" type="slidenum">
              <a:rPr lang="en-US" altLang="zh-CN" smtClean="0"/>
              <a:t>3</a:t>
            </a:fld>
            <a:r>
              <a:rPr lang="zh-CN" altLang="en-US" smtClean="0"/>
              <a:t>页</a:t>
            </a:r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/>
              <a:t>数字内容安全</a:t>
            </a:r>
            <a:r>
              <a:rPr lang="en-US" altLang="zh-CN" smtClean="0"/>
              <a:t>-2024</a:t>
            </a:r>
            <a:r>
              <a:rPr lang="zh-CN" altLang="en-US" smtClean="0"/>
              <a:t>春</a:t>
            </a:r>
            <a:endParaRPr lang="en-US" altLang="zh-CN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907704" y="2132856"/>
            <a:ext cx="1137137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907704" y="2178574"/>
            <a:ext cx="1214231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876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d3dc7c-8c6c-461c-9bf5-1b64d559cce2"/>
  <p:tag name="COMMONDATA" val="eyJoZGlkIjoiMjkwY2ZjNzVmMTlkNmQyYWRlYTVjMmNkMmE3MWRkMGEifQ=="/>
</p:tagLst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733</TotalTime>
  <Words>338</Words>
  <Application>Microsoft Office PowerPoint</Application>
  <PresentationFormat>全屏显示(4:3)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华文隶书</vt:lpstr>
      <vt:lpstr>宋体</vt:lpstr>
      <vt:lpstr>Arial</vt:lpstr>
      <vt:lpstr>Verdana</vt:lpstr>
      <vt:lpstr>Wingdings</vt:lpstr>
      <vt:lpstr>Profile</vt:lpstr>
      <vt:lpstr>PowerPoint 演示文稿</vt:lpstr>
      <vt:lpstr>随堂测验-第十一周</vt:lpstr>
      <vt:lpstr>随堂测验-第十一周</vt:lpstr>
    </vt:vector>
  </TitlesOfParts>
  <Company>NICE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计算机网络</dc:title>
  <dc:creator>XXR</dc:creator>
  <cp:lastModifiedBy>Yang Zhen</cp:lastModifiedBy>
  <cp:revision>1926</cp:revision>
  <dcterms:created xsi:type="dcterms:W3CDTF">2004-03-02T12:35:00Z</dcterms:created>
  <dcterms:modified xsi:type="dcterms:W3CDTF">2024-05-07T14:05:19Z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E00EBE760FA946ABA2D3504174615B79</vt:lpwstr>
  </property>
</Properties>
</file>