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7" r:id="rId4"/>
    <p:sldId id="257" r:id="rId5"/>
    <p:sldId id="278" r:id="rId6"/>
    <p:sldId id="296" r:id="rId8"/>
    <p:sldId id="264" r:id="rId9"/>
    <p:sldId id="269" r:id="rId10"/>
    <p:sldId id="297" r:id="rId11"/>
    <p:sldId id="265" r:id="rId12"/>
    <p:sldId id="274" r:id="rId13"/>
    <p:sldId id="298" r:id="rId14"/>
    <p:sldId id="300" r:id="rId15"/>
    <p:sldId id="301" r:id="rId16"/>
    <p:sldId id="302" r:id="rId17"/>
    <p:sldId id="268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AA"/>
    <a:srgbClr val="41719C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69CEA-FA1A-4264-9B86-063AC7A24E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480E-5836-402F-BD4F-7992194F3F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D03761-6D99-4FB0-B239-981ED282F5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D03761-6D99-4FB0-B239-981ED282F5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C172-1CE5-4E5A-8249-444686872F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F61C-C845-421B-AD5A-00EA07E3F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34765" y="2561590"/>
            <a:ext cx="9102725" cy="1734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浅析</a:t>
            </a: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RSA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的各种解密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9530" y="48075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汇报人：詹冲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2" name="平行四边形 11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56063" y="470372"/>
            <a:ext cx="358394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低指数广播攻击</a:t>
            </a:r>
            <a:r>
              <a:rPr lang="en-US" altLang="zh-CN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构成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520" y="1236345"/>
            <a:ext cx="10454640" cy="4863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①在 RSA 加密中，密文c的生成公式为：</a:t>
            </a:r>
            <a:endParaRPr lang="zh-CN" altLang="en-US" sz="3600"/>
          </a:p>
          <a:p>
            <a:r>
              <a:rPr lang="zh-CN" altLang="en-US" sz="3600"/>
              <a:t>c</a:t>
            </a:r>
            <a:r>
              <a:rPr lang="en-US" altLang="zh-CN" sz="3600"/>
              <a:t> </a:t>
            </a:r>
            <a:r>
              <a:rPr lang="zh-CN" altLang="en-US" sz="3600"/>
              <a:t>=</a:t>
            </a:r>
            <a:r>
              <a:rPr lang="en-US" altLang="zh-CN" sz="3600"/>
              <a:t> m</a:t>
            </a:r>
            <a:r>
              <a:rPr lang="en-US" altLang="zh-CN" sz="3600" baseline="30000"/>
              <a:t>e </a:t>
            </a:r>
            <a:r>
              <a:rPr lang="zh-CN" altLang="en-US" sz="3600"/>
              <a:t>mod</a:t>
            </a:r>
            <a:r>
              <a:rPr lang="en-US" altLang="zh-CN" sz="3600"/>
              <a:t> </a:t>
            </a:r>
            <a:r>
              <a:rPr lang="zh-CN" altLang="en-US" sz="3600"/>
              <a:t>N</a:t>
            </a:r>
            <a:endParaRPr lang="zh-CN" altLang="en-US" sz="3600"/>
          </a:p>
          <a:p>
            <a:r>
              <a:rPr lang="zh-CN" altLang="en-US" sz="3600"/>
              <a:t>其中，m是明文，e是公钥指数，N是模数。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②当公钥指数e很小（例如，通常选择e=3）</a:t>
            </a:r>
            <a:endParaRPr lang="zh-CN" altLang="en-US" sz="3600"/>
          </a:p>
          <a:p>
            <a:r>
              <a:rPr lang="zh-CN" altLang="en-US" sz="3600"/>
              <a:t>并且同一条消息m被加密并广播给多个接收者</a:t>
            </a:r>
            <a:endParaRPr lang="zh-CN" altLang="en-US" sz="3600"/>
          </a:p>
          <a:p>
            <a:r>
              <a:rPr lang="zh-CN" altLang="en-US" sz="3600"/>
              <a:t>而这些接收者拥有不同的N</a:t>
            </a:r>
            <a:r>
              <a:rPr lang="en-US" altLang="zh-CN" sz="3600" baseline="-25000"/>
              <a:t>1</a:t>
            </a:r>
            <a:r>
              <a:rPr lang="zh-CN" altLang="en-US" sz="3600"/>
              <a:t>,N</a:t>
            </a:r>
            <a:r>
              <a:rPr lang="en-US" altLang="zh-CN" sz="3600" baseline="-25000"/>
              <a:t>2</a:t>
            </a:r>
            <a:r>
              <a:rPr lang="zh-CN" altLang="en-US" sz="3600"/>
              <a:t>,…,N</a:t>
            </a:r>
            <a:r>
              <a:rPr lang="en-US" altLang="zh-CN" sz="3600" baseline="-25000"/>
              <a:t>e</a:t>
            </a:r>
            <a:endParaRPr lang="en-US" altLang="zh-CN" sz="3600" baseline="-25000"/>
          </a:p>
          <a:p>
            <a:endParaRPr lang="en-US" altLang="zh-CN" sz="3600" baseline="-25000"/>
          </a:p>
          <a:p>
            <a:r>
              <a:rPr lang="zh-CN" altLang="en-US" sz="3600"/>
              <a:t>我们就可以通过低指数广播攻击完成明文的破解。</a:t>
            </a:r>
            <a:endParaRPr lang="zh-CN" altLang="en-US" sz="36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2" name="平行四边形 11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56063" y="470372"/>
            <a:ext cx="358394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低指数广播攻击</a:t>
            </a:r>
            <a:r>
              <a:rPr lang="en-US" altLang="zh-CN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求解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480" y="1033145"/>
            <a:ext cx="10454005" cy="5320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①收集不同接收者加密的密文 c</a:t>
            </a:r>
            <a:r>
              <a:rPr lang="en-US" altLang="zh-CN" sz="2800" baseline="-25000"/>
              <a:t>1</a:t>
            </a:r>
            <a:r>
              <a:rPr lang="zh-CN" altLang="en-US" sz="2800"/>
              <a:t>,c</a:t>
            </a:r>
            <a:r>
              <a:rPr lang="en-US" altLang="zh-CN" sz="2800" baseline="-25000"/>
              <a:t>2</a:t>
            </a:r>
            <a:r>
              <a:rPr lang="zh-CN" altLang="en-US" sz="2800"/>
              <a:t>,…,c</a:t>
            </a:r>
            <a:r>
              <a:rPr lang="en-US" altLang="zh-CN" sz="2800" baseline="-25000"/>
              <a:t>e</a:t>
            </a:r>
            <a:r>
              <a:rPr lang="zh-CN" altLang="en-US" sz="2800"/>
              <a:t>及其对应的模N1,N2,…,Ne。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②由于 ci=m</a:t>
            </a:r>
            <a:r>
              <a:rPr lang="en-US" altLang="zh-CN" sz="2800" baseline="30000"/>
              <a:t>e </a:t>
            </a:r>
            <a:r>
              <a:rPr lang="zh-CN" altLang="en-US" sz="2800"/>
              <a:t>mod  N，我们可以得到以下方程组： </a:t>
            </a:r>
            <a:endParaRPr lang="zh-CN" altLang="en-US" sz="2800"/>
          </a:p>
          <a:p>
            <a:pPr algn="ctr"/>
            <a:r>
              <a:rPr lang="zh-CN" altLang="en-US" sz="2800"/>
              <a:t>c</a:t>
            </a:r>
            <a:r>
              <a:rPr lang="en-US" altLang="zh-CN" sz="2800" baseline="-25000"/>
              <a:t>1</a:t>
            </a:r>
            <a:r>
              <a:rPr lang="en-US" altLang="zh-CN" sz="2800"/>
              <a:t> </a:t>
            </a:r>
            <a:r>
              <a:rPr lang="zh-CN" altLang="en-US" sz="2800"/>
              <a:t>=</a:t>
            </a:r>
            <a:r>
              <a:rPr lang="en-US" altLang="zh-CN" sz="2800"/>
              <a:t>m</a:t>
            </a:r>
            <a:r>
              <a:rPr lang="en-US" altLang="zh-CN" sz="2800" baseline="30000"/>
              <a:t>e</a:t>
            </a:r>
            <a:r>
              <a:rPr lang="zh-CN" altLang="en-US" sz="2800"/>
              <a:t>mod  N</a:t>
            </a:r>
            <a:r>
              <a:rPr lang="en-US" altLang="zh-CN" sz="2800" baseline="-25000"/>
              <a:t>1</a:t>
            </a:r>
            <a:endParaRPr lang="zh-CN" altLang="en-US" sz="2800"/>
          </a:p>
          <a:p>
            <a:pPr algn="ctr"/>
            <a:r>
              <a:rPr lang="zh-CN" altLang="en-US" sz="2800"/>
              <a:t>c</a:t>
            </a:r>
            <a:r>
              <a:rPr lang="en-US" altLang="zh-CN" sz="2800" baseline="-25000"/>
              <a:t>2</a:t>
            </a:r>
            <a:r>
              <a:rPr lang="en-US" altLang="zh-CN" sz="2800"/>
              <a:t> </a:t>
            </a:r>
            <a:r>
              <a:rPr lang="zh-CN" altLang="en-US" sz="2800"/>
              <a:t>=</a:t>
            </a:r>
            <a:r>
              <a:rPr lang="en-US" altLang="zh-CN" sz="2800">
                <a:sym typeface="+mn-ea"/>
              </a:rPr>
              <a:t>m</a:t>
            </a:r>
            <a:r>
              <a:rPr lang="en-US" altLang="zh-CN" sz="2800" baseline="30000">
                <a:sym typeface="+mn-ea"/>
              </a:rPr>
              <a:t>e</a:t>
            </a:r>
            <a:r>
              <a:rPr lang="zh-CN" altLang="en-US" sz="2800"/>
              <a:t>mod  N</a:t>
            </a:r>
            <a:r>
              <a:rPr lang="en-US" altLang="zh-CN" sz="2800" baseline="-25000"/>
              <a:t>2</a:t>
            </a:r>
            <a:endParaRPr lang="zh-CN" altLang="en-US" sz="2800"/>
          </a:p>
          <a:p>
            <a:pPr algn="ctr"/>
            <a:r>
              <a:rPr lang="zh-CN" altLang="en-US" sz="2800"/>
              <a:t>… </a:t>
            </a:r>
            <a:endParaRPr lang="zh-CN" altLang="en-US" sz="2800"/>
          </a:p>
          <a:p>
            <a:pPr algn="ctr"/>
            <a:r>
              <a:rPr lang="zh-CN" altLang="en-US" sz="2800"/>
              <a:t>c</a:t>
            </a:r>
            <a:r>
              <a:rPr lang="en-US" altLang="zh-CN" sz="2800" baseline="-25000"/>
              <a:t>e</a:t>
            </a:r>
            <a:r>
              <a:rPr lang="en-US" altLang="zh-CN" sz="2800"/>
              <a:t> </a:t>
            </a:r>
            <a:r>
              <a:rPr lang="zh-CN" altLang="en-US" sz="2800"/>
              <a:t>=</a:t>
            </a:r>
            <a:r>
              <a:rPr lang="en-US" altLang="zh-CN" sz="2800">
                <a:sym typeface="+mn-ea"/>
              </a:rPr>
              <a:t>m</a:t>
            </a:r>
            <a:r>
              <a:rPr lang="en-US" altLang="zh-CN" sz="2800" baseline="30000">
                <a:sym typeface="+mn-ea"/>
              </a:rPr>
              <a:t>e</a:t>
            </a:r>
            <a:r>
              <a:rPr lang="zh-CN" altLang="en-US" sz="2800"/>
              <a:t>mod  N</a:t>
            </a:r>
            <a:r>
              <a:rPr lang="en-US" altLang="zh-CN" sz="2800" baseline="-25000"/>
              <a:t>e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③利用中国剩余定理（CRT）将这些方程合并成一个模N1×N2×⋯×Ne的方程。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④解出m</a:t>
            </a:r>
            <a:r>
              <a:rPr lang="zh-CN" altLang="en-US" sz="2800" baseline="30000"/>
              <a:t>e</a:t>
            </a:r>
            <a:r>
              <a:rPr lang="zh-CN" altLang="en-US" sz="2800"/>
              <a:t>，然后对其开e次方根，恢复明文m。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多素数分解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2" name="平行四边形 11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60863" y="470372"/>
            <a:ext cx="297434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多素数分解</a:t>
            </a:r>
            <a:r>
              <a:rPr lang="en-US" altLang="zh-CN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构成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520" y="1236345"/>
            <a:ext cx="10454640" cy="4863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3600"/>
          </a:p>
          <a:p>
            <a:r>
              <a:rPr lang="zh-CN" altLang="en-US" sz="3600"/>
              <a:t>传统的 RSA 使用两个大素数p和q生成模数N。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而多素数RSA则使用多个素数（例如 </a:t>
            </a:r>
            <a:r>
              <a:rPr lang="en-US" altLang="zh-CN" sz="3600"/>
              <a:t>p</a:t>
            </a:r>
            <a:r>
              <a:rPr lang="en-US" altLang="zh-CN" sz="3600" baseline="-25000"/>
              <a:t>1</a:t>
            </a:r>
            <a:r>
              <a:rPr lang="zh-CN" altLang="en-US" sz="3600"/>
              <a:t>,p</a:t>
            </a:r>
            <a:r>
              <a:rPr lang="en-US" altLang="zh-CN" sz="3600" baseline="-25000"/>
              <a:t>2</a:t>
            </a:r>
            <a:r>
              <a:rPr lang="zh-CN" altLang="en-US" sz="3600"/>
              <a:t>,…,p</a:t>
            </a:r>
            <a:r>
              <a:rPr lang="en-US" altLang="zh-CN" sz="3600" baseline="-25000"/>
              <a:t>r</a:t>
            </a:r>
            <a:r>
              <a:rPr lang="zh-CN" altLang="en-US" sz="3600"/>
              <a:t>）生成更大的模数N。</a:t>
            </a:r>
            <a:endParaRPr lang="zh-CN" altLang="en-US" sz="360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2" name="平行四边形 11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60863" y="470372"/>
            <a:ext cx="297434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多素数分解</a:t>
            </a:r>
            <a:r>
              <a:rPr lang="en-US" altLang="zh-CN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——</a:t>
            </a:r>
            <a:r>
              <a:rPr lang="zh-CN" altLang="en-US" sz="240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求解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520" y="1236345"/>
            <a:ext cx="11393805" cy="5347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①将</a:t>
            </a:r>
            <a:r>
              <a:rPr lang="en-US" altLang="zh-CN" sz="3200"/>
              <a:t>n</a:t>
            </a:r>
            <a:r>
              <a:rPr lang="zh-CN" altLang="en-US" sz="3200"/>
              <a:t>通过一些手段的分解成几个素数的乘积</a:t>
            </a:r>
            <a:endParaRPr lang="zh-CN" altLang="en-US" sz="3200"/>
          </a:p>
          <a:p>
            <a:r>
              <a:rPr lang="zh-CN" altLang="en-US" sz="3200"/>
              <a:t>（这里推荐使用factordb.co</a:t>
            </a:r>
            <a:r>
              <a:rPr lang="en-US" altLang="zh-CN" sz="3200"/>
              <a:t>m</a:t>
            </a:r>
            <a:r>
              <a:rPr lang="zh-CN" altLang="en-US" sz="3200"/>
              <a:t>这个网站或者</a:t>
            </a:r>
            <a:r>
              <a:rPr lang="en-US" altLang="zh-CN" sz="3200"/>
              <a:t>yafu</a:t>
            </a:r>
            <a:r>
              <a:rPr lang="zh-CN" altLang="en-US" sz="3200"/>
              <a:t>这个工具）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②求出欧拉函数，两个素数时欧拉函数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 </a:t>
            </a:r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ϕ(n)=(p−1)×(q−1)，相应的，多个素数时，欧拉函数就是每个素数减一再乘起来</a:t>
            </a:r>
            <a:endParaRPr lang="zh-CN" altLang="en-US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  <a:p>
            <a:endParaRPr lang="zh-CN" altLang="en-US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③得到欧拉函数，就可以通过欧拉函数求出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e</a:t>
            </a:r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的逆元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d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  <a:p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  <a:p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④明文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m</a:t>
            </a:r>
            <a:r>
              <a:rPr lang="zh-CN" altLang="en-US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就等于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c</a:t>
            </a:r>
            <a:r>
              <a:rPr lang="en-US" altLang="zh-CN" sz="320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d 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mod n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  <a:p>
            <a:endParaRPr lang="zh-CN" altLang="en-US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2764" y="2495830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1"/>
            </p:custDataLst>
          </p:nvPr>
        </p:nvSpPr>
        <p:spPr>
          <a:xfrm>
            <a:off x="394912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3244427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6093023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078604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389849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4229617" y="334676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6031595" y="3963202"/>
            <a:ext cx="2849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低指数广播攻击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73138" y="3963201"/>
            <a:ext cx="224218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rsa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简单介绍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>
            <p:custDataLst>
              <p:tags r:id="rId9"/>
            </p:custDataLst>
          </p:nvPr>
        </p:nvSpPr>
        <p:spPr>
          <a:xfrm>
            <a:off x="3690178" y="3963201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共模攻击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5120" y="850982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PA_文本框 2"/>
          <p:cNvSpPr txBox="1"/>
          <p:nvPr>
            <p:custDataLst>
              <p:tags r:id="rId10"/>
            </p:custDataLst>
          </p:nvPr>
        </p:nvSpPr>
        <p:spPr>
          <a:xfrm>
            <a:off x="4985885" y="1369614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11"/>
            </p:custDataLst>
          </p:nvPr>
        </p:nvSpPr>
        <p:spPr>
          <a:xfrm>
            <a:off x="9070538" y="2870804"/>
            <a:ext cx="2598632" cy="2598630"/>
          </a:xfrm>
          <a:prstGeom prst="ellipse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10059152" y="3346761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9390110" y="3963202"/>
            <a:ext cx="2087880" cy="55308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多素数分解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9036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rsa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简单介绍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18945" y="1270"/>
            <a:ext cx="10473690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quotation-marks_897"/>
          <p:cNvSpPr>
            <a:spLocks noChangeAspect="1"/>
          </p:cNvSpPr>
          <p:nvPr/>
        </p:nvSpPr>
        <p:spPr bwMode="auto">
          <a:xfrm>
            <a:off x="257495" y="426546"/>
            <a:ext cx="1252444" cy="1073022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</p:sp>
      <p:cxnSp>
        <p:nvCxnSpPr>
          <p:cNvPr id="12" name="直接连接符 11"/>
          <p:cNvCxnSpPr>
            <a:stCxn id="13" idx="4"/>
          </p:cNvCxnSpPr>
          <p:nvPr/>
        </p:nvCxnSpPr>
        <p:spPr>
          <a:xfrm>
            <a:off x="2704163" y="1593876"/>
            <a:ext cx="39370" cy="3671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585841" y="1356809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2025" y="344170"/>
            <a:ext cx="2915920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一、密钥生成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61335" y="1032510"/>
            <a:ext cx="8957945" cy="661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①选择两个大素数 p 和 q，并计算它们的乘积 n=p×q。这个n将用于公钥和私钥。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②计算 ϕ(n)=(p−1)×(q−1)这是</a:t>
            </a:r>
            <a:r>
              <a:rPr lang="en-US" altLang="zh-CN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n</a:t>
            </a: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的欧拉函数。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③选择一个整数e（通常选择较小的质数，如 65537），它与 ϕ(n)互质（即它们的最大公约数为 1）。这个e就是公钥的指数。</a:t>
            </a:r>
            <a:endParaRPr lang="zh-CN" altLang="en-US" sz="28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④计算 d，使得 e×d≡1(modϕ(n))。这个d就是私钥的指数。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⑤公钥为 (n,e)，私钥为 (n,d)。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85841" y="3155976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633466" y="5171043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98625" y="1270"/>
            <a:ext cx="10473690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quotation-marks_897"/>
          <p:cNvSpPr>
            <a:spLocks noChangeAspect="1"/>
          </p:cNvSpPr>
          <p:nvPr/>
        </p:nvSpPr>
        <p:spPr bwMode="auto">
          <a:xfrm>
            <a:off x="257495" y="426546"/>
            <a:ext cx="1252444" cy="1073022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</p:sp>
      <p:cxnSp>
        <p:nvCxnSpPr>
          <p:cNvPr id="12" name="直接连接符 11"/>
          <p:cNvCxnSpPr>
            <a:stCxn id="13" idx="4"/>
          </p:cNvCxnSpPr>
          <p:nvPr/>
        </p:nvCxnSpPr>
        <p:spPr>
          <a:xfrm>
            <a:off x="2704163" y="1593876"/>
            <a:ext cx="39370" cy="3671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585841" y="1356809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85841" y="3155976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633466" y="5171043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29940" y="525145"/>
            <a:ext cx="1962785" cy="65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二、加密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0" y="1274445"/>
            <a:ext cx="8954135" cy="211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①将消息M转换为数字表示</a:t>
            </a:r>
            <a:r>
              <a:rPr lang="en-US" altLang="zh-CN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</a:t>
            </a: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，其中 0≤m&lt;</a:t>
            </a:r>
            <a:r>
              <a:rPr lang="en-US" altLang="zh-CN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n</a:t>
            </a: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②使用公钥(n,e)进行加密：计算 c=</a:t>
            </a:r>
            <a:r>
              <a:rPr lang="en-US" altLang="zh-CN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</a:t>
            </a:r>
            <a:r>
              <a:rPr lang="en-US" altLang="zh-CN" sz="280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</a:t>
            </a: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mod  n，其中c是密文。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29940" y="3595370"/>
            <a:ext cx="2332355" cy="72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三、解密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29940" y="4519930"/>
            <a:ext cx="8715375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使用私钥(n,d)进行解密：计算m=c</a:t>
            </a:r>
            <a:r>
              <a:rPr lang="en-US" altLang="zh-CN" sz="280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d</a:t>
            </a: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mod  n，恢复原始消息 m。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共模攻击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26695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共模攻击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——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5680" y="1508760"/>
            <a:ext cx="9855200" cy="428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假设有两个RSA公钥加密系统，它们的模数N相同，但公钥指数不同，分别为e1和e2，且这两个指数互质：</a:t>
            </a:r>
            <a:endParaRPr lang="zh-CN" altLang="en-US" sz="3200"/>
          </a:p>
          <a:p>
            <a:r>
              <a:rPr lang="zh-CN" altLang="en-US" sz="3200"/>
              <a:t>系统 1: 公钥(N,e1)，加密的密文c1。</a:t>
            </a:r>
            <a:endParaRPr lang="zh-CN" altLang="en-US" sz="3200"/>
          </a:p>
          <a:p>
            <a:r>
              <a:rPr lang="zh-CN" altLang="en-US" sz="3200"/>
              <a:t>系统 2: 公钥(N,e2)，加密的密文c2。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若同一条明文m被加密为两个密文c1和c2，即：</a:t>
            </a:r>
            <a:endParaRPr lang="zh-CN" altLang="en-US" sz="3200"/>
          </a:p>
          <a:p>
            <a:r>
              <a:rPr lang="zh-CN" altLang="en-US" sz="3200"/>
              <a:t>c1=</a:t>
            </a:r>
            <a:r>
              <a:rPr lang="en-US" altLang="zh-CN" sz="3200"/>
              <a:t>m</a:t>
            </a:r>
            <a:r>
              <a:rPr lang="en-US" altLang="zh-CN" sz="3200" baseline="30000"/>
              <a:t>e1</a:t>
            </a:r>
            <a:r>
              <a:rPr lang="zh-CN" altLang="en-US" sz="3200"/>
              <a:t>mod  N</a:t>
            </a:r>
            <a:endParaRPr lang="zh-CN" altLang="en-US" sz="3200"/>
          </a:p>
          <a:p>
            <a:r>
              <a:rPr lang="zh-CN" altLang="en-US" sz="3200"/>
              <a:t>c2=m</a:t>
            </a:r>
            <a:r>
              <a:rPr lang="en-US" altLang="zh-CN" sz="3200" baseline="30000"/>
              <a:t>e2</a:t>
            </a:r>
            <a:r>
              <a:rPr lang="zh-CN" altLang="en-US" sz="3200"/>
              <a:t>mod  N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26695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共模攻击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——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求解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555" y="1203960"/>
            <a:ext cx="10037445" cy="5167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ym typeface="+mn-ea"/>
              </a:rPr>
              <a:t>我们可以利用贝祖定理来解出明文m。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通过扩展的欧几里得算法，我们可以找到这对整数x和y。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有了这些系数，我们可以构造明文m的解：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m=(c1</a:t>
            </a:r>
            <a:r>
              <a:rPr lang="en-US" altLang="zh-CN" sz="2800" baseline="300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×c2</a:t>
            </a:r>
            <a:r>
              <a:rPr lang="en-US" altLang="zh-CN" sz="2800" baseline="300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)mod  N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由于x和y可以是负数，如果x或y为负数，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则应对密文求逆元操作来处理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5" name="组合 4"/>
          <p:cNvGrpSpPr/>
          <p:nvPr/>
        </p:nvGrpSpPr>
        <p:grpSpPr>
          <a:xfrm>
            <a:off x="7414260" y="3429000"/>
            <a:ext cx="4561840" cy="3209290"/>
            <a:chOff x="9516" y="185"/>
            <a:chExt cx="7184" cy="5054"/>
          </a:xfrm>
        </p:grpSpPr>
        <p:sp>
          <p:nvSpPr>
            <p:cNvPr id="4" name="圆角矩形 3"/>
            <p:cNvSpPr/>
            <p:nvPr/>
          </p:nvSpPr>
          <p:spPr>
            <a:xfrm>
              <a:off x="9516" y="904"/>
              <a:ext cx="7184" cy="3616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979" y="185"/>
              <a:ext cx="6610" cy="50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zh-CN" altLang="en-US" sz="3600">
                <a:solidFill>
                  <a:srgbClr val="FFFF00"/>
                </a:solidFill>
                <a:sym typeface="+mn-ea"/>
              </a:endParaRPr>
            </a:p>
            <a:p>
              <a:r>
                <a:rPr lang="zh-CN" altLang="en-US" sz="3600">
                  <a:solidFill>
                    <a:srgbClr val="FFFF00"/>
                  </a:solidFill>
                  <a:sym typeface="+mn-ea"/>
                </a:rPr>
                <a:t>贝祖定理</a:t>
              </a:r>
              <a:r>
                <a:rPr lang="en-US" altLang="zh-CN" sz="3600">
                  <a:solidFill>
                    <a:srgbClr val="FFFF00"/>
                  </a:solidFill>
                  <a:sym typeface="+mn-ea"/>
                </a:rPr>
                <a:t>:</a:t>
              </a:r>
              <a:endParaRPr lang="zh-CN" altLang="en-US" sz="3600">
                <a:solidFill>
                  <a:srgbClr val="FFFF00"/>
                </a:solidFill>
                <a:sym typeface="+mn-ea"/>
              </a:endParaRPr>
            </a:p>
            <a:p>
              <a:r>
                <a:rPr lang="zh-CN" altLang="en-US" sz="3600">
                  <a:solidFill>
                    <a:srgbClr val="FFFF00"/>
                  </a:solidFill>
                  <a:sym typeface="+mn-ea"/>
                </a:rPr>
                <a:t>如果 e1和 e2互质，则存在整数 x和y，使得：xe1+ye2=1</a:t>
              </a:r>
              <a:endParaRPr lang="zh-CN" altLang="en-US" sz="3600">
                <a:solidFill>
                  <a:srgbClr val="FFFF00"/>
                </a:solidFill>
              </a:endParaRPr>
            </a:p>
            <a:p>
              <a:endParaRPr lang="zh-CN" altLang="en-US" sz="36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cs typeface="+mn-ea"/>
                <a:sym typeface="+mn-lt"/>
              </a:rPr>
              <a:t>低指数广播攻击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12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13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KSO_WM_DIAGRAM_VIRTUALLY_FRAME" val="{&quot;height&quot;:301.4199212598425,&quot;left&quot;:262.15,&quot;top&quot;:95.45,&quot;width&quot;:660.7}"/>
</p:tagLst>
</file>

<file path=ppt/tags/tag16.xml><?xml version="1.0" encoding="utf-8"?>
<p:tagLst xmlns:p="http://schemas.openxmlformats.org/presentationml/2006/main">
  <p:tag name="KSO_WM_DIAGRAM_VIRTUALLY_FRAME" val="{&quot;height&quot;:301.4199212598425,&quot;left&quot;:262.15,&quot;top&quot;:95.45,&quot;width&quot;:660.7}"/>
</p:tagLst>
</file>

<file path=ppt/tags/tag17.xml><?xml version="1.0" encoding="utf-8"?>
<p:tagLst xmlns:p="http://schemas.openxmlformats.org/presentationml/2006/main">
  <p:tag name="KSO_WM_DIAGRAM_VIRTUALLY_FRAME" val="{&quot;height&quot;:301.4199212598425,&quot;left&quot;:262.15,&quot;top&quot;:95.45,&quot;width&quot;:660.7}"/>
</p:tagLst>
</file>

<file path=ppt/tags/tag18.xml><?xml version="1.0" encoding="utf-8"?>
<p:tagLst xmlns:p="http://schemas.openxmlformats.org/presentationml/2006/main">
  <p:tag name="KSO_WM_DIAGRAM_VIRTUALLY_FRAME" val="{&quot;height&quot;:301.4199212598425,&quot;left&quot;:262.15,&quot;top&quot;:95.45,&quot;width&quot;:660.7}"/>
</p:tagLst>
</file>

<file path=ppt/tags/tag19.xml><?xml version="1.0" encoding="utf-8"?>
<p:tagLst xmlns:p="http://schemas.openxmlformats.org/presentationml/2006/main">
  <p:tag name="KSO_WM_DIAGRAM_VIRTUALLY_FRAME" val="{&quot;height&quot;:301.4199212598425,&quot;left&quot;:262.15,&quot;top&quot;:95.45,&quot;width&quot;:660.7}"/>
</p:tagLst>
</file>

<file path=ppt/tags/tag2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commondata" val="eyJoZGlkIjoiYjlmNzAzYTFlMjE2MTlmYmZkNThkMWE0MjI2OWMzZDQifQ=="/>
</p:tagLst>
</file>

<file path=ppt/tags/tag3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4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5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6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7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8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ags/tag9.xml><?xml version="1.0" encoding="utf-8"?>
<p:tagLst xmlns:p="http://schemas.openxmlformats.org/presentationml/2006/main">
  <p:tag name="KSO_WM_DIAGRAM_VIRTUALLY_FRAME" val="{&quot;height&quot;:204.61653543307085,&quot;left&quot;:54.39543307086613,&quot;top&quot;:226.0475590551181,&quot;width&quot;:855.3103937007876}"/>
</p:tagLst>
</file>

<file path=ppt/theme/theme1.xml><?xml version="1.0" encoding="utf-8"?>
<a:theme xmlns:a="http://schemas.openxmlformats.org/drawingml/2006/main" name="© PPT汇 www.ppthui.com&#13;&#10;&#13;&#10;&#13;&#10;&#13;&#10;&#13;&#10;&#13;&#10;&#13;&#10;&#13;&#10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演示</Application>
  <PresentationFormat>宽屏</PresentationFormat>
  <Paragraphs>138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等线 Light</vt:lpstr>
      <vt:lpstr>Calibri</vt:lpstr>
      <vt:lpstr>© PPT汇 www.ppthui.com
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hollow</cp:lastModifiedBy>
  <cp:revision>9</cp:revision>
  <dcterms:created xsi:type="dcterms:W3CDTF">2020-07-14T08:57:00Z</dcterms:created>
  <dcterms:modified xsi:type="dcterms:W3CDTF">2024-08-30T01:27:35Z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AD479BFC0D8A4D49B86698D03A5CA545_12</vt:lpwstr>
  </property>
  <property fmtid="{D5CDD505-2E9C-101B-9397-08002B2CF9AE}" pid="3" name="KSOProductBuildVer">
    <vt:lpwstr>2052-12.1.0.17857</vt:lpwstr>
  </property>
</Properties>
</file>