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8"/>
  </p:handoutMasterIdLst>
  <p:sldIdLst>
    <p:sldId id="276" r:id="rId3"/>
    <p:sldId id="277" r:id="rId4"/>
    <p:sldId id="256" r:id="rId6"/>
    <p:sldId id="257" r:id="rId7"/>
    <p:sldId id="258" r:id="rId8"/>
    <p:sldId id="259" r:id="rId9"/>
    <p:sldId id="260" r:id="rId10"/>
    <p:sldId id="261" r:id="rId11"/>
    <p:sldId id="262" r:id="rId12"/>
    <p:sldId id="263" r:id="rId13"/>
    <p:sldId id="264" r:id="rId14"/>
    <p:sldId id="265" r:id="rId15"/>
    <p:sldId id="271" r:id="rId16"/>
    <p:sldId id="272" r:id="rId17"/>
    <p:sldId id="273" r:id="rId18"/>
    <p:sldId id="274" r:id="rId19"/>
    <p:sldId id="275" r:id="rId20"/>
    <p:sldId id="278" r:id="rId21"/>
    <p:sldId id="279" r:id="rId22"/>
    <p:sldId id="280" r:id="rId23"/>
    <p:sldId id="266" r:id="rId24"/>
    <p:sldId id="270" r:id="rId25"/>
    <p:sldId id="269" r:id="rId26"/>
    <p:sldId id="26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a:ln>
            <a:solidFill>
              <a:srgbClr val="000000">
                <a:alpha val="100000"/>
              </a:srgbClr>
            </a:solidFill>
            <a:miter lim="800000"/>
          </a:ln>
        </p:spPr>
      </p:sp>
      <p:sp>
        <p:nvSpPr>
          <p:cNvPr id="11267" name="备注占位符 2"/>
          <p:cNvSpPr>
            <a:spLocks noGrp="1"/>
          </p:cNvSpPr>
          <p:nvPr>
            <p:ph type="body" idx="1"/>
          </p:nvPr>
        </p:nvSpPr>
        <p:spPr>
          <a:noFill/>
          <a:ln>
            <a:noFill/>
          </a:ln>
        </p:spPr>
        <p:txBody>
          <a:bodyPr wrap="square" lIns="91440" tIns="45720" rIns="91440" bIns="45720" anchor="t" anchorCtr="0"/>
          <a:p>
            <a:pPr lvl="0"/>
            <a:r>
              <a:rPr lang="zh-CN" altLang="en-US" dirty="0"/>
              <a:t>最难的还是关系代数和</a:t>
            </a:r>
            <a:r>
              <a:rPr lang="en-US" altLang="zh-CN" dirty="0"/>
              <a:t>SQL</a:t>
            </a:r>
            <a:r>
              <a:rPr lang="zh-CN" altLang="en-US" dirty="0"/>
              <a:t>，但列出难点不是让大家只复习难点，大部分还是基础题，要做对。而且最难的题也不会有互考互评大家出的题那么难</a:t>
            </a:r>
            <a:endParaRPr lang="zh-CN" altLang="en-US" dirty="0"/>
          </a:p>
        </p:txBody>
      </p:sp>
      <p:sp>
        <p:nvSpPr>
          <p:cNvPr id="11268"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p:sp>
        <p:nvSpPr>
          <p:cNvPr id="53250" name="Rectangle 7"/>
          <p:cNvSpPr txBox="1">
            <a:spLocks noGrp="1"/>
          </p:cNvSpPr>
          <p:nvPr/>
        </p:nvSpPr>
        <p:spPr>
          <a:xfrm>
            <a:off x="3886200" y="8686800"/>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solidFill>
                  <a:srgbClr val="000000"/>
                </a:solidFill>
              </a:rPr>
            </a:fld>
            <a:endParaRPr lang="en-US" altLang="zh-CN" dirty="0">
              <a:solidFill>
                <a:srgbClr val="000000"/>
              </a:solidFill>
            </a:endParaRPr>
          </a:p>
        </p:txBody>
      </p:sp>
      <p:sp>
        <p:nvSpPr>
          <p:cNvPr id="53251" name="Rectangle 2"/>
          <p:cNvSpPr>
            <a:spLocks noGrp="1" noRot="1" noChangeAspect="1" noTextEdit="1"/>
          </p:cNvSpPr>
          <p:nvPr>
            <p:ph type="sldImg"/>
          </p:nvPr>
        </p:nvSpPr>
        <p:spPr/>
      </p:sp>
      <p:sp>
        <p:nvSpPr>
          <p:cNvPr id="53252" name="Rectangle 3"/>
          <p:cNvSpPr>
            <a:spLocks noGrp="1"/>
          </p:cNvSpPr>
          <p:nvPr>
            <p:ph type="body"/>
          </p:nvPr>
        </p:nvSpPr>
        <p:spPr/>
        <p:txBody>
          <a:bodyPr wrap="square" lIns="91440" tIns="45720" rIns="91440" bIns="45720" anchor="ctr" anchorCtr="0"/>
          <a:p>
            <a:pPr lvl="0" eaLnBrk="1" hangingPunct="1"/>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幻灯片图像占位符 1"/>
          <p:cNvSpPr>
            <a:spLocks noGrp="1" noRot="1" noChangeAspect="1" noTextEdit="1"/>
          </p:cNvSpPr>
          <p:nvPr>
            <p:ph type="sldImg"/>
          </p:nvPr>
        </p:nvSpPr>
        <p:spPr/>
      </p:sp>
      <p:sp>
        <p:nvSpPr>
          <p:cNvPr id="39939" name="备注占位符 2"/>
          <p:cNvSpPr>
            <a:spLocks noGrp="1"/>
          </p:cNvSpPr>
          <p:nvPr>
            <p:ph type="body" idx="1"/>
          </p:nvPr>
        </p:nvSpPr>
        <p:spPr/>
        <p:txBody>
          <a:bodyPr wrap="square" lIns="91440" tIns="45720" rIns="91440" bIns="45720" anchor="ctr" anchorCtr="0"/>
          <a:p>
            <a:pPr lvl="0"/>
            <a:r>
              <a:rPr lang="en-US" altLang="zh-CN" dirty="0"/>
              <a:t>Exists</a:t>
            </a:r>
            <a:r>
              <a:rPr lang="zh-CN" altLang="en-US" dirty="0"/>
              <a:t>这么强，是不是以后写</a:t>
            </a:r>
            <a:r>
              <a:rPr lang="en-US" altLang="zh-CN" dirty="0"/>
              <a:t>sql</a:t>
            </a:r>
            <a:r>
              <a:rPr lang="zh-CN" altLang="en-US" dirty="0"/>
              <a:t>都用</a:t>
            </a:r>
            <a:r>
              <a:rPr lang="en-US" altLang="zh-CN" dirty="0"/>
              <a:t>exist</a:t>
            </a:r>
            <a:r>
              <a:rPr lang="zh-CN" altLang="en-US" dirty="0"/>
              <a:t>呢？并不是，它的过程式其实是一种倒退，失去了</a:t>
            </a:r>
            <a:r>
              <a:rPr lang="en-US" altLang="zh-CN" dirty="0"/>
              <a:t>SQL</a:t>
            </a:r>
            <a:r>
              <a:rPr lang="zh-CN" altLang="en-US" dirty="0"/>
              <a:t>原有的一些优势，只是解某些特定查询时的一种高级技巧，不是主流，但是是难点，所以我们花很多篇幅来讲</a:t>
            </a:r>
            <a:endParaRPr lang="zh-CN" altLang="en-US" dirty="0"/>
          </a:p>
          <a:p>
            <a:pPr lvl="0"/>
            <a:endParaRPr lang="zh-CN" altLang="en-US" dirty="0"/>
          </a:p>
        </p:txBody>
      </p:sp>
      <p:sp>
        <p:nvSpPr>
          <p:cNvPr id="39940"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幻灯片图像占位符 1"/>
          <p:cNvSpPr>
            <a:spLocks noGrp="1" noRot="1" noChangeAspect="1" noTextEdit="1"/>
          </p:cNvSpPr>
          <p:nvPr>
            <p:ph type="sldImg"/>
          </p:nvPr>
        </p:nvSpPr>
        <p:spPr/>
      </p:sp>
      <p:sp>
        <p:nvSpPr>
          <p:cNvPr id="54275" name="备注占位符 2"/>
          <p:cNvSpPr>
            <a:spLocks noGrp="1"/>
          </p:cNvSpPr>
          <p:nvPr>
            <p:ph type="body" idx="1"/>
          </p:nvPr>
        </p:nvSpPr>
        <p:spPr/>
        <p:txBody>
          <a:bodyPr wrap="square" lIns="91440" tIns="45720" rIns="91440" bIns="45720" anchor="ctr" anchorCtr="0"/>
          <a:p>
            <a:pPr lvl="0"/>
            <a:endParaRPr lang="zh-CN" altLang="en-US" dirty="0"/>
          </a:p>
        </p:txBody>
      </p:sp>
      <p:sp>
        <p:nvSpPr>
          <p:cNvPr id="54276"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latin typeface="Times New Roman" panose="02020603050405020304" pitchFamily="18" charset="0"/>
              </a:rPr>
            </a:fld>
            <a:endParaRPr lang="en-US" altLang="zh-CN" sz="1200" dirty="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7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4.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6.xml"/><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image" Target="../media/image32.png"/><Relationship Id="rId7" Type="http://schemas.openxmlformats.org/officeDocument/2006/relationships/image" Target="../media/image31.png"/><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0" Type="http://schemas.openxmlformats.org/officeDocument/2006/relationships/slideLayout" Target="../slideLayouts/slideLayout1.xml"/><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8.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9.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0.xml"/><Relationship Id="rId2" Type="http://schemas.openxmlformats.org/officeDocument/2006/relationships/image" Target="../media/image38.png"/><Relationship Id="rId1" Type="http://schemas.openxmlformats.org/officeDocument/2006/relationships/image" Target="../media/image3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1.xml"/><Relationship Id="rId7" Type="http://schemas.openxmlformats.org/officeDocument/2006/relationships/tags" Target="../tags/tag65.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emf"/><Relationship Id="rId3" Type="http://schemas.openxmlformats.org/officeDocument/2006/relationships/oleObject" Target="../embeddings/oleObject1.bin"/><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6.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7.xml"/><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9.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7169"/>
          <p:cNvSpPr>
            <a:spLocks noGrp="1"/>
          </p:cNvSpPr>
          <p:nvPr>
            <p:ph type="title"/>
          </p:nvPr>
        </p:nvSpPr>
        <p:spPr/>
        <p:txBody>
          <a:bodyPr vert="horz" wrap="square" lIns="91440" tIns="45720" rIns="91440" bIns="45720" anchor="ctr" anchorCtr="0"/>
          <a:p>
            <a:pPr eaLnBrk="1" hangingPunct="1"/>
            <a:r>
              <a:rPr lang="zh-CN" altLang="en-US" dirty="0"/>
              <a:t>重点</a:t>
            </a:r>
            <a:endParaRPr lang="zh-CN" altLang="en-US" dirty="0"/>
          </a:p>
        </p:txBody>
      </p:sp>
      <p:sp>
        <p:nvSpPr>
          <p:cNvPr id="17411" name="文本占位符 7170"/>
          <p:cNvSpPr>
            <a:spLocks noGrp="1" noChangeArrowheads="1"/>
          </p:cNvSpPr>
          <p:nvPr>
            <p:ph idx="1"/>
          </p:nvPr>
        </p:nvSpPr>
        <p:spPr>
          <a:xfrm>
            <a:off x="1981200" y="1600200"/>
            <a:ext cx="8229600" cy="5257800"/>
          </a:xfrm>
        </p:spPr>
        <p:txBody>
          <a:bodyPr vert="horz" wrap="square" lIns="91440" tIns="45720" rIns="91440" bIns="45720" numCol="1" anchor="t" anchorCtr="0" compatLnSpc="1">
            <a:normAutofit fontScale="70000" lnSpcReduction="20000"/>
          </a:bodyPr>
          <a:lstStyle/>
          <a:p>
            <a:pPr marL="342900" marR="0" lvl="0" indent="-342900" algn="l" defTabSz="914400" rtl="0" eaLnBrk="1" fontAlgn="base" latinLnBrk="0" hangingPunct="1">
              <a:lnSpc>
                <a:spcPct val="120000"/>
              </a:lnSpc>
              <a:spcBef>
                <a:spcPct val="20000"/>
              </a:spcBef>
              <a:spcAft>
                <a:spcPct val="0"/>
              </a:spcAft>
              <a:buClrTx/>
              <a:buSzTx/>
              <a:buFont typeface="Arial" panose="020B0604020202020204" pitchFamily="34" charset="0"/>
              <a:buChar char="•"/>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小题（选择、填空、判断、简答等）：理解和简单应用（复习重点：教材和课件，尤其是前两章）</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2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基本概念</a:t>
            </a: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Tx/>
              <a:buSzTx/>
              <a:buFont typeface="Arial" panose="020B0604020202020204" pitchFamily="34" charset="0"/>
              <a:buChar char="•"/>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实验题（复习重点：实验报告）</a:t>
            </a:r>
            <a:endParaRPr kumimoji="0" lang="en-US" altLang="zh-CN" sz="32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2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交互式</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SQL</a:t>
            </a: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2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数据控制</a:t>
            </a: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2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数据库编程</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Tx/>
              <a:buSzTx/>
              <a:buFont typeface="Arial" panose="020B0604020202020204" pitchFamily="34" charset="0"/>
              <a:buChar char="•"/>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大题：综合应用（复习重点：课堂练习、作业）</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2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关系代数和</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SQL</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（第二三章）</a:t>
            </a: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a:p>
            <a:pPr marL="1143000" marR="0" lvl="2" indent="-228600" algn="l" defTabSz="914400" rtl="0" eaLnBrk="1" fontAlgn="base" latinLnBrk="0" hangingPunct="1">
              <a:lnSpc>
                <a:spcPct val="120000"/>
              </a:lnSpc>
              <a:spcBef>
                <a:spcPct val="20000"/>
              </a:spcBef>
              <a:spcAft>
                <a:spcPct val="0"/>
              </a:spcAft>
              <a:buClrTx/>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可能的题型：生成、执行、判断改错、解释等</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2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数据库恢复（第十一章）</a:t>
            </a: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2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规范化（第六章）</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2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概念结构和逻辑结构设计（第七章）</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51755" y="133350"/>
            <a:ext cx="4064000" cy="521970"/>
          </a:xfrm>
          <a:prstGeom prst="rect">
            <a:avLst/>
          </a:prstGeom>
          <a:noFill/>
        </p:spPr>
        <p:txBody>
          <a:bodyPr wrap="square" rtlCol="0">
            <a:spAutoFit/>
          </a:bodyPr>
          <a:p>
            <a:r>
              <a:rPr lang="zh-CN" altLang="en-US" sz="2800" b="1"/>
              <a:t>关系数据库</a:t>
            </a:r>
            <a:endParaRPr lang="zh-CN" altLang="en-US" sz="2800" b="1"/>
          </a:p>
        </p:txBody>
      </p:sp>
      <p:sp>
        <p:nvSpPr>
          <p:cNvPr id="5" name="文本框 4"/>
          <p:cNvSpPr txBox="1"/>
          <p:nvPr/>
        </p:nvSpPr>
        <p:spPr>
          <a:xfrm>
            <a:off x="81280" y="655955"/>
            <a:ext cx="12348210" cy="6090920"/>
          </a:xfrm>
          <a:prstGeom prst="rect">
            <a:avLst/>
          </a:prstGeom>
          <a:noFill/>
        </p:spPr>
        <p:txBody>
          <a:bodyPr wrap="square" rtlCol="0">
            <a:noAutofit/>
          </a:bodyPr>
          <a:p>
            <a:r>
              <a:rPr lang="zh-CN" altLang="en-US" b="1"/>
              <a:t>域</a:t>
            </a:r>
            <a:r>
              <a:rPr lang="zh-CN" altLang="en-US"/>
              <a:t>：是一组具有相同数据类型的值的集合。</a:t>
            </a:r>
            <a:endParaRPr lang="zh-CN" altLang="en-US"/>
          </a:p>
          <a:p>
            <a:r>
              <a:rPr lang="zh-CN" altLang="en-US" b="1"/>
              <a:t>笛卡尔积</a:t>
            </a:r>
            <a:r>
              <a:rPr lang="zh-CN" altLang="en-US"/>
              <a:t>：给定一组域</a:t>
            </a:r>
            <a:r>
              <a:rPr lang="en-US" altLang="zh-CN"/>
              <a:t>D1</a:t>
            </a:r>
            <a:r>
              <a:rPr lang="zh-CN" altLang="en-US"/>
              <a:t>，</a:t>
            </a:r>
            <a:r>
              <a:rPr lang="en-US" altLang="zh-CN"/>
              <a:t>D2</a:t>
            </a:r>
            <a:r>
              <a:rPr lang="zh-CN" altLang="en-US"/>
              <a:t>，</a:t>
            </a:r>
            <a:r>
              <a:rPr lang="en-US" altLang="zh-CN"/>
              <a:t>…</a:t>
            </a:r>
            <a:r>
              <a:rPr lang="zh-CN" altLang="en-US"/>
              <a:t>，</a:t>
            </a:r>
            <a:r>
              <a:rPr lang="en-US" altLang="zh-CN"/>
              <a:t>Dn</a:t>
            </a:r>
            <a:r>
              <a:rPr lang="zh-CN" altLang="en-US"/>
              <a:t>，这些域中可以有相同的。</a:t>
            </a:r>
            <a:endParaRPr lang="zh-CN" altLang="en-US"/>
          </a:p>
          <a:p>
            <a:r>
              <a:rPr lang="en-US" altLang="zh-CN"/>
              <a:t>D1</a:t>
            </a:r>
            <a:r>
              <a:rPr lang="zh-CN" altLang="en-US"/>
              <a:t>，</a:t>
            </a:r>
            <a:r>
              <a:rPr lang="en-US" altLang="zh-CN"/>
              <a:t>D2</a:t>
            </a:r>
            <a:r>
              <a:rPr lang="zh-CN" altLang="en-US"/>
              <a:t>，</a:t>
            </a:r>
            <a:r>
              <a:rPr lang="en-US" altLang="zh-CN"/>
              <a:t>…</a:t>
            </a:r>
            <a:r>
              <a:rPr lang="zh-CN" altLang="en-US"/>
              <a:t>，</a:t>
            </a:r>
            <a:r>
              <a:rPr lang="en-US" altLang="zh-CN"/>
              <a:t>Dn</a:t>
            </a:r>
            <a:r>
              <a:rPr lang="zh-CN" altLang="en-US"/>
              <a:t>的笛卡尔积为：</a:t>
            </a:r>
            <a:r>
              <a:rPr lang="en-US" altLang="zh-CN"/>
              <a:t>D1</a:t>
            </a:r>
            <a:r>
              <a:rPr lang="en-US" altLang="en-US"/>
              <a:t>×</a:t>
            </a:r>
            <a:r>
              <a:rPr lang="en-US" altLang="zh-CN"/>
              <a:t>D2</a:t>
            </a:r>
            <a:r>
              <a:rPr lang="en-US" altLang="en-US"/>
              <a:t>×</a:t>
            </a:r>
            <a:r>
              <a:rPr lang="en-US" altLang="zh-CN"/>
              <a:t>…</a:t>
            </a:r>
            <a:r>
              <a:rPr lang="en-US" altLang="en-US"/>
              <a:t>×</a:t>
            </a:r>
            <a:r>
              <a:rPr lang="en-US" altLang="zh-CN"/>
              <a:t>Dn </a:t>
            </a:r>
            <a:r>
              <a:rPr lang="zh-CN" altLang="en-US"/>
              <a:t>＝｛（</a:t>
            </a:r>
            <a:r>
              <a:rPr lang="en-US" altLang="zh-CN"/>
              <a:t>d1</a:t>
            </a:r>
            <a:r>
              <a:rPr lang="zh-CN" altLang="en-US"/>
              <a:t>，</a:t>
            </a:r>
            <a:r>
              <a:rPr lang="en-US" altLang="zh-CN"/>
              <a:t>d2</a:t>
            </a:r>
            <a:r>
              <a:rPr lang="zh-CN" altLang="en-US"/>
              <a:t>，</a:t>
            </a:r>
            <a:r>
              <a:rPr lang="en-US" altLang="zh-CN"/>
              <a:t>…</a:t>
            </a:r>
            <a:r>
              <a:rPr lang="zh-CN" altLang="en-US"/>
              <a:t>，</a:t>
            </a:r>
            <a:r>
              <a:rPr lang="en-US" altLang="zh-CN"/>
              <a:t>dn</a:t>
            </a:r>
            <a:r>
              <a:rPr lang="zh-CN" altLang="en-US"/>
              <a:t>）｜</a:t>
            </a:r>
            <a:r>
              <a:rPr lang="en-US" altLang="zh-CN"/>
              <a:t>di</a:t>
            </a:r>
            <a:r>
              <a:rPr lang="en-US" altLang="en-US"/>
              <a:t></a:t>
            </a:r>
            <a:r>
              <a:rPr lang="en-US" altLang="zh-CN"/>
              <a:t>Di</a:t>
            </a:r>
            <a:r>
              <a:rPr lang="zh-CN" altLang="en-US"/>
              <a:t>，</a:t>
            </a:r>
            <a:r>
              <a:rPr lang="en-US" altLang="zh-CN"/>
              <a:t>i</a:t>
            </a:r>
            <a:r>
              <a:rPr lang="zh-CN" altLang="en-US"/>
              <a:t>＝</a:t>
            </a:r>
            <a:r>
              <a:rPr lang="en-US" altLang="zh-CN"/>
              <a:t>1</a:t>
            </a:r>
            <a:r>
              <a:rPr lang="zh-CN" altLang="en-US"/>
              <a:t>，</a:t>
            </a:r>
            <a:r>
              <a:rPr lang="en-US" altLang="zh-CN"/>
              <a:t>2</a:t>
            </a:r>
            <a:r>
              <a:rPr lang="zh-CN" altLang="en-US"/>
              <a:t>，</a:t>
            </a:r>
            <a:r>
              <a:rPr lang="en-US" altLang="zh-CN"/>
              <a:t>…</a:t>
            </a:r>
            <a:r>
              <a:rPr lang="zh-CN" altLang="en-US"/>
              <a:t>，</a:t>
            </a:r>
            <a:r>
              <a:rPr lang="en-US" altLang="zh-CN"/>
              <a:t>n</a:t>
            </a:r>
            <a:r>
              <a:rPr lang="zh-CN" altLang="en-US"/>
              <a:t>｝</a:t>
            </a:r>
            <a:endParaRPr lang="zh-CN" altLang="en-US"/>
          </a:p>
          <a:p>
            <a:r>
              <a:rPr lang="zh-CN" altLang="en-US"/>
              <a:t>笛卡尔积中的相关概念：元组、分量、基数</a:t>
            </a:r>
            <a:endParaRPr lang="zh-CN" altLang="en-US"/>
          </a:p>
          <a:p>
            <a:r>
              <a:rPr lang="zh-CN" altLang="en-US" b="1"/>
              <a:t>关系</a:t>
            </a:r>
            <a:r>
              <a:rPr lang="zh-CN" altLang="en-US"/>
              <a:t>：</a:t>
            </a:r>
            <a:r>
              <a:rPr lang="en-US" altLang="zh-CN"/>
              <a:t>D1</a:t>
            </a:r>
            <a:r>
              <a:rPr lang="en-US" altLang="en-US"/>
              <a:t>×</a:t>
            </a:r>
            <a:r>
              <a:rPr lang="en-US" altLang="zh-CN"/>
              <a:t>D2</a:t>
            </a:r>
            <a:r>
              <a:rPr lang="en-US" altLang="en-US"/>
              <a:t>×</a:t>
            </a:r>
            <a:r>
              <a:rPr lang="en-US" altLang="zh-CN"/>
              <a:t>…</a:t>
            </a:r>
            <a:r>
              <a:rPr lang="en-US" altLang="en-US"/>
              <a:t>×</a:t>
            </a:r>
            <a:r>
              <a:rPr lang="en-US" altLang="zh-CN"/>
              <a:t>Dn</a:t>
            </a:r>
            <a:r>
              <a:rPr lang="zh-CN" altLang="en-US"/>
              <a:t>的子集叫作在域</a:t>
            </a:r>
            <a:r>
              <a:rPr lang="en-US" altLang="zh-CN"/>
              <a:t>D1</a:t>
            </a:r>
            <a:r>
              <a:rPr lang="zh-CN" altLang="en-US"/>
              <a:t>，</a:t>
            </a:r>
            <a:r>
              <a:rPr lang="en-US" altLang="zh-CN"/>
              <a:t>D2</a:t>
            </a:r>
            <a:r>
              <a:rPr lang="zh-CN" altLang="en-US"/>
              <a:t>，</a:t>
            </a:r>
            <a:r>
              <a:rPr lang="en-US" altLang="zh-CN"/>
              <a:t>…</a:t>
            </a:r>
            <a:r>
              <a:rPr lang="zh-CN" altLang="en-US"/>
              <a:t>，</a:t>
            </a:r>
            <a:r>
              <a:rPr lang="en-US" altLang="zh-CN"/>
              <a:t>Dn</a:t>
            </a:r>
            <a:r>
              <a:rPr lang="zh-CN" altLang="en-US"/>
              <a:t>上的关系，表示为</a:t>
            </a:r>
            <a:r>
              <a:rPr lang="en-US" altLang="zh-CN"/>
              <a:t>R</a:t>
            </a:r>
            <a:r>
              <a:rPr lang="zh-CN" altLang="en-US"/>
              <a:t>（</a:t>
            </a:r>
            <a:r>
              <a:rPr lang="en-US" altLang="zh-CN"/>
              <a:t>D1</a:t>
            </a:r>
            <a:r>
              <a:rPr lang="zh-CN" altLang="en-US"/>
              <a:t>，</a:t>
            </a:r>
            <a:r>
              <a:rPr lang="en-US" altLang="zh-CN"/>
              <a:t>D2</a:t>
            </a:r>
            <a:r>
              <a:rPr lang="zh-CN" altLang="en-US"/>
              <a:t>，</a:t>
            </a:r>
            <a:r>
              <a:rPr lang="en-US" altLang="zh-CN"/>
              <a:t>…</a:t>
            </a:r>
            <a:r>
              <a:rPr lang="zh-CN" altLang="en-US"/>
              <a:t>，</a:t>
            </a:r>
            <a:r>
              <a:rPr lang="en-US" altLang="zh-CN"/>
              <a:t>Dn</a:t>
            </a:r>
            <a:r>
              <a:rPr lang="zh-CN" altLang="en-US"/>
              <a:t>）</a:t>
            </a:r>
            <a:endParaRPr lang="zh-CN" altLang="en-US"/>
          </a:p>
          <a:p>
            <a:r>
              <a:rPr lang="zh-CN" altLang="en-US"/>
              <a:t>（</a:t>
            </a:r>
            <a:r>
              <a:rPr lang="en-US" altLang="zh-CN"/>
              <a:t>R</a:t>
            </a:r>
            <a:r>
              <a:rPr lang="zh-CN" altLang="en-US"/>
              <a:t>：关系名；</a:t>
            </a:r>
            <a:r>
              <a:rPr lang="en-US" altLang="zh-CN"/>
              <a:t>n</a:t>
            </a:r>
            <a:r>
              <a:rPr lang="zh-CN" altLang="en-US"/>
              <a:t>：关系的目或度（</a:t>
            </a:r>
            <a:r>
              <a:rPr lang="en-US" altLang="zh-CN"/>
              <a:t>Degree</a:t>
            </a:r>
            <a:r>
              <a:rPr lang="zh-CN" altLang="en-US"/>
              <a:t>））</a:t>
            </a:r>
            <a:endParaRPr lang="zh-CN" altLang="en-US"/>
          </a:p>
          <a:p>
            <a:r>
              <a:rPr lang="zh-CN" altLang="en-US"/>
              <a:t>关系中相关概念：元组、</a:t>
            </a:r>
            <a:r>
              <a:rPr lang="zh-CN" altLang="en-US" b="1"/>
              <a:t>单元关系与二元关系</a:t>
            </a:r>
            <a:r>
              <a:rPr lang="zh-CN" altLang="en-US"/>
              <a:t>、关系的表示（二维表）、属性、</a:t>
            </a:r>
            <a:r>
              <a:rPr lang="zh-CN" altLang="en-US" b="1"/>
              <a:t>码、三类关系、基本关系的性质</a:t>
            </a:r>
            <a:endParaRPr lang="zh-CN" altLang="en-US"/>
          </a:p>
          <a:p>
            <a:r>
              <a:rPr lang="zh-CN" altLang="en-US"/>
              <a:t>单元关系与二元关系：</a:t>
            </a:r>
            <a:r>
              <a:rPr lang="en-US" altLang="zh-CN"/>
              <a:t>n=1</a:t>
            </a:r>
            <a:r>
              <a:rPr lang="zh-CN" altLang="en-US"/>
              <a:t>时为单（一）元关系，</a:t>
            </a:r>
            <a:r>
              <a:rPr lang="en-US" altLang="zh-CN"/>
              <a:t>n=2</a:t>
            </a:r>
            <a:r>
              <a:rPr lang="zh-CN" altLang="en-US"/>
              <a:t>时为二元关系</a:t>
            </a:r>
            <a:endParaRPr lang="zh-CN" altLang="en-US"/>
          </a:p>
          <a:p>
            <a:r>
              <a:rPr lang="zh-CN" altLang="en-US"/>
              <a:t>码：</a:t>
            </a:r>
            <a:endParaRPr lang="zh-CN" altLang="en-US"/>
          </a:p>
          <a:p>
            <a:pPr marL="285750" indent="-285750">
              <a:buFont typeface="Wingdings" panose="05000000000000000000" charset="0"/>
              <a:buChar char="l"/>
            </a:pPr>
            <a:r>
              <a:rPr lang="zh-CN" altLang="en-US"/>
              <a:t>候选码：若关系中的某一属性组的值能唯一地标识一个元组，则称该属性组为候选码</a:t>
            </a:r>
            <a:endParaRPr lang="zh-CN" altLang="en-US"/>
          </a:p>
          <a:p>
            <a:pPr marL="285750" indent="-285750">
              <a:buFont typeface="Wingdings" panose="05000000000000000000" charset="0"/>
              <a:buChar char="l"/>
            </a:pPr>
            <a:r>
              <a:rPr lang="zh-CN" altLang="en-US"/>
              <a:t>全码（</a:t>
            </a:r>
            <a:r>
              <a:rPr lang="en-US" altLang="zh-CN"/>
              <a:t>All-key</a:t>
            </a:r>
            <a:r>
              <a:rPr lang="zh-CN" altLang="en-US"/>
              <a:t>）：最极端的情况：关系模式的所有属性组是这个关系模式的候选码，称为全码</a:t>
            </a:r>
            <a:endParaRPr lang="zh-CN" altLang="en-US"/>
          </a:p>
          <a:p>
            <a:pPr marL="285750" indent="-285750">
              <a:buFont typeface="Wingdings" panose="05000000000000000000" charset="0"/>
              <a:buChar char="l"/>
            </a:pPr>
            <a:r>
              <a:rPr lang="zh-CN" altLang="en-US"/>
              <a:t>主码：若一个关系有多个候选码，则选定其中一个为主码</a:t>
            </a:r>
            <a:endParaRPr lang="zh-CN" altLang="en-US"/>
          </a:p>
          <a:p>
            <a:pPr marL="285750" indent="-285750">
              <a:buFont typeface="Wingdings" panose="05000000000000000000" charset="0"/>
              <a:buChar char="l"/>
            </a:pPr>
            <a:r>
              <a:rPr lang="zh-CN" altLang="en-US"/>
              <a:t>主属性：候选码的诸属性称为主属性</a:t>
            </a:r>
            <a:endParaRPr lang="zh-CN" altLang="en-US"/>
          </a:p>
          <a:p>
            <a:pPr marL="285750" indent="-285750">
              <a:buFont typeface="Wingdings" panose="05000000000000000000" charset="0"/>
              <a:buChar char="l"/>
            </a:pPr>
            <a:r>
              <a:rPr lang="zh-CN" altLang="en-US">
                <a:sym typeface="+mn-ea"/>
              </a:rPr>
              <a:t>非主属性：</a:t>
            </a:r>
            <a:r>
              <a:rPr lang="zh-CN" altLang="en-US"/>
              <a:t>不包含在任何侯选码中的属性</a:t>
            </a:r>
            <a:endParaRPr lang="zh-CN" altLang="en-US"/>
          </a:p>
          <a:p>
            <a:r>
              <a:rPr lang="zh-CN" altLang="en-US"/>
              <a:t>三类关系：</a:t>
            </a:r>
            <a:r>
              <a:rPr lang="zh-CN" altLang="en-US" b="1"/>
              <a:t>基本关系、查询表、视图表</a:t>
            </a:r>
            <a:endParaRPr lang="zh-CN" altLang="en-US" b="1"/>
          </a:p>
          <a:p>
            <a:r>
              <a:rPr lang="zh-CN" altLang="en-US"/>
              <a:t>基本关系的性质</a:t>
            </a:r>
            <a:endParaRPr lang="zh-CN" altLang="en-US"/>
          </a:p>
          <a:p>
            <a:r>
              <a:rPr lang="en-US" altLang="en-US"/>
              <a:t>①</a:t>
            </a:r>
            <a:r>
              <a:rPr lang="en-US" altLang="zh-CN"/>
              <a:t> </a:t>
            </a:r>
            <a:r>
              <a:rPr lang="zh-CN" altLang="en-US"/>
              <a:t>列是同质的</a:t>
            </a:r>
            <a:endParaRPr lang="zh-CN" altLang="en-US"/>
          </a:p>
          <a:p>
            <a:r>
              <a:rPr lang="en-US" altLang="en-US"/>
              <a:t>②</a:t>
            </a:r>
            <a:r>
              <a:rPr lang="en-US" altLang="zh-CN"/>
              <a:t> </a:t>
            </a:r>
            <a:r>
              <a:rPr lang="zh-CN" altLang="en-US"/>
              <a:t>不同的列可出自同一个域，用属性名区分</a:t>
            </a:r>
            <a:endParaRPr lang="zh-CN" altLang="en-US"/>
          </a:p>
          <a:p>
            <a:r>
              <a:rPr lang="en-US" altLang="en-US"/>
              <a:t>③</a:t>
            </a:r>
            <a:r>
              <a:rPr lang="en-US" altLang="zh-CN"/>
              <a:t> </a:t>
            </a:r>
            <a:r>
              <a:rPr lang="zh-CN" altLang="en-US"/>
              <a:t>列的顺序无所谓，列的次序可以任意交换</a:t>
            </a:r>
            <a:endParaRPr lang="zh-CN" altLang="en-US"/>
          </a:p>
          <a:p>
            <a:r>
              <a:rPr lang="en-US" altLang="en-US"/>
              <a:t>④</a:t>
            </a:r>
            <a:r>
              <a:rPr lang="en-US" altLang="zh-CN"/>
              <a:t> </a:t>
            </a:r>
            <a:r>
              <a:rPr lang="zh-CN" altLang="en-US"/>
              <a:t>任意两个元组的候选码不能相同</a:t>
            </a:r>
            <a:endParaRPr lang="zh-CN" altLang="en-US"/>
          </a:p>
          <a:p>
            <a:r>
              <a:rPr lang="en-US" altLang="en-US"/>
              <a:t>⑤</a:t>
            </a:r>
            <a:r>
              <a:rPr lang="en-US" altLang="zh-CN"/>
              <a:t> </a:t>
            </a:r>
            <a:r>
              <a:rPr lang="zh-CN" altLang="en-US"/>
              <a:t>行的顺序无所谓，行的次序可以任意交换</a:t>
            </a:r>
            <a:endParaRPr lang="zh-CN" altLang="en-US"/>
          </a:p>
          <a:p>
            <a:r>
              <a:rPr lang="en-US" altLang="en-US"/>
              <a:t>⑥</a:t>
            </a:r>
            <a:r>
              <a:rPr lang="en-US" altLang="zh-CN"/>
              <a:t> </a:t>
            </a:r>
            <a:r>
              <a:rPr lang="zh-CN" altLang="en-US"/>
              <a:t>分量必须取原子值</a:t>
            </a:r>
            <a:endParaRPr lang="zh-CN" altLang="en-US"/>
          </a:p>
          <a:p>
            <a:endParaRPr lang="zh-CN" altLang="en-US"/>
          </a:p>
          <a:p>
            <a:r>
              <a:rPr lang="zh-CN" altLang="en-US"/>
              <a:t>关系模式定义</a:t>
            </a:r>
            <a:endParaRPr lang="zh-CN" altLang="en-US"/>
          </a:p>
          <a:p>
            <a:r>
              <a:rPr lang="en-US" altLang="zh-CN"/>
              <a:t>R</a:t>
            </a:r>
            <a:r>
              <a:rPr lang="zh-CN" altLang="en-US"/>
              <a:t>（</a:t>
            </a:r>
            <a:r>
              <a:rPr lang="en-US" altLang="zh-CN"/>
              <a:t>U</a:t>
            </a:r>
            <a:r>
              <a:rPr lang="zh-CN" altLang="en-US"/>
              <a:t>，</a:t>
            </a:r>
            <a:r>
              <a:rPr lang="en-US" altLang="zh-CN"/>
              <a:t>D</a:t>
            </a:r>
            <a:r>
              <a:rPr lang="zh-CN" altLang="en-US"/>
              <a:t>，</a:t>
            </a:r>
            <a:r>
              <a:rPr lang="en-US" altLang="zh-CN"/>
              <a:t>DOM</a:t>
            </a:r>
            <a:r>
              <a:rPr lang="zh-CN" altLang="en-US"/>
              <a:t>，</a:t>
            </a:r>
            <a:r>
              <a:rPr lang="en-US" altLang="zh-CN"/>
              <a:t>F</a:t>
            </a:r>
            <a:r>
              <a:rPr lang="zh-CN" altLang="en-US"/>
              <a:t>）</a:t>
            </a:r>
            <a:endParaRPr lang="zh-CN" altLang="en-US"/>
          </a:p>
          <a:p>
            <a:r>
              <a:rPr lang="en-US" altLang="zh-CN"/>
              <a:t>R       </a:t>
            </a:r>
            <a:r>
              <a:rPr lang="zh-CN" altLang="en-US"/>
              <a:t>关系名</a:t>
            </a:r>
            <a:endParaRPr lang="zh-CN" altLang="en-US"/>
          </a:p>
          <a:p>
            <a:r>
              <a:rPr lang="en-US" altLang="zh-CN"/>
              <a:t>U       </a:t>
            </a:r>
            <a:r>
              <a:rPr lang="zh-CN" altLang="en-US"/>
              <a:t>组成该关系的属性名集合</a:t>
            </a:r>
            <a:endParaRPr lang="zh-CN" altLang="en-US"/>
          </a:p>
          <a:p>
            <a:r>
              <a:rPr lang="en-US" altLang="zh-CN"/>
              <a:t>D       </a:t>
            </a:r>
            <a:r>
              <a:rPr lang="zh-CN" altLang="en-US"/>
              <a:t>属性组</a:t>
            </a:r>
            <a:r>
              <a:rPr lang="en-US" altLang="zh-CN"/>
              <a:t>U</a:t>
            </a:r>
            <a:r>
              <a:rPr lang="zh-CN" altLang="en-US"/>
              <a:t>中属性所来自的域</a:t>
            </a:r>
            <a:endParaRPr lang="zh-CN" altLang="en-US"/>
          </a:p>
          <a:p>
            <a:r>
              <a:rPr lang="en-US" altLang="zh-CN"/>
              <a:t>DOM  </a:t>
            </a:r>
            <a:r>
              <a:rPr lang="zh-CN" altLang="en-US"/>
              <a:t>属性向域的映象集合</a:t>
            </a:r>
            <a:endParaRPr lang="zh-CN" altLang="en-US"/>
          </a:p>
          <a:p>
            <a:r>
              <a:rPr lang="en-US" altLang="zh-CN"/>
              <a:t>F        </a:t>
            </a:r>
            <a:r>
              <a:rPr lang="zh-CN" altLang="en-US"/>
              <a:t>属性间的数据依赖关系集合</a:t>
            </a:r>
            <a:endParaRPr lang="zh-CN" altLang="en-US"/>
          </a:p>
          <a:p>
            <a:r>
              <a:rPr lang="zh-CN" altLang="en-US"/>
              <a:t>关系模式通常可以简记为</a:t>
            </a:r>
            <a:endParaRPr lang="zh-CN" altLang="en-US"/>
          </a:p>
          <a:p>
            <a:r>
              <a:rPr lang="en-US" altLang="zh-CN"/>
              <a:t>R (U)    </a:t>
            </a:r>
            <a:r>
              <a:rPr lang="zh-CN" altLang="en-US"/>
              <a:t>或</a:t>
            </a:r>
            <a:r>
              <a:rPr lang="en-US" altLang="zh-CN"/>
              <a:t>    R (A1</a:t>
            </a:r>
            <a:r>
              <a:rPr lang="zh-CN" altLang="en-US"/>
              <a:t>，</a:t>
            </a:r>
            <a:r>
              <a:rPr lang="en-US" altLang="zh-CN"/>
              <a:t>A2</a:t>
            </a:r>
            <a:r>
              <a:rPr lang="zh-CN" altLang="en-US"/>
              <a:t>，</a:t>
            </a:r>
            <a:r>
              <a:rPr lang="en-US" altLang="zh-CN"/>
              <a:t>…</a:t>
            </a:r>
            <a:r>
              <a:rPr lang="zh-CN" altLang="en-US"/>
              <a:t>，</a:t>
            </a:r>
            <a:r>
              <a:rPr lang="en-US" altLang="zh-CN"/>
              <a:t>An)</a:t>
            </a:r>
            <a:endParaRPr lang="en-US" altLang="zh-CN"/>
          </a:p>
          <a:p>
            <a:endParaRPr lang="en-US" altLang="zh-CN"/>
          </a:p>
          <a:p>
            <a:r>
              <a:rPr lang="zh-CN" altLang="en-US"/>
              <a:t>关系数据库的型与值</a:t>
            </a:r>
            <a:endParaRPr lang="zh-CN" altLang="en-US"/>
          </a:p>
          <a:p>
            <a:r>
              <a:rPr lang="zh-CN" altLang="en-US"/>
              <a:t>关系数据库的型：关系数据库模式，对关系数据库的描述</a:t>
            </a:r>
            <a:endParaRPr lang="zh-CN" altLang="en-US"/>
          </a:p>
          <a:p>
            <a:r>
              <a:rPr lang="zh-CN" altLang="en-US"/>
              <a:t>关系数据库的值</a:t>
            </a:r>
            <a:r>
              <a:rPr lang="en-US" altLang="zh-CN"/>
              <a:t>: </a:t>
            </a:r>
            <a:r>
              <a:rPr lang="zh-CN" altLang="en-US"/>
              <a:t>关系模式在某一时刻对应的关系的集合</a:t>
            </a:r>
            <a:endParaRPr lang="zh-CN" altLang="en-US"/>
          </a:p>
          <a:p>
            <a:endParaRPr lang="en-US" altLang="zh-CN"/>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51755" y="133350"/>
            <a:ext cx="4064000" cy="521970"/>
          </a:xfrm>
          <a:prstGeom prst="rect">
            <a:avLst/>
          </a:prstGeom>
          <a:noFill/>
        </p:spPr>
        <p:txBody>
          <a:bodyPr wrap="square" rtlCol="0">
            <a:spAutoFit/>
          </a:bodyPr>
          <a:p>
            <a:r>
              <a:rPr lang="zh-CN" altLang="en-US" sz="2800" b="1"/>
              <a:t>关系数据库</a:t>
            </a:r>
            <a:endParaRPr lang="zh-CN" altLang="en-US" sz="2800" b="1"/>
          </a:p>
        </p:txBody>
      </p:sp>
      <p:sp>
        <p:nvSpPr>
          <p:cNvPr id="5" name="文本框 4"/>
          <p:cNvSpPr txBox="1"/>
          <p:nvPr/>
        </p:nvSpPr>
        <p:spPr>
          <a:xfrm>
            <a:off x="81280" y="655955"/>
            <a:ext cx="12348210" cy="6090920"/>
          </a:xfrm>
          <a:prstGeom prst="rect">
            <a:avLst/>
          </a:prstGeom>
          <a:noFill/>
        </p:spPr>
        <p:txBody>
          <a:bodyPr wrap="square" rtlCol="0">
            <a:noAutofit/>
          </a:bodyPr>
          <a:p>
            <a:r>
              <a:rPr lang="zh-CN" altLang="en-US"/>
              <a:t>常用的关系操作</a:t>
            </a:r>
            <a:endParaRPr lang="zh-CN" altLang="en-US"/>
          </a:p>
          <a:p>
            <a:r>
              <a:rPr lang="zh-CN" altLang="en-US"/>
              <a:t>查询：选择、投影、连接、除、并、交、差</a:t>
            </a:r>
            <a:endParaRPr lang="zh-CN" altLang="en-US"/>
          </a:p>
          <a:p>
            <a:r>
              <a:rPr lang="zh-CN" altLang="en-US"/>
              <a:t>数据更新：插入、删除、修改</a:t>
            </a:r>
            <a:endParaRPr lang="zh-CN" altLang="en-US"/>
          </a:p>
          <a:p>
            <a:r>
              <a:rPr lang="zh-CN" altLang="en-US"/>
              <a:t>查询的表达能力是其中最主要的部分</a:t>
            </a:r>
            <a:endParaRPr lang="zh-CN" altLang="en-US"/>
          </a:p>
          <a:p>
            <a:r>
              <a:rPr lang="zh-CN" altLang="en-US" b="1"/>
              <a:t>选择、投影、并、差、笛卡尔积</a:t>
            </a:r>
            <a:r>
              <a:rPr lang="zh-CN" altLang="en-US"/>
              <a:t>是</a:t>
            </a:r>
            <a:r>
              <a:rPr lang="en-US" altLang="zh-CN"/>
              <a:t>5</a:t>
            </a:r>
            <a:r>
              <a:rPr lang="zh-CN" altLang="en-US"/>
              <a:t>种基本操作</a:t>
            </a:r>
            <a:endParaRPr lang="zh-CN" altLang="en-US"/>
          </a:p>
          <a:p>
            <a:r>
              <a:rPr lang="zh-CN" altLang="en-US"/>
              <a:t>关系操作的特点</a:t>
            </a:r>
            <a:endParaRPr lang="zh-CN" altLang="en-US"/>
          </a:p>
          <a:p>
            <a:r>
              <a:rPr lang="zh-CN" altLang="en-US" b="1"/>
              <a:t>集合操作方式</a:t>
            </a:r>
            <a:r>
              <a:rPr lang="zh-CN" altLang="en-US"/>
              <a:t>：操作的对象和结果都是集合，一次一集合的方式</a:t>
            </a:r>
            <a:endParaRPr lang="zh-CN" altLang="en-US"/>
          </a:p>
          <a:p>
            <a:r>
              <a:rPr lang="zh-CN" altLang="en-US" b="1"/>
              <a:t>高度非过程化</a:t>
            </a:r>
            <a:r>
              <a:rPr lang="zh-CN" altLang="en-US"/>
              <a:t>：只要指出</a:t>
            </a:r>
            <a:r>
              <a:rPr lang="en-US" altLang="zh-CN"/>
              <a:t>“</a:t>
            </a:r>
            <a:r>
              <a:rPr lang="zh-CN" altLang="en-US"/>
              <a:t>做什么</a:t>
            </a:r>
            <a:r>
              <a:rPr lang="en-US" altLang="zh-CN"/>
              <a:t>”</a:t>
            </a:r>
            <a:r>
              <a:rPr lang="zh-CN" altLang="en-US"/>
              <a:t>，不需要描述</a:t>
            </a:r>
            <a:r>
              <a:rPr lang="en-US" altLang="zh-CN"/>
              <a:t>“</a:t>
            </a:r>
            <a:r>
              <a:rPr lang="zh-CN" altLang="en-US"/>
              <a:t>怎么做</a:t>
            </a:r>
            <a:r>
              <a:rPr lang="en-US" altLang="zh-CN"/>
              <a:t>”</a:t>
            </a:r>
            <a:endParaRPr lang="en-US" altLang="zh-CN"/>
          </a:p>
          <a:p>
            <a:endParaRPr lang="zh-CN" altLang="en-US"/>
          </a:p>
          <a:p>
            <a:r>
              <a:rPr lang="zh-CN" altLang="en-US"/>
              <a:t>关系数据库语言的分类：</a:t>
            </a:r>
            <a:r>
              <a:rPr lang="zh-CN" altLang="en-US" b="1"/>
              <a:t>关系代数语言、关系演算语言、两者结合</a:t>
            </a:r>
            <a:r>
              <a:rPr lang="en-US" altLang="zh-CN" b="1"/>
              <a:t>SQL</a:t>
            </a:r>
            <a:endParaRPr lang="zh-CN" altLang="en-US" b="1"/>
          </a:p>
          <a:p>
            <a:endParaRPr lang="zh-CN" altLang="en-US"/>
          </a:p>
          <a:p>
            <a:r>
              <a:rPr lang="zh-CN" altLang="en-US"/>
              <a:t>关系的三类约束条件：</a:t>
            </a:r>
            <a:r>
              <a:rPr lang="zh-CN" altLang="en-US" b="1"/>
              <a:t>实体完整性、参照完整性、用户定义完整性</a:t>
            </a:r>
            <a:endParaRPr lang="zh-CN" altLang="en-US" b="1"/>
          </a:p>
          <a:p>
            <a:r>
              <a:rPr lang="zh-CN" altLang="en-US"/>
              <a:t>实体完整性规则：若属性</a:t>
            </a:r>
            <a:r>
              <a:rPr lang="en-US" altLang="zh-CN"/>
              <a:t>A</a:t>
            </a:r>
            <a:r>
              <a:rPr lang="zh-CN" altLang="en-US"/>
              <a:t>是基本关系</a:t>
            </a:r>
            <a:r>
              <a:rPr lang="en-US" altLang="zh-CN"/>
              <a:t>R</a:t>
            </a:r>
            <a:r>
              <a:rPr lang="zh-CN" altLang="en-US"/>
              <a:t>的主属性，则属性</a:t>
            </a:r>
            <a:r>
              <a:rPr lang="en-US" altLang="zh-CN"/>
              <a:t>A</a:t>
            </a:r>
            <a:r>
              <a:rPr lang="zh-CN" altLang="en-US"/>
              <a:t>不能取空值</a:t>
            </a:r>
            <a:endParaRPr lang="zh-CN" altLang="en-US"/>
          </a:p>
          <a:p>
            <a:r>
              <a:rPr lang="zh-CN" altLang="en-US" b="1"/>
              <a:t>外码</a:t>
            </a:r>
            <a:r>
              <a:rPr lang="zh-CN" altLang="en-US"/>
              <a:t>：设</a:t>
            </a:r>
            <a:r>
              <a:rPr lang="en-US" altLang="zh-CN"/>
              <a:t>F</a:t>
            </a:r>
            <a:r>
              <a:rPr lang="zh-CN" altLang="en-US"/>
              <a:t>是基本关系</a:t>
            </a:r>
            <a:r>
              <a:rPr lang="en-US" altLang="zh-CN"/>
              <a:t>R</a:t>
            </a:r>
            <a:r>
              <a:rPr lang="zh-CN" altLang="en-US"/>
              <a:t>的一个或一组属性，但不是关系</a:t>
            </a:r>
            <a:r>
              <a:rPr lang="en-US" altLang="zh-CN"/>
              <a:t>R</a:t>
            </a:r>
            <a:r>
              <a:rPr lang="zh-CN" altLang="en-US"/>
              <a:t>的码。如果</a:t>
            </a:r>
            <a:r>
              <a:rPr lang="en-US" altLang="zh-CN"/>
              <a:t>F</a:t>
            </a:r>
            <a:r>
              <a:rPr lang="zh-CN" altLang="en-US"/>
              <a:t>与基本关系</a:t>
            </a:r>
            <a:r>
              <a:rPr lang="en-US" altLang="zh-CN"/>
              <a:t>S</a:t>
            </a:r>
            <a:r>
              <a:rPr lang="zh-CN" altLang="en-US"/>
              <a:t>的主码</a:t>
            </a:r>
            <a:r>
              <a:rPr lang="en-US" altLang="zh-CN"/>
              <a:t>Ks</a:t>
            </a:r>
            <a:r>
              <a:rPr lang="zh-CN" altLang="en-US"/>
              <a:t>相对应，则称</a:t>
            </a:r>
            <a:r>
              <a:rPr lang="en-US" altLang="zh-CN"/>
              <a:t>F</a:t>
            </a:r>
            <a:r>
              <a:rPr lang="zh-CN" altLang="en-US"/>
              <a:t>是基本关系</a:t>
            </a:r>
            <a:r>
              <a:rPr lang="en-US" altLang="zh-CN"/>
              <a:t>R</a:t>
            </a:r>
            <a:r>
              <a:rPr lang="zh-CN" altLang="en-US"/>
              <a:t>的外码。基本关系</a:t>
            </a:r>
            <a:r>
              <a:rPr lang="en-US" altLang="zh-CN"/>
              <a:t>R</a:t>
            </a:r>
            <a:r>
              <a:rPr lang="zh-CN" altLang="en-US"/>
              <a:t>称为参照关系；基本关系</a:t>
            </a:r>
            <a:r>
              <a:rPr lang="en-US" altLang="zh-CN"/>
              <a:t>S</a:t>
            </a:r>
            <a:r>
              <a:rPr lang="zh-CN" altLang="en-US"/>
              <a:t>称为被参照关系或目标关系（自己也可以参照自己的主码）</a:t>
            </a:r>
            <a:endParaRPr lang="zh-CN" altLang="en-US"/>
          </a:p>
          <a:p>
            <a:r>
              <a:rPr lang="zh-CN" altLang="en-US"/>
              <a:t>参照完整性规则：若属性（或属性组）</a:t>
            </a:r>
            <a:r>
              <a:rPr lang="en-US" altLang="zh-CN"/>
              <a:t>F</a:t>
            </a:r>
            <a:r>
              <a:rPr lang="zh-CN" altLang="en-US"/>
              <a:t>是基本关系</a:t>
            </a:r>
            <a:r>
              <a:rPr lang="en-US" altLang="zh-CN"/>
              <a:t>R</a:t>
            </a:r>
            <a:r>
              <a:rPr lang="zh-CN" altLang="en-US"/>
              <a:t>的外码，它与基本关系</a:t>
            </a:r>
            <a:r>
              <a:rPr lang="en-US" altLang="zh-CN"/>
              <a:t>S</a:t>
            </a:r>
            <a:r>
              <a:rPr lang="zh-CN" altLang="en-US"/>
              <a:t>的主码</a:t>
            </a:r>
            <a:r>
              <a:rPr lang="en-US" altLang="zh-CN"/>
              <a:t>Ks</a:t>
            </a:r>
            <a:r>
              <a:rPr lang="zh-CN" altLang="en-US"/>
              <a:t>相对应，则对于</a:t>
            </a:r>
            <a:r>
              <a:rPr lang="en-US" altLang="zh-CN"/>
              <a:t>R</a:t>
            </a:r>
            <a:r>
              <a:rPr lang="zh-CN" altLang="en-US"/>
              <a:t>中每个元组在</a:t>
            </a:r>
            <a:r>
              <a:rPr lang="en-US" altLang="zh-CN"/>
              <a:t>F</a:t>
            </a:r>
            <a:r>
              <a:rPr lang="zh-CN" altLang="en-US"/>
              <a:t>上的值必须为：或者取空值（</a:t>
            </a:r>
            <a:r>
              <a:rPr lang="en-US" altLang="zh-CN"/>
              <a:t>F</a:t>
            </a:r>
            <a:r>
              <a:rPr lang="zh-CN" altLang="en-US"/>
              <a:t>的每个属性值均为空值）或者等于</a:t>
            </a:r>
            <a:r>
              <a:rPr lang="en-US" altLang="zh-CN"/>
              <a:t>S</a:t>
            </a:r>
            <a:r>
              <a:rPr lang="zh-CN" altLang="en-US"/>
              <a:t>中某个元组的主码值</a:t>
            </a:r>
            <a:endParaRPr lang="zh-CN" altLang="en-US"/>
          </a:p>
          <a:p>
            <a:r>
              <a:rPr lang="zh-CN" altLang="en-US"/>
              <a:t>用户定义的完整性：针对某一具体关系数据库的约束条件，反映某一具体应用所涉及的数据必须满足的语义要求</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51755" y="133350"/>
            <a:ext cx="4064000" cy="521970"/>
          </a:xfrm>
          <a:prstGeom prst="rect">
            <a:avLst/>
          </a:prstGeom>
          <a:noFill/>
        </p:spPr>
        <p:txBody>
          <a:bodyPr wrap="square" rtlCol="0">
            <a:spAutoFit/>
          </a:bodyPr>
          <a:p>
            <a:r>
              <a:rPr lang="en-US" altLang="zh-CN" sz="2800" b="1"/>
              <a:t>SQL</a:t>
            </a:r>
            <a:endParaRPr lang="en-US" altLang="zh-CN" sz="2800" b="1"/>
          </a:p>
        </p:txBody>
      </p:sp>
      <p:sp>
        <p:nvSpPr>
          <p:cNvPr id="5" name="文本框 4"/>
          <p:cNvSpPr txBox="1"/>
          <p:nvPr/>
        </p:nvSpPr>
        <p:spPr>
          <a:xfrm>
            <a:off x="81280" y="655955"/>
            <a:ext cx="12348210" cy="6090920"/>
          </a:xfrm>
          <a:prstGeom prst="rect">
            <a:avLst/>
          </a:prstGeom>
          <a:noFill/>
        </p:spPr>
        <p:txBody>
          <a:bodyPr wrap="square" rtlCol="0">
            <a:noAutofit/>
          </a:bodyPr>
          <a:p>
            <a:r>
              <a:rPr lang="en-US" altLang="zh-CN"/>
              <a:t>SQL</a:t>
            </a:r>
            <a:r>
              <a:rPr lang="zh-CN" altLang="en-US"/>
              <a:t>的特点</a:t>
            </a:r>
            <a:endParaRPr lang="zh-CN" altLang="en-US"/>
          </a:p>
          <a:p>
            <a:r>
              <a:rPr lang="zh-CN" altLang="en-US"/>
              <a:t>综合统一：</a:t>
            </a:r>
            <a:endParaRPr lang="zh-CN" altLang="en-US"/>
          </a:p>
          <a:p>
            <a:pPr marL="285750" indent="-285750">
              <a:buFont typeface="Wingdings" panose="05000000000000000000" charset="0"/>
              <a:buChar char="l"/>
            </a:pPr>
            <a:r>
              <a:rPr lang="zh-CN" altLang="en-US"/>
              <a:t>集数据定义语言（</a:t>
            </a:r>
            <a:r>
              <a:rPr lang="en-US" altLang="zh-CN"/>
              <a:t>DDL</a:t>
            </a:r>
            <a:r>
              <a:rPr lang="zh-CN" altLang="en-US"/>
              <a:t>），数据操纵语言（</a:t>
            </a:r>
            <a:r>
              <a:rPr lang="en-US" altLang="zh-CN"/>
              <a:t>DML</a:t>
            </a:r>
            <a:r>
              <a:rPr lang="zh-CN" altLang="en-US"/>
              <a:t>），数据控制语言（</a:t>
            </a:r>
            <a:r>
              <a:rPr lang="en-US" altLang="zh-CN"/>
              <a:t>DCL</a:t>
            </a:r>
            <a:r>
              <a:rPr lang="zh-CN" altLang="en-US"/>
              <a:t>）功能于一体。</a:t>
            </a:r>
            <a:endParaRPr lang="zh-CN" altLang="en-US"/>
          </a:p>
          <a:p>
            <a:pPr marL="285750" indent="-285750">
              <a:buFont typeface="Wingdings" panose="05000000000000000000" charset="0"/>
              <a:buChar char="l"/>
            </a:pPr>
            <a:r>
              <a:rPr lang="zh-CN" altLang="en-US"/>
              <a:t>可以独立完成数据库生命周期中的全部活动</a:t>
            </a:r>
            <a:endParaRPr lang="zh-CN" altLang="en-US"/>
          </a:p>
          <a:p>
            <a:pPr marL="285750" indent="-285750">
              <a:buFont typeface="Wingdings" panose="05000000000000000000" charset="0"/>
              <a:buChar char="l"/>
            </a:pPr>
            <a:r>
              <a:rPr lang="zh-CN" altLang="en-US"/>
              <a:t>用户数据库投入运行后，可根据需要随时逐步修改模式，不影响数据的运行。</a:t>
            </a:r>
            <a:endParaRPr lang="zh-CN" altLang="en-US"/>
          </a:p>
          <a:p>
            <a:pPr marL="285750" indent="-285750">
              <a:buFont typeface="Wingdings" panose="05000000000000000000" charset="0"/>
              <a:buChar char="l"/>
            </a:pPr>
            <a:r>
              <a:rPr lang="zh-CN" altLang="en-US"/>
              <a:t>数据操作符统一</a:t>
            </a:r>
            <a:endParaRPr lang="zh-CN" altLang="en-US"/>
          </a:p>
          <a:p>
            <a:r>
              <a:rPr lang="zh-CN" altLang="en-US" b="1"/>
              <a:t>高度非过程化</a:t>
            </a:r>
            <a:endParaRPr lang="zh-CN" altLang="en-US" b="1"/>
          </a:p>
          <a:p>
            <a:r>
              <a:rPr lang="zh-CN" altLang="en-US" b="1"/>
              <a:t>面向集合</a:t>
            </a:r>
            <a:r>
              <a:rPr lang="zh-CN" altLang="en-US"/>
              <a:t>的操作方式</a:t>
            </a:r>
            <a:endParaRPr lang="zh-CN" altLang="en-US"/>
          </a:p>
          <a:p>
            <a:r>
              <a:rPr lang="zh-CN" altLang="en-US"/>
              <a:t>多种使用方式：交互式</a:t>
            </a:r>
            <a:r>
              <a:rPr lang="en-US" altLang="zh-CN"/>
              <a:t>SQL</a:t>
            </a:r>
            <a:r>
              <a:rPr lang="zh-CN" altLang="en-US"/>
              <a:t>、嵌入式</a:t>
            </a:r>
            <a:r>
              <a:rPr lang="en-US" altLang="zh-CN"/>
              <a:t>SQL</a:t>
            </a:r>
            <a:endParaRPr lang="en-US" altLang="zh-CN"/>
          </a:p>
          <a:p>
            <a:r>
              <a:rPr lang="zh-CN" altLang="en-US"/>
              <a:t>语言简洁，易学易用</a:t>
            </a:r>
            <a:endParaRPr lang="zh-CN" altLang="en-US"/>
          </a:p>
          <a:p>
            <a:endParaRPr lang="zh-CN" altLang="en-US"/>
          </a:p>
          <a:p>
            <a:r>
              <a:rPr lang="en-US" altLang="zh-CN"/>
              <a:t>SQL</a:t>
            </a:r>
            <a:r>
              <a:rPr lang="zh-CN" altLang="en-US"/>
              <a:t>的基本概念：基本表、存储文件、视图</a:t>
            </a:r>
            <a:endParaRPr lang="zh-CN" altLang="en-US"/>
          </a:p>
          <a:p>
            <a:r>
              <a:rPr lang="en-US" altLang="zh-CN"/>
              <a:t>SQL</a:t>
            </a:r>
            <a:r>
              <a:rPr lang="zh-CN" altLang="en-US"/>
              <a:t>的功能：数据定义：定义、删除、修改基本表；定义、删除视图；定义、删除索引</a:t>
            </a:r>
            <a:endParaRPr lang="zh-CN" altLang="en-US"/>
          </a:p>
          <a:p>
            <a:pPr marL="914400" lvl="2" indent="457200"/>
            <a:r>
              <a:rPr lang="zh-CN" altLang="en-US"/>
              <a:t>数据操纵：数据查询；数据增、删、改</a:t>
            </a:r>
            <a:endParaRPr lang="zh-CN" altLang="en-US"/>
          </a:p>
          <a:p>
            <a:pPr marL="914400" lvl="2" indent="457200"/>
            <a:r>
              <a:rPr lang="zh-CN" altLang="en-US"/>
              <a:t>数据控制：用户访问权限的授予、收回</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51755" y="133350"/>
            <a:ext cx="4064000" cy="521970"/>
          </a:xfrm>
          <a:prstGeom prst="rect">
            <a:avLst/>
          </a:prstGeom>
          <a:noFill/>
        </p:spPr>
        <p:txBody>
          <a:bodyPr wrap="square" rtlCol="0">
            <a:spAutoFit/>
          </a:bodyPr>
          <a:p>
            <a:r>
              <a:rPr lang="zh-CN" altLang="en-US" sz="2800" b="1"/>
              <a:t>数据库保护</a:t>
            </a:r>
            <a:endParaRPr lang="zh-CN" altLang="en-US" sz="2800" b="1"/>
          </a:p>
        </p:txBody>
      </p:sp>
      <p:sp>
        <p:nvSpPr>
          <p:cNvPr id="5" name="文本框 4"/>
          <p:cNvSpPr txBox="1"/>
          <p:nvPr/>
        </p:nvSpPr>
        <p:spPr>
          <a:xfrm>
            <a:off x="81280" y="655955"/>
            <a:ext cx="12348210" cy="6090920"/>
          </a:xfrm>
          <a:prstGeom prst="rect">
            <a:avLst/>
          </a:prstGeom>
          <a:noFill/>
        </p:spPr>
        <p:txBody>
          <a:bodyPr wrap="square" rtlCol="0">
            <a:noAutofit/>
          </a:bodyPr>
          <a:p>
            <a:r>
              <a:rPr lang="zh-CN" altLang="en-US"/>
              <a:t>数据库安全性</a:t>
            </a:r>
            <a:endParaRPr lang="zh-CN" altLang="en-US"/>
          </a:p>
          <a:p>
            <a:r>
              <a:rPr lang="zh-CN" altLang="en-US"/>
              <a:t>数据库的不安全因素：非授权用户对数据库的恶意存取和破坏、数据库中重要或敏感的数据被泄露、安全环境的脆弱性</a:t>
            </a:r>
            <a:endParaRPr lang="zh-CN" altLang="en-US"/>
          </a:p>
          <a:p>
            <a:r>
              <a:rPr lang="zh-CN" altLang="en-US"/>
              <a:t>数据库安全性控制：</a:t>
            </a:r>
            <a:endParaRPr lang="zh-CN" altLang="en-US"/>
          </a:p>
          <a:p>
            <a:pPr marL="285750" indent="-285750">
              <a:buFont typeface="Wingdings" panose="05000000000000000000" charset="0"/>
              <a:buChar char="l"/>
            </a:pPr>
            <a:r>
              <a:rPr lang="zh-CN" altLang="en-US"/>
              <a:t>用户标识与鉴别</a:t>
            </a:r>
            <a:endParaRPr lang="zh-CN" altLang="en-US"/>
          </a:p>
          <a:p>
            <a:pPr marL="742950" lvl="1" indent="-285750">
              <a:buFont typeface="Wingdings" panose="05000000000000000000" charset="0"/>
              <a:buChar char="l"/>
            </a:pPr>
            <a:r>
              <a:rPr lang="zh-CN" altLang="en-US"/>
              <a:t>存取控制：由定义用户权限、合法权限检查组成</a:t>
            </a:r>
            <a:endParaRPr lang="en-US" altLang="zh-CN"/>
          </a:p>
          <a:p>
            <a:pPr marL="742950" lvl="1" indent="-285750">
              <a:buFont typeface="Wingdings" panose="05000000000000000000" charset="0"/>
              <a:buChar char="l"/>
            </a:pPr>
            <a:r>
              <a:rPr lang="zh-CN" altLang="en-US"/>
              <a:t>常用存取方式：</a:t>
            </a:r>
            <a:r>
              <a:rPr lang="zh-CN" altLang="en-US" b="1"/>
              <a:t>自主存取控制、强制存取控制</a:t>
            </a:r>
            <a:endParaRPr lang="zh-CN" altLang="en-US"/>
          </a:p>
          <a:p>
            <a:pPr marL="1200150" lvl="2" indent="-285750">
              <a:buFont typeface="Wingdings" panose="05000000000000000000" charset="0"/>
              <a:buChar char="l"/>
            </a:pPr>
            <a:r>
              <a:rPr lang="zh-CN" altLang="en-US"/>
              <a:t>自主存取控制：定义用户存取权限：定义哪些用户可以在哪些数据库对象上进行哪些类型的操作</a:t>
            </a:r>
            <a:endParaRPr lang="zh-CN" altLang="en-US"/>
          </a:p>
          <a:p>
            <a:pPr marL="285750" indent="-285750">
              <a:buFont typeface="Wingdings" panose="05000000000000000000" charset="0"/>
              <a:buChar char="l"/>
            </a:pPr>
            <a:r>
              <a:rPr lang="zh-CN" altLang="en-US"/>
              <a:t>授权与回收</a:t>
            </a:r>
            <a:endParaRPr lang="zh-CN" altLang="en-US"/>
          </a:p>
          <a:p>
            <a:pPr marL="742950" lvl="1" indent="-285750">
              <a:buFont typeface="Wingdings" panose="05000000000000000000" charset="0"/>
              <a:buChar char="l"/>
            </a:pPr>
            <a:r>
              <a:rPr lang="en-US" altLang="zh-CN" b="1"/>
              <a:t>grant</a:t>
            </a:r>
            <a:r>
              <a:rPr lang="zh-CN" altLang="en-US" b="1"/>
              <a:t>语句（见图）</a:t>
            </a:r>
            <a:endParaRPr lang="zh-CN" altLang="en-US" b="1"/>
          </a:p>
          <a:p>
            <a:pPr marL="742950" lvl="1" indent="-285750">
              <a:buFont typeface="Wingdings" panose="05000000000000000000" charset="0"/>
              <a:buChar char="l"/>
            </a:pPr>
            <a:r>
              <a:rPr lang="en-US" altLang="zh-CN" b="1"/>
              <a:t>revoke</a:t>
            </a:r>
            <a:r>
              <a:rPr lang="zh-CN" altLang="en-US" b="1"/>
              <a:t>语句（见图）</a:t>
            </a:r>
            <a:endParaRPr lang="zh-CN" altLang="en-US" b="1"/>
          </a:p>
          <a:p>
            <a:pPr marL="285750" indent="-285750">
              <a:buFont typeface="Wingdings" panose="05000000000000000000" charset="0"/>
              <a:buChar char="l"/>
            </a:pPr>
            <a:r>
              <a:rPr lang="zh-CN" altLang="en-US"/>
              <a:t>数据库角色：被命名的一组与数据库操作相关的权限</a:t>
            </a:r>
            <a:endParaRPr lang="zh-CN" altLang="en-US"/>
          </a:p>
          <a:p>
            <a:pPr indent="0">
              <a:buFont typeface="Wingdings" panose="05000000000000000000" charset="0"/>
              <a:buNone/>
            </a:pPr>
            <a:endParaRPr lang="zh-CN" altLang="en-US"/>
          </a:p>
          <a:p>
            <a:pPr indent="0">
              <a:buFont typeface="Wingdings" panose="05000000000000000000" charset="0"/>
              <a:buNone/>
            </a:pPr>
            <a:endParaRPr lang="zh-CN" altLang="en-US"/>
          </a:p>
          <a:p>
            <a:pPr indent="0">
              <a:buFont typeface="Wingdings" panose="05000000000000000000" charset="0"/>
              <a:buNone/>
            </a:pPr>
            <a:r>
              <a:rPr lang="zh-CN" altLang="en-US"/>
              <a:t>自主存取控制的缺点：可能存在数据的</a:t>
            </a:r>
            <a:r>
              <a:rPr lang="en-US" altLang="zh-CN"/>
              <a:t>“</a:t>
            </a:r>
            <a:r>
              <a:rPr lang="zh-CN" altLang="en-US"/>
              <a:t>无意泄露</a:t>
            </a:r>
            <a:r>
              <a:rPr lang="en-US" altLang="zh-CN"/>
              <a:t>”</a:t>
            </a:r>
            <a:endParaRPr lang="en-US" altLang="zh-CN"/>
          </a:p>
          <a:p>
            <a:r>
              <a:rPr lang="zh-CN" altLang="en-US"/>
              <a:t>原因：这种机制仅仅通过对数据的存取权限来进行安全控制，而数据本身并无安全性标记</a:t>
            </a:r>
            <a:endParaRPr lang="zh-CN" altLang="en-US"/>
          </a:p>
          <a:p>
            <a:endParaRPr lang="zh-CN" altLang="en-US"/>
          </a:p>
          <a:p>
            <a:r>
              <a:rPr lang="zh-CN" altLang="en-US"/>
              <a:t>强制存取控制</a:t>
            </a:r>
            <a:endParaRPr lang="zh-CN" altLang="en-US"/>
          </a:p>
          <a:p>
            <a:r>
              <a:rPr lang="zh-CN" altLang="en-US"/>
              <a:t>主体的敏感度标记称为</a:t>
            </a:r>
            <a:r>
              <a:rPr lang="zh-CN" altLang="en-US" b="1"/>
              <a:t>许可证级别</a:t>
            </a:r>
            <a:endParaRPr lang="zh-CN" altLang="en-US"/>
          </a:p>
          <a:p>
            <a:r>
              <a:rPr lang="zh-CN" altLang="en-US"/>
              <a:t>客体的敏感度标记称为</a:t>
            </a:r>
            <a:r>
              <a:rPr lang="zh-CN" altLang="en-US" b="1"/>
              <a:t>密级</a:t>
            </a:r>
            <a:endParaRPr lang="zh-CN" altLang="en-US" b="1"/>
          </a:p>
          <a:p>
            <a:r>
              <a:rPr lang="zh-CN" altLang="en-US"/>
              <a:t>强制存取控制规则</a:t>
            </a:r>
            <a:endParaRPr lang="zh-CN" altLang="en-US"/>
          </a:p>
          <a:p>
            <a:r>
              <a:rPr lang="en-US" altLang="zh-CN"/>
              <a:t> (1)</a:t>
            </a:r>
            <a:r>
              <a:rPr lang="zh-CN" altLang="en-US"/>
              <a:t>仅当主体的许可证级别大于或等于客体的密级时，该主体才能读取相应的客体</a:t>
            </a:r>
            <a:endParaRPr lang="zh-CN" altLang="en-US"/>
          </a:p>
          <a:p>
            <a:r>
              <a:rPr lang="en-US" altLang="zh-CN"/>
              <a:t> (2)</a:t>
            </a:r>
            <a:r>
              <a:rPr lang="zh-CN" altLang="en-US"/>
              <a:t>仅当主体的许可证级别等于客体的密级时，该主体才能写相应的客体</a:t>
            </a:r>
            <a:endParaRPr lang="zh-CN" altLang="en-US"/>
          </a:p>
          <a:p>
            <a:r>
              <a:rPr lang="zh-CN" altLang="en-US"/>
              <a:t>修正规则：主体的许可证级别</a:t>
            </a:r>
            <a:r>
              <a:rPr lang="en-US" altLang="zh-CN"/>
              <a:t> &lt;=</a:t>
            </a:r>
            <a:r>
              <a:rPr lang="zh-CN" altLang="en-US"/>
              <a:t>客体的密级</a:t>
            </a:r>
            <a:r>
              <a:rPr lang="en-US" altLang="zh-CN"/>
              <a:t>  ---&gt;   </a:t>
            </a:r>
            <a:r>
              <a:rPr lang="zh-CN" altLang="en-US"/>
              <a:t>主体能写客体</a:t>
            </a:r>
            <a:endParaRPr lang="zh-CN" altLang="en-US"/>
          </a:p>
          <a:p>
            <a:r>
              <a:rPr lang="zh-CN" altLang="en-US"/>
              <a:t>规则的共同点：</a:t>
            </a:r>
            <a:r>
              <a:rPr lang="zh-CN" altLang="en-US" b="1"/>
              <a:t>禁止了拥有高许可证级别的主体更新低密级的数据对象</a:t>
            </a:r>
            <a:endParaRPr lang="zh-CN" altLang="en-US" b="1"/>
          </a:p>
        </p:txBody>
      </p:sp>
      <p:pic>
        <p:nvPicPr>
          <p:cNvPr id="2" name="图片 1"/>
          <p:cNvPicPr>
            <a:picLocks noChangeAspect="1"/>
          </p:cNvPicPr>
          <p:nvPr/>
        </p:nvPicPr>
        <p:blipFill>
          <a:blip r:embed="rId1"/>
          <a:stretch>
            <a:fillRect/>
          </a:stretch>
        </p:blipFill>
        <p:spPr>
          <a:xfrm>
            <a:off x="7642860" y="-2377440"/>
            <a:ext cx="4549140" cy="2377440"/>
          </a:xfrm>
          <a:prstGeom prst="rect">
            <a:avLst/>
          </a:prstGeom>
        </p:spPr>
      </p:pic>
      <p:pic>
        <p:nvPicPr>
          <p:cNvPr id="3" name="图片 2" descr="屏幕截图 2025-06-23 195735"/>
          <p:cNvPicPr>
            <a:picLocks noChangeAspect="1"/>
          </p:cNvPicPr>
          <p:nvPr/>
        </p:nvPicPr>
        <p:blipFill>
          <a:blip r:embed="rId2"/>
          <a:stretch>
            <a:fillRect/>
          </a:stretch>
        </p:blipFill>
        <p:spPr>
          <a:xfrm>
            <a:off x="5311775" y="-1996440"/>
            <a:ext cx="2453640" cy="1996440"/>
          </a:xfrm>
          <a:prstGeom prst="rect">
            <a:avLst/>
          </a:prstGeom>
        </p:spPr>
      </p:pic>
      <p:pic>
        <p:nvPicPr>
          <p:cNvPr id="6" name="图片 5"/>
          <p:cNvPicPr>
            <a:picLocks noChangeAspect="1"/>
          </p:cNvPicPr>
          <p:nvPr/>
        </p:nvPicPr>
        <p:blipFill>
          <a:blip r:embed="rId3"/>
          <a:stretch>
            <a:fillRect/>
          </a:stretch>
        </p:blipFill>
        <p:spPr>
          <a:xfrm>
            <a:off x="9117330" y="2779395"/>
            <a:ext cx="3124200" cy="2446020"/>
          </a:xfrm>
          <a:prstGeom prst="rect">
            <a:avLst/>
          </a:prstGeom>
        </p:spPr>
      </p:pic>
      <p:pic>
        <p:nvPicPr>
          <p:cNvPr id="7" name="图片 6"/>
          <p:cNvPicPr>
            <a:picLocks noChangeAspect="1"/>
          </p:cNvPicPr>
          <p:nvPr/>
        </p:nvPicPr>
        <p:blipFill>
          <a:blip r:embed="rId4"/>
          <a:stretch>
            <a:fillRect/>
          </a:stretch>
        </p:blipFill>
        <p:spPr>
          <a:xfrm>
            <a:off x="6280785" y="2626995"/>
            <a:ext cx="2720340" cy="1943100"/>
          </a:xfrm>
          <a:prstGeom prst="rect">
            <a:avLst/>
          </a:prstGeom>
        </p:spPr>
      </p:pic>
      <p:pic>
        <p:nvPicPr>
          <p:cNvPr id="8" name="图片 7"/>
          <p:cNvPicPr>
            <a:picLocks noChangeAspect="1"/>
          </p:cNvPicPr>
          <p:nvPr/>
        </p:nvPicPr>
        <p:blipFill>
          <a:blip r:embed="rId5"/>
          <a:stretch>
            <a:fillRect/>
          </a:stretch>
        </p:blipFill>
        <p:spPr>
          <a:xfrm>
            <a:off x="12192000" y="2625090"/>
            <a:ext cx="4975860" cy="1310640"/>
          </a:xfrm>
          <a:prstGeom prst="rect">
            <a:avLst/>
          </a:prstGeom>
        </p:spPr>
      </p:pic>
      <p:pic>
        <p:nvPicPr>
          <p:cNvPr id="9" name="图片 8"/>
          <p:cNvPicPr>
            <a:picLocks noChangeAspect="1"/>
          </p:cNvPicPr>
          <p:nvPr/>
        </p:nvPicPr>
        <p:blipFill>
          <a:blip r:embed="rId6"/>
          <a:stretch>
            <a:fillRect/>
          </a:stretch>
        </p:blipFill>
        <p:spPr>
          <a:xfrm>
            <a:off x="12192000" y="1615440"/>
            <a:ext cx="5257800" cy="1009650"/>
          </a:xfrm>
          <a:prstGeom prst="rect">
            <a:avLst/>
          </a:prstGeom>
        </p:spPr>
      </p:pic>
      <p:sp>
        <p:nvSpPr>
          <p:cNvPr id="10" name="文本框 9"/>
          <p:cNvSpPr txBox="1"/>
          <p:nvPr/>
        </p:nvSpPr>
        <p:spPr>
          <a:xfrm>
            <a:off x="12429490" y="1198245"/>
            <a:ext cx="4607560" cy="368300"/>
          </a:xfrm>
          <a:prstGeom prst="rect">
            <a:avLst/>
          </a:prstGeom>
          <a:noFill/>
        </p:spPr>
        <p:txBody>
          <a:bodyPr wrap="square" rtlCol="0">
            <a:spAutoFit/>
          </a:bodyPr>
          <a:p>
            <a:r>
              <a:rPr lang="zh-CN" altLang="en-US"/>
              <a:t>创建数据库模式的权限，在创建用户时实现</a:t>
            </a:r>
            <a:endParaRPr lang="zh-CN" altLang="en-US"/>
          </a:p>
        </p:txBody>
      </p:sp>
    </p:spTree>
    <p:custDataLst>
      <p:tags r:id="rId7"/>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51755" y="133350"/>
            <a:ext cx="4064000" cy="521970"/>
          </a:xfrm>
          <a:prstGeom prst="rect">
            <a:avLst/>
          </a:prstGeom>
          <a:noFill/>
        </p:spPr>
        <p:txBody>
          <a:bodyPr wrap="square" rtlCol="0">
            <a:spAutoFit/>
          </a:bodyPr>
          <a:p>
            <a:r>
              <a:rPr lang="zh-CN" altLang="en-US" sz="2800" b="1"/>
              <a:t>数据库保护</a:t>
            </a:r>
            <a:endParaRPr lang="zh-CN" altLang="en-US" sz="2800" b="1"/>
          </a:p>
        </p:txBody>
      </p:sp>
      <p:sp>
        <p:nvSpPr>
          <p:cNvPr id="5" name="文本框 4"/>
          <p:cNvSpPr txBox="1"/>
          <p:nvPr/>
        </p:nvSpPr>
        <p:spPr>
          <a:xfrm>
            <a:off x="81280" y="655955"/>
            <a:ext cx="12348210" cy="6090920"/>
          </a:xfrm>
          <a:prstGeom prst="rect">
            <a:avLst/>
          </a:prstGeom>
          <a:noFill/>
        </p:spPr>
        <p:txBody>
          <a:bodyPr wrap="square" rtlCol="0">
            <a:noAutofit/>
          </a:bodyPr>
          <a:p>
            <a:r>
              <a:rPr lang="zh-CN" altLang="en-US"/>
              <a:t>安全体系结构</a:t>
            </a:r>
            <a:r>
              <a:rPr lang="en-US" altLang="zh-CN"/>
              <a:t>:Windows NT</a:t>
            </a:r>
            <a:r>
              <a:rPr lang="zh-CN" altLang="en-US"/>
              <a:t>操作系统的安全防线、</a:t>
            </a:r>
            <a:r>
              <a:rPr lang="en-US" altLang="zh-CN"/>
              <a:t>SQL Server</a:t>
            </a:r>
            <a:r>
              <a:rPr lang="zh-CN" altLang="en-US"/>
              <a:t>的运行安全防线、</a:t>
            </a:r>
            <a:r>
              <a:rPr lang="en-US" altLang="zh-CN"/>
              <a:t>SQL Server</a:t>
            </a:r>
            <a:r>
              <a:rPr lang="zh-CN" altLang="en-US"/>
              <a:t>数据库的安全防线、</a:t>
            </a:r>
            <a:r>
              <a:rPr lang="en-US" altLang="zh-CN"/>
              <a:t> SQL Server</a:t>
            </a:r>
            <a:r>
              <a:rPr lang="zh-CN" altLang="en-US"/>
              <a:t>数据库对象的安全防线</a:t>
            </a:r>
            <a:endParaRPr lang="zh-CN" altLang="en-US"/>
          </a:p>
          <a:p>
            <a:endParaRPr lang="zh-CN" altLang="en-US"/>
          </a:p>
          <a:p>
            <a:r>
              <a:rPr lang="zh-CN" altLang="en-US"/>
              <a:t>用户认证方式：</a:t>
            </a:r>
            <a:r>
              <a:rPr lang="en-US" altLang="zh-CN" b="1"/>
              <a:t>Windows</a:t>
            </a:r>
            <a:r>
              <a:rPr lang="zh-CN" altLang="en-US" b="1"/>
              <a:t>认证模式、混合认证模式</a:t>
            </a:r>
            <a:endParaRPr lang="zh-CN" altLang="en-US" b="1"/>
          </a:p>
          <a:p>
            <a:endParaRPr lang="zh-CN" altLang="en-US"/>
          </a:p>
          <a:p>
            <a:r>
              <a:rPr lang="zh-CN" altLang="en-US"/>
              <a:t>数据库的完整性：</a:t>
            </a:r>
            <a:endParaRPr lang="zh-CN" altLang="en-US"/>
          </a:p>
          <a:p>
            <a:r>
              <a:rPr lang="zh-CN" altLang="en-US"/>
              <a:t>实体完整性：</a:t>
            </a:r>
            <a:r>
              <a:rPr lang="en-US" altLang="zh-CN"/>
              <a:t>CREATE  TABLE</a:t>
            </a:r>
            <a:r>
              <a:rPr lang="zh-CN" altLang="en-US"/>
              <a:t>中用</a:t>
            </a:r>
            <a:r>
              <a:rPr lang="en-US" altLang="zh-CN"/>
              <a:t>PRIMARY KEY</a:t>
            </a:r>
            <a:r>
              <a:rPr lang="zh-CN" altLang="en-US"/>
              <a:t>定义</a:t>
            </a:r>
            <a:endParaRPr lang="zh-CN" altLang="en-US"/>
          </a:p>
          <a:p>
            <a:r>
              <a:rPr lang="zh-CN" altLang="en-US"/>
              <a:t>单属性构成的码有两种说明方法：定义为列级约束条件、定义为表级约束条件</a:t>
            </a:r>
            <a:endParaRPr lang="zh-CN" altLang="en-US"/>
          </a:p>
          <a:p>
            <a:r>
              <a:rPr lang="zh-CN" altLang="en-US"/>
              <a:t>对多个属性构成的码只有一种说明方法：定义为表级约束条件</a:t>
            </a:r>
            <a:r>
              <a:rPr lang="en-US" altLang="zh-CN"/>
              <a:t> </a:t>
            </a:r>
            <a:endParaRPr lang="en-US" altLang="zh-CN"/>
          </a:p>
          <a:p>
            <a:r>
              <a:rPr lang="zh-CN" altLang="en-US"/>
              <a:t>（检查主码方式：全表扫描、索引）</a:t>
            </a:r>
            <a:endParaRPr lang="en-US" altLang="zh-CN"/>
          </a:p>
          <a:p>
            <a:r>
              <a:rPr lang="zh-CN" altLang="en-US"/>
              <a:t>参照完整性：在表级定义</a:t>
            </a:r>
            <a:endParaRPr lang="zh-CN" altLang="en-US"/>
          </a:p>
          <a:p>
            <a:endParaRPr lang="zh-CN" altLang="en-US"/>
          </a:p>
          <a:p>
            <a:r>
              <a:rPr lang="zh-CN" altLang="en-US"/>
              <a:t>用户定义的完整性</a:t>
            </a:r>
            <a:endParaRPr lang="zh-CN" altLang="en-US"/>
          </a:p>
          <a:p>
            <a:r>
              <a:rPr lang="zh-CN" altLang="en-US"/>
              <a:t>列值非空（</a:t>
            </a:r>
            <a:r>
              <a:rPr lang="en-US" altLang="zh-CN"/>
              <a:t>NOT NULL</a:t>
            </a:r>
            <a:r>
              <a:rPr lang="zh-CN" altLang="en-US"/>
              <a:t>）</a:t>
            </a:r>
            <a:endParaRPr lang="zh-CN" altLang="en-US"/>
          </a:p>
          <a:p>
            <a:r>
              <a:rPr lang="zh-CN" altLang="en-US"/>
              <a:t>列值唯一（</a:t>
            </a:r>
            <a:r>
              <a:rPr lang="en-US" altLang="zh-CN"/>
              <a:t>UNIQUE</a:t>
            </a:r>
            <a:r>
              <a:rPr lang="zh-CN" altLang="en-US"/>
              <a:t>）</a:t>
            </a:r>
            <a:endParaRPr lang="zh-CN" altLang="en-US"/>
          </a:p>
          <a:p>
            <a:r>
              <a:rPr lang="zh-CN" altLang="en-US"/>
              <a:t>检查列值是否满足一个布尔表达式（</a:t>
            </a:r>
            <a:r>
              <a:rPr lang="en-US" altLang="zh-CN"/>
              <a:t>CHECK</a:t>
            </a:r>
            <a:r>
              <a:rPr lang="zh-CN" altLang="en-US"/>
              <a:t>）</a:t>
            </a:r>
            <a:endParaRPr lang="zh-CN" altLang="en-US"/>
          </a:p>
          <a:p>
            <a:endParaRPr lang="zh-CN" altLang="en-US"/>
          </a:p>
          <a:p>
            <a:r>
              <a:rPr lang="zh-CN" altLang="en-US"/>
              <a:t>完整性约束命名子句</a:t>
            </a:r>
            <a:endParaRPr lang="zh-CN" altLang="en-US"/>
          </a:p>
          <a:p>
            <a:r>
              <a:rPr lang="en-US" altLang="zh-CN"/>
              <a:t>CONSTRAINT </a:t>
            </a:r>
            <a:r>
              <a:rPr lang="zh-CN" altLang="en-US"/>
              <a:t>约束：</a:t>
            </a:r>
            <a:endParaRPr lang="en-US" altLang="zh-CN"/>
          </a:p>
          <a:p>
            <a:r>
              <a:rPr lang="en-US" altLang="zh-CN"/>
              <a:t>CONSTRAINT &lt;</a:t>
            </a:r>
            <a:r>
              <a:rPr lang="zh-CN" altLang="en-US"/>
              <a:t>完整性约束条件名</a:t>
            </a:r>
            <a:r>
              <a:rPr lang="en-US" altLang="zh-CN"/>
              <a:t>&gt;</a:t>
            </a:r>
            <a:endParaRPr lang="en-US" altLang="zh-CN"/>
          </a:p>
          <a:p>
            <a:r>
              <a:rPr lang="zh-CN" altLang="en-US"/>
              <a:t>［</a:t>
            </a:r>
            <a:r>
              <a:rPr lang="en-US" altLang="zh-CN"/>
              <a:t>PRIMARY KEY</a:t>
            </a:r>
            <a:r>
              <a:rPr lang="zh-CN" altLang="en-US"/>
              <a:t>短语</a:t>
            </a:r>
            <a:r>
              <a:rPr lang="en-US" altLang="zh-CN"/>
              <a:t>   | FOREIGN KEY</a:t>
            </a:r>
            <a:r>
              <a:rPr lang="zh-CN" altLang="en-US"/>
              <a:t>短语</a:t>
            </a:r>
            <a:r>
              <a:rPr lang="en-US" altLang="zh-CN"/>
              <a:t>   | CHECK</a:t>
            </a:r>
            <a:r>
              <a:rPr lang="zh-CN" altLang="en-US"/>
              <a:t>短语</a:t>
            </a:r>
            <a:r>
              <a:rPr lang="en-US" altLang="zh-CN"/>
              <a:t> </a:t>
            </a:r>
            <a:r>
              <a:rPr lang="zh-CN" altLang="en-US"/>
              <a:t>］</a:t>
            </a:r>
            <a:endParaRPr lang="zh-CN" altLang="en-US"/>
          </a:p>
          <a:p>
            <a:endParaRPr lang="zh-CN" altLang="en-US"/>
          </a:p>
          <a:p>
            <a:endParaRPr lang="zh-CN" altLang="en-US"/>
          </a:p>
        </p:txBody>
      </p:sp>
      <p:pic>
        <p:nvPicPr>
          <p:cNvPr id="15" name="图片 14"/>
          <p:cNvPicPr>
            <a:picLocks noChangeAspect="1"/>
          </p:cNvPicPr>
          <p:nvPr/>
        </p:nvPicPr>
        <p:blipFill>
          <a:blip r:embed="rId1"/>
          <a:stretch>
            <a:fillRect/>
          </a:stretch>
        </p:blipFill>
        <p:spPr>
          <a:xfrm>
            <a:off x="5169535" y="3335655"/>
            <a:ext cx="5857875" cy="2600325"/>
          </a:xfrm>
          <a:prstGeom prst="rect">
            <a:avLst/>
          </a:prstGeom>
        </p:spPr>
      </p:pic>
      <p:pic>
        <p:nvPicPr>
          <p:cNvPr id="16" name="图片 15"/>
          <p:cNvPicPr>
            <a:picLocks noChangeAspect="1"/>
          </p:cNvPicPr>
          <p:nvPr/>
        </p:nvPicPr>
        <p:blipFill>
          <a:blip r:embed="rId2"/>
          <a:stretch>
            <a:fillRect/>
          </a:stretch>
        </p:blipFill>
        <p:spPr>
          <a:xfrm>
            <a:off x="10862945" y="3429000"/>
            <a:ext cx="3886200" cy="2301240"/>
          </a:xfrm>
          <a:prstGeom prst="rect">
            <a:avLst/>
          </a:prstGeom>
        </p:spPr>
      </p:pic>
      <p:pic>
        <p:nvPicPr>
          <p:cNvPr id="17" name="图片 16"/>
          <p:cNvPicPr>
            <a:picLocks noChangeAspect="1"/>
          </p:cNvPicPr>
          <p:nvPr/>
        </p:nvPicPr>
        <p:blipFill>
          <a:blip r:embed="rId3"/>
          <a:stretch>
            <a:fillRect/>
          </a:stretch>
        </p:blipFill>
        <p:spPr>
          <a:xfrm>
            <a:off x="81280" y="6590665"/>
            <a:ext cx="5248275" cy="2266950"/>
          </a:xfrm>
          <a:prstGeom prst="rect">
            <a:avLst/>
          </a:prstGeom>
        </p:spPr>
      </p:pic>
      <p:pic>
        <p:nvPicPr>
          <p:cNvPr id="18" name="图片 17"/>
          <p:cNvPicPr>
            <a:picLocks noChangeAspect="1"/>
          </p:cNvPicPr>
          <p:nvPr/>
        </p:nvPicPr>
        <p:blipFill>
          <a:blip r:embed="rId4"/>
          <a:stretch>
            <a:fillRect/>
          </a:stretch>
        </p:blipFill>
        <p:spPr>
          <a:xfrm>
            <a:off x="5329555" y="6746875"/>
            <a:ext cx="5781675" cy="2076450"/>
          </a:xfrm>
          <a:prstGeom prst="rect">
            <a:avLst/>
          </a:prstGeom>
        </p:spPr>
      </p:pic>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51755" y="133350"/>
            <a:ext cx="4064000" cy="521970"/>
          </a:xfrm>
          <a:prstGeom prst="rect">
            <a:avLst/>
          </a:prstGeom>
          <a:noFill/>
        </p:spPr>
        <p:txBody>
          <a:bodyPr wrap="square" rtlCol="0">
            <a:spAutoFit/>
          </a:bodyPr>
          <a:p>
            <a:r>
              <a:rPr lang="zh-CN" altLang="en-US" sz="2800" b="1"/>
              <a:t>数据库保护</a:t>
            </a:r>
            <a:endParaRPr lang="zh-CN" altLang="en-US" sz="2800" b="1"/>
          </a:p>
        </p:txBody>
      </p:sp>
      <p:sp>
        <p:nvSpPr>
          <p:cNvPr id="5" name="文本框 4"/>
          <p:cNvSpPr txBox="1"/>
          <p:nvPr/>
        </p:nvSpPr>
        <p:spPr>
          <a:xfrm>
            <a:off x="81280" y="655955"/>
            <a:ext cx="12348210" cy="6090920"/>
          </a:xfrm>
          <a:prstGeom prst="rect">
            <a:avLst/>
          </a:prstGeom>
          <a:noFill/>
        </p:spPr>
        <p:txBody>
          <a:bodyPr wrap="square" rtlCol="0">
            <a:noAutofit/>
          </a:bodyPr>
          <a:p>
            <a:r>
              <a:rPr lang="zh-CN"/>
              <a:t>事务：</a:t>
            </a:r>
            <a:r>
              <a:rPr lang="zh-CN" altLang="en-US"/>
              <a:t>一个数据库操作序列、一个不可分割的工作单位（要么全做，要么不做）、恢复和并发控制的基本单位</a:t>
            </a:r>
            <a:endParaRPr lang="zh-CN" altLang="en-US"/>
          </a:p>
          <a:p>
            <a:r>
              <a:rPr lang="zh-CN" altLang="en-US"/>
              <a:t>事务的特性：</a:t>
            </a:r>
            <a:r>
              <a:rPr lang="zh-CN" altLang="en-US" b="1"/>
              <a:t>原子性、一致性、隔离性、持续性</a:t>
            </a:r>
            <a:r>
              <a:rPr lang="en-US" altLang="zh-CN"/>
              <a:t>ACID</a:t>
            </a:r>
            <a:endParaRPr lang="zh-CN" altLang="en-US"/>
          </a:p>
          <a:p>
            <a:endParaRPr lang="zh-CN"/>
          </a:p>
          <a:p>
            <a:r>
              <a:rPr lang="zh-CN" altLang="en-US"/>
              <a:t>故障是不可避免的：</a:t>
            </a:r>
            <a:endParaRPr lang="zh-CN" altLang="en-US"/>
          </a:p>
          <a:p>
            <a:r>
              <a:rPr lang="zh-CN" altLang="en-US"/>
              <a:t>系统故障：计算机软、硬件故障</a:t>
            </a:r>
            <a:endParaRPr lang="zh-CN" altLang="en-US"/>
          </a:p>
          <a:p>
            <a:r>
              <a:rPr lang="zh-CN" altLang="en-US"/>
              <a:t>人为故障：操作员的失误、恶意的破坏等。</a:t>
            </a:r>
            <a:endParaRPr lang="zh-CN" altLang="en-US"/>
          </a:p>
          <a:p>
            <a:r>
              <a:rPr lang="zh-CN" altLang="en-US"/>
              <a:t>数据库的恢复：把数据库从错误状态恢复到某一已知的正确状态</a:t>
            </a:r>
            <a:r>
              <a:rPr lang="en-US" altLang="zh-CN"/>
              <a:t>(</a:t>
            </a:r>
            <a:r>
              <a:rPr lang="zh-CN" altLang="en-US"/>
              <a:t>亦称为一致状态或完整状态</a:t>
            </a:r>
            <a:r>
              <a:rPr lang="en-US" altLang="zh-CN"/>
              <a:t>)</a:t>
            </a:r>
            <a:endParaRPr lang="en-US" altLang="zh-CN"/>
          </a:p>
          <a:p>
            <a:endParaRPr lang="en-US" altLang="zh-CN"/>
          </a:p>
          <a:p>
            <a:r>
              <a:rPr lang="zh-CN"/>
              <a:t>故障的种类：</a:t>
            </a:r>
            <a:endParaRPr lang="zh-CN"/>
          </a:p>
          <a:p>
            <a:r>
              <a:rPr lang="zh-CN" altLang="en-US"/>
              <a:t>事务内部的故障：事务内部更多的故障是非预期的，不能由应用程序处理</a:t>
            </a:r>
            <a:endParaRPr lang="zh-CN" altLang="en-US"/>
          </a:p>
          <a:p>
            <a:r>
              <a:rPr lang="zh-CN" altLang="en-US"/>
              <a:t>事务故障的恢复：撤消事务（</a:t>
            </a:r>
            <a:r>
              <a:rPr lang="en-US" altLang="zh-CN"/>
              <a:t>UNDO</a:t>
            </a:r>
            <a:r>
              <a:rPr lang="zh-CN" altLang="en-US"/>
              <a:t>）</a:t>
            </a:r>
            <a:endParaRPr lang="zh-CN" altLang="en-US"/>
          </a:p>
          <a:p>
            <a:endParaRPr lang="zh-CN" altLang="en-US"/>
          </a:p>
          <a:p>
            <a:r>
              <a:rPr lang="zh-CN" altLang="en-US"/>
              <a:t>系统故障：称为软故障，是指造成系统停止运转的任何事件，使得系统要重新启动。</a:t>
            </a:r>
            <a:endParaRPr lang="zh-CN" altLang="en-US"/>
          </a:p>
          <a:p>
            <a:r>
              <a:rPr lang="zh-CN" altLang="en-US"/>
              <a:t>发生系统故障时，事务未提交：恢复策略：强行撤消（</a:t>
            </a:r>
            <a:r>
              <a:rPr lang="en-US" altLang="zh-CN"/>
              <a:t>UNDO</a:t>
            </a:r>
            <a:r>
              <a:rPr lang="zh-CN" altLang="en-US"/>
              <a:t>）所有未完成事务</a:t>
            </a:r>
            <a:endParaRPr lang="zh-CN" altLang="en-US"/>
          </a:p>
          <a:p>
            <a:r>
              <a:rPr lang="zh-CN" altLang="en-US"/>
              <a:t>发生系统故障时，事务已提交，但缓冲区中的信息未完全写回到磁盘上：恢复策略：重做（</a:t>
            </a:r>
            <a:r>
              <a:rPr lang="en-US" altLang="zh-CN"/>
              <a:t>REDO</a:t>
            </a:r>
            <a:r>
              <a:rPr lang="zh-CN" altLang="en-US"/>
              <a:t>）所有已提交的事务</a:t>
            </a:r>
            <a:endParaRPr lang="zh-CN" altLang="en-US"/>
          </a:p>
          <a:p>
            <a:endParaRPr lang="zh-CN" altLang="en-US"/>
          </a:p>
          <a:p>
            <a:r>
              <a:rPr lang="zh-CN" altLang="en-US"/>
              <a:t>介质故障：称为硬故障，指外存故障</a:t>
            </a:r>
            <a:endParaRPr lang="zh-CN" altLang="en-US"/>
          </a:p>
          <a:p>
            <a:r>
              <a:rPr lang="zh-CN" altLang="en-US"/>
              <a:t>装入数据库发生介质故障前某个时刻的数据副本：重做自此时始的所有成功事务，将这些事务提交的结果重新记入数据库</a:t>
            </a:r>
            <a:endParaRPr lang="zh-CN" altLang="en-US"/>
          </a:p>
          <a:p>
            <a:endParaRPr lang="zh-CN" altLang="en-US"/>
          </a:p>
          <a:p>
            <a:r>
              <a:rPr lang="zh-CN" altLang="en-US"/>
              <a:t>计算机病毒：一种人为的故障或破坏，是一些恶作剧者研制的一种计算机程序</a:t>
            </a:r>
            <a:endParaRPr lang="zh-CN" altLang="en-US"/>
          </a:p>
          <a:p>
            <a:endParaRPr lang="zh-CN" altLang="en-US"/>
          </a:p>
          <a:p>
            <a:endParaRPr lang="zh-CN" altLang="en-US"/>
          </a:p>
          <a:p>
            <a:endParaRPr lang="zh-CN"/>
          </a:p>
          <a:p>
            <a:endParaRPr lang="zh-CN"/>
          </a:p>
          <a:p>
            <a:endParaRPr lang="zh-CN"/>
          </a:p>
          <a:p>
            <a:endParaRPr lang="zh-CN"/>
          </a:p>
          <a:p>
            <a:endParaRPr lang="zh-CN"/>
          </a:p>
          <a:p>
            <a:endParaRPr lang="zh-CN"/>
          </a:p>
          <a:p>
            <a:endParaRPr lang="zh-CN"/>
          </a:p>
          <a:p>
            <a:endParaRPr lang="zh-CN"/>
          </a:p>
          <a:p>
            <a:endParaRPr lang="zh-CN"/>
          </a:p>
          <a:p>
            <a:endParaRPr lang="zh-CN"/>
          </a:p>
          <a:p>
            <a:endParaRPr lang="zh-CN"/>
          </a:p>
          <a:p>
            <a:endParaRPr lang="zh-CN"/>
          </a:p>
          <a:p>
            <a:endParaRPr lang="zh-CN"/>
          </a:p>
          <a:p>
            <a:endParaRPr lang="zh-CN"/>
          </a:p>
          <a:p>
            <a:endParaRPr lang="zh-CN"/>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51755" y="133350"/>
            <a:ext cx="4064000" cy="521970"/>
          </a:xfrm>
          <a:prstGeom prst="rect">
            <a:avLst/>
          </a:prstGeom>
          <a:noFill/>
        </p:spPr>
        <p:txBody>
          <a:bodyPr wrap="square" rtlCol="0">
            <a:spAutoFit/>
          </a:bodyPr>
          <a:p>
            <a:r>
              <a:rPr lang="zh-CN" altLang="en-US" sz="2800" b="1"/>
              <a:t>数据库保护</a:t>
            </a:r>
            <a:endParaRPr lang="zh-CN" altLang="en-US" sz="2800" b="1"/>
          </a:p>
        </p:txBody>
      </p:sp>
      <p:sp>
        <p:nvSpPr>
          <p:cNvPr id="5" name="文本框 4"/>
          <p:cNvSpPr txBox="1"/>
          <p:nvPr/>
        </p:nvSpPr>
        <p:spPr>
          <a:xfrm>
            <a:off x="81280" y="655955"/>
            <a:ext cx="12348210" cy="6090920"/>
          </a:xfrm>
          <a:prstGeom prst="rect">
            <a:avLst/>
          </a:prstGeom>
          <a:noFill/>
        </p:spPr>
        <p:txBody>
          <a:bodyPr wrap="square" rtlCol="0">
            <a:noAutofit/>
          </a:bodyPr>
          <a:p>
            <a:r>
              <a:rPr lang="zh-CN" altLang="en-US"/>
              <a:t>恢复操作的基本原理：冗余</a:t>
            </a:r>
            <a:endParaRPr lang="zh-CN"/>
          </a:p>
          <a:p>
            <a:r>
              <a:rPr lang="zh-CN" altLang="en-US"/>
              <a:t>如何建立冗余数据：</a:t>
            </a:r>
            <a:r>
              <a:rPr lang="zh-CN" altLang="en-US" b="1"/>
              <a:t>数据转储、登录日志文件</a:t>
            </a:r>
            <a:endParaRPr lang="zh-CN" altLang="en-US" b="1"/>
          </a:p>
          <a:p>
            <a:endParaRPr lang="zh-CN" b="1"/>
          </a:p>
          <a:p>
            <a:r>
              <a:rPr lang="zh-CN" altLang="en-US"/>
              <a:t>数据转储：指</a:t>
            </a:r>
            <a:r>
              <a:rPr lang="en-US" altLang="zh-CN"/>
              <a:t>DBA</a:t>
            </a:r>
            <a:r>
              <a:rPr lang="zh-CN" altLang="en-US"/>
              <a:t>将整个数据库复制到磁带或另一个磁盘上保存起来的过程，备用的数据称为后备副本或后援副本</a:t>
            </a:r>
            <a:endParaRPr lang="zh-CN" altLang="en-US"/>
          </a:p>
          <a:p>
            <a:r>
              <a:rPr lang="zh-CN" altLang="en-US"/>
              <a:t>使用：数据库遭到破坏后可以将后备副本重新装入；重装后备副本只能将数据库恢复到转储时的状态</a:t>
            </a:r>
            <a:endParaRPr lang="zh-CN" altLang="en-US"/>
          </a:p>
          <a:p>
            <a:r>
              <a:rPr lang="zh-CN" altLang="en-US"/>
              <a:t>静态转储：（见图）</a:t>
            </a:r>
            <a:endParaRPr lang="zh-CN" altLang="en-US"/>
          </a:p>
          <a:p>
            <a:r>
              <a:rPr lang="zh-CN" altLang="en-US"/>
              <a:t>动态转储：（见图）</a:t>
            </a:r>
            <a:endParaRPr lang="zh-CN" altLang="en-US"/>
          </a:p>
          <a:p>
            <a:r>
              <a:rPr lang="zh-CN" altLang="en-US"/>
              <a:t>利用动态转储得到的副本进行故障恢复：</a:t>
            </a:r>
            <a:endParaRPr lang="zh-CN" altLang="en-US"/>
          </a:p>
          <a:p>
            <a:r>
              <a:rPr lang="zh-CN" altLang="en-US"/>
              <a:t>需要把动态转储期间各事务对数据库的修改活动登记下来，建立</a:t>
            </a:r>
            <a:r>
              <a:rPr lang="zh-CN" altLang="en-US" b="1"/>
              <a:t>日志文件</a:t>
            </a:r>
            <a:endParaRPr lang="zh-CN" altLang="en-US" b="1"/>
          </a:p>
          <a:p>
            <a:r>
              <a:rPr lang="zh-CN" altLang="en-US" b="1"/>
              <a:t>后备副本加上日志文件</a:t>
            </a:r>
            <a:r>
              <a:rPr lang="zh-CN" altLang="en-US"/>
              <a:t>才能把数据库恢复到某一时刻的正确状态</a:t>
            </a:r>
            <a:endParaRPr lang="zh-CN" altLang="en-US"/>
          </a:p>
          <a:p>
            <a:endParaRPr lang="zh-CN" altLang="en-US"/>
          </a:p>
          <a:p>
            <a:r>
              <a:rPr lang="zh-CN" altLang="en-US" b="1"/>
              <a:t>海量转储与增量转储</a:t>
            </a:r>
            <a:endParaRPr lang="zh-CN" altLang="en-US" b="1"/>
          </a:p>
          <a:p>
            <a:r>
              <a:rPr lang="zh-CN" altLang="en-US"/>
              <a:t>海量转储（完全转储）</a:t>
            </a:r>
            <a:r>
              <a:rPr lang="en-US" altLang="zh-CN"/>
              <a:t>: </a:t>
            </a:r>
            <a:r>
              <a:rPr lang="zh-CN" altLang="en-US"/>
              <a:t>每次转储全部数据库</a:t>
            </a:r>
            <a:endParaRPr lang="en-US" altLang="zh-CN"/>
          </a:p>
          <a:p>
            <a:r>
              <a:rPr lang="zh-CN" altLang="en-US"/>
              <a:t>增量转储</a:t>
            </a:r>
            <a:r>
              <a:rPr lang="en-US" altLang="zh-CN"/>
              <a:t>: </a:t>
            </a:r>
            <a:r>
              <a:rPr lang="zh-CN" altLang="en-US"/>
              <a:t>只转储上次转储后更新过的数据</a:t>
            </a:r>
            <a:endParaRPr lang="en-US" altLang="zh-CN"/>
          </a:p>
          <a:p>
            <a:r>
              <a:rPr lang="zh-CN" altLang="en-US"/>
              <a:t>海量转储与增量转储比较</a:t>
            </a:r>
            <a:endParaRPr lang="zh-CN" altLang="en-US"/>
          </a:p>
          <a:p>
            <a:r>
              <a:rPr lang="zh-CN" altLang="en-US"/>
              <a:t>从恢复角度看，使用海量转储得到的后备副本进行恢复往往更方便</a:t>
            </a:r>
            <a:endParaRPr lang="zh-CN" altLang="en-US"/>
          </a:p>
          <a:p>
            <a:r>
              <a:rPr lang="zh-CN" altLang="en-US"/>
              <a:t>但如果数据库很大，事务处理又十分频繁，则增量转储方式更实用更有效</a:t>
            </a:r>
            <a:endParaRPr lang="zh-CN" altLang="en-US"/>
          </a:p>
          <a:p>
            <a:endParaRPr lang="zh-CN" altLang="en-US"/>
          </a:p>
          <a:p>
            <a:r>
              <a:rPr lang="zh-CN" altLang="en-US"/>
              <a:t>日志文件：是用来记录事务对数据库的更新操作的文件</a:t>
            </a:r>
            <a:endParaRPr lang="zh-CN" altLang="en-US"/>
          </a:p>
          <a:p>
            <a:r>
              <a:rPr lang="zh-CN" altLang="en-US"/>
              <a:t>格式与内容：以记录为单位</a:t>
            </a:r>
            <a:endParaRPr lang="zh-CN" altLang="en-US"/>
          </a:p>
          <a:p>
            <a:r>
              <a:rPr lang="zh-CN" altLang="en-US"/>
              <a:t>各个事务的开始标记</a:t>
            </a:r>
            <a:r>
              <a:rPr lang="en-US" altLang="zh-CN"/>
              <a:t>(BEGIN TRANSACTION)</a:t>
            </a:r>
            <a:endParaRPr lang="en-US" altLang="zh-CN"/>
          </a:p>
          <a:p>
            <a:r>
              <a:rPr lang="zh-CN" altLang="en-US"/>
              <a:t>各个事务的结束标记</a:t>
            </a:r>
            <a:r>
              <a:rPr lang="en-US" altLang="zh-CN"/>
              <a:t>(COMMIT</a:t>
            </a:r>
            <a:r>
              <a:rPr lang="zh-CN" altLang="en-US"/>
              <a:t>或</a:t>
            </a:r>
            <a:r>
              <a:rPr lang="en-US" altLang="zh-CN"/>
              <a:t>ROLLBACK)</a:t>
            </a:r>
            <a:endParaRPr lang="en-US" altLang="zh-CN"/>
          </a:p>
          <a:p>
            <a:r>
              <a:rPr lang="zh-CN" altLang="en-US"/>
              <a:t>各个事务的所有更新操作，作为日志文件中的一条记录</a:t>
            </a:r>
            <a:endParaRPr lang="zh-CN" altLang="en-US"/>
          </a:p>
          <a:p>
            <a:endParaRPr lang="zh-CN" altLang="en-US"/>
          </a:p>
          <a:p>
            <a:r>
              <a:rPr lang="zh-CN" altLang="en-US"/>
              <a:t>登记日志文件</a:t>
            </a:r>
            <a:endParaRPr lang="zh-CN" altLang="en-US"/>
          </a:p>
          <a:p>
            <a:r>
              <a:rPr lang="zh-CN" altLang="en-US"/>
              <a:t>基本原则</a:t>
            </a:r>
            <a:endParaRPr lang="zh-CN" altLang="en-US"/>
          </a:p>
          <a:p>
            <a:r>
              <a:rPr lang="zh-CN" altLang="en-US"/>
              <a:t>登记的次序严格按并行事务执行的时间次序</a:t>
            </a:r>
            <a:endParaRPr lang="zh-CN" altLang="en-US"/>
          </a:p>
          <a:p>
            <a:r>
              <a:rPr lang="zh-CN" altLang="en-US" b="1"/>
              <a:t>必须先写日志文件，后写数据库</a:t>
            </a:r>
            <a:endParaRPr lang="zh-CN" altLang="en-US" b="1"/>
          </a:p>
          <a:p>
            <a:r>
              <a:rPr lang="zh-CN" altLang="en-US"/>
              <a:t>写日志文件操作：把表示这个修改的日志记录写到日志文件</a:t>
            </a:r>
            <a:endParaRPr lang="zh-CN" altLang="en-US"/>
          </a:p>
          <a:p>
            <a:r>
              <a:rPr lang="zh-CN" altLang="en-US"/>
              <a:t>写数据库操作：把对数据的修改写到数据库中</a:t>
            </a:r>
            <a:endParaRPr lang="zh-CN" altLang="en-US"/>
          </a:p>
          <a:p>
            <a:endParaRPr lang="zh-CN" altLang="en-US"/>
          </a:p>
          <a:p>
            <a:endParaRPr lang="zh-CN"/>
          </a:p>
          <a:p>
            <a:endParaRPr lang="zh-CN"/>
          </a:p>
          <a:p>
            <a:endParaRPr lang="zh-CN"/>
          </a:p>
          <a:p>
            <a:endParaRPr lang="zh-CN"/>
          </a:p>
          <a:p>
            <a:endParaRPr lang="zh-CN"/>
          </a:p>
          <a:p>
            <a:endParaRPr lang="zh-CN"/>
          </a:p>
          <a:p>
            <a:endParaRPr lang="zh-CN"/>
          </a:p>
          <a:p>
            <a:endParaRPr lang="zh-CN"/>
          </a:p>
          <a:p>
            <a:endParaRPr lang="zh-CN"/>
          </a:p>
          <a:p>
            <a:endParaRPr lang="zh-CN"/>
          </a:p>
          <a:p>
            <a:endParaRPr lang="zh-CN"/>
          </a:p>
          <a:p>
            <a:endParaRPr lang="zh-CN"/>
          </a:p>
          <a:p>
            <a:endParaRPr lang="zh-CN"/>
          </a:p>
          <a:p>
            <a:endParaRPr lang="zh-CN"/>
          </a:p>
        </p:txBody>
      </p:sp>
      <p:pic>
        <p:nvPicPr>
          <p:cNvPr id="2" name="图片 1"/>
          <p:cNvPicPr>
            <a:picLocks noChangeAspect="1"/>
          </p:cNvPicPr>
          <p:nvPr/>
        </p:nvPicPr>
        <p:blipFill>
          <a:blip r:embed="rId1"/>
          <a:stretch>
            <a:fillRect/>
          </a:stretch>
        </p:blipFill>
        <p:spPr>
          <a:xfrm>
            <a:off x="0" y="-2828925"/>
            <a:ext cx="4695825" cy="2828925"/>
          </a:xfrm>
          <a:prstGeom prst="rect">
            <a:avLst/>
          </a:prstGeom>
        </p:spPr>
      </p:pic>
      <p:pic>
        <p:nvPicPr>
          <p:cNvPr id="3" name="图片 2"/>
          <p:cNvPicPr>
            <a:picLocks noChangeAspect="1"/>
          </p:cNvPicPr>
          <p:nvPr/>
        </p:nvPicPr>
        <p:blipFill>
          <a:blip r:embed="rId2"/>
          <a:stretch>
            <a:fillRect/>
          </a:stretch>
        </p:blipFill>
        <p:spPr>
          <a:xfrm>
            <a:off x="4695825" y="-3086100"/>
            <a:ext cx="5476875" cy="3086100"/>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51755" y="133350"/>
            <a:ext cx="4064000" cy="521970"/>
          </a:xfrm>
          <a:prstGeom prst="rect">
            <a:avLst/>
          </a:prstGeom>
          <a:noFill/>
        </p:spPr>
        <p:txBody>
          <a:bodyPr wrap="square" rtlCol="0">
            <a:spAutoFit/>
          </a:bodyPr>
          <a:p>
            <a:r>
              <a:rPr lang="zh-CN" altLang="en-US" sz="2800" b="1"/>
              <a:t>数据库保护</a:t>
            </a:r>
            <a:endParaRPr lang="zh-CN" altLang="en-US" sz="2800" b="1"/>
          </a:p>
        </p:txBody>
      </p:sp>
      <p:sp>
        <p:nvSpPr>
          <p:cNvPr id="5" name="文本框 4"/>
          <p:cNvSpPr txBox="1"/>
          <p:nvPr/>
        </p:nvSpPr>
        <p:spPr>
          <a:xfrm>
            <a:off x="81280" y="655955"/>
            <a:ext cx="12348210" cy="6090920"/>
          </a:xfrm>
          <a:prstGeom prst="rect">
            <a:avLst/>
          </a:prstGeom>
          <a:noFill/>
        </p:spPr>
        <p:txBody>
          <a:bodyPr wrap="square" rtlCol="0">
            <a:noAutofit/>
          </a:bodyPr>
          <a:p>
            <a:r>
              <a:rPr lang="zh-CN" altLang="en-US"/>
              <a:t>事务故障的恢复</a:t>
            </a:r>
            <a:endParaRPr lang="zh-CN" altLang="en-US"/>
          </a:p>
          <a:p>
            <a:r>
              <a:rPr lang="zh-CN" altLang="en-US"/>
              <a:t>事务故障：事务在运行至正常终止点前被终止</a:t>
            </a:r>
            <a:endParaRPr lang="zh-CN" altLang="en-US"/>
          </a:p>
          <a:p>
            <a:r>
              <a:rPr lang="zh-CN" altLang="en-US"/>
              <a:t>恢复方法：由恢复子系统应利用日志文件撤消（</a:t>
            </a:r>
            <a:r>
              <a:rPr lang="en-US" altLang="zh-CN"/>
              <a:t>UNDO</a:t>
            </a:r>
            <a:r>
              <a:rPr lang="zh-CN" altLang="en-US"/>
              <a:t>）此事务已对数据库进行的修改</a:t>
            </a:r>
            <a:endParaRPr lang="zh-CN" altLang="en-US"/>
          </a:p>
          <a:p>
            <a:endParaRPr lang="zh-CN" altLang="en-US"/>
          </a:p>
          <a:p>
            <a:r>
              <a:rPr lang="zh-CN" altLang="en-US"/>
              <a:t>系统故障的恢复</a:t>
            </a:r>
            <a:endParaRPr lang="zh-CN" altLang="en-US"/>
          </a:p>
          <a:p>
            <a:r>
              <a:rPr lang="zh-CN" altLang="en-US"/>
              <a:t>系统故障造成数据库不一致状态的原因</a:t>
            </a:r>
            <a:endParaRPr lang="zh-CN" altLang="en-US"/>
          </a:p>
          <a:p>
            <a:r>
              <a:rPr lang="zh-CN" altLang="en-US"/>
              <a:t>未完成事务对数据库的更新已写入数据库；已提交事务对数据库的更新还留在缓冲区没来得及写入数据库</a:t>
            </a:r>
            <a:endParaRPr lang="zh-CN" altLang="en-US"/>
          </a:p>
          <a:p>
            <a:r>
              <a:rPr lang="zh-CN" altLang="en-US"/>
              <a:t>恢复方法</a:t>
            </a:r>
            <a:r>
              <a:rPr lang="en-US" altLang="zh-CN"/>
              <a:t>1. Undo </a:t>
            </a:r>
            <a:r>
              <a:rPr lang="zh-CN" altLang="en-US"/>
              <a:t>故障发生时未完成的事务；</a:t>
            </a:r>
            <a:r>
              <a:rPr lang="en-US" altLang="zh-CN"/>
              <a:t>2. Redo </a:t>
            </a:r>
            <a:r>
              <a:rPr lang="zh-CN" altLang="en-US"/>
              <a:t>已完成的事务</a:t>
            </a:r>
            <a:endParaRPr lang="zh-CN" altLang="en-US"/>
          </a:p>
          <a:p>
            <a:endParaRPr lang="zh-CN" altLang="en-US"/>
          </a:p>
          <a:p>
            <a:r>
              <a:rPr lang="zh-CN" altLang="en-US"/>
              <a:t>两个问题：搜索整个日志将耗费大量的时间；</a:t>
            </a:r>
            <a:r>
              <a:rPr lang="en-US" altLang="zh-CN"/>
              <a:t>REDO</a:t>
            </a:r>
            <a:r>
              <a:rPr lang="zh-CN" altLang="en-US"/>
              <a:t>处理：重新执行，浪费了大量时间</a:t>
            </a:r>
            <a:endParaRPr lang="zh-CN" altLang="en-US"/>
          </a:p>
          <a:p>
            <a:r>
              <a:rPr lang="zh-CN" altLang="en-US"/>
              <a:t>具有检查点的恢复技术</a:t>
            </a:r>
            <a:endParaRPr lang="zh-CN" altLang="en-US"/>
          </a:p>
          <a:p>
            <a:r>
              <a:rPr lang="zh-CN" altLang="en-US"/>
              <a:t>在日志文件中增加检查点记录</a:t>
            </a:r>
            <a:endParaRPr lang="zh-CN" altLang="en-US"/>
          </a:p>
          <a:p>
            <a:r>
              <a:rPr lang="zh-CN" altLang="en-US"/>
              <a:t>增加重新开始文件</a:t>
            </a:r>
            <a:endParaRPr lang="zh-CN" altLang="en-US"/>
          </a:p>
          <a:p>
            <a:r>
              <a:rPr lang="zh-CN" altLang="en-US"/>
              <a:t>恢复子系统在登录日志文件期间动态地维护日志</a:t>
            </a:r>
            <a:endParaRPr lang="zh-CN" altLang="en-US"/>
          </a:p>
          <a:p>
            <a:endParaRPr lang="zh-CN" altLang="en-US"/>
          </a:p>
          <a:p>
            <a:r>
              <a:rPr lang="zh-CN" altLang="en-US"/>
              <a:t>检查点记录的内容</a:t>
            </a:r>
            <a:endParaRPr lang="zh-CN" altLang="en-US"/>
          </a:p>
          <a:p>
            <a:r>
              <a:rPr lang="en-US" altLang="zh-CN"/>
              <a:t>1. </a:t>
            </a:r>
            <a:r>
              <a:rPr lang="zh-CN" altLang="en-US"/>
              <a:t>建立检查点时刻所有正在执行的事务清单</a:t>
            </a:r>
            <a:endParaRPr lang="zh-CN" altLang="en-US"/>
          </a:p>
          <a:p>
            <a:r>
              <a:rPr lang="en-US" altLang="zh-CN"/>
              <a:t>2. </a:t>
            </a:r>
            <a:r>
              <a:rPr lang="zh-CN" altLang="en-US"/>
              <a:t>这些事务最近一个日志记录的地址</a:t>
            </a:r>
            <a:endParaRPr lang="zh-CN" altLang="en-US"/>
          </a:p>
          <a:p>
            <a:r>
              <a:rPr lang="zh-CN" altLang="en-US"/>
              <a:t>重新开始文件的内容</a:t>
            </a:r>
            <a:endParaRPr lang="zh-CN" altLang="en-US"/>
          </a:p>
          <a:p>
            <a:r>
              <a:rPr lang="zh-CN" altLang="en-US"/>
              <a:t>记录各个检查点记录在日志文件中的地址</a:t>
            </a:r>
            <a:endParaRPr lang="zh-CN" altLang="en-US"/>
          </a:p>
          <a:p>
            <a:endParaRPr lang="zh-CN" altLang="en-US"/>
          </a:p>
          <a:p>
            <a:r>
              <a:rPr lang="zh-CN" altLang="en-US"/>
              <a:t>介质故障的恢复</a:t>
            </a:r>
            <a:endParaRPr lang="zh-CN" altLang="en-US"/>
          </a:p>
          <a:p>
            <a:r>
              <a:rPr lang="zh-CN" altLang="en-US"/>
              <a:t>重装数据库、重做已完成的事务</a:t>
            </a:r>
            <a:endParaRPr lang="zh-CN" altLang="en-US"/>
          </a:p>
          <a:p>
            <a:endParaRPr lang="zh-CN" altLang="en-US"/>
          </a:p>
          <a:p>
            <a:r>
              <a:rPr lang="zh-CN" altLang="en-US"/>
              <a:t>数据库镜像：</a:t>
            </a:r>
            <a:endParaRPr lang="zh-CN" altLang="en-US"/>
          </a:p>
          <a:p>
            <a:endParaRPr lang="zh-CN" altLang="en-US"/>
          </a:p>
          <a:p>
            <a:endParaRPr lang="zh-CN"/>
          </a:p>
          <a:p>
            <a:endParaRPr lang="zh-CN"/>
          </a:p>
          <a:p>
            <a:endParaRPr lang="zh-CN"/>
          </a:p>
          <a:p>
            <a:endParaRPr lang="zh-CN"/>
          </a:p>
          <a:p>
            <a:endParaRPr lang="zh-CN"/>
          </a:p>
          <a:p>
            <a:endParaRPr lang="zh-CN"/>
          </a:p>
          <a:p>
            <a:endParaRPr lang="zh-CN"/>
          </a:p>
          <a:p>
            <a:endParaRPr lang="zh-CN"/>
          </a:p>
          <a:p>
            <a:endParaRPr lang="zh-CN"/>
          </a:p>
          <a:p>
            <a:endParaRPr lang="zh-CN"/>
          </a:p>
          <a:p>
            <a:endParaRPr lang="zh-CN"/>
          </a:p>
          <a:p>
            <a:endParaRPr lang="zh-CN"/>
          </a:p>
          <a:p>
            <a:endParaRPr lang="zh-CN"/>
          </a:p>
          <a:p>
            <a:endParaRPr lang="zh-CN"/>
          </a:p>
          <a:p>
            <a:endParaRPr lang="zh-CN"/>
          </a:p>
          <a:p>
            <a:endParaRPr lang="zh-CN"/>
          </a:p>
          <a:p>
            <a:endParaRPr lang="zh-CN"/>
          </a:p>
          <a:p>
            <a:endParaRPr lang="zh-CN"/>
          </a:p>
          <a:p>
            <a:endParaRPr lang="zh-CN"/>
          </a:p>
        </p:txBody>
      </p:sp>
      <p:pic>
        <p:nvPicPr>
          <p:cNvPr id="6" name="图片 5"/>
          <p:cNvPicPr>
            <a:picLocks noChangeAspect="1"/>
          </p:cNvPicPr>
          <p:nvPr/>
        </p:nvPicPr>
        <p:blipFill>
          <a:blip r:embed="rId1"/>
          <a:stretch>
            <a:fillRect/>
          </a:stretch>
        </p:blipFill>
        <p:spPr>
          <a:xfrm>
            <a:off x="9215755" y="-231140"/>
            <a:ext cx="4274820" cy="2293620"/>
          </a:xfrm>
          <a:prstGeom prst="rect">
            <a:avLst/>
          </a:prstGeom>
        </p:spPr>
      </p:pic>
      <p:pic>
        <p:nvPicPr>
          <p:cNvPr id="7" name="图片 6"/>
          <p:cNvPicPr>
            <a:picLocks noChangeAspect="1"/>
          </p:cNvPicPr>
          <p:nvPr/>
        </p:nvPicPr>
        <p:blipFill>
          <a:blip r:embed="rId2"/>
          <a:stretch>
            <a:fillRect/>
          </a:stretch>
        </p:blipFill>
        <p:spPr>
          <a:xfrm>
            <a:off x="8882380" y="2723515"/>
            <a:ext cx="5505450" cy="3571875"/>
          </a:xfrm>
          <a:prstGeom prst="rect">
            <a:avLst/>
          </a:prstGeom>
        </p:spPr>
      </p:pic>
      <p:pic>
        <p:nvPicPr>
          <p:cNvPr id="8" name="图片 7"/>
          <p:cNvPicPr>
            <a:picLocks noChangeAspect="1"/>
          </p:cNvPicPr>
          <p:nvPr/>
        </p:nvPicPr>
        <p:blipFill>
          <a:blip r:embed="rId3"/>
          <a:stretch>
            <a:fillRect/>
          </a:stretch>
        </p:blipFill>
        <p:spPr>
          <a:xfrm>
            <a:off x="8882380" y="6304915"/>
            <a:ext cx="5286375" cy="2876550"/>
          </a:xfrm>
          <a:prstGeom prst="rect">
            <a:avLst/>
          </a:prstGeom>
        </p:spPr>
      </p:pic>
      <p:pic>
        <p:nvPicPr>
          <p:cNvPr id="9" name="图片 8"/>
          <p:cNvPicPr>
            <a:picLocks noChangeAspect="1"/>
          </p:cNvPicPr>
          <p:nvPr/>
        </p:nvPicPr>
        <p:blipFill>
          <a:blip r:embed="rId4"/>
          <a:stretch>
            <a:fillRect/>
          </a:stretch>
        </p:blipFill>
        <p:spPr>
          <a:xfrm>
            <a:off x="8910955" y="9394825"/>
            <a:ext cx="5476875" cy="2724150"/>
          </a:xfrm>
          <a:prstGeom prst="rect">
            <a:avLst/>
          </a:prstGeom>
        </p:spPr>
      </p:pic>
      <p:pic>
        <p:nvPicPr>
          <p:cNvPr id="10" name="图片 9"/>
          <p:cNvPicPr>
            <a:picLocks noChangeAspect="1"/>
          </p:cNvPicPr>
          <p:nvPr/>
        </p:nvPicPr>
        <p:blipFill>
          <a:blip r:embed="rId5"/>
          <a:stretch>
            <a:fillRect/>
          </a:stretch>
        </p:blipFill>
        <p:spPr>
          <a:xfrm>
            <a:off x="3159125" y="7668260"/>
            <a:ext cx="5610225" cy="3162300"/>
          </a:xfrm>
          <a:prstGeom prst="rect">
            <a:avLst/>
          </a:prstGeom>
        </p:spPr>
      </p:pic>
      <p:pic>
        <p:nvPicPr>
          <p:cNvPr id="11" name="图片 10"/>
          <p:cNvPicPr>
            <a:picLocks noChangeAspect="1"/>
          </p:cNvPicPr>
          <p:nvPr/>
        </p:nvPicPr>
        <p:blipFill>
          <a:blip r:embed="rId6"/>
          <a:stretch>
            <a:fillRect/>
          </a:stretch>
        </p:blipFill>
        <p:spPr>
          <a:xfrm>
            <a:off x="3159125" y="10844530"/>
            <a:ext cx="5095875" cy="2019300"/>
          </a:xfrm>
          <a:prstGeom prst="rect">
            <a:avLst/>
          </a:prstGeom>
        </p:spPr>
      </p:pic>
      <p:pic>
        <p:nvPicPr>
          <p:cNvPr id="12" name="图片 11"/>
          <p:cNvPicPr>
            <a:picLocks noChangeAspect="1"/>
          </p:cNvPicPr>
          <p:nvPr/>
        </p:nvPicPr>
        <p:blipFill>
          <a:blip r:embed="rId7"/>
          <a:stretch>
            <a:fillRect/>
          </a:stretch>
        </p:blipFill>
        <p:spPr>
          <a:xfrm>
            <a:off x="-2951480" y="7668260"/>
            <a:ext cx="5676900" cy="3695700"/>
          </a:xfrm>
          <a:prstGeom prst="rect">
            <a:avLst/>
          </a:prstGeom>
        </p:spPr>
      </p:pic>
      <p:pic>
        <p:nvPicPr>
          <p:cNvPr id="13" name="图片 12"/>
          <p:cNvPicPr>
            <a:picLocks noChangeAspect="1"/>
          </p:cNvPicPr>
          <p:nvPr/>
        </p:nvPicPr>
        <p:blipFill>
          <a:blip r:embed="rId8"/>
          <a:stretch>
            <a:fillRect/>
          </a:stretch>
        </p:blipFill>
        <p:spPr>
          <a:xfrm>
            <a:off x="-2951480" y="11363960"/>
            <a:ext cx="5372100" cy="2190750"/>
          </a:xfrm>
          <a:prstGeom prst="rect">
            <a:avLst/>
          </a:prstGeom>
        </p:spPr>
      </p:pic>
    </p:spTree>
    <p:custDataLst>
      <p:tags r:id="rId9"/>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51755" y="133350"/>
            <a:ext cx="4064000" cy="953135"/>
          </a:xfrm>
          <a:prstGeom prst="rect">
            <a:avLst/>
          </a:prstGeom>
          <a:noFill/>
        </p:spPr>
        <p:txBody>
          <a:bodyPr wrap="square" rtlCol="0">
            <a:spAutoFit/>
          </a:bodyPr>
          <a:p>
            <a:r>
              <a:rPr lang="zh-CN" altLang="en-US" sz="2800" b="1"/>
              <a:t>数据库设计</a:t>
            </a:r>
            <a:endParaRPr lang="zh-CN" altLang="en-US" sz="2800" b="1"/>
          </a:p>
          <a:p>
            <a:endParaRPr lang="zh-CN" altLang="en-US" sz="2800" b="1"/>
          </a:p>
        </p:txBody>
      </p:sp>
      <p:sp>
        <p:nvSpPr>
          <p:cNvPr id="5" name="文本框 4"/>
          <p:cNvSpPr txBox="1"/>
          <p:nvPr/>
        </p:nvSpPr>
        <p:spPr>
          <a:xfrm>
            <a:off x="81280" y="655955"/>
            <a:ext cx="12348210" cy="6090920"/>
          </a:xfrm>
          <a:prstGeom prst="rect">
            <a:avLst/>
          </a:prstGeom>
          <a:noFill/>
        </p:spPr>
        <p:txBody>
          <a:bodyPr wrap="square" rtlCol="0">
            <a:noAutofit/>
          </a:bodyPr>
          <a:p>
            <a:r>
              <a:rPr lang="zh-CN"/>
              <a:t>数据库设计六个阶段：</a:t>
            </a:r>
            <a:r>
              <a:rPr lang="zh-CN" altLang="en-US"/>
              <a:t>需求分析、概念结构设计、逻辑结构设计、物理结构设计、数据库实施、数据库运行和维护</a:t>
            </a:r>
            <a:endParaRPr lang="zh-CN" altLang="en-US"/>
          </a:p>
          <a:p>
            <a:endParaRPr lang="zh-CN" altLang="en-US"/>
          </a:p>
          <a:p>
            <a:r>
              <a:rPr lang="zh-CN" altLang="en-US"/>
              <a:t>概念结构设计</a:t>
            </a:r>
            <a:endParaRPr lang="zh-CN" altLang="en-US"/>
          </a:p>
          <a:p>
            <a:r>
              <a:rPr lang="zh-CN" altLang="en-US"/>
              <a:t>自顶向下地进行需求分析、自底向上地设计概念结构</a:t>
            </a:r>
            <a:endParaRPr lang="zh-CN" altLang="en-US"/>
          </a:p>
          <a:p>
            <a:endParaRPr lang="zh-CN" altLang="en-US"/>
          </a:p>
          <a:p>
            <a:r>
              <a:rPr lang="zh-CN" altLang="en-US"/>
              <a:t>逻辑结构设计</a:t>
            </a:r>
            <a:endParaRPr lang="zh-CN" altLang="en-US"/>
          </a:p>
          <a:p>
            <a:r>
              <a:rPr lang="zh-CN" altLang="en-US"/>
              <a:t>把概念结构设计阶段设计好的基本</a:t>
            </a:r>
            <a:r>
              <a:rPr lang="en-US" altLang="zh-CN"/>
              <a:t>E-R</a:t>
            </a:r>
            <a:r>
              <a:rPr lang="zh-CN" altLang="en-US"/>
              <a:t>图转换为与选用</a:t>
            </a:r>
            <a:r>
              <a:rPr lang="en-US" altLang="zh-CN"/>
              <a:t>DBMS</a:t>
            </a:r>
            <a:r>
              <a:rPr lang="zh-CN" altLang="en-US"/>
              <a:t>产品所支持的数据模型相符合的逻辑结构</a:t>
            </a:r>
            <a:endParaRPr lang="zh-CN" altLang="en-US"/>
          </a:p>
          <a:p>
            <a:r>
              <a:rPr lang="en-US" altLang="zh-CN"/>
              <a:t>1:1</a:t>
            </a:r>
            <a:r>
              <a:rPr lang="zh-CN" altLang="en-US"/>
              <a:t>联系</a:t>
            </a:r>
            <a:endParaRPr lang="zh-CN" altLang="en-US"/>
          </a:p>
          <a:p>
            <a:r>
              <a:rPr lang="zh-CN" altLang="en-US"/>
              <a:t>转换为一个独立的关系模式</a:t>
            </a:r>
            <a:endParaRPr lang="zh-CN" altLang="en-US"/>
          </a:p>
          <a:p>
            <a:r>
              <a:rPr lang="zh-CN" altLang="en-US"/>
              <a:t>与某一端实体对应的关系模式合并</a:t>
            </a:r>
            <a:endParaRPr lang="zh-CN" altLang="en-US"/>
          </a:p>
          <a:p>
            <a:r>
              <a:rPr lang="en-US" altLang="zh-CN"/>
              <a:t>1:n</a:t>
            </a:r>
            <a:r>
              <a:rPr lang="zh-CN" altLang="en-US"/>
              <a:t>联系</a:t>
            </a:r>
            <a:endParaRPr lang="zh-CN" altLang="en-US"/>
          </a:p>
          <a:p>
            <a:r>
              <a:rPr lang="en-US" altLang="zh-CN"/>
              <a:t> </a:t>
            </a:r>
            <a:r>
              <a:rPr lang="zh-CN" altLang="en-US"/>
              <a:t>转换为一个独立的关系模式</a:t>
            </a:r>
            <a:endParaRPr lang="zh-CN" altLang="en-US"/>
          </a:p>
          <a:p>
            <a:r>
              <a:rPr lang="zh-CN" altLang="en-US"/>
              <a:t>与</a:t>
            </a:r>
            <a:r>
              <a:rPr lang="en-US" altLang="zh-CN"/>
              <a:t>n</a:t>
            </a:r>
            <a:r>
              <a:rPr lang="zh-CN" altLang="en-US"/>
              <a:t>端对应的关系模式合并</a:t>
            </a:r>
            <a:endParaRPr lang="zh-CN" altLang="en-US"/>
          </a:p>
          <a:p>
            <a:r>
              <a:rPr lang="zh-CN" altLang="en-US"/>
              <a:t>一个</a:t>
            </a:r>
            <a:r>
              <a:rPr lang="en-US" altLang="zh-CN"/>
              <a:t>m:n</a:t>
            </a:r>
            <a:r>
              <a:rPr lang="zh-CN" altLang="en-US"/>
              <a:t>联系转换为一个关系模式。例，</a:t>
            </a:r>
            <a:r>
              <a:rPr lang="en-US" altLang="zh-CN"/>
              <a:t>“</a:t>
            </a:r>
            <a:r>
              <a:rPr lang="zh-CN" altLang="en-US"/>
              <a:t>选修</a:t>
            </a:r>
            <a:r>
              <a:rPr lang="en-US" altLang="zh-CN"/>
              <a:t>”</a:t>
            </a:r>
            <a:r>
              <a:rPr lang="zh-CN" altLang="en-US"/>
              <a:t>联系是一个</a:t>
            </a:r>
            <a:r>
              <a:rPr lang="en-US" altLang="zh-CN"/>
              <a:t>m:n</a:t>
            </a:r>
            <a:r>
              <a:rPr lang="zh-CN" altLang="en-US"/>
              <a:t>联系，</a:t>
            </a:r>
            <a:endParaRPr lang="zh-CN" altLang="en-US"/>
          </a:p>
          <a:p>
            <a:r>
              <a:rPr lang="zh-CN" altLang="en-US"/>
              <a:t>可以将它转换为如下关系模式，其中学号与课程号为关系的组合码：选修（学号，课程号，成绩）</a:t>
            </a:r>
            <a:endParaRPr lang="zh-CN" altLang="en-US"/>
          </a:p>
          <a:p>
            <a:r>
              <a:rPr lang="zh-CN" altLang="en-US"/>
              <a:t>三个或三个以上实体间的一个多元联系转换为一个关系模式。例，</a:t>
            </a:r>
            <a:r>
              <a:rPr lang="en-US" altLang="zh-CN"/>
              <a:t>“</a:t>
            </a:r>
            <a:r>
              <a:rPr lang="zh-CN" altLang="en-US"/>
              <a:t>讲授</a:t>
            </a:r>
            <a:r>
              <a:rPr lang="en-US" altLang="zh-CN"/>
              <a:t>”</a:t>
            </a:r>
            <a:r>
              <a:rPr lang="zh-CN" altLang="en-US"/>
              <a:t>联系是一个三元联系</a:t>
            </a:r>
            <a:endParaRPr lang="zh-CN" altLang="en-US"/>
          </a:p>
          <a:p>
            <a:r>
              <a:rPr lang="zh-CN" altLang="en-US"/>
              <a:t>可以将它转换为如下关系模式，其中课程号、职工号和书号为关系的组合码：讲授（课程号，职工号，书号）</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51755" y="133350"/>
            <a:ext cx="4064000" cy="521970"/>
          </a:xfrm>
          <a:prstGeom prst="rect">
            <a:avLst/>
          </a:prstGeom>
          <a:noFill/>
        </p:spPr>
        <p:txBody>
          <a:bodyPr wrap="square" rtlCol="0">
            <a:spAutoFit/>
          </a:bodyPr>
          <a:p>
            <a:r>
              <a:rPr lang="zh-CN" altLang="en-US" sz="2800" b="1"/>
              <a:t>关系数据理论</a:t>
            </a:r>
            <a:endParaRPr lang="zh-CN" altLang="en-US" sz="2800" b="1"/>
          </a:p>
        </p:txBody>
      </p:sp>
      <p:sp>
        <p:nvSpPr>
          <p:cNvPr id="5" name="文本框 4"/>
          <p:cNvSpPr txBox="1"/>
          <p:nvPr/>
        </p:nvSpPr>
        <p:spPr>
          <a:xfrm>
            <a:off x="81280" y="655955"/>
            <a:ext cx="12348210" cy="6090920"/>
          </a:xfrm>
          <a:prstGeom prst="rect">
            <a:avLst/>
          </a:prstGeom>
          <a:noFill/>
        </p:spPr>
        <p:txBody>
          <a:bodyPr wrap="square" rtlCol="0">
            <a:noAutofit/>
          </a:bodyPr>
          <a:p>
            <a:r>
              <a:rPr lang="zh-CN" altLang="en-US"/>
              <a:t>函数依赖：关系中属性值之间相互依赖相互制约的联系。</a:t>
            </a:r>
            <a:endParaRPr lang="zh-CN" altLang="en-US"/>
          </a:p>
          <a:p>
            <a:r>
              <a:rPr lang="zh-CN" altLang="en-US"/>
              <a:t>依赖种类：函数依赖、多值依赖</a:t>
            </a:r>
            <a:endParaRPr lang="zh-CN" altLang="en-US"/>
          </a:p>
          <a:p>
            <a:r>
              <a:rPr lang="zh-CN" altLang="en-US"/>
              <a:t>（其实其中的</a:t>
            </a:r>
            <a:r>
              <a:rPr lang="en-US" altLang="zh-CN"/>
              <a:t>x</a:t>
            </a:r>
            <a:r>
              <a:rPr lang="zh-CN" altLang="en-US"/>
              <a:t>就是主码）函数依赖：若对于</a:t>
            </a:r>
            <a:r>
              <a:rPr lang="en-US" altLang="zh-CN"/>
              <a:t>R(U)</a:t>
            </a:r>
            <a:r>
              <a:rPr lang="zh-CN" altLang="en-US"/>
              <a:t>的任意一个可能的关系</a:t>
            </a:r>
            <a:r>
              <a:rPr lang="en-US" altLang="zh-CN"/>
              <a:t>r</a:t>
            </a:r>
            <a:r>
              <a:rPr lang="zh-CN" altLang="en-US"/>
              <a:t>，</a:t>
            </a:r>
            <a:r>
              <a:rPr lang="en-US" altLang="zh-CN"/>
              <a:t>r</a:t>
            </a:r>
            <a:r>
              <a:rPr lang="zh-CN" altLang="en-US"/>
              <a:t>中不可能存在两个元组在</a:t>
            </a:r>
            <a:r>
              <a:rPr lang="en-US" altLang="zh-CN"/>
              <a:t>X</a:t>
            </a:r>
            <a:r>
              <a:rPr lang="zh-CN" altLang="en-US"/>
              <a:t>上的属性值相等，</a:t>
            </a:r>
            <a:r>
              <a:rPr lang="en-US" altLang="zh-CN"/>
              <a:t> </a:t>
            </a:r>
            <a:r>
              <a:rPr lang="zh-CN" altLang="en-US"/>
              <a:t>而在</a:t>
            </a:r>
            <a:r>
              <a:rPr lang="en-US" altLang="zh-CN"/>
              <a:t>Y</a:t>
            </a:r>
            <a:r>
              <a:rPr lang="zh-CN" altLang="en-US"/>
              <a:t>上的属性值不等，</a:t>
            </a:r>
            <a:r>
              <a:rPr lang="en-US" altLang="zh-CN"/>
              <a:t> </a:t>
            </a:r>
            <a:r>
              <a:rPr lang="zh-CN" altLang="en-US"/>
              <a:t>则称</a:t>
            </a:r>
            <a:r>
              <a:rPr lang="en-US" altLang="zh-CN"/>
              <a:t> “X</a:t>
            </a:r>
            <a:r>
              <a:rPr lang="zh-CN" altLang="en-US"/>
              <a:t>函数确定</a:t>
            </a:r>
            <a:r>
              <a:rPr lang="en-US" altLang="zh-CN"/>
              <a:t>Y” </a:t>
            </a:r>
            <a:r>
              <a:rPr lang="zh-CN" altLang="en-US"/>
              <a:t>或</a:t>
            </a:r>
            <a:r>
              <a:rPr lang="en-US" altLang="zh-CN"/>
              <a:t>  “Y</a:t>
            </a:r>
            <a:r>
              <a:rPr lang="zh-CN" altLang="en-US"/>
              <a:t>函数依赖于</a:t>
            </a:r>
            <a:r>
              <a:rPr lang="en-US" altLang="zh-CN"/>
              <a:t>X”</a:t>
            </a:r>
            <a:r>
              <a:rPr lang="zh-CN" altLang="en-US"/>
              <a:t>，记作</a:t>
            </a:r>
            <a:r>
              <a:rPr lang="en-US" altLang="zh-CN"/>
              <a:t>X</a:t>
            </a:r>
            <a:r>
              <a:rPr lang="en-US" altLang="en-US"/>
              <a:t>→</a:t>
            </a:r>
            <a:r>
              <a:rPr lang="en-US" altLang="zh-CN"/>
              <a:t>Y</a:t>
            </a:r>
            <a:r>
              <a:rPr lang="zh-CN" altLang="en-US"/>
              <a:t>。</a:t>
            </a:r>
            <a:r>
              <a:rPr lang="en-US" altLang="zh-CN"/>
              <a:t>  (X</a:t>
            </a:r>
            <a:r>
              <a:rPr lang="zh-CN" altLang="en-US"/>
              <a:t>称为决定因素</a:t>
            </a:r>
            <a:r>
              <a:rPr lang="en-US" altLang="zh-CN"/>
              <a:t>)</a:t>
            </a:r>
            <a:endParaRPr lang="en-US" altLang="zh-CN"/>
          </a:p>
          <a:p>
            <a:r>
              <a:rPr lang="zh-CN" altLang="en-US"/>
              <a:t>平凡函数依赖：若</a:t>
            </a:r>
            <a:r>
              <a:rPr lang="en-US" altLang="zh-CN"/>
              <a:t>X</a:t>
            </a:r>
            <a:r>
              <a:rPr lang="en-US" altLang="en-US"/>
              <a:t>→</a:t>
            </a:r>
            <a:r>
              <a:rPr lang="en-US" altLang="zh-CN"/>
              <a:t>Y</a:t>
            </a:r>
            <a:r>
              <a:rPr lang="zh-CN" altLang="en-US"/>
              <a:t>，但</a:t>
            </a:r>
            <a:r>
              <a:rPr lang="en-US" altLang="zh-CN"/>
              <a:t>Y</a:t>
            </a:r>
            <a:r>
              <a:rPr lang="zh-CN" altLang="en-US"/>
              <a:t>不包含于</a:t>
            </a:r>
            <a:r>
              <a:rPr lang="en-US" altLang="zh-CN"/>
              <a:t>X,   </a:t>
            </a:r>
            <a:r>
              <a:rPr lang="zh-CN" altLang="en-US"/>
              <a:t>则称</a:t>
            </a:r>
            <a:r>
              <a:rPr lang="en-US" altLang="zh-CN"/>
              <a:t>X</a:t>
            </a:r>
            <a:r>
              <a:rPr lang="en-US" altLang="en-US"/>
              <a:t>→</a:t>
            </a:r>
            <a:r>
              <a:rPr lang="en-US" altLang="zh-CN"/>
              <a:t>Y</a:t>
            </a:r>
            <a:r>
              <a:rPr lang="zh-CN" altLang="en-US"/>
              <a:t>是非平凡的函数依赖</a:t>
            </a:r>
            <a:endParaRPr lang="zh-CN" altLang="en-US"/>
          </a:p>
          <a:p>
            <a:r>
              <a:rPr lang="zh-CN" altLang="en-US"/>
              <a:t>非平凡函数依赖：如果</a:t>
            </a:r>
            <a:r>
              <a:rPr lang="en-US" altLang="zh-CN"/>
              <a:t>X</a:t>
            </a:r>
            <a:r>
              <a:rPr lang="en-US" altLang="en-US"/>
              <a:t>→</a:t>
            </a:r>
            <a:r>
              <a:rPr lang="en-US" altLang="zh-CN"/>
              <a:t>Y</a:t>
            </a:r>
            <a:r>
              <a:rPr lang="zh-CN" altLang="en-US"/>
              <a:t>，但</a:t>
            </a:r>
            <a:r>
              <a:rPr lang="en-US" altLang="zh-CN"/>
              <a:t>Y</a:t>
            </a:r>
            <a:r>
              <a:rPr lang="zh-CN" altLang="en-US"/>
              <a:t>包含于</a:t>
            </a:r>
            <a:r>
              <a:rPr lang="en-US" altLang="zh-CN"/>
              <a:t>X</a:t>
            </a:r>
            <a:r>
              <a:rPr lang="zh-CN" altLang="en-US"/>
              <a:t>，则称</a:t>
            </a:r>
            <a:r>
              <a:rPr lang="en-US" altLang="zh-CN"/>
              <a:t>X</a:t>
            </a:r>
            <a:r>
              <a:rPr lang="en-US" altLang="en-US"/>
              <a:t>→</a:t>
            </a:r>
            <a:r>
              <a:rPr lang="en-US" altLang="zh-CN"/>
              <a:t>Y</a:t>
            </a:r>
            <a:r>
              <a:rPr lang="zh-CN" altLang="en-US"/>
              <a:t>是平凡的函数依赖</a:t>
            </a:r>
            <a:endParaRPr lang="zh-CN" altLang="en-US"/>
          </a:p>
          <a:p>
            <a:r>
              <a:rPr lang="zh-CN" altLang="en-US"/>
              <a:t>确定函数依赖的方法：</a:t>
            </a:r>
            <a:endParaRPr lang="zh-CN" altLang="en-US"/>
          </a:p>
          <a:p>
            <a:r>
              <a:rPr lang="en-US" altLang="zh-CN"/>
              <a:t>X</a:t>
            </a:r>
            <a:r>
              <a:rPr lang="zh-CN" altLang="en-US"/>
              <a:t>、</a:t>
            </a:r>
            <a:r>
              <a:rPr lang="en-US" altLang="zh-CN"/>
              <a:t>Y</a:t>
            </a:r>
            <a:r>
              <a:rPr lang="zh-CN" altLang="en-US"/>
              <a:t>有</a:t>
            </a:r>
            <a:r>
              <a:rPr lang="en-US" altLang="zh-CN"/>
              <a:t>1:1</a:t>
            </a:r>
            <a:r>
              <a:rPr lang="zh-CN" altLang="en-US"/>
              <a:t>关系，则</a:t>
            </a:r>
            <a:r>
              <a:rPr lang="en-US" altLang="zh-CN"/>
              <a:t>X</a:t>
            </a:r>
            <a:r>
              <a:rPr lang="en-US" altLang="en-US"/>
              <a:t>→</a:t>
            </a:r>
            <a:r>
              <a:rPr lang="en-US" altLang="zh-CN"/>
              <a:t>Y</a:t>
            </a:r>
            <a:r>
              <a:rPr lang="zh-CN" altLang="en-US"/>
              <a:t>，</a:t>
            </a:r>
            <a:r>
              <a:rPr lang="en-US" altLang="zh-CN"/>
              <a:t>Y</a:t>
            </a:r>
            <a:r>
              <a:rPr lang="en-US" altLang="en-US"/>
              <a:t>→</a:t>
            </a:r>
            <a:r>
              <a:rPr lang="en-US" altLang="zh-CN"/>
              <a:t>X</a:t>
            </a:r>
            <a:r>
              <a:rPr lang="zh-CN" altLang="en-US"/>
              <a:t>。可表示成：</a:t>
            </a:r>
            <a:r>
              <a:rPr lang="en-US" altLang="zh-CN"/>
              <a:t>X</a:t>
            </a:r>
            <a:r>
              <a:rPr lang="en-US" altLang="en-US"/>
              <a:t>←→</a:t>
            </a:r>
            <a:r>
              <a:rPr lang="en-US" altLang="zh-CN"/>
              <a:t>Y</a:t>
            </a:r>
            <a:r>
              <a:rPr lang="zh-CN" altLang="en-US"/>
              <a:t>。</a:t>
            </a:r>
            <a:endParaRPr lang="zh-CN" altLang="en-US"/>
          </a:p>
          <a:p>
            <a:r>
              <a:rPr lang="en-US" altLang="zh-CN"/>
              <a:t>X</a:t>
            </a:r>
            <a:r>
              <a:rPr lang="zh-CN" altLang="en-US"/>
              <a:t>、</a:t>
            </a:r>
            <a:r>
              <a:rPr lang="en-US" altLang="zh-CN"/>
              <a:t>Y</a:t>
            </a:r>
            <a:r>
              <a:rPr lang="zh-CN" altLang="en-US"/>
              <a:t>有</a:t>
            </a:r>
            <a:r>
              <a:rPr lang="en-US" altLang="zh-CN"/>
              <a:t>1:m</a:t>
            </a:r>
            <a:r>
              <a:rPr lang="zh-CN" altLang="en-US"/>
              <a:t>关系，则</a:t>
            </a:r>
            <a:r>
              <a:rPr lang="en-US" altLang="zh-CN"/>
              <a:t>Y</a:t>
            </a:r>
            <a:r>
              <a:rPr lang="en-US" altLang="en-US"/>
              <a:t>→</a:t>
            </a:r>
            <a:r>
              <a:rPr lang="en-US" altLang="zh-CN"/>
              <a:t>X</a:t>
            </a:r>
            <a:r>
              <a:rPr lang="zh-CN" altLang="en-US"/>
              <a:t>。（如班主任：学生，则学生</a:t>
            </a:r>
            <a:r>
              <a:rPr lang="en-US" altLang="en-US"/>
              <a:t>→</a:t>
            </a:r>
            <a:r>
              <a:rPr lang="zh-CN" altLang="en-US"/>
              <a:t>班主任）</a:t>
            </a:r>
            <a:endParaRPr lang="zh-CN" altLang="en-US"/>
          </a:p>
          <a:p>
            <a:r>
              <a:rPr lang="en-US" altLang="zh-CN"/>
              <a:t>X</a:t>
            </a:r>
            <a:r>
              <a:rPr lang="zh-CN" altLang="en-US"/>
              <a:t>、</a:t>
            </a:r>
            <a:r>
              <a:rPr lang="en-US" altLang="zh-CN"/>
              <a:t>Y</a:t>
            </a:r>
            <a:r>
              <a:rPr lang="zh-CN" altLang="en-US"/>
              <a:t>有</a:t>
            </a:r>
            <a:r>
              <a:rPr lang="en-US" altLang="zh-CN"/>
              <a:t>n:m</a:t>
            </a:r>
            <a:r>
              <a:rPr lang="zh-CN" altLang="en-US"/>
              <a:t>关系，则</a:t>
            </a:r>
            <a:r>
              <a:rPr lang="en-US" altLang="zh-CN"/>
              <a:t>X</a:t>
            </a:r>
            <a:r>
              <a:rPr lang="zh-CN" altLang="en-US"/>
              <a:t>与</a:t>
            </a:r>
            <a:r>
              <a:rPr lang="en-US" altLang="zh-CN"/>
              <a:t>Y</a:t>
            </a:r>
            <a:r>
              <a:rPr lang="zh-CN" altLang="en-US"/>
              <a:t>不存在任何函数依赖。</a:t>
            </a:r>
            <a:endParaRPr lang="zh-CN" altLang="en-US"/>
          </a:p>
          <a:p>
            <a:endParaRPr lang="en-US" altLang="zh-CN"/>
          </a:p>
          <a:p>
            <a:r>
              <a:rPr lang="zh-CN" altLang="en-US"/>
              <a:t>完全函数依赖、不完全函数依赖、传递函数依赖</a:t>
            </a:r>
            <a:endParaRPr lang="zh-CN" altLang="en-US"/>
          </a:p>
          <a:p>
            <a:endParaRPr lang="en-US" altLang="zh-CN"/>
          </a:p>
          <a:p>
            <a:r>
              <a:rPr lang="zh-CN" altLang="en-US"/>
              <a:t>设</a:t>
            </a:r>
            <a:r>
              <a:rPr lang="en-US" altLang="zh-CN"/>
              <a:t>K</a:t>
            </a:r>
            <a:r>
              <a:rPr lang="zh-CN" altLang="en-US"/>
              <a:t>为</a:t>
            </a:r>
            <a:r>
              <a:rPr lang="en-US" altLang="zh-CN"/>
              <a:t>R&lt;U,F&gt;</a:t>
            </a:r>
            <a:r>
              <a:rPr lang="zh-CN" altLang="en-US"/>
              <a:t>中的属性或属性组合。若</a:t>
            </a:r>
            <a:r>
              <a:rPr lang="en-US" altLang="zh-CN"/>
              <a:t>K-&gt;U</a:t>
            </a:r>
            <a:r>
              <a:rPr lang="zh-CN" altLang="en-US"/>
              <a:t>，则</a:t>
            </a:r>
            <a:r>
              <a:rPr lang="en-US" altLang="zh-CN"/>
              <a:t>K</a:t>
            </a:r>
            <a:r>
              <a:rPr lang="zh-CN" altLang="en-US"/>
              <a:t>称为</a:t>
            </a:r>
            <a:r>
              <a:rPr lang="en-US" altLang="zh-CN"/>
              <a:t>R</a:t>
            </a:r>
            <a:r>
              <a:rPr lang="zh-CN" altLang="en-US"/>
              <a:t>的侯选码（</a:t>
            </a:r>
            <a:r>
              <a:rPr lang="en-US" altLang="zh-CN"/>
              <a:t>Candidate Key</a:t>
            </a:r>
            <a:r>
              <a:rPr lang="zh-CN" altLang="en-US"/>
              <a:t>）。</a:t>
            </a:r>
            <a:endParaRPr lang="en-US" altLang="zh-CN"/>
          </a:p>
          <a:p>
            <a:r>
              <a:rPr lang="zh-CN" altLang="en-US"/>
              <a:t>从另外一种方式定义候选码（主码、主属性、非主属性、全码）</a:t>
            </a:r>
            <a:endParaRPr lang="en-US" altLang="zh-CN"/>
          </a:p>
          <a:p>
            <a:endParaRPr lang="en-US" altLang="zh-CN"/>
          </a:p>
          <a:p>
            <a:r>
              <a:rPr lang="en-US" altLang="zh-CN"/>
              <a:t>1NF</a:t>
            </a:r>
            <a:r>
              <a:rPr lang="zh-CN" altLang="en-US"/>
              <a:t>：如果一个关系模式</a:t>
            </a:r>
            <a:r>
              <a:rPr lang="en-US" altLang="zh-CN"/>
              <a:t>R</a:t>
            </a:r>
            <a:r>
              <a:rPr lang="zh-CN" altLang="en-US"/>
              <a:t>的所有属性都是不可分的基本数据项，则</a:t>
            </a:r>
            <a:r>
              <a:rPr lang="en-US" altLang="zh-CN"/>
              <a:t>R∈1NF</a:t>
            </a:r>
            <a:endParaRPr lang="en-US" altLang="zh-CN"/>
          </a:p>
          <a:p>
            <a:endParaRPr lang="zh-CN" altLang="en-US"/>
          </a:p>
          <a:p>
            <a:r>
              <a:rPr lang="en-US" altLang="zh-CN"/>
              <a:t>2NF</a:t>
            </a:r>
            <a:r>
              <a:rPr lang="zh-CN" altLang="en-US"/>
              <a:t>：若</a:t>
            </a:r>
            <a:r>
              <a:rPr lang="en-US" altLang="zh-CN"/>
              <a:t>R∈1NF</a:t>
            </a:r>
            <a:r>
              <a:rPr lang="zh-CN" altLang="en-US"/>
              <a:t>，且每一个非主属性完全函数依赖于码，则</a:t>
            </a:r>
            <a:r>
              <a:rPr lang="en-US" altLang="zh-CN"/>
              <a:t>R∈2NF</a:t>
            </a:r>
            <a:r>
              <a:rPr lang="zh-CN" altLang="en-US"/>
              <a:t>。</a:t>
            </a:r>
            <a:endParaRPr lang="zh-CN" altLang="en-US"/>
          </a:p>
          <a:p>
            <a:endParaRPr lang="en-US" altLang="zh-CN"/>
          </a:p>
          <a:p>
            <a:r>
              <a:rPr lang="en-US" altLang="zh-CN"/>
              <a:t>3NF</a:t>
            </a:r>
            <a:r>
              <a:rPr lang="zh-CN" altLang="en-US"/>
              <a:t>：每一个非主属性既不部分依赖于码也不传递依赖于码。</a:t>
            </a:r>
            <a:r>
              <a:rPr lang="en-US" altLang="zh-CN"/>
              <a:t> </a:t>
            </a:r>
            <a:endParaRPr lang="en-US" altLang="zh-CN"/>
          </a:p>
          <a:p>
            <a:endParaRPr lang="en-US" altLang="zh-CN"/>
          </a:p>
          <a:p>
            <a:endParaRPr lang="zh-CN" altLang="en-US"/>
          </a:p>
          <a:p>
            <a:endParaRPr lang="zh-CN" altLang="en-US"/>
          </a:p>
          <a:p>
            <a:endParaRPr lang="zh-CN" altLang="en-US"/>
          </a:p>
          <a:p>
            <a:r>
              <a:rPr lang="en-US" altLang="zh-CN"/>
              <a:t>BCNF</a:t>
            </a:r>
            <a:r>
              <a:rPr lang="zh-CN" altLang="en-US"/>
              <a:t>：每一个函数传递依赖都包含码；</a:t>
            </a:r>
            <a:endParaRPr lang="zh-CN" altLang="en-US"/>
          </a:p>
          <a:p>
            <a:r>
              <a:rPr lang="zh-CN" altLang="en-US"/>
              <a:t>一个</a:t>
            </a:r>
            <a:r>
              <a:rPr lang="en-US" altLang="zh-CN"/>
              <a:t>BCNF</a:t>
            </a:r>
            <a:r>
              <a:rPr lang="zh-CN" altLang="en-US"/>
              <a:t>关系模式中</a:t>
            </a:r>
            <a:r>
              <a:rPr lang="en-US" altLang="zh-CN"/>
              <a:t>,</a:t>
            </a:r>
            <a:r>
              <a:rPr lang="zh-CN" altLang="en-US"/>
              <a:t>没有消除了任何属性</a:t>
            </a:r>
            <a:r>
              <a:rPr lang="en-US" altLang="zh-CN"/>
              <a:t>(</a:t>
            </a:r>
            <a:r>
              <a:rPr lang="zh-CN" altLang="en-US"/>
              <a:t>包括主属性</a:t>
            </a:r>
            <a:r>
              <a:rPr lang="en-US" altLang="zh-CN"/>
              <a:t>)</a:t>
            </a:r>
            <a:r>
              <a:rPr lang="zh-CN" altLang="en-US"/>
              <a:t>对码的传递依赖与部分依赖</a:t>
            </a:r>
            <a:endParaRPr lang="zh-CN" altLang="en-US"/>
          </a:p>
          <a:p>
            <a:r>
              <a:rPr lang="en-US" altLang="zh-CN"/>
              <a:t>BCNF</a:t>
            </a:r>
            <a:r>
              <a:rPr lang="zh-CN" altLang="en-US"/>
              <a:t>分解不一定保持函数依赖</a:t>
            </a:r>
            <a:endParaRPr lang="zh-CN" altLang="en-US"/>
          </a:p>
          <a:p>
            <a:endParaRPr lang="zh-CN" altLang="en-US"/>
          </a:p>
          <a:p>
            <a:endParaRPr lang="en-US" altLang="zh-CN"/>
          </a:p>
          <a:p>
            <a:endParaRPr lang="en-US" altLang="zh-CN"/>
          </a:p>
          <a:p>
            <a:endParaRPr lang="en-US" altLang="zh-CN"/>
          </a:p>
          <a:p>
            <a:endParaRPr lang="en-US" altLang="zh-CN"/>
          </a:p>
          <a:p>
            <a:endParaRPr lang="en-US" altLang="zh-CN"/>
          </a:p>
          <a:p>
            <a:endParaRPr lang="en-US" altLang="zh-CN"/>
          </a:p>
        </p:txBody>
      </p:sp>
      <p:sp>
        <p:nvSpPr>
          <p:cNvPr id="2" name="文本框 1"/>
          <p:cNvSpPr txBox="1"/>
          <p:nvPr/>
        </p:nvSpPr>
        <p:spPr>
          <a:xfrm>
            <a:off x="8712200" y="5120005"/>
            <a:ext cx="7589520" cy="1753235"/>
          </a:xfrm>
          <a:prstGeom prst="rect">
            <a:avLst/>
          </a:prstGeom>
          <a:noFill/>
        </p:spPr>
        <p:txBody>
          <a:bodyPr wrap="square" rtlCol="0">
            <a:spAutoFit/>
          </a:bodyPr>
          <a:p>
            <a:r>
              <a:rPr lang="zh-CN" altLang="en-US">
                <a:sym typeface="+mn-ea"/>
              </a:rPr>
              <a:t>课件中</a:t>
            </a:r>
            <a:r>
              <a:rPr lang="en-US" altLang="zh-CN">
                <a:sym typeface="+mn-ea"/>
              </a:rPr>
              <a:t>1NF</a:t>
            </a:r>
            <a:r>
              <a:rPr lang="zh-CN" altLang="en-US">
                <a:sym typeface="+mn-ea"/>
              </a:rPr>
              <a:t>的问题</a:t>
            </a:r>
            <a:endParaRPr lang="en-US" altLang="zh-CN">
              <a:sym typeface="+mn-ea"/>
            </a:endParaRPr>
          </a:p>
          <a:p>
            <a:r>
              <a:rPr lang="en-US" altLang="zh-CN">
                <a:sym typeface="+mn-ea"/>
              </a:rPr>
              <a:t>S-L-C(Sno, Cno, Sdept, Sloc, Grade)</a:t>
            </a:r>
            <a:endParaRPr lang="en-US" altLang="zh-CN"/>
          </a:p>
          <a:p>
            <a:r>
              <a:rPr lang="zh-CN" altLang="en-US">
                <a:sym typeface="+mn-ea"/>
              </a:rPr>
              <a:t>插入异常：插入一个学生，还未选课</a:t>
            </a:r>
            <a:endParaRPr lang="zh-CN" altLang="en-US"/>
          </a:p>
          <a:p>
            <a:r>
              <a:rPr lang="zh-CN" altLang="en-US">
                <a:sym typeface="+mn-ea"/>
              </a:rPr>
              <a:t>删除异常：删除一个学生选的唯一课程</a:t>
            </a:r>
            <a:endParaRPr lang="zh-CN" altLang="en-US"/>
          </a:p>
          <a:p>
            <a:r>
              <a:rPr lang="zh-CN" altLang="en-US">
                <a:sym typeface="+mn-ea"/>
              </a:rPr>
              <a:t>数据冗余度大：一个学生选修</a:t>
            </a:r>
            <a:r>
              <a:rPr lang="en-US" altLang="zh-CN">
                <a:sym typeface="+mn-ea"/>
              </a:rPr>
              <a:t>k</a:t>
            </a:r>
            <a:r>
              <a:rPr lang="zh-CN" altLang="en-US">
                <a:sym typeface="+mn-ea"/>
              </a:rPr>
              <a:t>门课，</a:t>
            </a:r>
            <a:r>
              <a:rPr lang="en-US" altLang="zh-CN">
                <a:sym typeface="+mn-ea"/>
              </a:rPr>
              <a:t>Sdept</a:t>
            </a:r>
            <a:r>
              <a:rPr lang="zh-CN" altLang="en-US">
                <a:sym typeface="+mn-ea"/>
              </a:rPr>
              <a:t>、</a:t>
            </a:r>
            <a:r>
              <a:rPr lang="en-US" altLang="zh-CN">
                <a:sym typeface="+mn-ea"/>
              </a:rPr>
              <a:t>Sloc</a:t>
            </a:r>
            <a:r>
              <a:rPr lang="zh-CN" altLang="en-US">
                <a:sym typeface="+mn-ea"/>
              </a:rPr>
              <a:t>重复存储</a:t>
            </a:r>
            <a:r>
              <a:rPr lang="en-US" altLang="zh-CN">
                <a:sym typeface="+mn-ea"/>
              </a:rPr>
              <a:t>k</a:t>
            </a:r>
            <a:r>
              <a:rPr lang="zh-CN" altLang="en-US">
                <a:sym typeface="+mn-ea"/>
              </a:rPr>
              <a:t>次</a:t>
            </a:r>
            <a:endParaRPr lang="zh-CN" altLang="en-US"/>
          </a:p>
          <a:p>
            <a:endParaRPr lang="zh-CN" altLang="en-US"/>
          </a:p>
        </p:txBody>
      </p:sp>
      <p:pic>
        <p:nvPicPr>
          <p:cNvPr id="3" name="图片 2"/>
          <p:cNvPicPr>
            <a:picLocks noChangeAspect="1"/>
          </p:cNvPicPr>
          <p:nvPr/>
        </p:nvPicPr>
        <p:blipFill>
          <a:blip r:embed="rId1"/>
          <a:stretch>
            <a:fillRect/>
          </a:stretch>
        </p:blipFill>
        <p:spPr>
          <a:xfrm>
            <a:off x="5359400" y="3429000"/>
            <a:ext cx="4023360" cy="571500"/>
          </a:xfrm>
          <a:prstGeom prst="rect">
            <a:avLst/>
          </a:prstGeom>
        </p:spPr>
      </p:pic>
      <p:pic>
        <p:nvPicPr>
          <p:cNvPr id="6" name="图片 5"/>
          <p:cNvPicPr>
            <a:picLocks noChangeAspect="1"/>
          </p:cNvPicPr>
          <p:nvPr/>
        </p:nvPicPr>
        <p:blipFill>
          <a:blip r:embed="rId2"/>
          <a:stretch>
            <a:fillRect/>
          </a:stretch>
        </p:blipFill>
        <p:spPr>
          <a:xfrm>
            <a:off x="3521710" y="6482715"/>
            <a:ext cx="5467350" cy="1104900"/>
          </a:xfrm>
          <a:prstGeom prst="rect">
            <a:avLst/>
          </a:prstGeom>
        </p:spPr>
      </p:pic>
      <p:pic>
        <p:nvPicPr>
          <p:cNvPr id="7" name="图片 6"/>
          <p:cNvPicPr>
            <a:picLocks noChangeAspect="1"/>
          </p:cNvPicPr>
          <p:nvPr/>
        </p:nvPicPr>
        <p:blipFill>
          <a:blip r:embed="rId3"/>
          <a:stretch>
            <a:fillRect/>
          </a:stretch>
        </p:blipFill>
        <p:spPr>
          <a:xfrm>
            <a:off x="490855" y="8468360"/>
            <a:ext cx="5248275" cy="1285875"/>
          </a:xfrm>
          <a:prstGeom prst="rect">
            <a:avLst/>
          </a:prstGeom>
        </p:spPr>
      </p:pic>
      <p:pic>
        <p:nvPicPr>
          <p:cNvPr id="8" name="图片 7"/>
          <p:cNvPicPr>
            <a:picLocks noChangeAspect="1"/>
          </p:cNvPicPr>
          <p:nvPr/>
        </p:nvPicPr>
        <p:blipFill>
          <a:blip r:embed="rId4"/>
          <a:stretch>
            <a:fillRect/>
          </a:stretch>
        </p:blipFill>
        <p:spPr>
          <a:xfrm>
            <a:off x="6275070" y="9181465"/>
            <a:ext cx="5343525" cy="2676525"/>
          </a:xfrm>
          <a:prstGeom prst="rect">
            <a:avLst/>
          </a:prstGeom>
        </p:spPr>
      </p:pic>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9217"/>
          <p:cNvSpPr>
            <a:spLocks noGrp="1"/>
          </p:cNvSpPr>
          <p:nvPr>
            <p:ph type="title"/>
          </p:nvPr>
        </p:nvSpPr>
        <p:spPr/>
        <p:txBody>
          <a:bodyPr vert="horz" wrap="square" lIns="91440" tIns="45720" rIns="91440" bIns="45720" anchor="ctr" anchorCtr="0"/>
          <a:p>
            <a:pPr eaLnBrk="1" hangingPunct="1"/>
            <a:r>
              <a:rPr lang="zh-CN" altLang="en-US" dirty="0"/>
              <a:t>综合应用</a:t>
            </a:r>
            <a:endParaRPr lang="zh-CN" altLang="en-US" dirty="0"/>
          </a:p>
        </p:txBody>
      </p:sp>
      <p:sp>
        <p:nvSpPr>
          <p:cNvPr id="19459" name="文本占位符 9218"/>
          <p:cNvSpPr>
            <a:spLocks noGrp="1" noChangeArrowheads="1"/>
          </p:cNvSpPr>
          <p:nvPr>
            <p:ph idx="1"/>
          </p:nvPr>
        </p:nvSpPr>
        <p:spPr>
          <a:xfrm>
            <a:off x="1830388" y="1371600"/>
            <a:ext cx="8532813" cy="5334000"/>
          </a:xfrm>
        </p:spPr>
        <p:txBody>
          <a:bodyPr vert="horz" wrap="square" lIns="91440" tIns="45720" rIns="91440" bIns="45720" numCol="1" anchor="t" anchorCtr="0" compatLnSpc="1">
            <a:normAutofit fontScale="67500" lnSpcReduction="20000"/>
          </a:bodyPr>
          <a:lstStyle/>
          <a:p>
            <a:pPr marL="342900" marR="0" lvl="0" indent="-342900" algn="l" defTabSz="914400" rtl="0" eaLnBrk="1" fontAlgn="base" latinLnBrk="0" hangingPunct="1">
              <a:lnSpc>
                <a:spcPct val="120000"/>
              </a:lnSpc>
              <a:spcBef>
                <a:spcPct val="20000"/>
              </a:spcBef>
              <a:spcAft>
                <a:spcPct val="0"/>
              </a:spcAft>
              <a:buClrTx/>
              <a:buSzTx/>
              <a:buFont typeface="Arial" panose="020B0604020202020204" pitchFamily="34" charset="0"/>
              <a:buChar char="•"/>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关系代数</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2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难点：重命名运算、用差集运算进行问题转化，集合运算和连接运算的区别</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Tx/>
              <a:buSzTx/>
              <a:buFont typeface="Arial" panose="020B0604020202020204" pitchFamily="34" charset="0"/>
              <a:buChar char="•"/>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SQL</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2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难点：分组聚集和子查询、相关子查询、EXIST</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/NOT EXIST/</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全称量词、用差集运算进行问题转化，集合查询和连接查询的区别</a:t>
            </a: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Tx/>
              <a:buSzTx/>
              <a:buFont typeface="Arial" panose="020B0604020202020204" pitchFamily="34" charset="0"/>
              <a:buChar char="•"/>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数据库恢复</a:t>
            </a:r>
            <a:endParaRPr kumimoji="0" lang="en-US" altLang="zh-CN" sz="32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2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难点：使用日志和检查点进行恢复的步骤</a:t>
            </a: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Tx/>
              <a:buSzTx/>
              <a:buFont typeface="Arial" panose="020B0604020202020204" pitchFamily="34" charset="0"/>
              <a:buChar char="•"/>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规范化</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2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难点：确定函数依赖和主码</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20000"/>
              </a:lnSpc>
              <a:spcBef>
                <a:spcPct val="20000"/>
              </a:spcBef>
              <a:spcAft>
                <a:spcPct val="0"/>
              </a:spcAft>
              <a:buClrTx/>
              <a:buSzTx/>
              <a:buFont typeface="Arial" panose="020B0604020202020204" pitchFamily="34" charset="0"/>
              <a:buChar char="•"/>
              <a:defRPr/>
            </a:pPr>
            <a:r>
              <a:rPr kumimoji="0" lang="zh-CN" altLang="en-US" sz="3200" b="0" i="0" u="none" strike="noStrike" kern="1200" cap="none" spc="0" normalizeH="0" baseline="0" noProof="0" dirty="0">
                <a:ln>
                  <a:noFill/>
                </a:ln>
                <a:solidFill>
                  <a:schemeClr val="tx1"/>
                </a:solidFill>
                <a:effectLst/>
                <a:uLnTx/>
                <a:uFillTx/>
                <a:latin typeface="+mn-lt"/>
                <a:ea typeface="+mn-ea"/>
                <a:cs typeface="+mn-cs"/>
              </a:rPr>
              <a:t>概念结构和逻辑结构设计</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20000"/>
              </a:lnSpc>
              <a:spcBef>
                <a:spcPct val="20000"/>
              </a:spcBef>
              <a:spcAft>
                <a:spcPct val="0"/>
              </a:spcAft>
              <a:buClrTx/>
              <a:buSzTx/>
              <a:buFont typeface="Arial" panose="020B0604020202020204" pitchFamily="34" charset="0"/>
              <a:buChar char="–"/>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难点：确定联系的类型和表示联系</a:t>
            </a:r>
            <a:endParaRPr kumimoji="0" lang="zh-CN" alt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51755" y="133350"/>
            <a:ext cx="4064000" cy="521970"/>
          </a:xfrm>
          <a:prstGeom prst="rect">
            <a:avLst/>
          </a:prstGeom>
          <a:noFill/>
        </p:spPr>
        <p:txBody>
          <a:bodyPr wrap="square" rtlCol="0">
            <a:spAutoFit/>
          </a:bodyPr>
          <a:p>
            <a:r>
              <a:rPr lang="zh-CN" altLang="en-US" sz="2800" b="1"/>
              <a:t>关系数据理论</a:t>
            </a:r>
            <a:endParaRPr lang="zh-CN" altLang="en-US" sz="2800" b="1"/>
          </a:p>
        </p:txBody>
      </p:sp>
      <p:sp>
        <p:nvSpPr>
          <p:cNvPr id="5" name="文本框 4"/>
          <p:cNvSpPr txBox="1"/>
          <p:nvPr/>
        </p:nvSpPr>
        <p:spPr>
          <a:xfrm>
            <a:off x="81280" y="655955"/>
            <a:ext cx="12348210" cy="6090920"/>
          </a:xfrm>
          <a:prstGeom prst="rect">
            <a:avLst/>
          </a:prstGeom>
          <a:noFill/>
        </p:spPr>
        <p:txBody>
          <a:bodyPr wrap="square" rtlCol="0">
            <a:noAutofit/>
          </a:bodyPr>
          <a:p>
            <a:r>
              <a:rPr lang="zh-CN" altLang="en-US"/>
              <a:t>三种模式分解等价的定义：</a:t>
            </a:r>
            <a:endParaRPr lang="zh-CN" altLang="en-US"/>
          </a:p>
          <a:p>
            <a:r>
              <a:rPr lang="en-US" altLang="en-US"/>
              <a:t>⒈</a:t>
            </a:r>
            <a:r>
              <a:rPr lang="zh-CN" altLang="en-US"/>
              <a:t>分解具有无损连接性</a:t>
            </a:r>
            <a:endParaRPr lang="zh-CN" altLang="en-US"/>
          </a:p>
          <a:p>
            <a:r>
              <a:rPr lang="en-US" altLang="en-US"/>
              <a:t>⒉</a:t>
            </a:r>
            <a:r>
              <a:rPr lang="zh-CN" altLang="en-US"/>
              <a:t>分解要保持函数依赖</a:t>
            </a:r>
            <a:endParaRPr lang="zh-CN" altLang="en-US"/>
          </a:p>
          <a:p>
            <a:r>
              <a:rPr lang="en-US" altLang="en-US"/>
              <a:t>⒊</a:t>
            </a:r>
            <a:r>
              <a:rPr lang="zh-CN" altLang="en-US"/>
              <a:t>分解既要保持函数依赖，又要具有无损连接性</a:t>
            </a:r>
            <a:endParaRPr lang="zh-CN" altLang="en-US"/>
          </a:p>
          <a:p>
            <a:endParaRPr lang="en-US" altLang="zh-CN"/>
          </a:p>
          <a:p>
            <a:r>
              <a:rPr lang="zh-CN" altLang="en-US" b="1"/>
              <a:t>具有无损连接性</a:t>
            </a:r>
            <a:r>
              <a:rPr lang="zh-CN" altLang="en-US"/>
              <a:t>的模式分解</a:t>
            </a:r>
            <a:br>
              <a:rPr lang="zh-CN" altLang="en-US"/>
            </a:br>
            <a:r>
              <a:rPr lang="zh-CN" altLang="en-US"/>
              <a:t>关系模式</a:t>
            </a:r>
            <a:r>
              <a:rPr lang="en-US" altLang="zh-CN"/>
              <a:t>R&lt;U,F&gt;</a:t>
            </a:r>
            <a:r>
              <a:rPr lang="zh-CN" altLang="en-US"/>
              <a:t>的一个分解</a:t>
            </a:r>
            <a:r>
              <a:rPr lang="en-US" altLang="zh-CN"/>
              <a:t> ρ={ R1&lt;U1,F1&gt;</a:t>
            </a:r>
            <a:r>
              <a:rPr lang="zh-CN" altLang="en-US"/>
              <a:t>，</a:t>
            </a:r>
            <a:r>
              <a:rPr lang="en-US" altLang="zh-CN"/>
              <a:t>R2&lt;U2,F2&gt;</a:t>
            </a:r>
            <a:r>
              <a:rPr lang="zh-CN" altLang="en-US"/>
              <a:t>，</a:t>
            </a:r>
            <a:r>
              <a:rPr lang="en-US" altLang="zh-CN"/>
              <a:t> …</a:t>
            </a:r>
            <a:r>
              <a:rPr lang="zh-CN" altLang="en-US"/>
              <a:t>，</a:t>
            </a:r>
            <a:r>
              <a:rPr lang="en-US" altLang="zh-CN"/>
              <a:t>Rn&lt;Un,Fn&gt;}</a:t>
            </a:r>
            <a:endParaRPr lang="en-US" altLang="zh-CN"/>
          </a:p>
          <a:p>
            <a:r>
              <a:rPr lang="zh-CN" altLang="en-US"/>
              <a:t>若</a:t>
            </a:r>
            <a:r>
              <a:rPr lang="en-US" altLang="zh-CN"/>
              <a:t>R</a:t>
            </a:r>
            <a:r>
              <a:rPr lang="zh-CN" altLang="en-US"/>
              <a:t>与</a:t>
            </a:r>
            <a:r>
              <a:rPr lang="en-US" altLang="zh-CN"/>
              <a:t>R1</a:t>
            </a:r>
            <a:r>
              <a:rPr lang="zh-CN" altLang="en-US"/>
              <a:t>、</a:t>
            </a:r>
            <a:r>
              <a:rPr lang="en-US" altLang="zh-CN"/>
              <a:t>R2</a:t>
            </a:r>
            <a:r>
              <a:rPr lang="zh-CN" altLang="en-US"/>
              <a:t>、</a:t>
            </a:r>
            <a:r>
              <a:rPr lang="en-US" altLang="zh-CN"/>
              <a:t>…</a:t>
            </a:r>
            <a:r>
              <a:rPr lang="zh-CN" altLang="en-US"/>
              <a:t>、</a:t>
            </a:r>
            <a:r>
              <a:rPr lang="en-US" altLang="zh-CN"/>
              <a:t>Rn</a:t>
            </a:r>
            <a:r>
              <a:rPr lang="zh-CN" altLang="en-US"/>
              <a:t>自然连接的结果相等，则称关系模式</a:t>
            </a:r>
            <a:r>
              <a:rPr lang="en-US" altLang="zh-CN"/>
              <a:t>R</a:t>
            </a:r>
            <a:r>
              <a:rPr lang="zh-CN" altLang="en-US"/>
              <a:t>的这个分解</a:t>
            </a:r>
            <a:r>
              <a:rPr lang="en-US" altLang="zh-CN"/>
              <a:t>ρ</a:t>
            </a:r>
            <a:r>
              <a:rPr lang="zh-CN" altLang="en-US"/>
              <a:t>具有无损连接性（</a:t>
            </a:r>
            <a:r>
              <a:rPr lang="en-US" altLang="zh-CN"/>
              <a:t>Lossless join</a:t>
            </a:r>
            <a:r>
              <a:rPr lang="zh-CN" altLang="en-US"/>
              <a:t>）</a:t>
            </a:r>
            <a:endParaRPr lang="zh-CN" altLang="en-US"/>
          </a:p>
          <a:p>
            <a:r>
              <a:rPr lang="zh-CN" altLang="en-US"/>
              <a:t>具有无损连接性的分解保证不丢失信息</a:t>
            </a:r>
            <a:endParaRPr lang="zh-CN" altLang="en-US"/>
          </a:p>
          <a:p>
            <a:r>
              <a:rPr lang="zh-CN" altLang="en-US"/>
              <a:t>无损连接性不一定能解决插入异常、删除异常、修改复杂、数据冗余等问题</a:t>
            </a:r>
            <a:endParaRPr lang="zh-CN" altLang="en-US"/>
          </a:p>
          <a:p>
            <a:endParaRPr lang="zh-CN" altLang="en-US">
              <a:sym typeface="+mn-ea"/>
            </a:endParaRPr>
          </a:p>
          <a:p>
            <a:r>
              <a:rPr lang="zh-CN" altLang="en-US">
                <a:sym typeface="+mn-ea"/>
              </a:rPr>
              <a:t>保持函数依赖的分解</a:t>
            </a:r>
            <a:endParaRPr lang="zh-CN" altLang="en-US"/>
          </a:p>
          <a:p>
            <a:r>
              <a:rPr lang="zh-CN" altLang="en-US"/>
              <a:t>设关系模式</a:t>
            </a:r>
            <a:r>
              <a:rPr lang="en-US" altLang="zh-CN"/>
              <a:t>R&lt;U,F&gt;</a:t>
            </a:r>
            <a:r>
              <a:rPr lang="zh-CN" altLang="en-US"/>
              <a:t>被分解为若干个关系模式</a:t>
            </a:r>
            <a:r>
              <a:rPr lang="en-US" altLang="zh-CN"/>
              <a:t>R1&lt;U1,F1&gt;</a:t>
            </a:r>
            <a:r>
              <a:rPr lang="zh-CN" altLang="en-US"/>
              <a:t>，</a:t>
            </a:r>
            <a:r>
              <a:rPr lang="en-US" altLang="zh-CN"/>
              <a:t>R2&lt;U2,F2&gt;</a:t>
            </a:r>
            <a:r>
              <a:rPr lang="zh-CN" altLang="en-US"/>
              <a:t>，</a:t>
            </a:r>
            <a:r>
              <a:rPr lang="en-US" altLang="zh-CN"/>
              <a:t>…</a:t>
            </a:r>
            <a:r>
              <a:rPr lang="zh-CN" altLang="en-US"/>
              <a:t>，</a:t>
            </a:r>
            <a:r>
              <a:rPr lang="en-US" altLang="zh-CN"/>
              <a:t>Rn&lt;Un,Fn&gt; </a:t>
            </a:r>
            <a:endParaRPr lang="en-US" altLang="zh-CN"/>
          </a:p>
          <a:p>
            <a:r>
              <a:rPr lang="zh-CN" altLang="en-US"/>
              <a:t>若</a:t>
            </a:r>
            <a:r>
              <a:rPr lang="en-US" altLang="zh-CN"/>
              <a:t>F</a:t>
            </a:r>
            <a:r>
              <a:rPr lang="zh-CN" altLang="en-US"/>
              <a:t>所逻辑蕴含的函数依赖一定也由分解得到的某个关系模式中的函数依赖</a:t>
            </a:r>
            <a:r>
              <a:rPr lang="en-US" altLang="zh-CN"/>
              <a:t>Fi</a:t>
            </a:r>
            <a:r>
              <a:rPr lang="zh-CN" altLang="en-US"/>
              <a:t>所逻辑蕴含。</a:t>
            </a:r>
            <a:endParaRPr lang="zh-CN" altLang="en-US"/>
          </a:p>
          <a:p>
            <a:endParaRPr lang="zh-CN" altLang="en-US"/>
          </a:p>
          <a:p>
            <a:r>
              <a:rPr lang="zh-CN" altLang="en-US"/>
              <a:t>函数依赖闭包：在关系模式</a:t>
            </a:r>
            <a:r>
              <a:rPr lang="en-US" altLang="zh-CN"/>
              <a:t>R&lt;U</a:t>
            </a:r>
            <a:r>
              <a:rPr lang="zh-CN" altLang="en-US"/>
              <a:t>，</a:t>
            </a:r>
            <a:r>
              <a:rPr lang="en-US" altLang="zh-CN"/>
              <a:t>F&gt;</a:t>
            </a:r>
            <a:r>
              <a:rPr lang="zh-CN" altLang="en-US"/>
              <a:t>中为</a:t>
            </a:r>
            <a:r>
              <a:rPr lang="en-US" altLang="zh-CN"/>
              <a:t>F</a:t>
            </a:r>
            <a:r>
              <a:rPr lang="zh-CN" altLang="en-US"/>
              <a:t>所逻辑蕴含的函数依赖的全体叫作</a:t>
            </a:r>
            <a:r>
              <a:rPr lang="en-US" altLang="zh-CN"/>
              <a:t> F</a:t>
            </a:r>
            <a:r>
              <a:rPr lang="zh-CN" altLang="en-US"/>
              <a:t>的闭包，记为</a:t>
            </a:r>
            <a:r>
              <a:rPr lang="en-US" altLang="zh-CN"/>
              <a:t>F+</a:t>
            </a:r>
            <a:r>
              <a:rPr lang="zh-CN" altLang="en-US"/>
              <a:t>。</a:t>
            </a:r>
            <a:endParaRPr lang="zh-CN" altLang="en-US"/>
          </a:p>
          <a:p>
            <a:endParaRPr lang="zh-CN" altLang="en-US"/>
          </a:p>
          <a:p>
            <a:endParaRPr lang="zh-CN" altLang="en-US"/>
          </a:p>
          <a:p>
            <a:r>
              <a:rPr lang="zh-CN" altLang="en-US"/>
              <a:t>判断分解的无损连接性：</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en-US" altLang="zh-CN"/>
          </a:p>
        </p:txBody>
      </p:sp>
      <p:pic>
        <p:nvPicPr>
          <p:cNvPr id="9" name="图片 8"/>
          <p:cNvPicPr>
            <a:picLocks noChangeAspect="1"/>
          </p:cNvPicPr>
          <p:nvPr/>
        </p:nvPicPr>
        <p:blipFill>
          <a:blip r:embed="rId1"/>
          <a:stretch>
            <a:fillRect/>
          </a:stretch>
        </p:blipFill>
        <p:spPr>
          <a:xfrm>
            <a:off x="7995920" y="-375285"/>
            <a:ext cx="5429250" cy="2600325"/>
          </a:xfrm>
          <a:prstGeom prst="rect">
            <a:avLst/>
          </a:prstGeom>
        </p:spPr>
      </p:pic>
      <p:pic>
        <p:nvPicPr>
          <p:cNvPr id="10" name="图片 9"/>
          <p:cNvPicPr>
            <a:picLocks noChangeAspect="1"/>
          </p:cNvPicPr>
          <p:nvPr/>
        </p:nvPicPr>
        <p:blipFill>
          <a:blip r:embed="rId2"/>
          <a:stretch>
            <a:fillRect/>
          </a:stretch>
        </p:blipFill>
        <p:spPr>
          <a:xfrm>
            <a:off x="5546725" y="5285105"/>
            <a:ext cx="5486400" cy="3714750"/>
          </a:xfrm>
          <a:prstGeom prst="rect">
            <a:avLst/>
          </a:prstGeom>
        </p:spPr>
      </p:pic>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3"/>
          <p:cNvSpPr txBox="1">
            <a:spLocks noGrp="1"/>
          </p:cNvSpPr>
          <p:nvPr/>
        </p:nvSpPr>
        <p:spPr>
          <a:xfrm>
            <a:off x="8077200" y="6481763"/>
            <a:ext cx="2133600" cy="47625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r" eaLnBrk="1" hangingPunct="1">
              <a:spcBef>
                <a:spcPct val="0"/>
              </a:spcBef>
              <a:buNone/>
            </a:pPr>
            <a:fld id="{9A0DB2DC-4C9A-4742-B13C-FB6460FD3503}" type="slidenum">
              <a:rPr lang="en-US" altLang="zh-CN" sz="1400" dirty="0">
                <a:solidFill>
                  <a:srgbClr val="333399"/>
                </a:solidFill>
                <a:latin typeface="Times New Roman" panose="02020603050405020304" pitchFamily="18" charset="0"/>
              </a:rPr>
            </a:fld>
            <a:endParaRPr lang="en-US" altLang="zh-CN" sz="1400" dirty="0">
              <a:solidFill>
                <a:srgbClr val="333399"/>
              </a:solidFill>
              <a:latin typeface="Times New Roman" panose="02020603050405020304" pitchFamily="18" charset="0"/>
            </a:endParaRPr>
          </a:p>
        </p:txBody>
      </p:sp>
      <p:sp>
        <p:nvSpPr>
          <p:cNvPr id="52227" name="页脚占位符 4"/>
          <p:cNvSpPr txBox="1">
            <a:spLocks noGrp="1"/>
          </p:cNvSpPr>
          <p:nvPr/>
        </p:nvSpPr>
        <p:spPr>
          <a:xfrm>
            <a:off x="4440238" y="6524625"/>
            <a:ext cx="3527425" cy="47625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lvl="0" indent="0" algn="ctr" eaLnBrk="1" hangingPunct="1">
              <a:spcBef>
                <a:spcPct val="0"/>
              </a:spcBef>
              <a:buNone/>
            </a:pPr>
            <a:r>
              <a:rPr lang="en-US" altLang="zh-CN" sz="1400" dirty="0">
                <a:solidFill>
                  <a:srgbClr val="333399"/>
                </a:solidFill>
              </a:rPr>
              <a:t>Database Technology and Its Application</a:t>
            </a:r>
            <a:endParaRPr lang="en-US" altLang="zh-CN" sz="1400" dirty="0">
              <a:solidFill>
                <a:srgbClr val="333399"/>
              </a:solidFill>
            </a:endParaRPr>
          </a:p>
        </p:txBody>
      </p:sp>
      <p:sp>
        <p:nvSpPr>
          <p:cNvPr id="52228" name="Rectangle 2"/>
          <p:cNvSpPr>
            <a:spLocks noGrp="1"/>
          </p:cNvSpPr>
          <p:nvPr>
            <p:ph type="body" idx="4294967295"/>
          </p:nvPr>
        </p:nvSpPr>
        <p:spPr>
          <a:xfrm>
            <a:off x="1703388" y="2111375"/>
            <a:ext cx="8697912" cy="5638800"/>
          </a:xfrm>
        </p:spPr>
        <p:txBody>
          <a:bodyPr vert="horz" wrap="square" lIns="91440" tIns="45720" rIns="91440" bIns="45720" anchor="t" anchorCtr="0"/>
          <a:p>
            <a:pPr eaLnBrk="1" hangingPunct="1">
              <a:lnSpc>
                <a:spcPct val="80000"/>
              </a:lnSpc>
            </a:pPr>
            <a:r>
              <a:rPr lang="zh-CN" altLang="en-US" sz="2800" dirty="0"/>
              <a:t>找出在</a:t>
            </a:r>
            <a:r>
              <a:rPr lang="en-US" altLang="zh-CN" sz="2800" dirty="0"/>
              <a:t>Brooklyn</a:t>
            </a:r>
            <a:r>
              <a:rPr lang="zh-CN" altLang="en-US" sz="2800" dirty="0"/>
              <a:t>市的支行中同时有存款和贷款账户的客户名</a:t>
            </a:r>
            <a:endParaRPr lang="zh-CN" altLang="en-US" sz="2800" dirty="0"/>
          </a:p>
          <a:p>
            <a:pPr eaLnBrk="1" hangingPunct="1">
              <a:lnSpc>
                <a:spcPct val="80000"/>
              </a:lnSpc>
              <a:buFont typeface="Wingdings" panose="05000000000000000000" pitchFamily="2" charset="2"/>
              <a:buNone/>
            </a:pPr>
            <a:r>
              <a:rPr lang="zh-CN" altLang="en-US" sz="2600" dirty="0">
                <a:solidFill>
                  <a:srgbClr val="FF6600"/>
                </a:solidFill>
                <a:latin typeface="Times New Roman" panose="02020603050405020304" pitchFamily="18" charset="0"/>
                <a:ea typeface="仿宋_GB2312"/>
              </a:rPr>
              <a:t>	</a:t>
            </a:r>
            <a:r>
              <a:rPr lang="en-US" altLang="zh-CN" sz="2600" dirty="0">
                <a:solidFill>
                  <a:srgbClr val="0000FF"/>
                </a:solidFill>
                <a:latin typeface="Times New Roman" panose="02020603050405020304" pitchFamily="18" charset="0"/>
                <a:ea typeface="仿宋_GB2312"/>
              </a:rPr>
              <a:t>select distinct customer-name</a:t>
            </a:r>
            <a:endParaRPr lang="en-US" altLang="zh-CN" sz="2600" dirty="0">
              <a:solidFill>
                <a:srgbClr val="0000FF"/>
              </a:solidFill>
              <a:latin typeface="Times New Roman" panose="02020603050405020304" pitchFamily="18" charset="0"/>
            </a:endParaRPr>
          </a:p>
          <a:p>
            <a:pPr eaLnBrk="1" hangingPunct="1">
              <a:lnSpc>
                <a:spcPct val="80000"/>
              </a:lnSpc>
              <a:buFont typeface="Wingdings" panose="05000000000000000000" pitchFamily="2" charset="2"/>
              <a:buNone/>
            </a:pPr>
            <a:r>
              <a:rPr lang="en-US" altLang="zh-CN" sz="2600" dirty="0">
                <a:solidFill>
                  <a:srgbClr val="0000FF"/>
                </a:solidFill>
                <a:latin typeface="Times New Roman" panose="02020603050405020304" pitchFamily="18" charset="0"/>
                <a:ea typeface="仿宋_GB2312"/>
              </a:rPr>
              <a:t>    from  depositor, account, branch</a:t>
            </a:r>
            <a:endParaRPr lang="en-US" altLang="zh-CN" sz="2600" dirty="0">
              <a:solidFill>
                <a:srgbClr val="0000FF"/>
              </a:solidFill>
              <a:latin typeface="Times New Roman" panose="02020603050405020304" pitchFamily="18" charset="0"/>
              <a:ea typeface="仿宋_GB2312"/>
            </a:endParaRPr>
          </a:p>
          <a:p>
            <a:pPr eaLnBrk="1" hangingPunct="1">
              <a:lnSpc>
                <a:spcPct val="80000"/>
              </a:lnSpc>
              <a:buFont typeface="Wingdings" panose="05000000000000000000" pitchFamily="2" charset="2"/>
              <a:buNone/>
            </a:pPr>
            <a:r>
              <a:rPr lang="en-US" altLang="zh-CN" sz="2600" dirty="0">
                <a:solidFill>
                  <a:srgbClr val="0000FF"/>
                </a:solidFill>
                <a:latin typeface="Times New Roman" panose="02020603050405020304" pitchFamily="18" charset="0"/>
                <a:ea typeface="仿宋_GB2312"/>
              </a:rPr>
              <a:t>    where depositor.account-no = account.account-no  and account.branch-name = branch.branch-name and branch.branch-city = ‘Brooklyn’</a:t>
            </a:r>
            <a:endParaRPr lang="en-US" altLang="zh-CN" sz="2600" dirty="0">
              <a:solidFill>
                <a:srgbClr val="0000FF"/>
              </a:solidFill>
              <a:latin typeface="Times New Roman" panose="02020603050405020304" pitchFamily="18" charset="0"/>
              <a:ea typeface="仿宋_GB2312"/>
            </a:endParaRPr>
          </a:p>
          <a:p>
            <a:pPr eaLnBrk="1" hangingPunct="1">
              <a:lnSpc>
                <a:spcPct val="80000"/>
              </a:lnSpc>
              <a:buFont typeface="Wingdings" panose="05000000000000000000" pitchFamily="2" charset="2"/>
              <a:buNone/>
            </a:pPr>
            <a:r>
              <a:rPr lang="en-US" altLang="zh-CN" sz="2600" b="1" dirty="0">
                <a:latin typeface="Times New Roman" panose="02020603050405020304" pitchFamily="18" charset="0"/>
                <a:ea typeface="仿宋_GB2312"/>
              </a:rPr>
              <a:t>    intersect</a:t>
            </a:r>
            <a:endParaRPr lang="en-US" altLang="zh-CN" sz="2600" b="1" dirty="0">
              <a:latin typeface="Times New Roman" panose="02020603050405020304" pitchFamily="18" charset="0"/>
              <a:ea typeface="仿宋_GB2312"/>
            </a:endParaRPr>
          </a:p>
          <a:p>
            <a:pPr eaLnBrk="1" hangingPunct="1">
              <a:lnSpc>
                <a:spcPct val="80000"/>
              </a:lnSpc>
              <a:buFont typeface="Wingdings" panose="05000000000000000000" pitchFamily="2" charset="2"/>
              <a:buNone/>
            </a:pPr>
            <a:r>
              <a:rPr lang="zh-CN" altLang="en-US" sz="2600" dirty="0">
                <a:solidFill>
                  <a:srgbClr val="FF6600"/>
                </a:solidFill>
                <a:latin typeface="Times New Roman" panose="02020603050405020304" pitchFamily="18" charset="0"/>
                <a:ea typeface="仿宋_GB2312"/>
              </a:rPr>
              <a:t>	</a:t>
            </a:r>
            <a:r>
              <a:rPr lang="en-US" altLang="zh-CN" sz="2600" dirty="0">
                <a:solidFill>
                  <a:srgbClr val="FF0000"/>
                </a:solidFill>
                <a:latin typeface="Times New Roman" panose="02020603050405020304" pitchFamily="18" charset="0"/>
                <a:ea typeface="仿宋_GB2312"/>
              </a:rPr>
              <a:t>select distinct customer-name</a:t>
            </a:r>
            <a:endParaRPr lang="en-US" altLang="zh-CN" sz="2600" dirty="0">
              <a:solidFill>
                <a:srgbClr val="FF0000"/>
              </a:solidFill>
              <a:latin typeface="Times New Roman" panose="02020603050405020304" pitchFamily="18" charset="0"/>
            </a:endParaRPr>
          </a:p>
          <a:p>
            <a:pPr eaLnBrk="1" hangingPunct="1">
              <a:lnSpc>
                <a:spcPct val="80000"/>
              </a:lnSpc>
              <a:buFont typeface="Wingdings" panose="05000000000000000000" pitchFamily="2" charset="2"/>
              <a:buNone/>
            </a:pPr>
            <a:r>
              <a:rPr lang="en-US" altLang="zh-CN" sz="2600" dirty="0">
                <a:solidFill>
                  <a:srgbClr val="FF0000"/>
                </a:solidFill>
                <a:latin typeface="Times New Roman" panose="02020603050405020304" pitchFamily="18" charset="0"/>
                <a:ea typeface="仿宋_GB2312"/>
              </a:rPr>
              <a:t>    from   borrower, loan, branch</a:t>
            </a:r>
            <a:endParaRPr lang="en-US" altLang="zh-CN" sz="2600" dirty="0">
              <a:solidFill>
                <a:srgbClr val="FF0000"/>
              </a:solidFill>
              <a:latin typeface="Times New Roman" panose="02020603050405020304" pitchFamily="18" charset="0"/>
              <a:ea typeface="仿宋_GB2312"/>
            </a:endParaRPr>
          </a:p>
          <a:p>
            <a:pPr eaLnBrk="1" hangingPunct="1">
              <a:lnSpc>
                <a:spcPct val="80000"/>
              </a:lnSpc>
              <a:buFont typeface="Wingdings" panose="05000000000000000000" pitchFamily="2" charset="2"/>
              <a:buNone/>
            </a:pPr>
            <a:r>
              <a:rPr lang="en-US" altLang="zh-CN" sz="2600" dirty="0">
                <a:solidFill>
                  <a:srgbClr val="FF0000"/>
                </a:solidFill>
                <a:latin typeface="Times New Roman" panose="02020603050405020304" pitchFamily="18" charset="0"/>
                <a:ea typeface="仿宋_GB2312"/>
              </a:rPr>
              <a:t>    where borrower.loan-no = loan.loan-no and </a:t>
            </a:r>
            <a:br>
              <a:rPr lang="en-US" altLang="zh-CN" sz="2600" dirty="0">
                <a:solidFill>
                  <a:srgbClr val="FF0000"/>
                </a:solidFill>
                <a:latin typeface="Times New Roman" panose="02020603050405020304" pitchFamily="18" charset="0"/>
                <a:ea typeface="仿宋_GB2312"/>
              </a:rPr>
            </a:br>
            <a:r>
              <a:rPr lang="en-US" altLang="zh-CN" sz="2600" dirty="0">
                <a:solidFill>
                  <a:srgbClr val="FF0000"/>
                </a:solidFill>
                <a:latin typeface="Times New Roman" panose="02020603050405020304" pitchFamily="18" charset="0"/>
                <a:ea typeface="仿宋_GB2312"/>
              </a:rPr>
              <a:t>loan.branch-name = branch.branch-name and </a:t>
            </a:r>
            <a:br>
              <a:rPr lang="en-US" altLang="zh-CN" sz="2600" dirty="0">
                <a:solidFill>
                  <a:srgbClr val="FF0000"/>
                </a:solidFill>
                <a:latin typeface="Times New Roman" panose="02020603050405020304" pitchFamily="18" charset="0"/>
                <a:ea typeface="仿宋_GB2312"/>
              </a:rPr>
            </a:br>
            <a:r>
              <a:rPr lang="en-US" altLang="zh-CN" sz="2600" dirty="0">
                <a:solidFill>
                  <a:srgbClr val="FF0000"/>
                </a:solidFill>
                <a:latin typeface="Times New Roman" panose="02020603050405020304" pitchFamily="18" charset="0"/>
                <a:ea typeface="仿宋_GB2312"/>
              </a:rPr>
              <a:t>branch.branch-city = ‘Brooklyn’</a:t>
            </a:r>
            <a:endParaRPr lang="en-US" altLang="zh-CN" sz="2600" dirty="0">
              <a:solidFill>
                <a:srgbClr val="FF0000"/>
              </a:solidFill>
              <a:latin typeface="Times New Roman" panose="02020603050405020304" pitchFamily="18" charset="0"/>
              <a:ea typeface="仿宋_GB2312"/>
            </a:endParaRPr>
          </a:p>
          <a:p>
            <a:pPr eaLnBrk="1" hangingPunct="1">
              <a:lnSpc>
                <a:spcPct val="80000"/>
              </a:lnSpc>
              <a:buFont typeface="Wingdings" panose="05000000000000000000" pitchFamily="2" charset="2"/>
              <a:buNone/>
            </a:pPr>
            <a:endParaRPr lang="en-US" altLang="zh-CN" sz="2600" dirty="0">
              <a:solidFill>
                <a:srgbClr val="FF0000"/>
              </a:solidFill>
              <a:latin typeface="Times New Roman" panose="02020603050405020304" pitchFamily="18" charset="0"/>
              <a:ea typeface="仿宋_GB2312"/>
            </a:endParaRPr>
          </a:p>
        </p:txBody>
      </p:sp>
      <p:sp>
        <p:nvSpPr>
          <p:cNvPr id="52229" name="Rectangle 3"/>
          <p:cNvSpPr/>
          <p:nvPr/>
        </p:nvSpPr>
        <p:spPr>
          <a:xfrm>
            <a:off x="1981200" y="-100012"/>
            <a:ext cx="8610600" cy="2079625"/>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342900" lvl="0" indent="-342900" eaLnBrk="1" hangingPunct="1">
              <a:buClr>
                <a:srgbClr val="3333CC"/>
              </a:buClr>
              <a:buSzPct val="60000"/>
              <a:buFont typeface="Wingdings" panose="05000000000000000000" pitchFamily="2" charset="2"/>
              <a:buChar char="n"/>
            </a:pPr>
            <a:r>
              <a:rPr lang="zh-CN" altLang="en-US" sz="2400" i="1" dirty="0">
                <a:solidFill>
                  <a:srgbClr val="0000FF"/>
                </a:solidFill>
              </a:rPr>
              <a:t>分行 </a:t>
            </a:r>
            <a:r>
              <a:rPr lang="en-US" altLang="zh-CN" sz="2400" i="1" dirty="0">
                <a:solidFill>
                  <a:srgbClr val="0000FF"/>
                </a:solidFill>
              </a:rPr>
              <a:t>branch</a:t>
            </a:r>
            <a:r>
              <a:rPr lang="en-US" altLang="zh-CN" sz="2400" i="1" dirty="0">
                <a:solidFill>
                  <a:srgbClr val="000000"/>
                </a:solidFill>
              </a:rPr>
              <a:t> (</a:t>
            </a:r>
            <a:r>
              <a:rPr lang="en-US" altLang="zh-CN" sz="2400" i="1" u="sng" dirty="0">
                <a:solidFill>
                  <a:srgbClr val="000000"/>
                </a:solidFill>
              </a:rPr>
              <a:t>branch-name</a:t>
            </a:r>
            <a:r>
              <a:rPr lang="en-US" altLang="zh-CN" sz="2400" i="1" dirty="0">
                <a:solidFill>
                  <a:srgbClr val="000000"/>
                </a:solidFill>
              </a:rPr>
              <a:t>, branch-city, assets)</a:t>
            </a:r>
            <a:endParaRPr lang="en-US" altLang="zh-CN" sz="2400" i="1" dirty="0">
              <a:solidFill>
                <a:srgbClr val="0000FF"/>
              </a:solidFill>
            </a:endParaRPr>
          </a:p>
          <a:p>
            <a:pPr marL="342900" lvl="0" indent="-342900" eaLnBrk="1" hangingPunct="1">
              <a:buClr>
                <a:srgbClr val="3333CC"/>
              </a:buClr>
              <a:buSzPct val="60000"/>
              <a:buFont typeface="Wingdings" panose="05000000000000000000" pitchFamily="2" charset="2"/>
              <a:buChar char="n"/>
            </a:pPr>
            <a:r>
              <a:rPr lang="zh-CN" altLang="en-US" sz="2400" i="1" dirty="0">
                <a:solidFill>
                  <a:srgbClr val="0000FF"/>
                </a:solidFill>
              </a:rPr>
              <a:t>存款账户 </a:t>
            </a:r>
            <a:r>
              <a:rPr lang="en-US" altLang="zh-CN" sz="2400" i="1" dirty="0">
                <a:solidFill>
                  <a:srgbClr val="0000FF"/>
                </a:solidFill>
              </a:rPr>
              <a:t>account</a:t>
            </a:r>
            <a:r>
              <a:rPr lang="en-US" altLang="zh-CN" sz="2400" i="1" dirty="0">
                <a:solidFill>
                  <a:srgbClr val="000000"/>
                </a:solidFill>
              </a:rPr>
              <a:t> (</a:t>
            </a:r>
            <a:r>
              <a:rPr lang="en-US" altLang="zh-CN" sz="2400" i="1" u="sng" dirty="0">
                <a:solidFill>
                  <a:srgbClr val="000000"/>
                </a:solidFill>
              </a:rPr>
              <a:t>account-no</a:t>
            </a:r>
            <a:r>
              <a:rPr lang="en-US" altLang="zh-CN" sz="2400" i="1" dirty="0">
                <a:solidFill>
                  <a:srgbClr val="000000"/>
                </a:solidFill>
              </a:rPr>
              <a:t>, branch-name, balance)</a:t>
            </a:r>
            <a:endParaRPr lang="en-US" altLang="zh-CN" sz="2400" i="1" dirty="0">
              <a:solidFill>
                <a:srgbClr val="000000"/>
              </a:solidFill>
            </a:endParaRPr>
          </a:p>
          <a:p>
            <a:pPr marL="342900" lvl="0" indent="-342900" eaLnBrk="1" hangingPunct="1">
              <a:buClr>
                <a:srgbClr val="3333CC"/>
              </a:buClr>
              <a:buSzPct val="60000"/>
              <a:buFont typeface="Wingdings" panose="05000000000000000000" pitchFamily="2" charset="2"/>
              <a:buChar char="n"/>
            </a:pPr>
            <a:r>
              <a:rPr lang="zh-CN" altLang="en-US" sz="2400" i="1" dirty="0">
                <a:solidFill>
                  <a:srgbClr val="0000FF"/>
                </a:solidFill>
              </a:rPr>
              <a:t>贷款账户 </a:t>
            </a:r>
            <a:r>
              <a:rPr lang="en-US" altLang="zh-CN" sz="2400" i="1" dirty="0">
                <a:solidFill>
                  <a:srgbClr val="0000FF"/>
                </a:solidFill>
              </a:rPr>
              <a:t>loan</a:t>
            </a:r>
            <a:r>
              <a:rPr lang="en-US" altLang="zh-CN" sz="2400" i="1" dirty="0">
                <a:solidFill>
                  <a:srgbClr val="000000"/>
                </a:solidFill>
              </a:rPr>
              <a:t> (</a:t>
            </a:r>
            <a:r>
              <a:rPr lang="en-US" altLang="zh-CN" sz="2400" i="1" u="sng" dirty="0">
                <a:solidFill>
                  <a:srgbClr val="000000"/>
                </a:solidFill>
              </a:rPr>
              <a:t>loan-no</a:t>
            </a:r>
            <a:r>
              <a:rPr lang="en-US" altLang="zh-CN" sz="2400" i="1" dirty="0">
                <a:solidFill>
                  <a:srgbClr val="000000"/>
                </a:solidFill>
              </a:rPr>
              <a:t>, branch-name, amount)</a:t>
            </a:r>
            <a:endParaRPr lang="en-US" altLang="zh-CN" sz="2400" i="1" dirty="0">
              <a:solidFill>
                <a:srgbClr val="0000FF"/>
              </a:solidFill>
            </a:endParaRPr>
          </a:p>
          <a:p>
            <a:pPr marL="342900" lvl="0" indent="-342900" eaLnBrk="1" hangingPunct="1">
              <a:buClr>
                <a:srgbClr val="3333CC"/>
              </a:buClr>
              <a:buSzPct val="60000"/>
              <a:buFont typeface="Wingdings" panose="05000000000000000000" pitchFamily="2" charset="2"/>
              <a:buChar char="n"/>
            </a:pPr>
            <a:r>
              <a:rPr lang="zh-CN" altLang="en-US" sz="2400" i="1" dirty="0">
                <a:solidFill>
                  <a:srgbClr val="0000FF"/>
                </a:solidFill>
              </a:rPr>
              <a:t>存款人 </a:t>
            </a:r>
            <a:r>
              <a:rPr lang="en-US" altLang="zh-CN" sz="2400" i="1" dirty="0">
                <a:solidFill>
                  <a:srgbClr val="0000FF"/>
                </a:solidFill>
              </a:rPr>
              <a:t>depositor</a:t>
            </a:r>
            <a:r>
              <a:rPr lang="en-US" altLang="zh-CN" sz="2400" i="1" dirty="0">
                <a:solidFill>
                  <a:srgbClr val="000000"/>
                </a:solidFill>
              </a:rPr>
              <a:t> (customer-name, </a:t>
            </a:r>
            <a:r>
              <a:rPr lang="en-US" altLang="zh-CN" sz="2400" i="1" u="sng" dirty="0">
                <a:solidFill>
                  <a:srgbClr val="000000"/>
                </a:solidFill>
              </a:rPr>
              <a:t>account-no</a:t>
            </a:r>
            <a:r>
              <a:rPr lang="en-US" altLang="zh-CN" sz="2400" i="1" dirty="0">
                <a:solidFill>
                  <a:srgbClr val="000000"/>
                </a:solidFill>
              </a:rPr>
              <a:t>)</a:t>
            </a:r>
            <a:endParaRPr lang="en-US" altLang="zh-CN" sz="2400" i="1" dirty="0">
              <a:solidFill>
                <a:srgbClr val="0000FF"/>
              </a:solidFill>
            </a:endParaRPr>
          </a:p>
          <a:p>
            <a:pPr marL="342900" lvl="0" indent="-342900" eaLnBrk="1" hangingPunct="1">
              <a:buClr>
                <a:srgbClr val="3333CC"/>
              </a:buClr>
              <a:buSzPct val="60000"/>
              <a:buFont typeface="Wingdings" panose="05000000000000000000" pitchFamily="2" charset="2"/>
              <a:buChar char="n"/>
            </a:pPr>
            <a:r>
              <a:rPr lang="zh-CN" altLang="en-US" sz="2400" i="1" dirty="0">
                <a:solidFill>
                  <a:srgbClr val="0000FF"/>
                </a:solidFill>
              </a:rPr>
              <a:t>贷款人 </a:t>
            </a:r>
            <a:r>
              <a:rPr lang="en-US" altLang="zh-CN" sz="2400" i="1" dirty="0">
                <a:solidFill>
                  <a:srgbClr val="0000FF"/>
                </a:solidFill>
              </a:rPr>
              <a:t>borrower</a:t>
            </a:r>
            <a:r>
              <a:rPr lang="en-US" altLang="zh-CN" sz="2400" i="1" dirty="0">
                <a:solidFill>
                  <a:srgbClr val="000000"/>
                </a:solidFill>
              </a:rPr>
              <a:t> (customer-name, </a:t>
            </a:r>
            <a:r>
              <a:rPr lang="en-US" altLang="zh-CN" sz="2400" i="1" u="sng" dirty="0">
                <a:solidFill>
                  <a:srgbClr val="000000"/>
                </a:solidFill>
              </a:rPr>
              <a:t>loan-no</a:t>
            </a:r>
            <a:r>
              <a:rPr lang="en-US" altLang="zh-CN" sz="2400" i="1" dirty="0">
                <a:solidFill>
                  <a:srgbClr val="000000"/>
                </a:solidFill>
              </a:rPr>
              <a:t>)</a:t>
            </a:r>
            <a:endParaRPr lang="en-US" altLang="zh-CN" sz="2400" i="1" dirty="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3"/>
          <p:cNvSpPr txBox="1">
            <a:spLocks noGrp="1"/>
          </p:cNvSpPr>
          <p:nvPr/>
        </p:nvSpPr>
        <p:spPr>
          <a:xfrm>
            <a:off x="8077200" y="6481763"/>
            <a:ext cx="2133600" cy="47625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Ø"/>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kern="1200">
                <a:solidFill>
                  <a:schemeClr val="tx1"/>
                </a:solidFill>
                <a:latin typeface="+mn-lt"/>
                <a:ea typeface="+mn-ea"/>
                <a:cs typeface="+mn-cs"/>
              </a:defRPr>
            </a:lvl5pPr>
          </a:lstStyle>
          <a:p>
            <a:pPr marL="0" lvl="0" indent="0" algn="r" eaLnBrk="1" hangingPunct="1">
              <a:spcBef>
                <a:spcPct val="0"/>
              </a:spcBef>
              <a:buClrTx/>
              <a:buSzTx/>
              <a:buFont typeface="Arial" panose="020B0604020202020204" pitchFamily="34" charset="0"/>
              <a:buNone/>
            </a:pPr>
            <a:fld id="{9A0DB2DC-4C9A-4742-B13C-FB6460FD3503}" type="slidenum">
              <a:rPr lang="en-US" altLang="zh-CN" sz="1400" dirty="0">
                <a:solidFill>
                  <a:srgbClr val="333399"/>
                </a:solidFill>
                <a:latin typeface="Times New Roman" panose="02020603050405020304" pitchFamily="18" charset="0"/>
                <a:ea typeface="宋体" panose="02010600030101010101" pitchFamily="2" charset="-122"/>
              </a:rPr>
            </a:fld>
            <a:endParaRPr lang="en-US" altLang="zh-CN" sz="1400" dirty="0">
              <a:solidFill>
                <a:srgbClr val="333399"/>
              </a:solidFill>
              <a:latin typeface="Times New Roman" panose="02020603050405020304" pitchFamily="18" charset="0"/>
              <a:ea typeface="宋体" panose="02010600030101010101" pitchFamily="2" charset="-122"/>
            </a:endParaRPr>
          </a:p>
        </p:txBody>
      </p:sp>
      <p:sp>
        <p:nvSpPr>
          <p:cNvPr id="38915" name="页脚占位符 4"/>
          <p:cNvSpPr txBox="1">
            <a:spLocks noGrp="1"/>
          </p:cNvSpPr>
          <p:nvPr/>
        </p:nvSpPr>
        <p:spPr>
          <a:xfrm>
            <a:off x="4440238" y="6524625"/>
            <a:ext cx="3527425" cy="47625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Ø"/>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0"/>
              </a:spcBef>
              <a:buClrTx/>
              <a:buSzTx/>
              <a:buFont typeface="Arial" panose="020B0604020202020204" pitchFamily="34" charset="0"/>
              <a:buNone/>
            </a:pPr>
            <a:r>
              <a:rPr lang="en-US" altLang="zh-CN" sz="1400" dirty="0">
                <a:solidFill>
                  <a:srgbClr val="333399"/>
                </a:solidFill>
                <a:ea typeface="宋体" panose="02010600030101010101" pitchFamily="2" charset="-122"/>
              </a:rPr>
              <a:t>Database Technology and Its Application</a:t>
            </a:r>
            <a:endParaRPr lang="en-US" altLang="zh-CN" sz="1400" dirty="0">
              <a:solidFill>
                <a:srgbClr val="333399"/>
              </a:solidFill>
              <a:ea typeface="宋体" panose="02010600030101010101" pitchFamily="2" charset="-122"/>
            </a:endParaRPr>
          </a:p>
        </p:txBody>
      </p:sp>
      <p:sp>
        <p:nvSpPr>
          <p:cNvPr id="38916" name="Rectangle 2"/>
          <p:cNvSpPr>
            <a:spLocks noGrp="1"/>
          </p:cNvSpPr>
          <p:nvPr>
            <p:ph type="title" idx="4294967295"/>
          </p:nvPr>
        </p:nvSpPr>
        <p:spPr/>
        <p:txBody>
          <a:bodyPr vert="horz" wrap="square" lIns="91440" tIns="45720" rIns="91440" bIns="45720" anchor="b" anchorCtr="0"/>
          <a:p>
            <a:pPr eaLnBrk="1" hangingPunct="1"/>
            <a:r>
              <a:rPr lang="zh-CN" altLang="en-US" dirty="0">
                <a:ea typeface="宋体" panose="02010600030101010101" pitchFamily="2" charset="-122"/>
              </a:rPr>
              <a:t>带有</a:t>
            </a:r>
            <a:r>
              <a:rPr lang="en-US" altLang="zh-CN" dirty="0">
                <a:ea typeface="宋体" panose="02010600030101010101" pitchFamily="2" charset="-122"/>
              </a:rPr>
              <a:t>EXISTS</a:t>
            </a:r>
            <a:r>
              <a:rPr lang="zh-CN" altLang="en-US" dirty="0">
                <a:ea typeface="宋体" panose="02010600030101010101" pitchFamily="2" charset="-122"/>
              </a:rPr>
              <a:t>谓词的子查询</a:t>
            </a:r>
            <a:r>
              <a:rPr lang="en-US" altLang="zh-CN" dirty="0">
                <a:ea typeface="宋体" panose="02010600030101010101" pitchFamily="2" charset="-122"/>
              </a:rPr>
              <a:t>(</a:t>
            </a:r>
            <a:r>
              <a:rPr lang="zh-CN" altLang="en-US" dirty="0">
                <a:ea typeface="宋体" panose="02010600030101010101" pitchFamily="2" charset="-122"/>
              </a:rPr>
              <a:t>续</a:t>
            </a:r>
            <a:r>
              <a:rPr lang="en-US" altLang="zh-CN" dirty="0">
                <a:ea typeface="宋体" panose="02010600030101010101" pitchFamily="2" charset="-122"/>
              </a:rPr>
              <a:t>)</a:t>
            </a:r>
            <a:endParaRPr lang="en-US" altLang="zh-CN" dirty="0">
              <a:ea typeface="宋体" panose="02010600030101010101" pitchFamily="2" charset="-122"/>
            </a:endParaRPr>
          </a:p>
        </p:txBody>
      </p:sp>
      <p:sp>
        <p:nvSpPr>
          <p:cNvPr id="80901" name="Rectangle 3"/>
          <p:cNvSpPr>
            <a:spLocks noGrp="1"/>
          </p:cNvSpPr>
          <p:nvPr>
            <p:ph type="body" idx="4294967295"/>
          </p:nvPr>
        </p:nvSpPr>
        <p:spPr>
          <a:xfrm>
            <a:off x="2063750" y="2276475"/>
            <a:ext cx="8169275" cy="4427538"/>
          </a:xfrm>
        </p:spPr>
        <p:txBody>
          <a:bodyPr vert="horz" wrap="square" lIns="91440" tIns="45720" rIns="91440" bIns="45720" anchor="t" anchorCtr="0">
            <a:normAutofit fontScale="90000" lnSpcReduction="20000"/>
          </a:bodyPr>
          <a:p>
            <a:pPr algn="just" eaLnBrk="1" hangingPunct="1">
              <a:buNone/>
            </a:pPr>
            <a:r>
              <a:rPr lang="en-US" altLang="zh-CN" sz="2000" dirty="0">
                <a:ea typeface="宋体" panose="02010600030101010101" pitchFamily="2" charset="-122"/>
              </a:rPr>
              <a:t>     SELECT Sname</a:t>
            </a:r>
            <a:endParaRPr lang="en-US" altLang="zh-CN" sz="2000" dirty="0">
              <a:ea typeface="宋体" panose="02010600030101010101" pitchFamily="2" charset="-122"/>
            </a:endParaRPr>
          </a:p>
          <a:p>
            <a:pPr lvl="1" algn="just" eaLnBrk="1" hangingPunct="1">
              <a:buNone/>
            </a:pPr>
            <a:r>
              <a:rPr lang="en-US" altLang="zh-CN" sz="2000" dirty="0">
                <a:ea typeface="宋体" panose="02010600030101010101" pitchFamily="2" charset="-122"/>
              </a:rPr>
              <a:t>FROM </a:t>
            </a:r>
            <a:r>
              <a:rPr lang="en-US" altLang="zh-CN" sz="2000" dirty="0">
                <a:solidFill>
                  <a:srgbClr val="FF0000"/>
                </a:solidFill>
                <a:ea typeface="宋体" panose="02010600030101010101" pitchFamily="2" charset="-122"/>
              </a:rPr>
              <a:t>Student S</a:t>
            </a:r>
            <a:endParaRPr lang="en-US" altLang="zh-CN" sz="2000" dirty="0">
              <a:solidFill>
                <a:srgbClr val="FF0000"/>
              </a:solidFill>
              <a:ea typeface="宋体" panose="02010600030101010101" pitchFamily="2" charset="-122"/>
            </a:endParaRPr>
          </a:p>
          <a:p>
            <a:pPr lvl="1" algn="just" eaLnBrk="1" hangingPunct="1">
              <a:buNone/>
            </a:pPr>
            <a:r>
              <a:rPr lang="en-US" altLang="zh-CN" sz="2000" dirty="0">
                <a:ea typeface="宋体" panose="02010600030101010101" pitchFamily="2" charset="-122"/>
              </a:rPr>
              <a:t>WHERE NOT EXISTS</a:t>
            </a:r>
            <a:endParaRPr lang="en-US" altLang="zh-CN" sz="2000" dirty="0">
              <a:ea typeface="宋体" panose="02010600030101010101" pitchFamily="2" charset="-122"/>
            </a:endParaRPr>
          </a:p>
          <a:p>
            <a:pPr lvl="1" algn="just" eaLnBrk="1" hangingPunct="1">
              <a:buNone/>
            </a:pPr>
            <a:r>
              <a:rPr lang="en-US" altLang="zh-CN" sz="2000" dirty="0">
                <a:ea typeface="宋体" panose="02010600030101010101" pitchFamily="2" charset="-122"/>
              </a:rPr>
              <a:t>                    </a:t>
            </a:r>
            <a:r>
              <a:rPr lang="zh-CN" altLang="en-US" sz="2000" dirty="0">
                <a:ea typeface="宋体" panose="02010600030101010101" pitchFamily="2" charset="-122"/>
              </a:rPr>
              <a:t>（</a:t>
            </a:r>
            <a:r>
              <a:rPr lang="en-US" altLang="zh-CN" sz="2000" dirty="0">
                <a:ea typeface="宋体" panose="02010600030101010101" pitchFamily="2" charset="-122"/>
              </a:rPr>
              <a:t>SELECT *</a:t>
            </a:r>
            <a:endParaRPr lang="en-US" altLang="zh-CN" sz="2000" dirty="0">
              <a:ea typeface="宋体" panose="02010600030101010101" pitchFamily="2" charset="-122"/>
            </a:endParaRPr>
          </a:p>
          <a:p>
            <a:pPr lvl="1" algn="just" eaLnBrk="1" hangingPunct="1">
              <a:buNone/>
            </a:pPr>
            <a:r>
              <a:rPr lang="en-US" altLang="zh-CN" sz="2000" dirty="0">
                <a:ea typeface="宋体" panose="02010600030101010101" pitchFamily="2" charset="-122"/>
              </a:rPr>
              <a:t>                        FROM </a:t>
            </a:r>
            <a:r>
              <a:rPr lang="en-US" altLang="zh-CN" sz="2000" dirty="0">
                <a:solidFill>
                  <a:schemeClr val="folHlink"/>
                </a:solidFill>
                <a:ea typeface="宋体" panose="02010600030101010101" pitchFamily="2" charset="-122"/>
              </a:rPr>
              <a:t>Course</a:t>
            </a:r>
            <a:endParaRPr lang="en-US" altLang="zh-CN" sz="2000" dirty="0">
              <a:solidFill>
                <a:schemeClr val="folHlink"/>
              </a:solidFill>
              <a:ea typeface="宋体" panose="02010600030101010101" pitchFamily="2" charset="-122"/>
            </a:endParaRPr>
          </a:p>
          <a:p>
            <a:pPr lvl="1" algn="just" eaLnBrk="1" hangingPunct="1">
              <a:buNone/>
            </a:pPr>
            <a:r>
              <a:rPr lang="en-US" altLang="zh-CN" sz="2000" dirty="0">
                <a:ea typeface="宋体" panose="02010600030101010101" pitchFamily="2" charset="-122"/>
              </a:rPr>
              <a:t>                        WHERE NOT EXISTS</a:t>
            </a:r>
            <a:endParaRPr lang="en-US" altLang="zh-CN" sz="2000" dirty="0">
              <a:ea typeface="宋体" panose="02010600030101010101" pitchFamily="2" charset="-122"/>
            </a:endParaRPr>
          </a:p>
          <a:p>
            <a:pPr lvl="1" algn="just" eaLnBrk="1" hangingPunct="1">
              <a:buNone/>
            </a:pPr>
            <a:r>
              <a:rPr lang="en-US" altLang="zh-CN" sz="2000" dirty="0">
                <a:ea typeface="宋体" panose="02010600030101010101" pitchFamily="2" charset="-122"/>
              </a:rPr>
              <a:t>                                      (SELECT *</a:t>
            </a:r>
            <a:endParaRPr lang="en-US" altLang="zh-CN" sz="2000" dirty="0">
              <a:ea typeface="宋体" panose="02010600030101010101" pitchFamily="2" charset="-122"/>
            </a:endParaRPr>
          </a:p>
          <a:p>
            <a:pPr lvl="1" algn="just" eaLnBrk="1" hangingPunct="1">
              <a:buNone/>
            </a:pPr>
            <a:r>
              <a:rPr lang="en-US" altLang="zh-CN" sz="2000" dirty="0">
                <a:ea typeface="宋体" panose="02010600030101010101" pitchFamily="2" charset="-122"/>
              </a:rPr>
              <a:t>                                       FROM SC</a:t>
            </a:r>
            <a:endParaRPr lang="en-US" altLang="zh-CN" sz="2000" dirty="0">
              <a:ea typeface="宋体" panose="02010600030101010101" pitchFamily="2" charset="-122"/>
            </a:endParaRPr>
          </a:p>
          <a:p>
            <a:pPr lvl="1" algn="just" eaLnBrk="1" hangingPunct="1">
              <a:buNone/>
            </a:pPr>
            <a:r>
              <a:rPr lang="en-US" altLang="zh-CN" sz="2000" dirty="0">
                <a:ea typeface="宋体" panose="02010600030101010101" pitchFamily="2" charset="-122"/>
              </a:rPr>
              <a:t>                                       WHERE Sno= </a:t>
            </a:r>
            <a:r>
              <a:rPr lang="en-US" altLang="zh-CN" sz="2000" dirty="0">
                <a:solidFill>
                  <a:srgbClr val="FF0000"/>
                </a:solidFill>
                <a:ea typeface="宋体" panose="02010600030101010101" pitchFamily="2" charset="-122"/>
              </a:rPr>
              <a:t>S</a:t>
            </a:r>
            <a:r>
              <a:rPr lang="en-US" altLang="zh-CN" sz="2000" dirty="0">
                <a:ea typeface="宋体" panose="02010600030101010101" pitchFamily="2" charset="-122"/>
              </a:rPr>
              <a:t>.Sno</a:t>
            </a:r>
            <a:endParaRPr lang="en-US" altLang="zh-CN" sz="2000" dirty="0">
              <a:ea typeface="宋体" panose="02010600030101010101" pitchFamily="2" charset="-122"/>
            </a:endParaRPr>
          </a:p>
          <a:p>
            <a:pPr lvl="1" algn="just" eaLnBrk="1" hangingPunct="1">
              <a:buNone/>
            </a:pPr>
            <a:r>
              <a:rPr lang="en-US" altLang="zh-CN" sz="2000" dirty="0">
                <a:ea typeface="宋体" panose="02010600030101010101" pitchFamily="2" charset="-122"/>
              </a:rPr>
              <a:t>                                             AND Cno= </a:t>
            </a:r>
            <a:r>
              <a:rPr lang="en-US" altLang="zh-CN" sz="2000" dirty="0">
                <a:solidFill>
                  <a:schemeClr val="folHlink"/>
                </a:solidFill>
                <a:ea typeface="宋体" panose="02010600030101010101" pitchFamily="2" charset="-122"/>
              </a:rPr>
              <a:t>Course</a:t>
            </a:r>
            <a:r>
              <a:rPr lang="en-US" altLang="zh-CN" sz="2000" dirty="0">
                <a:ea typeface="宋体" panose="02010600030101010101" pitchFamily="2" charset="-122"/>
              </a:rPr>
              <a:t>.Cno</a:t>
            </a:r>
            <a:endParaRPr lang="en-US" altLang="zh-CN" sz="2000" dirty="0">
              <a:ea typeface="宋体" panose="02010600030101010101" pitchFamily="2" charset="-122"/>
            </a:endParaRPr>
          </a:p>
          <a:p>
            <a:pPr lvl="1" algn="just" eaLnBrk="1" hangingPunct="1">
              <a:buNone/>
            </a:pPr>
            <a:r>
              <a:rPr lang="en-US" altLang="zh-CN" sz="2000" dirty="0">
                <a:ea typeface="宋体" panose="02010600030101010101" pitchFamily="2" charset="-122"/>
              </a:rPr>
              <a:t>                                       </a:t>
            </a:r>
            <a:r>
              <a:rPr lang="zh-CN" altLang="en-US" sz="2000" dirty="0">
                <a:ea typeface="宋体" panose="02010600030101010101" pitchFamily="2" charset="-122"/>
              </a:rPr>
              <a:t>）</a:t>
            </a:r>
            <a:endParaRPr lang="zh-CN" altLang="en-US" sz="2000" dirty="0">
              <a:ea typeface="宋体" panose="02010600030101010101" pitchFamily="2" charset="-122"/>
            </a:endParaRPr>
          </a:p>
          <a:p>
            <a:pPr lvl="1" algn="just" eaLnBrk="1" hangingPunct="1">
              <a:buNone/>
            </a:pPr>
            <a:r>
              <a:rPr lang="zh-CN" altLang="en-US" sz="2000" dirty="0">
                <a:ea typeface="宋体" panose="02010600030101010101" pitchFamily="2" charset="-122"/>
              </a:rPr>
              <a:t>                       ）；</a:t>
            </a:r>
            <a:endParaRPr lang="zh-CN" altLang="en-US" sz="2000" dirty="0">
              <a:ea typeface="宋体" panose="02010600030101010101" pitchFamily="2" charset="-122"/>
            </a:endParaRPr>
          </a:p>
        </p:txBody>
      </p:sp>
      <p:sp>
        <p:nvSpPr>
          <p:cNvPr id="80902" name="Rectangle 4"/>
          <p:cNvSpPr/>
          <p:nvPr/>
        </p:nvSpPr>
        <p:spPr>
          <a:xfrm>
            <a:off x="2063750" y="1268413"/>
            <a:ext cx="8280400" cy="9175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Ø"/>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kern="1200">
                <a:solidFill>
                  <a:schemeClr val="tx1"/>
                </a:solidFill>
                <a:latin typeface="+mn-lt"/>
                <a:ea typeface="+mn-ea"/>
                <a:cs typeface="+mn-cs"/>
              </a:defRPr>
            </a:lvl5pPr>
          </a:lstStyle>
          <a:p>
            <a:pPr marL="342900" lvl="0" indent="-342900" eaLnBrk="1" hangingPunct="1">
              <a:lnSpc>
                <a:spcPct val="90000"/>
              </a:lnSpc>
              <a:buClr>
                <a:srgbClr val="FF0000"/>
              </a:buClr>
              <a:buSzTx/>
              <a:buNone/>
            </a:pPr>
            <a:r>
              <a:rPr lang="en-US" altLang="zh-CN" sz="2800" dirty="0">
                <a:solidFill>
                  <a:srgbClr val="000000"/>
                </a:solidFill>
                <a:latin typeface="Times New Roman" panose="02020603050405020304" pitchFamily="18" charset="0"/>
                <a:ea typeface="宋体" panose="02010600030101010101" pitchFamily="2" charset="-122"/>
              </a:rPr>
              <a:t>[</a:t>
            </a:r>
            <a:r>
              <a:rPr lang="zh-CN" altLang="en-US" sz="2800" dirty="0">
                <a:solidFill>
                  <a:srgbClr val="000000"/>
                </a:solidFill>
                <a:latin typeface="Times New Roman" panose="02020603050405020304" pitchFamily="18" charset="0"/>
                <a:ea typeface="宋体" panose="02010600030101010101" pitchFamily="2" charset="-122"/>
              </a:rPr>
              <a:t>例</a:t>
            </a:r>
            <a:r>
              <a:rPr lang="en-US" altLang="zh-CN" sz="2800" dirty="0">
                <a:solidFill>
                  <a:srgbClr val="000000"/>
                </a:solidFill>
                <a:latin typeface="Times New Roman" panose="02020603050405020304" pitchFamily="18" charset="0"/>
                <a:ea typeface="宋体" panose="02010600030101010101" pitchFamily="2" charset="-122"/>
              </a:rPr>
              <a:t>46] </a:t>
            </a:r>
            <a:r>
              <a:rPr lang="zh-CN" altLang="en-US" sz="2800" dirty="0">
                <a:solidFill>
                  <a:srgbClr val="000000"/>
                </a:solidFill>
                <a:latin typeface="Times New Roman" panose="02020603050405020304" pitchFamily="18" charset="0"/>
                <a:ea typeface="宋体" panose="02010600030101010101" pitchFamily="2" charset="-122"/>
              </a:rPr>
              <a:t>查询选修了全部课程的学生姓名。</a:t>
            </a:r>
            <a:endParaRPr lang="zh-CN" altLang="en-US" sz="2800" dirty="0">
              <a:solidFill>
                <a:srgbClr val="000000"/>
              </a:solidFill>
              <a:latin typeface="Times New Roman" panose="02020603050405020304" pitchFamily="18" charset="0"/>
              <a:ea typeface="宋体" panose="02010600030101010101" pitchFamily="2" charset="-122"/>
            </a:endParaRPr>
          </a:p>
          <a:p>
            <a:pPr marL="342900" lvl="0" indent="-342900" eaLnBrk="1" hangingPunct="1">
              <a:lnSpc>
                <a:spcPct val="90000"/>
              </a:lnSpc>
              <a:buClr>
                <a:srgbClr val="FF0000"/>
              </a:buClr>
              <a:buSzTx/>
              <a:buNone/>
            </a:pPr>
            <a:r>
              <a:rPr lang="zh-CN" altLang="en-US" sz="2600" b="1" dirty="0">
                <a:solidFill>
                  <a:srgbClr val="FF0000"/>
                </a:solidFill>
                <a:latin typeface="Times New Roman" panose="02020603050405020304" pitchFamily="18" charset="0"/>
                <a:ea typeface="宋体" panose="02010600030101010101" pitchFamily="2" charset="-122"/>
              </a:rPr>
              <a:t>等价于：查询这样的学生，没有一门课程是他没选修的。</a:t>
            </a:r>
            <a:endParaRPr lang="zh-CN" altLang="en-US" sz="2600" b="1" dirty="0">
              <a:solidFill>
                <a:srgbClr val="FF0000"/>
              </a:solidFill>
              <a:latin typeface="Times New Roman" panose="02020603050405020304" pitchFamily="18" charset="0"/>
              <a:ea typeface="宋体" panose="02010600030101010101" pitchFamily="2" charset="-122"/>
            </a:endParaRPr>
          </a:p>
        </p:txBody>
      </p:sp>
      <p:sp>
        <p:nvSpPr>
          <p:cNvPr id="3" name="矩形 2"/>
          <p:cNvSpPr/>
          <p:nvPr/>
        </p:nvSpPr>
        <p:spPr>
          <a:xfrm>
            <a:off x="4224338" y="3429000"/>
            <a:ext cx="4319587" cy="2841625"/>
          </a:xfrm>
          <a:prstGeom prst="rect">
            <a:avLst/>
          </a:prstGeom>
          <a:noFill/>
          <a:ln w="25400" cap="flat" cmpd="sng">
            <a:solidFill>
              <a:srgbClr val="FF0000"/>
            </a:solidFill>
            <a:prstDash val="solid"/>
            <a:roun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Ø"/>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kern="1200">
                <a:solidFill>
                  <a:schemeClr val="tx1"/>
                </a:solidFill>
                <a:latin typeface="+mn-lt"/>
                <a:ea typeface="+mn-ea"/>
                <a:cs typeface="+mn-cs"/>
              </a:defRPr>
            </a:lvl5pPr>
          </a:lstStyle>
          <a:p>
            <a:pPr marL="0" lvl="0" indent="0">
              <a:spcBef>
                <a:spcPct val="0"/>
              </a:spcBef>
              <a:buClrTx/>
              <a:buSzTx/>
              <a:buFont typeface="Arial" panose="020B0604020202020204" pitchFamily="34" charset="0"/>
              <a:buNone/>
            </a:pPr>
            <a:endParaRPr lang="zh-CN" altLang="en-US" sz="1800" dirty="0">
              <a:ea typeface="宋体" panose="02010600030101010101" pitchFamily="2" charset="-122"/>
            </a:endParaRPr>
          </a:p>
        </p:txBody>
      </p:sp>
      <p:sp>
        <p:nvSpPr>
          <p:cNvPr id="4" name="文本框 3"/>
          <p:cNvSpPr txBox="1"/>
          <p:nvPr/>
        </p:nvSpPr>
        <p:spPr>
          <a:xfrm>
            <a:off x="6600825" y="3429000"/>
            <a:ext cx="19354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Ø"/>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kern="1200">
                <a:solidFill>
                  <a:schemeClr val="tx1"/>
                </a:solidFill>
                <a:latin typeface="+mn-lt"/>
                <a:ea typeface="+mn-ea"/>
                <a:cs typeface="+mn-cs"/>
              </a:defRPr>
            </a:lvl5pPr>
          </a:lstStyle>
          <a:p>
            <a:pPr marL="0" lvl="0" indent="0">
              <a:spcBef>
                <a:spcPct val="0"/>
              </a:spcBef>
              <a:buClrTx/>
              <a:buSzTx/>
              <a:buFontTx/>
              <a:buNone/>
            </a:pPr>
            <a:r>
              <a:rPr lang="zh-CN" altLang="en-US" sz="1800" dirty="0">
                <a:solidFill>
                  <a:srgbClr val="FF0000"/>
                </a:solidFill>
                <a:ea typeface="宋体" panose="02010600030101010101" pitchFamily="2" charset="-122"/>
              </a:rPr>
              <a:t>学生</a:t>
            </a:r>
            <a:r>
              <a:rPr lang="en-US" altLang="zh-CN" sz="1800" dirty="0">
                <a:solidFill>
                  <a:srgbClr val="FF0000"/>
                </a:solidFill>
                <a:ea typeface="宋体" panose="02010600030101010101" pitchFamily="2" charset="-122"/>
              </a:rPr>
              <a:t>S</a:t>
            </a:r>
            <a:r>
              <a:rPr lang="zh-CN" altLang="en-US" sz="1800" dirty="0">
                <a:solidFill>
                  <a:srgbClr val="FF0000"/>
                </a:solidFill>
                <a:ea typeface="宋体" panose="02010600030101010101" pitchFamily="2" charset="-122"/>
              </a:rPr>
              <a:t>没选的课程</a:t>
            </a:r>
            <a:endParaRPr lang="zh-CN" altLang="en-US" sz="1800" dirty="0">
              <a:solidFill>
                <a:srgbClr val="FF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902">
                                            <p:txEl>
                                              <p:charRg st="22" end="4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901">
                                            <p:txEl>
                                              <p:charRg st="0" end="1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0901">
                                            <p:txEl>
                                              <p:charRg st="18" end="3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0901">
                                            <p:txEl>
                                              <p:charRg st="33" end="5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0901">
                                            <p:txEl>
                                              <p:charRg st="50" end="8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0901">
                                            <p:txEl>
                                              <p:charRg st="80" end="11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0901">
                                            <p:txEl>
                                              <p:charRg st="116" end="15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0901">
                                            <p:txEl>
                                              <p:charRg st="157" end="20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0901">
                                            <p:txEl>
                                              <p:charRg st="205" end="25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0901">
                                            <p:txEl>
                                              <p:charRg st="252" end="30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0901">
                                            <p:txEl>
                                              <p:charRg st="308" end="37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0901">
                                            <p:txEl>
                                              <p:charRg st="373" end="4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0901">
                                            <p:txEl>
                                              <p:charRg st="414" end="44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1" grpId="0" build="p"/>
      <p:bldP spid="3" grpId="0" bldLvl="0" animBg="1"/>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5"/>
          <p:cNvSpPr txBox="1">
            <a:spLocks noGrp="1"/>
          </p:cNvSpPr>
          <p:nvPr/>
        </p:nvSpPr>
        <p:spPr>
          <a:xfrm>
            <a:off x="8077200" y="6245225"/>
            <a:ext cx="2133600" cy="47625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宋体" panose="02010600030101010101" pitchFamily="2"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gn="r" eaLnBrk="1" hangingPunct="1">
              <a:spcBef>
                <a:spcPct val="0"/>
              </a:spcBef>
              <a:buNone/>
            </a:pPr>
            <a:fld id="{9A0DB2DC-4C9A-4742-B13C-FB6460FD3503}" type="slidenum">
              <a:rPr lang="en-US" altLang="zh-CN" sz="1400" dirty="0">
                <a:solidFill>
                  <a:srgbClr val="000000"/>
                </a:solidFill>
              </a:rPr>
            </a:fld>
            <a:endParaRPr lang="en-US" altLang="zh-CN" sz="1400" dirty="0">
              <a:solidFill>
                <a:srgbClr val="000000"/>
              </a:solidFill>
            </a:endParaRPr>
          </a:p>
        </p:txBody>
      </p:sp>
      <p:sp>
        <p:nvSpPr>
          <p:cNvPr id="48131" name="Rectangle 2"/>
          <p:cNvSpPr>
            <a:spLocks noGrp="1"/>
          </p:cNvSpPr>
          <p:nvPr>
            <p:ph type="body" idx="4294967295"/>
          </p:nvPr>
        </p:nvSpPr>
        <p:spPr>
          <a:xfrm>
            <a:off x="1595438" y="2060575"/>
            <a:ext cx="9180512" cy="4797425"/>
          </a:xfrm>
        </p:spPr>
        <p:txBody>
          <a:bodyPr vert="horz" wrap="square" lIns="91440" tIns="45720" rIns="91440" bIns="45720" anchor="t" anchorCtr="0">
            <a:noAutofit/>
          </a:bodyPr>
          <a:p>
            <a:pPr eaLnBrk="1" hangingPunct="1">
              <a:lnSpc>
                <a:spcPct val="90000"/>
              </a:lnSpc>
            </a:pPr>
            <a:r>
              <a:rPr lang="zh-CN" altLang="en-US" sz="1600" dirty="0"/>
              <a:t>找出在</a:t>
            </a:r>
            <a:r>
              <a:rPr lang="en-US" altLang="zh-CN" sz="1600" dirty="0"/>
              <a:t>Brooklyn</a:t>
            </a:r>
            <a:r>
              <a:rPr lang="zh-CN" altLang="en-US" sz="1600" dirty="0"/>
              <a:t>所有分行都有存款账户的客户</a:t>
            </a:r>
            <a:endParaRPr lang="zh-CN" altLang="en-US" sz="1600" dirty="0"/>
          </a:p>
          <a:p>
            <a:pPr eaLnBrk="1" hangingPunct="1">
              <a:lnSpc>
                <a:spcPct val="90000"/>
              </a:lnSpc>
              <a:buNone/>
            </a:pPr>
            <a:r>
              <a:rPr lang="zh-CN" altLang="en-US" dirty="0"/>
              <a:t>  </a:t>
            </a:r>
            <a:r>
              <a:rPr lang="zh-CN" altLang="en-US" sz="2400" b="1" dirty="0">
                <a:solidFill>
                  <a:schemeClr val="accent2"/>
                </a:solidFill>
              </a:rPr>
              <a:t>不存在这样的</a:t>
            </a:r>
            <a:r>
              <a:rPr lang="en-US" altLang="zh-CN" sz="2400" b="1" dirty="0">
                <a:solidFill>
                  <a:schemeClr val="accent2"/>
                </a:solidFill>
              </a:rPr>
              <a:t>Brooklyn</a:t>
            </a:r>
            <a:r>
              <a:rPr lang="zh-CN" altLang="en-US" sz="2400" b="1" dirty="0">
                <a:solidFill>
                  <a:schemeClr val="accent2"/>
                </a:solidFill>
              </a:rPr>
              <a:t>的分行</a:t>
            </a:r>
            <a:r>
              <a:rPr lang="zh-CN" altLang="en-US" sz="2400" dirty="0"/>
              <a:t>，</a:t>
            </a:r>
            <a:r>
              <a:rPr lang="zh-CN" altLang="en-US" sz="2400" b="1" dirty="0">
                <a:solidFill>
                  <a:srgbClr val="FF0000"/>
                </a:solidFill>
              </a:rPr>
              <a:t>客户在该分行没有存款账户</a:t>
            </a:r>
            <a:endParaRPr lang="zh-CN" altLang="en-US" sz="2400" b="1" dirty="0">
              <a:solidFill>
                <a:srgbClr val="FF0000"/>
              </a:solidFill>
            </a:endParaRPr>
          </a:p>
          <a:p>
            <a:pPr eaLnBrk="1" hangingPunct="1">
              <a:lnSpc>
                <a:spcPct val="90000"/>
              </a:lnSpc>
              <a:spcBef>
                <a:spcPct val="0"/>
              </a:spcBef>
              <a:buFont typeface="Wingdings" panose="05000000000000000000" pitchFamily="2" charset="2"/>
              <a:buNone/>
            </a:pPr>
            <a:r>
              <a:rPr lang="en-US" altLang="zh-CN" b="1" dirty="0">
                <a:latin typeface="Times New Roman" panose="02020603050405020304" pitchFamily="18" charset="0"/>
                <a:ea typeface="仿宋_GB2312"/>
              </a:rPr>
              <a:t>select  distinct customer-name</a:t>
            </a:r>
            <a:endParaRPr lang="en-US" altLang="zh-CN" b="1" dirty="0">
              <a:latin typeface="Times New Roman" panose="02020603050405020304" pitchFamily="18" charset="0"/>
              <a:ea typeface="仿宋_GB2312"/>
            </a:endParaRPr>
          </a:p>
          <a:p>
            <a:pPr eaLnBrk="1" hangingPunct="1">
              <a:lnSpc>
                <a:spcPct val="90000"/>
              </a:lnSpc>
              <a:spcBef>
                <a:spcPct val="0"/>
              </a:spcBef>
              <a:buFont typeface="Wingdings" panose="05000000000000000000" pitchFamily="2" charset="2"/>
              <a:buNone/>
            </a:pPr>
            <a:r>
              <a:rPr lang="en-US" altLang="zh-CN" b="1" dirty="0">
                <a:latin typeface="Times New Roman" panose="02020603050405020304" pitchFamily="18" charset="0"/>
                <a:ea typeface="仿宋_GB2312"/>
              </a:rPr>
              <a:t>from   customer C</a:t>
            </a:r>
            <a:endParaRPr lang="en-US" altLang="zh-CN" b="1" dirty="0">
              <a:latin typeface="Times New Roman" panose="02020603050405020304" pitchFamily="18" charset="0"/>
              <a:ea typeface="仿宋_GB2312"/>
            </a:endParaRPr>
          </a:p>
          <a:p>
            <a:pPr eaLnBrk="1" hangingPunct="1">
              <a:lnSpc>
                <a:spcPct val="90000"/>
              </a:lnSpc>
              <a:spcBef>
                <a:spcPct val="0"/>
              </a:spcBef>
              <a:buFont typeface="Wingdings" panose="05000000000000000000" pitchFamily="2" charset="2"/>
              <a:buNone/>
            </a:pPr>
            <a:r>
              <a:rPr lang="en-US" altLang="zh-CN" b="1" dirty="0">
                <a:solidFill>
                  <a:schemeClr val="accent2"/>
                </a:solidFill>
                <a:latin typeface="Times New Roman" panose="02020603050405020304" pitchFamily="18" charset="0"/>
                <a:ea typeface="仿宋_GB2312"/>
              </a:rPr>
              <a:t>where  not exists</a:t>
            </a:r>
            <a:endParaRPr lang="en-US" altLang="zh-CN" b="1" dirty="0">
              <a:solidFill>
                <a:schemeClr val="accent2"/>
              </a:solidFill>
              <a:latin typeface="Times New Roman" panose="02020603050405020304" pitchFamily="18" charset="0"/>
              <a:ea typeface="仿宋_GB2312"/>
            </a:endParaRPr>
          </a:p>
          <a:p>
            <a:pPr eaLnBrk="1" hangingPunct="1">
              <a:lnSpc>
                <a:spcPct val="90000"/>
              </a:lnSpc>
              <a:spcBef>
                <a:spcPct val="0"/>
              </a:spcBef>
              <a:buFont typeface="Wingdings" panose="05000000000000000000" pitchFamily="2" charset="2"/>
              <a:buNone/>
            </a:pPr>
            <a:r>
              <a:rPr lang="en-US" altLang="zh-CN" b="1" dirty="0">
                <a:solidFill>
                  <a:schemeClr val="accent2"/>
                </a:solidFill>
                <a:latin typeface="Times New Roman" panose="02020603050405020304" pitchFamily="18" charset="0"/>
                <a:ea typeface="仿宋_GB2312"/>
              </a:rPr>
              <a:t>           (select *</a:t>
            </a:r>
            <a:endParaRPr lang="en-US" altLang="zh-CN" b="1" dirty="0">
              <a:solidFill>
                <a:schemeClr val="accent2"/>
              </a:solidFill>
              <a:latin typeface="Times New Roman" panose="02020603050405020304" pitchFamily="18" charset="0"/>
              <a:ea typeface="仿宋_GB2312"/>
            </a:endParaRPr>
          </a:p>
          <a:p>
            <a:pPr eaLnBrk="1" hangingPunct="1">
              <a:lnSpc>
                <a:spcPct val="90000"/>
              </a:lnSpc>
              <a:spcBef>
                <a:spcPct val="0"/>
              </a:spcBef>
              <a:buFont typeface="Wingdings" panose="05000000000000000000" pitchFamily="2" charset="2"/>
              <a:buNone/>
            </a:pPr>
            <a:r>
              <a:rPr lang="en-US" altLang="zh-CN" b="1" dirty="0">
                <a:solidFill>
                  <a:schemeClr val="accent2"/>
                </a:solidFill>
                <a:latin typeface="Times New Roman" panose="02020603050405020304" pitchFamily="18" charset="0"/>
                <a:ea typeface="仿宋_GB2312"/>
              </a:rPr>
              <a:t>            from    branch</a:t>
            </a:r>
            <a:endParaRPr lang="en-US" altLang="zh-CN" b="1" dirty="0">
              <a:solidFill>
                <a:schemeClr val="accent2"/>
              </a:solidFill>
              <a:latin typeface="Times New Roman" panose="02020603050405020304" pitchFamily="18" charset="0"/>
              <a:ea typeface="仿宋_GB2312"/>
            </a:endParaRPr>
          </a:p>
          <a:p>
            <a:pPr eaLnBrk="1" hangingPunct="1">
              <a:lnSpc>
                <a:spcPct val="90000"/>
              </a:lnSpc>
              <a:spcBef>
                <a:spcPct val="0"/>
              </a:spcBef>
              <a:buFont typeface="Wingdings" panose="05000000000000000000" pitchFamily="2" charset="2"/>
              <a:buNone/>
            </a:pPr>
            <a:r>
              <a:rPr lang="en-US" altLang="zh-CN" b="1" dirty="0">
                <a:solidFill>
                  <a:schemeClr val="accent2"/>
                </a:solidFill>
                <a:latin typeface="Times New Roman" panose="02020603050405020304" pitchFamily="18" charset="0"/>
                <a:ea typeface="仿宋_GB2312"/>
              </a:rPr>
              <a:t>            where  branch-city = ‘Brooklyn’</a:t>
            </a:r>
            <a:r>
              <a:rPr lang="en-US" altLang="zh-CN" b="1" dirty="0">
                <a:latin typeface="Times New Roman" panose="02020603050405020304" pitchFamily="18" charset="0"/>
                <a:ea typeface="仿宋_GB2312"/>
              </a:rPr>
              <a:t> and</a:t>
            </a:r>
            <a:endParaRPr lang="en-US" altLang="zh-CN" b="1" dirty="0">
              <a:latin typeface="Times New Roman" panose="02020603050405020304" pitchFamily="18" charset="0"/>
              <a:ea typeface="仿宋_GB2312"/>
            </a:endParaRPr>
          </a:p>
          <a:p>
            <a:pPr eaLnBrk="1" hangingPunct="1">
              <a:lnSpc>
                <a:spcPct val="90000"/>
              </a:lnSpc>
              <a:spcBef>
                <a:spcPct val="0"/>
              </a:spcBef>
              <a:buFont typeface="Wingdings" panose="05000000000000000000" pitchFamily="2" charset="2"/>
              <a:buNone/>
            </a:pPr>
            <a:r>
              <a:rPr lang="en-US" altLang="zh-CN" b="1" dirty="0">
                <a:latin typeface="Times New Roman" panose="02020603050405020304" pitchFamily="18" charset="0"/>
                <a:ea typeface="仿宋_GB2312"/>
              </a:rPr>
              <a:t>                        </a:t>
            </a:r>
            <a:r>
              <a:rPr lang="en-US" altLang="zh-CN" b="1" dirty="0">
                <a:solidFill>
                  <a:srgbClr val="FF0000"/>
                </a:solidFill>
                <a:latin typeface="Times New Roman" panose="02020603050405020304" pitchFamily="18" charset="0"/>
                <a:ea typeface="仿宋_GB2312"/>
              </a:rPr>
              <a:t>not exists</a:t>
            </a:r>
            <a:endParaRPr lang="en-US" altLang="zh-CN" b="1" dirty="0">
              <a:solidFill>
                <a:srgbClr val="FF0000"/>
              </a:solidFill>
              <a:latin typeface="Times New Roman" panose="02020603050405020304" pitchFamily="18" charset="0"/>
              <a:ea typeface="仿宋_GB2312"/>
            </a:endParaRPr>
          </a:p>
          <a:p>
            <a:pPr eaLnBrk="1" hangingPunct="1">
              <a:lnSpc>
                <a:spcPct val="90000"/>
              </a:lnSpc>
              <a:spcBef>
                <a:spcPct val="0"/>
              </a:spcBef>
              <a:buFont typeface="Wingdings" panose="05000000000000000000" pitchFamily="2" charset="2"/>
              <a:buNone/>
            </a:pPr>
            <a:r>
              <a:rPr lang="en-US" altLang="zh-CN" b="1" dirty="0">
                <a:solidFill>
                  <a:srgbClr val="FF0000"/>
                </a:solidFill>
                <a:latin typeface="Times New Roman" panose="02020603050405020304" pitchFamily="18" charset="0"/>
                <a:ea typeface="仿宋_GB2312"/>
              </a:rPr>
              <a:t>                        (select  *</a:t>
            </a:r>
            <a:endParaRPr lang="en-US" altLang="zh-CN" b="1" dirty="0">
              <a:solidFill>
                <a:srgbClr val="FF0000"/>
              </a:solidFill>
              <a:latin typeface="Times New Roman" panose="02020603050405020304" pitchFamily="18" charset="0"/>
              <a:ea typeface="仿宋_GB2312"/>
            </a:endParaRPr>
          </a:p>
          <a:p>
            <a:pPr eaLnBrk="1" hangingPunct="1">
              <a:lnSpc>
                <a:spcPct val="90000"/>
              </a:lnSpc>
              <a:spcBef>
                <a:spcPct val="0"/>
              </a:spcBef>
              <a:buFont typeface="Wingdings" panose="05000000000000000000" pitchFamily="2" charset="2"/>
              <a:buNone/>
            </a:pPr>
            <a:r>
              <a:rPr lang="en-US" altLang="zh-CN" b="1" dirty="0">
                <a:solidFill>
                  <a:srgbClr val="FF0000"/>
                </a:solidFill>
                <a:latin typeface="Times New Roman" panose="02020603050405020304" pitchFamily="18" charset="0"/>
                <a:ea typeface="仿宋_GB2312"/>
              </a:rPr>
              <a:t>                         from   depositor, account</a:t>
            </a:r>
            <a:endParaRPr lang="en-US" altLang="zh-CN" b="1" dirty="0">
              <a:solidFill>
                <a:srgbClr val="FF0000"/>
              </a:solidFill>
              <a:latin typeface="Times New Roman" panose="02020603050405020304" pitchFamily="18" charset="0"/>
              <a:ea typeface="仿宋_GB2312"/>
            </a:endParaRPr>
          </a:p>
          <a:p>
            <a:pPr eaLnBrk="1" hangingPunct="1">
              <a:lnSpc>
                <a:spcPct val="90000"/>
              </a:lnSpc>
              <a:spcBef>
                <a:spcPct val="0"/>
              </a:spcBef>
              <a:buFont typeface="Wingdings" panose="05000000000000000000" pitchFamily="2" charset="2"/>
              <a:buNone/>
            </a:pPr>
            <a:r>
              <a:rPr lang="en-US" altLang="zh-CN" b="1" dirty="0">
                <a:solidFill>
                  <a:srgbClr val="FF0000"/>
                </a:solidFill>
                <a:latin typeface="Times New Roman" panose="02020603050405020304" pitchFamily="18" charset="0"/>
                <a:ea typeface="仿宋_GB2312"/>
              </a:rPr>
              <a:t>                         where depositor.account-number= account.account_number</a:t>
            </a:r>
            <a:endParaRPr lang="en-US" altLang="zh-CN" b="1" dirty="0">
              <a:solidFill>
                <a:srgbClr val="FF0000"/>
              </a:solidFill>
              <a:latin typeface="Times New Roman" panose="02020603050405020304" pitchFamily="18" charset="0"/>
              <a:ea typeface="仿宋_GB2312"/>
            </a:endParaRPr>
          </a:p>
          <a:p>
            <a:pPr eaLnBrk="1" hangingPunct="1">
              <a:lnSpc>
                <a:spcPct val="90000"/>
              </a:lnSpc>
              <a:spcBef>
                <a:spcPct val="0"/>
              </a:spcBef>
              <a:buFont typeface="Wingdings" panose="05000000000000000000" pitchFamily="2" charset="2"/>
              <a:buNone/>
            </a:pPr>
            <a:r>
              <a:rPr lang="en-US" altLang="zh-CN" b="1" dirty="0">
                <a:solidFill>
                  <a:srgbClr val="FF0000"/>
                </a:solidFill>
              </a:rPr>
              <a:t>                            </a:t>
            </a:r>
            <a:r>
              <a:rPr lang="en-US" altLang="zh-CN" b="1" dirty="0">
                <a:solidFill>
                  <a:srgbClr val="FF0000"/>
                </a:solidFill>
                <a:latin typeface="Times New Roman" panose="02020603050405020304" pitchFamily="18" charset="0"/>
                <a:ea typeface="仿宋_GB2312"/>
              </a:rPr>
              <a:t>and depositor.customer-name = C.customer-name</a:t>
            </a:r>
            <a:endParaRPr lang="en-US" altLang="zh-CN" b="1" dirty="0">
              <a:solidFill>
                <a:srgbClr val="0000FF"/>
              </a:solidFill>
              <a:latin typeface="Times New Roman" panose="02020603050405020304" pitchFamily="18" charset="0"/>
              <a:ea typeface="仿宋_GB2312"/>
            </a:endParaRPr>
          </a:p>
          <a:p>
            <a:pPr eaLnBrk="1" hangingPunct="1">
              <a:lnSpc>
                <a:spcPct val="90000"/>
              </a:lnSpc>
              <a:spcBef>
                <a:spcPct val="0"/>
              </a:spcBef>
              <a:buFont typeface="Wingdings" panose="05000000000000000000" pitchFamily="2" charset="2"/>
              <a:buNone/>
            </a:pPr>
            <a:r>
              <a:rPr lang="en-US" altLang="zh-CN" b="1" dirty="0">
                <a:latin typeface="Times New Roman" panose="02020603050405020304" pitchFamily="18" charset="0"/>
                <a:ea typeface="仿宋_GB2312"/>
              </a:rPr>
              <a:t>			     </a:t>
            </a:r>
            <a:r>
              <a:rPr lang="en-US" altLang="zh-CN" b="1" dirty="0">
                <a:solidFill>
                  <a:srgbClr val="FF0000"/>
                </a:solidFill>
                <a:latin typeface="Times New Roman" panose="02020603050405020304" pitchFamily="18" charset="0"/>
                <a:ea typeface="仿宋_GB2312"/>
                <a:sym typeface="Arial" panose="020B0604020202020204" pitchFamily="34" charset="0"/>
              </a:rPr>
              <a:t>and account.branch-name = branch.branch-name</a:t>
            </a:r>
            <a:r>
              <a:rPr lang="en-US" altLang="zh-CN" b="1" dirty="0">
                <a:solidFill>
                  <a:srgbClr val="FF0000"/>
                </a:solidFill>
                <a:latin typeface="Times New Roman" panose="02020603050405020304" pitchFamily="18" charset="0"/>
                <a:ea typeface="仿宋_GB2312"/>
              </a:rPr>
              <a:t>))</a:t>
            </a:r>
            <a:endParaRPr lang="en-US" altLang="zh-CN" b="1" dirty="0">
              <a:solidFill>
                <a:srgbClr val="FF0000"/>
              </a:solidFill>
              <a:latin typeface="Times New Roman" panose="02020603050405020304" pitchFamily="18" charset="0"/>
              <a:ea typeface="仿宋_GB2312"/>
            </a:endParaRPr>
          </a:p>
        </p:txBody>
      </p:sp>
      <p:sp>
        <p:nvSpPr>
          <p:cNvPr id="48132" name="Rectangle 3"/>
          <p:cNvSpPr/>
          <p:nvPr/>
        </p:nvSpPr>
        <p:spPr>
          <a:xfrm>
            <a:off x="1981200" y="292100"/>
            <a:ext cx="8610600" cy="1552575"/>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宋体" panose="02010600030101010101" pitchFamily="2"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342900" lvl="0" indent="-342900" eaLnBrk="1" hangingPunct="1"/>
            <a:r>
              <a:rPr lang="en-US" altLang="zh-CN" sz="2400" i="1" dirty="0">
                <a:solidFill>
                  <a:srgbClr val="0000FF"/>
                </a:solidFill>
              </a:rPr>
              <a:t>branch</a:t>
            </a:r>
            <a:r>
              <a:rPr lang="en-US" altLang="zh-CN" sz="2400" i="1" dirty="0">
                <a:solidFill>
                  <a:srgbClr val="000000"/>
                </a:solidFill>
              </a:rPr>
              <a:t> (</a:t>
            </a:r>
            <a:r>
              <a:rPr lang="en-US" altLang="zh-CN" sz="2400" i="1" u="sng" dirty="0">
                <a:solidFill>
                  <a:srgbClr val="000000"/>
                </a:solidFill>
              </a:rPr>
              <a:t>branch-name</a:t>
            </a:r>
            <a:r>
              <a:rPr lang="en-US" altLang="zh-CN" sz="2400" i="1" dirty="0">
                <a:solidFill>
                  <a:srgbClr val="000000"/>
                </a:solidFill>
              </a:rPr>
              <a:t>, branch-city, assets)</a:t>
            </a:r>
            <a:endParaRPr lang="en-US" altLang="zh-CN" sz="2400" i="1" dirty="0">
              <a:solidFill>
                <a:srgbClr val="0000FF"/>
              </a:solidFill>
            </a:endParaRPr>
          </a:p>
          <a:p>
            <a:pPr marL="342900" lvl="0" indent="-342900" eaLnBrk="1" hangingPunct="1"/>
            <a:r>
              <a:rPr lang="en-US" altLang="zh-CN" sz="2400" i="1" dirty="0">
                <a:solidFill>
                  <a:srgbClr val="0000FF"/>
                </a:solidFill>
              </a:rPr>
              <a:t>customer</a:t>
            </a:r>
            <a:r>
              <a:rPr lang="en-US" altLang="zh-CN" sz="2400" i="1" dirty="0">
                <a:solidFill>
                  <a:srgbClr val="000000"/>
                </a:solidFill>
              </a:rPr>
              <a:t> (</a:t>
            </a:r>
            <a:r>
              <a:rPr lang="en-US" altLang="zh-CN" sz="2400" i="1" u="sng" dirty="0">
                <a:solidFill>
                  <a:srgbClr val="000000"/>
                </a:solidFill>
              </a:rPr>
              <a:t>customer-name</a:t>
            </a:r>
            <a:r>
              <a:rPr lang="en-US" altLang="zh-CN" sz="2400" i="1" dirty="0">
                <a:solidFill>
                  <a:srgbClr val="000000"/>
                </a:solidFill>
              </a:rPr>
              <a:t>, customer-street, customer-city)</a:t>
            </a:r>
            <a:endParaRPr lang="en-US" altLang="zh-CN" sz="2400" i="1" dirty="0">
              <a:solidFill>
                <a:srgbClr val="000000"/>
              </a:solidFill>
            </a:endParaRPr>
          </a:p>
          <a:p>
            <a:pPr marL="342900" lvl="0" indent="-342900" eaLnBrk="1" hangingPunct="1"/>
            <a:r>
              <a:rPr lang="en-US" altLang="zh-CN" sz="2400" i="1" dirty="0">
                <a:solidFill>
                  <a:srgbClr val="0000FF"/>
                </a:solidFill>
              </a:rPr>
              <a:t>account</a:t>
            </a:r>
            <a:r>
              <a:rPr lang="en-US" altLang="zh-CN" sz="2400" i="1" dirty="0">
                <a:solidFill>
                  <a:srgbClr val="000000"/>
                </a:solidFill>
              </a:rPr>
              <a:t> (</a:t>
            </a:r>
            <a:r>
              <a:rPr lang="en-US" altLang="zh-CN" sz="2400" i="1" u="sng" dirty="0">
                <a:solidFill>
                  <a:srgbClr val="000000"/>
                </a:solidFill>
              </a:rPr>
              <a:t>account-number</a:t>
            </a:r>
            <a:r>
              <a:rPr lang="en-US" altLang="zh-CN" sz="2400" i="1" dirty="0">
                <a:solidFill>
                  <a:srgbClr val="000000"/>
                </a:solidFill>
              </a:rPr>
              <a:t>, branch-name, balance)</a:t>
            </a:r>
            <a:endParaRPr lang="en-US" altLang="zh-CN" sz="2400" i="1" dirty="0">
              <a:solidFill>
                <a:srgbClr val="000000"/>
              </a:solidFill>
            </a:endParaRPr>
          </a:p>
          <a:p>
            <a:pPr marL="342900" lvl="0" indent="-342900" eaLnBrk="1" hangingPunct="1"/>
            <a:r>
              <a:rPr lang="en-US" altLang="zh-CN" sz="2400" i="1" dirty="0">
                <a:solidFill>
                  <a:srgbClr val="0000FF"/>
                </a:solidFill>
              </a:rPr>
              <a:t>depositor</a:t>
            </a:r>
            <a:r>
              <a:rPr lang="en-US" altLang="zh-CN" sz="2400" i="1" dirty="0">
                <a:solidFill>
                  <a:srgbClr val="000000"/>
                </a:solidFill>
              </a:rPr>
              <a:t> (customer-name, </a:t>
            </a:r>
            <a:r>
              <a:rPr lang="en-US" altLang="zh-CN" sz="2400" i="1" u="sng" dirty="0">
                <a:solidFill>
                  <a:srgbClr val="000000"/>
                </a:solidFill>
              </a:rPr>
              <a:t>account-number</a:t>
            </a:r>
            <a:r>
              <a:rPr lang="en-US" altLang="zh-CN" sz="2400" i="1" dirty="0">
                <a:solidFill>
                  <a:srgbClr val="000000"/>
                </a:solidFill>
              </a:rPr>
              <a:t>)</a:t>
            </a:r>
            <a:endParaRPr lang="en-US" altLang="zh-CN" sz="2400" i="1" dirty="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5"/>
          <p:cNvSpPr txBox="1">
            <a:spLocks noGrp="1"/>
          </p:cNvSpPr>
          <p:nvPr/>
        </p:nvSpPr>
        <p:spPr>
          <a:xfrm>
            <a:off x="8077200" y="6245225"/>
            <a:ext cx="2133600" cy="476250"/>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宋体" panose="02010600030101010101" pitchFamily="2"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0" lvl="0" indent="0" algn="r" eaLnBrk="1" hangingPunct="1">
              <a:spcBef>
                <a:spcPct val="0"/>
              </a:spcBef>
              <a:buNone/>
            </a:pPr>
            <a:fld id="{9A0DB2DC-4C9A-4742-B13C-FB6460FD3503}" type="slidenum">
              <a:rPr lang="en-US" altLang="zh-CN" sz="1400" dirty="0">
                <a:solidFill>
                  <a:srgbClr val="000000"/>
                </a:solidFill>
              </a:rPr>
            </a:fld>
            <a:endParaRPr lang="en-US" altLang="zh-CN" sz="1400" dirty="0">
              <a:solidFill>
                <a:srgbClr val="000000"/>
              </a:solidFill>
            </a:endParaRPr>
          </a:p>
        </p:txBody>
      </p:sp>
      <p:sp>
        <p:nvSpPr>
          <p:cNvPr id="53251" name="Rectangle 2"/>
          <p:cNvSpPr>
            <a:spLocks noGrp="1"/>
          </p:cNvSpPr>
          <p:nvPr>
            <p:ph type="body" idx="4294967295"/>
          </p:nvPr>
        </p:nvSpPr>
        <p:spPr>
          <a:xfrm>
            <a:off x="1847850" y="2060575"/>
            <a:ext cx="8820150" cy="4797425"/>
          </a:xfrm>
        </p:spPr>
        <p:txBody>
          <a:bodyPr vert="horz" wrap="square" lIns="91440" tIns="45720" rIns="91440" bIns="45720" anchor="t" anchorCtr="0">
            <a:noAutofit/>
          </a:bodyPr>
          <a:p>
            <a:pPr eaLnBrk="1" hangingPunct="1"/>
            <a:r>
              <a:rPr lang="zh-CN" altLang="en-US" dirty="0"/>
              <a:t>找出在</a:t>
            </a:r>
            <a:r>
              <a:rPr lang="en-US" altLang="zh-CN" dirty="0"/>
              <a:t>Brooklyn</a:t>
            </a:r>
            <a:r>
              <a:rPr lang="zh-CN" altLang="en-US" dirty="0"/>
              <a:t>所有分行都有存款账户的客户</a:t>
            </a:r>
            <a:endParaRPr lang="zh-CN" altLang="en-US" dirty="0"/>
          </a:p>
          <a:p>
            <a:pPr eaLnBrk="1" hangingPunct="1">
              <a:buNone/>
            </a:pPr>
            <a:r>
              <a:rPr lang="zh-CN" altLang="en-US" sz="2400" b="1" dirty="0"/>
              <a:t>  </a:t>
            </a:r>
            <a:r>
              <a:rPr lang="en-US" altLang="zh-CN" sz="2400" b="1" dirty="0">
                <a:solidFill>
                  <a:schemeClr val="accent2"/>
                </a:solidFill>
              </a:rPr>
              <a:t>Brooklyn</a:t>
            </a:r>
            <a:r>
              <a:rPr lang="zh-CN" altLang="en-US" sz="2400" b="1" dirty="0">
                <a:solidFill>
                  <a:schemeClr val="accent2"/>
                </a:solidFill>
              </a:rPr>
              <a:t>的所有分行</a:t>
            </a:r>
            <a:r>
              <a:rPr lang="zh-CN" altLang="en-US" sz="2400" b="1" dirty="0"/>
              <a:t> </a:t>
            </a:r>
            <a:r>
              <a:rPr lang="zh-CN" altLang="en-US" sz="2400" b="1" dirty="0">
                <a:solidFill>
                  <a:srgbClr val="009900"/>
                </a:solidFill>
                <a:sym typeface="Symbol" panose="05050102010706020507" pitchFamily="18" charset="2"/>
              </a:rPr>
              <a:t></a:t>
            </a:r>
            <a:r>
              <a:rPr lang="zh-CN" altLang="en-US" sz="2400" b="1" dirty="0">
                <a:sym typeface="Symbol" panose="05050102010706020507" pitchFamily="18" charset="2"/>
              </a:rPr>
              <a:t> </a:t>
            </a:r>
            <a:r>
              <a:rPr lang="zh-CN" altLang="en-US" sz="2400" b="1" dirty="0">
                <a:solidFill>
                  <a:srgbClr val="FF0000"/>
                </a:solidFill>
              </a:rPr>
              <a:t>该客户有存款账户的所有分行</a:t>
            </a:r>
            <a:endParaRPr lang="zh-CN" altLang="en-US" sz="2400" b="1" dirty="0">
              <a:solidFill>
                <a:srgbClr val="FF0000"/>
              </a:solidFill>
            </a:endParaRPr>
          </a:p>
          <a:p>
            <a:pPr eaLnBrk="1" hangingPunct="1">
              <a:spcBef>
                <a:spcPct val="0"/>
              </a:spcBef>
              <a:buFont typeface="Wingdings" panose="05000000000000000000" pitchFamily="2" charset="2"/>
              <a:buNone/>
            </a:pPr>
            <a:r>
              <a:rPr lang="en-US" altLang="zh-CN" sz="2000" b="1" dirty="0">
                <a:latin typeface="Times New Roman" panose="02020603050405020304" pitchFamily="18" charset="0"/>
                <a:ea typeface="仿宋_GB2312"/>
              </a:rPr>
              <a:t>select  distinct C.customer-name</a:t>
            </a:r>
            <a:endParaRPr lang="en-US" altLang="zh-CN" sz="2000" b="1" dirty="0">
              <a:latin typeface="Times New Roman" panose="02020603050405020304" pitchFamily="18" charset="0"/>
              <a:ea typeface="仿宋_GB2312"/>
            </a:endParaRPr>
          </a:p>
          <a:p>
            <a:pPr eaLnBrk="1" hangingPunct="1">
              <a:spcBef>
                <a:spcPct val="0"/>
              </a:spcBef>
              <a:buFont typeface="Wingdings" panose="05000000000000000000" pitchFamily="2" charset="2"/>
              <a:buNone/>
            </a:pPr>
            <a:r>
              <a:rPr lang="en-US" altLang="zh-CN" sz="2000" b="1" dirty="0">
                <a:latin typeface="Times New Roman" panose="02020603050405020304" pitchFamily="18" charset="0"/>
                <a:ea typeface="仿宋_GB2312"/>
              </a:rPr>
              <a:t>from  customer C</a:t>
            </a:r>
            <a:endParaRPr lang="en-US" altLang="zh-CN" sz="2000" b="1" dirty="0">
              <a:latin typeface="Times New Roman" panose="02020603050405020304" pitchFamily="18" charset="0"/>
              <a:ea typeface="仿宋_GB2312"/>
            </a:endParaRPr>
          </a:p>
          <a:p>
            <a:pPr eaLnBrk="1" hangingPunct="1">
              <a:spcBef>
                <a:spcPct val="0"/>
              </a:spcBef>
              <a:buFont typeface="Wingdings" panose="05000000000000000000" pitchFamily="2" charset="2"/>
              <a:buNone/>
            </a:pPr>
            <a:r>
              <a:rPr lang="en-US" altLang="zh-CN" sz="2000" b="1" dirty="0">
                <a:latin typeface="Times New Roman" panose="02020603050405020304" pitchFamily="18" charset="0"/>
                <a:ea typeface="仿宋_GB2312"/>
              </a:rPr>
              <a:t>where  </a:t>
            </a:r>
            <a:r>
              <a:rPr lang="en-US" altLang="zh-CN" sz="2000" b="1" dirty="0">
                <a:solidFill>
                  <a:srgbClr val="009900"/>
                </a:solidFill>
                <a:latin typeface="Times New Roman" panose="02020603050405020304" pitchFamily="18" charset="0"/>
                <a:ea typeface="仿宋_GB2312"/>
              </a:rPr>
              <a:t>not exists</a:t>
            </a:r>
            <a:endParaRPr lang="en-US" altLang="zh-CN" sz="2000" b="1" dirty="0">
              <a:solidFill>
                <a:srgbClr val="009900"/>
              </a:solidFill>
              <a:latin typeface="Times New Roman" panose="02020603050405020304" pitchFamily="18" charset="0"/>
              <a:ea typeface="仿宋_GB2312"/>
            </a:endParaRPr>
          </a:p>
          <a:p>
            <a:pPr eaLnBrk="1" hangingPunct="1">
              <a:spcBef>
                <a:spcPct val="0"/>
              </a:spcBef>
              <a:buFont typeface="Wingdings" panose="05000000000000000000" pitchFamily="2" charset="2"/>
              <a:buNone/>
            </a:pPr>
            <a:r>
              <a:rPr lang="en-US" altLang="zh-CN" sz="2000" b="1" dirty="0">
                <a:latin typeface="Times New Roman" panose="02020603050405020304" pitchFamily="18" charset="0"/>
                <a:ea typeface="仿宋_GB2312"/>
              </a:rPr>
              <a:t>           (</a:t>
            </a:r>
            <a:r>
              <a:rPr lang="en-US" altLang="zh-CN" sz="2000" b="1" dirty="0">
                <a:solidFill>
                  <a:schemeClr val="accent2"/>
                </a:solidFill>
                <a:latin typeface="Times New Roman" panose="02020603050405020304" pitchFamily="18" charset="0"/>
                <a:ea typeface="仿宋_GB2312"/>
              </a:rPr>
              <a:t>(select  branch-name</a:t>
            </a:r>
            <a:endParaRPr lang="en-US" altLang="zh-CN" sz="2000" b="1" dirty="0">
              <a:solidFill>
                <a:schemeClr val="accent2"/>
              </a:solidFill>
              <a:latin typeface="Times New Roman" panose="02020603050405020304" pitchFamily="18" charset="0"/>
              <a:ea typeface="仿宋_GB2312"/>
            </a:endParaRPr>
          </a:p>
          <a:p>
            <a:pPr eaLnBrk="1" hangingPunct="1">
              <a:spcBef>
                <a:spcPct val="0"/>
              </a:spcBef>
              <a:buFont typeface="Wingdings" panose="05000000000000000000" pitchFamily="2" charset="2"/>
              <a:buNone/>
            </a:pPr>
            <a:r>
              <a:rPr lang="en-US" altLang="zh-CN" sz="2000" b="1" dirty="0">
                <a:solidFill>
                  <a:schemeClr val="accent2"/>
                </a:solidFill>
                <a:latin typeface="Times New Roman" panose="02020603050405020304" pitchFamily="18" charset="0"/>
                <a:ea typeface="仿宋_GB2312"/>
              </a:rPr>
              <a:t>            from   branch</a:t>
            </a:r>
            <a:endParaRPr lang="en-US" altLang="zh-CN" sz="2000" b="1" dirty="0">
              <a:solidFill>
                <a:schemeClr val="accent2"/>
              </a:solidFill>
              <a:latin typeface="Times New Roman" panose="02020603050405020304" pitchFamily="18" charset="0"/>
              <a:ea typeface="仿宋_GB2312"/>
            </a:endParaRPr>
          </a:p>
          <a:p>
            <a:pPr eaLnBrk="1" hangingPunct="1">
              <a:spcBef>
                <a:spcPct val="0"/>
              </a:spcBef>
              <a:buFont typeface="Wingdings" panose="05000000000000000000" pitchFamily="2" charset="2"/>
              <a:buNone/>
            </a:pPr>
            <a:r>
              <a:rPr lang="en-US" altLang="zh-CN" sz="2000" b="1" dirty="0">
                <a:solidFill>
                  <a:schemeClr val="accent2"/>
                </a:solidFill>
                <a:latin typeface="Times New Roman" panose="02020603050405020304" pitchFamily="18" charset="0"/>
                <a:ea typeface="仿宋_GB2312"/>
              </a:rPr>
              <a:t>            where  branch-city = ‘Brooklyn’)</a:t>
            </a:r>
            <a:endParaRPr lang="en-US" altLang="zh-CN" sz="2000" b="1" dirty="0">
              <a:solidFill>
                <a:schemeClr val="accent2"/>
              </a:solidFill>
              <a:latin typeface="Times New Roman" panose="02020603050405020304" pitchFamily="18" charset="0"/>
              <a:ea typeface="仿宋_GB2312"/>
            </a:endParaRPr>
          </a:p>
          <a:p>
            <a:pPr eaLnBrk="1" hangingPunct="1">
              <a:spcBef>
                <a:spcPct val="0"/>
              </a:spcBef>
              <a:buFont typeface="Wingdings" panose="05000000000000000000" pitchFamily="2" charset="2"/>
              <a:buNone/>
            </a:pPr>
            <a:r>
              <a:rPr lang="en-US" altLang="zh-CN" sz="2000" b="1" dirty="0">
                <a:latin typeface="Times New Roman" panose="02020603050405020304" pitchFamily="18" charset="0"/>
                <a:ea typeface="仿宋_GB2312"/>
              </a:rPr>
              <a:t>            </a:t>
            </a:r>
            <a:r>
              <a:rPr lang="en-US" altLang="zh-CN" sz="2000" b="1" dirty="0">
                <a:solidFill>
                  <a:srgbClr val="009900"/>
                </a:solidFill>
                <a:latin typeface="Times New Roman" panose="02020603050405020304" pitchFamily="18" charset="0"/>
                <a:ea typeface="仿宋_GB2312"/>
              </a:rPr>
              <a:t>except</a:t>
            </a:r>
            <a:endParaRPr lang="en-US" altLang="zh-CN" sz="2000" b="1" dirty="0">
              <a:solidFill>
                <a:srgbClr val="009900"/>
              </a:solidFill>
              <a:latin typeface="Times New Roman" panose="02020603050405020304" pitchFamily="18" charset="0"/>
              <a:ea typeface="仿宋_GB2312"/>
            </a:endParaRPr>
          </a:p>
          <a:p>
            <a:pPr eaLnBrk="1" hangingPunct="1">
              <a:spcBef>
                <a:spcPct val="0"/>
              </a:spcBef>
              <a:buFont typeface="Wingdings" panose="05000000000000000000" pitchFamily="2" charset="2"/>
              <a:buNone/>
            </a:pPr>
            <a:r>
              <a:rPr lang="en-US" altLang="zh-CN" sz="2000" b="1" dirty="0">
                <a:latin typeface="Times New Roman" panose="02020603050405020304" pitchFamily="18" charset="0"/>
                <a:ea typeface="仿宋_GB2312"/>
              </a:rPr>
              <a:t>           </a:t>
            </a:r>
            <a:r>
              <a:rPr lang="en-US" altLang="zh-CN" sz="2000" b="1" dirty="0">
                <a:solidFill>
                  <a:srgbClr val="FF0000"/>
                </a:solidFill>
                <a:latin typeface="Times New Roman" panose="02020603050405020304" pitchFamily="18" charset="0"/>
                <a:ea typeface="仿宋_GB2312"/>
              </a:rPr>
              <a:t> (select  A.branch-name</a:t>
            </a:r>
            <a:endParaRPr lang="en-US" altLang="zh-CN" sz="2000" b="1" dirty="0">
              <a:solidFill>
                <a:srgbClr val="FF0000"/>
              </a:solidFill>
              <a:latin typeface="Times New Roman" panose="02020603050405020304" pitchFamily="18" charset="0"/>
              <a:ea typeface="仿宋_GB2312"/>
            </a:endParaRPr>
          </a:p>
          <a:p>
            <a:pPr eaLnBrk="1" hangingPunct="1">
              <a:spcBef>
                <a:spcPct val="0"/>
              </a:spcBef>
              <a:buFont typeface="Wingdings" panose="05000000000000000000" pitchFamily="2" charset="2"/>
              <a:buNone/>
            </a:pPr>
            <a:r>
              <a:rPr lang="en-US" altLang="zh-CN" sz="2000" b="1" dirty="0">
                <a:solidFill>
                  <a:srgbClr val="FF0000"/>
                </a:solidFill>
                <a:latin typeface="Times New Roman" panose="02020603050405020304" pitchFamily="18" charset="0"/>
                <a:ea typeface="仿宋_GB2312"/>
              </a:rPr>
              <a:t>            from    depositor D, account A</a:t>
            </a:r>
            <a:endParaRPr lang="en-US" altLang="zh-CN" sz="2000" b="1" dirty="0">
              <a:solidFill>
                <a:srgbClr val="FF0000"/>
              </a:solidFill>
              <a:latin typeface="Times New Roman" panose="02020603050405020304" pitchFamily="18" charset="0"/>
              <a:ea typeface="仿宋_GB2312"/>
            </a:endParaRPr>
          </a:p>
          <a:p>
            <a:pPr eaLnBrk="1" hangingPunct="1">
              <a:spcBef>
                <a:spcPct val="0"/>
              </a:spcBef>
              <a:buFont typeface="Wingdings" panose="05000000000000000000" pitchFamily="2" charset="2"/>
              <a:buNone/>
            </a:pPr>
            <a:r>
              <a:rPr lang="en-US" altLang="zh-CN" sz="2000" b="1" dirty="0">
                <a:solidFill>
                  <a:srgbClr val="FF0000"/>
                </a:solidFill>
                <a:latin typeface="Times New Roman" panose="02020603050405020304" pitchFamily="18" charset="0"/>
                <a:ea typeface="仿宋_GB2312"/>
              </a:rPr>
              <a:t>            where   D.account-number = A.account-number and</a:t>
            </a:r>
            <a:endParaRPr lang="en-US" altLang="zh-CN" sz="2000" b="1" dirty="0">
              <a:solidFill>
                <a:srgbClr val="FF0000"/>
              </a:solidFill>
              <a:latin typeface="Times New Roman" panose="02020603050405020304" pitchFamily="18" charset="0"/>
              <a:ea typeface="仿宋_GB2312"/>
            </a:endParaRPr>
          </a:p>
          <a:p>
            <a:pPr eaLnBrk="1" hangingPunct="1">
              <a:spcBef>
                <a:spcPct val="0"/>
              </a:spcBef>
              <a:buFont typeface="Wingdings" panose="05000000000000000000" pitchFamily="2" charset="2"/>
              <a:buNone/>
            </a:pPr>
            <a:r>
              <a:rPr lang="en-US" altLang="zh-CN" sz="2000" b="1" dirty="0">
                <a:solidFill>
                  <a:srgbClr val="FF0000"/>
                </a:solidFill>
                <a:latin typeface="Times New Roman" panose="02020603050405020304" pitchFamily="18" charset="0"/>
                <a:ea typeface="仿宋_GB2312"/>
              </a:rPr>
              <a:t>                         D.customer-name = C.customer-name)</a:t>
            </a:r>
            <a:r>
              <a:rPr lang="en-US" altLang="zh-CN" sz="2000" b="1" dirty="0">
                <a:latin typeface="Times New Roman" panose="02020603050405020304" pitchFamily="18" charset="0"/>
                <a:ea typeface="仿宋_GB2312"/>
              </a:rPr>
              <a:t>)</a:t>
            </a:r>
            <a:endParaRPr lang="en-US" altLang="zh-CN" sz="2000" b="1" dirty="0">
              <a:latin typeface="Times New Roman" panose="02020603050405020304" pitchFamily="18" charset="0"/>
              <a:ea typeface="仿宋_GB2312"/>
            </a:endParaRPr>
          </a:p>
          <a:p>
            <a:pPr eaLnBrk="1" hangingPunct="1">
              <a:spcBef>
                <a:spcPct val="0"/>
              </a:spcBef>
              <a:buFont typeface="Wingdings" panose="05000000000000000000" pitchFamily="2" charset="2"/>
              <a:buNone/>
            </a:pPr>
            <a:endParaRPr lang="en-US" altLang="zh-CN" sz="2000" b="1" dirty="0">
              <a:latin typeface="Times New Roman" panose="02020603050405020304" pitchFamily="18" charset="0"/>
              <a:ea typeface="仿宋_GB2312"/>
            </a:endParaRPr>
          </a:p>
          <a:p>
            <a:pPr eaLnBrk="1" hangingPunct="1">
              <a:spcBef>
                <a:spcPct val="0"/>
              </a:spcBef>
              <a:buFont typeface="Wingdings" panose="05000000000000000000" pitchFamily="2" charset="2"/>
              <a:buNone/>
            </a:pPr>
            <a:endParaRPr lang="en-US" altLang="zh-CN" sz="2000" b="1" dirty="0">
              <a:solidFill>
                <a:srgbClr val="FF0000"/>
              </a:solidFill>
              <a:latin typeface="Times New Roman" panose="02020603050405020304" pitchFamily="18" charset="0"/>
              <a:ea typeface="仿宋_GB2312"/>
            </a:endParaRPr>
          </a:p>
        </p:txBody>
      </p:sp>
      <p:sp>
        <p:nvSpPr>
          <p:cNvPr id="53252" name="Rectangle 3"/>
          <p:cNvSpPr/>
          <p:nvPr/>
        </p:nvSpPr>
        <p:spPr>
          <a:xfrm>
            <a:off x="1981200" y="292100"/>
            <a:ext cx="8610600" cy="1552575"/>
          </a:xfrm>
          <a:prstGeom prst="rect">
            <a:avLst/>
          </a:prstGeom>
          <a:noFill/>
          <a:ln w="9525">
            <a:noFill/>
          </a:ln>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宋体" panose="02010600030101010101" pitchFamily="2" charset="-122"/>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宋体" panose="02010600030101010101" pitchFamily="2" charset="-122"/>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宋体" panose="02010600030101010101" pitchFamily="2" charset="-122"/>
                <a:cs typeface="+mn-cs"/>
              </a:defRPr>
            </a:lvl5pPr>
          </a:lstStyle>
          <a:p>
            <a:pPr marL="342900" lvl="0" indent="-342900" eaLnBrk="1" hangingPunct="1"/>
            <a:r>
              <a:rPr lang="en-US" altLang="zh-CN" sz="2400" i="1" dirty="0">
                <a:solidFill>
                  <a:srgbClr val="0000FF"/>
                </a:solidFill>
              </a:rPr>
              <a:t>branch</a:t>
            </a:r>
            <a:r>
              <a:rPr lang="en-US" altLang="zh-CN" sz="2400" i="1" dirty="0">
                <a:solidFill>
                  <a:srgbClr val="000000"/>
                </a:solidFill>
              </a:rPr>
              <a:t> (</a:t>
            </a:r>
            <a:r>
              <a:rPr lang="en-US" altLang="zh-CN" sz="2400" i="1" u="sng" dirty="0">
                <a:solidFill>
                  <a:srgbClr val="000000"/>
                </a:solidFill>
              </a:rPr>
              <a:t>branch-name</a:t>
            </a:r>
            <a:r>
              <a:rPr lang="en-US" altLang="zh-CN" sz="2400" i="1" dirty="0">
                <a:solidFill>
                  <a:srgbClr val="000000"/>
                </a:solidFill>
              </a:rPr>
              <a:t>, branch-city, assets)</a:t>
            </a:r>
            <a:endParaRPr lang="en-US" altLang="zh-CN" sz="2400" i="1" dirty="0">
              <a:solidFill>
                <a:srgbClr val="0000FF"/>
              </a:solidFill>
            </a:endParaRPr>
          </a:p>
          <a:p>
            <a:pPr marL="342900" lvl="0" indent="-342900" eaLnBrk="1" hangingPunct="1"/>
            <a:r>
              <a:rPr lang="en-US" altLang="zh-CN" sz="2400" i="1" dirty="0">
                <a:solidFill>
                  <a:srgbClr val="0000FF"/>
                </a:solidFill>
              </a:rPr>
              <a:t>customer</a:t>
            </a:r>
            <a:r>
              <a:rPr lang="en-US" altLang="zh-CN" sz="2400" i="1" dirty="0">
                <a:solidFill>
                  <a:srgbClr val="000000"/>
                </a:solidFill>
              </a:rPr>
              <a:t> (</a:t>
            </a:r>
            <a:r>
              <a:rPr lang="en-US" altLang="zh-CN" sz="2400" i="1" u="sng" dirty="0">
                <a:solidFill>
                  <a:srgbClr val="000000"/>
                </a:solidFill>
              </a:rPr>
              <a:t>customer-name</a:t>
            </a:r>
            <a:r>
              <a:rPr lang="en-US" altLang="zh-CN" sz="2400" i="1" dirty="0">
                <a:solidFill>
                  <a:srgbClr val="000000"/>
                </a:solidFill>
              </a:rPr>
              <a:t>, customer-street, customer-city)</a:t>
            </a:r>
            <a:endParaRPr lang="en-US" altLang="zh-CN" sz="2400" i="1" dirty="0">
              <a:solidFill>
                <a:srgbClr val="000000"/>
              </a:solidFill>
            </a:endParaRPr>
          </a:p>
          <a:p>
            <a:pPr marL="342900" lvl="0" indent="-342900" eaLnBrk="1" hangingPunct="1"/>
            <a:r>
              <a:rPr lang="en-US" altLang="zh-CN" sz="2400" i="1" dirty="0">
                <a:solidFill>
                  <a:srgbClr val="0000FF"/>
                </a:solidFill>
              </a:rPr>
              <a:t>account</a:t>
            </a:r>
            <a:r>
              <a:rPr lang="en-US" altLang="zh-CN" sz="2400" i="1" dirty="0">
                <a:solidFill>
                  <a:srgbClr val="000000"/>
                </a:solidFill>
              </a:rPr>
              <a:t> (</a:t>
            </a:r>
            <a:r>
              <a:rPr lang="en-US" altLang="zh-CN" sz="2400" i="1" u="sng" dirty="0">
                <a:solidFill>
                  <a:srgbClr val="000000"/>
                </a:solidFill>
              </a:rPr>
              <a:t>account-number</a:t>
            </a:r>
            <a:r>
              <a:rPr lang="en-US" altLang="zh-CN" sz="2400" i="1" dirty="0">
                <a:solidFill>
                  <a:srgbClr val="000000"/>
                </a:solidFill>
              </a:rPr>
              <a:t>, branch-name, balance)</a:t>
            </a:r>
            <a:endParaRPr lang="en-US" altLang="zh-CN" sz="2400" i="1" dirty="0">
              <a:solidFill>
                <a:srgbClr val="000000"/>
              </a:solidFill>
            </a:endParaRPr>
          </a:p>
          <a:p>
            <a:pPr marL="342900" lvl="0" indent="-342900" eaLnBrk="1" hangingPunct="1"/>
            <a:r>
              <a:rPr lang="en-US" altLang="zh-CN" sz="2400" i="1" dirty="0">
                <a:solidFill>
                  <a:srgbClr val="0000FF"/>
                </a:solidFill>
              </a:rPr>
              <a:t>depositor</a:t>
            </a:r>
            <a:r>
              <a:rPr lang="en-US" altLang="zh-CN" sz="2400" i="1" dirty="0">
                <a:solidFill>
                  <a:srgbClr val="000000"/>
                </a:solidFill>
              </a:rPr>
              <a:t> (customer-name, </a:t>
            </a:r>
            <a:r>
              <a:rPr lang="en-US" altLang="zh-CN" sz="2400" i="1" u="sng" dirty="0">
                <a:solidFill>
                  <a:srgbClr val="000000"/>
                </a:solidFill>
              </a:rPr>
              <a:t>account-number</a:t>
            </a:r>
            <a:r>
              <a:rPr lang="en-US" altLang="zh-CN" sz="2400" i="1" dirty="0">
                <a:solidFill>
                  <a:srgbClr val="000000"/>
                </a:solidFill>
              </a:rPr>
              <a:t>)</a:t>
            </a:r>
            <a:endParaRPr lang="en-US" altLang="zh-CN" sz="2400" i="1" dirty="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51755" y="133350"/>
            <a:ext cx="4064000" cy="521970"/>
          </a:xfrm>
          <a:prstGeom prst="rect">
            <a:avLst/>
          </a:prstGeom>
          <a:noFill/>
        </p:spPr>
        <p:txBody>
          <a:bodyPr wrap="square" rtlCol="0">
            <a:spAutoFit/>
          </a:bodyPr>
          <a:p>
            <a:r>
              <a:rPr lang="zh-CN" altLang="en-US" sz="2800" b="1"/>
              <a:t>绪论</a:t>
            </a:r>
            <a:endParaRPr lang="zh-CN" altLang="en-US" sz="2800" b="1"/>
          </a:p>
        </p:txBody>
      </p:sp>
      <p:sp>
        <p:nvSpPr>
          <p:cNvPr id="5" name="文本框 4"/>
          <p:cNvSpPr txBox="1"/>
          <p:nvPr/>
        </p:nvSpPr>
        <p:spPr>
          <a:xfrm>
            <a:off x="99695" y="655955"/>
            <a:ext cx="11991975" cy="6090920"/>
          </a:xfrm>
          <a:prstGeom prst="rect">
            <a:avLst/>
          </a:prstGeom>
          <a:noFill/>
        </p:spPr>
        <p:txBody>
          <a:bodyPr wrap="square" rtlCol="0">
            <a:noAutofit/>
          </a:bodyPr>
          <a:p>
            <a:r>
              <a:rPr lang="zh-CN" altLang="en-US"/>
              <a:t>数据库的四个基本概念</a:t>
            </a:r>
            <a:endParaRPr lang="zh-CN" altLang="en-US"/>
          </a:p>
          <a:p>
            <a:r>
              <a:rPr lang="zh-CN" altLang="en-US"/>
              <a:t>数据（</a:t>
            </a:r>
            <a:r>
              <a:rPr lang="en-US" altLang="zh-CN"/>
              <a:t>Data</a:t>
            </a:r>
            <a:r>
              <a:rPr lang="zh-CN" altLang="en-US"/>
              <a:t>）：数据库中存储的基本对象</a:t>
            </a:r>
            <a:endParaRPr lang="zh-CN" altLang="en-US"/>
          </a:p>
          <a:p>
            <a:pPr marL="285750" indent="-285750">
              <a:buFont typeface="Wingdings" panose="05000000000000000000" charset="0"/>
              <a:buChar char="l"/>
            </a:pPr>
            <a:r>
              <a:rPr lang="zh-CN" altLang="en-US"/>
              <a:t>种类：狭义：数字（早期计算机：科学计算）；广义：文字、图像、视频、声音（现代计算机：数据处理）</a:t>
            </a:r>
            <a:endParaRPr lang="zh-CN" altLang="en-US"/>
          </a:p>
          <a:p>
            <a:pPr marL="285750" indent="-285750">
              <a:buFont typeface="Wingdings" panose="05000000000000000000" charset="0"/>
              <a:buChar char="l"/>
            </a:pPr>
            <a:r>
              <a:rPr lang="zh-CN" altLang="en-US"/>
              <a:t>定义：描述事物的符号记录</a:t>
            </a:r>
            <a:endParaRPr lang="zh-CN" altLang="en-US"/>
          </a:p>
          <a:p>
            <a:pPr marL="285750" indent="-285750">
              <a:buFont typeface="Wingdings" panose="05000000000000000000" charset="0"/>
              <a:buChar char="l"/>
            </a:pPr>
            <a:r>
              <a:rPr lang="zh-CN" altLang="en-US"/>
              <a:t>特点：数据与其语义是不可分的</a:t>
            </a:r>
            <a:endParaRPr lang="zh-CN" altLang="en-US"/>
          </a:p>
          <a:p>
            <a:r>
              <a:rPr lang="zh-CN" altLang="en-US"/>
              <a:t>记录是计算机中表示和存储数据的一种格式，是有结构的数据。</a:t>
            </a:r>
            <a:endParaRPr lang="zh-CN" altLang="en-US"/>
          </a:p>
          <a:p>
            <a:endParaRPr lang="zh-CN" altLang="en-US"/>
          </a:p>
          <a:p>
            <a:r>
              <a:rPr lang="zh-CN" altLang="en-US"/>
              <a:t>数据库（</a:t>
            </a:r>
            <a:r>
              <a:rPr lang="en-US" altLang="zh-CN"/>
              <a:t>DB</a:t>
            </a:r>
            <a:r>
              <a:rPr lang="zh-CN" altLang="en-US"/>
              <a:t>）：是长期储存在计算机内、有组织的、可共享的大量数据的集合。</a:t>
            </a:r>
            <a:endParaRPr lang="zh-CN" altLang="en-US"/>
          </a:p>
          <a:p>
            <a:r>
              <a:rPr lang="zh-CN" altLang="en-US"/>
              <a:t>基本特征：数据按一定的数据模型组织、描述和储存；可为各种用户共享；冗余度较小；数据独立性较高；易扩展</a:t>
            </a:r>
            <a:endParaRPr lang="zh-CN" altLang="en-US"/>
          </a:p>
          <a:p>
            <a:endParaRPr lang="zh-CN" altLang="en-US"/>
          </a:p>
          <a:p>
            <a:r>
              <a:rPr lang="zh-CN" altLang="en-US"/>
              <a:t>数据库管理系统（</a:t>
            </a:r>
            <a:r>
              <a:rPr lang="en-US" altLang="zh-CN"/>
              <a:t>DBMS</a:t>
            </a:r>
            <a:r>
              <a:rPr lang="zh-CN" altLang="en-US"/>
              <a:t>）：位于用户与操作系统之间的一层数据管理软件。</a:t>
            </a:r>
            <a:endParaRPr lang="en-US" altLang="zh-CN"/>
          </a:p>
          <a:p>
            <a:r>
              <a:rPr lang="zh-CN" altLang="en-US"/>
              <a:t>用途：科学地组织和存储数据；高效地获取和维护数据</a:t>
            </a:r>
            <a:endParaRPr lang="zh-CN" altLang="en-US"/>
          </a:p>
          <a:p>
            <a:endParaRPr lang="zh-CN" altLang="en-US"/>
          </a:p>
          <a:p>
            <a:r>
              <a:rPr lang="zh-CN" altLang="en-US"/>
              <a:t>数据库系统（</a:t>
            </a:r>
            <a:r>
              <a:rPr lang="en-US" altLang="zh-CN"/>
              <a:t>DBS</a:t>
            </a:r>
            <a:r>
              <a:rPr lang="zh-CN" altLang="en-US"/>
              <a:t>）：</a:t>
            </a:r>
            <a:r>
              <a:rPr lang="en-US" altLang="zh-CN"/>
              <a:t> </a:t>
            </a:r>
            <a:r>
              <a:rPr lang="zh-CN" altLang="en-US"/>
              <a:t>在计算机系统中引入数据库后的系统构成</a:t>
            </a:r>
            <a:endParaRPr lang="zh-CN" altLang="en-US"/>
          </a:p>
          <a:p>
            <a:r>
              <a:rPr lang="en-US" altLang="zh-CN"/>
              <a:t>DBS</a:t>
            </a:r>
            <a:r>
              <a:rPr lang="zh-CN" altLang="en-US"/>
              <a:t>的构成：数据库、数据库管理系统（及其开发工具）、应用系统、数据库管理员</a:t>
            </a:r>
            <a:r>
              <a:rPr lang="en-US" altLang="zh-CN"/>
              <a:t> </a:t>
            </a:r>
            <a:endParaRPr lang="en-US" altLang="zh-CN"/>
          </a:p>
          <a:p>
            <a:endParaRPr lang="zh-CN" altLang="en-US"/>
          </a:p>
          <a:p>
            <a:r>
              <a:rPr lang="zh-CN" altLang="en-US"/>
              <a:t>数据库应用系统（</a:t>
            </a:r>
            <a:r>
              <a:rPr lang="en-US" altLang="zh-CN"/>
              <a:t>DBAS</a:t>
            </a:r>
            <a:r>
              <a:rPr lang="zh-CN" altLang="en-US"/>
              <a:t>）：是在</a:t>
            </a:r>
            <a:r>
              <a:rPr lang="en-US" altLang="zh-CN"/>
              <a:t>DBMS</a:t>
            </a:r>
            <a:r>
              <a:rPr lang="zh-CN" altLang="en-US"/>
              <a:t>支持下的一类计算机应用系统，是数据库系统和各种用户应用程序结合而成的。</a:t>
            </a:r>
            <a:endParaRPr lang="zh-CN" altLang="en-US"/>
          </a:p>
          <a:p>
            <a:endParaRPr lang="zh-CN" altLang="en-US"/>
          </a:p>
          <a:p>
            <a:r>
              <a:rPr lang="zh-CN" altLang="en-US"/>
              <a:t>数据库管理员</a:t>
            </a:r>
            <a:r>
              <a:rPr lang="en-US" altLang="zh-CN"/>
              <a:t>(DBA)</a:t>
            </a:r>
            <a:r>
              <a:rPr lang="zh-CN" altLang="en-US"/>
              <a:t>：</a:t>
            </a:r>
            <a:endParaRPr lang="en-US" altLang="zh-CN"/>
          </a:p>
          <a:p>
            <a:r>
              <a:rPr lang="en-US" altLang="zh-CN"/>
              <a:t>1</a:t>
            </a:r>
            <a:r>
              <a:rPr lang="zh-CN" altLang="en-US"/>
              <a:t>、决定数据库中的信息内容和结构</a:t>
            </a:r>
            <a:endParaRPr lang="zh-CN" altLang="en-US"/>
          </a:p>
          <a:p>
            <a:r>
              <a:rPr lang="en-US" altLang="zh-CN"/>
              <a:t>2</a:t>
            </a:r>
            <a:r>
              <a:rPr lang="zh-CN" altLang="en-US"/>
              <a:t>、决定数据库的存储结构和存取策略</a:t>
            </a:r>
            <a:endParaRPr lang="zh-CN" altLang="en-US"/>
          </a:p>
          <a:p>
            <a:r>
              <a:rPr lang="en-US" altLang="zh-CN"/>
              <a:t>3</a:t>
            </a:r>
            <a:r>
              <a:rPr lang="zh-CN" altLang="en-US"/>
              <a:t>、定义数据的安全性要求和完整性约束条件</a:t>
            </a:r>
            <a:endParaRPr lang="zh-CN" altLang="en-US"/>
          </a:p>
          <a:p>
            <a:r>
              <a:rPr lang="en-US" altLang="zh-CN"/>
              <a:t>4</a:t>
            </a:r>
            <a:r>
              <a:rPr lang="zh-CN" altLang="en-US"/>
              <a:t>、监控数据库的使用和运行</a:t>
            </a:r>
            <a:endParaRPr lang="zh-CN" altLang="en-US"/>
          </a:p>
          <a:p>
            <a:r>
              <a:rPr lang="en-US" altLang="zh-CN"/>
              <a:t>5</a:t>
            </a:r>
            <a:r>
              <a:rPr lang="zh-CN" altLang="en-US"/>
              <a:t>、数据库的改进和重组</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51755" y="133350"/>
            <a:ext cx="4064000" cy="521970"/>
          </a:xfrm>
          <a:prstGeom prst="rect">
            <a:avLst/>
          </a:prstGeom>
          <a:noFill/>
        </p:spPr>
        <p:txBody>
          <a:bodyPr wrap="square" rtlCol="0">
            <a:spAutoFit/>
          </a:bodyPr>
          <a:p>
            <a:r>
              <a:rPr lang="zh-CN" altLang="en-US" sz="2800" b="1"/>
              <a:t>绪论</a:t>
            </a:r>
            <a:endParaRPr lang="zh-CN" altLang="en-US" sz="2800" b="1"/>
          </a:p>
        </p:txBody>
      </p:sp>
      <p:sp>
        <p:nvSpPr>
          <p:cNvPr id="5" name="文本框 4"/>
          <p:cNvSpPr txBox="1"/>
          <p:nvPr/>
        </p:nvSpPr>
        <p:spPr>
          <a:xfrm>
            <a:off x="99695" y="655955"/>
            <a:ext cx="11991975" cy="6090920"/>
          </a:xfrm>
          <a:prstGeom prst="rect">
            <a:avLst/>
          </a:prstGeom>
          <a:noFill/>
        </p:spPr>
        <p:txBody>
          <a:bodyPr wrap="square" rtlCol="0">
            <a:noAutofit/>
          </a:bodyPr>
          <a:p>
            <a:r>
              <a:rPr lang="zh-CN" altLang="en-US"/>
              <a:t>数据管理技术的产生和发展</a:t>
            </a:r>
            <a:endParaRPr lang="zh-CN" altLang="en-US"/>
          </a:p>
          <a:p>
            <a:r>
              <a:rPr lang="zh-CN" altLang="en-US"/>
              <a:t>数据管理技术的发展动力：应用需求的推动、计算机硬件的发展、计算机软件的发展</a:t>
            </a:r>
            <a:endParaRPr lang="zh-CN" altLang="en-US"/>
          </a:p>
          <a:p>
            <a:endParaRPr lang="zh-CN" altLang="en-US"/>
          </a:p>
          <a:p>
            <a:r>
              <a:rPr lang="zh-CN" altLang="en-US"/>
              <a:t>人工管理阶段：数据不长期保存</a:t>
            </a:r>
            <a:endParaRPr lang="zh-CN" altLang="en-US"/>
          </a:p>
          <a:p>
            <a:endParaRPr lang="zh-CN" altLang="en-US"/>
          </a:p>
          <a:p>
            <a:r>
              <a:rPr lang="zh-CN" altLang="en-US"/>
              <a:t>文件系统阶段：数据可长期保存</a:t>
            </a:r>
            <a:endParaRPr lang="zh-CN" altLang="en-US"/>
          </a:p>
          <a:p>
            <a:endParaRPr lang="zh-CN" altLang="en-US"/>
          </a:p>
          <a:p>
            <a:pPr marL="285750" indent="-285750">
              <a:buFont typeface="Wingdings" panose="05000000000000000000" charset="0"/>
              <a:buChar char="l"/>
            </a:pPr>
            <a:r>
              <a:rPr lang="zh-CN" altLang="en-US"/>
              <a:t>数据库系统阶段</a:t>
            </a:r>
            <a:endParaRPr lang="zh-CN" altLang="en-US"/>
          </a:p>
          <a:p>
            <a:pPr indent="0">
              <a:buFont typeface="Wingdings" panose="05000000000000000000" charset="0"/>
              <a:buNone/>
            </a:pPr>
            <a:r>
              <a:rPr lang="zh-CN" altLang="en-US"/>
              <a:t>特点：</a:t>
            </a:r>
            <a:endParaRPr lang="zh-CN" altLang="en-US"/>
          </a:p>
          <a:p>
            <a:pPr marL="285750" indent="-285750">
              <a:buFont typeface="Wingdings" panose="05000000000000000000" charset="0"/>
              <a:buChar char="l"/>
            </a:pPr>
            <a:r>
              <a:rPr lang="zh-CN" altLang="en-US" b="1"/>
              <a:t>数据结构化</a:t>
            </a:r>
            <a:r>
              <a:rPr lang="zh-CN" altLang="en-US"/>
              <a:t>：不仅数据内部结构化，整体也是结构化的，数据之间具有联系。</a:t>
            </a:r>
            <a:endParaRPr lang="zh-CN" altLang="en-US"/>
          </a:p>
          <a:p>
            <a:pPr marL="742950" lvl="1" indent="-285750">
              <a:buFont typeface="Wingdings" panose="05000000000000000000" charset="0"/>
              <a:buChar char="l"/>
            </a:pPr>
            <a:r>
              <a:rPr lang="zh-CN" altLang="en-US"/>
              <a:t>类型：结构化</a:t>
            </a:r>
            <a:r>
              <a:rPr lang="en-US" altLang="zh-CN"/>
              <a:t> / </a:t>
            </a:r>
            <a:r>
              <a:rPr lang="zh-CN" altLang="en-US"/>
              <a:t>半结构化</a:t>
            </a:r>
            <a:r>
              <a:rPr lang="en-US" altLang="zh-CN"/>
              <a:t> / </a:t>
            </a:r>
            <a:r>
              <a:rPr lang="zh-CN" altLang="en-US"/>
              <a:t>非结构化数据</a:t>
            </a:r>
            <a:endParaRPr lang="zh-CN" altLang="en-US"/>
          </a:p>
          <a:p>
            <a:pPr marL="285750" indent="-285750">
              <a:buFont typeface="Wingdings" panose="05000000000000000000" charset="0"/>
              <a:buChar char="l"/>
            </a:pPr>
            <a:r>
              <a:rPr lang="zh-CN" altLang="en-US"/>
              <a:t>数据的共享性高，冗余度低，易扩充</a:t>
            </a:r>
            <a:endParaRPr lang="zh-CN" altLang="en-US"/>
          </a:p>
          <a:p>
            <a:pPr marL="285750" indent="-285750">
              <a:buFont typeface="Wingdings" panose="05000000000000000000" charset="0"/>
              <a:buChar char="l"/>
            </a:pPr>
            <a:r>
              <a:rPr lang="zh-CN" altLang="en-US"/>
              <a:t>数据独立性高</a:t>
            </a:r>
            <a:endParaRPr lang="zh-CN" altLang="en-US"/>
          </a:p>
          <a:p>
            <a:pPr marL="742950" lvl="1" indent="-285750" algn="l">
              <a:buClrTx/>
              <a:buSzTx/>
              <a:buFont typeface="Wingdings" panose="05000000000000000000" charset="0"/>
              <a:buChar char="l"/>
            </a:pPr>
            <a:r>
              <a:rPr lang="zh-CN" altLang="en-US" b="1">
                <a:sym typeface="+mn-ea"/>
              </a:rPr>
              <a:t>物理独立性</a:t>
            </a:r>
            <a:r>
              <a:rPr lang="zh-CN" altLang="en-US">
                <a:sym typeface="+mn-ea"/>
              </a:rPr>
              <a:t>：</a:t>
            </a:r>
            <a:r>
              <a:rPr lang="zh-CN" altLang="en-US"/>
              <a:t>指用户的应用程序与存储在磁盘上的数据库中数据是相互独立的。</a:t>
            </a:r>
            <a:endParaRPr lang="zh-CN" altLang="en-US"/>
          </a:p>
          <a:p>
            <a:pPr marL="742950" lvl="1" indent="-285750">
              <a:buFont typeface="Wingdings" panose="05000000000000000000" charset="0"/>
              <a:buChar char="l"/>
            </a:pPr>
            <a:r>
              <a:rPr lang="zh-CN" altLang="en-US" b="1"/>
              <a:t>逻辑独立性</a:t>
            </a:r>
            <a:r>
              <a:rPr lang="zh-CN" altLang="en-US"/>
              <a:t>：指用户的应用程序与数据库的</a:t>
            </a:r>
            <a:r>
              <a:rPr lang="zh-CN" altLang="en-US" b="1"/>
              <a:t>逻辑结构</a:t>
            </a:r>
            <a:r>
              <a:rPr lang="zh-CN" altLang="en-US"/>
              <a:t>是相互独立的。</a:t>
            </a:r>
            <a:endParaRPr lang="zh-CN" altLang="en-US"/>
          </a:p>
          <a:p>
            <a:pPr marL="285750" indent="-285750">
              <a:buFont typeface="Wingdings" panose="05000000000000000000" charset="0"/>
              <a:buChar char="l"/>
            </a:pPr>
            <a:r>
              <a:rPr lang="zh-CN" altLang="en-US"/>
              <a:t>数据由</a:t>
            </a:r>
            <a:r>
              <a:rPr lang="en-US" altLang="zh-CN"/>
              <a:t>DBMS</a:t>
            </a:r>
            <a:r>
              <a:rPr lang="zh-CN" altLang="en-US"/>
              <a:t>统一管理和控制</a:t>
            </a:r>
            <a:endParaRPr lang="zh-CN" altLang="en-US"/>
          </a:p>
          <a:p>
            <a:pPr marL="742950" lvl="1" indent="-285750" algn="l">
              <a:buClrTx/>
              <a:buSzTx/>
              <a:buFont typeface="Wingdings" panose="05000000000000000000" charset="0"/>
              <a:buChar char="l"/>
            </a:pPr>
            <a:r>
              <a:rPr lang="zh-CN" altLang="en-US"/>
              <a:t>数据定义功能；</a:t>
            </a:r>
            <a:r>
              <a:rPr lang="zh-CN" altLang="en-US">
                <a:sym typeface="+mn-ea"/>
              </a:rPr>
              <a:t>数据操纵功能；数据组织、存储和管理</a:t>
            </a:r>
            <a:endParaRPr lang="zh-CN" altLang="en-US"/>
          </a:p>
          <a:p>
            <a:endParaRPr lang="zh-CN" altLang="en-US"/>
          </a:p>
          <a:p>
            <a:endParaRPr lang="zh-CN" altLang="en-US"/>
          </a:p>
        </p:txBody>
      </p:sp>
      <p:pic>
        <p:nvPicPr>
          <p:cNvPr id="2" name="图片 1" descr="屏幕截图 2025-06-21 162205"/>
          <p:cNvPicPr>
            <a:picLocks noChangeAspect="1"/>
          </p:cNvPicPr>
          <p:nvPr/>
        </p:nvPicPr>
        <p:blipFill>
          <a:blip r:embed="rId1"/>
          <a:stretch>
            <a:fillRect/>
          </a:stretch>
        </p:blipFill>
        <p:spPr>
          <a:xfrm>
            <a:off x="8894445" y="1250950"/>
            <a:ext cx="9366885" cy="4900295"/>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51755" y="133350"/>
            <a:ext cx="4064000" cy="521970"/>
          </a:xfrm>
          <a:prstGeom prst="rect">
            <a:avLst/>
          </a:prstGeom>
          <a:noFill/>
        </p:spPr>
        <p:txBody>
          <a:bodyPr wrap="square" rtlCol="0">
            <a:spAutoFit/>
          </a:bodyPr>
          <a:p>
            <a:r>
              <a:rPr lang="zh-CN" altLang="en-US" sz="2800" b="1"/>
              <a:t>绪论</a:t>
            </a:r>
            <a:endParaRPr lang="zh-CN" altLang="en-US" sz="2800" b="1"/>
          </a:p>
        </p:txBody>
      </p:sp>
      <p:sp>
        <p:nvSpPr>
          <p:cNvPr id="5" name="文本框 4"/>
          <p:cNvSpPr txBox="1"/>
          <p:nvPr/>
        </p:nvSpPr>
        <p:spPr>
          <a:xfrm>
            <a:off x="81280" y="655955"/>
            <a:ext cx="12348210" cy="6090920"/>
          </a:xfrm>
          <a:prstGeom prst="rect">
            <a:avLst/>
          </a:prstGeom>
          <a:noFill/>
        </p:spPr>
        <p:txBody>
          <a:bodyPr wrap="square" rtlCol="0">
            <a:noAutofit/>
          </a:bodyPr>
          <a:p>
            <a:r>
              <a:rPr lang="zh-CN" altLang="en-US"/>
              <a:t>两大类数据模型</a:t>
            </a:r>
            <a:endParaRPr lang="zh-CN" altLang="en-US"/>
          </a:p>
          <a:p>
            <a:r>
              <a:rPr lang="zh-CN" altLang="en-US"/>
              <a:t>数据模型：是现实世界的抽象和模拟。</a:t>
            </a:r>
            <a:endParaRPr lang="zh-CN" altLang="en-US"/>
          </a:p>
          <a:p>
            <a:r>
              <a:rPr lang="zh-CN" altLang="en-US"/>
              <a:t>数据模型应满足三方面要求：能比较真实地模拟现实世界、容易为人所理解、便于在计算机上实现</a:t>
            </a:r>
            <a:endParaRPr lang="zh-CN" altLang="en-US"/>
          </a:p>
          <a:p>
            <a:r>
              <a:rPr lang="zh-CN" altLang="en-US"/>
              <a:t>数据模型分为：</a:t>
            </a:r>
            <a:r>
              <a:rPr lang="zh-CN" altLang="en-US" b="1"/>
              <a:t>概念模型、逻辑模型和物理模型</a:t>
            </a:r>
            <a:endParaRPr lang="zh-CN" altLang="en-US" b="1"/>
          </a:p>
          <a:p>
            <a:pPr marL="285750" indent="-285750">
              <a:buFont typeface="Wingdings" panose="05000000000000000000" charset="0"/>
              <a:buChar char="l"/>
            </a:pPr>
            <a:r>
              <a:rPr lang="zh-CN" altLang="en-US"/>
              <a:t>概念模型：也称信息模型，</a:t>
            </a:r>
            <a:r>
              <a:rPr lang="zh-CN" altLang="en-US" b="1"/>
              <a:t>按用户的观点</a:t>
            </a:r>
            <a:r>
              <a:rPr lang="zh-CN" altLang="en-US"/>
              <a:t>来对数据和信息建模，用于数据库设计。</a:t>
            </a:r>
            <a:r>
              <a:rPr lang="en-US" altLang="zh-CN"/>
              <a:t> </a:t>
            </a:r>
            <a:endParaRPr lang="en-US" altLang="zh-CN"/>
          </a:p>
          <a:p>
            <a:pPr marL="285750" indent="-285750">
              <a:buFont typeface="Wingdings" panose="05000000000000000000" charset="0"/>
              <a:buChar char="l"/>
            </a:pPr>
            <a:r>
              <a:rPr lang="zh-CN" altLang="en-US"/>
              <a:t>逻辑模型和物理模型：</a:t>
            </a:r>
            <a:r>
              <a:rPr lang="zh-CN" altLang="en-US" b="1"/>
              <a:t>按计算机系统的观点</a:t>
            </a:r>
            <a:r>
              <a:rPr lang="zh-CN" altLang="en-US"/>
              <a:t>对数据建模，用于</a:t>
            </a:r>
            <a:r>
              <a:rPr lang="en-US" altLang="zh-CN"/>
              <a:t>DBMS</a:t>
            </a:r>
            <a:r>
              <a:rPr lang="zh-CN" altLang="en-US"/>
              <a:t>的实现。</a:t>
            </a:r>
            <a:endParaRPr lang="zh-CN" altLang="en-US"/>
          </a:p>
          <a:p>
            <a:pPr marL="742950" lvl="1" indent="-285750">
              <a:buFont typeface="Wingdings" panose="05000000000000000000" charset="0"/>
              <a:buChar char="Ø"/>
            </a:pPr>
            <a:r>
              <a:rPr lang="zh-CN" altLang="en-US"/>
              <a:t>逻辑模型主要包括</a:t>
            </a:r>
            <a:r>
              <a:rPr lang="zh-CN" altLang="en-US" b="1"/>
              <a:t>网状模型、层次模型、关系模型、面向对象模型、对象关系模型</a:t>
            </a:r>
            <a:r>
              <a:rPr lang="zh-CN" altLang="en-US"/>
              <a:t>等。</a:t>
            </a:r>
            <a:endParaRPr lang="zh-CN" altLang="en-US"/>
          </a:p>
          <a:p>
            <a:pPr marL="742950" lvl="1" indent="-285750">
              <a:buFont typeface="Wingdings" panose="05000000000000000000" charset="0"/>
              <a:buChar char="Ø"/>
            </a:pPr>
            <a:r>
              <a:rPr lang="zh-CN" altLang="en-US"/>
              <a:t>物理模型是对数据最底层的抽象，描述数据在系统内部的表示方式和存取方法，在磁盘上的存储方式和存取方法。</a:t>
            </a:r>
            <a:endParaRPr lang="zh-CN" altLang="en-US"/>
          </a:p>
          <a:p>
            <a:endParaRPr lang="zh-CN" altLang="en-US"/>
          </a:p>
          <a:p>
            <a:r>
              <a:rPr lang="zh-CN" altLang="en-US"/>
              <a:t>概念模型中的一些基本概念：</a:t>
            </a:r>
            <a:endParaRPr lang="zh-CN" altLang="en-US"/>
          </a:p>
          <a:p>
            <a:r>
              <a:rPr lang="zh-CN" altLang="en-US"/>
              <a:t>实体、属性、码、域、实体型、实体集、联系</a:t>
            </a:r>
            <a:endParaRPr lang="zh-CN" altLang="en-US"/>
          </a:p>
          <a:p>
            <a:r>
              <a:rPr lang="zh-CN" altLang="en-US"/>
              <a:t>两个实体型之间的联系：一对一联系、一对多联系、多对多联系</a:t>
            </a:r>
            <a:endParaRPr lang="zh-CN" altLang="en-US"/>
          </a:p>
          <a:p>
            <a:r>
              <a:rPr lang="zh-CN" altLang="en-US"/>
              <a:t>两个以上实体型之间的联系：一对一联系、一对多联系、多对多联系</a:t>
            </a:r>
            <a:endParaRPr lang="zh-CN" altLang="en-US"/>
          </a:p>
          <a:p>
            <a:r>
              <a:rPr lang="zh-CN" altLang="en-US"/>
              <a:t>同一实体集内的各实体之间的关系：一对多联系</a:t>
            </a:r>
            <a:endParaRPr lang="zh-CN" altLang="en-US"/>
          </a:p>
          <a:p>
            <a:endParaRPr lang="zh-CN" altLang="en-US"/>
          </a:p>
          <a:p>
            <a:r>
              <a:rPr lang="zh-CN" altLang="en-US"/>
              <a:t>使用</a:t>
            </a:r>
            <a:r>
              <a:rPr lang="en-US" altLang="zh-CN"/>
              <a:t>E-R</a:t>
            </a:r>
            <a:r>
              <a:rPr lang="zh-CN" altLang="en-US"/>
              <a:t>图表示实体之间的关系：</a:t>
            </a:r>
            <a:endParaRPr lang="zh-CN" altLang="en-US"/>
          </a:p>
          <a:p>
            <a:r>
              <a:rPr lang="zh-CN" altLang="en-US"/>
              <a:t>实体型：用矩形表示，矩形框内写明实体名。</a:t>
            </a:r>
            <a:endParaRPr lang="zh-CN" altLang="en-US"/>
          </a:p>
          <a:p>
            <a:r>
              <a:rPr lang="zh-CN" altLang="en-US"/>
              <a:t>属性：用椭圆形表示，并用无向边将其与相应的实体连接起来。</a:t>
            </a:r>
            <a:endParaRPr lang="en-US" altLang="zh-CN"/>
          </a:p>
          <a:p>
            <a:r>
              <a:rPr lang="zh-CN" altLang="en-US"/>
              <a:t>联系：用菱形表示，菱形框内写明联系名，并用无向边分别与有关实体连接起来，同时在无向边旁标上联系的类型</a:t>
            </a:r>
            <a:r>
              <a:rPr lang="en-US" altLang="zh-CN"/>
              <a:t>	</a:t>
            </a:r>
            <a:endParaRPr lang="en-US" altLang="zh-CN"/>
          </a:p>
          <a:p>
            <a:pPr indent="457200"/>
            <a:r>
              <a:rPr lang="en-US" altLang="zh-CN"/>
              <a:t>    </a:t>
            </a:r>
            <a:r>
              <a:rPr lang="zh-CN" altLang="en-US"/>
              <a:t>联系本身也是一种实体型，也可以有属性。如果一个联系具有属性，则这些属性也要用无向边与该联系连接起来</a:t>
            </a:r>
            <a:r>
              <a:rPr lang="en-US" altLang="zh-CN"/>
              <a:t> </a:t>
            </a:r>
            <a:endParaRPr lang="en-US" altLang="zh-CN"/>
          </a:p>
          <a:p>
            <a:endParaRPr lang="en-US" altLang="zh-CN"/>
          </a:p>
          <a:p>
            <a:endParaRPr lang="en-US" altLang="zh-CN"/>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6" name="图片 5" descr="屏幕截图 2025-06-21 164817"/>
          <p:cNvPicPr>
            <a:picLocks noChangeAspect="1"/>
          </p:cNvPicPr>
          <p:nvPr/>
        </p:nvPicPr>
        <p:blipFill>
          <a:blip r:embed="rId1"/>
          <a:stretch>
            <a:fillRect/>
          </a:stretch>
        </p:blipFill>
        <p:spPr>
          <a:xfrm>
            <a:off x="12192000" y="1862455"/>
            <a:ext cx="4533900" cy="2499360"/>
          </a:xfrm>
          <a:prstGeom prst="rect">
            <a:avLst/>
          </a:prstGeom>
        </p:spPr>
      </p:pic>
      <p:pic>
        <p:nvPicPr>
          <p:cNvPr id="8" name="图片 7" descr="屏幕截图 2025-06-21 163923"/>
          <p:cNvPicPr>
            <a:picLocks noChangeAspect="1"/>
          </p:cNvPicPr>
          <p:nvPr/>
        </p:nvPicPr>
        <p:blipFill>
          <a:blip r:embed="rId2"/>
          <a:stretch>
            <a:fillRect/>
          </a:stretch>
        </p:blipFill>
        <p:spPr>
          <a:xfrm>
            <a:off x="7582535" y="-1325880"/>
            <a:ext cx="4061460" cy="2301240"/>
          </a:xfrm>
          <a:prstGeom prst="rect">
            <a:avLst/>
          </a:prstGeom>
        </p:spPr>
      </p:pic>
      <p:graphicFrame>
        <p:nvGraphicFramePr>
          <p:cNvPr id="64516" name="对象 44035"/>
          <p:cNvGraphicFramePr>
            <a:graphicFrameLocks noChangeAspect="1"/>
          </p:cNvGraphicFramePr>
          <p:nvPr/>
        </p:nvGraphicFramePr>
        <p:xfrm>
          <a:off x="7662228" y="7289483"/>
          <a:ext cx="4800600" cy="4657725"/>
        </p:xfrm>
        <a:graphic>
          <a:graphicData uri="http://schemas.openxmlformats.org/presentationml/2006/ole">
            <mc:AlternateContent xmlns:mc="http://schemas.openxmlformats.org/markup-compatibility/2006">
              <mc:Choice xmlns:v="urn:schemas-microsoft-com:vml" Requires="v">
                <p:oleObj spid="_x0000_s3076" name="" r:id="rId3" imgW="6728460" imgH="5824855" progId="Visio.Drawing.6">
                  <p:embed/>
                </p:oleObj>
              </mc:Choice>
              <mc:Fallback>
                <p:oleObj name="" r:id="rId3" imgW="6728460" imgH="5824855" progId="Visio.Drawing.6">
                  <p:embed/>
                  <p:pic>
                    <p:nvPicPr>
                      <p:cNvPr id="0" name="图片 3075"/>
                      <p:cNvPicPr/>
                      <p:nvPr/>
                    </p:nvPicPr>
                    <p:blipFill>
                      <a:blip r:embed="rId4"/>
                      <a:stretch>
                        <a:fillRect/>
                      </a:stretch>
                    </p:blipFill>
                    <p:spPr>
                      <a:xfrm>
                        <a:off x="7662228" y="7289483"/>
                        <a:ext cx="4800600" cy="4657725"/>
                      </a:xfrm>
                      <a:prstGeom prst="rect">
                        <a:avLst/>
                      </a:prstGeom>
                      <a:noFill/>
                      <a:ln w="38100">
                        <a:noFill/>
                        <a:miter/>
                      </a:ln>
                    </p:spPr>
                  </p:pic>
                </p:oleObj>
              </mc:Fallback>
            </mc:AlternateContent>
          </a:graphicData>
        </a:graphic>
      </p:graphicFrame>
      <p:pic>
        <p:nvPicPr>
          <p:cNvPr id="9" name="图片 8" descr="屏幕截图 2025-06-21 170249"/>
          <p:cNvPicPr>
            <a:picLocks noChangeAspect="1"/>
          </p:cNvPicPr>
          <p:nvPr/>
        </p:nvPicPr>
        <p:blipFill>
          <a:blip r:embed="rId5"/>
          <a:stretch>
            <a:fillRect/>
          </a:stretch>
        </p:blipFill>
        <p:spPr>
          <a:xfrm>
            <a:off x="469265" y="7289800"/>
            <a:ext cx="7193280" cy="2715895"/>
          </a:xfrm>
          <a:prstGeom prst="rect">
            <a:avLst/>
          </a:prstGeom>
        </p:spPr>
      </p:pic>
      <p:pic>
        <p:nvPicPr>
          <p:cNvPr id="61443" name="图片 40962" descr="实例2"/>
          <p:cNvPicPr>
            <a:picLocks noChangeAspect="1"/>
          </p:cNvPicPr>
          <p:nvPr/>
        </p:nvPicPr>
        <p:blipFill>
          <a:blip r:embed="rId6"/>
          <a:stretch>
            <a:fillRect/>
          </a:stretch>
        </p:blipFill>
        <p:spPr>
          <a:xfrm>
            <a:off x="12192000" y="4361815"/>
            <a:ext cx="4561205" cy="2902585"/>
          </a:xfrm>
          <a:prstGeom prst="rect">
            <a:avLst/>
          </a:prstGeom>
          <a:noFill/>
          <a:ln w="9525">
            <a:noFill/>
          </a:ln>
        </p:spPr>
      </p:pic>
    </p:spTree>
    <p:custDataLst>
      <p:tags r:id="rId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51755" y="133350"/>
            <a:ext cx="4064000" cy="521970"/>
          </a:xfrm>
          <a:prstGeom prst="rect">
            <a:avLst/>
          </a:prstGeom>
          <a:noFill/>
        </p:spPr>
        <p:txBody>
          <a:bodyPr wrap="square" rtlCol="0">
            <a:spAutoFit/>
          </a:bodyPr>
          <a:p>
            <a:r>
              <a:rPr lang="zh-CN" altLang="en-US" sz="2800" b="1"/>
              <a:t>绪论</a:t>
            </a:r>
            <a:endParaRPr lang="zh-CN" altLang="en-US" sz="2800" b="1"/>
          </a:p>
        </p:txBody>
      </p:sp>
      <p:sp>
        <p:nvSpPr>
          <p:cNvPr id="5" name="文本框 4"/>
          <p:cNvSpPr txBox="1"/>
          <p:nvPr/>
        </p:nvSpPr>
        <p:spPr>
          <a:xfrm>
            <a:off x="81280" y="655955"/>
            <a:ext cx="12348210" cy="6090920"/>
          </a:xfrm>
          <a:prstGeom prst="rect">
            <a:avLst/>
          </a:prstGeom>
          <a:noFill/>
        </p:spPr>
        <p:txBody>
          <a:bodyPr wrap="square" rtlCol="0">
            <a:noAutofit/>
          </a:bodyPr>
          <a:p>
            <a:r>
              <a:rPr lang="zh-CN" altLang="en-US"/>
              <a:t>数据模型的组成要素：</a:t>
            </a:r>
            <a:endParaRPr lang="zh-CN" altLang="en-US"/>
          </a:p>
          <a:p>
            <a:r>
              <a:rPr lang="zh-CN" altLang="en-US" b="1"/>
              <a:t>数据结构（静态特性）；数据操作（动态特性）；完整性约束条件</a:t>
            </a:r>
            <a:endParaRPr lang="zh-CN" altLang="en-US" b="1"/>
          </a:p>
          <a:p>
            <a:endParaRPr lang="zh-CN" altLang="en-US" b="1"/>
          </a:p>
          <a:p>
            <a:r>
              <a:rPr lang="zh-CN" altLang="en-US"/>
              <a:t>层次模型：层次模型用树形结构来表示各类实体以及实体间的联系</a:t>
            </a:r>
            <a:endParaRPr lang="zh-CN" altLang="en-US"/>
          </a:p>
          <a:p>
            <a:r>
              <a:rPr lang="zh-CN" altLang="en-US"/>
              <a:t>满足两个基本条件：</a:t>
            </a:r>
            <a:endParaRPr lang="zh-CN" altLang="en-US"/>
          </a:p>
          <a:p>
            <a:r>
              <a:rPr lang="en-US" altLang="zh-CN" b="1"/>
              <a:t>1.</a:t>
            </a:r>
            <a:r>
              <a:rPr lang="zh-CN" altLang="en-US" b="1"/>
              <a:t>有且只有一个结点没有双亲结点，这个结点称为根结点</a:t>
            </a:r>
            <a:endParaRPr lang="zh-CN" altLang="en-US" b="1"/>
          </a:p>
          <a:p>
            <a:r>
              <a:rPr lang="en-US" altLang="zh-CN" b="1"/>
              <a:t>2.</a:t>
            </a:r>
            <a:r>
              <a:rPr lang="zh-CN" altLang="en-US" b="1"/>
              <a:t>根以外的其它结点有且只有一个双亲结点</a:t>
            </a:r>
            <a:endParaRPr lang="zh-CN" altLang="en-US" b="1"/>
          </a:p>
          <a:p>
            <a:endParaRPr lang="zh-CN" altLang="en-US"/>
          </a:p>
          <a:p>
            <a:r>
              <a:rPr lang="zh-CN" altLang="en-US"/>
              <a:t>多对多联系在层次模型中的表示：只能间接表示，将多对多的联系分解成一对多的联系</a:t>
            </a:r>
            <a:endParaRPr lang="zh-CN" altLang="en-US"/>
          </a:p>
          <a:p>
            <a:r>
              <a:rPr lang="zh-CN" altLang="en-US"/>
              <a:t>具体方法：</a:t>
            </a:r>
            <a:r>
              <a:rPr lang="zh-CN" altLang="en-US" b="1"/>
              <a:t>冗余结点法、虚拟结点法</a:t>
            </a:r>
            <a:endParaRPr lang="zh-CN" altLang="en-US" b="1"/>
          </a:p>
          <a:p>
            <a:endParaRPr lang="zh-CN" altLang="en-US" b="1"/>
          </a:p>
          <a:p>
            <a:r>
              <a:rPr lang="zh-CN" altLang="en-US"/>
              <a:t>层次模型的完整性约束条件</a:t>
            </a:r>
            <a:r>
              <a:rPr lang="en-US" altLang="zh-CN"/>
              <a:t> </a:t>
            </a:r>
            <a:r>
              <a:rPr lang="zh-CN" altLang="en-US"/>
              <a:t>：</a:t>
            </a:r>
            <a:endParaRPr lang="en-US" altLang="zh-CN"/>
          </a:p>
          <a:p>
            <a:r>
              <a:rPr lang="zh-CN" altLang="en-US" b="1"/>
              <a:t>无相应的双亲结点值就不能插入子女结点值</a:t>
            </a:r>
            <a:endParaRPr lang="zh-CN" altLang="en-US" b="1"/>
          </a:p>
          <a:p>
            <a:r>
              <a:rPr lang="zh-CN" altLang="en-US" b="1"/>
              <a:t>如果删除双亲结点值，则相应的子女结点值也被同时删除</a:t>
            </a:r>
            <a:endParaRPr lang="zh-CN" altLang="en-US" b="1"/>
          </a:p>
          <a:p>
            <a:endParaRPr lang="zh-CN" altLang="en-US"/>
          </a:p>
          <a:p>
            <a:r>
              <a:rPr lang="zh-CN" altLang="en-US"/>
              <a:t>层次数据模型的存储结构：</a:t>
            </a:r>
            <a:endParaRPr lang="zh-CN" altLang="en-US"/>
          </a:p>
          <a:p>
            <a:r>
              <a:rPr lang="zh-CN" altLang="en-US" b="1"/>
              <a:t>邻接法</a:t>
            </a:r>
            <a:r>
              <a:rPr lang="zh-CN" altLang="en-US"/>
              <a:t>：按照层次树前序遍历的顺序把所有记录值依次邻接存放，即通过物理空间的位置相邻来实现层次顺序</a:t>
            </a:r>
            <a:endParaRPr lang="zh-CN" altLang="en-US"/>
          </a:p>
          <a:p>
            <a:r>
              <a:rPr lang="zh-CN" altLang="en-US"/>
              <a:t>链接法：用指引来反映数据之间的层次联系</a:t>
            </a:r>
            <a:endParaRPr lang="zh-CN" altLang="en-US"/>
          </a:p>
          <a:p>
            <a:pPr marL="285750" indent="-285750">
              <a:buFont typeface="Wingdings" panose="05000000000000000000" charset="0"/>
              <a:buChar char="l"/>
            </a:pPr>
            <a:r>
              <a:rPr lang="zh-CN" altLang="en-US" b="1"/>
              <a:t>子女－兄弟链接法</a:t>
            </a:r>
            <a:r>
              <a:rPr lang="zh-CN" altLang="en-US"/>
              <a:t>：每个记录设两类指针，分别指向最左边的子女（每个记录型对应一个）和最近的兄弟</a:t>
            </a:r>
            <a:endParaRPr lang="zh-CN" altLang="en-US"/>
          </a:p>
          <a:p>
            <a:pPr marL="285750" indent="-285750">
              <a:buFont typeface="Wingdings" panose="05000000000000000000" charset="0"/>
              <a:buChar char="l"/>
            </a:pPr>
            <a:r>
              <a:rPr lang="zh-CN" altLang="en-US" b="1"/>
              <a:t>层次序列链接法</a:t>
            </a:r>
            <a:r>
              <a:rPr lang="zh-CN" altLang="en-US"/>
              <a:t>：按树的前序穿越顺序链接各记录值</a:t>
            </a:r>
            <a:endParaRPr lang="zh-CN" altLang="en-US"/>
          </a:p>
          <a:p>
            <a:endParaRPr lang="zh-CN" altLang="en-US"/>
          </a:p>
          <a:p>
            <a:r>
              <a:rPr lang="zh-CN" altLang="en-US"/>
              <a:t>优点：</a:t>
            </a:r>
            <a:endParaRPr lang="zh-CN" altLang="en-US"/>
          </a:p>
          <a:p>
            <a:r>
              <a:rPr lang="zh-CN" altLang="en-US"/>
              <a:t>层次模型的数据结构比较简单清晰</a:t>
            </a:r>
            <a:r>
              <a:rPr lang="en-US" altLang="zh-CN"/>
              <a:t> </a:t>
            </a:r>
            <a:endParaRPr lang="en-US" altLang="zh-CN"/>
          </a:p>
          <a:p>
            <a:r>
              <a:rPr lang="zh-CN" altLang="en-US" b="1"/>
              <a:t>查询效率高</a:t>
            </a:r>
            <a:r>
              <a:rPr lang="zh-CN" altLang="en-US"/>
              <a:t>，性能优于关系模型，不低于网状模型</a:t>
            </a:r>
            <a:endParaRPr lang="zh-CN" altLang="en-US"/>
          </a:p>
          <a:p>
            <a:r>
              <a:rPr lang="zh-CN" altLang="en-US"/>
              <a:t>层次数据模型提供了良好的完整性支持</a:t>
            </a:r>
            <a:endParaRPr lang="zh-CN" altLang="en-US"/>
          </a:p>
          <a:p>
            <a:endParaRPr lang="zh-CN" altLang="en-US"/>
          </a:p>
          <a:p>
            <a:r>
              <a:rPr lang="zh-CN" altLang="en-US"/>
              <a:t>缺点：</a:t>
            </a:r>
            <a:endParaRPr lang="zh-CN" altLang="en-US"/>
          </a:p>
          <a:p>
            <a:r>
              <a:rPr lang="zh-CN" altLang="en-US"/>
              <a:t>多对多联系表示不自然</a:t>
            </a:r>
            <a:endParaRPr lang="zh-CN" altLang="en-US"/>
          </a:p>
          <a:p>
            <a:r>
              <a:rPr lang="zh-CN" altLang="en-US"/>
              <a:t>对插入和删除操作的限制多，应用程序的编写比较复杂</a:t>
            </a:r>
            <a:r>
              <a:rPr lang="en-US" altLang="zh-CN"/>
              <a:t> </a:t>
            </a:r>
            <a:endParaRPr lang="en-US" altLang="zh-CN"/>
          </a:p>
          <a:p>
            <a:r>
              <a:rPr lang="zh-CN" altLang="en-US"/>
              <a:t>查询子女结点必须通过双亲结点</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89092" name="图片 57347" descr="a120"/>
          <p:cNvPicPr>
            <a:picLocks noChangeAspect="1"/>
          </p:cNvPicPr>
          <p:nvPr/>
        </p:nvPicPr>
        <p:blipFill>
          <a:blip r:embed="rId1"/>
          <a:stretch>
            <a:fillRect/>
          </a:stretch>
        </p:blipFill>
        <p:spPr>
          <a:xfrm>
            <a:off x="12192000" y="5180965"/>
            <a:ext cx="4532630" cy="2947035"/>
          </a:xfrm>
          <a:prstGeom prst="rect">
            <a:avLst/>
          </a:prstGeom>
          <a:noFill/>
          <a:ln w="9525">
            <a:noFill/>
          </a:ln>
        </p:spPr>
      </p:pic>
      <p:pic>
        <p:nvPicPr>
          <p:cNvPr id="2" name="图片 1" descr="屏幕截图 2025-06-21 171052"/>
          <p:cNvPicPr>
            <a:picLocks noChangeAspect="1"/>
          </p:cNvPicPr>
          <p:nvPr/>
        </p:nvPicPr>
        <p:blipFill>
          <a:blip r:embed="rId2"/>
          <a:stretch>
            <a:fillRect/>
          </a:stretch>
        </p:blipFill>
        <p:spPr>
          <a:xfrm>
            <a:off x="12161520" y="0"/>
            <a:ext cx="4625340" cy="2781300"/>
          </a:xfrm>
          <a:prstGeom prst="rect">
            <a:avLst/>
          </a:prstGeom>
        </p:spPr>
      </p:pic>
      <p:pic>
        <p:nvPicPr>
          <p:cNvPr id="7" name="图片 6" descr="屏幕截图 2025-06-21 171117"/>
          <p:cNvPicPr>
            <a:picLocks noChangeAspect="1"/>
          </p:cNvPicPr>
          <p:nvPr/>
        </p:nvPicPr>
        <p:blipFill>
          <a:blip r:embed="rId3"/>
          <a:stretch>
            <a:fillRect/>
          </a:stretch>
        </p:blipFill>
        <p:spPr>
          <a:xfrm>
            <a:off x="12192000" y="2862580"/>
            <a:ext cx="4320540" cy="2247900"/>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51755" y="133350"/>
            <a:ext cx="4064000" cy="521970"/>
          </a:xfrm>
          <a:prstGeom prst="rect">
            <a:avLst/>
          </a:prstGeom>
          <a:noFill/>
        </p:spPr>
        <p:txBody>
          <a:bodyPr wrap="square" rtlCol="0">
            <a:spAutoFit/>
          </a:bodyPr>
          <a:p>
            <a:r>
              <a:rPr lang="zh-CN" altLang="en-US" sz="2800" b="1"/>
              <a:t>绪论</a:t>
            </a:r>
            <a:endParaRPr lang="zh-CN" altLang="en-US" sz="2800" b="1"/>
          </a:p>
        </p:txBody>
      </p:sp>
      <p:sp>
        <p:nvSpPr>
          <p:cNvPr id="5" name="文本框 4"/>
          <p:cNvSpPr txBox="1"/>
          <p:nvPr/>
        </p:nvSpPr>
        <p:spPr>
          <a:xfrm>
            <a:off x="81280" y="655955"/>
            <a:ext cx="12348210" cy="6090920"/>
          </a:xfrm>
          <a:prstGeom prst="rect">
            <a:avLst/>
          </a:prstGeom>
          <a:noFill/>
        </p:spPr>
        <p:txBody>
          <a:bodyPr wrap="square" rtlCol="0">
            <a:noAutofit/>
          </a:bodyPr>
          <a:p>
            <a:r>
              <a:rPr lang="zh-CN" altLang="en-US"/>
              <a:t>网状模型：</a:t>
            </a:r>
            <a:endParaRPr lang="zh-CN" altLang="en-US"/>
          </a:p>
          <a:p>
            <a:r>
              <a:rPr lang="zh-CN" altLang="en-US"/>
              <a:t>满足两个基本条件：</a:t>
            </a:r>
            <a:endParaRPr lang="zh-CN" altLang="en-US"/>
          </a:p>
          <a:p>
            <a:r>
              <a:rPr lang="en-US" altLang="zh-CN" b="1"/>
              <a:t>1. </a:t>
            </a:r>
            <a:r>
              <a:rPr lang="zh-CN" altLang="en-US" b="1"/>
              <a:t>允许一个以上的结点无双亲；</a:t>
            </a:r>
            <a:endParaRPr lang="zh-CN" altLang="en-US" b="1"/>
          </a:p>
          <a:p>
            <a:r>
              <a:rPr lang="en-US" altLang="zh-CN" b="1"/>
              <a:t>2. </a:t>
            </a:r>
            <a:r>
              <a:rPr lang="zh-CN" altLang="en-US" b="1"/>
              <a:t>一个结点可以有多于一个的双亲。</a:t>
            </a:r>
            <a:r>
              <a:rPr lang="zh-CN" altLang="en-US"/>
              <a:t>（允许两个结点之间有多种联系（复合联系））</a:t>
            </a:r>
            <a:endParaRPr lang="zh-CN" altLang="en-US"/>
          </a:p>
          <a:p>
            <a:endParaRPr lang="zh-CN" altLang="en-US"/>
          </a:p>
          <a:p>
            <a:r>
              <a:rPr lang="zh-CN" altLang="en-US"/>
              <a:t>多对多联系在网状模型中的表示：</a:t>
            </a:r>
            <a:r>
              <a:rPr lang="zh-CN" altLang="en-US">
                <a:sym typeface="+mn-ea"/>
              </a:rPr>
              <a:t>只能间接表示，将多对多的联系直接分解成一对多的联系</a:t>
            </a:r>
            <a:endParaRPr lang="zh-CN" altLang="en-US"/>
          </a:p>
          <a:p>
            <a:endParaRPr lang="zh-CN" altLang="en-US"/>
          </a:p>
          <a:p>
            <a:r>
              <a:rPr lang="zh-CN" altLang="en-US"/>
              <a:t>网状模型的完整性约束条件</a:t>
            </a:r>
            <a:endParaRPr lang="zh-CN" altLang="en-US"/>
          </a:p>
          <a:p>
            <a:r>
              <a:rPr lang="zh-CN" altLang="en-US"/>
              <a:t>码：唯一标识记录的数据项的集合</a:t>
            </a:r>
            <a:r>
              <a:rPr lang="en-US" altLang="zh-CN"/>
              <a:t> </a:t>
            </a:r>
            <a:endParaRPr lang="en-US" altLang="zh-CN"/>
          </a:p>
          <a:p>
            <a:r>
              <a:rPr lang="zh-CN" altLang="en-US"/>
              <a:t>支持双亲记录和子女记录之间某些约束条件（有些子女记录要求双亲记录存在才能插入，双亲记录删除时也连同删除。）</a:t>
            </a:r>
            <a:endParaRPr lang="zh-CN" altLang="en-US"/>
          </a:p>
          <a:p>
            <a:endParaRPr lang="zh-CN" altLang="en-US"/>
          </a:p>
          <a:p>
            <a:r>
              <a:rPr lang="zh-CN" altLang="en-US">
                <a:sym typeface="+mn-ea"/>
              </a:rPr>
              <a:t>网状模型的</a:t>
            </a:r>
            <a:r>
              <a:rPr lang="zh-CN" altLang="en-US"/>
              <a:t>存储结构：</a:t>
            </a:r>
            <a:r>
              <a:rPr lang="zh-CN" altLang="en-US" b="1"/>
              <a:t>单向链接、双向链接、环状链接、向首链接</a:t>
            </a:r>
            <a:endParaRPr lang="zh-CN" altLang="en-US" b="1"/>
          </a:p>
          <a:p>
            <a:endParaRPr lang="zh-CN" altLang="en-US"/>
          </a:p>
          <a:p>
            <a:r>
              <a:rPr lang="zh-CN" altLang="en-US"/>
              <a:t>优点：</a:t>
            </a:r>
            <a:endParaRPr lang="zh-CN" altLang="en-US"/>
          </a:p>
          <a:p>
            <a:r>
              <a:rPr lang="zh-CN" altLang="en-US"/>
              <a:t>能更为直接地描述现实世界，如一个结点可以有多个双亲</a:t>
            </a:r>
            <a:endParaRPr lang="zh-CN" altLang="en-US"/>
          </a:p>
          <a:p>
            <a:r>
              <a:rPr lang="zh-CN" altLang="en-US"/>
              <a:t>具有良好的性能，存取效率较高</a:t>
            </a:r>
            <a:endParaRPr lang="zh-CN" altLang="en-US"/>
          </a:p>
          <a:p>
            <a:r>
              <a:rPr lang="zh-CN" altLang="en-US"/>
              <a:t>缺点：</a:t>
            </a:r>
            <a:endParaRPr lang="zh-CN" altLang="en-US"/>
          </a:p>
          <a:p>
            <a:r>
              <a:rPr lang="zh-CN" altLang="en-US"/>
              <a:t>结构比较复杂，而且随着应用环境的扩大，数据库的结构就变得越来越复杂，不利于最终用户掌握</a:t>
            </a:r>
            <a:endParaRPr lang="zh-CN" altLang="en-US"/>
          </a:p>
          <a:p>
            <a:r>
              <a:rPr lang="en-US" altLang="zh-CN"/>
              <a:t>DDL</a:t>
            </a:r>
            <a:r>
              <a:rPr lang="zh-CN" altLang="en-US"/>
              <a:t>、</a:t>
            </a:r>
            <a:r>
              <a:rPr lang="en-US" altLang="zh-CN"/>
              <a:t>DML</a:t>
            </a:r>
            <a:r>
              <a:rPr lang="zh-CN" altLang="en-US"/>
              <a:t>语言复杂，用户不容易使用</a:t>
            </a:r>
            <a:endParaRPr lang="zh-CN" altLang="en-US"/>
          </a:p>
          <a:p>
            <a:r>
              <a:rPr lang="zh-CN" altLang="en-US"/>
              <a:t>记录类型联系变动后涉及链接指针的调整，扩充和维护都比较复杂</a:t>
            </a:r>
            <a:r>
              <a:rPr lang="en-US" altLang="zh-CN"/>
              <a:t> </a:t>
            </a:r>
            <a:endParaRPr lang="en-US" altLang="zh-CN"/>
          </a:p>
          <a:p>
            <a:endParaRPr lang="en-US" altLang="zh-CN"/>
          </a:p>
          <a:p>
            <a:r>
              <a:rPr lang="zh-CN" altLang="en-US"/>
              <a:t>格式化模型的共同缺点：</a:t>
            </a:r>
            <a:endParaRPr lang="zh-CN" altLang="en-US"/>
          </a:p>
          <a:p>
            <a:pPr marL="285750" indent="-285750">
              <a:buFont typeface="Wingdings" panose="05000000000000000000" charset="0"/>
              <a:buChar char="l"/>
            </a:pPr>
            <a:r>
              <a:rPr lang="zh-CN" altLang="en-US"/>
              <a:t>记录之间的联系是通过存取路径实现的，应用程序在访问数据时必须选择适当的存取路径，用户必须</a:t>
            </a:r>
            <a:r>
              <a:rPr lang="zh-CN" altLang="en-US" b="1"/>
              <a:t>了解系统结构的细节</a:t>
            </a:r>
            <a:r>
              <a:rPr lang="zh-CN" altLang="en-US"/>
              <a:t>，加重了编写应用程序的负担。</a:t>
            </a:r>
            <a:endParaRPr lang="zh-CN" altLang="en-US"/>
          </a:p>
          <a:p>
            <a:pPr marL="285750" indent="-285750">
              <a:buFont typeface="Wingdings" panose="05000000000000000000" charset="0"/>
              <a:buChar char="l"/>
            </a:pPr>
            <a:r>
              <a:rPr lang="zh-CN" altLang="en-US" b="1"/>
              <a:t>不支持集合</a:t>
            </a:r>
            <a:r>
              <a:rPr lang="zh-CN" altLang="en-US"/>
              <a:t>处理，未提供一次处理多个记录的功能</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102404" name="图片 72707" descr="124"/>
          <p:cNvPicPr>
            <a:picLocks noChangeAspect="1"/>
          </p:cNvPicPr>
          <p:nvPr/>
        </p:nvPicPr>
        <p:blipFill>
          <a:blip r:embed="rId1"/>
          <a:stretch>
            <a:fillRect/>
          </a:stretch>
        </p:blipFill>
        <p:spPr>
          <a:xfrm>
            <a:off x="9486900" y="0"/>
            <a:ext cx="7272338" cy="3024188"/>
          </a:xfrm>
          <a:prstGeom prst="rect">
            <a:avLst/>
          </a:prstGeom>
          <a:noFill/>
          <a:ln w="9525">
            <a:noFill/>
          </a:ln>
        </p:spPr>
      </p:pic>
      <p:pic>
        <p:nvPicPr>
          <p:cNvPr id="106500" name="图片 75779" descr="125"/>
          <p:cNvPicPr>
            <a:picLocks noChangeAspect="1"/>
          </p:cNvPicPr>
          <p:nvPr/>
        </p:nvPicPr>
        <p:blipFill>
          <a:blip r:embed="rId2"/>
          <a:stretch>
            <a:fillRect/>
          </a:stretch>
        </p:blipFill>
        <p:spPr>
          <a:xfrm>
            <a:off x="12249468" y="3097848"/>
            <a:ext cx="4679950" cy="4176712"/>
          </a:xfrm>
          <a:prstGeom prst="rect">
            <a:avLst/>
          </a:prstGeom>
          <a:noFill/>
          <a:ln w="9525">
            <a:noFill/>
          </a:ln>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51755" y="133350"/>
            <a:ext cx="4064000" cy="521970"/>
          </a:xfrm>
          <a:prstGeom prst="rect">
            <a:avLst/>
          </a:prstGeom>
          <a:noFill/>
        </p:spPr>
        <p:txBody>
          <a:bodyPr wrap="square" rtlCol="0">
            <a:spAutoFit/>
          </a:bodyPr>
          <a:p>
            <a:r>
              <a:rPr lang="zh-CN" altLang="en-US" sz="2800" b="1"/>
              <a:t>绪论</a:t>
            </a:r>
            <a:endParaRPr lang="zh-CN" altLang="en-US" sz="2800" b="1"/>
          </a:p>
        </p:txBody>
      </p:sp>
      <p:sp>
        <p:nvSpPr>
          <p:cNvPr id="5" name="文本框 4"/>
          <p:cNvSpPr txBox="1"/>
          <p:nvPr/>
        </p:nvSpPr>
        <p:spPr>
          <a:xfrm>
            <a:off x="81280" y="655955"/>
            <a:ext cx="12348210" cy="6090920"/>
          </a:xfrm>
          <a:prstGeom prst="rect">
            <a:avLst/>
          </a:prstGeom>
          <a:noFill/>
        </p:spPr>
        <p:txBody>
          <a:bodyPr wrap="square" rtlCol="0">
            <a:noAutofit/>
          </a:bodyPr>
          <a:p>
            <a:r>
              <a:rPr lang="zh-CN" altLang="en-US"/>
              <a:t>关系模型：在用户观点下，关系模型中数据的逻辑结构是一张</a:t>
            </a:r>
            <a:r>
              <a:rPr lang="zh-CN" altLang="en-US" b="1"/>
              <a:t>二维表</a:t>
            </a:r>
            <a:r>
              <a:rPr lang="zh-CN" altLang="en-US"/>
              <a:t>，它由行和列组成。</a:t>
            </a:r>
            <a:endParaRPr lang="zh-CN" altLang="en-US"/>
          </a:p>
          <a:p>
            <a:r>
              <a:rPr lang="zh-CN" altLang="en-US"/>
              <a:t>一些定义：</a:t>
            </a:r>
            <a:endParaRPr lang="zh-CN" altLang="en-US"/>
          </a:p>
          <a:p>
            <a:r>
              <a:rPr lang="zh-CN" altLang="en-US"/>
              <a:t>关系（</a:t>
            </a:r>
            <a:r>
              <a:rPr lang="en-US" altLang="zh-CN"/>
              <a:t>Relation</a:t>
            </a:r>
            <a:r>
              <a:rPr lang="zh-CN" altLang="en-US"/>
              <a:t>）：一个关系对应通常说的一张表</a:t>
            </a:r>
            <a:endParaRPr lang="zh-CN" altLang="en-US"/>
          </a:p>
          <a:p>
            <a:r>
              <a:rPr lang="zh-CN" altLang="en-US"/>
              <a:t>元组（</a:t>
            </a:r>
            <a:r>
              <a:rPr lang="en-US" altLang="zh-CN"/>
              <a:t>Tuple</a:t>
            </a:r>
            <a:r>
              <a:rPr lang="zh-CN" altLang="en-US"/>
              <a:t>）：表中的一行即为一个元组</a:t>
            </a:r>
            <a:endParaRPr lang="zh-CN" altLang="en-US"/>
          </a:p>
          <a:p>
            <a:r>
              <a:rPr lang="zh-CN" altLang="en-US"/>
              <a:t>属性（</a:t>
            </a:r>
            <a:r>
              <a:rPr lang="en-US" altLang="zh-CN"/>
              <a:t>Attribute</a:t>
            </a:r>
            <a:r>
              <a:rPr lang="zh-CN" altLang="en-US"/>
              <a:t>）：表中的一列即为一个属性，给每一个属性起一个名称即属性名</a:t>
            </a:r>
            <a:endParaRPr lang="zh-CN" altLang="en-US"/>
          </a:p>
          <a:p>
            <a:r>
              <a:rPr lang="zh-CN" altLang="en-US"/>
              <a:t>主码（</a:t>
            </a:r>
            <a:r>
              <a:rPr lang="en-US" altLang="zh-CN"/>
              <a:t>Key</a:t>
            </a:r>
            <a:r>
              <a:rPr lang="zh-CN" altLang="en-US"/>
              <a:t>）：表中的某个属性组，它可以唯一确定一个元组。</a:t>
            </a:r>
            <a:endParaRPr lang="zh-CN" altLang="en-US"/>
          </a:p>
          <a:p>
            <a:r>
              <a:rPr lang="zh-CN" altLang="en-US"/>
              <a:t>域（</a:t>
            </a:r>
            <a:r>
              <a:rPr lang="en-US" altLang="zh-CN"/>
              <a:t>Domain</a:t>
            </a:r>
            <a:r>
              <a:rPr lang="zh-CN" altLang="en-US"/>
              <a:t>）：属性的取值范围。</a:t>
            </a:r>
            <a:endParaRPr lang="zh-CN" altLang="en-US"/>
          </a:p>
          <a:p>
            <a:r>
              <a:rPr lang="zh-CN" altLang="en-US"/>
              <a:t>分量：元组中的一个属性值。</a:t>
            </a:r>
            <a:endParaRPr lang="zh-CN" altLang="en-US"/>
          </a:p>
          <a:p>
            <a:r>
              <a:rPr lang="zh-CN" altLang="en-US"/>
              <a:t>关系模式：对关系的描述；关系名（属性</a:t>
            </a:r>
            <a:r>
              <a:rPr lang="en-US" altLang="zh-CN"/>
              <a:t>1</a:t>
            </a:r>
            <a:r>
              <a:rPr lang="zh-CN" altLang="en-US"/>
              <a:t>，属性</a:t>
            </a:r>
            <a:r>
              <a:rPr lang="en-US" altLang="zh-CN"/>
              <a:t>2</a:t>
            </a:r>
            <a:r>
              <a:rPr lang="zh-CN" altLang="en-US"/>
              <a:t>，</a:t>
            </a:r>
            <a:r>
              <a:rPr lang="en-US" altLang="zh-CN"/>
              <a:t>…</a:t>
            </a:r>
            <a:r>
              <a:rPr lang="zh-CN" altLang="en-US"/>
              <a:t>，属性</a:t>
            </a:r>
            <a:r>
              <a:rPr lang="en-US" altLang="zh-CN"/>
              <a:t>n</a:t>
            </a:r>
            <a:r>
              <a:rPr lang="zh-CN" altLang="en-US"/>
              <a:t>）</a:t>
            </a:r>
            <a:endParaRPr lang="zh-CN" altLang="en-US"/>
          </a:p>
          <a:p>
            <a:endParaRPr lang="zh-CN" altLang="en-US"/>
          </a:p>
          <a:p>
            <a:r>
              <a:rPr lang="zh-CN" altLang="en-US"/>
              <a:t>数据操作是</a:t>
            </a:r>
            <a:r>
              <a:rPr lang="zh-CN" altLang="en-US" b="1"/>
              <a:t>集合</a:t>
            </a:r>
            <a:r>
              <a:rPr lang="zh-CN" altLang="en-US"/>
              <a:t>操作，操作对象和结果都是关系</a:t>
            </a:r>
            <a:endParaRPr lang="zh-CN" altLang="en-US"/>
          </a:p>
          <a:p>
            <a:endParaRPr lang="zh-CN" altLang="en-US"/>
          </a:p>
          <a:p>
            <a:r>
              <a:rPr lang="zh-CN" altLang="en-US"/>
              <a:t>关系的完整性约束条件</a:t>
            </a:r>
            <a:r>
              <a:rPr lang="en-US" altLang="zh-CN"/>
              <a:t> </a:t>
            </a:r>
            <a:endParaRPr lang="en-US" altLang="zh-CN"/>
          </a:p>
          <a:p>
            <a:r>
              <a:rPr lang="zh-CN" altLang="en-US" b="1"/>
              <a:t>实体完整性、参照完整性、用户定义的完整性</a:t>
            </a:r>
            <a:endParaRPr lang="zh-CN" altLang="en-US" b="1"/>
          </a:p>
          <a:p>
            <a:endParaRPr lang="zh-CN" altLang="en-US" b="1"/>
          </a:p>
          <a:p>
            <a:r>
              <a:rPr lang="zh-CN" altLang="en-US"/>
              <a:t>存储结构：实体及实体间的联系都用表来表示、表以文件形式存储</a:t>
            </a:r>
            <a:endParaRPr lang="zh-CN" altLang="en-US"/>
          </a:p>
          <a:p>
            <a:endParaRPr lang="zh-CN" altLang="en-US"/>
          </a:p>
          <a:p>
            <a:r>
              <a:rPr lang="zh-CN" altLang="en-US"/>
              <a:t>优点：</a:t>
            </a:r>
            <a:endParaRPr lang="zh-CN" altLang="en-US"/>
          </a:p>
          <a:p>
            <a:r>
              <a:rPr lang="zh-CN" altLang="en-US"/>
              <a:t>建立在严格的数学概念的基础上</a:t>
            </a:r>
            <a:endParaRPr lang="zh-CN" altLang="en-US"/>
          </a:p>
          <a:p>
            <a:r>
              <a:rPr lang="zh-CN" altLang="en-US"/>
              <a:t>可以描述一对一、一对多和多对多的联系</a:t>
            </a:r>
            <a:endParaRPr lang="zh-CN" altLang="en-US"/>
          </a:p>
          <a:p>
            <a:r>
              <a:rPr lang="zh-CN" altLang="en-US"/>
              <a:t>概念单一</a:t>
            </a:r>
            <a:endParaRPr lang="zh-CN" altLang="en-US"/>
          </a:p>
          <a:p>
            <a:r>
              <a:rPr lang="zh-CN" altLang="en-US" b="1"/>
              <a:t>存取路径对用户透明</a:t>
            </a:r>
            <a:endParaRPr lang="zh-CN" altLang="en-US" b="1"/>
          </a:p>
          <a:p>
            <a:r>
              <a:rPr lang="zh-CN" altLang="en-US"/>
              <a:t>缺点：</a:t>
            </a:r>
            <a:endParaRPr lang="zh-CN" altLang="en-US"/>
          </a:p>
          <a:p>
            <a:r>
              <a:rPr lang="zh-CN" altLang="en-US"/>
              <a:t>存取路径对用户透明导致</a:t>
            </a:r>
            <a:r>
              <a:rPr lang="zh-CN" altLang="en-US" b="1"/>
              <a:t>查询效率</a:t>
            </a:r>
            <a:r>
              <a:rPr lang="zh-CN" altLang="en-US"/>
              <a:t>往往不如非关系数据模型</a:t>
            </a:r>
            <a:endParaRPr lang="zh-CN" altLang="en-US"/>
          </a:p>
          <a:p>
            <a:r>
              <a:rPr lang="zh-CN" altLang="en-US"/>
              <a:t>为提高性能，必须对用户的查询请求进行优化增加了开发</a:t>
            </a:r>
            <a:r>
              <a:rPr lang="en-US" altLang="zh-CN"/>
              <a:t>DBMS</a:t>
            </a:r>
            <a:r>
              <a:rPr lang="zh-CN" altLang="en-US"/>
              <a:t>的难度</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51755" y="133350"/>
            <a:ext cx="4064000" cy="521970"/>
          </a:xfrm>
          <a:prstGeom prst="rect">
            <a:avLst/>
          </a:prstGeom>
          <a:noFill/>
        </p:spPr>
        <p:txBody>
          <a:bodyPr wrap="square" rtlCol="0">
            <a:spAutoFit/>
          </a:bodyPr>
          <a:p>
            <a:r>
              <a:rPr lang="zh-CN" altLang="en-US" sz="2800" b="1"/>
              <a:t>绪论</a:t>
            </a:r>
            <a:endParaRPr lang="zh-CN" altLang="en-US" sz="2800" b="1"/>
          </a:p>
        </p:txBody>
      </p:sp>
      <p:sp>
        <p:nvSpPr>
          <p:cNvPr id="5" name="文本框 4"/>
          <p:cNvSpPr txBox="1"/>
          <p:nvPr/>
        </p:nvSpPr>
        <p:spPr>
          <a:xfrm>
            <a:off x="81280" y="655955"/>
            <a:ext cx="12348210" cy="6090920"/>
          </a:xfrm>
          <a:prstGeom prst="rect">
            <a:avLst/>
          </a:prstGeom>
          <a:noFill/>
        </p:spPr>
        <p:txBody>
          <a:bodyPr wrap="square" rtlCol="0">
            <a:noAutofit/>
          </a:bodyPr>
          <a:p>
            <a:r>
              <a:rPr lang="zh-CN" altLang="en-US"/>
              <a:t>从数据库最终用户角度看，数据库系统的结构分为：</a:t>
            </a:r>
            <a:endParaRPr lang="zh-CN" altLang="en-US"/>
          </a:p>
          <a:p>
            <a:r>
              <a:rPr lang="zh-CN" altLang="en-US" b="1"/>
              <a:t>单用户结构</a:t>
            </a:r>
            <a:r>
              <a:rPr lang="zh-CN" altLang="en-US"/>
              <a:t>：整个数据库系统装在一台计算机上，为一个用户独占，不同机器之间不能共享数据。</a:t>
            </a:r>
            <a:endParaRPr lang="zh-CN" altLang="en-US"/>
          </a:p>
          <a:p>
            <a:r>
              <a:rPr lang="zh-CN" altLang="en-US" b="1"/>
              <a:t>主从式结构</a:t>
            </a:r>
            <a:r>
              <a:rPr lang="zh-CN" altLang="en-US"/>
              <a:t>：一个主机带多个终端的多用户结构</a:t>
            </a:r>
            <a:endParaRPr lang="zh-CN" altLang="en-US"/>
          </a:p>
          <a:p>
            <a:r>
              <a:rPr lang="zh-CN" altLang="en-US" b="1"/>
              <a:t>分布式结构</a:t>
            </a:r>
            <a:r>
              <a:rPr lang="zh-CN" altLang="en-US"/>
              <a:t>：数据库中的数据在逻辑上是一个整体，但物理地分布在计算机网络的不同结点上。</a:t>
            </a:r>
            <a:endParaRPr lang="zh-CN" altLang="en-US"/>
          </a:p>
          <a:p>
            <a:r>
              <a:rPr lang="zh-CN" altLang="en-US" b="1"/>
              <a:t>客户／服务器</a:t>
            </a:r>
            <a:r>
              <a:rPr lang="zh-CN" altLang="en-US"/>
              <a:t>：把</a:t>
            </a:r>
            <a:r>
              <a:rPr lang="en-US" altLang="zh-CN"/>
              <a:t>DBMS</a:t>
            </a:r>
            <a:r>
              <a:rPr lang="zh-CN" altLang="en-US"/>
              <a:t>功能和应用分开；分类：集中的服务器结构、分布的服务器结构</a:t>
            </a:r>
            <a:endParaRPr lang="zh-CN" altLang="en-US"/>
          </a:p>
          <a:p>
            <a:r>
              <a:rPr lang="zh-CN" altLang="en-US" b="1"/>
              <a:t>浏览器／应用服务器／数据库服务器</a:t>
            </a:r>
            <a:r>
              <a:rPr lang="zh-CN" altLang="en-US"/>
              <a:t>多层结构等</a:t>
            </a:r>
            <a:endParaRPr lang="zh-CN" altLang="en-US"/>
          </a:p>
          <a:p>
            <a:endParaRPr lang="zh-CN" altLang="en-US"/>
          </a:p>
          <a:p>
            <a:r>
              <a:rPr lang="zh-CN" altLang="en-US"/>
              <a:t>数据库系统模式的概念</a:t>
            </a:r>
            <a:r>
              <a:rPr lang="en-US" altLang="zh-CN"/>
              <a:t> </a:t>
            </a:r>
            <a:endParaRPr lang="zh-CN" altLang="en-US"/>
          </a:p>
          <a:p>
            <a:r>
              <a:rPr lang="zh-CN" altLang="en-US"/>
              <a:t>型</a:t>
            </a:r>
            <a:r>
              <a:rPr lang="en-US" altLang="zh-CN"/>
              <a:t>(Type)</a:t>
            </a:r>
            <a:r>
              <a:rPr lang="zh-CN" altLang="en-US"/>
              <a:t>：对某一类数据的结构和属性的说明</a:t>
            </a:r>
            <a:endParaRPr lang="zh-CN" altLang="en-US"/>
          </a:p>
          <a:p>
            <a:r>
              <a:rPr lang="zh-CN" altLang="en-US"/>
              <a:t>值</a:t>
            </a:r>
            <a:r>
              <a:rPr lang="en-US" altLang="zh-CN"/>
              <a:t>(Value)</a:t>
            </a:r>
            <a:r>
              <a:rPr lang="zh-CN" altLang="en-US"/>
              <a:t>：是型的一个具体赋值</a:t>
            </a:r>
            <a:endParaRPr lang="zh-CN" altLang="en-US"/>
          </a:p>
          <a:p>
            <a:r>
              <a:rPr lang="zh-CN" altLang="en-US"/>
              <a:t>模式（</a:t>
            </a:r>
            <a:r>
              <a:rPr lang="en-US" altLang="zh-CN"/>
              <a:t>Schema</a:t>
            </a:r>
            <a:r>
              <a:rPr lang="zh-CN" altLang="en-US"/>
              <a:t>）：数据库逻辑结构和特征的描述；是型的描述；反映的是数据的结构及其联系；模式是相对稳定的</a:t>
            </a:r>
            <a:endParaRPr lang="zh-CN" altLang="en-US"/>
          </a:p>
          <a:p>
            <a:r>
              <a:rPr lang="zh-CN" altLang="en-US"/>
              <a:t>实例（</a:t>
            </a:r>
            <a:r>
              <a:rPr lang="en-US" altLang="zh-CN"/>
              <a:t>Instance</a:t>
            </a:r>
            <a:r>
              <a:rPr lang="zh-CN" altLang="en-US"/>
              <a:t>）：模式的一个具体值；反映数据库某一时刻的状态；同一个模式可以有很多实例；实例随数据库中的数据的更新而变动</a:t>
            </a:r>
            <a:endParaRPr lang="zh-CN" altLang="en-US"/>
          </a:p>
          <a:p>
            <a:endParaRPr lang="zh-CN" altLang="en-US"/>
          </a:p>
          <a:p>
            <a:r>
              <a:rPr lang="zh-CN" altLang="en-US"/>
              <a:t>数据库系统的三级模式结构</a:t>
            </a:r>
            <a:endParaRPr lang="zh-CN" altLang="en-US"/>
          </a:p>
          <a:p>
            <a:r>
              <a:rPr lang="zh-CN" altLang="en-US" b="1"/>
              <a:t>模式</a:t>
            </a:r>
            <a:r>
              <a:rPr lang="zh-CN" altLang="en-US"/>
              <a:t>（</a:t>
            </a:r>
            <a:r>
              <a:rPr lang="en-US" altLang="zh-CN"/>
              <a:t>Schema</a:t>
            </a:r>
            <a:r>
              <a:rPr lang="zh-CN" altLang="en-US"/>
              <a:t>）：数据库中</a:t>
            </a:r>
            <a:r>
              <a:rPr lang="zh-CN" altLang="en-US" b="1"/>
              <a:t>全体数据</a:t>
            </a:r>
            <a:r>
              <a:rPr lang="zh-CN" altLang="en-US"/>
              <a:t>的逻辑结构和特征的描述（一个）</a:t>
            </a:r>
            <a:endParaRPr lang="en-US" altLang="zh-CN"/>
          </a:p>
          <a:p>
            <a:r>
              <a:rPr lang="zh-CN" altLang="en-US" b="1"/>
              <a:t>外模式</a:t>
            </a:r>
            <a:r>
              <a:rPr lang="zh-CN" altLang="en-US"/>
              <a:t>（</a:t>
            </a:r>
            <a:r>
              <a:rPr lang="en-US" altLang="zh-CN"/>
              <a:t>External Schema</a:t>
            </a:r>
            <a:r>
              <a:rPr lang="zh-CN" altLang="en-US"/>
              <a:t>）：数据库用户使用的</a:t>
            </a:r>
            <a:r>
              <a:rPr lang="zh-CN" altLang="en-US" b="1"/>
              <a:t>局部数据</a:t>
            </a:r>
            <a:r>
              <a:rPr lang="zh-CN" altLang="en-US"/>
              <a:t>的逻辑结构和特征的描述（多个）</a:t>
            </a:r>
            <a:endParaRPr lang="en-US" altLang="zh-CN"/>
          </a:p>
          <a:p>
            <a:r>
              <a:rPr lang="zh-CN" altLang="en-US" b="1"/>
              <a:t>内模式</a:t>
            </a:r>
            <a:r>
              <a:rPr lang="zh-CN" altLang="en-US"/>
              <a:t>（</a:t>
            </a:r>
            <a:r>
              <a:rPr lang="en-US" altLang="zh-CN"/>
              <a:t>Internal Schema</a:t>
            </a:r>
            <a:r>
              <a:rPr lang="zh-CN" altLang="en-US"/>
              <a:t>）是数据物理结构和</a:t>
            </a:r>
            <a:r>
              <a:rPr lang="zh-CN" altLang="en-US" b="1"/>
              <a:t>存储方式</a:t>
            </a:r>
            <a:r>
              <a:rPr lang="zh-CN" altLang="en-US"/>
              <a:t>的描述；是数据在数据库内部的表示方式（一个）</a:t>
            </a:r>
            <a:endParaRPr lang="zh-CN" altLang="en-US"/>
          </a:p>
          <a:p>
            <a:endParaRPr lang="zh-CN" altLang="en-US"/>
          </a:p>
          <a:p>
            <a:r>
              <a:rPr lang="zh-CN" altLang="en-US"/>
              <a:t>数据库的二级映像功能与数据独立性</a:t>
            </a:r>
            <a:endParaRPr lang="zh-CN" altLang="en-US"/>
          </a:p>
          <a:p>
            <a:r>
              <a:rPr lang="zh-CN" altLang="en-US"/>
              <a:t>二级映象在</a:t>
            </a:r>
            <a:r>
              <a:rPr lang="en-US" altLang="zh-CN"/>
              <a:t>DBMS</a:t>
            </a:r>
            <a:r>
              <a:rPr lang="zh-CN" altLang="en-US"/>
              <a:t>内部实现这三个模式的联系和转换</a:t>
            </a:r>
            <a:endParaRPr lang="zh-CN" altLang="en-US"/>
          </a:p>
          <a:p>
            <a:r>
              <a:rPr lang="zh-CN" altLang="en-US" b="1"/>
              <a:t>外模式／模式映象</a:t>
            </a:r>
            <a:r>
              <a:rPr lang="zh-CN" altLang="en-US"/>
              <a:t>（多个）</a:t>
            </a:r>
            <a:endParaRPr lang="zh-CN" altLang="en-US"/>
          </a:p>
          <a:p>
            <a:r>
              <a:rPr lang="zh-CN" altLang="en-US" b="1"/>
              <a:t>模式／内模式映象</a:t>
            </a:r>
            <a:r>
              <a:rPr lang="zh-CN" altLang="en-US"/>
              <a:t>（唯一）</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91140" name="图片 43011" descr="database"/>
          <p:cNvPicPr>
            <a:picLocks noChangeAspect="1"/>
          </p:cNvPicPr>
          <p:nvPr/>
        </p:nvPicPr>
        <p:blipFill>
          <a:blip r:embed="rId1"/>
          <a:stretch>
            <a:fillRect/>
          </a:stretch>
        </p:blipFill>
        <p:spPr>
          <a:xfrm>
            <a:off x="10839450" y="4236720"/>
            <a:ext cx="3479165" cy="2108835"/>
          </a:xfrm>
          <a:prstGeom prst="rect">
            <a:avLst/>
          </a:prstGeom>
          <a:noFill/>
          <a:ln w="9525">
            <a:noFill/>
          </a:ln>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11317</Words>
  <Application>WPS 演示</Application>
  <PresentationFormat>宽屏</PresentationFormat>
  <Paragraphs>772</Paragraphs>
  <Slides>24</Slides>
  <Notes>4</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42" baseType="lpstr">
      <vt:lpstr>Arial</vt:lpstr>
      <vt:lpstr>宋体</vt:lpstr>
      <vt:lpstr>Wingdings</vt:lpstr>
      <vt:lpstr>Wingdings</vt:lpstr>
      <vt:lpstr>微软雅黑</vt:lpstr>
      <vt:lpstr>Arial Unicode MS</vt:lpstr>
      <vt:lpstr>Calibri</vt:lpstr>
      <vt:lpstr>黑体</vt:lpstr>
      <vt:lpstr>Symbol</vt:lpstr>
      <vt:lpstr>Times New Roman</vt:lpstr>
      <vt:lpstr>仿宋_GB2312</vt:lpstr>
      <vt:lpstr>仿宋</vt:lpstr>
      <vt:lpstr>楷体_GB2312</vt:lpstr>
      <vt:lpstr>新宋体</vt:lpstr>
      <vt:lpstr>ScholHudson-Regular</vt:lpstr>
      <vt:lpstr>Segoe Print</vt:lpstr>
      <vt:lpstr>WPS</vt:lpstr>
      <vt:lpstr>Visio.Drawing.6</vt:lpstr>
      <vt:lpstr>重点</vt:lpstr>
      <vt:lpstr>综合应用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带有EXISTS谓词的子查询(续)</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hollow</cp:lastModifiedBy>
  <cp:revision>158</cp:revision>
  <dcterms:created xsi:type="dcterms:W3CDTF">2019-06-19T02:08:00Z</dcterms:created>
  <dcterms:modified xsi:type="dcterms:W3CDTF">2025-06-24T02:30:21Z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2052-12.1.0.21541</vt:lpwstr>
  </property>
  <property fmtid="{D5CDD505-2E9C-101B-9397-08002B2CF9AE}" pid="3" name="ICV">
    <vt:lpwstr>9C376DEC40F346F3972E66163AC579AB_11</vt:lpwstr>
  </property>
</Properties>
</file>