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00" r:id="rId3"/>
    <p:sldId id="26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290" r:id="rId13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Shengli" initials="P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BD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47" autoAdjust="0"/>
  </p:normalViewPr>
  <p:slideViewPr>
    <p:cSldViewPr showGuides="1">
      <p:cViewPr varScale="1">
        <p:scale>
          <a:sx n="92" d="100"/>
          <a:sy n="92" d="100"/>
        </p:scale>
        <p:origin x="48" y="135"/>
      </p:cViewPr>
      <p:guideLst>
        <p:guide orient="horz" pos="2160"/>
        <p:guide pos="31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5A2A3-A17D-4C16-925C-DB1B741009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66CF4-8A7D-45C3-B773-8B5C53B3F1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0F3D9-12B7-4EF9-98AC-E1F16EC84E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57B3-88B3-4B2D-A1C6-23F773643F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mingw-builds-binaries (32 bit) GCC,   https://github.com/niXman/mingw-builds-binaries/releases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mingw-builds-binaries (32 bit) GCC,   https://github.com/niXman/mingw-builds-binaries/releases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 b="1"/>
            </a:lvl1pPr>
            <a:lvl2pPr>
              <a:defRPr b="1"/>
            </a:lvl2pPr>
            <a:lvl3pPr>
              <a:defRPr b="1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A8C9F06C-AF63-45A9-BACC-7BE4793C02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6F781C4-B8D4-4498-9C49-C9A9BB9F3E7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340768"/>
            <a:ext cx="8915400" cy="496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4400" rtl="0" eaLnBrk="1" fontAlgn="auto" latinLnBrk="0" hangingPunct="1">
        <a:spcBef>
          <a:spcPct val="0"/>
        </a:spcBef>
        <a:spcAft>
          <a:spcPts val="0"/>
        </a:spcAft>
        <a:buNone/>
        <a:defRPr lang="zh-CN" altLang="en-US" sz="3600" b="1" kern="1200" dirty="0">
          <a:ln w="1905"/>
          <a:gradFill>
            <a:gsLst>
              <a:gs pos="0">
                <a:schemeClr val="accent6">
                  <a:shade val="20000"/>
                  <a:satMod val="200000"/>
                </a:schemeClr>
              </a:gs>
              <a:gs pos="78000">
                <a:schemeClr val="accent6">
                  <a:tint val="90000"/>
                  <a:shade val="89000"/>
                  <a:satMod val="220000"/>
                </a:schemeClr>
              </a:gs>
              <a:gs pos="100000">
                <a:schemeClr val="accent6">
                  <a:tint val="12000"/>
                  <a:satMod val="255000"/>
                </a:schemeClr>
              </a:gs>
            </a:gsLst>
            <a:lin ang="5400000"/>
          </a:gra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p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github.com/niXman/mingw-builds-binaries/releases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0" y="1898744"/>
            <a:ext cx="9906000" cy="3106057"/>
          </a:xfrm>
          <a:prstGeom prst="rect">
            <a:avLst/>
          </a:prstGeom>
          <a:solidFill>
            <a:srgbClr val="1895D3">
              <a:alpha val="89018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6300192" y="1556792"/>
            <a:ext cx="540001" cy="540000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107951" y="3497993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8361116" y="4510511"/>
            <a:ext cx="719137" cy="720725"/>
          </a:xfrm>
          <a:prstGeom prst="ellipse">
            <a:avLst/>
          </a:prstGeom>
          <a:gradFill rotWithShape="0">
            <a:gsLst>
              <a:gs pos="0">
                <a:schemeClr val="bg1">
                  <a:alpha val="60999"/>
                </a:schemeClr>
              </a:gs>
              <a:gs pos="100000">
                <a:srgbClr val="79C2E6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1079762" y="4582519"/>
            <a:ext cx="576262" cy="574675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auto">
          <a:xfrm>
            <a:off x="4139953" y="4088358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5" name="Oval 24"/>
          <p:cNvSpPr>
            <a:spLocks noChangeArrowheads="1"/>
          </p:cNvSpPr>
          <p:nvPr/>
        </p:nvSpPr>
        <p:spPr bwMode="auto">
          <a:xfrm>
            <a:off x="827584" y="4375820"/>
            <a:ext cx="576262" cy="576262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6" name="Oval 27"/>
          <p:cNvSpPr>
            <a:spLocks noChangeArrowheads="1"/>
          </p:cNvSpPr>
          <p:nvPr/>
        </p:nvSpPr>
        <p:spPr bwMode="auto">
          <a:xfrm>
            <a:off x="671284" y="1593354"/>
            <a:ext cx="971550" cy="971550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1031646" y="2096592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8" name="Oval 34"/>
          <p:cNvSpPr>
            <a:spLocks noChangeArrowheads="1"/>
          </p:cNvSpPr>
          <p:nvPr/>
        </p:nvSpPr>
        <p:spPr bwMode="auto">
          <a:xfrm>
            <a:off x="8553451" y="2564904"/>
            <a:ext cx="576263" cy="576262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9" name="Oval 35"/>
          <p:cNvSpPr>
            <a:spLocks noChangeArrowheads="1"/>
          </p:cNvSpPr>
          <p:nvPr/>
        </p:nvSpPr>
        <p:spPr bwMode="auto">
          <a:xfrm>
            <a:off x="6902982" y="2237029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0" name="Oval 36"/>
          <p:cNvSpPr>
            <a:spLocks noChangeArrowheads="1"/>
          </p:cNvSpPr>
          <p:nvPr/>
        </p:nvSpPr>
        <p:spPr bwMode="auto">
          <a:xfrm>
            <a:off x="2627784" y="3933058"/>
            <a:ext cx="576262" cy="574675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448358" y="1943357"/>
            <a:ext cx="719137" cy="719137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6819087" y="4293146"/>
            <a:ext cx="971550" cy="971550"/>
          </a:xfrm>
          <a:prstGeom prst="ellipse">
            <a:avLst/>
          </a:prstGeom>
          <a:gradFill rotWithShape="0">
            <a:gsLst>
              <a:gs pos="0">
                <a:schemeClr val="bg1">
                  <a:alpha val="26999"/>
                </a:schemeClr>
              </a:gs>
              <a:gs pos="100000">
                <a:srgbClr val="79C2E6">
                  <a:alpha val="9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3" name="Oval 28"/>
          <p:cNvSpPr>
            <a:spLocks noChangeArrowheads="1"/>
          </p:cNvSpPr>
          <p:nvPr/>
        </p:nvSpPr>
        <p:spPr bwMode="auto">
          <a:xfrm>
            <a:off x="6599329" y="4148162"/>
            <a:ext cx="719138" cy="719138"/>
          </a:xfrm>
          <a:prstGeom prst="ellipse">
            <a:avLst/>
          </a:prstGeom>
          <a:gradFill rotWithShape="0">
            <a:gsLst>
              <a:gs pos="0">
                <a:schemeClr val="bg1">
                  <a:alpha val="42000"/>
                </a:schemeClr>
              </a:gs>
              <a:gs pos="100000">
                <a:srgbClr val="79C2E6">
                  <a:alpha val="45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2100"/>
            <a:ext cx="8265368" cy="10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标题 2"/>
          <p:cNvSpPr txBox="1"/>
          <p:nvPr/>
        </p:nvSpPr>
        <p:spPr>
          <a:xfrm>
            <a:off x="539751" y="2913645"/>
            <a:ext cx="8986050" cy="796281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957580" eaLnBrk="0" hangingPunct="0"/>
            <a:r>
              <a:rPr lang="zh-CN" altLang="en-US" sz="6000" b="1" dirty="0">
                <a:solidFill>
                  <a:srgbClr val="FF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汇编语言与逆向工程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8132" y="5301208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kern="100" dirty="0">
                <a:solidFill>
                  <a:srgbClr val="0000FF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SimSun" panose="02010600030101010101" pitchFamily="2" charset="-122"/>
              </a:rPr>
              <a:t>潘胜利</a:t>
            </a:r>
            <a:endParaRPr lang="en-US" altLang="zh-CN" sz="3600" b="1" kern="100" dirty="0">
              <a:solidFill>
                <a:srgbClr val="0000FF"/>
              </a:solidFill>
              <a:latin typeface="STXingkai" panose="02010800040101010101" pitchFamily="2" charset="-122"/>
              <a:ea typeface="STXingkai" panose="0201080004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144608"/>
            <a:ext cx="914400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8384157" y="6351453"/>
            <a:ext cx="1491114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3A670B9-370D-4587-BFE6-78BC4A6C8EF4}" type="datetime6">
              <a:rPr lang="zh-CN" altLang="en-US" sz="2000" b="1" kern="100" smtClean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SimSun" panose="02010600030101010101" pitchFamily="2" charset="-122"/>
              </a:rPr>
            </a:fld>
            <a:endParaRPr lang="en-US" altLang="zh-C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936776" y="6344472"/>
            <a:ext cx="496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网络空间安全学院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网络安全与治理中心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10242" name="Picture 2" descr="北邮文化-北京邮电大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6" y="97021"/>
            <a:ext cx="2900833" cy="78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0" y="2079272"/>
            <a:ext cx="9906000" cy="3106057"/>
          </a:xfrm>
          <a:prstGeom prst="rect">
            <a:avLst/>
          </a:prstGeom>
          <a:solidFill>
            <a:srgbClr val="1895D3">
              <a:alpha val="89018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6300192" y="1952896"/>
            <a:ext cx="540001" cy="540000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107951" y="3678521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8361116" y="4691039"/>
            <a:ext cx="719137" cy="720725"/>
          </a:xfrm>
          <a:prstGeom prst="ellipse">
            <a:avLst/>
          </a:prstGeom>
          <a:gradFill rotWithShape="0">
            <a:gsLst>
              <a:gs pos="0">
                <a:schemeClr val="bg1">
                  <a:alpha val="60999"/>
                </a:schemeClr>
              </a:gs>
              <a:gs pos="100000">
                <a:srgbClr val="79C2E6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1079762" y="4763047"/>
            <a:ext cx="576262" cy="574675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auto">
          <a:xfrm>
            <a:off x="4139953" y="4268886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Oval 24"/>
          <p:cNvSpPr>
            <a:spLocks noChangeArrowheads="1"/>
          </p:cNvSpPr>
          <p:nvPr/>
        </p:nvSpPr>
        <p:spPr bwMode="auto">
          <a:xfrm>
            <a:off x="827584" y="4556348"/>
            <a:ext cx="576262" cy="576262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Oval 27"/>
          <p:cNvSpPr>
            <a:spLocks noChangeArrowheads="1"/>
          </p:cNvSpPr>
          <p:nvPr/>
        </p:nvSpPr>
        <p:spPr bwMode="auto">
          <a:xfrm>
            <a:off x="671284" y="1665362"/>
            <a:ext cx="971550" cy="971550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1031646" y="2277120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Oval 34"/>
          <p:cNvSpPr>
            <a:spLocks noChangeArrowheads="1"/>
          </p:cNvSpPr>
          <p:nvPr/>
        </p:nvSpPr>
        <p:spPr bwMode="auto">
          <a:xfrm>
            <a:off x="8553451" y="2745432"/>
            <a:ext cx="576263" cy="576262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Oval 35"/>
          <p:cNvSpPr>
            <a:spLocks noChangeArrowheads="1"/>
          </p:cNvSpPr>
          <p:nvPr/>
        </p:nvSpPr>
        <p:spPr bwMode="auto">
          <a:xfrm>
            <a:off x="6902982" y="2417557"/>
            <a:ext cx="431800" cy="431800"/>
          </a:xfrm>
          <a:prstGeom prst="ellipse">
            <a:avLst/>
          </a:prstGeom>
          <a:gradFill rotWithShape="0">
            <a:gsLst>
              <a:gs pos="0">
                <a:schemeClr val="bg1">
                  <a:alpha val="37999"/>
                </a:schemeClr>
              </a:gs>
              <a:gs pos="100000">
                <a:srgbClr val="79C2E6">
                  <a:alpha val="7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Oval 36"/>
          <p:cNvSpPr>
            <a:spLocks noChangeArrowheads="1"/>
          </p:cNvSpPr>
          <p:nvPr/>
        </p:nvSpPr>
        <p:spPr bwMode="auto">
          <a:xfrm>
            <a:off x="2627784" y="4113586"/>
            <a:ext cx="576262" cy="574675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3448358" y="2123885"/>
            <a:ext cx="719137" cy="719137"/>
          </a:xfrm>
          <a:prstGeom prst="ellipse">
            <a:avLst/>
          </a:prstGeom>
          <a:gradFill rotWithShape="0">
            <a:gsLst>
              <a:gs pos="0">
                <a:schemeClr val="bg1">
                  <a:alpha val="39000"/>
                </a:schemeClr>
              </a:gs>
              <a:gs pos="100000">
                <a:srgbClr val="79C2E6">
                  <a:alpha val="17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Oval 38"/>
          <p:cNvSpPr>
            <a:spLocks noChangeArrowheads="1"/>
          </p:cNvSpPr>
          <p:nvPr/>
        </p:nvSpPr>
        <p:spPr bwMode="auto">
          <a:xfrm>
            <a:off x="6819087" y="4473674"/>
            <a:ext cx="971550" cy="971550"/>
          </a:xfrm>
          <a:prstGeom prst="ellipse">
            <a:avLst/>
          </a:prstGeom>
          <a:gradFill rotWithShape="0">
            <a:gsLst>
              <a:gs pos="0">
                <a:schemeClr val="bg1">
                  <a:alpha val="26999"/>
                </a:schemeClr>
              </a:gs>
              <a:gs pos="100000">
                <a:srgbClr val="79C2E6">
                  <a:alpha val="9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Oval 28"/>
          <p:cNvSpPr>
            <a:spLocks noChangeArrowheads="1"/>
          </p:cNvSpPr>
          <p:nvPr/>
        </p:nvSpPr>
        <p:spPr bwMode="auto">
          <a:xfrm>
            <a:off x="6599329" y="4328690"/>
            <a:ext cx="719138" cy="719138"/>
          </a:xfrm>
          <a:prstGeom prst="ellipse">
            <a:avLst/>
          </a:prstGeom>
          <a:gradFill rotWithShape="0">
            <a:gsLst>
              <a:gs pos="0">
                <a:schemeClr val="bg1">
                  <a:alpha val="42000"/>
                </a:schemeClr>
              </a:gs>
              <a:gs pos="100000">
                <a:srgbClr val="79C2E6">
                  <a:alpha val="45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3410"/>
            <a:ext cx="6048000" cy="7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2279"/>
            <a:ext cx="9144000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标题 2"/>
          <p:cNvSpPr txBox="1"/>
          <p:nvPr/>
        </p:nvSpPr>
        <p:spPr>
          <a:xfrm>
            <a:off x="467544" y="3133357"/>
            <a:ext cx="8986050" cy="8333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 defTabSz="957580" eaLnBrk="0" hangingPunct="0"/>
            <a:r>
              <a:rPr lang="zh-CN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    谢！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 dirty="0">
                <a:cs typeface="+mn-ea"/>
                <a:sym typeface="+mn-lt"/>
              </a:rPr>
              <a:t> (</a:t>
            </a:r>
            <a:r>
              <a:rPr dirty="0">
                <a:cs typeface="+mn-ea"/>
                <a:sym typeface="+mn-lt"/>
              </a:rPr>
              <a:t>自学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内容占位符 6"/>
          <p:cNvSpPr/>
          <p:nvPr>
            <p:ph idx="1"/>
          </p:nvPr>
        </p:nvSpPr>
        <p:spPr>
          <a:xfrm>
            <a:off x="495300" y="1340485"/>
            <a:ext cx="4457065" cy="5521325"/>
          </a:xfrm>
        </p:spPr>
        <p:txBody>
          <a:bodyPr>
            <a:noAutofit/>
          </a:bodyPr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Windows “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扫雷</a:t>
            </a:r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”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游戏：点击或标记方块，以找出隐藏在地雷的位置，避免踩到地雷。玩家通过观察</a:t>
            </a:r>
            <a:r>
              <a:rPr lang="zh-CN" altLang="en-US" sz="18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数字提示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，推断周围方块是否有地雷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1 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点击方块：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1"/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踩到地雷：如果点击的地雷，扫雷任务失败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1"/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数字提示：如果点击的方块不是地雷，它会显示一个</a:t>
            </a:r>
            <a:r>
              <a:rPr lang="zh-CN" altLang="en-US" sz="14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数字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，指示</a:t>
            </a:r>
            <a:r>
              <a:rPr lang="zh-CN" altLang="en-US" sz="140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周围八个方块中隐藏的地雷数量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1"/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空方块：</a:t>
            </a:r>
            <a:r>
              <a:rPr lang="zh-CN" altLang="en-US" sz="140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如果点击的方块周围没有地雷，它会显示为空白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，并且会自动打开周围没有地雷的方块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2 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标记方块：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1"/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玩家可以使用</a:t>
            </a:r>
            <a:r>
              <a:rPr lang="zh-CN" altLang="en-US" sz="14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右键点击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未打开的方块，在其上</a:t>
            </a:r>
            <a:r>
              <a:rPr lang="zh-CN" altLang="en-US" sz="140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标记一个旗帜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，提示可能存在地雷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0"/>
            <a:r>
              <a:rPr lang="en-US" altLang="zh-CN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3 </a:t>
            </a: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游戏结束：</a:t>
            </a:r>
            <a:endParaRPr lang="zh-CN" altLang="en-US" sz="18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  <a:p>
            <a:pPr lvl="1"/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标准粗黑" charset="0"/>
              </a:rPr>
              <a:t>当玩家成功标记出所有地雷，并且未打开任何地雷时，扫雷任务成功</a:t>
            </a:r>
            <a:endParaRPr lang="zh-CN" altLang="en-US" sz="14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标准粗黑" charset="0"/>
            </a:endParaRPr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755" y="1988820"/>
            <a:ext cx="4762500" cy="348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41570" y="5629910"/>
            <a:ext cx="4951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（请点击菜单栏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游戏，选择初级，先玩几局）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逆向分析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X32DBG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，菜单栏选项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选项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lang="zh-CN" altLang="en-US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入口断点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（勾选），重启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X32DBG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；加载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“winmine.exe”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，成功在入口点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0x01003E21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处暂停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F8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单步调试，运行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0x01003F90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后，见扫雷界面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中间，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遇到循环时，请参考使用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F4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，以直接运行至指定选择的代码处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可知，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sub_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10021F0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函数执行了扫雷界面的启动任务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5078730"/>
            <a:ext cx="8907145" cy="17506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95300" y="1340485"/>
            <a:ext cx="4291330" cy="5492115"/>
          </a:xfrm>
        </p:spPr>
        <p:txBody>
          <a:bodyPr>
            <a:normAutofit lnSpcReduction="10000"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逆向分析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IDA Pro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加载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“winmine.exe”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，按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G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，输入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0x01003F90</a:t>
            </a:r>
            <a:endParaRPr lang="en-US" altLang="zh-CN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双击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sub_10021F0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，按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F5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，获取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C/C++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伪代码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查询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Windows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的用户界面绘制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API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函数，了解它们的功能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重点分析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sub_100367A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855" y="1628775"/>
            <a:ext cx="5026660" cy="50507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67055" y="1340485"/>
            <a:ext cx="8843010" cy="5998845"/>
          </a:xfrm>
        </p:spPr>
        <p:txBody>
          <a:bodyPr>
            <a:normAutofit lnSpcReduction="20000"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逆向分析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显然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sub_100367A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函数扫雷游戏逆向分析的关键函数（它执行雷区的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布雷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任务），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请问还有没其他方法可以快速定位出该函数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？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随机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布雷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需要使用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随机函数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！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914400" lvl="2" indent="0">
              <a:buNone/>
            </a:pP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371600" lvl="2" indent="-45720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IDA Pro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Imports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窗口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-&gt;0x010011B0 </a:t>
            </a:r>
            <a:r>
              <a:rPr lang="en-US" altLang="zh-CN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rand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，双击之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左键轻击一下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rand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，按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，弹出函数引用列表，选择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sub_1003940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，点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“OK”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，跳转过去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左键轻击一下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sub_1003940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(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函数名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，按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X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，点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“OK”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，即可跳转到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sub_100367A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371600" lvl="2" indent="-45720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按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F5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，执行关键函数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sub_100367A 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的逆向分析任务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67055" y="1340485"/>
            <a:ext cx="4386580" cy="5998845"/>
          </a:xfrm>
        </p:spPr>
        <p:txBody>
          <a:bodyPr>
            <a:normAutofit lnSpcReduction="20000"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逆向分析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分析第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23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24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行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dword_</a:t>
            </a:r>
            <a:r>
              <a:rPr lang="en-US" altLang="zh-CN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1005334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dword_</a:t>
            </a:r>
            <a:r>
              <a:rPr lang="en-US" altLang="zh-CN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1005338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两个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变量的含义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结合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X32DBG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动态调试，分析针对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byte_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1005340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布雷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操作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分析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dword_</a:t>
            </a:r>
            <a:r>
              <a:rPr lang="en-US" altLang="zh-CN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1005330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变量，以及第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27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行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0x80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u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数值的含义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0610" y="1557020"/>
            <a:ext cx="4813300" cy="5165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67055" y="1340485"/>
            <a:ext cx="8843645" cy="5998845"/>
          </a:xfrm>
        </p:spPr>
        <p:txBody>
          <a:bodyPr>
            <a:normAutofit fontScale="90000"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辅助工具开发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直接读取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扫雷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游戏进程内存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+ </a:t>
            </a:r>
            <a:r>
              <a:rPr lang="zh-CN" altLang="en-US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模拟用户鼠标点击输入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，实现自动化扫雷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971550" lvl="1" indent="-51435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进程内存读取：</a:t>
            </a: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程序通过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ReadProcessMemory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直接读取扫雷进程的内存地址，获取地雷分布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GameMap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和地图尺寸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MapSize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分析扫雷游戏中存储地雷布局的内存位置，其中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0x01005334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0x10005338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分别存储地图的行列信息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971550" lvl="1" indent="-514350"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模拟鼠标输入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使用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SetCursorPos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SendInput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模拟鼠标（左键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右键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）点击自动点击无雷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</a:t>
            </a:r>
            <a:r>
              <a:rPr lang="zh-CN" altLang="en-US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标记有雷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区域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通过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GetAsyncKeyState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监听键盘事件（如按下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Y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键开始扫雷），实现外部控制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67055" y="1340485"/>
            <a:ext cx="8843645" cy="5517515"/>
          </a:xfrm>
        </p:spPr>
        <p:txBody>
          <a:bodyPr>
            <a:normAutofit fontScale="90000" lnSpcReduction="10000"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辅助工具开发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请补充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“winmine_helper_by_debug.cpp”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中的两处问题代码：</a:t>
            </a: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428750" lvl="2" indent="-51435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void DetectWinmineAndCaptureCursor()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函数的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"(</a:t>
            </a:r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问题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-1</a:t>
            </a:r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？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)"</a:t>
            </a:r>
            <a:endParaRPr lang="en-US" altLang="zh-CN">
              <a:solidFill>
                <a:schemeClr val="tx1"/>
              </a:solidFill>
              <a:highlight>
                <a:srgbClr val="C0C0C0"/>
              </a:highlight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428750" lvl="2" indent="-514350">
              <a:buAutoNum type="arabicPeriod"/>
            </a:pP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428750" lvl="2" indent="-514350">
              <a:buAutoNum type="arabicPeriod"/>
            </a:pP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428750" lvl="2" indent="-514350">
              <a:buAutoNum type="arabicPeriod"/>
            </a:pP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void do_help() 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函数的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"(</a:t>
            </a:r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问题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-2</a:t>
            </a:r>
            <a:r>
              <a:rPr lang="zh-CN" altLang="en-US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？</a:t>
            </a:r>
            <a:r>
              <a:rPr lang="en-US" altLang="zh-CN">
                <a:solidFill>
                  <a:schemeClr val="tx1"/>
                </a:solidFill>
                <a:highlight>
                  <a:srgbClr val="C0C0C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)"</a:t>
            </a: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428750" lvl="2" indent="-514350">
              <a:buAutoNum type="arabicPeriod"/>
            </a:pP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endParaRPr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 algn="l">
              <a:lnSpc>
                <a:spcPct val="110000"/>
              </a:lnSpc>
              <a:buClrTx/>
              <a:buSzTx/>
            </a:pP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  <a:hlinkClick r:id="rId1" action="ppaction://hlinkfile"/>
              </a:rPr>
              <a:t>编译</a:t>
            </a:r>
            <a:r>
              <a:rPr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g++ -m32 -o mines_sweeping_helper.exe main.cpp winmine_helper_by_debug.cpp</a:t>
            </a:r>
            <a:endParaRPr lang="en-US" altLang="zh-CN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 algn="l">
              <a:lnSpc>
                <a:spcPct val="110000"/>
              </a:lnSpc>
              <a:buClrTx/>
              <a:buSzTx/>
            </a:pP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注意关闭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X32DBG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已加载的</a:t>
            </a:r>
            <a:r>
              <a:rPr lang="en-US" altLang="zh-CN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“winmine.exe”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，再运行工具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1371600" lvl="5" algn="l">
              <a:buClrTx/>
              <a:buSzTx/>
            </a:pPr>
            <a:r>
              <a:rPr lang="zh-CN" altLang="en-US" sz="233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模拟鼠标点击可能存在下手不准确的情况，请思考如何解决</a:t>
            </a:r>
            <a:r>
              <a:rPr lang="zh-CN" altLang="en-US" sz="233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！</a:t>
            </a:r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5" y="3343275"/>
            <a:ext cx="6652260" cy="564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10" y="4371340"/>
            <a:ext cx="3034665" cy="742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5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22413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第八章  </a:t>
            </a:r>
            <a:r>
              <a:rPr lang="zh-CN" altLang="en-US" dirty="0">
                <a:cs typeface="+mn-ea"/>
                <a:sym typeface="+mn-lt"/>
              </a:rPr>
              <a:t>扫雷游戏逆向分析</a:t>
            </a:r>
            <a:r>
              <a:rPr lang="en-US" altLang="zh-CN">
                <a:cs typeface="+mn-ea"/>
                <a:sym typeface="+mn-lt"/>
              </a:rPr>
              <a:t> (</a:t>
            </a:r>
            <a:r>
              <a:rPr>
                <a:cs typeface="+mn-ea"/>
                <a:sym typeface="+mn-lt"/>
              </a:rPr>
              <a:t>自学</a:t>
            </a:r>
            <a:r>
              <a:rPr lang="en-US" altLang="zh-CN">
                <a:cs typeface="+mn-ea"/>
                <a:sym typeface="+mn-lt"/>
              </a:rPr>
              <a:t>)</a:t>
            </a:r>
            <a:endParaRPr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567055" y="1340485"/>
            <a:ext cx="8843645" cy="5517515"/>
          </a:xfrm>
        </p:spPr>
        <p:txBody>
          <a:bodyPr>
            <a:normAutofit/>
          </a:bodyPr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辅助工具开发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33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其他任务：</a:t>
            </a:r>
            <a:r>
              <a:rPr lang="zh-CN" altLang="en-US" sz="1995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请测试并完善扫雷速度的默认设置功能</a:t>
            </a:r>
            <a:endParaRPr lang="zh-CN" altLang="en-US" sz="1995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1"/>
            <a:endParaRPr lang="zh-CN" altLang="en-US" sz="233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完善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“winmine_helper_by_debug.cpp”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中的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SetSpeed()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函数，并开发一个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DLL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，导出完善后的</a:t>
            </a:r>
            <a:r>
              <a:rPr lang="en-US" altLang="zh-CN" sz="1995"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SetSpeed()</a:t>
            </a:r>
            <a:r>
              <a:rPr lang="zh-CN" altLang="en-US" sz="1995"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函数</a:t>
            </a:r>
            <a:endParaRPr lang="zh-CN" altLang="en-US" sz="1995">
              <a:solidFill>
                <a:schemeClr val="tx1"/>
              </a:solidFill>
              <a:latin typeface="Calibri" panose="020F0502020204030204" charset="0"/>
              <a:ea typeface="Microsoft YaHei" panose="020B0503020204020204" pitchFamily="34" charset="-122"/>
              <a:sym typeface="+mn-ea"/>
            </a:endParaRPr>
          </a:p>
          <a:p>
            <a:pPr lvl="2"/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结合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HOOK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技术原理，二进制编辑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“mines_sweeping_helper_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右键标雷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.exe”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或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“mines_sweeping_helper_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左键扫雷</a:t>
            </a:r>
            <a:r>
              <a:rPr lang="en-US" altLang="zh-CN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.exe”</a:t>
            </a:r>
            <a:r>
              <a:rPr lang="zh-CN" altLang="en-US" sz="1995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，使其能够调用上述完善后</a:t>
            </a:r>
            <a:r>
              <a:rPr lang="en-US" altLang="zh-CN" sz="1995"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SetSpeed()</a:t>
            </a:r>
            <a:r>
              <a:rPr lang="zh-CN" altLang="en-US" sz="1995"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函数</a:t>
            </a:r>
            <a:endParaRPr lang="zh-CN" altLang="en-US" sz="1995">
              <a:latin typeface="Calibri" panose="020F0502020204030204" charset="0"/>
              <a:ea typeface="Microsoft YaHei" panose="020B0503020204020204" pitchFamily="34" charset="-122"/>
              <a:sym typeface="+mn-ea"/>
            </a:endParaRPr>
          </a:p>
          <a:p>
            <a:pPr lvl="3"/>
            <a:r>
              <a:rPr lang="zh-CN" altLang="en-US" sz="166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需要配合</a:t>
            </a:r>
            <a:r>
              <a:rPr lang="en-US" altLang="zh-CN" sz="166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DLL</a:t>
            </a:r>
            <a:r>
              <a:rPr lang="zh-CN" altLang="en-US" sz="166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+mn-ea"/>
              </a:rPr>
              <a:t>注入</a:t>
            </a:r>
            <a:endParaRPr lang="zh-CN" altLang="en-US" sz="1660">
              <a:solidFill>
                <a:schemeClr val="tx1"/>
              </a:solidFill>
              <a:latin typeface="Calibri" panose="020F050202020403020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7235" y="2781300"/>
            <a:ext cx="2682240" cy="1280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564765"/>
            <a:ext cx="3909060" cy="17754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A4 纸张(210x297 毫米)</PresentationFormat>
  <Paragraphs>99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SimHei</vt:lpstr>
      <vt:lpstr>STXingkai</vt:lpstr>
      <vt:lpstr>标准粗黑</vt:lpstr>
      <vt:lpstr>Calibri</vt:lpstr>
      <vt:lpstr>Arial Unicode MS</vt:lpstr>
      <vt:lpstr>DengXian</vt:lpstr>
      <vt:lpstr>Office 主题</vt:lpstr>
      <vt:lpstr>PowerPoint 演示文稿</vt:lpstr>
      <vt:lpstr>第八章  扫雷游戏逆向分析 (自学)</vt:lpstr>
      <vt:lpstr>第八章  扫雷游戏逆向分析 (自学)</vt:lpstr>
      <vt:lpstr>第八章  扫雷游戏逆向分析 (自学)</vt:lpstr>
      <vt:lpstr>第八章  扫雷游戏逆向分析 (自学)</vt:lpstr>
      <vt:lpstr>第八章  扫雷游戏逆向分析 (自学)</vt:lpstr>
      <vt:lpstr>第八章  扫雷游戏逆向分析 (自学)</vt:lpstr>
      <vt:lpstr>第八章  扫雷游戏逆向分析 (自学)</vt:lpstr>
      <vt:lpstr>第八章  扫雷游戏逆向分析 (自学)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潘胜利</cp:lastModifiedBy>
  <cp:revision>911</cp:revision>
  <dcterms:created xsi:type="dcterms:W3CDTF">2025-05-27T02:21:00Z</dcterms:created>
  <dcterms:modified xsi:type="dcterms:W3CDTF">2025-06-03T09:42:18Z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FAB49ECCA00E4F90A65CAF066CD63550_12</vt:lpwstr>
  </property>
  <property fmtid="{D5CDD505-2E9C-101B-9397-08002B2CF9AE}" pid="3" name="KSOProductBuildVer">
    <vt:lpwstr>2052-12.1.0.21171</vt:lpwstr>
  </property>
</Properties>
</file>