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Montserrat Black"/>
      <p:bold r:id="rId32"/>
      <p:boldItalic r:id="rId33"/>
    </p:embeddedFont>
    <p:embeddedFont>
      <p:font typeface="Montserrat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5BBFAC-89A8-450F-A3DD-D67F77227DFF}">
  <a:tblStyle styleId="{0F5BBFAC-89A8-450F-A3DD-D67F77227D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7.xml"/><Relationship Id="rId35" Type="http://schemas.openxmlformats.org/officeDocument/2006/relationships/font" Target="fonts/Montserrat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Extra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4b07d1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4b07d1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43dac971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43dac97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443d217b47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443d217b47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43dac971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443dac971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43d217b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443d217b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43d217b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43d217b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43d217b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443d217b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43d217b4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43d217b4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43d217b4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43d217b4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443d217b4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443d217b4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43d217b47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43d217b4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43dac971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43dac97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43dac971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43dac971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43dac971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43dac971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43dac97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43dac97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43dac971c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43dac971c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43d217b4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43d217b4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43dac97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43dac97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43dac971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43dac971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443dac971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443dac971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43dac971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43dac971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jp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1" type="title">
  <p:cSld name="TITLE">
    <p:bg>
      <p:bgPr>
        <a:solidFill>
          <a:srgbClr val="57068C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1" name="Google Shape;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>
            <p:ph type="title"/>
          </p:nvPr>
        </p:nvSpPr>
        <p:spPr>
          <a:xfrm>
            <a:off x="407175" y="450150"/>
            <a:ext cx="83295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6000"/>
              <a:buFont typeface="Montserrat Black"/>
              <a:buNone/>
              <a:defRPr sz="6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68" name="Google Shape;6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12"/>
          <p:cNvSpPr txBox="1"/>
          <p:nvPr>
            <p:ph idx="1" type="subTitle"/>
          </p:nvPr>
        </p:nvSpPr>
        <p:spPr>
          <a:xfrm>
            <a:off x="294375" y="2803075"/>
            <a:ext cx="3955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72" name="Google Shape;7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image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type="title"/>
          </p:nvPr>
        </p:nvSpPr>
        <p:spPr>
          <a:xfrm>
            <a:off x="311700" y="445025"/>
            <a:ext cx="38031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11700" y="2750150"/>
            <a:ext cx="3466500" cy="15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8" name="Google Shape;78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9" name="Google Shape;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3564945"/>
            <a:ext cx="44913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None/>
              <a:defRPr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8" name="Google Shape;88;p15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5" name="Google Shape;95;p16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 1">
  <p:cSld name="CUSTOM_1_1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1101125" y="936450"/>
            <a:ext cx="6947400" cy="30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2" name="Google Shape;102;p17"/>
          <p:cNvSpPr txBox="1"/>
          <p:nvPr/>
        </p:nvSpPr>
        <p:spPr>
          <a:xfrm>
            <a:off x="4313700" y="391050"/>
            <a:ext cx="5223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“</a:t>
            </a:r>
            <a:endParaRPr sz="4200">
              <a:solidFill>
                <a:schemeClr val="accent3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4314143" y="4230331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hasCustomPrompt="1" type="title"/>
          </p:nvPr>
        </p:nvSpPr>
        <p:spPr>
          <a:xfrm>
            <a:off x="311700" y="407700"/>
            <a:ext cx="85206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5000"/>
              <a:buFont typeface="Montserrat Black"/>
              <a:buNone/>
              <a:defRPr sz="150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475675" y="3360362"/>
            <a:ext cx="41928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108" name="Google Shape;10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8"/>
          <p:cNvSpPr txBox="1"/>
          <p:nvPr>
            <p:ph idx="2" type="subTitle"/>
          </p:nvPr>
        </p:nvSpPr>
        <p:spPr>
          <a:xfrm>
            <a:off x="407175" y="2537800"/>
            <a:ext cx="83292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3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3" name="Google Shape;11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2">
  <p:cSld name="TITLE_1">
    <p:bg>
      <p:bgPr>
        <a:solidFill>
          <a:srgbClr val="57068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4">
  <p:cSld name="TITLE_1_1_1">
    <p:bg>
      <p:bgPr>
        <a:solidFill>
          <a:srgbClr val="57068C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3" name="Google Shape;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05">
  <p:cSld name="TITLE_1_1_1_1">
    <p:bg>
      <p:bgPr>
        <a:solidFill>
          <a:srgbClr val="57068C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descr="New York University logo"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Montserrat ExtraBold"/>
              <a:buChar char="●"/>
              <a:defRPr sz="11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indent="-317500" lvl="1" marL="914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17500" lvl="3" marL="1828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indent="-317500" lvl="4" marL="22860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indent="-317500" lvl="5" marL="2743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indent="-317500" lvl="6" marL="32004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indent="-317500" lvl="7" marL="36576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indent="-317500" lvl="8" marL="41148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7068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7" cy="514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 " id="34" name="Google Shape;34;p6"/>
          <p:cNvCxnSpPr/>
          <p:nvPr/>
        </p:nvCxnSpPr>
        <p:spPr>
          <a:xfrm>
            <a:off x="407168" y="2618527"/>
            <a:ext cx="521400" cy="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 " id="35" name="Google Shape;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>
            <p:ph type="title"/>
          </p:nvPr>
        </p:nvSpPr>
        <p:spPr>
          <a:xfrm>
            <a:off x="316950" y="457200"/>
            <a:ext cx="85206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316950" y="2938025"/>
            <a:ext cx="4031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152475"/>
            <a:ext cx="33459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114800" y="1175683"/>
            <a:ext cx="41928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592">
          <p15:clr>
            <a:srgbClr val="FA7B17"/>
          </p15:clr>
        </p15:guide>
        <p15:guide id="2" pos="2304">
          <p15:clr>
            <a:srgbClr val="FA7B17"/>
          </p15:clr>
        </p15:guide>
        <p15:guide id="3" orient="horz" pos="72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52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Black"/>
              <a:buNone/>
              <a:defRPr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200"/>
              <a:buFont typeface="Montserrat Black"/>
              <a:buNone/>
              <a:defRPr sz="4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pic>
        <p:nvPicPr>
          <p:cNvPr descr=" "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311700" y="426408"/>
            <a:ext cx="43083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Montserrat Black"/>
              <a:buNone/>
              <a:defRPr sz="3600">
                <a:solidFill>
                  <a:srgbClr val="57068C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Montserrat Black"/>
              <a:buNone/>
              <a:defRPr sz="36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1646230"/>
            <a:ext cx="33504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18029" cy="3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200"/>
              <a:buFont typeface="Montserrat ExtraBold"/>
              <a:buNone/>
              <a:defRPr sz="4200">
                <a:solidFill>
                  <a:srgbClr val="57068C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6949" y="1243943"/>
            <a:ext cx="82656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A Genetic Algorithm for Prioritized Package Delivery</a:t>
            </a:r>
            <a:endParaRPr sz="4500"/>
          </a:p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307600" y="3119750"/>
            <a:ext cx="47610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Zonghui Hu, Zichen Yang</a:t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307600" y="4145050"/>
            <a:ext cx="2436000" cy="6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05/14/2023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Crossover Methods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300" y="1204250"/>
            <a:ext cx="5111899" cy="334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utation Operators</a:t>
            </a:r>
            <a:endParaRPr/>
          </a:p>
        </p:txBody>
      </p:sp>
      <p:sp>
        <p:nvSpPr>
          <p:cNvPr id="259" name="Google Shape;259;p31"/>
          <p:cNvSpPr txBox="1"/>
          <p:nvPr/>
        </p:nvSpPr>
        <p:spPr>
          <a:xfrm>
            <a:off x="2191350" y="1533375"/>
            <a:ext cx="24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[2,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, 7, 3,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, 9, 1, 6, 0, 5, 4]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5006500" y="1533375"/>
            <a:ext cx="24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[2,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7, 3, 9, 1, 6, 0, 5, 4]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2191350" y="2264625"/>
            <a:ext cx="24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[2, 5, 7,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3, 6, 9, 1, 6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, 0, 5, 4]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5006500" y="2264625"/>
            <a:ext cx="24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[2, 5, 7,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6, 1, 9, 6, 3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, 0, 5, 4]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2191350" y="2995875"/>
            <a:ext cx="24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[2, 5,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, 3, 6, 9, 1, 6,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, 5, 4]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5006500" y="2995875"/>
            <a:ext cx="24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[2, 5,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, 3, 6, 9, 1, 6,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, 5, 4]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2191350" y="3727125"/>
            <a:ext cx="24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[2, 5, 7, 3, 6, 9, 1,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6, 0, 5, 4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5006500" y="3727125"/>
            <a:ext cx="24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[2, 5, 7, 3, 6, 9, 1, </a:t>
            </a:r>
            <a:r>
              <a:rPr b="1" lang="en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5, 0, 6, 4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1"/>
          <p:cNvSpPr txBox="1"/>
          <p:nvPr/>
        </p:nvSpPr>
        <p:spPr>
          <a:xfrm>
            <a:off x="407175" y="1533375"/>
            <a:ext cx="18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407175" y="2264625"/>
            <a:ext cx="18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Inversion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407175" y="2995875"/>
            <a:ext cx="18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Swap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407175" y="3727125"/>
            <a:ext cx="18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Scramble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Termination</a:t>
            </a:r>
            <a:endParaRPr/>
          </a:p>
        </p:txBody>
      </p:sp>
      <p:sp>
        <p:nvSpPr>
          <p:cNvPr id="276" name="Google Shape;276;p32"/>
          <p:cNvSpPr txBox="1"/>
          <p:nvPr/>
        </p:nvSpPr>
        <p:spPr>
          <a:xfrm>
            <a:off x="799075" y="1497275"/>
            <a:ext cx="6299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When the best chromosome in each iteration get the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same fitness evaluation for a certain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number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 of evolutionary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. -&gt;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Converged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When the best chromosome has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lower finishing time than the regulated time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When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maximum number of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evolution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has been reached.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Results</a:t>
            </a:r>
            <a:endParaRPr/>
          </a:p>
        </p:txBody>
      </p:sp>
      <p:cxnSp>
        <p:nvCxnSpPr>
          <p:cNvPr id="282" name="Google Shape;282;p33"/>
          <p:cNvCxnSpPr/>
          <p:nvPr/>
        </p:nvCxnSpPr>
        <p:spPr>
          <a:xfrm>
            <a:off x="3469054" y="2356200"/>
            <a:ext cx="3000" cy="57930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3"/>
          <p:cNvSpPr txBox="1"/>
          <p:nvPr/>
        </p:nvSpPr>
        <p:spPr>
          <a:xfrm>
            <a:off x="0" y="2430300"/>
            <a:ext cx="322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Set up constant Parameters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84" name="Google Shape;284;p33"/>
          <p:cNvGraphicFramePr/>
          <p:nvPr/>
        </p:nvGraphicFramePr>
        <p:xfrm>
          <a:off x="4195825" y="138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{0F5BBFAC-89A8-450F-A3DD-D67F77227DFF}</a:tableStyleId>
              </a:tblPr>
              <a:tblGrid>
                <a:gridCol w="3131675"/>
                <a:gridCol w="1098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Maximum Number of Generations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Population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Mutation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Converge Generation 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Terminal Fitness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Regulated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Overtime Penalty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175650" y="291125"/>
            <a:ext cx="87927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Results </a:t>
            </a:r>
            <a:r>
              <a:rPr lang="en"/>
              <a:t>cont'd</a:t>
            </a:r>
            <a:endParaRPr/>
          </a:p>
        </p:txBody>
      </p:sp>
      <p:cxnSp>
        <p:nvCxnSpPr>
          <p:cNvPr id="290" name="Google Shape;290;p34"/>
          <p:cNvCxnSpPr/>
          <p:nvPr/>
        </p:nvCxnSpPr>
        <p:spPr>
          <a:xfrm>
            <a:off x="3538804" y="1359425"/>
            <a:ext cx="3000" cy="57930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4"/>
          <p:cNvSpPr txBox="1"/>
          <p:nvPr/>
        </p:nvSpPr>
        <p:spPr>
          <a:xfrm>
            <a:off x="240450" y="1310525"/>
            <a:ext cx="337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Get the Best Uniform Crossover Rate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554" y="1359425"/>
            <a:ext cx="5330846" cy="32299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34"/>
          <p:cNvGraphicFramePr/>
          <p:nvPr/>
        </p:nvGraphicFramePr>
        <p:xfrm>
          <a:off x="367163" y="211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{0F5BBFAC-89A8-450F-A3DD-D67F77227DFF}</a:tableStyleId>
              </a:tblPr>
              <a:tblGrid>
                <a:gridCol w="1991700"/>
                <a:gridCol w="1004775"/>
              </a:tblGrid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Uniform Crossover 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Fitness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0.3</a:t>
                      </a:r>
                      <a:r>
                        <a:rPr lang="en" sz="1300"/>
                        <a:t> 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0.00394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0.45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0.00384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0.00370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0.00366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0.00355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175650" y="291125"/>
            <a:ext cx="87927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Results cont'd</a:t>
            </a:r>
            <a:endParaRPr/>
          </a:p>
        </p:txBody>
      </p:sp>
      <p:cxnSp>
        <p:nvCxnSpPr>
          <p:cNvPr id="299" name="Google Shape;299;p35"/>
          <p:cNvCxnSpPr/>
          <p:nvPr/>
        </p:nvCxnSpPr>
        <p:spPr>
          <a:xfrm>
            <a:off x="3569054" y="1002425"/>
            <a:ext cx="3000" cy="57930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5"/>
          <p:cNvSpPr txBox="1"/>
          <p:nvPr/>
        </p:nvSpPr>
        <p:spPr>
          <a:xfrm>
            <a:off x="226650" y="1002425"/>
            <a:ext cx="337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Get the Best Combinations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154" y="1023213"/>
            <a:ext cx="5240652" cy="30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50" y="1433525"/>
            <a:ext cx="3234003" cy="2952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175650" y="291125"/>
            <a:ext cx="87927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Results cont'd</a:t>
            </a:r>
            <a:endParaRPr/>
          </a:p>
        </p:txBody>
      </p:sp>
      <p:cxnSp>
        <p:nvCxnSpPr>
          <p:cNvPr id="308" name="Google Shape;308;p36"/>
          <p:cNvCxnSpPr/>
          <p:nvPr/>
        </p:nvCxnSpPr>
        <p:spPr>
          <a:xfrm>
            <a:off x="3336429" y="1101700"/>
            <a:ext cx="3000" cy="57930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6"/>
          <p:cNvSpPr txBox="1"/>
          <p:nvPr/>
        </p:nvSpPr>
        <p:spPr>
          <a:xfrm>
            <a:off x="118225" y="1175800"/>
            <a:ext cx="337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Get the Best Mutation Rate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0" name="Google Shape;3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725" y="1002425"/>
            <a:ext cx="5363750" cy="3272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36"/>
          <p:cNvGraphicFramePr/>
          <p:nvPr/>
        </p:nvGraphicFramePr>
        <p:xfrm>
          <a:off x="243338" y="193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{0F5BBFAC-89A8-450F-A3DD-D67F77227DFF}</a:tableStyleId>
              </a:tblPr>
              <a:tblGrid>
                <a:gridCol w="1991700"/>
                <a:gridCol w="1004775"/>
              </a:tblGrid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Mutation </a:t>
                      </a:r>
                      <a:r>
                        <a:rPr lang="en" sz="1300"/>
                        <a:t>Rate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Fitness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0.00483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0.00476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0.00448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0.00446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4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0.00355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"/>
          <p:cNvSpPr txBox="1"/>
          <p:nvPr>
            <p:ph type="title"/>
          </p:nvPr>
        </p:nvSpPr>
        <p:spPr>
          <a:xfrm>
            <a:off x="175650" y="291125"/>
            <a:ext cx="87927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Results cont'd</a:t>
            </a:r>
            <a:endParaRPr/>
          </a:p>
        </p:txBody>
      </p:sp>
      <p:cxnSp>
        <p:nvCxnSpPr>
          <p:cNvPr id="317" name="Google Shape;317;p37"/>
          <p:cNvCxnSpPr/>
          <p:nvPr/>
        </p:nvCxnSpPr>
        <p:spPr>
          <a:xfrm rot="10800000">
            <a:off x="280250" y="1748400"/>
            <a:ext cx="751200" cy="180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7"/>
          <p:cNvSpPr txBox="1"/>
          <p:nvPr/>
        </p:nvSpPr>
        <p:spPr>
          <a:xfrm>
            <a:off x="175650" y="1159300"/>
            <a:ext cx="337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the feasibility of model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50" y="3133325"/>
            <a:ext cx="6451683" cy="11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7"/>
          <p:cNvSpPr txBox="1"/>
          <p:nvPr/>
        </p:nvSpPr>
        <p:spPr>
          <a:xfrm>
            <a:off x="388025" y="2014475"/>
            <a:ext cx="7901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5 Nodes(Locations), 4 postmen, 11 demands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175650" y="291125"/>
            <a:ext cx="87927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&amp; Results cont'd</a:t>
            </a:r>
            <a:endParaRPr/>
          </a:p>
        </p:txBody>
      </p:sp>
      <p:cxnSp>
        <p:nvCxnSpPr>
          <p:cNvPr id="326" name="Google Shape;326;p38"/>
          <p:cNvCxnSpPr/>
          <p:nvPr/>
        </p:nvCxnSpPr>
        <p:spPr>
          <a:xfrm>
            <a:off x="3691204" y="1359425"/>
            <a:ext cx="3000" cy="579300"/>
          </a:xfrm>
          <a:prstGeom prst="straightConnector1">
            <a:avLst/>
          </a:prstGeom>
          <a:noFill/>
          <a:ln cap="flat" cmpd="sng" w="76200">
            <a:solidFill>
              <a:srgbClr val="8900E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8"/>
          <p:cNvSpPr txBox="1"/>
          <p:nvPr/>
        </p:nvSpPr>
        <p:spPr>
          <a:xfrm>
            <a:off x="240450" y="1310525"/>
            <a:ext cx="361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Test Best-Three Combinations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0" y="2156100"/>
            <a:ext cx="376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All graphs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parameters obtained in previous experiment.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9" name="Google Shape;3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725" y="896875"/>
            <a:ext cx="4165701" cy="421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9"/>
          <p:cNvSpPr txBox="1"/>
          <p:nvPr>
            <p:ph idx="1" type="body"/>
          </p:nvPr>
        </p:nvSpPr>
        <p:spPr>
          <a:xfrm>
            <a:off x="1376250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 txBox="1"/>
          <p:nvPr>
            <p:ph idx="2" type="body"/>
          </p:nvPr>
        </p:nvSpPr>
        <p:spPr>
          <a:xfrm>
            <a:off x="5051175" y="1828800"/>
            <a:ext cx="3330300" cy="24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327" y="0"/>
            <a:ext cx="50713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778675" y="1240350"/>
            <a:ext cx="67221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-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Problem Definition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-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Literature Survey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-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General Pipeline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-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Dijkstra’s Algorithm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-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Genetic Algorithm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-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Experiments &amp; Results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-"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/>
        </p:nvSpPr>
        <p:spPr>
          <a:xfrm>
            <a:off x="950125" y="1557350"/>
            <a:ext cx="4622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The problem could be solved efficiently using genetic algorithms.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Further research could be: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Investigate the integration of real-time traffic or weather conditions.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Introduce machine learning method such as Reinforcement Learning.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0"/>
          <p:cNvSpPr txBox="1"/>
          <p:nvPr>
            <p:ph type="title"/>
          </p:nvPr>
        </p:nvSpPr>
        <p:spPr>
          <a:xfrm>
            <a:off x="311700" y="445025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title"/>
          </p:nvPr>
        </p:nvSpPr>
        <p:spPr>
          <a:xfrm>
            <a:off x="359550" y="2000550"/>
            <a:ext cx="8424900" cy="11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685800" y="1235875"/>
            <a:ext cx="683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Given Topology, postmen, prioritized demands, and regulated time, how to deliver all packages with minimum cost?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650075" y="2864675"/>
            <a:ext cx="364200" cy="37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1438300" y="2474150"/>
            <a:ext cx="364200" cy="37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7" name="Google Shape;137;p23"/>
          <p:cNvSpPr/>
          <p:nvPr/>
        </p:nvSpPr>
        <p:spPr>
          <a:xfrm>
            <a:off x="1438300" y="3255200"/>
            <a:ext cx="364200" cy="37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2181225" y="2864675"/>
            <a:ext cx="364200" cy="37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39" name="Google Shape;139;p23"/>
          <p:cNvCxnSpPr>
            <a:endCxn id="136" idx="2"/>
          </p:cNvCxnSpPr>
          <p:nvPr/>
        </p:nvCxnSpPr>
        <p:spPr>
          <a:xfrm flipH="1" rot="10800000">
            <a:off x="978700" y="2659850"/>
            <a:ext cx="4596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3"/>
          <p:cNvCxnSpPr>
            <a:endCxn id="137" idx="2"/>
          </p:cNvCxnSpPr>
          <p:nvPr/>
        </p:nvCxnSpPr>
        <p:spPr>
          <a:xfrm>
            <a:off x="978700" y="3186200"/>
            <a:ext cx="4596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3"/>
          <p:cNvCxnSpPr>
            <a:endCxn id="138" idx="1"/>
          </p:cNvCxnSpPr>
          <p:nvPr/>
        </p:nvCxnSpPr>
        <p:spPr>
          <a:xfrm>
            <a:off x="1821761" y="2664665"/>
            <a:ext cx="412800" cy="2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23"/>
          <p:cNvCxnSpPr>
            <a:endCxn id="138" idx="3"/>
          </p:cNvCxnSpPr>
          <p:nvPr/>
        </p:nvCxnSpPr>
        <p:spPr>
          <a:xfrm flipH="1" rot="10800000">
            <a:off x="1807361" y="3181685"/>
            <a:ext cx="4272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 txBox="1"/>
          <p:nvPr/>
        </p:nvSpPr>
        <p:spPr>
          <a:xfrm>
            <a:off x="942825" y="2510675"/>
            <a:ext cx="65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942825" y="3265900"/>
            <a:ext cx="65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1945325" y="2548250"/>
            <a:ext cx="65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1945325" y="3253650"/>
            <a:ext cx="65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013475" y="1962150"/>
            <a:ext cx="18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Three Different Postmen: 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3250575" y="2395925"/>
            <a:ext cx="380100" cy="364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4463375" y="2395925"/>
            <a:ext cx="380100" cy="364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3856975" y="2395925"/>
            <a:ext cx="380100" cy="3645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893425" y="2912225"/>
            <a:ext cx="307200" cy="276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4290700" y="2871100"/>
            <a:ext cx="11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Speed Matrix, initial cost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575" y="3304873"/>
            <a:ext cx="1489425" cy="105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5483800" y="1962150"/>
            <a:ext cx="183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Three Demands: 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5910275" y="2912225"/>
            <a:ext cx="183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Three packages needed </a:t>
            </a: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to be delivered from node 0 to node 1, 3, and 2. 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463375" y="3918650"/>
            <a:ext cx="119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, C = 10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709825" y="3598925"/>
            <a:ext cx="186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788075" y="3537675"/>
            <a:ext cx="2720100" cy="78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Regulated Time: 10 minutes</a:t>
            </a:r>
            <a:endParaRPr b="1" sz="13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Overtime </a:t>
            </a:r>
            <a:r>
              <a:rPr b="1" lang="en" sz="13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penalty: 10 per minute</a:t>
            </a:r>
            <a:endParaRPr b="1" sz="13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788" y="2357113"/>
            <a:ext cx="1646629" cy="4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1650075" y="4471800"/>
            <a:ext cx="628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Total Cost = Sum of Overtime penalty + Sum of postmen costs.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Feasible Solution Format</a:t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685800" y="1235875"/>
            <a:ext cx="683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Any given list S satisfies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following conditions is a feasible solution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len(S) = len(Demands)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S[i] should be in the range of postman sequence number.	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 this property to randomly produce the solutions and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the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initial population.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971575" y="3307600"/>
            <a:ext cx="364200" cy="37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759800" y="2917075"/>
            <a:ext cx="364200" cy="37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1759800" y="3698125"/>
            <a:ext cx="364200" cy="37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2502725" y="3307600"/>
            <a:ext cx="364200" cy="371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71" name="Google Shape;171;p24"/>
          <p:cNvCxnSpPr>
            <a:endCxn id="168" idx="2"/>
          </p:cNvCxnSpPr>
          <p:nvPr/>
        </p:nvCxnSpPr>
        <p:spPr>
          <a:xfrm flipH="1" rot="10800000">
            <a:off x="1300200" y="3102775"/>
            <a:ext cx="459600" cy="2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4"/>
          <p:cNvCxnSpPr>
            <a:endCxn id="169" idx="2"/>
          </p:cNvCxnSpPr>
          <p:nvPr/>
        </p:nvCxnSpPr>
        <p:spPr>
          <a:xfrm>
            <a:off x="1300200" y="3629125"/>
            <a:ext cx="4596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4"/>
          <p:cNvCxnSpPr>
            <a:endCxn id="170" idx="1"/>
          </p:cNvCxnSpPr>
          <p:nvPr/>
        </p:nvCxnSpPr>
        <p:spPr>
          <a:xfrm>
            <a:off x="2143261" y="3107590"/>
            <a:ext cx="412800" cy="2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4"/>
          <p:cNvCxnSpPr>
            <a:endCxn id="170" idx="3"/>
          </p:cNvCxnSpPr>
          <p:nvPr/>
        </p:nvCxnSpPr>
        <p:spPr>
          <a:xfrm flipH="1" rot="10800000">
            <a:off x="2128861" y="3624610"/>
            <a:ext cx="42720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4"/>
          <p:cNvSpPr txBox="1"/>
          <p:nvPr/>
        </p:nvSpPr>
        <p:spPr>
          <a:xfrm>
            <a:off x="1264325" y="2953600"/>
            <a:ext cx="65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1264325" y="3708825"/>
            <a:ext cx="65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2266825" y="2991175"/>
            <a:ext cx="65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2266825" y="3696575"/>
            <a:ext cx="65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3371875" y="3357575"/>
            <a:ext cx="707100" cy="276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236100" y="2906575"/>
            <a:ext cx="133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3 postman, 3 demands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4400550" y="2571750"/>
            <a:ext cx="358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Feasible Solution could be: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[0,0,0]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[0,0,1]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[0,1,2]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[1,2,2]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……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Complexity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407175" y="1337475"/>
            <a:ext cx="7931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Both Path-Routing and package assignment problem are NP-Hard.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Path-Routing has O(n!) time complexity, where n is the number of cities.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Package assignment has O(p</a:t>
            </a:r>
            <a:r>
              <a:rPr baseline="30000" lang="en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) time complexity, where p is the number of postmen, and d is the number of demand.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Heuristic Algorithm sacrifices the optimality of the solution for computational efficiency. Though it may produce a solution that is not guaranteed to be optimal, it is often sufficient for practical purposes.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Survey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407175" y="1337475"/>
            <a:ext cx="7931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Numerous research study the feasibility of heuristic algorithm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in Path-Routing Problem.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Kumar et al. introduced an improved genetic algorithm  to solve Travelling Salesman Problem (TSP).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Edwin et al. used a hybrid of Tabu Search and Simulated Annealing to solve larger scale TSP problems.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Gulsun Nakiboglu et al. also applied genetic algorithm on more realistic problem, vehicle routing problem in pharmaceuticals distribution.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Few discuss the the problem after path routing: the assignment of packages on different transport methods to finish the route,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Pipeline</a:t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1497" t="0"/>
          <a:stretch/>
        </p:blipFill>
        <p:spPr>
          <a:xfrm>
            <a:off x="312057" y="1659798"/>
            <a:ext cx="886666" cy="100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189950" y="2723750"/>
            <a:ext cx="22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Gml files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from sndlib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1347550" y="2105507"/>
            <a:ext cx="331800" cy="27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1738475" y="1956900"/>
            <a:ext cx="104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Adjacent Matrix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189950" y="3048950"/>
            <a:ext cx="28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Postmen = [p1, p2, p3, …, P]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189950" y="3446404"/>
            <a:ext cx="24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Demands = [d1, d2, d3, … D]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2781012" y="1659800"/>
            <a:ext cx="194400" cy="2420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 txBox="1"/>
          <p:nvPr/>
        </p:nvSpPr>
        <p:spPr>
          <a:xfrm>
            <a:off x="3716025" y="2525725"/>
            <a:ext cx="15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Initial Population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3995350" y="1843775"/>
            <a:ext cx="1497300" cy="615600"/>
          </a:xfrm>
          <a:prstGeom prst="bentArrow">
            <a:avLst>
              <a:gd fmla="val 25000" name="adj1"/>
              <a:gd fmla="val 22896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5759500" y="1776925"/>
            <a:ext cx="1078500" cy="519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4890025" y="2393638"/>
            <a:ext cx="1078500" cy="519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Crossover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6645600" y="2393638"/>
            <a:ext cx="1078500" cy="519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Envolution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5160163" y="3186450"/>
            <a:ext cx="1078500" cy="519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6442125" y="3194100"/>
            <a:ext cx="1078500" cy="519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7724100" y="3534800"/>
            <a:ext cx="3804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4525450" y="4402325"/>
            <a:ext cx="43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5" name="Google Shape;215;p27"/>
          <p:cNvCxnSpPr>
            <a:stCxn id="208" idx="1"/>
            <a:endCxn id="209" idx="0"/>
          </p:cNvCxnSpPr>
          <p:nvPr/>
        </p:nvCxnSpPr>
        <p:spPr>
          <a:xfrm flipH="1">
            <a:off x="5429200" y="2036875"/>
            <a:ext cx="3303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7"/>
          <p:cNvCxnSpPr>
            <a:stCxn id="209" idx="2"/>
            <a:endCxn id="211" idx="0"/>
          </p:cNvCxnSpPr>
          <p:nvPr/>
        </p:nvCxnSpPr>
        <p:spPr>
          <a:xfrm>
            <a:off x="5429275" y="2913538"/>
            <a:ext cx="2700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7"/>
          <p:cNvCxnSpPr>
            <a:stCxn id="211" idx="3"/>
            <a:endCxn id="212" idx="1"/>
          </p:cNvCxnSpPr>
          <p:nvPr/>
        </p:nvCxnSpPr>
        <p:spPr>
          <a:xfrm>
            <a:off x="6238663" y="3446400"/>
            <a:ext cx="2034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7"/>
          <p:cNvCxnSpPr>
            <a:stCxn id="212" idx="0"/>
            <a:endCxn id="210" idx="2"/>
          </p:cNvCxnSpPr>
          <p:nvPr/>
        </p:nvCxnSpPr>
        <p:spPr>
          <a:xfrm flipH="1" rot="10800000">
            <a:off x="6981375" y="2913600"/>
            <a:ext cx="2034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7"/>
          <p:cNvCxnSpPr>
            <a:stCxn id="210" idx="0"/>
            <a:endCxn id="208" idx="3"/>
          </p:cNvCxnSpPr>
          <p:nvPr/>
        </p:nvCxnSpPr>
        <p:spPr>
          <a:xfrm rot="10800000">
            <a:off x="6838050" y="2036938"/>
            <a:ext cx="346800" cy="35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7"/>
          <p:cNvSpPr/>
          <p:nvPr/>
        </p:nvSpPr>
        <p:spPr>
          <a:xfrm>
            <a:off x="8143275" y="3268400"/>
            <a:ext cx="920400" cy="8355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Fitness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3078951" y="2718650"/>
            <a:ext cx="636900" cy="30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2975388" y="2262675"/>
            <a:ext cx="132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Randomly Generation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 s Algorithm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781" y="1776575"/>
            <a:ext cx="1287834" cy="67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498546" y="1968496"/>
            <a:ext cx="38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Topology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781" y="2783755"/>
            <a:ext cx="1287834" cy="92004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536418" y="3068540"/>
            <a:ext cx="386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Speed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Matrix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32" name="Google Shape;232;p28"/>
          <p:cNvCxnSpPr/>
          <p:nvPr/>
        </p:nvCxnSpPr>
        <p:spPr>
          <a:xfrm>
            <a:off x="263750" y="2668266"/>
            <a:ext cx="30081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8"/>
          <p:cNvSpPr/>
          <p:nvPr/>
        </p:nvSpPr>
        <p:spPr>
          <a:xfrm>
            <a:off x="3335986" y="2511944"/>
            <a:ext cx="422700" cy="292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8666" y="2287576"/>
            <a:ext cx="1718559" cy="92004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8"/>
          <p:cNvSpPr txBox="1"/>
          <p:nvPr/>
        </p:nvSpPr>
        <p:spPr>
          <a:xfrm>
            <a:off x="3949120" y="1671976"/>
            <a:ext cx="101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Matrix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5438300" y="2511950"/>
            <a:ext cx="861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900E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>
            <a:off x="5353103" y="1806775"/>
            <a:ext cx="159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Dijkstra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’s Algorithm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3950" y="2480900"/>
            <a:ext cx="21526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6729375" y="3014300"/>
            <a:ext cx="186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T[i]: The shortest time required to send a package to destination i.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4007650" y="4117925"/>
            <a:ext cx="411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-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Help to find the last finishing time of a new generated chromosome.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7079125" y="2368700"/>
            <a:ext cx="267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Node 1   Node 2   Node 3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44502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Fitness Evaluation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50" y="1928663"/>
            <a:ext cx="8839204" cy="1286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Bold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2E1DD"/>
      </a:lt2>
      <a:accent1>
        <a:srgbClr val="9A6ABA"/>
      </a:accent1>
      <a:accent2>
        <a:srgbClr val="6D6D6D"/>
      </a:accent2>
      <a:accent3>
        <a:srgbClr val="8900E1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