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4"/>
    <p:sldId id="257" r:id="rId35"/>
    <p:sldId id="258" r:id="rId36"/>
    <p:sldId id="259" r:id="rId37"/>
    <p:sldId id="260" r:id="rId38"/>
    <p:sldId id="261" r:id="rId39"/>
    <p:sldId id="262" r:id="rId40"/>
    <p:sldId id="263" r:id="rId41"/>
    <p:sldId id="264" r:id="rId42"/>
    <p:sldId id="265" r:id="rId43"/>
    <p:sldId id="266" r:id="rId44"/>
    <p:sldId id="267" r:id="rId45"/>
    <p:sldId id="268" r:id="rId46"/>
    <p:sldId id="269" r:id="rId47"/>
    <p:sldId id="270" r:id="rId48"/>
    <p:sldId id="271" r:id="rId49"/>
    <p:sldId id="272" r:id="rId50"/>
  </p:sldIdLst>
  <p:sldSz cx="18288000" cy="10287000"/>
  <p:notesSz cx="6858000" cy="9144000"/>
  <p:embeddedFontLst>
    <p:embeddedFont>
      <p:font typeface="Oswald" charset="1" panose="00000500000000000000"/>
      <p:regular r:id="rId6"/>
    </p:embeddedFont>
    <p:embeddedFont>
      <p:font typeface="Oswald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DM Sans" charset="1" panose="00000000000000000000"/>
      <p:regular r:id="rId12"/>
    </p:embeddedFont>
    <p:embeddedFont>
      <p:font typeface="DM Sans Bold" charset="1" panose="00000000000000000000"/>
      <p:regular r:id="rId13"/>
    </p:embeddedFont>
    <p:embeddedFont>
      <p:font typeface="DM Sans Italics" charset="1" panose="00000000000000000000"/>
      <p:regular r:id="rId14"/>
    </p:embeddedFont>
    <p:embeddedFont>
      <p:font typeface="DM Sans Bold Italics" charset="1" panose="00000000000000000000"/>
      <p:regular r:id="rId15"/>
    </p:embeddedFont>
    <p:embeddedFont>
      <p:font typeface="Canva Sans" charset="1" panose="020B0503030501040103"/>
      <p:regular r:id="rId16"/>
    </p:embeddedFont>
    <p:embeddedFont>
      <p:font typeface="Canva Sans Bold" charset="1" panose="020B0803030501040103"/>
      <p:regular r:id="rId17"/>
    </p:embeddedFont>
    <p:embeddedFont>
      <p:font typeface="Canva Sans Italics" charset="1" panose="020B0503030501040103"/>
      <p:regular r:id="rId18"/>
    </p:embeddedFont>
    <p:embeddedFont>
      <p:font typeface="Canva Sans Bold Italics" charset="1" panose="020B0803030501040103"/>
      <p:regular r:id="rId19"/>
    </p:embeddedFont>
    <p:embeddedFont>
      <p:font typeface="Canva Sans Medium" charset="1" panose="020B0603030501040103"/>
      <p:regular r:id="rId20"/>
    </p:embeddedFont>
    <p:embeddedFont>
      <p:font typeface="Canva Sans Medium Italics" charset="1" panose="020B0603030501040103"/>
      <p:regular r:id="rId21"/>
    </p:embeddedFont>
    <p:embeddedFont>
      <p:font typeface="Open Sauce" charset="1" panose="00000500000000000000"/>
      <p:regular r:id="rId22"/>
    </p:embeddedFont>
    <p:embeddedFont>
      <p:font typeface="Open Sauce Bold" charset="1" panose="00000800000000000000"/>
      <p:regular r:id="rId23"/>
    </p:embeddedFont>
    <p:embeddedFont>
      <p:font typeface="Open Sauce Italics" charset="1" panose="00000500000000000000"/>
      <p:regular r:id="rId24"/>
    </p:embeddedFont>
    <p:embeddedFont>
      <p:font typeface="Open Sauce Bold Italics" charset="1" panose="00000800000000000000"/>
      <p:regular r:id="rId25"/>
    </p:embeddedFont>
    <p:embeddedFont>
      <p:font typeface="Open Sauce Light" charset="1" panose="00000400000000000000"/>
      <p:regular r:id="rId26"/>
    </p:embeddedFont>
    <p:embeddedFont>
      <p:font typeface="Open Sauce Light Italics" charset="1" panose="00000400000000000000"/>
      <p:regular r:id="rId27"/>
    </p:embeddedFont>
    <p:embeddedFont>
      <p:font typeface="Open Sauce Medium" charset="1" panose="00000600000000000000"/>
      <p:regular r:id="rId28"/>
    </p:embeddedFont>
    <p:embeddedFont>
      <p:font typeface="Open Sauce Medium Italics" charset="1" panose="00000600000000000000"/>
      <p:regular r:id="rId29"/>
    </p:embeddedFont>
    <p:embeddedFont>
      <p:font typeface="Open Sauce Semi-Bold" charset="1" panose="00000700000000000000"/>
      <p:regular r:id="rId30"/>
    </p:embeddedFont>
    <p:embeddedFont>
      <p:font typeface="Open Sauce Semi-Bold Italics" charset="1" panose="00000700000000000000"/>
      <p:regular r:id="rId31"/>
    </p:embeddedFont>
    <p:embeddedFont>
      <p:font typeface="Open Sauce Heavy" charset="1" panose="00000A00000000000000"/>
      <p:regular r:id="rId32"/>
    </p:embeddedFont>
    <p:embeddedFont>
      <p:font typeface="Open Sauce Heavy Italics" charset="1" panose="00000A0000000000000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slides/slide1.xml" Type="http://schemas.openxmlformats.org/officeDocument/2006/relationships/slide"/><Relationship Id="rId35" Target="slides/slide2.xml" Type="http://schemas.openxmlformats.org/officeDocument/2006/relationships/slide"/><Relationship Id="rId36" Target="slides/slide3.xml" Type="http://schemas.openxmlformats.org/officeDocument/2006/relationships/slide"/><Relationship Id="rId37" Target="slides/slide4.xml" Type="http://schemas.openxmlformats.org/officeDocument/2006/relationships/slide"/><Relationship Id="rId38" Target="slides/slide5.xml" Type="http://schemas.openxmlformats.org/officeDocument/2006/relationships/slide"/><Relationship Id="rId39" Target="slides/slide6.xml" Type="http://schemas.openxmlformats.org/officeDocument/2006/relationships/slide"/><Relationship Id="rId4" Target="theme/theme1.xml" Type="http://schemas.openxmlformats.org/officeDocument/2006/relationships/theme"/><Relationship Id="rId40" Target="slides/slide7.xml" Type="http://schemas.openxmlformats.org/officeDocument/2006/relationships/slide"/><Relationship Id="rId41" Target="slides/slide8.xml" Type="http://schemas.openxmlformats.org/officeDocument/2006/relationships/slide"/><Relationship Id="rId42" Target="slides/slide9.xml" Type="http://schemas.openxmlformats.org/officeDocument/2006/relationships/slide"/><Relationship Id="rId43" Target="slides/slide10.xml" Type="http://schemas.openxmlformats.org/officeDocument/2006/relationships/slide"/><Relationship Id="rId44" Target="slides/slide11.xml" Type="http://schemas.openxmlformats.org/officeDocument/2006/relationships/slide"/><Relationship Id="rId45" Target="slides/slide12.xml" Type="http://schemas.openxmlformats.org/officeDocument/2006/relationships/slide"/><Relationship Id="rId46" Target="slides/slide13.xml" Type="http://schemas.openxmlformats.org/officeDocument/2006/relationships/slide"/><Relationship Id="rId47" Target="slides/slide14.xml" Type="http://schemas.openxmlformats.org/officeDocument/2006/relationships/slide"/><Relationship Id="rId48" Target="slides/slide15.xml" Type="http://schemas.openxmlformats.org/officeDocument/2006/relationships/slide"/><Relationship Id="rId49" Target="slides/slide16.xml" Type="http://schemas.openxmlformats.org/officeDocument/2006/relationships/slide"/><Relationship Id="rId5" Target="tableStyles.xml" Type="http://schemas.openxmlformats.org/officeDocument/2006/relationships/tableStyles"/><Relationship Id="rId50" Target="slides/slide17.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17.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18.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19.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20.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7.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14.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15.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6124660" y="7209987"/>
            <a:ext cx="7629294" cy="7828566"/>
          </a:xfrm>
          <a:custGeom>
            <a:avLst/>
            <a:gdLst/>
            <a:ahLst/>
            <a:cxnLst/>
            <a:rect r="r" b="b" t="t" l="l"/>
            <a:pathLst>
              <a:path h="7828566" w="7629294">
                <a:moveTo>
                  <a:pt x="0" y="0"/>
                </a:moveTo>
                <a:lnTo>
                  <a:pt x="7629294" y="0"/>
                </a:lnTo>
                <a:lnTo>
                  <a:pt x="7629294" y="7828567"/>
                </a:lnTo>
                <a:lnTo>
                  <a:pt x="0" y="782856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511317" y="-516959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2365971" y="2291673"/>
            <a:ext cx="13376975" cy="6177680"/>
            <a:chOff x="0" y="0"/>
            <a:chExt cx="2583311" cy="1193011"/>
          </a:xfrm>
        </p:grpSpPr>
        <p:sp>
          <p:nvSpPr>
            <p:cNvPr name="Freeform 6" id="6"/>
            <p:cNvSpPr/>
            <p:nvPr/>
          </p:nvSpPr>
          <p:spPr>
            <a:xfrm flipH="false" flipV="false" rot="0">
              <a:off x="0" y="0"/>
              <a:ext cx="2583312" cy="1193011"/>
            </a:xfrm>
            <a:custGeom>
              <a:avLst/>
              <a:gdLst/>
              <a:ahLst/>
              <a:cxnLst/>
              <a:rect r="r" b="b" t="t" l="l"/>
              <a:pathLst>
                <a:path h="1193011" w="2583312">
                  <a:moveTo>
                    <a:pt x="0" y="0"/>
                  </a:moveTo>
                  <a:lnTo>
                    <a:pt x="2583312" y="0"/>
                  </a:lnTo>
                  <a:lnTo>
                    <a:pt x="2583312" y="1193011"/>
                  </a:lnTo>
                  <a:lnTo>
                    <a:pt x="0" y="1193011"/>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2583311" cy="1212061"/>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5011484" y="6180585"/>
            <a:ext cx="8085948" cy="2288769"/>
          </a:xfrm>
          <a:prstGeom prst="rect">
            <a:avLst/>
          </a:prstGeom>
        </p:spPr>
        <p:txBody>
          <a:bodyPr anchor="t" rtlCol="false" tIns="0" lIns="0" bIns="0" rIns="0">
            <a:spAutoFit/>
          </a:bodyPr>
          <a:lstStyle/>
          <a:p>
            <a:pPr algn="ctr">
              <a:lnSpc>
                <a:spcPts val="18687"/>
              </a:lnSpc>
            </a:pPr>
            <a:r>
              <a:rPr lang="en-US" sz="13541" spc="1327">
                <a:solidFill>
                  <a:srgbClr val="231F20"/>
                </a:solidFill>
                <a:latin typeface="Oswald Bold"/>
              </a:rPr>
              <a:t>PROJECT</a:t>
            </a:r>
          </a:p>
        </p:txBody>
      </p:sp>
      <p:sp>
        <p:nvSpPr>
          <p:cNvPr name="TextBox 9" id="9"/>
          <p:cNvSpPr txBox="true"/>
          <p:nvPr/>
        </p:nvSpPr>
        <p:spPr>
          <a:xfrm rot="0">
            <a:off x="4377392" y="2463240"/>
            <a:ext cx="9533217" cy="3094570"/>
          </a:xfrm>
          <a:prstGeom prst="rect">
            <a:avLst/>
          </a:prstGeom>
        </p:spPr>
        <p:txBody>
          <a:bodyPr anchor="t" rtlCol="false" tIns="0" lIns="0" bIns="0" rIns="0">
            <a:spAutoFit/>
          </a:bodyPr>
          <a:lstStyle/>
          <a:p>
            <a:pPr algn="ctr">
              <a:lnSpc>
                <a:spcPts val="8261"/>
              </a:lnSpc>
            </a:pPr>
            <a:r>
              <a:rPr lang="en-US" sz="5986" spc="586">
                <a:solidFill>
                  <a:srgbClr val="231F20"/>
                </a:solidFill>
                <a:latin typeface="Oswald Bold"/>
              </a:rPr>
              <a:t>GROUND WATER QUALITY PREDICTION IN GUJARAT PROVINCE</a:t>
            </a:r>
          </a:p>
        </p:txBody>
      </p:sp>
      <p:sp>
        <p:nvSpPr>
          <p:cNvPr name="TextBox 10" id="10"/>
          <p:cNvSpPr txBox="true"/>
          <p:nvPr/>
        </p:nvSpPr>
        <p:spPr>
          <a:xfrm rot="0">
            <a:off x="4236347" y="8402678"/>
            <a:ext cx="9815307" cy="1223455"/>
          </a:xfrm>
          <a:prstGeom prst="rect">
            <a:avLst/>
          </a:prstGeom>
        </p:spPr>
        <p:txBody>
          <a:bodyPr anchor="t" rtlCol="false" tIns="0" lIns="0" bIns="0" rIns="0">
            <a:spAutoFit/>
          </a:bodyPr>
          <a:lstStyle/>
          <a:p>
            <a:pPr algn="ctr">
              <a:lnSpc>
                <a:spcPts val="4918"/>
              </a:lnSpc>
            </a:pPr>
            <a:r>
              <a:rPr lang="en-US" sz="3563" spc="349">
                <a:solidFill>
                  <a:srgbClr val="231F20"/>
                </a:solidFill>
                <a:latin typeface="Oswald Bold"/>
              </a:rPr>
              <a:t>ABHIJEETSINGH MEENA (20BCP241)</a:t>
            </a:r>
          </a:p>
          <a:p>
            <a:pPr algn="ctr">
              <a:lnSpc>
                <a:spcPts val="4918"/>
              </a:lnSpc>
            </a:pPr>
            <a:r>
              <a:rPr lang="en-US" sz="3563" spc="349">
                <a:solidFill>
                  <a:srgbClr val="231F20"/>
                </a:solidFill>
                <a:latin typeface="Oswald Bold"/>
              </a:rPr>
              <a:t>SMIT RAVAL (20BCP259)</a:t>
            </a:r>
          </a:p>
        </p:txBody>
      </p:sp>
      <p:sp>
        <p:nvSpPr>
          <p:cNvPr name="TextBox 11" id="11"/>
          <p:cNvSpPr txBox="true"/>
          <p:nvPr/>
        </p:nvSpPr>
        <p:spPr>
          <a:xfrm rot="0">
            <a:off x="1644425" y="5812286"/>
            <a:ext cx="14999150" cy="596899"/>
          </a:xfrm>
          <a:prstGeom prst="rect">
            <a:avLst/>
          </a:prstGeom>
        </p:spPr>
        <p:txBody>
          <a:bodyPr anchor="t" rtlCol="false" tIns="0" lIns="0" bIns="0" rIns="0">
            <a:spAutoFit/>
          </a:bodyPr>
          <a:lstStyle/>
          <a:p>
            <a:pPr algn="ctr">
              <a:lnSpc>
                <a:spcPts val="4900"/>
              </a:lnSpc>
            </a:pPr>
            <a:r>
              <a:rPr lang="en-US" sz="3500">
                <a:solidFill>
                  <a:srgbClr val="231F20"/>
                </a:solidFill>
                <a:latin typeface="Canva Sans Bold"/>
              </a:rPr>
              <a:t>Under Dr. Rajeev Kumar Gupta mentorship.</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2655605" y="2024047"/>
            <a:ext cx="13401248" cy="6581806"/>
          </a:xfrm>
          <a:custGeom>
            <a:avLst/>
            <a:gdLst/>
            <a:ahLst/>
            <a:cxnLst/>
            <a:rect r="r" b="b" t="t" l="l"/>
            <a:pathLst>
              <a:path h="6581806" w="13401248">
                <a:moveTo>
                  <a:pt x="0" y="0"/>
                </a:moveTo>
                <a:lnTo>
                  <a:pt x="13401248" y="0"/>
                </a:lnTo>
                <a:lnTo>
                  <a:pt x="13401248" y="6581806"/>
                </a:lnTo>
                <a:lnTo>
                  <a:pt x="0" y="6581806"/>
                </a:lnTo>
                <a:lnTo>
                  <a:pt x="0" y="0"/>
                </a:lnTo>
                <a:close/>
              </a:path>
            </a:pathLst>
          </a:custGeom>
          <a:blipFill>
            <a:blip r:embed="rId5"/>
            <a:stretch>
              <a:fillRect l="0" t="0" r="0" b="0"/>
            </a:stretch>
          </a:blipFill>
        </p:spPr>
      </p:sp>
      <p:sp>
        <p:nvSpPr>
          <p:cNvPr name="TextBox 6" id="6"/>
          <p:cNvSpPr txBox="true"/>
          <p:nvPr/>
        </p:nvSpPr>
        <p:spPr>
          <a:xfrm rot="0">
            <a:off x="3367511" y="8833675"/>
            <a:ext cx="11552977" cy="820674"/>
          </a:xfrm>
          <a:prstGeom prst="rect">
            <a:avLst/>
          </a:prstGeom>
        </p:spPr>
        <p:txBody>
          <a:bodyPr anchor="t" rtlCol="false" tIns="0" lIns="0" bIns="0" rIns="0">
            <a:spAutoFit/>
          </a:bodyPr>
          <a:lstStyle/>
          <a:p>
            <a:pPr algn="ctr">
              <a:lnSpc>
                <a:spcPts val="2207"/>
              </a:lnSpc>
            </a:pPr>
            <a:r>
              <a:rPr lang="en-US" sz="1599" spc="84">
                <a:solidFill>
                  <a:srgbClr val="231F20"/>
                </a:solidFill>
                <a:latin typeface="Oswald"/>
              </a:rPr>
              <a:t>Note : From “Prediction of groundwater quality indices using machine learning algorithms”  by IWA  Publishing, 2021,</a:t>
            </a:r>
          </a:p>
          <a:p>
            <a:pPr algn="ctr">
              <a:lnSpc>
                <a:spcPts val="2207"/>
              </a:lnSpc>
            </a:pPr>
            <a:r>
              <a:rPr lang="en-US" sz="1599" spc="84">
                <a:solidFill>
                  <a:srgbClr val="231F20"/>
                </a:solidFill>
                <a:latin typeface="Oswald"/>
              </a:rPr>
              <a:t>(https://iwaponline.com/wpt/article/17/1/336/85564/Prediction-of-groundwater-quality-indices-using)</a:t>
            </a:r>
          </a:p>
          <a:p>
            <a:pPr algn="ctr">
              <a:lnSpc>
                <a:spcPts val="2207"/>
              </a:lnSpc>
            </a:pPr>
          </a:p>
        </p:txBody>
      </p:sp>
      <p:sp>
        <p:nvSpPr>
          <p:cNvPr name="TextBox 7" id="7"/>
          <p:cNvSpPr txBox="true"/>
          <p:nvPr/>
        </p:nvSpPr>
        <p:spPr>
          <a:xfrm rot="0">
            <a:off x="2655605" y="114300"/>
            <a:ext cx="12976789" cy="1104900"/>
          </a:xfrm>
          <a:prstGeom prst="rect">
            <a:avLst/>
          </a:prstGeom>
        </p:spPr>
        <p:txBody>
          <a:bodyPr anchor="t" rtlCol="false" tIns="0" lIns="0" bIns="0" rIns="0">
            <a:spAutoFit/>
          </a:bodyPr>
          <a:lstStyle/>
          <a:p>
            <a:pPr marL="0" indent="0" lvl="0">
              <a:lnSpc>
                <a:spcPts val="8400"/>
              </a:lnSpc>
            </a:pPr>
            <a:r>
              <a:rPr lang="en-US" sz="8000" spc="784">
                <a:solidFill>
                  <a:srgbClr val="231F20"/>
                </a:solidFill>
                <a:latin typeface="Oswald Bold"/>
              </a:rPr>
              <a:t>PROPOSED METHODOLOGY</a:t>
            </a:r>
          </a:p>
        </p:txBody>
      </p:sp>
      <p:sp>
        <p:nvSpPr>
          <p:cNvPr name="TextBox 8" id="8"/>
          <p:cNvSpPr txBox="true"/>
          <p:nvPr/>
        </p:nvSpPr>
        <p:spPr>
          <a:xfrm rot="0">
            <a:off x="3367511" y="1120754"/>
            <a:ext cx="11552977" cy="679003"/>
          </a:xfrm>
          <a:prstGeom prst="rect">
            <a:avLst/>
          </a:prstGeom>
        </p:spPr>
        <p:txBody>
          <a:bodyPr anchor="t" rtlCol="false" tIns="0" lIns="0" bIns="0" rIns="0">
            <a:spAutoFit/>
          </a:bodyPr>
          <a:lstStyle/>
          <a:p>
            <a:pPr algn="ctr">
              <a:lnSpc>
                <a:spcPts val="5585"/>
              </a:lnSpc>
            </a:pPr>
            <a:r>
              <a:rPr lang="en-US" sz="4047" spc="214">
                <a:solidFill>
                  <a:srgbClr val="231F20"/>
                </a:solidFill>
                <a:latin typeface="Oswald Bold"/>
              </a:rPr>
              <a:t>Entropy Based Water Quality Index</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4994936" y="7891202"/>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3563749" y="369109"/>
            <a:ext cx="11552977" cy="1350646"/>
          </a:xfrm>
          <a:prstGeom prst="rect">
            <a:avLst/>
          </a:prstGeom>
        </p:spPr>
        <p:txBody>
          <a:bodyPr anchor="t" rtlCol="false" tIns="0" lIns="0" bIns="0" rIns="0">
            <a:spAutoFit/>
          </a:bodyPr>
          <a:lstStyle/>
          <a:p>
            <a:pPr algn="ctr">
              <a:lnSpc>
                <a:spcPts val="11039"/>
              </a:lnSpc>
            </a:pPr>
            <a:r>
              <a:rPr lang="en-US" sz="7999" spc="423">
                <a:solidFill>
                  <a:srgbClr val="231F20"/>
                </a:solidFill>
                <a:latin typeface="Oswald Bold"/>
              </a:rPr>
              <a:t>CURRENT STATUS</a:t>
            </a:r>
          </a:p>
        </p:txBody>
      </p:sp>
      <p:sp>
        <p:nvSpPr>
          <p:cNvPr name="TextBox 5" id="5"/>
          <p:cNvSpPr txBox="true"/>
          <p:nvPr/>
        </p:nvSpPr>
        <p:spPr>
          <a:xfrm rot="0">
            <a:off x="1028700" y="2623726"/>
            <a:ext cx="16230600" cy="6504956"/>
          </a:xfrm>
          <a:prstGeom prst="rect">
            <a:avLst/>
          </a:prstGeom>
        </p:spPr>
        <p:txBody>
          <a:bodyPr anchor="t" rtlCol="false" tIns="0" lIns="0" bIns="0" rIns="0">
            <a:spAutoFit/>
          </a:bodyPr>
          <a:lstStyle/>
          <a:p>
            <a:pPr algn="just" marL="455639" indent="-227820" lvl="1">
              <a:lnSpc>
                <a:spcPts val="2912"/>
              </a:lnSpc>
              <a:buFont typeface="Arial"/>
              <a:buChar char="•"/>
            </a:pPr>
            <a:r>
              <a:rPr lang="en-US" sz="2110" spc="206">
                <a:solidFill>
                  <a:srgbClr val="231F20"/>
                </a:solidFill>
                <a:latin typeface="Open Sauce"/>
              </a:rPr>
              <a:t>The initial phase of our study involved a comprehensive analysis of the topic, which included a thorough review of relevant research papers to establish a foundational understanding. Subsequently, data acquisition was undertaken by retrieving pertinent information from government websites in PDF format. We then meticulously extracted and compiled this data into a well-structured CSV file encompassing multiple years for comprehensive analysis. Following this, rigorous data cleaning procedures were implemented to ensure the integrity and quality of the dataset.</a:t>
            </a:r>
          </a:p>
          <a:p>
            <a:pPr algn="just">
              <a:lnSpc>
                <a:spcPts val="2912"/>
              </a:lnSpc>
            </a:pPr>
          </a:p>
          <a:p>
            <a:pPr algn="just" marL="455639" indent="-227820" lvl="1">
              <a:lnSpc>
                <a:spcPts val="2912"/>
              </a:lnSpc>
              <a:buFont typeface="Arial"/>
              <a:buChar char="•"/>
            </a:pPr>
            <a:r>
              <a:rPr lang="en-US" sz="2110" spc="206">
                <a:solidFill>
                  <a:srgbClr val="231F20"/>
                </a:solidFill>
                <a:latin typeface="Open Sauce"/>
              </a:rPr>
              <a:t>Furthermore, in our pursuit to explore alternative methodologies beyond the WAWQI, we delved into researching various other methods. Upon establishing a robust dataset, we applied both EBWQI and WAWQI formulas to evaluate groundwater quality.</a:t>
            </a:r>
          </a:p>
          <a:p>
            <a:pPr algn="just">
              <a:lnSpc>
                <a:spcPts val="2912"/>
              </a:lnSpc>
            </a:pPr>
          </a:p>
          <a:p>
            <a:pPr algn="just" marL="455639" indent="-227820" lvl="1">
              <a:lnSpc>
                <a:spcPts val="2912"/>
              </a:lnSpc>
              <a:buFont typeface="Arial"/>
              <a:buChar char="•"/>
            </a:pPr>
            <a:r>
              <a:rPr lang="en-US" sz="2110" spc="206">
                <a:solidFill>
                  <a:srgbClr val="231F20"/>
                </a:solidFill>
                <a:latin typeface="Open Sauce"/>
              </a:rPr>
              <a:t>To assess predictive performance, an array of regression and classification models was employed, enabling a comparative analysis between methodologies and determining the superior approach among EBWQI and WAWQI. Hyperparameter tuning techniques were then utilized to optimize model performance.</a:t>
            </a:r>
          </a:p>
          <a:p>
            <a:pPr algn="just">
              <a:lnSpc>
                <a:spcPts val="2912"/>
              </a:lnSpc>
            </a:pPr>
          </a:p>
          <a:p>
            <a:pPr algn="just" marL="455639" indent="-227820" lvl="1">
              <a:lnSpc>
                <a:spcPts val="2912"/>
              </a:lnSpc>
              <a:buFont typeface="Arial"/>
              <a:buChar char="•"/>
            </a:pPr>
            <a:r>
              <a:rPr lang="en-US" sz="2110" spc="206">
                <a:solidFill>
                  <a:srgbClr val="231F20"/>
                </a:solidFill>
                <a:latin typeface="Open Sauce"/>
              </a:rPr>
              <a:t>Finally, the ensemble method of Voting Classifier was applied to further enhance predictive accuracy by aggregating results from multiple classification models.</a:t>
            </a:r>
          </a:p>
        </p:txBody>
      </p:sp>
      <p:sp>
        <p:nvSpPr>
          <p:cNvPr name="Freeform 6" id="6"/>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4176364">
            <a:off x="-4720384" y="6899391"/>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4994936" y="7891202"/>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3367511" y="369109"/>
            <a:ext cx="11552977" cy="1350646"/>
          </a:xfrm>
          <a:prstGeom prst="rect">
            <a:avLst/>
          </a:prstGeom>
        </p:spPr>
        <p:txBody>
          <a:bodyPr anchor="t" rtlCol="false" tIns="0" lIns="0" bIns="0" rIns="0">
            <a:spAutoFit/>
          </a:bodyPr>
          <a:lstStyle/>
          <a:p>
            <a:pPr algn="ctr">
              <a:lnSpc>
                <a:spcPts val="11039"/>
              </a:lnSpc>
            </a:pPr>
            <a:r>
              <a:rPr lang="en-US" sz="7999" spc="423">
                <a:solidFill>
                  <a:srgbClr val="231F20"/>
                </a:solidFill>
                <a:latin typeface="Oswald Bold"/>
              </a:rPr>
              <a:t>RESULTS</a:t>
            </a:r>
          </a:p>
        </p:txBody>
      </p:sp>
      <p:sp>
        <p:nvSpPr>
          <p:cNvPr name="Freeform 5" id="5"/>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4176364">
            <a:off x="-4720384" y="6899391"/>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607338" y="3421096"/>
            <a:ext cx="17073324" cy="4909455"/>
          </a:xfrm>
          <a:custGeom>
            <a:avLst/>
            <a:gdLst/>
            <a:ahLst/>
            <a:cxnLst/>
            <a:rect r="r" b="b" t="t" l="l"/>
            <a:pathLst>
              <a:path h="4909455" w="17073324">
                <a:moveTo>
                  <a:pt x="0" y="0"/>
                </a:moveTo>
                <a:lnTo>
                  <a:pt x="17073324" y="0"/>
                </a:lnTo>
                <a:lnTo>
                  <a:pt x="17073324" y="4909456"/>
                </a:lnTo>
                <a:lnTo>
                  <a:pt x="0" y="4909456"/>
                </a:lnTo>
                <a:lnTo>
                  <a:pt x="0" y="0"/>
                </a:lnTo>
                <a:close/>
              </a:path>
            </a:pathLst>
          </a:custGeom>
          <a:blipFill>
            <a:blip r:embed="rId7"/>
            <a:stretch>
              <a:fillRect l="0" t="0" r="0" b="-1226"/>
            </a:stretch>
          </a:blipFill>
        </p:spPr>
      </p:sp>
      <p:sp>
        <p:nvSpPr>
          <p:cNvPr name="TextBox 8" id="8"/>
          <p:cNvSpPr txBox="true"/>
          <p:nvPr/>
        </p:nvSpPr>
        <p:spPr>
          <a:xfrm rot="0">
            <a:off x="3367511" y="1887107"/>
            <a:ext cx="11552977" cy="679003"/>
          </a:xfrm>
          <a:prstGeom prst="rect">
            <a:avLst/>
          </a:prstGeom>
        </p:spPr>
        <p:txBody>
          <a:bodyPr anchor="t" rtlCol="false" tIns="0" lIns="0" bIns="0" rIns="0">
            <a:spAutoFit/>
          </a:bodyPr>
          <a:lstStyle/>
          <a:p>
            <a:pPr algn="ctr">
              <a:lnSpc>
                <a:spcPts val="5585"/>
              </a:lnSpc>
            </a:pPr>
            <a:r>
              <a:rPr lang="en-US" sz="4047" spc="214">
                <a:solidFill>
                  <a:srgbClr val="231F20"/>
                </a:solidFill>
                <a:latin typeface="Oswald Bold"/>
              </a:rPr>
              <a:t>REGRESSION</a:t>
            </a:r>
          </a:p>
        </p:txBody>
      </p:sp>
    </p:spTree>
  </p:cSld>
  <p:clrMapOvr>
    <a:masterClrMapping/>
  </p:clrMapOvr>
  <p:transition spd="fast">
    <p:fade/>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4994936" y="7891202"/>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4176364">
            <a:off x="-4720384" y="6899391"/>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478392" y="3353465"/>
            <a:ext cx="17331217" cy="5044717"/>
          </a:xfrm>
          <a:custGeom>
            <a:avLst/>
            <a:gdLst/>
            <a:ahLst/>
            <a:cxnLst/>
            <a:rect r="r" b="b" t="t" l="l"/>
            <a:pathLst>
              <a:path h="5044717" w="17331217">
                <a:moveTo>
                  <a:pt x="0" y="0"/>
                </a:moveTo>
                <a:lnTo>
                  <a:pt x="17331216" y="0"/>
                </a:lnTo>
                <a:lnTo>
                  <a:pt x="17331216" y="5044718"/>
                </a:lnTo>
                <a:lnTo>
                  <a:pt x="0" y="5044718"/>
                </a:lnTo>
                <a:lnTo>
                  <a:pt x="0" y="0"/>
                </a:lnTo>
                <a:close/>
              </a:path>
            </a:pathLst>
          </a:custGeom>
          <a:blipFill>
            <a:blip r:embed="rId7"/>
            <a:stretch>
              <a:fillRect l="0" t="0" r="0" b="0"/>
            </a:stretch>
          </a:blipFill>
        </p:spPr>
      </p:sp>
      <p:sp>
        <p:nvSpPr>
          <p:cNvPr name="TextBox 7" id="7"/>
          <p:cNvSpPr txBox="true"/>
          <p:nvPr/>
        </p:nvSpPr>
        <p:spPr>
          <a:xfrm rot="0">
            <a:off x="3367511" y="369109"/>
            <a:ext cx="11552977" cy="1350646"/>
          </a:xfrm>
          <a:prstGeom prst="rect">
            <a:avLst/>
          </a:prstGeom>
        </p:spPr>
        <p:txBody>
          <a:bodyPr anchor="t" rtlCol="false" tIns="0" lIns="0" bIns="0" rIns="0">
            <a:spAutoFit/>
          </a:bodyPr>
          <a:lstStyle/>
          <a:p>
            <a:pPr algn="ctr">
              <a:lnSpc>
                <a:spcPts val="11039"/>
              </a:lnSpc>
            </a:pPr>
            <a:r>
              <a:rPr lang="en-US" sz="7999" spc="423">
                <a:solidFill>
                  <a:srgbClr val="231F20"/>
                </a:solidFill>
                <a:latin typeface="Oswald Bold"/>
              </a:rPr>
              <a:t>RESULTS</a:t>
            </a:r>
          </a:p>
        </p:txBody>
      </p:sp>
      <p:sp>
        <p:nvSpPr>
          <p:cNvPr name="TextBox 8" id="8"/>
          <p:cNvSpPr txBox="true"/>
          <p:nvPr/>
        </p:nvSpPr>
        <p:spPr>
          <a:xfrm rot="0">
            <a:off x="3367511" y="1887107"/>
            <a:ext cx="11552977" cy="679003"/>
          </a:xfrm>
          <a:prstGeom prst="rect">
            <a:avLst/>
          </a:prstGeom>
        </p:spPr>
        <p:txBody>
          <a:bodyPr anchor="t" rtlCol="false" tIns="0" lIns="0" bIns="0" rIns="0">
            <a:spAutoFit/>
          </a:bodyPr>
          <a:lstStyle/>
          <a:p>
            <a:pPr algn="ctr">
              <a:lnSpc>
                <a:spcPts val="5585"/>
              </a:lnSpc>
            </a:pPr>
            <a:r>
              <a:rPr lang="en-US" sz="4047" spc="214">
                <a:solidFill>
                  <a:srgbClr val="231F20"/>
                </a:solidFill>
                <a:latin typeface="Oswald Bold"/>
              </a:rPr>
              <a:t>CLASSIFICATION</a:t>
            </a:r>
          </a:p>
        </p:txBody>
      </p:sp>
    </p:spTree>
  </p:cSld>
  <p:clrMapOvr>
    <a:masterClrMapping/>
  </p:clrMapOvr>
  <p:transition spd="fast">
    <p:fade/>
  </p:transition>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4994936" y="7891202"/>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557371" y="889412"/>
            <a:ext cx="14636267" cy="9234517"/>
          </a:xfrm>
          <a:custGeom>
            <a:avLst/>
            <a:gdLst/>
            <a:ahLst/>
            <a:cxnLst/>
            <a:rect r="r" b="b" t="t" l="l"/>
            <a:pathLst>
              <a:path h="9234517" w="14636267">
                <a:moveTo>
                  <a:pt x="0" y="0"/>
                </a:moveTo>
                <a:lnTo>
                  <a:pt x="14636267" y="0"/>
                </a:lnTo>
                <a:lnTo>
                  <a:pt x="14636267" y="9234517"/>
                </a:lnTo>
                <a:lnTo>
                  <a:pt x="0" y="9234517"/>
                </a:lnTo>
                <a:lnTo>
                  <a:pt x="0" y="0"/>
                </a:lnTo>
                <a:close/>
              </a:path>
            </a:pathLst>
          </a:custGeom>
          <a:blipFill>
            <a:blip r:embed="rId7"/>
            <a:stretch>
              <a:fillRect l="0" t="0" r="-2172" b="-4652"/>
            </a:stretch>
          </a:blipFill>
        </p:spPr>
      </p:sp>
      <p:sp>
        <p:nvSpPr>
          <p:cNvPr name="TextBox 7" id="7"/>
          <p:cNvSpPr txBox="true"/>
          <p:nvPr/>
        </p:nvSpPr>
        <p:spPr>
          <a:xfrm rot="0">
            <a:off x="3099016" y="-133350"/>
            <a:ext cx="11552977" cy="1350646"/>
          </a:xfrm>
          <a:prstGeom prst="rect">
            <a:avLst/>
          </a:prstGeom>
        </p:spPr>
        <p:txBody>
          <a:bodyPr anchor="t" rtlCol="false" tIns="0" lIns="0" bIns="0" rIns="0">
            <a:spAutoFit/>
          </a:bodyPr>
          <a:lstStyle/>
          <a:p>
            <a:pPr algn="ctr">
              <a:lnSpc>
                <a:spcPts val="11039"/>
              </a:lnSpc>
            </a:pPr>
            <a:r>
              <a:rPr lang="en-US" sz="7999" spc="423">
                <a:solidFill>
                  <a:srgbClr val="231F20"/>
                </a:solidFill>
                <a:latin typeface="Oswald Bold"/>
              </a:rPr>
              <a:t>GANTT CHART </a:t>
            </a:r>
          </a:p>
        </p:txBody>
      </p:sp>
    </p:spTree>
  </p:cSld>
  <p:clrMapOvr>
    <a:masterClrMapping/>
  </p:clrMapOvr>
  <p:transition spd="fast">
    <p:fade/>
  </p:transition>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4994936" y="7891202"/>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3367511" y="369109"/>
            <a:ext cx="11552977" cy="1350646"/>
          </a:xfrm>
          <a:prstGeom prst="rect">
            <a:avLst/>
          </a:prstGeom>
        </p:spPr>
        <p:txBody>
          <a:bodyPr anchor="t" rtlCol="false" tIns="0" lIns="0" bIns="0" rIns="0">
            <a:spAutoFit/>
          </a:bodyPr>
          <a:lstStyle/>
          <a:p>
            <a:pPr algn="ctr">
              <a:lnSpc>
                <a:spcPts val="11039"/>
              </a:lnSpc>
            </a:pPr>
            <a:r>
              <a:rPr lang="en-US" sz="7999" spc="423">
                <a:solidFill>
                  <a:srgbClr val="231F20"/>
                </a:solidFill>
                <a:latin typeface="Oswald Bold"/>
              </a:rPr>
              <a:t>CONCLUSION</a:t>
            </a:r>
          </a:p>
        </p:txBody>
      </p:sp>
      <p:sp>
        <p:nvSpPr>
          <p:cNvPr name="TextBox 5" id="5"/>
          <p:cNvSpPr txBox="true"/>
          <p:nvPr/>
        </p:nvSpPr>
        <p:spPr>
          <a:xfrm rot="0">
            <a:off x="1028700" y="2623726"/>
            <a:ext cx="16230600" cy="6504956"/>
          </a:xfrm>
          <a:prstGeom prst="rect">
            <a:avLst/>
          </a:prstGeom>
        </p:spPr>
        <p:txBody>
          <a:bodyPr anchor="t" rtlCol="false" tIns="0" lIns="0" bIns="0" rIns="0">
            <a:spAutoFit/>
          </a:bodyPr>
          <a:lstStyle/>
          <a:p>
            <a:pPr algn="just" marL="455639" indent="-227820" lvl="1">
              <a:lnSpc>
                <a:spcPts val="2912"/>
              </a:lnSpc>
              <a:buFont typeface="Arial"/>
              <a:buChar char="•"/>
            </a:pPr>
            <a:r>
              <a:rPr lang="en-US" sz="2110" spc="206">
                <a:solidFill>
                  <a:srgbClr val="231F20"/>
                </a:solidFill>
                <a:latin typeface="Open Sauce"/>
              </a:rPr>
              <a:t>In conclusion, our study focused on predicting groundwater quality by applying the Weighted Arithmetic Water Quality Index (WAWQI) and Entropy based Water Quality Index (EBWQI) formulas to classify water into five distinct categories based on various parameters. By calculating WAWQI and EBWQI values, we were able to assess the overall quality of groundwater samples. </a:t>
            </a:r>
          </a:p>
          <a:p>
            <a:pPr algn="just">
              <a:lnSpc>
                <a:spcPts val="2912"/>
              </a:lnSpc>
            </a:pPr>
          </a:p>
          <a:p>
            <a:pPr algn="just" marL="455639" indent="-227820" lvl="1">
              <a:lnSpc>
                <a:spcPts val="2912"/>
              </a:lnSpc>
              <a:buFont typeface="Arial"/>
              <a:buChar char="•"/>
            </a:pPr>
            <a:r>
              <a:rPr lang="en-US" sz="2110" spc="206">
                <a:solidFill>
                  <a:srgbClr val="231F20"/>
                </a:solidFill>
                <a:latin typeface="Open Sauce"/>
              </a:rPr>
              <a:t>Furthermore, we utilized regression and classification techniques to analyze the relationship between input parameters and WAWQI/EBWQI values, as well as to predict the category of groundwater quality and to compare different model's performance. Among the models evaluated, the CatBoost model demonstrated the highest results in classification tasks.</a:t>
            </a:r>
          </a:p>
          <a:p>
            <a:pPr algn="just">
              <a:lnSpc>
                <a:spcPts val="2912"/>
              </a:lnSpc>
            </a:pPr>
          </a:p>
          <a:p>
            <a:pPr algn="just" marL="455639" indent="-227820" lvl="1">
              <a:lnSpc>
                <a:spcPts val="2912"/>
              </a:lnSpc>
              <a:buFont typeface="Arial"/>
              <a:buChar char="•"/>
            </a:pPr>
            <a:r>
              <a:rPr lang="en-US" sz="2110" spc="206">
                <a:solidFill>
                  <a:srgbClr val="231F20"/>
                </a:solidFill>
                <a:latin typeface="Open Sauce"/>
              </a:rPr>
              <a:t>Overall, our findings suggest that the combination of WAWQI and EBWQI formulas, coupled with advanced machine learning techniques such as CatBoost, can effectively predict groundwater quality and aid in making informed decisions regarding water resource management and environmental conservation efforts.</a:t>
            </a:r>
          </a:p>
          <a:p>
            <a:pPr algn="just">
              <a:lnSpc>
                <a:spcPts val="2912"/>
              </a:lnSpc>
            </a:pPr>
          </a:p>
          <a:p>
            <a:pPr algn="just" marL="455639" indent="-227820" lvl="1">
              <a:lnSpc>
                <a:spcPts val="2912"/>
              </a:lnSpc>
              <a:buFont typeface="Arial"/>
              <a:buChar char="•"/>
            </a:pPr>
            <a:r>
              <a:rPr lang="en-US" sz="2110" spc="206">
                <a:solidFill>
                  <a:srgbClr val="231F20"/>
                </a:solidFill>
                <a:latin typeface="Open Sauce"/>
              </a:rPr>
              <a:t>The analysis of the results shows the best performance in the CatBoost Model with an accuracy of approximately 96 % followed by LightGBM and XGBoost model with the accuracy of 95% accuracy and then followed by RandomForest Classifier with the value of 93% accuracy.</a:t>
            </a:r>
          </a:p>
        </p:txBody>
      </p:sp>
      <p:sp>
        <p:nvSpPr>
          <p:cNvPr name="Freeform 6" id="6"/>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transition spd="fast">
    <p:fade/>
  </p:transition>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4994936" y="7891202"/>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3353224" y="-133350"/>
            <a:ext cx="11552977" cy="1350646"/>
          </a:xfrm>
          <a:prstGeom prst="rect">
            <a:avLst/>
          </a:prstGeom>
        </p:spPr>
        <p:txBody>
          <a:bodyPr anchor="t" rtlCol="false" tIns="0" lIns="0" bIns="0" rIns="0">
            <a:spAutoFit/>
          </a:bodyPr>
          <a:lstStyle/>
          <a:p>
            <a:pPr algn="ctr">
              <a:lnSpc>
                <a:spcPts val="11039"/>
              </a:lnSpc>
            </a:pPr>
            <a:r>
              <a:rPr lang="en-US" sz="7999" spc="423">
                <a:solidFill>
                  <a:srgbClr val="231F20"/>
                </a:solidFill>
                <a:latin typeface="Oswald Bold"/>
              </a:rPr>
              <a:t>REFRENCES </a:t>
            </a:r>
          </a:p>
        </p:txBody>
      </p:sp>
      <p:sp>
        <p:nvSpPr>
          <p:cNvPr name="TextBox 5" id="5"/>
          <p:cNvSpPr txBox="true"/>
          <p:nvPr/>
        </p:nvSpPr>
        <p:spPr>
          <a:xfrm rot="0">
            <a:off x="1000125" y="990600"/>
            <a:ext cx="16259175" cy="9757871"/>
          </a:xfrm>
          <a:prstGeom prst="rect">
            <a:avLst/>
          </a:prstGeom>
        </p:spPr>
        <p:txBody>
          <a:bodyPr anchor="t" rtlCol="false" tIns="0" lIns="0" bIns="0" rIns="0">
            <a:spAutoFit/>
          </a:bodyPr>
          <a:lstStyle/>
          <a:p>
            <a:pPr algn="just">
              <a:lnSpc>
                <a:spcPts val="2502"/>
              </a:lnSpc>
            </a:pPr>
            <a:r>
              <a:rPr lang="en-US" sz="1813" spc="177">
                <a:solidFill>
                  <a:srgbClr val="231F20"/>
                </a:solidFill>
                <a:latin typeface="DM Sans"/>
              </a:rPr>
              <a:t>[1]Mohamed, I., Othman, F., Ibrahim, A. I. N., Alaa-Eldin, M. E., &amp; Yunus, R. M. (2014, November 30). Assessment of water quality parameters using multivariate analysis for Klang River basin, Malaysia. Environmental Monitoring and Assessment. https://doi.org/10.1007/s10661-014-4182-y</a:t>
            </a:r>
          </a:p>
          <a:p>
            <a:pPr algn="just">
              <a:lnSpc>
                <a:spcPts val="2502"/>
              </a:lnSpc>
            </a:pPr>
            <a:r>
              <a:rPr lang="en-US" sz="1813" spc="177">
                <a:solidFill>
                  <a:srgbClr val="231F20"/>
                </a:solidFill>
                <a:latin typeface="DM Sans"/>
              </a:rPr>
              <a:t>[2]Raheja, H., Goel, A., &amp; Pal, M. (2021, December 1). Prediction of groundwater quality indices using machine learning algorithms. Water Practice &amp; Technology. https://doi.org/10.2166/wpt.2021.120</a:t>
            </a:r>
          </a:p>
          <a:p>
            <a:pPr algn="just">
              <a:lnSpc>
                <a:spcPts val="2502"/>
              </a:lnSpc>
            </a:pPr>
            <a:r>
              <a:rPr lang="en-US" sz="1813" spc="177">
                <a:solidFill>
                  <a:srgbClr val="231F20"/>
                </a:solidFill>
                <a:latin typeface="DM Sans"/>
              </a:rPr>
              <a:t>[3]Chaudhari, A. N., Mehta, D., &amp; Sharma, N. (2021, March 24). An assessment of groundwater quality in South-West zone of Surat city. Water Science &amp; Technology: Water Supply. https://doi.org/10.2166/ws.2021.083</a:t>
            </a:r>
          </a:p>
          <a:p>
            <a:pPr algn="just">
              <a:lnSpc>
                <a:spcPts val="2502"/>
              </a:lnSpc>
            </a:pPr>
            <a:r>
              <a:rPr lang="en-US" sz="1813" spc="177">
                <a:solidFill>
                  <a:srgbClr val="231F20"/>
                </a:solidFill>
                <a:latin typeface="DM Sans"/>
              </a:rPr>
              <a:t>[4]Fu, X., Dong, Z., Gan, S., Wang, Z., &amp; Wei, A. (2021, November 22). Groundwater Quality Evaluation for Potable Use and Associated Human Health Risk in Gaobeidian City, North China Plain. Journal of Chemistry. https://doi.org/10.1155/2021/3008567</a:t>
            </a:r>
          </a:p>
          <a:p>
            <a:pPr algn="just">
              <a:lnSpc>
                <a:spcPts val="2502"/>
              </a:lnSpc>
            </a:pPr>
            <a:r>
              <a:rPr lang="en-US" sz="1813" spc="177">
                <a:solidFill>
                  <a:srgbClr val="231F20"/>
                </a:solidFill>
                <a:latin typeface="DM Sans"/>
              </a:rPr>
              <a:t>[5]Vasanthavigar, M., Srinivasamoorthy, K., Vijayaragavan, K., Ganthi, R. R., Chidambaram, S., Anandhan, P., Manivannan, R., &amp; Vasudevan, S. (2010, January 21). Application of water quality index for groundwater quality assessment: Thirumanimuttar sub-basin, Tamilnadu, India. Environmental Monitoring and Assessment. https://doi.org/10.1007/s10661-009-1302-1</a:t>
            </a:r>
          </a:p>
          <a:p>
            <a:pPr algn="just">
              <a:lnSpc>
                <a:spcPts val="2502"/>
              </a:lnSpc>
            </a:pPr>
            <a:r>
              <a:rPr lang="en-US" sz="1813" spc="177">
                <a:solidFill>
                  <a:srgbClr val="231F20"/>
                </a:solidFill>
                <a:latin typeface="DM Sans"/>
              </a:rPr>
              <a:t>[6]Kumar, V., Amarender, B., Dhakate, R., Sankaran, S., &amp; Kumar, K. (2014, June 15). Assessment of groundwater quality for drinking and irrigation use in shallow hard rock aquifer of Pudunagaram, Palakkad District Kerala. Applied Water Science. https://doi.org/10.1007/s13201-014-0214-6 </a:t>
            </a:r>
          </a:p>
          <a:p>
            <a:pPr algn="just">
              <a:lnSpc>
                <a:spcPts val="2502"/>
              </a:lnSpc>
            </a:pPr>
            <a:r>
              <a:rPr lang="en-US" sz="1813" spc="177">
                <a:solidFill>
                  <a:srgbClr val="231F20"/>
                </a:solidFill>
                <a:latin typeface="DM Sans"/>
              </a:rPr>
              <a:t>[7]Kumar, P. J. S., &amp; Augustine, C. M. (2021, February 23). Entropy-weighted water quality index (EWQI) modeling of groundwater quality and spatial mapping in Uppar Odai Sub-Basin, South India. Modeling Earth Systems and Environment. https://doi.org/10.1007/s40808-021-01132-5 </a:t>
            </a:r>
          </a:p>
          <a:p>
            <a:pPr algn="just">
              <a:lnSpc>
                <a:spcPts val="2502"/>
              </a:lnSpc>
            </a:pPr>
            <a:r>
              <a:rPr lang="en-US" sz="1813" spc="177">
                <a:solidFill>
                  <a:srgbClr val="231F20"/>
                </a:solidFill>
                <a:latin typeface="DM Sans"/>
              </a:rPr>
              <a:t>[8]Wang, D., Wu, J., Wang, Y., &amp; Ji, Y. (2019, June 10). Finding High-Quality Groundwater Resources to Reduce the Hydatidosis Incidence in the Shiqu County of Sichuan Province, China: Analysis, Assessment, and Management. Exposure and Health. https://doi.org/10.1007/s12403-019-00314-y </a:t>
            </a:r>
          </a:p>
          <a:p>
            <a:pPr algn="just">
              <a:lnSpc>
                <a:spcPts val="2502"/>
              </a:lnSpc>
            </a:pPr>
            <a:r>
              <a:rPr lang="en-US" sz="1813" spc="177">
                <a:solidFill>
                  <a:srgbClr val="231F20"/>
                </a:solidFill>
                <a:latin typeface="DM Sans"/>
              </a:rPr>
              <a:t>[9]Adimalla, N., Qian, H., &amp; Li, P. (2020, December 1). Entropy water quality index and probabilistic health risk assessment from geochemistry of groundwaters in hard rock terrain of Nanganur County, South India. Geochemistry. https://doi.org/10.1016/j.chemer.2019.125544 </a:t>
            </a:r>
          </a:p>
          <a:p>
            <a:pPr algn="just">
              <a:lnSpc>
                <a:spcPts val="2502"/>
              </a:lnSpc>
            </a:pPr>
            <a:r>
              <a:rPr lang="en-US" sz="1813" spc="177">
                <a:solidFill>
                  <a:srgbClr val="231F20"/>
                </a:solidFill>
                <a:latin typeface="DM Sans"/>
              </a:rPr>
              <a:t>[10]Perumal, B., Rajarethinam, N., Velusamy, A. I. S., &amp; Sundramurthy, V. P. (2023, November 7). Water Quality Prediction Based on Hybrid Deep Learning Algorithm. Advances in Civil Engineering. https://doi.org/10.1155/2023/6644681</a:t>
            </a:r>
          </a:p>
          <a:p>
            <a:pPr algn="just">
              <a:lnSpc>
                <a:spcPts val="2502"/>
              </a:lnSpc>
            </a:pPr>
            <a:r>
              <a:rPr lang="en-US" sz="1813" spc="177">
                <a:solidFill>
                  <a:srgbClr val="231F20"/>
                </a:solidFill>
                <a:latin typeface="DM Sans"/>
              </a:rPr>
              <a:t>[11]Al-Adhaileh, M. H., Aldhyani, T. H. H., Alsaade, F. W., Al-Yaari, M., &amp; Albaggar, A. K. A. (2022, August 24). Groundwater Quality: The Application of Artificial Intelligence. Journal of Environmental and Public Health. https://doi.org/10.1155/2022/8425798</a:t>
            </a:r>
          </a:p>
          <a:p>
            <a:pPr algn="just">
              <a:lnSpc>
                <a:spcPts val="2502"/>
              </a:lnSpc>
            </a:pPr>
          </a:p>
          <a:p>
            <a:pPr algn="just" marL="0" indent="0" lvl="0">
              <a:lnSpc>
                <a:spcPts val="2502"/>
              </a:lnSpc>
              <a:spcBef>
                <a:spcPct val="0"/>
              </a:spcBef>
            </a:pPr>
          </a:p>
        </p:txBody>
      </p:sp>
      <p:sp>
        <p:nvSpPr>
          <p:cNvPr name="Freeform 6" id="6"/>
          <p:cNvSpPr/>
          <p:nvPr/>
        </p:nvSpPr>
        <p:spPr>
          <a:xfrm flipH="false" flipV="false" rot="0">
            <a:off x="14971926" y="-5301343"/>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4176364">
            <a:off x="-5261809" y="7490036"/>
            <a:ext cx="7616557" cy="7815497"/>
          </a:xfrm>
          <a:custGeom>
            <a:avLst/>
            <a:gdLst/>
            <a:ahLst/>
            <a:cxnLst/>
            <a:rect r="r" b="b" t="t" l="l"/>
            <a:pathLst>
              <a:path h="7815497" w="7616557">
                <a:moveTo>
                  <a:pt x="0" y="0"/>
                </a:moveTo>
                <a:lnTo>
                  <a:pt x="7616557" y="0"/>
                </a:lnTo>
                <a:lnTo>
                  <a:pt x="7616557" y="7815496"/>
                </a:lnTo>
                <a:lnTo>
                  <a:pt x="0" y="78154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transition spd="fast">
    <p:fade/>
  </p:transition>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4977707" y="4236702"/>
            <a:ext cx="7333282" cy="1651671"/>
          </a:xfrm>
          <a:prstGeom prst="rect">
            <a:avLst/>
          </a:prstGeom>
        </p:spPr>
        <p:txBody>
          <a:bodyPr anchor="t" rtlCol="false" tIns="0" lIns="0" bIns="0" rIns="0">
            <a:spAutoFit/>
          </a:bodyPr>
          <a:lstStyle/>
          <a:p>
            <a:pPr algn="ctr" marL="0" indent="0" lvl="0">
              <a:lnSpc>
                <a:spcPts val="13567"/>
              </a:lnSpc>
              <a:spcBef>
                <a:spcPct val="0"/>
              </a:spcBef>
            </a:pPr>
            <a:r>
              <a:rPr lang="en-US" sz="9831" spc="963">
                <a:solidFill>
                  <a:srgbClr val="231F20"/>
                </a:solidFill>
                <a:latin typeface="Oswald Bold"/>
              </a:rPr>
              <a:t>THANK YOU</a:t>
            </a:r>
          </a:p>
        </p:txBody>
      </p:sp>
      <p:sp>
        <p:nvSpPr>
          <p:cNvPr name="Freeform 5" id="5"/>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895495" y="1931842"/>
            <a:ext cx="1425095" cy="8393699"/>
            <a:chOff x="0" y="0"/>
            <a:chExt cx="375334" cy="2210686"/>
          </a:xfrm>
        </p:grpSpPr>
        <p:sp>
          <p:nvSpPr>
            <p:cNvPr name="Freeform 4" id="4"/>
            <p:cNvSpPr/>
            <p:nvPr/>
          </p:nvSpPr>
          <p:spPr>
            <a:xfrm flipH="false" flipV="false" rot="0">
              <a:off x="0" y="0"/>
              <a:ext cx="375334" cy="2210686"/>
            </a:xfrm>
            <a:custGeom>
              <a:avLst/>
              <a:gdLst/>
              <a:ahLst/>
              <a:cxnLst/>
              <a:rect r="r" b="b" t="t" l="l"/>
              <a:pathLst>
                <a:path h="2210686" w="375334">
                  <a:moveTo>
                    <a:pt x="0" y="0"/>
                  </a:moveTo>
                  <a:lnTo>
                    <a:pt x="375334" y="0"/>
                  </a:lnTo>
                  <a:lnTo>
                    <a:pt x="375334" y="2210686"/>
                  </a:lnTo>
                  <a:lnTo>
                    <a:pt x="0" y="2210686"/>
                  </a:lnTo>
                  <a:close/>
                </a:path>
              </a:pathLst>
            </a:custGeom>
            <a:solidFill>
              <a:srgbClr val="CCCCCC"/>
            </a:solidFill>
          </p:spPr>
        </p:sp>
        <p:sp>
          <p:nvSpPr>
            <p:cNvPr name="TextBox 5" id="5"/>
            <p:cNvSpPr txBox="true"/>
            <p:nvPr/>
          </p:nvSpPr>
          <p:spPr>
            <a:xfrm>
              <a:off x="0" y="-19050"/>
              <a:ext cx="375334" cy="2229736"/>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5435529" y="248115"/>
            <a:ext cx="7416941" cy="1683727"/>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CONTENT</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2020430"/>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01</a:t>
            </a:r>
          </a:p>
        </p:txBody>
      </p:sp>
      <p:sp>
        <p:nvSpPr>
          <p:cNvPr name="TextBox 9" id="9"/>
          <p:cNvSpPr txBox="true"/>
          <p:nvPr/>
        </p:nvSpPr>
        <p:spPr>
          <a:xfrm rot="0">
            <a:off x="5231353" y="2817550"/>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02</a:t>
            </a:r>
          </a:p>
        </p:txBody>
      </p:sp>
      <p:sp>
        <p:nvSpPr>
          <p:cNvPr name="TextBox 10" id="10"/>
          <p:cNvSpPr txBox="true"/>
          <p:nvPr/>
        </p:nvSpPr>
        <p:spPr>
          <a:xfrm rot="0">
            <a:off x="5231353" y="3698707"/>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03</a:t>
            </a:r>
          </a:p>
        </p:txBody>
      </p:sp>
      <p:sp>
        <p:nvSpPr>
          <p:cNvPr name="TextBox 11" id="11"/>
          <p:cNvSpPr txBox="true"/>
          <p:nvPr/>
        </p:nvSpPr>
        <p:spPr>
          <a:xfrm rot="0">
            <a:off x="5231353" y="4495826"/>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04</a:t>
            </a:r>
          </a:p>
        </p:txBody>
      </p:sp>
      <p:sp>
        <p:nvSpPr>
          <p:cNvPr name="TextBox 12" id="12"/>
          <p:cNvSpPr txBox="true"/>
          <p:nvPr/>
        </p:nvSpPr>
        <p:spPr>
          <a:xfrm rot="0">
            <a:off x="5250954" y="5288203"/>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05</a:t>
            </a:r>
          </a:p>
        </p:txBody>
      </p:sp>
      <p:sp>
        <p:nvSpPr>
          <p:cNvPr name="TextBox 13" id="13"/>
          <p:cNvSpPr txBox="true"/>
          <p:nvPr/>
        </p:nvSpPr>
        <p:spPr>
          <a:xfrm rot="0">
            <a:off x="5250954" y="6119167"/>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06</a:t>
            </a:r>
          </a:p>
        </p:txBody>
      </p:sp>
      <p:sp>
        <p:nvSpPr>
          <p:cNvPr name="TextBox 14" id="14"/>
          <p:cNvSpPr txBox="true"/>
          <p:nvPr/>
        </p:nvSpPr>
        <p:spPr>
          <a:xfrm rot="0">
            <a:off x="5250954" y="6969460"/>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07</a:t>
            </a:r>
          </a:p>
        </p:txBody>
      </p:sp>
      <p:sp>
        <p:nvSpPr>
          <p:cNvPr name="TextBox 15" id="15"/>
          <p:cNvSpPr txBox="true"/>
          <p:nvPr/>
        </p:nvSpPr>
        <p:spPr>
          <a:xfrm rot="0">
            <a:off x="6463466" y="2131745"/>
            <a:ext cx="5790503" cy="511894"/>
          </a:xfrm>
          <a:prstGeom prst="rect">
            <a:avLst/>
          </a:prstGeom>
        </p:spPr>
        <p:txBody>
          <a:bodyPr anchor="t" rtlCol="false" tIns="0" lIns="0" bIns="0" rIns="0">
            <a:spAutoFit/>
          </a:bodyPr>
          <a:lstStyle/>
          <a:p>
            <a:pPr>
              <a:lnSpc>
                <a:spcPts val="4173"/>
              </a:lnSpc>
            </a:pPr>
            <a:r>
              <a:rPr lang="en-US" sz="3024" spc="296">
                <a:solidFill>
                  <a:srgbClr val="231F20"/>
                </a:solidFill>
                <a:latin typeface="DM Sans"/>
              </a:rPr>
              <a:t>ABSTRACT </a:t>
            </a:r>
          </a:p>
        </p:txBody>
      </p:sp>
      <p:sp>
        <p:nvSpPr>
          <p:cNvPr name="TextBox 16" id="16"/>
          <p:cNvSpPr txBox="true"/>
          <p:nvPr/>
        </p:nvSpPr>
        <p:spPr>
          <a:xfrm rot="0">
            <a:off x="6463466" y="2925963"/>
            <a:ext cx="6076629" cy="511894"/>
          </a:xfrm>
          <a:prstGeom prst="rect">
            <a:avLst/>
          </a:prstGeom>
        </p:spPr>
        <p:txBody>
          <a:bodyPr anchor="t" rtlCol="false" tIns="0" lIns="0" bIns="0" rIns="0">
            <a:spAutoFit/>
          </a:bodyPr>
          <a:lstStyle/>
          <a:p>
            <a:pPr>
              <a:lnSpc>
                <a:spcPts val="4173"/>
              </a:lnSpc>
            </a:pPr>
            <a:r>
              <a:rPr lang="en-US" sz="3024" spc="296">
                <a:solidFill>
                  <a:srgbClr val="231F20"/>
                </a:solidFill>
                <a:latin typeface="DM Sans"/>
              </a:rPr>
              <a:t>INTRODUCTION </a:t>
            </a:r>
          </a:p>
        </p:txBody>
      </p:sp>
      <p:sp>
        <p:nvSpPr>
          <p:cNvPr name="TextBox 17" id="17"/>
          <p:cNvSpPr txBox="true"/>
          <p:nvPr/>
        </p:nvSpPr>
        <p:spPr>
          <a:xfrm rot="0">
            <a:off x="6463466" y="3777781"/>
            <a:ext cx="5790503" cy="511894"/>
          </a:xfrm>
          <a:prstGeom prst="rect">
            <a:avLst/>
          </a:prstGeom>
        </p:spPr>
        <p:txBody>
          <a:bodyPr anchor="t" rtlCol="false" tIns="0" lIns="0" bIns="0" rIns="0">
            <a:spAutoFit/>
          </a:bodyPr>
          <a:lstStyle/>
          <a:p>
            <a:pPr algn="l" marL="0" indent="0" lvl="0">
              <a:lnSpc>
                <a:spcPts val="4173"/>
              </a:lnSpc>
              <a:spcBef>
                <a:spcPct val="0"/>
              </a:spcBef>
            </a:pPr>
            <a:r>
              <a:rPr lang="en-US" sz="3024" spc="296">
                <a:solidFill>
                  <a:srgbClr val="231F20"/>
                </a:solidFill>
                <a:latin typeface="DM Sans"/>
              </a:rPr>
              <a:t>LITRATURE SURVEY</a:t>
            </a:r>
          </a:p>
        </p:txBody>
      </p:sp>
      <p:sp>
        <p:nvSpPr>
          <p:cNvPr name="TextBox 18" id="18"/>
          <p:cNvSpPr txBox="true"/>
          <p:nvPr/>
        </p:nvSpPr>
        <p:spPr>
          <a:xfrm rot="0">
            <a:off x="6463466" y="5413073"/>
            <a:ext cx="6076629" cy="511894"/>
          </a:xfrm>
          <a:prstGeom prst="rect">
            <a:avLst/>
          </a:prstGeom>
        </p:spPr>
        <p:txBody>
          <a:bodyPr anchor="t" rtlCol="false" tIns="0" lIns="0" bIns="0" rIns="0">
            <a:spAutoFit/>
          </a:bodyPr>
          <a:lstStyle/>
          <a:p>
            <a:pPr algn="l" marL="0" indent="0" lvl="0">
              <a:lnSpc>
                <a:spcPts val="4173"/>
              </a:lnSpc>
              <a:spcBef>
                <a:spcPct val="0"/>
              </a:spcBef>
            </a:pPr>
            <a:r>
              <a:rPr lang="en-US" sz="3024" spc="296">
                <a:solidFill>
                  <a:srgbClr val="231F20"/>
                </a:solidFill>
                <a:latin typeface="DM Sans"/>
              </a:rPr>
              <a:t>PROPOSED METHODOLOGY</a:t>
            </a:r>
          </a:p>
        </p:txBody>
      </p:sp>
      <p:sp>
        <p:nvSpPr>
          <p:cNvPr name="TextBox 19" id="19"/>
          <p:cNvSpPr txBox="true"/>
          <p:nvPr/>
        </p:nvSpPr>
        <p:spPr>
          <a:xfrm rot="0">
            <a:off x="6463466" y="6213917"/>
            <a:ext cx="6076629" cy="511894"/>
          </a:xfrm>
          <a:prstGeom prst="rect">
            <a:avLst/>
          </a:prstGeom>
        </p:spPr>
        <p:txBody>
          <a:bodyPr anchor="t" rtlCol="false" tIns="0" lIns="0" bIns="0" rIns="0">
            <a:spAutoFit/>
          </a:bodyPr>
          <a:lstStyle/>
          <a:p>
            <a:pPr algn="l" marL="0" indent="0" lvl="0">
              <a:lnSpc>
                <a:spcPts val="4173"/>
              </a:lnSpc>
              <a:spcBef>
                <a:spcPct val="0"/>
              </a:spcBef>
            </a:pPr>
            <a:r>
              <a:rPr lang="en-US" sz="3024" spc="296">
                <a:solidFill>
                  <a:srgbClr val="231F20"/>
                </a:solidFill>
                <a:latin typeface="DM Sans"/>
              </a:rPr>
              <a:t>CURRENT STATUS</a:t>
            </a:r>
          </a:p>
        </p:txBody>
      </p:sp>
      <p:sp>
        <p:nvSpPr>
          <p:cNvPr name="TextBox 20" id="20"/>
          <p:cNvSpPr txBox="true"/>
          <p:nvPr/>
        </p:nvSpPr>
        <p:spPr>
          <a:xfrm rot="0">
            <a:off x="6463466" y="7906911"/>
            <a:ext cx="5790503" cy="511894"/>
          </a:xfrm>
          <a:prstGeom prst="rect">
            <a:avLst/>
          </a:prstGeom>
        </p:spPr>
        <p:txBody>
          <a:bodyPr anchor="t" rtlCol="false" tIns="0" lIns="0" bIns="0" rIns="0">
            <a:spAutoFit/>
          </a:bodyPr>
          <a:lstStyle/>
          <a:p>
            <a:pPr algn="l" marL="0" indent="0" lvl="0">
              <a:lnSpc>
                <a:spcPts val="4173"/>
              </a:lnSpc>
              <a:spcBef>
                <a:spcPct val="0"/>
              </a:spcBef>
            </a:pPr>
            <a:r>
              <a:rPr lang="en-US" sz="3024" spc="296">
                <a:solidFill>
                  <a:srgbClr val="231F20"/>
                </a:solidFill>
                <a:latin typeface="DM Sans"/>
              </a:rPr>
              <a:t>GANTT CHART</a:t>
            </a:r>
          </a:p>
        </p:txBody>
      </p:sp>
      <p:sp>
        <p:nvSpPr>
          <p:cNvPr name="TextBox 21" id="21"/>
          <p:cNvSpPr txBox="true"/>
          <p:nvPr/>
        </p:nvSpPr>
        <p:spPr>
          <a:xfrm rot="0">
            <a:off x="6463466" y="8751292"/>
            <a:ext cx="6076629" cy="511894"/>
          </a:xfrm>
          <a:prstGeom prst="rect">
            <a:avLst/>
          </a:prstGeom>
        </p:spPr>
        <p:txBody>
          <a:bodyPr anchor="t" rtlCol="false" tIns="0" lIns="0" bIns="0" rIns="0">
            <a:spAutoFit/>
          </a:bodyPr>
          <a:lstStyle/>
          <a:p>
            <a:pPr algn="l" marL="0" indent="0" lvl="0">
              <a:lnSpc>
                <a:spcPts val="4173"/>
              </a:lnSpc>
              <a:spcBef>
                <a:spcPct val="0"/>
              </a:spcBef>
            </a:pPr>
            <a:r>
              <a:rPr lang="en-US" sz="3024" spc="296">
                <a:solidFill>
                  <a:srgbClr val="231F20"/>
                </a:solidFill>
                <a:latin typeface="DM Sans"/>
              </a:rPr>
              <a:t>CONCLUSION</a:t>
            </a:r>
          </a:p>
        </p:txBody>
      </p:sp>
      <p:sp>
        <p:nvSpPr>
          <p:cNvPr name="TextBox 22" id="22"/>
          <p:cNvSpPr txBox="true"/>
          <p:nvPr/>
        </p:nvSpPr>
        <p:spPr>
          <a:xfrm rot="0">
            <a:off x="5250954" y="781718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08</a:t>
            </a:r>
          </a:p>
        </p:txBody>
      </p:sp>
      <p:sp>
        <p:nvSpPr>
          <p:cNvPr name="TextBox 23" id="23"/>
          <p:cNvSpPr txBox="true"/>
          <p:nvPr/>
        </p:nvSpPr>
        <p:spPr>
          <a:xfrm rot="0">
            <a:off x="6463466" y="9598465"/>
            <a:ext cx="6076629" cy="511894"/>
          </a:xfrm>
          <a:prstGeom prst="rect">
            <a:avLst/>
          </a:prstGeom>
        </p:spPr>
        <p:txBody>
          <a:bodyPr anchor="t" rtlCol="false" tIns="0" lIns="0" bIns="0" rIns="0">
            <a:spAutoFit/>
          </a:bodyPr>
          <a:lstStyle/>
          <a:p>
            <a:pPr algn="l" marL="0" indent="0" lvl="0">
              <a:lnSpc>
                <a:spcPts val="4173"/>
              </a:lnSpc>
              <a:spcBef>
                <a:spcPct val="0"/>
              </a:spcBef>
            </a:pPr>
            <a:r>
              <a:rPr lang="en-US" sz="3024" spc="296">
                <a:solidFill>
                  <a:srgbClr val="231F20"/>
                </a:solidFill>
                <a:latin typeface="DM Sans"/>
              </a:rPr>
              <a:t>REFRENCES </a:t>
            </a:r>
          </a:p>
        </p:txBody>
      </p:sp>
      <p:sp>
        <p:nvSpPr>
          <p:cNvPr name="TextBox 24" id="24"/>
          <p:cNvSpPr txBox="true"/>
          <p:nvPr/>
        </p:nvSpPr>
        <p:spPr>
          <a:xfrm rot="0">
            <a:off x="5250954" y="8702439"/>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09</a:t>
            </a:r>
          </a:p>
        </p:txBody>
      </p:sp>
      <p:sp>
        <p:nvSpPr>
          <p:cNvPr name="TextBox 25" id="25"/>
          <p:cNvSpPr txBox="true"/>
          <p:nvPr/>
        </p:nvSpPr>
        <p:spPr>
          <a:xfrm rot="0">
            <a:off x="6463466" y="4623050"/>
            <a:ext cx="6076629" cy="511894"/>
          </a:xfrm>
          <a:prstGeom prst="rect">
            <a:avLst/>
          </a:prstGeom>
        </p:spPr>
        <p:txBody>
          <a:bodyPr anchor="t" rtlCol="false" tIns="0" lIns="0" bIns="0" rIns="0">
            <a:spAutoFit/>
          </a:bodyPr>
          <a:lstStyle/>
          <a:p>
            <a:pPr algn="l" marL="0" indent="0" lvl="0">
              <a:lnSpc>
                <a:spcPts val="4173"/>
              </a:lnSpc>
              <a:spcBef>
                <a:spcPct val="0"/>
              </a:spcBef>
            </a:pPr>
            <a:r>
              <a:rPr lang="en-US" sz="3024" spc="296">
                <a:solidFill>
                  <a:srgbClr val="231F20"/>
                </a:solidFill>
                <a:latin typeface="DM Sans"/>
              </a:rPr>
              <a:t>PROBLEM DEFINITION</a:t>
            </a:r>
          </a:p>
        </p:txBody>
      </p:sp>
      <p:sp>
        <p:nvSpPr>
          <p:cNvPr name="TextBox 26" id="26"/>
          <p:cNvSpPr txBox="true"/>
          <p:nvPr/>
        </p:nvSpPr>
        <p:spPr>
          <a:xfrm rot="0">
            <a:off x="5231353" y="949301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10</a:t>
            </a:r>
          </a:p>
        </p:txBody>
      </p:sp>
      <p:sp>
        <p:nvSpPr>
          <p:cNvPr name="TextBox 27" id="27"/>
          <p:cNvSpPr txBox="true"/>
          <p:nvPr/>
        </p:nvSpPr>
        <p:spPr>
          <a:xfrm rot="0">
            <a:off x="6463466" y="7018313"/>
            <a:ext cx="6076629" cy="511894"/>
          </a:xfrm>
          <a:prstGeom prst="rect">
            <a:avLst/>
          </a:prstGeom>
        </p:spPr>
        <p:txBody>
          <a:bodyPr anchor="t" rtlCol="false" tIns="0" lIns="0" bIns="0" rIns="0">
            <a:spAutoFit/>
          </a:bodyPr>
          <a:lstStyle/>
          <a:p>
            <a:pPr algn="l" marL="0" indent="0" lvl="0">
              <a:lnSpc>
                <a:spcPts val="4173"/>
              </a:lnSpc>
              <a:spcBef>
                <a:spcPct val="0"/>
              </a:spcBef>
            </a:pPr>
            <a:r>
              <a:rPr lang="en-US" sz="3024" spc="296">
                <a:solidFill>
                  <a:srgbClr val="231F20"/>
                </a:solidFill>
                <a:latin typeface="DM Sans"/>
              </a:rPr>
              <a:t>RESULTS</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2142191"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4" id="4"/>
          <p:cNvGrpSpPr/>
          <p:nvPr/>
        </p:nvGrpSpPr>
        <p:grpSpPr>
          <a:xfrm rot="0">
            <a:off x="2142191" y="3562528"/>
            <a:ext cx="15861037" cy="5345207"/>
            <a:chOff x="0" y="0"/>
            <a:chExt cx="6077049" cy="2047980"/>
          </a:xfrm>
        </p:grpSpPr>
        <p:sp>
          <p:nvSpPr>
            <p:cNvPr name="Freeform 5" id="5"/>
            <p:cNvSpPr/>
            <p:nvPr/>
          </p:nvSpPr>
          <p:spPr>
            <a:xfrm flipH="false" flipV="false" rot="0">
              <a:off x="0" y="0"/>
              <a:ext cx="6077049" cy="2047980"/>
            </a:xfrm>
            <a:custGeom>
              <a:avLst/>
              <a:gdLst/>
              <a:ahLst/>
              <a:cxnLst/>
              <a:rect r="r" b="b" t="t" l="l"/>
              <a:pathLst>
                <a:path h="2047980" w="6077049">
                  <a:moveTo>
                    <a:pt x="0" y="0"/>
                  </a:moveTo>
                  <a:lnTo>
                    <a:pt x="6077049" y="0"/>
                  </a:lnTo>
                  <a:lnTo>
                    <a:pt x="6077049" y="2047980"/>
                  </a:lnTo>
                  <a:lnTo>
                    <a:pt x="0" y="2047980"/>
                  </a:lnTo>
                  <a:close/>
                </a:path>
              </a:pathLst>
            </a:custGeom>
            <a:solidFill>
              <a:srgbClr val="F2F4F5"/>
            </a:solidFill>
          </p:spPr>
        </p:sp>
        <p:sp>
          <p:nvSpPr>
            <p:cNvPr name="TextBox 6" id="6"/>
            <p:cNvSpPr txBox="true"/>
            <p:nvPr/>
          </p:nvSpPr>
          <p:spPr>
            <a:xfrm>
              <a:off x="0" y="-19050"/>
              <a:ext cx="6077049" cy="2067030"/>
            </a:xfrm>
            <a:prstGeom prst="rect">
              <a:avLst/>
            </a:prstGeom>
          </p:spPr>
          <p:txBody>
            <a:bodyPr anchor="ctr" rtlCol="false" tIns="50800" lIns="50800" bIns="50800" rIns="50800"/>
            <a:lstStyle/>
            <a:p>
              <a:pPr algn="ctr">
                <a:lnSpc>
                  <a:spcPts val="2859"/>
                </a:lnSpc>
              </a:pPr>
            </a:p>
          </p:txBody>
        </p:sp>
      </p:grpSp>
      <p:sp>
        <p:nvSpPr>
          <p:cNvPr name="TextBox 7" id="7"/>
          <p:cNvSpPr txBox="true"/>
          <p:nvPr/>
        </p:nvSpPr>
        <p:spPr>
          <a:xfrm rot="0">
            <a:off x="2231670" y="3849713"/>
            <a:ext cx="13824660" cy="6150595"/>
          </a:xfrm>
          <a:prstGeom prst="rect">
            <a:avLst/>
          </a:prstGeom>
        </p:spPr>
        <p:txBody>
          <a:bodyPr anchor="t" rtlCol="false" tIns="0" lIns="0" bIns="0" rIns="0">
            <a:spAutoFit/>
          </a:bodyPr>
          <a:lstStyle/>
          <a:p>
            <a:pPr algn="just" marL="550553" indent="-275277" lvl="1">
              <a:lnSpc>
                <a:spcPts val="3519"/>
              </a:lnSpc>
              <a:buFont typeface="Arial"/>
              <a:buChar char="•"/>
            </a:pPr>
            <a:r>
              <a:rPr lang="en-US" sz="2550" spc="249">
                <a:solidFill>
                  <a:srgbClr val="231F20"/>
                </a:solidFill>
                <a:latin typeface="Open Sauce"/>
              </a:rPr>
              <a:t>This study investigates groundwater quality prediction using Entropy based Water Quality Index (EBWQI) and Weighted Arithmetic Water Quality Index (WAWQI) formulas. It deals with various regression models and classification models to predict the ground water quality indices.</a:t>
            </a:r>
          </a:p>
          <a:p>
            <a:pPr algn="just">
              <a:lnSpc>
                <a:spcPts val="3519"/>
              </a:lnSpc>
            </a:pPr>
          </a:p>
          <a:p>
            <a:pPr algn="just" marL="550553" indent="-275277" lvl="1">
              <a:lnSpc>
                <a:spcPts val="3519"/>
              </a:lnSpc>
              <a:buFont typeface="Arial"/>
              <a:buChar char="•"/>
            </a:pPr>
            <a:r>
              <a:rPr lang="en-US" sz="2550" spc="249">
                <a:solidFill>
                  <a:srgbClr val="231F20"/>
                </a:solidFill>
                <a:latin typeface="Open Sauce"/>
              </a:rPr>
              <a:t>After downloading the PDF file from the government website, we extracted the data from it.</a:t>
            </a:r>
          </a:p>
          <a:p>
            <a:pPr algn="just">
              <a:lnSpc>
                <a:spcPts val="3519"/>
              </a:lnSpc>
            </a:pPr>
            <a:r>
              <a:rPr lang="en-US" sz="2550" spc="249">
                <a:solidFill>
                  <a:srgbClr val="231F20"/>
                </a:solidFill>
                <a:latin typeface="Open Sauce"/>
              </a:rPr>
              <a:t> </a:t>
            </a:r>
          </a:p>
          <a:p>
            <a:pPr algn="just" marL="550553" indent="-275277" lvl="1">
              <a:lnSpc>
                <a:spcPts val="3519"/>
              </a:lnSpc>
              <a:spcBef>
                <a:spcPct val="0"/>
              </a:spcBef>
              <a:buFont typeface="Arial"/>
              <a:buChar char="•"/>
            </a:pPr>
            <a:r>
              <a:rPr lang="en-US" sz="2550" spc="249">
                <a:solidFill>
                  <a:srgbClr val="231F20"/>
                </a:solidFill>
                <a:latin typeface="Open Sauce"/>
              </a:rPr>
              <a:t>The analysis of the results shows the best performance in the CatBoost Model with an accuracy of approximately 96 % followed by LightGBM and XGBoost model with the accuracy of 95% accuracy and then followed by RandomForest Classifier with the value of 93% accuracy.</a:t>
            </a:r>
          </a:p>
        </p:txBody>
      </p:sp>
      <p:sp>
        <p:nvSpPr>
          <p:cNvPr name="Freeform 8" id="8"/>
          <p:cNvSpPr/>
          <p:nvPr/>
        </p:nvSpPr>
        <p:spPr>
          <a:xfrm flipH="false" flipV="false" rot="0">
            <a:off x="-5658973" y="6529181"/>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2398675" y="325285"/>
            <a:ext cx="5604553" cy="3562528"/>
          </a:xfrm>
          <a:custGeom>
            <a:avLst/>
            <a:gdLst/>
            <a:ahLst/>
            <a:cxnLst/>
            <a:rect r="r" b="b" t="t" l="l"/>
            <a:pathLst>
              <a:path h="3562528" w="5604553">
                <a:moveTo>
                  <a:pt x="0" y="0"/>
                </a:moveTo>
                <a:lnTo>
                  <a:pt x="5604553" y="0"/>
                </a:lnTo>
                <a:lnTo>
                  <a:pt x="5604553" y="3562528"/>
                </a:lnTo>
                <a:lnTo>
                  <a:pt x="0" y="3562528"/>
                </a:lnTo>
                <a:lnTo>
                  <a:pt x="0" y="0"/>
                </a:lnTo>
                <a:close/>
              </a:path>
            </a:pathLst>
          </a:custGeom>
          <a:blipFill>
            <a:blip r:embed="rId6"/>
            <a:stretch>
              <a:fillRect l="-42904" t="-4153" r="0" b="-21744"/>
            </a:stretch>
          </a:blipFill>
        </p:spPr>
      </p:sp>
      <p:sp>
        <p:nvSpPr>
          <p:cNvPr name="TextBox 10" id="10"/>
          <p:cNvSpPr txBox="true"/>
          <p:nvPr/>
        </p:nvSpPr>
        <p:spPr>
          <a:xfrm rot="0">
            <a:off x="5435529" y="286703"/>
            <a:ext cx="7416941" cy="1350644"/>
          </a:xfrm>
          <a:prstGeom prst="rect">
            <a:avLst/>
          </a:prstGeom>
        </p:spPr>
        <p:txBody>
          <a:bodyPr anchor="t" rtlCol="false" tIns="0" lIns="0" bIns="0" rIns="0">
            <a:spAutoFit/>
          </a:bodyPr>
          <a:lstStyle/>
          <a:p>
            <a:pPr algn="ctr">
              <a:lnSpc>
                <a:spcPts val="11040"/>
              </a:lnSpc>
            </a:pPr>
            <a:r>
              <a:rPr lang="en-US" sz="8000" spc="784">
                <a:solidFill>
                  <a:srgbClr val="231F20"/>
                </a:solidFill>
                <a:latin typeface="Oswald Bold"/>
              </a:rPr>
              <a:t>ABSTRACT</a:t>
            </a: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4994936" y="7891202"/>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2915072"/>
            <a:ext cx="16230600" cy="6372577"/>
          </a:xfrm>
          <a:prstGeom prst="rect">
            <a:avLst/>
          </a:prstGeom>
        </p:spPr>
        <p:txBody>
          <a:bodyPr anchor="t" rtlCol="false" tIns="0" lIns="0" bIns="0" rIns="0">
            <a:spAutoFit/>
          </a:bodyPr>
          <a:lstStyle/>
          <a:p>
            <a:pPr algn="just" marL="520408" indent="-260204" lvl="1">
              <a:lnSpc>
                <a:spcPts val="3639"/>
              </a:lnSpc>
              <a:buFont typeface="Arial"/>
              <a:buChar char="•"/>
            </a:pPr>
            <a:r>
              <a:rPr lang="en-US" sz="2410" spc="236">
                <a:solidFill>
                  <a:srgbClr val="231F20"/>
                </a:solidFill>
                <a:latin typeface="Open Sauce"/>
              </a:rPr>
              <a:t>Water is an essential resource crucial for sustaining life on Earth, requiring a certain quality to support various species, including humans[1]. </a:t>
            </a:r>
          </a:p>
          <a:p>
            <a:pPr algn="just">
              <a:lnSpc>
                <a:spcPts val="3639"/>
              </a:lnSpc>
            </a:pPr>
          </a:p>
          <a:p>
            <a:pPr algn="just" marL="520408" indent="-260204" lvl="1">
              <a:lnSpc>
                <a:spcPts val="3639"/>
              </a:lnSpc>
              <a:buFont typeface="Arial"/>
              <a:buChar char="•"/>
            </a:pPr>
            <a:r>
              <a:rPr lang="en-US" sz="2410" spc="236">
                <a:solidFill>
                  <a:srgbClr val="231F20"/>
                </a:solidFill>
                <a:latin typeface="Open Sauce"/>
              </a:rPr>
              <a:t>While covering a significant portion of the planet's surface, only a small fraction is freshwater, with groundwater being vital for activities like irrigation and drinking but susceptible to contamination from human activities. </a:t>
            </a:r>
          </a:p>
          <a:p>
            <a:pPr algn="just">
              <a:lnSpc>
                <a:spcPts val="3639"/>
              </a:lnSpc>
            </a:pPr>
          </a:p>
          <a:p>
            <a:pPr algn="just" marL="520408" indent="-260204" lvl="1">
              <a:lnSpc>
                <a:spcPts val="3639"/>
              </a:lnSpc>
              <a:buFont typeface="Arial"/>
              <a:buChar char="•"/>
            </a:pPr>
            <a:r>
              <a:rPr lang="en-US" sz="2410" spc="236">
                <a:solidFill>
                  <a:srgbClr val="231F20"/>
                </a:solidFill>
                <a:latin typeface="Open Sauce"/>
              </a:rPr>
              <a:t>Researchers assess groundwater suitability using parameters like pH and Electrical Conductivity (EC)[5], but this can be challenging and costly[6].</a:t>
            </a:r>
          </a:p>
          <a:p>
            <a:pPr algn="just">
              <a:lnSpc>
                <a:spcPts val="3639"/>
              </a:lnSpc>
            </a:pPr>
          </a:p>
          <a:p>
            <a:pPr algn="just" marL="520408" indent="-260204" lvl="1">
              <a:lnSpc>
                <a:spcPts val="3639"/>
              </a:lnSpc>
              <a:buFont typeface="Arial"/>
              <a:buChar char="•"/>
            </a:pPr>
            <a:r>
              <a:rPr lang="en-US" sz="2410" spc="236">
                <a:solidFill>
                  <a:srgbClr val="231F20"/>
                </a:solidFill>
                <a:latin typeface="Open Sauce"/>
              </a:rPr>
              <a:t>As a cost-effective alternative, water quality indices like WAWQI and EBWQI[7] have emerged. Machine learning techniques have become prominent in predicting groundwater quality for drinking purposes[8], outperforming traditional statistical methods[9].</a:t>
            </a:r>
          </a:p>
        </p:txBody>
      </p:sp>
      <p:sp>
        <p:nvSpPr>
          <p:cNvPr name="Freeform 5" id="5"/>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4176364">
            <a:off x="-4572723" y="7416205"/>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4239113" y="139211"/>
            <a:ext cx="9752624" cy="1350644"/>
          </a:xfrm>
          <a:prstGeom prst="rect">
            <a:avLst/>
          </a:prstGeom>
        </p:spPr>
        <p:txBody>
          <a:bodyPr anchor="t" rtlCol="false" tIns="0" lIns="0" bIns="0" rIns="0">
            <a:spAutoFit/>
          </a:bodyPr>
          <a:lstStyle/>
          <a:p>
            <a:pPr algn="ctr">
              <a:lnSpc>
                <a:spcPts val="11040"/>
              </a:lnSpc>
            </a:pPr>
            <a:r>
              <a:rPr lang="en-US" sz="8000" spc="784">
                <a:solidFill>
                  <a:srgbClr val="231F20"/>
                </a:solidFill>
                <a:latin typeface="Oswald Bold"/>
              </a:rPr>
              <a:t>INTRODUCTION</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2188469"/>
            <a:chOff x="0" y="0"/>
            <a:chExt cx="4816593" cy="576387"/>
          </a:xfrm>
        </p:grpSpPr>
        <p:sp>
          <p:nvSpPr>
            <p:cNvPr name="Freeform 4" id="4"/>
            <p:cNvSpPr/>
            <p:nvPr/>
          </p:nvSpPr>
          <p:spPr>
            <a:xfrm flipH="false" flipV="false" rot="0">
              <a:off x="0" y="0"/>
              <a:ext cx="4816592" cy="576387"/>
            </a:xfrm>
            <a:custGeom>
              <a:avLst/>
              <a:gdLst/>
              <a:ahLst/>
              <a:cxnLst/>
              <a:rect r="r" b="b" t="t" l="l"/>
              <a:pathLst>
                <a:path h="576387" w="4816592">
                  <a:moveTo>
                    <a:pt x="0" y="0"/>
                  </a:moveTo>
                  <a:lnTo>
                    <a:pt x="4816592" y="0"/>
                  </a:lnTo>
                  <a:lnTo>
                    <a:pt x="4816592" y="576387"/>
                  </a:lnTo>
                  <a:lnTo>
                    <a:pt x="0" y="576387"/>
                  </a:lnTo>
                  <a:close/>
                </a:path>
              </a:pathLst>
            </a:custGeom>
            <a:solidFill>
              <a:srgbClr val="1A1A1A"/>
            </a:solidFill>
          </p:spPr>
        </p:sp>
        <p:sp>
          <p:nvSpPr>
            <p:cNvPr name="TextBox 5" id="5"/>
            <p:cNvSpPr txBox="true"/>
            <p:nvPr/>
          </p:nvSpPr>
          <p:spPr>
            <a:xfrm>
              <a:off x="0" y="-19050"/>
              <a:ext cx="4816593" cy="595437"/>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581735"/>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aphicFrame>
        <p:nvGraphicFramePr>
          <p:cNvPr name="Table 8" id="8"/>
          <p:cNvGraphicFramePr>
            <a:graphicFrameLocks noGrp="true"/>
          </p:cNvGraphicFramePr>
          <p:nvPr/>
        </p:nvGraphicFramePr>
        <p:xfrm>
          <a:off x="1028700" y="2336130"/>
          <a:ext cx="16230600" cy="7329976"/>
        </p:xfrm>
        <a:graphic>
          <a:graphicData uri="http://schemas.openxmlformats.org/drawingml/2006/table">
            <a:tbl>
              <a:tblPr/>
              <a:tblGrid>
                <a:gridCol w="3724376"/>
                <a:gridCol w="12506224"/>
              </a:tblGrid>
              <a:tr h="718108">
                <a:tc>
                  <a:txBody>
                    <a:bodyPr anchor="t" rtlCol="false"/>
                    <a:lstStyle/>
                    <a:p>
                      <a:pPr algn="ctr">
                        <a:lnSpc>
                          <a:spcPts val="2240"/>
                        </a:lnSpc>
                        <a:defRPr/>
                      </a:pPr>
                      <a:r>
                        <a:rPr lang="en-US" sz="1600">
                          <a:solidFill>
                            <a:srgbClr val="000000"/>
                          </a:solidFill>
                          <a:latin typeface="Open Sauce Bold"/>
                        </a:rPr>
                        <a:t>Paper Name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40"/>
                        </a:lnSpc>
                        <a:defRPr/>
                      </a:pPr>
                      <a:r>
                        <a:rPr lang="en-US" sz="1600">
                          <a:solidFill>
                            <a:srgbClr val="000000"/>
                          </a:solidFill>
                          <a:latin typeface="Open Sauce Bold"/>
                        </a:rPr>
                        <a:t>Paper’s Insights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203956">
                <a:tc>
                  <a:txBody>
                    <a:bodyPr anchor="t" rtlCol="false"/>
                    <a:lstStyle/>
                    <a:p>
                      <a:pPr algn="just">
                        <a:lnSpc>
                          <a:spcPts val="2240"/>
                        </a:lnSpc>
                        <a:defRPr/>
                      </a:pPr>
                      <a:r>
                        <a:rPr lang="en-US" sz="1600">
                          <a:solidFill>
                            <a:srgbClr val="000000"/>
                          </a:solidFill>
                          <a:latin typeface="Open Sauce"/>
                        </a:rPr>
                        <a:t>Prediction of groundwater quality indices using machine learning algorithms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2240"/>
                        </a:lnSpc>
                        <a:defRPr/>
                      </a:pPr>
                      <a:r>
                        <a:rPr lang="en-US" sz="1600">
                          <a:solidFill>
                            <a:srgbClr val="000000"/>
                          </a:solidFill>
                          <a:latin typeface="Open Sauce"/>
                        </a:rPr>
                        <a:t>The methods in our project were taken from a paper that compares three machine learning algorithms (Deep Neural Network, Gradient Boosting Machine, Extreme Gradient Boosting) for predicting groundwater quality indices (Entropy Water Quality Index and Water Quality Index) in Haryana, India. Results indicate that the Deep Neural Network outperforms the other models, showing lower error values and higher accuracy for both indices. Electrical Conductivity (EC) is identified as the most significant input parameter, while pH is the least significant. The study suggests using DNN models to predict groundwater quality for potability assessment, emphasizing the importance of machine learning in this context [2].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203956">
                <a:tc>
                  <a:txBody>
                    <a:bodyPr anchor="t" rtlCol="false"/>
                    <a:lstStyle/>
                    <a:p>
                      <a:pPr algn="just">
                        <a:lnSpc>
                          <a:spcPts val="2240"/>
                        </a:lnSpc>
                        <a:defRPr/>
                      </a:pPr>
                      <a:r>
                        <a:rPr lang="en-US" sz="1600">
                          <a:solidFill>
                            <a:srgbClr val="000000"/>
                          </a:solidFill>
                          <a:latin typeface="Open Sauce"/>
                        </a:rPr>
                        <a:t>Groundwater Quality Evaluation for Potable Use and Associated Human Health Risk in Gaobeidian City, North China Plain</a:t>
                      </a:r>
                      <a:endParaRPr lang="en-US" sz="1100"/>
                    </a:p>
                    <a:p>
                      <a:pPr algn="just">
                        <a:lnSpc>
                          <a:spcPts val="2240"/>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2240"/>
                        </a:lnSpc>
                        <a:defRPr/>
                      </a:pPr>
                      <a:r>
                        <a:rPr lang="en-US" sz="1600">
                          <a:solidFill>
                            <a:srgbClr val="000000"/>
                          </a:solidFill>
                          <a:latin typeface="Open Sauce"/>
                        </a:rPr>
                        <a:t>The second paper assesses groundwater quality in Gaobeidian City and its potential health risks for children and adults. The entropy weight method determines parameter weights for groundwater quality evaluation. Parameters including NO2-, Fe, As, Cr6, and NO2-N are key influencers. The study classifies groundwater quality as Excellent Water (class 1) based on entropy weighted water quality index. Groundwater quality deterioration is observed in the southwest. Natural factors are presumed to impact groundwater chemistry more than human activities. Certain water samples pose noncarcinogenic health risks to both adults and children, primarily due to F-, NO2-, NO3-, and Cr6 concentrations [4].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203956">
                <a:tc>
                  <a:txBody>
                    <a:bodyPr anchor="t" rtlCol="false"/>
                    <a:lstStyle/>
                    <a:p>
                      <a:pPr algn="l">
                        <a:lnSpc>
                          <a:spcPts val="2240"/>
                        </a:lnSpc>
                        <a:defRPr/>
                      </a:pPr>
                      <a:r>
                        <a:rPr lang="en-US" sz="1600">
                          <a:solidFill>
                            <a:srgbClr val="000000"/>
                          </a:solidFill>
                          <a:latin typeface="Open Sauce"/>
                        </a:rPr>
                        <a:t>Groundwater Quality: The Application of Artificial Intelligence</a:t>
                      </a:r>
                      <a:endParaRPr lang="en-US" sz="1100"/>
                    </a:p>
                    <a:p>
                      <a:pPr>
                        <a:lnSpc>
                          <a:spcPts val="2240"/>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2240"/>
                        </a:lnSpc>
                        <a:defRPr/>
                      </a:pPr>
                      <a:r>
                        <a:rPr lang="en-US" sz="1600">
                          <a:solidFill>
                            <a:srgbClr val="000000"/>
                          </a:solidFill>
                          <a:latin typeface="Open Sauce"/>
                        </a:rPr>
                        <a:t>Another paper we read the study develops a hybrid model using single exponential smoothing (SES) with bidirectional long short-term memory (BiLSTM) and adaptive neuro-fuzzy inference system (ANFIS) to predict water quality (WQ) in Al-Baha, Saudi Arabia. Data were split into training and testing phases, and efficiency statistics assessed the SES-BiLSTM and SES-ANFIS models' prediction abilities. Both models performed well in predicting water quality index (WQI), but SES-BiLSTM had higher accuracy (R 99.95, RMSE 0.00910) during testing compared to SES-ANFIS (R 99.95, RMSE 2.2941 x 100-07). Results suggest both models can predict WQI accurately, potentially enhancing water quality [11].</a:t>
                      </a:r>
                      <a:r>
                        <a:rPr lang="en-US" sz="1600">
                          <a:solidFill>
                            <a:srgbClr val="000000"/>
                          </a:solidFill>
                          <a:latin typeface="Open Sauce"/>
                        </a:rPr>
                        <a:t>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9" id="9"/>
          <p:cNvSpPr txBox="true"/>
          <p:nvPr/>
        </p:nvSpPr>
        <p:spPr>
          <a:xfrm rot="0">
            <a:off x="2314208" y="137904"/>
            <a:ext cx="13659585" cy="1350644"/>
          </a:xfrm>
          <a:prstGeom prst="rect">
            <a:avLst/>
          </a:prstGeom>
        </p:spPr>
        <p:txBody>
          <a:bodyPr anchor="t" rtlCol="false" tIns="0" lIns="0" bIns="0" rIns="0">
            <a:spAutoFit/>
          </a:bodyPr>
          <a:lstStyle/>
          <a:p>
            <a:pPr algn="ctr">
              <a:lnSpc>
                <a:spcPts val="11040"/>
              </a:lnSpc>
            </a:pPr>
            <a:r>
              <a:rPr lang="en-US" sz="8000" spc="784">
                <a:solidFill>
                  <a:srgbClr val="FFFFFF"/>
                </a:solidFill>
                <a:latin typeface="Oswald Bold"/>
              </a:rPr>
              <a:t>LITERATURE SURVEY</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366249" y="-10461419"/>
            <a:ext cx="15841853" cy="16255633"/>
          </a:xfrm>
          <a:custGeom>
            <a:avLst/>
            <a:gdLst/>
            <a:ahLst/>
            <a:cxnLst/>
            <a:rect r="r" b="b" t="t" l="l"/>
            <a:pathLst>
              <a:path h="16255633" w="15841853">
                <a:moveTo>
                  <a:pt x="0" y="0"/>
                </a:moveTo>
                <a:lnTo>
                  <a:pt x="15841853" y="0"/>
                </a:lnTo>
                <a:lnTo>
                  <a:pt x="15841853"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757248" y="286703"/>
            <a:ext cx="10773503" cy="1350644"/>
          </a:xfrm>
          <a:prstGeom prst="rect">
            <a:avLst/>
          </a:prstGeom>
        </p:spPr>
        <p:txBody>
          <a:bodyPr anchor="t" rtlCol="false" tIns="0" lIns="0" bIns="0" rIns="0">
            <a:spAutoFit/>
          </a:bodyPr>
          <a:lstStyle/>
          <a:p>
            <a:pPr>
              <a:lnSpc>
                <a:spcPts val="11040"/>
              </a:lnSpc>
            </a:pPr>
            <a:r>
              <a:rPr lang="en-US" sz="8000" spc="784">
                <a:solidFill>
                  <a:srgbClr val="FFFFFF"/>
                </a:solidFill>
                <a:latin typeface="Oswald Bold"/>
              </a:rPr>
              <a:t>PROBLEM DEFINITION</a:t>
            </a:r>
          </a:p>
        </p:txBody>
      </p:sp>
      <p:sp>
        <p:nvSpPr>
          <p:cNvPr name="Freeform 4" id="4"/>
          <p:cNvSpPr/>
          <p:nvPr/>
        </p:nvSpPr>
        <p:spPr>
          <a:xfrm flipH="false" flipV="false" rot="0">
            <a:off x="14107590" y="-3793978"/>
            <a:ext cx="15841853" cy="16255633"/>
          </a:xfrm>
          <a:custGeom>
            <a:avLst/>
            <a:gdLst/>
            <a:ahLst/>
            <a:cxnLst/>
            <a:rect r="r" b="b" t="t" l="l"/>
            <a:pathLst>
              <a:path h="16255633" w="15841853">
                <a:moveTo>
                  <a:pt x="0" y="0"/>
                </a:moveTo>
                <a:lnTo>
                  <a:pt x="15841853" y="0"/>
                </a:lnTo>
                <a:lnTo>
                  <a:pt x="15841853"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736717" y="2700491"/>
            <a:ext cx="12814567" cy="6130295"/>
          </a:xfrm>
          <a:prstGeom prst="rect">
            <a:avLst/>
          </a:prstGeom>
        </p:spPr>
        <p:txBody>
          <a:bodyPr anchor="t" rtlCol="false" tIns="0" lIns="0" bIns="0" rIns="0">
            <a:spAutoFit/>
          </a:bodyPr>
          <a:lstStyle/>
          <a:p>
            <a:pPr algn="just" marL="634210" indent="-317105" lvl="1">
              <a:lnSpc>
                <a:spcPts val="4053"/>
              </a:lnSpc>
              <a:buFont typeface="Arial"/>
              <a:buChar char="•"/>
            </a:pPr>
            <a:r>
              <a:rPr lang="en-US" sz="2937" spc="287">
                <a:solidFill>
                  <a:srgbClr val="F5FFF5"/>
                </a:solidFill>
                <a:latin typeface="Open Sauce"/>
              </a:rPr>
              <a:t>The project aims to address the challenge of predicting groundwater quality in the Gujarat province. With increasing industrialization, agricultural activities, and urbanization, groundwater contamination has become a significant concern in the region. </a:t>
            </a:r>
          </a:p>
          <a:p>
            <a:pPr algn="just">
              <a:lnSpc>
                <a:spcPts val="4053"/>
              </a:lnSpc>
            </a:pPr>
          </a:p>
          <a:p>
            <a:pPr algn="just" marL="634210" indent="-317105" lvl="1">
              <a:lnSpc>
                <a:spcPts val="4053"/>
              </a:lnSpc>
              <a:buFont typeface="Arial"/>
              <a:buChar char="•"/>
            </a:pPr>
            <a:r>
              <a:rPr lang="en-US" sz="2937" spc="287">
                <a:solidFill>
                  <a:srgbClr val="F5FFF5"/>
                </a:solidFill>
                <a:latin typeface="Open Sauce"/>
              </a:rPr>
              <a:t>The lack of accurate and timely assessment tools hampers effective water resource management efforts. Therefore, the project seeks to develop a robust predictive model that can reliably forecast groundwater quality, aiding in informed decision-making for sustainable water management practices in Gujarat.</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293192" y="1810889"/>
            <a:ext cx="18004333" cy="8664585"/>
          </a:xfrm>
          <a:custGeom>
            <a:avLst/>
            <a:gdLst/>
            <a:ahLst/>
            <a:cxnLst/>
            <a:rect r="r" b="b" t="t" l="l"/>
            <a:pathLst>
              <a:path h="8664585" w="18004333">
                <a:moveTo>
                  <a:pt x="0" y="0"/>
                </a:moveTo>
                <a:lnTo>
                  <a:pt x="18004333" y="0"/>
                </a:lnTo>
                <a:lnTo>
                  <a:pt x="18004333" y="8664585"/>
                </a:lnTo>
                <a:lnTo>
                  <a:pt x="0" y="8664585"/>
                </a:lnTo>
                <a:lnTo>
                  <a:pt x="0" y="0"/>
                </a:lnTo>
                <a:close/>
              </a:path>
            </a:pathLst>
          </a:custGeom>
          <a:blipFill>
            <a:blip r:embed="rId5"/>
            <a:stretch>
              <a:fillRect l="0" t="0" r="0" b="0"/>
            </a:stretch>
          </a:blipFill>
        </p:spPr>
      </p:sp>
      <p:sp>
        <p:nvSpPr>
          <p:cNvPr name="TextBox 6" id="6"/>
          <p:cNvSpPr txBox="true"/>
          <p:nvPr/>
        </p:nvSpPr>
        <p:spPr>
          <a:xfrm rot="0">
            <a:off x="2817581" y="533400"/>
            <a:ext cx="12955556" cy="1104900"/>
          </a:xfrm>
          <a:prstGeom prst="rect">
            <a:avLst/>
          </a:prstGeom>
        </p:spPr>
        <p:txBody>
          <a:bodyPr anchor="t" rtlCol="false" tIns="0" lIns="0" bIns="0" rIns="0">
            <a:spAutoFit/>
          </a:bodyPr>
          <a:lstStyle/>
          <a:p>
            <a:pPr marL="0" indent="0" lvl="0">
              <a:lnSpc>
                <a:spcPts val="8400"/>
              </a:lnSpc>
            </a:pPr>
            <a:r>
              <a:rPr lang="en-US" sz="8000" spc="784">
                <a:solidFill>
                  <a:srgbClr val="231F20"/>
                </a:solidFill>
                <a:latin typeface="Oswald Bold"/>
              </a:rPr>
              <a:t>PROPOSED METHODOLOGY</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5039604" y="1749533"/>
            <a:ext cx="8208793" cy="7425800"/>
          </a:xfrm>
          <a:custGeom>
            <a:avLst/>
            <a:gdLst/>
            <a:ahLst/>
            <a:cxnLst/>
            <a:rect r="r" b="b" t="t" l="l"/>
            <a:pathLst>
              <a:path h="7425800" w="8208793">
                <a:moveTo>
                  <a:pt x="0" y="0"/>
                </a:moveTo>
                <a:lnTo>
                  <a:pt x="8208792" y="0"/>
                </a:lnTo>
                <a:lnTo>
                  <a:pt x="8208792" y="7425800"/>
                </a:lnTo>
                <a:lnTo>
                  <a:pt x="0" y="7425800"/>
                </a:lnTo>
                <a:lnTo>
                  <a:pt x="0" y="0"/>
                </a:lnTo>
                <a:close/>
              </a:path>
            </a:pathLst>
          </a:custGeom>
          <a:blipFill>
            <a:blip r:embed="rId5"/>
            <a:stretch>
              <a:fillRect l="0" t="0" r="0" b="0"/>
            </a:stretch>
          </a:blipFill>
        </p:spPr>
      </p:sp>
      <p:sp>
        <p:nvSpPr>
          <p:cNvPr name="TextBox 6" id="6"/>
          <p:cNvSpPr txBox="true"/>
          <p:nvPr/>
        </p:nvSpPr>
        <p:spPr>
          <a:xfrm rot="0">
            <a:off x="2655605" y="114300"/>
            <a:ext cx="12976789" cy="1104900"/>
          </a:xfrm>
          <a:prstGeom prst="rect">
            <a:avLst/>
          </a:prstGeom>
        </p:spPr>
        <p:txBody>
          <a:bodyPr anchor="t" rtlCol="false" tIns="0" lIns="0" bIns="0" rIns="0">
            <a:spAutoFit/>
          </a:bodyPr>
          <a:lstStyle/>
          <a:p>
            <a:pPr marL="0" indent="0" lvl="0">
              <a:lnSpc>
                <a:spcPts val="8400"/>
              </a:lnSpc>
            </a:pPr>
            <a:r>
              <a:rPr lang="en-US" sz="8000" spc="784">
                <a:solidFill>
                  <a:srgbClr val="231F20"/>
                </a:solidFill>
                <a:latin typeface="Oswald Bold"/>
              </a:rPr>
              <a:t>PROPOSED METHODOLOGY</a:t>
            </a:r>
          </a:p>
        </p:txBody>
      </p:sp>
      <p:sp>
        <p:nvSpPr>
          <p:cNvPr name="TextBox 7" id="7"/>
          <p:cNvSpPr txBox="true"/>
          <p:nvPr/>
        </p:nvSpPr>
        <p:spPr>
          <a:xfrm rot="0">
            <a:off x="3367511" y="987564"/>
            <a:ext cx="11552977" cy="679003"/>
          </a:xfrm>
          <a:prstGeom prst="rect">
            <a:avLst/>
          </a:prstGeom>
        </p:spPr>
        <p:txBody>
          <a:bodyPr anchor="t" rtlCol="false" tIns="0" lIns="0" bIns="0" rIns="0">
            <a:spAutoFit/>
          </a:bodyPr>
          <a:lstStyle/>
          <a:p>
            <a:pPr algn="ctr">
              <a:lnSpc>
                <a:spcPts val="5585"/>
              </a:lnSpc>
            </a:pPr>
            <a:r>
              <a:rPr lang="en-US" sz="4047" spc="214">
                <a:solidFill>
                  <a:srgbClr val="231F20"/>
                </a:solidFill>
                <a:latin typeface="Oswald Bold"/>
              </a:rPr>
              <a:t>Weighted Arithmetic Water Quality Index</a:t>
            </a:r>
          </a:p>
        </p:txBody>
      </p:sp>
      <p:sp>
        <p:nvSpPr>
          <p:cNvPr name="TextBox 8" id="8"/>
          <p:cNvSpPr txBox="true"/>
          <p:nvPr/>
        </p:nvSpPr>
        <p:spPr>
          <a:xfrm rot="0">
            <a:off x="3367511" y="9229725"/>
            <a:ext cx="11552977" cy="820674"/>
          </a:xfrm>
          <a:prstGeom prst="rect">
            <a:avLst/>
          </a:prstGeom>
        </p:spPr>
        <p:txBody>
          <a:bodyPr anchor="t" rtlCol="false" tIns="0" lIns="0" bIns="0" rIns="0">
            <a:spAutoFit/>
          </a:bodyPr>
          <a:lstStyle/>
          <a:p>
            <a:pPr algn="ctr">
              <a:lnSpc>
                <a:spcPts val="2207"/>
              </a:lnSpc>
            </a:pPr>
            <a:r>
              <a:rPr lang="en-US" sz="1599" spc="84">
                <a:solidFill>
                  <a:srgbClr val="231F20"/>
                </a:solidFill>
                <a:latin typeface="Oswald"/>
              </a:rPr>
              <a:t>Note : From “Prediction of groundwater quality indices using machine learning algorithms”  by IWA  Publishing, 2021,</a:t>
            </a:r>
          </a:p>
          <a:p>
            <a:pPr algn="ctr">
              <a:lnSpc>
                <a:spcPts val="2207"/>
              </a:lnSpc>
            </a:pPr>
            <a:r>
              <a:rPr lang="en-US" sz="1599" spc="84">
                <a:solidFill>
                  <a:srgbClr val="231F20"/>
                </a:solidFill>
                <a:latin typeface="Oswald"/>
              </a:rPr>
              <a:t>(https://iwaponline.com/wpt/article/17/1/336/85564/Prediction-of-groundwater-quality-indices-using)</a:t>
            </a:r>
          </a:p>
          <a:p>
            <a:pPr algn="ctr">
              <a:lnSpc>
                <a:spcPts val="2207"/>
              </a:lnSpc>
            </a:pP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4882696" y="1799757"/>
            <a:ext cx="8522609" cy="7355823"/>
          </a:xfrm>
          <a:custGeom>
            <a:avLst/>
            <a:gdLst/>
            <a:ahLst/>
            <a:cxnLst/>
            <a:rect r="r" b="b" t="t" l="l"/>
            <a:pathLst>
              <a:path h="7355823" w="8522609">
                <a:moveTo>
                  <a:pt x="0" y="0"/>
                </a:moveTo>
                <a:lnTo>
                  <a:pt x="8522608" y="0"/>
                </a:lnTo>
                <a:lnTo>
                  <a:pt x="8522608" y="7355823"/>
                </a:lnTo>
                <a:lnTo>
                  <a:pt x="0" y="7355823"/>
                </a:lnTo>
                <a:lnTo>
                  <a:pt x="0" y="0"/>
                </a:lnTo>
                <a:close/>
              </a:path>
            </a:pathLst>
          </a:custGeom>
          <a:blipFill>
            <a:blip r:embed="rId5"/>
            <a:stretch>
              <a:fillRect l="0" t="0" r="0" b="0"/>
            </a:stretch>
          </a:blipFill>
        </p:spPr>
      </p:sp>
      <p:sp>
        <p:nvSpPr>
          <p:cNvPr name="TextBox 6" id="6"/>
          <p:cNvSpPr txBox="true"/>
          <p:nvPr/>
        </p:nvSpPr>
        <p:spPr>
          <a:xfrm rot="0">
            <a:off x="3367511" y="1120754"/>
            <a:ext cx="11552977" cy="679003"/>
          </a:xfrm>
          <a:prstGeom prst="rect">
            <a:avLst/>
          </a:prstGeom>
        </p:spPr>
        <p:txBody>
          <a:bodyPr anchor="t" rtlCol="false" tIns="0" lIns="0" bIns="0" rIns="0">
            <a:spAutoFit/>
          </a:bodyPr>
          <a:lstStyle/>
          <a:p>
            <a:pPr algn="ctr">
              <a:lnSpc>
                <a:spcPts val="5585"/>
              </a:lnSpc>
            </a:pPr>
            <a:r>
              <a:rPr lang="en-US" sz="4047" spc="214">
                <a:solidFill>
                  <a:srgbClr val="231F20"/>
                </a:solidFill>
                <a:latin typeface="Oswald Bold"/>
              </a:rPr>
              <a:t>Entropy Based Water Quality Index</a:t>
            </a:r>
          </a:p>
        </p:txBody>
      </p:sp>
      <p:sp>
        <p:nvSpPr>
          <p:cNvPr name="TextBox 7" id="7"/>
          <p:cNvSpPr txBox="true"/>
          <p:nvPr/>
        </p:nvSpPr>
        <p:spPr>
          <a:xfrm rot="0">
            <a:off x="3367511" y="9229725"/>
            <a:ext cx="11552977" cy="820674"/>
          </a:xfrm>
          <a:prstGeom prst="rect">
            <a:avLst/>
          </a:prstGeom>
        </p:spPr>
        <p:txBody>
          <a:bodyPr anchor="t" rtlCol="false" tIns="0" lIns="0" bIns="0" rIns="0">
            <a:spAutoFit/>
          </a:bodyPr>
          <a:lstStyle/>
          <a:p>
            <a:pPr algn="ctr">
              <a:lnSpc>
                <a:spcPts val="2207"/>
              </a:lnSpc>
            </a:pPr>
            <a:r>
              <a:rPr lang="en-US" sz="1599" spc="84">
                <a:solidFill>
                  <a:srgbClr val="231F20"/>
                </a:solidFill>
                <a:latin typeface="Oswald"/>
              </a:rPr>
              <a:t>Note : From “Prediction of groundwater quality indices using machine learning algorithms”  by IWA  Publishing, 2021,</a:t>
            </a:r>
          </a:p>
          <a:p>
            <a:pPr algn="ctr">
              <a:lnSpc>
                <a:spcPts val="2207"/>
              </a:lnSpc>
            </a:pPr>
            <a:r>
              <a:rPr lang="en-US" sz="1599" spc="84">
                <a:solidFill>
                  <a:srgbClr val="231F20"/>
                </a:solidFill>
                <a:latin typeface="Oswald"/>
              </a:rPr>
              <a:t>(https://iwaponline.com/wpt/article/17/1/336/85564/Prediction-of-groundwater-quality-indices-using)</a:t>
            </a:r>
          </a:p>
          <a:p>
            <a:pPr algn="ctr">
              <a:lnSpc>
                <a:spcPts val="2207"/>
              </a:lnSpc>
            </a:pPr>
          </a:p>
        </p:txBody>
      </p:sp>
      <p:sp>
        <p:nvSpPr>
          <p:cNvPr name="TextBox 8" id="8"/>
          <p:cNvSpPr txBox="true"/>
          <p:nvPr/>
        </p:nvSpPr>
        <p:spPr>
          <a:xfrm rot="0">
            <a:off x="2655605" y="114300"/>
            <a:ext cx="12976789" cy="1104900"/>
          </a:xfrm>
          <a:prstGeom prst="rect">
            <a:avLst/>
          </a:prstGeom>
        </p:spPr>
        <p:txBody>
          <a:bodyPr anchor="t" rtlCol="false" tIns="0" lIns="0" bIns="0" rIns="0">
            <a:spAutoFit/>
          </a:bodyPr>
          <a:lstStyle/>
          <a:p>
            <a:pPr marL="0" indent="0" lvl="0">
              <a:lnSpc>
                <a:spcPts val="8400"/>
              </a:lnSpc>
            </a:pPr>
            <a:r>
              <a:rPr lang="en-US" sz="8000" spc="784">
                <a:solidFill>
                  <a:srgbClr val="231F20"/>
                </a:solidFill>
                <a:latin typeface="Oswald Bold"/>
              </a:rPr>
              <a:t>PROPOSED METHODOLOGY</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DAF87O18Ymc</dc:identifier>
  <dcterms:modified xsi:type="dcterms:W3CDTF">2011-08-01T06:04:30Z</dcterms:modified>
  <cp:revision>1</cp:revision>
  <dc:title>Ground Water Quality Prediction</dc:title>
</cp:coreProperties>
</file>