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4" r:id="rId2"/>
    <p:sldId id="275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97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63" r:id="rId21"/>
    <p:sldId id="295" r:id="rId22"/>
    <p:sldId id="294" r:id="rId23"/>
    <p:sldId id="296" r:id="rId24"/>
    <p:sldId id="298" r:id="rId2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383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C05C6-9B8B-4B69-BDE8-FECD3B2AE924}" type="datetimeFigureOut">
              <a:rPr lang="it-IT" smtClean="0"/>
              <a:t>21/08/2013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49822-EBA6-48F3-BE23-C1E68EB6A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94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DEA6-1D08-4208-8CC9-075D0E6A2F9F}" type="datetime1">
              <a:rPr lang="it-IT" smtClean="0"/>
              <a:t>21/08/2013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A519-CB1E-4A23-B50C-E4C6BD880AB6}" type="datetime1">
              <a:rPr lang="it-IT" smtClean="0"/>
              <a:t>21/08/2013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804A-D8AF-4B0E-A9E4-5B5D11128D87}" type="datetime1">
              <a:rPr lang="it-IT" smtClean="0"/>
              <a:t>21/08/2013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ED7F-A558-403C-8900-37D15C0287B5}" type="datetime1">
              <a:rPr lang="it-IT" smtClean="0"/>
              <a:t>21/08/2013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5FFB-AAEC-48BD-BB25-60AA0CF8C9A5}" type="datetime1">
              <a:rPr lang="it-IT" smtClean="0"/>
              <a:t>21/08/2013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C55E-FEA3-475C-9E2F-8D10D750B734}" type="datetime1">
              <a:rPr lang="it-IT" smtClean="0"/>
              <a:t>21/08/2013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1D5-289C-4C1B-8A1B-2579089C3185}" type="datetime1">
              <a:rPr lang="it-IT" smtClean="0"/>
              <a:t>21/08/2013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8DDC-6CE3-493E-A13C-268E26E3C023}" type="datetime1">
              <a:rPr lang="it-IT" smtClean="0"/>
              <a:t>21/08/2013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C3E2-16AF-4052-90B8-97F4ACD4312F}" type="datetime1">
              <a:rPr lang="it-IT" smtClean="0"/>
              <a:t>21/08/2013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3099-0D79-413D-B1A8-5980863C5353}" type="datetime1">
              <a:rPr lang="it-IT" smtClean="0"/>
              <a:t>21/08/2013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DA52-A6C1-47DF-BDEC-710C82CEC356}" type="datetime1">
              <a:rPr lang="it-IT" smtClean="0"/>
              <a:t>21/08/2013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27F0D-84CB-4962-AD42-E34C175B6CC8}" type="datetime1">
              <a:rPr lang="it-IT" smtClean="0"/>
              <a:t>21/08/2013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the SRAM controller into sp6fmt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u="sng" dirty="0" smtClean="0"/>
              <a:t>Riccardo T.</a:t>
            </a:r>
            <a:r>
              <a:rPr lang="it-IT" dirty="0" smtClean="0"/>
              <a:t>, Davide F.</a:t>
            </a:r>
          </a:p>
          <a:p>
            <a:r>
              <a:rPr lang="it-IT" dirty="0" smtClean="0"/>
              <a:t>(</a:t>
            </a:r>
            <a:r>
              <a:rPr lang="it-IT" dirty="0" err="1" smtClean="0"/>
              <a:t>updated</a:t>
            </a:r>
            <a:r>
              <a:rPr lang="it-IT" dirty="0" smtClean="0"/>
              <a:t> on </a:t>
            </a:r>
            <a:r>
              <a:rPr lang="it-IT" dirty="0" smtClean="0"/>
              <a:t>27 </a:t>
            </a:r>
            <a:r>
              <a:rPr lang="it-IT" dirty="0"/>
              <a:t>A</a:t>
            </a:r>
            <a:r>
              <a:rPr lang="it-IT" dirty="0" smtClean="0"/>
              <a:t>ugust 2013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5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10</a:t>
            </a:fld>
            <a:endParaRPr lang="it-IT"/>
          </a:p>
        </p:txBody>
      </p:sp>
      <p:cxnSp>
        <p:nvCxnSpPr>
          <p:cNvPr id="4" name="Connettore 1 3"/>
          <p:cNvCxnSpPr/>
          <p:nvPr/>
        </p:nvCxnSpPr>
        <p:spPr>
          <a:xfrm>
            <a:off x="1032719" y="116632"/>
            <a:ext cx="0" cy="6336704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7956376" y="260648"/>
            <a:ext cx="0" cy="6192688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7956376" y="188640"/>
            <a:ext cx="102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HISTO UNIT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87051" y="31291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RAM</a:t>
            </a: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971600" y="6208303"/>
            <a:ext cx="6919207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 smtClean="0"/>
              <a:t>Histo</a:t>
            </a:r>
            <a:r>
              <a:rPr lang="it-IT" sz="2800" dirty="0" smtClean="0"/>
              <a:t> – layout (4/4) </a:t>
            </a:r>
            <a:r>
              <a:rPr lang="it-IT" sz="2800" dirty="0" err="1" smtClean="0"/>
              <a:t>misc</a:t>
            </a:r>
            <a:endParaRPr lang="it-IT" sz="2800" dirty="0"/>
          </a:p>
        </p:txBody>
      </p:sp>
      <p:sp>
        <p:nvSpPr>
          <p:cNvPr id="9" name="Rettangolo 8"/>
          <p:cNvSpPr/>
          <p:nvPr/>
        </p:nvSpPr>
        <p:spPr>
          <a:xfrm>
            <a:off x="3887924" y="404664"/>
            <a:ext cx="1368152" cy="26508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DMA FIFO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638503" y="2204864"/>
            <a:ext cx="653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empty</a:t>
            </a:r>
            <a:endParaRPr lang="it-IT" sz="1400" dirty="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4638503" y="95861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Rd_en</a:t>
            </a:r>
            <a:endParaRPr lang="it-IT" sz="1400" dirty="0" smtClean="0"/>
          </a:p>
        </p:txBody>
      </p:sp>
      <p:cxnSp>
        <p:nvCxnSpPr>
          <p:cNvPr id="13" name="Connettore 2 12"/>
          <p:cNvCxnSpPr/>
          <p:nvPr/>
        </p:nvCxnSpPr>
        <p:spPr>
          <a:xfrm>
            <a:off x="5256076" y="2379948"/>
            <a:ext cx="82809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5868144" y="3140968"/>
            <a:ext cx="2520280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V="1">
            <a:off x="5868144" y="2564904"/>
            <a:ext cx="0" cy="576064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5868144" y="2564904"/>
            <a:ext cx="216024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/>
          <p:cNvSpPr/>
          <p:nvPr/>
        </p:nvSpPr>
        <p:spPr>
          <a:xfrm>
            <a:off x="6012160" y="2348880"/>
            <a:ext cx="72008" cy="6213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itardo 21"/>
          <p:cNvSpPr/>
          <p:nvPr/>
        </p:nvSpPr>
        <p:spPr>
          <a:xfrm>
            <a:off x="6084168" y="2276872"/>
            <a:ext cx="360040" cy="307777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/>
          <p:cNvCxnSpPr>
            <a:stCxn id="22" idx="3"/>
          </p:cNvCxnSpPr>
          <p:nvPr/>
        </p:nvCxnSpPr>
        <p:spPr>
          <a:xfrm flipV="1">
            <a:off x="6444208" y="2430760"/>
            <a:ext cx="1944216" cy="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8388424" y="2276872"/>
            <a:ext cx="528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valid</a:t>
            </a:r>
            <a:endParaRPr lang="it-IT" sz="1400" dirty="0" smtClean="0"/>
          </a:p>
        </p:txBody>
      </p:sp>
      <p:sp>
        <p:nvSpPr>
          <p:cNvPr id="28" name="CasellaDiTesto 27"/>
          <p:cNvSpPr txBox="1"/>
          <p:nvPr/>
        </p:nvSpPr>
        <p:spPr>
          <a:xfrm>
            <a:off x="8316416" y="304921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rfr</a:t>
            </a:r>
            <a:endParaRPr lang="it-IT" sz="1400" dirty="0" smtClean="0"/>
          </a:p>
        </p:txBody>
      </p:sp>
      <p:cxnSp>
        <p:nvCxnSpPr>
          <p:cNvPr id="32" name="Connettore 4 31"/>
          <p:cNvCxnSpPr>
            <a:endCxn id="11" idx="3"/>
          </p:cNvCxnSpPr>
          <p:nvPr/>
        </p:nvCxnSpPr>
        <p:spPr>
          <a:xfrm rot="10800000">
            <a:off x="5289644" y="1112504"/>
            <a:ext cx="1658621" cy="1298513"/>
          </a:xfrm>
          <a:prstGeom prst="bentConnector3">
            <a:avLst>
              <a:gd name="adj1" fmla="val -1068"/>
            </a:avLst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/>
          <p:cNvGrpSpPr/>
          <p:nvPr/>
        </p:nvGrpSpPr>
        <p:grpSpPr>
          <a:xfrm>
            <a:off x="1547664" y="3717031"/>
            <a:ext cx="5574847" cy="2393688"/>
            <a:chOff x="1547664" y="3717031"/>
            <a:chExt cx="5574847" cy="2393688"/>
          </a:xfrm>
        </p:grpSpPr>
        <p:sp>
          <p:nvSpPr>
            <p:cNvPr id="34" name="Rettangolo 33"/>
            <p:cNvSpPr/>
            <p:nvPr/>
          </p:nvSpPr>
          <p:spPr>
            <a:xfrm>
              <a:off x="2771800" y="4077072"/>
              <a:ext cx="216024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+1 </a:t>
              </a:r>
              <a:r>
                <a:rPr lang="it-IT" dirty="0" err="1" smtClean="0"/>
                <a:t>adder</a:t>
              </a:r>
              <a:endParaRPr lang="it-IT" dirty="0"/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2843808" y="4581128"/>
              <a:ext cx="373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 smtClean="0">
                  <a:solidFill>
                    <a:schemeClr val="bg1"/>
                  </a:solidFill>
                </a:rPr>
                <a:t>rst</a:t>
              </a:r>
              <a:endParaRPr lang="it-IT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4486468" y="4561383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smtClean="0">
                  <a:solidFill>
                    <a:schemeClr val="bg1"/>
                  </a:solidFill>
                </a:rPr>
                <a:t>en</a:t>
              </a:r>
            </a:p>
          </p:txBody>
        </p:sp>
        <p:cxnSp>
          <p:nvCxnSpPr>
            <p:cNvPr id="38" name="Connettore 4 37"/>
            <p:cNvCxnSpPr>
              <a:endCxn id="35" idx="2"/>
            </p:cNvCxnSpPr>
            <p:nvPr/>
          </p:nvCxnSpPr>
          <p:spPr>
            <a:xfrm flipV="1">
              <a:off x="2411760" y="4888905"/>
              <a:ext cx="618830" cy="412303"/>
            </a:xfrm>
            <a:prstGeom prst="bentConnector2">
              <a:avLst/>
            </a:prstGeom>
            <a:ln w="158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sellaDiTesto 38"/>
            <p:cNvSpPr txBox="1"/>
            <p:nvPr/>
          </p:nvSpPr>
          <p:spPr>
            <a:xfrm>
              <a:off x="1547664" y="5095056"/>
              <a:ext cx="103066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smtClean="0"/>
                <a:t>FSM </a:t>
              </a:r>
              <a:r>
                <a:rPr lang="it-IT" sz="1400" dirty="0" err="1" smtClean="0"/>
                <a:t>is</a:t>
              </a:r>
              <a:r>
                <a:rPr lang="it-IT" sz="1400" dirty="0" smtClean="0"/>
                <a:t> </a:t>
              </a:r>
            </a:p>
            <a:p>
              <a:r>
                <a:rPr lang="it-IT" sz="1400" dirty="0" smtClean="0"/>
                <a:t>RESET</a:t>
              </a:r>
            </a:p>
            <a:p>
              <a:r>
                <a:rPr lang="it-IT" sz="1400" dirty="0"/>
                <a:t>o</a:t>
              </a:r>
              <a:r>
                <a:rPr lang="it-IT" sz="1400" dirty="0" smtClean="0"/>
                <a:t>r SAMPLE</a:t>
              </a:r>
            </a:p>
            <a:p>
              <a:r>
                <a:rPr lang="it-IT" sz="1400" dirty="0"/>
                <a:t>o</a:t>
              </a:r>
              <a:r>
                <a:rPr lang="it-IT" sz="1400" dirty="0" smtClean="0"/>
                <a:t>r PREPARE</a:t>
              </a:r>
            </a:p>
          </p:txBody>
        </p:sp>
        <p:cxnSp>
          <p:nvCxnSpPr>
            <p:cNvPr id="41" name="Connettore 1 40"/>
            <p:cNvCxnSpPr/>
            <p:nvPr/>
          </p:nvCxnSpPr>
          <p:spPr>
            <a:xfrm flipV="1">
              <a:off x="2267744" y="3717031"/>
              <a:ext cx="3079794" cy="1"/>
            </a:xfrm>
            <a:prstGeom prst="line">
              <a:avLst/>
            </a:prstGeom>
            <a:ln w="15875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sellaDiTesto 41"/>
            <p:cNvSpPr txBox="1"/>
            <p:nvPr/>
          </p:nvSpPr>
          <p:spPr>
            <a:xfrm>
              <a:off x="2771800" y="4149080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 smtClean="0">
                  <a:solidFill>
                    <a:schemeClr val="bg1"/>
                  </a:solidFill>
                </a:rPr>
                <a:t>din</a:t>
              </a:r>
              <a:endParaRPr lang="it-IT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4499992" y="414908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smtClean="0">
                  <a:solidFill>
                    <a:schemeClr val="bg1"/>
                  </a:solidFill>
                </a:rPr>
                <a:t>out</a:t>
              </a:r>
            </a:p>
          </p:txBody>
        </p:sp>
        <p:cxnSp>
          <p:nvCxnSpPr>
            <p:cNvPr id="45" name="Connettore 4 44"/>
            <p:cNvCxnSpPr>
              <a:stCxn id="43" idx="3"/>
            </p:cNvCxnSpPr>
            <p:nvPr/>
          </p:nvCxnSpPr>
          <p:spPr>
            <a:xfrm flipV="1">
              <a:off x="4934726" y="3717032"/>
              <a:ext cx="412812" cy="585937"/>
            </a:xfrm>
            <a:prstGeom prst="bentConnector2">
              <a:avLst/>
            </a:prstGeom>
            <a:ln w="158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4 46"/>
            <p:cNvCxnSpPr>
              <a:endCxn id="42" idx="1"/>
            </p:cNvCxnSpPr>
            <p:nvPr/>
          </p:nvCxnSpPr>
          <p:spPr>
            <a:xfrm rot="16200000" flipH="1">
              <a:off x="2226804" y="3757972"/>
              <a:ext cx="585937" cy="504056"/>
            </a:xfrm>
            <a:prstGeom prst="bentConnector2">
              <a:avLst/>
            </a:prstGeom>
            <a:ln w="158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sellaDiTesto 48"/>
            <p:cNvSpPr txBox="1"/>
            <p:nvPr/>
          </p:nvSpPr>
          <p:spPr>
            <a:xfrm>
              <a:off x="5347538" y="4941168"/>
              <a:ext cx="1774973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t-IT" sz="1400" dirty="0" err="1" smtClean="0"/>
                <a:t>If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localAdd</a:t>
              </a:r>
              <a:r>
                <a:rPr lang="it-IT" sz="1400" dirty="0" smtClean="0"/>
                <a:t> &lt; </a:t>
              </a:r>
              <a:r>
                <a:rPr lang="it-IT" sz="1400" dirty="0" err="1" smtClean="0"/>
                <a:t>highAdd</a:t>
              </a:r>
              <a:r>
                <a:rPr lang="it-IT" sz="1400" dirty="0" smtClean="0"/>
                <a:t> </a:t>
              </a:r>
            </a:p>
            <a:p>
              <a:r>
                <a:rPr lang="it-IT" sz="1400" dirty="0" smtClean="0"/>
                <a:t>AND</a:t>
              </a:r>
            </a:p>
            <a:p>
              <a:r>
                <a:rPr lang="it-IT" sz="1400" dirty="0" smtClean="0"/>
                <a:t>(</a:t>
              </a:r>
              <a:r>
                <a:rPr lang="it-IT" sz="1400" dirty="0" err="1" smtClean="0"/>
                <a:t>mod</a:t>
              </a:r>
              <a:r>
                <a:rPr lang="it-IT" sz="1400" dirty="0" smtClean="0"/>
                <a:t> = 0 OR </a:t>
              </a:r>
              <a:r>
                <a:rPr lang="it-IT" sz="1400" dirty="0" err="1" smtClean="0"/>
                <a:t>rfr</a:t>
              </a:r>
              <a:r>
                <a:rPr lang="it-IT" sz="1400" dirty="0" smtClean="0"/>
                <a:t> = 1)</a:t>
              </a:r>
            </a:p>
            <a:p>
              <a:r>
                <a:rPr lang="it-IT" sz="1400" dirty="0" smtClean="0"/>
                <a:t>THEN -&gt; 1</a:t>
              </a:r>
            </a:p>
            <a:p>
              <a:r>
                <a:rPr lang="it-IT" sz="1400" dirty="0" smtClean="0"/>
                <a:t>ELSE -&gt; 0</a:t>
              </a:r>
            </a:p>
          </p:txBody>
        </p:sp>
        <p:cxnSp>
          <p:nvCxnSpPr>
            <p:cNvPr id="51" name="Connettore 4 50"/>
            <p:cNvCxnSpPr>
              <a:endCxn id="49" idx="0"/>
            </p:cNvCxnSpPr>
            <p:nvPr/>
          </p:nvCxnSpPr>
          <p:spPr>
            <a:xfrm>
              <a:off x="5347538" y="4302968"/>
              <a:ext cx="887487" cy="638200"/>
            </a:xfrm>
            <a:prstGeom prst="bentConnector2">
              <a:avLst/>
            </a:prstGeom>
            <a:ln w="158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4 52"/>
            <p:cNvCxnSpPr>
              <a:stCxn id="49" idx="1"/>
              <a:endCxn id="36" idx="2"/>
            </p:cNvCxnSpPr>
            <p:nvPr/>
          </p:nvCxnSpPr>
          <p:spPr>
            <a:xfrm rot="10800000">
              <a:off x="4670974" y="4869160"/>
              <a:ext cx="676564" cy="656784"/>
            </a:xfrm>
            <a:prstGeom prst="bentConnector2">
              <a:avLst/>
            </a:prstGeom>
            <a:ln w="158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asellaDiTesto 54"/>
          <p:cNvSpPr txBox="1"/>
          <p:nvPr/>
        </p:nvSpPr>
        <p:spPr>
          <a:xfrm>
            <a:off x="2721175" y="3429000"/>
            <a:ext cx="816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localAdd</a:t>
            </a:r>
            <a:endParaRPr lang="it-IT" sz="1400" dirty="0" smtClean="0"/>
          </a:p>
        </p:txBody>
      </p:sp>
    </p:spTree>
    <p:extLst>
      <p:ext uri="{BB962C8B-B14F-4D97-AF65-F5344CB8AC3E}">
        <p14:creationId xmlns:p14="http://schemas.microsoft.com/office/powerpoint/2010/main" val="1382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it-IT" dirty="0" smtClean="0"/>
              <a:t>Sp6fmt Status </a:t>
            </a:r>
            <a:r>
              <a:rPr lang="it-IT" dirty="0" err="1" smtClean="0"/>
              <a:t>Register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11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2286000" y="18593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// Status bits</a:t>
            </a:r>
          </a:p>
          <a:p>
            <a:r>
              <a:rPr lang="it-IT" dirty="0"/>
              <a:t>#</a:t>
            </a:r>
            <a:r>
              <a:rPr lang="it-IT" dirty="0" err="1" smtClean="0"/>
              <a:t>define</a:t>
            </a:r>
            <a:r>
              <a:rPr lang="it-IT" dirty="0" smtClean="0"/>
              <a:t>	 </a:t>
            </a:r>
            <a:r>
              <a:rPr lang="it-IT" dirty="0"/>
              <a:t>STAT_SIMULATION_BIT </a:t>
            </a:r>
            <a:r>
              <a:rPr lang="it-IT" dirty="0" smtClean="0"/>
              <a:t>	31</a:t>
            </a:r>
            <a:endParaRPr lang="it-IT" dirty="0"/>
          </a:p>
          <a:p>
            <a:r>
              <a:rPr lang="it-IT" dirty="0"/>
              <a:t>#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smtClean="0"/>
              <a:t>	STAT_EXT_HISTRAM_BIT 	30</a:t>
            </a:r>
            <a:endParaRPr lang="it-IT" dirty="0"/>
          </a:p>
          <a:p>
            <a:r>
              <a:rPr lang="it-IT" dirty="0"/>
              <a:t>#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smtClean="0"/>
              <a:t>	STAT_DMA_RDY_BIT 	29</a:t>
            </a:r>
            <a:endParaRPr lang="it-IT" dirty="0"/>
          </a:p>
          <a:p>
            <a:r>
              <a:rPr lang="it-IT" dirty="0"/>
              <a:t>#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smtClean="0"/>
              <a:t>	STAT_HIST_RFR0_BIT 	28</a:t>
            </a:r>
            <a:endParaRPr lang="it-IT" dirty="0"/>
          </a:p>
          <a:p>
            <a:r>
              <a:rPr lang="it-IT" dirty="0"/>
              <a:t>#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smtClean="0"/>
              <a:t>	STAT_HIST_RFR1_BIT 	27</a:t>
            </a:r>
            <a:endParaRPr lang="it-IT" dirty="0"/>
          </a:p>
          <a:p>
            <a:r>
              <a:rPr lang="it-IT" dirty="0"/>
              <a:t>#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smtClean="0"/>
              <a:t>	STAT_HIST_RFD0_BIT 	26</a:t>
            </a:r>
            <a:endParaRPr lang="it-IT" dirty="0"/>
          </a:p>
          <a:p>
            <a:r>
              <a:rPr lang="it-IT" dirty="0"/>
              <a:t>#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smtClean="0"/>
              <a:t>	STAT_HIST_RFD1_BIT 	25</a:t>
            </a:r>
            <a:endParaRPr lang="it-IT" dirty="0"/>
          </a:p>
          <a:p>
            <a:r>
              <a:rPr lang="it-IT" dirty="0"/>
              <a:t>#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smtClean="0"/>
              <a:t>	STAT_HIST_ROC0_BIT 	24</a:t>
            </a:r>
            <a:endParaRPr lang="it-IT" dirty="0"/>
          </a:p>
          <a:p>
            <a:r>
              <a:rPr lang="it-IT" dirty="0"/>
              <a:t>#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smtClean="0"/>
              <a:t>	STAT_HIST_ROC1_BIT 	23</a:t>
            </a:r>
            <a:endParaRPr lang="it-IT" dirty="0"/>
          </a:p>
          <a:p>
            <a:r>
              <a:rPr lang="it-IT" dirty="0"/>
              <a:t>#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smtClean="0"/>
              <a:t>	STAT_LAST_BIT 		23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668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Modification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 </a:t>
            </a:r>
            <a:r>
              <a:rPr lang="it-IT" dirty="0" err="1" smtClean="0"/>
              <a:t>histo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3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</p:spPr>
        <p:txBody>
          <a:bodyPr/>
          <a:lstStyle/>
          <a:p>
            <a:fld id="{E7A41E1B-4F70-4964-A407-84C68BE8251C}" type="slidenum">
              <a:rPr lang="it-IT" smtClean="0"/>
              <a:t>13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214696" y="640581"/>
            <a:ext cx="115212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RESET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214696" y="1985155"/>
            <a:ext cx="115212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INIT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199856" y="2800821"/>
            <a:ext cx="115212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SAMPLE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214696" y="5537125"/>
            <a:ext cx="115212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READOUT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14696" y="3886857"/>
            <a:ext cx="115212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PREPARE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6431980" y="5421992"/>
            <a:ext cx="115212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CLEAN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6431980" y="3371297"/>
            <a:ext cx="115212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IDLE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ettangolo arrotondato 11"/>
          <p:cNvSpPr/>
          <p:nvPr/>
        </p:nvSpPr>
        <p:spPr>
          <a:xfrm>
            <a:off x="924200" y="1348535"/>
            <a:ext cx="1733121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Select </a:t>
            </a:r>
            <a:r>
              <a:rPr lang="it-IT" sz="1600" dirty="0" err="1" smtClean="0">
                <a:solidFill>
                  <a:schemeClr val="tx1"/>
                </a:solidFill>
              </a:rPr>
              <a:t>ScanType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593696" y="4372421"/>
            <a:ext cx="239412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Select </a:t>
            </a:r>
            <a:r>
              <a:rPr lang="it-IT" sz="1400" dirty="0" err="1">
                <a:solidFill>
                  <a:schemeClr val="tx1"/>
                </a:solidFill>
              </a:rPr>
              <a:t>R</a:t>
            </a:r>
            <a:r>
              <a:rPr lang="it-IT" sz="1400" dirty="0" err="1" smtClean="0">
                <a:solidFill>
                  <a:schemeClr val="tx1"/>
                </a:solidFill>
              </a:rPr>
              <a:t>eadOut</a:t>
            </a:r>
            <a:r>
              <a:rPr lang="it-IT" sz="1400" dirty="0" smtClean="0">
                <a:solidFill>
                  <a:schemeClr val="tx1"/>
                </a:solidFill>
              </a:rPr>
              <a:t> mode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756239" y="5092051"/>
            <a:ext cx="2069042" cy="301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HiAddr</a:t>
            </a:r>
            <a:r>
              <a:rPr lang="it-IT" sz="1200" dirty="0" smtClean="0">
                <a:solidFill>
                  <a:schemeClr val="tx1"/>
                </a:solidFill>
              </a:rPr>
              <a:t> &lt;= </a:t>
            </a:r>
            <a:r>
              <a:rPr lang="it-IT" sz="1200" dirty="0" err="1" smtClean="0">
                <a:solidFill>
                  <a:schemeClr val="tx1"/>
                </a:solidFill>
              </a:rPr>
              <a:t>controlReg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5" name="Rombo 14"/>
          <p:cNvSpPr/>
          <p:nvPr/>
        </p:nvSpPr>
        <p:spPr>
          <a:xfrm>
            <a:off x="3090512" y="1745553"/>
            <a:ext cx="2698004" cy="76723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localAdd</a:t>
            </a:r>
            <a:r>
              <a:rPr lang="it-IT" sz="1400" dirty="0" smtClean="0">
                <a:solidFill>
                  <a:schemeClr val="tx1"/>
                </a:solidFill>
              </a:rPr>
              <a:t>= </a:t>
            </a:r>
            <a:r>
              <a:rPr lang="it-IT" sz="1400" dirty="0" err="1" smtClean="0">
                <a:solidFill>
                  <a:schemeClr val="tx1"/>
                </a:solidFill>
              </a:rPr>
              <a:t>MaxAddr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b="1" dirty="0">
                <a:solidFill>
                  <a:srgbClr val="FF0000"/>
                </a:solidFill>
              </a:rPr>
              <a:t>and </a:t>
            </a:r>
            <a:r>
              <a:rPr lang="it-IT" sz="1400" b="1" dirty="0" err="1">
                <a:solidFill>
                  <a:srgbClr val="FF0000"/>
                </a:solidFill>
              </a:rPr>
              <a:t>toggle</a:t>
            </a:r>
            <a:r>
              <a:rPr lang="it-IT" sz="1400" b="1" dirty="0">
                <a:solidFill>
                  <a:srgbClr val="FF0000"/>
                </a:solidFill>
              </a:rPr>
              <a:t> = ‘1</a:t>
            </a:r>
            <a:r>
              <a:rPr lang="it-IT" sz="1400" b="1" dirty="0" smtClean="0">
                <a:solidFill>
                  <a:srgbClr val="FF0000"/>
                </a:solidFill>
              </a:rPr>
              <a:t>’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16" name="Rombo 15"/>
          <p:cNvSpPr/>
          <p:nvPr/>
        </p:nvSpPr>
        <p:spPr>
          <a:xfrm>
            <a:off x="6317107" y="2142446"/>
            <a:ext cx="1381874" cy="57261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mode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7" name="Rombo 16"/>
          <p:cNvSpPr/>
          <p:nvPr/>
        </p:nvSpPr>
        <p:spPr>
          <a:xfrm>
            <a:off x="3167844" y="4174889"/>
            <a:ext cx="2620672" cy="917162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RamValidPipe</a:t>
            </a:r>
            <a:r>
              <a:rPr lang="it-IT" sz="1200" dirty="0" smtClean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And </a:t>
            </a:r>
          </a:p>
          <a:p>
            <a:pPr algn="ctr"/>
            <a:r>
              <a:rPr lang="it-IT" sz="1200" dirty="0" err="1" smtClean="0">
                <a:solidFill>
                  <a:srgbClr val="FF0000"/>
                </a:solidFill>
              </a:rPr>
              <a:t>globFifoEmpty</a:t>
            </a:r>
            <a:r>
              <a:rPr lang="it-IT" sz="1200" dirty="0" smtClean="0">
                <a:solidFill>
                  <a:srgbClr val="FF0000"/>
                </a:solidFill>
              </a:rPr>
              <a:t> = 1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22" name="Rombo 21"/>
          <p:cNvSpPr/>
          <p:nvPr/>
        </p:nvSpPr>
        <p:spPr>
          <a:xfrm>
            <a:off x="1099823" y="6081713"/>
            <a:ext cx="1381874" cy="436984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mode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23" name="Rombo 22"/>
          <p:cNvSpPr/>
          <p:nvPr/>
        </p:nvSpPr>
        <p:spPr>
          <a:xfrm>
            <a:off x="3416148" y="5859284"/>
            <a:ext cx="2229178" cy="882084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localAdd</a:t>
            </a:r>
            <a:r>
              <a:rPr lang="it-IT" sz="1400" dirty="0" smtClean="0">
                <a:solidFill>
                  <a:schemeClr val="tx1"/>
                </a:solidFill>
              </a:rPr>
              <a:t> = </a:t>
            </a:r>
            <a:r>
              <a:rPr lang="it-IT" sz="1400" dirty="0" err="1" smtClean="0">
                <a:solidFill>
                  <a:schemeClr val="tx1"/>
                </a:solidFill>
              </a:rPr>
              <a:t>HighAddr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b="1" dirty="0" smtClean="0">
                <a:solidFill>
                  <a:srgbClr val="FF0000"/>
                </a:solidFill>
              </a:rPr>
              <a:t>and </a:t>
            </a:r>
            <a:r>
              <a:rPr lang="it-IT" sz="1400" b="1" dirty="0" err="1" smtClean="0">
                <a:solidFill>
                  <a:srgbClr val="FF0000"/>
                </a:solidFill>
              </a:rPr>
              <a:t>toggle</a:t>
            </a:r>
            <a:r>
              <a:rPr lang="it-IT" sz="1400" b="1" dirty="0" smtClean="0">
                <a:solidFill>
                  <a:srgbClr val="FF0000"/>
                </a:solidFill>
              </a:rPr>
              <a:t> = ‘1’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24" name="Rombo 23"/>
          <p:cNvSpPr/>
          <p:nvPr/>
        </p:nvSpPr>
        <p:spPr>
          <a:xfrm>
            <a:off x="5796136" y="4063769"/>
            <a:ext cx="2423817" cy="1049352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ramCleanAdd</a:t>
            </a:r>
            <a:endParaRPr lang="it-IT" sz="1400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=</a:t>
            </a:r>
            <a:r>
              <a:rPr lang="it-IT" sz="1400" dirty="0" err="1" smtClean="0">
                <a:solidFill>
                  <a:schemeClr val="tx1"/>
                </a:solidFill>
              </a:rPr>
              <a:t>HighAddr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b="1" dirty="0">
                <a:solidFill>
                  <a:srgbClr val="FF0000"/>
                </a:solidFill>
              </a:rPr>
              <a:t>and </a:t>
            </a:r>
            <a:r>
              <a:rPr lang="it-IT" sz="1400" b="1" dirty="0" err="1">
                <a:solidFill>
                  <a:srgbClr val="FF0000"/>
                </a:solidFill>
              </a:rPr>
              <a:t>toggle</a:t>
            </a:r>
            <a:r>
              <a:rPr lang="it-IT" sz="1400" b="1" dirty="0">
                <a:solidFill>
                  <a:srgbClr val="FF0000"/>
                </a:solidFill>
              </a:rPr>
              <a:t> = ‘1</a:t>
            </a:r>
            <a:r>
              <a:rPr lang="it-IT" sz="1400" b="1" dirty="0" smtClean="0">
                <a:solidFill>
                  <a:srgbClr val="FF0000"/>
                </a:solidFill>
              </a:rPr>
              <a:t>’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25" name="Rombo 24"/>
          <p:cNvSpPr/>
          <p:nvPr/>
        </p:nvSpPr>
        <p:spPr>
          <a:xfrm>
            <a:off x="3697319" y="3020293"/>
            <a:ext cx="1381874" cy="57261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mode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7" name="Connettore 2 26"/>
          <p:cNvCxnSpPr/>
          <p:nvPr/>
        </p:nvCxnSpPr>
        <p:spPr>
          <a:xfrm>
            <a:off x="411329" y="784597"/>
            <a:ext cx="776295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239288" y="343257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Async</a:t>
            </a:r>
            <a:r>
              <a:rPr lang="it-IT" dirty="0" smtClean="0"/>
              <a:t> </a:t>
            </a:r>
            <a:r>
              <a:rPr lang="it-IT" dirty="0" err="1" smtClean="0"/>
              <a:t>rst</a:t>
            </a:r>
            <a:endParaRPr lang="it-IT" dirty="0"/>
          </a:p>
        </p:txBody>
      </p:sp>
      <p:cxnSp>
        <p:nvCxnSpPr>
          <p:cNvPr id="34" name="Connettore 2 33"/>
          <p:cNvCxnSpPr>
            <a:stCxn id="12" idx="2"/>
            <a:endCxn id="5" idx="0"/>
          </p:cNvCxnSpPr>
          <p:nvPr/>
        </p:nvCxnSpPr>
        <p:spPr>
          <a:xfrm flipH="1">
            <a:off x="1790760" y="1708575"/>
            <a:ext cx="1" cy="27658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5" idx="3"/>
          </p:cNvCxnSpPr>
          <p:nvPr/>
        </p:nvCxnSpPr>
        <p:spPr>
          <a:xfrm>
            <a:off x="2366824" y="2129171"/>
            <a:ext cx="723688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4 54"/>
          <p:cNvCxnSpPr>
            <a:stCxn id="15" idx="0"/>
            <a:endCxn id="12" idx="3"/>
          </p:cNvCxnSpPr>
          <p:nvPr/>
        </p:nvCxnSpPr>
        <p:spPr>
          <a:xfrm rot="16200000" flipV="1">
            <a:off x="3439919" y="745957"/>
            <a:ext cx="216998" cy="1782193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4 56"/>
          <p:cNvCxnSpPr>
            <a:stCxn id="15" idx="2"/>
          </p:cNvCxnSpPr>
          <p:nvPr/>
        </p:nvCxnSpPr>
        <p:spPr>
          <a:xfrm rot="5400000">
            <a:off x="3036802" y="1251911"/>
            <a:ext cx="141835" cy="2663590"/>
          </a:xfrm>
          <a:prstGeom prst="bentConnector2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endCxn id="6" idx="0"/>
          </p:cNvCxnSpPr>
          <p:nvPr/>
        </p:nvCxnSpPr>
        <p:spPr>
          <a:xfrm>
            <a:off x="1775920" y="2636886"/>
            <a:ext cx="0" cy="163935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4 62"/>
          <p:cNvCxnSpPr>
            <a:stCxn id="6" idx="2"/>
            <a:endCxn id="25" idx="1"/>
          </p:cNvCxnSpPr>
          <p:nvPr/>
        </p:nvCxnSpPr>
        <p:spPr>
          <a:xfrm rot="16200000" flipH="1">
            <a:off x="2627745" y="2237027"/>
            <a:ext cx="217748" cy="1921399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/>
          <p:cNvCxnSpPr>
            <a:stCxn id="25" idx="0"/>
            <a:endCxn id="6" idx="3"/>
          </p:cNvCxnSpPr>
          <p:nvPr/>
        </p:nvCxnSpPr>
        <p:spPr>
          <a:xfrm rot="16200000" flipV="1">
            <a:off x="3332392" y="1964429"/>
            <a:ext cx="75456" cy="2036272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25" idx="2"/>
          </p:cNvCxnSpPr>
          <p:nvPr/>
        </p:nvCxnSpPr>
        <p:spPr>
          <a:xfrm rot="5400000">
            <a:off x="3027557" y="2358120"/>
            <a:ext cx="125910" cy="2595489"/>
          </a:xfrm>
          <a:prstGeom prst="bentConnector2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>
            <a:endCxn id="8" idx="0"/>
          </p:cNvCxnSpPr>
          <p:nvPr/>
        </p:nvCxnSpPr>
        <p:spPr>
          <a:xfrm flipH="1">
            <a:off x="1790760" y="3717006"/>
            <a:ext cx="2" cy="16985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8" idx="2"/>
            <a:endCxn id="13" idx="0"/>
          </p:cNvCxnSpPr>
          <p:nvPr/>
        </p:nvCxnSpPr>
        <p:spPr>
          <a:xfrm>
            <a:off x="1790760" y="4174889"/>
            <a:ext cx="0" cy="197532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13" idx="3"/>
            <a:endCxn id="17" idx="1"/>
          </p:cNvCxnSpPr>
          <p:nvPr/>
        </p:nvCxnSpPr>
        <p:spPr>
          <a:xfrm>
            <a:off x="2987824" y="4588445"/>
            <a:ext cx="180020" cy="45025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17" idx="0"/>
            <a:endCxn id="8" idx="3"/>
          </p:cNvCxnSpPr>
          <p:nvPr/>
        </p:nvCxnSpPr>
        <p:spPr>
          <a:xfrm rot="16200000" flipV="1">
            <a:off x="3350494" y="3047203"/>
            <a:ext cx="144016" cy="2111356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4 77"/>
          <p:cNvCxnSpPr>
            <a:stCxn id="17" idx="2"/>
            <a:endCxn id="14" idx="3"/>
          </p:cNvCxnSpPr>
          <p:nvPr/>
        </p:nvCxnSpPr>
        <p:spPr>
          <a:xfrm rot="5400000">
            <a:off x="3576467" y="4340866"/>
            <a:ext cx="150529" cy="1652899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>
            <a:stCxn id="14" idx="2"/>
            <a:endCxn id="7" idx="0"/>
          </p:cNvCxnSpPr>
          <p:nvPr/>
        </p:nvCxnSpPr>
        <p:spPr>
          <a:xfrm>
            <a:off x="1790760" y="5393109"/>
            <a:ext cx="0" cy="144016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/>
          <p:cNvCxnSpPr>
            <a:stCxn id="7" idx="2"/>
            <a:endCxn id="22" idx="0"/>
          </p:cNvCxnSpPr>
          <p:nvPr/>
        </p:nvCxnSpPr>
        <p:spPr>
          <a:xfrm>
            <a:off x="1790760" y="5825157"/>
            <a:ext cx="0" cy="256556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4 94"/>
          <p:cNvCxnSpPr>
            <a:stCxn id="22" idx="1"/>
          </p:cNvCxnSpPr>
          <p:nvPr/>
        </p:nvCxnSpPr>
        <p:spPr>
          <a:xfrm rot="10800000">
            <a:off x="467547" y="928613"/>
            <a:ext cx="632277" cy="5371592"/>
          </a:xfrm>
          <a:prstGeom prst="bentConnector2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/>
          <p:cNvCxnSpPr/>
          <p:nvPr/>
        </p:nvCxnSpPr>
        <p:spPr>
          <a:xfrm>
            <a:off x="467544" y="928613"/>
            <a:ext cx="73231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/>
          <p:cNvCxnSpPr>
            <a:stCxn id="22" idx="3"/>
            <a:endCxn id="23" idx="1"/>
          </p:cNvCxnSpPr>
          <p:nvPr/>
        </p:nvCxnSpPr>
        <p:spPr>
          <a:xfrm>
            <a:off x="2481697" y="6300205"/>
            <a:ext cx="934451" cy="12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4 105"/>
          <p:cNvCxnSpPr>
            <a:stCxn id="23" idx="0"/>
            <a:endCxn id="7" idx="3"/>
          </p:cNvCxnSpPr>
          <p:nvPr/>
        </p:nvCxnSpPr>
        <p:spPr>
          <a:xfrm rot="16200000" flipV="1">
            <a:off x="3359710" y="4688256"/>
            <a:ext cx="178143" cy="2163913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1 110"/>
          <p:cNvCxnSpPr>
            <a:stCxn id="23" idx="3"/>
          </p:cNvCxnSpPr>
          <p:nvPr/>
        </p:nvCxnSpPr>
        <p:spPr>
          <a:xfrm flipV="1">
            <a:off x="5645326" y="6300206"/>
            <a:ext cx="1362718" cy="120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2 112"/>
          <p:cNvCxnSpPr>
            <a:endCxn id="9" idx="2"/>
          </p:cNvCxnSpPr>
          <p:nvPr/>
        </p:nvCxnSpPr>
        <p:spPr>
          <a:xfrm flipH="1" flipV="1">
            <a:off x="7008044" y="5710024"/>
            <a:ext cx="1" cy="590182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2 120"/>
          <p:cNvCxnSpPr>
            <a:stCxn id="9" idx="0"/>
            <a:endCxn id="24" idx="2"/>
          </p:cNvCxnSpPr>
          <p:nvPr/>
        </p:nvCxnSpPr>
        <p:spPr>
          <a:xfrm flipV="1">
            <a:off x="7008044" y="5113121"/>
            <a:ext cx="1" cy="30887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4 122"/>
          <p:cNvCxnSpPr>
            <a:stCxn id="24" idx="3"/>
          </p:cNvCxnSpPr>
          <p:nvPr/>
        </p:nvCxnSpPr>
        <p:spPr>
          <a:xfrm>
            <a:off x="8219953" y="4588445"/>
            <a:ext cx="312487" cy="977563"/>
          </a:xfrm>
          <a:prstGeom prst="bentConnector2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endCxn id="9" idx="3"/>
          </p:cNvCxnSpPr>
          <p:nvPr/>
        </p:nvCxnSpPr>
        <p:spPr>
          <a:xfrm flipH="1">
            <a:off x="7584108" y="5566008"/>
            <a:ext cx="94833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/>
          <p:cNvCxnSpPr>
            <a:stCxn id="24" idx="0"/>
            <a:endCxn id="10" idx="2"/>
          </p:cNvCxnSpPr>
          <p:nvPr/>
        </p:nvCxnSpPr>
        <p:spPr>
          <a:xfrm flipH="1" flipV="1">
            <a:off x="7008044" y="3659329"/>
            <a:ext cx="1" cy="40444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2 128"/>
          <p:cNvCxnSpPr>
            <a:stCxn id="10" idx="0"/>
            <a:endCxn id="16" idx="2"/>
          </p:cNvCxnSpPr>
          <p:nvPr/>
        </p:nvCxnSpPr>
        <p:spPr>
          <a:xfrm flipV="1">
            <a:off x="7008044" y="2715062"/>
            <a:ext cx="0" cy="656235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4 130"/>
          <p:cNvCxnSpPr>
            <a:stCxn id="16" idx="3"/>
          </p:cNvCxnSpPr>
          <p:nvPr/>
        </p:nvCxnSpPr>
        <p:spPr>
          <a:xfrm>
            <a:off x="7698981" y="2428754"/>
            <a:ext cx="520972" cy="1086559"/>
          </a:xfrm>
          <a:prstGeom prst="bentConnector2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2 132"/>
          <p:cNvCxnSpPr>
            <a:endCxn id="10" idx="3"/>
          </p:cNvCxnSpPr>
          <p:nvPr/>
        </p:nvCxnSpPr>
        <p:spPr>
          <a:xfrm flipH="1" flipV="1">
            <a:off x="7584108" y="3515313"/>
            <a:ext cx="635845" cy="652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4 134"/>
          <p:cNvCxnSpPr>
            <a:stCxn id="16" idx="1"/>
          </p:cNvCxnSpPr>
          <p:nvPr/>
        </p:nvCxnSpPr>
        <p:spPr>
          <a:xfrm rot="10800000" flipV="1">
            <a:off x="4388257" y="2428754"/>
            <a:ext cx="1928851" cy="225870"/>
          </a:xfrm>
          <a:prstGeom prst="bentConnector3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asellaDiTesto 139"/>
          <p:cNvSpPr txBox="1"/>
          <p:nvPr/>
        </p:nvSpPr>
        <p:spPr>
          <a:xfrm>
            <a:off x="3995936" y="23594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endParaRPr lang="it-IT" dirty="0"/>
          </a:p>
        </p:txBody>
      </p:sp>
      <p:sp>
        <p:nvSpPr>
          <p:cNvPr id="141" name="CasellaDiTesto 140"/>
          <p:cNvSpPr txBox="1"/>
          <p:nvPr/>
        </p:nvSpPr>
        <p:spPr>
          <a:xfrm>
            <a:off x="4355976" y="14326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142" name="CasellaDiTesto 141"/>
          <p:cNvSpPr txBox="1"/>
          <p:nvPr/>
        </p:nvSpPr>
        <p:spPr>
          <a:xfrm>
            <a:off x="5341397" y="59195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endParaRPr lang="it-IT" dirty="0"/>
          </a:p>
        </p:txBody>
      </p:sp>
      <p:sp>
        <p:nvSpPr>
          <p:cNvPr id="143" name="CasellaDiTesto 142"/>
          <p:cNvSpPr txBox="1"/>
          <p:nvPr/>
        </p:nvSpPr>
        <p:spPr>
          <a:xfrm>
            <a:off x="7008045" y="38096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endParaRPr lang="it-IT" dirty="0"/>
          </a:p>
        </p:txBody>
      </p:sp>
      <p:sp>
        <p:nvSpPr>
          <p:cNvPr id="144" name="CasellaDiTesto 143"/>
          <p:cNvSpPr txBox="1"/>
          <p:nvPr/>
        </p:nvSpPr>
        <p:spPr>
          <a:xfrm>
            <a:off x="8123097" y="42200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4388257" y="567461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146" name="CasellaDiTesto 145"/>
          <p:cNvSpPr txBox="1"/>
          <p:nvPr/>
        </p:nvSpPr>
        <p:spPr>
          <a:xfrm>
            <a:off x="2373546" y="5995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47" name="CasellaDiTesto 146"/>
          <p:cNvSpPr txBox="1"/>
          <p:nvPr/>
        </p:nvSpPr>
        <p:spPr>
          <a:xfrm>
            <a:off x="4414330" y="386104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148" name="CasellaDiTesto 147"/>
          <p:cNvSpPr txBox="1"/>
          <p:nvPr/>
        </p:nvSpPr>
        <p:spPr>
          <a:xfrm>
            <a:off x="4356943" y="3517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49" name="CasellaDiTesto 148"/>
          <p:cNvSpPr txBox="1"/>
          <p:nvPr/>
        </p:nvSpPr>
        <p:spPr>
          <a:xfrm>
            <a:off x="7698981" y="2129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51" name="CasellaDiTesto 150"/>
          <p:cNvSpPr txBox="1"/>
          <p:nvPr/>
        </p:nvSpPr>
        <p:spPr>
          <a:xfrm>
            <a:off x="4414330" y="2791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152" name="CasellaDiTesto 151"/>
          <p:cNvSpPr txBox="1"/>
          <p:nvPr/>
        </p:nvSpPr>
        <p:spPr>
          <a:xfrm>
            <a:off x="4414330" y="50758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endParaRPr lang="it-IT" dirty="0"/>
          </a:p>
        </p:txBody>
      </p:sp>
      <p:sp>
        <p:nvSpPr>
          <p:cNvPr id="153" name="CasellaDiTesto 152"/>
          <p:cNvSpPr txBox="1"/>
          <p:nvPr/>
        </p:nvSpPr>
        <p:spPr>
          <a:xfrm>
            <a:off x="838550" y="6247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154" name="CasellaDiTesto 153"/>
          <p:cNvSpPr txBox="1"/>
          <p:nvPr/>
        </p:nvSpPr>
        <p:spPr>
          <a:xfrm>
            <a:off x="6015421" y="2059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grpSp>
        <p:nvGrpSpPr>
          <p:cNvPr id="88" name="Gruppo 87"/>
          <p:cNvGrpSpPr/>
          <p:nvPr/>
        </p:nvGrpSpPr>
        <p:grpSpPr>
          <a:xfrm>
            <a:off x="5341397" y="568965"/>
            <a:ext cx="2359458" cy="947942"/>
            <a:chOff x="1547664" y="3717027"/>
            <a:chExt cx="3799877" cy="1953563"/>
          </a:xfrm>
        </p:grpSpPr>
        <p:sp>
          <p:nvSpPr>
            <p:cNvPr id="90" name="Rettangolo 89"/>
            <p:cNvSpPr/>
            <p:nvPr/>
          </p:nvSpPr>
          <p:spPr>
            <a:xfrm>
              <a:off x="2771800" y="4077072"/>
              <a:ext cx="216024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smtClean="0"/>
                <a:t>+1 </a:t>
              </a:r>
              <a:r>
                <a:rPr lang="it-IT" sz="1000" dirty="0" err="1" smtClean="0"/>
                <a:t>adder</a:t>
              </a:r>
              <a:endParaRPr lang="it-IT" sz="1000" dirty="0"/>
            </a:p>
          </p:txBody>
        </p:sp>
        <p:sp>
          <p:nvSpPr>
            <p:cNvPr id="91" name="CasellaDiTesto 90"/>
            <p:cNvSpPr txBox="1"/>
            <p:nvPr/>
          </p:nvSpPr>
          <p:spPr>
            <a:xfrm>
              <a:off x="2843808" y="4581128"/>
              <a:ext cx="472952" cy="44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 err="1" smtClean="0">
                  <a:solidFill>
                    <a:schemeClr val="bg1"/>
                  </a:solidFill>
                </a:rPr>
                <a:t>rst</a:t>
              </a:r>
              <a:endParaRPr lang="it-IT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2" name="CasellaDiTesto 91"/>
            <p:cNvSpPr txBox="1"/>
            <p:nvPr/>
          </p:nvSpPr>
          <p:spPr>
            <a:xfrm>
              <a:off x="4486468" y="4561383"/>
              <a:ext cx="467789" cy="44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 smtClean="0">
                  <a:solidFill>
                    <a:schemeClr val="bg1"/>
                  </a:solidFill>
                </a:rPr>
                <a:t>en</a:t>
              </a:r>
            </a:p>
          </p:txBody>
        </p:sp>
        <p:cxnSp>
          <p:nvCxnSpPr>
            <p:cNvPr id="93" name="Connettore 4 92"/>
            <p:cNvCxnSpPr>
              <a:endCxn id="91" idx="2"/>
            </p:cNvCxnSpPr>
            <p:nvPr/>
          </p:nvCxnSpPr>
          <p:spPr>
            <a:xfrm flipV="1">
              <a:off x="2411760" y="5025126"/>
              <a:ext cx="668524" cy="276088"/>
            </a:xfrm>
            <a:prstGeom prst="bentConnector2">
              <a:avLst/>
            </a:prstGeom>
            <a:ln w="158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sellaDiTesto 93"/>
            <p:cNvSpPr txBox="1"/>
            <p:nvPr/>
          </p:nvSpPr>
          <p:spPr>
            <a:xfrm>
              <a:off x="1547664" y="5095053"/>
              <a:ext cx="978949" cy="475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900" dirty="0" err="1" smtClean="0"/>
                <a:t>Async</a:t>
              </a:r>
              <a:r>
                <a:rPr lang="it-IT" sz="900" dirty="0" smtClean="0"/>
                <a:t> </a:t>
              </a:r>
              <a:r>
                <a:rPr lang="it-IT" sz="900" dirty="0" err="1" smtClean="0"/>
                <a:t>rst</a:t>
              </a:r>
              <a:endParaRPr lang="it-IT" sz="900" dirty="0" smtClean="0"/>
            </a:p>
          </p:txBody>
        </p:sp>
        <p:cxnSp>
          <p:nvCxnSpPr>
            <p:cNvPr id="96" name="Connettore 1 95"/>
            <p:cNvCxnSpPr/>
            <p:nvPr/>
          </p:nvCxnSpPr>
          <p:spPr>
            <a:xfrm flipV="1">
              <a:off x="2267744" y="3717031"/>
              <a:ext cx="3079794" cy="1"/>
            </a:xfrm>
            <a:prstGeom prst="line">
              <a:avLst/>
            </a:prstGeom>
            <a:ln w="15875" cmpd="sng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sellaDiTesto 96"/>
            <p:cNvSpPr txBox="1"/>
            <p:nvPr/>
          </p:nvSpPr>
          <p:spPr>
            <a:xfrm>
              <a:off x="2771800" y="4149080"/>
              <a:ext cx="511678" cy="44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 err="1" smtClean="0">
                  <a:solidFill>
                    <a:schemeClr val="bg1"/>
                  </a:solidFill>
                </a:rPr>
                <a:t>din</a:t>
              </a:r>
              <a:endParaRPr lang="it-IT" sz="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8" name="CasellaDiTesto 97"/>
            <p:cNvSpPr txBox="1"/>
            <p:nvPr/>
          </p:nvSpPr>
          <p:spPr>
            <a:xfrm>
              <a:off x="4499993" y="4149084"/>
              <a:ext cx="527167" cy="44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 smtClean="0">
                  <a:solidFill>
                    <a:schemeClr val="bg1"/>
                  </a:solidFill>
                </a:rPr>
                <a:t>out</a:t>
              </a:r>
            </a:p>
          </p:txBody>
        </p:sp>
        <p:cxnSp>
          <p:nvCxnSpPr>
            <p:cNvPr id="99" name="Connettore 4 98"/>
            <p:cNvCxnSpPr>
              <a:stCxn id="98" idx="3"/>
            </p:cNvCxnSpPr>
            <p:nvPr/>
          </p:nvCxnSpPr>
          <p:spPr>
            <a:xfrm flipV="1">
              <a:off x="5027160" y="3717031"/>
              <a:ext cx="320376" cy="654051"/>
            </a:xfrm>
            <a:prstGeom prst="bentConnector2">
              <a:avLst/>
            </a:prstGeom>
            <a:ln w="158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4 99"/>
            <p:cNvCxnSpPr>
              <a:endCxn id="97" idx="1"/>
            </p:cNvCxnSpPr>
            <p:nvPr/>
          </p:nvCxnSpPr>
          <p:spPr>
            <a:xfrm rot="16200000" flipH="1">
              <a:off x="2192746" y="3792024"/>
              <a:ext cx="654051" cy="504057"/>
            </a:xfrm>
            <a:prstGeom prst="bentConnector2">
              <a:avLst/>
            </a:prstGeom>
            <a:ln w="158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4 104"/>
            <p:cNvCxnSpPr>
              <a:endCxn id="92" idx="2"/>
            </p:cNvCxnSpPr>
            <p:nvPr/>
          </p:nvCxnSpPr>
          <p:spPr>
            <a:xfrm rot="10800000">
              <a:off x="4720364" y="5005381"/>
              <a:ext cx="627177" cy="665209"/>
            </a:xfrm>
            <a:prstGeom prst="bentConnector2">
              <a:avLst/>
            </a:prstGeom>
            <a:ln w="158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CasellaDiTesto 106"/>
          <p:cNvSpPr txBox="1"/>
          <p:nvPr/>
        </p:nvSpPr>
        <p:spPr>
          <a:xfrm>
            <a:off x="7726698" y="1288653"/>
            <a:ext cx="1171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State = RESET</a:t>
            </a:r>
            <a:endParaRPr lang="it-IT" sz="14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6317108" y="280541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Init</a:t>
            </a:r>
            <a:r>
              <a:rPr lang="it-IT" sz="1400" dirty="0" smtClean="0"/>
              <a:t> </a:t>
            </a:r>
            <a:r>
              <a:rPr lang="it-IT" sz="1400" dirty="0" err="1" smtClean="0"/>
              <a:t>count</a:t>
            </a:r>
            <a:endParaRPr lang="it-IT" sz="1400" dirty="0" smtClean="0"/>
          </a:p>
        </p:txBody>
      </p:sp>
      <p:sp>
        <p:nvSpPr>
          <p:cNvPr id="108" name="Rombo 107"/>
          <p:cNvSpPr/>
          <p:nvPr/>
        </p:nvSpPr>
        <p:spPr>
          <a:xfrm>
            <a:off x="3347864" y="424557"/>
            <a:ext cx="1944216" cy="76723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InitCount</a:t>
            </a:r>
            <a:r>
              <a:rPr lang="it-IT" sz="1400" dirty="0" smtClean="0">
                <a:solidFill>
                  <a:schemeClr val="tx1"/>
                </a:solidFill>
              </a:rPr>
              <a:t>= </a:t>
            </a:r>
            <a:r>
              <a:rPr lang="it-IT" sz="1400" dirty="0" err="1" smtClean="0">
                <a:solidFill>
                  <a:schemeClr val="tx1"/>
                </a:solidFill>
              </a:rPr>
              <a:t>MaxCount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6" name="Connettore 4 25"/>
          <p:cNvCxnSpPr>
            <a:stCxn id="108" idx="0"/>
            <a:endCxn id="4" idx="0"/>
          </p:cNvCxnSpPr>
          <p:nvPr/>
        </p:nvCxnSpPr>
        <p:spPr>
          <a:xfrm rot="16200000" flipH="1" flipV="1">
            <a:off x="2947354" y="-732037"/>
            <a:ext cx="216024" cy="2529212"/>
          </a:xfrm>
          <a:prstGeom prst="bentConnector3">
            <a:avLst>
              <a:gd name="adj1" fmla="val -61266"/>
            </a:avLst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108" idx="2"/>
            <a:endCxn id="12" idx="0"/>
          </p:cNvCxnSpPr>
          <p:nvPr/>
        </p:nvCxnSpPr>
        <p:spPr>
          <a:xfrm rot="5400000">
            <a:off x="2976996" y="5559"/>
            <a:ext cx="156742" cy="2529211"/>
          </a:xfrm>
          <a:prstGeom prst="bentConnector3">
            <a:avLst>
              <a:gd name="adj1" fmla="val 25435"/>
            </a:avLst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4" idx="3"/>
            <a:endCxn id="4" idx="3"/>
          </p:cNvCxnSpPr>
          <p:nvPr/>
        </p:nvCxnSpPr>
        <p:spPr>
          <a:xfrm>
            <a:off x="2366824" y="856605"/>
            <a:ext cx="0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4 38"/>
          <p:cNvCxnSpPr>
            <a:stCxn id="4" idx="3"/>
            <a:endCxn id="108" idx="1"/>
          </p:cNvCxnSpPr>
          <p:nvPr/>
        </p:nvCxnSpPr>
        <p:spPr>
          <a:xfrm flipV="1">
            <a:off x="2366824" y="808175"/>
            <a:ext cx="981040" cy="48430"/>
          </a:xfrm>
          <a:prstGeom prst="bentConnector3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/>
          <p:cNvSpPr txBox="1"/>
          <p:nvPr/>
        </p:nvSpPr>
        <p:spPr>
          <a:xfrm>
            <a:off x="4407407" y="11280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endParaRPr lang="it-IT" dirty="0"/>
          </a:p>
        </p:txBody>
      </p:sp>
      <p:sp>
        <p:nvSpPr>
          <p:cNvPr id="114" name="CasellaDiTesto 113"/>
          <p:cNvSpPr txBox="1"/>
          <p:nvPr/>
        </p:nvSpPr>
        <p:spPr>
          <a:xfrm>
            <a:off x="4393868" y="16390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40" name="Rettangolo arrotondato 39"/>
          <p:cNvSpPr/>
          <p:nvPr/>
        </p:nvSpPr>
        <p:spPr>
          <a:xfrm>
            <a:off x="2948922" y="163909"/>
            <a:ext cx="6087574" cy="1473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/>
          <p:cNvSpPr/>
          <p:nvPr/>
        </p:nvSpPr>
        <p:spPr>
          <a:xfrm>
            <a:off x="3167844" y="3886857"/>
            <a:ext cx="2710096" cy="1535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2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686872" y="6381328"/>
            <a:ext cx="2133600" cy="365125"/>
          </a:xfrm>
        </p:spPr>
        <p:txBody>
          <a:bodyPr/>
          <a:lstStyle/>
          <a:p>
            <a:fld id="{E7A41E1B-4F70-4964-A407-84C68BE8251C}" type="slidenum">
              <a:rPr lang="it-IT" smtClean="0"/>
              <a:t>14</a:t>
            </a:fld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 flipH="1">
            <a:off x="4359899" y="1484784"/>
            <a:ext cx="284109" cy="288032"/>
            <a:chOff x="899592" y="1700808"/>
            <a:chExt cx="432048" cy="432048"/>
          </a:xfrm>
        </p:grpSpPr>
        <p:sp>
          <p:nvSpPr>
            <p:cNvPr id="11" name="Rettangolo 10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Triangolo isoscele 11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6" name="Gruppo 15"/>
          <p:cNvGrpSpPr/>
          <p:nvPr/>
        </p:nvGrpSpPr>
        <p:grpSpPr>
          <a:xfrm flipH="1">
            <a:off x="4716016" y="1484784"/>
            <a:ext cx="284109" cy="288032"/>
            <a:chOff x="899592" y="1700808"/>
            <a:chExt cx="432048" cy="432048"/>
          </a:xfrm>
        </p:grpSpPr>
        <p:sp>
          <p:nvSpPr>
            <p:cNvPr id="17" name="Rettangolo 16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Triangolo isoscele 17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3" name="Pentagono 22"/>
          <p:cNvSpPr/>
          <p:nvPr/>
        </p:nvSpPr>
        <p:spPr>
          <a:xfrm flipH="1">
            <a:off x="1187624" y="1556792"/>
            <a:ext cx="1150166" cy="10081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dirty="0" smtClean="0"/>
              <a:t>Sample</a:t>
            </a:r>
          </a:p>
          <a:p>
            <a:pPr algn="r"/>
            <a:r>
              <a:rPr lang="it-IT" sz="1400" dirty="0" err="1" smtClean="0"/>
              <a:t>Init</a:t>
            </a:r>
            <a:endParaRPr lang="it-IT" sz="1400" dirty="0" smtClean="0"/>
          </a:p>
          <a:p>
            <a:pPr algn="r"/>
            <a:r>
              <a:rPr lang="it-IT" sz="1400" dirty="0" err="1" smtClean="0"/>
              <a:t>Readout</a:t>
            </a:r>
            <a:endParaRPr lang="it-IT" sz="1400" dirty="0" smtClean="0"/>
          </a:p>
          <a:p>
            <a:pPr algn="r"/>
            <a:r>
              <a:rPr lang="it-IT" sz="1400" dirty="0" err="1" smtClean="0"/>
              <a:t>Clean</a:t>
            </a:r>
            <a:r>
              <a:rPr lang="it-IT" sz="1400" dirty="0" smtClean="0"/>
              <a:t> </a:t>
            </a:r>
          </a:p>
          <a:p>
            <a:pPr algn="r"/>
            <a:r>
              <a:rPr lang="it-IT" sz="1400" dirty="0" err="1" smtClean="0"/>
              <a:t>others</a:t>
            </a:r>
            <a:endParaRPr lang="it-IT" sz="1400" dirty="0"/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2337792" y="1710392"/>
            <a:ext cx="2022107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2627784" y="1450868"/>
            <a:ext cx="938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ramWrHisto</a:t>
            </a:r>
            <a:endParaRPr lang="it-IT" sz="1200" dirty="0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2337792" y="1916832"/>
            <a:ext cx="41891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337790" y="2492896"/>
            <a:ext cx="41891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2798092" y="1753071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 smtClean="0">
                <a:solidFill>
                  <a:srgbClr val="FF0000"/>
                </a:solidFill>
              </a:rPr>
              <a:t>toggle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2798092" y="23390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</a:t>
            </a:r>
          </a:p>
        </p:txBody>
      </p:sp>
      <p:sp>
        <p:nvSpPr>
          <p:cNvPr id="36" name="Pentagono 35"/>
          <p:cNvSpPr/>
          <p:nvPr/>
        </p:nvSpPr>
        <p:spPr>
          <a:xfrm flipH="1">
            <a:off x="5242976" y="2780928"/>
            <a:ext cx="1150166" cy="657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dirty="0" smtClean="0"/>
              <a:t>Sample</a:t>
            </a:r>
          </a:p>
          <a:p>
            <a:pPr algn="r"/>
            <a:r>
              <a:rPr lang="it-IT" sz="1400" dirty="0" err="1" smtClean="0"/>
              <a:t>Readout</a:t>
            </a:r>
            <a:endParaRPr lang="it-IT" sz="1400" dirty="0" smtClean="0"/>
          </a:p>
          <a:p>
            <a:pPr algn="r"/>
            <a:r>
              <a:rPr lang="it-IT" sz="1400" dirty="0" err="1" smtClean="0"/>
              <a:t>others</a:t>
            </a:r>
            <a:endParaRPr lang="it-IT" sz="1400" dirty="0"/>
          </a:p>
        </p:txBody>
      </p:sp>
      <p:cxnSp>
        <p:nvCxnSpPr>
          <p:cNvPr id="42" name="Connettore 2 41"/>
          <p:cNvCxnSpPr/>
          <p:nvPr/>
        </p:nvCxnSpPr>
        <p:spPr>
          <a:xfrm flipH="1">
            <a:off x="6356786" y="2902498"/>
            <a:ext cx="2483548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8066867" y="261701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enable</a:t>
            </a:r>
            <a:endParaRPr lang="it-IT" sz="1400" dirty="0" smtClean="0"/>
          </a:p>
        </p:txBody>
      </p:sp>
      <p:cxnSp>
        <p:nvCxnSpPr>
          <p:cNvPr id="53" name="Connettore 2 52"/>
          <p:cNvCxnSpPr/>
          <p:nvPr/>
        </p:nvCxnSpPr>
        <p:spPr>
          <a:xfrm flipH="1">
            <a:off x="6372200" y="3121223"/>
            <a:ext cx="2520280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8170110" y="3121223"/>
            <a:ext cx="6414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>
                <a:solidFill>
                  <a:srgbClr val="FF0000"/>
                </a:solidFill>
              </a:rPr>
              <a:t>r</a:t>
            </a:r>
            <a:r>
              <a:rPr lang="it-IT" sz="1400" b="1" dirty="0" err="1" smtClean="0">
                <a:solidFill>
                  <a:srgbClr val="FF0000"/>
                </a:solidFill>
              </a:rPr>
              <a:t>fr</a:t>
            </a:r>
            <a:endParaRPr lang="it-IT" sz="1400" b="1" dirty="0" smtClean="0">
              <a:solidFill>
                <a:srgbClr val="FF0000"/>
              </a:solidFill>
            </a:endParaRPr>
          </a:p>
          <a:p>
            <a:r>
              <a:rPr lang="it-IT" sz="1400" b="1" dirty="0" smtClean="0">
                <a:solidFill>
                  <a:srgbClr val="FF0000"/>
                </a:solidFill>
              </a:rPr>
              <a:t>AND</a:t>
            </a:r>
          </a:p>
          <a:p>
            <a:r>
              <a:rPr lang="it-IT" sz="1400" b="1" dirty="0" err="1" smtClean="0">
                <a:solidFill>
                  <a:srgbClr val="FF0000"/>
                </a:solidFill>
              </a:rPr>
              <a:t>toggle</a:t>
            </a:r>
            <a:endParaRPr lang="it-IT" sz="1400" b="1" dirty="0" smtClean="0">
              <a:solidFill>
                <a:srgbClr val="FF0000"/>
              </a:solidFill>
            </a:endParaRPr>
          </a:p>
        </p:txBody>
      </p:sp>
      <p:cxnSp>
        <p:nvCxnSpPr>
          <p:cNvPr id="55" name="Connettore 2 54"/>
          <p:cNvCxnSpPr/>
          <p:nvPr/>
        </p:nvCxnSpPr>
        <p:spPr>
          <a:xfrm flipH="1">
            <a:off x="6372200" y="3347120"/>
            <a:ext cx="41891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6832502" y="31932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</a:t>
            </a:r>
          </a:p>
        </p:txBody>
      </p:sp>
      <p:cxnSp>
        <p:nvCxnSpPr>
          <p:cNvPr id="67" name="Connettore 1 66"/>
          <p:cNvCxnSpPr>
            <a:stCxn id="58" idx="3"/>
          </p:cNvCxnSpPr>
          <p:nvPr/>
        </p:nvCxnSpPr>
        <p:spPr>
          <a:xfrm flipH="1">
            <a:off x="2584580" y="2204864"/>
            <a:ext cx="695199" cy="12374"/>
          </a:xfrm>
          <a:prstGeom prst="line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/>
          <p:cNvCxnSpPr>
            <a:endCxn id="23" idx="1"/>
          </p:cNvCxnSpPr>
          <p:nvPr/>
        </p:nvCxnSpPr>
        <p:spPr>
          <a:xfrm flipH="1" flipV="1">
            <a:off x="2337790" y="2060848"/>
            <a:ext cx="249962" cy="139408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/>
          <p:nvPr/>
        </p:nvCxnSpPr>
        <p:spPr>
          <a:xfrm flipH="1">
            <a:off x="2337792" y="2252434"/>
            <a:ext cx="249960" cy="51497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89"/>
          <p:cNvCxnSpPr>
            <a:stCxn id="36" idx="3"/>
          </p:cNvCxnSpPr>
          <p:nvPr/>
        </p:nvCxnSpPr>
        <p:spPr>
          <a:xfrm flipH="1">
            <a:off x="251520" y="3109901"/>
            <a:ext cx="4991456" cy="5533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/>
          <p:cNvCxnSpPr>
            <a:stCxn id="23" idx="3"/>
          </p:cNvCxnSpPr>
          <p:nvPr/>
        </p:nvCxnSpPr>
        <p:spPr>
          <a:xfrm flipH="1">
            <a:off x="251520" y="2060848"/>
            <a:ext cx="936104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95"/>
          <p:cNvSpPr txBox="1"/>
          <p:nvPr/>
        </p:nvSpPr>
        <p:spPr>
          <a:xfrm>
            <a:off x="2547248" y="2833191"/>
            <a:ext cx="665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ramRd</a:t>
            </a:r>
            <a:endParaRPr lang="it-IT" sz="1400" dirty="0" smtClean="0"/>
          </a:p>
        </p:txBody>
      </p:sp>
      <p:sp>
        <p:nvSpPr>
          <p:cNvPr id="99" name="CasellaDiTesto 98"/>
          <p:cNvSpPr txBox="1"/>
          <p:nvPr/>
        </p:nvSpPr>
        <p:spPr>
          <a:xfrm>
            <a:off x="2555776" y="1988840"/>
            <a:ext cx="779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ramClean</a:t>
            </a:r>
            <a:endParaRPr lang="it-IT" sz="1200" dirty="0" smtClean="0"/>
          </a:p>
        </p:txBody>
      </p:sp>
      <p:sp>
        <p:nvSpPr>
          <p:cNvPr id="100" name="CasellaDiTesto 99"/>
          <p:cNvSpPr txBox="1"/>
          <p:nvPr/>
        </p:nvSpPr>
        <p:spPr>
          <a:xfrm>
            <a:off x="372641" y="173951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WE</a:t>
            </a:r>
          </a:p>
        </p:txBody>
      </p:sp>
      <p:sp>
        <p:nvSpPr>
          <p:cNvPr id="101" name="CasellaDiTesto 100"/>
          <p:cNvSpPr txBox="1"/>
          <p:nvPr/>
        </p:nvSpPr>
        <p:spPr>
          <a:xfrm>
            <a:off x="395536" y="280231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  <a:r>
              <a:rPr lang="it-IT" sz="1400" dirty="0" smtClean="0"/>
              <a:t>E</a:t>
            </a:r>
          </a:p>
        </p:txBody>
      </p:sp>
      <p:cxnSp>
        <p:nvCxnSpPr>
          <p:cNvPr id="111" name="Connettore 2 110"/>
          <p:cNvCxnSpPr>
            <a:endCxn id="116" idx="1"/>
          </p:cNvCxnSpPr>
          <p:nvPr/>
        </p:nvCxnSpPr>
        <p:spPr>
          <a:xfrm>
            <a:off x="323528" y="615161"/>
            <a:ext cx="155071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uppo 114"/>
          <p:cNvGrpSpPr/>
          <p:nvPr/>
        </p:nvGrpSpPr>
        <p:grpSpPr>
          <a:xfrm>
            <a:off x="1874240" y="471145"/>
            <a:ext cx="284109" cy="288032"/>
            <a:chOff x="899592" y="1700808"/>
            <a:chExt cx="432048" cy="432048"/>
          </a:xfrm>
        </p:grpSpPr>
        <p:sp>
          <p:nvSpPr>
            <p:cNvPr id="116" name="Rettangolo 115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7" name="Triangolo isoscele 116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8" name="CasellaDiTesto 117"/>
          <p:cNvSpPr txBox="1"/>
          <p:nvPr/>
        </p:nvSpPr>
        <p:spPr>
          <a:xfrm>
            <a:off x="411635" y="356185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R_ack</a:t>
            </a:r>
            <a:endParaRPr lang="it-IT" sz="1400" dirty="0" smtClean="0"/>
          </a:p>
        </p:txBody>
      </p:sp>
      <p:sp>
        <p:nvSpPr>
          <p:cNvPr id="119" name="Pentagono 118"/>
          <p:cNvSpPr/>
          <p:nvPr/>
        </p:nvSpPr>
        <p:spPr>
          <a:xfrm>
            <a:off x="3686311" y="437592"/>
            <a:ext cx="1150166" cy="657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err="1" smtClean="0"/>
              <a:t>Clean</a:t>
            </a:r>
            <a:endParaRPr lang="it-IT" sz="1400" dirty="0" smtClean="0"/>
          </a:p>
          <a:p>
            <a:r>
              <a:rPr lang="it-IT" sz="1400" dirty="0" err="1" smtClean="0"/>
              <a:t>Readout</a:t>
            </a:r>
            <a:endParaRPr lang="it-IT" sz="1400" dirty="0" smtClean="0"/>
          </a:p>
          <a:p>
            <a:r>
              <a:rPr lang="it-IT" sz="1400" dirty="0" err="1" smtClean="0"/>
              <a:t>others</a:t>
            </a:r>
            <a:endParaRPr lang="it-IT" sz="1400" dirty="0"/>
          </a:p>
        </p:txBody>
      </p:sp>
      <p:cxnSp>
        <p:nvCxnSpPr>
          <p:cNvPr id="121" name="Connettore 1 120"/>
          <p:cNvCxnSpPr>
            <a:stCxn id="116" idx="3"/>
          </p:cNvCxnSpPr>
          <p:nvPr/>
        </p:nvCxnSpPr>
        <p:spPr>
          <a:xfrm>
            <a:off x="2158349" y="615161"/>
            <a:ext cx="1341620" cy="0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1 122"/>
          <p:cNvCxnSpPr/>
          <p:nvPr/>
        </p:nvCxnSpPr>
        <p:spPr>
          <a:xfrm flipV="1">
            <a:off x="3499969" y="519473"/>
            <a:ext cx="0" cy="216024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/>
          <p:nvPr/>
        </p:nvCxnSpPr>
        <p:spPr>
          <a:xfrm>
            <a:off x="3499969" y="519473"/>
            <a:ext cx="18634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/>
          <p:cNvCxnSpPr>
            <a:endCxn id="119" idx="1"/>
          </p:cNvCxnSpPr>
          <p:nvPr/>
        </p:nvCxnSpPr>
        <p:spPr>
          <a:xfrm>
            <a:off x="3499969" y="735497"/>
            <a:ext cx="186342" cy="31068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/>
          <p:cNvCxnSpPr/>
          <p:nvPr/>
        </p:nvCxnSpPr>
        <p:spPr>
          <a:xfrm>
            <a:off x="3348845" y="976720"/>
            <a:ext cx="355979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sellaDiTesto 128"/>
          <p:cNvSpPr txBox="1"/>
          <p:nvPr/>
        </p:nvSpPr>
        <p:spPr>
          <a:xfrm flipH="1">
            <a:off x="3171820" y="9609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</a:t>
            </a:r>
          </a:p>
        </p:txBody>
      </p:sp>
      <p:sp>
        <p:nvSpPr>
          <p:cNvPr id="134" name="CasellaDiTesto 133"/>
          <p:cNvSpPr txBox="1"/>
          <p:nvPr/>
        </p:nvSpPr>
        <p:spPr>
          <a:xfrm>
            <a:off x="2339752" y="366597"/>
            <a:ext cx="10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ramValidPipe</a:t>
            </a:r>
            <a:endParaRPr lang="it-IT" sz="1200" dirty="0"/>
          </a:p>
        </p:txBody>
      </p:sp>
      <p:cxnSp>
        <p:nvCxnSpPr>
          <p:cNvPr id="136" name="Connettore 2 135"/>
          <p:cNvCxnSpPr>
            <a:stCxn id="119" idx="3"/>
          </p:cNvCxnSpPr>
          <p:nvPr/>
        </p:nvCxnSpPr>
        <p:spPr>
          <a:xfrm flipV="1">
            <a:off x="4836477" y="751031"/>
            <a:ext cx="1031667" cy="15534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sellaDiTesto 136"/>
          <p:cNvSpPr txBox="1"/>
          <p:nvPr/>
        </p:nvSpPr>
        <p:spPr>
          <a:xfrm>
            <a:off x="4789642" y="530506"/>
            <a:ext cx="1085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ramValidPipe1</a:t>
            </a:r>
            <a:endParaRPr lang="it-IT" sz="1200" dirty="0"/>
          </a:p>
        </p:txBody>
      </p:sp>
      <p:grpSp>
        <p:nvGrpSpPr>
          <p:cNvPr id="138" name="Gruppo 137"/>
          <p:cNvGrpSpPr/>
          <p:nvPr/>
        </p:nvGrpSpPr>
        <p:grpSpPr>
          <a:xfrm>
            <a:off x="5868144" y="597459"/>
            <a:ext cx="284109" cy="288032"/>
            <a:chOff x="899592" y="1700808"/>
            <a:chExt cx="432048" cy="432048"/>
          </a:xfrm>
        </p:grpSpPr>
        <p:sp>
          <p:nvSpPr>
            <p:cNvPr id="139" name="Rettangolo 138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0" name="Triangolo isoscele 139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45" name="Connettore 1 144"/>
          <p:cNvCxnSpPr>
            <a:stCxn id="139" idx="3"/>
          </p:cNvCxnSpPr>
          <p:nvPr/>
        </p:nvCxnSpPr>
        <p:spPr>
          <a:xfrm>
            <a:off x="6152253" y="741475"/>
            <a:ext cx="956287" cy="3056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sellaDiTesto 145"/>
          <p:cNvSpPr txBox="1"/>
          <p:nvPr/>
        </p:nvSpPr>
        <p:spPr>
          <a:xfrm>
            <a:off x="6219168" y="489856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FifoHistoPipe</a:t>
            </a:r>
            <a:r>
              <a:rPr lang="it-IT" sz="1200" dirty="0" smtClean="0"/>
              <a:t>(0)</a:t>
            </a:r>
          </a:p>
          <a:p>
            <a:r>
              <a:rPr lang="it-IT" sz="1200" dirty="0" smtClean="0"/>
              <a:t>(</a:t>
            </a:r>
            <a:r>
              <a:rPr lang="it-IT" sz="1200" dirty="0" err="1" smtClean="0"/>
              <a:t>valid</a:t>
            </a:r>
            <a:r>
              <a:rPr lang="it-IT" sz="1200" dirty="0" smtClean="0"/>
              <a:t>)</a:t>
            </a:r>
            <a:endParaRPr lang="it-IT" sz="1200" dirty="0"/>
          </a:p>
        </p:txBody>
      </p:sp>
      <p:cxnSp>
        <p:nvCxnSpPr>
          <p:cNvPr id="148" name="Connettore 2 147"/>
          <p:cNvCxnSpPr/>
          <p:nvPr/>
        </p:nvCxnSpPr>
        <p:spPr>
          <a:xfrm flipH="1">
            <a:off x="6082206" y="5531798"/>
            <a:ext cx="2738266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Pentagono 148"/>
          <p:cNvSpPr/>
          <p:nvPr/>
        </p:nvSpPr>
        <p:spPr>
          <a:xfrm flipH="1">
            <a:off x="5222033" y="5377909"/>
            <a:ext cx="860172" cy="5139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dirty="0" smtClean="0"/>
              <a:t>Sample</a:t>
            </a:r>
          </a:p>
          <a:p>
            <a:pPr algn="r"/>
            <a:r>
              <a:rPr lang="it-IT" sz="1400" dirty="0" err="1" smtClean="0"/>
              <a:t>others</a:t>
            </a:r>
            <a:endParaRPr lang="it-IT" sz="1400" dirty="0"/>
          </a:p>
        </p:txBody>
      </p:sp>
      <p:cxnSp>
        <p:nvCxnSpPr>
          <p:cNvPr id="150" name="Connettore 2 149"/>
          <p:cNvCxnSpPr/>
          <p:nvPr/>
        </p:nvCxnSpPr>
        <p:spPr>
          <a:xfrm flipH="1">
            <a:off x="6067908" y="5757695"/>
            <a:ext cx="41891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sellaDiTesto 150"/>
          <p:cNvSpPr txBox="1"/>
          <p:nvPr/>
        </p:nvSpPr>
        <p:spPr>
          <a:xfrm>
            <a:off x="6156635" y="5713511"/>
            <a:ext cx="85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LocalAdd</a:t>
            </a:r>
            <a:endParaRPr lang="it-IT" sz="1400" dirty="0"/>
          </a:p>
        </p:txBody>
      </p:sp>
      <p:sp>
        <p:nvSpPr>
          <p:cNvPr id="154" name="CasellaDiTesto 153"/>
          <p:cNvSpPr txBox="1"/>
          <p:nvPr/>
        </p:nvSpPr>
        <p:spPr>
          <a:xfrm>
            <a:off x="7849776" y="5165134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PixAddr</a:t>
            </a:r>
            <a:endParaRPr lang="it-IT" sz="1400" dirty="0" smtClean="0"/>
          </a:p>
        </p:txBody>
      </p:sp>
      <p:grpSp>
        <p:nvGrpSpPr>
          <p:cNvPr id="155" name="Gruppo 154"/>
          <p:cNvGrpSpPr/>
          <p:nvPr/>
        </p:nvGrpSpPr>
        <p:grpSpPr>
          <a:xfrm flipH="1">
            <a:off x="3927851" y="4457005"/>
            <a:ext cx="284109" cy="288032"/>
            <a:chOff x="899592" y="1700808"/>
            <a:chExt cx="432048" cy="432048"/>
          </a:xfrm>
        </p:grpSpPr>
        <p:sp>
          <p:nvSpPr>
            <p:cNvPr id="156" name="Rettangolo 155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7" name="Triangolo isoscele 156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8" name="Gruppo 157"/>
          <p:cNvGrpSpPr/>
          <p:nvPr/>
        </p:nvGrpSpPr>
        <p:grpSpPr>
          <a:xfrm flipH="1">
            <a:off x="4287891" y="4457005"/>
            <a:ext cx="284109" cy="288032"/>
            <a:chOff x="899592" y="1700808"/>
            <a:chExt cx="432048" cy="432048"/>
          </a:xfrm>
        </p:grpSpPr>
        <p:sp>
          <p:nvSpPr>
            <p:cNvPr id="159" name="Rettangolo 158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0" name="Triangolo isoscele 159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7" name="Pentagono 166"/>
          <p:cNvSpPr/>
          <p:nvPr/>
        </p:nvSpPr>
        <p:spPr>
          <a:xfrm flipH="1">
            <a:off x="1115616" y="4529013"/>
            <a:ext cx="1150166" cy="7920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dirty="0" smtClean="0"/>
              <a:t>Sample</a:t>
            </a:r>
          </a:p>
          <a:p>
            <a:pPr algn="r"/>
            <a:r>
              <a:rPr lang="it-IT" sz="1400" dirty="0" err="1" smtClean="0"/>
              <a:t>Readout</a:t>
            </a:r>
            <a:endParaRPr lang="it-IT" sz="1400" dirty="0" smtClean="0"/>
          </a:p>
          <a:p>
            <a:pPr algn="r"/>
            <a:r>
              <a:rPr lang="it-IT" sz="1400" dirty="0" err="1" smtClean="0"/>
              <a:t>Clean</a:t>
            </a:r>
            <a:r>
              <a:rPr lang="it-IT" sz="1400" dirty="0" smtClean="0"/>
              <a:t> </a:t>
            </a:r>
          </a:p>
          <a:p>
            <a:pPr algn="r"/>
            <a:r>
              <a:rPr lang="it-IT" sz="1400" dirty="0" err="1" smtClean="0"/>
              <a:t>others</a:t>
            </a:r>
            <a:endParaRPr lang="it-IT" sz="1400" dirty="0"/>
          </a:p>
        </p:txBody>
      </p:sp>
      <p:cxnSp>
        <p:nvCxnSpPr>
          <p:cNvPr id="168" name="Connettore 2 167"/>
          <p:cNvCxnSpPr>
            <a:stCxn id="156" idx="3"/>
          </p:cNvCxnSpPr>
          <p:nvPr/>
        </p:nvCxnSpPr>
        <p:spPr>
          <a:xfrm flipH="1">
            <a:off x="2265785" y="4601021"/>
            <a:ext cx="1662066" cy="51062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/>
          <p:cNvCxnSpPr/>
          <p:nvPr/>
        </p:nvCxnSpPr>
        <p:spPr>
          <a:xfrm flipH="1">
            <a:off x="2282265" y="5278437"/>
            <a:ext cx="41891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ttore 2 183"/>
          <p:cNvCxnSpPr>
            <a:stCxn id="167" idx="3"/>
          </p:cNvCxnSpPr>
          <p:nvPr/>
        </p:nvCxnSpPr>
        <p:spPr>
          <a:xfrm flipH="1">
            <a:off x="323528" y="4925057"/>
            <a:ext cx="792088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ttore 2 205"/>
          <p:cNvCxnSpPr>
            <a:stCxn id="149" idx="3"/>
          </p:cNvCxnSpPr>
          <p:nvPr/>
        </p:nvCxnSpPr>
        <p:spPr>
          <a:xfrm flipH="1">
            <a:off x="372641" y="5634874"/>
            <a:ext cx="4849392" cy="46267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ttore 1 207"/>
          <p:cNvCxnSpPr/>
          <p:nvPr/>
        </p:nvCxnSpPr>
        <p:spPr>
          <a:xfrm>
            <a:off x="2519023" y="4838240"/>
            <a:ext cx="0" cy="272948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2 211"/>
          <p:cNvCxnSpPr/>
          <p:nvPr/>
        </p:nvCxnSpPr>
        <p:spPr>
          <a:xfrm flipH="1" flipV="1">
            <a:off x="2265783" y="4838240"/>
            <a:ext cx="253240" cy="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ttore 2 214"/>
          <p:cNvCxnSpPr/>
          <p:nvPr/>
        </p:nvCxnSpPr>
        <p:spPr>
          <a:xfrm flipH="1">
            <a:off x="2265782" y="5105077"/>
            <a:ext cx="253241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ttore 2 217"/>
          <p:cNvCxnSpPr/>
          <p:nvPr/>
        </p:nvCxnSpPr>
        <p:spPr>
          <a:xfrm flipH="1">
            <a:off x="2491722" y="4947385"/>
            <a:ext cx="1214004" cy="13676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asellaDiTesto 223"/>
          <p:cNvSpPr txBox="1"/>
          <p:nvPr/>
        </p:nvSpPr>
        <p:spPr>
          <a:xfrm>
            <a:off x="2627784" y="5069278"/>
            <a:ext cx="85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LocalAdd</a:t>
            </a:r>
            <a:endParaRPr lang="it-IT" sz="1400" dirty="0"/>
          </a:p>
        </p:txBody>
      </p:sp>
      <p:cxnSp>
        <p:nvCxnSpPr>
          <p:cNvPr id="226" name="Connettore 1 225"/>
          <p:cNvCxnSpPr/>
          <p:nvPr/>
        </p:nvCxnSpPr>
        <p:spPr>
          <a:xfrm>
            <a:off x="1032719" y="116632"/>
            <a:ext cx="0" cy="6336704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ttore 1 230"/>
          <p:cNvCxnSpPr/>
          <p:nvPr/>
        </p:nvCxnSpPr>
        <p:spPr>
          <a:xfrm>
            <a:off x="7632340" y="260648"/>
            <a:ext cx="0" cy="6192688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sellaDiTesto 231"/>
          <p:cNvSpPr txBox="1"/>
          <p:nvPr/>
        </p:nvSpPr>
        <p:spPr>
          <a:xfrm>
            <a:off x="7812360" y="523458"/>
            <a:ext cx="102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HISTO UNIT</a:t>
            </a:r>
          </a:p>
        </p:txBody>
      </p:sp>
      <p:sp>
        <p:nvSpPr>
          <p:cNvPr id="233" name="CasellaDiTesto 232"/>
          <p:cNvSpPr txBox="1"/>
          <p:nvPr/>
        </p:nvSpPr>
        <p:spPr>
          <a:xfrm>
            <a:off x="68531" y="48408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RAM</a:t>
            </a:r>
          </a:p>
        </p:txBody>
      </p:sp>
      <p:sp>
        <p:nvSpPr>
          <p:cNvPr id="234" name="CasellaDiTesto 233"/>
          <p:cNvSpPr txBox="1"/>
          <p:nvPr/>
        </p:nvSpPr>
        <p:spPr>
          <a:xfrm>
            <a:off x="251520" y="4581128"/>
            <a:ext cx="75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WrAddr</a:t>
            </a:r>
            <a:endParaRPr lang="it-IT" sz="1400" dirty="0" smtClean="0"/>
          </a:p>
        </p:txBody>
      </p:sp>
      <p:sp>
        <p:nvSpPr>
          <p:cNvPr id="235" name="CasellaDiTesto 234"/>
          <p:cNvSpPr txBox="1"/>
          <p:nvPr/>
        </p:nvSpPr>
        <p:spPr>
          <a:xfrm>
            <a:off x="251520" y="535347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RdAddr</a:t>
            </a:r>
            <a:endParaRPr lang="it-IT" sz="1400" dirty="0" smtClean="0"/>
          </a:p>
        </p:txBody>
      </p:sp>
      <p:sp>
        <p:nvSpPr>
          <p:cNvPr id="237" name="CasellaDiTesto 236"/>
          <p:cNvSpPr txBox="1"/>
          <p:nvPr/>
        </p:nvSpPr>
        <p:spPr>
          <a:xfrm>
            <a:off x="2644774" y="4368501"/>
            <a:ext cx="1135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writeAddrHisto</a:t>
            </a:r>
            <a:endParaRPr lang="it-IT" sz="1200" dirty="0"/>
          </a:p>
        </p:txBody>
      </p:sp>
      <p:sp>
        <p:nvSpPr>
          <p:cNvPr id="238" name="CasellaDiTesto 237"/>
          <p:cNvSpPr txBox="1"/>
          <p:nvPr/>
        </p:nvSpPr>
        <p:spPr>
          <a:xfrm>
            <a:off x="2572721" y="4736177"/>
            <a:ext cx="1082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ramCleanAddr</a:t>
            </a:r>
            <a:endParaRPr lang="it-IT" sz="1200" dirty="0"/>
          </a:p>
        </p:txBody>
      </p:sp>
      <p:sp>
        <p:nvSpPr>
          <p:cNvPr id="239" name="Titolo 1"/>
          <p:cNvSpPr>
            <a:spLocks noGrp="1"/>
          </p:cNvSpPr>
          <p:nvPr>
            <p:ph type="title"/>
          </p:nvPr>
        </p:nvSpPr>
        <p:spPr>
          <a:xfrm>
            <a:off x="971600" y="6208303"/>
            <a:ext cx="6919207" cy="490066"/>
          </a:xfrm>
        </p:spPr>
        <p:txBody>
          <a:bodyPr>
            <a:noAutofit/>
          </a:bodyPr>
          <a:lstStyle/>
          <a:p>
            <a:r>
              <a:rPr lang="it-IT" sz="2800" dirty="0" err="1" smtClean="0"/>
              <a:t>Histo</a:t>
            </a:r>
            <a:r>
              <a:rPr lang="it-IT" sz="2800" dirty="0" smtClean="0"/>
              <a:t> – layout (1/4) </a:t>
            </a:r>
            <a:r>
              <a:rPr lang="it-IT" sz="2800" dirty="0" err="1" smtClean="0"/>
              <a:t>enables</a:t>
            </a:r>
            <a:r>
              <a:rPr lang="it-IT" sz="2800" dirty="0" smtClean="0"/>
              <a:t> and </a:t>
            </a:r>
            <a:r>
              <a:rPr lang="it-IT" sz="2800" dirty="0" err="1" smtClean="0"/>
              <a:t>address</a:t>
            </a:r>
            <a:endParaRPr lang="it-IT" sz="2800" dirty="0"/>
          </a:p>
        </p:txBody>
      </p:sp>
      <p:sp>
        <p:nvSpPr>
          <p:cNvPr id="5" name="Ovale 4"/>
          <p:cNvSpPr/>
          <p:nvPr/>
        </p:nvSpPr>
        <p:spPr>
          <a:xfrm>
            <a:off x="251520" y="260648"/>
            <a:ext cx="2211251" cy="716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4 28"/>
          <p:cNvCxnSpPr>
            <a:endCxn id="17" idx="1"/>
          </p:cNvCxnSpPr>
          <p:nvPr/>
        </p:nvCxnSpPr>
        <p:spPr>
          <a:xfrm>
            <a:off x="1173148" y="1261487"/>
            <a:ext cx="3826977" cy="367313"/>
          </a:xfrm>
          <a:prstGeom prst="bentConnector3">
            <a:avLst>
              <a:gd name="adj1" fmla="val 105973"/>
            </a:avLst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 flipV="1">
            <a:off x="1187624" y="615161"/>
            <a:ext cx="0" cy="646326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e 38"/>
          <p:cNvSpPr/>
          <p:nvPr/>
        </p:nvSpPr>
        <p:spPr>
          <a:xfrm>
            <a:off x="3633934" y="1330747"/>
            <a:ext cx="1752728" cy="6580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cxnSp>
        <p:nvCxnSpPr>
          <p:cNvPr id="45" name="Connettore 4 44"/>
          <p:cNvCxnSpPr/>
          <p:nvPr/>
        </p:nvCxnSpPr>
        <p:spPr>
          <a:xfrm rot="10800000" flipV="1">
            <a:off x="3113928" y="1710392"/>
            <a:ext cx="927399" cy="494472"/>
          </a:xfrm>
          <a:prstGeom prst="bentConnector3">
            <a:avLst>
              <a:gd name="adj1" fmla="val -856"/>
            </a:avLst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3686311" y="4604076"/>
            <a:ext cx="19415" cy="343309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411635" y="4005064"/>
            <a:ext cx="3294091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endCxn id="159" idx="1"/>
          </p:cNvCxnSpPr>
          <p:nvPr/>
        </p:nvCxnSpPr>
        <p:spPr>
          <a:xfrm>
            <a:off x="3705726" y="4005064"/>
            <a:ext cx="866274" cy="595957"/>
          </a:xfrm>
          <a:prstGeom prst="bentConnector3">
            <a:avLst>
              <a:gd name="adj1" fmla="val 126389"/>
            </a:avLst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323528" y="371703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AckAddr</a:t>
            </a:r>
            <a:endParaRPr lang="it-IT" sz="1400" dirty="0" smtClean="0"/>
          </a:p>
        </p:txBody>
      </p:sp>
      <p:sp>
        <p:nvSpPr>
          <p:cNvPr id="77" name="Ovale 76"/>
          <p:cNvSpPr/>
          <p:nvPr/>
        </p:nvSpPr>
        <p:spPr>
          <a:xfrm>
            <a:off x="251520" y="3573016"/>
            <a:ext cx="1105625" cy="7300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78" name="Ovale 77"/>
          <p:cNvSpPr/>
          <p:nvPr/>
        </p:nvSpPr>
        <p:spPr>
          <a:xfrm>
            <a:off x="3171820" y="3870920"/>
            <a:ext cx="2214842" cy="1103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15</a:t>
            </a:fld>
            <a:endParaRPr lang="it-IT" dirty="0"/>
          </a:p>
        </p:txBody>
      </p:sp>
      <p:cxnSp>
        <p:nvCxnSpPr>
          <p:cNvPr id="4" name="Connettore 1 3"/>
          <p:cNvCxnSpPr/>
          <p:nvPr/>
        </p:nvCxnSpPr>
        <p:spPr>
          <a:xfrm>
            <a:off x="1032719" y="116632"/>
            <a:ext cx="0" cy="6336704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7632340" y="260648"/>
            <a:ext cx="0" cy="6192688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7812360" y="188640"/>
            <a:ext cx="102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HISTO UNIT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87051" y="31291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RAM</a:t>
            </a: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971600" y="6208303"/>
            <a:ext cx="6919207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 smtClean="0"/>
              <a:t>Histo</a:t>
            </a:r>
            <a:r>
              <a:rPr lang="it-IT" sz="2800" dirty="0" smtClean="0"/>
              <a:t> – layout (2/4) data</a:t>
            </a:r>
            <a:endParaRPr lang="it-IT" sz="2800" dirty="0"/>
          </a:p>
        </p:txBody>
      </p:sp>
      <p:cxnSp>
        <p:nvCxnSpPr>
          <p:cNvPr id="10" name="Connettore 2 9"/>
          <p:cNvCxnSpPr/>
          <p:nvPr/>
        </p:nvCxnSpPr>
        <p:spPr>
          <a:xfrm flipH="1">
            <a:off x="467544" y="5661248"/>
            <a:ext cx="802889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7862483" y="5311079"/>
            <a:ext cx="399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tot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804248" y="5311080"/>
            <a:ext cx="709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Tot_val</a:t>
            </a:r>
            <a:endParaRPr lang="it-IT" sz="1400" dirty="0" smtClean="0"/>
          </a:p>
        </p:txBody>
      </p:sp>
      <p:cxnSp>
        <p:nvCxnSpPr>
          <p:cNvPr id="15" name="Connettore 1 14"/>
          <p:cNvCxnSpPr/>
          <p:nvPr/>
        </p:nvCxnSpPr>
        <p:spPr>
          <a:xfrm>
            <a:off x="6660232" y="2780928"/>
            <a:ext cx="0" cy="917449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o 16"/>
          <p:cNvGrpSpPr/>
          <p:nvPr/>
        </p:nvGrpSpPr>
        <p:grpSpPr>
          <a:xfrm flipH="1">
            <a:off x="6160099" y="3504064"/>
            <a:ext cx="284109" cy="288032"/>
            <a:chOff x="899592" y="1700808"/>
            <a:chExt cx="432048" cy="432048"/>
          </a:xfrm>
        </p:grpSpPr>
        <p:sp>
          <p:nvSpPr>
            <p:cNvPr id="18" name="Rettangolo 17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Triangolo isoscele 18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1" name="Rettangolo 20"/>
          <p:cNvSpPr/>
          <p:nvPr/>
        </p:nvSpPr>
        <p:spPr>
          <a:xfrm flipH="1">
            <a:off x="6156173" y="2780928"/>
            <a:ext cx="284109" cy="458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rgbClr val="FF0000"/>
                </a:solidFill>
              </a:rPr>
              <a:t>*</a:t>
            </a:r>
            <a:endParaRPr lang="it-IT" sz="1200" b="1" dirty="0">
              <a:solidFill>
                <a:srgbClr val="FF0000"/>
              </a:solidFill>
            </a:endParaRPr>
          </a:p>
        </p:txBody>
      </p:sp>
      <p:sp>
        <p:nvSpPr>
          <p:cNvPr id="22" name="Triangolo isoscele 21"/>
          <p:cNvSpPr/>
          <p:nvPr/>
        </p:nvSpPr>
        <p:spPr>
          <a:xfrm rot="16200000" flipH="1">
            <a:off x="6332925" y="3105618"/>
            <a:ext cx="120013" cy="947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/>
          </a:p>
        </p:txBody>
      </p:sp>
      <p:grpSp>
        <p:nvGrpSpPr>
          <p:cNvPr id="60" name="Gruppo 59"/>
          <p:cNvGrpSpPr/>
          <p:nvPr/>
        </p:nvGrpSpPr>
        <p:grpSpPr>
          <a:xfrm>
            <a:off x="4207839" y="3356992"/>
            <a:ext cx="284112" cy="556319"/>
            <a:chOff x="4499448" y="5104929"/>
            <a:chExt cx="284112" cy="556319"/>
          </a:xfrm>
        </p:grpSpPr>
        <p:sp>
          <p:nvSpPr>
            <p:cNvPr id="45" name="Rettangolo 44"/>
            <p:cNvSpPr/>
            <p:nvPr/>
          </p:nvSpPr>
          <p:spPr>
            <a:xfrm flipH="1">
              <a:off x="4499448" y="5104929"/>
              <a:ext cx="284109" cy="556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b="1" dirty="0">
                  <a:solidFill>
                    <a:srgbClr val="FF0000"/>
                  </a:solidFill>
                </a:rPr>
                <a:t>+</a:t>
              </a:r>
              <a:endParaRPr lang="it-IT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riangolo isoscele 45"/>
            <p:cNvSpPr/>
            <p:nvPr/>
          </p:nvSpPr>
          <p:spPr>
            <a:xfrm rot="16200000" flipH="1">
              <a:off x="4687694" y="5519956"/>
              <a:ext cx="97029" cy="9470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/>
            </a:p>
          </p:txBody>
        </p:sp>
      </p:grpSp>
      <p:cxnSp>
        <p:nvCxnSpPr>
          <p:cNvPr id="49" name="Connettore 2 48"/>
          <p:cNvCxnSpPr>
            <a:endCxn id="18" idx="1"/>
          </p:cNvCxnSpPr>
          <p:nvPr/>
        </p:nvCxnSpPr>
        <p:spPr>
          <a:xfrm flipH="1">
            <a:off x="6444208" y="3632481"/>
            <a:ext cx="216024" cy="15599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 flipH="1">
            <a:off x="6444208" y="2996952"/>
            <a:ext cx="216024" cy="3055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 flipH="1">
            <a:off x="6444208" y="2780928"/>
            <a:ext cx="216024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o 60"/>
          <p:cNvGrpSpPr/>
          <p:nvPr/>
        </p:nvGrpSpPr>
        <p:grpSpPr>
          <a:xfrm>
            <a:off x="4207839" y="2708920"/>
            <a:ext cx="284112" cy="556319"/>
            <a:chOff x="4499448" y="5104929"/>
            <a:chExt cx="284112" cy="556319"/>
          </a:xfrm>
        </p:grpSpPr>
        <p:sp>
          <p:nvSpPr>
            <p:cNvPr id="62" name="Rettangolo 61"/>
            <p:cNvSpPr/>
            <p:nvPr/>
          </p:nvSpPr>
          <p:spPr>
            <a:xfrm flipH="1">
              <a:off x="4499448" y="5104929"/>
              <a:ext cx="284109" cy="556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b="1" dirty="0">
                  <a:solidFill>
                    <a:srgbClr val="FF0000"/>
                  </a:solidFill>
                </a:rPr>
                <a:t>+</a:t>
              </a:r>
              <a:endParaRPr lang="it-IT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 flipH="1">
              <a:off x="4687694" y="5519956"/>
              <a:ext cx="97029" cy="9470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/>
            </a:p>
          </p:txBody>
        </p:sp>
      </p:grpSp>
      <p:cxnSp>
        <p:nvCxnSpPr>
          <p:cNvPr id="65" name="Connettore 2 64"/>
          <p:cNvCxnSpPr>
            <a:stCxn id="21" idx="3"/>
            <a:endCxn id="62" idx="1"/>
          </p:cNvCxnSpPr>
          <p:nvPr/>
        </p:nvCxnSpPr>
        <p:spPr>
          <a:xfrm flipH="1" flipV="1">
            <a:off x="4491948" y="2987080"/>
            <a:ext cx="1664225" cy="2321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>
            <a:stCxn id="18" idx="3"/>
            <a:endCxn id="45" idx="1"/>
          </p:cNvCxnSpPr>
          <p:nvPr/>
        </p:nvCxnSpPr>
        <p:spPr>
          <a:xfrm flipH="1" flipV="1">
            <a:off x="4491948" y="3635152"/>
            <a:ext cx="1668151" cy="12928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po 71"/>
          <p:cNvGrpSpPr/>
          <p:nvPr/>
        </p:nvGrpSpPr>
        <p:grpSpPr>
          <a:xfrm>
            <a:off x="4207839" y="2008585"/>
            <a:ext cx="284112" cy="556319"/>
            <a:chOff x="4499448" y="5104929"/>
            <a:chExt cx="284112" cy="556319"/>
          </a:xfrm>
        </p:grpSpPr>
        <p:sp>
          <p:nvSpPr>
            <p:cNvPr id="73" name="Rettangolo 72"/>
            <p:cNvSpPr/>
            <p:nvPr/>
          </p:nvSpPr>
          <p:spPr>
            <a:xfrm flipH="1">
              <a:off x="4499448" y="5104929"/>
              <a:ext cx="284109" cy="556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b="1" dirty="0">
                  <a:solidFill>
                    <a:srgbClr val="FF0000"/>
                  </a:solidFill>
                </a:rPr>
                <a:t>+</a:t>
              </a:r>
              <a:endParaRPr lang="it-IT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4" name="Triangolo isoscele 73"/>
            <p:cNvSpPr/>
            <p:nvPr/>
          </p:nvSpPr>
          <p:spPr>
            <a:xfrm rot="16200000" flipH="1">
              <a:off x="4687694" y="5519956"/>
              <a:ext cx="97029" cy="9470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/>
            </a:p>
          </p:txBody>
        </p:sp>
      </p:grpSp>
      <p:cxnSp>
        <p:nvCxnSpPr>
          <p:cNvPr id="76" name="Connettore 1 75"/>
          <p:cNvCxnSpPr/>
          <p:nvPr/>
        </p:nvCxnSpPr>
        <p:spPr>
          <a:xfrm flipV="1">
            <a:off x="5004048" y="1628800"/>
            <a:ext cx="0" cy="1872208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/>
          <p:cNvCxnSpPr/>
          <p:nvPr/>
        </p:nvCxnSpPr>
        <p:spPr>
          <a:xfrm flipH="1">
            <a:off x="4494183" y="3501008"/>
            <a:ext cx="509865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 flipH="1">
            <a:off x="4494183" y="2780928"/>
            <a:ext cx="509865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/>
          <p:nvPr/>
        </p:nvCxnSpPr>
        <p:spPr>
          <a:xfrm flipH="1">
            <a:off x="4494183" y="2060848"/>
            <a:ext cx="509865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/>
          <p:cNvCxnSpPr>
            <a:endCxn id="73" idx="1"/>
          </p:cNvCxnSpPr>
          <p:nvPr/>
        </p:nvCxnSpPr>
        <p:spPr>
          <a:xfrm flipH="1">
            <a:off x="4491948" y="2286745"/>
            <a:ext cx="257167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/>
          <p:cNvSpPr txBox="1"/>
          <p:nvPr/>
        </p:nvSpPr>
        <p:spPr>
          <a:xfrm>
            <a:off x="4639322" y="22147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1</a:t>
            </a:r>
          </a:p>
        </p:txBody>
      </p:sp>
      <p:cxnSp>
        <p:nvCxnSpPr>
          <p:cNvPr id="92" name="Connettore 1 91"/>
          <p:cNvCxnSpPr/>
          <p:nvPr/>
        </p:nvCxnSpPr>
        <p:spPr>
          <a:xfrm>
            <a:off x="3702095" y="2286744"/>
            <a:ext cx="0" cy="1411633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/>
          <p:cNvCxnSpPr>
            <a:stCxn id="73" idx="3"/>
          </p:cNvCxnSpPr>
          <p:nvPr/>
        </p:nvCxnSpPr>
        <p:spPr>
          <a:xfrm flipH="1">
            <a:off x="3702095" y="2286745"/>
            <a:ext cx="505744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>
            <a:stCxn id="62" idx="3"/>
          </p:cNvCxnSpPr>
          <p:nvPr/>
        </p:nvCxnSpPr>
        <p:spPr>
          <a:xfrm flipH="1" flipV="1">
            <a:off x="3702095" y="2987079"/>
            <a:ext cx="505744" cy="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/>
          <p:cNvCxnSpPr>
            <a:stCxn id="45" idx="3"/>
          </p:cNvCxnSpPr>
          <p:nvPr/>
        </p:nvCxnSpPr>
        <p:spPr>
          <a:xfrm flipH="1" flipV="1">
            <a:off x="3702095" y="3635151"/>
            <a:ext cx="505744" cy="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Pentagono 98"/>
          <p:cNvSpPr/>
          <p:nvPr/>
        </p:nvSpPr>
        <p:spPr>
          <a:xfrm flipH="1">
            <a:off x="1763688" y="2730115"/>
            <a:ext cx="860172" cy="5139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dirty="0" smtClean="0"/>
              <a:t>Sample</a:t>
            </a:r>
          </a:p>
          <a:p>
            <a:pPr algn="r"/>
            <a:r>
              <a:rPr lang="it-IT" sz="1400" dirty="0" err="1" smtClean="0"/>
              <a:t>others</a:t>
            </a:r>
            <a:endParaRPr lang="it-IT" sz="1400" dirty="0"/>
          </a:p>
        </p:txBody>
      </p:sp>
      <p:cxnSp>
        <p:nvCxnSpPr>
          <p:cNvPr id="101" name="Connettore 2 100"/>
          <p:cNvCxnSpPr/>
          <p:nvPr/>
        </p:nvCxnSpPr>
        <p:spPr>
          <a:xfrm flipH="1">
            <a:off x="2640120" y="2852936"/>
            <a:ext cx="1061975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/>
          <p:nvPr/>
        </p:nvCxnSpPr>
        <p:spPr>
          <a:xfrm flipH="1">
            <a:off x="2627784" y="3150840"/>
            <a:ext cx="304292" cy="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/>
          <p:cNvSpPr txBox="1"/>
          <p:nvPr/>
        </p:nvSpPr>
        <p:spPr>
          <a:xfrm>
            <a:off x="2860068" y="29969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</a:t>
            </a:r>
          </a:p>
        </p:txBody>
      </p:sp>
      <p:sp>
        <p:nvSpPr>
          <p:cNvPr id="107" name="CasellaDiTesto 106"/>
          <p:cNvSpPr txBox="1"/>
          <p:nvPr/>
        </p:nvSpPr>
        <p:spPr>
          <a:xfrm>
            <a:off x="2640120" y="2576226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/>
              <a:t>ramDatainHisto</a:t>
            </a:r>
            <a:endParaRPr lang="it-IT" sz="1100" dirty="0" smtClean="0"/>
          </a:p>
        </p:txBody>
      </p:sp>
      <p:cxnSp>
        <p:nvCxnSpPr>
          <p:cNvPr id="109" name="Connettore 2 108"/>
          <p:cNvCxnSpPr>
            <a:stCxn id="99" idx="3"/>
          </p:cNvCxnSpPr>
          <p:nvPr/>
        </p:nvCxnSpPr>
        <p:spPr>
          <a:xfrm flipH="1" flipV="1">
            <a:off x="301459" y="2987079"/>
            <a:ext cx="1462229" cy="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llaDiTesto 109"/>
          <p:cNvSpPr txBox="1"/>
          <p:nvPr/>
        </p:nvSpPr>
        <p:spPr>
          <a:xfrm>
            <a:off x="323528" y="268917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WrData</a:t>
            </a:r>
            <a:endParaRPr lang="it-IT" sz="1400" dirty="0" smtClean="0"/>
          </a:p>
        </p:txBody>
      </p:sp>
      <p:cxnSp>
        <p:nvCxnSpPr>
          <p:cNvPr id="112" name="Connettore 2 111"/>
          <p:cNvCxnSpPr/>
          <p:nvPr/>
        </p:nvCxnSpPr>
        <p:spPr>
          <a:xfrm>
            <a:off x="611560" y="1628800"/>
            <a:ext cx="1656184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uppo 112"/>
          <p:cNvGrpSpPr/>
          <p:nvPr/>
        </p:nvGrpSpPr>
        <p:grpSpPr>
          <a:xfrm>
            <a:off x="2339752" y="1484784"/>
            <a:ext cx="284109" cy="288032"/>
            <a:chOff x="899592" y="1700808"/>
            <a:chExt cx="432048" cy="432048"/>
          </a:xfrm>
        </p:grpSpPr>
        <p:sp>
          <p:nvSpPr>
            <p:cNvPr id="114" name="Rettangolo 113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5" name="Triangolo isoscele 114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20" name="Connettore 2 119"/>
          <p:cNvCxnSpPr/>
          <p:nvPr/>
        </p:nvCxnSpPr>
        <p:spPr>
          <a:xfrm flipV="1">
            <a:off x="2640120" y="1628800"/>
            <a:ext cx="2363928" cy="19745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120"/>
          <p:cNvSpPr txBox="1"/>
          <p:nvPr/>
        </p:nvSpPr>
        <p:spPr>
          <a:xfrm>
            <a:off x="395536" y="1340768"/>
            <a:ext cx="717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RdData</a:t>
            </a:r>
            <a:endParaRPr lang="it-IT" sz="1400" dirty="0" smtClean="0"/>
          </a:p>
        </p:txBody>
      </p:sp>
      <p:sp>
        <p:nvSpPr>
          <p:cNvPr id="122" name="CasellaDiTesto 121"/>
          <p:cNvSpPr txBox="1"/>
          <p:nvPr/>
        </p:nvSpPr>
        <p:spPr>
          <a:xfrm>
            <a:off x="1259632" y="1393031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/>
              <a:t>ramDataOut</a:t>
            </a:r>
            <a:endParaRPr lang="it-IT" sz="1100" dirty="0" smtClean="0"/>
          </a:p>
        </p:txBody>
      </p:sp>
      <p:sp>
        <p:nvSpPr>
          <p:cNvPr id="123" name="CasellaDiTesto 122"/>
          <p:cNvSpPr txBox="1"/>
          <p:nvPr/>
        </p:nvSpPr>
        <p:spPr>
          <a:xfrm>
            <a:off x="3419872" y="1412776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ramDataOutPipe</a:t>
            </a:r>
            <a:endParaRPr lang="it-IT" sz="1200" dirty="0" smtClean="0"/>
          </a:p>
        </p:txBody>
      </p:sp>
      <p:grpSp>
        <p:nvGrpSpPr>
          <p:cNvPr id="124" name="Gruppo 123"/>
          <p:cNvGrpSpPr/>
          <p:nvPr/>
        </p:nvGrpSpPr>
        <p:grpSpPr>
          <a:xfrm>
            <a:off x="5584035" y="1484784"/>
            <a:ext cx="284109" cy="288032"/>
            <a:chOff x="899592" y="1700808"/>
            <a:chExt cx="432048" cy="432048"/>
          </a:xfrm>
        </p:grpSpPr>
        <p:sp>
          <p:nvSpPr>
            <p:cNvPr id="125" name="Rettangolo 124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6" name="Triangolo isoscele 125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28" name="Connettore 2 127"/>
          <p:cNvCxnSpPr>
            <a:endCxn id="125" idx="1"/>
          </p:cNvCxnSpPr>
          <p:nvPr/>
        </p:nvCxnSpPr>
        <p:spPr>
          <a:xfrm>
            <a:off x="5004048" y="1628800"/>
            <a:ext cx="579987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25" idx="3"/>
          </p:cNvCxnSpPr>
          <p:nvPr/>
        </p:nvCxnSpPr>
        <p:spPr>
          <a:xfrm flipV="1">
            <a:off x="5868144" y="548680"/>
            <a:ext cx="684076" cy="1080120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riangolo isoscele 148"/>
          <p:cNvSpPr>
            <a:spLocks noChangeAspect="1"/>
          </p:cNvSpPr>
          <p:nvPr/>
        </p:nvSpPr>
        <p:spPr>
          <a:xfrm rot="19500000" flipH="1">
            <a:off x="3681981" y="3596478"/>
            <a:ext cx="86929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0" name="Triangolo isoscele 149"/>
          <p:cNvSpPr>
            <a:spLocks noChangeAspect="1"/>
          </p:cNvSpPr>
          <p:nvPr/>
        </p:nvSpPr>
        <p:spPr>
          <a:xfrm rot="19500000" flipH="1">
            <a:off x="3680191" y="2943313"/>
            <a:ext cx="86929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1" name="Triangolo isoscele 150"/>
          <p:cNvSpPr>
            <a:spLocks noChangeAspect="1"/>
          </p:cNvSpPr>
          <p:nvPr/>
        </p:nvSpPr>
        <p:spPr>
          <a:xfrm rot="19500000" flipH="1">
            <a:off x="3680192" y="2250741"/>
            <a:ext cx="86929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Triangolo isoscele 151"/>
          <p:cNvSpPr>
            <a:spLocks noChangeAspect="1"/>
          </p:cNvSpPr>
          <p:nvPr/>
        </p:nvSpPr>
        <p:spPr>
          <a:xfrm rot="2100000">
            <a:off x="4944831" y="3447419"/>
            <a:ext cx="86929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3" name="Triangolo isoscele 152"/>
          <p:cNvSpPr>
            <a:spLocks noChangeAspect="1"/>
          </p:cNvSpPr>
          <p:nvPr/>
        </p:nvSpPr>
        <p:spPr>
          <a:xfrm rot="2100000">
            <a:off x="4944831" y="2727339"/>
            <a:ext cx="86929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Triangolo isoscele 153"/>
          <p:cNvSpPr>
            <a:spLocks noChangeAspect="1"/>
          </p:cNvSpPr>
          <p:nvPr/>
        </p:nvSpPr>
        <p:spPr>
          <a:xfrm rot="2100000">
            <a:off x="4923404" y="2030161"/>
            <a:ext cx="86929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CasellaDiTesto 154"/>
          <p:cNvSpPr txBox="1"/>
          <p:nvPr/>
        </p:nvSpPr>
        <p:spPr>
          <a:xfrm>
            <a:off x="6012160" y="332656"/>
            <a:ext cx="1212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fifoHistoPipe1</a:t>
            </a:r>
          </a:p>
        </p:txBody>
      </p:sp>
      <p:sp>
        <p:nvSpPr>
          <p:cNvPr id="9" name="Ovale 8"/>
          <p:cNvSpPr/>
          <p:nvPr/>
        </p:nvSpPr>
        <p:spPr>
          <a:xfrm>
            <a:off x="2154429" y="1268760"/>
            <a:ext cx="705639" cy="739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91" name="CasellaDiTesto 90"/>
          <p:cNvSpPr txBox="1"/>
          <p:nvPr/>
        </p:nvSpPr>
        <p:spPr>
          <a:xfrm>
            <a:off x="495370" y="5309590"/>
            <a:ext cx="399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tot</a:t>
            </a:r>
          </a:p>
        </p:txBody>
      </p:sp>
      <p:sp>
        <p:nvSpPr>
          <p:cNvPr id="20" name="Ovale 19"/>
          <p:cNvSpPr/>
          <p:nvPr/>
        </p:nvSpPr>
        <p:spPr>
          <a:xfrm>
            <a:off x="301459" y="5157192"/>
            <a:ext cx="958173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cxnSp>
        <p:nvCxnSpPr>
          <p:cNvPr id="24" name="Connettore 2 23"/>
          <p:cNvCxnSpPr/>
          <p:nvPr/>
        </p:nvCxnSpPr>
        <p:spPr>
          <a:xfrm>
            <a:off x="467544" y="4797152"/>
            <a:ext cx="4577007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323528" y="4509120"/>
            <a:ext cx="745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Tot_ack</a:t>
            </a:r>
            <a:endParaRPr lang="it-IT" sz="1400" dirty="0" smtClean="0"/>
          </a:p>
        </p:txBody>
      </p:sp>
      <p:sp>
        <p:nvSpPr>
          <p:cNvPr id="25" name="Ovale 24"/>
          <p:cNvSpPr/>
          <p:nvPr/>
        </p:nvSpPr>
        <p:spPr>
          <a:xfrm>
            <a:off x="287051" y="4437112"/>
            <a:ext cx="972581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cxnSp>
        <p:nvCxnSpPr>
          <p:cNvPr id="41" name="Connettore 1 40"/>
          <p:cNvCxnSpPr/>
          <p:nvPr/>
        </p:nvCxnSpPr>
        <p:spPr>
          <a:xfrm>
            <a:off x="5044551" y="4797152"/>
            <a:ext cx="1615681" cy="0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 flipV="1">
            <a:off x="6660232" y="3686905"/>
            <a:ext cx="0" cy="1110247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e 43"/>
          <p:cNvSpPr/>
          <p:nvPr/>
        </p:nvSpPr>
        <p:spPr>
          <a:xfrm>
            <a:off x="6552220" y="3501008"/>
            <a:ext cx="252028" cy="1512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6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16</a:t>
            </a:fld>
            <a:endParaRPr lang="it-IT"/>
          </a:p>
        </p:txBody>
      </p:sp>
      <p:cxnSp>
        <p:nvCxnSpPr>
          <p:cNvPr id="4" name="Connettore 1 3"/>
          <p:cNvCxnSpPr/>
          <p:nvPr/>
        </p:nvCxnSpPr>
        <p:spPr>
          <a:xfrm>
            <a:off x="1032719" y="116632"/>
            <a:ext cx="0" cy="6336704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7956376" y="260648"/>
            <a:ext cx="0" cy="6192688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7956376" y="188640"/>
            <a:ext cx="102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HISTO UNIT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87051" y="31291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RAM</a:t>
            </a: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971600" y="6208303"/>
            <a:ext cx="6919207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 smtClean="0"/>
              <a:t>Histo</a:t>
            </a:r>
            <a:r>
              <a:rPr lang="it-IT" sz="2800" dirty="0" smtClean="0"/>
              <a:t> – layout (3/4) </a:t>
            </a:r>
            <a:r>
              <a:rPr lang="it-IT" sz="2800" dirty="0" err="1" smtClean="0"/>
              <a:t>histo</a:t>
            </a:r>
            <a:r>
              <a:rPr lang="it-IT" sz="2800" dirty="0" smtClean="0"/>
              <a:t> out</a:t>
            </a:r>
            <a:endParaRPr lang="it-IT" sz="28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547664" y="4345359"/>
            <a:ext cx="1212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fifoHistoPipe1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563149" y="2492896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FifoHistoPipe</a:t>
            </a:r>
            <a:r>
              <a:rPr lang="it-IT" sz="1200" dirty="0" smtClean="0"/>
              <a:t>(0)</a:t>
            </a:r>
          </a:p>
          <a:p>
            <a:r>
              <a:rPr lang="it-IT" sz="1200" dirty="0" smtClean="0"/>
              <a:t>(</a:t>
            </a:r>
            <a:r>
              <a:rPr lang="it-IT" sz="1200" dirty="0" err="1" smtClean="0"/>
              <a:t>valid</a:t>
            </a:r>
            <a:r>
              <a:rPr lang="it-IT" sz="1200" dirty="0" smtClean="0"/>
              <a:t>)</a:t>
            </a:r>
            <a:endParaRPr lang="it-IT" sz="1200" dirty="0"/>
          </a:p>
        </p:txBody>
      </p:sp>
      <p:sp>
        <p:nvSpPr>
          <p:cNvPr id="11" name="Pentagono 10"/>
          <p:cNvSpPr/>
          <p:nvPr/>
        </p:nvSpPr>
        <p:spPr>
          <a:xfrm>
            <a:off x="3593870" y="5157191"/>
            <a:ext cx="1894130" cy="93563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err="1" smtClean="0"/>
              <a:t>ramCleanAddr</a:t>
            </a:r>
            <a:endParaRPr lang="it-IT" sz="1400" dirty="0" smtClean="0"/>
          </a:p>
          <a:p>
            <a:r>
              <a:rPr lang="it-IT" sz="1400" dirty="0" smtClean="0"/>
              <a:t> = </a:t>
            </a:r>
            <a:r>
              <a:rPr lang="it-IT" sz="1400" dirty="0" err="1" smtClean="0"/>
              <a:t>highAddr</a:t>
            </a:r>
            <a:r>
              <a:rPr lang="it-IT" sz="1400" dirty="0" smtClean="0"/>
              <a:t> </a:t>
            </a:r>
            <a:r>
              <a:rPr lang="it-IT" sz="1400" dirty="0" err="1" smtClean="0"/>
              <a:t>then</a:t>
            </a:r>
            <a:r>
              <a:rPr lang="it-IT" sz="1400" dirty="0" smtClean="0"/>
              <a:t> 1</a:t>
            </a:r>
          </a:p>
          <a:p>
            <a:r>
              <a:rPr lang="it-IT" sz="1400" dirty="0" smtClean="0"/>
              <a:t>Else 0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3077187" y="2924944"/>
            <a:ext cx="1260503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Occ_sel</a:t>
            </a:r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4 to 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3041547" y="2960948"/>
            <a:ext cx="528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valid</a:t>
            </a:r>
            <a:endParaRPr lang="it-IT" sz="1400" dirty="0" smtClean="0"/>
          </a:p>
        </p:txBody>
      </p:sp>
      <p:sp>
        <p:nvSpPr>
          <p:cNvPr id="15" name="CasellaDiTesto 14"/>
          <p:cNvSpPr txBox="1"/>
          <p:nvPr/>
        </p:nvSpPr>
        <p:spPr>
          <a:xfrm>
            <a:off x="2987824" y="3949315"/>
            <a:ext cx="625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Data in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3617611" y="2960948"/>
            <a:ext cx="789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Complete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3617611" y="3949315"/>
            <a:ext cx="744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Data Out</a:t>
            </a:r>
          </a:p>
        </p:txBody>
      </p:sp>
      <p:cxnSp>
        <p:nvCxnSpPr>
          <p:cNvPr id="21" name="Connettore 4 20"/>
          <p:cNvCxnSpPr>
            <a:stCxn id="10" idx="2"/>
            <a:endCxn id="13" idx="1"/>
          </p:cNvCxnSpPr>
          <p:nvPr/>
        </p:nvCxnSpPr>
        <p:spPr>
          <a:xfrm rot="16200000" flipH="1">
            <a:off x="2517643" y="2590933"/>
            <a:ext cx="160276" cy="887531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4 22"/>
          <p:cNvCxnSpPr>
            <a:stCxn id="9" idx="0"/>
          </p:cNvCxnSpPr>
          <p:nvPr/>
        </p:nvCxnSpPr>
        <p:spPr>
          <a:xfrm rot="5400000" flipH="1" flipV="1">
            <a:off x="2486829" y="3755002"/>
            <a:ext cx="257545" cy="923171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perazione manuale 26"/>
          <p:cNvSpPr/>
          <p:nvPr/>
        </p:nvSpPr>
        <p:spPr>
          <a:xfrm rot="16200000">
            <a:off x="4893934" y="4131078"/>
            <a:ext cx="684076" cy="50405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 err="1"/>
              <a:t>o</a:t>
            </a:r>
            <a:r>
              <a:rPr lang="it-IT" dirty="0" err="1" smtClean="0"/>
              <a:t>cc</a:t>
            </a:r>
            <a:endParaRPr lang="it-IT" dirty="0" smtClean="0"/>
          </a:p>
          <a:p>
            <a:pPr algn="ctr"/>
            <a:r>
              <a:rPr lang="it-IT" dirty="0" smtClean="0"/>
              <a:t>tot</a:t>
            </a:r>
            <a:endParaRPr lang="it-IT" dirty="0"/>
          </a:p>
        </p:txBody>
      </p:sp>
      <p:cxnSp>
        <p:nvCxnSpPr>
          <p:cNvPr id="29" name="Connettore 1 28"/>
          <p:cNvCxnSpPr>
            <a:stCxn id="27" idx="3"/>
          </p:cNvCxnSpPr>
          <p:nvPr/>
        </p:nvCxnSpPr>
        <p:spPr>
          <a:xfrm flipV="1">
            <a:off x="5235972" y="3843046"/>
            <a:ext cx="0" cy="266430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4785922" y="3607277"/>
            <a:ext cx="93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Scan_type</a:t>
            </a:r>
            <a:endParaRPr lang="it-IT" sz="1400" dirty="0" smtClean="0"/>
          </a:p>
        </p:txBody>
      </p:sp>
      <p:sp>
        <p:nvSpPr>
          <p:cNvPr id="31" name="Operazione manuale 30"/>
          <p:cNvSpPr/>
          <p:nvPr/>
        </p:nvSpPr>
        <p:spPr>
          <a:xfrm rot="16200000">
            <a:off x="4893934" y="2656657"/>
            <a:ext cx="684076" cy="50405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 smtClean="0"/>
              <a:t>tot</a:t>
            </a:r>
          </a:p>
          <a:p>
            <a:pPr algn="ctr"/>
            <a:r>
              <a:rPr lang="it-IT" dirty="0" err="1" smtClean="0"/>
              <a:t>occ</a:t>
            </a:r>
            <a:endParaRPr lang="it-IT" dirty="0"/>
          </a:p>
        </p:txBody>
      </p:sp>
      <p:cxnSp>
        <p:nvCxnSpPr>
          <p:cNvPr id="32" name="Connettore 1 31"/>
          <p:cNvCxnSpPr>
            <a:stCxn id="31" idx="3"/>
          </p:cNvCxnSpPr>
          <p:nvPr/>
        </p:nvCxnSpPr>
        <p:spPr>
          <a:xfrm flipV="1">
            <a:off x="5235972" y="2368625"/>
            <a:ext cx="0" cy="266430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4785922" y="2132856"/>
            <a:ext cx="93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Scan_type</a:t>
            </a:r>
            <a:endParaRPr lang="it-IT" sz="1400" dirty="0" smtClean="0"/>
          </a:p>
        </p:txBody>
      </p:sp>
      <p:cxnSp>
        <p:nvCxnSpPr>
          <p:cNvPr id="35" name="Connettore 2 34"/>
          <p:cNvCxnSpPr>
            <a:stCxn id="16" idx="3"/>
          </p:cNvCxnSpPr>
          <p:nvPr/>
        </p:nvCxnSpPr>
        <p:spPr>
          <a:xfrm>
            <a:off x="4407314" y="3099448"/>
            <a:ext cx="576630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>
            <a:off x="4427418" y="4221088"/>
            <a:ext cx="576630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4 40"/>
          <p:cNvCxnSpPr>
            <a:stCxn id="9" idx="3"/>
          </p:cNvCxnSpPr>
          <p:nvPr/>
        </p:nvCxnSpPr>
        <p:spPr>
          <a:xfrm flipV="1">
            <a:off x="2760368" y="4499247"/>
            <a:ext cx="2223576" cy="1"/>
          </a:xfrm>
          <a:prstGeom prst="bentConnector3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>
            <a:off x="2760368" y="2635055"/>
            <a:ext cx="2243680" cy="88673"/>
          </a:xfrm>
          <a:prstGeom prst="bentConnector3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6444208" y="2348880"/>
            <a:ext cx="1368152" cy="26508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DMA FIFO</a:t>
            </a:r>
            <a:endParaRPr lang="it-IT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6415941" y="2761183"/>
            <a:ext cx="676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Wr_en</a:t>
            </a:r>
            <a:endParaRPr lang="it-IT" sz="1400" dirty="0" smtClean="0"/>
          </a:p>
        </p:txBody>
      </p:sp>
      <p:sp>
        <p:nvSpPr>
          <p:cNvPr id="46" name="CasellaDiTesto 45"/>
          <p:cNvSpPr txBox="1"/>
          <p:nvPr/>
        </p:nvSpPr>
        <p:spPr>
          <a:xfrm>
            <a:off x="6415941" y="4201343"/>
            <a:ext cx="108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Data(max:1)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6415941" y="4561383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Data(0)</a:t>
            </a:r>
          </a:p>
        </p:txBody>
      </p:sp>
      <p:cxnSp>
        <p:nvCxnSpPr>
          <p:cNvPr id="48" name="Connettore 2 47"/>
          <p:cNvCxnSpPr/>
          <p:nvPr/>
        </p:nvCxnSpPr>
        <p:spPr>
          <a:xfrm>
            <a:off x="3217403" y="5552304"/>
            <a:ext cx="355979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 flipH="1">
            <a:off x="3072406" y="55172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</a:t>
            </a:r>
          </a:p>
        </p:txBody>
      </p:sp>
      <p:cxnSp>
        <p:nvCxnSpPr>
          <p:cNvPr id="50" name="Connettore 2 49"/>
          <p:cNvCxnSpPr/>
          <p:nvPr/>
        </p:nvCxnSpPr>
        <p:spPr>
          <a:xfrm>
            <a:off x="3214323" y="5336280"/>
            <a:ext cx="355979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 flipH="1">
            <a:off x="3059832" y="50860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1</a:t>
            </a:r>
            <a:endParaRPr lang="it-IT" sz="1400" dirty="0"/>
          </a:p>
        </p:txBody>
      </p:sp>
      <p:cxnSp>
        <p:nvCxnSpPr>
          <p:cNvPr id="55" name="Connettore 2 54"/>
          <p:cNvCxnSpPr>
            <a:stCxn id="31" idx="2"/>
            <a:endCxn id="45" idx="1"/>
          </p:cNvCxnSpPr>
          <p:nvPr/>
        </p:nvCxnSpPr>
        <p:spPr>
          <a:xfrm>
            <a:off x="5488000" y="2908685"/>
            <a:ext cx="927941" cy="6387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27" idx="2"/>
            <a:endCxn id="46" idx="1"/>
          </p:cNvCxnSpPr>
          <p:nvPr/>
        </p:nvCxnSpPr>
        <p:spPr>
          <a:xfrm flipV="1">
            <a:off x="5488000" y="4355232"/>
            <a:ext cx="927941" cy="27874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1" idx="3"/>
            <a:endCxn id="47" idx="1"/>
          </p:cNvCxnSpPr>
          <p:nvPr/>
        </p:nvCxnSpPr>
        <p:spPr>
          <a:xfrm flipV="1">
            <a:off x="5488000" y="4715272"/>
            <a:ext cx="927941" cy="909736"/>
          </a:xfrm>
          <a:prstGeom prst="bentConnector3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>
            <a:off x="7495980" y="4345359"/>
            <a:ext cx="96445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/>
          <p:nvPr/>
        </p:nvCxnSpPr>
        <p:spPr>
          <a:xfrm>
            <a:off x="7236296" y="4725144"/>
            <a:ext cx="1224136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7884368" y="4706560"/>
            <a:ext cx="1018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Roc</a:t>
            </a:r>
            <a:endParaRPr lang="it-IT" sz="1400" dirty="0" smtClean="0"/>
          </a:p>
          <a:p>
            <a:r>
              <a:rPr lang="it-IT" sz="1400" dirty="0" smtClean="0"/>
              <a:t>(</a:t>
            </a:r>
            <a:r>
              <a:rPr lang="it-IT" sz="1400" dirty="0" err="1" smtClean="0"/>
              <a:t>read</a:t>
            </a:r>
            <a:r>
              <a:rPr lang="it-IT" sz="1400" dirty="0" smtClean="0"/>
              <a:t>-out</a:t>
            </a:r>
          </a:p>
          <a:p>
            <a:r>
              <a:rPr lang="it-IT" sz="1400" dirty="0" err="1" smtClean="0"/>
              <a:t>completed</a:t>
            </a:r>
            <a:r>
              <a:rPr lang="it-IT" sz="1400" dirty="0" smtClean="0"/>
              <a:t>)</a:t>
            </a:r>
            <a:endParaRPr lang="it-IT" sz="1400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7812360" y="4005064"/>
            <a:ext cx="543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histo</a:t>
            </a:r>
            <a:endParaRPr lang="it-IT" sz="1400" dirty="0" smtClean="0"/>
          </a:p>
        </p:txBody>
      </p:sp>
      <p:sp>
        <p:nvSpPr>
          <p:cNvPr id="20" name="Ovale 19"/>
          <p:cNvSpPr/>
          <p:nvPr/>
        </p:nvSpPr>
        <p:spPr>
          <a:xfrm>
            <a:off x="2987824" y="4869160"/>
            <a:ext cx="3168352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7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17</a:t>
            </a:fld>
            <a:endParaRPr lang="it-IT"/>
          </a:p>
        </p:txBody>
      </p:sp>
      <p:cxnSp>
        <p:nvCxnSpPr>
          <p:cNvPr id="4" name="Connettore 1 3"/>
          <p:cNvCxnSpPr/>
          <p:nvPr/>
        </p:nvCxnSpPr>
        <p:spPr>
          <a:xfrm>
            <a:off x="1032719" y="116632"/>
            <a:ext cx="0" cy="6336704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7956376" y="260648"/>
            <a:ext cx="0" cy="6192688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7956376" y="188640"/>
            <a:ext cx="102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HISTO UNIT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87051" y="31291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RAM</a:t>
            </a: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971600" y="6208303"/>
            <a:ext cx="6919207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 smtClean="0"/>
              <a:t>Histo</a:t>
            </a:r>
            <a:r>
              <a:rPr lang="it-IT" sz="2800" dirty="0" smtClean="0"/>
              <a:t> – layout (4/4) </a:t>
            </a:r>
            <a:r>
              <a:rPr lang="it-IT" sz="2800" dirty="0" err="1" smtClean="0"/>
              <a:t>misc</a:t>
            </a:r>
            <a:endParaRPr lang="it-IT" sz="2800" dirty="0"/>
          </a:p>
        </p:txBody>
      </p:sp>
      <p:sp>
        <p:nvSpPr>
          <p:cNvPr id="9" name="Rettangolo 8"/>
          <p:cNvSpPr/>
          <p:nvPr/>
        </p:nvSpPr>
        <p:spPr>
          <a:xfrm>
            <a:off x="3887924" y="404664"/>
            <a:ext cx="1368152" cy="26508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DMA FIFO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638503" y="2204864"/>
            <a:ext cx="653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empty</a:t>
            </a:r>
            <a:endParaRPr lang="it-IT" sz="1400" dirty="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4638503" y="95861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Rd_en</a:t>
            </a:r>
            <a:endParaRPr lang="it-IT" sz="1400" dirty="0" smtClean="0"/>
          </a:p>
        </p:txBody>
      </p:sp>
      <p:cxnSp>
        <p:nvCxnSpPr>
          <p:cNvPr id="13" name="Connettore 2 12"/>
          <p:cNvCxnSpPr/>
          <p:nvPr/>
        </p:nvCxnSpPr>
        <p:spPr>
          <a:xfrm>
            <a:off x="5256076" y="2379948"/>
            <a:ext cx="82809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5868144" y="3140968"/>
            <a:ext cx="2520280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V="1">
            <a:off x="5868144" y="2564904"/>
            <a:ext cx="0" cy="576064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5868144" y="2564904"/>
            <a:ext cx="216024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/>
          <p:cNvSpPr/>
          <p:nvPr/>
        </p:nvSpPr>
        <p:spPr>
          <a:xfrm>
            <a:off x="6012160" y="2348880"/>
            <a:ext cx="72008" cy="6213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itardo 21"/>
          <p:cNvSpPr/>
          <p:nvPr/>
        </p:nvSpPr>
        <p:spPr>
          <a:xfrm>
            <a:off x="6084168" y="2276872"/>
            <a:ext cx="360040" cy="307777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/>
          <p:cNvCxnSpPr>
            <a:stCxn id="22" idx="3"/>
          </p:cNvCxnSpPr>
          <p:nvPr/>
        </p:nvCxnSpPr>
        <p:spPr>
          <a:xfrm flipV="1">
            <a:off x="6444208" y="2430760"/>
            <a:ext cx="1944216" cy="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8388424" y="2276872"/>
            <a:ext cx="528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valid</a:t>
            </a:r>
            <a:endParaRPr lang="it-IT" sz="1400" dirty="0" smtClean="0"/>
          </a:p>
        </p:txBody>
      </p:sp>
      <p:sp>
        <p:nvSpPr>
          <p:cNvPr id="28" name="CasellaDiTesto 27"/>
          <p:cNvSpPr txBox="1"/>
          <p:nvPr/>
        </p:nvSpPr>
        <p:spPr>
          <a:xfrm>
            <a:off x="8316416" y="304921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rfr</a:t>
            </a:r>
            <a:endParaRPr lang="it-IT" sz="1400" dirty="0" smtClean="0"/>
          </a:p>
        </p:txBody>
      </p:sp>
      <p:cxnSp>
        <p:nvCxnSpPr>
          <p:cNvPr id="32" name="Connettore 4 31"/>
          <p:cNvCxnSpPr>
            <a:endCxn id="11" idx="3"/>
          </p:cNvCxnSpPr>
          <p:nvPr/>
        </p:nvCxnSpPr>
        <p:spPr>
          <a:xfrm rot="10800000">
            <a:off x="5289644" y="1112504"/>
            <a:ext cx="1658621" cy="1298513"/>
          </a:xfrm>
          <a:prstGeom prst="bentConnector3">
            <a:avLst>
              <a:gd name="adj1" fmla="val -1068"/>
            </a:avLst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2771800" y="4077072"/>
            <a:ext cx="21602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+1 </a:t>
            </a:r>
            <a:r>
              <a:rPr lang="it-IT" dirty="0" err="1" smtClean="0"/>
              <a:t>adder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2843808" y="4581128"/>
            <a:ext cx="373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>
                <a:solidFill>
                  <a:schemeClr val="bg1"/>
                </a:solidFill>
              </a:rPr>
              <a:t>rst</a:t>
            </a:r>
            <a:endParaRPr lang="it-IT" sz="1400" dirty="0" smtClean="0">
              <a:solidFill>
                <a:schemeClr val="bg1"/>
              </a:solidFill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4486468" y="45613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en</a:t>
            </a:r>
          </a:p>
        </p:txBody>
      </p:sp>
      <p:cxnSp>
        <p:nvCxnSpPr>
          <p:cNvPr id="38" name="Connettore 4 37"/>
          <p:cNvCxnSpPr>
            <a:endCxn id="35" idx="2"/>
          </p:cNvCxnSpPr>
          <p:nvPr/>
        </p:nvCxnSpPr>
        <p:spPr>
          <a:xfrm flipV="1">
            <a:off x="2411760" y="4888905"/>
            <a:ext cx="618830" cy="412303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1547664" y="5095056"/>
            <a:ext cx="10306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FSM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</a:p>
          <a:p>
            <a:r>
              <a:rPr lang="it-IT" sz="1400" dirty="0" smtClean="0"/>
              <a:t>RESET</a:t>
            </a:r>
          </a:p>
          <a:p>
            <a:r>
              <a:rPr lang="it-IT" sz="1400" dirty="0"/>
              <a:t>o</a:t>
            </a:r>
            <a:r>
              <a:rPr lang="it-IT" sz="1400" dirty="0" smtClean="0"/>
              <a:t>r SAMPLE</a:t>
            </a:r>
          </a:p>
          <a:p>
            <a:r>
              <a:rPr lang="it-IT" sz="1400" dirty="0"/>
              <a:t>o</a:t>
            </a:r>
            <a:r>
              <a:rPr lang="it-IT" sz="1400" dirty="0" smtClean="0"/>
              <a:t>r PREPARE</a:t>
            </a:r>
          </a:p>
        </p:txBody>
      </p:sp>
      <p:cxnSp>
        <p:nvCxnSpPr>
          <p:cNvPr id="41" name="Connettore 1 40"/>
          <p:cNvCxnSpPr/>
          <p:nvPr/>
        </p:nvCxnSpPr>
        <p:spPr>
          <a:xfrm flipV="1">
            <a:off x="2267744" y="3717031"/>
            <a:ext cx="3079794" cy="1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2771800" y="414908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>
                <a:solidFill>
                  <a:schemeClr val="bg1"/>
                </a:solidFill>
              </a:rPr>
              <a:t>din</a:t>
            </a:r>
            <a:endParaRPr lang="it-IT" sz="1400" dirty="0" smtClean="0">
              <a:solidFill>
                <a:schemeClr val="bg1"/>
              </a:solidFill>
            </a:endParaRPr>
          </a:p>
        </p:txBody>
      </p:sp>
      <p:sp>
        <p:nvSpPr>
          <p:cNvPr id="43" name="CasellaDiTesto 42"/>
          <p:cNvSpPr txBox="1"/>
          <p:nvPr/>
        </p:nvSpPr>
        <p:spPr>
          <a:xfrm>
            <a:off x="4499992" y="414908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bg1"/>
                </a:solidFill>
              </a:rPr>
              <a:t>out</a:t>
            </a:r>
          </a:p>
        </p:txBody>
      </p:sp>
      <p:cxnSp>
        <p:nvCxnSpPr>
          <p:cNvPr id="45" name="Connettore 4 44"/>
          <p:cNvCxnSpPr>
            <a:stCxn id="43" idx="3"/>
          </p:cNvCxnSpPr>
          <p:nvPr/>
        </p:nvCxnSpPr>
        <p:spPr>
          <a:xfrm flipV="1">
            <a:off x="4934726" y="3717032"/>
            <a:ext cx="412812" cy="585937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4 46"/>
          <p:cNvCxnSpPr>
            <a:endCxn id="42" idx="1"/>
          </p:cNvCxnSpPr>
          <p:nvPr/>
        </p:nvCxnSpPr>
        <p:spPr>
          <a:xfrm rot="16200000" flipH="1">
            <a:off x="2226804" y="3757972"/>
            <a:ext cx="585937" cy="504056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5347538" y="4941168"/>
            <a:ext cx="249132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If</a:t>
            </a:r>
            <a:r>
              <a:rPr lang="it-IT" sz="1400" dirty="0" smtClean="0"/>
              <a:t> </a:t>
            </a:r>
            <a:r>
              <a:rPr lang="it-IT" sz="1400" dirty="0" err="1" smtClean="0"/>
              <a:t>localAdd</a:t>
            </a:r>
            <a:r>
              <a:rPr lang="it-IT" sz="1400" dirty="0" smtClean="0"/>
              <a:t> &lt; </a:t>
            </a:r>
            <a:r>
              <a:rPr lang="it-IT" sz="1400" dirty="0" err="1" smtClean="0"/>
              <a:t>highAdd</a:t>
            </a:r>
            <a:r>
              <a:rPr lang="it-IT" sz="1400" dirty="0" smtClean="0"/>
              <a:t> </a:t>
            </a:r>
          </a:p>
          <a:p>
            <a:r>
              <a:rPr lang="it-IT" sz="1400" dirty="0" smtClean="0"/>
              <a:t>AND</a:t>
            </a:r>
          </a:p>
          <a:p>
            <a:r>
              <a:rPr lang="it-IT" sz="1400" dirty="0" smtClean="0"/>
              <a:t>(</a:t>
            </a:r>
            <a:r>
              <a:rPr lang="it-IT" sz="1400" dirty="0" err="1" smtClean="0"/>
              <a:t>mod</a:t>
            </a:r>
            <a:r>
              <a:rPr lang="it-IT" sz="1400" dirty="0" smtClean="0"/>
              <a:t> = 0 OR </a:t>
            </a:r>
            <a:r>
              <a:rPr lang="it-IT" sz="1400" dirty="0" err="1" smtClean="0"/>
              <a:t>rfr</a:t>
            </a:r>
            <a:r>
              <a:rPr lang="it-IT" sz="1400" dirty="0" smtClean="0"/>
              <a:t> = 1) </a:t>
            </a:r>
            <a:r>
              <a:rPr lang="it-IT" sz="1400" b="1" dirty="0" smtClean="0">
                <a:solidFill>
                  <a:srgbClr val="FF0000"/>
                </a:solidFill>
              </a:rPr>
              <a:t>AND </a:t>
            </a:r>
            <a:r>
              <a:rPr lang="it-IT" sz="1400" b="1" dirty="0" err="1" smtClean="0">
                <a:solidFill>
                  <a:srgbClr val="FF0000"/>
                </a:solidFill>
              </a:rPr>
              <a:t>toggle</a:t>
            </a:r>
            <a:endParaRPr lang="it-IT" sz="1400" b="1" dirty="0" smtClean="0">
              <a:solidFill>
                <a:srgbClr val="FF0000"/>
              </a:solidFill>
            </a:endParaRPr>
          </a:p>
          <a:p>
            <a:r>
              <a:rPr lang="it-IT" sz="1400" dirty="0" smtClean="0"/>
              <a:t>THEN -&gt; 1</a:t>
            </a:r>
          </a:p>
          <a:p>
            <a:r>
              <a:rPr lang="it-IT" sz="1400" dirty="0" smtClean="0"/>
              <a:t>ELSE -&gt; 0</a:t>
            </a:r>
          </a:p>
        </p:txBody>
      </p:sp>
      <p:cxnSp>
        <p:nvCxnSpPr>
          <p:cNvPr id="51" name="Connettore 4 50"/>
          <p:cNvCxnSpPr>
            <a:endCxn id="49" idx="0"/>
          </p:cNvCxnSpPr>
          <p:nvPr/>
        </p:nvCxnSpPr>
        <p:spPr>
          <a:xfrm>
            <a:off x="5347538" y="4302968"/>
            <a:ext cx="1245662" cy="638200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49" idx="1"/>
            <a:endCxn id="36" idx="2"/>
          </p:cNvCxnSpPr>
          <p:nvPr/>
        </p:nvCxnSpPr>
        <p:spPr>
          <a:xfrm rot="10800000">
            <a:off x="4670974" y="4869160"/>
            <a:ext cx="676564" cy="656784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467544" y="1916832"/>
            <a:ext cx="1595453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1547664" y="1916832"/>
            <a:ext cx="15175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globFifoEmpty</a:t>
            </a:r>
            <a:endParaRPr lang="it-IT" sz="1400" dirty="0" smtClean="0"/>
          </a:p>
          <a:p>
            <a:r>
              <a:rPr lang="it-IT" sz="1400" dirty="0" smtClean="0"/>
              <a:t>(= AND of </a:t>
            </a:r>
            <a:r>
              <a:rPr lang="it-IT" sz="1400" dirty="0" err="1" smtClean="0"/>
              <a:t>empties</a:t>
            </a:r>
            <a:endParaRPr lang="it-IT" sz="1400" dirty="0" smtClean="0"/>
          </a:p>
          <a:p>
            <a:r>
              <a:rPr lang="it-IT" sz="1400" dirty="0" smtClean="0"/>
              <a:t>Of </a:t>
            </a:r>
            <a:r>
              <a:rPr lang="it-IT" sz="1400" dirty="0" err="1" smtClean="0"/>
              <a:t>three</a:t>
            </a:r>
            <a:r>
              <a:rPr lang="it-IT" sz="1400" dirty="0" smtClean="0"/>
              <a:t> </a:t>
            </a:r>
            <a:r>
              <a:rPr lang="it-IT" sz="1400" dirty="0" err="1" smtClean="0"/>
              <a:t>fifos</a:t>
            </a:r>
            <a:r>
              <a:rPr lang="it-IT" sz="1400" dirty="0" smtClean="0"/>
              <a:t> in </a:t>
            </a:r>
          </a:p>
          <a:p>
            <a:r>
              <a:rPr lang="it-IT" sz="1400" dirty="0" err="1" smtClean="0"/>
              <a:t>ssram_interface</a:t>
            </a:r>
            <a:r>
              <a:rPr lang="it-IT" sz="1400" dirty="0" smtClean="0"/>
              <a:t>)</a:t>
            </a:r>
          </a:p>
        </p:txBody>
      </p:sp>
      <p:sp>
        <p:nvSpPr>
          <p:cNvPr id="16" name="Ovale 15"/>
          <p:cNvSpPr/>
          <p:nvPr/>
        </p:nvSpPr>
        <p:spPr>
          <a:xfrm>
            <a:off x="251520" y="1340768"/>
            <a:ext cx="3096344" cy="1718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1026" name="Picture 2" descr="File:Flipflo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5662"/>
            <a:ext cx="114300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sellaDiTesto 39"/>
          <p:cNvSpPr txBox="1"/>
          <p:nvPr/>
        </p:nvSpPr>
        <p:spPr>
          <a:xfrm>
            <a:off x="1271626" y="6508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1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2555776" y="456927"/>
            <a:ext cx="64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err="1" smtClean="0">
                <a:solidFill>
                  <a:srgbClr val="FF0000"/>
                </a:solidFill>
              </a:rPr>
              <a:t>toggle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 flipV="1">
            <a:off x="1032718" y="165663"/>
            <a:ext cx="2315145" cy="946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3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ttangolo 89"/>
          <p:cNvSpPr/>
          <p:nvPr/>
        </p:nvSpPr>
        <p:spPr>
          <a:xfrm>
            <a:off x="5868144" y="116632"/>
            <a:ext cx="3072289" cy="6624736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9479" y="192757"/>
            <a:ext cx="4216617" cy="490066"/>
          </a:xfrm>
        </p:spPr>
        <p:txBody>
          <a:bodyPr>
            <a:noAutofit/>
          </a:bodyPr>
          <a:lstStyle/>
          <a:p>
            <a:r>
              <a:rPr lang="it-IT" sz="2800" dirty="0" err="1" smtClean="0"/>
              <a:t>Ssram_interface</a:t>
            </a:r>
            <a:r>
              <a:rPr lang="it-IT" sz="2800" dirty="0" smtClean="0"/>
              <a:t> layout</a:t>
            </a:r>
            <a:endParaRPr lang="it-IT" sz="28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18</a:t>
            </a:fld>
            <a:endParaRPr lang="it-IT"/>
          </a:p>
        </p:txBody>
      </p:sp>
      <p:cxnSp>
        <p:nvCxnSpPr>
          <p:cNvPr id="4" name="Connettore 1 3"/>
          <p:cNvCxnSpPr/>
          <p:nvPr/>
        </p:nvCxnSpPr>
        <p:spPr>
          <a:xfrm>
            <a:off x="8244408" y="252035"/>
            <a:ext cx="0" cy="6336704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8316416" y="375046"/>
            <a:ext cx="624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HISTO</a:t>
            </a:r>
          </a:p>
        </p:txBody>
      </p:sp>
      <p:cxnSp>
        <p:nvCxnSpPr>
          <p:cNvPr id="6" name="Connettore 2 5"/>
          <p:cNvCxnSpPr/>
          <p:nvPr/>
        </p:nvCxnSpPr>
        <p:spPr>
          <a:xfrm>
            <a:off x="7604360" y="1311712"/>
            <a:ext cx="103230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7692467" y="1052736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R_ack</a:t>
            </a:r>
            <a:endParaRPr lang="it-IT" sz="1400" dirty="0" smtClean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7740352" y="4168636"/>
            <a:ext cx="902110" cy="5533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7812360" y="5550535"/>
            <a:ext cx="936104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8315332" y="528146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WE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8233834" y="386104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  <a:r>
              <a:rPr lang="it-IT" sz="1400" dirty="0" smtClean="0"/>
              <a:t>E</a:t>
            </a:r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7812360" y="6293209"/>
            <a:ext cx="792088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>
            <a:off x="7789465" y="4764782"/>
            <a:ext cx="63697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7873041" y="6227439"/>
            <a:ext cx="75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WrAddr</a:t>
            </a:r>
            <a:endParaRPr lang="it-IT" sz="1400" dirty="0" smtClean="0"/>
          </a:p>
        </p:txBody>
      </p:sp>
      <p:sp>
        <p:nvSpPr>
          <p:cNvPr id="15" name="CasellaDiTesto 14"/>
          <p:cNvSpPr txBox="1"/>
          <p:nvPr/>
        </p:nvSpPr>
        <p:spPr>
          <a:xfrm>
            <a:off x="7655531" y="4437112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RdAddr</a:t>
            </a:r>
            <a:endParaRPr lang="it-IT" sz="1400" dirty="0" smtClean="0"/>
          </a:p>
        </p:txBody>
      </p:sp>
      <p:sp>
        <p:nvSpPr>
          <p:cNvPr id="16" name="CasellaDiTesto 15"/>
          <p:cNvSpPr txBox="1"/>
          <p:nvPr/>
        </p:nvSpPr>
        <p:spPr>
          <a:xfrm>
            <a:off x="7524328" y="1720915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AckAddr</a:t>
            </a:r>
            <a:endParaRPr lang="it-IT" sz="1400" dirty="0" smtClean="0"/>
          </a:p>
        </p:txBody>
      </p:sp>
      <p:cxnSp>
        <p:nvCxnSpPr>
          <p:cNvPr id="19" name="Connettore 2 18"/>
          <p:cNvCxnSpPr/>
          <p:nvPr/>
        </p:nvCxnSpPr>
        <p:spPr>
          <a:xfrm>
            <a:off x="7628550" y="1965013"/>
            <a:ext cx="782353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H="1">
            <a:off x="7786657" y="4932786"/>
            <a:ext cx="601767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 flipV="1">
            <a:off x="7812360" y="6155430"/>
            <a:ext cx="767852" cy="9874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7834429" y="5857526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WrData</a:t>
            </a:r>
            <a:endParaRPr lang="it-IT" sz="1400" dirty="0" smtClean="0"/>
          </a:p>
        </p:txBody>
      </p:sp>
      <p:cxnSp>
        <p:nvCxnSpPr>
          <p:cNvPr id="24" name="Connettore 2 23"/>
          <p:cNvCxnSpPr/>
          <p:nvPr/>
        </p:nvCxnSpPr>
        <p:spPr>
          <a:xfrm>
            <a:off x="7628550" y="2141742"/>
            <a:ext cx="543197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8113688" y="1987853"/>
            <a:ext cx="717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RdData</a:t>
            </a:r>
            <a:endParaRPr lang="it-IT" sz="1400" dirty="0" smtClean="0"/>
          </a:p>
        </p:txBody>
      </p:sp>
      <p:sp>
        <p:nvSpPr>
          <p:cNvPr id="26" name="CasellaDiTesto 25"/>
          <p:cNvSpPr txBox="1"/>
          <p:nvPr/>
        </p:nvSpPr>
        <p:spPr>
          <a:xfrm>
            <a:off x="7840186" y="4921423"/>
            <a:ext cx="399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tot</a:t>
            </a:r>
          </a:p>
        </p:txBody>
      </p:sp>
      <p:cxnSp>
        <p:nvCxnSpPr>
          <p:cNvPr id="27" name="Connettore 2 26"/>
          <p:cNvCxnSpPr/>
          <p:nvPr/>
        </p:nvCxnSpPr>
        <p:spPr>
          <a:xfrm>
            <a:off x="7605145" y="2294268"/>
            <a:ext cx="645817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7479621" y="2294268"/>
            <a:ext cx="745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Tot_ack</a:t>
            </a:r>
            <a:endParaRPr lang="it-IT" sz="1400" dirty="0" smtClean="0"/>
          </a:p>
        </p:txBody>
      </p:sp>
      <p:cxnSp>
        <p:nvCxnSpPr>
          <p:cNvPr id="45" name="Connettore 2 44"/>
          <p:cNvCxnSpPr/>
          <p:nvPr/>
        </p:nvCxnSpPr>
        <p:spPr>
          <a:xfrm>
            <a:off x="7812360" y="3149243"/>
            <a:ext cx="645817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7484534" y="3189149"/>
            <a:ext cx="15175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globFifoEmpty</a:t>
            </a:r>
            <a:r>
              <a:rPr lang="it-IT" sz="1400" dirty="0"/>
              <a:t> </a:t>
            </a:r>
            <a:endParaRPr lang="it-IT" sz="1400" dirty="0" smtClean="0"/>
          </a:p>
          <a:p>
            <a:r>
              <a:rPr lang="it-IT" sz="1400" dirty="0" smtClean="0"/>
              <a:t>(= </a:t>
            </a:r>
            <a:r>
              <a:rPr lang="it-IT" sz="1400" dirty="0"/>
              <a:t>AND of </a:t>
            </a:r>
            <a:r>
              <a:rPr lang="it-IT" sz="1400" dirty="0" err="1"/>
              <a:t>empties</a:t>
            </a:r>
            <a:endParaRPr lang="it-IT" sz="1400" dirty="0"/>
          </a:p>
          <a:p>
            <a:r>
              <a:rPr lang="it-IT" sz="1400" dirty="0"/>
              <a:t>Of </a:t>
            </a:r>
            <a:r>
              <a:rPr lang="it-IT" sz="1400" dirty="0" err="1"/>
              <a:t>three</a:t>
            </a:r>
            <a:r>
              <a:rPr lang="it-IT" sz="1400" dirty="0"/>
              <a:t> </a:t>
            </a:r>
            <a:r>
              <a:rPr lang="it-IT" sz="1400" dirty="0" err="1"/>
              <a:t>fifos</a:t>
            </a:r>
            <a:endParaRPr lang="it-IT" sz="1400" dirty="0" smtClean="0"/>
          </a:p>
        </p:txBody>
      </p:sp>
      <p:sp>
        <p:nvSpPr>
          <p:cNvPr id="48" name="Rettangolo 47"/>
          <p:cNvSpPr/>
          <p:nvPr/>
        </p:nvSpPr>
        <p:spPr>
          <a:xfrm>
            <a:off x="5110289" y="4041874"/>
            <a:ext cx="2520280" cy="9490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ReadRequest</a:t>
            </a:r>
            <a:r>
              <a:rPr lang="it-IT" dirty="0" smtClean="0"/>
              <a:t> FIFO</a:t>
            </a:r>
            <a:endParaRPr lang="it-IT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7236296" y="4005064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we</a:t>
            </a:r>
            <a:endParaRPr lang="it-IT" sz="1400" dirty="0" smtClean="0"/>
          </a:p>
        </p:txBody>
      </p:sp>
      <p:sp>
        <p:nvSpPr>
          <p:cNvPr id="52" name="CasellaDiTesto 51"/>
          <p:cNvSpPr txBox="1"/>
          <p:nvPr/>
        </p:nvSpPr>
        <p:spPr>
          <a:xfrm>
            <a:off x="7195264" y="463339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din</a:t>
            </a:r>
            <a:endParaRPr lang="it-IT" sz="1400" dirty="0" smtClean="0"/>
          </a:p>
        </p:txBody>
      </p:sp>
      <p:sp>
        <p:nvSpPr>
          <p:cNvPr id="53" name="Rettangolo 52"/>
          <p:cNvSpPr/>
          <p:nvPr/>
        </p:nvSpPr>
        <p:spPr>
          <a:xfrm>
            <a:off x="5148064" y="5432256"/>
            <a:ext cx="2520280" cy="9490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WriteRequest</a:t>
            </a:r>
            <a:r>
              <a:rPr lang="it-IT" dirty="0" smtClean="0"/>
              <a:t> FIFO</a:t>
            </a:r>
            <a:endParaRPr lang="it-IT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74071" y="5395446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we</a:t>
            </a:r>
            <a:endParaRPr lang="it-IT" sz="1400" dirty="0" smtClean="0"/>
          </a:p>
        </p:txBody>
      </p:sp>
      <p:sp>
        <p:nvSpPr>
          <p:cNvPr id="55" name="CasellaDiTesto 54"/>
          <p:cNvSpPr txBox="1"/>
          <p:nvPr/>
        </p:nvSpPr>
        <p:spPr>
          <a:xfrm>
            <a:off x="7233039" y="6023773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din</a:t>
            </a:r>
            <a:endParaRPr lang="it-IT" sz="1400" dirty="0" smtClean="0"/>
          </a:p>
        </p:txBody>
      </p:sp>
      <p:sp>
        <p:nvSpPr>
          <p:cNvPr id="56" name="Rettangolo 55"/>
          <p:cNvSpPr/>
          <p:nvPr/>
        </p:nvSpPr>
        <p:spPr>
          <a:xfrm>
            <a:off x="5036262" y="1052736"/>
            <a:ext cx="2520280" cy="12415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ReadAckFIFO</a:t>
            </a:r>
            <a:endParaRPr lang="it-IT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7052486" y="1172925"/>
            <a:ext cx="528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valid</a:t>
            </a:r>
            <a:endParaRPr lang="it-IT" sz="1400" dirty="0" smtClean="0"/>
          </a:p>
        </p:txBody>
      </p:sp>
      <p:sp>
        <p:nvSpPr>
          <p:cNvPr id="59" name="CasellaDiTesto 58"/>
          <p:cNvSpPr txBox="1"/>
          <p:nvPr/>
        </p:nvSpPr>
        <p:spPr>
          <a:xfrm>
            <a:off x="5148064" y="5373216"/>
            <a:ext cx="653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e</a:t>
            </a:r>
            <a:r>
              <a:rPr lang="it-IT" sz="1400" dirty="0" err="1" smtClean="0"/>
              <a:t>mpty</a:t>
            </a:r>
            <a:endParaRPr lang="it-IT" sz="1400" dirty="0" smtClean="0"/>
          </a:p>
          <a:p>
            <a:r>
              <a:rPr lang="it-IT" sz="1400" dirty="0" smtClean="0"/>
              <a:t>re</a:t>
            </a:r>
          </a:p>
        </p:txBody>
      </p:sp>
      <p:sp>
        <p:nvSpPr>
          <p:cNvPr id="60" name="CasellaDiTesto 59"/>
          <p:cNvSpPr txBox="1"/>
          <p:nvPr/>
        </p:nvSpPr>
        <p:spPr>
          <a:xfrm>
            <a:off x="5076056" y="4509120"/>
            <a:ext cx="653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e</a:t>
            </a:r>
            <a:r>
              <a:rPr lang="it-IT" sz="1400" dirty="0" err="1" smtClean="0"/>
              <a:t>mpty</a:t>
            </a:r>
            <a:endParaRPr lang="it-IT" sz="1400" dirty="0" smtClean="0"/>
          </a:p>
          <a:p>
            <a:r>
              <a:rPr lang="it-IT" sz="1400" dirty="0" smtClean="0"/>
              <a:t>re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3635896" y="4591000"/>
            <a:ext cx="1080120" cy="1142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scheduler</a:t>
            </a:r>
            <a:endParaRPr lang="it-IT" sz="1600" dirty="0">
              <a:solidFill>
                <a:schemeClr val="tx1"/>
              </a:solidFill>
            </a:endParaRPr>
          </a:p>
        </p:txBody>
      </p:sp>
      <p:cxnSp>
        <p:nvCxnSpPr>
          <p:cNvPr id="64" name="Connettore 2 63"/>
          <p:cNvCxnSpPr/>
          <p:nvPr/>
        </p:nvCxnSpPr>
        <p:spPr>
          <a:xfrm flipH="1">
            <a:off x="4716016" y="4656882"/>
            <a:ext cx="360040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/>
          <p:nvPr/>
        </p:nvCxnSpPr>
        <p:spPr>
          <a:xfrm flipH="1">
            <a:off x="4716016" y="5517232"/>
            <a:ext cx="360040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4788024" y="5733256"/>
            <a:ext cx="360040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4716016" y="4869160"/>
            <a:ext cx="360040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/>
          <p:cNvSpPr txBox="1"/>
          <p:nvPr/>
        </p:nvSpPr>
        <p:spPr>
          <a:xfrm>
            <a:off x="7052486" y="1893005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dout</a:t>
            </a:r>
            <a:endParaRPr lang="it-IT" sz="1400" dirty="0" smtClean="0"/>
          </a:p>
        </p:txBody>
      </p:sp>
      <p:sp>
        <p:nvSpPr>
          <p:cNvPr id="79" name="Rettangolo 78"/>
          <p:cNvSpPr/>
          <p:nvPr/>
        </p:nvSpPr>
        <p:spPr>
          <a:xfrm>
            <a:off x="6228184" y="2529249"/>
            <a:ext cx="1080120" cy="323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scheduler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80" name="CasellaDiTesto 79"/>
          <p:cNvSpPr txBox="1"/>
          <p:nvPr/>
        </p:nvSpPr>
        <p:spPr>
          <a:xfrm>
            <a:off x="6240574" y="2037021"/>
            <a:ext cx="923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e</a:t>
            </a:r>
            <a:r>
              <a:rPr lang="it-IT" sz="1400" dirty="0" err="1" smtClean="0"/>
              <a:t>mpty</a:t>
            </a:r>
            <a:r>
              <a:rPr lang="it-IT" sz="1400" dirty="0" smtClean="0"/>
              <a:t>   re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6516216" y="2344798"/>
            <a:ext cx="0" cy="18445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 flipV="1">
            <a:off x="7020272" y="2294268"/>
            <a:ext cx="0" cy="23498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>
            <a:off x="1332263" y="332656"/>
            <a:ext cx="0" cy="6336704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/>
          <p:cNvSpPr txBox="1"/>
          <p:nvPr/>
        </p:nvSpPr>
        <p:spPr>
          <a:xfrm>
            <a:off x="6197059" y="221157"/>
            <a:ext cx="1685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EFB CLOCK DOMAIN</a:t>
            </a:r>
          </a:p>
        </p:txBody>
      </p:sp>
      <p:sp>
        <p:nvSpPr>
          <p:cNvPr id="92" name="CasellaDiTesto 91"/>
          <p:cNvSpPr txBox="1"/>
          <p:nvPr/>
        </p:nvSpPr>
        <p:spPr>
          <a:xfrm>
            <a:off x="2339752" y="744959"/>
            <a:ext cx="186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SRAM CLOCK DOMAIN</a:t>
            </a:r>
          </a:p>
        </p:txBody>
      </p:sp>
      <p:sp>
        <p:nvSpPr>
          <p:cNvPr id="93" name="CasellaDiTesto 92"/>
          <p:cNvSpPr txBox="1"/>
          <p:nvPr/>
        </p:nvSpPr>
        <p:spPr>
          <a:xfrm>
            <a:off x="5020598" y="1124744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din</a:t>
            </a:r>
            <a:endParaRPr lang="it-IT" sz="1400" dirty="0" smtClean="0"/>
          </a:p>
        </p:txBody>
      </p:sp>
      <p:sp>
        <p:nvSpPr>
          <p:cNvPr id="94" name="CasellaDiTesto 93"/>
          <p:cNvSpPr txBox="1"/>
          <p:nvPr/>
        </p:nvSpPr>
        <p:spPr>
          <a:xfrm>
            <a:off x="5436096" y="4005064"/>
            <a:ext cx="528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valid</a:t>
            </a:r>
            <a:endParaRPr lang="it-IT" sz="1400" dirty="0" smtClean="0"/>
          </a:p>
        </p:txBody>
      </p:sp>
      <p:sp>
        <p:nvSpPr>
          <p:cNvPr id="95" name="CasellaDiTesto 94"/>
          <p:cNvSpPr txBox="1"/>
          <p:nvPr/>
        </p:nvSpPr>
        <p:spPr>
          <a:xfrm>
            <a:off x="5339858" y="6145559"/>
            <a:ext cx="528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valid</a:t>
            </a:r>
            <a:endParaRPr lang="it-IT" sz="1400" dirty="0" smtClean="0"/>
          </a:p>
        </p:txBody>
      </p:sp>
      <p:sp>
        <p:nvSpPr>
          <p:cNvPr id="96" name="CasellaDiTesto 95"/>
          <p:cNvSpPr txBox="1"/>
          <p:nvPr/>
        </p:nvSpPr>
        <p:spPr>
          <a:xfrm>
            <a:off x="5076056" y="418861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dout</a:t>
            </a:r>
            <a:endParaRPr lang="it-IT" sz="1400" dirty="0" smtClean="0"/>
          </a:p>
        </p:txBody>
      </p:sp>
      <p:sp>
        <p:nvSpPr>
          <p:cNvPr id="97" name="CasellaDiTesto 96"/>
          <p:cNvSpPr txBox="1"/>
          <p:nvPr/>
        </p:nvSpPr>
        <p:spPr>
          <a:xfrm>
            <a:off x="5122808" y="594928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dout</a:t>
            </a:r>
            <a:endParaRPr lang="it-IT" sz="1400" dirty="0" smtClean="0"/>
          </a:p>
        </p:txBody>
      </p:sp>
      <p:sp>
        <p:nvSpPr>
          <p:cNvPr id="98" name="CasellaDiTesto 97"/>
          <p:cNvSpPr txBox="1"/>
          <p:nvPr/>
        </p:nvSpPr>
        <p:spPr>
          <a:xfrm>
            <a:off x="5076056" y="1916832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we</a:t>
            </a:r>
            <a:endParaRPr lang="it-IT" sz="1400" dirty="0" smtClean="0"/>
          </a:p>
        </p:txBody>
      </p:sp>
      <p:sp>
        <p:nvSpPr>
          <p:cNvPr id="99" name="CasellaDiTesto 98"/>
          <p:cNvSpPr txBox="1"/>
          <p:nvPr/>
        </p:nvSpPr>
        <p:spPr>
          <a:xfrm>
            <a:off x="179512" y="404664"/>
            <a:ext cx="1152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SRAM</a:t>
            </a:r>
          </a:p>
          <a:p>
            <a:r>
              <a:rPr lang="it-IT" sz="1400" dirty="0" smtClean="0"/>
              <a:t>CONTROLLER</a:t>
            </a:r>
          </a:p>
        </p:txBody>
      </p:sp>
      <p:sp>
        <p:nvSpPr>
          <p:cNvPr id="103" name="CasellaDiTesto 102"/>
          <p:cNvSpPr txBox="1"/>
          <p:nvPr/>
        </p:nvSpPr>
        <p:spPr>
          <a:xfrm>
            <a:off x="3567811" y="4072422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RdAddr</a:t>
            </a:r>
            <a:endParaRPr lang="it-IT" sz="1400" dirty="0" smtClean="0"/>
          </a:p>
        </p:txBody>
      </p:sp>
      <p:sp>
        <p:nvSpPr>
          <p:cNvPr id="111" name="CasellaDiTesto 110"/>
          <p:cNvSpPr txBox="1"/>
          <p:nvPr/>
        </p:nvSpPr>
        <p:spPr>
          <a:xfrm>
            <a:off x="4729473" y="3851175"/>
            <a:ext cx="399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tot</a:t>
            </a:r>
          </a:p>
        </p:txBody>
      </p:sp>
      <p:sp>
        <p:nvSpPr>
          <p:cNvPr id="112" name="Trapezio 111"/>
          <p:cNvSpPr/>
          <p:nvPr/>
        </p:nvSpPr>
        <p:spPr>
          <a:xfrm rot="16200000">
            <a:off x="2130537" y="4947977"/>
            <a:ext cx="562444" cy="288033"/>
          </a:xfrm>
          <a:prstGeom prst="trapezoid">
            <a:avLst>
              <a:gd name="adj" fmla="val 517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0</a:t>
            </a:r>
            <a:endParaRPr lang="it-IT" sz="1400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1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14" name="Connettore 4 113"/>
          <p:cNvCxnSpPr>
            <a:stCxn id="96" idx="1"/>
          </p:cNvCxnSpPr>
          <p:nvPr/>
        </p:nvCxnSpPr>
        <p:spPr>
          <a:xfrm rot="10800000" flipV="1">
            <a:off x="2555778" y="4342498"/>
            <a:ext cx="2520278" cy="590287"/>
          </a:xfrm>
          <a:prstGeom prst="bentConnector3">
            <a:avLst>
              <a:gd name="adj1" fmla="val 78262"/>
            </a:avLst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4 116"/>
          <p:cNvCxnSpPr/>
          <p:nvPr/>
        </p:nvCxnSpPr>
        <p:spPr>
          <a:xfrm rot="10800000">
            <a:off x="2555776" y="5229200"/>
            <a:ext cx="2567032" cy="720080"/>
          </a:xfrm>
          <a:prstGeom prst="bentConnector3">
            <a:avLst>
              <a:gd name="adj1" fmla="val 76622"/>
            </a:avLst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sellaDiTesto 118"/>
          <p:cNvSpPr txBox="1"/>
          <p:nvPr/>
        </p:nvSpPr>
        <p:spPr>
          <a:xfrm>
            <a:off x="2514799" y="5425479"/>
            <a:ext cx="75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WrAddr</a:t>
            </a:r>
            <a:endParaRPr lang="it-IT" sz="1400" dirty="0" smtClean="0"/>
          </a:p>
        </p:txBody>
      </p:sp>
      <p:cxnSp>
        <p:nvCxnSpPr>
          <p:cNvPr id="121" name="Connettore 4 120"/>
          <p:cNvCxnSpPr>
            <a:stCxn id="95" idx="2"/>
            <a:endCxn id="112" idx="1"/>
          </p:cNvCxnSpPr>
          <p:nvPr/>
        </p:nvCxnSpPr>
        <p:spPr>
          <a:xfrm rot="5400000" flipH="1">
            <a:off x="3430568" y="4279904"/>
            <a:ext cx="1154625" cy="3192241"/>
          </a:xfrm>
          <a:prstGeom prst="bentConnector3">
            <a:avLst>
              <a:gd name="adj1" fmla="val -14797"/>
            </a:avLst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2 123"/>
          <p:cNvCxnSpPr>
            <a:stCxn id="112" idx="0"/>
          </p:cNvCxnSpPr>
          <p:nvPr/>
        </p:nvCxnSpPr>
        <p:spPr>
          <a:xfrm flipH="1" flipV="1">
            <a:off x="611560" y="5091993"/>
            <a:ext cx="1656183" cy="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/>
          <p:cNvSpPr txBox="1"/>
          <p:nvPr/>
        </p:nvSpPr>
        <p:spPr>
          <a:xfrm>
            <a:off x="827584" y="4797152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Addr</a:t>
            </a:r>
            <a:endParaRPr lang="it-IT" sz="1400" dirty="0" smtClean="0"/>
          </a:p>
        </p:txBody>
      </p:sp>
      <p:sp>
        <p:nvSpPr>
          <p:cNvPr id="126" name="Triangolo isoscele 125"/>
          <p:cNvSpPr/>
          <p:nvPr/>
        </p:nvSpPr>
        <p:spPr>
          <a:xfrm rot="16200000">
            <a:off x="1671727" y="5703223"/>
            <a:ext cx="432048" cy="32793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Ovale 126"/>
          <p:cNvSpPr/>
          <p:nvPr/>
        </p:nvSpPr>
        <p:spPr>
          <a:xfrm>
            <a:off x="1547664" y="5780423"/>
            <a:ext cx="176118" cy="1735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9" name="Connettore 2 128"/>
          <p:cNvCxnSpPr>
            <a:endCxn id="126" idx="3"/>
          </p:cNvCxnSpPr>
          <p:nvPr/>
        </p:nvCxnSpPr>
        <p:spPr>
          <a:xfrm flipH="1" flipV="1">
            <a:off x="2051720" y="5867192"/>
            <a:ext cx="360039" cy="1008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131"/>
          <p:cNvCxnSpPr>
            <a:stCxn id="127" idx="2"/>
          </p:cNvCxnSpPr>
          <p:nvPr/>
        </p:nvCxnSpPr>
        <p:spPr>
          <a:xfrm flipH="1" flipV="1">
            <a:off x="611560" y="5857526"/>
            <a:ext cx="936104" cy="9665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sellaDiTesto 132"/>
          <p:cNvSpPr txBox="1"/>
          <p:nvPr/>
        </p:nvSpPr>
        <p:spPr>
          <a:xfrm>
            <a:off x="755887" y="558924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WE_n</a:t>
            </a:r>
            <a:endParaRPr lang="it-IT" sz="1400" dirty="0" smtClean="0"/>
          </a:p>
        </p:txBody>
      </p:sp>
      <p:cxnSp>
        <p:nvCxnSpPr>
          <p:cNvPr id="135" name="Connettore 2 134"/>
          <p:cNvCxnSpPr/>
          <p:nvPr/>
        </p:nvCxnSpPr>
        <p:spPr>
          <a:xfrm flipH="1">
            <a:off x="611560" y="6103168"/>
            <a:ext cx="4498730" cy="8188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539552" y="6309320"/>
            <a:ext cx="799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DataOut</a:t>
            </a:r>
            <a:endParaRPr lang="it-IT" sz="1400" dirty="0" smtClean="0"/>
          </a:p>
        </p:txBody>
      </p:sp>
      <p:grpSp>
        <p:nvGrpSpPr>
          <p:cNvPr id="137" name="Gruppo 136"/>
          <p:cNvGrpSpPr/>
          <p:nvPr/>
        </p:nvGrpSpPr>
        <p:grpSpPr>
          <a:xfrm flipH="1">
            <a:off x="3567811" y="3573016"/>
            <a:ext cx="284109" cy="288032"/>
            <a:chOff x="899592" y="1700808"/>
            <a:chExt cx="432048" cy="432048"/>
          </a:xfrm>
        </p:grpSpPr>
        <p:sp>
          <p:nvSpPr>
            <p:cNvPr id="138" name="Rettangolo 137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9" name="Triangolo isoscele 138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40" name="Gruppo 139"/>
          <p:cNvGrpSpPr/>
          <p:nvPr/>
        </p:nvGrpSpPr>
        <p:grpSpPr>
          <a:xfrm flipH="1">
            <a:off x="3927851" y="3573016"/>
            <a:ext cx="284109" cy="288032"/>
            <a:chOff x="899592" y="1700808"/>
            <a:chExt cx="432048" cy="432048"/>
          </a:xfrm>
        </p:grpSpPr>
        <p:sp>
          <p:nvSpPr>
            <p:cNvPr id="141" name="Rettangolo 140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2" name="Triangolo isoscele 141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43" name="Gruppo 142"/>
          <p:cNvGrpSpPr/>
          <p:nvPr/>
        </p:nvGrpSpPr>
        <p:grpSpPr>
          <a:xfrm flipH="1">
            <a:off x="2847731" y="3573016"/>
            <a:ext cx="284109" cy="288032"/>
            <a:chOff x="899592" y="1700808"/>
            <a:chExt cx="432048" cy="432048"/>
          </a:xfrm>
        </p:grpSpPr>
        <p:sp>
          <p:nvSpPr>
            <p:cNvPr id="144" name="Rettangolo 143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5" name="Triangolo isoscele 144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46" name="Gruppo 145"/>
          <p:cNvGrpSpPr/>
          <p:nvPr/>
        </p:nvGrpSpPr>
        <p:grpSpPr>
          <a:xfrm flipH="1">
            <a:off x="3207771" y="3573016"/>
            <a:ext cx="284109" cy="288032"/>
            <a:chOff x="899592" y="1700808"/>
            <a:chExt cx="432048" cy="432048"/>
          </a:xfrm>
        </p:grpSpPr>
        <p:sp>
          <p:nvSpPr>
            <p:cNvPr id="147" name="Rettangolo 146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8" name="Triangolo isoscele 147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49" name="Gruppo 148"/>
          <p:cNvGrpSpPr/>
          <p:nvPr/>
        </p:nvGrpSpPr>
        <p:grpSpPr>
          <a:xfrm flipH="1">
            <a:off x="2131574" y="3573016"/>
            <a:ext cx="284109" cy="288032"/>
            <a:chOff x="899592" y="1700808"/>
            <a:chExt cx="432048" cy="432048"/>
          </a:xfrm>
        </p:grpSpPr>
        <p:sp>
          <p:nvSpPr>
            <p:cNvPr id="150" name="Rettangolo 149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1" name="Triangolo isoscele 150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2" name="Gruppo 151"/>
          <p:cNvGrpSpPr/>
          <p:nvPr/>
        </p:nvGrpSpPr>
        <p:grpSpPr>
          <a:xfrm flipH="1">
            <a:off x="2491614" y="3573016"/>
            <a:ext cx="284109" cy="288032"/>
            <a:chOff x="899592" y="1700808"/>
            <a:chExt cx="432048" cy="432048"/>
          </a:xfrm>
        </p:grpSpPr>
        <p:sp>
          <p:nvSpPr>
            <p:cNvPr id="153" name="Rettangolo 152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4" name="Triangolo isoscele 153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59" name="Connettore 4 158"/>
          <p:cNvCxnSpPr>
            <a:endCxn id="141" idx="1"/>
          </p:cNvCxnSpPr>
          <p:nvPr/>
        </p:nvCxnSpPr>
        <p:spPr>
          <a:xfrm rot="10800000">
            <a:off x="4211961" y="3717032"/>
            <a:ext cx="898329" cy="441920"/>
          </a:xfrm>
          <a:prstGeom prst="bentConnector3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4 160"/>
          <p:cNvCxnSpPr>
            <a:endCxn id="142" idx="4"/>
          </p:cNvCxnSpPr>
          <p:nvPr/>
        </p:nvCxnSpPr>
        <p:spPr>
          <a:xfrm rot="16200000" flipV="1">
            <a:off x="4128782" y="3899278"/>
            <a:ext cx="526399" cy="360042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/>
          <p:cNvSpPr txBox="1"/>
          <p:nvPr/>
        </p:nvSpPr>
        <p:spPr>
          <a:xfrm>
            <a:off x="539552" y="1249015"/>
            <a:ext cx="664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DataIn</a:t>
            </a:r>
            <a:endParaRPr lang="it-IT" sz="1400" dirty="0" smtClean="0"/>
          </a:p>
        </p:txBody>
      </p:sp>
      <p:cxnSp>
        <p:nvCxnSpPr>
          <p:cNvPr id="168" name="Connettore 2 167"/>
          <p:cNvCxnSpPr/>
          <p:nvPr/>
        </p:nvCxnSpPr>
        <p:spPr>
          <a:xfrm>
            <a:off x="755887" y="1206624"/>
            <a:ext cx="4264711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o 169"/>
          <p:cNvGrpSpPr/>
          <p:nvPr/>
        </p:nvGrpSpPr>
        <p:grpSpPr>
          <a:xfrm flipH="1">
            <a:off x="4287891" y="3068960"/>
            <a:ext cx="284109" cy="288032"/>
            <a:chOff x="899592" y="1700808"/>
            <a:chExt cx="432048" cy="432048"/>
          </a:xfrm>
        </p:grpSpPr>
        <p:sp>
          <p:nvSpPr>
            <p:cNvPr id="171" name="Rettangolo 170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2" name="Triangolo isoscele 171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3" name="Gruppo 172"/>
          <p:cNvGrpSpPr/>
          <p:nvPr/>
        </p:nvGrpSpPr>
        <p:grpSpPr>
          <a:xfrm flipH="1">
            <a:off x="4647931" y="3068960"/>
            <a:ext cx="284109" cy="288032"/>
            <a:chOff x="899592" y="1700808"/>
            <a:chExt cx="432048" cy="432048"/>
          </a:xfrm>
        </p:grpSpPr>
        <p:sp>
          <p:nvSpPr>
            <p:cNvPr id="174" name="Rettangolo 173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5" name="Triangolo isoscele 174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6" name="Gruppo 175"/>
          <p:cNvGrpSpPr/>
          <p:nvPr/>
        </p:nvGrpSpPr>
        <p:grpSpPr>
          <a:xfrm flipH="1">
            <a:off x="3567811" y="3068960"/>
            <a:ext cx="284109" cy="288032"/>
            <a:chOff x="899592" y="1700808"/>
            <a:chExt cx="432048" cy="432048"/>
          </a:xfrm>
        </p:grpSpPr>
        <p:sp>
          <p:nvSpPr>
            <p:cNvPr id="177" name="Rettangolo 176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8" name="Triangolo isoscele 177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9" name="Gruppo 178"/>
          <p:cNvGrpSpPr/>
          <p:nvPr/>
        </p:nvGrpSpPr>
        <p:grpSpPr>
          <a:xfrm flipH="1">
            <a:off x="3927851" y="3068960"/>
            <a:ext cx="284109" cy="288032"/>
            <a:chOff x="899592" y="1700808"/>
            <a:chExt cx="432048" cy="432048"/>
          </a:xfrm>
        </p:grpSpPr>
        <p:sp>
          <p:nvSpPr>
            <p:cNvPr id="180" name="Rettangolo 179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1" name="Triangolo isoscele 180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2" name="Gruppo 181"/>
          <p:cNvGrpSpPr/>
          <p:nvPr/>
        </p:nvGrpSpPr>
        <p:grpSpPr>
          <a:xfrm flipH="1">
            <a:off x="2851654" y="3068960"/>
            <a:ext cx="284109" cy="288032"/>
            <a:chOff x="899592" y="1700808"/>
            <a:chExt cx="432048" cy="432048"/>
          </a:xfrm>
        </p:grpSpPr>
        <p:sp>
          <p:nvSpPr>
            <p:cNvPr id="183" name="Rettangolo 182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4" name="Triangolo isoscele 183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5" name="Gruppo 184"/>
          <p:cNvGrpSpPr/>
          <p:nvPr/>
        </p:nvGrpSpPr>
        <p:grpSpPr>
          <a:xfrm flipH="1">
            <a:off x="3211694" y="3068960"/>
            <a:ext cx="284109" cy="288032"/>
            <a:chOff x="899592" y="1700808"/>
            <a:chExt cx="432048" cy="432048"/>
          </a:xfrm>
        </p:grpSpPr>
        <p:sp>
          <p:nvSpPr>
            <p:cNvPr id="186" name="Rettangolo 185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7" name="Triangolo isoscele 186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96" name="Connettore 4 195"/>
          <p:cNvCxnSpPr>
            <a:stCxn id="150" idx="3"/>
          </p:cNvCxnSpPr>
          <p:nvPr/>
        </p:nvCxnSpPr>
        <p:spPr>
          <a:xfrm rot="10800000" flipH="1">
            <a:off x="2131574" y="1432522"/>
            <a:ext cx="2904688" cy="2284511"/>
          </a:xfrm>
          <a:prstGeom prst="bentConnector3">
            <a:avLst>
              <a:gd name="adj1" fmla="val -7870"/>
            </a:avLst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asellaDiTesto 196"/>
          <p:cNvSpPr txBox="1"/>
          <p:nvPr/>
        </p:nvSpPr>
        <p:spPr>
          <a:xfrm>
            <a:off x="2267744" y="1412776"/>
            <a:ext cx="1117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RdAddr</a:t>
            </a:r>
            <a:r>
              <a:rPr lang="it-IT" sz="1400" dirty="0" smtClean="0"/>
              <a:t> + tot</a:t>
            </a:r>
          </a:p>
        </p:txBody>
      </p:sp>
      <p:cxnSp>
        <p:nvCxnSpPr>
          <p:cNvPr id="199" name="Connettore 4 198"/>
          <p:cNvCxnSpPr>
            <a:stCxn id="94" idx="0"/>
            <a:endCxn id="174" idx="1"/>
          </p:cNvCxnSpPr>
          <p:nvPr/>
        </p:nvCxnSpPr>
        <p:spPr>
          <a:xfrm rot="16200000" flipV="1">
            <a:off x="4920096" y="3224920"/>
            <a:ext cx="792088" cy="768199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ttore 4 202"/>
          <p:cNvCxnSpPr>
            <a:stCxn id="183" idx="3"/>
          </p:cNvCxnSpPr>
          <p:nvPr/>
        </p:nvCxnSpPr>
        <p:spPr>
          <a:xfrm rot="10800000" flipH="1">
            <a:off x="2851654" y="2070720"/>
            <a:ext cx="2184608" cy="1142256"/>
          </a:xfrm>
          <a:prstGeom prst="bentConnector3">
            <a:avLst>
              <a:gd name="adj1" fmla="val -10464"/>
            </a:avLst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19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979712" y="1196752"/>
            <a:ext cx="5420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The </a:t>
            </a:r>
            <a:r>
              <a:rPr lang="it-IT" sz="1400" dirty="0" err="1" smtClean="0"/>
              <a:t>scheduler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a </a:t>
            </a:r>
            <a:r>
              <a:rPr lang="it-IT" sz="1400" dirty="0" err="1" smtClean="0"/>
              <a:t>simple</a:t>
            </a:r>
            <a:r>
              <a:rPr lang="it-IT" sz="1400" dirty="0" smtClean="0"/>
              <a:t> state machine </a:t>
            </a:r>
            <a:r>
              <a:rPr lang="it-IT" sz="1400" dirty="0" err="1" smtClean="0"/>
              <a:t>that</a:t>
            </a:r>
            <a:r>
              <a:rPr lang="it-IT" sz="1400" dirty="0" smtClean="0"/>
              <a:t> </a:t>
            </a:r>
            <a:r>
              <a:rPr lang="it-IT" sz="1400" dirty="0" err="1" smtClean="0"/>
              <a:t>read</a:t>
            </a:r>
            <a:r>
              <a:rPr lang="it-IT" sz="1400" dirty="0" smtClean="0"/>
              <a:t> from </a:t>
            </a:r>
            <a:r>
              <a:rPr lang="it-IT" sz="1400" dirty="0" err="1" smtClean="0"/>
              <a:t>either</a:t>
            </a:r>
            <a:r>
              <a:rPr lang="it-IT" sz="1400" dirty="0" smtClean="0"/>
              <a:t> </a:t>
            </a:r>
            <a:r>
              <a:rPr lang="it-IT" sz="1400" dirty="0" err="1" smtClean="0"/>
              <a:t>fifo</a:t>
            </a:r>
            <a:r>
              <a:rPr lang="it-IT" sz="1400" dirty="0" smtClean="0"/>
              <a:t> A or B</a:t>
            </a:r>
          </a:p>
          <a:p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both</a:t>
            </a:r>
            <a:r>
              <a:rPr lang="it-IT" sz="1400" dirty="0" smtClean="0"/>
              <a:t> are NOT </a:t>
            </a:r>
            <a:r>
              <a:rPr lang="it-IT" sz="1400" dirty="0" err="1" smtClean="0"/>
              <a:t>empty</a:t>
            </a:r>
            <a:r>
              <a:rPr lang="it-IT" sz="1400" dirty="0" smtClean="0"/>
              <a:t> </a:t>
            </a:r>
            <a:r>
              <a:rPr lang="it-IT" sz="1400" dirty="0" err="1" smtClean="0"/>
              <a:t>it</a:t>
            </a:r>
            <a:r>
              <a:rPr lang="it-IT" sz="1400" dirty="0" smtClean="0"/>
              <a:t> balances the </a:t>
            </a:r>
            <a:r>
              <a:rPr lang="it-IT" sz="1400" dirty="0" err="1" smtClean="0"/>
              <a:t>read</a:t>
            </a:r>
            <a:r>
              <a:rPr lang="it-IT" sz="1400" dirty="0" smtClean="0"/>
              <a:t> </a:t>
            </a:r>
            <a:r>
              <a:rPr lang="it-IT" sz="1400" dirty="0" err="1" smtClean="0"/>
              <a:t>accesses</a:t>
            </a:r>
            <a:r>
              <a:rPr lang="it-IT" sz="1400" dirty="0" smtClean="0"/>
              <a:t> </a:t>
            </a:r>
          </a:p>
          <a:p>
            <a:r>
              <a:rPr lang="it-IT" sz="1400" dirty="0" smtClean="0"/>
              <a:t>(e.g. 4 consecutive for </a:t>
            </a:r>
            <a:r>
              <a:rPr lang="it-IT" sz="1400" dirty="0" err="1" smtClean="0"/>
              <a:t>every</a:t>
            </a:r>
            <a:r>
              <a:rPr lang="it-IT" sz="1400" dirty="0" smtClean="0"/>
              <a:t> </a:t>
            </a:r>
            <a:r>
              <a:rPr lang="it-IT" sz="1400" dirty="0" err="1" smtClean="0"/>
              <a:t>fifo</a:t>
            </a:r>
            <a:r>
              <a:rPr lang="it-IT" sz="1400" dirty="0" smtClean="0"/>
              <a:t>) in </a:t>
            </a:r>
            <a:r>
              <a:rPr lang="it-IT" sz="1400" dirty="0" err="1" smtClean="0"/>
              <a:t>order</a:t>
            </a:r>
            <a:r>
              <a:rPr lang="it-IT" sz="1400" dirty="0" smtClean="0"/>
              <a:t> to </a:t>
            </a:r>
            <a:r>
              <a:rPr lang="it-IT" sz="1400" dirty="0" err="1" smtClean="0"/>
              <a:t>minimize</a:t>
            </a:r>
            <a:r>
              <a:rPr lang="it-IT" sz="1400" dirty="0" smtClean="0"/>
              <a:t> bus </a:t>
            </a:r>
            <a:r>
              <a:rPr lang="it-IT" sz="1400" dirty="0" err="1" smtClean="0"/>
              <a:t>contention</a:t>
            </a:r>
            <a:endParaRPr lang="it-IT" sz="1400" dirty="0" smtClean="0"/>
          </a:p>
          <a:p>
            <a:r>
              <a:rPr lang="it-IT" sz="1400" dirty="0" err="1"/>
              <a:t>o</a:t>
            </a:r>
            <a:r>
              <a:rPr lang="it-IT" sz="1400" dirty="0" err="1" smtClean="0"/>
              <a:t>ccurring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read</a:t>
            </a:r>
            <a:r>
              <a:rPr lang="it-IT" sz="1400" dirty="0" smtClean="0"/>
              <a:t>-</a:t>
            </a:r>
            <a:r>
              <a:rPr lang="it-IT" sz="1400" dirty="0" smtClean="0"/>
              <a:t>&gt;</a:t>
            </a:r>
            <a:r>
              <a:rPr lang="it-IT" sz="1400" dirty="0" err="1" smtClean="0"/>
              <a:t>write</a:t>
            </a:r>
            <a:r>
              <a:rPr lang="it-IT" sz="1400" dirty="0" smtClean="0"/>
              <a:t> or </a:t>
            </a:r>
            <a:r>
              <a:rPr lang="it-IT" sz="1400" dirty="0" err="1" smtClean="0"/>
              <a:t>write</a:t>
            </a:r>
            <a:r>
              <a:rPr lang="it-IT" sz="1400" dirty="0" smtClean="0"/>
              <a:t>-&gt;</a:t>
            </a:r>
            <a:r>
              <a:rPr lang="it-IT" sz="1400" dirty="0" err="1" smtClean="0"/>
              <a:t>read</a:t>
            </a:r>
            <a:endParaRPr lang="it-IT" sz="1400" dirty="0" smtClean="0"/>
          </a:p>
        </p:txBody>
      </p:sp>
    </p:spTree>
    <p:extLst>
      <p:ext uri="{BB962C8B-B14F-4D97-AF65-F5344CB8AC3E}">
        <p14:creationId xmlns:p14="http://schemas.microsoft.com/office/powerpoint/2010/main" val="11785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251520" y="1390840"/>
            <a:ext cx="81497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/>
              <a:t>Goals</a:t>
            </a:r>
            <a:r>
              <a:rPr lang="it-IT" sz="16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600" dirty="0" err="1" smtClean="0"/>
              <a:t>Implement</a:t>
            </a:r>
            <a:r>
              <a:rPr lang="it-IT" sz="1600" dirty="0" smtClean="0"/>
              <a:t> SRAM </a:t>
            </a:r>
            <a:r>
              <a:rPr lang="it-IT" sz="1600" dirty="0" err="1" smtClean="0"/>
              <a:t>functionality</a:t>
            </a:r>
            <a:r>
              <a:rPr lang="it-IT" sz="1600" dirty="0" smtClean="0"/>
              <a:t> on sp6fmt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600" dirty="0" smtClean="0"/>
              <a:t>Operate with 100 MHz clock </a:t>
            </a:r>
            <a:r>
              <a:rPr lang="it-IT" sz="1600" dirty="0" err="1" smtClean="0"/>
              <a:t>frequency</a:t>
            </a:r>
            <a:endParaRPr lang="it-IT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1600" dirty="0"/>
              <a:t>Source firmware </a:t>
            </a:r>
            <a:r>
              <a:rPr lang="it-IT" sz="1600" dirty="0" err="1"/>
              <a:t>available</a:t>
            </a:r>
            <a:r>
              <a:rPr lang="it-IT" sz="1600" dirty="0"/>
              <a:t> </a:t>
            </a:r>
            <a:r>
              <a:rPr lang="it-IT" sz="1600" dirty="0" smtClean="0"/>
              <a:t>i</a:t>
            </a:r>
            <a:r>
              <a:rPr lang="it-IT" sz="1600" dirty="0" smtClean="0"/>
              <a:t>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1600" dirty="0" err="1"/>
              <a:t>a</a:t>
            </a:r>
            <a:r>
              <a:rPr lang="it-IT" sz="1600" dirty="0" err="1" smtClean="0"/>
              <a:t>tlasgroups</a:t>
            </a:r>
            <a:r>
              <a:rPr lang="it-IT" sz="1600" dirty="0" smtClean="0"/>
              <a:t>/Detectors/Pixel</a:t>
            </a:r>
            <a:endParaRPr lang="it-IT" sz="1600" dirty="0" smtClean="0"/>
          </a:p>
          <a:p>
            <a:pPr lvl="1"/>
            <a:r>
              <a:rPr lang="it-IT" sz="1600" dirty="0" smtClean="0"/>
              <a:t> </a:t>
            </a:r>
            <a:r>
              <a:rPr lang="it-IT" sz="1600" dirty="0" err="1" smtClean="0"/>
              <a:t>IBLdev</a:t>
            </a:r>
            <a:r>
              <a:rPr lang="it-IT" sz="1600" dirty="0" smtClean="0"/>
              <a:t>/</a:t>
            </a:r>
            <a:r>
              <a:rPr lang="it-IT" sz="1600" dirty="0" err="1" smtClean="0"/>
              <a:t>RODcode</a:t>
            </a:r>
            <a:r>
              <a:rPr lang="it-IT" sz="1600" dirty="0" smtClean="0"/>
              <a:t>/</a:t>
            </a:r>
            <a:r>
              <a:rPr lang="it-IT" sz="1600" dirty="0" err="1" smtClean="0"/>
              <a:t>trunk</a:t>
            </a:r>
            <a:r>
              <a:rPr lang="it-IT" sz="1600" dirty="0" smtClean="0"/>
              <a:t>/</a:t>
            </a:r>
            <a:r>
              <a:rPr lang="it-IT" sz="1600" dirty="0" err="1" smtClean="0"/>
              <a:t>ROD_firmware</a:t>
            </a:r>
            <a:r>
              <a:rPr lang="it-IT" sz="1600" dirty="0" smtClean="0"/>
              <a:t>/</a:t>
            </a:r>
            <a:r>
              <a:rPr lang="it-IT" sz="1600" dirty="0" err="1" smtClean="0"/>
              <a:t>revC</a:t>
            </a:r>
            <a:r>
              <a:rPr lang="it-IT" sz="1600" smtClean="0"/>
              <a:t>/spartan6/sp6fmt_ssram_100_28aug/sp6fmt</a:t>
            </a:r>
            <a:endParaRPr lang="it-IT" sz="1600" dirty="0"/>
          </a:p>
          <a:p>
            <a:endParaRPr lang="it-IT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487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tangolo arrotondato 64"/>
          <p:cNvSpPr/>
          <p:nvPr/>
        </p:nvSpPr>
        <p:spPr>
          <a:xfrm>
            <a:off x="395536" y="260648"/>
            <a:ext cx="8014156" cy="5848948"/>
          </a:xfrm>
          <a:prstGeom prst="roundRect">
            <a:avLst/>
          </a:prstGeom>
          <a:solidFill>
            <a:schemeClr val="bg1">
              <a:lumMod val="95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arrotondato 63"/>
          <p:cNvSpPr/>
          <p:nvPr/>
        </p:nvSpPr>
        <p:spPr>
          <a:xfrm>
            <a:off x="395536" y="260648"/>
            <a:ext cx="8014156" cy="5832648"/>
          </a:xfrm>
          <a:prstGeom prst="roundRect">
            <a:avLst/>
          </a:prstGeom>
          <a:solidFill>
            <a:schemeClr val="bg1">
              <a:lumMod val="75000"/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87824" y="332656"/>
            <a:ext cx="3718756" cy="288032"/>
          </a:xfrm>
        </p:spPr>
        <p:txBody>
          <a:bodyPr>
            <a:noAutofit/>
          </a:bodyPr>
          <a:lstStyle/>
          <a:p>
            <a:r>
              <a:rPr lang="it-IT" sz="2400" b="1" dirty="0"/>
              <a:t>C</a:t>
            </a:r>
            <a:r>
              <a:rPr lang="it-IT" sz="2400" b="1" dirty="0" smtClean="0"/>
              <a:t>ontroller layout</a:t>
            </a:r>
            <a:endParaRPr lang="it-IT" sz="2400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851920" y="1808272"/>
            <a:ext cx="432048" cy="432048"/>
            <a:chOff x="899592" y="1700808"/>
            <a:chExt cx="432048" cy="432048"/>
          </a:xfrm>
        </p:grpSpPr>
        <p:sp>
          <p:nvSpPr>
            <p:cNvPr id="4" name="Rettangolo 3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Triangolo isoscele 4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5220072" y="4216308"/>
            <a:ext cx="432048" cy="432048"/>
            <a:chOff x="899592" y="1700808"/>
            <a:chExt cx="432048" cy="432048"/>
          </a:xfrm>
        </p:grpSpPr>
        <p:sp>
          <p:nvSpPr>
            <p:cNvPr id="7" name="Rettangolo 6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Triangolo isoscele 7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4860032" y="1808272"/>
            <a:ext cx="432048" cy="432048"/>
            <a:chOff x="899592" y="1700808"/>
            <a:chExt cx="432048" cy="432048"/>
          </a:xfrm>
        </p:grpSpPr>
        <p:sp>
          <p:nvSpPr>
            <p:cNvPr id="10" name="Rettangolo 9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1" name="Triangolo isoscele 10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4716016" y="3645024"/>
            <a:ext cx="432048" cy="432048"/>
            <a:chOff x="899592" y="1700808"/>
            <a:chExt cx="432048" cy="432048"/>
          </a:xfrm>
        </p:grpSpPr>
        <p:sp>
          <p:nvSpPr>
            <p:cNvPr id="13" name="Rettangolo 12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Triangolo isoscele 13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995936" y="3650000"/>
            <a:ext cx="432048" cy="432048"/>
            <a:chOff x="899592" y="1700808"/>
            <a:chExt cx="432048" cy="432048"/>
          </a:xfrm>
        </p:grpSpPr>
        <p:sp>
          <p:nvSpPr>
            <p:cNvPr id="16" name="Rettangolo 15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Triangolo isoscele 16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3059832" y="4216308"/>
            <a:ext cx="432048" cy="432048"/>
            <a:chOff x="899592" y="1700808"/>
            <a:chExt cx="432048" cy="432048"/>
          </a:xfrm>
        </p:grpSpPr>
        <p:sp>
          <p:nvSpPr>
            <p:cNvPr id="19" name="Rettangolo 18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Triangolo isoscele 19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1" name="Gruppo 20"/>
          <p:cNvGrpSpPr/>
          <p:nvPr/>
        </p:nvGrpSpPr>
        <p:grpSpPr>
          <a:xfrm>
            <a:off x="7020272" y="5085184"/>
            <a:ext cx="432048" cy="432048"/>
            <a:chOff x="899592" y="1700808"/>
            <a:chExt cx="432048" cy="432048"/>
          </a:xfrm>
        </p:grpSpPr>
        <p:sp>
          <p:nvSpPr>
            <p:cNvPr id="22" name="Rettangolo 21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3" name="Triangolo isoscele 22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7023154" y="4216308"/>
            <a:ext cx="432048" cy="432048"/>
            <a:chOff x="899592" y="1700808"/>
            <a:chExt cx="432048" cy="432048"/>
          </a:xfrm>
        </p:grpSpPr>
        <p:sp>
          <p:nvSpPr>
            <p:cNvPr id="25" name="Rettangolo 24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6" name="Triangolo isoscele 25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uppo 26"/>
          <p:cNvGrpSpPr/>
          <p:nvPr/>
        </p:nvGrpSpPr>
        <p:grpSpPr>
          <a:xfrm>
            <a:off x="7020272" y="1808272"/>
            <a:ext cx="432048" cy="432048"/>
            <a:chOff x="899592" y="1700808"/>
            <a:chExt cx="432048" cy="432048"/>
          </a:xfrm>
        </p:grpSpPr>
        <p:sp>
          <p:nvSpPr>
            <p:cNvPr id="28" name="Rettangolo 27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9" name="Triangolo isoscele 28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uppo 29"/>
          <p:cNvGrpSpPr/>
          <p:nvPr/>
        </p:nvGrpSpPr>
        <p:grpSpPr>
          <a:xfrm>
            <a:off x="7020272" y="764704"/>
            <a:ext cx="432048" cy="432048"/>
            <a:chOff x="899592" y="1700808"/>
            <a:chExt cx="432048" cy="432048"/>
          </a:xfrm>
        </p:grpSpPr>
        <p:sp>
          <p:nvSpPr>
            <p:cNvPr id="31" name="Rettangolo 30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2" name="Triangolo isoscele 31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uppo 35"/>
          <p:cNvGrpSpPr/>
          <p:nvPr/>
        </p:nvGrpSpPr>
        <p:grpSpPr>
          <a:xfrm flipH="1">
            <a:off x="1984859" y="2497480"/>
            <a:ext cx="432048" cy="432048"/>
            <a:chOff x="899592" y="1700808"/>
            <a:chExt cx="432048" cy="432048"/>
          </a:xfrm>
        </p:grpSpPr>
        <p:sp>
          <p:nvSpPr>
            <p:cNvPr id="37" name="Rettangolo 36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Triangolo isoscele 37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1984859" y="805354"/>
            <a:ext cx="432048" cy="432048"/>
            <a:chOff x="899592" y="1700808"/>
            <a:chExt cx="432048" cy="432048"/>
          </a:xfrm>
        </p:grpSpPr>
        <p:sp>
          <p:nvSpPr>
            <p:cNvPr id="40" name="Rettangolo 39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Triangolo isoscele 40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/>
          <p:cNvGrpSpPr/>
          <p:nvPr/>
        </p:nvGrpSpPr>
        <p:grpSpPr>
          <a:xfrm>
            <a:off x="1984859" y="1812856"/>
            <a:ext cx="432048" cy="432048"/>
            <a:chOff x="899592" y="1700808"/>
            <a:chExt cx="432048" cy="432048"/>
          </a:xfrm>
        </p:grpSpPr>
        <p:sp>
          <p:nvSpPr>
            <p:cNvPr id="43" name="Rettangolo 42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Triangolo isoscele 43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1984859" y="4212842"/>
            <a:ext cx="432048" cy="432048"/>
            <a:chOff x="899592" y="1700808"/>
            <a:chExt cx="432048" cy="432048"/>
          </a:xfrm>
        </p:grpSpPr>
        <p:sp>
          <p:nvSpPr>
            <p:cNvPr id="46" name="Rettangolo 45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Triangolo isoscele 46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04348" y="1635430"/>
            <a:ext cx="915355" cy="13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Connettore 1 48"/>
          <p:cNvCxnSpPr/>
          <p:nvPr/>
        </p:nvCxnSpPr>
        <p:spPr>
          <a:xfrm>
            <a:off x="7740352" y="1628800"/>
            <a:ext cx="0" cy="28083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>
            <a:stCxn id="25" idx="3"/>
          </p:cNvCxnSpPr>
          <p:nvPr/>
        </p:nvCxnSpPr>
        <p:spPr>
          <a:xfrm>
            <a:off x="7455202" y="4432332"/>
            <a:ext cx="285150" cy="478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ccia a destra 52"/>
          <p:cNvSpPr/>
          <p:nvPr/>
        </p:nvSpPr>
        <p:spPr>
          <a:xfrm>
            <a:off x="7524328" y="1921638"/>
            <a:ext cx="360040" cy="139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Freccia a destra 54"/>
          <p:cNvSpPr/>
          <p:nvPr/>
        </p:nvSpPr>
        <p:spPr>
          <a:xfrm flipH="1">
            <a:off x="7239178" y="2636912"/>
            <a:ext cx="64519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Freccia bidirezionale orizzontale 53"/>
          <p:cNvSpPr/>
          <p:nvPr/>
        </p:nvSpPr>
        <p:spPr>
          <a:xfrm>
            <a:off x="8619703" y="1891175"/>
            <a:ext cx="416793" cy="1696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54836" y="873943"/>
            <a:ext cx="276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5211" y="5201196"/>
            <a:ext cx="276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Connettore 1 56"/>
          <p:cNvCxnSpPr>
            <a:stCxn id="31" idx="3"/>
            <a:endCxn id="4099" idx="1"/>
          </p:cNvCxnSpPr>
          <p:nvPr/>
        </p:nvCxnSpPr>
        <p:spPr>
          <a:xfrm flipV="1">
            <a:off x="7452320" y="973956"/>
            <a:ext cx="902516" cy="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1 58"/>
          <p:cNvCxnSpPr/>
          <p:nvPr/>
        </p:nvCxnSpPr>
        <p:spPr>
          <a:xfrm>
            <a:off x="7452320" y="5301208"/>
            <a:ext cx="8928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ccia a destra 69"/>
          <p:cNvSpPr/>
          <p:nvPr/>
        </p:nvSpPr>
        <p:spPr>
          <a:xfrm>
            <a:off x="8619703" y="918110"/>
            <a:ext cx="360040" cy="139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reccia a destra 70"/>
          <p:cNvSpPr/>
          <p:nvPr/>
        </p:nvSpPr>
        <p:spPr>
          <a:xfrm>
            <a:off x="8619703" y="5301208"/>
            <a:ext cx="36004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02" name="CasellaDiTesto 4101"/>
          <p:cNvSpPr txBox="1"/>
          <p:nvPr/>
        </p:nvSpPr>
        <p:spPr>
          <a:xfrm>
            <a:off x="8409692" y="58985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Addr</a:t>
            </a:r>
            <a:endParaRPr lang="it-IT" dirty="0"/>
          </a:p>
        </p:txBody>
      </p:sp>
      <p:sp>
        <p:nvSpPr>
          <p:cNvPr id="4103" name="CasellaDiTesto 4102"/>
          <p:cNvSpPr txBox="1"/>
          <p:nvPr/>
        </p:nvSpPr>
        <p:spPr>
          <a:xfrm>
            <a:off x="8561039" y="10213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18</a:t>
            </a:r>
            <a:endParaRPr lang="it-IT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8460432" y="154807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Data</a:t>
            </a:r>
            <a:endParaRPr lang="it-IT" dirty="0"/>
          </a:p>
        </p:txBody>
      </p:sp>
      <p:sp>
        <p:nvSpPr>
          <p:cNvPr id="75" name="CasellaDiTesto 74"/>
          <p:cNvSpPr txBox="1"/>
          <p:nvPr/>
        </p:nvSpPr>
        <p:spPr>
          <a:xfrm>
            <a:off x="8611779" y="19795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32</a:t>
            </a:r>
            <a:endParaRPr lang="it-IT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8316416" y="493245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WE_n</a:t>
            </a:r>
            <a:endParaRPr lang="it-IT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8539771" y="5363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4105" name="Connettore 2 4104"/>
          <p:cNvCxnSpPr>
            <a:stCxn id="40" idx="3"/>
            <a:endCxn id="31" idx="1"/>
          </p:cNvCxnSpPr>
          <p:nvPr/>
        </p:nvCxnSpPr>
        <p:spPr>
          <a:xfrm flipV="1">
            <a:off x="2416907" y="980728"/>
            <a:ext cx="4603365" cy="406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>
            <a:endCxn id="38" idx="2"/>
          </p:cNvCxnSpPr>
          <p:nvPr/>
        </p:nvCxnSpPr>
        <p:spPr>
          <a:xfrm flipH="1">
            <a:off x="2416907" y="2713504"/>
            <a:ext cx="5677144" cy="458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>
            <a:stCxn id="43" idx="3"/>
            <a:endCxn id="4" idx="1"/>
          </p:cNvCxnSpPr>
          <p:nvPr/>
        </p:nvCxnSpPr>
        <p:spPr>
          <a:xfrm flipV="1">
            <a:off x="2416907" y="2024296"/>
            <a:ext cx="1435013" cy="458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>
            <a:stCxn id="4" idx="3"/>
            <a:endCxn id="11" idx="2"/>
          </p:cNvCxnSpPr>
          <p:nvPr/>
        </p:nvCxnSpPr>
        <p:spPr>
          <a:xfrm>
            <a:off x="4283968" y="2024296"/>
            <a:ext cx="576064" cy="458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/>
          <p:cNvCxnSpPr/>
          <p:nvPr/>
        </p:nvCxnSpPr>
        <p:spPr>
          <a:xfrm flipV="1">
            <a:off x="5292080" y="2010810"/>
            <a:ext cx="1728192" cy="1807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46" idx="3"/>
            <a:endCxn id="19" idx="1"/>
          </p:cNvCxnSpPr>
          <p:nvPr/>
        </p:nvCxnSpPr>
        <p:spPr>
          <a:xfrm>
            <a:off x="2416907" y="4428866"/>
            <a:ext cx="642925" cy="346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>
            <a:endCxn id="7" idx="1"/>
          </p:cNvCxnSpPr>
          <p:nvPr/>
        </p:nvCxnSpPr>
        <p:spPr>
          <a:xfrm>
            <a:off x="3491880" y="4428866"/>
            <a:ext cx="1728192" cy="346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endCxn id="16" idx="1"/>
          </p:cNvCxnSpPr>
          <p:nvPr/>
        </p:nvCxnSpPr>
        <p:spPr>
          <a:xfrm flipV="1">
            <a:off x="3635896" y="3866024"/>
            <a:ext cx="360040" cy="458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3635896" y="3866024"/>
            <a:ext cx="0" cy="571734"/>
          </a:xfrm>
          <a:prstGeom prst="straightConnector1">
            <a:avLst/>
          </a:prstGeom>
          <a:ln w="127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/>
          <p:cNvCxnSpPr>
            <a:stCxn id="16" idx="3"/>
            <a:endCxn id="14" idx="2"/>
          </p:cNvCxnSpPr>
          <p:nvPr/>
        </p:nvCxnSpPr>
        <p:spPr>
          <a:xfrm flipV="1">
            <a:off x="4427984" y="3865632"/>
            <a:ext cx="288032" cy="39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2 104"/>
          <p:cNvCxnSpPr>
            <a:stCxn id="13" idx="3"/>
          </p:cNvCxnSpPr>
          <p:nvPr/>
        </p:nvCxnSpPr>
        <p:spPr>
          <a:xfrm>
            <a:off x="5148064" y="3861048"/>
            <a:ext cx="2376264" cy="0"/>
          </a:xfrm>
          <a:prstGeom prst="straightConnector1">
            <a:avLst/>
          </a:prstGeom>
          <a:ln w="127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30" name="Gruppo 4129"/>
          <p:cNvGrpSpPr/>
          <p:nvPr/>
        </p:nvGrpSpPr>
        <p:grpSpPr>
          <a:xfrm>
            <a:off x="6804248" y="2492896"/>
            <a:ext cx="504056" cy="864096"/>
            <a:chOff x="6804248" y="2780928"/>
            <a:chExt cx="504056" cy="864096"/>
          </a:xfrm>
        </p:grpSpPr>
        <p:sp>
          <p:nvSpPr>
            <p:cNvPr id="34" name="Rettangolo 33"/>
            <p:cNvSpPr/>
            <p:nvPr/>
          </p:nvSpPr>
          <p:spPr>
            <a:xfrm flipH="1">
              <a:off x="6804248" y="2780928"/>
              <a:ext cx="432048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Triangolo isoscele 34"/>
            <p:cNvSpPr/>
            <p:nvPr/>
          </p:nvSpPr>
          <p:spPr>
            <a:xfrm rot="16200000" flipH="1">
              <a:off x="7056276" y="3037540"/>
              <a:ext cx="216024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29" name="CasellaDiTesto 4128"/>
            <p:cNvSpPr txBox="1"/>
            <p:nvPr/>
          </p:nvSpPr>
          <p:spPr>
            <a:xfrm>
              <a:off x="6915248" y="330647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 smtClean="0"/>
                <a:t>CE</a:t>
              </a:r>
              <a:endParaRPr lang="it-IT" sz="1600" b="1" dirty="0"/>
            </a:p>
          </p:txBody>
        </p:sp>
      </p:grpSp>
      <p:cxnSp>
        <p:nvCxnSpPr>
          <p:cNvPr id="115" name="Connettore 2 114"/>
          <p:cNvCxnSpPr/>
          <p:nvPr/>
        </p:nvCxnSpPr>
        <p:spPr>
          <a:xfrm flipV="1">
            <a:off x="7524328" y="3187715"/>
            <a:ext cx="0" cy="682893"/>
          </a:xfrm>
          <a:prstGeom prst="straightConnector1">
            <a:avLst/>
          </a:prstGeom>
          <a:ln w="127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/>
          <p:cNvCxnSpPr/>
          <p:nvPr/>
        </p:nvCxnSpPr>
        <p:spPr>
          <a:xfrm flipH="1">
            <a:off x="7236296" y="3187715"/>
            <a:ext cx="288032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2 125"/>
          <p:cNvCxnSpPr>
            <a:stCxn id="7" idx="3"/>
            <a:endCxn id="26" idx="2"/>
          </p:cNvCxnSpPr>
          <p:nvPr/>
        </p:nvCxnSpPr>
        <p:spPr>
          <a:xfrm>
            <a:off x="5652120" y="4432332"/>
            <a:ext cx="1371034" cy="458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131"/>
          <p:cNvCxnSpPr/>
          <p:nvPr/>
        </p:nvCxnSpPr>
        <p:spPr>
          <a:xfrm flipV="1">
            <a:off x="2771800" y="4428866"/>
            <a:ext cx="0" cy="876926"/>
          </a:xfrm>
          <a:prstGeom prst="straightConnector1">
            <a:avLst/>
          </a:prstGeom>
          <a:ln w="127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2 133"/>
          <p:cNvCxnSpPr>
            <a:endCxn id="22" idx="1"/>
          </p:cNvCxnSpPr>
          <p:nvPr/>
        </p:nvCxnSpPr>
        <p:spPr>
          <a:xfrm flipV="1">
            <a:off x="2771800" y="5301208"/>
            <a:ext cx="4248472" cy="458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714647" y="62068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Addr</a:t>
            </a:r>
            <a:endParaRPr lang="it-IT" dirty="0"/>
          </a:p>
        </p:txBody>
      </p:sp>
      <p:sp>
        <p:nvSpPr>
          <p:cNvPr id="139" name="CasellaDiTesto 138"/>
          <p:cNvSpPr txBox="1"/>
          <p:nvPr/>
        </p:nvSpPr>
        <p:spPr>
          <a:xfrm>
            <a:off x="826056" y="908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18</a:t>
            </a:r>
            <a:endParaRPr lang="it-IT" dirty="0"/>
          </a:p>
        </p:txBody>
      </p:sp>
      <p:sp>
        <p:nvSpPr>
          <p:cNvPr id="140" name="CasellaDiTesto 139"/>
          <p:cNvSpPr txBox="1"/>
          <p:nvPr/>
        </p:nvSpPr>
        <p:spPr>
          <a:xfrm>
            <a:off x="523153" y="1691516"/>
            <a:ext cx="10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Data Out</a:t>
            </a:r>
            <a:endParaRPr lang="it-IT" dirty="0"/>
          </a:p>
        </p:txBody>
      </p:sp>
      <p:sp>
        <p:nvSpPr>
          <p:cNvPr id="141" name="CasellaDiTesto 140"/>
          <p:cNvSpPr txBox="1"/>
          <p:nvPr/>
        </p:nvSpPr>
        <p:spPr>
          <a:xfrm>
            <a:off x="826056" y="19882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32</a:t>
            </a:r>
            <a:endParaRPr lang="it-IT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608913" y="2432723"/>
            <a:ext cx="85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Data In</a:t>
            </a:r>
            <a:endParaRPr lang="it-IT" dirty="0"/>
          </a:p>
        </p:txBody>
      </p:sp>
      <p:sp>
        <p:nvSpPr>
          <p:cNvPr id="143" name="CasellaDiTesto 142"/>
          <p:cNvSpPr txBox="1"/>
          <p:nvPr/>
        </p:nvSpPr>
        <p:spPr>
          <a:xfrm>
            <a:off x="826056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32</a:t>
            </a:r>
            <a:endParaRPr lang="it-IT" dirty="0"/>
          </a:p>
        </p:txBody>
      </p:sp>
      <p:sp>
        <p:nvSpPr>
          <p:cNvPr id="144" name="CasellaDiTesto 143"/>
          <p:cNvSpPr txBox="1"/>
          <p:nvPr/>
        </p:nvSpPr>
        <p:spPr>
          <a:xfrm>
            <a:off x="665756" y="413978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WE_n</a:t>
            </a:r>
            <a:endParaRPr lang="it-IT" dirty="0"/>
          </a:p>
        </p:txBody>
      </p:sp>
      <p:sp>
        <p:nvSpPr>
          <p:cNvPr id="145" name="CasellaDiTesto 144"/>
          <p:cNvSpPr txBox="1"/>
          <p:nvPr/>
        </p:nvSpPr>
        <p:spPr>
          <a:xfrm>
            <a:off x="884565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grpSp>
        <p:nvGrpSpPr>
          <p:cNvPr id="163" name="Gruppo 162"/>
          <p:cNvGrpSpPr/>
          <p:nvPr/>
        </p:nvGrpSpPr>
        <p:grpSpPr>
          <a:xfrm>
            <a:off x="1687403" y="6381328"/>
            <a:ext cx="284109" cy="288032"/>
            <a:chOff x="899592" y="1700808"/>
            <a:chExt cx="432048" cy="432048"/>
          </a:xfrm>
        </p:grpSpPr>
        <p:sp>
          <p:nvSpPr>
            <p:cNvPr id="164" name="Rettangolo 163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5" name="Triangolo isoscele 164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907704" y="6372036"/>
            <a:ext cx="201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driven</a:t>
            </a:r>
            <a:r>
              <a:rPr lang="it-IT" dirty="0" smtClean="0"/>
              <a:t> by </a:t>
            </a:r>
            <a:r>
              <a:rPr lang="it-IT" dirty="0" err="1" smtClean="0"/>
              <a:t>ramClk</a:t>
            </a:r>
            <a:r>
              <a:rPr lang="it-IT" dirty="0" smtClean="0"/>
              <a:t> </a:t>
            </a:r>
            <a:r>
              <a:rPr lang="it-IT" dirty="0" err="1" smtClean="0"/>
              <a:t>ck</a:t>
            </a:r>
            <a:endParaRPr lang="it-IT" dirty="0"/>
          </a:p>
        </p:txBody>
      </p:sp>
      <p:sp>
        <p:nvSpPr>
          <p:cNvPr id="33" name="Segnaposto numero diapositiva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20</a:t>
            </a:fld>
            <a:endParaRPr lang="it-IT"/>
          </a:p>
        </p:txBody>
      </p:sp>
      <p:cxnSp>
        <p:nvCxnSpPr>
          <p:cNvPr id="50" name="Connettore 2 49"/>
          <p:cNvCxnSpPr/>
          <p:nvPr/>
        </p:nvCxnSpPr>
        <p:spPr>
          <a:xfrm>
            <a:off x="179512" y="1021330"/>
            <a:ext cx="1792000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endCxn id="44" idx="2"/>
          </p:cNvCxnSpPr>
          <p:nvPr/>
        </p:nvCxnSpPr>
        <p:spPr>
          <a:xfrm>
            <a:off x="251520" y="2028880"/>
            <a:ext cx="1733339" cy="4584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stCxn id="37" idx="3"/>
          </p:cNvCxnSpPr>
          <p:nvPr/>
        </p:nvCxnSpPr>
        <p:spPr>
          <a:xfrm flipH="1">
            <a:off x="251520" y="2713504"/>
            <a:ext cx="1733339" cy="4584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endCxn id="47" idx="2"/>
          </p:cNvCxnSpPr>
          <p:nvPr/>
        </p:nvCxnSpPr>
        <p:spPr>
          <a:xfrm flipV="1">
            <a:off x="251520" y="4433450"/>
            <a:ext cx="1733339" cy="4308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o 103"/>
          <p:cNvGrpSpPr/>
          <p:nvPr/>
        </p:nvGrpSpPr>
        <p:grpSpPr>
          <a:xfrm>
            <a:off x="5158573" y="6384384"/>
            <a:ext cx="286299" cy="288032"/>
            <a:chOff x="899592" y="1700808"/>
            <a:chExt cx="432048" cy="432048"/>
          </a:xfrm>
        </p:grpSpPr>
        <p:sp>
          <p:nvSpPr>
            <p:cNvPr id="106" name="Rettangolo 105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Triangolo isoscele 106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CasellaDiTesto 107"/>
          <p:cNvSpPr txBox="1"/>
          <p:nvPr/>
        </p:nvSpPr>
        <p:spPr>
          <a:xfrm>
            <a:off x="5441772" y="6340678"/>
            <a:ext cx="221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driven</a:t>
            </a:r>
            <a:r>
              <a:rPr lang="it-IT" dirty="0" smtClean="0">
                <a:solidFill>
                  <a:srgbClr val="FF0000"/>
                </a:solidFill>
              </a:rPr>
              <a:t> by </a:t>
            </a:r>
            <a:r>
              <a:rPr lang="it-IT" dirty="0" err="1" smtClean="0">
                <a:solidFill>
                  <a:srgbClr val="FF0000"/>
                </a:solidFill>
              </a:rPr>
              <a:t>ramTxClk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ck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609600" y="26064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/>
              <a:t>Clock </a:t>
            </a:r>
            <a:r>
              <a:rPr lang="it-IT" dirty="0" err="1" smtClean="0"/>
              <a:t>distribution</a:t>
            </a:r>
            <a:endParaRPr lang="it-IT" dirty="0"/>
          </a:p>
        </p:txBody>
      </p:sp>
      <p:grpSp>
        <p:nvGrpSpPr>
          <p:cNvPr id="31" name="Gruppo 30"/>
          <p:cNvGrpSpPr/>
          <p:nvPr/>
        </p:nvGrpSpPr>
        <p:grpSpPr>
          <a:xfrm>
            <a:off x="5003211" y="3068960"/>
            <a:ext cx="4016783" cy="1311444"/>
            <a:chOff x="5003211" y="2178744"/>
            <a:chExt cx="4016783" cy="1311444"/>
          </a:xfrm>
        </p:grpSpPr>
        <p:grpSp>
          <p:nvGrpSpPr>
            <p:cNvPr id="30" name="Gruppo 29"/>
            <p:cNvGrpSpPr/>
            <p:nvPr/>
          </p:nvGrpSpPr>
          <p:grpSpPr>
            <a:xfrm>
              <a:off x="5003211" y="2178744"/>
              <a:ext cx="4016783" cy="1311444"/>
              <a:chOff x="3385914" y="1131533"/>
              <a:chExt cx="5625415" cy="2325101"/>
            </a:xfrm>
          </p:grpSpPr>
          <p:grpSp>
            <p:nvGrpSpPr>
              <p:cNvPr id="10" name="Gruppo 9"/>
              <p:cNvGrpSpPr/>
              <p:nvPr/>
            </p:nvGrpSpPr>
            <p:grpSpPr>
              <a:xfrm>
                <a:off x="3385914" y="1131533"/>
                <a:ext cx="4722862" cy="2325101"/>
                <a:chOff x="1979712" y="979133"/>
                <a:chExt cx="4722862" cy="2325101"/>
              </a:xfrm>
            </p:grpSpPr>
            <p:pic>
              <p:nvPicPr>
                <p:cNvPr id="11" name="Picture 9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712" y="979133"/>
                  <a:ext cx="4722862" cy="23251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" name="Rettangolo 11"/>
                <p:cNvSpPr/>
                <p:nvPr/>
              </p:nvSpPr>
              <p:spPr>
                <a:xfrm>
                  <a:off x="2195736" y="1196752"/>
                  <a:ext cx="1656184" cy="7920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" name="Ovale 12"/>
                <p:cNvSpPr/>
                <p:nvPr/>
              </p:nvSpPr>
              <p:spPr>
                <a:xfrm>
                  <a:off x="3023828" y="1700808"/>
                  <a:ext cx="828092" cy="44087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pic>
            <p:nvPicPr>
              <p:cNvPr id="16" name="Picture 1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8941" y="1816548"/>
                <a:ext cx="637787" cy="324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CasellaDiTesto 19"/>
              <p:cNvSpPr txBox="1"/>
              <p:nvPr/>
            </p:nvSpPr>
            <p:spPr>
              <a:xfrm>
                <a:off x="7736698" y="2073644"/>
                <a:ext cx="1170078" cy="545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dirty="0"/>
                  <a:t>1</a:t>
                </a:r>
                <a:r>
                  <a:rPr lang="it-IT" sz="1400" dirty="0" smtClean="0"/>
                  <a:t>00 MHz</a:t>
                </a:r>
                <a:endParaRPr lang="it-IT" sz="1400" dirty="0"/>
              </a:p>
            </p:txBody>
          </p:sp>
          <p:sp>
            <p:nvSpPr>
              <p:cNvPr id="21" name="CasellaDiTesto 20"/>
              <p:cNvSpPr txBox="1"/>
              <p:nvPr/>
            </p:nvSpPr>
            <p:spPr>
              <a:xfrm>
                <a:off x="7686835" y="1164486"/>
                <a:ext cx="1170078" cy="545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dirty="0" smtClean="0"/>
                  <a:t>100 MHz</a:t>
                </a:r>
                <a:endParaRPr lang="it-IT" sz="1400" dirty="0"/>
              </a:p>
            </p:txBody>
          </p:sp>
          <p:sp>
            <p:nvSpPr>
              <p:cNvPr id="22" name="CasellaDiTesto 21"/>
              <p:cNvSpPr txBox="1"/>
              <p:nvPr/>
            </p:nvSpPr>
            <p:spPr>
              <a:xfrm>
                <a:off x="7604720" y="1447216"/>
                <a:ext cx="1406609" cy="600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Ssram1_if</a:t>
                </a:r>
                <a:endParaRPr lang="it-IT" sz="1600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7604720" y="1802685"/>
                <a:ext cx="1294359" cy="600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Sram2_if</a:t>
                </a:r>
                <a:endParaRPr lang="it-IT" sz="1600" dirty="0"/>
              </a:p>
            </p:txBody>
          </p:sp>
        </p:grpSp>
        <p:sp>
          <p:nvSpPr>
            <p:cNvPr id="15" name="Ovale 14"/>
            <p:cNvSpPr/>
            <p:nvPr/>
          </p:nvSpPr>
          <p:spPr>
            <a:xfrm>
              <a:off x="6185316" y="2348880"/>
              <a:ext cx="504056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8" name="Gruppo 27"/>
          <p:cNvGrpSpPr/>
          <p:nvPr/>
        </p:nvGrpSpPr>
        <p:grpSpPr>
          <a:xfrm>
            <a:off x="962725" y="4377646"/>
            <a:ext cx="7484594" cy="2138794"/>
            <a:chOff x="584828" y="3490188"/>
            <a:chExt cx="8462863" cy="2539484"/>
          </a:xfrm>
        </p:grpSpPr>
        <p:grpSp>
          <p:nvGrpSpPr>
            <p:cNvPr id="5" name="Gruppo 4"/>
            <p:cNvGrpSpPr/>
            <p:nvPr/>
          </p:nvGrpSpPr>
          <p:grpSpPr>
            <a:xfrm>
              <a:off x="584828" y="3490188"/>
              <a:ext cx="7667964" cy="2539484"/>
              <a:chOff x="216404" y="2689716"/>
              <a:chExt cx="7667964" cy="2539484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16404" y="2689716"/>
                <a:ext cx="7667964" cy="2539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ttangolo 6"/>
              <p:cNvSpPr/>
              <p:nvPr/>
            </p:nvSpPr>
            <p:spPr>
              <a:xfrm>
                <a:off x="395536" y="4077072"/>
                <a:ext cx="2016224" cy="7920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8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4129877"/>
                <a:ext cx="1019175" cy="792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3688" y="4525337"/>
                <a:ext cx="648072" cy="143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Ovale 13"/>
            <p:cNvSpPr/>
            <p:nvPr/>
          </p:nvSpPr>
          <p:spPr>
            <a:xfrm>
              <a:off x="4148336" y="4085456"/>
              <a:ext cx="504056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646198" y="3896144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100 MHz</a:t>
              </a:r>
              <a:endParaRPr lang="it-IT" dirty="0"/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691952" y="5444316"/>
              <a:ext cx="1154939" cy="438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1</a:t>
              </a:r>
              <a:r>
                <a:rPr lang="it-IT" dirty="0" smtClean="0"/>
                <a:t>00 MHz</a:t>
              </a:r>
              <a:endParaRPr lang="it-IT" dirty="0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892752" y="4085456"/>
              <a:ext cx="1154939" cy="438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1</a:t>
              </a:r>
              <a:r>
                <a:rPr lang="it-IT" dirty="0" smtClean="0"/>
                <a:t>00 MHz</a:t>
              </a:r>
              <a:endParaRPr lang="it-IT" dirty="0"/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4112564" y="5469582"/>
              <a:ext cx="302519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it-IT" sz="1400" b="1" dirty="0" smtClean="0">
                  <a:solidFill>
                    <a:srgbClr val="FF0000"/>
                  </a:solidFill>
                </a:rPr>
                <a:t>COMPENSATION = EXTERNAL</a:t>
              </a:r>
            </a:p>
            <a:p>
              <a:r>
                <a:rPr lang="it-IT" sz="1400" b="1" dirty="0" smtClean="0">
                  <a:solidFill>
                    <a:srgbClr val="FF0000"/>
                  </a:solidFill>
                </a:rPr>
                <a:t>CLK_FEEDBACK = CLKOUT0</a:t>
              </a:r>
              <a:endParaRPr lang="it-IT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4724400" y="4517504"/>
              <a:ext cx="684076" cy="5481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it-IT" sz="800" b="1" dirty="0" smtClean="0"/>
            </a:p>
            <a:p>
              <a:r>
                <a:rPr lang="it-IT" sz="800" b="1" dirty="0" smtClean="0"/>
                <a:t>CLKOUT0</a:t>
              </a:r>
            </a:p>
            <a:p>
              <a:endParaRPr lang="it-IT" sz="800" b="1" dirty="0"/>
            </a:p>
          </p:txBody>
        </p:sp>
      </p:grpSp>
      <p:sp>
        <p:nvSpPr>
          <p:cNvPr id="27" name="Segnaposto numero diapositiva 2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A41E1B-4F70-4964-A407-84C68BE8251C}" type="slidenum">
              <a:rPr lang="it-IT" smtClean="0"/>
              <a:pPr/>
              <a:t>21</a:t>
            </a:fld>
            <a:endParaRPr lang="it-IT" dirty="0"/>
          </a:p>
        </p:txBody>
      </p:sp>
      <p:grpSp>
        <p:nvGrpSpPr>
          <p:cNvPr id="33" name="Gruppo 32"/>
          <p:cNvGrpSpPr/>
          <p:nvPr/>
        </p:nvGrpSpPr>
        <p:grpSpPr>
          <a:xfrm>
            <a:off x="1043608" y="858158"/>
            <a:ext cx="6781582" cy="2138794"/>
            <a:chOff x="216404" y="2689716"/>
            <a:chExt cx="7667964" cy="2539484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16404" y="2689716"/>
              <a:ext cx="7667964" cy="2539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ettangolo 40"/>
            <p:cNvSpPr/>
            <p:nvPr/>
          </p:nvSpPr>
          <p:spPr>
            <a:xfrm>
              <a:off x="395536" y="4077072"/>
              <a:ext cx="2016224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129877"/>
              <a:ext cx="1019175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525337"/>
              <a:ext cx="648072" cy="143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CasellaDiTesto 35"/>
          <p:cNvSpPr txBox="1"/>
          <p:nvPr/>
        </p:nvSpPr>
        <p:spPr>
          <a:xfrm>
            <a:off x="1138349" y="250395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r>
              <a:rPr lang="it-IT" dirty="0" smtClean="0"/>
              <a:t>00 MHz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7506769" y="135950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r>
              <a:rPr lang="it-IT" dirty="0" smtClean="0"/>
              <a:t>00 MHz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4163554" y="2525235"/>
            <a:ext cx="2675492" cy="440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</a:rPr>
              <a:t>COMPENSATION = EXTERNAL</a:t>
            </a:r>
          </a:p>
          <a:p>
            <a:r>
              <a:rPr lang="it-IT" sz="1400" b="1" dirty="0" smtClean="0">
                <a:solidFill>
                  <a:srgbClr val="FF0000"/>
                </a:solidFill>
              </a:rPr>
              <a:t>CLK_FEEDBACK = CLKOUT0</a:t>
            </a:r>
            <a:endParaRPr lang="it-IT" sz="1400" b="1" dirty="0">
              <a:solidFill>
                <a:srgbClr val="FF0000"/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4704664" y="1723380"/>
            <a:ext cx="605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sz="800" b="1" dirty="0" smtClean="0"/>
          </a:p>
          <a:p>
            <a:r>
              <a:rPr lang="it-IT" sz="800" b="1" dirty="0" smtClean="0"/>
              <a:t>CLKOUT0</a:t>
            </a:r>
          </a:p>
          <a:p>
            <a:endParaRPr lang="it-IT" sz="800" b="1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6948264" y="3068960"/>
            <a:ext cx="651565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rgbClr val="FF0000"/>
                </a:solidFill>
              </a:rPr>
              <a:t>DCM</a:t>
            </a:r>
          </a:p>
        </p:txBody>
      </p:sp>
      <p:sp>
        <p:nvSpPr>
          <p:cNvPr id="45" name="Rettangolo 44"/>
          <p:cNvSpPr/>
          <p:nvPr/>
        </p:nvSpPr>
        <p:spPr>
          <a:xfrm>
            <a:off x="1439571" y="1359502"/>
            <a:ext cx="1980301" cy="568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ttore 1 46"/>
          <p:cNvCxnSpPr/>
          <p:nvPr/>
        </p:nvCxnSpPr>
        <p:spPr>
          <a:xfrm flipH="1" flipV="1">
            <a:off x="2985191" y="1700807"/>
            <a:ext cx="434681" cy="1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/>
          <p:nvPr/>
        </p:nvCxnSpPr>
        <p:spPr>
          <a:xfrm>
            <a:off x="2952246" y="1700807"/>
            <a:ext cx="0" cy="2207315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2952246" y="3908122"/>
            <a:ext cx="467626" cy="1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/>
          <p:nvPr/>
        </p:nvCxnSpPr>
        <p:spPr>
          <a:xfrm flipV="1">
            <a:off x="3419872" y="3908123"/>
            <a:ext cx="0" cy="1334745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7744307" y="559057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SSRAM2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7668344" y="1772816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SSRAM1</a:t>
            </a:r>
          </a:p>
        </p:txBody>
      </p:sp>
      <p:cxnSp>
        <p:nvCxnSpPr>
          <p:cNvPr id="62" name="Connettore 4 61"/>
          <p:cNvCxnSpPr>
            <a:endCxn id="12" idx="3"/>
          </p:cNvCxnSpPr>
          <p:nvPr/>
        </p:nvCxnSpPr>
        <p:spPr>
          <a:xfrm flipV="1">
            <a:off x="4163554" y="3415089"/>
            <a:ext cx="2176492" cy="1615517"/>
          </a:xfrm>
          <a:prstGeom prst="bentConnector3">
            <a:avLst>
              <a:gd name="adj1" fmla="val 386"/>
            </a:avLst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4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Miscellanea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22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683568" y="1196752"/>
            <a:ext cx="752545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1400" dirty="0" smtClean="0"/>
              <a:t>File </a:t>
            </a:r>
            <a:r>
              <a:rPr lang="it-IT" sz="1400" dirty="0" err="1" smtClean="0"/>
              <a:t>histoTop_tb</a:t>
            </a:r>
            <a:r>
              <a:rPr lang="it-IT" sz="1400" dirty="0" smtClean="0"/>
              <a:t> </a:t>
            </a:r>
            <a:r>
              <a:rPr lang="it-IT" sz="1400" dirty="0" err="1" smtClean="0"/>
              <a:t>simulates</a:t>
            </a:r>
            <a:r>
              <a:rPr lang="it-IT" sz="1400" dirty="0" smtClean="0"/>
              <a:t> </a:t>
            </a:r>
            <a:r>
              <a:rPr lang="it-IT" sz="1400" dirty="0" err="1" smtClean="0"/>
              <a:t>histo</a:t>
            </a:r>
            <a:r>
              <a:rPr lang="it-IT" sz="1400" dirty="0" smtClean="0"/>
              <a:t> </a:t>
            </a:r>
            <a:r>
              <a:rPr lang="it-IT" sz="1400" dirty="0" err="1" smtClean="0"/>
              <a:t>functionalities</a:t>
            </a:r>
            <a:r>
              <a:rPr lang="it-IT" sz="1400" dirty="0" smtClean="0"/>
              <a:t> stand-alone, </a:t>
            </a:r>
            <a:r>
              <a:rPr lang="it-IT" sz="1400" dirty="0" err="1" smtClean="0"/>
              <a:t>writes</a:t>
            </a:r>
            <a:r>
              <a:rPr lang="it-IT" sz="1400" dirty="0" smtClean="0"/>
              <a:t> </a:t>
            </a:r>
            <a:r>
              <a:rPr lang="it-IT" sz="1400" dirty="0" err="1" smtClean="0"/>
              <a:t>histo</a:t>
            </a:r>
            <a:r>
              <a:rPr lang="it-IT" sz="1400" dirty="0" smtClean="0"/>
              <a:t> in </a:t>
            </a:r>
            <a:r>
              <a:rPr lang="it-IT" sz="1400" dirty="0" err="1" smtClean="0"/>
              <a:t>txt</a:t>
            </a:r>
            <a:r>
              <a:rPr lang="it-IT" sz="1400" dirty="0" smtClean="0"/>
              <a:t>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 err="1" smtClean="0"/>
              <a:t>Written</a:t>
            </a:r>
            <a:r>
              <a:rPr lang="it-IT" sz="1400" dirty="0" smtClean="0"/>
              <a:t> a mywave.do for </a:t>
            </a:r>
            <a:r>
              <a:rPr lang="it-IT" sz="1400" dirty="0" err="1" smtClean="0"/>
              <a:t>viewing</a:t>
            </a:r>
            <a:r>
              <a:rPr lang="it-IT" sz="1400" dirty="0" smtClean="0"/>
              <a:t> with </a:t>
            </a:r>
            <a:r>
              <a:rPr lang="it-IT" sz="1400" dirty="0" err="1" smtClean="0"/>
              <a:t>modelsim</a:t>
            </a:r>
            <a:r>
              <a:rPr lang="it-IT" sz="1400" dirty="0" smtClean="0"/>
              <a:t> </a:t>
            </a:r>
            <a:r>
              <a:rPr lang="it-IT" sz="1400" dirty="0" err="1" smtClean="0"/>
              <a:t>all</a:t>
            </a:r>
            <a:r>
              <a:rPr lang="it-IT" sz="1400" dirty="0" smtClean="0"/>
              <a:t> </a:t>
            </a:r>
            <a:r>
              <a:rPr lang="it-IT" sz="1400" dirty="0" err="1" smtClean="0"/>
              <a:t>histogram</a:t>
            </a:r>
            <a:r>
              <a:rPr lang="it-IT" sz="1400" dirty="0" smtClean="0"/>
              <a:t>-&gt;</a:t>
            </a:r>
            <a:r>
              <a:rPr lang="it-IT" sz="1400" dirty="0" err="1" smtClean="0"/>
              <a:t>ssram</a:t>
            </a:r>
            <a:r>
              <a:rPr lang="it-IT" sz="1400" dirty="0" smtClean="0"/>
              <a:t> </a:t>
            </a:r>
            <a:r>
              <a:rPr lang="it-IT" sz="1400" dirty="0" err="1" smtClean="0"/>
              <a:t>signals</a:t>
            </a:r>
            <a:endParaRPr lang="it-IT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 smtClean="0"/>
              <a:t>File SimGen.cpp </a:t>
            </a:r>
            <a:r>
              <a:rPr lang="it-IT" sz="1400" dirty="0" err="1" smtClean="0"/>
              <a:t>read</a:t>
            </a:r>
            <a:r>
              <a:rPr lang="it-IT" sz="1400" dirty="0" smtClean="0"/>
              <a:t> </a:t>
            </a:r>
            <a:r>
              <a:rPr lang="it-IT" sz="1400" dirty="0" err="1" smtClean="0"/>
              <a:t>txt</a:t>
            </a:r>
            <a:r>
              <a:rPr lang="it-IT" sz="1400" dirty="0" smtClean="0"/>
              <a:t> file and </a:t>
            </a:r>
            <a:r>
              <a:rPr lang="it-IT" sz="1400" dirty="0" err="1" smtClean="0"/>
              <a:t>compares</a:t>
            </a:r>
            <a:r>
              <a:rPr lang="it-IT" sz="1400" dirty="0" smtClean="0"/>
              <a:t> with </a:t>
            </a:r>
            <a:r>
              <a:rPr lang="it-IT" sz="1400" dirty="0" err="1" smtClean="0"/>
              <a:t>emulation</a:t>
            </a:r>
            <a:endParaRPr lang="it-IT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 err="1" smtClean="0"/>
              <a:t>Changes</a:t>
            </a:r>
            <a:r>
              <a:rPr lang="it-IT" sz="1400" dirty="0" smtClean="0"/>
              <a:t> in </a:t>
            </a:r>
            <a:r>
              <a:rPr lang="it-IT" sz="1400" dirty="0" err="1" smtClean="0"/>
              <a:t>addrConverter.vhd</a:t>
            </a:r>
            <a:endParaRPr lang="it-IT" sz="1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1400" dirty="0"/>
              <a:t>--	</a:t>
            </a:r>
            <a:r>
              <a:rPr lang="it-IT" sz="1400" dirty="0" err="1" smtClean="0"/>
              <a:t>old</a:t>
            </a:r>
            <a:r>
              <a:rPr lang="it-IT" sz="1400" dirty="0"/>
              <a:t>		tCol0 &lt;= </a:t>
            </a:r>
            <a:r>
              <a:rPr lang="it-IT" sz="1400" dirty="0" err="1"/>
              <a:t>conv_integer</a:t>
            </a:r>
            <a:r>
              <a:rPr lang="it-IT" sz="1400" dirty="0"/>
              <a:t>(</a:t>
            </a:r>
            <a:r>
              <a:rPr lang="it-IT" sz="1400" dirty="0" err="1"/>
              <a:t>unsigned</a:t>
            </a:r>
            <a:r>
              <a:rPr lang="it-IT" sz="1400" dirty="0"/>
              <a:t>(col)) - 1;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1400" dirty="0"/>
              <a:t>--	</a:t>
            </a:r>
            <a:r>
              <a:rPr lang="it-IT" sz="1400" dirty="0" err="1" smtClean="0"/>
              <a:t>old</a:t>
            </a:r>
            <a:r>
              <a:rPr lang="it-IT" sz="1400" dirty="0"/>
              <a:t>		tRow0 &lt;= </a:t>
            </a:r>
            <a:r>
              <a:rPr lang="it-IT" sz="1400" dirty="0" err="1"/>
              <a:t>conv_integer</a:t>
            </a:r>
            <a:r>
              <a:rPr lang="it-IT" sz="1400" dirty="0"/>
              <a:t>(</a:t>
            </a:r>
            <a:r>
              <a:rPr lang="it-IT" sz="1400" dirty="0" err="1"/>
              <a:t>unsigned</a:t>
            </a:r>
            <a:r>
              <a:rPr lang="it-IT" sz="1400" dirty="0"/>
              <a:t>(</a:t>
            </a:r>
            <a:r>
              <a:rPr lang="it-IT" sz="1400" dirty="0" err="1"/>
              <a:t>row</a:t>
            </a:r>
            <a:r>
              <a:rPr lang="it-IT" sz="1400" dirty="0"/>
              <a:t>)) - 1;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1400" dirty="0"/>
              <a:t>			tCol0 &lt;= </a:t>
            </a:r>
            <a:r>
              <a:rPr lang="it-IT" sz="1400" dirty="0" err="1"/>
              <a:t>conv_integer</a:t>
            </a:r>
            <a:r>
              <a:rPr lang="it-IT" sz="1400" dirty="0"/>
              <a:t>(</a:t>
            </a:r>
            <a:r>
              <a:rPr lang="it-IT" sz="1400" dirty="0" err="1"/>
              <a:t>unsigned</a:t>
            </a:r>
            <a:r>
              <a:rPr lang="it-IT" sz="1400" dirty="0"/>
              <a:t>(col - '1'));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1400" dirty="0"/>
              <a:t>			tRow0 &lt;= </a:t>
            </a:r>
            <a:r>
              <a:rPr lang="it-IT" sz="1400" dirty="0" err="1"/>
              <a:t>conv_integer</a:t>
            </a:r>
            <a:r>
              <a:rPr lang="it-IT" sz="1400" dirty="0"/>
              <a:t>(</a:t>
            </a:r>
            <a:r>
              <a:rPr lang="it-IT" sz="1400" dirty="0" err="1"/>
              <a:t>unsigned</a:t>
            </a:r>
            <a:r>
              <a:rPr lang="it-IT" sz="1400" dirty="0"/>
              <a:t>(</a:t>
            </a:r>
            <a:r>
              <a:rPr lang="it-IT" sz="1400" dirty="0" err="1"/>
              <a:t>row</a:t>
            </a:r>
            <a:r>
              <a:rPr lang="it-IT" sz="1400" dirty="0"/>
              <a:t> - '1</a:t>
            </a:r>
            <a:r>
              <a:rPr lang="it-IT" sz="1400" dirty="0" smtClean="0"/>
              <a:t>'));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it-IT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 err="1" smtClean="0"/>
              <a:t>rx_decoder_instance</a:t>
            </a:r>
            <a:r>
              <a:rPr lang="it-IT" sz="1400" dirty="0"/>
              <a:t>, </a:t>
            </a:r>
            <a:r>
              <a:rPr lang="it-IT" sz="1400" dirty="0" smtClean="0"/>
              <a:t>rx_boc2rod_instance </a:t>
            </a:r>
            <a:r>
              <a:rPr lang="it-IT" sz="1400" dirty="0" err="1" smtClean="0"/>
              <a:t>commented</a:t>
            </a:r>
            <a:r>
              <a:rPr lang="it-IT" sz="1400" dirty="0" smtClean="0"/>
              <a:t> out in </a:t>
            </a:r>
            <a:r>
              <a:rPr lang="it-IT" sz="1400" dirty="0" err="1" smtClean="0"/>
              <a:t>formatter</a:t>
            </a:r>
            <a:endParaRPr lang="it-IT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 smtClean="0"/>
              <a:t>3 </a:t>
            </a:r>
            <a:r>
              <a:rPr lang="it-IT" sz="1400" dirty="0" err="1" smtClean="0"/>
              <a:t>differents</a:t>
            </a:r>
            <a:r>
              <a:rPr lang="it-IT" sz="1400" dirty="0" smtClean="0"/>
              <a:t> </a:t>
            </a:r>
            <a:r>
              <a:rPr lang="it-IT" sz="1400" dirty="0" err="1" smtClean="0"/>
              <a:t>ucf</a:t>
            </a:r>
            <a:r>
              <a:rPr lang="it-IT" sz="1400" dirty="0" smtClean="0"/>
              <a:t> (general + sram1 + sram2)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 err="1" smtClean="0"/>
              <a:t>Bufio</a:t>
            </a:r>
            <a:r>
              <a:rPr lang="it-IT" sz="1400" dirty="0" smtClean="0"/>
              <a:t>, </a:t>
            </a:r>
            <a:r>
              <a:rPr lang="it-IT" sz="1400" dirty="0" err="1" smtClean="0"/>
              <a:t>bufio_fb</a:t>
            </a:r>
            <a:r>
              <a:rPr lang="it-IT" sz="1400" dirty="0" smtClean="0"/>
              <a:t> and </a:t>
            </a:r>
            <a:r>
              <a:rPr lang="it-IT" sz="1400" dirty="0" err="1" smtClean="0"/>
              <a:t>pll</a:t>
            </a:r>
            <a:r>
              <a:rPr lang="it-IT" sz="1400" dirty="0" smtClean="0"/>
              <a:t> LOCED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 err="1" smtClean="0"/>
              <a:t>Added</a:t>
            </a:r>
            <a:r>
              <a:rPr lang="it-IT" sz="1400" dirty="0" smtClean="0"/>
              <a:t> </a:t>
            </a:r>
            <a:r>
              <a:rPr lang="it-IT" sz="1400" dirty="0" err="1" smtClean="0"/>
              <a:t>tig</a:t>
            </a:r>
            <a:r>
              <a:rPr lang="it-IT" sz="1400" dirty="0" smtClean="0"/>
              <a:t> for false </a:t>
            </a:r>
            <a:r>
              <a:rPr lang="it-IT" sz="1400" dirty="0" err="1" smtClean="0"/>
              <a:t>path</a:t>
            </a:r>
            <a:r>
              <a:rPr lang="it-IT" sz="1400" dirty="0" smtClean="0"/>
              <a:t> </a:t>
            </a:r>
            <a:r>
              <a:rPr lang="it-IT" sz="1400" dirty="0" err="1" smtClean="0"/>
              <a:t>through</a:t>
            </a:r>
            <a:r>
              <a:rPr lang="it-IT" sz="1400" dirty="0" smtClean="0"/>
              <a:t> </a:t>
            </a:r>
            <a:r>
              <a:rPr lang="it-IT" sz="1400" dirty="0" err="1" smtClean="0"/>
              <a:t>sram_interface</a:t>
            </a:r>
            <a:r>
              <a:rPr lang="it-IT" sz="1400" dirty="0" smtClean="0"/>
              <a:t> </a:t>
            </a:r>
            <a:r>
              <a:rPr lang="it-IT" sz="1400" dirty="0" err="1" smtClean="0"/>
              <a:t>fifos</a:t>
            </a:r>
            <a:r>
              <a:rPr lang="it-IT" sz="1400" dirty="0" smtClean="0"/>
              <a:t> (</a:t>
            </a:r>
            <a:r>
              <a:rPr lang="it-IT" sz="1400" dirty="0" err="1" smtClean="0"/>
              <a:t>they</a:t>
            </a:r>
            <a:r>
              <a:rPr lang="it-IT" sz="1400" dirty="0" smtClean="0"/>
              <a:t> </a:t>
            </a:r>
            <a:r>
              <a:rPr lang="it-IT" sz="1400" dirty="0" err="1" smtClean="0"/>
              <a:t>were</a:t>
            </a:r>
            <a:r>
              <a:rPr lang="it-IT" sz="1400" dirty="0" smtClean="0"/>
              <a:t> </a:t>
            </a:r>
            <a:r>
              <a:rPr lang="it-IT" sz="1400" dirty="0" err="1" smtClean="0"/>
              <a:t>analyzed</a:t>
            </a:r>
            <a:r>
              <a:rPr lang="it-IT" sz="1400" dirty="0" smtClean="0"/>
              <a:t> </a:t>
            </a:r>
            <a:r>
              <a:rPr lang="it-IT" sz="1400" dirty="0" err="1" smtClean="0"/>
              <a:t>because</a:t>
            </a:r>
            <a:r>
              <a:rPr lang="it-IT" sz="1400" dirty="0" smtClean="0"/>
              <a:t> </a:t>
            </a:r>
            <a:r>
              <a:rPr lang="it-IT" sz="1400" dirty="0" err="1" smtClean="0"/>
              <a:t>two</a:t>
            </a:r>
            <a:r>
              <a:rPr lang="it-IT" sz="1400" dirty="0" smtClean="0"/>
              <a:t> clocks</a:t>
            </a:r>
          </a:p>
          <a:p>
            <a:r>
              <a:rPr lang="it-IT" sz="1400" dirty="0" smtClean="0"/>
              <a:t>	derive from the 100 MHz input)</a:t>
            </a:r>
          </a:p>
          <a:p>
            <a:endParaRPr lang="it-IT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 err="1" smtClean="0"/>
              <a:t>Moved</a:t>
            </a:r>
            <a:r>
              <a:rPr lang="it-IT" sz="1400" dirty="0" smtClean="0"/>
              <a:t> </a:t>
            </a:r>
            <a:r>
              <a:rPr lang="it-IT" sz="1400" dirty="0" err="1" smtClean="0"/>
              <a:t>constraints</a:t>
            </a:r>
            <a:r>
              <a:rPr lang="it-IT" sz="1400" dirty="0" smtClean="0"/>
              <a:t> of input clocks (</a:t>
            </a:r>
            <a:r>
              <a:rPr lang="it-IT" sz="1400" dirty="0" err="1" smtClean="0"/>
              <a:t>both</a:t>
            </a:r>
            <a:r>
              <a:rPr lang="it-IT" sz="1400" dirty="0" smtClean="0"/>
              <a:t> 100 and 40) from _n to _p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1400" dirty="0" smtClean="0"/>
              <a:t>#</a:t>
            </a:r>
            <a:r>
              <a:rPr lang="it-IT" sz="1400" dirty="0"/>
              <a:t>TIMESPEC TS_CLK100in_N = PERIOD "CLK100in_N" </a:t>
            </a:r>
            <a:r>
              <a:rPr lang="it-IT" sz="1400" dirty="0" err="1"/>
              <a:t>TS_sys_clk_pin</a:t>
            </a:r>
            <a:r>
              <a:rPr lang="it-IT" sz="1400" dirty="0"/>
              <a:t> PHASE 5 ns HIGH 50%;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1400" dirty="0" smtClean="0"/>
              <a:t>TIMESPEC </a:t>
            </a:r>
            <a:r>
              <a:rPr lang="it-IT" sz="1400" dirty="0"/>
              <a:t>TS_CLK100in_P = PERIOD "CLK100in_P" </a:t>
            </a:r>
            <a:r>
              <a:rPr lang="it-IT" sz="1400" dirty="0" err="1"/>
              <a:t>TS_sys_clk_pin</a:t>
            </a:r>
            <a:r>
              <a:rPr lang="it-IT" sz="1400" dirty="0"/>
              <a:t> HIGH 50%;</a:t>
            </a:r>
            <a:endParaRPr lang="it-IT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1400" dirty="0" smtClean="0"/>
          </a:p>
        </p:txBody>
      </p:sp>
    </p:spTree>
    <p:extLst>
      <p:ext uri="{BB962C8B-B14F-4D97-AF65-F5344CB8AC3E}">
        <p14:creationId xmlns:p14="http://schemas.microsoft.com/office/powerpoint/2010/main" val="36959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Miscellanea (2)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23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683568" y="1196752"/>
            <a:ext cx="781880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1400" dirty="0" smtClean="0"/>
              <a:t>BRAM and SRAM </a:t>
            </a:r>
            <a:r>
              <a:rPr lang="it-IT" sz="1400" dirty="0" err="1" smtClean="0"/>
              <a:t>versions</a:t>
            </a:r>
            <a:r>
              <a:rPr lang="it-IT" sz="1400" dirty="0" smtClean="0"/>
              <a:t> are </a:t>
            </a:r>
            <a:r>
              <a:rPr lang="it-IT" sz="1400" dirty="0" err="1" smtClean="0"/>
              <a:t>selected</a:t>
            </a:r>
            <a:r>
              <a:rPr lang="it-IT" sz="1400" dirty="0" smtClean="0"/>
              <a:t> by </a:t>
            </a:r>
            <a:r>
              <a:rPr lang="it-IT" sz="1400" dirty="0" err="1" smtClean="0"/>
              <a:t>setting</a:t>
            </a:r>
            <a:r>
              <a:rPr lang="it-IT" sz="1400" dirty="0" smtClean="0"/>
              <a:t> </a:t>
            </a:r>
            <a:r>
              <a:rPr lang="it-IT" sz="1400" dirty="0" err="1" smtClean="0"/>
              <a:t>Synthesis</a:t>
            </a:r>
            <a:r>
              <a:rPr lang="it-IT" sz="1400" dirty="0" smtClean="0"/>
              <a:t> Option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it-IT" sz="1400" dirty="0" smtClean="0"/>
              <a:t>–</a:t>
            </a:r>
            <a:r>
              <a:rPr lang="it-IT" sz="1400" dirty="0" err="1" smtClean="0"/>
              <a:t>generics</a:t>
            </a:r>
            <a:r>
              <a:rPr lang="it-IT" sz="1400" dirty="0" smtClean="0"/>
              <a:t> </a:t>
            </a:r>
            <a:r>
              <a:rPr lang="it-IT" sz="1400" dirty="0" err="1" smtClean="0"/>
              <a:t>useExtRam</a:t>
            </a:r>
            <a:r>
              <a:rPr lang="it-IT" sz="1400" dirty="0" smtClean="0"/>
              <a:t> = </a:t>
            </a:r>
            <a:r>
              <a:rPr lang="it-IT" sz="1400" dirty="0" err="1" smtClean="0"/>
              <a:t>true</a:t>
            </a:r>
            <a:r>
              <a:rPr lang="it-IT" sz="1400" dirty="0" smtClean="0"/>
              <a:t> (or </a:t>
            </a:r>
            <a:r>
              <a:rPr lang="it-IT" sz="1400" dirty="0" err="1"/>
              <a:t>useExtRam</a:t>
            </a:r>
            <a:r>
              <a:rPr lang="it-IT" sz="1400" dirty="0"/>
              <a:t> = </a:t>
            </a:r>
            <a:r>
              <a:rPr lang="it-IT" sz="1400" dirty="0" smtClean="0"/>
              <a:t>false)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it-IT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 smtClean="0"/>
              <a:t>No FF </a:t>
            </a:r>
            <a:r>
              <a:rPr lang="it-IT" sz="1400" dirty="0" err="1" smtClean="0"/>
              <a:t>placement</a:t>
            </a:r>
            <a:r>
              <a:rPr lang="it-IT" sz="1400" dirty="0" smtClean="0"/>
              <a:t> in </a:t>
            </a:r>
            <a:r>
              <a:rPr lang="it-IT" sz="1400" dirty="0" smtClean="0"/>
              <a:t>IOB! </a:t>
            </a:r>
            <a:r>
              <a:rPr lang="it-IT" sz="1400" dirty="0" err="1" smtClean="0"/>
              <a:t>Sram</a:t>
            </a:r>
            <a:r>
              <a:rPr lang="it-IT" sz="1400" dirty="0"/>
              <a:t> </a:t>
            </a:r>
            <a:r>
              <a:rPr lang="it-IT" sz="1400" dirty="0" smtClean="0"/>
              <a:t>data, </a:t>
            </a:r>
            <a:r>
              <a:rPr lang="it-IT" sz="1400" dirty="0" err="1" smtClean="0"/>
              <a:t>addresses</a:t>
            </a:r>
            <a:r>
              <a:rPr lang="it-IT" sz="1400" dirty="0" smtClean="0"/>
              <a:t> and </a:t>
            </a:r>
            <a:r>
              <a:rPr lang="it-IT" sz="1400" dirty="0" err="1" smtClean="0"/>
              <a:t>we_n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dirty="0" err="1" smtClean="0"/>
              <a:t>grouped</a:t>
            </a:r>
            <a:r>
              <a:rPr lang="it-IT" sz="1400" dirty="0" smtClean="0"/>
              <a:t> in UCF and </a:t>
            </a:r>
            <a:r>
              <a:rPr lang="it-IT" sz="1400" dirty="0" err="1" smtClean="0"/>
              <a:t>only</a:t>
            </a:r>
            <a:r>
              <a:rPr lang="it-IT" sz="1400" dirty="0" smtClean="0"/>
              <a:t> OFFSET OUT and</a:t>
            </a:r>
          </a:p>
          <a:p>
            <a:pPr lvl="1"/>
            <a:r>
              <a:rPr lang="it-IT" sz="1400" dirty="0" smtClean="0"/>
              <a:t>IN are </a:t>
            </a:r>
            <a:r>
              <a:rPr lang="it-IT" sz="1400" dirty="0" err="1" smtClean="0"/>
              <a:t>used</a:t>
            </a:r>
            <a:endParaRPr lang="it-IT" sz="1400" dirty="0" smtClean="0"/>
          </a:p>
          <a:p>
            <a:pPr lvl="1"/>
            <a:endParaRPr lang="it-IT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 err="1" smtClean="0"/>
              <a:t>Synthesis</a:t>
            </a:r>
            <a:r>
              <a:rPr lang="it-IT" sz="1400" dirty="0" smtClean="0"/>
              <a:t> and </a:t>
            </a:r>
            <a:r>
              <a:rPr lang="it-IT" sz="1400" dirty="0" err="1" smtClean="0"/>
              <a:t>Implementation</a:t>
            </a:r>
            <a:r>
              <a:rPr lang="it-IT" sz="1400" dirty="0" smtClean="0"/>
              <a:t> </a:t>
            </a:r>
            <a:r>
              <a:rPr lang="it-IT" sz="1400" dirty="0" err="1" smtClean="0"/>
              <a:t>options</a:t>
            </a:r>
            <a:r>
              <a:rPr lang="it-IT" sz="1400" dirty="0" smtClean="0"/>
              <a:t> are default</a:t>
            </a:r>
          </a:p>
          <a:p>
            <a:pPr lvl="1"/>
            <a:r>
              <a:rPr lang="it-IT" sz="1400" dirty="0" smtClean="0"/>
              <a:t> (Design Goal and </a:t>
            </a:r>
            <a:r>
              <a:rPr lang="it-IT" sz="1400" dirty="0" err="1" smtClean="0"/>
              <a:t>Strategy</a:t>
            </a:r>
            <a:r>
              <a:rPr lang="it-IT" sz="1400" dirty="0" smtClean="0"/>
              <a:t> : </a:t>
            </a:r>
            <a:r>
              <a:rPr lang="it-IT" sz="1400" dirty="0" err="1" smtClean="0"/>
              <a:t>Balanced</a:t>
            </a:r>
            <a:r>
              <a:rPr lang="it-IT" sz="1400" dirty="0" smtClean="0"/>
              <a:t> – </a:t>
            </a:r>
            <a:r>
              <a:rPr lang="it-IT" sz="1400" dirty="0" err="1" smtClean="0"/>
              <a:t>Xilinx</a:t>
            </a:r>
            <a:r>
              <a:rPr lang="it-IT" sz="1400" dirty="0" smtClean="0"/>
              <a:t> default)</a:t>
            </a:r>
          </a:p>
          <a:p>
            <a:endParaRPr lang="it-IT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compiling</a:t>
            </a:r>
            <a:r>
              <a:rPr lang="it-IT" sz="1400" dirty="0" smtClean="0"/>
              <a:t> FW for BRAM </a:t>
            </a:r>
            <a:r>
              <a:rPr lang="it-IT" sz="1400" dirty="0" err="1" smtClean="0"/>
              <a:t>comment</a:t>
            </a:r>
            <a:r>
              <a:rPr lang="it-IT" sz="1400" dirty="0"/>
              <a:t> </a:t>
            </a:r>
            <a:r>
              <a:rPr lang="it-IT" sz="1400" i="1" dirty="0"/>
              <a:t>INST "*</a:t>
            </a:r>
            <a:r>
              <a:rPr lang="it-IT" sz="1400" i="1" dirty="0" err="1"/>
              <a:t>rw_tff_p</a:t>
            </a:r>
            <a:r>
              <a:rPr lang="it-IT" sz="1400" i="1" dirty="0"/>
              <a:t>*" IOB = force</a:t>
            </a:r>
            <a:r>
              <a:rPr lang="it-IT" sz="1400" i="1" dirty="0" smtClean="0"/>
              <a:t>;</a:t>
            </a:r>
            <a:r>
              <a:rPr lang="it-IT" sz="1400" dirty="0" smtClean="0"/>
              <a:t> in </a:t>
            </a:r>
            <a:r>
              <a:rPr lang="it-IT" sz="1400" dirty="0" err="1" smtClean="0"/>
              <a:t>both</a:t>
            </a:r>
            <a:r>
              <a:rPr lang="it-IT" sz="1400" dirty="0" smtClean="0"/>
              <a:t> </a:t>
            </a:r>
            <a:r>
              <a:rPr lang="it-IT" sz="1400" dirty="0" err="1" smtClean="0"/>
              <a:t>sram</a:t>
            </a:r>
            <a:r>
              <a:rPr lang="it-IT" sz="1400" dirty="0" smtClean="0"/>
              <a:t> </a:t>
            </a:r>
            <a:r>
              <a:rPr lang="it-IT" sz="1400" dirty="0" err="1" smtClean="0"/>
              <a:t>UCFs</a:t>
            </a:r>
            <a:r>
              <a:rPr lang="it-IT" sz="1400" dirty="0" smtClean="0"/>
              <a:t> </a:t>
            </a:r>
          </a:p>
          <a:p>
            <a:pPr lvl="1"/>
            <a:r>
              <a:rPr lang="it-IT" sz="1400" dirty="0" smtClean="0"/>
              <a:t>(</a:t>
            </a:r>
            <a:r>
              <a:rPr lang="it-IT" sz="1400" dirty="0" err="1" smtClean="0"/>
              <a:t>if</a:t>
            </a:r>
            <a:r>
              <a:rPr lang="it-IT" sz="1400" dirty="0" smtClean="0"/>
              <a:t> </a:t>
            </a:r>
            <a:r>
              <a:rPr lang="it-IT" sz="1400" dirty="0" err="1" smtClean="0"/>
              <a:t>not</a:t>
            </a:r>
            <a:r>
              <a:rPr lang="it-IT" sz="1400" dirty="0" smtClean="0"/>
              <a:t> </a:t>
            </a:r>
            <a:r>
              <a:rPr lang="it-IT" sz="1400" dirty="0" err="1" smtClean="0"/>
              <a:t>yet</a:t>
            </a:r>
            <a:r>
              <a:rPr lang="it-IT" sz="1400" dirty="0" smtClean="0"/>
              <a:t> </a:t>
            </a:r>
            <a:r>
              <a:rPr lang="it-IT" sz="1400" dirty="0" err="1" smtClean="0"/>
              <a:t>commented</a:t>
            </a:r>
            <a:r>
              <a:rPr lang="it-IT" sz="1400" dirty="0" smtClean="0"/>
              <a:t> out)</a:t>
            </a:r>
          </a:p>
          <a:p>
            <a:pPr lvl="1"/>
            <a:endParaRPr lang="it-IT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 err="1" smtClean="0"/>
              <a:t>Address</a:t>
            </a:r>
            <a:r>
              <a:rPr lang="it-IT" sz="1400" dirty="0" smtClean="0"/>
              <a:t>, Data and </a:t>
            </a:r>
            <a:r>
              <a:rPr lang="it-IT" sz="1400" dirty="0" err="1" smtClean="0"/>
              <a:t>we_n</a:t>
            </a:r>
            <a:r>
              <a:rPr lang="it-IT" sz="1400" dirty="0" smtClean="0"/>
              <a:t> </a:t>
            </a:r>
            <a:r>
              <a:rPr lang="it-IT" sz="1400" dirty="0" err="1" smtClean="0"/>
              <a:t>pins</a:t>
            </a:r>
            <a:r>
              <a:rPr lang="it-IT" sz="1400" dirty="0" smtClean="0"/>
              <a:t> are set to </a:t>
            </a:r>
            <a:r>
              <a:rPr lang="it-IT" sz="1400" i="1" dirty="0" smtClean="0"/>
              <a:t>DRIVE = 6 </a:t>
            </a:r>
            <a:r>
              <a:rPr lang="it-IT" sz="1400" dirty="0" smtClean="0"/>
              <a:t>and </a:t>
            </a:r>
            <a:r>
              <a:rPr lang="it-IT" sz="1400" i="1" dirty="0" err="1" smtClean="0"/>
              <a:t>slew</a:t>
            </a:r>
            <a:r>
              <a:rPr lang="it-IT" sz="1400" i="1" dirty="0" smtClean="0"/>
              <a:t> = fast ; </a:t>
            </a:r>
          </a:p>
          <a:p>
            <a:pPr lvl="1"/>
            <a:r>
              <a:rPr lang="it-IT" sz="1400" i="1" dirty="0" smtClean="0"/>
              <a:t>Clock </a:t>
            </a:r>
            <a:r>
              <a:rPr lang="it-IT" sz="1400" i="1" dirty="0"/>
              <a:t>DRIVE = 8 and </a:t>
            </a:r>
            <a:r>
              <a:rPr lang="it-IT" sz="1400" i="1" dirty="0" err="1"/>
              <a:t>slew</a:t>
            </a:r>
            <a:r>
              <a:rPr lang="it-IT" sz="1400" i="1" dirty="0"/>
              <a:t> = </a:t>
            </a:r>
            <a:r>
              <a:rPr lang="it-IT" sz="1400" i="1" dirty="0" smtClean="0"/>
              <a:t>fast;</a:t>
            </a:r>
            <a:endParaRPr lang="it-IT" sz="1400" i="1" dirty="0" smtClean="0"/>
          </a:p>
          <a:p>
            <a:pPr lvl="1"/>
            <a:r>
              <a:rPr lang="it-IT" sz="1400" i="1" dirty="0" err="1" smtClean="0"/>
              <a:t>others</a:t>
            </a:r>
            <a:r>
              <a:rPr lang="it-IT" sz="1400" i="1" dirty="0" smtClean="0"/>
              <a:t> DRIVE = 8 and </a:t>
            </a:r>
            <a:r>
              <a:rPr lang="it-IT" sz="1400" i="1" dirty="0" err="1" smtClean="0"/>
              <a:t>slew</a:t>
            </a:r>
            <a:r>
              <a:rPr lang="it-IT" sz="1400" i="1" dirty="0" smtClean="0"/>
              <a:t> = slow;</a:t>
            </a:r>
            <a:endParaRPr lang="it-IT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283401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Tests</a:t>
            </a:r>
            <a:r>
              <a:rPr lang="it-IT" dirty="0" smtClean="0"/>
              <a:t> in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24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971600" y="1412776"/>
            <a:ext cx="76735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1400" dirty="0" smtClean="0"/>
              <a:t>Performances </a:t>
            </a:r>
            <a:r>
              <a:rPr lang="it-IT" sz="1400" dirty="0" err="1" smtClean="0"/>
              <a:t>c</a:t>
            </a:r>
            <a:r>
              <a:rPr lang="it-IT" sz="1400" dirty="0" err="1" smtClean="0"/>
              <a:t>onfronted</a:t>
            </a:r>
            <a:r>
              <a:rPr lang="it-IT" sz="1400" dirty="0" smtClean="0"/>
              <a:t> with sp6fmt.bit  </a:t>
            </a:r>
            <a:r>
              <a:rPr lang="it-IT" sz="1400" dirty="0" err="1" smtClean="0"/>
              <a:t>rev</a:t>
            </a:r>
            <a:r>
              <a:rPr lang="it-IT" sz="1400" dirty="0" smtClean="0"/>
              <a:t> 10596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 err="1" smtClean="0"/>
              <a:t>Loaded</a:t>
            </a:r>
            <a:r>
              <a:rPr lang="it-IT" sz="1400" dirty="0" smtClean="0"/>
              <a:t> </a:t>
            </a:r>
            <a:r>
              <a:rPr lang="it-IT" sz="1400" dirty="0" err="1" smtClean="0"/>
              <a:t>histClient.elf</a:t>
            </a:r>
            <a:r>
              <a:rPr lang="it-IT" sz="1400" dirty="0"/>
              <a:t> </a:t>
            </a:r>
            <a:r>
              <a:rPr lang="it-IT" sz="1400" dirty="0" err="1"/>
              <a:t>rev</a:t>
            </a:r>
            <a:r>
              <a:rPr lang="it-IT" sz="1400" dirty="0"/>
              <a:t> </a:t>
            </a:r>
            <a:r>
              <a:rPr lang="it-IT" sz="1400" dirty="0" smtClean="0"/>
              <a:t>10596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1400" dirty="0" err="1" smtClean="0"/>
              <a:t>Tested</a:t>
            </a:r>
            <a:r>
              <a:rPr lang="it-IT" sz="1400" dirty="0" smtClean="0"/>
              <a:t> with </a:t>
            </a:r>
            <a:r>
              <a:rPr lang="it-IT" sz="1400" dirty="0" err="1" smtClean="0"/>
              <a:t>IblUtils</a:t>
            </a:r>
            <a:r>
              <a:rPr lang="it-IT" sz="1400" dirty="0" smtClean="0"/>
              <a:t>/</a:t>
            </a:r>
            <a:r>
              <a:rPr lang="it-IT" sz="1400" dirty="0" err="1" smtClean="0"/>
              <a:t>iblHistoTest</a:t>
            </a:r>
            <a:r>
              <a:rPr lang="it-IT" sz="1400" dirty="0" smtClean="0"/>
              <a:t> </a:t>
            </a:r>
            <a:r>
              <a:rPr lang="it-IT" sz="1400" dirty="0" err="1" smtClean="0"/>
              <a:t>slightly</a:t>
            </a:r>
            <a:r>
              <a:rPr lang="it-IT" sz="1400" dirty="0" smtClean="0"/>
              <a:t> </a:t>
            </a:r>
            <a:r>
              <a:rPr lang="it-IT" sz="1400" dirty="0" err="1" smtClean="0"/>
              <a:t>modified</a:t>
            </a:r>
            <a:r>
              <a:rPr lang="it-IT" sz="1400" dirty="0" smtClean="0"/>
              <a:t> by Davide (for the Bologna </a:t>
            </a:r>
            <a:r>
              <a:rPr lang="it-IT" sz="1400" dirty="0" err="1" smtClean="0"/>
              <a:t>testbench</a:t>
            </a:r>
            <a:r>
              <a:rPr lang="it-IT" sz="1400" dirty="0" smtClean="0"/>
              <a:t>) and </a:t>
            </a:r>
            <a:r>
              <a:rPr lang="it-IT" sz="1400" dirty="0" err="1" smtClean="0"/>
              <a:t>thanks</a:t>
            </a:r>
            <a:endParaRPr lang="it-IT" sz="1400" dirty="0" smtClean="0"/>
          </a:p>
          <a:p>
            <a:pPr lvl="1"/>
            <a:r>
              <a:rPr lang="it-IT" sz="1400" dirty="0"/>
              <a:t>t</a:t>
            </a:r>
            <a:r>
              <a:rPr lang="it-IT" sz="1400" dirty="0" smtClean="0"/>
              <a:t>o  </a:t>
            </a:r>
            <a:r>
              <a:rPr lang="it-IT" sz="1400" dirty="0" err="1" smtClean="0"/>
              <a:t>Marcello’s</a:t>
            </a:r>
            <a:r>
              <a:rPr lang="it-IT" sz="1400" dirty="0" smtClean="0"/>
              <a:t> </a:t>
            </a:r>
            <a:r>
              <a:rPr lang="it-IT" sz="1400" dirty="0" err="1" smtClean="0"/>
              <a:t>hint</a:t>
            </a:r>
            <a:r>
              <a:rPr lang="it-IT" sz="1400" dirty="0" smtClean="0"/>
              <a:t> (</a:t>
            </a:r>
            <a:r>
              <a:rPr lang="it-IT" sz="1400" dirty="0" err="1" smtClean="0"/>
              <a:t>removed</a:t>
            </a:r>
            <a:r>
              <a:rPr lang="it-IT" sz="1400" dirty="0" smtClean="0"/>
              <a:t> IP </a:t>
            </a:r>
            <a:r>
              <a:rPr lang="it-IT" sz="1400" dirty="0" err="1" smtClean="0"/>
              <a:t>assigment</a:t>
            </a:r>
            <a:r>
              <a:rPr lang="it-IT" sz="1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1400" dirty="0" smtClean="0"/>
          </a:p>
          <a:p>
            <a:pPr lvl="1"/>
            <a:endParaRPr lang="it-IT" sz="1400" dirty="0"/>
          </a:p>
          <a:p>
            <a:pPr lvl="1"/>
            <a:endParaRPr lang="it-IT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it-IT" sz="1400" dirty="0" smtClean="0"/>
          </a:p>
        </p:txBody>
      </p:sp>
    </p:spTree>
    <p:extLst>
      <p:ext uri="{BB962C8B-B14F-4D97-AF65-F5344CB8AC3E}">
        <p14:creationId xmlns:p14="http://schemas.microsoft.com/office/powerpoint/2010/main" val="164712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Sp6fmt </a:t>
            </a:r>
            <a:r>
              <a:rPr lang="it-IT" dirty="0" err="1" smtClean="0"/>
              <a:t>histogrammer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3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043608" y="1772816"/>
            <a:ext cx="71527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Svn</a:t>
            </a:r>
            <a:r>
              <a:rPr lang="it-IT" dirty="0" smtClean="0"/>
              <a:t> </a:t>
            </a:r>
            <a:r>
              <a:rPr lang="it-IT" dirty="0" err="1" smtClean="0"/>
              <a:t>revision</a:t>
            </a:r>
            <a:r>
              <a:rPr lang="it-IT" dirty="0" smtClean="0"/>
              <a:t> : 10585</a:t>
            </a:r>
          </a:p>
          <a:p>
            <a:r>
              <a:rPr lang="it-IT" dirty="0" smtClean="0"/>
              <a:t>Use </a:t>
            </a:r>
            <a:r>
              <a:rPr lang="it-IT" dirty="0" err="1" smtClean="0"/>
              <a:t>internal</a:t>
            </a:r>
            <a:r>
              <a:rPr lang="it-IT" dirty="0" smtClean="0"/>
              <a:t> BRAM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memory</a:t>
            </a:r>
            <a:endParaRPr lang="it-IT" dirty="0" smtClean="0"/>
          </a:p>
          <a:p>
            <a:r>
              <a:rPr lang="it-IT" dirty="0" err="1" smtClean="0"/>
              <a:t>Dowloaded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dirty="0" err="1" smtClean="0"/>
              <a:t>updates</a:t>
            </a:r>
            <a:r>
              <a:rPr lang="it-IT" dirty="0" smtClean="0"/>
              <a:t> </a:t>
            </a:r>
            <a:r>
              <a:rPr lang="it-IT" dirty="0" err="1" smtClean="0"/>
              <a:t>announced</a:t>
            </a:r>
            <a:r>
              <a:rPr lang="it-IT" dirty="0" smtClean="0"/>
              <a:t> by Moritz (</a:t>
            </a:r>
            <a:r>
              <a:rPr lang="it-IT" dirty="0" err="1" smtClean="0"/>
              <a:t>see</a:t>
            </a:r>
            <a:r>
              <a:rPr lang="it-IT" dirty="0" smtClean="0"/>
              <a:t> 3rd of </a:t>
            </a:r>
            <a:r>
              <a:rPr lang="it-IT" dirty="0" err="1" smtClean="0"/>
              <a:t>July</a:t>
            </a:r>
            <a:r>
              <a:rPr lang="it-IT" dirty="0" smtClean="0"/>
              <a:t> meeting)</a:t>
            </a:r>
          </a:p>
          <a:p>
            <a:r>
              <a:rPr lang="it-IT" dirty="0" smtClean="0"/>
              <a:t>Memory data bus 32-bit </a:t>
            </a:r>
            <a:r>
              <a:rPr lang="it-IT" dirty="0" err="1" smtClean="0"/>
              <a:t>width</a:t>
            </a:r>
            <a:endParaRPr lang="it-IT" dirty="0" smtClean="0"/>
          </a:p>
          <a:p>
            <a:r>
              <a:rPr lang="it-IT" dirty="0" err="1" smtClean="0"/>
              <a:t>Histogrammer</a:t>
            </a:r>
            <a:r>
              <a:rPr lang="it-IT" dirty="0" smtClean="0"/>
              <a:t> and BRAM </a:t>
            </a:r>
            <a:r>
              <a:rPr lang="it-IT" dirty="0" err="1" smtClean="0"/>
              <a:t>have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clock (100 MHz)</a:t>
            </a:r>
          </a:p>
          <a:p>
            <a:r>
              <a:rPr lang="it-IT" dirty="0" smtClean="0"/>
              <a:t>BRAM </a:t>
            </a:r>
            <a:r>
              <a:rPr lang="it-IT" dirty="0" err="1" smtClean="0"/>
              <a:t>true</a:t>
            </a:r>
            <a:r>
              <a:rPr lang="it-IT" dirty="0" smtClean="0"/>
              <a:t> </a:t>
            </a:r>
            <a:r>
              <a:rPr lang="it-IT" dirty="0" err="1" smtClean="0"/>
              <a:t>dual</a:t>
            </a:r>
            <a:r>
              <a:rPr lang="it-IT" dirty="0" smtClean="0"/>
              <a:t> </a:t>
            </a:r>
            <a:r>
              <a:rPr lang="it-IT" dirty="0" err="1" smtClean="0"/>
              <a:t>port</a:t>
            </a:r>
            <a:r>
              <a:rPr lang="it-IT" dirty="0" smtClean="0"/>
              <a:t> : </a:t>
            </a:r>
          </a:p>
          <a:p>
            <a:r>
              <a:rPr lang="it-IT" dirty="0"/>
              <a:t>	</a:t>
            </a:r>
            <a:r>
              <a:rPr lang="it-IT" dirty="0" err="1" smtClean="0"/>
              <a:t>read</a:t>
            </a:r>
            <a:r>
              <a:rPr lang="it-IT" dirty="0" smtClean="0"/>
              <a:t> and </a:t>
            </a:r>
            <a:r>
              <a:rPr lang="it-IT" dirty="0" err="1" smtClean="0"/>
              <a:t>write</a:t>
            </a:r>
            <a:r>
              <a:rPr lang="it-IT" dirty="0" smtClean="0"/>
              <a:t> </a:t>
            </a:r>
            <a:r>
              <a:rPr lang="it-IT" dirty="0" err="1" smtClean="0"/>
              <a:t>accesses</a:t>
            </a:r>
            <a:r>
              <a:rPr lang="it-IT" dirty="0" smtClean="0"/>
              <a:t> </a:t>
            </a:r>
            <a:r>
              <a:rPr lang="it-IT" dirty="0" err="1" smtClean="0"/>
              <a:t>could</a:t>
            </a:r>
            <a:r>
              <a:rPr lang="it-IT" dirty="0" smtClean="0"/>
              <a:t> be </a:t>
            </a:r>
            <a:r>
              <a:rPr lang="it-IT" dirty="0" err="1" smtClean="0"/>
              <a:t>simultaneous</a:t>
            </a:r>
            <a:endParaRPr lang="it-IT" dirty="0" smtClean="0"/>
          </a:p>
          <a:p>
            <a:r>
              <a:rPr lang="it-IT" dirty="0"/>
              <a:t>	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arbitrated</a:t>
            </a:r>
            <a:r>
              <a:rPr lang="it-IT" dirty="0" smtClean="0"/>
              <a:t> by the </a:t>
            </a:r>
            <a:r>
              <a:rPr lang="it-IT" dirty="0" err="1" smtClean="0"/>
              <a:t>fw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194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Histo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layout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4</a:t>
            </a:fld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1403648" y="1772816"/>
            <a:ext cx="223224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Addr_converter</a:t>
            </a:r>
            <a:endParaRPr lang="it-IT" dirty="0"/>
          </a:p>
        </p:txBody>
      </p:sp>
      <p:grpSp>
        <p:nvGrpSpPr>
          <p:cNvPr id="14" name="Gruppo 13"/>
          <p:cNvGrpSpPr/>
          <p:nvPr/>
        </p:nvGrpSpPr>
        <p:grpSpPr>
          <a:xfrm>
            <a:off x="1475656" y="3356992"/>
            <a:ext cx="284109" cy="288032"/>
            <a:chOff x="899592" y="1700808"/>
            <a:chExt cx="432048" cy="432048"/>
          </a:xfrm>
        </p:grpSpPr>
        <p:sp>
          <p:nvSpPr>
            <p:cNvPr id="15" name="Rettangolo 14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Triangolo isoscele 15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2063886" y="3356992"/>
            <a:ext cx="284109" cy="288032"/>
            <a:chOff x="899592" y="1700808"/>
            <a:chExt cx="432048" cy="432048"/>
          </a:xfrm>
        </p:grpSpPr>
        <p:sp>
          <p:nvSpPr>
            <p:cNvPr id="18" name="Rettangolo 17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Triangolo isoscele 18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0" name="Gruppo 19"/>
          <p:cNvGrpSpPr/>
          <p:nvPr/>
        </p:nvGrpSpPr>
        <p:grpSpPr>
          <a:xfrm>
            <a:off x="3216014" y="3356992"/>
            <a:ext cx="284109" cy="288032"/>
            <a:chOff x="899592" y="1700808"/>
            <a:chExt cx="432048" cy="432048"/>
          </a:xfrm>
        </p:grpSpPr>
        <p:sp>
          <p:nvSpPr>
            <p:cNvPr id="21" name="Rettangolo 20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Triangolo isoscele 21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2639950" y="3356992"/>
            <a:ext cx="284109" cy="288032"/>
            <a:chOff x="899592" y="1700808"/>
            <a:chExt cx="432048" cy="432048"/>
          </a:xfrm>
        </p:grpSpPr>
        <p:sp>
          <p:nvSpPr>
            <p:cNvPr id="24" name="Rettangolo 23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Triangolo isoscele 24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6" name="Rettangolo 25"/>
          <p:cNvSpPr/>
          <p:nvPr/>
        </p:nvSpPr>
        <p:spPr>
          <a:xfrm>
            <a:off x="5220072" y="1772816"/>
            <a:ext cx="2592288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Histo</a:t>
            </a:r>
            <a:r>
              <a:rPr lang="it-IT" dirty="0" smtClean="0"/>
              <a:t> Top</a:t>
            </a:r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7092280" y="2290367"/>
            <a:ext cx="720080" cy="14401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DMA FIFO</a:t>
            </a:r>
            <a:endParaRPr lang="it-IT" dirty="0"/>
          </a:p>
        </p:txBody>
      </p:sp>
      <p:cxnSp>
        <p:nvCxnSpPr>
          <p:cNvPr id="29" name="Connettore 1 28"/>
          <p:cNvCxnSpPr/>
          <p:nvPr/>
        </p:nvCxnSpPr>
        <p:spPr>
          <a:xfrm>
            <a:off x="899592" y="836712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/>
          <p:cNvSpPr txBox="1"/>
          <p:nvPr/>
        </p:nvSpPr>
        <p:spPr>
          <a:xfrm>
            <a:off x="323528" y="908720"/>
            <a:ext cx="52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 smtClean="0"/>
          </a:p>
          <a:p>
            <a:r>
              <a:rPr lang="it-IT" dirty="0" smtClean="0"/>
              <a:t>EFB</a:t>
            </a:r>
            <a:endParaRPr lang="it-IT" dirty="0"/>
          </a:p>
        </p:txBody>
      </p:sp>
      <p:cxnSp>
        <p:nvCxnSpPr>
          <p:cNvPr id="33" name="Connettore 2 32"/>
          <p:cNvCxnSpPr/>
          <p:nvPr/>
        </p:nvCxnSpPr>
        <p:spPr>
          <a:xfrm>
            <a:off x="251520" y="195530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>
            <a:off x="251520" y="2107704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251520" y="2260104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251520" y="2412504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>
            <a:off x="323528" y="3501008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23528" y="1753071"/>
            <a:ext cx="528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valid</a:t>
            </a:r>
            <a:endParaRPr lang="it-IT" sz="14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323528" y="1897087"/>
            <a:ext cx="46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row</a:t>
            </a:r>
            <a:endParaRPr lang="it-IT" sz="1400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323528" y="2041103"/>
            <a:ext cx="394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col</a:t>
            </a:r>
            <a:endParaRPr lang="it-IT" sz="1400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323528" y="2185119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chip</a:t>
            </a:r>
            <a:endParaRPr lang="it-IT" sz="14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395536" y="3265239"/>
            <a:ext cx="399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tot</a:t>
            </a:r>
            <a:endParaRPr lang="it-IT" sz="1400" dirty="0"/>
          </a:p>
        </p:txBody>
      </p:sp>
      <p:cxnSp>
        <p:nvCxnSpPr>
          <p:cNvPr id="45" name="Connettore 2 44"/>
          <p:cNvCxnSpPr/>
          <p:nvPr/>
        </p:nvCxnSpPr>
        <p:spPr>
          <a:xfrm flipH="1">
            <a:off x="323529" y="4149080"/>
            <a:ext cx="47525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/>
          <p:cNvSpPr txBox="1"/>
          <p:nvPr/>
        </p:nvSpPr>
        <p:spPr>
          <a:xfrm>
            <a:off x="298104" y="4323349"/>
            <a:ext cx="8404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Rfd</a:t>
            </a:r>
            <a:r>
              <a:rPr lang="it-IT" sz="1400" dirty="0" smtClean="0"/>
              <a:t> </a:t>
            </a:r>
          </a:p>
          <a:p>
            <a:r>
              <a:rPr lang="it-IT" sz="1400" dirty="0" smtClean="0"/>
              <a:t>(ready</a:t>
            </a:r>
          </a:p>
          <a:p>
            <a:r>
              <a:rPr lang="it-IT" sz="1400" dirty="0" smtClean="0"/>
              <a:t>For data)</a:t>
            </a:r>
            <a:endParaRPr lang="it-IT" sz="1400" dirty="0"/>
          </a:p>
        </p:txBody>
      </p:sp>
      <p:cxnSp>
        <p:nvCxnSpPr>
          <p:cNvPr id="47" name="Connettore 2 46"/>
          <p:cNvCxnSpPr/>
          <p:nvPr/>
        </p:nvCxnSpPr>
        <p:spPr>
          <a:xfrm>
            <a:off x="3779912" y="210770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4139952" y="182507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enable</a:t>
            </a:r>
            <a:endParaRPr lang="it-IT" sz="1400" dirty="0"/>
          </a:p>
        </p:txBody>
      </p:sp>
      <p:cxnSp>
        <p:nvCxnSpPr>
          <p:cNvPr id="50" name="Connettore 2 49"/>
          <p:cNvCxnSpPr/>
          <p:nvPr/>
        </p:nvCxnSpPr>
        <p:spPr>
          <a:xfrm>
            <a:off x="3923928" y="2717304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3995936" y="2481535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Pix</a:t>
            </a:r>
            <a:r>
              <a:rPr lang="it-IT" sz="1400" dirty="0" smtClean="0"/>
              <a:t> </a:t>
            </a:r>
            <a:r>
              <a:rPr lang="it-IT" sz="1400" dirty="0" err="1" smtClean="0"/>
              <a:t>Addr</a:t>
            </a:r>
            <a:endParaRPr lang="it-IT" sz="1400" dirty="0"/>
          </a:p>
        </p:txBody>
      </p:sp>
      <p:cxnSp>
        <p:nvCxnSpPr>
          <p:cNvPr id="55" name="Connettore 2 54"/>
          <p:cNvCxnSpPr/>
          <p:nvPr/>
        </p:nvCxnSpPr>
        <p:spPr>
          <a:xfrm>
            <a:off x="3923928" y="3501008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067944" y="3212976"/>
            <a:ext cx="709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Tot_val</a:t>
            </a:r>
            <a:endParaRPr lang="it-IT" sz="1400" dirty="0"/>
          </a:p>
        </p:txBody>
      </p:sp>
      <p:cxnSp>
        <p:nvCxnSpPr>
          <p:cNvPr id="58" name="Connettore 2 57"/>
          <p:cNvCxnSpPr/>
          <p:nvPr/>
        </p:nvCxnSpPr>
        <p:spPr>
          <a:xfrm>
            <a:off x="7884368" y="2800673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/>
          <p:cNvSpPr txBox="1"/>
          <p:nvPr/>
        </p:nvSpPr>
        <p:spPr>
          <a:xfrm>
            <a:off x="7956376" y="2564904"/>
            <a:ext cx="543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histo</a:t>
            </a:r>
            <a:endParaRPr lang="it-IT" sz="1400" dirty="0"/>
          </a:p>
        </p:txBody>
      </p:sp>
      <p:cxnSp>
        <p:nvCxnSpPr>
          <p:cNvPr id="60" name="Connettore 2 59"/>
          <p:cNvCxnSpPr/>
          <p:nvPr/>
        </p:nvCxnSpPr>
        <p:spPr>
          <a:xfrm>
            <a:off x="7884368" y="3262535"/>
            <a:ext cx="864096" cy="2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>
            <a:off x="7956376" y="2977207"/>
            <a:ext cx="528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valid</a:t>
            </a:r>
            <a:endParaRPr lang="it-IT" sz="1400" dirty="0"/>
          </a:p>
        </p:txBody>
      </p:sp>
      <p:cxnSp>
        <p:nvCxnSpPr>
          <p:cNvPr id="65" name="Connettore 2 64"/>
          <p:cNvCxnSpPr/>
          <p:nvPr/>
        </p:nvCxnSpPr>
        <p:spPr>
          <a:xfrm>
            <a:off x="7884368" y="3642320"/>
            <a:ext cx="864096" cy="2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7968212" y="3779748"/>
            <a:ext cx="1018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Roc</a:t>
            </a:r>
            <a:endParaRPr lang="it-IT" sz="1400" dirty="0" smtClean="0"/>
          </a:p>
          <a:p>
            <a:r>
              <a:rPr lang="it-IT" sz="1400" dirty="0" smtClean="0"/>
              <a:t>(</a:t>
            </a:r>
            <a:r>
              <a:rPr lang="it-IT" sz="1400" dirty="0" err="1" smtClean="0"/>
              <a:t>read</a:t>
            </a:r>
            <a:r>
              <a:rPr lang="it-IT" sz="1400" dirty="0" smtClean="0"/>
              <a:t>-out</a:t>
            </a:r>
          </a:p>
          <a:p>
            <a:r>
              <a:rPr lang="it-IT" sz="1400" dirty="0" err="1" smtClean="0"/>
              <a:t>completed</a:t>
            </a:r>
            <a:r>
              <a:rPr lang="it-IT" sz="1400" dirty="0" smtClean="0"/>
              <a:t>)</a:t>
            </a:r>
            <a:endParaRPr lang="it-IT" sz="1400" dirty="0"/>
          </a:p>
        </p:txBody>
      </p:sp>
      <p:cxnSp>
        <p:nvCxnSpPr>
          <p:cNvPr id="67" name="Connettore 1 66"/>
          <p:cNvCxnSpPr/>
          <p:nvPr/>
        </p:nvCxnSpPr>
        <p:spPr>
          <a:xfrm>
            <a:off x="8028384" y="1031789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8244408" y="908720"/>
            <a:ext cx="730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</a:t>
            </a:r>
          </a:p>
          <a:p>
            <a:r>
              <a:rPr lang="it-IT" dirty="0" smtClean="0"/>
              <a:t>Micro</a:t>
            </a:r>
          </a:p>
          <a:p>
            <a:r>
              <a:rPr lang="it-IT" dirty="0" err="1" smtClean="0"/>
              <a:t>blaze</a:t>
            </a:r>
            <a:endParaRPr lang="it-IT" dirty="0"/>
          </a:p>
        </p:txBody>
      </p:sp>
      <p:cxnSp>
        <p:nvCxnSpPr>
          <p:cNvPr id="5" name="Connettore 2 4"/>
          <p:cNvCxnSpPr/>
          <p:nvPr/>
        </p:nvCxnSpPr>
        <p:spPr>
          <a:xfrm flipH="1" flipV="1">
            <a:off x="7668344" y="4518412"/>
            <a:ext cx="1080120" cy="99882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H="1" flipV="1">
            <a:off x="7236296" y="4518412"/>
            <a:ext cx="1263306" cy="135886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8460432" y="5013176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mode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8430240" y="564150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rfr</a:t>
            </a:r>
            <a:endParaRPr lang="it-IT" sz="1400" dirty="0" smtClean="0"/>
          </a:p>
        </p:txBody>
      </p:sp>
    </p:spTree>
    <p:extLst>
      <p:ext uri="{BB962C8B-B14F-4D97-AF65-F5344CB8AC3E}">
        <p14:creationId xmlns:p14="http://schemas.microsoft.com/office/powerpoint/2010/main" val="2468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Hito</a:t>
            </a:r>
            <a:r>
              <a:rPr lang="it-IT" dirty="0" smtClean="0"/>
              <a:t> </a:t>
            </a:r>
            <a:r>
              <a:rPr lang="it-IT" dirty="0" err="1" smtClean="0"/>
              <a:t>unit</a:t>
            </a:r>
            <a:r>
              <a:rPr lang="it-IT" dirty="0" smtClean="0"/>
              <a:t> – </a:t>
            </a:r>
            <a:r>
              <a:rPr lang="it-IT" dirty="0" err="1" smtClean="0"/>
              <a:t>config</a:t>
            </a:r>
            <a:r>
              <a:rPr lang="it-IT" dirty="0" smtClean="0"/>
              <a:t> &amp; </a:t>
            </a:r>
            <a:r>
              <a:rPr lang="it-IT" dirty="0" err="1" smtClean="0"/>
              <a:t>parameter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5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691680" y="1556792"/>
            <a:ext cx="49519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Control(1:1)  = 0 (=</a:t>
            </a:r>
            <a:r>
              <a:rPr lang="it-IT" dirty="0" err="1" smtClean="0"/>
              <a:t>occupancy</a:t>
            </a:r>
            <a:r>
              <a:rPr lang="it-IT" dirty="0" smtClean="0"/>
              <a:t> mode) , 1 (tot mode)</a:t>
            </a:r>
          </a:p>
          <a:p>
            <a:r>
              <a:rPr lang="it-IT" dirty="0" smtClean="0"/>
              <a:t>Control(0:0) = 0 (= 1-chip), 1 (</a:t>
            </a:r>
            <a:r>
              <a:rPr lang="it-IT" dirty="0" err="1" smtClean="0"/>
              <a:t>all</a:t>
            </a:r>
            <a:r>
              <a:rPr lang="it-IT" dirty="0" smtClean="0"/>
              <a:t> 8 chips)</a:t>
            </a:r>
          </a:p>
          <a:p>
            <a:r>
              <a:rPr lang="it-IT" dirty="0" smtClean="0"/>
              <a:t>Control(3:2) = 3 (= full </a:t>
            </a:r>
            <a:r>
              <a:rPr lang="it-IT" dirty="0" err="1" smtClean="0"/>
              <a:t>row</a:t>
            </a:r>
            <a:r>
              <a:rPr lang="it-IT" dirty="0" smtClean="0"/>
              <a:t>)</a:t>
            </a:r>
          </a:p>
          <a:p>
            <a:r>
              <a:rPr lang="it-IT" dirty="0" smtClean="0"/>
              <a:t>                          2 (= 1/2 </a:t>
            </a:r>
            <a:r>
              <a:rPr lang="it-IT" dirty="0" err="1" smtClean="0"/>
              <a:t>row</a:t>
            </a:r>
            <a:r>
              <a:rPr lang="it-IT" dirty="0" smtClean="0"/>
              <a:t>)</a:t>
            </a:r>
          </a:p>
          <a:p>
            <a:pPr lvl="3"/>
            <a:r>
              <a:rPr lang="it-IT" dirty="0" smtClean="0"/>
              <a:t>1 </a:t>
            </a:r>
            <a:r>
              <a:rPr lang="it-IT" dirty="0"/>
              <a:t>(= </a:t>
            </a:r>
            <a:r>
              <a:rPr lang="it-IT" dirty="0" smtClean="0"/>
              <a:t>1/4 </a:t>
            </a:r>
            <a:r>
              <a:rPr lang="it-IT" dirty="0" err="1"/>
              <a:t>row</a:t>
            </a:r>
            <a:r>
              <a:rPr lang="it-IT" dirty="0" smtClean="0"/>
              <a:t>)</a:t>
            </a:r>
          </a:p>
          <a:p>
            <a:pPr lvl="3"/>
            <a:r>
              <a:rPr lang="it-IT" dirty="0" smtClean="0"/>
              <a:t>0 </a:t>
            </a:r>
            <a:r>
              <a:rPr lang="it-IT" dirty="0"/>
              <a:t>(= </a:t>
            </a:r>
            <a:r>
              <a:rPr lang="it-IT" dirty="0" smtClean="0"/>
              <a:t>1/8 </a:t>
            </a:r>
            <a:r>
              <a:rPr lang="it-IT" dirty="0" err="1"/>
              <a:t>row</a:t>
            </a:r>
            <a:r>
              <a:rPr lang="it-IT" dirty="0"/>
              <a:t>)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51720" y="3933056"/>
            <a:ext cx="3291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Chip_size</a:t>
            </a:r>
            <a:r>
              <a:rPr lang="it-IT" dirty="0" smtClean="0"/>
              <a:t> = </a:t>
            </a:r>
            <a:r>
              <a:rPr lang="it-IT" dirty="0" err="1" smtClean="0"/>
              <a:t>row</a:t>
            </a:r>
            <a:r>
              <a:rPr lang="it-IT" dirty="0" smtClean="0"/>
              <a:t> (336) * col (80)</a:t>
            </a:r>
          </a:p>
          <a:p>
            <a:r>
              <a:rPr lang="it-IT" dirty="0" smtClean="0"/>
              <a:t>#</a:t>
            </a:r>
            <a:r>
              <a:rPr lang="it-IT" dirty="0" err="1" smtClean="0"/>
              <a:t>of_chip</a:t>
            </a:r>
            <a:r>
              <a:rPr lang="it-IT" dirty="0" smtClean="0"/>
              <a:t> = 2</a:t>
            </a:r>
            <a:r>
              <a:rPr lang="it-IT" baseline="30000" dirty="0" smtClean="0"/>
              <a:t>3 </a:t>
            </a:r>
            <a:r>
              <a:rPr lang="it-IT" dirty="0" smtClean="0"/>
              <a:t> (1 in </a:t>
            </a:r>
            <a:r>
              <a:rPr lang="it-IT" dirty="0" err="1" smtClean="0"/>
              <a:t>simulation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MaxAddr</a:t>
            </a:r>
            <a:r>
              <a:rPr lang="it-IT" dirty="0" smtClean="0"/>
              <a:t> = </a:t>
            </a:r>
            <a:r>
              <a:rPr lang="it-IT" dirty="0" err="1"/>
              <a:t>Chip_size</a:t>
            </a:r>
            <a:r>
              <a:rPr lang="it-IT" dirty="0"/>
              <a:t> </a:t>
            </a:r>
            <a:r>
              <a:rPr lang="it-IT" dirty="0" smtClean="0"/>
              <a:t> * </a:t>
            </a:r>
            <a:r>
              <a:rPr lang="it-IT" dirty="0"/>
              <a:t>#</a:t>
            </a:r>
            <a:r>
              <a:rPr lang="it-IT" dirty="0" err="1"/>
              <a:t>of_chip</a:t>
            </a:r>
            <a:r>
              <a:rPr lang="it-IT" dirty="0"/>
              <a:t> 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02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0" y="274638"/>
            <a:ext cx="4114800" cy="490066"/>
          </a:xfrm>
        </p:spPr>
        <p:txBody>
          <a:bodyPr>
            <a:noAutofit/>
          </a:bodyPr>
          <a:lstStyle/>
          <a:p>
            <a:r>
              <a:rPr lang="it-IT" sz="2800" dirty="0" err="1" smtClean="0"/>
              <a:t>Histo</a:t>
            </a:r>
            <a:r>
              <a:rPr lang="it-IT" sz="2800" dirty="0" smtClean="0"/>
              <a:t> – controller state machine</a:t>
            </a:r>
            <a:endParaRPr lang="it-IT" sz="28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6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214696" y="476672"/>
            <a:ext cx="115212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RESET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214696" y="1821246"/>
            <a:ext cx="115212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INIT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199856" y="2636912"/>
            <a:ext cx="115212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SAMPLE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214696" y="5373216"/>
            <a:ext cx="115212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READOUT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14696" y="3722948"/>
            <a:ext cx="115212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PREPARE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6431980" y="5258083"/>
            <a:ext cx="115212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CLEAN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6431980" y="3207388"/>
            <a:ext cx="1152128" cy="2880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IDLE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ettangolo arrotondato 11"/>
          <p:cNvSpPr/>
          <p:nvPr/>
        </p:nvSpPr>
        <p:spPr>
          <a:xfrm>
            <a:off x="924200" y="1184626"/>
            <a:ext cx="1733121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Select </a:t>
            </a:r>
            <a:r>
              <a:rPr lang="it-IT" sz="1600" dirty="0" err="1" smtClean="0">
                <a:solidFill>
                  <a:schemeClr val="tx1"/>
                </a:solidFill>
              </a:rPr>
              <a:t>ScanType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593696" y="4208512"/>
            <a:ext cx="239412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Select </a:t>
            </a:r>
            <a:r>
              <a:rPr lang="it-IT" sz="1400" dirty="0" err="1">
                <a:solidFill>
                  <a:schemeClr val="tx1"/>
                </a:solidFill>
              </a:rPr>
              <a:t>R</a:t>
            </a:r>
            <a:r>
              <a:rPr lang="it-IT" sz="1400" dirty="0" err="1" smtClean="0">
                <a:solidFill>
                  <a:schemeClr val="tx1"/>
                </a:solidFill>
              </a:rPr>
              <a:t>eadOut</a:t>
            </a:r>
            <a:r>
              <a:rPr lang="it-IT" sz="1400" dirty="0" smtClean="0">
                <a:solidFill>
                  <a:schemeClr val="tx1"/>
                </a:solidFill>
              </a:rPr>
              <a:t> mode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756239" y="4928142"/>
            <a:ext cx="2069042" cy="301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HiAddr</a:t>
            </a:r>
            <a:r>
              <a:rPr lang="it-IT" sz="1200" dirty="0" smtClean="0">
                <a:solidFill>
                  <a:schemeClr val="tx1"/>
                </a:solidFill>
              </a:rPr>
              <a:t> &lt;= </a:t>
            </a:r>
            <a:r>
              <a:rPr lang="it-IT" sz="1200" dirty="0" err="1" smtClean="0">
                <a:solidFill>
                  <a:schemeClr val="tx1"/>
                </a:solidFill>
              </a:rPr>
              <a:t>controlReg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5" name="Rombo 14"/>
          <p:cNvSpPr/>
          <p:nvPr/>
        </p:nvSpPr>
        <p:spPr>
          <a:xfrm>
            <a:off x="3416148" y="1581644"/>
            <a:ext cx="1944216" cy="76723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localAdd</a:t>
            </a:r>
            <a:r>
              <a:rPr lang="it-IT" sz="1400" dirty="0" smtClean="0">
                <a:solidFill>
                  <a:schemeClr val="tx1"/>
                </a:solidFill>
              </a:rPr>
              <a:t>= </a:t>
            </a:r>
            <a:r>
              <a:rPr lang="it-IT" sz="1400" dirty="0" err="1" smtClean="0">
                <a:solidFill>
                  <a:schemeClr val="tx1"/>
                </a:solidFill>
              </a:rPr>
              <a:t>MaxAddr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6" name="Rombo 15"/>
          <p:cNvSpPr/>
          <p:nvPr/>
        </p:nvSpPr>
        <p:spPr>
          <a:xfrm>
            <a:off x="6317107" y="1978537"/>
            <a:ext cx="1381874" cy="57261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mode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17" name="Rombo 16"/>
          <p:cNvSpPr/>
          <p:nvPr/>
        </p:nvSpPr>
        <p:spPr>
          <a:xfrm>
            <a:off x="3347864" y="4123928"/>
            <a:ext cx="2080784" cy="60121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RamValidPipe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2" name="Rombo 21"/>
          <p:cNvSpPr/>
          <p:nvPr/>
        </p:nvSpPr>
        <p:spPr>
          <a:xfrm>
            <a:off x="1099823" y="5917804"/>
            <a:ext cx="1381874" cy="436984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mode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23" name="Rombo 22"/>
          <p:cNvSpPr/>
          <p:nvPr/>
        </p:nvSpPr>
        <p:spPr>
          <a:xfrm>
            <a:off x="3416148" y="5819257"/>
            <a:ext cx="1944216" cy="634079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localAdd</a:t>
            </a:r>
            <a:r>
              <a:rPr lang="it-IT" sz="1400" dirty="0" smtClean="0">
                <a:solidFill>
                  <a:schemeClr val="tx1"/>
                </a:solidFill>
              </a:rPr>
              <a:t>=</a:t>
            </a:r>
            <a:r>
              <a:rPr lang="it-IT" sz="1400" dirty="0" err="1" smtClean="0">
                <a:solidFill>
                  <a:schemeClr val="tx1"/>
                </a:solidFill>
              </a:rPr>
              <a:t>HighAddr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24" name="Rombo 23"/>
          <p:cNvSpPr/>
          <p:nvPr/>
        </p:nvSpPr>
        <p:spPr>
          <a:xfrm>
            <a:off x="5796136" y="3899860"/>
            <a:ext cx="2423817" cy="1049352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ramCleanAdd</a:t>
            </a:r>
            <a:endParaRPr lang="it-IT" sz="1400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=</a:t>
            </a:r>
            <a:r>
              <a:rPr lang="it-IT" sz="1400" dirty="0" err="1" smtClean="0">
                <a:solidFill>
                  <a:schemeClr val="tx1"/>
                </a:solidFill>
              </a:rPr>
              <a:t>HighAddr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25" name="Rombo 24"/>
          <p:cNvSpPr/>
          <p:nvPr/>
        </p:nvSpPr>
        <p:spPr>
          <a:xfrm>
            <a:off x="3697319" y="2856384"/>
            <a:ext cx="1381874" cy="57261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mode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7" name="Connettore 2 26"/>
          <p:cNvCxnSpPr/>
          <p:nvPr/>
        </p:nvCxnSpPr>
        <p:spPr>
          <a:xfrm>
            <a:off x="411329" y="620688"/>
            <a:ext cx="776295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239288" y="179348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Async</a:t>
            </a:r>
            <a:r>
              <a:rPr lang="it-IT" dirty="0" smtClean="0"/>
              <a:t> </a:t>
            </a:r>
            <a:r>
              <a:rPr lang="it-IT" dirty="0" err="1" smtClean="0"/>
              <a:t>rst</a:t>
            </a:r>
            <a:endParaRPr lang="it-IT" dirty="0"/>
          </a:p>
        </p:txBody>
      </p:sp>
      <p:cxnSp>
        <p:nvCxnSpPr>
          <p:cNvPr id="30" name="Connettore 2 29"/>
          <p:cNvCxnSpPr>
            <a:stCxn id="4" idx="2"/>
            <a:endCxn id="12" idx="0"/>
          </p:cNvCxnSpPr>
          <p:nvPr/>
        </p:nvCxnSpPr>
        <p:spPr>
          <a:xfrm>
            <a:off x="1790760" y="908720"/>
            <a:ext cx="1" cy="275906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2" idx="2"/>
            <a:endCxn id="5" idx="0"/>
          </p:cNvCxnSpPr>
          <p:nvPr/>
        </p:nvCxnSpPr>
        <p:spPr>
          <a:xfrm flipH="1">
            <a:off x="1790760" y="1544666"/>
            <a:ext cx="1" cy="27658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5" idx="3"/>
            <a:endCxn id="15" idx="1"/>
          </p:cNvCxnSpPr>
          <p:nvPr/>
        </p:nvCxnSpPr>
        <p:spPr>
          <a:xfrm>
            <a:off x="2366824" y="1965262"/>
            <a:ext cx="1049324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4 54"/>
          <p:cNvCxnSpPr>
            <a:stCxn id="15" idx="0"/>
            <a:endCxn id="12" idx="3"/>
          </p:cNvCxnSpPr>
          <p:nvPr/>
        </p:nvCxnSpPr>
        <p:spPr>
          <a:xfrm rot="16200000" flipV="1">
            <a:off x="3414290" y="607677"/>
            <a:ext cx="216998" cy="1730935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4 56"/>
          <p:cNvCxnSpPr>
            <a:stCxn id="15" idx="2"/>
          </p:cNvCxnSpPr>
          <p:nvPr/>
        </p:nvCxnSpPr>
        <p:spPr>
          <a:xfrm rot="5400000">
            <a:off x="3011171" y="1113629"/>
            <a:ext cx="141835" cy="2612336"/>
          </a:xfrm>
          <a:prstGeom prst="bentConnector2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endCxn id="6" idx="0"/>
          </p:cNvCxnSpPr>
          <p:nvPr/>
        </p:nvCxnSpPr>
        <p:spPr>
          <a:xfrm>
            <a:off x="1775920" y="2472977"/>
            <a:ext cx="0" cy="163935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4 62"/>
          <p:cNvCxnSpPr>
            <a:stCxn id="6" idx="2"/>
            <a:endCxn id="25" idx="1"/>
          </p:cNvCxnSpPr>
          <p:nvPr/>
        </p:nvCxnSpPr>
        <p:spPr>
          <a:xfrm rot="16200000" flipH="1">
            <a:off x="2627745" y="2073118"/>
            <a:ext cx="217748" cy="1921399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/>
          <p:cNvCxnSpPr>
            <a:stCxn id="25" idx="0"/>
            <a:endCxn id="6" idx="3"/>
          </p:cNvCxnSpPr>
          <p:nvPr/>
        </p:nvCxnSpPr>
        <p:spPr>
          <a:xfrm rot="16200000" flipV="1">
            <a:off x="3332392" y="1800520"/>
            <a:ext cx="75456" cy="2036272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25" idx="2"/>
          </p:cNvCxnSpPr>
          <p:nvPr/>
        </p:nvCxnSpPr>
        <p:spPr>
          <a:xfrm rot="5400000">
            <a:off x="3027557" y="2194211"/>
            <a:ext cx="125910" cy="2595489"/>
          </a:xfrm>
          <a:prstGeom prst="bentConnector2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>
            <a:endCxn id="8" idx="0"/>
          </p:cNvCxnSpPr>
          <p:nvPr/>
        </p:nvCxnSpPr>
        <p:spPr>
          <a:xfrm flipH="1">
            <a:off x="1790760" y="3553097"/>
            <a:ext cx="2" cy="16985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8" idx="2"/>
            <a:endCxn id="13" idx="0"/>
          </p:cNvCxnSpPr>
          <p:nvPr/>
        </p:nvCxnSpPr>
        <p:spPr>
          <a:xfrm>
            <a:off x="1790760" y="4010980"/>
            <a:ext cx="0" cy="197532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13" idx="3"/>
            <a:endCxn id="17" idx="1"/>
          </p:cNvCxnSpPr>
          <p:nvPr/>
        </p:nvCxnSpPr>
        <p:spPr>
          <a:xfrm>
            <a:off x="2987824" y="4424536"/>
            <a:ext cx="360040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17" idx="0"/>
            <a:endCxn id="8" idx="3"/>
          </p:cNvCxnSpPr>
          <p:nvPr/>
        </p:nvCxnSpPr>
        <p:spPr>
          <a:xfrm rot="16200000" flipV="1">
            <a:off x="3249058" y="2984730"/>
            <a:ext cx="256964" cy="2021432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4 77"/>
          <p:cNvCxnSpPr>
            <a:stCxn id="17" idx="2"/>
            <a:endCxn id="14" idx="3"/>
          </p:cNvCxnSpPr>
          <p:nvPr/>
        </p:nvCxnSpPr>
        <p:spPr>
          <a:xfrm rot="5400000">
            <a:off x="3430006" y="4120420"/>
            <a:ext cx="353527" cy="1562975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>
            <a:stCxn id="14" idx="2"/>
            <a:endCxn id="7" idx="0"/>
          </p:cNvCxnSpPr>
          <p:nvPr/>
        </p:nvCxnSpPr>
        <p:spPr>
          <a:xfrm>
            <a:off x="1790760" y="5229200"/>
            <a:ext cx="0" cy="144016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/>
          <p:cNvCxnSpPr>
            <a:stCxn id="7" idx="2"/>
            <a:endCxn id="22" idx="0"/>
          </p:cNvCxnSpPr>
          <p:nvPr/>
        </p:nvCxnSpPr>
        <p:spPr>
          <a:xfrm>
            <a:off x="1790760" y="5661248"/>
            <a:ext cx="0" cy="256556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4 94"/>
          <p:cNvCxnSpPr>
            <a:stCxn id="22" idx="1"/>
          </p:cNvCxnSpPr>
          <p:nvPr/>
        </p:nvCxnSpPr>
        <p:spPr>
          <a:xfrm rot="10800000">
            <a:off x="467547" y="764704"/>
            <a:ext cx="632277" cy="5371592"/>
          </a:xfrm>
          <a:prstGeom prst="bentConnector2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2 100"/>
          <p:cNvCxnSpPr/>
          <p:nvPr/>
        </p:nvCxnSpPr>
        <p:spPr>
          <a:xfrm>
            <a:off x="467544" y="764704"/>
            <a:ext cx="73231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/>
          <p:cNvCxnSpPr>
            <a:stCxn id="22" idx="3"/>
            <a:endCxn id="23" idx="1"/>
          </p:cNvCxnSpPr>
          <p:nvPr/>
        </p:nvCxnSpPr>
        <p:spPr>
          <a:xfrm>
            <a:off x="2481697" y="6136296"/>
            <a:ext cx="934451" cy="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4 105"/>
          <p:cNvCxnSpPr>
            <a:stCxn id="23" idx="0"/>
            <a:endCxn id="7" idx="3"/>
          </p:cNvCxnSpPr>
          <p:nvPr/>
        </p:nvCxnSpPr>
        <p:spPr>
          <a:xfrm rot="16200000" flipV="1">
            <a:off x="3226528" y="4657529"/>
            <a:ext cx="302025" cy="2021432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1 110"/>
          <p:cNvCxnSpPr>
            <a:stCxn id="23" idx="3"/>
          </p:cNvCxnSpPr>
          <p:nvPr/>
        </p:nvCxnSpPr>
        <p:spPr>
          <a:xfrm flipV="1">
            <a:off x="5360364" y="6136296"/>
            <a:ext cx="1647680" cy="1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2 112"/>
          <p:cNvCxnSpPr>
            <a:endCxn id="9" idx="2"/>
          </p:cNvCxnSpPr>
          <p:nvPr/>
        </p:nvCxnSpPr>
        <p:spPr>
          <a:xfrm flipH="1" flipV="1">
            <a:off x="7008044" y="5546115"/>
            <a:ext cx="1" cy="590182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2 120"/>
          <p:cNvCxnSpPr>
            <a:stCxn id="9" idx="0"/>
            <a:endCxn id="24" idx="2"/>
          </p:cNvCxnSpPr>
          <p:nvPr/>
        </p:nvCxnSpPr>
        <p:spPr>
          <a:xfrm flipV="1">
            <a:off x="7008044" y="4949212"/>
            <a:ext cx="1" cy="30887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4 122"/>
          <p:cNvCxnSpPr>
            <a:stCxn id="24" idx="3"/>
          </p:cNvCxnSpPr>
          <p:nvPr/>
        </p:nvCxnSpPr>
        <p:spPr>
          <a:xfrm>
            <a:off x="8219953" y="4424536"/>
            <a:ext cx="312487" cy="977563"/>
          </a:xfrm>
          <a:prstGeom prst="bentConnector2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endCxn id="9" idx="3"/>
          </p:cNvCxnSpPr>
          <p:nvPr/>
        </p:nvCxnSpPr>
        <p:spPr>
          <a:xfrm flipH="1">
            <a:off x="7584108" y="5402099"/>
            <a:ext cx="94833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/>
          <p:cNvCxnSpPr>
            <a:stCxn id="24" idx="0"/>
            <a:endCxn id="10" idx="2"/>
          </p:cNvCxnSpPr>
          <p:nvPr/>
        </p:nvCxnSpPr>
        <p:spPr>
          <a:xfrm flipH="1" flipV="1">
            <a:off x="7008044" y="3495420"/>
            <a:ext cx="1" cy="40444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2 128"/>
          <p:cNvCxnSpPr>
            <a:stCxn id="10" idx="0"/>
            <a:endCxn id="16" idx="2"/>
          </p:cNvCxnSpPr>
          <p:nvPr/>
        </p:nvCxnSpPr>
        <p:spPr>
          <a:xfrm flipV="1">
            <a:off x="7008044" y="2551153"/>
            <a:ext cx="0" cy="656235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4 130"/>
          <p:cNvCxnSpPr>
            <a:stCxn id="16" idx="3"/>
          </p:cNvCxnSpPr>
          <p:nvPr/>
        </p:nvCxnSpPr>
        <p:spPr>
          <a:xfrm>
            <a:off x="7698981" y="2264845"/>
            <a:ext cx="520972" cy="1086559"/>
          </a:xfrm>
          <a:prstGeom prst="bentConnector2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2 132"/>
          <p:cNvCxnSpPr>
            <a:endCxn id="10" idx="3"/>
          </p:cNvCxnSpPr>
          <p:nvPr/>
        </p:nvCxnSpPr>
        <p:spPr>
          <a:xfrm flipH="1" flipV="1">
            <a:off x="7584108" y="3351404"/>
            <a:ext cx="635845" cy="652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4 134"/>
          <p:cNvCxnSpPr>
            <a:stCxn id="16" idx="1"/>
          </p:cNvCxnSpPr>
          <p:nvPr/>
        </p:nvCxnSpPr>
        <p:spPr>
          <a:xfrm rot="10800000" flipV="1">
            <a:off x="4388257" y="2264845"/>
            <a:ext cx="1928851" cy="225870"/>
          </a:xfrm>
          <a:prstGeom prst="bentConnector3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asellaDiTesto 139"/>
          <p:cNvSpPr txBox="1"/>
          <p:nvPr/>
        </p:nvSpPr>
        <p:spPr>
          <a:xfrm>
            <a:off x="3995936" y="21955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endParaRPr lang="it-IT" dirty="0"/>
          </a:p>
        </p:txBody>
      </p:sp>
      <p:sp>
        <p:nvSpPr>
          <p:cNvPr id="141" name="CasellaDiTesto 140"/>
          <p:cNvSpPr txBox="1"/>
          <p:nvPr/>
        </p:nvSpPr>
        <p:spPr>
          <a:xfrm>
            <a:off x="4355976" y="126876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142" name="CasellaDiTesto 141"/>
          <p:cNvSpPr txBox="1"/>
          <p:nvPr/>
        </p:nvSpPr>
        <p:spPr>
          <a:xfrm>
            <a:off x="5341397" y="57556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endParaRPr lang="it-IT" dirty="0"/>
          </a:p>
        </p:txBody>
      </p:sp>
      <p:sp>
        <p:nvSpPr>
          <p:cNvPr id="143" name="CasellaDiTesto 142"/>
          <p:cNvSpPr txBox="1"/>
          <p:nvPr/>
        </p:nvSpPr>
        <p:spPr>
          <a:xfrm>
            <a:off x="7008045" y="36457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</a:t>
            </a:r>
            <a:endParaRPr lang="it-IT" dirty="0"/>
          </a:p>
        </p:txBody>
      </p:sp>
      <p:sp>
        <p:nvSpPr>
          <p:cNvPr id="144" name="CasellaDiTesto 143"/>
          <p:cNvSpPr txBox="1"/>
          <p:nvPr/>
        </p:nvSpPr>
        <p:spPr>
          <a:xfrm>
            <a:off x="8123097" y="405616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4388257" y="55107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146" name="CasellaDiTesto 145"/>
          <p:cNvSpPr txBox="1"/>
          <p:nvPr/>
        </p:nvSpPr>
        <p:spPr>
          <a:xfrm>
            <a:off x="2373546" y="5832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47" name="CasellaDiTesto 146"/>
          <p:cNvSpPr txBox="1"/>
          <p:nvPr/>
        </p:nvSpPr>
        <p:spPr>
          <a:xfrm>
            <a:off x="4377035" y="3839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48" name="CasellaDiTesto 147"/>
          <p:cNvSpPr txBox="1"/>
          <p:nvPr/>
        </p:nvSpPr>
        <p:spPr>
          <a:xfrm>
            <a:off x="4356943" y="3353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49" name="CasellaDiTesto 148"/>
          <p:cNvSpPr txBox="1"/>
          <p:nvPr/>
        </p:nvSpPr>
        <p:spPr>
          <a:xfrm>
            <a:off x="7698981" y="1965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51" name="CasellaDiTesto 150"/>
          <p:cNvSpPr txBox="1"/>
          <p:nvPr/>
        </p:nvSpPr>
        <p:spPr>
          <a:xfrm>
            <a:off x="4414330" y="2627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152" name="CasellaDiTesto 151"/>
          <p:cNvSpPr txBox="1"/>
          <p:nvPr/>
        </p:nvSpPr>
        <p:spPr>
          <a:xfrm>
            <a:off x="4382646" y="4717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153" name="CasellaDiTesto 152"/>
          <p:cNvSpPr txBox="1"/>
          <p:nvPr/>
        </p:nvSpPr>
        <p:spPr>
          <a:xfrm>
            <a:off x="838550" y="6084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154" name="CasellaDiTesto 153"/>
          <p:cNvSpPr txBox="1"/>
          <p:nvPr/>
        </p:nvSpPr>
        <p:spPr>
          <a:xfrm>
            <a:off x="6015421" y="1895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34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686872" y="6381328"/>
            <a:ext cx="2133600" cy="365125"/>
          </a:xfrm>
        </p:spPr>
        <p:txBody>
          <a:bodyPr/>
          <a:lstStyle/>
          <a:p>
            <a:fld id="{E7A41E1B-4F70-4964-A407-84C68BE8251C}" type="slidenum">
              <a:rPr lang="it-IT" smtClean="0"/>
              <a:t>7</a:t>
            </a:fld>
            <a:endParaRPr lang="it-IT"/>
          </a:p>
        </p:txBody>
      </p:sp>
      <p:cxnSp>
        <p:nvCxnSpPr>
          <p:cNvPr id="7" name="Connettore 2 6"/>
          <p:cNvCxnSpPr/>
          <p:nvPr/>
        </p:nvCxnSpPr>
        <p:spPr>
          <a:xfrm flipH="1">
            <a:off x="6732240" y="918740"/>
            <a:ext cx="2016224" cy="9873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endCxn id="17" idx="1"/>
          </p:cNvCxnSpPr>
          <p:nvPr/>
        </p:nvCxnSpPr>
        <p:spPr>
          <a:xfrm flipH="1" flipV="1">
            <a:off x="5732371" y="640581"/>
            <a:ext cx="999869" cy="1376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/>
          <p:cNvGrpSpPr/>
          <p:nvPr/>
        </p:nvGrpSpPr>
        <p:grpSpPr>
          <a:xfrm flipH="1">
            <a:off x="4359899" y="496565"/>
            <a:ext cx="284109" cy="288032"/>
            <a:chOff x="899592" y="1700808"/>
            <a:chExt cx="432048" cy="432048"/>
          </a:xfrm>
        </p:grpSpPr>
        <p:sp>
          <p:nvSpPr>
            <p:cNvPr id="11" name="Rettangolo 10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Triangolo isoscele 11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" name="Gruppo 12"/>
          <p:cNvGrpSpPr/>
          <p:nvPr/>
        </p:nvGrpSpPr>
        <p:grpSpPr>
          <a:xfrm flipH="1">
            <a:off x="4719939" y="496565"/>
            <a:ext cx="284109" cy="288032"/>
            <a:chOff x="899592" y="1700808"/>
            <a:chExt cx="432048" cy="432048"/>
          </a:xfrm>
        </p:grpSpPr>
        <p:sp>
          <p:nvSpPr>
            <p:cNvPr id="14" name="Rettangolo 13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Triangolo isoscele 14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6" name="Gruppo 15"/>
          <p:cNvGrpSpPr/>
          <p:nvPr/>
        </p:nvGrpSpPr>
        <p:grpSpPr>
          <a:xfrm flipH="1">
            <a:off x="5448262" y="496565"/>
            <a:ext cx="284109" cy="288032"/>
            <a:chOff x="899592" y="1700808"/>
            <a:chExt cx="432048" cy="432048"/>
          </a:xfrm>
        </p:grpSpPr>
        <p:sp>
          <p:nvSpPr>
            <p:cNvPr id="17" name="Rettangolo 16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Triangolo isoscele 17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/>
          <p:cNvGrpSpPr/>
          <p:nvPr/>
        </p:nvGrpSpPr>
        <p:grpSpPr>
          <a:xfrm flipH="1">
            <a:off x="5079979" y="496565"/>
            <a:ext cx="284109" cy="288032"/>
            <a:chOff x="899592" y="1700808"/>
            <a:chExt cx="432048" cy="432048"/>
          </a:xfrm>
        </p:grpSpPr>
        <p:sp>
          <p:nvSpPr>
            <p:cNvPr id="20" name="Rettangolo 19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Triangolo isoscele 20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3" name="Pentagono 22"/>
          <p:cNvSpPr/>
          <p:nvPr/>
        </p:nvSpPr>
        <p:spPr>
          <a:xfrm flipH="1">
            <a:off x="1187624" y="568573"/>
            <a:ext cx="1150166" cy="100811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dirty="0" smtClean="0"/>
              <a:t>Sample</a:t>
            </a:r>
          </a:p>
          <a:p>
            <a:pPr algn="r"/>
            <a:r>
              <a:rPr lang="it-IT" sz="1400" dirty="0" err="1" smtClean="0"/>
              <a:t>Init</a:t>
            </a:r>
            <a:endParaRPr lang="it-IT" sz="1400" dirty="0" smtClean="0"/>
          </a:p>
          <a:p>
            <a:pPr algn="r"/>
            <a:r>
              <a:rPr lang="it-IT" sz="1400" dirty="0" err="1" smtClean="0"/>
              <a:t>Readout</a:t>
            </a:r>
            <a:endParaRPr lang="it-IT" sz="1400" dirty="0" smtClean="0"/>
          </a:p>
          <a:p>
            <a:pPr algn="r"/>
            <a:r>
              <a:rPr lang="it-IT" sz="1400" dirty="0" err="1" smtClean="0"/>
              <a:t>Clean</a:t>
            </a:r>
            <a:r>
              <a:rPr lang="it-IT" sz="1400" dirty="0" smtClean="0"/>
              <a:t> </a:t>
            </a:r>
          </a:p>
          <a:p>
            <a:pPr algn="r"/>
            <a:r>
              <a:rPr lang="it-IT" sz="1400" dirty="0" err="1" smtClean="0"/>
              <a:t>others</a:t>
            </a:r>
            <a:endParaRPr lang="it-IT" sz="1400" dirty="0"/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2337792" y="722173"/>
            <a:ext cx="2022107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2627784" y="462649"/>
            <a:ext cx="938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ramWrHisto</a:t>
            </a:r>
            <a:endParaRPr lang="it-IT" sz="1200" dirty="0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2337792" y="928613"/>
            <a:ext cx="41891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337790" y="1504677"/>
            <a:ext cx="41891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2798092" y="7648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1</a:t>
            </a:r>
            <a:endParaRPr lang="it-IT" sz="1400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2798092" y="13507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</a:t>
            </a:r>
          </a:p>
        </p:txBody>
      </p:sp>
      <p:sp>
        <p:nvSpPr>
          <p:cNvPr id="36" name="Pentagono 35"/>
          <p:cNvSpPr/>
          <p:nvPr/>
        </p:nvSpPr>
        <p:spPr>
          <a:xfrm flipH="1">
            <a:off x="5222033" y="1062380"/>
            <a:ext cx="1150166" cy="657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dirty="0" smtClean="0"/>
              <a:t>Sample</a:t>
            </a:r>
          </a:p>
          <a:p>
            <a:pPr algn="r"/>
            <a:r>
              <a:rPr lang="it-IT" sz="1400" dirty="0" err="1" smtClean="0"/>
              <a:t>Readout</a:t>
            </a:r>
            <a:endParaRPr lang="it-IT" sz="1400" dirty="0" smtClean="0"/>
          </a:p>
          <a:p>
            <a:pPr algn="r"/>
            <a:r>
              <a:rPr lang="it-IT" sz="1400" dirty="0" err="1" smtClean="0"/>
              <a:t>others</a:t>
            </a:r>
            <a:endParaRPr lang="it-IT" sz="1400" dirty="0"/>
          </a:p>
        </p:txBody>
      </p:sp>
      <p:cxnSp>
        <p:nvCxnSpPr>
          <p:cNvPr id="40" name="Connettore 2 39"/>
          <p:cNvCxnSpPr/>
          <p:nvPr/>
        </p:nvCxnSpPr>
        <p:spPr>
          <a:xfrm flipV="1">
            <a:off x="6732240" y="654341"/>
            <a:ext cx="0" cy="202264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 flipH="1">
            <a:off x="6372200" y="1180641"/>
            <a:ext cx="360040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>
            <a:off x="6732240" y="856605"/>
            <a:ext cx="0" cy="324036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7964291" y="59740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enable</a:t>
            </a:r>
            <a:endParaRPr lang="it-IT" sz="1400" dirty="0" smtClean="0"/>
          </a:p>
        </p:txBody>
      </p:sp>
      <p:cxnSp>
        <p:nvCxnSpPr>
          <p:cNvPr id="53" name="Connettore 2 52"/>
          <p:cNvCxnSpPr/>
          <p:nvPr/>
        </p:nvCxnSpPr>
        <p:spPr>
          <a:xfrm flipH="1">
            <a:off x="6372200" y="1412924"/>
            <a:ext cx="2520280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8160659" y="10623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rfr</a:t>
            </a:r>
            <a:endParaRPr lang="it-IT" sz="1400" dirty="0" smtClean="0"/>
          </a:p>
        </p:txBody>
      </p:sp>
      <p:cxnSp>
        <p:nvCxnSpPr>
          <p:cNvPr id="55" name="Connettore 2 54"/>
          <p:cNvCxnSpPr/>
          <p:nvPr/>
        </p:nvCxnSpPr>
        <p:spPr>
          <a:xfrm flipH="1">
            <a:off x="6372200" y="1638821"/>
            <a:ext cx="41891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6832502" y="14849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</a:t>
            </a:r>
          </a:p>
        </p:txBody>
      </p:sp>
      <p:grpSp>
        <p:nvGrpSpPr>
          <p:cNvPr id="57" name="Gruppo 56"/>
          <p:cNvGrpSpPr/>
          <p:nvPr/>
        </p:nvGrpSpPr>
        <p:grpSpPr>
          <a:xfrm flipH="1">
            <a:off x="3279779" y="1072629"/>
            <a:ext cx="284109" cy="288032"/>
            <a:chOff x="899592" y="1700808"/>
            <a:chExt cx="432048" cy="432048"/>
          </a:xfrm>
        </p:grpSpPr>
        <p:sp>
          <p:nvSpPr>
            <p:cNvPr id="58" name="Rettangolo 57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Triangolo isoscele 58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0" name="Gruppo 59"/>
          <p:cNvGrpSpPr/>
          <p:nvPr/>
        </p:nvGrpSpPr>
        <p:grpSpPr>
          <a:xfrm flipH="1">
            <a:off x="3995936" y="1072629"/>
            <a:ext cx="284109" cy="288032"/>
            <a:chOff x="899592" y="1700808"/>
            <a:chExt cx="432048" cy="432048"/>
          </a:xfrm>
        </p:grpSpPr>
        <p:sp>
          <p:nvSpPr>
            <p:cNvPr id="61" name="Rettangolo 60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Triangolo isoscele 61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3" name="Gruppo 62"/>
          <p:cNvGrpSpPr/>
          <p:nvPr/>
        </p:nvGrpSpPr>
        <p:grpSpPr>
          <a:xfrm flipH="1">
            <a:off x="3639819" y="1072629"/>
            <a:ext cx="284109" cy="288032"/>
            <a:chOff x="899592" y="1700808"/>
            <a:chExt cx="432048" cy="432048"/>
          </a:xfrm>
        </p:grpSpPr>
        <p:sp>
          <p:nvSpPr>
            <p:cNvPr id="64" name="Rettangolo 63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Triangolo isoscele 64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7" name="Connettore 1 66"/>
          <p:cNvCxnSpPr>
            <a:stCxn id="58" idx="3"/>
          </p:cNvCxnSpPr>
          <p:nvPr/>
        </p:nvCxnSpPr>
        <p:spPr>
          <a:xfrm flipH="1">
            <a:off x="2584580" y="1216645"/>
            <a:ext cx="695199" cy="12374"/>
          </a:xfrm>
          <a:prstGeom prst="line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/>
          <p:cNvCxnSpPr>
            <a:endCxn id="23" idx="1"/>
          </p:cNvCxnSpPr>
          <p:nvPr/>
        </p:nvCxnSpPr>
        <p:spPr>
          <a:xfrm flipH="1" flipV="1">
            <a:off x="2337790" y="1072629"/>
            <a:ext cx="249962" cy="139408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/>
          <p:nvPr/>
        </p:nvCxnSpPr>
        <p:spPr>
          <a:xfrm flipH="1">
            <a:off x="2337792" y="1264215"/>
            <a:ext cx="249960" cy="51497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/>
          <p:cNvCxnSpPr>
            <a:stCxn id="36" idx="3"/>
            <a:endCxn id="61" idx="1"/>
          </p:cNvCxnSpPr>
          <p:nvPr/>
        </p:nvCxnSpPr>
        <p:spPr>
          <a:xfrm flipH="1" flipV="1">
            <a:off x="4280045" y="1216645"/>
            <a:ext cx="941988" cy="174708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/>
          <p:cNvCxnSpPr>
            <a:stCxn id="36" idx="3"/>
          </p:cNvCxnSpPr>
          <p:nvPr/>
        </p:nvCxnSpPr>
        <p:spPr>
          <a:xfrm flipH="1">
            <a:off x="4071867" y="1391353"/>
            <a:ext cx="1150166" cy="545372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89"/>
          <p:cNvCxnSpPr/>
          <p:nvPr/>
        </p:nvCxnSpPr>
        <p:spPr>
          <a:xfrm flipH="1">
            <a:off x="251520" y="1936725"/>
            <a:ext cx="3820348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/>
          <p:cNvCxnSpPr>
            <a:stCxn id="23" idx="3"/>
          </p:cNvCxnSpPr>
          <p:nvPr/>
        </p:nvCxnSpPr>
        <p:spPr>
          <a:xfrm flipH="1">
            <a:off x="251520" y="1072629"/>
            <a:ext cx="936104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95"/>
          <p:cNvSpPr txBox="1"/>
          <p:nvPr/>
        </p:nvSpPr>
        <p:spPr>
          <a:xfrm>
            <a:off x="4501953" y="1000621"/>
            <a:ext cx="665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ramRd</a:t>
            </a:r>
            <a:endParaRPr lang="it-IT" sz="1400" dirty="0" smtClean="0"/>
          </a:p>
        </p:txBody>
      </p:sp>
      <p:sp>
        <p:nvSpPr>
          <p:cNvPr id="99" name="CasellaDiTesto 98"/>
          <p:cNvSpPr txBox="1"/>
          <p:nvPr/>
        </p:nvSpPr>
        <p:spPr>
          <a:xfrm>
            <a:off x="2555776" y="1000621"/>
            <a:ext cx="779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ramClean</a:t>
            </a:r>
            <a:endParaRPr lang="it-IT" sz="1200" dirty="0" smtClean="0"/>
          </a:p>
        </p:txBody>
      </p:sp>
      <p:sp>
        <p:nvSpPr>
          <p:cNvPr id="100" name="CasellaDiTesto 99"/>
          <p:cNvSpPr txBox="1"/>
          <p:nvPr/>
        </p:nvSpPr>
        <p:spPr>
          <a:xfrm>
            <a:off x="372641" y="75129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WE</a:t>
            </a:r>
          </a:p>
        </p:txBody>
      </p:sp>
      <p:sp>
        <p:nvSpPr>
          <p:cNvPr id="101" name="CasellaDiTesto 100"/>
          <p:cNvSpPr txBox="1"/>
          <p:nvPr/>
        </p:nvSpPr>
        <p:spPr>
          <a:xfrm>
            <a:off x="395536" y="162360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  <a:r>
              <a:rPr lang="it-IT" sz="1400" dirty="0" smtClean="0"/>
              <a:t>E</a:t>
            </a:r>
          </a:p>
        </p:txBody>
      </p:sp>
      <p:cxnSp>
        <p:nvCxnSpPr>
          <p:cNvPr id="104" name="Connettore 1 103"/>
          <p:cNvCxnSpPr/>
          <p:nvPr/>
        </p:nvCxnSpPr>
        <p:spPr>
          <a:xfrm>
            <a:off x="395536" y="1931381"/>
            <a:ext cx="8364" cy="365384"/>
          </a:xfrm>
          <a:prstGeom prst="line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uppo 104"/>
          <p:cNvGrpSpPr/>
          <p:nvPr/>
        </p:nvGrpSpPr>
        <p:grpSpPr>
          <a:xfrm>
            <a:off x="611560" y="2152749"/>
            <a:ext cx="284109" cy="288032"/>
            <a:chOff x="899592" y="1700808"/>
            <a:chExt cx="432048" cy="432048"/>
          </a:xfrm>
        </p:grpSpPr>
        <p:sp>
          <p:nvSpPr>
            <p:cNvPr id="106" name="Rettangolo 105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Triangolo isoscele 106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09" name="Connettore 2 108"/>
          <p:cNvCxnSpPr>
            <a:endCxn id="106" idx="1"/>
          </p:cNvCxnSpPr>
          <p:nvPr/>
        </p:nvCxnSpPr>
        <p:spPr>
          <a:xfrm>
            <a:off x="443793" y="2296765"/>
            <a:ext cx="167767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/>
          <p:cNvCxnSpPr>
            <a:stCxn id="106" idx="3"/>
            <a:endCxn id="116" idx="1"/>
          </p:cNvCxnSpPr>
          <p:nvPr/>
        </p:nvCxnSpPr>
        <p:spPr>
          <a:xfrm>
            <a:off x="895669" y="2296765"/>
            <a:ext cx="978571" cy="2368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o 111"/>
          <p:cNvGrpSpPr/>
          <p:nvPr/>
        </p:nvGrpSpPr>
        <p:grpSpPr>
          <a:xfrm>
            <a:off x="2234914" y="2179485"/>
            <a:ext cx="284109" cy="288032"/>
            <a:chOff x="899592" y="1700808"/>
            <a:chExt cx="432048" cy="432048"/>
          </a:xfrm>
        </p:grpSpPr>
        <p:sp>
          <p:nvSpPr>
            <p:cNvPr id="113" name="Rettangolo 112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Triangolo isoscele 113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5" name="Gruppo 114"/>
          <p:cNvGrpSpPr/>
          <p:nvPr/>
        </p:nvGrpSpPr>
        <p:grpSpPr>
          <a:xfrm>
            <a:off x="1874240" y="2176429"/>
            <a:ext cx="284109" cy="288032"/>
            <a:chOff x="899592" y="1700808"/>
            <a:chExt cx="432048" cy="432048"/>
          </a:xfrm>
        </p:grpSpPr>
        <p:sp>
          <p:nvSpPr>
            <p:cNvPr id="116" name="Rettangolo 115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7" name="Triangolo isoscele 116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8" name="CasellaDiTesto 117"/>
          <p:cNvSpPr txBox="1"/>
          <p:nvPr/>
        </p:nvSpPr>
        <p:spPr>
          <a:xfrm>
            <a:off x="1115616" y="2224757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R_ack</a:t>
            </a:r>
            <a:endParaRPr lang="it-IT" sz="1400" dirty="0" smtClean="0"/>
          </a:p>
        </p:txBody>
      </p:sp>
      <p:sp>
        <p:nvSpPr>
          <p:cNvPr id="119" name="Pentagono 118"/>
          <p:cNvSpPr/>
          <p:nvPr/>
        </p:nvSpPr>
        <p:spPr>
          <a:xfrm>
            <a:off x="3686311" y="2142876"/>
            <a:ext cx="1150166" cy="6579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smtClean="0"/>
              <a:t>Sample</a:t>
            </a:r>
          </a:p>
          <a:p>
            <a:r>
              <a:rPr lang="it-IT" sz="1400" dirty="0" err="1" smtClean="0"/>
              <a:t>Readout</a:t>
            </a:r>
            <a:endParaRPr lang="it-IT" sz="1400" dirty="0" smtClean="0"/>
          </a:p>
          <a:p>
            <a:r>
              <a:rPr lang="it-IT" sz="1400" dirty="0" err="1" smtClean="0"/>
              <a:t>others</a:t>
            </a:r>
            <a:endParaRPr lang="it-IT" sz="1400" dirty="0"/>
          </a:p>
        </p:txBody>
      </p:sp>
      <p:cxnSp>
        <p:nvCxnSpPr>
          <p:cNvPr id="121" name="Connettore 1 120"/>
          <p:cNvCxnSpPr>
            <a:stCxn id="113" idx="3"/>
          </p:cNvCxnSpPr>
          <p:nvPr/>
        </p:nvCxnSpPr>
        <p:spPr>
          <a:xfrm flipV="1">
            <a:off x="2519023" y="2320445"/>
            <a:ext cx="980946" cy="3056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1 122"/>
          <p:cNvCxnSpPr/>
          <p:nvPr/>
        </p:nvCxnSpPr>
        <p:spPr>
          <a:xfrm flipV="1">
            <a:off x="3499969" y="2224757"/>
            <a:ext cx="0" cy="216024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/>
          <p:nvPr/>
        </p:nvCxnSpPr>
        <p:spPr>
          <a:xfrm>
            <a:off x="3499969" y="2224757"/>
            <a:ext cx="18634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/>
          <p:cNvCxnSpPr>
            <a:endCxn id="119" idx="1"/>
          </p:cNvCxnSpPr>
          <p:nvPr/>
        </p:nvCxnSpPr>
        <p:spPr>
          <a:xfrm>
            <a:off x="3499969" y="2440781"/>
            <a:ext cx="186342" cy="31068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/>
          <p:cNvCxnSpPr/>
          <p:nvPr/>
        </p:nvCxnSpPr>
        <p:spPr>
          <a:xfrm>
            <a:off x="3348845" y="2682004"/>
            <a:ext cx="355979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sellaDiTesto 128"/>
          <p:cNvSpPr txBox="1"/>
          <p:nvPr/>
        </p:nvSpPr>
        <p:spPr>
          <a:xfrm flipH="1">
            <a:off x="3203848" y="26469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</a:t>
            </a:r>
          </a:p>
        </p:txBody>
      </p:sp>
      <p:sp>
        <p:nvSpPr>
          <p:cNvPr id="134" name="CasellaDiTesto 133"/>
          <p:cNvSpPr txBox="1"/>
          <p:nvPr/>
        </p:nvSpPr>
        <p:spPr>
          <a:xfrm>
            <a:off x="2483768" y="2080741"/>
            <a:ext cx="10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ramValidPipe</a:t>
            </a:r>
            <a:endParaRPr lang="it-IT" sz="1200" dirty="0"/>
          </a:p>
        </p:txBody>
      </p:sp>
      <p:cxnSp>
        <p:nvCxnSpPr>
          <p:cNvPr id="136" name="Connettore 2 135"/>
          <p:cNvCxnSpPr>
            <a:stCxn id="119" idx="3"/>
          </p:cNvCxnSpPr>
          <p:nvPr/>
        </p:nvCxnSpPr>
        <p:spPr>
          <a:xfrm flipV="1">
            <a:off x="4836477" y="2456315"/>
            <a:ext cx="1031667" cy="15534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sellaDiTesto 136"/>
          <p:cNvSpPr txBox="1"/>
          <p:nvPr/>
        </p:nvSpPr>
        <p:spPr>
          <a:xfrm>
            <a:off x="4789642" y="2235790"/>
            <a:ext cx="1085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ramValidPipe1</a:t>
            </a:r>
            <a:endParaRPr lang="it-IT" sz="1200" dirty="0"/>
          </a:p>
        </p:txBody>
      </p:sp>
      <p:grpSp>
        <p:nvGrpSpPr>
          <p:cNvPr id="138" name="Gruppo 137"/>
          <p:cNvGrpSpPr/>
          <p:nvPr/>
        </p:nvGrpSpPr>
        <p:grpSpPr>
          <a:xfrm>
            <a:off x="5868144" y="2302743"/>
            <a:ext cx="284109" cy="288032"/>
            <a:chOff x="899592" y="1700808"/>
            <a:chExt cx="432048" cy="432048"/>
          </a:xfrm>
        </p:grpSpPr>
        <p:sp>
          <p:nvSpPr>
            <p:cNvPr id="139" name="Rettangolo 138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0" name="Triangolo isoscele 139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45" name="Connettore 1 144"/>
          <p:cNvCxnSpPr>
            <a:stCxn id="139" idx="3"/>
          </p:cNvCxnSpPr>
          <p:nvPr/>
        </p:nvCxnSpPr>
        <p:spPr>
          <a:xfrm>
            <a:off x="6152253" y="2446759"/>
            <a:ext cx="956287" cy="3056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sellaDiTesto 145"/>
          <p:cNvSpPr txBox="1"/>
          <p:nvPr/>
        </p:nvSpPr>
        <p:spPr>
          <a:xfrm>
            <a:off x="6219168" y="219514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FifoHistoPipe</a:t>
            </a:r>
            <a:r>
              <a:rPr lang="it-IT" sz="1200" dirty="0" smtClean="0"/>
              <a:t>(0)</a:t>
            </a:r>
          </a:p>
          <a:p>
            <a:r>
              <a:rPr lang="it-IT" sz="1200" dirty="0" smtClean="0"/>
              <a:t>(</a:t>
            </a:r>
            <a:r>
              <a:rPr lang="it-IT" sz="1200" dirty="0" err="1" smtClean="0"/>
              <a:t>valid</a:t>
            </a:r>
            <a:r>
              <a:rPr lang="it-IT" sz="1200" dirty="0" smtClean="0"/>
              <a:t>)</a:t>
            </a:r>
            <a:endParaRPr lang="it-IT" sz="1200" dirty="0"/>
          </a:p>
        </p:txBody>
      </p:sp>
      <p:cxnSp>
        <p:nvCxnSpPr>
          <p:cNvPr id="148" name="Connettore 2 147"/>
          <p:cNvCxnSpPr/>
          <p:nvPr/>
        </p:nvCxnSpPr>
        <p:spPr>
          <a:xfrm flipH="1">
            <a:off x="6082206" y="4735165"/>
            <a:ext cx="2738266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Pentagono 148"/>
          <p:cNvSpPr/>
          <p:nvPr/>
        </p:nvSpPr>
        <p:spPr>
          <a:xfrm flipH="1">
            <a:off x="5222033" y="4581276"/>
            <a:ext cx="860172" cy="5139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dirty="0" smtClean="0"/>
              <a:t>Sample</a:t>
            </a:r>
          </a:p>
          <a:p>
            <a:pPr algn="r"/>
            <a:r>
              <a:rPr lang="it-IT" sz="1400" dirty="0" err="1" smtClean="0"/>
              <a:t>others</a:t>
            </a:r>
            <a:endParaRPr lang="it-IT" sz="1400" dirty="0"/>
          </a:p>
        </p:txBody>
      </p:sp>
      <p:cxnSp>
        <p:nvCxnSpPr>
          <p:cNvPr id="150" name="Connettore 2 149"/>
          <p:cNvCxnSpPr/>
          <p:nvPr/>
        </p:nvCxnSpPr>
        <p:spPr>
          <a:xfrm flipH="1">
            <a:off x="6067908" y="4961062"/>
            <a:ext cx="41891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sellaDiTesto 150"/>
          <p:cNvSpPr txBox="1"/>
          <p:nvPr/>
        </p:nvSpPr>
        <p:spPr>
          <a:xfrm>
            <a:off x="6156635" y="4916878"/>
            <a:ext cx="85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LocalAdd</a:t>
            </a:r>
            <a:endParaRPr lang="it-IT" sz="1400" dirty="0"/>
          </a:p>
        </p:txBody>
      </p:sp>
      <p:sp>
        <p:nvSpPr>
          <p:cNvPr id="154" name="CasellaDiTesto 153"/>
          <p:cNvSpPr txBox="1"/>
          <p:nvPr/>
        </p:nvSpPr>
        <p:spPr>
          <a:xfrm>
            <a:off x="7849776" y="4368501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PixAddr</a:t>
            </a:r>
            <a:endParaRPr lang="it-IT" sz="1400" dirty="0" smtClean="0"/>
          </a:p>
        </p:txBody>
      </p:sp>
      <p:grpSp>
        <p:nvGrpSpPr>
          <p:cNvPr id="155" name="Gruppo 154"/>
          <p:cNvGrpSpPr/>
          <p:nvPr/>
        </p:nvGrpSpPr>
        <p:grpSpPr>
          <a:xfrm flipH="1">
            <a:off x="3491880" y="4457005"/>
            <a:ext cx="284109" cy="288032"/>
            <a:chOff x="899592" y="1700808"/>
            <a:chExt cx="432048" cy="432048"/>
          </a:xfrm>
        </p:grpSpPr>
        <p:sp>
          <p:nvSpPr>
            <p:cNvPr id="156" name="Rettangolo 155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7" name="Triangolo isoscele 156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8" name="Gruppo 157"/>
          <p:cNvGrpSpPr/>
          <p:nvPr/>
        </p:nvGrpSpPr>
        <p:grpSpPr>
          <a:xfrm flipH="1">
            <a:off x="3851920" y="4457005"/>
            <a:ext cx="284109" cy="288032"/>
            <a:chOff x="899592" y="1700808"/>
            <a:chExt cx="432048" cy="432048"/>
          </a:xfrm>
        </p:grpSpPr>
        <p:sp>
          <p:nvSpPr>
            <p:cNvPr id="159" name="Rettangolo 158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0" name="Triangolo isoscele 159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61" name="Gruppo 160"/>
          <p:cNvGrpSpPr/>
          <p:nvPr/>
        </p:nvGrpSpPr>
        <p:grpSpPr>
          <a:xfrm flipH="1">
            <a:off x="4572000" y="4457005"/>
            <a:ext cx="284109" cy="288032"/>
            <a:chOff x="899592" y="1700808"/>
            <a:chExt cx="432048" cy="432048"/>
          </a:xfrm>
        </p:grpSpPr>
        <p:sp>
          <p:nvSpPr>
            <p:cNvPr id="162" name="Rettangolo 161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3" name="Triangolo isoscele 162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64" name="Gruppo 163"/>
          <p:cNvGrpSpPr/>
          <p:nvPr/>
        </p:nvGrpSpPr>
        <p:grpSpPr>
          <a:xfrm flipH="1">
            <a:off x="4211960" y="4457005"/>
            <a:ext cx="284109" cy="288032"/>
            <a:chOff x="899592" y="1700808"/>
            <a:chExt cx="432048" cy="432048"/>
          </a:xfrm>
        </p:grpSpPr>
        <p:sp>
          <p:nvSpPr>
            <p:cNvPr id="165" name="Rettangolo 164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6" name="Triangolo isoscele 165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7" name="Pentagono 166"/>
          <p:cNvSpPr/>
          <p:nvPr/>
        </p:nvSpPr>
        <p:spPr>
          <a:xfrm flipH="1">
            <a:off x="1115616" y="4529013"/>
            <a:ext cx="1150166" cy="7920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dirty="0" smtClean="0"/>
              <a:t>Sample</a:t>
            </a:r>
          </a:p>
          <a:p>
            <a:pPr algn="r"/>
            <a:r>
              <a:rPr lang="it-IT" sz="1400" dirty="0" err="1" smtClean="0"/>
              <a:t>Readout</a:t>
            </a:r>
            <a:endParaRPr lang="it-IT" sz="1400" dirty="0" smtClean="0"/>
          </a:p>
          <a:p>
            <a:pPr algn="r"/>
            <a:r>
              <a:rPr lang="it-IT" sz="1400" dirty="0" err="1" smtClean="0"/>
              <a:t>Clean</a:t>
            </a:r>
            <a:r>
              <a:rPr lang="it-IT" sz="1400" dirty="0" smtClean="0"/>
              <a:t> </a:t>
            </a:r>
          </a:p>
          <a:p>
            <a:pPr algn="r"/>
            <a:r>
              <a:rPr lang="it-IT" sz="1400" dirty="0" err="1" smtClean="0"/>
              <a:t>others</a:t>
            </a:r>
            <a:endParaRPr lang="it-IT" sz="1400" dirty="0"/>
          </a:p>
        </p:txBody>
      </p:sp>
      <p:cxnSp>
        <p:nvCxnSpPr>
          <p:cNvPr id="168" name="Connettore 2 167"/>
          <p:cNvCxnSpPr/>
          <p:nvPr/>
        </p:nvCxnSpPr>
        <p:spPr>
          <a:xfrm flipH="1">
            <a:off x="2265784" y="4652083"/>
            <a:ext cx="1156049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/>
          <p:cNvCxnSpPr/>
          <p:nvPr/>
        </p:nvCxnSpPr>
        <p:spPr>
          <a:xfrm flipH="1">
            <a:off x="2282265" y="5278437"/>
            <a:ext cx="41891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uppo 172"/>
          <p:cNvGrpSpPr/>
          <p:nvPr/>
        </p:nvGrpSpPr>
        <p:grpSpPr>
          <a:xfrm flipH="1">
            <a:off x="3851920" y="4820101"/>
            <a:ext cx="284109" cy="288032"/>
            <a:chOff x="899592" y="1700808"/>
            <a:chExt cx="432048" cy="432048"/>
          </a:xfrm>
        </p:grpSpPr>
        <p:sp>
          <p:nvSpPr>
            <p:cNvPr id="174" name="Rettangolo 173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5" name="Triangolo isoscele 174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6" name="Gruppo 175"/>
          <p:cNvGrpSpPr/>
          <p:nvPr/>
        </p:nvGrpSpPr>
        <p:grpSpPr>
          <a:xfrm flipH="1">
            <a:off x="4577147" y="4817045"/>
            <a:ext cx="284109" cy="288032"/>
            <a:chOff x="899592" y="1700808"/>
            <a:chExt cx="432048" cy="432048"/>
          </a:xfrm>
        </p:grpSpPr>
        <p:sp>
          <p:nvSpPr>
            <p:cNvPr id="177" name="Rettangolo 176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8" name="Triangolo isoscele 177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9" name="Gruppo 178"/>
          <p:cNvGrpSpPr/>
          <p:nvPr/>
        </p:nvGrpSpPr>
        <p:grpSpPr>
          <a:xfrm flipH="1">
            <a:off x="4221030" y="4817045"/>
            <a:ext cx="284109" cy="288032"/>
            <a:chOff x="899592" y="1700808"/>
            <a:chExt cx="432048" cy="432048"/>
          </a:xfrm>
        </p:grpSpPr>
        <p:sp>
          <p:nvSpPr>
            <p:cNvPr id="180" name="Rettangolo 179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1" name="Triangolo isoscele 180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84" name="Connettore 2 183"/>
          <p:cNvCxnSpPr>
            <a:stCxn id="167" idx="3"/>
          </p:cNvCxnSpPr>
          <p:nvPr/>
        </p:nvCxnSpPr>
        <p:spPr>
          <a:xfrm flipH="1">
            <a:off x="323528" y="4925057"/>
            <a:ext cx="792088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ttore 1 197"/>
          <p:cNvCxnSpPr/>
          <p:nvPr/>
        </p:nvCxnSpPr>
        <p:spPr>
          <a:xfrm>
            <a:off x="5079979" y="4652083"/>
            <a:ext cx="0" cy="1029058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ttore 2 201"/>
          <p:cNvCxnSpPr/>
          <p:nvPr/>
        </p:nvCxnSpPr>
        <p:spPr>
          <a:xfrm flipH="1" flipV="1">
            <a:off x="4885086" y="4628080"/>
            <a:ext cx="190970" cy="24002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2 203"/>
          <p:cNvCxnSpPr>
            <a:endCxn id="178" idx="3"/>
          </p:cNvCxnSpPr>
          <p:nvPr/>
        </p:nvCxnSpPr>
        <p:spPr>
          <a:xfrm flipH="1">
            <a:off x="4861256" y="4974714"/>
            <a:ext cx="218723" cy="37409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ttore 2 205"/>
          <p:cNvCxnSpPr/>
          <p:nvPr/>
        </p:nvCxnSpPr>
        <p:spPr>
          <a:xfrm flipH="1">
            <a:off x="372641" y="5681141"/>
            <a:ext cx="4707338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ttore 1 207"/>
          <p:cNvCxnSpPr/>
          <p:nvPr/>
        </p:nvCxnSpPr>
        <p:spPr>
          <a:xfrm>
            <a:off x="2519023" y="4838240"/>
            <a:ext cx="0" cy="272948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2 211"/>
          <p:cNvCxnSpPr/>
          <p:nvPr/>
        </p:nvCxnSpPr>
        <p:spPr>
          <a:xfrm flipH="1" flipV="1">
            <a:off x="2265783" y="4838240"/>
            <a:ext cx="253240" cy="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ttore 2 214"/>
          <p:cNvCxnSpPr/>
          <p:nvPr/>
        </p:nvCxnSpPr>
        <p:spPr>
          <a:xfrm flipH="1">
            <a:off x="2265782" y="5105077"/>
            <a:ext cx="253241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ttore 2 217"/>
          <p:cNvCxnSpPr>
            <a:stCxn id="174" idx="3"/>
          </p:cNvCxnSpPr>
          <p:nvPr/>
        </p:nvCxnSpPr>
        <p:spPr>
          <a:xfrm flipH="1" flipV="1">
            <a:off x="2491721" y="4961061"/>
            <a:ext cx="1360199" cy="3056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ttore 2 222"/>
          <p:cNvCxnSpPr>
            <a:stCxn id="149" idx="3"/>
          </p:cNvCxnSpPr>
          <p:nvPr/>
        </p:nvCxnSpPr>
        <p:spPr>
          <a:xfrm flipH="1" flipV="1">
            <a:off x="5076056" y="4838240"/>
            <a:ext cx="145977" cy="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asellaDiTesto 223"/>
          <p:cNvSpPr txBox="1"/>
          <p:nvPr/>
        </p:nvSpPr>
        <p:spPr>
          <a:xfrm>
            <a:off x="2627784" y="5069278"/>
            <a:ext cx="850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LocalAdd</a:t>
            </a:r>
            <a:endParaRPr lang="it-IT" sz="1400" dirty="0"/>
          </a:p>
        </p:txBody>
      </p:sp>
      <p:cxnSp>
        <p:nvCxnSpPr>
          <p:cNvPr id="226" name="Connettore 1 225"/>
          <p:cNvCxnSpPr/>
          <p:nvPr/>
        </p:nvCxnSpPr>
        <p:spPr>
          <a:xfrm>
            <a:off x="1032719" y="116632"/>
            <a:ext cx="0" cy="6336704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ttore 1 230"/>
          <p:cNvCxnSpPr/>
          <p:nvPr/>
        </p:nvCxnSpPr>
        <p:spPr>
          <a:xfrm>
            <a:off x="7632340" y="260648"/>
            <a:ext cx="0" cy="6192688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sellaDiTesto 231"/>
          <p:cNvSpPr txBox="1"/>
          <p:nvPr/>
        </p:nvSpPr>
        <p:spPr>
          <a:xfrm>
            <a:off x="7812360" y="188640"/>
            <a:ext cx="102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HISTO UNIT</a:t>
            </a:r>
          </a:p>
        </p:txBody>
      </p:sp>
      <p:sp>
        <p:nvSpPr>
          <p:cNvPr id="233" name="CasellaDiTesto 232"/>
          <p:cNvSpPr txBox="1"/>
          <p:nvPr/>
        </p:nvSpPr>
        <p:spPr>
          <a:xfrm>
            <a:off x="287051" y="31291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RAM</a:t>
            </a:r>
          </a:p>
        </p:txBody>
      </p:sp>
      <p:sp>
        <p:nvSpPr>
          <p:cNvPr id="234" name="CasellaDiTesto 233"/>
          <p:cNvSpPr txBox="1"/>
          <p:nvPr/>
        </p:nvSpPr>
        <p:spPr>
          <a:xfrm>
            <a:off x="251520" y="4581128"/>
            <a:ext cx="75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WrAddr</a:t>
            </a:r>
            <a:endParaRPr lang="it-IT" sz="1400" dirty="0" smtClean="0"/>
          </a:p>
        </p:txBody>
      </p:sp>
      <p:sp>
        <p:nvSpPr>
          <p:cNvPr id="235" name="CasellaDiTesto 234"/>
          <p:cNvSpPr txBox="1"/>
          <p:nvPr/>
        </p:nvSpPr>
        <p:spPr>
          <a:xfrm>
            <a:off x="251520" y="5353471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RdAddr</a:t>
            </a:r>
            <a:endParaRPr lang="it-IT" sz="1400" dirty="0" smtClean="0"/>
          </a:p>
        </p:txBody>
      </p:sp>
      <p:sp>
        <p:nvSpPr>
          <p:cNvPr id="237" name="CasellaDiTesto 236"/>
          <p:cNvSpPr txBox="1"/>
          <p:nvPr/>
        </p:nvSpPr>
        <p:spPr>
          <a:xfrm>
            <a:off x="2339752" y="4376137"/>
            <a:ext cx="1135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writeAddrHisto</a:t>
            </a:r>
            <a:endParaRPr lang="it-IT" sz="1200" dirty="0"/>
          </a:p>
        </p:txBody>
      </p:sp>
      <p:sp>
        <p:nvSpPr>
          <p:cNvPr id="238" name="CasellaDiTesto 237"/>
          <p:cNvSpPr txBox="1"/>
          <p:nvPr/>
        </p:nvSpPr>
        <p:spPr>
          <a:xfrm>
            <a:off x="2572721" y="4736177"/>
            <a:ext cx="1082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ramCleanAddr</a:t>
            </a:r>
            <a:endParaRPr lang="it-IT" sz="1200" dirty="0"/>
          </a:p>
        </p:txBody>
      </p:sp>
      <p:sp>
        <p:nvSpPr>
          <p:cNvPr id="239" name="Titolo 1"/>
          <p:cNvSpPr>
            <a:spLocks noGrp="1"/>
          </p:cNvSpPr>
          <p:nvPr>
            <p:ph type="title"/>
          </p:nvPr>
        </p:nvSpPr>
        <p:spPr>
          <a:xfrm>
            <a:off x="971600" y="6208303"/>
            <a:ext cx="6919207" cy="490066"/>
          </a:xfrm>
        </p:spPr>
        <p:txBody>
          <a:bodyPr>
            <a:noAutofit/>
          </a:bodyPr>
          <a:lstStyle/>
          <a:p>
            <a:r>
              <a:rPr lang="it-IT" sz="2800" dirty="0" err="1" smtClean="0"/>
              <a:t>Histo</a:t>
            </a:r>
            <a:r>
              <a:rPr lang="it-IT" sz="2800" dirty="0" smtClean="0"/>
              <a:t> – layout (1/4) </a:t>
            </a:r>
            <a:r>
              <a:rPr lang="it-IT" sz="2800" dirty="0" err="1" smtClean="0"/>
              <a:t>enables</a:t>
            </a:r>
            <a:r>
              <a:rPr lang="it-IT" sz="2800" dirty="0" smtClean="0"/>
              <a:t> and </a:t>
            </a:r>
            <a:r>
              <a:rPr lang="it-IT" sz="2800" dirty="0" err="1" smtClean="0"/>
              <a:t>address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0659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8</a:t>
            </a:fld>
            <a:endParaRPr lang="it-IT" dirty="0"/>
          </a:p>
        </p:txBody>
      </p:sp>
      <p:cxnSp>
        <p:nvCxnSpPr>
          <p:cNvPr id="4" name="Connettore 1 3"/>
          <p:cNvCxnSpPr/>
          <p:nvPr/>
        </p:nvCxnSpPr>
        <p:spPr>
          <a:xfrm>
            <a:off x="1032719" y="116632"/>
            <a:ext cx="0" cy="6336704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7632340" y="260648"/>
            <a:ext cx="0" cy="6192688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7812360" y="188640"/>
            <a:ext cx="102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HISTO UNIT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87051" y="31291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RAM</a:t>
            </a: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971600" y="6208303"/>
            <a:ext cx="6919207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 smtClean="0"/>
              <a:t>Histo</a:t>
            </a:r>
            <a:r>
              <a:rPr lang="it-IT" sz="2800" dirty="0" smtClean="0"/>
              <a:t> – layout (2/4) data</a:t>
            </a:r>
            <a:endParaRPr lang="it-IT" sz="2800" dirty="0"/>
          </a:p>
        </p:txBody>
      </p:sp>
      <p:cxnSp>
        <p:nvCxnSpPr>
          <p:cNvPr id="10" name="Connettore 2 9"/>
          <p:cNvCxnSpPr/>
          <p:nvPr/>
        </p:nvCxnSpPr>
        <p:spPr>
          <a:xfrm flipH="1">
            <a:off x="6660232" y="5085184"/>
            <a:ext cx="172819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8028384" y="4797152"/>
            <a:ext cx="399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tot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948264" y="4725144"/>
            <a:ext cx="709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Tot_val</a:t>
            </a:r>
            <a:endParaRPr lang="it-IT" sz="1400" dirty="0" smtClean="0"/>
          </a:p>
        </p:txBody>
      </p:sp>
      <p:cxnSp>
        <p:nvCxnSpPr>
          <p:cNvPr id="15" name="Connettore 1 14"/>
          <p:cNvCxnSpPr/>
          <p:nvPr/>
        </p:nvCxnSpPr>
        <p:spPr>
          <a:xfrm>
            <a:off x="6660232" y="4581128"/>
            <a:ext cx="0" cy="917449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o 16"/>
          <p:cNvGrpSpPr/>
          <p:nvPr/>
        </p:nvGrpSpPr>
        <p:grpSpPr>
          <a:xfrm flipH="1">
            <a:off x="6160099" y="5304264"/>
            <a:ext cx="284109" cy="288032"/>
            <a:chOff x="899592" y="1700808"/>
            <a:chExt cx="432048" cy="432048"/>
          </a:xfrm>
        </p:grpSpPr>
        <p:sp>
          <p:nvSpPr>
            <p:cNvPr id="18" name="Rettangolo 17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Triangolo isoscele 18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1" name="Rettangolo 20"/>
          <p:cNvSpPr/>
          <p:nvPr/>
        </p:nvSpPr>
        <p:spPr>
          <a:xfrm flipH="1">
            <a:off x="6156173" y="4581128"/>
            <a:ext cx="284109" cy="458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rgbClr val="FF0000"/>
                </a:solidFill>
              </a:rPr>
              <a:t>*</a:t>
            </a:r>
            <a:endParaRPr lang="it-IT" sz="1200" b="1" dirty="0">
              <a:solidFill>
                <a:srgbClr val="FF0000"/>
              </a:solidFill>
            </a:endParaRPr>
          </a:p>
        </p:txBody>
      </p:sp>
      <p:sp>
        <p:nvSpPr>
          <p:cNvPr id="22" name="Triangolo isoscele 21"/>
          <p:cNvSpPr/>
          <p:nvPr/>
        </p:nvSpPr>
        <p:spPr>
          <a:xfrm rot="16200000" flipH="1">
            <a:off x="6332925" y="4905818"/>
            <a:ext cx="120013" cy="947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/>
          </a:p>
        </p:txBody>
      </p:sp>
      <p:grpSp>
        <p:nvGrpSpPr>
          <p:cNvPr id="26" name="Gruppo 25"/>
          <p:cNvGrpSpPr/>
          <p:nvPr/>
        </p:nvGrpSpPr>
        <p:grpSpPr>
          <a:xfrm flipH="1">
            <a:off x="5220072" y="4653136"/>
            <a:ext cx="284109" cy="288032"/>
            <a:chOff x="899592" y="1700808"/>
            <a:chExt cx="432048" cy="432048"/>
          </a:xfrm>
        </p:grpSpPr>
        <p:sp>
          <p:nvSpPr>
            <p:cNvPr id="27" name="Rettangolo 26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Triangolo isoscele 27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/>
          <p:cNvGrpSpPr/>
          <p:nvPr/>
        </p:nvGrpSpPr>
        <p:grpSpPr>
          <a:xfrm flipH="1">
            <a:off x="5580112" y="4653136"/>
            <a:ext cx="284109" cy="288032"/>
            <a:chOff x="899592" y="1700808"/>
            <a:chExt cx="432048" cy="432048"/>
          </a:xfrm>
        </p:grpSpPr>
        <p:sp>
          <p:nvSpPr>
            <p:cNvPr id="30" name="Rettangolo 29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Triangolo isoscele 30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2" name="Gruppo 31"/>
          <p:cNvGrpSpPr/>
          <p:nvPr/>
        </p:nvGrpSpPr>
        <p:grpSpPr>
          <a:xfrm flipH="1">
            <a:off x="5220072" y="5304264"/>
            <a:ext cx="284109" cy="288032"/>
            <a:chOff x="899592" y="1700808"/>
            <a:chExt cx="432048" cy="432048"/>
          </a:xfrm>
        </p:grpSpPr>
        <p:sp>
          <p:nvSpPr>
            <p:cNvPr id="33" name="Rettangolo 32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Triangolo isoscele 33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5" name="Gruppo 34"/>
          <p:cNvGrpSpPr/>
          <p:nvPr/>
        </p:nvGrpSpPr>
        <p:grpSpPr>
          <a:xfrm flipH="1">
            <a:off x="5589182" y="5301208"/>
            <a:ext cx="284109" cy="288032"/>
            <a:chOff x="899592" y="1700808"/>
            <a:chExt cx="432048" cy="432048"/>
          </a:xfrm>
        </p:grpSpPr>
        <p:sp>
          <p:nvSpPr>
            <p:cNvPr id="36" name="Rettangolo 35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Triangolo isoscele 36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0" name="Gruppo 59"/>
          <p:cNvGrpSpPr/>
          <p:nvPr/>
        </p:nvGrpSpPr>
        <p:grpSpPr>
          <a:xfrm>
            <a:off x="4207839" y="5157192"/>
            <a:ext cx="284112" cy="556319"/>
            <a:chOff x="4499448" y="5104929"/>
            <a:chExt cx="284112" cy="556319"/>
          </a:xfrm>
        </p:grpSpPr>
        <p:sp>
          <p:nvSpPr>
            <p:cNvPr id="45" name="Rettangolo 44"/>
            <p:cNvSpPr/>
            <p:nvPr/>
          </p:nvSpPr>
          <p:spPr>
            <a:xfrm flipH="1">
              <a:off x="4499448" y="5104929"/>
              <a:ext cx="284109" cy="556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b="1" dirty="0">
                  <a:solidFill>
                    <a:srgbClr val="FF0000"/>
                  </a:solidFill>
                </a:rPr>
                <a:t>+</a:t>
              </a:r>
              <a:endParaRPr lang="it-IT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riangolo isoscele 45"/>
            <p:cNvSpPr/>
            <p:nvPr/>
          </p:nvSpPr>
          <p:spPr>
            <a:xfrm rot="16200000" flipH="1">
              <a:off x="4687694" y="5519956"/>
              <a:ext cx="97029" cy="9470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/>
            </a:p>
          </p:txBody>
        </p:sp>
      </p:grpSp>
      <p:cxnSp>
        <p:nvCxnSpPr>
          <p:cNvPr id="49" name="Connettore 2 48"/>
          <p:cNvCxnSpPr>
            <a:endCxn id="18" idx="1"/>
          </p:cNvCxnSpPr>
          <p:nvPr/>
        </p:nvCxnSpPr>
        <p:spPr>
          <a:xfrm flipH="1">
            <a:off x="6444208" y="5432681"/>
            <a:ext cx="216024" cy="15599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 flipH="1">
            <a:off x="6444208" y="4797152"/>
            <a:ext cx="216024" cy="3055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 flipH="1">
            <a:off x="6444208" y="4581128"/>
            <a:ext cx="216024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o 60"/>
          <p:cNvGrpSpPr/>
          <p:nvPr/>
        </p:nvGrpSpPr>
        <p:grpSpPr>
          <a:xfrm>
            <a:off x="4207839" y="4509120"/>
            <a:ext cx="284112" cy="556319"/>
            <a:chOff x="4499448" y="5104929"/>
            <a:chExt cx="284112" cy="556319"/>
          </a:xfrm>
        </p:grpSpPr>
        <p:sp>
          <p:nvSpPr>
            <p:cNvPr id="62" name="Rettangolo 61"/>
            <p:cNvSpPr/>
            <p:nvPr/>
          </p:nvSpPr>
          <p:spPr>
            <a:xfrm flipH="1">
              <a:off x="4499448" y="5104929"/>
              <a:ext cx="284109" cy="556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b="1" dirty="0">
                  <a:solidFill>
                    <a:srgbClr val="FF0000"/>
                  </a:solidFill>
                </a:rPr>
                <a:t>+</a:t>
              </a:r>
              <a:endParaRPr lang="it-IT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Triangolo isoscele 62"/>
            <p:cNvSpPr/>
            <p:nvPr/>
          </p:nvSpPr>
          <p:spPr>
            <a:xfrm rot="16200000" flipH="1">
              <a:off x="4687694" y="5519956"/>
              <a:ext cx="97029" cy="9470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/>
            </a:p>
          </p:txBody>
        </p:sp>
      </p:grpSp>
      <p:cxnSp>
        <p:nvCxnSpPr>
          <p:cNvPr id="65" name="Connettore 2 64"/>
          <p:cNvCxnSpPr>
            <a:stCxn id="27" idx="3"/>
            <a:endCxn id="62" idx="1"/>
          </p:cNvCxnSpPr>
          <p:nvPr/>
        </p:nvCxnSpPr>
        <p:spPr>
          <a:xfrm flipH="1" flipV="1">
            <a:off x="4491948" y="4787280"/>
            <a:ext cx="728124" cy="9872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>
            <a:stCxn id="33" idx="3"/>
            <a:endCxn id="45" idx="1"/>
          </p:cNvCxnSpPr>
          <p:nvPr/>
        </p:nvCxnSpPr>
        <p:spPr>
          <a:xfrm flipH="1" flipV="1">
            <a:off x="4491948" y="5435352"/>
            <a:ext cx="728124" cy="12928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21" idx="3"/>
            <a:endCxn id="30" idx="1"/>
          </p:cNvCxnSpPr>
          <p:nvPr/>
        </p:nvCxnSpPr>
        <p:spPr>
          <a:xfrm flipH="1" flipV="1">
            <a:off x="5864221" y="4797152"/>
            <a:ext cx="291952" cy="13338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>
            <a:stCxn id="18" idx="3"/>
            <a:endCxn id="36" idx="1"/>
          </p:cNvCxnSpPr>
          <p:nvPr/>
        </p:nvCxnSpPr>
        <p:spPr>
          <a:xfrm flipH="1" flipV="1">
            <a:off x="5873291" y="5445224"/>
            <a:ext cx="286808" cy="3056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po 71"/>
          <p:cNvGrpSpPr/>
          <p:nvPr/>
        </p:nvGrpSpPr>
        <p:grpSpPr>
          <a:xfrm>
            <a:off x="4207839" y="3808785"/>
            <a:ext cx="284112" cy="556319"/>
            <a:chOff x="4499448" y="5104929"/>
            <a:chExt cx="284112" cy="556319"/>
          </a:xfrm>
        </p:grpSpPr>
        <p:sp>
          <p:nvSpPr>
            <p:cNvPr id="73" name="Rettangolo 72"/>
            <p:cNvSpPr/>
            <p:nvPr/>
          </p:nvSpPr>
          <p:spPr>
            <a:xfrm flipH="1">
              <a:off x="4499448" y="5104929"/>
              <a:ext cx="284109" cy="556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b="1" dirty="0">
                  <a:solidFill>
                    <a:srgbClr val="FF0000"/>
                  </a:solidFill>
                </a:rPr>
                <a:t>+</a:t>
              </a:r>
              <a:endParaRPr lang="it-IT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4" name="Triangolo isoscele 73"/>
            <p:cNvSpPr/>
            <p:nvPr/>
          </p:nvSpPr>
          <p:spPr>
            <a:xfrm rot="16200000" flipH="1">
              <a:off x="4687694" y="5519956"/>
              <a:ext cx="97029" cy="9470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/>
            </a:p>
          </p:txBody>
        </p:sp>
      </p:grpSp>
      <p:cxnSp>
        <p:nvCxnSpPr>
          <p:cNvPr id="76" name="Connettore 1 75"/>
          <p:cNvCxnSpPr/>
          <p:nvPr/>
        </p:nvCxnSpPr>
        <p:spPr>
          <a:xfrm flipV="1">
            <a:off x="5004048" y="3429000"/>
            <a:ext cx="0" cy="1872208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/>
          <p:cNvCxnSpPr/>
          <p:nvPr/>
        </p:nvCxnSpPr>
        <p:spPr>
          <a:xfrm flipH="1">
            <a:off x="4494183" y="5301208"/>
            <a:ext cx="509865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 flipH="1">
            <a:off x="4494183" y="4581128"/>
            <a:ext cx="509865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/>
          <p:nvPr/>
        </p:nvCxnSpPr>
        <p:spPr>
          <a:xfrm flipH="1">
            <a:off x="4494183" y="3861048"/>
            <a:ext cx="509865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/>
          <p:cNvCxnSpPr>
            <a:endCxn id="73" idx="1"/>
          </p:cNvCxnSpPr>
          <p:nvPr/>
        </p:nvCxnSpPr>
        <p:spPr>
          <a:xfrm flipH="1">
            <a:off x="4491948" y="4086945"/>
            <a:ext cx="257167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/>
          <p:cNvSpPr txBox="1"/>
          <p:nvPr/>
        </p:nvSpPr>
        <p:spPr>
          <a:xfrm>
            <a:off x="4639322" y="40149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1</a:t>
            </a:r>
          </a:p>
        </p:txBody>
      </p:sp>
      <p:cxnSp>
        <p:nvCxnSpPr>
          <p:cNvPr id="92" name="Connettore 1 91"/>
          <p:cNvCxnSpPr/>
          <p:nvPr/>
        </p:nvCxnSpPr>
        <p:spPr>
          <a:xfrm>
            <a:off x="3702095" y="4086944"/>
            <a:ext cx="0" cy="1411633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/>
          <p:cNvCxnSpPr>
            <a:stCxn id="73" idx="3"/>
          </p:cNvCxnSpPr>
          <p:nvPr/>
        </p:nvCxnSpPr>
        <p:spPr>
          <a:xfrm flipH="1">
            <a:off x="3702095" y="4086945"/>
            <a:ext cx="505744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>
            <a:stCxn id="62" idx="3"/>
          </p:cNvCxnSpPr>
          <p:nvPr/>
        </p:nvCxnSpPr>
        <p:spPr>
          <a:xfrm flipH="1" flipV="1">
            <a:off x="3702095" y="4787279"/>
            <a:ext cx="505744" cy="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/>
          <p:cNvCxnSpPr>
            <a:stCxn id="45" idx="3"/>
          </p:cNvCxnSpPr>
          <p:nvPr/>
        </p:nvCxnSpPr>
        <p:spPr>
          <a:xfrm flipH="1" flipV="1">
            <a:off x="3702095" y="5435351"/>
            <a:ext cx="505744" cy="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Pentagono 98"/>
          <p:cNvSpPr/>
          <p:nvPr/>
        </p:nvSpPr>
        <p:spPr>
          <a:xfrm flipH="1">
            <a:off x="1763688" y="4530315"/>
            <a:ext cx="860172" cy="51392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dirty="0" smtClean="0"/>
              <a:t>Sample</a:t>
            </a:r>
          </a:p>
          <a:p>
            <a:pPr algn="r"/>
            <a:r>
              <a:rPr lang="it-IT" sz="1400" dirty="0" err="1" smtClean="0"/>
              <a:t>others</a:t>
            </a:r>
            <a:endParaRPr lang="it-IT" sz="1400" dirty="0"/>
          </a:p>
        </p:txBody>
      </p:sp>
      <p:cxnSp>
        <p:nvCxnSpPr>
          <p:cNvPr id="101" name="Connettore 2 100"/>
          <p:cNvCxnSpPr/>
          <p:nvPr/>
        </p:nvCxnSpPr>
        <p:spPr>
          <a:xfrm flipH="1">
            <a:off x="2640120" y="4653136"/>
            <a:ext cx="1061975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/>
          <p:nvPr/>
        </p:nvCxnSpPr>
        <p:spPr>
          <a:xfrm flipH="1">
            <a:off x="2627784" y="4951040"/>
            <a:ext cx="304292" cy="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/>
          <p:cNvSpPr txBox="1"/>
          <p:nvPr/>
        </p:nvSpPr>
        <p:spPr>
          <a:xfrm>
            <a:off x="2860068" y="47971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</a:t>
            </a:r>
          </a:p>
        </p:txBody>
      </p:sp>
      <p:sp>
        <p:nvSpPr>
          <p:cNvPr id="107" name="CasellaDiTesto 106"/>
          <p:cNvSpPr txBox="1"/>
          <p:nvPr/>
        </p:nvSpPr>
        <p:spPr>
          <a:xfrm>
            <a:off x="2640120" y="4376426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/>
              <a:t>ramDatainHisto</a:t>
            </a:r>
            <a:endParaRPr lang="it-IT" sz="1100" dirty="0" smtClean="0"/>
          </a:p>
        </p:txBody>
      </p:sp>
      <p:cxnSp>
        <p:nvCxnSpPr>
          <p:cNvPr id="109" name="Connettore 2 108"/>
          <p:cNvCxnSpPr>
            <a:stCxn id="99" idx="3"/>
          </p:cNvCxnSpPr>
          <p:nvPr/>
        </p:nvCxnSpPr>
        <p:spPr>
          <a:xfrm flipH="1" flipV="1">
            <a:off x="301459" y="4787279"/>
            <a:ext cx="1462229" cy="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llaDiTesto 109"/>
          <p:cNvSpPr txBox="1"/>
          <p:nvPr/>
        </p:nvSpPr>
        <p:spPr>
          <a:xfrm>
            <a:off x="323528" y="448937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WrData</a:t>
            </a:r>
            <a:endParaRPr lang="it-IT" sz="1400" dirty="0" smtClean="0"/>
          </a:p>
        </p:txBody>
      </p:sp>
      <p:cxnSp>
        <p:nvCxnSpPr>
          <p:cNvPr id="112" name="Connettore 2 111"/>
          <p:cNvCxnSpPr/>
          <p:nvPr/>
        </p:nvCxnSpPr>
        <p:spPr>
          <a:xfrm>
            <a:off x="611560" y="3429000"/>
            <a:ext cx="1656184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uppo 112"/>
          <p:cNvGrpSpPr/>
          <p:nvPr/>
        </p:nvGrpSpPr>
        <p:grpSpPr>
          <a:xfrm>
            <a:off x="2339752" y="3284984"/>
            <a:ext cx="284109" cy="288032"/>
            <a:chOff x="899592" y="1700808"/>
            <a:chExt cx="432048" cy="432048"/>
          </a:xfrm>
        </p:grpSpPr>
        <p:sp>
          <p:nvSpPr>
            <p:cNvPr id="114" name="Rettangolo 113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5" name="Triangolo isoscele 114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6" name="Gruppo 115"/>
          <p:cNvGrpSpPr/>
          <p:nvPr/>
        </p:nvGrpSpPr>
        <p:grpSpPr>
          <a:xfrm>
            <a:off x="2699792" y="3284984"/>
            <a:ext cx="284109" cy="288032"/>
            <a:chOff x="899592" y="1700808"/>
            <a:chExt cx="432048" cy="432048"/>
          </a:xfrm>
        </p:grpSpPr>
        <p:sp>
          <p:nvSpPr>
            <p:cNvPr id="117" name="Rettangolo 116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8" name="Triangolo isoscele 117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20" name="Connettore 2 119"/>
          <p:cNvCxnSpPr>
            <a:stCxn id="117" idx="3"/>
          </p:cNvCxnSpPr>
          <p:nvPr/>
        </p:nvCxnSpPr>
        <p:spPr>
          <a:xfrm>
            <a:off x="2983901" y="3429000"/>
            <a:ext cx="2020147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120"/>
          <p:cNvSpPr txBox="1"/>
          <p:nvPr/>
        </p:nvSpPr>
        <p:spPr>
          <a:xfrm>
            <a:off x="395536" y="3140968"/>
            <a:ext cx="717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RdData</a:t>
            </a:r>
            <a:endParaRPr lang="it-IT" sz="1400" dirty="0" smtClean="0"/>
          </a:p>
        </p:txBody>
      </p:sp>
      <p:sp>
        <p:nvSpPr>
          <p:cNvPr id="122" name="CasellaDiTesto 121"/>
          <p:cNvSpPr txBox="1"/>
          <p:nvPr/>
        </p:nvSpPr>
        <p:spPr>
          <a:xfrm>
            <a:off x="1259632" y="3193231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 smtClean="0"/>
              <a:t>ramDataOut</a:t>
            </a:r>
            <a:endParaRPr lang="it-IT" sz="1100" dirty="0" smtClean="0"/>
          </a:p>
        </p:txBody>
      </p:sp>
      <p:sp>
        <p:nvSpPr>
          <p:cNvPr id="123" name="CasellaDiTesto 122"/>
          <p:cNvSpPr txBox="1"/>
          <p:nvPr/>
        </p:nvSpPr>
        <p:spPr>
          <a:xfrm>
            <a:off x="3419872" y="3212976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ramDataOutPipe</a:t>
            </a:r>
            <a:endParaRPr lang="it-IT" sz="1200" dirty="0" smtClean="0"/>
          </a:p>
        </p:txBody>
      </p:sp>
      <p:grpSp>
        <p:nvGrpSpPr>
          <p:cNvPr id="124" name="Gruppo 123"/>
          <p:cNvGrpSpPr/>
          <p:nvPr/>
        </p:nvGrpSpPr>
        <p:grpSpPr>
          <a:xfrm>
            <a:off x="5584035" y="3284984"/>
            <a:ext cx="284109" cy="288032"/>
            <a:chOff x="899592" y="1700808"/>
            <a:chExt cx="432048" cy="432048"/>
          </a:xfrm>
        </p:grpSpPr>
        <p:sp>
          <p:nvSpPr>
            <p:cNvPr id="125" name="Rettangolo 124"/>
            <p:cNvSpPr/>
            <p:nvPr/>
          </p:nvSpPr>
          <p:spPr>
            <a:xfrm>
              <a:off x="899592" y="1700808"/>
              <a:ext cx="43204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6" name="Triangolo isoscele 125"/>
            <p:cNvSpPr/>
            <p:nvPr/>
          </p:nvSpPr>
          <p:spPr>
            <a:xfrm rot="5400000">
              <a:off x="899592" y="19214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28" name="Connettore 2 127"/>
          <p:cNvCxnSpPr>
            <a:endCxn id="125" idx="1"/>
          </p:cNvCxnSpPr>
          <p:nvPr/>
        </p:nvCxnSpPr>
        <p:spPr>
          <a:xfrm>
            <a:off x="5004048" y="3429000"/>
            <a:ext cx="579987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25" idx="3"/>
          </p:cNvCxnSpPr>
          <p:nvPr/>
        </p:nvCxnSpPr>
        <p:spPr>
          <a:xfrm flipV="1">
            <a:off x="5868144" y="2348880"/>
            <a:ext cx="684076" cy="1080120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riangolo isoscele 148"/>
          <p:cNvSpPr>
            <a:spLocks noChangeAspect="1"/>
          </p:cNvSpPr>
          <p:nvPr/>
        </p:nvSpPr>
        <p:spPr>
          <a:xfrm rot="19500000" flipH="1">
            <a:off x="3681981" y="5396678"/>
            <a:ext cx="86929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0" name="Triangolo isoscele 149"/>
          <p:cNvSpPr>
            <a:spLocks noChangeAspect="1"/>
          </p:cNvSpPr>
          <p:nvPr/>
        </p:nvSpPr>
        <p:spPr>
          <a:xfrm rot="19500000" flipH="1">
            <a:off x="3680191" y="4743513"/>
            <a:ext cx="86929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1" name="Triangolo isoscele 150"/>
          <p:cNvSpPr>
            <a:spLocks noChangeAspect="1"/>
          </p:cNvSpPr>
          <p:nvPr/>
        </p:nvSpPr>
        <p:spPr>
          <a:xfrm rot="19500000" flipH="1">
            <a:off x="3680192" y="4050941"/>
            <a:ext cx="86929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2" name="Triangolo isoscele 151"/>
          <p:cNvSpPr>
            <a:spLocks noChangeAspect="1"/>
          </p:cNvSpPr>
          <p:nvPr/>
        </p:nvSpPr>
        <p:spPr>
          <a:xfrm rot="2100000">
            <a:off x="4944831" y="5247619"/>
            <a:ext cx="86929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3" name="Triangolo isoscele 152"/>
          <p:cNvSpPr>
            <a:spLocks noChangeAspect="1"/>
          </p:cNvSpPr>
          <p:nvPr/>
        </p:nvSpPr>
        <p:spPr>
          <a:xfrm rot="2100000">
            <a:off x="4944831" y="4527539"/>
            <a:ext cx="86929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Triangolo isoscele 153"/>
          <p:cNvSpPr>
            <a:spLocks noChangeAspect="1"/>
          </p:cNvSpPr>
          <p:nvPr/>
        </p:nvSpPr>
        <p:spPr>
          <a:xfrm rot="2100000">
            <a:off x="4923404" y="3830361"/>
            <a:ext cx="86929" cy="720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CasellaDiTesto 154"/>
          <p:cNvSpPr txBox="1"/>
          <p:nvPr/>
        </p:nvSpPr>
        <p:spPr>
          <a:xfrm>
            <a:off x="6012160" y="2132856"/>
            <a:ext cx="1212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fifoHistoPipe1</a:t>
            </a:r>
          </a:p>
        </p:txBody>
      </p:sp>
    </p:spTree>
    <p:extLst>
      <p:ext uri="{BB962C8B-B14F-4D97-AF65-F5344CB8AC3E}">
        <p14:creationId xmlns:p14="http://schemas.microsoft.com/office/powerpoint/2010/main" val="24711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9</a:t>
            </a:fld>
            <a:endParaRPr lang="it-IT"/>
          </a:p>
        </p:txBody>
      </p:sp>
      <p:cxnSp>
        <p:nvCxnSpPr>
          <p:cNvPr id="4" name="Connettore 1 3"/>
          <p:cNvCxnSpPr/>
          <p:nvPr/>
        </p:nvCxnSpPr>
        <p:spPr>
          <a:xfrm>
            <a:off x="1032719" y="116632"/>
            <a:ext cx="0" cy="6336704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/>
          <p:cNvCxnSpPr/>
          <p:nvPr/>
        </p:nvCxnSpPr>
        <p:spPr>
          <a:xfrm>
            <a:off x="7956376" y="260648"/>
            <a:ext cx="0" cy="6192688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7956376" y="188640"/>
            <a:ext cx="102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HISTO UNIT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87051" y="312911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RAM</a:t>
            </a: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971600" y="6208303"/>
            <a:ext cx="6919207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 smtClean="0"/>
              <a:t>Histo</a:t>
            </a:r>
            <a:r>
              <a:rPr lang="it-IT" sz="2800" dirty="0" smtClean="0"/>
              <a:t> – layout (3/4) </a:t>
            </a:r>
            <a:r>
              <a:rPr lang="it-IT" sz="2800" dirty="0" err="1" smtClean="0"/>
              <a:t>histo</a:t>
            </a:r>
            <a:r>
              <a:rPr lang="it-IT" sz="2800" dirty="0" smtClean="0"/>
              <a:t> out</a:t>
            </a:r>
            <a:endParaRPr lang="it-IT" sz="28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547664" y="4345359"/>
            <a:ext cx="1212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fifoHistoPipe1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563149" y="2492896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FifoHistoPipe</a:t>
            </a:r>
            <a:r>
              <a:rPr lang="it-IT" sz="1200" dirty="0" smtClean="0"/>
              <a:t>(0)</a:t>
            </a:r>
          </a:p>
          <a:p>
            <a:r>
              <a:rPr lang="it-IT" sz="1200" dirty="0" smtClean="0"/>
              <a:t>(</a:t>
            </a:r>
            <a:r>
              <a:rPr lang="it-IT" sz="1200" dirty="0" err="1" smtClean="0"/>
              <a:t>valid</a:t>
            </a:r>
            <a:r>
              <a:rPr lang="it-IT" sz="1200" dirty="0" smtClean="0"/>
              <a:t>)</a:t>
            </a:r>
            <a:endParaRPr lang="it-IT" sz="1200" dirty="0"/>
          </a:p>
        </p:txBody>
      </p:sp>
      <p:sp>
        <p:nvSpPr>
          <p:cNvPr id="11" name="Pentagono 10"/>
          <p:cNvSpPr/>
          <p:nvPr/>
        </p:nvSpPr>
        <p:spPr>
          <a:xfrm>
            <a:off x="4664496" y="5157192"/>
            <a:ext cx="792088" cy="5040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 err="1" smtClean="0"/>
              <a:t>Idle</a:t>
            </a:r>
            <a:endParaRPr lang="it-IT" sz="1400" dirty="0" smtClean="0"/>
          </a:p>
          <a:p>
            <a:r>
              <a:rPr lang="it-IT" sz="1400" dirty="0" err="1" smtClean="0"/>
              <a:t>others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3077187" y="2924944"/>
            <a:ext cx="1260503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Occ_sel</a:t>
            </a:r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4 to 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3041547" y="2960948"/>
            <a:ext cx="528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valid</a:t>
            </a:r>
            <a:endParaRPr lang="it-IT" sz="1400" dirty="0" smtClean="0"/>
          </a:p>
        </p:txBody>
      </p:sp>
      <p:sp>
        <p:nvSpPr>
          <p:cNvPr id="15" name="CasellaDiTesto 14"/>
          <p:cNvSpPr txBox="1"/>
          <p:nvPr/>
        </p:nvSpPr>
        <p:spPr>
          <a:xfrm>
            <a:off x="2987824" y="3949315"/>
            <a:ext cx="625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Data in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3617611" y="2960948"/>
            <a:ext cx="789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Complete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3617611" y="3949315"/>
            <a:ext cx="744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Data Out</a:t>
            </a:r>
          </a:p>
        </p:txBody>
      </p:sp>
      <p:cxnSp>
        <p:nvCxnSpPr>
          <p:cNvPr id="21" name="Connettore 4 20"/>
          <p:cNvCxnSpPr>
            <a:stCxn id="10" idx="2"/>
            <a:endCxn id="13" idx="1"/>
          </p:cNvCxnSpPr>
          <p:nvPr/>
        </p:nvCxnSpPr>
        <p:spPr>
          <a:xfrm rot="16200000" flipH="1">
            <a:off x="2517643" y="2590933"/>
            <a:ext cx="160276" cy="887531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4 22"/>
          <p:cNvCxnSpPr>
            <a:stCxn id="9" idx="0"/>
          </p:cNvCxnSpPr>
          <p:nvPr/>
        </p:nvCxnSpPr>
        <p:spPr>
          <a:xfrm rot="5400000" flipH="1" flipV="1">
            <a:off x="2486829" y="3755002"/>
            <a:ext cx="257545" cy="923171"/>
          </a:xfrm>
          <a:prstGeom prst="bentConnector2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perazione manuale 26"/>
          <p:cNvSpPr/>
          <p:nvPr/>
        </p:nvSpPr>
        <p:spPr>
          <a:xfrm rot="16200000">
            <a:off x="4893934" y="4131078"/>
            <a:ext cx="684076" cy="50405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 err="1"/>
              <a:t>o</a:t>
            </a:r>
            <a:r>
              <a:rPr lang="it-IT" dirty="0" err="1" smtClean="0"/>
              <a:t>cc</a:t>
            </a:r>
            <a:endParaRPr lang="it-IT" dirty="0" smtClean="0"/>
          </a:p>
          <a:p>
            <a:pPr algn="ctr"/>
            <a:r>
              <a:rPr lang="it-IT" dirty="0" smtClean="0"/>
              <a:t>tot</a:t>
            </a:r>
            <a:endParaRPr lang="it-IT" dirty="0"/>
          </a:p>
        </p:txBody>
      </p:sp>
      <p:cxnSp>
        <p:nvCxnSpPr>
          <p:cNvPr id="29" name="Connettore 1 28"/>
          <p:cNvCxnSpPr>
            <a:stCxn id="27" idx="3"/>
          </p:cNvCxnSpPr>
          <p:nvPr/>
        </p:nvCxnSpPr>
        <p:spPr>
          <a:xfrm flipV="1">
            <a:off x="5235972" y="3843046"/>
            <a:ext cx="0" cy="266430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4785922" y="3607277"/>
            <a:ext cx="93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Scan_type</a:t>
            </a:r>
            <a:endParaRPr lang="it-IT" sz="1400" dirty="0" smtClean="0"/>
          </a:p>
        </p:txBody>
      </p:sp>
      <p:sp>
        <p:nvSpPr>
          <p:cNvPr id="31" name="Operazione manuale 30"/>
          <p:cNvSpPr/>
          <p:nvPr/>
        </p:nvSpPr>
        <p:spPr>
          <a:xfrm rot="16200000">
            <a:off x="4893934" y="2656657"/>
            <a:ext cx="684076" cy="50405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 smtClean="0"/>
              <a:t>tot</a:t>
            </a:r>
          </a:p>
          <a:p>
            <a:pPr algn="ctr"/>
            <a:r>
              <a:rPr lang="it-IT" dirty="0" err="1" smtClean="0"/>
              <a:t>occ</a:t>
            </a:r>
            <a:endParaRPr lang="it-IT" dirty="0"/>
          </a:p>
        </p:txBody>
      </p:sp>
      <p:cxnSp>
        <p:nvCxnSpPr>
          <p:cNvPr id="32" name="Connettore 1 31"/>
          <p:cNvCxnSpPr>
            <a:stCxn id="31" idx="3"/>
          </p:cNvCxnSpPr>
          <p:nvPr/>
        </p:nvCxnSpPr>
        <p:spPr>
          <a:xfrm flipV="1">
            <a:off x="5235972" y="2368625"/>
            <a:ext cx="0" cy="266430"/>
          </a:xfrm>
          <a:prstGeom prst="line">
            <a:avLst/>
          </a:prstGeom>
          <a:ln w="15875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4785922" y="2132856"/>
            <a:ext cx="93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Scan_type</a:t>
            </a:r>
            <a:endParaRPr lang="it-IT" sz="1400" dirty="0" smtClean="0"/>
          </a:p>
        </p:txBody>
      </p:sp>
      <p:cxnSp>
        <p:nvCxnSpPr>
          <p:cNvPr id="35" name="Connettore 2 34"/>
          <p:cNvCxnSpPr>
            <a:stCxn id="16" idx="3"/>
          </p:cNvCxnSpPr>
          <p:nvPr/>
        </p:nvCxnSpPr>
        <p:spPr>
          <a:xfrm>
            <a:off x="4407314" y="3099448"/>
            <a:ext cx="576630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/>
          <p:nvPr/>
        </p:nvCxnSpPr>
        <p:spPr>
          <a:xfrm>
            <a:off x="4427418" y="4221088"/>
            <a:ext cx="576630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4 40"/>
          <p:cNvCxnSpPr>
            <a:stCxn id="9" idx="3"/>
          </p:cNvCxnSpPr>
          <p:nvPr/>
        </p:nvCxnSpPr>
        <p:spPr>
          <a:xfrm flipV="1">
            <a:off x="2760368" y="4499247"/>
            <a:ext cx="2223576" cy="1"/>
          </a:xfrm>
          <a:prstGeom prst="bentConnector3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>
            <a:off x="2760368" y="2635055"/>
            <a:ext cx="2243680" cy="88673"/>
          </a:xfrm>
          <a:prstGeom prst="bentConnector3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6444208" y="2348880"/>
            <a:ext cx="1368152" cy="26508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DMA FIFO</a:t>
            </a:r>
            <a:endParaRPr lang="it-IT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6415941" y="2761183"/>
            <a:ext cx="676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Wr_en</a:t>
            </a:r>
            <a:endParaRPr lang="it-IT" sz="1400" dirty="0" smtClean="0"/>
          </a:p>
        </p:txBody>
      </p:sp>
      <p:sp>
        <p:nvSpPr>
          <p:cNvPr id="46" name="CasellaDiTesto 45"/>
          <p:cNvSpPr txBox="1"/>
          <p:nvPr/>
        </p:nvSpPr>
        <p:spPr>
          <a:xfrm>
            <a:off x="6415941" y="4201343"/>
            <a:ext cx="108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Data(max:1)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6415941" y="4561383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Data(0)</a:t>
            </a:r>
          </a:p>
        </p:txBody>
      </p:sp>
      <p:cxnSp>
        <p:nvCxnSpPr>
          <p:cNvPr id="48" name="Connettore 2 47"/>
          <p:cNvCxnSpPr/>
          <p:nvPr/>
        </p:nvCxnSpPr>
        <p:spPr>
          <a:xfrm>
            <a:off x="4288029" y="5552304"/>
            <a:ext cx="355979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 flipH="1">
            <a:off x="4143032" y="55172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</a:t>
            </a:r>
          </a:p>
        </p:txBody>
      </p:sp>
      <p:cxnSp>
        <p:nvCxnSpPr>
          <p:cNvPr id="50" name="Connettore 2 49"/>
          <p:cNvCxnSpPr/>
          <p:nvPr/>
        </p:nvCxnSpPr>
        <p:spPr>
          <a:xfrm>
            <a:off x="4284949" y="5336280"/>
            <a:ext cx="355979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 flipH="1">
            <a:off x="4130458" y="50860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1</a:t>
            </a:r>
            <a:endParaRPr lang="it-IT" sz="1400" dirty="0"/>
          </a:p>
        </p:txBody>
      </p:sp>
      <p:cxnSp>
        <p:nvCxnSpPr>
          <p:cNvPr id="55" name="Connettore 2 54"/>
          <p:cNvCxnSpPr>
            <a:stCxn id="31" idx="2"/>
            <a:endCxn id="45" idx="1"/>
          </p:cNvCxnSpPr>
          <p:nvPr/>
        </p:nvCxnSpPr>
        <p:spPr>
          <a:xfrm>
            <a:off x="5488000" y="2908685"/>
            <a:ext cx="927941" cy="6387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27" idx="2"/>
            <a:endCxn id="46" idx="1"/>
          </p:cNvCxnSpPr>
          <p:nvPr/>
        </p:nvCxnSpPr>
        <p:spPr>
          <a:xfrm flipV="1">
            <a:off x="5488000" y="4355232"/>
            <a:ext cx="927941" cy="27874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1" idx="3"/>
          </p:cNvCxnSpPr>
          <p:nvPr/>
        </p:nvCxnSpPr>
        <p:spPr>
          <a:xfrm flipV="1">
            <a:off x="5456584" y="4725144"/>
            <a:ext cx="959357" cy="684076"/>
          </a:xfrm>
          <a:prstGeom prst="bentConnector3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>
            <a:off x="7495980" y="4345359"/>
            <a:ext cx="964452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/>
          <p:nvPr/>
        </p:nvCxnSpPr>
        <p:spPr>
          <a:xfrm>
            <a:off x="7236296" y="4725144"/>
            <a:ext cx="1224136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7884368" y="4706560"/>
            <a:ext cx="1018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Roc</a:t>
            </a:r>
            <a:endParaRPr lang="it-IT" sz="1400" dirty="0" smtClean="0"/>
          </a:p>
          <a:p>
            <a:r>
              <a:rPr lang="it-IT" sz="1400" dirty="0" smtClean="0"/>
              <a:t>(</a:t>
            </a:r>
            <a:r>
              <a:rPr lang="it-IT" sz="1400" dirty="0" err="1" smtClean="0"/>
              <a:t>read</a:t>
            </a:r>
            <a:r>
              <a:rPr lang="it-IT" sz="1400" dirty="0" smtClean="0"/>
              <a:t>-out</a:t>
            </a:r>
          </a:p>
          <a:p>
            <a:r>
              <a:rPr lang="it-IT" sz="1400" dirty="0" err="1" smtClean="0"/>
              <a:t>completed</a:t>
            </a:r>
            <a:r>
              <a:rPr lang="it-IT" sz="1400" dirty="0" smtClean="0"/>
              <a:t>)</a:t>
            </a:r>
            <a:endParaRPr lang="it-IT" sz="1400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7812360" y="4005064"/>
            <a:ext cx="543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histo</a:t>
            </a:r>
            <a:endParaRPr lang="it-IT" sz="1400" dirty="0" smtClean="0"/>
          </a:p>
        </p:txBody>
      </p:sp>
    </p:spTree>
    <p:extLst>
      <p:ext uri="{BB962C8B-B14F-4D97-AF65-F5344CB8AC3E}">
        <p14:creationId xmlns:p14="http://schemas.microsoft.com/office/powerpoint/2010/main" val="23516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 cmpd="sng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24759</TotalTime>
  <Words>1137</Words>
  <Application>Microsoft Office PowerPoint</Application>
  <PresentationFormat>Presentazione su schermo (4:3)</PresentationFormat>
  <Paragraphs>553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5" baseType="lpstr">
      <vt:lpstr>Tema di Office</vt:lpstr>
      <vt:lpstr>Implementing the SRAM controller into sp6fmt</vt:lpstr>
      <vt:lpstr>Presentazione standard di PowerPoint</vt:lpstr>
      <vt:lpstr>Sp6fmt histogrammer</vt:lpstr>
      <vt:lpstr>Histo unit layout</vt:lpstr>
      <vt:lpstr>Hito unit – config &amp; parameter</vt:lpstr>
      <vt:lpstr>Histo – controller state machine</vt:lpstr>
      <vt:lpstr>Histo – layout (1/4) enables and address</vt:lpstr>
      <vt:lpstr>Presentazione standard di PowerPoint</vt:lpstr>
      <vt:lpstr>Presentazione standard di PowerPoint</vt:lpstr>
      <vt:lpstr>Presentazione standard di PowerPoint</vt:lpstr>
      <vt:lpstr>Sp6fmt Status Register</vt:lpstr>
      <vt:lpstr>Modification implemented into  histo unit</vt:lpstr>
      <vt:lpstr>Presentazione standard di PowerPoint</vt:lpstr>
      <vt:lpstr>Histo – layout (1/4) enables and address</vt:lpstr>
      <vt:lpstr>Presentazione standard di PowerPoint</vt:lpstr>
      <vt:lpstr>Presentazione standard di PowerPoint</vt:lpstr>
      <vt:lpstr>Presentazione standard di PowerPoint</vt:lpstr>
      <vt:lpstr>Ssram_interface layout</vt:lpstr>
      <vt:lpstr>Presentazione standard di PowerPoint</vt:lpstr>
      <vt:lpstr>Controller layout</vt:lpstr>
      <vt:lpstr>Presentazione standard di PowerPoint</vt:lpstr>
      <vt:lpstr>Miscellanea</vt:lpstr>
      <vt:lpstr>Miscellanea (2)</vt:lpstr>
      <vt:lpstr>Tests in Bologna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travaglini</dc:creator>
  <cp:lastModifiedBy>travaglini</cp:lastModifiedBy>
  <cp:revision>130</cp:revision>
  <dcterms:created xsi:type="dcterms:W3CDTF">2013-04-08T14:10:48Z</dcterms:created>
  <dcterms:modified xsi:type="dcterms:W3CDTF">2013-08-29T14:29:13Z</dcterms:modified>
</cp:coreProperties>
</file>