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341" r:id="rId4"/>
    <p:sldId id="349" r:id="rId5"/>
    <p:sldId id="350" r:id="rId6"/>
    <p:sldId id="343" r:id="rId7"/>
    <p:sldId id="347" r:id="rId8"/>
    <p:sldId id="346" r:id="rId9"/>
    <p:sldId id="344" r:id="rId10"/>
    <p:sldId id="345" r:id="rId11"/>
    <p:sldId id="348" r:id="rId12"/>
    <p:sldId id="352" r:id="rId13"/>
    <p:sldId id="353" r:id="rId14"/>
  </p:sldIdLst>
  <p:sldSz cx="10152063" cy="7596188"/>
  <p:notesSz cx="7596188" cy="10152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034FAB-6B6E-E848-B766-73D5D9F0EDDD}">
          <p14:sldIdLst>
            <p14:sldId id="256"/>
            <p14:sldId id="272"/>
            <p14:sldId id="341"/>
            <p14:sldId id="349"/>
            <p14:sldId id="350"/>
            <p14:sldId id="343"/>
            <p14:sldId id="347"/>
            <p14:sldId id="346"/>
            <p14:sldId id="344"/>
            <p14:sldId id="345"/>
            <p14:sldId id="348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誉雄" initials="赵" lastIdx="1" clrIdx="0">
    <p:extLst>
      <p:ext uri="{19B8F6BF-5375-455C-9EA6-DF929625EA0E}">
        <p15:presenceInfo xmlns:p15="http://schemas.microsoft.com/office/powerpoint/2012/main" userId="670d1d98eb08c7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003399"/>
    <a:srgbClr val="FF0100"/>
    <a:srgbClr val="333299"/>
    <a:srgbClr val="808080"/>
    <a:srgbClr val="FF0000"/>
    <a:srgbClr val="FFB27F"/>
    <a:srgbClr val="333399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1565C-BF4C-5C43-AC68-39CF0AEC6092}" v="2" dt="2020-08-09T10:48:38.342"/>
    <p1510:client id="{ABB9B380-E7CC-4A3C-AFBA-CA2BEBA81626}" v="65" dt="2021-08-09T21:56:29.347"/>
    <p1510:client id="{CBC076B8-E174-181A-5BEF-8195E6772B05}" v="76" dt="2021-08-10T11:03:08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94547"/>
  </p:normalViewPr>
  <p:slideViewPr>
    <p:cSldViewPr>
      <p:cViewPr varScale="1">
        <p:scale>
          <a:sx n="89" d="100"/>
          <a:sy n="89" d="100"/>
        </p:scale>
        <p:origin x="1118" y="72"/>
      </p:cViewPr>
      <p:guideLst>
        <p:guide orient="horz" pos="1392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47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EBA3BA-5B75-2148-99D5-8478DB304B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55E7-96FE-5142-80B3-6C853F0E3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71FB-D406-834A-9A9B-4D5E6368FE6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6482-341C-574F-A2E0-4113D38965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8EDE-22A1-194B-96CE-4B04B60D1E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8494-6E8E-6A43-8653-D0F88940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4439-A448-4819-AFE3-ADCC95E41266}" type="datetimeFigureOut">
              <a:rPr lang="en-SG" smtClean="0"/>
              <a:t>25/1/2022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268413"/>
            <a:ext cx="4581525" cy="3427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0413" y="4886325"/>
            <a:ext cx="6076950" cy="399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AFE6-654F-462B-8723-FE65CCE19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1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AFE6-654F-462B-8723-FE65CCE19DC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592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D90B28AE-4B41-F94B-B08A-373842AEC5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E14A6B-9DD1-E240-A2FC-9D32DA172A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E7EBA51-C0D9-B744-BE65-587768AF5B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A355AC1-52B1-9740-AA20-EE68630616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12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F630-2B63-9C49-9223-FE240A99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2CAE0-0F5D-A94A-A498-470D5EE4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8F447D-AF2B-DA45-A6D0-5C490DCBC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A089D0-FE24-3A40-9998-4A3F128D2C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43922-1E30-BE46-8C49-F34C9E903E9B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ED0569-81A2-CF49-AA54-21F76722306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7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69E6-5955-1F4D-A433-8693AE022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6019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2B1E-3E9B-974D-A4A5-0385BC22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6019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A6DE1-8008-B341-8090-2780A5B5B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3D6FE2-F67F-C846-8A99-339ABEAEA5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4AEAC-B19B-D047-8424-E479274A6DC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681339-383D-144D-8CB9-79B55394DBF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8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88B-AF21-8142-AA1E-2F2EE0B3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8B52-2F2B-D94B-9288-84D7331E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9608BA-712D-B94E-A39E-E3829E72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22D57F-CD41-E440-A4E8-2D816E1BB4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C3CC-877C-B24F-AC37-9F4E714C4F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08B83B8-54B0-2247-80C6-9007A33E3BA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1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DE7F-4210-4B41-B2DF-19FBFFDEBF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486400"/>
            <a:ext cx="10152062" cy="1828800"/>
          </a:xfrm>
        </p:spPr>
        <p:txBody>
          <a:bodyPr/>
          <a:lstStyle>
            <a:lvl1pPr marL="0" indent="0">
              <a:buNone/>
              <a:defRPr lang="en-GB" sz="5400" kern="1200" dirty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8088DC-8EDB-4668-8E65-169BCF3F08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0779F44-B0F4-477A-8647-9D80885DDF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8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BDB0-CE0F-6C4E-B40D-E5EB6C0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979C-A9D4-5449-B644-FA8549C0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10FBB-A8CF-8D4B-A9E4-4C17FAEB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FF7ED-A192-F04B-92F6-A9D8BD7B6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4E14B-899F-B147-B454-BC240E926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42497-FE5A-7D43-B7CB-C5BEF4EAB601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983532A-3D7F-5A47-BBA6-3D49EF284CA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9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452-CA8E-9541-8864-171B51CB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04813"/>
            <a:ext cx="8756650" cy="14684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85F0-ED68-3E43-A64F-D1A1E5C0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862138"/>
            <a:ext cx="4295775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7383-A624-024A-88E1-AEFD5103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500" y="2774950"/>
            <a:ext cx="4295775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0C5A2-E0AF-4048-BF5F-8EE505B9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8738" y="1862138"/>
            <a:ext cx="4316412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A6CBF-5B44-E24D-9131-0C074039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38738" y="2774950"/>
            <a:ext cx="4316412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FFB5D6-73DE-FB4E-899F-0B34A2A96F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581509-3A33-B24B-BC54-4D3082EFD4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CB059-C53B-DE4D-ABF5-BBCBE3DEEF2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B1CA664-8304-6441-AD49-3956945E6C7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88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E31-DA45-7847-817F-A130777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AED1D1-9174-D149-94ED-E02D5C75D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309718-2529-C84B-B041-C755F8A3CF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2222-194F-314B-909E-A4FCE42C80C8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4F1E60-7959-9944-B678-5D9EF2F913C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35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9E7C85-DD44-1045-946B-265A259C7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C367E98-9B66-3D41-BC57-AF3486150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AA04-934A-5E41-B441-6343A8546C4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6BABAD3-46CB-5449-A0B4-506B4733C1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90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8FE3-0D71-0640-8FAD-D1952A9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6CA4-3CA2-4C4F-8761-0C2EBB28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81CDF-CB87-9A45-AD25-099E1544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23929-061B-D34E-9429-1E8C164E3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183DB-6CBB-4B48-AF6B-D43224F36D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E07AD-0061-684F-A9B6-A2257DFA89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B39A206-3888-4748-822A-7CAC6246740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030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996-48B3-EB4E-A8D5-6DA0C0D2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D357A-2570-9042-9346-67765BA25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02E7-9C29-0743-B94C-BF97D548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8B523-AE28-574B-A3F4-34D4D4386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FE9999-D890-DF4D-960D-46B02E8924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225C0-F027-6B41-BC2B-8FE4B3FC0F5A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2F8D77-72B7-9443-8D80-CE915DEFD30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2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47E839-1A71-DC43-B816-5639A8F6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2A0661-DE35-184A-BB61-8FF0B7516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980347-C8F0-C64E-A5BC-A98F349730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5D0C47-5EF5-4043-8817-80A4CCA3F5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 smtClean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FA67903D-0A5E-3042-80BB-1036E3824743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BBF8585-7518-DA47-A4A6-E98840B5E4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F74C0480-EEDA-BB4B-B622-DFAD3C5F19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E37B017-3833-F246-BE7D-CFA8C38685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7016750"/>
            <a:ext cx="32146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9pPr>
    </p:titleStyle>
    <p:bodyStyle>
      <a:lvl1pPr algn="l" defTabSz="1014413" rtl="0" eaLnBrk="0" fontAlgn="base" hangingPunct="0">
        <a:spcBef>
          <a:spcPct val="20000"/>
        </a:spcBef>
        <a:spcAft>
          <a:spcPct val="0"/>
        </a:spcAft>
        <a:defRPr sz="2500" b="1" kern="1200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755650" algn="l" defTabSz="1014413" rtl="0" eaLnBrk="0" fontAlgn="base" hangingPunct="0">
        <a:spcBef>
          <a:spcPct val="20000"/>
        </a:spcBef>
        <a:spcAft>
          <a:spcPct val="0"/>
        </a:spcAft>
        <a:defRPr sz="2200" b="1" kern="1200">
          <a:solidFill>
            <a:srgbClr val="FF6600"/>
          </a:solidFill>
          <a:latin typeface="+mn-lt"/>
          <a:ea typeface="+mn-ea"/>
          <a:cs typeface="+mn-cs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defRPr sz="2200" i="1" kern="1200">
          <a:solidFill>
            <a:srgbClr val="003399"/>
          </a:solidFill>
          <a:latin typeface="+mn-lt"/>
          <a:ea typeface="+mn-ea"/>
          <a:cs typeface="+mn-cs"/>
        </a:defRPr>
      </a:lvl4pPr>
      <a:lvl5pPr marL="1524000" algn="l" defTabSz="1014413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ooter Placeholder 3">
            <a:extLst>
              <a:ext uri="{FF2B5EF4-FFF2-40B4-BE49-F238E27FC236}">
                <a16:creationId xmlns:a16="http://schemas.microsoft.com/office/drawing/2014/main" id="{779285BD-836A-5047-9FBC-03C777F07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defTabSz="1014413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 defTabSz="1014413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GB" altLang="en-US" sz="1600"/>
          </a:p>
          <a:p>
            <a:endParaRPr lang="en-GB" altLang="en-US" sz="1600"/>
          </a:p>
        </p:txBody>
      </p:sp>
      <p:sp>
        <p:nvSpPr>
          <p:cNvPr id="3074" name="Rectangle 17">
            <a:extLst>
              <a:ext uri="{FF2B5EF4-FFF2-40B4-BE49-F238E27FC236}">
                <a16:creationId xmlns:a16="http://schemas.microsoft.com/office/drawing/2014/main" id="{1392BD24-9D14-E74A-8D3B-51143882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8233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/>
            <a:endParaRPr lang="en-US" altLang="en-US" dirty="0"/>
          </a:p>
        </p:txBody>
      </p:sp>
      <p:sp>
        <p:nvSpPr>
          <p:cNvPr id="3075" name="Text Box 18">
            <a:extLst>
              <a:ext uri="{FF2B5EF4-FFF2-40B4-BE49-F238E27FC236}">
                <a16:creationId xmlns:a16="http://schemas.microsoft.com/office/drawing/2014/main" id="{6177526B-ACB8-C841-8469-9ABF05E6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" y="1127245"/>
            <a:ext cx="8580437" cy="173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DSA5101 Machine Learning Project</a:t>
            </a:r>
            <a:b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Marketing Prediction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 19">
            <a:extLst>
              <a:ext uri="{FF2B5EF4-FFF2-40B4-BE49-F238E27FC236}">
                <a16:creationId xmlns:a16="http://schemas.microsoft.com/office/drawing/2014/main" id="{A246959F-575A-A248-9C5F-A1601BBA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3077" name="Picture 20">
            <a:extLst>
              <a:ext uri="{FF2B5EF4-FFF2-40B4-BE49-F238E27FC236}">
                <a16:creationId xmlns:a16="http://schemas.microsoft.com/office/drawing/2014/main" id="{44E5F444-F1C5-E549-9793-75399ED5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51513"/>
            <a:ext cx="257651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036332-47E8-494A-99D8-D834E465AE22}"/>
              </a:ext>
            </a:extLst>
          </p:cNvPr>
          <p:cNvSpPr txBox="1"/>
          <p:nvPr/>
        </p:nvSpPr>
        <p:spPr>
          <a:xfrm>
            <a:off x="4199730" y="3960677"/>
            <a:ext cx="17526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Haoyang Liu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871-A882-C347-9F85-6F0D50EE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1" y="473869"/>
            <a:ext cx="7237412" cy="1266825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Data-Driven Insights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485FD-DCEE-DA44-AB69-8B39D4A12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D22D1C-0B97-44BD-A77C-66AB144F7674}"/>
              </a:ext>
            </a:extLst>
          </p:cNvPr>
          <p:cNvSpPr txBox="1">
            <a:spLocks/>
          </p:cNvSpPr>
          <p:nvPr/>
        </p:nvSpPr>
        <p:spPr bwMode="auto">
          <a:xfrm>
            <a:off x="1068388" y="1740694"/>
            <a:ext cx="789384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Subscription and contact rate by 'month'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84505-0916-4F63-AD59-E3DFFA39CC4C}"/>
              </a:ext>
            </a:extLst>
          </p:cNvPr>
          <p:cNvSpPr txBox="1"/>
          <p:nvPr/>
        </p:nvSpPr>
        <p:spPr>
          <a:xfrm>
            <a:off x="7590631" y="3637907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rgbClr val="000000"/>
                </a:solidFill>
                <a:effectLst/>
                <a:latin typeface="Helvetica Neue"/>
              </a:rPr>
              <a:t>Target</a:t>
            </a:r>
            <a:r>
              <a:rPr lang="en-CA" b="0" i="1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Helvetica Neue"/>
              </a:rPr>
              <a:t>Mar., Sept., Oct. and Dec. </a:t>
            </a:r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5BC54F-A75A-4D64-AE60-2C26BE9D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" y="2426494"/>
            <a:ext cx="6177052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5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871-A882-C347-9F85-6F0D50EE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1" y="250825"/>
            <a:ext cx="7237412" cy="12668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485FD-DCEE-DA44-AB69-8B39D4A12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D22D1C-0B97-44BD-A77C-66AB144F7674}"/>
              </a:ext>
            </a:extLst>
          </p:cNvPr>
          <p:cNvSpPr txBox="1">
            <a:spLocks/>
          </p:cNvSpPr>
          <p:nvPr/>
        </p:nvSpPr>
        <p:spPr bwMode="auto">
          <a:xfrm>
            <a:off x="1342231" y="1435894"/>
            <a:ext cx="7893843" cy="527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SVM (RBF) &amp; Random Forest</a:t>
            </a:r>
          </a:p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Target Client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</a:p>
          <a:p>
            <a:pPr marL="946150" lvl="1" indent="-571500">
              <a:buFont typeface="+mj-lt"/>
              <a:buAutoNum type="romanLcPeriod"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age &lt; 30 or age &gt; 60</a:t>
            </a:r>
          </a:p>
          <a:p>
            <a:pPr marL="946150" lvl="1" indent="-571500">
              <a:buFont typeface="+mj-lt"/>
              <a:buAutoNum type="romanLcPeriod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students or retired</a:t>
            </a:r>
          </a:p>
          <a:p>
            <a:pPr marL="946150" lvl="1" indent="-571500">
              <a:buFont typeface="+mj-lt"/>
              <a:buAutoNum type="romanLcPeriod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secondary education</a:t>
            </a:r>
          </a:p>
          <a:p>
            <a:pPr marL="946150" lvl="1" indent="-571500">
              <a:buFont typeface="+mj-lt"/>
              <a:buAutoNum type="romanLcPeriod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Wise marketing effort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Secure deposit &amp; accurate campaigns delivery</a:t>
            </a:r>
          </a:p>
        </p:txBody>
      </p:sp>
    </p:spTree>
    <p:extLst>
      <p:ext uri="{BB962C8B-B14F-4D97-AF65-F5344CB8AC3E}">
        <p14:creationId xmlns:p14="http://schemas.microsoft.com/office/powerpoint/2010/main" val="20779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871-A882-C347-9F85-6F0D50EE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4" y="597694"/>
            <a:ext cx="9601200" cy="12668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Directions for Further Improvements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485FD-DCEE-DA44-AB69-8B39D4A12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D22D1C-0B97-44BD-A77C-66AB144F7674}"/>
              </a:ext>
            </a:extLst>
          </p:cNvPr>
          <p:cNvSpPr txBox="1">
            <a:spLocks/>
          </p:cNvSpPr>
          <p:nvPr/>
        </p:nvSpPr>
        <p:spPr bwMode="auto">
          <a:xfrm>
            <a:off x="342582" y="2247107"/>
            <a:ext cx="10744200" cy="527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Balance the dataset by oversampling or undersampling. </a:t>
            </a:r>
            <a:r>
              <a:rPr lang="en-CA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indent="0"/>
            <a:endParaRPr lang="en-CA" sz="27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Tunning the hyperparameter of random forest model </a:t>
            </a:r>
          </a:p>
          <a:p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   with a better way</a:t>
            </a:r>
            <a:endParaRPr lang="en-CA" altLang="zh-CN" sz="2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72"/>
    </mc:Choice>
    <mc:Fallback xmlns="">
      <p:transition spd="slow" advTm="5677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E0931-B046-4690-B758-BC8BD290B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34654-197A-4B98-803F-8F1BA659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98" y="702470"/>
            <a:ext cx="7237412" cy="12668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Set and Problem Statement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5B635-3CE0-4C03-91FE-7AAA1F6A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98" y="1969295"/>
            <a:ext cx="7893843" cy="2819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bank-full.csv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arketing campaigns data of a banking institution   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45,211 data points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15 independent variables</a:t>
            </a:r>
          </a:p>
          <a:p>
            <a:pPr marL="1098550" lvl="2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7 numeric </a:t>
            </a:r>
          </a:p>
          <a:p>
            <a:pPr marL="1098550" lvl="2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8 categorical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7F27B6-7CC0-4FBC-AF27-CA91570C22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5157F8-EDB8-4448-BE74-FCB1BC91798E}"/>
              </a:ext>
            </a:extLst>
          </p:cNvPr>
          <p:cNvSpPr txBox="1">
            <a:spLocks/>
          </p:cNvSpPr>
          <p:nvPr/>
        </p:nvSpPr>
        <p:spPr bwMode="auto">
          <a:xfrm>
            <a:off x="636998" y="4941094"/>
            <a:ext cx="789384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a classification model to predict if the client will subscribe a term deposit   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future marketing plans</a:t>
            </a:r>
          </a:p>
        </p:txBody>
      </p:sp>
    </p:spTree>
    <p:extLst>
      <p:ext uri="{BB962C8B-B14F-4D97-AF65-F5344CB8AC3E}">
        <p14:creationId xmlns:p14="http://schemas.microsoft.com/office/powerpoint/2010/main" val="34672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871-A882-C347-9F85-6F0D50EE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750094"/>
            <a:ext cx="7237412" cy="12668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 Pre-processing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485FD-DCEE-DA44-AB69-8B39D4A12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D22D1C-0B97-44BD-A77C-66AB144F7674}"/>
              </a:ext>
            </a:extLst>
          </p:cNvPr>
          <p:cNvSpPr txBox="1">
            <a:spLocks/>
          </p:cNvSpPr>
          <p:nvPr/>
        </p:nvSpPr>
        <p:spPr bwMode="auto">
          <a:xfrm>
            <a:off x="611188" y="2016919"/>
            <a:ext cx="7893843" cy="428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null values and duplicate values</a:t>
            </a:r>
          </a:p>
          <a:p>
            <a:pPr marL="1098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Deal with  “unknown”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the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Data Visualization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Feature encoding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OrdinalEncoder</a:t>
            </a:r>
            <a:endParaRPr lang="en-US" altLang="zh-CN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Data normalization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200" b="0" dirty="0" err="1"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endParaRPr lang="en-US" altLang="zh-CN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Feature selection -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47205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2FB1E0-9A96-4646-8502-EBA699ABDF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CE57FB4-D8FC-4FE8-B922-72B1F5C4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369631"/>
            <a:ext cx="8915400" cy="12668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Experimental Study and Analysis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F8A2DAE-8971-4497-99E4-4D8AF823321A}"/>
              </a:ext>
            </a:extLst>
          </p:cNvPr>
          <p:cNvSpPr txBox="1">
            <a:spLocks/>
          </p:cNvSpPr>
          <p:nvPr/>
        </p:nvSpPr>
        <p:spPr bwMode="auto">
          <a:xfrm>
            <a:off x="3505200" y="7016750"/>
            <a:ext cx="32146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1014413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70C56CD9-A8EC-49EA-8363-244ED50D7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06721"/>
              </p:ext>
            </p:extLst>
          </p:nvPr>
        </p:nvGraphicFramePr>
        <p:xfrm>
          <a:off x="1288521" y="2432543"/>
          <a:ext cx="73464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605">
                  <a:extLst>
                    <a:ext uri="{9D8B030D-6E8A-4147-A177-3AD203B41FA5}">
                      <a16:colId xmlns:a16="http://schemas.microsoft.com/office/drawing/2014/main" val="2668677730"/>
                    </a:ext>
                  </a:extLst>
                </a:gridCol>
                <a:gridCol w="1952704">
                  <a:extLst>
                    <a:ext uri="{9D8B030D-6E8A-4147-A177-3AD203B41FA5}">
                      <a16:colId xmlns:a16="http://schemas.microsoft.com/office/drawing/2014/main" val="3914796362"/>
                    </a:ext>
                  </a:extLst>
                </a:gridCol>
                <a:gridCol w="1720506">
                  <a:extLst>
                    <a:ext uri="{9D8B030D-6E8A-4147-A177-3AD203B41FA5}">
                      <a16:colId xmlns:a16="http://schemas.microsoft.com/office/drawing/2014/main" val="4234498401"/>
                    </a:ext>
                  </a:extLst>
                </a:gridCol>
                <a:gridCol w="1836605">
                  <a:extLst>
                    <a:ext uri="{9D8B030D-6E8A-4147-A177-3AD203B41FA5}">
                      <a16:colId xmlns:a16="http://schemas.microsoft.com/office/drawing/2014/main" val="4094145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Model</a:t>
                      </a:r>
                    </a:p>
                    <a:p>
                      <a:pPr algn="l"/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Metric</a:t>
                      </a:r>
                      <a:endParaRPr lang="zh-CN" altLang="en-US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zh-CN" altLang="en-US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zh-CN" altLang="en-US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zh-CN" altLang="en-US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0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MCC Score</a:t>
                      </a:r>
                      <a:endParaRPr lang="zh-CN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0.489</a:t>
                      </a:r>
                      <a:endParaRPr lang="zh-CN" altLang="en-US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0.495</a:t>
                      </a:r>
                      <a:endParaRPr lang="zh-CN" altLang="en-US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0.368</a:t>
                      </a:r>
                      <a:endParaRPr lang="zh-CN" altLang="en-US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3797"/>
                  </a:ext>
                </a:extLst>
              </a:tr>
            </a:tbl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A2FC830-D561-40F7-84DA-78042D52240F}"/>
              </a:ext>
            </a:extLst>
          </p:cNvPr>
          <p:cNvCxnSpPr/>
          <p:nvPr/>
        </p:nvCxnSpPr>
        <p:spPr bwMode="auto">
          <a:xfrm>
            <a:off x="1288521" y="2432543"/>
            <a:ext cx="1808109" cy="6376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A724B9D-B159-416E-8D60-532261AA1DB9}"/>
              </a:ext>
            </a:extLst>
          </p:cNvPr>
          <p:cNvSpPr txBox="1"/>
          <p:nvPr/>
        </p:nvSpPr>
        <p:spPr>
          <a:xfrm>
            <a:off x="504031" y="4026694"/>
            <a:ext cx="904710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i="1" dirty="0">
                <a:solidFill>
                  <a:schemeClr val="accent2"/>
                </a:solidFill>
                <a:effectLst/>
                <a:latin typeface="Helvetica Neue"/>
              </a:rPr>
              <a:t>SVM and Random Forest models perform fairly close and both outperform KNN !</a:t>
            </a:r>
          </a:p>
          <a:p>
            <a:endParaRPr lang="en-US" altLang="zh-CN" sz="2600" i="0" dirty="0">
              <a:solidFill>
                <a:schemeClr val="accent2"/>
              </a:solidFill>
              <a:effectLst/>
              <a:latin typeface="Helvetica Neue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E17582-9841-43D8-8E58-5AB2BFFEA27A}"/>
              </a:ext>
            </a:extLst>
          </p:cNvPr>
          <p:cNvSpPr txBox="1"/>
          <p:nvPr/>
        </p:nvSpPr>
        <p:spPr>
          <a:xfrm>
            <a:off x="504031" y="1566772"/>
            <a:ext cx="7654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of Models on the Test Dataset</a:t>
            </a:r>
            <a:endParaRPr lang="zh-CN" altLang="en-US" sz="28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5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4"/>
    </mc:Choice>
    <mc:Fallback xmlns="">
      <p:transition spd="slow" advTm="93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9">
            <a:extLst>
              <a:ext uri="{FF2B5EF4-FFF2-40B4-BE49-F238E27FC236}">
                <a16:creationId xmlns:a16="http://schemas.microsoft.com/office/drawing/2014/main" id="{3EAA1721-7DA1-433F-87F2-488ACA9A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14" y="1246206"/>
            <a:ext cx="8894709" cy="12668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KNN </a:t>
            </a:r>
            <a:r>
              <a:rPr lang="en-US" altLang="zh-CN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 well as others?</a:t>
            </a:r>
            <a:endParaRPr lang="en-SG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B337BEAC-0F73-4ED0-BD0B-C15F97E3D2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05200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07BB86-3BA5-4C11-84F9-655C353FD755}"/>
              </a:ext>
            </a:extLst>
          </p:cNvPr>
          <p:cNvSpPr txBox="1"/>
          <p:nvPr/>
        </p:nvSpPr>
        <p:spPr>
          <a:xfrm>
            <a:off x="721414" y="3333161"/>
            <a:ext cx="90471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the classification principle of KNN, if the dataset is unbalanced, when classifying a new sample, the majority of the k neighbors of that sample are in the absolutely dominant category, resulting in the possibility of model misclassification and performance degradation.</a:t>
            </a:r>
            <a:endParaRPr lang="zh-CN" altLang="en-US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C290C-1EC6-44A8-A254-E43801F1B5F6}"/>
              </a:ext>
            </a:extLst>
          </p:cNvPr>
          <p:cNvSpPr txBox="1"/>
          <p:nvPr/>
        </p:nvSpPr>
        <p:spPr>
          <a:xfrm>
            <a:off x="1189831" y="2402842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reason : Unbalanced Dataset</a:t>
            </a:r>
            <a:endParaRPr lang="zh-CN" altLang="en-US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9">
            <a:extLst>
              <a:ext uri="{FF2B5EF4-FFF2-40B4-BE49-F238E27FC236}">
                <a16:creationId xmlns:a16="http://schemas.microsoft.com/office/drawing/2014/main" id="{64041390-78F5-4D19-8051-BA5DBEC478AE}"/>
              </a:ext>
            </a:extLst>
          </p:cNvPr>
          <p:cNvSpPr txBox="1">
            <a:spLocks/>
          </p:cNvSpPr>
          <p:nvPr/>
        </p:nvSpPr>
        <p:spPr bwMode="auto">
          <a:xfrm>
            <a:off x="618331" y="426076"/>
            <a:ext cx="89154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 kern="120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6600"/>
                </a:solidFill>
                <a:latin typeface="Times New Roman" panose="02020603050405020304" pitchFamily="18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6600"/>
                </a:solidFill>
                <a:latin typeface="Times New Roman" panose="02020603050405020304" pitchFamily="18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6600"/>
                </a:solidFill>
                <a:latin typeface="Times New Roman" panose="02020603050405020304" pitchFamily="18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FF6600"/>
                </a:solidFill>
                <a:latin typeface="Times New Roman" panose="02020603050405020304" pitchFamily="18" charset="0"/>
              </a:defRPr>
            </a:lvl5pPr>
            <a:lvl6pPr marL="457200" algn="l" defTabSz="1014413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FF6600"/>
                </a:solidFill>
                <a:latin typeface="Times New Roman" panose="02020603050405020304" pitchFamily="18" charset="0"/>
              </a:defRPr>
            </a:lvl6pPr>
            <a:lvl7pPr marL="914400" algn="l" defTabSz="1014413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FF6600"/>
                </a:solidFill>
                <a:latin typeface="Times New Roman" panose="02020603050405020304" pitchFamily="18" charset="0"/>
              </a:defRPr>
            </a:lvl7pPr>
            <a:lvl8pPr marL="1371600" algn="l" defTabSz="1014413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FF6600"/>
                </a:solidFill>
                <a:latin typeface="Times New Roman" panose="02020603050405020304" pitchFamily="18" charset="0"/>
              </a:defRPr>
            </a:lvl8pPr>
            <a:lvl9pPr marL="1828800" algn="l" defTabSz="1014413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FF66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Experimental Study and Analysis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15"/>
    </mc:Choice>
    <mc:Fallback xmlns="">
      <p:transition spd="slow" advTm="1330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871-A882-C347-9F85-6F0D50EE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1" y="473869"/>
            <a:ext cx="7237412" cy="126682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485FD-DCEE-DA44-AB69-8B39D4A12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D22D1C-0B97-44BD-A77C-66AB144F7674}"/>
              </a:ext>
            </a:extLst>
          </p:cNvPr>
          <p:cNvSpPr txBox="1">
            <a:spLocks/>
          </p:cNvSpPr>
          <p:nvPr/>
        </p:nvSpPr>
        <p:spPr bwMode="auto">
          <a:xfrm>
            <a:off x="1068388" y="1740694"/>
            <a:ext cx="789384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Random Forest feature importance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04556A-966C-4D1C-900E-C341D27B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32" y="2378869"/>
            <a:ext cx="6835169" cy="442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6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871-A882-C347-9F85-6F0D50EE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1" y="473869"/>
            <a:ext cx="7237412" cy="1266825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Data-Driven Insights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485FD-DCEE-DA44-AB69-8B39D4A12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D22D1C-0B97-44BD-A77C-66AB144F7674}"/>
              </a:ext>
            </a:extLst>
          </p:cNvPr>
          <p:cNvSpPr txBox="1">
            <a:spLocks/>
          </p:cNvSpPr>
          <p:nvPr/>
        </p:nvSpPr>
        <p:spPr bwMode="auto">
          <a:xfrm>
            <a:off x="1068388" y="1740694"/>
            <a:ext cx="789384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Subscription and contact rate by 'age'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ECBE08-7A7D-4FA9-963D-F5311C1E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2274094"/>
            <a:ext cx="5938924" cy="465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84505-0916-4F63-AD59-E3DFFA39CC4C}"/>
              </a:ext>
            </a:extLst>
          </p:cNvPr>
          <p:cNvSpPr txBox="1"/>
          <p:nvPr/>
        </p:nvSpPr>
        <p:spPr>
          <a:xfrm>
            <a:off x="7285831" y="3798094"/>
            <a:ext cx="2564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rgbClr val="000000"/>
                </a:solidFill>
                <a:effectLst/>
                <a:latin typeface="Helvetica Neue"/>
              </a:rPr>
              <a:t>Target</a:t>
            </a:r>
            <a:r>
              <a:rPr lang="en-CA" b="0" i="1" dirty="0">
                <a:solidFill>
                  <a:srgbClr val="000000"/>
                </a:solidFill>
                <a:effectLst/>
                <a:latin typeface="Helvetica Neue"/>
              </a:rPr>
              <a:t>: age &lt; 30 or age &gt; 60</a:t>
            </a:r>
            <a:endParaRPr lang="en-CA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777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871-A882-C347-9F85-6F0D50EE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1" y="473869"/>
            <a:ext cx="7237412" cy="1266825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Data-Driven Insights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485FD-DCEE-DA44-AB69-8B39D4A12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D22D1C-0B97-44BD-A77C-66AB144F7674}"/>
              </a:ext>
            </a:extLst>
          </p:cNvPr>
          <p:cNvSpPr txBox="1">
            <a:spLocks/>
          </p:cNvSpPr>
          <p:nvPr/>
        </p:nvSpPr>
        <p:spPr bwMode="auto">
          <a:xfrm>
            <a:off x="1068388" y="1740694"/>
            <a:ext cx="789384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Subscription and contact rate by 'age'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84505-0916-4F63-AD59-E3DFFA39CC4C}"/>
              </a:ext>
            </a:extLst>
          </p:cNvPr>
          <p:cNvSpPr txBox="1"/>
          <p:nvPr/>
        </p:nvSpPr>
        <p:spPr>
          <a:xfrm>
            <a:off x="7301169" y="399684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i="1" dirty="0">
                <a:solidFill>
                  <a:srgbClr val="000000"/>
                </a:solidFill>
                <a:effectLst/>
                <a:latin typeface="Helvetica Neue"/>
              </a:rPr>
              <a:t>Target</a:t>
            </a:r>
            <a:r>
              <a:rPr lang="en-CA" b="0" i="1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</a:p>
          <a:p>
            <a:pPr algn="l"/>
            <a:r>
              <a:rPr lang="en-CA" b="0" i="1" dirty="0">
                <a:solidFill>
                  <a:srgbClr val="000000"/>
                </a:solidFill>
                <a:effectLst/>
                <a:latin typeface="Helvetica Neue"/>
              </a:rPr>
              <a:t>students or retired</a:t>
            </a:r>
            <a:endParaRPr lang="en-CA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2DF449-F626-4017-AB77-EF708DCA7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19" y="2331332"/>
            <a:ext cx="6036812" cy="494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1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871-A882-C347-9F85-6F0D50EE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1" y="473869"/>
            <a:ext cx="7237412" cy="1266825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Data-Driven Insights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485FD-DCEE-DA44-AB69-8B39D4A12A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9D22D1C-0B97-44BD-A77C-66AB144F7674}"/>
              </a:ext>
            </a:extLst>
          </p:cNvPr>
          <p:cNvSpPr txBox="1">
            <a:spLocks/>
          </p:cNvSpPr>
          <p:nvPr/>
        </p:nvSpPr>
        <p:spPr bwMode="auto">
          <a:xfrm>
            <a:off x="1068388" y="1740694"/>
            <a:ext cx="789384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Subscription distribution by 'education'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84505-0916-4F63-AD59-E3DFFA39CC4C}"/>
              </a:ext>
            </a:extLst>
          </p:cNvPr>
          <p:cNvSpPr txBox="1"/>
          <p:nvPr/>
        </p:nvSpPr>
        <p:spPr>
          <a:xfrm>
            <a:off x="7665243" y="3674977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rgbClr val="000000"/>
                </a:solidFill>
                <a:effectLst/>
                <a:latin typeface="Helvetica Neue"/>
              </a:rPr>
              <a:t>Target</a:t>
            </a:r>
            <a:r>
              <a:rPr lang="en-CA" b="0" i="1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</a:p>
          <a:p>
            <a:r>
              <a:rPr lang="en-CA" i="1" dirty="0">
                <a:solidFill>
                  <a:srgbClr val="000000"/>
                </a:solidFill>
                <a:latin typeface="Helvetica Neue"/>
              </a:rPr>
              <a:t>Secondary education</a:t>
            </a:r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E21DCB-78FA-4E82-9597-490A3804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2531269"/>
            <a:ext cx="6071687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1243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330</Words>
  <Application>Microsoft Office PowerPoint</Application>
  <PresentationFormat>Custom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Neue</vt:lpstr>
      <vt:lpstr>Arial</vt:lpstr>
      <vt:lpstr>Calibri</vt:lpstr>
      <vt:lpstr>Times</vt:lpstr>
      <vt:lpstr>Times New Roman</vt:lpstr>
      <vt:lpstr>Blank</vt:lpstr>
      <vt:lpstr>PowerPoint Presentation</vt:lpstr>
      <vt:lpstr>Data Set and Problem Statement</vt:lpstr>
      <vt:lpstr>Dataset Pre-processing</vt:lpstr>
      <vt:lpstr>Experimental Study and Analysis</vt:lpstr>
      <vt:lpstr>Why KNN not performed well as others?</vt:lpstr>
      <vt:lpstr>Feature Importance</vt:lpstr>
      <vt:lpstr>Data-Driven Insights</vt:lpstr>
      <vt:lpstr>Data-Driven Insights</vt:lpstr>
      <vt:lpstr>Data-Driven Insights</vt:lpstr>
      <vt:lpstr>Data-Driven Insights</vt:lpstr>
      <vt:lpstr>Conclusion</vt:lpstr>
      <vt:lpstr>Future Directions for Further Improvements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Qianxiao</dc:creator>
  <cp:lastModifiedBy>Haoyang Liu</cp:lastModifiedBy>
  <cp:revision>59</cp:revision>
  <dcterms:created xsi:type="dcterms:W3CDTF">2019-08-16T02:45:12Z</dcterms:created>
  <dcterms:modified xsi:type="dcterms:W3CDTF">2022-01-25T03:01:51Z</dcterms:modified>
</cp:coreProperties>
</file>