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4.jpg" ContentType="image/png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29" r:id="rId2"/>
    <p:sldId id="323" r:id="rId3"/>
    <p:sldId id="273" r:id="rId4"/>
    <p:sldId id="272" r:id="rId5"/>
    <p:sldId id="274" r:id="rId6"/>
    <p:sldId id="312" r:id="rId7"/>
    <p:sldId id="313" r:id="rId8"/>
    <p:sldId id="314" r:id="rId9"/>
    <p:sldId id="315" r:id="rId10"/>
    <p:sldId id="316" r:id="rId11"/>
    <p:sldId id="317" r:id="rId12"/>
    <p:sldId id="340" r:id="rId13"/>
    <p:sldId id="320" r:id="rId14"/>
    <p:sldId id="318" r:id="rId15"/>
    <p:sldId id="319" r:id="rId16"/>
    <p:sldId id="352" r:id="rId17"/>
    <p:sldId id="321" r:id="rId18"/>
    <p:sldId id="337" r:id="rId19"/>
    <p:sldId id="336" r:id="rId20"/>
    <p:sldId id="343" r:id="rId21"/>
    <p:sldId id="344" r:id="rId22"/>
    <p:sldId id="347" r:id="rId23"/>
    <p:sldId id="348" r:id="rId24"/>
    <p:sldId id="342" r:id="rId25"/>
    <p:sldId id="341" r:id="rId26"/>
    <p:sldId id="345" r:id="rId27"/>
    <p:sldId id="346" r:id="rId28"/>
    <p:sldId id="349" r:id="rId29"/>
    <p:sldId id="350" r:id="rId30"/>
    <p:sldId id="351" r:id="rId31"/>
    <p:sldId id="331" r:id="rId32"/>
    <p:sldId id="325" r:id="rId33"/>
    <p:sldId id="277" r:id="rId34"/>
    <p:sldId id="322" r:id="rId35"/>
    <p:sldId id="332" r:id="rId36"/>
    <p:sldId id="275" r:id="rId37"/>
    <p:sldId id="284" r:id="rId38"/>
    <p:sldId id="285" r:id="rId39"/>
    <p:sldId id="286" r:id="rId40"/>
    <p:sldId id="333" r:id="rId41"/>
    <p:sldId id="276" r:id="rId42"/>
    <p:sldId id="287" r:id="rId43"/>
    <p:sldId id="288" r:id="rId44"/>
    <p:sldId id="305" r:id="rId45"/>
    <p:sldId id="353" r:id="rId46"/>
    <p:sldId id="300" r:id="rId47"/>
    <p:sldId id="326" r:id="rId48"/>
    <p:sldId id="278" r:id="rId49"/>
    <p:sldId id="279" r:id="rId50"/>
    <p:sldId id="299" r:id="rId51"/>
    <p:sldId id="289" r:id="rId52"/>
    <p:sldId id="304" r:id="rId53"/>
    <p:sldId id="290" r:id="rId54"/>
    <p:sldId id="302" r:id="rId55"/>
    <p:sldId id="301" r:id="rId56"/>
    <p:sldId id="327" r:id="rId57"/>
    <p:sldId id="280" r:id="rId58"/>
    <p:sldId id="281" r:id="rId59"/>
    <p:sldId id="291" r:id="rId60"/>
    <p:sldId id="292" r:id="rId61"/>
    <p:sldId id="334" r:id="rId62"/>
    <p:sldId id="309" r:id="rId63"/>
    <p:sldId id="310" r:id="rId64"/>
    <p:sldId id="335" r:id="rId65"/>
    <p:sldId id="294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624D8-D2D3-4290-9621-399E8F12CBCB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FFBD-E979-4D9D-8EE5-34AFEEC3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ResourceTracker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注册，汇报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状态并领取命令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7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ApplicationsManager</a:t>
            </a:r>
            <a:r>
              <a:rPr lang="zh-CN" altLang="en-US" dirty="0" smtClean="0"/>
              <a:t>启动持有</a:t>
            </a:r>
            <a:r>
              <a:rPr lang="en-US" altLang="zh-CN" dirty="0" err="1" smtClean="0"/>
              <a:t>RPAppImpl</a:t>
            </a:r>
            <a:r>
              <a:rPr lang="zh-CN" altLang="en-US" dirty="0" smtClean="0"/>
              <a:t>状态机。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0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状态机：以</a:t>
            </a:r>
            <a:r>
              <a:rPr lang="en-US" altLang="zh-CN" dirty="0" smtClean="0"/>
              <a:t>RM</a:t>
            </a:r>
            <a:r>
              <a:rPr lang="zh-CN" altLang="en-US" dirty="0" smtClean="0"/>
              <a:t>的角度看这几个组件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7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2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NodeStatusUpdater</a:t>
            </a:r>
            <a:r>
              <a:rPr lang="zh-CN" altLang="en-US" dirty="0" smtClean="0"/>
              <a:t>：跟</a:t>
            </a:r>
            <a:r>
              <a:rPr lang="en-US" altLang="zh-CN" dirty="0" smtClean="0"/>
              <a:t>RM</a:t>
            </a:r>
            <a:r>
              <a:rPr lang="zh-CN" altLang="en-US" dirty="0" smtClean="0"/>
              <a:t>通信。</a:t>
            </a:r>
            <a:r>
              <a:rPr lang="en-US" altLang="zh-CN" dirty="0" err="1" smtClean="0"/>
              <a:t>ContainerLauncher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ContainerExecutor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7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3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0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YARN</a:t>
            </a:r>
            <a:r>
              <a:rPr lang="zh-CN" altLang="en-US" dirty="0" smtClean="0"/>
              <a:t>源码阅读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3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Cgroup</a:t>
            </a:r>
            <a:r>
              <a:rPr lang="zh-CN" altLang="en-US" dirty="0" smtClean="0"/>
              <a:t>资源隔离简介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限定使用上限，进程组使用内存达到限额再申请内存，杀死任务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保证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使用量下限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硬件实现：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比如有两个进程，当一个进程占用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时，其他进程就必须等待。然后惩罚当前进程，下次调度时，尽可能执行其他进程。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为什么不使用时间片？</a:t>
            </a:r>
            <a:r>
              <a:rPr lang="zh-CN" altLang="en-US" dirty="0" smtClean="0"/>
              <a:t>。。</a:t>
            </a:r>
            <a:endParaRPr lang="en-US" altLang="zh-CN" dirty="0" smtClean="0"/>
          </a:p>
          <a:p>
            <a:r>
              <a:rPr lang="zh-CN" altLang="en-US" dirty="0" smtClean="0"/>
              <a:t>磁盘、网络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隔离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集群资源的管理（</a:t>
            </a:r>
            <a:r>
              <a:rPr lang="en-US" altLang="zh-CN" dirty="0" smtClean="0"/>
              <a:t>RM</a:t>
            </a:r>
            <a:r>
              <a:rPr lang="zh-CN" altLang="en-US" dirty="0"/>
              <a:t>视角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rmContext</a:t>
            </a:r>
            <a:r>
              <a:rPr lang="zh-CN" altLang="en-US" dirty="0" smtClean="0"/>
              <a:t>维护了所有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节点的信息，包括：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NodeId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host+port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节点的网络位置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RMNodeImpl</a:t>
            </a:r>
            <a:r>
              <a:rPr lang="zh-CN" altLang="en-US" dirty="0" smtClean="0"/>
              <a:t>状态机：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状态、资源的使用情况</a:t>
            </a:r>
            <a:r>
              <a:rPr lang="en-US" altLang="zh-CN" dirty="0" smtClean="0"/>
              <a:t>(container</a:t>
            </a:r>
            <a:r>
              <a:rPr lang="zh-CN" altLang="en-US" dirty="0" smtClean="0"/>
              <a:t>分配情况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NM</a:t>
            </a:r>
            <a:r>
              <a:rPr lang="zh-CN" altLang="en-US" dirty="0" smtClean="0"/>
              <a:t>：维护本机资源，并动态向</a:t>
            </a:r>
            <a:r>
              <a:rPr lang="en-US" altLang="zh-CN" dirty="0" smtClean="0"/>
              <a:t>RM</a:t>
            </a:r>
            <a:r>
              <a:rPr lang="zh-CN" altLang="en-US" dirty="0" smtClean="0"/>
              <a:t>提交更新信息。</a:t>
            </a:r>
            <a:endParaRPr lang="en-US" altLang="zh-CN" dirty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动态管理资源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NMLivelinenessMonitor</a:t>
            </a:r>
            <a:r>
              <a:rPr lang="zh-CN" altLang="en-US" dirty="0" smtClean="0"/>
              <a:t>：监控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节点是否活着。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NodesListManage</a:t>
            </a:r>
            <a:r>
              <a:rPr lang="zh-CN" altLang="en-US" dirty="0" smtClean="0"/>
              <a:t>：维护一个黑白名单。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ResourceTrackerService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注册：新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节点汇报这个节点最大可使用的资源。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/>
              <a:t>心跳：汇报</a:t>
            </a:r>
            <a:r>
              <a:rPr lang="en-US" altLang="zh-CN" dirty="0" smtClean="0"/>
              <a:t>NM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containers </a:t>
            </a:r>
            <a:r>
              <a:rPr lang="zh-CN" altLang="en-US" dirty="0" smtClean="0"/>
              <a:t>运行状态、运行的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列表、健康情况。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返回：需要释放的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列表、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(4)</a:t>
            </a:r>
            <a:r>
              <a:rPr lang="zh-CN" altLang="en-US" dirty="0"/>
              <a:t>资源调度（</a:t>
            </a:r>
            <a:r>
              <a:rPr lang="en-US" altLang="zh-CN" dirty="0"/>
              <a:t>Scheduler</a:t>
            </a:r>
            <a:r>
              <a:rPr lang="zh-CN" altLang="en-US" dirty="0"/>
              <a:t>调度</a:t>
            </a:r>
            <a:r>
              <a:rPr lang="zh-CN" altLang="en-US" dirty="0" smtClean="0"/>
              <a:t>器</a:t>
            </a:r>
            <a:r>
              <a:rPr lang="zh-CN" altLang="en-US" dirty="0"/>
              <a:t>视角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804" y="1347953"/>
            <a:ext cx="6716324" cy="55100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8991" y="2279176"/>
            <a:ext cx="3326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allocate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Scheduler</a:t>
            </a:r>
            <a:r>
              <a:rPr lang="zh-CN" altLang="en-US" dirty="0" smtClean="0"/>
              <a:t>保存</a:t>
            </a:r>
            <a:r>
              <a:rPr lang="zh-CN" altLang="en-US" dirty="0"/>
              <a:t>资源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659" y="4995270"/>
            <a:ext cx="433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NM</a:t>
            </a:r>
            <a:r>
              <a:rPr lang="zh-CN" altLang="en-US" dirty="0" smtClean="0"/>
              <a:t>心跳，触发</a:t>
            </a:r>
            <a:r>
              <a:rPr lang="en-US" altLang="zh-CN" dirty="0" smtClean="0"/>
              <a:t>NODE_UPDATE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r>
              <a:rPr lang="en-US" altLang="zh-CN" dirty="0"/>
              <a:t>Scheduler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的状况，分配</a:t>
            </a:r>
            <a:r>
              <a:rPr lang="en-US" altLang="zh-CN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7115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6235"/>
              </p:ext>
            </p:extLst>
          </p:nvPr>
        </p:nvGraphicFramePr>
        <p:xfrm>
          <a:off x="549595" y="774956"/>
          <a:ext cx="11117981" cy="5911417"/>
        </p:xfrm>
        <a:graphic>
          <a:graphicData uri="http://schemas.openxmlformats.org/drawingml/2006/table">
            <a:tbl>
              <a:tblPr/>
              <a:tblGrid>
                <a:gridCol w="2634537"/>
                <a:gridCol w="2227515"/>
                <a:gridCol w="6255929"/>
              </a:tblGrid>
              <a:tr h="178701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事件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发送时机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处理逻辑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</a:tr>
              <a:tr h="345797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NODE_ADDED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>
                          <a:effectLst/>
                          <a:latin typeface="inherit"/>
                        </a:rPr>
                        <a:t>被添加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增加总资源池的大小，修改内存状态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。放入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node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队列</a:t>
                      </a:r>
                      <a:endParaRPr lang="zh-CN" altLang="en-US" sz="1800" dirty="0">
                        <a:effectLst/>
                        <a:latin typeface="inherit"/>
                      </a:endParaRP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18128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inherit"/>
                        </a:rPr>
                        <a:t>NODE_REMOVED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被移除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删除一个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NM,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减少总资源池的大小，回收内存状态中在这个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上的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，对每个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发送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KILL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9672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NODE_UPDATE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跟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RM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进行心跳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调度器会根据当前的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状况，在这个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上为某一个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AM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分配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，并记录这个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的信息，留待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AM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获取。这个部分是调度器真正分配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的部分。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后面会重点描述。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79993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APP_ADDED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一个新的应用被提交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验证权限，如果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接受应用，发送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APP_ACCEPTED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事件，向对应的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queue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提交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job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，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否则发送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APP_REJECTED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4187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APP_REMOVED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一个应用移除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可能是正常或者被杀死。清除内存中这个应用的所有的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container，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对每个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KILL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12896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CONTAINER_EXPIRED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过期未被使用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释放相关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资源等</a:t>
                      </a:r>
                      <a:endParaRPr lang="zh-CN" altLang="en-US" sz="1800" dirty="0">
                        <a:effectLst/>
                        <a:latin typeface="inherit"/>
                      </a:endParaRP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815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572" y="239150"/>
            <a:ext cx="431720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调度器处理的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个调度事件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17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FifoScheduler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没有队列的概念，每次</a:t>
            </a:r>
            <a:r>
              <a:rPr lang="en-US" altLang="zh-CN" dirty="0" smtClean="0"/>
              <a:t>NM</a:t>
            </a:r>
            <a:r>
              <a:rPr lang="zh-CN" altLang="en-US" dirty="0" smtClean="0"/>
              <a:t>心跳，直接从</a:t>
            </a:r>
            <a:r>
              <a:rPr lang="en-US" altLang="zh-CN" dirty="0" smtClean="0"/>
              <a:t>apps</a:t>
            </a:r>
            <a:r>
              <a:rPr lang="zh-CN" altLang="en-US" dirty="0" smtClean="0"/>
              <a:t>集合选择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后，根据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、</a:t>
            </a:r>
            <a:r>
              <a:rPr lang="zh-CN" altLang="en-US" dirty="0"/>
              <a:t>本地性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一次性给心跳的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分配很多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，直到填满。</a:t>
            </a:r>
            <a:endParaRPr lang="en-US" altLang="zh-CN" dirty="0" smtClean="0"/>
          </a:p>
          <a:p>
            <a:r>
              <a:rPr lang="en-US" altLang="zh-CN" dirty="0" err="1" smtClean="0"/>
              <a:t>CapacityScheduler</a:t>
            </a:r>
            <a:endParaRPr lang="en-US" altLang="zh-CN" dirty="0" smtClean="0"/>
          </a:p>
          <a:p>
            <a:r>
              <a:rPr lang="en-US" altLang="zh-CN" dirty="0" err="1" smtClean="0"/>
              <a:t>FairScheduler</a:t>
            </a:r>
            <a:endParaRPr lang="en-US" altLang="zh-CN" dirty="0"/>
          </a:p>
          <a:p>
            <a:r>
              <a:rPr lang="zh-CN" altLang="en-US" dirty="0" smtClean="0"/>
              <a:t>层级队列管理机制：</a:t>
            </a:r>
            <a:r>
              <a:rPr lang="zh-CN" altLang="en-US" dirty="0" smtClean="0">
                <a:solidFill>
                  <a:srgbClr val="0070C0"/>
                </a:solidFill>
              </a:rPr>
              <a:t>根据配置文件把所有资源构建成树状。不同的树节点可以不同的资源量，不同的约束。特点：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只能提交到叶子队列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最少容量比：可以使用的父队列容量的百分比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最大容量（默认为无限大）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可以设置每个队列的资源容量，用户可用资源量等信息。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调度</a:t>
            </a:r>
            <a:r>
              <a:rPr lang="zh-CN" altLang="en-US" dirty="0" smtClean="0">
                <a:solidFill>
                  <a:srgbClr val="0070C0"/>
                </a:solidFill>
              </a:rPr>
              <a:t>器根据这些约束进行资源调度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75" y="174246"/>
            <a:ext cx="9174107" cy="6526805"/>
          </a:xfrm>
        </p:spPr>
      </p:pic>
      <p:sp>
        <p:nvSpPr>
          <p:cNvPr id="6" name="文本框 5"/>
          <p:cNvSpPr txBox="1"/>
          <p:nvPr/>
        </p:nvSpPr>
        <p:spPr>
          <a:xfrm>
            <a:off x="113216" y="3505932"/>
            <a:ext cx="2538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调度器</a:t>
            </a:r>
            <a:r>
              <a:rPr lang="zh-CN" altLang="en-US" dirty="0" smtClean="0"/>
              <a:t>维护</a:t>
            </a:r>
            <a:r>
              <a:rPr lang="zh-CN" altLang="en-US" dirty="0"/>
              <a:t>资源</a:t>
            </a:r>
            <a:r>
              <a:rPr lang="zh-CN" altLang="en-US" dirty="0" smtClean="0"/>
              <a:t>队列</a:t>
            </a:r>
            <a:r>
              <a:rPr lang="zh-CN" altLang="en-US" dirty="0"/>
              <a:t>的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r>
              <a:rPr lang="zh-CN" altLang="en-US" dirty="0" smtClean="0"/>
              <a:t>每次</a:t>
            </a:r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r>
              <a:rPr lang="zh-CN" altLang="en-US" dirty="0"/>
              <a:t>心跳的时候，调度器，根据一定的</a:t>
            </a:r>
            <a:r>
              <a:rPr lang="zh-CN" altLang="en-US" dirty="0" smtClean="0"/>
              <a:t>规则和约束：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选择</a:t>
            </a:r>
            <a:r>
              <a:rPr lang="zh-CN" altLang="en-US" dirty="0"/>
              <a:t>一个</a:t>
            </a:r>
            <a:r>
              <a:rPr lang="zh-CN" altLang="en-US" dirty="0" smtClean="0"/>
              <a:t>队列</a:t>
            </a:r>
            <a:endParaRPr lang="en-US" altLang="zh-CN" dirty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选择</a:t>
            </a:r>
            <a:r>
              <a:rPr lang="zh-CN" altLang="en-US" dirty="0"/>
              <a:t>一个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62364" y="384497"/>
            <a:ext cx="237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应用放在哪个队列是提交应用的时候给出的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queue)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41491" y="5377218"/>
            <a:ext cx="22585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priority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、本地性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82640" y="1378424"/>
            <a:ext cx="27222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选择队列：</a:t>
            </a:r>
            <a:endParaRPr lang="en-US" altLang="zh-CN" dirty="0" smtClean="0"/>
          </a:p>
          <a:p>
            <a:r>
              <a:rPr lang="en-US" altLang="zh-CN" dirty="0" smtClean="0"/>
              <a:t>CS</a:t>
            </a:r>
            <a:r>
              <a:rPr lang="zh-CN" altLang="en-US" dirty="0" smtClean="0"/>
              <a:t>：资源利用率低的优先</a:t>
            </a:r>
            <a:endParaRPr lang="en-US" altLang="zh-CN" dirty="0" smtClean="0"/>
          </a:p>
          <a:p>
            <a:r>
              <a:rPr lang="en-US" altLang="zh-CN" dirty="0" smtClean="0"/>
              <a:t>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DRF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362364" y="1992573"/>
            <a:ext cx="222176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选择应用：</a:t>
            </a:r>
            <a:endParaRPr lang="en-US" altLang="zh-CN" dirty="0" smtClean="0"/>
          </a:p>
          <a:p>
            <a:r>
              <a:rPr lang="en-US" altLang="zh-CN" dirty="0" smtClean="0"/>
              <a:t>CS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FIFO</a:t>
            </a:r>
          </a:p>
          <a:p>
            <a:r>
              <a:rPr lang="en-US" altLang="zh-CN" dirty="0" smtClean="0"/>
              <a:t>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DRF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58400" y="4285396"/>
            <a:ext cx="1910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DRF</a:t>
            </a:r>
            <a:r>
              <a:rPr lang="zh-CN" altLang="en-US" dirty="0" smtClean="0"/>
              <a:t>：主资源公平调度算法：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找出每个用户的主资源：需求最大的资源。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调度对主资源需求最小的用户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1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DRF</a:t>
            </a:r>
            <a:r>
              <a:rPr lang="zh-CN" altLang="en-US" dirty="0"/>
              <a:t>：主资源公平调度算法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、找出</a:t>
            </a:r>
            <a:r>
              <a:rPr lang="zh-CN" altLang="en-US" dirty="0"/>
              <a:t>每个用户的主资源：需求最大的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调度对主资源需求最小的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把多维资源调度问题转化为单资源调度问题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73981"/>
              </p:ext>
            </p:extLst>
          </p:nvPr>
        </p:nvGraphicFramePr>
        <p:xfrm>
          <a:off x="967475" y="3763117"/>
          <a:ext cx="98824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85"/>
                <a:gridCol w="1411785"/>
                <a:gridCol w="1411785"/>
                <a:gridCol w="1411785"/>
                <a:gridCol w="1411785"/>
                <a:gridCol w="1411785"/>
                <a:gridCol w="141178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调度序列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主资源</a:t>
                      </a:r>
                      <a:r>
                        <a:rPr lang="en-US" altLang="zh-CN" dirty="0" smtClean="0"/>
                        <a:t>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主资源</a:t>
                      </a:r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&lt;0,0&gt;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1/18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&lt;1/9,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4/18&gt;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5/18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&lt;2/9, 8/18&gt;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5/9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9/18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&lt;2/9, 8/18&gt;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&lt;6/9, 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10/18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12/18&gt;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&lt;6/9, 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14/18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41946" y="3302760"/>
            <a:ext cx="87911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资源总量：</a:t>
            </a:r>
            <a:r>
              <a:rPr lang="en-US" altLang="zh-CN" dirty="0" smtClean="0"/>
              <a:t>&lt;CPU=9, RAM=18&gt;	A: &lt;1, 4&gt; ~ &lt;1/9, </a:t>
            </a:r>
            <a:r>
              <a:rPr lang="en-US" altLang="zh-CN" dirty="0" smtClean="0">
                <a:solidFill>
                  <a:srgbClr val="FF0000"/>
                </a:solidFill>
              </a:rPr>
              <a:t>2/9</a:t>
            </a:r>
            <a:r>
              <a:rPr lang="en-US" altLang="zh-CN" dirty="0" smtClean="0"/>
              <a:t>&gt;	B: &lt;3, 1&gt; ~ &lt;</a:t>
            </a:r>
            <a:r>
              <a:rPr lang="en-US" altLang="zh-CN" dirty="0" smtClean="0">
                <a:solidFill>
                  <a:srgbClr val="FF0000"/>
                </a:solidFill>
              </a:rPr>
              <a:t>1/3</a:t>
            </a:r>
            <a:r>
              <a:rPr lang="en-US" altLang="zh-CN" dirty="0" smtClean="0"/>
              <a:t>, 1/18&gt;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2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CapacityScheduler</a:t>
            </a:r>
            <a:r>
              <a:rPr lang="zh-CN" altLang="en-US" dirty="0" smtClean="0"/>
              <a:t>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调度器收到</a:t>
            </a:r>
            <a:r>
              <a:rPr lang="en-US" altLang="zh-CN" dirty="0" smtClean="0"/>
              <a:t>NODE_UPDATE</a:t>
            </a:r>
            <a:r>
              <a:rPr lang="zh-CN" altLang="en-US" dirty="0" smtClean="0"/>
              <a:t>事件之后，对心跳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的资源分配：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、选择一个队列：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资源利用率低的优先 </a:t>
            </a:r>
            <a:r>
              <a:rPr lang="en-US" altLang="zh-CN" dirty="0" smtClean="0"/>
              <a:t>(</a:t>
            </a:r>
            <a:r>
              <a:rPr lang="zh-CN" altLang="en-US" dirty="0" smtClean="0"/>
              <a:t>资源：内存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、选择一个应用：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err="1" smtClean="0"/>
              <a:t>ApplicationId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FIFO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、选择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、本地性</a:t>
            </a:r>
            <a:endParaRPr lang="en-US" altLang="zh-CN" dirty="0" smtClean="0"/>
          </a:p>
          <a:p>
            <a:r>
              <a:rPr lang="zh-CN" altLang="en-US" dirty="0" smtClean="0"/>
              <a:t>如果这次分配</a:t>
            </a:r>
            <a:r>
              <a:rPr lang="en-US" altLang="zh-CN" dirty="0" smtClean="0"/>
              <a:t>assignment</a:t>
            </a:r>
            <a:r>
              <a:rPr lang="zh-CN" altLang="en-US" dirty="0" smtClean="0"/>
              <a:t>的类型</a:t>
            </a:r>
            <a:r>
              <a:rPr lang="zh-CN" altLang="en-US" dirty="0" smtClean="0">
                <a:solidFill>
                  <a:srgbClr val="0070C0"/>
                </a:solidFill>
              </a:rPr>
              <a:t>不是</a:t>
            </a:r>
            <a:r>
              <a:rPr lang="en-US" altLang="zh-CN" dirty="0" err="1" smtClean="0">
                <a:solidFill>
                  <a:srgbClr val="0070C0"/>
                </a:solidFill>
              </a:rPr>
              <a:t>NodeType.OFF_SWITCH</a:t>
            </a:r>
            <a:r>
              <a:rPr lang="zh-CN" altLang="en-US" dirty="0" smtClean="0"/>
              <a:t>，继续在这个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上分配资源。</a:t>
            </a:r>
            <a:endParaRPr lang="en-US" altLang="zh-CN" dirty="0" smtClean="0"/>
          </a:p>
          <a:p>
            <a:r>
              <a:rPr lang="zh-CN" altLang="en-US" dirty="0" smtClean="0"/>
              <a:t>分配从根节点</a:t>
            </a:r>
            <a:r>
              <a:rPr lang="en-US" altLang="zh-CN" dirty="0" err="1" smtClean="0"/>
              <a:t>rootQueue</a:t>
            </a:r>
            <a:r>
              <a:rPr lang="zh-CN" altLang="en-US" dirty="0" smtClean="0"/>
              <a:t>查找，一旦做出分配，从根到叶子路径上的节点资源发送变化，伴随着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的资源变化和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之间的排序变化。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04699" y="2229366"/>
            <a:ext cx="4376647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</a:rPr>
              <a:t>ResourceRequest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/>
              <a:t>priority</a:t>
            </a:r>
            <a:endParaRPr lang="en-US" altLang="zh-CN" sz="2400" dirty="0"/>
          </a:p>
          <a:p>
            <a:r>
              <a:rPr lang="en-US" altLang="zh-CN" sz="2400" dirty="0" err="1"/>
              <a:t>hostName</a:t>
            </a:r>
            <a:r>
              <a:rPr lang="en-US" altLang="zh-CN" sz="2400" dirty="0"/>
              <a:t>            host</a:t>
            </a:r>
            <a:r>
              <a:rPr lang="zh-CN" altLang="en-US" sz="2400" dirty="0"/>
              <a:t>、</a:t>
            </a:r>
            <a:r>
              <a:rPr lang="en-US" altLang="zh-CN" sz="2400" dirty="0"/>
              <a:t>rack</a:t>
            </a:r>
            <a:r>
              <a:rPr lang="zh-CN" altLang="en-US" sz="2400" dirty="0"/>
              <a:t>、*</a:t>
            </a:r>
          </a:p>
          <a:p>
            <a:r>
              <a:rPr lang="en-US" altLang="zh-CN" sz="2400" dirty="0"/>
              <a:t>Resource            </a:t>
            </a:r>
          </a:p>
          <a:p>
            <a:r>
              <a:rPr lang="en-US" altLang="zh-CN" sz="2400" dirty="0" err="1"/>
              <a:t>numContainers</a:t>
            </a:r>
            <a:r>
              <a:rPr lang="en-US" altLang="zh-CN" sz="2400" dirty="0"/>
              <a:t>           </a:t>
            </a:r>
          </a:p>
          <a:p>
            <a:r>
              <a:rPr lang="en-US" altLang="zh-CN" sz="2400" dirty="0" err="1"/>
              <a:t>relaxLocality</a:t>
            </a:r>
            <a:r>
              <a:rPr lang="en-US" altLang="zh-CN" sz="2400" dirty="0"/>
              <a:t>       </a:t>
            </a:r>
            <a:r>
              <a:rPr lang="zh-CN" altLang="en-US" sz="2400" dirty="0"/>
              <a:t>是否松弛本地性</a:t>
            </a:r>
          </a:p>
        </p:txBody>
      </p:sp>
    </p:spTree>
    <p:extLst>
      <p:ext uri="{BB962C8B-B14F-4D97-AF65-F5344CB8AC3E}">
        <p14:creationId xmlns:p14="http://schemas.microsoft.com/office/powerpoint/2010/main" val="1638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调度过程：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对队列排序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0070C0"/>
                </a:solidFill>
              </a:rPr>
              <a:t>SchedulingAlgorithms</a:t>
            </a:r>
            <a:r>
              <a:rPr lang="en-US" altLang="zh-CN" dirty="0">
                <a:solidFill>
                  <a:srgbClr val="0070C0"/>
                </a:solidFill>
              </a:rPr>
              <a:t>. </a:t>
            </a:r>
            <a:r>
              <a:rPr lang="en-US" altLang="zh-CN" dirty="0" err="1" smtClean="0">
                <a:solidFill>
                  <a:srgbClr val="0070C0"/>
                </a:solidFill>
              </a:rPr>
              <a:t>FairShareComparator</a:t>
            </a:r>
            <a:r>
              <a:rPr lang="zh-CN" altLang="en-US" dirty="0" smtClean="0">
                <a:solidFill>
                  <a:srgbClr val="0070C0"/>
                </a:solidFill>
              </a:rPr>
              <a:t>排序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/>
              <a:t>然后从第一</a:t>
            </a:r>
            <a:r>
              <a:rPr lang="zh-CN" altLang="en-US" dirty="0" smtClean="0"/>
              <a:t>个队列开始</a:t>
            </a:r>
            <a:r>
              <a:rPr lang="en-US" altLang="zh-CN" dirty="0"/>
              <a:t>, </a:t>
            </a:r>
            <a:r>
              <a:rPr lang="zh-CN" altLang="en-US" dirty="0"/>
              <a:t>把资源分配给它</a:t>
            </a:r>
            <a:r>
              <a:rPr lang="en-US" altLang="zh-CN" dirty="0"/>
              <a:t>, </a:t>
            </a:r>
            <a:r>
              <a:rPr lang="zh-CN" altLang="en-US" dirty="0"/>
              <a:t>并</a:t>
            </a:r>
            <a:r>
              <a:rPr lang="zh-CN" altLang="en-US" dirty="0" smtClean="0"/>
              <a:t>开始队列内分资源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/>
              <a:t>如果未分配给</a:t>
            </a:r>
            <a:r>
              <a:rPr lang="zh-CN" altLang="en-US" dirty="0" smtClean="0"/>
              <a:t>第一队列</a:t>
            </a:r>
            <a:r>
              <a:rPr lang="en-US" altLang="zh-CN" dirty="0" smtClean="0"/>
              <a:t>, </a:t>
            </a:r>
            <a:r>
              <a:rPr lang="zh-CN" altLang="en-US" dirty="0"/>
              <a:t>则分给下</a:t>
            </a:r>
            <a:r>
              <a:rPr lang="zh-CN" altLang="en-US" dirty="0" smtClean="0"/>
              <a:t>一队列</a:t>
            </a:r>
            <a:r>
              <a:rPr lang="en-US" altLang="zh-CN" dirty="0" smtClean="0"/>
              <a:t>, </a:t>
            </a:r>
            <a:r>
              <a:rPr lang="zh-CN" altLang="en-US" dirty="0"/>
              <a:t>如果分给了</a:t>
            </a:r>
            <a:r>
              <a:rPr lang="zh-CN" altLang="en-US" dirty="0" smtClean="0"/>
              <a:t>第一队列</a:t>
            </a:r>
            <a:r>
              <a:rPr lang="en-US" altLang="zh-CN" dirty="0" smtClean="0"/>
              <a:t>, </a:t>
            </a:r>
            <a:r>
              <a:rPr lang="zh-CN" altLang="en-US" dirty="0"/>
              <a:t>则继续到第一步</a:t>
            </a:r>
            <a:r>
              <a:rPr lang="en-US" altLang="zh-CN" dirty="0"/>
              <a:t>. </a:t>
            </a:r>
            <a:r>
              <a:rPr lang="zh-CN" altLang="en-US" dirty="0"/>
              <a:t>若未分配给第一</a:t>
            </a:r>
            <a:r>
              <a:rPr lang="zh-CN" altLang="en-US" dirty="0" smtClean="0"/>
              <a:t>个队列</a:t>
            </a:r>
            <a:r>
              <a:rPr lang="en-US" altLang="zh-CN" dirty="0" smtClean="0"/>
              <a:t>, </a:t>
            </a:r>
            <a:r>
              <a:rPr lang="zh-CN" altLang="en-US" dirty="0"/>
              <a:t>或重复分配给某</a:t>
            </a:r>
            <a:r>
              <a:rPr lang="zh-CN" altLang="en-US" dirty="0" smtClean="0"/>
              <a:t>一队列</a:t>
            </a:r>
            <a:r>
              <a:rPr lang="en-US" altLang="zh-CN" dirty="0" smtClean="0"/>
              <a:t>, </a:t>
            </a:r>
            <a:r>
              <a:rPr lang="zh-CN" altLang="en-US" dirty="0"/>
              <a:t>或大于</a:t>
            </a:r>
            <a:r>
              <a:rPr lang="en-US" altLang="zh-CN" dirty="0" err="1"/>
              <a:t>maxAssign</a:t>
            </a:r>
            <a:r>
              <a:rPr lang="en-US" altLang="zh-CN" dirty="0"/>
              <a:t>, </a:t>
            </a:r>
            <a:r>
              <a:rPr lang="zh-CN" altLang="en-US" dirty="0"/>
              <a:t>则退出循环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SchedulingAlgorithms.</a:t>
            </a:r>
            <a:r>
              <a:rPr lang="en-US" altLang="zh-CN" dirty="0" err="1" smtClean="0">
                <a:solidFill>
                  <a:srgbClr val="0070C0"/>
                </a:solidFill>
              </a:rPr>
              <a:t>FairShareComparator</a:t>
            </a:r>
            <a:r>
              <a:rPr lang="zh-CN" altLang="en-US" dirty="0">
                <a:solidFill>
                  <a:srgbClr val="0070C0"/>
                </a:solidFill>
              </a:rPr>
              <a:t>排序</a:t>
            </a:r>
            <a:r>
              <a:rPr lang="zh-CN" altLang="en-US" dirty="0" smtClean="0"/>
              <a:t>算法</a:t>
            </a:r>
            <a:endParaRPr lang="zh-CN" altLang="en-US" dirty="0"/>
          </a:p>
          <a:p>
            <a:r>
              <a:rPr lang="zh-CN" altLang="en-US" dirty="0"/>
              <a:t>两个组</a:t>
            </a:r>
            <a:r>
              <a:rPr lang="en-US" altLang="zh-CN" dirty="0"/>
              <a:t>, </a:t>
            </a:r>
            <a:r>
              <a:rPr lang="zh-CN" altLang="en-US" dirty="0"/>
              <a:t>排序的规则是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资源</a:t>
            </a:r>
            <a:r>
              <a:rPr lang="zh-CN" altLang="en-US" dirty="0">
                <a:solidFill>
                  <a:srgbClr val="0070C0"/>
                </a:solidFill>
              </a:rPr>
              <a:t>使用量 </a:t>
            </a:r>
            <a:r>
              <a:rPr lang="en-US" altLang="zh-CN" dirty="0">
                <a:solidFill>
                  <a:srgbClr val="0070C0"/>
                </a:solidFill>
              </a:rPr>
              <a:t>&lt; min(</a:t>
            </a:r>
            <a:r>
              <a:rPr lang="zh-CN" altLang="en-US" dirty="0">
                <a:solidFill>
                  <a:srgbClr val="0070C0"/>
                </a:solidFill>
              </a:rPr>
              <a:t>资源需求量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zh-CN" altLang="en-US" dirty="0">
                <a:solidFill>
                  <a:srgbClr val="0070C0"/>
                </a:solidFill>
              </a:rPr>
              <a:t>最小份额）</a:t>
            </a:r>
            <a:r>
              <a:rPr lang="zh-CN" altLang="en-US" dirty="0"/>
              <a:t>，即是否</a:t>
            </a:r>
            <a:r>
              <a:rPr lang="zh-CN" altLang="en-US" dirty="0" smtClean="0"/>
              <a:t>饥饿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资源分配</a:t>
            </a:r>
            <a:r>
              <a:rPr lang="zh-CN" altLang="en-US" dirty="0">
                <a:solidFill>
                  <a:srgbClr val="0070C0"/>
                </a:solidFill>
              </a:rPr>
              <a:t>比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资源使用量</a:t>
            </a:r>
            <a:r>
              <a:rPr lang="en-US" altLang="zh-CN" dirty="0">
                <a:solidFill>
                  <a:srgbClr val="0070C0"/>
                </a:solidFill>
              </a:rPr>
              <a:t>/min</a:t>
            </a:r>
            <a:r>
              <a:rPr lang="zh-CN" altLang="en-US" dirty="0">
                <a:solidFill>
                  <a:srgbClr val="0070C0"/>
                </a:solidFill>
              </a:rPr>
              <a:t>（资源</a:t>
            </a:r>
            <a:r>
              <a:rPr lang="zh-CN" altLang="en-US" dirty="0" smtClean="0">
                <a:solidFill>
                  <a:srgbClr val="0070C0"/>
                </a:solidFill>
              </a:rPr>
              <a:t>需求量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zh-CN" altLang="en-US" dirty="0" smtClean="0">
                <a:solidFill>
                  <a:srgbClr val="0070C0"/>
                </a:solidFill>
              </a:rPr>
              <a:t>最小</a:t>
            </a:r>
            <a:r>
              <a:rPr lang="zh-CN" altLang="en-US" dirty="0">
                <a:solidFill>
                  <a:srgbClr val="0070C0"/>
                </a:solidFill>
              </a:rPr>
              <a:t>份额</a:t>
            </a:r>
            <a:r>
              <a:rPr lang="en-US" altLang="zh-CN" dirty="0">
                <a:solidFill>
                  <a:srgbClr val="0070C0"/>
                </a:solidFill>
              </a:rPr>
              <a:t>, 1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使用量</a:t>
            </a:r>
            <a:r>
              <a:rPr lang="zh-CN" altLang="en-US" dirty="0">
                <a:solidFill>
                  <a:srgbClr val="0070C0"/>
                </a:solidFill>
              </a:rPr>
              <a:t>与权重的</a:t>
            </a:r>
            <a:r>
              <a:rPr lang="zh-CN" altLang="en-US" dirty="0" smtClean="0">
                <a:solidFill>
                  <a:srgbClr val="0070C0"/>
                </a:solidFill>
              </a:rPr>
              <a:t>比例 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资源使用量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权</a:t>
            </a:r>
            <a:r>
              <a:rPr lang="zh-CN" altLang="en-US" dirty="0" smtClean="0">
                <a:solidFill>
                  <a:srgbClr val="0070C0"/>
                </a:solidFill>
              </a:rPr>
              <a:t>值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</a:p>
          <a:p>
            <a:pPr lvl="2"/>
            <a:r>
              <a:rPr lang="zh-CN" altLang="en-US" dirty="0" smtClean="0"/>
              <a:t>小</a:t>
            </a:r>
            <a:r>
              <a:rPr lang="zh-CN" altLang="en-US" dirty="0"/>
              <a:t>的排前面</a:t>
            </a:r>
            <a:r>
              <a:rPr lang="en-US" altLang="zh-CN" dirty="0"/>
              <a:t>, </a:t>
            </a:r>
            <a:r>
              <a:rPr lang="zh-CN" altLang="en-US" dirty="0"/>
              <a:t>即权重大的优先</a:t>
            </a:r>
            <a:r>
              <a:rPr lang="en-US" altLang="zh-CN" dirty="0"/>
              <a:t>, </a:t>
            </a:r>
            <a:r>
              <a:rPr lang="zh-CN" altLang="en-US" dirty="0"/>
              <a:t>使用量小的优先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提交时间，</a:t>
            </a:r>
            <a:r>
              <a:rPr lang="zh-CN" altLang="en-US" dirty="0" smtClean="0"/>
              <a:t>早</a:t>
            </a:r>
            <a:r>
              <a:rPr lang="zh-CN" altLang="en-US" dirty="0"/>
              <a:t>的优先</a:t>
            </a:r>
            <a:r>
              <a:rPr lang="en-US" altLang="zh-CN" dirty="0"/>
              <a:t>, app id</a:t>
            </a:r>
            <a:r>
              <a:rPr lang="zh-CN" altLang="en-US" dirty="0"/>
              <a:t>小的排前面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最小份额：队列</a:t>
            </a:r>
            <a:r>
              <a:rPr lang="zh-CN" altLang="en-US" dirty="0"/>
              <a:t>的最小共享量在配置中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minShare</a:t>
            </a:r>
            <a:r>
              <a:rPr lang="zh-CN" altLang="en-US" dirty="0" smtClean="0"/>
              <a:t>配置</a:t>
            </a:r>
            <a:r>
              <a:rPr lang="fr-FR" altLang="zh-CN" dirty="0"/>
              <a:t>&lt;minResources&gt;1024 mb, 1 vcores&lt;/minResources</a:t>
            </a:r>
            <a:r>
              <a:rPr lang="fr-FR" altLang="zh-CN" dirty="0" smtClean="0"/>
              <a:t>&gt;</a:t>
            </a:r>
          </a:p>
          <a:p>
            <a:pPr lvl="2"/>
            <a:r>
              <a:rPr lang="zh-CN" altLang="en-US" dirty="0"/>
              <a:t>应用的最小共享量为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fr-FR" altLang="zh-CN" dirty="0" smtClean="0"/>
          </a:p>
          <a:p>
            <a:pPr lvl="1"/>
            <a:r>
              <a:rPr lang="zh-CN" altLang="en-US" dirty="0" smtClean="0"/>
              <a:t>权重配置</a:t>
            </a:r>
            <a:r>
              <a:rPr lang="en-US" altLang="zh-CN" dirty="0"/>
              <a:t>&lt;weight&gt;0.25&lt;/weight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err="1"/>
              <a:t>sizebasedweight</a:t>
            </a:r>
            <a:r>
              <a:rPr lang="zh-CN" altLang="en-US" dirty="0"/>
              <a:t>特性的情况下，应用的权重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log2(</a:t>
            </a:r>
            <a:r>
              <a:rPr lang="zh-CN" altLang="en-US" dirty="0"/>
              <a:t>资源需求量</a:t>
            </a:r>
            <a:r>
              <a:rPr lang="en-US" altLang="zh-CN" dirty="0"/>
              <a:t>)</a:t>
            </a:r>
            <a:r>
              <a:rPr lang="zh-CN" altLang="en-US" dirty="0"/>
              <a:t>）*优先级*调整因子。优先级当前都是</a:t>
            </a:r>
            <a:r>
              <a:rPr lang="en-US" altLang="zh-CN" dirty="0"/>
              <a:t>1</a:t>
            </a:r>
            <a:r>
              <a:rPr lang="zh-CN" altLang="en-US" dirty="0"/>
              <a:t>，当应用运行超过</a:t>
            </a:r>
            <a:r>
              <a:rPr lang="en-US" altLang="zh-CN" dirty="0"/>
              <a:t>5</a:t>
            </a:r>
            <a:r>
              <a:rPr lang="zh-CN" altLang="en-US" dirty="0"/>
              <a:t>分钟，调整因子为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94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资源管理和调度</a:t>
            </a:r>
            <a:endParaRPr lang="en-US" altLang="zh-CN" dirty="0" smtClean="0"/>
          </a:p>
          <a:p>
            <a:r>
              <a:rPr lang="en-US" altLang="zh-CN" dirty="0" smtClean="0"/>
              <a:t> RM</a:t>
            </a:r>
          </a:p>
          <a:p>
            <a:r>
              <a:rPr lang="en-US" altLang="zh-CN" dirty="0" smtClean="0"/>
              <a:t> NM</a:t>
            </a:r>
          </a:p>
          <a:p>
            <a:r>
              <a:rPr lang="en-US" altLang="zh-CN" dirty="0" smtClean="0"/>
              <a:t> AM</a:t>
            </a:r>
          </a:p>
          <a:p>
            <a:r>
              <a:rPr lang="en-US" altLang="zh-CN" dirty="0" smtClean="0"/>
              <a:t> YARN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131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）资源抢占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资源抢占的原因完全由于“最小资源量”这个概念。</a:t>
            </a:r>
            <a:endParaRPr lang="en-US" altLang="zh-CN" dirty="0" smtClean="0"/>
          </a:p>
          <a:p>
            <a:r>
              <a:rPr lang="zh-CN" altLang="en-US" dirty="0" smtClean="0"/>
              <a:t>资源调度器</a:t>
            </a:r>
            <a:r>
              <a:rPr lang="en-US" altLang="zh-CN" dirty="0" smtClean="0"/>
              <a:t>(CS/FS)</a:t>
            </a:r>
            <a:r>
              <a:rPr lang="zh-CN" altLang="en-US" dirty="0" smtClean="0"/>
              <a:t>会将负载较轻的队列的资源暂时分给负载较重的队列。</a:t>
            </a:r>
            <a:endParaRPr lang="en-US" altLang="zh-CN" dirty="0" smtClean="0"/>
          </a:p>
          <a:p>
            <a:r>
              <a:rPr lang="zh-CN" altLang="en-US" dirty="0" smtClean="0"/>
              <a:t>这时候就不能保证负载轻的队列的 最小资源量。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当队列不需要任何资源时，不会满足它的最小资源。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这时</a:t>
            </a:r>
            <a:r>
              <a:rPr lang="zh-CN" altLang="en-US" dirty="0" smtClean="0"/>
              <a:t>当负载较轻的队列突然收到新的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，调度器需要把原来属于它的资源还给它，这时候会发生</a:t>
            </a:r>
            <a:r>
              <a:rPr lang="zh-CN" altLang="en-US" dirty="0" smtClean="0">
                <a:solidFill>
                  <a:srgbClr val="FF0000"/>
                </a:solidFill>
              </a:rPr>
              <a:t>抢占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20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资源抢占</a:t>
            </a:r>
          </a:p>
        </p:txBody>
      </p:sp>
      <p:sp>
        <p:nvSpPr>
          <p:cNvPr id="4" name="矩形 3"/>
          <p:cNvSpPr/>
          <p:nvPr/>
        </p:nvSpPr>
        <p:spPr>
          <a:xfrm>
            <a:off x="5609231" y="1405718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09230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16406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02054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4" idx="2"/>
            <a:endCxn id="6" idx="0"/>
          </p:cNvCxnSpPr>
          <p:nvPr/>
        </p:nvCxnSpPr>
        <p:spPr>
          <a:xfrm rot="5400000">
            <a:off x="4488072" y="1673892"/>
            <a:ext cx="1273329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7" idx="0"/>
          </p:cNvCxnSpPr>
          <p:nvPr/>
        </p:nvCxnSpPr>
        <p:spPr>
          <a:xfrm rot="16200000" flipH="1">
            <a:off x="6780895" y="1673892"/>
            <a:ext cx="1273329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2"/>
            <a:endCxn id="5" idx="0"/>
          </p:cNvCxnSpPr>
          <p:nvPr/>
        </p:nvCxnSpPr>
        <p:spPr>
          <a:xfrm flipH="1">
            <a:off x="6271147" y="2183640"/>
            <a:ext cx="1" cy="127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95032" y="4618660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Pending:10</a:t>
            </a:r>
          </a:p>
          <a:p>
            <a:r>
              <a:rPr lang="en-US" altLang="zh-CN" dirty="0" smtClean="0"/>
              <a:t>Current:30</a:t>
            </a:r>
          </a:p>
          <a:p>
            <a:r>
              <a:rPr lang="en-US" altLang="zh-CN" dirty="0" smtClean="0"/>
              <a:t>minRes:20</a:t>
            </a:r>
          </a:p>
          <a:p>
            <a:r>
              <a:rPr lang="en-US" altLang="zh-CN" dirty="0" smtClean="0"/>
              <a:t>maxRes:35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59306" y="4618659"/>
            <a:ext cx="1199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Current:5</a:t>
            </a:r>
          </a:p>
          <a:p>
            <a:r>
              <a:rPr lang="en-US" altLang="zh-CN" dirty="0" smtClean="0"/>
              <a:t>minRes:10</a:t>
            </a:r>
          </a:p>
          <a:p>
            <a:r>
              <a:rPr lang="en-US" altLang="zh-CN" dirty="0" smtClean="0"/>
              <a:t>maxRes:15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944954" y="4618659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Pending:60</a:t>
            </a:r>
          </a:p>
          <a:p>
            <a:r>
              <a:rPr lang="en-US" altLang="zh-CN" dirty="0" smtClean="0"/>
              <a:t>Current:65</a:t>
            </a:r>
          </a:p>
          <a:p>
            <a:r>
              <a:rPr lang="en-US" altLang="zh-CN" dirty="0" smtClean="0"/>
              <a:t>minRes:60</a:t>
            </a:r>
          </a:p>
          <a:p>
            <a:r>
              <a:rPr lang="en-US" altLang="zh-CN" dirty="0" smtClean="0"/>
              <a:t>maxRes:65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3"/>
            <a:endCxn id="5" idx="1"/>
          </p:cNvCxnSpPr>
          <p:nvPr/>
        </p:nvCxnSpPr>
        <p:spPr>
          <a:xfrm>
            <a:off x="4640239" y="3845930"/>
            <a:ext cx="9689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7" idx="2"/>
          </p:cNvCxnSpPr>
          <p:nvPr/>
        </p:nvCxnSpPr>
        <p:spPr>
          <a:xfrm rot="16200000" flipH="1">
            <a:off x="6271147" y="1942067"/>
            <a:ext cx="12700" cy="458564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53418" y="349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04261" y="425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524836" y="4817660"/>
            <a:ext cx="79157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72659" y="4632994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Pending:20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110484" y="169068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总共资源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68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、如何</a:t>
            </a:r>
            <a:r>
              <a:rPr lang="zh-CN" altLang="en-US" dirty="0"/>
              <a:t>决定是否抢占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一个队列使用的资源量 </a:t>
            </a:r>
            <a:r>
              <a:rPr lang="en-US" altLang="zh-CN" dirty="0" smtClean="0"/>
              <a:t>R </a:t>
            </a:r>
            <a:r>
              <a:rPr lang="zh-CN" altLang="en-US" dirty="0" smtClean="0"/>
              <a:t>取决于：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最小资源量</a:t>
            </a:r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zh-CN" altLang="en-US" dirty="0" smtClean="0"/>
              <a:t>，由管理员配置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队列资源需求量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 处于等待 或 运行的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还需要的资源量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兄弟队列的空闲资源量 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R = F (A, B, C)</a:t>
            </a:r>
            <a:r>
              <a:rPr lang="zh-CN" altLang="en-US" dirty="0"/>
              <a:t> </a:t>
            </a:r>
            <a:r>
              <a:rPr lang="zh-CN" altLang="en-US" dirty="0" smtClean="0"/>
              <a:t> 在不同的时间点的取值不同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U &gt; R</a:t>
            </a:r>
            <a:r>
              <a:rPr lang="zh-CN" altLang="en-US" dirty="0" smtClean="0"/>
              <a:t>，则需要抢占</a:t>
            </a:r>
            <a:r>
              <a:rPr lang="en-US" altLang="zh-CN" dirty="0" smtClean="0"/>
              <a:t>(U - R)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</a:t>
            </a:r>
            <a:r>
              <a:rPr lang="zh-CN" altLang="en-US" dirty="0" smtClean="0"/>
              <a:t>：这个队列正在使用的资源量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89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、如何使资源抢占代价最小？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优先选择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低的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。根据启动时间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不会立即杀死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，让</a:t>
            </a:r>
            <a:r>
              <a:rPr lang="en-US" altLang="zh-CN" dirty="0" smtClean="0"/>
              <a:t>AM</a:t>
            </a:r>
            <a:r>
              <a:rPr lang="zh-CN" altLang="en-US" dirty="0" smtClean="0"/>
              <a:t>自己去杀死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AM</a:t>
            </a:r>
            <a:r>
              <a:rPr lang="zh-CN" altLang="en-US" dirty="0" smtClean="0"/>
              <a:t>可以先保存一些状态，再杀死，减少计算浪费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强制杀死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42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CapacityScheduler</a:t>
            </a:r>
            <a:r>
              <a:rPr lang="zh-CN" altLang="en-US" dirty="0"/>
              <a:t>资源抢占</a:t>
            </a:r>
          </a:p>
        </p:txBody>
      </p:sp>
      <p:sp>
        <p:nvSpPr>
          <p:cNvPr id="4" name="矩形 3"/>
          <p:cNvSpPr/>
          <p:nvPr/>
        </p:nvSpPr>
        <p:spPr>
          <a:xfrm>
            <a:off x="1699146" y="2019867"/>
            <a:ext cx="3009332" cy="43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9051" y="2292824"/>
            <a:ext cx="1705970" cy="941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EventHandler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9050" y="4954137"/>
            <a:ext cx="2088107" cy="941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ResourceScheduler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87903" y="2019867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SchedulingEditPolicy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87902" y="3575712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ApplicationManager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87901" y="5240739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1"/>
          </p:cNvCxnSpPr>
          <p:nvPr/>
        </p:nvCxnSpPr>
        <p:spPr>
          <a:xfrm flipH="1">
            <a:off x="3835021" y="2463420"/>
            <a:ext cx="3452882" cy="30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708478" y="3695130"/>
            <a:ext cx="2579424" cy="1637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8" idx="1"/>
          </p:cNvCxnSpPr>
          <p:nvPr/>
        </p:nvCxnSpPr>
        <p:spPr>
          <a:xfrm flipV="1">
            <a:off x="4708478" y="4019265"/>
            <a:ext cx="2579424" cy="1637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708479" y="5240740"/>
            <a:ext cx="2579422" cy="818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9" idx="1"/>
          </p:cNvCxnSpPr>
          <p:nvPr/>
        </p:nvCxnSpPr>
        <p:spPr>
          <a:xfrm>
            <a:off x="4708478" y="5684292"/>
            <a:ext cx="25794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35857" y="1615389"/>
            <a:ext cx="232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1.DROP_RESERVATIONPREEMPT_CONTAINER</a:t>
            </a:r>
            <a:r>
              <a:rPr lang="zh-CN" altLang="en-US" dirty="0" smtClean="0"/>
              <a:t>需要抢占资源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35857" y="2698423"/>
            <a:ext cx="194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.KILL_CONTAINER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976676" y="3289109"/>
            <a:ext cx="180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allocate()</a:t>
            </a:r>
            <a:r>
              <a:rPr lang="zh-CN" altLang="en-US" dirty="0" smtClean="0"/>
              <a:t>返回待抢占的资源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035122" y="5037961"/>
            <a:ext cx="218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err="1" smtClean="0"/>
              <a:t>nodeHeartbeat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要求杀死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03085" y="4239171"/>
            <a:ext cx="283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2.dropContainerReservationpreemptContainer</a:t>
            </a:r>
          </a:p>
          <a:p>
            <a:r>
              <a:rPr lang="zh-CN" altLang="en-US" dirty="0" smtClean="0"/>
              <a:t>标注抢占的</a:t>
            </a:r>
            <a:r>
              <a:rPr lang="en-US" altLang="zh-CN" dirty="0" smtClean="0"/>
              <a:t>containers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447821" y="5925697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5.killContainer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457896" y="3196776"/>
            <a:ext cx="2429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</a:t>
            </a:r>
            <a:r>
              <a:rPr lang="zh-CN" altLang="en-US" dirty="0" smtClean="0"/>
              <a:t>处理：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杀死这些</a:t>
            </a:r>
            <a:r>
              <a:rPr lang="en-US" altLang="zh-CN" dirty="0" smtClean="0"/>
              <a:t>container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选择杀死其它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凑数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什么都不做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006373" y="3964169"/>
            <a:ext cx="187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返回已杀死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52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CapacityScheduler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SchedulingEditPolicy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CapacityScheduler</a:t>
            </a:r>
            <a:r>
              <a:rPr lang="zh-CN" altLang="en-US" dirty="0"/>
              <a:t>的抢占策略必须实现的接口。</a:t>
            </a:r>
          </a:p>
          <a:p>
            <a:r>
              <a:rPr lang="en-US" altLang="zh-CN" dirty="0" err="1"/>
              <a:t>SchedulingMonitor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zh-CN" altLang="en-US" dirty="0"/>
              <a:t>抢占的线程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YarnConfiguration.RM_SCHEDULER_ENABLE_MONITORS</a:t>
            </a:r>
            <a:endParaRPr lang="en-US" altLang="zh-CN" dirty="0" smtClean="0"/>
          </a:p>
          <a:p>
            <a:pPr lvl="1"/>
            <a:r>
              <a:rPr lang="en-US" altLang="zh-CN" dirty="0" err="1"/>
              <a:t>YarnConfiguration.DEFAULT_RM_SCHEDULER_ENABLE_MONITORS</a:t>
            </a:r>
            <a:endParaRPr lang="zh-CN" altLang="en-US" dirty="0"/>
          </a:p>
          <a:p>
            <a:r>
              <a:rPr lang="en-US" altLang="zh-CN" dirty="0" err="1"/>
              <a:t>ProportionalCapacityPreemptionPolicy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/>
              <a:t>SchedulingEditPolicy</a:t>
            </a:r>
            <a:r>
              <a:rPr lang="zh-CN" altLang="en-US" dirty="0"/>
              <a:t>接口，</a:t>
            </a:r>
            <a:r>
              <a:rPr lang="en-US" altLang="zh-CN" dirty="0"/>
              <a:t>YARN</a:t>
            </a:r>
            <a:r>
              <a:rPr lang="zh-CN" altLang="en-US" dirty="0"/>
              <a:t>提供给</a:t>
            </a:r>
            <a:r>
              <a:rPr lang="en-US" altLang="zh-CN" dirty="0" err="1"/>
              <a:t>CapacityScheduler</a:t>
            </a:r>
            <a:r>
              <a:rPr lang="zh-CN" altLang="en-US" dirty="0"/>
              <a:t>唯一的一个抢占策略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YarnConfiguration.RM_SCHEDULER_MONITOR_POLICIES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初始化的时候根据配置文件设置抢占策略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04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23879" y="134836"/>
            <a:ext cx="1323833" cy="438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23878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31054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16702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2" idx="2"/>
            <a:endCxn id="4" idx="0"/>
          </p:cNvCxnSpPr>
          <p:nvPr/>
        </p:nvCxnSpPr>
        <p:spPr>
          <a:xfrm rot="5400000">
            <a:off x="6173572" y="-407401"/>
            <a:ext cx="331624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5" idx="0"/>
          </p:cNvCxnSpPr>
          <p:nvPr/>
        </p:nvCxnSpPr>
        <p:spPr>
          <a:xfrm rot="16200000" flipH="1">
            <a:off x="8466395" y="-407401"/>
            <a:ext cx="331624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2" idx="2"/>
            <a:endCxn id="3" idx="0"/>
          </p:cNvCxnSpPr>
          <p:nvPr/>
        </p:nvCxnSpPr>
        <p:spPr>
          <a:xfrm flipH="1">
            <a:off x="7485795" y="573199"/>
            <a:ext cx="1" cy="3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9680" y="1315881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minRes:16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73954" y="1315880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minRes:24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159602" y="1315880"/>
            <a:ext cx="123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Pending:80</a:t>
            </a:r>
          </a:p>
          <a:p>
            <a:r>
              <a:rPr lang="en-US" altLang="zh-CN" dirty="0" smtClean="0"/>
              <a:t>Current:60</a:t>
            </a:r>
          </a:p>
          <a:p>
            <a:r>
              <a:rPr lang="en-US" altLang="zh-CN" dirty="0" smtClean="0"/>
              <a:t>minRes:40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97213"/>
              </p:ext>
            </p:extLst>
          </p:nvPr>
        </p:nvGraphicFramePr>
        <p:xfrm>
          <a:off x="347258" y="2276250"/>
          <a:ext cx="101069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100*0.3=30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399594" y="2688603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Assigned=90</a:t>
            </a:r>
          </a:p>
          <a:p>
            <a:r>
              <a:rPr lang="en-US" altLang="zh-CN" dirty="0" smtClean="0"/>
              <a:t>Unassigned=10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53780"/>
              </p:ext>
            </p:extLst>
          </p:nvPr>
        </p:nvGraphicFramePr>
        <p:xfrm>
          <a:off x="333610" y="3941279"/>
          <a:ext cx="1010692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 dirty="0" smtClean="0"/>
                        <a:t>*0.3=3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0385946" y="4230800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Assigned=95</a:t>
            </a:r>
          </a:p>
          <a:p>
            <a:r>
              <a:rPr lang="en-US" altLang="zh-CN" dirty="0" smtClean="0"/>
              <a:t>Unassigned=5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20679"/>
              </p:ext>
            </p:extLst>
          </p:nvPr>
        </p:nvGraphicFramePr>
        <p:xfrm>
          <a:off x="347258" y="5633952"/>
          <a:ext cx="101069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40/(40) = 1.0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5*1.0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= 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0399594" y="5786993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Assigned=100</a:t>
            </a:r>
          </a:p>
          <a:p>
            <a:r>
              <a:rPr lang="en-US" altLang="zh-CN" dirty="0" smtClean="0"/>
              <a:t>Unassigned=0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552" y="602282"/>
            <a:ext cx="42184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ProportionalCapacityPreemptionPolicy</a:t>
            </a:r>
            <a:endParaRPr lang="en-US" altLang="zh-CN" sz="2000" dirty="0" smtClean="0"/>
          </a:p>
          <a:p>
            <a:r>
              <a:rPr lang="zh-CN" altLang="en-US" sz="2000" dirty="0" smtClean="0"/>
              <a:t>抢占策略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92296" y="1869878"/>
            <a:ext cx="193354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en-US" altLang="zh-CN" dirty="0" err="1" smtClean="0"/>
              <a:t>idealAssigned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6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23879" y="585217"/>
            <a:ext cx="1323833" cy="438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23878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31054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16702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2"/>
            <a:endCxn id="6" idx="0"/>
          </p:cNvCxnSpPr>
          <p:nvPr/>
        </p:nvCxnSpPr>
        <p:spPr>
          <a:xfrm rot="5400000">
            <a:off x="6173572" y="42980"/>
            <a:ext cx="331624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4" idx="2"/>
            <a:endCxn id="7" idx="0"/>
          </p:cNvCxnSpPr>
          <p:nvPr/>
        </p:nvCxnSpPr>
        <p:spPr>
          <a:xfrm rot="16200000" flipH="1">
            <a:off x="8466395" y="42980"/>
            <a:ext cx="331624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2"/>
            <a:endCxn id="5" idx="0"/>
          </p:cNvCxnSpPr>
          <p:nvPr/>
        </p:nvCxnSpPr>
        <p:spPr>
          <a:xfrm flipH="1">
            <a:off x="7485795" y="1023580"/>
            <a:ext cx="1" cy="3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09680" y="1766262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minRes:16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3954" y="1766261"/>
            <a:ext cx="1355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Pending:100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minRes:24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59602" y="1766261"/>
            <a:ext cx="123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Pending:80</a:t>
            </a:r>
          </a:p>
          <a:p>
            <a:r>
              <a:rPr lang="en-US" altLang="zh-CN" dirty="0" smtClean="0"/>
              <a:t>Current:60</a:t>
            </a:r>
          </a:p>
          <a:p>
            <a:r>
              <a:rPr lang="en-US" altLang="zh-CN" dirty="0" smtClean="0"/>
              <a:t>minRes:40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81910"/>
              </p:ext>
            </p:extLst>
          </p:nvPr>
        </p:nvGraphicFramePr>
        <p:xfrm>
          <a:off x="347258" y="2726631"/>
          <a:ext cx="101069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100*0.3=30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399594" y="3138984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Assigned=100</a:t>
            </a:r>
          </a:p>
          <a:p>
            <a:r>
              <a:rPr lang="en-US" altLang="zh-CN" dirty="0" smtClean="0"/>
              <a:t>Unassigned=0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33266" y="4763069"/>
            <a:ext cx="780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QueueC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正在使用的资源量是</a:t>
            </a:r>
            <a:r>
              <a:rPr lang="en-US" altLang="zh-CN" dirty="0" smtClean="0"/>
              <a:t>60, </a:t>
            </a:r>
            <a:r>
              <a:rPr lang="zh-CN" altLang="en-US" dirty="0" smtClean="0"/>
              <a:t>而应得的是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，多出来的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个资源将被抢占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10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FairScheduler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72" y="1595153"/>
            <a:ext cx="4922219" cy="4933800"/>
          </a:xfrm>
        </p:spPr>
      </p:pic>
      <p:sp>
        <p:nvSpPr>
          <p:cNvPr id="5" name="文本框 4"/>
          <p:cNvSpPr txBox="1"/>
          <p:nvPr/>
        </p:nvSpPr>
        <p:spPr>
          <a:xfrm>
            <a:off x="7627392" y="1690688"/>
            <a:ext cx="3916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FairShare</a:t>
            </a:r>
            <a:r>
              <a:rPr lang="zh-CN" altLang="en-US" dirty="0" smtClean="0"/>
              <a:t>：每个队列或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应得的资源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基本按照权重划分资源，由于</a:t>
            </a:r>
            <a:r>
              <a:rPr lang="en-US" altLang="zh-CN" dirty="0" err="1" smtClean="0"/>
              <a:t>minShare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maxShare</a:t>
            </a:r>
            <a:r>
              <a:rPr lang="zh-CN" altLang="en-US" dirty="0" smtClean="0"/>
              <a:t>的限制，并不是严格按照权重划分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35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 资源权重比 和 </a:t>
            </a:r>
            <a:r>
              <a:rPr lang="en-US" altLang="zh-CN" dirty="0" err="1" smtClean="0"/>
              <a:t>fairShare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资源权重</a:t>
            </a:r>
            <a:r>
              <a:rPr lang="zh-CN" altLang="en-US" dirty="0" smtClean="0"/>
              <a:t>比 </a:t>
            </a:r>
            <a:r>
              <a:rPr lang="en-US" altLang="zh-CN" dirty="0" smtClean="0"/>
              <a:t>R </a:t>
            </a:r>
            <a:r>
              <a:rPr lang="zh-CN" altLang="en-US" dirty="0" smtClean="0"/>
              <a:t>≈</a:t>
            </a:r>
            <a:r>
              <a:rPr lang="en-US" altLang="zh-CN" dirty="0" smtClean="0"/>
              <a:t> </a:t>
            </a:r>
            <a:r>
              <a:rPr lang="zh-CN" altLang="en-US" dirty="0" smtClean="0"/>
              <a:t>资源</a:t>
            </a:r>
            <a:r>
              <a:rPr lang="zh-CN" altLang="en-US" dirty="0"/>
              <a:t>获得</a:t>
            </a:r>
            <a:r>
              <a:rPr lang="zh-CN" altLang="en-US" dirty="0" smtClean="0"/>
              <a:t>量 </a:t>
            </a:r>
            <a:r>
              <a:rPr lang="en-US" altLang="zh-CN" dirty="0"/>
              <a:t>/ </a:t>
            </a:r>
            <a:r>
              <a:rPr lang="zh-CN" altLang="en-US" dirty="0"/>
              <a:t>队列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r>
              <a:rPr lang="zh-CN" altLang="en-US" dirty="0"/>
              <a:t>某个队列的公平资源量</a:t>
            </a:r>
            <a:r>
              <a:rPr lang="en-US" altLang="zh-CN" dirty="0" err="1"/>
              <a:t>FairShare</a:t>
            </a:r>
            <a:r>
              <a:rPr lang="en-US" altLang="zh-CN" dirty="0"/>
              <a:t> </a:t>
            </a:r>
            <a:r>
              <a:rPr lang="zh-CN" altLang="en-US" dirty="0" smtClean="0"/>
              <a:t>≈</a:t>
            </a:r>
            <a:r>
              <a:rPr lang="en-US" altLang="zh-CN" dirty="0" smtClean="0"/>
              <a:t> </a:t>
            </a:r>
            <a:r>
              <a:rPr lang="zh-CN" altLang="en-US" dirty="0"/>
              <a:t>资源权重比 * 队列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计算 资源权重比 </a:t>
            </a:r>
            <a:r>
              <a:rPr lang="en-US" altLang="zh-CN" dirty="0" smtClean="0"/>
              <a:t>R</a:t>
            </a:r>
          </a:p>
          <a:p>
            <a:pPr lvl="1"/>
            <a:r>
              <a:rPr lang="en-US" altLang="zh-CN" dirty="0" err="1"/>
              <a:t>TotalResource</a:t>
            </a:r>
            <a:r>
              <a:rPr lang="en-US" altLang="zh-CN" dirty="0"/>
              <a:t> = </a:t>
            </a:r>
            <a:r>
              <a:rPr lang="el-GR" altLang="zh-CN" dirty="0"/>
              <a:t>Σ </a:t>
            </a:r>
            <a:r>
              <a:rPr lang="en-US" altLang="zh-CN" dirty="0"/>
              <a:t>Min{ max(weight[k] * R, </a:t>
            </a:r>
            <a:r>
              <a:rPr lang="en-US" altLang="zh-CN" dirty="0" err="1"/>
              <a:t>minShare</a:t>
            </a:r>
            <a:r>
              <a:rPr lang="en-US" altLang="zh-CN" dirty="0"/>
              <a:t>[k]), demand[k] }   k=1..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解这个方程得到 </a:t>
            </a:r>
            <a:r>
              <a:rPr lang="en-US" altLang="zh-CN" dirty="0" smtClean="0"/>
              <a:t>R  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计算  每个队列的 公平资源量 </a:t>
            </a:r>
            <a:r>
              <a:rPr lang="en-US" altLang="zh-CN" dirty="0" err="1" smtClean="0"/>
              <a:t>fairShare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fairShare</a:t>
            </a:r>
            <a:r>
              <a:rPr lang="en-US" altLang="zh-CN" dirty="0" smtClean="0"/>
              <a:t> = Min{ max(weight * R, </a:t>
            </a:r>
            <a:r>
              <a:rPr lang="en-US" altLang="zh-CN" dirty="0" err="1" smtClean="0"/>
              <a:t>minShare</a:t>
            </a:r>
            <a:r>
              <a:rPr lang="en-US" altLang="zh-CN" dirty="0" smtClean="0"/>
              <a:t>), demand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7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YARN</a:t>
            </a:r>
            <a:r>
              <a:rPr lang="zh-CN" altLang="en-US" dirty="0" smtClean="0"/>
              <a:t>介绍、资源管理和调度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3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r>
              <a:rPr lang="zh-CN" altLang="en-US" dirty="0" smtClean="0"/>
              <a:t>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、确定</a:t>
            </a:r>
            <a:r>
              <a:rPr lang="zh-CN" altLang="en-US" dirty="0"/>
              <a:t>了各自的公平份额后，更新各自的资源需求。然后检查是否有需要抢占其他队列资源的队列，判断依据有两个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资源使用量 </a:t>
            </a:r>
            <a:r>
              <a:rPr lang="en-US" altLang="zh-CN" dirty="0"/>
              <a:t>&lt; min(</a:t>
            </a:r>
            <a:r>
              <a:rPr lang="zh-CN" altLang="en-US" dirty="0"/>
              <a:t>最小份额，资源需求量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||</a:t>
            </a:r>
            <a:r>
              <a:rPr lang="en-US" altLang="zh-CN" dirty="0" smtClean="0"/>
              <a:t> </a:t>
            </a:r>
            <a:r>
              <a:rPr lang="zh-CN" altLang="en-US" dirty="0"/>
              <a:t>资源使用量 </a:t>
            </a:r>
            <a:r>
              <a:rPr lang="en-US" altLang="zh-CN" dirty="0"/>
              <a:t>&lt; min(</a:t>
            </a:r>
            <a:r>
              <a:rPr lang="zh-CN" altLang="en-US" dirty="0"/>
              <a:t>公平份额，资源需求量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、累加得到</a:t>
            </a:r>
            <a:r>
              <a:rPr lang="zh-CN" altLang="en-US" dirty="0"/>
              <a:t>集群需要抢占的资源总量，即需要释放的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、抢占 其他队列资源：</a:t>
            </a:r>
            <a:endParaRPr lang="en-US" altLang="zh-CN" dirty="0" smtClean="0"/>
          </a:p>
          <a:p>
            <a:pPr lvl="1"/>
            <a:r>
              <a:rPr lang="zh-CN" altLang="en-US" dirty="0"/>
              <a:t>选出所有资源使用量超过公平份额的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/>
              <a:t>把这些</a:t>
            </a:r>
            <a:r>
              <a:rPr lang="zh-CN" altLang="en-US" dirty="0" smtClean="0"/>
              <a:t>队列的</a:t>
            </a:r>
            <a:r>
              <a:rPr lang="en-US" altLang="zh-CN" dirty="0"/>
              <a:t>Container</a:t>
            </a:r>
            <a:r>
              <a:rPr lang="zh-CN" altLang="en-US" dirty="0"/>
              <a:t>按照</a:t>
            </a:r>
            <a:r>
              <a:rPr lang="en-US" altLang="zh-CN" dirty="0"/>
              <a:t>priority</a:t>
            </a:r>
            <a:r>
              <a:rPr lang="zh-CN" altLang="en-US" dirty="0"/>
              <a:t>从大到小和启动时间从大到小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/>
              <a:t>对这些</a:t>
            </a:r>
            <a:r>
              <a:rPr lang="en-US" altLang="zh-CN" dirty="0"/>
              <a:t>Container</a:t>
            </a:r>
            <a:r>
              <a:rPr lang="zh-CN" altLang="en-US" dirty="0"/>
              <a:t>依次发出警告，并在超时后强制</a:t>
            </a:r>
            <a:r>
              <a:rPr lang="en-US" altLang="zh-CN" dirty="0"/>
              <a:t>kill</a:t>
            </a:r>
            <a:r>
              <a:rPr lang="zh-CN" altLang="en-US" dirty="0"/>
              <a:t>释放资源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29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RM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）提交到启动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流程（</a:t>
            </a:r>
            <a:r>
              <a:rPr lang="en-US" altLang="zh-CN" dirty="0" smtClean="0"/>
              <a:t>RM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）申请与分配</a:t>
            </a:r>
            <a:r>
              <a:rPr lang="en-US" altLang="zh-CN" dirty="0" smtClean="0"/>
              <a:t>Container</a:t>
            </a:r>
            <a:r>
              <a:rPr lang="zh-CN" altLang="en-US" dirty="0"/>
              <a:t> （</a:t>
            </a:r>
            <a:r>
              <a:rPr lang="en-US" altLang="zh-CN" dirty="0"/>
              <a:t>RM</a:t>
            </a:r>
            <a:r>
              <a:rPr lang="zh-CN" altLang="en-US" dirty="0"/>
              <a:t>视角）</a:t>
            </a:r>
          </a:p>
        </p:txBody>
      </p:sp>
    </p:spTree>
    <p:extLst>
      <p:ext uri="{BB962C8B-B14F-4D97-AF65-F5344CB8AC3E}">
        <p14:creationId xmlns:p14="http://schemas.microsoft.com/office/powerpoint/2010/main" val="18910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raw.githubusercontent.com/loull521/hadoop-yarn-src-read/master/raw/pictures/rm/resource_mana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0"/>
            <a:ext cx="92433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0101" y="955343"/>
            <a:ext cx="1364778" cy="5459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56095" y="955343"/>
            <a:ext cx="670989" cy="5475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10194879" y="218364"/>
            <a:ext cx="1569491" cy="1037230"/>
          </a:xfrm>
          <a:prstGeom prst="wedgeRectCallout">
            <a:avLst>
              <a:gd name="adj1" fmla="val -46920"/>
              <a:gd name="adj2" fmla="val 7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426935" y="2456596"/>
            <a:ext cx="1146412" cy="859809"/>
          </a:xfrm>
          <a:prstGeom prst="wedgeRectCallout">
            <a:avLst>
              <a:gd name="adj1" fmla="val 69643"/>
              <a:gd name="adj2" fmla="val 84722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客户端通信模块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10549719" y="5747983"/>
            <a:ext cx="1433015" cy="643717"/>
          </a:xfrm>
          <a:prstGeom prst="wedgeRectCallout">
            <a:avLst>
              <a:gd name="adj1" fmla="val -178161"/>
              <a:gd name="adj2" fmla="val 46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2688609" y="4203510"/>
            <a:ext cx="6018663" cy="2224586"/>
          </a:xfrm>
          <a:custGeom>
            <a:avLst/>
            <a:gdLst>
              <a:gd name="connsiteX0" fmla="*/ 887104 w 6018663"/>
              <a:gd name="connsiteY0" fmla="*/ 13648 h 2224586"/>
              <a:gd name="connsiteX1" fmla="*/ 887104 w 6018663"/>
              <a:gd name="connsiteY1" fmla="*/ 887105 h 2224586"/>
              <a:gd name="connsiteX2" fmla="*/ 0 w 6018663"/>
              <a:gd name="connsiteY2" fmla="*/ 873457 h 2224586"/>
              <a:gd name="connsiteX3" fmla="*/ 0 w 6018663"/>
              <a:gd name="connsiteY3" fmla="*/ 2224586 h 2224586"/>
              <a:gd name="connsiteX4" fmla="*/ 6018663 w 6018663"/>
              <a:gd name="connsiteY4" fmla="*/ 2197290 h 2224586"/>
              <a:gd name="connsiteX5" fmla="*/ 6018663 w 6018663"/>
              <a:gd name="connsiteY5" fmla="*/ 1460311 h 2224586"/>
              <a:gd name="connsiteX6" fmla="*/ 2743200 w 6018663"/>
              <a:gd name="connsiteY6" fmla="*/ 1473959 h 2224586"/>
              <a:gd name="connsiteX7" fmla="*/ 2743200 w 6018663"/>
              <a:gd name="connsiteY7" fmla="*/ 887105 h 2224586"/>
              <a:gd name="connsiteX8" fmla="*/ 3480179 w 6018663"/>
              <a:gd name="connsiteY8" fmla="*/ 887105 h 2224586"/>
              <a:gd name="connsiteX9" fmla="*/ 3452884 w 6018663"/>
              <a:gd name="connsiteY9" fmla="*/ 0 h 2224586"/>
              <a:gd name="connsiteX10" fmla="*/ 887104 w 6018663"/>
              <a:gd name="connsiteY10" fmla="*/ 13648 h 22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18663" h="2224586">
                <a:moveTo>
                  <a:pt x="887104" y="13648"/>
                </a:moveTo>
                <a:lnTo>
                  <a:pt x="887104" y="887105"/>
                </a:lnTo>
                <a:lnTo>
                  <a:pt x="0" y="873457"/>
                </a:lnTo>
                <a:lnTo>
                  <a:pt x="0" y="2224586"/>
                </a:lnTo>
                <a:lnTo>
                  <a:pt x="6018663" y="2197290"/>
                </a:lnTo>
                <a:lnTo>
                  <a:pt x="6018663" y="1460311"/>
                </a:lnTo>
                <a:lnTo>
                  <a:pt x="2743200" y="1473959"/>
                </a:lnTo>
                <a:lnTo>
                  <a:pt x="2743200" y="887105"/>
                </a:lnTo>
                <a:lnTo>
                  <a:pt x="3480179" y="887105"/>
                </a:lnTo>
                <a:lnTo>
                  <a:pt x="3452884" y="0"/>
                </a:lnTo>
                <a:lnTo>
                  <a:pt x="887104" y="13648"/>
                </a:ln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88609" y="955343"/>
            <a:ext cx="832513" cy="4067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382134" y="131925"/>
            <a:ext cx="1754862" cy="736979"/>
          </a:xfrm>
          <a:prstGeom prst="wedgeRectCallout">
            <a:avLst>
              <a:gd name="adj1" fmla="val 81047"/>
              <a:gd name="adj2" fmla="val 77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15" name="线形标注 2 14"/>
          <p:cNvSpPr/>
          <p:nvPr/>
        </p:nvSpPr>
        <p:spPr>
          <a:xfrm>
            <a:off x="10421994" y="1760561"/>
            <a:ext cx="1560740" cy="450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42"/>
              <a:gd name="adj6" fmla="val -68528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NM</a:t>
            </a:r>
            <a:r>
              <a:rPr lang="zh-CN" altLang="en-US" dirty="0"/>
              <a:t>黑白名单</a:t>
            </a:r>
          </a:p>
        </p:txBody>
      </p:sp>
      <p:sp>
        <p:nvSpPr>
          <p:cNvPr id="16" name="线形标注 2 15"/>
          <p:cNvSpPr/>
          <p:nvPr/>
        </p:nvSpPr>
        <p:spPr>
          <a:xfrm>
            <a:off x="10474137" y="4247865"/>
            <a:ext cx="1451558" cy="5732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024"/>
              <a:gd name="adj6" fmla="val -77694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是否活着</a:t>
            </a:r>
            <a:endParaRPr lang="zh-CN" altLang="en-US" dirty="0"/>
          </a:p>
        </p:txBody>
      </p:sp>
      <p:sp>
        <p:nvSpPr>
          <p:cNvPr id="17" name="线形标注 2 16"/>
          <p:cNvSpPr/>
          <p:nvPr/>
        </p:nvSpPr>
        <p:spPr>
          <a:xfrm>
            <a:off x="10427777" y="2715904"/>
            <a:ext cx="1715762" cy="11464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691"/>
              <a:gd name="adj6" fmla="val -26781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</a:t>
            </a:r>
            <a:r>
              <a:rPr lang="en-US" altLang="zh-CN" dirty="0" err="1"/>
              <a:t>ResourceTracker</a:t>
            </a:r>
            <a:r>
              <a:rPr lang="zh-CN" altLang="en-US" dirty="0"/>
              <a:t>协议，心跳、</a:t>
            </a:r>
            <a:r>
              <a:rPr lang="en-US" altLang="zh-CN" dirty="0"/>
              <a:t>NM</a:t>
            </a:r>
            <a:r>
              <a:rPr lang="zh-CN" altLang="en-US" dirty="0"/>
              <a:t>注册</a:t>
            </a:r>
          </a:p>
        </p:txBody>
      </p:sp>
      <p:sp>
        <p:nvSpPr>
          <p:cNvPr id="18" name="线形标注 2 17"/>
          <p:cNvSpPr/>
          <p:nvPr/>
        </p:nvSpPr>
        <p:spPr>
          <a:xfrm>
            <a:off x="273843" y="6069842"/>
            <a:ext cx="1238090" cy="477671"/>
          </a:xfrm>
          <a:prstGeom prst="borderCallout2">
            <a:avLst>
              <a:gd name="adj1" fmla="val 38750"/>
              <a:gd name="adj2" fmla="val 93081"/>
              <a:gd name="adj3" fmla="val 30179"/>
              <a:gd name="adj4" fmla="val 106793"/>
              <a:gd name="adj5" fmla="val -7237"/>
              <a:gd name="adj6" fmla="val 216314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r>
              <a:rPr lang="zh-CN" altLang="en-US" dirty="0" smtClean="0"/>
              <a:t>注册、心跳</a:t>
            </a:r>
            <a:endParaRPr lang="zh-CN" altLang="en-US" dirty="0"/>
          </a:p>
        </p:txBody>
      </p:sp>
      <p:sp>
        <p:nvSpPr>
          <p:cNvPr id="19" name="线形标注 2 18"/>
          <p:cNvSpPr/>
          <p:nvPr/>
        </p:nvSpPr>
        <p:spPr>
          <a:xfrm>
            <a:off x="122830" y="4534468"/>
            <a:ext cx="1378425" cy="616421"/>
          </a:xfrm>
          <a:prstGeom prst="borderCallout2">
            <a:avLst>
              <a:gd name="adj1" fmla="val 42949"/>
              <a:gd name="adj2" fmla="val 95115"/>
              <a:gd name="adj3" fmla="val 65725"/>
              <a:gd name="adj4" fmla="val 114368"/>
              <a:gd name="adj5" fmla="val 34208"/>
              <a:gd name="adj6" fmla="val 255058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20" name="线形标注 2 19"/>
          <p:cNvSpPr/>
          <p:nvPr/>
        </p:nvSpPr>
        <p:spPr>
          <a:xfrm>
            <a:off x="44800" y="1028125"/>
            <a:ext cx="1532037" cy="759732"/>
          </a:xfrm>
          <a:prstGeom prst="borderCallout2">
            <a:avLst>
              <a:gd name="adj1" fmla="val 31325"/>
              <a:gd name="adj2" fmla="val 96784"/>
              <a:gd name="adj3" fmla="val 45696"/>
              <a:gd name="adj4" fmla="val 102703"/>
              <a:gd name="adj5" fmla="val 80165"/>
              <a:gd name="adj6" fmla="val 181384"/>
            </a:avLst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 err="1" smtClean="0"/>
              <a:t>RMApp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NM</a:t>
            </a:r>
            <a:r>
              <a:rPr lang="zh-CN" altLang="en-US" dirty="0" smtClean="0"/>
              <a:t>管理模块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NMLivelinessMonitor</a:t>
            </a:r>
            <a:r>
              <a:rPr lang="zh-CN" altLang="en-US" dirty="0" smtClean="0"/>
              <a:t>：监控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是否活着，启动一个线程启动轮询是否过期。为什么不使用定时器类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？而是用线程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AM</a:t>
            </a:r>
            <a:r>
              <a:rPr lang="zh-CN" altLang="en-US" dirty="0" smtClean="0"/>
              <a:t>管理模块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ApplicationMasterLauncher</a:t>
            </a:r>
            <a:r>
              <a:rPr lang="zh-CN" altLang="en-US" dirty="0" smtClean="0"/>
              <a:t>：跟</a:t>
            </a:r>
            <a:r>
              <a:rPr lang="en-US" altLang="zh-CN" dirty="0" smtClean="0"/>
              <a:t>NM</a:t>
            </a:r>
            <a:r>
              <a:rPr lang="zh-CN" altLang="en-US" dirty="0" smtClean="0"/>
              <a:t>通信，要求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。用</a:t>
            </a:r>
            <a:r>
              <a:rPr lang="en-US" altLang="zh-CN" dirty="0" err="1" smtClean="0"/>
              <a:t>AMLauncher</a:t>
            </a:r>
            <a:r>
              <a:rPr lang="zh-CN" altLang="en-US" dirty="0" smtClean="0"/>
              <a:t>对象去启动</a:t>
            </a:r>
            <a:r>
              <a:rPr lang="en-US" altLang="zh-CN" dirty="0" smtClean="0"/>
              <a:t>container(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用于存放</a:t>
            </a:r>
            <a:r>
              <a:rPr lang="en-US" altLang="zh-CN" dirty="0" smtClean="0"/>
              <a:t>AM)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资源调度分配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RMAppMaster</a:t>
            </a:r>
            <a:r>
              <a:rPr lang="zh-CN" altLang="en-US" dirty="0" smtClean="0"/>
              <a:t>：并且持有</a:t>
            </a:r>
            <a:r>
              <a:rPr lang="en-US" altLang="zh-CN" dirty="0" err="1" smtClean="0"/>
              <a:t>RMAppImpl</a:t>
            </a:r>
            <a:r>
              <a:rPr lang="zh-CN" altLang="en-US" dirty="0" smtClean="0"/>
              <a:t>状态机</a:t>
            </a:r>
            <a:r>
              <a:rPr lang="en-US" altLang="zh-CN" dirty="0" smtClean="0"/>
              <a:t>,</a:t>
            </a:r>
            <a:r>
              <a:rPr lang="zh-CN" altLang="en-US" dirty="0"/>
              <a:t>管理</a:t>
            </a:r>
            <a:r>
              <a:rPr lang="zh-CN" altLang="en-US" dirty="0" smtClean="0"/>
              <a:t>应用</a:t>
            </a:r>
            <a:r>
              <a:rPr lang="zh-CN" altLang="en-US" dirty="0"/>
              <a:t>的启动和</a:t>
            </a:r>
            <a:r>
              <a:rPr lang="zh-CN" altLang="en-US" dirty="0" smtClean="0"/>
              <a:t>关闭。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ResourceScheduler</a:t>
            </a:r>
            <a:r>
              <a:rPr lang="zh-CN" altLang="en-US" dirty="0" smtClean="0"/>
              <a:t>：默认</a:t>
            </a:r>
            <a:r>
              <a:rPr lang="en-US" altLang="zh-CN" dirty="0" err="1" smtClean="0"/>
              <a:t>CapacityScheduler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提交到启动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4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690" y="1"/>
            <a:ext cx="9553904" cy="663728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838200" y="1517573"/>
            <a:ext cx="1100831" cy="346229"/>
          </a:xfrm>
          <a:prstGeom prst="borderCallout1">
            <a:avLst>
              <a:gd name="adj1" fmla="val 41827"/>
              <a:gd name="adj2" fmla="val 99731"/>
              <a:gd name="adj3" fmla="val 68910"/>
              <a:gd name="adj4" fmla="val 1568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创建</a:t>
            </a:r>
            <a:r>
              <a:rPr lang="en-US" altLang="zh-CN" sz="1000" dirty="0" err="1"/>
              <a:t>RMAppImpl</a:t>
            </a:r>
            <a:r>
              <a:rPr lang="zh-CN" altLang="en-US" sz="1000" dirty="0"/>
              <a:t>状态机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9714876" y="1863802"/>
            <a:ext cx="1941505" cy="514783"/>
          </a:xfrm>
          <a:prstGeom prst="borderCallout1">
            <a:avLst>
              <a:gd name="adj1" fmla="val 98237"/>
              <a:gd name="adj2" fmla="val 2413"/>
              <a:gd name="adj3" fmla="val 174242"/>
              <a:gd name="adj4" fmla="val -9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5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把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的信息</a:t>
            </a:r>
            <a:r>
              <a:rPr lang="en-US" altLang="zh-CN" sz="1000" dirty="0" smtClean="0"/>
              <a:t>submit</a:t>
            </a:r>
            <a:r>
              <a:rPr lang="zh-CN" altLang="en-US" sz="1000" dirty="0" smtClean="0"/>
              <a:t>到</a:t>
            </a:r>
            <a:r>
              <a:rPr lang="en-US" altLang="zh-CN" sz="1000" dirty="0" smtClean="0"/>
              <a:t>queue</a:t>
            </a:r>
            <a:r>
              <a:rPr lang="zh-CN" altLang="en-US" sz="1000" dirty="0" smtClean="0"/>
              <a:t>上。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创建并持有一个</a:t>
            </a:r>
            <a:r>
              <a:rPr lang="en-US" altLang="zh-CN" sz="1000" dirty="0" err="1" smtClean="0"/>
              <a:t>SchedulerApplication</a:t>
            </a:r>
            <a:endParaRPr lang="zh-CN" altLang="en-US" sz="1000" dirty="0"/>
          </a:p>
        </p:txBody>
      </p:sp>
      <p:sp>
        <p:nvSpPr>
          <p:cNvPr id="6" name="线形标注 1 5"/>
          <p:cNvSpPr/>
          <p:nvPr/>
        </p:nvSpPr>
        <p:spPr>
          <a:xfrm>
            <a:off x="7301629" y="1205399"/>
            <a:ext cx="1558285" cy="381231"/>
          </a:xfrm>
          <a:prstGeom prst="borderCallout1">
            <a:avLst>
              <a:gd name="adj1" fmla="val 98237"/>
              <a:gd name="adj2" fmla="val 2413"/>
              <a:gd name="adj3" fmla="val 204515"/>
              <a:gd name="adj4" fmla="val -9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6  </a:t>
            </a:r>
            <a:r>
              <a:rPr lang="zh-CN" altLang="en-US" sz="1000" dirty="0" smtClean="0"/>
              <a:t>创建</a:t>
            </a:r>
            <a:r>
              <a:rPr lang="en-US" altLang="zh-CN" sz="1000" dirty="0" err="1" smtClean="0"/>
              <a:t>appAttempt</a:t>
            </a:r>
            <a:r>
              <a:rPr lang="zh-CN" altLang="en-US" sz="1000" dirty="0" smtClean="0"/>
              <a:t>状态机，并持有</a:t>
            </a:r>
            <a:r>
              <a:rPr lang="en-US" altLang="zh-CN" sz="1000" dirty="0" smtClean="0"/>
              <a:t>attempts</a:t>
            </a:r>
            <a:r>
              <a:rPr lang="zh-CN" altLang="en-US" sz="1000" dirty="0" smtClean="0"/>
              <a:t>列表</a:t>
            </a:r>
            <a:endParaRPr lang="zh-CN" altLang="en-US" sz="1000" dirty="0"/>
          </a:p>
        </p:txBody>
      </p:sp>
      <p:sp>
        <p:nvSpPr>
          <p:cNvPr id="9" name="线形标注 1 8"/>
          <p:cNvSpPr/>
          <p:nvPr/>
        </p:nvSpPr>
        <p:spPr>
          <a:xfrm>
            <a:off x="10419171" y="2551699"/>
            <a:ext cx="1558285" cy="381231"/>
          </a:xfrm>
          <a:prstGeom prst="borderCallout1">
            <a:avLst>
              <a:gd name="adj1" fmla="val 98237"/>
              <a:gd name="adj2" fmla="val 2413"/>
              <a:gd name="adj3" fmla="val 109039"/>
              <a:gd name="adj4" fmla="val -1035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10 </a:t>
            </a:r>
            <a:r>
              <a:rPr lang="zh-CN" altLang="en-US" sz="1000" dirty="0" smtClean="0"/>
              <a:t>把这个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保存到</a:t>
            </a:r>
            <a:r>
              <a:rPr lang="en-US" altLang="zh-CN" sz="1000" dirty="0" err="1" smtClean="0"/>
              <a:t>reserverd</a:t>
            </a:r>
            <a:r>
              <a:rPr lang="zh-CN" altLang="en-US" sz="1000" dirty="0" smtClean="0"/>
              <a:t>集合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39697" y="2019040"/>
            <a:ext cx="18288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1~10</a:t>
            </a:r>
            <a:r>
              <a:rPr lang="zh-CN" altLang="en-US" sz="1400" dirty="0" smtClean="0"/>
              <a:t>：提交作业，初始化状态机，调度器中保存要分配的</a:t>
            </a:r>
            <a:r>
              <a:rPr lang="en-US" altLang="zh-CN" sz="1400" dirty="0"/>
              <a:t>m</a:t>
            </a:r>
            <a:r>
              <a:rPr lang="en-US" altLang="zh-CN" sz="1400" dirty="0" smtClean="0"/>
              <a:t>aster container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9697" y="3357103"/>
            <a:ext cx="18288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11~16: NM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发送心跳，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要求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启动一个</a:t>
            </a:r>
            <a:r>
              <a:rPr lang="en-US" altLang="zh-CN" sz="1400" dirty="0" smtClean="0"/>
              <a:t>container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9697" y="4498820"/>
            <a:ext cx="18288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17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准备好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，再向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发送心跳</a:t>
            </a:r>
            <a:endParaRPr lang="en-US" altLang="zh-CN" sz="1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239697" y="5448731"/>
            <a:ext cx="19442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19~20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注册，表示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已经启动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480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submitApplication</a:t>
            </a:r>
            <a:r>
              <a:rPr lang="en-US" altLang="zh-CN" dirty="0" smtClean="0"/>
              <a:t>(</a:t>
            </a:r>
            <a:r>
              <a:rPr lang="en-US" altLang="zh-CN" dirty="0" err="1"/>
              <a:t>SubmitApplicationRequest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SubmitApplicationRequest</a:t>
            </a:r>
            <a:r>
              <a:rPr lang="zh-CN" altLang="en-US" dirty="0" smtClean="0"/>
              <a:t>参数包含的信息：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(String)queue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挂载队列名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Resource </a:t>
            </a:r>
            <a:r>
              <a:rPr lang="zh-CN" altLang="en-US" dirty="0" smtClean="0"/>
              <a:t>：内存和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altLang="zh-CN" dirty="0" err="1" smtClean="0"/>
              <a:t>ContainerLaunchContext</a:t>
            </a:r>
            <a:r>
              <a:rPr lang="zh-CN" altLang="en-US" dirty="0" smtClean="0"/>
              <a:t>等价的信息，用于启动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container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Pre: </a:t>
            </a:r>
            <a:r>
              <a:rPr lang="zh-CN" altLang="en-US" dirty="0" smtClean="0"/>
              <a:t>先调用</a:t>
            </a:r>
            <a:r>
              <a:rPr lang="en-US" altLang="zh-CN" dirty="0" err="1" smtClean="0"/>
              <a:t>getNewApplication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applicationId</a:t>
            </a:r>
            <a:r>
              <a:rPr lang="zh-CN" altLang="en-US" dirty="0" smtClean="0"/>
              <a:t>，再提交作业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：提交作业后需要</a:t>
            </a:r>
            <a:r>
              <a:rPr lang="zh-CN" altLang="en-US" dirty="0" smtClean="0"/>
              <a:t>紧跟着调用</a:t>
            </a:r>
            <a:r>
              <a:rPr lang="en-US" altLang="zh-CN" dirty="0" err="1" smtClean="0"/>
              <a:t>getApplicationReport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，因为提交作业不保证能成功。如果返回异常说明应该重新提交作业。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提交作业的时候，先查看是否已经存在，如果存在，直接返回。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如果是安全模式，</a:t>
            </a:r>
            <a:r>
              <a:rPr lang="en-US" altLang="zh-CN" dirty="0" smtClean="0"/>
              <a:t>RM</a:t>
            </a:r>
            <a:r>
              <a:rPr lang="zh-CN" altLang="en-US" dirty="0" smtClean="0"/>
              <a:t>会验证访问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的权限。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5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startContainers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StartContainersRequest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要求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，参数是一些列启动请求</a:t>
            </a:r>
            <a:endParaRPr lang="en-US" altLang="zh-CN" dirty="0" smtClean="0"/>
          </a:p>
          <a:p>
            <a:r>
              <a:rPr lang="zh-CN" altLang="en-US" dirty="0" smtClean="0"/>
              <a:t>请求里面主要的对象是</a:t>
            </a:r>
            <a:r>
              <a:rPr lang="en-US" altLang="zh-CN" dirty="0" err="1" smtClean="0">
                <a:solidFill>
                  <a:srgbClr val="FF0000"/>
                </a:solidFill>
              </a:rPr>
              <a:t>ContainerLaunchContext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containerId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Resource</a:t>
            </a:r>
          </a:p>
          <a:p>
            <a:pPr lvl="1"/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 smtClean="0"/>
              <a:t>Security tokens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LocalResource</a:t>
            </a:r>
            <a:r>
              <a:rPr lang="en-US" altLang="zh-CN" dirty="0" smtClean="0"/>
              <a:t>: binaries, jar, shared-object, side-files etc.</a:t>
            </a:r>
          </a:p>
          <a:p>
            <a:pPr lvl="1"/>
            <a:r>
              <a:rPr lang="en-US" altLang="zh-CN" dirty="0"/>
              <a:t>Optional, application-specific binary service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Environment variables </a:t>
            </a:r>
            <a:r>
              <a:rPr lang="en-US" altLang="zh-CN" dirty="0"/>
              <a:t>for the launched process.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Command </a:t>
            </a:r>
            <a:r>
              <a:rPr lang="en-US" altLang="zh-CN" dirty="0"/>
              <a:t>to launch the container. </a:t>
            </a:r>
            <a:endParaRPr lang="en-US" altLang="zh-CN" dirty="0" smtClean="0"/>
          </a:p>
          <a:p>
            <a:r>
              <a:rPr lang="zh-CN" altLang="en-US" dirty="0" smtClean="0"/>
              <a:t>返回成功启动的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和出现异常的</a:t>
            </a:r>
            <a:r>
              <a:rPr lang="en-US" altLang="zh-CN" dirty="0" err="1" smtClean="0"/>
              <a:t>containerId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0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registerApplicationMaster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dirty="0" err="1" smtClean="0"/>
              <a:t>RegisterApplicationMasterRequest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AM</a:t>
            </a:r>
          </a:p>
          <a:p>
            <a:r>
              <a:rPr lang="zh-CN" altLang="en-US" dirty="0" smtClean="0"/>
              <a:t>请求参数</a:t>
            </a:r>
            <a:r>
              <a:rPr lang="en-US" altLang="zh-CN" dirty="0" err="1" smtClean="0"/>
              <a:t>RegisterApplicationMasterRequest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Hostname</a:t>
            </a:r>
            <a:r>
              <a:rPr lang="en-US" altLang="zh-CN" dirty="0"/>
              <a:t> on which the AM is running.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RPC Port </a:t>
            </a:r>
          </a:p>
          <a:p>
            <a:pPr lvl="1"/>
            <a:r>
              <a:rPr lang="en-US" altLang="zh-CN" dirty="0"/>
              <a:t>Tracking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接口访问的地址</a:t>
            </a:r>
            <a:endParaRPr lang="en-US" altLang="zh-CN" dirty="0"/>
          </a:p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RegisterApplicationMasterResponse</a:t>
            </a:r>
            <a:endParaRPr lang="en-US" altLang="zh-CN" dirty="0" smtClean="0"/>
          </a:p>
          <a:p>
            <a:pPr lvl="1"/>
            <a:r>
              <a:rPr lang="en-US" altLang="zh-CN" dirty="0"/>
              <a:t>Maximum capability for allocated resources in the cluster. </a:t>
            </a:r>
            <a:r>
              <a:rPr lang="zh-CN" altLang="en-US" dirty="0" smtClean="0"/>
              <a:t>集群最大可用资源</a:t>
            </a:r>
            <a:endParaRPr lang="en-US" altLang="zh-CN" dirty="0"/>
          </a:p>
          <a:p>
            <a:pPr lvl="1"/>
            <a:r>
              <a:rPr lang="en-US" altLang="zh-CN" dirty="0" err="1"/>
              <a:t>ApplicationACLs</a:t>
            </a:r>
            <a:r>
              <a:rPr lang="en-US" altLang="zh-CN" dirty="0"/>
              <a:t> for the application. </a:t>
            </a:r>
          </a:p>
          <a:p>
            <a:pPr lvl="1"/>
            <a:r>
              <a:rPr lang="en-US" altLang="zh-CN" dirty="0" err="1"/>
              <a:t>ClientToAMToken</a:t>
            </a:r>
            <a:r>
              <a:rPr lang="en-US" altLang="zh-CN" dirty="0"/>
              <a:t> master key.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0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endParaRPr lang="zh-CN" altLang="en-US" dirty="0"/>
          </a:p>
        </p:txBody>
      </p:sp>
      <p:pic>
        <p:nvPicPr>
          <p:cNvPr id="14338" name="Picture 2" descr="https://raw.githubusercontent.com/loull521/hadoop-yarn-src-read/master/raw/pictures/yarn/yarn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88" y="1027906"/>
            <a:ext cx="8221212" cy="50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4024" y="2142699"/>
            <a:ext cx="214834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、资源管理和调度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AM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4024" y="3671248"/>
            <a:ext cx="191751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本</a:t>
            </a:r>
            <a:r>
              <a:rPr lang="zh-CN" altLang="en-US" dirty="0" smtClean="0"/>
              <a:t>机资源管理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、资源隔离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(3)AM</a:t>
            </a:r>
            <a:r>
              <a:rPr lang="zh-CN" altLang="en-US" dirty="0" smtClean="0"/>
              <a:t>向</a:t>
            </a:r>
            <a:r>
              <a:rPr lang="en-US" altLang="zh-CN" dirty="0" smtClean="0"/>
              <a:t>RM</a:t>
            </a:r>
            <a:r>
              <a:rPr lang="zh-CN" altLang="en-US" dirty="0"/>
              <a:t>请求</a:t>
            </a:r>
            <a:r>
              <a:rPr lang="zh-CN" altLang="en-US" dirty="0" smtClean="0"/>
              <a:t>资源，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RM</a:t>
            </a:r>
            <a:r>
              <a:rPr lang="zh-CN" altLang="en-US" dirty="0" smtClean="0"/>
              <a:t>给</a:t>
            </a:r>
            <a:r>
              <a:rPr lang="en-US" altLang="zh-CN" dirty="0" smtClean="0"/>
              <a:t>AM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申请与分配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9558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AM</a:t>
            </a:r>
            <a:r>
              <a:rPr lang="zh-CN" altLang="en-US" dirty="0" smtClean="0"/>
              <a:t>心跳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领取已经分配到的资源</a:t>
            </a:r>
            <a:endParaRPr lang="en-US" altLang="zh-CN" dirty="0" smtClean="0"/>
          </a:p>
          <a:p>
            <a:r>
              <a:rPr lang="en-US" altLang="zh-CN" dirty="0" smtClean="0"/>
              <a:t>2. NM</a:t>
            </a:r>
          </a:p>
          <a:p>
            <a:pPr lvl="1"/>
            <a:r>
              <a:rPr lang="zh-CN" altLang="en-US" dirty="0" smtClean="0"/>
              <a:t>汇报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运行状态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RM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NM</a:t>
            </a:r>
            <a:r>
              <a:rPr lang="zh-CN" altLang="en-US" dirty="0" smtClean="0"/>
              <a:t>上有空闲资源，</a:t>
            </a:r>
            <a:r>
              <a:rPr lang="zh-CN" altLang="en-US" dirty="0" smtClean="0">
                <a:solidFill>
                  <a:srgbClr val="0070C0"/>
                </a:solidFill>
              </a:rPr>
              <a:t>分配资源</a:t>
            </a:r>
            <a:r>
              <a:rPr lang="zh-CN" altLang="en-US" dirty="0" smtClean="0"/>
              <a:t>。等待下</a:t>
            </a:r>
            <a:r>
              <a:rPr lang="zh-CN" altLang="en-US" dirty="0"/>
              <a:t>次</a:t>
            </a:r>
            <a:r>
              <a:rPr lang="en-US" altLang="zh-CN" dirty="0" smtClean="0"/>
              <a:t>AM</a:t>
            </a:r>
            <a:r>
              <a:rPr lang="zh-CN" altLang="en-US" dirty="0" smtClean="0"/>
              <a:t>发心跳时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en-US" altLang="zh-CN" dirty="0" smtClean="0"/>
              <a:t>3. AM</a:t>
            </a:r>
            <a:r>
              <a:rPr lang="zh-CN" altLang="en-US" dirty="0" smtClean="0"/>
              <a:t>心跳</a:t>
            </a:r>
            <a:endParaRPr lang="en-US" altLang="zh-CN" dirty="0" smtClean="0"/>
          </a:p>
        </p:txBody>
      </p:sp>
      <p:pic>
        <p:nvPicPr>
          <p:cNvPr id="16388" name="Picture 4" descr="https://raw.githubusercontent.com/loull521/hadoop-yarn-src-read/master/raw/pictures/rm/rm_allocate_contai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67" y="1372725"/>
            <a:ext cx="8550591" cy="480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53135" y="5995747"/>
            <a:ext cx="789350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这里的分配资源，就是在</a:t>
            </a:r>
            <a:r>
              <a:rPr lang="en-US" altLang="zh-CN" dirty="0" smtClean="0"/>
              <a:t>RM</a:t>
            </a:r>
            <a:r>
              <a:rPr lang="zh-CN" altLang="en-US" smtClean="0"/>
              <a:t>里的调度器一些</a:t>
            </a:r>
            <a:r>
              <a:rPr lang="zh-CN" altLang="en-US" dirty="0" smtClean="0"/>
              <a:t>资源，并记录到对应数据结构。</a:t>
            </a:r>
            <a:endParaRPr lang="en-US" altLang="zh-CN" dirty="0" smtClean="0"/>
          </a:p>
          <a:p>
            <a:r>
              <a:rPr lang="zh-CN" altLang="en-US" dirty="0" smtClean="0"/>
              <a:t>并没有告诉</a:t>
            </a:r>
            <a:r>
              <a:rPr lang="en-US" altLang="zh-CN" dirty="0" smtClean="0"/>
              <a:t>NM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AM</a:t>
            </a:r>
            <a:r>
              <a:rPr lang="zh-CN" altLang="en-US" dirty="0" smtClean="0"/>
              <a:t>领到资源直接找</a:t>
            </a:r>
            <a:r>
              <a:rPr lang="en-US" altLang="zh-CN" dirty="0" smtClean="0"/>
              <a:t>NM</a:t>
            </a:r>
            <a:r>
              <a:rPr lang="zh-CN" altLang="en-US" dirty="0" smtClean="0"/>
              <a:t>分配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715904" y="4954137"/>
            <a:ext cx="1282890" cy="104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AllocateResponse</a:t>
            </a:r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allocate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AllocateRequest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心跳。还可以申请新的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，释放完成的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AllocateRequest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responseID</a:t>
            </a:r>
            <a:r>
              <a:rPr lang="zh-CN" altLang="en-US" dirty="0" smtClean="0"/>
              <a:t>：</a:t>
            </a:r>
            <a:r>
              <a:rPr lang="en-US" altLang="zh-CN" dirty="0"/>
              <a:t> track duplicate responses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appProgress</a:t>
            </a:r>
            <a:r>
              <a:rPr lang="zh-CN" altLang="en-US" dirty="0" smtClean="0"/>
              <a:t>：</a:t>
            </a:r>
            <a:r>
              <a:rPr lang="en-US" altLang="zh-CN" dirty="0"/>
              <a:t> Progress </a:t>
            </a:r>
            <a:r>
              <a:rPr lang="en-US" altLang="zh-CN" dirty="0" smtClean="0"/>
              <a:t>information </a:t>
            </a:r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，释放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，黑名单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需要新增加的资源，比如要求增加内存</a:t>
            </a:r>
            <a:endParaRPr lang="en-US" altLang="zh-CN" dirty="0" smtClean="0"/>
          </a:p>
          <a:p>
            <a:r>
              <a:rPr lang="en-US" altLang="zh-CN" dirty="0" err="1" smtClean="0"/>
              <a:t>AllocateResponse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responseId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新分配的</a:t>
            </a:r>
            <a:r>
              <a:rPr lang="en-US" altLang="zh-CN" dirty="0" smtClean="0">
                <a:solidFill>
                  <a:srgbClr val="0070C0"/>
                </a:solidFill>
              </a:rPr>
              <a:t>containers</a:t>
            </a:r>
            <a:r>
              <a:rPr lang="zh-CN" altLang="en-US" dirty="0" smtClean="0"/>
              <a:t>、</a:t>
            </a:r>
            <a:r>
              <a:rPr lang="en-US" altLang="zh-CN" dirty="0"/>
              <a:t>completed Containers' statuses</a:t>
            </a:r>
            <a:endParaRPr lang="en-US" altLang="zh-CN" dirty="0" smtClean="0"/>
          </a:p>
          <a:p>
            <a:pPr lvl="1"/>
            <a:r>
              <a:rPr lang="en-US" altLang="zh-CN" dirty="0"/>
              <a:t>An </a:t>
            </a:r>
            <a:r>
              <a:rPr lang="en-US" altLang="zh-CN" dirty="0" err="1" smtClean="0">
                <a:solidFill>
                  <a:srgbClr val="0070C0"/>
                </a:solidFill>
              </a:rPr>
              <a:t>AMCommand</a:t>
            </a:r>
            <a:r>
              <a:rPr lang="en-US" altLang="zh-CN" dirty="0" smtClean="0"/>
              <a:t> that let </a:t>
            </a:r>
            <a:r>
              <a:rPr lang="en-US" altLang="zh-CN" dirty="0"/>
              <a:t>the </a:t>
            </a:r>
            <a:r>
              <a:rPr lang="en-US" altLang="zh-CN" dirty="0" err="1" smtClean="0"/>
              <a:t>AMtake</a:t>
            </a:r>
            <a:r>
              <a:rPr lang="en-US" altLang="zh-CN" dirty="0" smtClean="0"/>
              <a:t> </a:t>
            </a:r>
            <a:r>
              <a:rPr lang="en-US" altLang="zh-CN" dirty="0"/>
              <a:t>some actions (</a:t>
            </a:r>
            <a:r>
              <a:rPr lang="en-US" altLang="zh-CN" dirty="0" err="1"/>
              <a:t>resync</a:t>
            </a:r>
            <a:r>
              <a:rPr lang="en-US" altLang="zh-CN" dirty="0"/>
              <a:t>, shutdown etc.).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NodeHeartbeatResponse</a:t>
            </a:r>
            <a:r>
              <a:rPr lang="en-US" altLang="zh-CN" dirty="0"/>
              <a:t>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nodeHeartbeat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NodeHeartbeatRequest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/>
              <a:t>nodeHeartbeat</a:t>
            </a:r>
            <a:endParaRPr lang="en-US" altLang="zh-CN" dirty="0"/>
          </a:p>
          <a:p>
            <a:pPr lvl="1"/>
            <a:r>
              <a:rPr lang="zh-CN" altLang="en-US" dirty="0"/>
              <a:t>定期发送心跳信息</a:t>
            </a:r>
            <a:r>
              <a:rPr lang="en-US" altLang="zh-CN" dirty="0"/>
              <a:t>, </a:t>
            </a:r>
            <a:r>
              <a:rPr lang="zh-CN" altLang="en-US" dirty="0"/>
              <a:t>汇报</a:t>
            </a:r>
            <a:r>
              <a:rPr lang="en-US" altLang="zh-CN" dirty="0" err="1"/>
              <a:t>containres</a:t>
            </a:r>
            <a:r>
              <a:rPr lang="zh-CN" altLang="en-US" dirty="0"/>
              <a:t>的运行情况、节点健康状况，并获取要执行的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/>
              <a:t>@request: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node_status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containersStatuses</a:t>
            </a:r>
            <a:r>
              <a:rPr lang="en-US" altLang="zh-CN" dirty="0"/>
              <a:t>, </a:t>
            </a:r>
            <a:r>
              <a:rPr lang="en-US" altLang="zh-CN" dirty="0" err="1"/>
              <a:t>nodeHealthStatus</a:t>
            </a:r>
            <a:r>
              <a:rPr lang="en-US" altLang="zh-CN" dirty="0"/>
              <a:t>, </a:t>
            </a:r>
            <a:r>
              <a:rPr lang="en-US" altLang="zh-CN" dirty="0" err="1"/>
              <a:t>keep_alive_applications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@response: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nodeAction</a:t>
            </a:r>
            <a:r>
              <a:rPr lang="zh-CN" altLang="en-US" dirty="0"/>
              <a:t>：</a:t>
            </a:r>
            <a:r>
              <a:rPr lang="zh-CN" altLang="en-US" dirty="0" smtClean="0"/>
              <a:t>（</a:t>
            </a:r>
            <a:r>
              <a:rPr lang="en-US" altLang="zh-CN" dirty="0"/>
              <a:t>NORMAL, RESYNC, SHUTDOWN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containers_to_cleanup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applications_to_cleanup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nextHeartBeatInterval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）持久化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appAttempt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存储了哪些信息</a:t>
            </a:r>
            <a:endParaRPr lang="en-US" altLang="zh-CN" dirty="0" smtClean="0"/>
          </a:p>
          <a:p>
            <a:r>
              <a:rPr lang="en-US" altLang="zh-CN" dirty="0" err="1" smtClean="0"/>
              <a:t>Store_app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update_app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提交时间、开始时间、用户、</a:t>
            </a:r>
            <a:r>
              <a:rPr lang="zh-CN" altLang="en-US" dirty="0" smtClean="0">
                <a:solidFill>
                  <a:srgbClr val="0070C0"/>
                </a:solidFill>
              </a:rPr>
              <a:t>应用提交请求参数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当前</a:t>
            </a:r>
            <a:r>
              <a:rPr lang="en-US" altLang="zh-CN" dirty="0" smtClean="0">
                <a:solidFill>
                  <a:srgbClr val="0070C0"/>
                </a:solidFill>
              </a:rPr>
              <a:t>state</a:t>
            </a:r>
            <a:r>
              <a:rPr lang="zh-CN" altLang="en-US" dirty="0" smtClean="0"/>
              <a:t>、结束时间、</a:t>
            </a:r>
            <a:r>
              <a:rPr lang="en-US" altLang="zh-CN" dirty="0" smtClean="0"/>
              <a:t>diagnostics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STORE_APP_ATTEMPT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UPDATE_APP_ATTEMPT</a:t>
            </a:r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attemptId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</a:rPr>
              <a:t>masterContainer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</a:rPr>
              <a:t>attemptState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finalTrackingUrl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diagnostics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finalApplicationStatus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RMStateStore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存储和更新状态</a:t>
            </a:r>
            <a:endParaRPr lang="en-US" altLang="zh-CN" dirty="0" smtClean="0"/>
          </a:p>
          <a:p>
            <a:r>
              <a:rPr lang="en-US" altLang="zh-CN" dirty="0" err="1" smtClean="0"/>
              <a:t>ApplicationState</a:t>
            </a:r>
            <a:endParaRPr lang="en-US" altLang="zh-CN" dirty="0"/>
          </a:p>
          <a:p>
            <a:r>
              <a:rPr lang="en-US" altLang="zh-CN" dirty="0" err="1" smtClean="0"/>
              <a:t>ApplicationAttemptState</a:t>
            </a:r>
            <a:endParaRPr lang="en-US" altLang="zh-CN" dirty="0" smtClean="0"/>
          </a:p>
          <a:p>
            <a:r>
              <a:rPr lang="zh-CN" altLang="en-US" dirty="0" smtClean="0"/>
              <a:t>具体怎么存储由子类实现</a:t>
            </a:r>
            <a:endParaRPr lang="zh-CN" altLang="en-US" dirty="0"/>
          </a:p>
        </p:txBody>
      </p:sp>
      <p:pic>
        <p:nvPicPr>
          <p:cNvPr id="1026" name="Picture 2" descr="https://github.com/loull521/hadoop-yarn-src-read/raw/master/raw/pictures/RMStateStore/RMState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61703"/>
            <a:ext cx="33528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loull521/hadoop-yarn-src-read/raw/master/raw/pictures/RMStateStore/RMStateStore_inher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14" y="4029906"/>
            <a:ext cx="7164572" cy="21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256896" y="2279176"/>
            <a:ext cx="1992573" cy="423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）资源本地化过程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7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raw.githubusercontent.com/loull521/hadoop-yarn-src-read/master/raw/pictures/nm/Node-Manager-Diagra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09" y="-177421"/>
            <a:ext cx="9711378" cy="728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线形标注 1 1"/>
          <p:cNvSpPr/>
          <p:nvPr/>
        </p:nvSpPr>
        <p:spPr>
          <a:xfrm>
            <a:off x="390616" y="870011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84722"/>
              <a:gd name="adj4" fmla="val 141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注册、心跳</a:t>
            </a:r>
            <a:endParaRPr lang="en-US" altLang="zh-CN" sz="1400" dirty="0" smtClean="0"/>
          </a:p>
        </p:txBody>
      </p:sp>
      <p:sp>
        <p:nvSpPr>
          <p:cNvPr id="4" name="线形标注 1 3"/>
          <p:cNvSpPr/>
          <p:nvPr/>
        </p:nvSpPr>
        <p:spPr>
          <a:xfrm>
            <a:off x="390618" y="2139519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资源本地化</a:t>
            </a:r>
            <a:endParaRPr lang="en-US" altLang="zh-CN" sz="1400" dirty="0" smtClean="0"/>
          </a:p>
        </p:txBody>
      </p:sp>
      <p:sp>
        <p:nvSpPr>
          <p:cNvPr id="5" name="线形标注 1 4"/>
          <p:cNvSpPr/>
          <p:nvPr/>
        </p:nvSpPr>
        <p:spPr>
          <a:xfrm>
            <a:off x="390618" y="2831977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启动和杀死</a:t>
            </a:r>
            <a:r>
              <a:rPr lang="en-US" altLang="zh-CN" sz="1400" dirty="0" smtClean="0"/>
              <a:t>container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390618" y="3719744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监控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资源使用量</a:t>
            </a:r>
            <a:endParaRPr lang="en-US" altLang="zh-CN" sz="1400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390617" y="5637323"/>
            <a:ext cx="1260628" cy="1003174"/>
          </a:xfrm>
          <a:prstGeom prst="borderCallout1">
            <a:avLst>
              <a:gd name="adj1" fmla="val 50232"/>
              <a:gd name="adj2" fmla="val 105751"/>
              <a:gd name="adj3" fmla="val 64205"/>
              <a:gd name="adj4" fmla="val 14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与底层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交互，启动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、下载任务的</a:t>
            </a:r>
            <a:r>
              <a:rPr lang="en-US" altLang="zh-CN" sz="1400" dirty="0" smtClean="0"/>
              <a:t>JVM</a:t>
            </a:r>
            <a:r>
              <a:rPr lang="zh-CN" altLang="en-US" sz="1400" dirty="0" smtClean="0"/>
              <a:t>实例</a:t>
            </a:r>
            <a:endParaRPr lang="en-US" altLang="zh-CN" sz="1400" dirty="0" smtClean="0"/>
          </a:p>
        </p:txBody>
      </p:sp>
      <p:sp>
        <p:nvSpPr>
          <p:cNvPr id="8" name="线形标注 1 7"/>
          <p:cNvSpPr/>
          <p:nvPr/>
        </p:nvSpPr>
        <p:spPr>
          <a:xfrm>
            <a:off x="10746749" y="2077375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-13426"/>
              <a:gd name="adj4" fmla="val -4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异步删除失效文件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1207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raw.githubusercontent.com/loull521/hadoop-yarn-src-read/master/raw/pictures/nm/nm_start_contain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020" y="-440094"/>
            <a:ext cx="12974387" cy="72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78711" y="87686"/>
            <a:ext cx="166012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1~4</a:t>
            </a:r>
            <a:r>
              <a:rPr lang="zh-CN" altLang="en-US" sz="1400" dirty="0" smtClean="0"/>
              <a:t>：处理</a:t>
            </a:r>
            <a:r>
              <a:rPr lang="en-US" altLang="zh-CN" sz="1400" dirty="0" smtClean="0"/>
              <a:t>RPC</a:t>
            </a:r>
            <a:r>
              <a:rPr lang="zh-CN" altLang="en-US" sz="1400" dirty="0" smtClean="0"/>
              <a:t>请求，初始化状态机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669654" y="87686"/>
            <a:ext cx="265442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：资源本地化：</a:t>
            </a:r>
            <a:endParaRPr lang="en-US" altLang="zh-CN" sz="1400" dirty="0" smtClean="0"/>
          </a:p>
          <a:p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containerLocalizer</a:t>
            </a:r>
            <a:r>
              <a:rPr lang="zh-CN" altLang="en-US" sz="1400" dirty="0" smtClean="0"/>
              <a:t>负责下载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containerLocalizer</a:t>
            </a:r>
            <a:r>
              <a:rPr lang="zh-CN" altLang="en-US" sz="1400" dirty="0" smtClean="0"/>
              <a:t>心跳报告进度</a:t>
            </a:r>
            <a:endParaRPr lang="en-US" altLang="zh-CN" sz="1400" dirty="0" smtClean="0"/>
          </a:p>
          <a:p>
            <a:r>
              <a:rPr lang="zh-CN" altLang="en-US" sz="1400" dirty="0" smtClean="0"/>
              <a:t>下载完成触发</a:t>
            </a:r>
            <a:r>
              <a:rPr lang="en-US" altLang="zh-CN" sz="1400" dirty="0" err="1" smtClean="0"/>
              <a:t>ContainerImpl</a:t>
            </a:r>
            <a:r>
              <a:rPr lang="zh-CN" altLang="en-US" sz="1400" dirty="0" smtClean="0"/>
              <a:t>事件</a:t>
            </a:r>
            <a:endParaRPr lang="en-US" altLang="zh-CN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554896" y="87686"/>
            <a:ext cx="18110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7: </a:t>
            </a:r>
            <a:r>
              <a:rPr lang="en-US" altLang="zh-CN" sz="1400" dirty="0" err="1" smtClean="0"/>
              <a:t>containerLauncher</a:t>
            </a:r>
            <a:r>
              <a:rPr lang="zh-CN" altLang="en-US" sz="1400" dirty="0" smtClean="0"/>
              <a:t>启动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的任务</a:t>
            </a:r>
            <a:endParaRPr lang="en-US" altLang="zh-CN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596759" y="87686"/>
            <a:ext cx="199747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8: container</a:t>
            </a:r>
            <a:r>
              <a:rPr lang="zh-CN" altLang="en-US" sz="1400" dirty="0" smtClean="0"/>
              <a:t>退出时，发送事件，然后释放资源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636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yarn</a:t>
            </a:r>
            <a:r>
              <a:rPr lang="zh-CN" altLang="en-US" b="1" dirty="0" smtClean="0"/>
              <a:t>通信协议</a:t>
            </a:r>
            <a:endParaRPr lang="zh-CN" altLang="en-US" dirty="0"/>
          </a:p>
        </p:txBody>
      </p:sp>
      <p:pic>
        <p:nvPicPr>
          <p:cNvPr id="15362" name="Picture 2" descr="https://raw.githubusercontent.com/loull521/hadoop-yarn-src-read/master/raw/pictures/yarn/protocol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29" y="1800169"/>
            <a:ext cx="8917319" cy="466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893325" y="195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提交作业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08495" y="3748668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组册</a:t>
            </a:r>
            <a:r>
              <a:rPr lang="en-US" altLang="zh-CN" dirty="0" smtClean="0"/>
              <a:t>AM</a:t>
            </a:r>
            <a:r>
              <a:rPr lang="zh-CN" altLang="en-US" dirty="0"/>
              <a:t>自己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心跳申请资源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8029" y="37486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组册</a:t>
            </a:r>
            <a:r>
              <a:rPr lang="en-US" altLang="zh-CN" dirty="0" smtClean="0"/>
              <a:t>NM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心跳汇报节点情况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72325" y="5704764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0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 </a:t>
            </a:r>
            <a:r>
              <a:rPr lang="en-US" altLang="zh-CN" dirty="0" err="1" smtClean="0"/>
              <a:t>DistributedCache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类资源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PUBLIC: ${</a:t>
            </a:r>
            <a:r>
              <a:rPr lang="en-US" altLang="zh-CN" dirty="0" err="1" smtClean="0"/>
              <a:t>yarn.nodemanager.local-dirs</a:t>
            </a:r>
            <a:r>
              <a:rPr lang="en-US" altLang="zh-CN" dirty="0" smtClean="0"/>
              <a:t>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PRIVATE: </a:t>
            </a:r>
            <a:r>
              <a:rPr lang="en-US" altLang="zh-CN" dirty="0"/>
              <a:t>${</a:t>
            </a:r>
            <a:r>
              <a:rPr lang="en-US" altLang="zh-CN" dirty="0" err="1"/>
              <a:t>yarn.nodemanager.local-dirs</a:t>
            </a:r>
            <a:r>
              <a:rPr lang="en-US" altLang="zh-CN" dirty="0"/>
              <a:t>}/</a:t>
            </a:r>
            <a:r>
              <a:rPr lang="en-US" altLang="zh-CN" dirty="0" err="1" smtClean="0"/>
              <a:t>filecache</a:t>
            </a:r>
            <a:r>
              <a:rPr lang="en-US" altLang="zh-CN" dirty="0" smtClean="0">
                <a:solidFill>
                  <a:srgbClr val="00B050"/>
                </a:solidFill>
              </a:rPr>
              <a:t>/${user}/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APPLICATION: </a:t>
            </a:r>
            <a:r>
              <a:rPr lang="en-US" altLang="zh-CN" dirty="0"/>
              <a:t>${</a:t>
            </a:r>
            <a:r>
              <a:rPr lang="en-US" altLang="zh-CN" dirty="0" err="1"/>
              <a:t>yarn.nodemanager.local-dirs</a:t>
            </a:r>
            <a:r>
              <a:rPr lang="en-US" altLang="zh-CN" dirty="0"/>
              <a:t>}/</a:t>
            </a:r>
            <a:r>
              <a:rPr lang="en-US" altLang="zh-CN" dirty="0" err="1" smtClean="0"/>
              <a:t>filecache</a:t>
            </a:r>
            <a:r>
              <a:rPr lang="en-US" altLang="zh-CN" dirty="0">
                <a:solidFill>
                  <a:srgbClr val="00B050"/>
                </a:solidFill>
              </a:rPr>
              <a:t>/${user}/</a:t>
            </a:r>
            <a:r>
              <a:rPr lang="en-US" altLang="zh-CN" dirty="0" err="1" smtClean="0">
                <a:solidFill>
                  <a:srgbClr val="00B050"/>
                </a:solidFill>
              </a:rPr>
              <a:t>filecache</a:t>
            </a:r>
            <a:r>
              <a:rPr lang="en-US" altLang="zh-CN" dirty="0" smtClean="0">
                <a:solidFill>
                  <a:srgbClr val="00B050"/>
                </a:solidFill>
              </a:rPr>
              <a:t>/{</a:t>
            </a:r>
            <a:r>
              <a:rPr lang="en-US" altLang="zh-CN" dirty="0" err="1" smtClean="0">
                <a:solidFill>
                  <a:srgbClr val="00B050"/>
                </a:solidFill>
              </a:rPr>
              <a:t>appcache</a:t>
            </a:r>
            <a:r>
              <a:rPr lang="en-US" altLang="zh-CN" dirty="0" smtClean="0">
                <a:solidFill>
                  <a:srgbClr val="00B050"/>
                </a:solidFill>
              </a:rPr>
              <a:t>}/${</a:t>
            </a:r>
            <a:r>
              <a:rPr lang="en-US" altLang="zh-CN" dirty="0" err="1" smtClean="0">
                <a:solidFill>
                  <a:srgbClr val="00B050"/>
                </a:solidFill>
              </a:rPr>
              <a:t>appid</a:t>
            </a:r>
            <a:r>
              <a:rPr lang="en-US" altLang="zh-CN" dirty="0" smtClean="0">
                <a:solidFill>
                  <a:srgbClr val="00B050"/>
                </a:solidFill>
              </a:rPr>
              <a:t>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PUBLIC: </a:t>
            </a:r>
            <a:r>
              <a:rPr lang="en-US" altLang="zh-CN" dirty="0" err="1" smtClean="0"/>
              <a:t>ResourceLocalizationService</a:t>
            </a:r>
            <a:r>
              <a:rPr lang="zh-CN" altLang="en-US" dirty="0" smtClean="0"/>
              <a:t>的公用线程 </a:t>
            </a:r>
            <a:r>
              <a:rPr lang="en-US" altLang="zh-CN" dirty="0" err="1" smtClean="0"/>
              <a:t>PublicLocalizer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下载。</a:t>
            </a:r>
            <a:endParaRPr lang="en-US" altLang="zh-CN" dirty="0" smtClean="0"/>
          </a:p>
          <a:p>
            <a:r>
              <a:rPr lang="en-US" altLang="zh-CN" dirty="0" smtClean="0"/>
              <a:t>PAIVATE/APPLICATION: </a:t>
            </a:r>
            <a:r>
              <a:rPr lang="en-US" altLang="zh-CN" dirty="0" err="1" smtClean="0"/>
              <a:t>ResourceLocalizationService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LocalizerRunner</a:t>
            </a:r>
            <a:r>
              <a:rPr lang="zh-CN" altLang="en-US" dirty="0" smtClean="0"/>
              <a:t>下载。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57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资源本地化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94711" y="1934467"/>
            <a:ext cx="2643177" cy="38077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37995" y="5739703"/>
            <a:ext cx="3179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ResourceLocalizationService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8044195" y="3391257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LocalizerRunner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(for PRIVATE)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44195" y="4710538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LocalizerRunner</a:t>
            </a:r>
            <a:endParaRPr lang="en-US" altLang="zh-CN" dirty="0" smtClean="0"/>
          </a:p>
          <a:p>
            <a:pPr algn="ctr"/>
            <a:r>
              <a:rPr lang="en-US" altLang="zh-CN" dirty="0"/>
              <a:t>(</a:t>
            </a:r>
            <a:r>
              <a:rPr lang="en-US" altLang="zh-CN" dirty="0" smtClean="0"/>
              <a:t>for APPLICATION)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44195" y="2141128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LocalizerTracker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2918047" y="2370168"/>
            <a:ext cx="2028423" cy="7469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87457" y="4596032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90488" y="4784853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96738" y="4969519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ContainerLocalizer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7" idx="1"/>
            <a:endCxn id="11" idx="3"/>
          </p:cNvCxnSpPr>
          <p:nvPr/>
        </p:nvCxnSpPr>
        <p:spPr>
          <a:xfrm flipH="1" flipV="1">
            <a:off x="4946470" y="2743656"/>
            <a:ext cx="3097725" cy="2340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11" idx="3"/>
          </p:cNvCxnSpPr>
          <p:nvPr/>
        </p:nvCxnSpPr>
        <p:spPr>
          <a:xfrm flipH="1" flipV="1">
            <a:off x="4946470" y="2743656"/>
            <a:ext cx="3097725" cy="1021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</p:cNvCxnSpPr>
          <p:nvPr/>
        </p:nvCxnSpPr>
        <p:spPr>
          <a:xfrm>
            <a:off x="8971474" y="2888103"/>
            <a:ext cx="0" cy="6368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 flipH="1">
            <a:off x="3901669" y="3117143"/>
            <a:ext cx="30590" cy="147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3" idx="0"/>
          </p:cNvCxnSpPr>
          <p:nvPr/>
        </p:nvCxnSpPr>
        <p:spPr>
          <a:xfrm>
            <a:off x="3932259" y="3117143"/>
            <a:ext cx="72441" cy="166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4" idx="0"/>
          </p:cNvCxnSpPr>
          <p:nvPr/>
        </p:nvCxnSpPr>
        <p:spPr>
          <a:xfrm>
            <a:off x="3932259" y="3117143"/>
            <a:ext cx="178691" cy="185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</p:cNvCxnSpPr>
          <p:nvPr/>
        </p:nvCxnSpPr>
        <p:spPr>
          <a:xfrm flipV="1">
            <a:off x="5125161" y="5318626"/>
            <a:ext cx="2569550" cy="243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20186" y="2971843"/>
            <a:ext cx="203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ContainerExecutor</a:t>
            </a:r>
            <a:r>
              <a:rPr lang="en-US" altLang="zh-CN" dirty="0" smtClean="0"/>
              <a:t>#</a:t>
            </a:r>
          </a:p>
          <a:p>
            <a:r>
              <a:rPr lang="en-US" altLang="zh-CN" dirty="0" err="1" smtClean="0"/>
              <a:t>startLocalizer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41038" y="36035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Launch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306683" y="5419086"/>
            <a:ext cx="218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LocalizationProtocol</a:t>
            </a:r>
            <a:r>
              <a:rPr lang="en-US" altLang="zh-CN" dirty="0" smtClean="0"/>
              <a:t>#</a:t>
            </a:r>
          </a:p>
          <a:p>
            <a:pPr algn="ctr"/>
            <a:r>
              <a:rPr lang="en-US" altLang="zh-CN" dirty="0" smtClean="0"/>
              <a:t>heartbeat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8" idx="3"/>
            <a:endCxn id="7" idx="3"/>
          </p:cNvCxnSpPr>
          <p:nvPr/>
        </p:nvCxnSpPr>
        <p:spPr>
          <a:xfrm>
            <a:off x="9898753" y="2514616"/>
            <a:ext cx="12700" cy="2569410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>
          <a:xfrm>
            <a:off x="7901778" y="543540"/>
            <a:ext cx="3452022" cy="1118365"/>
          </a:xfrm>
          <a:prstGeom prst="wedgeRectCallout">
            <a:avLst>
              <a:gd name="adj1" fmla="val 3679"/>
              <a:gd name="adj2" fmla="val 93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LocalizerTracker</a:t>
            </a:r>
            <a:r>
              <a:rPr lang="zh-CN" altLang="en-US" dirty="0"/>
              <a:t>对每个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PRIVATE/APPLICATION</a:t>
            </a:r>
            <a:r>
              <a:rPr lang="zh-CN" altLang="en-US" dirty="0"/>
              <a:t>资源分别启动一个</a:t>
            </a:r>
            <a:r>
              <a:rPr lang="en-US" altLang="zh-CN" dirty="0" err="1"/>
              <a:t>LocalizerRunner</a:t>
            </a:r>
            <a:endParaRPr lang="en-US" altLang="zh-CN" dirty="0"/>
          </a:p>
        </p:txBody>
      </p:sp>
      <p:sp>
        <p:nvSpPr>
          <p:cNvPr id="32" name="矩形标注 31"/>
          <p:cNvSpPr/>
          <p:nvPr/>
        </p:nvSpPr>
        <p:spPr>
          <a:xfrm>
            <a:off x="652002" y="1859592"/>
            <a:ext cx="2156248" cy="1435416"/>
          </a:xfrm>
          <a:prstGeom prst="wedgeRectCallout">
            <a:avLst>
              <a:gd name="adj1" fmla="val 55753"/>
              <a:gd name="adj2" fmla="val 1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ContainerExecutor</a:t>
            </a:r>
            <a:r>
              <a:rPr lang="zh-CN" altLang="en-US"/>
              <a:t>用</a:t>
            </a:r>
            <a:r>
              <a:rPr lang="en-US" altLang="zh-CN"/>
              <a:t>shell</a:t>
            </a:r>
            <a:r>
              <a:rPr lang="zh-CN" altLang="en-US"/>
              <a:t>命令启动一个</a:t>
            </a:r>
            <a:r>
              <a:rPr lang="en-US" altLang="zh-CN"/>
              <a:t>JVM</a:t>
            </a:r>
            <a:r>
              <a:rPr lang="zh-CN" altLang="en-US"/>
              <a:t>虚拟机，运行</a:t>
            </a:r>
            <a:r>
              <a:rPr lang="en-US" altLang="zh-CN"/>
              <a:t>ContainerLocalizer</a:t>
            </a:r>
            <a:endParaRPr lang="en-US" altLang="zh-CN" dirty="0"/>
          </a:p>
        </p:txBody>
      </p:sp>
      <p:sp>
        <p:nvSpPr>
          <p:cNvPr id="33" name="矩形标注 32"/>
          <p:cNvSpPr/>
          <p:nvPr/>
        </p:nvSpPr>
        <p:spPr>
          <a:xfrm>
            <a:off x="645044" y="5158340"/>
            <a:ext cx="1969492" cy="881294"/>
          </a:xfrm>
          <a:prstGeom prst="wedgeRectCallout">
            <a:avLst>
              <a:gd name="adj1" fmla="val 72023"/>
              <a:gd name="adj2" fmla="val -16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ContainerLocalizer</a:t>
            </a:r>
            <a:r>
              <a:rPr lang="zh-CN" altLang="en-US"/>
              <a:t>启动线程池下载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NM</a:t>
            </a:r>
            <a:r>
              <a:rPr lang="zh-CN" altLang="en-US" dirty="0" smtClean="0"/>
              <a:t>本地运行的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114"/>
            <a:ext cx="4793666" cy="29093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32" y="1662635"/>
            <a:ext cx="4154337" cy="34735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954138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放着</a:t>
            </a:r>
            <a:r>
              <a:rPr lang="en-US" altLang="zh-CN" sz="2000" dirty="0" smtClean="0"/>
              <a:t>AM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，启动</a:t>
            </a:r>
            <a:r>
              <a:rPr lang="en-US" altLang="zh-CN" sz="2000" dirty="0" smtClean="0"/>
              <a:t>AM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yarn.nodemanager.local-dirs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nmPrivate</a:t>
            </a:r>
            <a:r>
              <a:rPr lang="en-US" altLang="zh-CN" sz="2000" dirty="0" smtClean="0"/>
              <a:t>/${</a:t>
            </a:r>
            <a:r>
              <a:rPr lang="en-US" altLang="zh-CN" sz="2000" dirty="0" err="1" smtClean="0"/>
              <a:t>appid</a:t>
            </a:r>
            <a:r>
              <a:rPr lang="en-US" altLang="zh-CN" sz="2000" dirty="0" smtClean="0"/>
              <a:t>}/${</a:t>
            </a:r>
            <a:r>
              <a:rPr lang="en-US" altLang="zh-CN" sz="2000" dirty="0" err="1" smtClean="0"/>
              <a:t>containerid</a:t>
            </a:r>
            <a:r>
              <a:rPr lang="en-US" altLang="zh-CN" sz="2000" dirty="0" smtClean="0"/>
              <a:t>}/</a:t>
            </a:r>
            <a:r>
              <a:rPr lang="en-US" altLang="zh-CN" sz="2000" dirty="0" smtClean="0">
                <a:solidFill>
                  <a:srgbClr val="0070C0"/>
                </a:solidFill>
              </a:rPr>
              <a:t>launch_container.sh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exec </a:t>
            </a:r>
            <a:r>
              <a:rPr lang="en-US" altLang="zh-CN" sz="2000" dirty="0">
                <a:solidFill>
                  <a:srgbClr val="FF0000"/>
                </a:solidFill>
              </a:rPr>
              <a:t>/bin/bash -c "$JAVA_HOME/bin/java </a:t>
            </a:r>
            <a:r>
              <a:rPr lang="en-US" altLang="zh-CN" sz="2000" dirty="0" smtClean="0">
                <a:solidFill>
                  <a:srgbClr val="FF0000"/>
                </a:solidFill>
              </a:rPr>
              <a:t>…org.apache.hadoop.mapreduce.v2.app.</a:t>
            </a:r>
            <a:r>
              <a:rPr lang="en-US" altLang="zh-CN" sz="2000" dirty="0" smtClean="0">
                <a:solidFill>
                  <a:srgbClr val="0070C0"/>
                </a:solidFill>
              </a:rPr>
              <a:t>MRAppMaster </a:t>
            </a:r>
            <a:r>
              <a:rPr lang="en-US" altLang="zh-CN" sz="2000" dirty="0" smtClean="0"/>
              <a:t>…. 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存放</a:t>
            </a:r>
            <a:r>
              <a:rPr lang="en-US" altLang="zh-CN" sz="2000" dirty="0" smtClean="0"/>
              <a:t>Task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，启动</a:t>
            </a:r>
            <a:r>
              <a:rPr lang="en-US" altLang="zh-CN" sz="2000" dirty="0" smtClean="0"/>
              <a:t>Task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exec /bin/bash -c "$JAVA_HOME/bin/java …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org.apache.hadoop.mapred.YarnChild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…. 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417333" y="1449201"/>
            <a:ext cx="5255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${</a:t>
            </a:r>
            <a:r>
              <a:rPr lang="en-US" altLang="zh-CN" sz="1200" dirty="0" err="1"/>
              <a:t>yarn.nodemanager.local-dirs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/${user}/</a:t>
            </a:r>
            <a:r>
              <a:rPr lang="en-US" altLang="zh-CN" sz="1200" dirty="0" err="1">
                <a:solidFill>
                  <a:srgbClr val="0070C0"/>
                </a:solidFill>
              </a:rPr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/{</a:t>
            </a:r>
            <a:r>
              <a:rPr lang="en-US" altLang="zh-CN" sz="1200" dirty="0" err="1">
                <a:solidFill>
                  <a:srgbClr val="0070C0"/>
                </a:solidFill>
              </a:rPr>
              <a:t>appcache</a:t>
            </a:r>
            <a:r>
              <a:rPr lang="en-US" altLang="zh-CN" sz="1200" dirty="0">
                <a:solidFill>
                  <a:srgbClr val="0070C0"/>
                </a:solidFill>
              </a:rPr>
              <a:t>}/${</a:t>
            </a:r>
            <a:r>
              <a:rPr lang="en-US" altLang="zh-CN" sz="1200" dirty="0" err="1">
                <a:solidFill>
                  <a:srgbClr val="0070C0"/>
                </a:solidFill>
              </a:rPr>
              <a:t>appid</a:t>
            </a:r>
            <a:r>
              <a:rPr lang="en-US" altLang="zh-CN" sz="1200" dirty="0">
                <a:solidFill>
                  <a:srgbClr val="0070C0"/>
                </a:solidFill>
              </a:rPr>
              <a:t>}/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5845576" y="1403392"/>
            <a:ext cx="5999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${</a:t>
            </a:r>
            <a:r>
              <a:rPr lang="en-US" altLang="zh-CN" sz="1200" dirty="0" err="1"/>
              <a:t>yarn.nodemanager.local-dirs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/${user}/</a:t>
            </a:r>
            <a:r>
              <a:rPr lang="en-US" altLang="zh-CN" sz="1200" dirty="0" err="1">
                <a:solidFill>
                  <a:srgbClr val="0070C0"/>
                </a:solidFill>
              </a:rPr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/{</a:t>
            </a:r>
            <a:r>
              <a:rPr lang="en-US" altLang="zh-CN" sz="1200" dirty="0" err="1">
                <a:solidFill>
                  <a:srgbClr val="0070C0"/>
                </a:solidFill>
              </a:rPr>
              <a:t>appcache</a:t>
            </a:r>
            <a:r>
              <a:rPr lang="en-US" altLang="zh-CN" sz="1200" dirty="0">
                <a:solidFill>
                  <a:srgbClr val="0070C0"/>
                </a:solidFill>
              </a:rPr>
              <a:t>}/${</a:t>
            </a:r>
            <a:r>
              <a:rPr lang="en-US" altLang="zh-CN" sz="1200" dirty="0" err="1">
                <a:solidFill>
                  <a:srgbClr val="0070C0"/>
                </a:solidFill>
              </a:rPr>
              <a:t>appid</a:t>
            </a:r>
            <a:r>
              <a:rPr lang="en-US" altLang="zh-CN" sz="1200" dirty="0" smtClean="0">
                <a:solidFill>
                  <a:srgbClr val="0070C0"/>
                </a:solidFill>
              </a:rPr>
              <a:t>}/container_...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358283" y="2068497"/>
            <a:ext cx="3373515" cy="7457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58283" y="2849733"/>
            <a:ext cx="701336" cy="248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44178" y="4616388"/>
            <a:ext cx="1793290" cy="3096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731798" y="1799115"/>
            <a:ext cx="2104008" cy="367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5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ContainerLaunch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Call() {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ContainerLaunchContext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/>
              <a:t>launchContext</a:t>
            </a:r>
            <a:r>
              <a:rPr lang="en-US" altLang="zh-CN" dirty="0"/>
              <a:t> = </a:t>
            </a:r>
            <a:r>
              <a:rPr lang="en-US" altLang="zh-CN" dirty="0" err="1"/>
              <a:t>container.getLaunchContext</a:t>
            </a:r>
            <a:r>
              <a:rPr lang="en-US" altLang="zh-CN" dirty="0"/>
              <a:t>();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command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launchContext.getCommands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	for (String </a:t>
            </a:r>
            <a:r>
              <a:rPr lang="en-US" altLang="zh-CN" dirty="0" err="1"/>
              <a:t>str</a:t>
            </a:r>
            <a:r>
              <a:rPr lang="en-US" altLang="zh-CN" dirty="0"/>
              <a:t> : command)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newCmds</a:t>
            </a:r>
            <a:r>
              <a:rPr lang="en-US" altLang="zh-CN" dirty="0" err="1" smtClean="0"/>
              <a:t>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expandEnvironment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containerLogDir</a:t>
            </a:r>
            <a:r>
              <a:rPr lang="en-US" altLang="zh-CN" dirty="0"/>
              <a:t>));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localResources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container.getLocalizedResources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environment = </a:t>
            </a:r>
            <a:r>
              <a:rPr lang="en-US" altLang="zh-CN" dirty="0" err="1"/>
              <a:t>launchContext.getEnvironment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 smtClean="0"/>
              <a:t>……</a:t>
            </a:r>
            <a:r>
              <a:rPr lang="zh-CN" altLang="en-US" dirty="0" smtClean="0"/>
              <a:t>设置目录文件，</a:t>
            </a:r>
            <a:r>
              <a:rPr lang="en-US" altLang="zh-CN" dirty="0" smtClean="0"/>
              <a:t>token……</a:t>
            </a:r>
          </a:p>
          <a:p>
            <a:pPr marL="457200" lvl="1" indent="0">
              <a:buNone/>
            </a:pPr>
            <a:r>
              <a:rPr lang="en-US" altLang="zh-CN" dirty="0" err="1"/>
              <a:t>exec.activateContainer</a:t>
            </a:r>
            <a:r>
              <a:rPr lang="en-US" altLang="zh-CN" dirty="0"/>
              <a:t>(</a:t>
            </a:r>
            <a:r>
              <a:rPr lang="en-US" altLang="zh-CN" dirty="0" err="1"/>
              <a:t>containerID</a:t>
            </a:r>
            <a:r>
              <a:rPr lang="en-US" altLang="zh-CN" dirty="0"/>
              <a:t>, </a:t>
            </a:r>
            <a:r>
              <a:rPr lang="en-US" altLang="zh-CN" dirty="0" err="1"/>
              <a:t>pidFilePath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ret = </a:t>
            </a:r>
            <a:r>
              <a:rPr lang="en-US" altLang="zh-CN" dirty="0" err="1">
                <a:solidFill>
                  <a:srgbClr val="FF0000"/>
                </a:solidFill>
              </a:rPr>
              <a:t>exec.launchContainer</a:t>
            </a:r>
            <a:r>
              <a:rPr lang="en-US" altLang="zh-CN" dirty="0">
                <a:solidFill>
                  <a:srgbClr val="FF0000"/>
                </a:solidFill>
              </a:rPr>
              <a:t>(container</a:t>
            </a:r>
            <a:r>
              <a:rPr lang="en-US" altLang="zh-CN" dirty="0" smtClean="0"/>
              <a:t>,…….)</a:t>
            </a:r>
          </a:p>
          <a:p>
            <a:pPr marL="457200" lvl="1" indent="0">
              <a:buNone/>
            </a:pPr>
            <a:r>
              <a:rPr lang="en-US" altLang="zh-CN" dirty="0" smtClean="0"/>
              <a:t>Return ret;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5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数据目录结构</a:t>
            </a:r>
            <a:endParaRPr lang="en-US" altLang="zh-CN" dirty="0"/>
          </a:p>
          <a:p>
            <a:pPr lvl="1"/>
            <a:r>
              <a:rPr lang="zh-CN" altLang="en-US" dirty="0" smtClean="0"/>
              <a:t>假设在</a:t>
            </a:r>
            <a:r>
              <a:rPr lang="en-US" altLang="zh-CN" dirty="0" err="1" smtClean="0"/>
              <a:t>yarn.nodemanager.local-dirs</a:t>
            </a:r>
            <a:r>
              <a:rPr lang="zh-CN" altLang="en-US" dirty="0" smtClean="0"/>
              <a:t>配置了多个目录，目录挂载在不同磁盘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NM</a:t>
            </a:r>
            <a:r>
              <a:rPr lang="zh-CN" altLang="en-US" dirty="0" smtClean="0"/>
              <a:t>会在每个磁盘为该作业创建相同目录结构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轮询调度把不同目录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分配给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的不同模块。分摊负载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应用程序结束之后，在统一清除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r>
              <a:rPr lang="zh-CN" altLang="en-US" dirty="0" smtClean="0"/>
              <a:t>日志目录管理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Yarn.nodemanager.log-</a:t>
            </a:r>
            <a:r>
              <a:rPr lang="en-US" altLang="zh-CN" dirty="0" err="1" smtClean="0"/>
              <a:t>dirs</a:t>
            </a:r>
            <a:r>
              <a:rPr lang="zh-CN" altLang="en-US" dirty="0" smtClean="0"/>
              <a:t>配置日志目录，是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的运行日志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三类日志输出：</a:t>
            </a:r>
            <a:r>
              <a:rPr lang="en-US" altLang="zh-CN" dirty="0" err="1" smtClean="0"/>
              <a:t>stdout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syslog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syslog</a:t>
            </a:r>
          </a:p>
          <a:p>
            <a:pPr lvl="1"/>
            <a:r>
              <a:rPr lang="zh-CN" altLang="en-US" dirty="0" smtClean="0"/>
              <a:t>定期清理，</a:t>
            </a:r>
            <a:r>
              <a:rPr lang="en-US" altLang="zh-CN" dirty="0" err="1" smtClean="0"/>
              <a:t>LogHandler</a:t>
            </a:r>
            <a:r>
              <a:rPr lang="zh-CN" altLang="en-US" dirty="0" smtClean="0"/>
              <a:t>，默认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程序结束时，日志上传到</a:t>
            </a:r>
            <a:r>
              <a:rPr lang="en-US" altLang="zh-CN" dirty="0" smtClean="0"/>
              <a:t>HDFS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MRAppMaster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MRAppManager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）启动</a:t>
            </a:r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MR</a:t>
            </a:r>
            <a:r>
              <a:rPr lang="zh-CN" altLang="en-US" dirty="0" smtClean="0"/>
              <a:t>作业过程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）启动</a:t>
            </a:r>
            <a:r>
              <a:rPr lang="en-US" altLang="zh-CN" dirty="0" err="1" smtClean="0"/>
              <a:t>YarnChild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8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raw.githubusercontent.com/loull521/hadoop-yarn-src-read/master/raw/pictures/am/MRApp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738094"/>
            <a:ext cx="9422166" cy="54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线形标注 1 2"/>
          <p:cNvSpPr/>
          <p:nvPr/>
        </p:nvSpPr>
        <p:spPr>
          <a:xfrm>
            <a:off x="79899" y="2556770"/>
            <a:ext cx="1651247" cy="994298"/>
          </a:xfrm>
          <a:prstGeom prst="borderCallout1">
            <a:avLst>
              <a:gd name="adj1" fmla="val 50232"/>
              <a:gd name="adj2" fmla="val 105751"/>
              <a:gd name="adj3" fmla="val 68617"/>
              <a:gd name="adj4" fmla="val 1313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与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通信，实现</a:t>
            </a:r>
            <a:r>
              <a:rPr lang="en-US" altLang="zh-CN" sz="1400" dirty="0" err="1" smtClean="0"/>
              <a:t>MRClientProtocol</a:t>
            </a:r>
            <a:r>
              <a:rPr lang="zh-CN" altLang="en-US" sz="1400" dirty="0" smtClean="0"/>
              <a:t>协议，获取作业状态，不需要通过</a:t>
            </a:r>
            <a:r>
              <a:rPr lang="en-US" altLang="zh-CN" sz="1400" dirty="0" smtClean="0"/>
              <a:t>RM</a:t>
            </a:r>
          </a:p>
        </p:txBody>
      </p:sp>
      <p:sp>
        <p:nvSpPr>
          <p:cNvPr id="4" name="线形标注 1 3"/>
          <p:cNvSpPr/>
          <p:nvPr/>
        </p:nvSpPr>
        <p:spPr>
          <a:xfrm>
            <a:off x="10469732" y="4989251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-11574"/>
              <a:gd name="adj4" fmla="val -601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心跳，申请资源</a:t>
            </a:r>
            <a:endParaRPr lang="en-US" altLang="zh-CN" sz="1400" dirty="0" smtClean="0"/>
          </a:p>
        </p:txBody>
      </p:sp>
      <p:sp>
        <p:nvSpPr>
          <p:cNvPr id="5" name="线形标注 1 4"/>
          <p:cNvSpPr/>
          <p:nvPr/>
        </p:nvSpPr>
        <p:spPr>
          <a:xfrm>
            <a:off x="275207" y="3932808"/>
            <a:ext cx="1260629" cy="479394"/>
          </a:xfrm>
          <a:prstGeom prst="borderCallout1">
            <a:avLst>
              <a:gd name="adj1" fmla="val 55788"/>
              <a:gd name="adj2" fmla="val 98709"/>
              <a:gd name="adj3" fmla="val 32870"/>
              <a:gd name="adj4" fmla="val 2109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完成推测执行功能</a:t>
            </a:r>
            <a:endParaRPr lang="en-US" altLang="zh-CN" sz="1400" dirty="0" smtClean="0"/>
          </a:p>
        </p:txBody>
      </p:sp>
      <p:sp>
        <p:nvSpPr>
          <p:cNvPr id="6" name="线形标注 1 5"/>
          <p:cNvSpPr/>
          <p:nvPr/>
        </p:nvSpPr>
        <p:spPr>
          <a:xfrm>
            <a:off x="355106" y="1886506"/>
            <a:ext cx="1260629" cy="479394"/>
          </a:xfrm>
          <a:prstGeom prst="borderCallout1">
            <a:avLst>
              <a:gd name="adj1" fmla="val 55788"/>
              <a:gd name="adj2" fmla="val 98709"/>
              <a:gd name="adj3" fmla="val 151389"/>
              <a:gd name="adj4" fmla="val 2074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异步清理垃圾数据</a:t>
            </a:r>
            <a:endParaRPr lang="en-US" altLang="zh-CN" sz="1400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10469731" y="2814222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8796"/>
              <a:gd name="adj4" fmla="val -5805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负责管理各个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的心跳</a:t>
            </a:r>
            <a:endParaRPr lang="en-US" altLang="zh-CN" sz="1400" dirty="0" smtClean="0"/>
          </a:p>
        </p:txBody>
      </p:sp>
      <p:sp>
        <p:nvSpPr>
          <p:cNvPr id="8" name="线形标注 1 7"/>
          <p:cNvSpPr/>
          <p:nvPr/>
        </p:nvSpPr>
        <p:spPr>
          <a:xfrm>
            <a:off x="9750640" y="5875825"/>
            <a:ext cx="1979720" cy="533854"/>
          </a:xfrm>
          <a:prstGeom prst="borderCallout1">
            <a:avLst>
              <a:gd name="adj1" fmla="val 53936"/>
              <a:gd name="adj2" fmla="val -1291"/>
              <a:gd name="adj3" fmla="val -11574"/>
              <a:gd name="adj4" fmla="val -601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跟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通信，启动</a:t>
            </a:r>
            <a:r>
              <a:rPr lang="en-US" altLang="zh-CN" sz="1400" dirty="0" smtClean="0"/>
              <a:t>container(</a:t>
            </a:r>
            <a:r>
              <a:rPr lang="en-US" altLang="zh-CN" sz="1400" dirty="0" err="1" smtClean="0"/>
              <a:t>MRYarnChild</a:t>
            </a:r>
            <a:r>
              <a:rPr lang="en-US" altLang="zh-CN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26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raw.githubusercontent.com/loull521/hadoop-yarn-src-read/master/raw/pictures/am/MRApp_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98" y="-150128"/>
            <a:ext cx="101484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1018" y="741764"/>
            <a:ext cx="196196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1~5: </a:t>
            </a:r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MRAppMaster</a:t>
            </a:r>
            <a:r>
              <a:rPr lang="zh-CN" altLang="en-US" sz="1400" dirty="0" smtClean="0"/>
              <a:t>，初始化状态机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1019" y="1788221"/>
            <a:ext cx="203298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5.2~6:ContainerAllocator </a:t>
            </a:r>
            <a:r>
              <a:rPr lang="zh-CN" altLang="en-US" sz="1400" dirty="0" smtClean="0"/>
              <a:t>周期循环获取资源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1018" y="2755652"/>
            <a:ext cx="24147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7~8:</a:t>
            </a:r>
            <a:r>
              <a:rPr lang="zh-CN" altLang="en-US" sz="1400" dirty="0" smtClean="0"/>
              <a:t>通过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MRYarnChild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6529" y="4551953"/>
            <a:ext cx="196196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1~n2: </a:t>
            </a:r>
            <a:r>
              <a:rPr lang="en-US" altLang="zh-CN" sz="1400" dirty="0" err="1" smtClean="0"/>
              <a:t>YarnChild</a:t>
            </a:r>
            <a:r>
              <a:rPr lang="zh-CN" altLang="en-US" sz="1400" dirty="0" smtClean="0"/>
              <a:t>完成任务，通知</a:t>
            </a:r>
            <a:r>
              <a:rPr lang="en-US" altLang="zh-CN" sz="1400" dirty="0" smtClean="0"/>
              <a:t>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529" y="5221182"/>
            <a:ext cx="21306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n3~n5: </a:t>
            </a:r>
            <a:r>
              <a:rPr lang="zh-CN" altLang="en-US" sz="1400" dirty="0" smtClean="0"/>
              <a:t>清理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资源</a:t>
            </a:r>
            <a:endParaRPr lang="en-US" altLang="zh-CN" sz="1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6529" y="5672325"/>
            <a:ext cx="213064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n6~n7: </a:t>
            </a:r>
            <a:r>
              <a:rPr lang="zh-CN" altLang="en-US" sz="1400" dirty="0" smtClean="0"/>
              <a:t>通知</a:t>
            </a:r>
            <a:r>
              <a:rPr lang="en-US" altLang="zh-CN" sz="1400" dirty="0" err="1" smtClean="0"/>
              <a:t>JobImpl</a:t>
            </a:r>
            <a:r>
              <a:rPr lang="zh-CN" altLang="en-US" sz="1400" dirty="0" smtClean="0"/>
              <a:t>，判断是否所有的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完成。如果完成，启动</a:t>
            </a:r>
            <a:r>
              <a:rPr lang="en-US" altLang="zh-CN" sz="1400" dirty="0" smtClean="0"/>
              <a:t>stop</a:t>
            </a:r>
            <a:r>
              <a:rPr lang="zh-CN" altLang="en-US" sz="1400" dirty="0" smtClean="0"/>
              <a:t>流程，清理资源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6463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MRAppMaster</a:t>
            </a:r>
            <a:r>
              <a:rPr lang="zh-CN" altLang="en-US" dirty="0" smtClean="0"/>
              <a:t>启动过程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Main(){</a:t>
            </a:r>
          </a:p>
          <a:p>
            <a:pPr marL="457200" lvl="1" indent="0">
              <a:buNone/>
            </a:pPr>
            <a:r>
              <a:rPr lang="zh-CN" altLang="en-US" dirty="0" smtClean="0"/>
              <a:t>获取必须信息，准备环境。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containerId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applicationAttemptId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jobUserName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JobConf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 = new </a:t>
            </a:r>
            <a:r>
              <a:rPr lang="en-US" altLang="zh-CN" dirty="0" err="1"/>
              <a:t>JobConf</a:t>
            </a:r>
            <a:r>
              <a:rPr lang="en-US" altLang="zh-CN" dirty="0"/>
              <a:t>(new </a:t>
            </a:r>
            <a:r>
              <a:rPr lang="en-US" altLang="zh-CN" dirty="0" err="1"/>
              <a:t>YarnConfiguration</a:t>
            </a:r>
            <a:r>
              <a:rPr lang="en-US" altLang="zh-CN" dirty="0"/>
              <a:t>());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conf.addResource</a:t>
            </a:r>
            <a:r>
              <a:rPr lang="en-US" altLang="zh-CN" dirty="0" smtClean="0"/>
              <a:t>(new </a:t>
            </a:r>
            <a:r>
              <a:rPr lang="en-US" altLang="zh-CN" dirty="0"/>
              <a:t>Path(</a:t>
            </a:r>
            <a:r>
              <a:rPr lang="en-US" altLang="zh-CN" dirty="0" err="1"/>
              <a:t>MRJobConfig.JOB_CONF_FILE</a:t>
            </a:r>
            <a:r>
              <a:rPr lang="en-US" altLang="zh-CN" dirty="0" smtClean="0"/>
              <a:t>));</a:t>
            </a:r>
          </a:p>
          <a:p>
            <a:pPr marL="457200" lvl="1" indent="0">
              <a:buNone/>
            </a:pPr>
            <a:r>
              <a:rPr lang="en-US" altLang="zh-CN" dirty="0" err="1"/>
              <a:t>initAndStartAppMaster</a:t>
            </a:r>
            <a:r>
              <a:rPr lang="en-US" altLang="zh-CN" dirty="0"/>
              <a:t>(</a:t>
            </a:r>
            <a:r>
              <a:rPr lang="en-US" altLang="zh-CN" dirty="0" err="1"/>
              <a:t>appMaster</a:t>
            </a:r>
            <a:r>
              <a:rPr lang="en-US" altLang="zh-CN" dirty="0"/>
              <a:t>, </a:t>
            </a:r>
            <a:r>
              <a:rPr lang="en-US" altLang="zh-CN" dirty="0" err="1"/>
              <a:t>conf</a:t>
            </a:r>
            <a:r>
              <a:rPr lang="en-US" altLang="zh-CN" dirty="0"/>
              <a:t>, </a:t>
            </a:r>
            <a:r>
              <a:rPr lang="en-US" altLang="zh-CN" dirty="0" err="1"/>
              <a:t>jobUserName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用一个新线程启动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appMaster.init</a:t>
            </a:r>
            <a:r>
              <a:rPr lang="en-US" altLang="zh-CN" dirty="0"/>
              <a:t>(</a:t>
            </a:r>
            <a:r>
              <a:rPr lang="en-US" altLang="zh-CN" dirty="0" err="1"/>
              <a:t>conf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初始化准备服务组件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appMaster.start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创建并持有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状态机，启动服务。。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  //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JOB_INIT</a:t>
            </a:r>
            <a:r>
              <a:rPr lang="zh-CN" altLang="en-US" dirty="0" smtClean="0"/>
              <a:t>事件，同步处理，创建</a:t>
            </a:r>
            <a:r>
              <a:rPr lang="en-US" altLang="zh-CN" dirty="0" err="1" smtClean="0"/>
              <a:t>MapTask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ReduceTask</a:t>
            </a:r>
            <a:r>
              <a:rPr lang="zh-CN" altLang="en-US" dirty="0"/>
              <a:t>状态机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  //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JOB_START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YARN</a:t>
            </a:r>
            <a:r>
              <a:rPr lang="zh-CN" altLang="en-US" dirty="0" smtClean="0"/>
              <a:t>资源管理和调度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、</a:t>
            </a:r>
            <a:r>
              <a:rPr lang="zh-CN" altLang="en-US" dirty="0"/>
              <a:t>资源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、资源隔离</a:t>
            </a:r>
            <a:endParaRPr lang="en-US" altLang="zh-CN" dirty="0" smtClean="0"/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NM</a:t>
            </a:r>
            <a:r>
              <a:rPr lang="zh-CN" altLang="en-US" dirty="0"/>
              <a:t>集群</a:t>
            </a:r>
            <a:r>
              <a:rPr lang="zh-CN" altLang="en-US" dirty="0" smtClean="0"/>
              <a:t>资源管理（</a:t>
            </a:r>
            <a:r>
              <a:rPr lang="en-US" altLang="zh-CN" dirty="0" smtClean="0"/>
              <a:t>RM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en-US" altLang="zh-CN" dirty="0" smtClean="0"/>
              <a:t>(4) </a:t>
            </a:r>
            <a:r>
              <a:rPr lang="zh-CN" altLang="en-US" dirty="0" smtClean="0"/>
              <a:t>、资源调度（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 、资源抢占</a:t>
            </a:r>
            <a:endParaRPr lang="en-US" altLang="zh-CN" dirty="0" smtClean="0"/>
          </a:p>
          <a:p>
            <a:r>
              <a:rPr lang="en-US" altLang="zh-CN" dirty="0" smtClean="0"/>
              <a:t>(6)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CapacityScheduler</a:t>
            </a:r>
            <a:r>
              <a:rPr lang="zh-CN" altLang="en-US" dirty="0" smtClean="0"/>
              <a:t>资源抢占</a:t>
            </a:r>
            <a:endParaRPr lang="en-US" altLang="zh-CN" dirty="0" smtClean="0"/>
          </a:p>
          <a:p>
            <a:r>
              <a:rPr lang="en-US" altLang="zh-CN" dirty="0" smtClean="0"/>
              <a:t>(7)</a:t>
            </a:r>
            <a:r>
              <a:rPr lang="zh-CN" altLang="en-US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FairScheduler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5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YarnChild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Main() {</a:t>
            </a:r>
          </a:p>
          <a:p>
            <a:pPr marL="457200" lvl="1" indent="0">
              <a:buNone/>
            </a:pPr>
            <a:r>
              <a:rPr lang="en-US" altLang="zh-CN" dirty="0" err="1" smtClean="0"/>
              <a:t>JVMId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jvmId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new </a:t>
            </a:r>
            <a:r>
              <a:rPr lang="en-US" altLang="zh-CN" dirty="0" err="1"/>
              <a:t>JVMId</a:t>
            </a:r>
            <a:r>
              <a:rPr lang="en-US" altLang="zh-CN" dirty="0"/>
              <a:t>(</a:t>
            </a:r>
            <a:r>
              <a:rPr lang="en-US" altLang="zh-CN" dirty="0" err="1"/>
              <a:t>firstTaskid.getJobID</a:t>
            </a:r>
            <a:r>
              <a:rPr lang="en-US" altLang="zh-CN" dirty="0"/>
              <a:t>(),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firstTaskid.getTaskType</a:t>
            </a:r>
            <a:r>
              <a:rPr lang="en-US" altLang="zh-CN" dirty="0"/>
              <a:t>() == </a:t>
            </a:r>
            <a:r>
              <a:rPr lang="en-US" altLang="zh-CN" dirty="0" err="1"/>
              <a:t>TaskType.MAP</a:t>
            </a:r>
            <a:r>
              <a:rPr lang="en-US" altLang="zh-CN" dirty="0"/>
              <a:t>, </a:t>
            </a:r>
            <a:r>
              <a:rPr lang="en-US" altLang="zh-CN" dirty="0" err="1"/>
              <a:t>jvmIdInt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TaskUmbilicalProtocol</a:t>
            </a:r>
            <a:r>
              <a:rPr lang="en-US" altLang="zh-CN" dirty="0" smtClean="0">
                <a:solidFill>
                  <a:srgbClr val="0070C0"/>
                </a:solidFill>
              </a:rPr>
              <a:t> umbilical </a:t>
            </a:r>
            <a:r>
              <a:rPr lang="en-US" altLang="zh-CN" dirty="0" smtClean="0"/>
              <a:t>=…;///</a:t>
            </a:r>
            <a:r>
              <a:rPr lang="zh-CN" altLang="en-US" dirty="0"/>
              <a:t>获取一个</a:t>
            </a:r>
            <a:r>
              <a:rPr lang="en-US" altLang="zh-CN" dirty="0" err="1"/>
              <a:t>TaskUmbilicalProtocol</a:t>
            </a:r>
            <a:r>
              <a:rPr lang="zh-CN" altLang="en-US" dirty="0"/>
              <a:t>协议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JvmContext</a:t>
            </a:r>
            <a:r>
              <a:rPr lang="en-US" altLang="zh-CN" dirty="0"/>
              <a:t> context = new </a:t>
            </a:r>
            <a:r>
              <a:rPr lang="en-US" altLang="zh-CN" dirty="0" err="1" smtClean="0"/>
              <a:t>JvmContext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jvmId</a:t>
            </a:r>
            <a:r>
              <a:rPr lang="en-US" altLang="zh-CN" dirty="0"/>
              <a:t>, "-1000</a:t>
            </a:r>
            <a:r>
              <a:rPr lang="en-US" altLang="zh-CN" dirty="0" smtClean="0"/>
              <a:t>");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JvmTask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myTask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= </a:t>
            </a:r>
            <a:r>
              <a:rPr lang="en-US" altLang="zh-CN" dirty="0" err="1" smtClean="0">
                <a:solidFill>
                  <a:srgbClr val="0070C0"/>
                </a:solidFill>
              </a:rPr>
              <a:t>umbilical.getTask</a:t>
            </a:r>
            <a:r>
              <a:rPr lang="en-US" altLang="zh-CN" dirty="0" smtClean="0">
                <a:solidFill>
                  <a:srgbClr val="0070C0"/>
                </a:solidFill>
              </a:rPr>
              <a:t>(context)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;//RPC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获取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Jvm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任务，封装了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任务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Task </a:t>
            </a:r>
            <a:r>
              <a:rPr lang="en-US" altLang="zh-CN" dirty="0" err="1">
                <a:solidFill>
                  <a:srgbClr val="FF0000"/>
                </a:solidFill>
              </a:rPr>
              <a:t>task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myTask.getTask</a:t>
            </a:r>
            <a:r>
              <a:rPr lang="en-US" altLang="zh-CN" dirty="0" smtClean="0"/>
              <a:t>();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MapTask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ReduceTask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YarnChild.taskid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task.getTaskID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i="1" dirty="0" err="1" smtClean="0"/>
              <a:t>configureTask</a:t>
            </a:r>
            <a:r>
              <a:rPr lang="en-US" altLang="zh-CN" i="1" dirty="0" smtClean="0"/>
              <a:t>(job</a:t>
            </a:r>
            <a:r>
              <a:rPr lang="en-US" altLang="zh-CN" i="1" dirty="0"/>
              <a:t>, task, credentials, </a:t>
            </a:r>
            <a:r>
              <a:rPr lang="en-US" altLang="zh-CN" i="1" dirty="0" err="1"/>
              <a:t>jt</a:t>
            </a:r>
            <a:r>
              <a:rPr lang="en-US" altLang="zh-CN" i="1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Task </a:t>
            </a:r>
            <a:r>
              <a:rPr lang="en-US" altLang="zh-CN" dirty="0" err="1"/>
              <a:t>taskFinal</a:t>
            </a:r>
            <a:r>
              <a:rPr lang="en-US" altLang="zh-CN" dirty="0"/>
              <a:t> = task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taskFinal.run</a:t>
            </a:r>
            <a:r>
              <a:rPr lang="en-US" altLang="zh-CN" dirty="0" smtClean="0">
                <a:solidFill>
                  <a:srgbClr val="0070C0"/>
                </a:solidFill>
              </a:rPr>
              <a:t>(job</a:t>
            </a:r>
            <a:r>
              <a:rPr lang="en-US" altLang="zh-CN" dirty="0">
                <a:solidFill>
                  <a:srgbClr val="0070C0"/>
                </a:solidFill>
              </a:rPr>
              <a:t>, umbilical);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run the task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异步执行任务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……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/>
              <a:t>done(umbilical</a:t>
            </a:r>
            <a:r>
              <a:rPr lang="en-US" altLang="zh-CN" dirty="0"/>
              <a:t>, reporter</a:t>
            </a:r>
            <a:r>
              <a:rPr lang="en-US" altLang="zh-CN" dirty="0" smtClean="0"/>
              <a:t>);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执行结束发送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done  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客户端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810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客户端程序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21" y="1415957"/>
            <a:ext cx="8720919" cy="5123318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6168788" y="723331"/>
            <a:ext cx="1951630" cy="5622878"/>
          </a:xfrm>
          <a:custGeom>
            <a:avLst/>
            <a:gdLst>
              <a:gd name="connsiteX0" fmla="*/ 0 w 2088107"/>
              <a:gd name="connsiteY0" fmla="*/ 0 h 5745708"/>
              <a:gd name="connsiteX1" fmla="*/ 0 w 2088107"/>
              <a:gd name="connsiteY1" fmla="*/ 3411940 h 5745708"/>
              <a:gd name="connsiteX2" fmla="*/ 2060812 w 2088107"/>
              <a:gd name="connsiteY2" fmla="*/ 3357349 h 5745708"/>
              <a:gd name="connsiteX3" fmla="*/ 2088107 w 2088107"/>
              <a:gd name="connsiteY3" fmla="*/ 5745708 h 574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107" h="5745708">
                <a:moveTo>
                  <a:pt x="0" y="0"/>
                </a:moveTo>
                <a:lnTo>
                  <a:pt x="0" y="3411940"/>
                </a:lnTo>
                <a:lnTo>
                  <a:pt x="2060812" y="3357349"/>
                </a:lnTo>
                <a:lnTo>
                  <a:pt x="2088107" y="5745708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3462"/>
            <a:ext cx="10515600" cy="5917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// 1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、获取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application id</a:t>
            </a:r>
          </a:p>
          <a:p>
            <a:pPr marL="0" indent="0">
              <a:buNone/>
            </a:pPr>
            <a:r>
              <a:rPr lang="en-US" altLang="zh-CN" dirty="0" err="1"/>
              <a:t>ApplicationClientProtocol</a:t>
            </a:r>
            <a:r>
              <a:rPr lang="en-US" altLang="zh-CN" dirty="0"/>
              <a:t> </a:t>
            </a:r>
            <a:r>
              <a:rPr lang="en-US" altLang="zh-CN" dirty="0" err="1"/>
              <a:t>rmClient</a:t>
            </a:r>
            <a:r>
              <a:rPr lang="en-US" altLang="zh-CN" dirty="0"/>
              <a:t> =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RPC.getProxy</a:t>
            </a:r>
            <a:r>
              <a:rPr lang="en-US" altLang="zh-CN" dirty="0"/>
              <a:t>(</a:t>
            </a:r>
            <a:r>
              <a:rPr lang="en-US" altLang="zh-CN" dirty="0" err="1"/>
              <a:t>ApplicationClientProtocol.class</a:t>
            </a:r>
            <a:r>
              <a:rPr lang="en-US" altLang="zh-CN" dirty="0"/>
              <a:t>, 0, address, </a:t>
            </a:r>
            <a:r>
              <a:rPr lang="en-US" altLang="zh-CN" dirty="0" err="1"/>
              <a:t>conf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GetNewApplicationRequest</a:t>
            </a:r>
            <a:r>
              <a:rPr lang="en-US" altLang="zh-CN" dirty="0"/>
              <a:t> request = </a:t>
            </a:r>
            <a:r>
              <a:rPr lang="en-US" altLang="zh-CN" dirty="0" err="1"/>
              <a:t>Records.newRecord</a:t>
            </a:r>
            <a:r>
              <a:rPr lang="en-US" altLang="zh-CN" dirty="0"/>
              <a:t>(</a:t>
            </a:r>
            <a:r>
              <a:rPr lang="en-US" altLang="zh-CN" dirty="0" err="1"/>
              <a:t>GetNewApplicationRequest.class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GetNewApplicationResponse</a:t>
            </a:r>
            <a:r>
              <a:rPr lang="en-US" altLang="zh-CN" dirty="0"/>
              <a:t> response = </a:t>
            </a:r>
            <a:r>
              <a:rPr lang="en-US" altLang="zh-CN" dirty="0" err="1"/>
              <a:t>rmClient.getNewApplication</a:t>
            </a:r>
            <a:r>
              <a:rPr lang="en-US" altLang="zh-CN" dirty="0"/>
              <a:t>(request);</a:t>
            </a:r>
          </a:p>
          <a:p>
            <a:pPr marL="0" indent="0">
              <a:buNone/>
            </a:pPr>
            <a:r>
              <a:rPr lang="en-US" altLang="zh-CN" dirty="0" err="1"/>
              <a:t>ApplicationId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appId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response.getApplicationId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、发送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submitApplication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</a:t>
            </a:r>
          </a:p>
          <a:p>
            <a:pPr marL="0" indent="0">
              <a:buNone/>
            </a:pPr>
            <a:r>
              <a:rPr lang="en-US" altLang="zh-CN" dirty="0" err="1" smtClean="0"/>
              <a:t>ContainerLaunchContext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amContainer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Records.newRecord</a:t>
            </a:r>
            <a:r>
              <a:rPr lang="en-US" altLang="zh-CN" dirty="0"/>
              <a:t>(</a:t>
            </a:r>
            <a:r>
              <a:rPr lang="en-US" altLang="zh-CN" dirty="0" err="1"/>
              <a:t>ContainerLaunchContext.class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的启动环境：本地资源、运行环境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ApplicationSubmissionContext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appContext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= 	</a:t>
            </a:r>
            <a:r>
              <a:rPr lang="en-US" altLang="zh-CN" dirty="0" err="1" smtClean="0"/>
              <a:t>Records.newRecord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ApplicationSubmissionContext.class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appContext.setAMContainerSpec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amContainer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设置请求的参数：</a:t>
            </a:r>
            <a:r>
              <a:rPr lang="en-US" altLang="zh-CN" dirty="0" err="1" smtClean="0"/>
              <a:t>appId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SubmitApplicationRequest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request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Records.newRecord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SubmitApplicationRequest.class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request.setApplicationSubmissionContext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appContext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rmClient.</a:t>
            </a:r>
            <a:r>
              <a:rPr lang="en-US" altLang="zh-CN" dirty="0" err="1" smtClean="0">
                <a:solidFill>
                  <a:srgbClr val="0070C0"/>
                </a:solidFill>
              </a:rPr>
              <a:t>submitApplication</a:t>
            </a:r>
            <a:r>
              <a:rPr lang="en-US" altLang="zh-CN" dirty="0" smtClean="0"/>
              <a:t>(request);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13899"/>
            <a:ext cx="295465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客户端提交</a:t>
            </a:r>
            <a:r>
              <a:rPr lang="zh-CN" altLang="en-US" sz="2400" dirty="0"/>
              <a:t>作业</a:t>
            </a:r>
            <a:r>
              <a:rPr lang="zh-CN" altLang="en-US" sz="2400" dirty="0" smtClean="0"/>
              <a:t>过程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97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容错机制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293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 YARN</a:t>
            </a:r>
            <a:r>
              <a:rPr lang="zh-CN" altLang="en-US" dirty="0" smtClean="0"/>
              <a:t>抽象的资源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管理集群资源，</a:t>
            </a:r>
            <a:r>
              <a:rPr lang="en-US" altLang="zh-CN" dirty="0" smtClean="0"/>
              <a:t>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负责</a:t>
            </a:r>
            <a:r>
              <a:rPr lang="zh-CN" altLang="en-US" dirty="0"/>
              <a:t>分配</a:t>
            </a:r>
            <a:r>
              <a:rPr lang="zh-CN" altLang="en-US" dirty="0" smtClean="0"/>
              <a:t>资源，</a:t>
            </a:r>
            <a:r>
              <a:rPr lang="en-US" altLang="zh-CN" dirty="0" smtClean="0"/>
              <a:t>NM</a:t>
            </a:r>
            <a:r>
              <a:rPr lang="zh-CN" altLang="en-US" dirty="0" smtClean="0"/>
              <a:t>则负责提供资源和做资源隔离。</a:t>
            </a:r>
            <a:endParaRPr lang="en-US" altLang="zh-CN" dirty="0" smtClean="0"/>
          </a:p>
          <a:p>
            <a:r>
              <a:rPr lang="zh-CN" altLang="en-US" dirty="0" smtClean="0"/>
              <a:t>资源包括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、内存、磁盘和网络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等，现在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只支持内存和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/>
              <a:t>虚拟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，由物理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映射产生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</a:t>
            </a:r>
            <a:r>
              <a:rPr lang="zh-CN" altLang="en-US" dirty="0"/>
              <a:t>节点的</a:t>
            </a:r>
            <a:r>
              <a:rPr lang="en-US" altLang="zh-CN" dirty="0"/>
              <a:t>CPU</a:t>
            </a:r>
            <a:r>
              <a:rPr lang="zh-CN" altLang="en-US" dirty="0"/>
              <a:t>性能可能</a:t>
            </a:r>
            <a:r>
              <a:rPr lang="zh-CN" altLang="en-US" dirty="0" smtClean="0"/>
              <a:t>不同，根据物理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性能高低设置不同的虚拟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一定程度解决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异构问题</a:t>
            </a:r>
            <a:r>
              <a:rPr lang="zh-CN" altLang="en-US" dirty="0" smtClean="0"/>
              <a:t>，但异构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的集群的配置</a:t>
            </a:r>
            <a:r>
              <a:rPr lang="zh-CN" altLang="en-US" dirty="0"/>
              <a:t>会</a:t>
            </a:r>
            <a:r>
              <a:rPr lang="zh-CN" altLang="en-US" dirty="0" smtClean="0"/>
              <a:t>比较麻烦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YARN</a:t>
            </a:r>
            <a:r>
              <a:rPr lang="zh-CN" altLang="en-US" dirty="0" smtClean="0"/>
              <a:t>直接配置</a:t>
            </a:r>
            <a:r>
              <a:rPr lang="zh-CN" altLang="en-US" dirty="0" smtClean="0">
                <a:solidFill>
                  <a:srgbClr val="0070C0"/>
                </a:solidFill>
              </a:rPr>
              <a:t>虚拟</a:t>
            </a:r>
            <a:r>
              <a:rPr lang="en-US" altLang="zh-CN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yarn.nodemanager.resource.cpu-vcore</a:t>
            </a:r>
            <a:endParaRPr lang="en-US" altLang="zh-CN" dirty="0" smtClean="0"/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yarn.nodemanager.resource.memory-mb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707270" y="4408227"/>
            <a:ext cx="1269241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en-US" altLang="zh-CN" dirty="0" smtClean="0"/>
              <a:t>2G Hz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283019" y="4408227"/>
            <a:ext cx="1269241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en-US" altLang="zh-CN" dirty="0" smtClean="0"/>
              <a:t>1G Hz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4"/>
          </p:cNvCxnSpPr>
          <p:nvPr/>
        </p:nvCxnSpPr>
        <p:spPr>
          <a:xfrm flipH="1">
            <a:off x="9341890" y="5281683"/>
            <a:ext cx="1" cy="52594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640889" y="5807631"/>
            <a:ext cx="13356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个虚拟</a:t>
            </a:r>
            <a:r>
              <a:rPr lang="en-US" altLang="zh-CN" dirty="0" err="1" smtClean="0"/>
              <a:t>cpu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49828" y="5807631"/>
            <a:ext cx="13356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个虚拟</a:t>
            </a:r>
            <a:r>
              <a:rPr lang="en-US" altLang="zh-CN" dirty="0" err="1" smtClean="0"/>
              <a:t>cpu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4"/>
            <a:endCxn id="9" idx="0"/>
          </p:cNvCxnSpPr>
          <p:nvPr/>
        </p:nvCxnSpPr>
        <p:spPr>
          <a:xfrm flipH="1">
            <a:off x="10917639" y="5281683"/>
            <a:ext cx="1" cy="52594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/>
        </p:nvSpPr>
        <p:spPr>
          <a:xfrm>
            <a:off x="6865105" y="4892721"/>
            <a:ext cx="1337481" cy="777923"/>
          </a:xfrm>
          <a:prstGeom prst="wedgeRoundRectCallout">
            <a:avLst>
              <a:gd name="adj1" fmla="val -25935"/>
              <a:gd name="adj2" fmla="val -883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有没有自动化方案？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资源隔离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MRv1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进行资源隔离，不能对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等进行隔离。而且基于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的内存隔离不适用于其他语言的程序。</a:t>
            </a:r>
            <a:endParaRPr lang="en-US" altLang="zh-CN" dirty="0" smtClean="0"/>
          </a:p>
          <a:p>
            <a:r>
              <a:rPr lang="zh-CN" altLang="en-US" dirty="0" smtClean="0"/>
              <a:t>资源隔离技术：硬件虚拟化、虚拟机、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 Container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http://images.cnitblog.com/i/319578/201405/2523262209023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44" y="3265277"/>
            <a:ext cx="6026861" cy="358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内存资源隔离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基于线程监控的实现内存隔离：</a:t>
            </a:r>
            <a:r>
              <a:rPr lang="en-US" altLang="zh-CN" dirty="0" err="1" smtClean="0"/>
              <a:t>ContainerMonitorImpl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构造进程树，计算内存使用量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NM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/&lt;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&gt;/stat</a:t>
            </a:r>
            <a:r>
              <a:rPr lang="zh-CN" altLang="en-US" dirty="0" smtClean="0"/>
              <a:t>文件构造出以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进程为根的进程树</a:t>
            </a:r>
            <a:endParaRPr lang="en-US" altLang="zh-CN" dirty="0" smtClean="0"/>
          </a:p>
          <a:p>
            <a:pPr lvl="2"/>
            <a:r>
              <a:rPr lang="zh-CN" altLang="en-US" dirty="0"/>
              <a:t>正则表达式解析</a:t>
            </a:r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/&lt;</a:t>
            </a:r>
            <a:r>
              <a:rPr lang="en-US" altLang="zh-CN" dirty="0" err="1"/>
              <a:t>pid</a:t>
            </a:r>
            <a:r>
              <a:rPr lang="en-US" altLang="zh-CN" dirty="0"/>
              <a:t>&gt;/stat</a:t>
            </a:r>
            <a:r>
              <a:rPr lang="zh-CN" altLang="en-US" dirty="0"/>
              <a:t>文件信息，用</a:t>
            </a:r>
            <a:r>
              <a:rPr lang="en-US" altLang="zh-CN" dirty="0"/>
              <a:t>shell</a:t>
            </a:r>
            <a:r>
              <a:rPr lang="zh-CN" altLang="en-US" dirty="0"/>
              <a:t>命令获取每个</a:t>
            </a:r>
            <a:r>
              <a:rPr lang="en-US" altLang="zh-CN" dirty="0"/>
              <a:t>page</a:t>
            </a:r>
            <a:r>
              <a:rPr lang="zh-CN" altLang="en-US" dirty="0"/>
              <a:t>的</a:t>
            </a:r>
            <a:r>
              <a:rPr lang="zh-CN" altLang="en-US" dirty="0" smtClean="0"/>
              <a:t>内存量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”fork()+exec()”</a:t>
            </a:r>
            <a:r>
              <a:rPr lang="zh-CN" altLang="en-US" dirty="0" smtClean="0"/>
              <a:t>模型，会使内存瞬间翻倍。采用年龄机制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杀死任务的情况：</a:t>
            </a:r>
            <a:endParaRPr lang="en-US" altLang="zh-CN" dirty="0"/>
          </a:p>
          <a:p>
            <a:pPr lvl="2"/>
            <a:r>
              <a:rPr lang="zh-CN" altLang="en-US" dirty="0" smtClean="0"/>
              <a:t>总内存超过最大值两倍，或年龄大于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的进程总内存超过最大值，杀死任务。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监控线程每扫过一次，年龄加</a:t>
            </a:r>
            <a:r>
              <a:rPr lang="en-US" altLang="zh-CN" dirty="0" smtClean="0"/>
              <a:t>1</a:t>
            </a:r>
          </a:p>
        </p:txBody>
      </p:sp>
      <p:sp>
        <p:nvSpPr>
          <p:cNvPr id="4" name="矩形 3"/>
          <p:cNvSpPr/>
          <p:nvPr/>
        </p:nvSpPr>
        <p:spPr>
          <a:xfrm>
            <a:off x="838201" y="5001902"/>
            <a:ext cx="2601036" cy="13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50878" y="5172499"/>
            <a:ext cx="1733265" cy="9346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713931" y="5890357"/>
            <a:ext cx="1506941" cy="681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r>
              <a:rPr lang="en-US" altLang="zh-CN" dirty="0" smtClean="0"/>
              <a:t>:500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7596" y="5001902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63615" y="5045117"/>
            <a:ext cx="2601036" cy="13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976292" y="5215714"/>
            <a:ext cx="1733265" cy="9346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03010" y="5045117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654133" y="5937934"/>
            <a:ext cx="1506941" cy="681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r>
              <a:rPr lang="en-US" altLang="zh-CN" dirty="0" smtClean="0"/>
              <a:t>:200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76717" y="5701349"/>
            <a:ext cx="226215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需要</a:t>
            </a:r>
            <a:r>
              <a:rPr lang="zh-CN" altLang="en-US" dirty="0" smtClean="0"/>
              <a:t>子进程的场景？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3944</Words>
  <Application>Microsoft Office PowerPoint</Application>
  <PresentationFormat>宽屏</PresentationFormat>
  <Paragraphs>736</Paragraphs>
  <Slides>65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1" baseType="lpstr">
      <vt:lpstr>inherit</vt:lpstr>
      <vt:lpstr>宋体</vt:lpstr>
      <vt:lpstr>Arial</vt:lpstr>
      <vt:lpstr>Calibri</vt:lpstr>
      <vt:lpstr>Calibri Light</vt:lpstr>
      <vt:lpstr>Office 主题</vt:lpstr>
      <vt:lpstr>Hadoop YARN源码阅读</vt:lpstr>
      <vt:lpstr>YARN</vt:lpstr>
      <vt:lpstr> YARN介绍、资源管理和调度</vt:lpstr>
      <vt:lpstr>YARN</vt:lpstr>
      <vt:lpstr>yarn通信协议</vt:lpstr>
      <vt:lpstr> YARN资源管理和调度</vt:lpstr>
      <vt:lpstr>(1) YARN抽象的资源</vt:lpstr>
      <vt:lpstr>(2)资源隔离</vt:lpstr>
      <vt:lpstr>内存资源隔离</vt:lpstr>
      <vt:lpstr>Cgroup资源隔离简介</vt:lpstr>
      <vt:lpstr>(3)集群资源的管理（RM视角）</vt:lpstr>
      <vt:lpstr>(4)资源调度（Scheduler调度器视角）</vt:lpstr>
      <vt:lpstr>PowerPoint 演示文稿</vt:lpstr>
      <vt:lpstr>三种调度器</vt:lpstr>
      <vt:lpstr>PowerPoint 演示文稿</vt:lpstr>
      <vt:lpstr>DRF：主资源公平调度算法</vt:lpstr>
      <vt:lpstr>CapacityScheduler调度器</vt:lpstr>
      <vt:lpstr>FairScheduler调度</vt:lpstr>
      <vt:lpstr>FairScheduler</vt:lpstr>
      <vt:lpstr>（5）资源抢占</vt:lpstr>
      <vt:lpstr>资源抢占</vt:lpstr>
      <vt:lpstr>问题1、如何决定是否抢占</vt:lpstr>
      <vt:lpstr>问题2、如何使资源抢占代价最小？</vt:lpstr>
      <vt:lpstr>（6）CapacityScheduler资源抢占</vt:lpstr>
      <vt:lpstr>CapacityScheduler资源抢占</vt:lpstr>
      <vt:lpstr>PowerPoint 演示文稿</vt:lpstr>
      <vt:lpstr>PowerPoint 演示文稿</vt:lpstr>
      <vt:lpstr>（7）FairScheduler资源抢占</vt:lpstr>
      <vt:lpstr>计算 资源权重比 和 fairShare</vt:lpstr>
      <vt:lpstr>FairScheduler抢占</vt:lpstr>
      <vt:lpstr>ResourceManager</vt:lpstr>
      <vt:lpstr>ResourceManager</vt:lpstr>
      <vt:lpstr>PowerPoint 演示文稿</vt:lpstr>
      <vt:lpstr>RM</vt:lpstr>
      <vt:lpstr>(2)提交到启动AM流程</vt:lpstr>
      <vt:lpstr>RM</vt:lpstr>
      <vt:lpstr>submitApplication(SubmitApplicationRequest)</vt:lpstr>
      <vt:lpstr>startContainers(StartContainersRequest)</vt:lpstr>
      <vt:lpstr>registerApplicationMaster(       RegisterApplicationMasterRequest) </vt:lpstr>
      <vt:lpstr>(3)AM向RM请求资源， RM给AM分配Container</vt:lpstr>
      <vt:lpstr>申请与分配container</vt:lpstr>
      <vt:lpstr>AllocateResponse allocate(AllocateRequest)</vt:lpstr>
      <vt:lpstr>NodeHeartbeatResponse nodeHeartbeat(NodeHeartbeatRequest)</vt:lpstr>
      <vt:lpstr>（4）持久化APP和appAttempt</vt:lpstr>
      <vt:lpstr>RMStateStore</vt:lpstr>
      <vt:lpstr>NodeManager</vt:lpstr>
      <vt:lpstr>NodeManager</vt:lpstr>
      <vt:lpstr>PowerPoint 演示文稿</vt:lpstr>
      <vt:lpstr>PowerPoint 演示文稿</vt:lpstr>
      <vt:lpstr>分布式缓存 DistributedCache</vt:lpstr>
      <vt:lpstr>资源本地化</vt:lpstr>
      <vt:lpstr>NM本地运行的Application和container目录</vt:lpstr>
      <vt:lpstr>ContainerLaunch启动container</vt:lpstr>
      <vt:lpstr>目录结构管理</vt:lpstr>
      <vt:lpstr>MRAppMaster</vt:lpstr>
      <vt:lpstr>MRAppManager</vt:lpstr>
      <vt:lpstr>PowerPoint 演示文稿</vt:lpstr>
      <vt:lpstr>PowerPoint 演示文稿</vt:lpstr>
      <vt:lpstr>MRAppMaster启动过程</vt:lpstr>
      <vt:lpstr>YarnChild启动</vt:lpstr>
      <vt:lpstr>Yarn客户端程序</vt:lpstr>
      <vt:lpstr>YARN客户端程序</vt:lpstr>
      <vt:lpstr>PowerPoint 演示文稿</vt:lpstr>
      <vt:lpstr>容错机制</vt:lpstr>
      <vt:lpstr>HA高可用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YARN源码阅读</dc:title>
  <dc:creator>Lou,Leilei</dc:creator>
  <cp:lastModifiedBy>Lou,Leilei</cp:lastModifiedBy>
  <cp:revision>380</cp:revision>
  <dcterms:created xsi:type="dcterms:W3CDTF">2014-08-14T03:25:18Z</dcterms:created>
  <dcterms:modified xsi:type="dcterms:W3CDTF">2014-08-23T14:57:56Z</dcterms:modified>
</cp:coreProperties>
</file>