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media/image15.jpg" ContentType="image/png"/>
  <Override PartName="/ppt/media/image16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8"/>
  </p:notesMasterIdLst>
  <p:sldIdLst>
    <p:sldId id="329" r:id="rId2"/>
    <p:sldId id="323" r:id="rId3"/>
    <p:sldId id="272" r:id="rId4"/>
    <p:sldId id="274" r:id="rId5"/>
    <p:sldId id="312" r:id="rId6"/>
    <p:sldId id="313" r:id="rId7"/>
    <p:sldId id="314" r:id="rId8"/>
    <p:sldId id="315" r:id="rId9"/>
    <p:sldId id="316" r:id="rId10"/>
    <p:sldId id="317" r:id="rId11"/>
    <p:sldId id="340" r:id="rId12"/>
    <p:sldId id="320" r:id="rId13"/>
    <p:sldId id="318" r:id="rId14"/>
    <p:sldId id="355" r:id="rId15"/>
    <p:sldId id="319" r:id="rId16"/>
    <p:sldId id="352" r:id="rId17"/>
    <p:sldId id="354" r:id="rId18"/>
    <p:sldId id="321" r:id="rId19"/>
    <p:sldId id="337" r:id="rId20"/>
    <p:sldId id="336" r:id="rId21"/>
    <p:sldId id="343" r:id="rId22"/>
    <p:sldId id="344" r:id="rId23"/>
    <p:sldId id="347" r:id="rId24"/>
    <p:sldId id="348" r:id="rId25"/>
    <p:sldId id="341" r:id="rId26"/>
    <p:sldId id="342" r:id="rId27"/>
    <p:sldId id="345" r:id="rId28"/>
    <p:sldId id="346" r:id="rId29"/>
    <p:sldId id="349" r:id="rId30"/>
    <p:sldId id="350" r:id="rId31"/>
    <p:sldId id="356" r:id="rId32"/>
    <p:sldId id="358" r:id="rId33"/>
    <p:sldId id="351" r:id="rId34"/>
    <p:sldId id="331" r:id="rId35"/>
    <p:sldId id="325" r:id="rId36"/>
    <p:sldId id="277" r:id="rId37"/>
    <p:sldId id="322" r:id="rId38"/>
    <p:sldId id="332" r:id="rId39"/>
    <p:sldId id="275" r:id="rId40"/>
    <p:sldId id="284" r:id="rId41"/>
    <p:sldId id="285" r:id="rId42"/>
    <p:sldId id="286" r:id="rId43"/>
    <p:sldId id="333" r:id="rId44"/>
    <p:sldId id="276" r:id="rId45"/>
    <p:sldId id="287" r:id="rId46"/>
    <p:sldId id="288" r:id="rId47"/>
    <p:sldId id="305" r:id="rId48"/>
    <p:sldId id="353" r:id="rId49"/>
    <p:sldId id="300" r:id="rId50"/>
    <p:sldId id="326" r:id="rId51"/>
    <p:sldId id="278" r:id="rId52"/>
    <p:sldId id="279" r:id="rId53"/>
    <p:sldId id="299" r:id="rId54"/>
    <p:sldId id="289" r:id="rId55"/>
    <p:sldId id="304" r:id="rId56"/>
    <p:sldId id="290" r:id="rId57"/>
    <p:sldId id="302" r:id="rId58"/>
    <p:sldId id="301" r:id="rId59"/>
    <p:sldId id="327" r:id="rId60"/>
    <p:sldId id="280" r:id="rId61"/>
    <p:sldId id="281" r:id="rId62"/>
    <p:sldId id="291" r:id="rId63"/>
    <p:sldId id="292" r:id="rId64"/>
    <p:sldId id="334" r:id="rId65"/>
    <p:sldId id="309" r:id="rId66"/>
    <p:sldId id="310" r:id="rId6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7624D8-D2D3-4290-9621-399E8F12CBCB}" type="datetimeFigureOut">
              <a:rPr lang="zh-CN" altLang="en-US" smtClean="0"/>
              <a:t>2014/8/27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70FFBD-E979-4D9D-8EE5-34AFEEC3AF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13788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集群有</a:t>
            </a:r>
            <a:r>
              <a:rPr lang="zh-CN" altLang="en-US" dirty="0" smtClean="0"/>
              <a:t>一个核心节点</a:t>
            </a:r>
            <a:r>
              <a:rPr lang="en-US" altLang="zh-CN" dirty="0" smtClean="0"/>
              <a:t>RM</a:t>
            </a:r>
            <a:r>
              <a:rPr lang="zh-CN" altLang="en-US" dirty="0" smtClean="0"/>
              <a:t>，管理整个集群的资源。其他节点都是</a:t>
            </a:r>
            <a:r>
              <a:rPr lang="en-US" altLang="zh-CN" dirty="0" smtClean="0"/>
              <a:t>NM</a:t>
            </a:r>
            <a:r>
              <a:rPr lang="zh-CN" altLang="en-US" dirty="0" smtClean="0"/>
              <a:t>，</a:t>
            </a:r>
            <a:r>
              <a:rPr lang="en-US" altLang="zh-CN" dirty="0" smtClean="0"/>
              <a:t>NM</a:t>
            </a:r>
            <a:r>
              <a:rPr lang="zh-CN" altLang="en-US" dirty="0" smtClean="0"/>
              <a:t>可以抽象出</a:t>
            </a:r>
            <a:r>
              <a:rPr lang="en-US" altLang="zh-CN" dirty="0" smtClean="0"/>
              <a:t>container</a:t>
            </a:r>
            <a:r>
              <a:rPr lang="zh-CN" altLang="en-US" dirty="0" smtClean="0"/>
              <a:t>容器，用于运行</a:t>
            </a:r>
            <a:r>
              <a:rPr lang="en-US" altLang="zh-CN" dirty="0" smtClean="0"/>
              <a:t>task</a:t>
            </a:r>
            <a:r>
              <a:rPr lang="zh-CN" altLang="en-US" dirty="0" smtClean="0"/>
              <a:t>。客户端提交作业。。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70FFBD-E979-4D9D-8EE5-34AFEEC3AF35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6946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ResourceTracker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NM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向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RM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注册，汇报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Container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状态并领取命令</a:t>
            </a:r>
            <a:endParaRPr lang="en-US" altLang="zh-CN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70FFBD-E979-4D9D-8EE5-34AFEEC3AF35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26756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调度器要处理</a:t>
            </a:r>
            <a:r>
              <a:rPr lang="en-US" altLang="zh-CN" dirty="0" smtClean="0"/>
              <a:t>6</a:t>
            </a:r>
            <a:r>
              <a:rPr lang="zh-CN" altLang="en-US" dirty="0" smtClean="0"/>
              <a:t>类事件，接收一个函数</a:t>
            </a:r>
            <a:r>
              <a:rPr lang="zh-CN" altLang="en-US" baseline="0" dirty="0" smtClean="0"/>
              <a:t>调用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70FFBD-E979-4D9D-8EE5-34AFEEC3AF35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66582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ApplicationsManager</a:t>
            </a:r>
            <a:r>
              <a:rPr lang="zh-CN" altLang="en-US" dirty="0" smtClean="0"/>
              <a:t>启动持有</a:t>
            </a:r>
            <a:r>
              <a:rPr lang="en-US" altLang="zh-CN" dirty="0" err="1" smtClean="0"/>
              <a:t>RPAppImpl</a:t>
            </a:r>
            <a:r>
              <a:rPr lang="zh-CN" altLang="en-US" dirty="0" smtClean="0"/>
              <a:t>状态机。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70FFBD-E979-4D9D-8EE5-34AFEEC3AF35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06038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状态机：以</a:t>
            </a:r>
            <a:r>
              <a:rPr lang="en-US" altLang="zh-CN" dirty="0" smtClean="0"/>
              <a:t>RM</a:t>
            </a:r>
            <a:r>
              <a:rPr lang="zh-CN" altLang="en-US" dirty="0" smtClean="0"/>
              <a:t>的角度看这几个组件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70FFBD-E979-4D9D-8EE5-34AFEEC3AF35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16732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70FFBD-E979-4D9D-8EE5-34AFEEC3AF35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72200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NodeStatusUpdater</a:t>
            </a:r>
            <a:r>
              <a:rPr lang="zh-CN" altLang="en-US" dirty="0" smtClean="0"/>
              <a:t>：跟</a:t>
            </a:r>
            <a:r>
              <a:rPr lang="en-US" altLang="zh-CN" dirty="0" smtClean="0"/>
              <a:t>RM</a:t>
            </a:r>
            <a:r>
              <a:rPr lang="zh-CN" altLang="en-US" dirty="0" smtClean="0"/>
              <a:t>通信。</a:t>
            </a:r>
            <a:r>
              <a:rPr lang="en-US" altLang="zh-CN" dirty="0" err="1" smtClean="0"/>
              <a:t>ContainerLauncher</a:t>
            </a:r>
            <a:r>
              <a:rPr lang="zh-CN" altLang="en-US" dirty="0" smtClean="0"/>
              <a:t>启动</a:t>
            </a:r>
            <a:r>
              <a:rPr lang="en-US" altLang="zh-CN" dirty="0" smtClean="0"/>
              <a:t>container</a:t>
            </a:r>
            <a:r>
              <a:rPr lang="zh-CN" altLang="en-US" dirty="0" smtClean="0"/>
              <a:t>。</a:t>
            </a:r>
            <a:r>
              <a:rPr lang="en-US" altLang="zh-CN" dirty="0" err="1" smtClean="0"/>
              <a:t>ContainerExecutor</a:t>
            </a:r>
            <a:r>
              <a:rPr lang="zh-CN" altLang="en-US" dirty="0" smtClean="0"/>
              <a:t>：启动</a:t>
            </a:r>
            <a:r>
              <a:rPr lang="en-US" altLang="zh-CN" dirty="0" smtClean="0"/>
              <a:t>Container</a:t>
            </a:r>
            <a:r>
              <a:rPr lang="zh-CN" altLang="en-US" dirty="0" smtClean="0"/>
              <a:t>的</a:t>
            </a:r>
            <a:r>
              <a:rPr lang="en-US" altLang="zh-CN" dirty="0" smtClean="0"/>
              <a:t>task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70FFBD-E979-4D9D-8EE5-34AFEEC3AF35}" type="slidenum">
              <a:rPr lang="zh-CN" altLang="en-US" smtClean="0"/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33269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1CF7C-6D06-4210-8F48-AE177725CB23}" type="datetimeFigureOut">
              <a:rPr lang="zh-CN" altLang="en-US" smtClean="0"/>
              <a:t>2014/8/27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9EDAC-7C9D-43ED-84C5-7F50DB93E6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8691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1CF7C-6D06-4210-8F48-AE177725CB23}" type="datetimeFigureOut">
              <a:rPr lang="zh-CN" altLang="en-US" smtClean="0"/>
              <a:t>2014/8/27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9EDAC-7C9D-43ED-84C5-7F50DB93E6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5641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1CF7C-6D06-4210-8F48-AE177725CB23}" type="datetimeFigureOut">
              <a:rPr lang="zh-CN" altLang="en-US" smtClean="0"/>
              <a:t>2014/8/27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9EDAC-7C9D-43ED-84C5-7F50DB93E6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0614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1CF7C-6D06-4210-8F48-AE177725CB23}" type="datetimeFigureOut">
              <a:rPr lang="zh-CN" altLang="en-US" smtClean="0"/>
              <a:t>2014/8/27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9EDAC-7C9D-43ED-84C5-7F50DB93E6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3071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1CF7C-6D06-4210-8F48-AE177725CB23}" type="datetimeFigureOut">
              <a:rPr lang="zh-CN" altLang="en-US" smtClean="0"/>
              <a:t>2014/8/27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9EDAC-7C9D-43ED-84C5-7F50DB93E6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337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1CF7C-6D06-4210-8F48-AE177725CB23}" type="datetimeFigureOut">
              <a:rPr lang="zh-CN" altLang="en-US" smtClean="0"/>
              <a:t>2014/8/27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9EDAC-7C9D-43ED-84C5-7F50DB93E6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8526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1CF7C-6D06-4210-8F48-AE177725CB23}" type="datetimeFigureOut">
              <a:rPr lang="zh-CN" altLang="en-US" smtClean="0"/>
              <a:t>2014/8/27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9EDAC-7C9D-43ED-84C5-7F50DB93E6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4560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1CF7C-6D06-4210-8F48-AE177725CB23}" type="datetimeFigureOut">
              <a:rPr lang="zh-CN" altLang="en-US" smtClean="0"/>
              <a:t>2014/8/27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9EDAC-7C9D-43ED-84C5-7F50DB93E6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3141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1CF7C-6D06-4210-8F48-AE177725CB23}" type="datetimeFigureOut">
              <a:rPr lang="zh-CN" altLang="en-US" smtClean="0"/>
              <a:t>2014/8/27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9EDAC-7C9D-43ED-84C5-7F50DB93E6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800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1CF7C-6D06-4210-8F48-AE177725CB23}" type="datetimeFigureOut">
              <a:rPr lang="zh-CN" altLang="en-US" smtClean="0"/>
              <a:t>2014/8/27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9EDAC-7C9D-43ED-84C5-7F50DB93E6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0927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1CF7C-6D06-4210-8F48-AE177725CB23}" type="datetimeFigureOut">
              <a:rPr lang="zh-CN" altLang="en-US" smtClean="0"/>
              <a:t>2014/8/27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9EDAC-7C9D-43ED-84C5-7F50DB93E6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5706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61CF7C-6D06-4210-8F48-AE177725CB23}" type="datetimeFigureOut">
              <a:rPr lang="zh-CN" altLang="en-US" smtClean="0"/>
              <a:t>2014/8/27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99EDAC-7C9D-43ED-84C5-7F50DB93E6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2727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Hadoop</a:t>
            </a:r>
            <a:r>
              <a:rPr lang="en-US" altLang="zh-CN" dirty="0" smtClean="0"/>
              <a:t> YARN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 smtClean="0"/>
              <a:t>Loull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17302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(3)</a:t>
            </a:r>
            <a:r>
              <a:rPr lang="zh-CN" altLang="en-US" dirty="0" smtClean="0"/>
              <a:t>集群资源的管理（</a:t>
            </a:r>
            <a:r>
              <a:rPr lang="en-US" altLang="zh-CN" dirty="0" smtClean="0"/>
              <a:t>RM</a:t>
            </a:r>
            <a:r>
              <a:rPr lang="zh-CN" altLang="en-US" dirty="0"/>
              <a:t>视角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RM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rmContext</a:t>
            </a:r>
            <a:r>
              <a:rPr lang="zh-CN" altLang="en-US" dirty="0" smtClean="0"/>
              <a:t>维护了所有</a:t>
            </a:r>
            <a:r>
              <a:rPr lang="en-US" altLang="zh-CN" dirty="0" smtClean="0"/>
              <a:t>NM</a:t>
            </a:r>
            <a:r>
              <a:rPr lang="zh-CN" altLang="en-US" dirty="0" smtClean="0"/>
              <a:t>节点的信息，包括：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NodeId</a:t>
            </a:r>
            <a:r>
              <a:rPr lang="zh-CN" altLang="en-US" dirty="0" smtClean="0"/>
              <a:t>：</a:t>
            </a:r>
            <a:r>
              <a:rPr lang="en-US" altLang="zh-CN" dirty="0" err="1" smtClean="0"/>
              <a:t>host+port</a:t>
            </a:r>
            <a:r>
              <a:rPr lang="en-US" altLang="zh-CN" dirty="0" smtClean="0"/>
              <a:t> </a:t>
            </a:r>
            <a:r>
              <a:rPr lang="zh-CN" altLang="en-US" dirty="0" smtClean="0"/>
              <a:t>节点的网络位置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RMNodeImpl</a:t>
            </a:r>
            <a:r>
              <a:rPr lang="zh-CN" altLang="en-US" dirty="0" smtClean="0"/>
              <a:t>状态机：</a:t>
            </a:r>
            <a:r>
              <a:rPr lang="en-US" altLang="zh-CN" dirty="0" smtClean="0"/>
              <a:t>Node</a:t>
            </a:r>
            <a:r>
              <a:rPr lang="zh-CN" altLang="en-US" dirty="0" smtClean="0"/>
              <a:t>状态、资源的使用情况</a:t>
            </a:r>
            <a:r>
              <a:rPr lang="en-US" altLang="zh-CN" dirty="0" smtClean="0"/>
              <a:t>(container</a:t>
            </a:r>
            <a:r>
              <a:rPr lang="zh-CN" altLang="en-US" dirty="0" smtClean="0"/>
              <a:t>分配情况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RM</a:t>
            </a:r>
            <a:r>
              <a:rPr lang="zh-CN" altLang="en-US" dirty="0" smtClean="0"/>
              <a:t>动态管理资源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NMLivelinenessMonitor</a:t>
            </a:r>
            <a:r>
              <a:rPr lang="zh-CN" altLang="en-US" dirty="0" smtClean="0"/>
              <a:t>：监控</a:t>
            </a:r>
            <a:r>
              <a:rPr lang="en-US" altLang="zh-CN" dirty="0" smtClean="0"/>
              <a:t>NM</a:t>
            </a:r>
            <a:r>
              <a:rPr lang="zh-CN" altLang="en-US" dirty="0" smtClean="0"/>
              <a:t>节点是否活着。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NodesListManage</a:t>
            </a:r>
            <a:r>
              <a:rPr lang="zh-CN" altLang="en-US" dirty="0" smtClean="0"/>
              <a:t>：维护一个黑白名单。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ResourceTrackerService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(1)</a:t>
            </a:r>
            <a:r>
              <a:rPr lang="zh-CN" altLang="en-US" dirty="0" smtClean="0"/>
              <a:t>注册：新</a:t>
            </a:r>
            <a:r>
              <a:rPr lang="en-US" altLang="zh-CN" dirty="0" smtClean="0"/>
              <a:t>NM</a:t>
            </a:r>
            <a:r>
              <a:rPr lang="zh-CN" altLang="en-US" dirty="0" smtClean="0"/>
              <a:t>节点汇报这个节点最大可使用的资源。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(2)</a:t>
            </a:r>
            <a:r>
              <a:rPr lang="zh-CN" altLang="en-US" dirty="0" smtClean="0"/>
              <a:t>心跳：汇报</a:t>
            </a:r>
            <a:r>
              <a:rPr lang="en-US" altLang="zh-CN" dirty="0" smtClean="0"/>
              <a:t>NM</a:t>
            </a:r>
            <a:r>
              <a:rPr lang="zh-CN" altLang="en-US" dirty="0" smtClean="0"/>
              <a:t>中的 </a:t>
            </a:r>
            <a:r>
              <a:rPr lang="en-US" altLang="zh-CN" dirty="0" smtClean="0"/>
              <a:t>containers </a:t>
            </a:r>
            <a:r>
              <a:rPr lang="zh-CN" altLang="en-US" dirty="0" smtClean="0"/>
              <a:t>运行状态、运行的</a:t>
            </a:r>
            <a:r>
              <a:rPr lang="en-US" altLang="zh-CN" dirty="0" smtClean="0"/>
              <a:t>Application</a:t>
            </a:r>
            <a:r>
              <a:rPr lang="zh-CN" altLang="en-US" dirty="0" smtClean="0"/>
              <a:t>列表、健康情况。</a:t>
            </a:r>
            <a:endParaRPr lang="en-US" altLang="zh-CN" dirty="0" smtClean="0"/>
          </a:p>
          <a:p>
            <a:pPr marL="914400" lvl="2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返回：需要释放的</a:t>
            </a:r>
            <a:r>
              <a:rPr lang="en-US" altLang="zh-CN" dirty="0" smtClean="0"/>
              <a:t>container</a:t>
            </a:r>
            <a:r>
              <a:rPr lang="zh-CN" altLang="en-US" dirty="0" smtClean="0"/>
              <a:t>列表、</a:t>
            </a:r>
            <a:r>
              <a:rPr lang="en-US" altLang="zh-CN" dirty="0" smtClean="0"/>
              <a:t>Application</a:t>
            </a:r>
            <a:r>
              <a:rPr lang="zh-CN" altLang="en-US" dirty="0" smtClean="0"/>
              <a:t>列表。</a:t>
            </a:r>
            <a:endParaRPr lang="en-US" altLang="zh-CN" dirty="0"/>
          </a:p>
          <a:p>
            <a:pPr marL="228600" lvl="2">
              <a:spcBef>
                <a:spcPts val="1000"/>
              </a:spcBef>
            </a:pPr>
            <a:r>
              <a:rPr lang="en-US" altLang="zh-CN" sz="2800" dirty="0"/>
              <a:t>NM</a:t>
            </a:r>
            <a:r>
              <a:rPr lang="zh-CN" altLang="en-US" sz="2800" dirty="0"/>
              <a:t>：维护本机资源，并动态向</a:t>
            </a:r>
            <a:r>
              <a:rPr lang="en-US" altLang="zh-CN" sz="2800" dirty="0"/>
              <a:t>RM</a:t>
            </a:r>
            <a:r>
              <a:rPr lang="zh-CN" altLang="en-US" sz="2800" dirty="0"/>
              <a:t>提交更新信息</a:t>
            </a:r>
            <a:r>
              <a:rPr lang="zh-CN" altLang="en-US" sz="2800" dirty="0" smtClean="0"/>
              <a:t>。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589440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(4)</a:t>
            </a:r>
            <a:r>
              <a:rPr lang="zh-CN" altLang="en-US" dirty="0"/>
              <a:t>资源调度（</a:t>
            </a:r>
            <a:r>
              <a:rPr lang="en-US" altLang="zh-CN" dirty="0"/>
              <a:t>Scheduler</a:t>
            </a:r>
            <a:r>
              <a:rPr lang="zh-CN" altLang="en-US" dirty="0"/>
              <a:t>调度</a:t>
            </a:r>
            <a:r>
              <a:rPr lang="zh-CN" altLang="en-US" dirty="0" smtClean="0"/>
              <a:t>器</a:t>
            </a:r>
            <a:r>
              <a:rPr lang="zh-CN" altLang="en-US" dirty="0"/>
              <a:t>视角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778804" y="1347953"/>
            <a:ext cx="6716324" cy="5510047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968991" y="2279176"/>
            <a:ext cx="33264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AM</a:t>
            </a:r>
            <a:r>
              <a:rPr lang="zh-CN" altLang="en-US" dirty="0" smtClean="0"/>
              <a:t>申请</a:t>
            </a:r>
            <a:r>
              <a:rPr lang="en-US" altLang="zh-CN" dirty="0" smtClean="0"/>
              <a:t>Container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RM</a:t>
            </a:r>
            <a:r>
              <a:rPr lang="zh-CN" altLang="en-US" dirty="0" smtClean="0"/>
              <a:t>调用</a:t>
            </a:r>
            <a:r>
              <a:rPr lang="en-US" altLang="zh-CN" dirty="0" smtClean="0"/>
              <a:t>Scheduler</a:t>
            </a:r>
            <a:r>
              <a:rPr lang="zh-CN" altLang="en-US" dirty="0" smtClean="0"/>
              <a:t>的</a:t>
            </a:r>
            <a:r>
              <a:rPr lang="en-US" altLang="zh-CN" dirty="0" smtClean="0"/>
              <a:t>allocate</a:t>
            </a:r>
            <a:r>
              <a:rPr lang="zh-CN" altLang="en-US" dirty="0" smtClean="0"/>
              <a:t>方法</a:t>
            </a:r>
            <a:endParaRPr lang="en-US" altLang="zh-CN" dirty="0" smtClean="0"/>
          </a:p>
          <a:p>
            <a:r>
              <a:rPr lang="en-US" altLang="zh-CN" dirty="0" smtClean="0"/>
              <a:t>Scheduler</a:t>
            </a:r>
            <a:r>
              <a:rPr lang="zh-CN" altLang="en-US" dirty="0" smtClean="0"/>
              <a:t>保存</a:t>
            </a:r>
            <a:r>
              <a:rPr lang="zh-CN" altLang="en-US" dirty="0"/>
              <a:t>资源</a:t>
            </a:r>
            <a:r>
              <a:rPr lang="zh-CN" altLang="en-US" dirty="0" smtClean="0"/>
              <a:t>请求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412659" y="4995270"/>
            <a:ext cx="43375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NM</a:t>
            </a:r>
            <a:r>
              <a:rPr lang="zh-CN" altLang="en-US" dirty="0" smtClean="0"/>
              <a:t>心跳，触发</a:t>
            </a:r>
            <a:r>
              <a:rPr lang="en-US" altLang="zh-CN" dirty="0" smtClean="0"/>
              <a:t>NODE_UPDATE</a:t>
            </a:r>
            <a:r>
              <a:rPr lang="zh-CN" altLang="en-US" dirty="0" smtClean="0"/>
              <a:t>事件。</a:t>
            </a:r>
            <a:endParaRPr lang="en-US" altLang="zh-CN" dirty="0" smtClean="0"/>
          </a:p>
          <a:p>
            <a:r>
              <a:rPr lang="en-US" altLang="zh-CN" dirty="0"/>
              <a:t>Scheduler</a:t>
            </a:r>
            <a:r>
              <a:rPr lang="zh-CN" altLang="en-US" dirty="0" smtClean="0"/>
              <a:t>根据</a:t>
            </a:r>
            <a:r>
              <a:rPr lang="en-US" altLang="zh-CN" dirty="0" smtClean="0"/>
              <a:t>node</a:t>
            </a:r>
            <a:r>
              <a:rPr lang="zh-CN" altLang="en-US" dirty="0" smtClean="0"/>
              <a:t>的状况，分配</a:t>
            </a:r>
            <a:r>
              <a:rPr lang="en-US" altLang="zh-CN" dirty="0" smtClean="0"/>
              <a:t>container</a:t>
            </a:r>
          </a:p>
        </p:txBody>
      </p:sp>
    </p:spTree>
    <p:extLst>
      <p:ext uri="{BB962C8B-B14F-4D97-AF65-F5344CB8AC3E}">
        <p14:creationId xmlns:p14="http://schemas.microsoft.com/office/powerpoint/2010/main" val="3711564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616235"/>
              </p:ext>
            </p:extLst>
          </p:nvPr>
        </p:nvGraphicFramePr>
        <p:xfrm>
          <a:off x="549595" y="774956"/>
          <a:ext cx="11117981" cy="5911417"/>
        </p:xfrm>
        <a:graphic>
          <a:graphicData uri="http://schemas.openxmlformats.org/drawingml/2006/table">
            <a:tbl>
              <a:tblPr/>
              <a:tblGrid>
                <a:gridCol w="2634537"/>
                <a:gridCol w="2227515"/>
                <a:gridCol w="6255929"/>
              </a:tblGrid>
              <a:tr h="178701">
                <a:tc>
                  <a:txBody>
                    <a:bodyPr/>
                    <a:lstStyle/>
                    <a:p>
                      <a:pPr fontAlgn="base"/>
                      <a:r>
                        <a:rPr lang="zh-CN" altLang="en-US" sz="1800" dirty="0">
                          <a:solidFill>
                            <a:srgbClr val="F5F5F5"/>
                          </a:solidFill>
                          <a:effectLst/>
                          <a:latin typeface="inherit"/>
                        </a:rPr>
                        <a:t>事件</a:t>
                      </a:r>
                    </a:p>
                  </a:txBody>
                  <a:tcPr marL="4381" marR="4381" marT="4381" marB="4381" anchor="ctr">
                    <a:lnL w="9525" cap="flat" cmpd="sng" algn="ctr">
                      <a:solidFill>
                        <a:srgbClr val="2222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222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222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3333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zh-CN" altLang="en-US" sz="1800">
                          <a:solidFill>
                            <a:srgbClr val="F5F5F5"/>
                          </a:solidFill>
                          <a:effectLst/>
                          <a:latin typeface="inherit"/>
                        </a:rPr>
                        <a:t>发送时机</a:t>
                      </a:r>
                    </a:p>
                  </a:txBody>
                  <a:tcPr marL="4381" marR="4381" marT="4381" marB="4381" anchor="ctr">
                    <a:lnL w="9525" cap="flat" cmpd="sng" algn="ctr">
                      <a:solidFill>
                        <a:srgbClr val="2222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222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222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3333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zh-CN" altLang="en-US" sz="1800" dirty="0">
                          <a:solidFill>
                            <a:srgbClr val="F5F5F5"/>
                          </a:solidFill>
                          <a:effectLst/>
                          <a:latin typeface="inherit"/>
                        </a:rPr>
                        <a:t>处理逻辑</a:t>
                      </a:r>
                    </a:p>
                  </a:txBody>
                  <a:tcPr marL="4381" marR="4381" marT="4381" marB="4381" anchor="ctr">
                    <a:lnL w="9525" cap="flat" cmpd="sng" algn="ctr">
                      <a:solidFill>
                        <a:srgbClr val="2222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222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222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3333"/>
                    </a:solidFill>
                  </a:tcPr>
                </a:tc>
              </a:tr>
              <a:tr h="345797">
                <a:tc>
                  <a:txBody>
                    <a:bodyPr/>
                    <a:lstStyle/>
                    <a:p>
                      <a:pPr fontAlgn="base"/>
                      <a:r>
                        <a:rPr lang="en-US" sz="1800">
                          <a:effectLst/>
                          <a:latin typeface="inherit"/>
                        </a:rPr>
                        <a:t>NODE_ADDED</a:t>
                      </a:r>
                    </a:p>
                  </a:txBody>
                  <a:tcPr marL="4381" marR="4381" marT="4381" marB="438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zh-CN" altLang="en-US" sz="1800">
                          <a:effectLst/>
                          <a:latin typeface="inherit"/>
                        </a:rPr>
                        <a:t>一个</a:t>
                      </a:r>
                      <a:r>
                        <a:rPr lang="en-US" sz="1800">
                          <a:effectLst/>
                          <a:latin typeface="inherit"/>
                        </a:rPr>
                        <a:t>NM</a:t>
                      </a:r>
                      <a:r>
                        <a:rPr lang="zh-CN" altLang="en-US" sz="1800">
                          <a:effectLst/>
                          <a:latin typeface="inherit"/>
                        </a:rPr>
                        <a:t>被添加</a:t>
                      </a:r>
                    </a:p>
                  </a:txBody>
                  <a:tcPr marL="4381" marR="4381" marT="4381" marB="438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zh-CN" altLang="en-US" sz="1800" dirty="0">
                          <a:effectLst/>
                          <a:latin typeface="inherit"/>
                        </a:rPr>
                        <a:t>增加总资源池的大小，修改内存状态</a:t>
                      </a:r>
                      <a:r>
                        <a:rPr lang="zh-CN" altLang="en-US" sz="1800" dirty="0" smtClean="0">
                          <a:effectLst/>
                          <a:latin typeface="inherit"/>
                        </a:rPr>
                        <a:t>。放入</a:t>
                      </a:r>
                      <a:r>
                        <a:rPr lang="en-US" altLang="zh-CN" sz="1800" dirty="0" smtClean="0">
                          <a:effectLst/>
                          <a:latin typeface="inherit"/>
                        </a:rPr>
                        <a:t>node</a:t>
                      </a:r>
                      <a:r>
                        <a:rPr lang="zh-CN" altLang="en-US" sz="1800" dirty="0" smtClean="0">
                          <a:effectLst/>
                          <a:latin typeface="inherit"/>
                        </a:rPr>
                        <a:t>队列</a:t>
                      </a:r>
                      <a:endParaRPr lang="zh-CN" altLang="en-US" sz="1800" dirty="0">
                        <a:effectLst/>
                        <a:latin typeface="inherit"/>
                      </a:endParaRPr>
                    </a:p>
                  </a:txBody>
                  <a:tcPr marL="4381" marR="4381" marT="4381" marB="438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  <a:tr h="1181284"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  <a:latin typeface="inherit"/>
                        </a:rPr>
                        <a:t>NODE_REMOVED</a:t>
                      </a:r>
                    </a:p>
                  </a:txBody>
                  <a:tcPr marL="4381" marR="4381" marT="4381" marB="438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zh-CN" altLang="en-US" sz="1800" dirty="0">
                          <a:effectLst/>
                          <a:latin typeface="inherit"/>
                        </a:rPr>
                        <a:t>一个</a:t>
                      </a:r>
                      <a:r>
                        <a:rPr lang="en-US" sz="1800" dirty="0">
                          <a:effectLst/>
                          <a:latin typeface="inherit"/>
                        </a:rPr>
                        <a:t>NM</a:t>
                      </a:r>
                      <a:r>
                        <a:rPr lang="zh-CN" altLang="en-US" sz="1800" dirty="0">
                          <a:effectLst/>
                          <a:latin typeface="inherit"/>
                        </a:rPr>
                        <a:t>被移除</a:t>
                      </a:r>
                    </a:p>
                  </a:txBody>
                  <a:tcPr marL="4381" marR="4381" marT="4381" marB="438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zh-CN" altLang="en-US" sz="1800" dirty="0">
                          <a:effectLst/>
                          <a:latin typeface="inherit"/>
                        </a:rPr>
                        <a:t>删除一个</a:t>
                      </a:r>
                      <a:r>
                        <a:rPr lang="en-US" altLang="zh-CN" sz="1800" dirty="0">
                          <a:effectLst/>
                          <a:latin typeface="inherit"/>
                        </a:rPr>
                        <a:t>NM,</a:t>
                      </a:r>
                      <a:r>
                        <a:rPr lang="zh-CN" altLang="en-US" sz="1800" dirty="0">
                          <a:effectLst/>
                          <a:latin typeface="inherit"/>
                        </a:rPr>
                        <a:t>减少总资源池的大小，回收内存状态中在这个</a:t>
                      </a:r>
                      <a:r>
                        <a:rPr lang="en-US" altLang="zh-CN" sz="1800" dirty="0">
                          <a:effectLst/>
                          <a:latin typeface="inherit"/>
                        </a:rPr>
                        <a:t>NM</a:t>
                      </a:r>
                      <a:r>
                        <a:rPr lang="zh-CN" altLang="en-US" sz="1800" dirty="0">
                          <a:effectLst/>
                          <a:latin typeface="inherit"/>
                        </a:rPr>
                        <a:t>上的</a:t>
                      </a:r>
                      <a:r>
                        <a:rPr lang="en-US" altLang="zh-CN" sz="1800" dirty="0">
                          <a:effectLst/>
                          <a:latin typeface="inherit"/>
                        </a:rPr>
                        <a:t>Container</a:t>
                      </a:r>
                      <a:r>
                        <a:rPr lang="zh-CN" altLang="en-US" sz="1800" dirty="0">
                          <a:effectLst/>
                          <a:latin typeface="inherit"/>
                        </a:rPr>
                        <a:t>，对每个</a:t>
                      </a:r>
                      <a:r>
                        <a:rPr lang="en-US" altLang="zh-CN" sz="1800" dirty="0">
                          <a:effectLst/>
                          <a:latin typeface="inherit"/>
                        </a:rPr>
                        <a:t>container</a:t>
                      </a:r>
                      <a:r>
                        <a:rPr lang="zh-CN" altLang="en-US" sz="1800" dirty="0">
                          <a:effectLst/>
                          <a:latin typeface="inherit"/>
                        </a:rPr>
                        <a:t>发送</a:t>
                      </a:r>
                      <a:r>
                        <a:rPr lang="en-US" altLang="zh-CN" sz="1800" dirty="0">
                          <a:effectLst/>
                          <a:latin typeface="inherit"/>
                        </a:rPr>
                        <a:t>KILL</a:t>
                      </a:r>
                      <a:r>
                        <a:rPr lang="zh-CN" altLang="en-US" sz="1800" dirty="0">
                          <a:effectLst/>
                          <a:latin typeface="inherit"/>
                        </a:rPr>
                        <a:t>事件。</a:t>
                      </a:r>
                    </a:p>
                  </a:txBody>
                  <a:tcPr marL="4381" marR="4381" marT="4381" marB="438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849672">
                <a:tc>
                  <a:txBody>
                    <a:bodyPr/>
                    <a:lstStyle/>
                    <a:p>
                      <a:pPr fontAlgn="base"/>
                      <a:r>
                        <a:rPr lang="en-US" sz="1800" b="1" dirty="0">
                          <a:solidFill>
                            <a:srgbClr val="FF0000"/>
                          </a:solidFill>
                          <a:effectLst/>
                          <a:latin typeface="inherit"/>
                        </a:rPr>
                        <a:t>NODE_UPDATE</a:t>
                      </a:r>
                    </a:p>
                  </a:txBody>
                  <a:tcPr marL="4381" marR="4381" marT="4381" marB="438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zh-CN" altLang="en-US" sz="1800" dirty="0">
                          <a:effectLst/>
                          <a:latin typeface="inherit"/>
                        </a:rPr>
                        <a:t>一个</a:t>
                      </a:r>
                      <a:r>
                        <a:rPr lang="en-US" altLang="zh-CN" sz="1800" dirty="0">
                          <a:effectLst/>
                          <a:latin typeface="inherit"/>
                        </a:rPr>
                        <a:t>NM</a:t>
                      </a:r>
                      <a:r>
                        <a:rPr lang="zh-CN" altLang="en-US" sz="1800" dirty="0">
                          <a:effectLst/>
                          <a:latin typeface="inherit"/>
                        </a:rPr>
                        <a:t>跟</a:t>
                      </a:r>
                      <a:r>
                        <a:rPr lang="en-US" altLang="zh-CN" sz="1800" dirty="0">
                          <a:effectLst/>
                          <a:latin typeface="inherit"/>
                        </a:rPr>
                        <a:t>RM</a:t>
                      </a:r>
                      <a:r>
                        <a:rPr lang="zh-CN" altLang="en-US" sz="1800" dirty="0">
                          <a:effectLst/>
                          <a:latin typeface="inherit"/>
                        </a:rPr>
                        <a:t>进行心跳</a:t>
                      </a:r>
                    </a:p>
                  </a:txBody>
                  <a:tcPr marL="4381" marR="4381" marT="4381" marB="438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zh-CN" altLang="en-US" sz="1800" dirty="0">
                          <a:solidFill>
                            <a:srgbClr val="0070C0"/>
                          </a:solidFill>
                          <a:effectLst/>
                          <a:latin typeface="inherit"/>
                        </a:rPr>
                        <a:t>调度器会根据当前的</a:t>
                      </a:r>
                      <a:r>
                        <a:rPr lang="en-US" altLang="zh-CN" sz="1800" dirty="0">
                          <a:solidFill>
                            <a:srgbClr val="0070C0"/>
                          </a:solidFill>
                          <a:effectLst/>
                          <a:latin typeface="inherit"/>
                        </a:rPr>
                        <a:t>NM</a:t>
                      </a:r>
                      <a:r>
                        <a:rPr lang="zh-CN" altLang="en-US" sz="1800" dirty="0">
                          <a:solidFill>
                            <a:srgbClr val="0070C0"/>
                          </a:solidFill>
                          <a:effectLst/>
                          <a:latin typeface="inherit"/>
                        </a:rPr>
                        <a:t>状况，在这个</a:t>
                      </a:r>
                      <a:r>
                        <a:rPr lang="en-US" altLang="zh-CN" sz="1800" dirty="0">
                          <a:solidFill>
                            <a:srgbClr val="0070C0"/>
                          </a:solidFill>
                          <a:effectLst/>
                          <a:latin typeface="inherit"/>
                        </a:rPr>
                        <a:t>NM</a:t>
                      </a:r>
                      <a:r>
                        <a:rPr lang="zh-CN" altLang="en-US" sz="1800" dirty="0">
                          <a:solidFill>
                            <a:srgbClr val="0070C0"/>
                          </a:solidFill>
                          <a:effectLst/>
                          <a:latin typeface="inherit"/>
                        </a:rPr>
                        <a:t>上为某一个</a:t>
                      </a:r>
                      <a:r>
                        <a:rPr lang="en-US" altLang="zh-CN" sz="1800" dirty="0">
                          <a:solidFill>
                            <a:srgbClr val="0070C0"/>
                          </a:solidFill>
                          <a:effectLst/>
                          <a:latin typeface="inherit"/>
                        </a:rPr>
                        <a:t>AM</a:t>
                      </a:r>
                      <a:r>
                        <a:rPr lang="zh-CN" altLang="en-US" sz="1800" dirty="0">
                          <a:solidFill>
                            <a:srgbClr val="0070C0"/>
                          </a:solidFill>
                          <a:effectLst/>
                          <a:latin typeface="inherit"/>
                        </a:rPr>
                        <a:t>分配</a:t>
                      </a:r>
                      <a:r>
                        <a:rPr lang="en-US" altLang="zh-CN" sz="1800" dirty="0">
                          <a:solidFill>
                            <a:srgbClr val="0070C0"/>
                          </a:solidFill>
                          <a:effectLst/>
                          <a:latin typeface="inherit"/>
                        </a:rPr>
                        <a:t>Container</a:t>
                      </a:r>
                      <a:r>
                        <a:rPr lang="zh-CN" altLang="en-US" sz="1800" dirty="0">
                          <a:solidFill>
                            <a:srgbClr val="0070C0"/>
                          </a:solidFill>
                          <a:effectLst/>
                          <a:latin typeface="inherit"/>
                        </a:rPr>
                        <a:t>，并记录这个</a:t>
                      </a:r>
                      <a:r>
                        <a:rPr lang="en-US" altLang="zh-CN" sz="1800" dirty="0">
                          <a:solidFill>
                            <a:srgbClr val="0070C0"/>
                          </a:solidFill>
                          <a:effectLst/>
                          <a:latin typeface="inherit"/>
                        </a:rPr>
                        <a:t>Container</a:t>
                      </a:r>
                      <a:r>
                        <a:rPr lang="zh-CN" altLang="en-US" sz="1800" dirty="0">
                          <a:solidFill>
                            <a:srgbClr val="0070C0"/>
                          </a:solidFill>
                          <a:effectLst/>
                          <a:latin typeface="inherit"/>
                        </a:rPr>
                        <a:t>的信息，留待</a:t>
                      </a:r>
                      <a:r>
                        <a:rPr lang="en-US" altLang="zh-CN" sz="1800" dirty="0">
                          <a:solidFill>
                            <a:srgbClr val="0070C0"/>
                          </a:solidFill>
                          <a:effectLst/>
                          <a:latin typeface="inherit"/>
                        </a:rPr>
                        <a:t>AM</a:t>
                      </a:r>
                      <a:r>
                        <a:rPr lang="zh-CN" altLang="en-US" sz="1800" dirty="0">
                          <a:solidFill>
                            <a:srgbClr val="0070C0"/>
                          </a:solidFill>
                          <a:effectLst/>
                          <a:latin typeface="inherit"/>
                        </a:rPr>
                        <a:t>获取。这个部分是调度器真正分配</a:t>
                      </a:r>
                      <a:r>
                        <a:rPr lang="en-US" altLang="zh-CN" sz="1800" dirty="0">
                          <a:solidFill>
                            <a:srgbClr val="0070C0"/>
                          </a:solidFill>
                          <a:effectLst/>
                          <a:latin typeface="inherit"/>
                        </a:rPr>
                        <a:t>container</a:t>
                      </a:r>
                      <a:r>
                        <a:rPr lang="zh-CN" altLang="en-US" sz="1800" dirty="0">
                          <a:solidFill>
                            <a:srgbClr val="0070C0"/>
                          </a:solidFill>
                          <a:effectLst/>
                          <a:latin typeface="inherit"/>
                        </a:rPr>
                        <a:t>的部分。</a:t>
                      </a:r>
                      <a:r>
                        <a:rPr lang="zh-CN" altLang="en-US" sz="1800" dirty="0">
                          <a:effectLst/>
                          <a:latin typeface="inherit"/>
                        </a:rPr>
                        <a:t>后面会重点描述。</a:t>
                      </a:r>
                    </a:p>
                  </a:txBody>
                  <a:tcPr marL="4381" marR="4381" marT="4381" marB="438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  <a:tr h="679993">
                <a:tc>
                  <a:txBody>
                    <a:bodyPr/>
                    <a:lstStyle/>
                    <a:p>
                      <a:pPr fontAlgn="base"/>
                      <a:r>
                        <a:rPr lang="en-US" sz="1800">
                          <a:effectLst/>
                          <a:latin typeface="inherit"/>
                        </a:rPr>
                        <a:t>APP_ADDED</a:t>
                      </a:r>
                    </a:p>
                  </a:txBody>
                  <a:tcPr marL="4381" marR="4381" marT="4381" marB="438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zh-CN" altLang="en-US" sz="1800">
                          <a:effectLst/>
                          <a:latin typeface="inherit"/>
                        </a:rPr>
                        <a:t>一个新的应用被提交</a:t>
                      </a:r>
                    </a:p>
                  </a:txBody>
                  <a:tcPr marL="4381" marR="4381" marT="4381" marB="438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zh-CN" altLang="en-US" sz="1800" dirty="0" smtClean="0">
                          <a:effectLst/>
                          <a:latin typeface="inherit"/>
                        </a:rPr>
                        <a:t>验证权限，如果</a:t>
                      </a:r>
                      <a:r>
                        <a:rPr lang="zh-CN" altLang="en-US" sz="1800" dirty="0">
                          <a:effectLst/>
                          <a:latin typeface="inherit"/>
                        </a:rPr>
                        <a:t>接受应用，发送</a:t>
                      </a:r>
                      <a:r>
                        <a:rPr lang="en-US" sz="1800" dirty="0">
                          <a:effectLst/>
                          <a:latin typeface="inherit"/>
                        </a:rPr>
                        <a:t>APP_ACCEPTED</a:t>
                      </a:r>
                      <a:r>
                        <a:rPr lang="zh-CN" altLang="en-US" sz="1800" dirty="0" smtClean="0">
                          <a:effectLst/>
                          <a:latin typeface="inherit"/>
                        </a:rPr>
                        <a:t>事件，向对应的</a:t>
                      </a:r>
                      <a:r>
                        <a:rPr lang="en-US" altLang="zh-CN" sz="1800" dirty="0" smtClean="0">
                          <a:effectLst/>
                          <a:latin typeface="inherit"/>
                        </a:rPr>
                        <a:t>queue</a:t>
                      </a:r>
                      <a:r>
                        <a:rPr lang="zh-CN" altLang="en-US" sz="1800" dirty="0" smtClean="0">
                          <a:effectLst/>
                          <a:latin typeface="inherit"/>
                        </a:rPr>
                        <a:t>提交</a:t>
                      </a:r>
                      <a:r>
                        <a:rPr lang="en-US" altLang="zh-CN" sz="1800" dirty="0" smtClean="0">
                          <a:effectLst/>
                          <a:latin typeface="inherit"/>
                        </a:rPr>
                        <a:t>job</a:t>
                      </a:r>
                      <a:r>
                        <a:rPr lang="zh-CN" altLang="en-US" sz="1800" dirty="0" smtClean="0">
                          <a:effectLst/>
                          <a:latin typeface="inherit"/>
                        </a:rPr>
                        <a:t>，</a:t>
                      </a:r>
                      <a:r>
                        <a:rPr lang="zh-CN" altLang="en-US" sz="1800" dirty="0">
                          <a:effectLst/>
                          <a:latin typeface="inherit"/>
                        </a:rPr>
                        <a:t>否则发送</a:t>
                      </a:r>
                      <a:r>
                        <a:rPr lang="en-US" sz="1800" dirty="0">
                          <a:effectLst/>
                          <a:latin typeface="inherit"/>
                        </a:rPr>
                        <a:t>APP_REJECTED</a:t>
                      </a:r>
                      <a:r>
                        <a:rPr lang="zh-CN" altLang="en-US" sz="1800" dirty="0">
                          <a:effectLst/>
                          <a:latin typeface="inherit"/>
                        </a:rPr>
                        <a:t>事件。</a:t>
                      </a:r>
                    </a:p>
                  </a:txBody>
                  <a:tcPr marL="4381" marR="4381" marT="4381" marB="438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014187">
                <a:tc>
                  <a:txBody>
                    <a:bodyPr/>
                    <a:lstStyle/>
                    <a:p>
                      <a:pPr fontAlgn="base"/>
                      <a:r>
                        <a:rPr lang="en-US" sz="1800">
                          <a:effectLst/>
                          <a:latin typeface="inherit"/>
                        </a:rPr>
                        <a:t>APP_REMOVED</a:t>
                      </a:r>
                    </a:p>
                  </a:txBody>
                  <a:tcPr marL="4381" marR="4381" marT="4381" marB="438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zh-CN" altLang="en-US" sz="1800">
                          <a:effectLst/>
                          <a:latin typeface="inherit"/>
                        </a:rPr>
                        <a:t>一个应用移除</a:t>
                      </a:r>
                    </a:p>
                  </a:txBody>
                  <a:tcPr marL="4381" marR="4381" marT="4381" marB="438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zh-CN" altLang="en-US" sz="1800" dirty="0">
                          <a:effectLst/>
                          <a:latin typeface="inherit"/>
                        </a:rPr>
                        <a:t>可能是正常或者被杀死。清除内存中这个应用的所有的</a:t>
                      </a:r>
                      <a:r>
                        <a:rPr lang="en-US" sz="1800" dirty="0">
                          <a:effectLst/>
                          <a:latin typeface="inherit"/>
                        </a:rPr>
                        <a:t>container，</a:t>
                      </a:r>
                      <a:r>
                        <a:rPr lang="zh-CN" altLang="en-US" sz="1800" dirty="0">
                          <a:effectLst/>
                          <a:latin typeface="inherit"/>
                        </a:rPr>
                        <a:t>对每个</a:t>
                      </a:r>
                      <a:r>
                        <a:rPr lang="en-US" sz="1800" dirty="0">
                          <a:effectLst/>
                          <a:latin typeface="inherit"/>
                        </a:rPr>
                        <a:t>container</a:t>
                      </a:r>
                      <a:r>
                        <a:rPr lang="zh-CN" altLang="en-US" sz="1800" dirty="0">
                          <a:effectLst/>
                          <a:latin typeface="inherit"/>
                        </a:rPr>
                        <a:t>发送</a:t>
                      </a:r>
                      <a:r>
                        <a:rPr lang="en-US" sz="1800" dirty="0">
                          <a:effectLst/>
                          <a:latin typeface="inherit"/>
                        </a:rPr>
                        <a:t>KILL</a:t>
                      </a:r>
                      <a:r>
                        <a:rPr lang="zh-CN" altLang="en-US" sz="1800" dirty="0">
                          <a:effectLst/>
                          <a:latin typeface="inherit"/>
                        </a:rPr>
                        <a:t>事件。</a:t>
                      </a:r>
                    </a:p>
                  </a:txBody>
                  <a:tcPr marL="4381" marR="4381" marT="4381" marB="438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  <a:tr h="512896">
                <a:tc>
                  <a:txBody>
                    <a:bodyPr/>
                    <a:lstStyle/>
                    <a:p>
                      <a:pPr fontAlgn="base"/>
                      <a:r>
                        <a:rPr lang="en-US" sz="1800">
                          <a:effectLst/>
                          <a:latin typeface="inherit"/>
                        </a:rPr>
                        <a:t>CONTAINER_EXPIRED</a:t>
                      </a:r>
                    </a:p>
                  </a:txBody>
                  <a:tcPr marL="4381" marR="4381" marT="4381" marB="438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zh-CN" altLang="en-US" sz="1800" dirty="0">
                          <a:effectLst/>
                          <a:latin typeface="inherit"/>
                        </a:rPr>
                        <a:t>一个</a:t>
                      </a:r>
                      <a:r>
                        <a:rPr lang="en-US" sz="1800" dirty="0">
                          <a:effectLst/>
                          <a:latin typeface="inherit"/>
                        </a:rPr>
                        <a:t>container</a:t>
                      </a:r>
                      <a:r>
                        <a:rPr lang="zh-CN" altLang="en-US" sz="1800" dirty="0">
                          <a:effectLst/>
                          <a:latin typeface="inherit"/>
                        </a:rPr>
                        <a:t>过期未被使用</a:t>
                      </a:r>
                    </a:p>
                  </a:txBody>
                  <a:tcPr marL="4381" marR="4381" marT="4381" marB="438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zh-CN" altLang="en-US" sz="1800" dirty="0" smtClean="0">
                          <a:effectLst/>
                          <a:latin typeface="inherit"/>
                        </a:rPr>
                        <a:t>释放相关</a:t>
                      </a:r>
                      <a:r>
                        <a:rPr lang="en-US" altLang="zh-CN" sz="1800" dirty="0" smtClean="0">
                          <a:effectLst/>
                          <a:latin typeface="inherit"/>
                        </a:rPr>
                        <a:t>container</a:t>
                      </a:r>
                      <a:r>
                        <a:rPr lang="zh-CN" altLang="en-US" sz="1800" dirty="0" smtClean="0">
                          <a:effectLst/>
                          <a:latin typeface="inherit"/>
                        </a:rPr>
                        <a:t>资源等</a:t>
                      </a:r>
                      <a:endParaRPr lang="zh-CN" altLang="en-US" sz="1800" dirty="0">
                        <a:effectLst/>
                        <a:latin typeface="inherit"/>
                      </a:endParaRPr>
                    </a:p>
                  </a:txBody>
                  <a:tcPr marL="4381" marR="4381" marT="4381" marB="438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4781550" y="18256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34572" y="239150"/>
            <a:ext cx="4317207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sz="2800" dirty="0" smtClean="0"/>
              <a:t>调度器处理的</a:t>
            </a:r>
            <a:r>
              <a:rPr lang="en-US" altLang="zh-CN" sz="2800" dirty="0" smtClean="0"/>
              <a:t>6</a:t>
            </a:r>
            <a:r>
              <a:rPr lang="zh-CN" altLang="en-US" sz="2800" dirty="0" smtClean="0"/>
              <a:t>个调度事件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891777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三种调度器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 err="1" smtClean="0"/>
              <a:t>FifoScheduler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没有队列的概念，每次</a:t>
            </a:r>
            <a:r>
              <a:rPr lang="en-US" altLang="zh-CN" dirty="0" smtClean="0"/>
              <a:t>NM</a:t>
            </a:r>
            <a:r>
              <a:rPr lang="zh-CN" altLang="en-US" dirty="0" smtClean="0"/>
              <a:t>心跳，调度器直接从持有的</a:t>
            </a:r>
            <a:r>
              <a:rPr lang="en-US" altLang="zh-CN" dirty="0" smtClean="0"/>
              <a:t>apps</a:t>
            </a:r>
            <a:r>
              <a:rPr lang="zh-CN" altLang="en-US" dirty="0" smtClean="0"/>
              <a:t>集合选择</a:t>
            </a:r>
            <a:r>
              <a:rPr lang="en-US" altLang="zh-CN" dirty="0" smtClean="0"/>
              <a:t>app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选择了</a:t>
            </a:r>
            <a:r>
              <a:rPr lang="en-US" altLang="zh-CN" dirty="0" smtClean="0"/>
              <a:t>app</a:t>
            </a:r>
            <a:r>
              <a:rPr lang="zh-CN" altLang="en-US" dirty="0" smtClean="0"/>
              <a:t>后，根据</a:t>
            </a:r>
            <a:r>
              <a:rPr lang="en-US" altLang="zh-CN" dirty="0" smtClean="0"/>
              <a:t>priority</a:t>
            </a:r>
            <a:r>
              <a:rPr lang="zh-CN" altLang="en-US" dirty="0" smtClean="0"/>
              <a:t>、</a:t>
            </a:r>
            <a:r>
              <a:rPr lang="zh-CN" altLang="en-US" dirty="0"/>
              <a:t>本地性</a:t>
            </a:r>
            <a:r>
              <a:rPr lang="zh-CN" altLang="en-US" dirty="0" smtClean="0"/>
              <a:t>选择</a:t>
            </a:r>
            <a:r>
              <a:rPr lang="en-US" altLang="zh-CN" dirty="0" smtClean="0"/>
              <a:t>container</a:t>
            </a:r>
            <a:r>
              <a:rPr lang="zh-CN" altLang="en-US" dirty="0" smtClean="0"/>
              <a:t>请求。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一次性给心跳的</a:t>
            </a:r>
            <a:r>
              <a:rPr lang="en-US" altLang="zh-CN" dirty="0" smtClean="0"/>
              <a:t>NODE</a:t>
            </a:r>
            <a:r>
              <a:rPr lang="zh-CN" altLang="en-US" dirty="0" smtClean="0"/>
              <a:t>分配很多</a:t>
            </a:r>
            <a:r>
              <a:rPr lang="en-US" altLang="zh-CN" dirty="0" smtClean="0"/>
              <a:t>container</a:t>
            </a:r>
            <a:r>
              <a:rPr lang="zh-CN" altLang="en-US" dirty="0" smtClean="0"/>
              <a:t>，直到填满。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缺点：未区分大作业和小作业</a:t>
            </a:r>
            <a:endParaRPr lang="en-US" altLang="zh-CN" dirty="0" smtClean="0"/>
          </a:p>
          <a:p>
            <a:r>
              <a:rPr lang="en-US" altLang="zh-CN" dirty="0" err="1" smtClean="0"/>
              <a:t>CapacityScheduler</a:t>
            </a:r>
            <a:endParaRPr lang="en-US" altLang="zh-CN" dirty="0" smtClean="0"/>
          </a:p>
          <a:p>
            <a:r>
              <a:rPr lang="en-US" altLang="zh-CN" dirty="0" err="1" smtClean="0"/>
              <a:t>FairScheduler</a:t>
            </a:r>
            <a:endParaRPr lang="en-US" altLang="zh-CN" dirty="0"/>
          </a:p>
          <a:p>
            <a:r>
              <a:rPr lang="zh-CN" altLang="en-US" dirty="0" smtClean="0"/>
              <a:t>层级队列管理机制：</a:t>
            </a:r>
            <a:r>
              <a:rPr lang="zh-CN" altLang="en-US" dirty="0" smtClean="0">
                <a:solidFill>
                  <a:srgbClr val="0070C0"/>
                </a:solidFill>
              </a:rPr>
              <a:t>根据配置文件把所有资源构建成树状。不同的树节点可以不同的资源量，不同的约束。特点：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pPr lvl="1"/>
            <a:r>
              <a:rPr lang="en-US" altLang="zh-CN" dirty="0" smtClean="0"/>
              <a:t>app</a:t>
            </a:r>
            <a:r>
              <a:rPr lang="zh-CN" altLang="en-US" dirty="0" smtClean="0"/>
              <a:t>只能提交到叶子队列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最少容量比：可以使用的父队列容量的百分比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最大容量（默认为无限大）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可以设置每个队列的资源容量，用户可用资源量等信息。</a:t>
            </a:r>
            <a:endParaRPr lang="en-US" altLang="zh-CN" dirty="0" smtClean="0"/>
          </a:p>
          <a:p>
            <a:pPr lvl="1"/>
            <a:r>
              <a:rPr lang="zh-CN" altLang="en-US" dirty="0">
                <a:solidFill>
                  <a:srgbClr val="0070C0"/>
                </a:solidFill>
              </a:rPr>
              <a:t>调度</a:t>
            </a:r>
            <a:r>
              <a:rPr lang="zh-CN" altLang="en-US" dirty="0" smtClean="0">
                <a:solidFill>
                  <a:srgbClr val="0070C0"/>
                </a:solidFill>
              </a:rPr>
              <a:t>器根据这些约束进行资源调度</a:t>
            </a:r>
            <a:endParaRPr lang="en-US" altLang="zh-CN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9374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资源队列树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258" y="1690688"/>
            <a:ext cx="10012542" cy="4082315"/>
          </a:xfrm>
        </p:spPr>
      </p:pic>
    </p:spTree>
    <p:extLst>
      <p:ext uri="{BB962C8B-B14F-4D97-AF65-F5344CB8AC3E}">
        <p14:creationId xmlns:p14="http://schemas.microsoft.com/office/powerpoint/2010/main" val="3659446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2275" y="174246"/>
            <a:ext cx="9174107" cy="6526805"/>
          </a:xfrm>
        </p:spPr>
      </p:pic>
      <p:sp>
        <p:nvSpPr>
          <p:cNvPr id="6" name="文本框 5"/>
          <p:cNvSpPr txBox="1"/>
          <p:nvPr/>
        </p:nvSpPr>
        <p:spPr>
          <a:xfrm>
            <a:off x="113216" y="3505932"/>
            <a:ext cx="253848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调度器</a:t>
            </a:r>
            <a:r>
              <a:rPr lang="zh-CN" altLang="en-US" dirty="0" smtClean="0"/>
              <a:t>维护</a:t>
            </a:r>
            <a:r>
              <a:rPr lang="zh-CN" altLang="en-US" dirty="0"/>
              <a:t>资源</a:t>
            </a:r>
            <a:r>
              <a:rPr lang="zh-CN" altLang="en-US" dirty="0" smtClean="0"/>
              <a:t>队列</a:t>
            </a:r>
            <a:r>
              <a:rPr lang="zh-CN" altLang="en-US" dirty="0"/>
              <a:t>的</a:t>
            </a:r>
            <a:r>
              <a:rPr lang="zh-CN" altLang="en-US" dirty="0" smtClean="0"/>
              <a:t>信息。</a:t>
            </a:r>
            <a:endParaRPr lang="en-US" altLang="zh-CN" dirty="0" smtClean="0"/>
          </a:p>
          <a:p>
            <a:r>
              <a:rPr lang="zh-CN" altLang="en-US" dirty="0" smtClean="0"/>
              <a:t>每次</a:t>
            </a:r>
            <a:r>
              <a:rPr lang="en-US" altLang="zh-CN" dirty="0"/>
              <a:t>N</a:t>
            </a:r>
            <a:r>
              <a:rPr lang="en-US" altLang="zh-CN" dirty="0" smtClean="0"/>
              <a:t>M</a:t>
            </a:r>
            <a:r>
              <a:rPr lang="zh-CN" altLang="en-US" dirty="0"/>
              <a:t>心跳的时候，调度器，根据一定的</a:t>
            </a:r>
            <a:r>
              <a:rPr lang="zh-CN" altLang="en-US" dirty="0" smtClean="0"/>
              <a:t>规则和约束：</a:t>
            </a:r>
            <a:endParaRPr lang="en-US" altLang="zh-CN" dirty="0" smtClean="0"/>
          </a:p>
          <a:p>
            <a:r>
              <a:rPr lang="en-US" altLang="zh-CN" dirty="0" smtClean="0"/>
              <a:t>(1)</a:t>
            </a:r>
            <a:r>
              <a:rPr lang="zh-CN" altLang="en-US" dirty="0" smtClean="0"/>
              <a:t>选择</a:t>
            </a:r>
            <a:r>
              <a:rPr lang="zh-CN" altLang="en-US" dirty="0"/>
              <a:t>一个</a:t>
            </a:r>
            <a:r>
              <a:rPr lang="zh-CN" altLang="en-US" dirty="0" smtClean="0"/>
              <a:t>队列</a:t>
            </a:r>
            <a:endParaRPr lang="en-US" altLang="zh-CN" dirty="0"/>
          </a:p>
          <a:p>
            <a:r>
              <a:rPr lang="en-US" altLang="zh-CN" dirty="0" smtClean="0"/>
              <a:t>(2)</a:t>
            </a:r>
            <a:r>
              <a:rPr lang="zh-CN" altLang="en-US" dirty="0" smtClean="0"/>
              <a:t>选择</a:t>
            </a:r>
            <a:r>
              <a:rPr lang="zh-CN" altLang="en-US" dirty="0"/>
              <a:t>一个</a:t>
            </a:r>
            <a:r>
              <a:rPr lang="zh-CN" altLang="en-US" dirty="0" smtClean="0"/>
              <a:t>应用</a:t>
            </a:r>
            <a:endParaRPr lang="en-US" altLang="zh-CN" dirty="0" smtClean="0"/>
          </a:p>
          <a:p>
            <a:r>
              <a:rPr lang="en-US" altLang="zh-CN" dirty="0" smtClean="0"/>
              <a:t>(3)</a:t>
            </a:r>
            <a:r>
              <a:rPr lang="zh-CN" altLang="en-US" dirty="0" smtClean="0"/>
              <a:t>选择</a:t>
            </a:r>
            <a:r>
              <a:rPr lang="en-US" altLang="zh-CN" dirty="0" smtClean="0"/>
              <a:t>container</a:t>
            </a:r>
            <a:r>
              <a:rPr lang="zh-CN" altLang="en-US" dirty="0" smtClean="0"/>
              <a:t>请求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9362364" y="384497"/>
            <a:ext cx="23747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应用放在哪个队列是提交应用的时候给出的</a:t>
            </a:r>
            <a:r>
              <a:rPr lang="en-US" altLang="zh-CN" dirty="0" smtClean="0"/>
              <a:t>(</a:t>
            </a:r>
            <a:r>
              <a:rPr lang="zh-CN" altLang="en-US" dirty="0" smtClean="0"/>
              <a:t>参数</a:t>
            </a:r>
            <a:r>
              <a:rPr lang="en-US" altLang="zh-CN" dirty="0" smtClean="0"/>
              <a:t>queue)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6141491" y="5377218"/>
            <a:ext cx="2258503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 smtClean="0"/>
              <a:t>(3)</a:t>
            </a:r>
            <a:r>
              <a:rPr lang="zh-CN" altLang="en-US" dirty="0" smtClean="0"/>
              <a:t>选择</a:t>
            </a:r>
            <a:r>
              <a:rPr lang="en-US" altLang="zh-CN" dirty="0" smtClean="0"/>
              <a:t>container</a:t>
            </a:r>
            <a:r>
              <a:rPr lang="zh-CN" altLang="en-US" dirty="0" smtClean="0"/>
              <a:t>请求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priority</a:t>
            </a:r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、本地性</a:t>
            </a:r>
            <a:endParaRPr lang="en-US" altLang="zh-CN" dirty="0" smtClean="0"/>
          </a:p>
        </p:txBody>
      </p:sp>
      <p:sp>
        <p:nvSpPr>
          <p:cNvPr id="10" name="文本框 9"/>
          <p:cNvSpPr txBox="1"/>
          <p:nvPr/>
        </p:nvSpPr>
        <p:spPr>
          <a:xfrm>
            <a:off x="982640" y="1378424"/>
            <a:ext cx="2722220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 smtClean="0"/>
              <a:t>(1)</a:t>
            </a:r>
            <a:r>
              <a:rPr lang="zh-CN" altLang="en-US" dirty="0" smtClean="0"/>
              <a:t>选择队列：</a:t>
            </a:r>
            <a:endParaRPr lang="en-US" altLang="zh-CN" dirty="0" smtClean="0"/>
          </a:p>
          <a:p>
            <a:r>
              <a:rPr lang="en-US" altLang="zh-CN" dirty="0" smtClean="0"/>
              <a:t>CS</a:t>
            </a:r>
            <a:r>
              <a:rPr lang="zh-CN" altLang="en-US" dirty="0" smtClean="0"/>
              <a:t>：资源利用率低的优先</a:t>
            </a:r>
            <a:endParaRPr lang="en-US" altLang="zh-CN" dirty="0" smtClean="0"/>
          </a:p>
          <a:p>
            <a:r>
              <a:rPr lang="en-US" altLang="zh-CN" dirty="0" smtClean="0"/>
              <a:t>FS</a:t>
            </a:r>
            <a:r>
              <a:rPr lang="zh-CN" altLang="en-US" dirty="0" smtClean="0"/>
              <a:t>：</a:t>
            </a:r>
            <a:r>
              <a:rPr lang="en-US" altLang="zh-CN" dirty="0" smtClean="0"/>
              <a:t>Fair</a:t>
            </a:r>
            <a:r>
              <a:rPr lang="zh-CN" altLang="en-US" dirty="0" smtClean="0"/>
              <a:t>、</a:t>
            </a:r>
            <a:r>
              <a:rPr lang="en-US" altLang="zh-CN" dirty="0" smtClean="0"/>
              <a:t>FIFO</a:t>
            </a:r>
            <a:r>
              <a:rPr lang="zh-CN" altLang="en-US" dirty="0" smtClean="0"/>
              <a:t>、</a:t>
            </a:r>
            <a:r>
              <a:rPr lang="en-US" altLang="zh-CN" dirty="0" smtClean="0"/>
              <a:t>DRF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9362364" y="1992573"/>
            <a:ext cx="2221762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 smtClean="0"/>
              <a:t>(2)</a:t>
            </a:r>
            <a:r>
              <a:rPr lang="zh-CN" altLang="en-US" dirty="0" smtClean="0"/>
              <a:t>选择应用：</a:t>
            </a:r>
            <a:endParaRPr lang="en-US" altLang="zh-CN" dirty="0" smtClean="0"/>
          </a:p>
          <a:p>
            <a:r>
              <a:rPr lang="en-US" altLang="zh-CN" dirty="0" smtClean="0"/>
              <a:t>CS</a:t>
            </a:r>
            <a:r>
              <a:rPr lang="zh-CN" altLang="en-US" dirty="0" smtClean="0"/>
              <a:t>：</a:t>
            </a:r>
            <a:r>
              <a:rPr lang="en-US" altLang="zh-CN" dirty="0" smtClean="0"/>
              <a:t>FIFO</a:t>
            </a:r>
          </a:p>
          <a:p>
            <a:r>
              <a:rPr lang="en-US" altLang="zh-CN" dirty="0" smtClean="0"/>
              <a:t>FS</a:t>
            </a:r>
            <a:r>
              <a:rPr lang="zh-CN" altLang="en-US" dirty="0" smtClean="0"/>
              <a:t>：</a:t>
            </a:r>
            <a:r>
              <a:rPr lang="en-US" altLang="zh-CN" dirty="0" smtClean="0"/>
              <a:t>Fair</a:t>
            </a:r>
            <a:r>
              <a:rPr lang="zh-CN" altLang="en-US" dirty="0" smtClean="0"/>
              <a:t>、</a:t>
            </a:r>
            <a:r>
              <a:rPr lang="en-US" altLang="zh-CN" dirty="0" smtClean="0"/>
              <a:t>FIFO</a:t>
            </a:r>
            <a:r>
              <a:rPr lang="zh-CN" altLang="en-US" dirty="0" smtClean="0"/>
              <a:t>、</a:t>
            </a:r>
            <a:r>
              <a:rPr lang="en-US" altLang="zh-CN" dirty="0" smtClean="0"/>
              <a:t>DRF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0058400" y="4285396"/>
            <a:ext cx="191068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DRF</a:t>
            </a:r>
            <a:r>
              <a:rPr lang="zh-CN" altLang="en-US" dirty="0" smtClean="0"/>
              <a:t>：主资源公平调度算法：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找出每个用户的主资源：需求最大的资源。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调度对主资源需求最小的用户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0147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DRF</a:t>
            </a:r>
            <a:r>
              <a:rPr lang="zh-CN" altLang="en-US" dirty="0"/>
              <a:t>：主资源公平调度算法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、找出</a:t>
            </a:r>
            <a:r>
              <a:rPr lang="zh-CN" altLang="en-US" dirty="0"/>
              <a:t>每个用户的主资源：需求最大的</a:t>
            </a:r>
            <a:r>
              <a:rPr lang="zh-CN" altLang="en-US" dirty="0" smtClean="0"/>
              <a:t>资源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zh-CN" altLang="en-US" dirty="0"/>
              <a:t>调度对主资源需求最小的</a:t>
            </a:r>
            <a:r>
              <a:rPr lang="zh-CN" altLang="en-US" dirty="0" smtClean="0"/>
              <a:t>用户</a:t>
            </a:r>
            <a:endParaRPr lang="en-US" altLang="zh-CN" dirty="0" smtClean="0"/>
          </a:p>
          <a:p>
            <a:r>
              <a:rPr lang="zh-CN" altLang="en-US" dirty="0" smtClean="0"/>
              <a:t>把多维资源调度问题转化为单资源调度问题</a:t>
            </a:r>
            <a:endParaRPr lang="zh-CN" altLang="en-US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2012630"/>
              </p:ext>
            </p:extLst>
          </p:nvPr>
        </p:nvGraphicFramePr>
        <p:xfrm>
          <a:off x="967475" y="3763117"/>
          <a:ext cx="9882495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1785"/>
                <a:gridCol w="1411785"/>
                <a:gridCol w="1411785"/>
                <a:gridCol w="1411785"/>
                <a:gridCol w="1411785"/>
                <a:gridCol w="1411785"/>
                <a:gridCol w="1411785"/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调度序列</a:t>
                      </a:r>
                      <a:endParaRPr lang="zh-CN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User A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User B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CPU</a:t>
                      </a:r>
                      <a:endParaRPr lang="zh-CN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RAM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资源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主资源</a:t>
                      </a:r>
                      <a:r>
                        <a:rPr lang="en-US" altLang="zh-CN" dirty="0" smtClean="0"/>
                        <a:t>RAM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资源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主资源</a:t>
                      </a:r>
                      <a:r>
                        <a:rPr lang="en-US" altLang="zh-CN" dirty="0" smtClean="0"/>
                        <a:t>CPU</a:t>
                      </a:r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User 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&lt;0,0&gt;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&lt;3/9, 1/18&gt;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1/3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3/9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1/18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User 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&lt;1/9,</a:t>
                      </a:r>
                      <a:r>
                        <a:rPr lang="en-US" altLang="zh-CN" baseline="0" dirty="0" smtClean="0"/>
                        <a:t> </a:t>
                      </a:r>
                      <a:r>
                        <a:rPr lang="en-US" altLang="zh-CN" dirty="0" smtClean="0"/>
                        <a:t>4/18&gt;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2/9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&lt;3/9, 1/18&gt;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1/3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4/9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5/18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User 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&lt;2/9, 8/18&gt;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4/9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&lt;3/9, 1/18&gt;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1/3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5/9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9/18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User 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&lt;2/9, 8/18&gt;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4/9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&lt;6/9, 2/18&gt;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2/3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8/9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10/18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User 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&lt;3/9,</a:t>
                      </a:r>
                      <a:r>
                        <a:rPr lang="en-US" altLang="zh-CN" baseline="0" dirty="0" smtClean="0"/>
                        <a:t> </a:t>
                      </a:r>
                      <a:r>
                        <a:rPr lang="en-US" altLang="zh-CN" dirty="0" smtClean="0"/>
                        <a:t>12/18&gt;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2/3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&lt;6/9, 2/18&gt;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2/3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14/18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1241946" y="3302760"/>
            <a:ext cx="8791189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dirty="0" smtClean="0"/>
              <a:t>资源总量：</a:t>
            </a:r>
            <a:r>
              <a:rPr lang="en-US" altLang="zh-CN" dirty="0" smtClean="0"/>
              <a:t>&lt;CPU=9, RAM=18&gt;	A: &lt;1, 4&gt; ~ &lt;1/9, </a:t>
            </a:r>
            <a:r>
              <a:rPr lang="en-US" altLang="zh-CN" dirty="0" smtClean="0">
                <a:solidFill>
                  <a:srgbClr val="FF0000"/>
                </a:solidFill>
              </a:rPr>
              <a:t>2/9</a:t>
            </a:r>
            <a:r>
              <a:rPr lang="en-US" altLang="zh-CN" dirty="0" smtClean="0"/>
              <a:t>&gt;	B: &lt;3, 1&gt; ~ &lt;</a:t>
            </a:r>
            <a:r>
              <a:rPr lang="en-US" altLang="zh-CN" dirty="0" smtClean="0">
                <a:solidFill>
                  <a:srgbClr val="FF0000"/>
                </a:solidFill>
              </a:rPr>
              <a:t>1/3</a:t>
            </a:r>
            <a:r>
              <a:rPr lang="en-US" altLang="zh-CN" dirty="0" smtClean="0"/>
              <a:t>, 1/18&gt;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69213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最大最小公平算法 </a:t>
            </a:r>
            <a:r>
              <a:rPr lang="en-US" altLang="zh-CN" dirty="0" smtClean="0"/>
              <a:t>max-min </a:t>
            </a:r>
            <a:r>
              <a:rPr lang="en-US" altLang="zh-CN" dirty="0"/>
              <a:t>fairness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如果</a:t>
            </a:r>
            <a:r>
              <a:rPr lang="en-US" altLang="zh-CN" dirty="0" smtClean="0"/>
              <a:t>DRF</a:t>
            </a:r>
            <a:r>
              <a:rPr lang="zh-CN" altLang="en-US" dirty="0" smtClean="0"/>
              <a:t>中用户的主资源相同，则退化为最大最小公平算法。</a:t>
            </a:r>
            <a:endParaRPr lang="en-US" altLang="zh-CN" dirty="0" smtClean="0"/>
          </a:p>
          <a:p>
            <a:r>
              <a:rPr lang="zh-CN" altLang="en-US" dirty="0"/>
              <a:t>最早用于控制网络流量，以实现网络流公平分配网络带宽。</a:t>
            </a:r>
            <a:endParaRPr lang="en-US" altLang="zh-CN" dirty="0" smtClean="0"/>
          </a:p>
          <a:p>
            <a:r>
              <a:rPr lang="zh-CN" altLang="en-US" dirty="0"/>
              <a:t>使得</a:t>
            </a:r>
            <a:r>
              <a:rPr lang="zh-CN" altLang="en-US" dirty="0">
                <a:solidFill>
                  <a:srgbClr val="0070C0"/>
                </a:solidFill>
              </a:rPr>
              <a:t>资源分配向量的最小分量的值</a:t>
            </a:r>
            <a:r>
              <a:rPr lang="zh-CN" altLang="en-US" dirty="0" smtClean="0">
                <a:solidFill>
                  <a:srgbClr val="0070C0"/>
                </a:solidFill>
              </a:rPr>
              <a:t>最大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/>
              <a:t>定义</a:t>
            </a:r>
            <a:r>
              <a:rPr lang="en-US" altLang="zh-CN" dirty="0"/>
              <a:t>1</a:t>
            </a:r>
            <a:r>
              <a:rPr lang="zh-CN" altLang="en-US" dirty="0"/>
              <a:t>，向量</a:t>
            </a:r>
            <a:r>
              <a:rPr lang="en-US" altLang="zh-CN" dirty="0"/>
              <a:t>x</a:t>
            </a:r>
            <a:r>
              <a:rPr lang="zh-CN" altLang="en-US" dirty="0"/>
              <a:t>在集合</a:t>
            </a:r>
            <a:r>
              <a:rPr lang="en-US" altLang="zh-CN" dirty="0"/>
              <a:t>S</a:t>
            </a:r>
            <a:r>
              <a:rPr lang="zh-CN" altLang="en-US" dirty="0"/>
              <a:t>上是最大最小公平的，当且仅当对于所有</a:t>
            </a:r>
            <a:r>
              <a:rPr lang="en-US" altLang="zh-CN" dirty="0"/>
              <a:t>y</a:t>
            </a:r>
            <a:r>
              <a:rPr lang="zh-CN" altLang="en-US" dirty="0"/>
              <a:t>属于</a:t>
            </a:r>
            <a:r>
              <a:rPr lang="en-US" altLang="zh-CN" dirty="0"/>
              <a:t>S</a:t>
            </a:r>
            <a:r>
              <a:rPr lang="zh-CN" altLang="en-US" dirty="0"/>
              <a:t>，存在</a:t>
            </a:r>
            <a:r>
              <a:rPr lang="en-US" altLang="zh-CN" dirty="0" err="1"/>
              <a:t>i</a:t>
            </a:r>
            <a:r>
              <a:rPr lang="zh-CN" altLang="en-US" dirty="0"/>
              <a:t>属于</a:t>
            </a:r>
            <a:r>
              <a:rPr lang="en-US" altLang="zh-CN" dirty="0"/>
              <a:t>{1,…,N}</a:t>
            </a:r>
            <a:r>
              <a:rPr lang="zh-CN" altLang="en-US" dirty="0"/>
              <a:t>使得</a:t>
            </a:r>
            <a:r>
              <a:rPr lang="en-US" altLang="zh-CN" dirty="0"/>
              <a:t>xi&lt;</a:t>
            </a:r>
            <a:r>
              <a:rPr lang="en-US" altLang="zh-CN" dirty="0" err="1"/>
              <a:t>yi</a:t>
            </a:r>
            <a:r>
              <a:rPr lang="zh-CN" altLang="en-US" dirty="0"/>
              <a:t>，存在</a:t>
            </a:r>
            <a:r>
              <a:rPr lang="en-US" altLang="zh-CN" dirty="0"/>
              <a:t>j</a:t>
            </a:r>
            <a:r>
              <a:rPr lang="zh-CN" altLang="en-US" dirty="0"/>
              <a:t>属于</a:t>
            </a:r>
            <a:r>
              <a:rPr lang="en-US" altLang="zh-CN" dirty="0"/>
              <a:t>{1,…,N}</a:t>
            </a:r>
            <a:r>
              <a:rPr lang="zh-CN" altLang="en-US" dirty="0"/>
              <a:t>，使得</a:t>
            </a:r>
            <a:r>
              <a:rPr lang="en-US" altLang="zh-CN" dirty="0" err="1"/>
              <a:t>yj</a:t>
            </a:r>
            <a:r>
              <a:rPr lang="en-US" altLang="zh-CN" dirty="0"/>
              <a:t>&lt;</a:t>
            </a:r>
            <a:r>
              <a:rPr lang="en-US" altLang="zh-CN" dirty="0" err="1"/>
              <a:t>xj</a:t>
            </a:r>
            <a:r>
              <a:rPr lang="en-US" altLang="zh-CN" dirty="0"/>
              <a:t>&lt;=xi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/>
              <a:t>最大最小公平策略可以防止任何网络流被‘饿死’，同时在一定程度上尽可能增加每个流的</a:t>
            </a:r>
            <a:r>
              <a:rPr lang="zh-CN" altLang="en-US" dirty="0" smtClean="0"/>
              <a:t>速率。</a:t>
            </a:r>
            <a:endParaRPr lang="en-US" altLang="zh-CN" dirty="0" smtClean="0"/>
          </a:p>
          <a:p>
            <a:pPr lvl="1"/>
            <a:r>
              <a:rPr lang="zh-CN" altLang="en-US" dirty="0"/>
              <a:t>一种很好权衡有效性和公平性的自由分配</a:t>
            </a:r>
            <a:r>
              <a:rPr lang="zh-CN" altLang="en-US" dirty="0" smtClean="0"/>
              <a:t>策略。</a:t>
            </a:r>
            <a:endParaRPr lang="en-US" altLang="zh-CN" dirty="0" smtClean="0"/>
          </a:p>
          <a:p>
            <a:r>
              <a:rPr lang="zh-CN" altLang="en-US" dirty="0" smtClean="0"/>
              <a:t>四个用户：</a:t>
            </a:r>
            <a:r>
              <a:rPr lang="en-US" altLang="zh-CN" dirty="0" smtClean="0">
                <a:solidFill>
                  <a:srgbClr val="0070C0"/>
                </a:solidFill>
              </a:rPr>
              <a:t>2, 2.6, 4, 5</a:t>
            </a:r>
            <a:r>
              <a:rPr lang="zh-CN" altLang="en-US" dirty="0" smtClean="0"/>
              <a:t>，总容量为</a:t>
            </a:r>
            <a:r>
              <a:rPr lang="en-US" altLang="zh-CN" dirty="0" smtClean="0">
                <a:solidFill>
                  <a:srgbClr val="0070C0"/>
                </a:solidFill>
              </a:rPr>
              <a:t>10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(1)</a:t>
            </a:r>
            <a:r>
              <a:rPr lang="zh-CN" altLang="en-US" dirty="0"/>
              <a:t> </a:t>
            </a:r>
            <a:r>
              <a:rPr lang="zh-CN" altLang="en-US" dirty="0" smtClean="0"/>
              <a:t>每个用户获得 </a:t>
            </a:r>
            <a:r>
              <a:rPr lang="en-US" altLang="zh-CN" dirty="0" smtClean="0">
                <a:solidFill>
                  <a:srgbClr val="0070C0"/>
                </a:solidFill>
              </a:rPr>
              <a:t>2.5</a:t>
            </a:r>
            <a:r>
              <a:rPr lang="en-US" altLang="zh-CN" dirty="0" smtClean="0"/>
              <a:t>	</a:t>
            </a:r>
          </a:p>
          <a:p>
            <a:pPr lvl="1"/>
            <a:r>
              <a:rPr lang="en-US" altLang="zh-CN" dirty="0" smtClean="0"/>
              <a:t>(2) </a:t>
            </a:r>
            <a:r>
              <a:rPr lang="zh-CN" altLang="en-US" dirty="0" smtClean="0"/>
              <a:t>用户</a:t>
            </a:r>
            <a:r>
              <a:rPr lang="en-US" altLang="zh-CN" dirty="0" smtClean="0"/>
              <a:t>1</a:t>
            </a:r>
            <a:r>
              <a:rPr lang="zh-CN" altLang="en-US" dirty="0" smtClean="0"/>
              <a:t>多余的分给其他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个用户 </a:t>
            </a:r>
            <a:r>
              <a:rPr lang="en-US" altLang="zh-CN" dirty="0" smtClean="0">
                <a:solidFill>
                  <a:srgbClr val="0070C0"/>
                </a:solidFill>
              </a:rPr>
              <a:t>2, 2.666, 2.666 2.666 </a:t>
            </a:r>
          </a:p>
          <a:p>
            <a:pPr lvl="1"/>
            <a:r>
              <a:rPr lang="en-US" altLang="zh-CN" dirty="0" smtClean="0"/>
              <a:t>(3) </a:t>
            </a:r>
            <a:r>
              <a:rPr lang="zh-CN" altLang="en-US" dirty="0" smtClean="0"/>
              <a:t>用户</a:t>
            </a:r>
            <a:r>
              <a:rPr lang="en-US" altLang="zh-CN" dirty="0" smtClean="0"/>
              <a:t>2</a:t>
            </a:r>
            <a:r>
              <a:rPr lang="zh-CN" altLang="en-US" dirty="0" smtClean="0"/>
              <a:t>多余的分给其他用户 </a:t>
            </a:r>
            <a:r>
              <a:rPr lang="en-US" altLang="zh-CN" dirty="0" smtClean="0">
                <a:solidFill>
                  <a:srgbClr val="0070C0"/>
                </a:solidFill>
              </a:rPr>
              <a:t>2</a:t>
            </a:r>
            <a:r>
              <a:rPr lang="zh-CN" altLang="en-US" dirty="0" smtClean="0">
                <a:solidFill>
                  <a:srgbClr val="0070C0"/>
                </a:solidFill>
              </a:rPr>
              <a:t>，</a:t>
            </a:r>
            <a:r>
              <a:rPr lang="en-US" altLang="zh-CN" dirty="0" smtClean="0">
                <a:solidFill>
                  <a:srgbClr val="0070C0"/>
                </a:solidFill>
              </a:rPr>
              <a:t>2.6</a:t>
            </a:r>
            <a:r>
              <a:rPr lang="zh-CN" altLang="en-US" dirty="0" smtClean="0">
                <a:solidFill>
                  <a:srgbClr val="0070C0"/>
                </a:solidFill>
              </a:rPr>
              <a:t>，</a:t>
            </a:r>
            <a:r>
              <a:rPr lang="en-US" altLang="zh-CN" dirty="0" smtClean="0">
                <a:solidFill>
                  <a:srgbClr val="0070C0"/>
                </a:solidFill>
              </a:rPr>
              <a:t>2.7</a:t>
            </a:r>
            <a:r>
              <a:rPr lang="zh-CN" altLang="en-US" dirty="0" smtClean="0">
                <a:solidFill>
                  <a:srgbClr val="0070C0"/>
                </a:solidFill>
              </a:rPr>
              <a:t>，</a:t>
            </a:r>
            <a:r>
              <a:rPr lang="en-US" altLang="zh-CN" dirty="0" smtClean="0">
                <a:solidFill>
                  <a:srgbClr val="0070C0"/>
                </a:solidFill>
              </a:rPr>
              <a:t>2.7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05078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CapacityScheduler</a:t>
            </a:r>
            <a:r>
              <a:rPr lang="zh-CN" altLang="en-US" dirty="0" smtClean="0"/>
              <a:t>调度器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调度器收到</a:t>
            </a:r>
            <a:r>
              <a:rPr lang="en-US" altLang="zh-CN" dirty="0" smtClean="0"/>
              <a:t>NODE_UPDATE</a:t>
            </a:r>
            <a:r>
              <a:rPr lang="zh-CN" altLang="en-US" dirty="0" smtClean="0"/>
              <a:t>事件之后，对心跳</a:t>
            </a:r>
            <a:r>
              <a:rPr lang="en-US" altLang="zh-CN" dirty="0" smtClean="0"/>
              <a:t>node</a:t>
            </a:r>
            <a:r>
              <a:rPr lang="zh-CN" altLang="en-US" dirty="0" smtClean="0"/>
              <a:t>的资源分配：</a:t>
            </a:r>
            <a:endParaRPr lang="en-US" altLang="zh-CN" dirty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、选择一个队列：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资源利用率低的优先 </a:t>
            </a:r>
            <a:r>
              <a:rPr lang="en-US" altLang="zh-CN" dirty="0" smtClean="0"/>
              <a:t>(</a:t>
            </a:r>
            <a:r>
              <a:rPr lang="zh-CN" altLang="en-US" dirty="0" smtClean="0"/>
              <a:t>资源：内存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、选择一个应用：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根据</a:t>
            </a:r>
            <a:r>
              <a:rPr lang="en-US" altLang="zh-CN" dirty="0" err="1" smtClean="0"/>
              <a:t>ApplicationId</a:t>
            </a:r>
            <a:r>
              <a:rPr lang="zh-CN" altLang="en-US" dirty="0" smtClean="0"/>
              <a:t>，</a:t>
            </a:r>
            <a:r>
              <a:rPr lang="en-US" altLang="zh-CN" dirty="0" smtClean="0"/>
              <a:t>FIFO</a:t>
            </a:r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、选择</a:t>
            </a:r>
            <a:r>
              <a:rPr lang="zh-CN" altLang="en-US" dirty="0" smtClean="0">
                <a:solidFill>
                  <a:srgbClr val="FF0000"/>
                </a:solidFill>
              </a:rPr>
              <a:t>一个</a:t>
            </a:r>
            <a:r>
              <a:rPr lang="en-US" altLang="zh-CN" dirty="0" smtClean="0"/>
              <a:t>container</a:t>
            </a:r>
            <a:r>
              <a:rPr lang="zh-CN" altLang="en-US" dirty="0" smtClean="0"/>
              <a:t>请求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根据</a:t>
            </a:r>
            <a:r>
              <a:rPr lang="en-US" altLang="zh-CN" dirty="0" smtClean="0"/>
              <a:t>priority</a:t>
            </a:r>
            <a:r>
              <a:rPr lang="zh-CN" altLang="en-US" dirty="0" smtClean="0"/>
              <a:t>、本地性</a:t>
            </a:r>
            <a:endParaRPr lang="en-US" altLang="zh-CN" dirty="0" smtClean="0"/>
          </a:p>
          <a:p>
            <a:r>
              <a:rPr lang="zh-CN" altLang="en-US" dirty="0" smtClean="0"/>
              <a:t>如果这次分配</a:t>
            </a:r>
            <a:r>
              <a:rPr lang="en-US" altLang="zh-CN" dirty="0" smtClean="0"/>
              <a:t>assignment</a:t>
            </a:r>
            <a:r>
              <a:rPr lang="zh-CN" altLang="en-US" dirty="0" smtClean="0"/>
              <a:t>的类型</a:t>
            </a:r>
            <a:r>
              <a:rPr lang="zh-CN" altLang="en-US" dirty="0" smtClean="0">
                <a:solidFill>
                  <a:srgbClr val="0070C0"/>
                </a:solidFill>
              </a:rPr>
              <a:t>不是</a:t>
            </a:r>
            <a:r>
              <a:rPr lang="en-US" altLang="zh-CN" dirty="0" err="1" smtClean="0">
                <a:solidFill>
                  <a:srgbClr val="0070C0"/>
                </a:solidFill>
              </a:rPr>
              <a:t>NodeType.OFF_SWITCH</a:t>
            </a:r>
            <a:r>
              <a:rPr lang="zh-CN" altLang="en-US" dirty="0" smtClean="0"/>
              <a:t>，继续在这个</a:t>
            </a:r>
            <a:r>
              <a:rPr lang="en-US" altLang="zh-CN" dirty="0" smtClean="0"/>
              <a:t>node</a:t>
            </a:r>
            <a:r>
              <a:rPr lang="zh-CN" altLang="en-US" dirty="0" smtClean="0"/>
              <a:t>上分配资源。</a:t>
            </a:r>
            <a:endParaRPr lang="en-US" altLang="zh-CN" dirty="0" smtClean="0"/>
          </a:p>
          <a:p>
            <a:r>
              <a:rPr lang="zh-CN" altLang="en-US" dirty="0" smtClean="0"/>
              <a:t>分配从根节点</a:t>
            </a:r>
            <a:r>
              <a:rPr lang="en-US" altLang="zh-CN" dirty="0" err="1" smtClean="0"/>
              <a:t>rootQueue</a:t>
            </a:r>
            <a:r>
              <a:rPr lang="zh-CN" altLang="en-US" dirty="0" smtClean="0"/>
              <a:t>查找，一旦做出分配，从根到叶子路径上的节点资源发送变化，伴随着</a:t>
            </a:r>
            <a:r>
              <a:rPr lang="en-US" altLang="zh-CN" dirty="0" smtClean="0"/>
              <a:t>Queue</a:t>
            </a:r>
            <a:r>
              <a:rPr lang="zh-CN" altLang="en-US" dirty="0" smtClean="0"/>
              <a:t>的资源变化和</a:t>
            </a:r>
            <a:r>
              <a:rPr lang="en-US" altLang="zh-CN" dirty="0" smtClean="0"/>
              <a:t>Queue</a:t>
            </a:r>
            <a:r>
              <a:rPr lang="zh-CN" altLang="en-US" dirty="0" smtClean="0"/>
              <a:t>之间的排序变化。</a:t>
            </a:r>
            <a:endParaRPr lang="en-US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7304699" y="2229366"/>
            <a:ext cx="4376647" cy="23083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sz="2400" b="1" dirty="0" err="1" smtClean="0">
                <a:solidFill>
                  <a:schemeClr val="tx1"/>
                </a:solidFill>
              </a:rPr>
              <a:t>ResourceRequest</a:t>
            </a:r>
            <a:r>
              <a:rPr lang="zh-CN" altLang="en-US" sz="2400" b="1" dirty="0" smtClean="0">
                <a:solidFill>
                  <a:schemeClr val="tx1"/>
                </a:solidFill>
              </a:rPr>
              <a:t>：</a:t>
            </a:r>
            <a:endParaRPr lang="en-US" altLang="zh-CN" sz="2400" b="1" dirty="0" smtClean="0">
              <a:solidFill>
                <a:schemeClr val="tx1"/>
              </a:solidFill>
            </a:endParaRPr>
          </a:p>
          <a:p>
            <a:r>
              <a:rPr lang="en-US" altLang="zh-CN" sz="2400" dirty="0" smtClean="0"/>
              <a:t>priority</a:t>
            </a:r>
            <a:endParaRPr lang="en-US" altLang="zh-CN" sz="2400" dirty="0"/>
          </a:p>
          <a:p>
            <a:r>
              <a:rPr lang="en-US" altLang="zh-CN" sz="2400" dirty="0" err="1"/>
              <a:t>hostName</a:t>
            </a:r>
            <a:r>
              <a:rPr lang="en-US" altLang="zh-CN" sz="2400" dirty="0"/>
              <a:t>            host</a:t>
            </a:r>
            <a:r>
              <a:rPr lang="zh-CN" altLang="en-US" sz="2400" dirty="0"/>
              <a:t>、</a:t>
            </a:r>
            <a:r>
              <a:rPr lang="en-US" altLang="zh-CN" sz="2400" dirty="0"/>
              <a:t>rack</a:t>
            </a:r>
            <a:r>
              <a:rPr lang="zh-CN" altLang="en-US" sz="2400" dirty="0"/>
              <a:t>、*</a:t>
            </a:r>
          </a:p>
          <a:p>
            <a:r>
              <a:rPr lang="en-US" altLang="zh-CN" sz="2400" dirty="0"/>
              <a:t>Resource            </a:t>
            </a:r>
          </a:p>
          <a:p>
            <a:r>
              <a:rPr lang="en-US" altLang="zh-CN" sz="2400" dirty="0" err="1"/>
              <a:t>numContainers</a:t>
            </a:r>
            <a:r>
              <a:rPr lang="en-US" altLang="zh-CN" sz="2400" dirty="0"/>
              <a:t>           </a:t>
            </a:r>
          </a:p>
          <a:p>
            <a:r>
              <a:rPr lang="en-US" altLang="zh-CN" sz="2400" dirty="0" err="1"/>
              <a:t>relaxLocality</a:t>
            </a:r>
            <a:r>
              <a:rPr lang="en-US" altLang="zh-CN" sz="2400" dirty="0"/>
              <a:t>       </a:t>
            </a:r>
            <a:r>
              <a:rPr lang="zh-CN" altLang="en-US" sz="2400" dirty="0"/>
              <a:t>是否松弛本地性</a:t>
            </a:r>
          </a:p>
        </p:txBody>
      </p:sp>
    </p:spTree>
    <p:extLst>
      <p:ext uri="{BB962C8B-B14F-4D97-AF65-F5344CB8AC3E}">
        <p14:creationId xmlns:p14="http://schemas.microsoft.com/office/powerpoint/2010/main" val="163819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FairScheduler</a:t>
            </a:r>
            <a:r>
              <a:rPr lang="zh-CN" altLang="en-US" dirty="0" smtClean="0"/>
              <a:t>调度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调度过程：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1. </a:t>
            </a:r>
            <a:r>
              <a:rPr lang="zh-CN" altLang="en-US" dirty="0" smtClean="0"/>
              <a:t>对队列排序</a:t>
            </a:r>
            <a:r>
              <a:rPr lang="en-US" altLang="zh-CN" dirty="0"/>
              <a:t>, </a:t>
            </a:r>
            <a:r>
              <a:rPr lang="zh-CN" altLang="en-US" dirty="0"/>
              <a:t>使用</a:t>
            </a:r>
            <a:r>
              <a:rPr lang="en-US" altLang="zh-CN" dirty="0" err="1">
                <a:solidFill>
                  <a:srgbClr val="0070C0"/>
                </a:solidFill>
              </a:rPr>
              <a:t>SchedulingAlgorithms</a:t>
            </a:r>
            <a:r>
              <a:rPr lang="en-US" altLang="zh-CN" dirty="0">
                <a:solidFill>
                  <a:srgbClr val="0070C0"/>
                </a:solidFill>
              </a:rPr>
              <a:t>. </a:t>
            </a:r>
            <a:r>
              <a:rPr lang="en-US" altLang="zh-CN" dirty="0" err="1" smtClean="0">
                <a:solidFill>
                  <a:srgbClr val="0070C0"/>
                </a:solidFill>
              </a:rPr>
              <a:t>FairShareComparator</a:t>
            </a:r>
            <a:r>
              <a:rPr lang="zh-CN" altLang="en-US" dirty="0" smtClean="0">
                <a:solidFill>
                  <a:srgbClr val="0070C0"/>
                </a:solidFill>
              </a:rPr>
              <a:t>排序</a:t>
            </a:r>
            <a:r>
              <a:rPr lang="en-US" altLang="zh-CN" dirty="0" smtClean="0"/>
              <a:t>.</a:t>
            </a:r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2</a:t>
            </a:r>
            <a:r>
              <a:rPr lang="en-US" altLang="zh-CN" dirty="0" smtClean="0"/>
              <a:t>. </a:t>
            </a:r>
            <a:r>
              <a:rPr lang="zh-CN" altLang="en-US" dirty="0"/>
              <a:t>然后从第一</a:t>
            </a:r>
            <a:r>
              <a:rPr lang="zh-CN" altLang="en-US" dirty="0" smtClean="0"/>
              <a:t>个队列开始</a:t>
            </a:r>
            <a:r>
              <a:rPr lang="en-US" altLang="zh-CN" dirty="0"/>
              <a:t>, </a:t>
            </a:r>
            <a:r>
              <a:rPr lang="zh-CN" altLang="en-US" dirty="0"/>
              <a:t>把资源分配给它</a:t>
            </a:r>
            <a:r>
              <a:rPr lang="en-US" altLang="zh-CN" dirty="0"/>
              <a:t>, </a:t>
            </a:r>
            <a:r>
              <a:rPr lang="zh-CN" altLang="en-US" dirty="0"/>
              <a:t>并</a:t>
            </a:r>
            <a:r>
              <a:rPr lang="zh-CN" altLang="en-US" dirty="0" smtClean="0"/>
              <a:t>开始队列内分资源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3</a:t>
            </a:r>
            <a:r>
              <a:rPr lang="en-US" altLang="zh-CN" dirty="0" smtClean="0"/>
              <a:t>. </a:t>
            </a:r>
            <a:r>
              <a:rPr lang="zh-CN" altLang="en-US" dirty="0"/>
              <a:t>如果未分配给</a:t>
            </a:r>
            <a:r>
              <a:rPr lang="zh-CN" altLang="en-US" dirty="0" smtClean="0"/>
              <a:t>第一队列</a:t>
            </a:r>
            <a:r>
              <a:rPr lang="en-US" altLang="zh-CN" dirty="0" smtClean="0"/>
              <a:t>, </a:t>
            </a:r>
            <a:r>
              <a:rPr lang="zh-CN" altLang="en-US" dirty="0"/>
              <a:t>则分给下</a:t>
            </a:r>
            <a:r>
              <a:rPr lang="zh-CN" altLang="en-US" dirty="0" smtClean="0"/>
              <a:t>一队列</a:t>
            </a:r>
            <a:r>
              <a:rPr lang="en-US" altLang="zh-CN" dirty="0" smtClean="0"/>
              <a:t>, </a:t>
            </a:r>
            <a:r>
              <a:rPr lang="zh-CN" altLang="en-US" dirty="0"/>
              <a:t>如果分给了</a:t>
            </a:r>
            <a:r>
              <a:rPr lang="zh-CN" altLang="en-US" dirty="0" smtClean="0"/>
              <a:t>第一队列</a:t>
            </a:r>
            <a:r>
              <a:rPr lang="en-US" altLang="zh-CN" dirty="0" smtClean="0"/>
              <a:t>, </a:t>
            </a:r>
            <a:r>
              <a:rPr lang="zh-CN" altLang="en-US" dirty="0"/>
              <a:t>则继续到第一步</a:t>
            </a:r>
            <a:r>
              <a:rPr lang="en-US" altLang="zh-CN" dirty="0"/>
              <a:t>. </a:t>
            </a:r>
            <a:r>
              <a:rPr lang="zh-CN" altLang="en-US" dirty="0"/>
              <a:t>若未分配给第一</a:t>
            </a:r>
            <a:r>
              <a:rPr lang="zh-CN" altLang="en-US" dirty="0" smtClean="0"/>
              <a:t>个队列</a:t>
            </a:r>
            <a:r>
              <a:rPr lang="en-US" altLang="zh-CN" dirty="0" smtClean="0"/>
              <a:t>, </a:t>
            </a:r>
            <a:r>
              <a:rPr lang="zh-CN" altLang="en-US" dirty="0"/>
              <a:t>或重复分配给某</a:t>
            </a:r>
            <a:r>
              <a:rPr lang="zh-CN" altLang="en-US" dirty="0" smtClean="0"/>
              <a:t>一队列</a:t>
            </a:r>
            <a:r>
              <a:rPr lang="en-US" altLang="zh-CN" dirty="0" smtClean="0"/>
              <a:t>, </a:t>
            </a:r>
            <a:r>
              <a:rPr lang="zh-CN" altLang="en-US" dirty="0"/>
              <a:t>或大于</a:t>
            </a:r>
            <a:r>
              <a:rPr lang="en-US" altLang="zh-CN" dirty="0" err="1"/>
              <a:t>maxAssign</a:t>
            </a:r>
            <a:r>
              <a:rPr lang="en-US" altLang="zh-CN" dirty="0"/>
              <a:t>, </a:t>
            </a:r>
            <a:r>
              <a:rPr lang="zh-CN" altLang="en-US" dirty="0"/>
              <a:t>则退出循环</a:t>
            </a:r>
            <a:r>
              <a:rPr lang="en-US" altLang="zh-CN" dirty="0"/>
              <a:t>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15966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YARN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YARN</a:t>
            </a:r>
            <a:r>
              <a:rPr lang="zh-CN" altLang="en-US" dirty="0" smtClean="0"/>
              <a:t>资源管理和调度</a:t>
            </a:r>
            <a:endParaRPr lang="en-US" altLang="zh-CN" dirty="0" smtClean="0"/>
          </a:p>
          <a:p>
            <a:r>
              <a:rPr lang="zh-CN" altLang="en-US" dirty="0" smtClean="0"/>
              <a:t>其他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 </a:t>
            </a:r>
            <a:r>
              <a:rPr lang="en-US" altLang="zh-CN" dirty="0" err="1" smtClean="0"/>
              <a:t>ResourceManager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 </a:t>
            </a:r>
            <a:r>
              <a:rPr lang="en-US" altLang="zh-CN" dirty="0" err="1" smtClean="0"/>
              <a:t>NodeManager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 </a:t>
            </a:r>
            <a:r>
              <a:rPr lang="en-US" altLang="zh-CN" dirty="0" err="1" smtClean="0"/>
              <a:t>ApplicationManager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 YARN</a:t>
            </a:r>
            <a:r>
              <a:rPr lang="zh-CN" altLang="en-US" dirty="0" smtClean="0"/>
              <a:t>客户端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13159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FairScheduler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err="1" smtClean="0"/>
              <a:t>SchedulingAlgorithms.</a:t>
            </a:r>
            <a:r>
              <a:rPr lang="en-US" altLang="zh-CN" dirty="0" err="1" smtClean="0">
                <a:solidFill>
                  <a:srgbClr val="0070C0"/>
                </a:solidFill>
              </a:rPr>
              <a:t>FairShareComparator</a:t>
            </a:r>
            <a:r>
              <a:rPr lang="zh-CN" altLang="en-US" dirty="0">
                <a:solidFill>
                  <a:srgbClr val="0070C0"/>
                </a:solidFill>
              </a:rPr>
              <a:t>排序</a:t>
            </a:r>
            <a:r>
              <a:rPr lang="zh-CN" altLang="en-US" dirty="0" smtClean="0"/>
              <a:t>算法</a:t>
            </a:r>
            <a:endParaRPr lang="zh-CN" altLang="en-US" dirty="0"/>
          </a:p>
          <a:p>
            <a:r>
              <a:rPr lang="zh-CN" altLang="en-US" dirty="0"/>
              <a:t>两个组</a:t>
            </a:r>
            <a:r>
              <a:rPr lang="en-US" altLang="zh-CN" dirty="0"/>
              <a:t>, </a:t>
            </a:r>
            <a:r>
              <a:rPr lang="zh-CN" altLang="en-US" dirty="0"/>
              <a:t>排序的规则是</a:t>
            </a:r>
            <a:r>
              <a:rPr lang="en-US" altLang="zh-CN" dirty="0" smtClean="0"/>
              <a:t>:</a:t>
            </a:r>
            <a:endParaRPr lang="en-US" altLang="zh-CN" dirty="0"/>
          </a:p>
          <a:p>
            <a:pPr lvl="1"/>
            <a:r>
              <a:rPr lang="en-US" altLang="zh-CN" dirty="0"/>
              <a:t>1</a:t>
            </a:r>
            <a:r>
              <a:rPr lang="en-US" altLang="zh-CN" dirty="0" smtClean="0"/>
              <a:t>.</a:t>
            </a:r>
            <a:r>
              <a:rPr lang="zh-CN" altLang="en-US" dirty="0" smtClean="0"/>
              <a:t>比较 </a:t>
            </a:r>
            <a:r>
              <a:rPr lang="zh-CN" altLang="en-US" dirty="0" smtClean="0">
                <a:solidFill>
                  <a:srgbClr val="0070C0"/>
                </a:solidFill>
              </a:rPr>
              <a:t>资源</a:t>
            </a:r>
            <a:r>
              <a:rPr lang="zh-CN" altLang="en-US" dirty="0">
                <a:solidFill>
                  <a:srgbClr val="0070C0"/>
                </a:solidFill>
              </a:rPr>
              <a:t>使用量 </a:t>
            </a:r>
            <a:r>
              <a:rPr lang="en-US" altLang="zh-CN" dirty="0">
                <a:solidFill>
                  <a:srgbClr val="0070C0"/>
                </a:solidFill>
              </a:rPr>
              <a:t>&lt; min(</a:t>
            </a:r>
            <a:r>
              <a:rPr lang="zh-CN" altLang="en-US" dirty="0">
                <a:solidFill>
                  <a:srgbClr val="0070C0"/>
                </a:solidFill>
              </a:rPr>
              <a:t>资源需求量</a:t>
            </a:r>
            <a:r>
              <a:rPr lang="en-US" altLang="zh-CN" dirty="0">
                <a:solidFill>
                  <a:srgbClr val="0070C0"/>
                </a:solidFill>
              </a:rPr>
              <a:t>,</a:t>
            </a:r>
            <a:r>
              <a:rPr lang="zh-CN" altLang="en-US" dirty="0">
                <a:solidFill>
                  <a:srgbClr val="0070C0"/>
                </a:solidFill>
              </a:rPr>
              <a:t>最小份额）</a:t>
            </a:r>
            <a:r>
              <a:rPr lang="zh-CN" altLang="en-US" dirty="0"/>
              <a:t>，即是否</a:t>
            </a:r>
            <a:r>
              <a:rPr lang="zh-CN" altLang="en-US" dirty="0" smtClean="0"/>
              <a:t>饥饿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2.</a:t>
            </a:r>
            <a:r>
              <a:rPr lang="zh-CN" altLang="en-US" dirty="0" smtClean="0"/>
              <a:t>比较 </a:t>
            </a:r>
            <a:r>
              <a:rPr lang="zh-CN" altLang="en-US" dirty="0" smtClean="0">
                <a:solidFill>
                  <a:srgbClr val="0070C0"/>
                </a:solidFill>
              </a:rPr>
              <a:t>资源分配</a:t>
            </a:r>
            <a:r>
              <a:rPr lang="zh-CN" altLang="en-US" dirty="0">
                <a:solidFill>
                  <a:srgbClr val="0070C0"/>
                </a:solidFill>
              </a:rPr>
              <a:t>比</a:t>
            </a:r>
            <a:r>
              <a:rPr lang="en-US" altLang="zh-CN" dirty="0">
                <a:solidFill>
                  <a:srgbClr val="0070C0"/>
                </a:solidFill>
              </a:rPr>
              <a:t>=</a:t>
            </a:r>
            <a:r>
              <a:rPr lang="zh-CN" altLang="en-US" dirty="0">
                <a:solidFill>
                  <a:srgbClr val="0070C0"/>
                </a:solidFill>
              </a:rPr>
              <a:t>资源使用量</a:t>
            </a:r>
            <a:r>
              <a:rPr lang="en-US" altLang="zh-CN" dirty="0">
                <a:solidFill>
                  <a:srgbClr val="0070C0"/>
                </a:solidFill>
              </a:rPr>
              <a:t>/</a:t>
            </a:r>
            <a:r>
              <a:rPr lang="en-US" altLang="zh-CN" dirty="0" smtClean="0">
                <a:solidFill>
                  <a:srgbClr val="0070C0"/>
                </a:solidFill>
              </a:rPr>
              <a:t>min</a:t>
            </a:r>
            <a:r>
              <a:rPr lang="en-US" altLang="zh-CN" dirty="0">
                <a:solidFill>
                  <a:srgbClr val="0070C0"/>
                </a:solidFill>
              </a:rPr>
              <a:t>(</a:t>
            </a:r>
            <a:r>
              <a:rPr lang="zh-CN" altLang="en-US" dirty="0" smtClean="0">
                <a:solidFill>
                  <a:srgbClr val="0070C0"/>
                </a:solidFill>
              </a:rPr>
              <a:t>资源需求量</a:t>
            </a:r>
            <a:r>
              <a:rPr lang="en-US" altLang="zh-CN" dirty="0" smtClean="0">
                <a:solidFill>
                  <a:srgbClr val="0070C0"/>
                </a:solidFill>
              </a:rPr>
              <a:t>, </a:t>
            </a:r>
            <a:r>
              <a:rPr lang="zh-CN" altLang="en-US" dirty="0" smtClean="0">
                <a:solidFill>
                  <a:srgbClr val="0070C0"/>
                </a:solidFill>
              </a:rPr>
              <a:t>最小</a:t>
            </a:r>
            <a:r>
              <a:rPr lang="zh-CN" altLang="en-US" dirty="0">
                <a:solidFill>
                  <a:srgbClr val="0070C0"/>
                </a:solidFill>
              </a:rPr>
              <a:t>份额</a:t>
            </a:r>
            <a:r>
              <a:rPr lang="en-US" altLang="zh-CN" dirty="0">
                <a:solidFill>
                  <a:srgbClr val="0070C0"/>
                </a:solidFill>
              </a:rPr>
              <a:t>, </a:t>
            </a:r>
            <a:r>
              <a:rPr lang="en-US" altLang="zh-CN" dirty="0" smtClean="0">
                <a:solidFill>
                  <a:srgbClr val="0070C0"/>
                </a:solidFill>
              </a:rPr>
              <a:t>1</a:t>
            </a:r>
            <a:r>
              <a:rPr lang="en-US" altLang="zh-CN" dirty="0">
                <a:solidFill>
                  <a:srgbClr val="0070C0"/>
                </a:solidFill>
              </a:rPr>
              <a:t>)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pPr lvl="1"/>
            <a:r>
              <a:rPr lang="en-US" altLang="zh-CN" dirty="0" smtClean="0"/>
              <a:t>3.</a:t>
            </a:r>
            <a:r>
              <a:rPr lang="zh-CN" altLang="en-US" dirty="0" smtClean="0"/>
              <a:t>比较 </a:t>
            </a:r>
            <a:r>
              <a:rPr lang="zh-CN" altLang="en-US" dirty="0" smtClean="0">
                <a:solidFill>
                  <a:srgbClr val="0070C0"/>
                </a:solidFill>
              </a:rPr>
              <a:t>使用量</a:t>
            </a:r>
            <a:r>
              <a:rPr lang="zh-CN" altLang="en-US" dirty="0">
                <a:solidFill>
                  <a:srgbClr val="0070C0"/>
                </a:solidFill>
              </a:rPr>
              <a:t>与权重的</a:t>
            </a:r>
            <a:r>
              <a:rPr lang="zh-CN" altLang="en-US" dirty="0" smtClean="0">
                <a:solidFill>
                  <a:srgbClr val="0070C0"/>
                </a:solidFill>
              </a:rPr>
              <a:t>比例 </a:t>
            </a:r>
            <a:r>
              <a:rPr lang="en-US" altLang="zh-CN" dirty="0">
                <a:solidFill>
                  <a:srgbClr val="0070C0"/>
                </a:solidFill>
              </a:rPr>
              <a:t>=</a:t>
            </a:r>
            <a:r>
              <a:rPr lang="zh-CN" altLang="en-US" dirty="0">
                <a:solidFill>
                  <a:srgbClr val="0070C0"/>
                </a:solidFill>
              </a:rPr>
              <a:t>资源使用量</a:t>
            </a:r>
            <a:r>
              <a:rPr lang="en-US" altLang="zh-CN" dirty="0">
                <a:solidFill>
                  <a:srgbClr val="0070C0"/>
                </a:solidFill>
              </a:rPr>
              <a:t>/</a:t>
            </a:r>
            <a:r>
              <a:rPr lang="zh-CN" altLang="en-US" dirty="0">
                <a:solidFill>
                  <a:srgbClr val="0070C0"/>
                </a:solidFill>
              </a:rPr>
              <a:t>权</a:t>
            </a:r>
            <a:r>
              <a:rPr lang="zh-CN" altLang="en-US" dirty="0" smtClean="0">
                <a:solidFill>
                  <a:srgbClr val="0070C0"/>
                </a:solidFill>
              </a:rPr>
              <a:t>值</a:t>
            </a:r>
            <a:r>
              <a:rPr lang="en-US" altLang="zh-CN" dirty="0" smtClean="0">
                <a:solidFill>
                  <a:srgbClr val="0070C0"/>
                </a:solidFill>
              </a:rPr>
              <a:t> </a:t>
            </a:r>
          </a:p>
          <a:p>
            <a:pPr lvl="2"/>
            <a:r>
              <a:rPr lang="zh-CN" altLang="en-US" dirty="0" smtClean="0"/>
              <a:t>小</a:t>
            </a:r>
            <a:r>
              <a:rPr lang="zh-CN" altLang="en-US" dirty="0"/>
              <a:t>的排前面</a:t>
            </a:r>
            <a:r>
              <a:rPr lang="en-US" altLang="zh-CN" dirty="0"/>
              <a:t>, </a:t>
            </a:r>
            <a:r>
              <a:rPr lang="zh-CN" altLang="en-US" dirty="0"/>
              <a:t>即权重大的优先</a:t>
            </a:r>
            <a:r>
              <a:rPr lang="en-US" altLang="zh-CN" dirty="0"/>
              <a:t>, </a:t>
            </a:r>
            <a:r>
              <a:rPr lang="zh-CN" altLang="en-US" dirty="0"/>
              <a:t>使用量小的优先</a:t>
            </a:r>
            <a:r>
              <a:rPr lang="en-US" altLang="zh-CN" dirty="0" smtClean="0"/>
              <a:t>.</a:t>
            </a:r>
            <a:endParaRPr lang="en-US" altLang="zh-CN" dirty="0"/>
          </a:p>
          <a:p>
            <a:pPr lvl="1"/>
            <a:r>
              <a:rPr lang="en-US" altLang="zh-CN" dirty="0"/>
              <a:t>4. </a:t>
            </a:r>
            <a:r>
              <a:rPr lang="zh-CN" altLang="en-US" dirty="0" smtClean="0"/>
              <a:t>比较 </a:t>
            </a:r>
            <a:r>
              <a:rPr lang="zh-CN" altLang="en-US" dirty="0" smtClean="0">
                <a:solidFill>
                  <a:srgbClr val="0070C0"/>
                </a:solidFill>
              </a:rPr>
              <a:t>提交时间，</a:t>
            </a:r>
            <a:r>
              <a:rPr lang="zh-CN" altLang="en-US" dirty="0" smtClean="0"/>
              <a:t>早</a:t>
            </a:r>
            <a:r>
              <a:rPr lang="zh-CN" altLang="en-US" dirty="0"/>
              <a:t>的优先</a:t>
            </a:r>
            <a:r>
              <a:rPr lang="en-US" altLang="zh-CN" dirty="0"/>
              <a:t>, app id</a:t>
            </a:r>
            <a:r>
              <a:rPr lang="zh-CN" altLang="en-US" dirty="0"/>
              <a:t>小的排前面</a:t>
            </a:r>
            <a:r>
              <a:rPr lang="en-US" altLang="zh-CN" dirty="0" smtClean="0"/>
              <a:t>.</a:t>
            </a:r>
          </a:p>
          <a:p>
            <a:pPr lvl="1"/>
            <a:endParaRPr lang="en-US" altLang="zh-CN" dirty="0"/>
          </a:p>
          <a:p>
            <a:pPr lvl="1"/>
            <a:r>
              <a:rPr lang="zh-CN" altLang="en-US" dirty="0" smtClean="0"/>
              <a:t>最小份额：队列</a:t>
            </a:r>
            <a:r>
              <a:rPr lang="zh-CN" altLang="en-US" dirty="0"/>
              <a:t>的最小共享量在配置中</a:t>
            </a:r>
            <a:r>
              <a:rPr lang="zh-CN" altLang="en-US" dirty="0" smtClean="0"/>
              <a:t>指定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minShare</a:t>
            </a:r>
            <a:r>
              <a:rPr lang="zh-CN" altLang="en-US" dirty="0" smtClean="0"/>
              <a:t>配置</a:t>
            </a:r>
            <a:r>
              <a:rPr lang="fr-FR" altLang="zh-CN" dirty="0"/>
              <a:t>&lt;minResources&gt;1024 mb, 1 vcores&lt;/minResources</a:t>
            </a:r>
            <a:r>
              <a:rPr lang="fr-FR" altLang="zh-CN" dirty="0" smtClean="0"/>
              <a:t>&gt;</a:t>
            </a:r>
          </a:p>
          <a:p>
            <a:pPr lvl="2"/>
            <a:r>
              <a:rPr lang="zh-CN" altLang="en-US" dirty="0"/>
              <a:t>应用的最小共享量为</a:t>
            </a:r>
            <a:r>
              <a:rPr lang="en-US" altLang="zh-CN" dirty="0"/>
              <a:t>0</a:t>
            </a:r>
            <a:r>
              <a:rPr lang="zh-CN" altLang="en-US" dirty="0"/>
              <a:t>。</a:t>
            </a:r>
            <a:endParaRPr lang="fr-FR" altLang="zh-CN" dirty="0" smtClean="0"/>
          </a:p>
          <a:p>
            <a:pPr lvl="1"/>
            <a:r>
              <a:rPr lang="zh-CN" altLang="en-US" dirty="0" smtClean="0"/>
              <a:t>权重配置</a:t>
            </a:r>
            <a:r>
              <a:rPr lang="en-US" altLang="zh-CN" dirty="0"/>
              <a:t>&lt;weight&gt;0.25&lt;/weight</a:t>
            </a:r>
            <a:r>
              <a:rPr lang="en-US" altLang="zh-CN" dirty="0" smtClean="0"/>
              <a:t>&gt;</a:t>
            </a:r>
          </a:p>
          <a:p>
            <a:pPr lvl="1"/>
            <a:r>
              <a:rPr lang="en-US" altLang="zh-CN" dirty="0" err="1"/>
              <a:t>sizebasedweight</a:t>
            </a:r>
            <a:r>
              <a:rPr lang="zh-CN" altLang="en-US" dirty="0"/>
              <a:t>特性的情况下，应用的权重</a:t>
            </a:r>
            <a:r>
              <a:rPr lang="en-US" altLang="zh-CN" dirty="0"/>
              <a:t>=</a:t>
            </a:r>
            <a:r>
              <a:rPr lang="zh-CN" altLang="en-US" dirty="0"/>
              <a:t>（</a:t>
            </a:r>
            <a:r>
              <a:rPr lang="en-US" altLang="zh-CN" dirty="0"/>
              <a:t>log2(</a:t>
            </a:r>
            <a:r>
              <a:rPr lang="zh-CN" altLang="en-US" dirty="0"/>
              <a:t>资源需求量</a:t>
            </a:r>
            <a:r>
              <a:rPr lang="en-US" altLang="zh-CN" dirty="0"/>
              <a:t>)</a:t>
            </a:r>
            <a:r>
              <a:rPr lang="zh-CN" altLang="en-US" dirty="0"/>
              <a:t>）*优先级*调整因子。优先级当前都是</a:t>
            </a:r>
            <a:r>
              <a:rPr lang="en-US" altLang="zh-CN" dirty="0"/>
              <a:t>1</a:t>
            </a:r>
            <a:r>
              <a:rPr lang="zh-CN" altLang="en-US" dirty="0"/>
              <a:t>，当应用运行超过</a:t>
            </a:r>
            <a:r>
              <a:rPr lang="en-US" altLang="zh-CN" dirty="0"/>
              <a:t>5</a:t>
            </a:r>
            <a:r>
              <a:rPr lang="zh-CN" altLang="en-US" dirty="0"/>
              <a:t>分钟，调整因子为</a:t>
            </a:r>
            <a:r>
              <a:rPr lang="en-US" altLang="zh-CN" dirty="0"/>
              <a:t>3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739497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（</a:t>
            </a:r>
            <a:r>
              <a:rPr lang="en-US" altLang="zh-CN" dirty="0" smtClean="0"/>
              <a:t>5</a:t>
            </a:r>
            <a:r>
              <a:rPr lang="zh-CN" altLang="en-US" dirty="0" smtClean="0"/>
              <a:t>）资源抢占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资源抢占的原因完全由于“最小资源量”这个概念。</a:t>
            </a:r>
            <a:endParaRPr lang="en-US" altLang="zh-CN" dirty="0" smtClean="0"/>
          </a:p>
          <a:p>
            <a:r>
              <a:rPr lang="zh-CN" altLang="en-US" dirty="0" smtClean="0"/>
              <a:t>资源调度器</a:t>
            </a:r>
            <a:r>
              <a:rPr lang="en-US" altLang="zh-CN" dirty="0" smtClean="0"/>
              <a:t>(CS/FS)</a:t>
            </a:r>
            <a:r>
              <a:rPr lang="zh-CN" altLang="en-US" dirty="0" smtClean="0"/>
              <a:t>会将负载较轻的队列的资源暂时分给负载较重的队列。</a:t>
            </a:r>
            <a:endParaRPr lang="en-US" altLang="zh-CN" dirty="0" smtClean="0"/>
          </a:p>
          <a:p>
            <a:r>
              <a:rPr lang="zh-CN" altLang="en-US" dirty="0" smtClean="0"/>
              <a:t>这时候就不能保证负载轻的队列的 最小资源量。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当队列不需要任何资源时，不会满足它的最小资源。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r>
              <a:rPr lang="zh-CN" altLang="en-US" dirty="0"/>
              <a:t>这时</a:t>
            </a:r>
            <a:r>
              <a:rPr lang="zh-CN" altLang="en-US" dirty="0" smtClean="0"/>
              <a:t>当负载较轻的队列突然收到新的</a:t>
            </a:r>
            <a:r>
              <a:rPr lang="en-US" altLang="zh-CN" dirty="0" smtClean="0"/>
              <a:t>app</a:t>
            </a:r>
            <a:r>
              <a:rPr lang="zh-CN" altLang="en-US" dirty="0" smtClean="0"/>
              <a:t>，调度器需要把原来属于它的资源还给它，这时候会发生</a:t>
            </a:r>
            <a:r>
              <a:rPr lang="zh-CN" altLang="en-US" dirty="0" smtClean="0">
                <a:solidFill>
                  <a:srgbClr val="FF0000"/>
                </a:solidFill>
              </a:rPr>
              <a:t>抢占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8206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资源抢占</a:t>
            </a:r>
          </a:p>
        </p:txBody>
      </p:sp>
      <p:sp>
        <p:nvSpPr>
          <p:cNvPr id="4" name="矩形 3"/>
          <p:cNvSpPr/>
          <p:nvPr/>
        </p:nvSpPr>
        <p:spPr>
          <a:xfrm>
            <a:off x="5609231" y="1405718"/>
            <a:ext cx="1323833" cy="77792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ROOT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609230" y="3456969"/>
            <a:ext cx="1323833" cy="77792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QueueB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316406" y="3456969"/>
            <a:ext cx="1323833" cy="77792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QueueA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7902054" y="3456969"/>
            <a:ext cx="1323833" cy="77792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QueueC</a:t>
            </a:r>
            <a:endParaRPr lang="zh-CN" altLang="en-US" dirty="0"/>
          </a:p>
        </p:txBody>
      </p:sp>
      <p:cxnSp>
        <p:nvCxnSpPr>
          <p:cNvPr id="9" name="肘形连接符 8"/>
          <p:cNvCxnSpPr>
            <a:stCxn id="4" idx="2"/>
            <a:endCxn id="6" idx="0"/>
          </p:cNvCxnSpPr>
          <p:nvPr/>
        </p:nvCxnSpPr>
        <p:spPr>
          <a:xfrm rot="5400000">
            <a:off x="4488072" y="1673892"/>
            <a:ext cx="1273329" cy="229282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肘形连接符 10"/>
          <p:cNvCxnSpPr>
            <a:stCxn id="4" idx="2"/>
            <a:endCxn id="7" idx="0"/>
          </p:cNvCxnSpPr>
          <p:nvPr/>
        </p:nvCxnSpPr>
        <p:spPr>
          <a:xfrm rot="16200000" flipH="1">
            <a:off x="6780895" y="1673892"/>
            <a:ext cx="1273329" cy="229282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4" idx="2"/>
            <a:endCxn id="5" idx="0"/>
          </p:cNvCxnSpPr>
          <p:nvPr/>
        </p:nvCxnSpPr>
        <p:spPr>
          <a:xfrm flipH="1">
            <a:off x="6271147" y="2183640"/>
            <a:ext cx="1" cy="12733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5695032" y="4618660"/>
            <a:ext cx="12380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Pending:10</a:t>
            </a:r>
          </a:p>
          <a:p>
            <a:r>
              <a:rPr lang="en-US" altLang="zh-CN" dirty="0" smtClean="0"/>
              <a:t>Current:30</a:t>
            </a:r>
          </a:p>
          <a:p>
            <a:r>
              <a:rPr lang="en-US" altLang="zh-CN" dirty="0" smtClean="0"/>
              <a:t>minRes:20</a:t>
            </a:r>
          </a:p>
          <a:p>
            <a:r>
              <a:rPr lang="en-US" altLang="zh-CN" dirty="0" smtClean="0"/>
              <a:t>maxRes:35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3359306" y="4618659"/>
            <a:ext cx="119962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Pending:0</a:t>
            </a:r>
          </a:p>
          <a:p>
            <a:r>
              <a:rPr lang="en-US" altLang="zh-CN" dirty="0" smtClean="0"/>
              <a:t>Current:5</a:t>
            </a:r>
          </a:p>
          <a:p>
            <a:r>
              <a:rPr lang="en-US" altLang="zh-CN" dirty="0" smtClean="0"/>
              <a:t>minRes:10</a:t>
            </a:r>
          </a:p>
          <a:p>
            <a:r>
              <a:rPr lang="en-US" altLang="zh-CN" dirty="0" smtClean="0"/>
              <a:t>maxRes:15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7944954" y="4618659"/>
            <a:ext cx="12380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Pending:60</a:t>
            </a:r>
          </a:p>
          <a:p>
            <a:r>
              <a:rPr lang="en-US" altLang="zh-CN" dirty="0" smtClean="0"/>
              <a:t>Current:65</a:t>
            </a:r>
          </a:p>
          <a:p>
            <a:r>
              <a:rPr lang="en-US" altLang="zh-CN" dirty="0" smtClean="0"/>
              <a:t>minRes:60</a:t>
            </a:r>
          </a:p>
          <a:p>
            <a:r>
              <a:rPr lang="en-US" altLang="zh-CN" dirty="0" smtClean="0"/>
              <a:t>maxRes:65</a:t>
            </a:r>
            <a:endParaRPr lang="zh-CN" altLang="en-US" dirty="0"/>
          </a:p>
        </p:txBody>
      </p:sp>
      <p:cxnSp>
        <p:nvCxnSpPr>
          <p:cNvPr id="18" name="直接箭头连接符 17"/>
          <p:cNvCxnSpPr>
            <a:stCxn id="6" idx="3"/>
            <a:endCxn id="5" idx="1"/>
          </p:cNvCxnSpPr>
          <p:nvPr/>
        </p:nvCxnSpPr>
        <p:spPr>
          <a:xfrm>
            <a:off x="4640239" y="3845930"/>
            <a:ext cx="96899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肘形连接符 19"/>
          <p:cNvCxnSpPr>
            <a:stCxn id="6" idx="2"/>
            <a:endCxn id="7" idx="2"/>
          </p:cNvCxnSpPr>
          <p:nvPr/>
        </p:nvCxnSpPr>
        <p:spPr>
          <a:xfrm rot="16200000" flipH="1">
            <a:off x="6271147" y="1942067"/>
            <a:ext cx="12700" cy="4585648"/>
          </a:xfrm>
          <a:prstGeom prst="bentConnector3">
            <a:avLst>
              <a:gd name="adj1" fmla="val 180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4953418" y="349451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5104261" y="425451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3</a:t>
            </a:r>
            <a:endParaRPr lang="zh-CN" altLang="en-US" dirty="0"/>
          </a:p>
        </p:txBody>
      </p:sp>
      <p:cxnSp>
        <p:nvCxnSpPr>
          <p:cNvPr id="24" name="直接箭头连接符 23"/>
          <p:cNvCxnSpPr/>
          <p:nvPr/>
        </p:nvCxnSpPr>
        <p:spPr>
          <a:xfrm flipH="1">
            <a:off x="2524836" y="4817660"/>
            <a:ext cx="791570" cy="0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1272659" y="4632994"/>
            <a:ext cx="1238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Pending:20</a:t>
            </a:r>
            <a:endParaRPr lang="zh-CN" altLang="en-US" dirty="0"/>
          </a:p>
        </p:txBody>
      </p:sp>
      <p:sp>
        <p:nvSpPr>
          <p:cNvPr id="27" name="文本框 26"/>
          <p:cNvSpPr txBox="1"/>
          <p:nvPr/>
        </p:nvSpPr>
        <p:spPr>
          <a:xfrm>
            <a:off x="7110484" y="1690688"/>
            <a:ext cx="1459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总共资源</a:t>
            </a:r>
            <a:r>
              <a:rPr lang="en-US" altLang="zh-CN" dirty="0" smtClean="0"/>
              <a:t>100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33687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问题</a:t>
            </a:r>
            <a:r>
              <a:rPr lang="en-US" altLang="zh-CN" dirty="0" smtClean="0"/>
              <a:t>1</a:t>
            </a:r>
            <a:r>
              <a:rPr lang="zh-CN" altLang="en-US" dirty="0" smtClean="0"/>
              <a:t>、如何</a:t>
            </a:r>
            <a:r>
              <a:rPr lang="zh-CN" altLang="en-US" dirty="0"/>
              <a:t>决定是否抢占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一个队列实际可以使用的资源量 </a:t>
            </a:r>
            <a:r>
              <a:rPr lang="en-US" altLang="zh-CN" dirty="0" smtClean="0"/>
              <a:t>R </a:t>
            </a:r>
            <a:r>
              <a:rPr lang="zh-CN" altLang="en-US" dirty="0" smtClean="0"/>
              <a:t>取决于：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最小资源量</a:t>
            </a:r>
            <a:r>
              <a:rPr lang="en-US" altLang="zh-CN" dirty="0"/>
              <a:t> </a:t>
            </a:r>
            <a:r>
              <a:rPr lang="en-US" altLang="zh-CN" dirty="0" smtClean="0"/>
              <a:t>A </a:t>
            </a:r>
            <a:r>
              <a:rPr lang="zh-CN" altLang="en-US" dirty="0" smtClean="0"/>
              <a:t>，由管理员配置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队列资源需求量 </a:t>
            </a:r>
            <a:r>
              <a:rPr lang="en-US" altLang="zh-CN" dirty="0" smtClean="0"/>
              <a:t>B</a:t>
            </a:r>
            <a:r>
              <a:rPr lang="zh-CN" altLang="en-US" dirty="0" smtClean="0"/>
              <a:t>， 处于等待 或 运行的</a:t>
            </a:r>
            <a:r>
              <a:rPr lang="en-US" altLang="zh-CN" dirty="0" smtClean="0"/>
              <a:t>app</a:t>
            </a:r>
            <a:r>
              <a:rPr lang="zh-CN" altLang="en-US" dirty="0" smtClean="0"/>
              <a:t>还需要的资源量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兄弟队列的空闲资源量 </a:t>
            </a:r>
            <a:r>
              <a:rPr lang="en-US" altLang="zh-CN" dirty="0" smtClean="0"/>
              <a:t>C</a:t>
            </a:r>
          </a:p>
          <a:p>
            <a:r>
              <a:rPr lang="en-US" altLang="zh-CN" dirty="0" smtClean="0"/>
              <a:t>R = F (A, B, C)</a:t>
            </a:r>
            <a:r>
              <a:rPr lang="zh-CN" altLang="en-US" dirty="0"/>
              <a:t> </a:t>
            </a:r>
            <a:r>
              <a:rPr lang="zh-CN" altLang="en-US" dirty="0" smtClean="0"/>
              <a:t> 在不同的时间点的取值不同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如果 </a:t>
            </a:r>
            <a:r>
              <a:rPr lang="en-US" altLang="zh-CN" dirty="0" smtClean="0"/>
              <a:t>U &gt; R</a:t>
            </a:r>
            <a:r>
              <a:rPr lang="zh-CN" altLang="en-US" dirty="0" smtClean="0"/>
              <a:t>，则需要抢占</a:t>
            </a:r>
            <a:r>
              <a:rPr lang="en-US" altLang="zh-CN" dirty="0" smtClean="0"/>
              <a:t>(U - R)</a:t>
            </a:r>
            <a:r>
              <a:rPr lang="zh-CN" altLang="en-US" dirty="0" smtClean="0"/>
              <a:t>资源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U</a:t>
            </a:r>
            <a:r>
              <a:rPr lang="zh-CN" altLang="en-US" dirty="0" smtClean="0"/>
              <a:t>：这个队列正在使用的资源量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51898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问题</a:t>
            </a:r>
            <a:r>
              <a:rPr lang="en-US" altLang="zh-CN" dirty="0" smtClean="0"/>
              <a:t>2</a:t>
            </a:r>
            <a:r>
              <a:rPr lang="zh-CN" altLang="en-US" dirty="0" smtClean="0"/>
              <a:t>、如何使资源抢占代价最小？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优先选择</a:t>
            </a:r>
            <a:r>
              <a:rPr lang="en-US" altLang="zh-CN" dirty="0" smtClean="0"/>
              <a:t>priority</a:t>
            </a:r>
            <a:r>
              <a:rPr lang="zh-CN" altLang="en-US" dirty="0" smtClean="0"/>
              <a:t>低的</a:t>
            </a:r>
            <a:r>
              <a:rPr lang="en-US" altLang="zh-CN" dirty="0" smtClean="0"/>
              <a:t>container</a:t>
            </a:r>
            <a:r>
              <a:rPr lang="zh-CN" altLang="en-US" dirty="0" smtClean="0"/>
              <a:t>。根据启动时间</a:t>
            </a:r>
            <a:endParaRPr lang="en-US" altLang="zh-CN" dirty="0" smtClean="0"/>
          </a:p>
          <a:p>
            <a:r>
              <a:rPr lang="en-US" altLang="zh-CN" dirty="0" smtClean="0"/>
              <a:t>RM</a:t>
            </a:r>
            <a:r>
              <a:rPr lang="zh-CN" altLang="en-US" dirty="0" smtClean="0"/>
              <a:t>不会立即杀死</a:t>
            </a:r>
            <a:r>
              <a:rPr lang="en-US" altLang="zh-CN" dirty="0" smtClean="0"/>
              <a:t>container</a:t>
            </a:r>
            <a:r>
              <a:rPr lang="zh-CN" altLang="en-US" dirty="0" smtClean="0"/>
              <a:t>，让</a:t>
            </a:r>
            <a:r>
              <a:rPr lang="en-US" altLang="zh-CN" dirty="0" smtClean="0"/>
              <a:t>AM</a:t>
            </a:r>
            <a:r>
              <a:rPr lang="zh-CN" altLang="en-US" dirty="0" smtClean="0"/>
              <a:t>自己去杀死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AM</a:t>
            </a:r>
            <a:r>
              <a:rPr lang="zh-CN" altLang="en-US" dirty="0" smtClean="0"/>
              <a:t>可以先保存一些状态，再杀死，减少计算浪费</a:t>
            </a:r>
            <a:endParaRPr lang="en-US" altLang="zh-CN" dirty="0" smtClean="0"/>
          </a:p>
          <a:p>
            <a:r>
              <a:rPr lang="en-US" altLang="zh-CN" dirty="0" smtClean="0"/>
              <a:t>RM</a:t>
            </a:r>
            <a:r>
              <a:rPr lang="zh-CN" altLang="en-US" dirty="0" smtClean="0"/>
              <a:t>强制杀死</a:t>
            </a:r>
            <a:r>
              <a:rPr lang="en-US" altLang="zh-CN" dirty="0" smtClean="0"/>
              <a:t>container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65422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（</a:t>
            </a:r>
            <a:r>
              <a:rPr lang="en-US" altLang="zh-CN" dirty="0"/>
              <a:t>6</a:t>
            </a:r>
            <a:r>
              <a:rPr lang="zh-CN" altLang="en-US" dirty="0"/>
              <a:t>） </a:t>
            </a:r>
            <a:r>
              <a:rPr lang="en-US" altLang="zh-CN" dirty="0" err="1" smtClean="0"/>
              <a:t>CapacityScheduler</a:t>
            </a:r>
            <a:r>
              <a:rPr lang="zh-CN" altLang="en-US" dirty="0" smtClean="0"/>
              <a:t>资源抢占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err="1"/>
              <a:t>SchedulingEditPolicy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CapacityScheduler</a:t>
            </a:r>
            <a:r>
              <a:rPr lang="zh-CN" altLang="en-US" dirty="0"/>
              <a:t>的抢占策略必须实现的接口。</a:t>
            </a:r>
          </a:p>
          <a:p>
            <a:r>
              <a:rPr lang="en-US" altLang="zh-CN" dirty="0" err="1"/>
              <a:t>SchedulingMonitor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监控</a:t>
            </a:r>
            <a:r>
              <a:rPr lang="zh-CN" altLang="en-US" dirty="0"/>
              <a:t>抢占的线程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en-US" altLang="zh-CN" dirty="0" err="1"/>
              <a:t>YarnConfiguration.RM_SCHEDULER_ENABLE_MONITORS</a:t>
            </a:r>
            <a:endParaRPr lang="en-US" altLang="zh-CN" dirty="0" smtClean="0"/>
          </a:p>
          <a:p>
            <a:pPr lvl="1"/>
            <a:r>
              <a:rPr lang="en-US" altLang="zh-CN" dirty="0" err="1"/>
              <a:t>YarnConfiguration.DEFAULT_RM_SCHEDULER_ENABLE_MONITORS</a:t>
            </a:r>
            <a:endParaRPr lang="zh-CN" altLang="en-US" dirty="0"/>
          </a:p>
          <a:p>
            <a:r>
              <a:rPr lang="en-US" altLang="zh-CN" dirty="0" err="1"/>
              <a:t>ProportionalCapacityPreemptionPolicy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实现</a:t>
            </a:r>
            <a:r>
              <a:rPr lang="en-US" altLang="zh-CN" dirty="0" err="1"/>
              <a:t>SchedulingEditPolicy</a:t>
            </a:r>
            <a:r>
              <a:rPr lang="zh-CN" altLang="en-US" dirty="0"/>
              <a:t>接口，</a:t>
            </a:r>
            <a:r>
              <a:rPr lang="en-US" altLang="zh-CN" dirty="0"/>
              <a:t>YARN</a:t>
            </a:r>
            <a:r>
              <a:rPr lang="zh-CN" altLang="en-US" dirty="0"/>
              <a:t>提供给</a:t>
            </a:r>
            <a:r>
              <a:rPr lang="en-US" altLang="zh-CN" dirty="0" err="1"/>
              <a:t>CapacityScheduler</a:t>
            </a:r>
            <a:r>
              <a:rPr lang="zh-CN" altLang="en-US" dirty="0"/>
              <a:t>唯一的一个抢占策略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YarnConfiguration.RM_SCHEDULER_MONITOR_POLICIES</a:t>
            </a:r>
            <a:endParaRPr lang="en-US" altLang="zh-CN" dirty="0" smtClean="0"/>
          </a:p>
          <a:p>
            <a:r>
              <a:rPr lang="en-US" altLang="zh-CN" dirty="0" smtClean="0"/>
              <a:t>RM</a:t>
            </a:r>
            <a:r>
              <a:rPr lang="zh-CN" altLang="en-US" dirty="0" smtClean="0"/>
              <a:t>初始化的时候根据配置文件设置抢占策略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14040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CapacityScheduler</a:t>
            </a:r>
            <a:r>
              <a:rPr lang="zh-CN" altLang="en-US" dirty="0"/>
              <a:t>资源抢占</a:t>
            </a:r>
          </a:p>
        </p:txBody>
      </p:sp>
      <p:sp>
        <p:nvSpPr>
          <p:cNvPr id="4" name="矩形 3"/>
          <p:cNvSpPr/>
          <p:nvPr/>
        </p:nvSpPr>
        <p:spPr>
          <a:xfrm>
            <a:off x="1699146" y="2019867"/>
            <a:ext cx="3009332" cy="43263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ResourceManager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129051" y="2292824"/>
            <a:ext cx="1705970" cy="94169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EventHandler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129050" y="4954137"/>
            <a:ext cx="2088107" cy="94169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ResourceScheduler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7287903" y="2019867"/>
            <a:ext cx="2169995" cy="8871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SchedulingEditPolicy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7287902" y="3575712"/>
            <a:ext cx="2169995" cy="8871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ApplicationManager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7287901" y="5240739"/>
            <a:ext cx="2169995" cy="8871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NodeManager</a:t>
            </a:r>
            <a:endParaRPr lang="zh-CN" altLang="en-US" dirty="0"/>
          </a:p>
        </p:txBody>
      </p:sp>
      <p:cxnSp>
        <p:nvCxnSpPr>
          <p:cNvPr id="11" name="直接箭头连接符 10"/>
          <p:cNvCxnSpPr>
            <a:stCxn id="7" idx="1"/>
          </p:cNvCxnSpPr>
          <p:nvPr/>
        </p:nvCxnSpPr>
        <p:spPr>
          <a:xfrm flipH="1">
            <a:off x="3835021" y="2463420"/>
            <a:ext cx="3452882" cy="30025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H="1">
            <a:off x="4708478" y="3695130"/>
            <a:ext cx="2579424" cy="16377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4" idx="3"/>
            <a:endCxn id="8" idx="1"/>
          </p:cNvCxnSpPr>
          <p:nvPr/>
        </p:nvCxnSpPr>
        <p:spPr>
          <a:xfrm flipV="1">
            <a:off x="4708478" y="4019265"/>
            <a:ext cx="2579424" cy="16377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 flipH="1" flipV="1">
            <a:off x="4708479" y="5240740"/>
            <a:ext cx="2579422" cy="81886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endCxn id="9" idx="1"/>
          </p:cNvCxnSpPr>
          <p:nvPr/>
        </p:nvCxnSpPr>
        <p:spPr>
          <a:xfrm>
            <a:off x="4708478" y="5684292"/>
            <a:ext cx="2579423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4835857" y="1615389"/>
            <a:ext cx="23246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1.DROP_RESERVATIONPREEMPT_CONTAINER</a:t>
            </a:r>
            <a:r>
              <a:rPr lang="zh-CN" altLang="en-US" dirty="0" smtClean="0"/>
              <a:t>需要抢占资源</a:t>
            </a:r>
            <a:endParaRPr lang="zh-CN" altLang="en-US" dirty="0"/>
          </a:p>
        </p:txBody>
      </p:sp>
      <p:sp>
        <p:nvSpPr>
          <p:cNvPr id="29" name="文本框 28"/>
          <p:cNvSpPr txBox="1"/>
          <p:nvPr/>
        </p:nvSpPr>
        <p:spPr>
          <a:xfrm>
            <a:off x="4835857" y="2698423"/>
            <a:ext cx="1942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4</a:t>
            </a:r>
            <a:r>
              <a:rPr lang="en-US" altLang="zh-CN" dirty="0" smtClean="0"/>
              <a:t>.KILL_CONTAINER</a:t>
            </a:r>
            <a:endParaRPr lang="zh-CN" altLang="en-US" dirty="0"/>
          </a:p>
        </p:txBody>
      </p:sp>
      <p:sp>
        <p:nvSpPr>
          <p:cNvPr id="30" name="文本框 29"/>
          <p:cNvSpPr txBox="1"/>
          <p:nvPr/>
        </p:nvSpPr>
        <p:spPr>
          <a:xfrm>
            <a:off x="4976676" y="3289109"/>
            <a:ext cx="18015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3. allocate()</a:t>
            </a:r>
            <a:r>
              <a:rPr lang="zh-CN" altLang="en-US" dirty="0" smtClean="0"/>
              <a:t>返回待抢占的资源</a:t>
            </a:r>
            <a:endParaRPr lang="zh-CN" altLang="en-US" dirty="0"/>
          </a:p>
        </p:txBody>
      </p:sp>
      <p:sp>
        <p:nvSpPr>
          <p:cNvPr id="31" name="文本框 30"/>
          <p:cNvSpPr txBox="1"/>
          <p:nvPr/>
        </p:nvSpPr>
        <p:spPr>
          <a:xfrm>
            <a:off x="5035122" y="5037961"/>
            <a:ext cx="21840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6. </a:t>
            </a:r>
            <a:r>
              <a:rPr lang="en-US" altLang="zh-CN" dirty="0" err="1" smtClean="0"/>
              <a:t>nodeHeartbeat</a:t>
            </a:r>
            <a:r>
              <a:rPr lang="en-US" altLang="zh-CN" dirty="0" smtClean="0"/>
              <a:t>()</a:t>
            </a:r>
            <a:r>
              <a:rPr lang="zh-CN" altLang="en-US" dirty="0" smtClean="0"/>
              <a:t>要求杀死</a:t>
            </a:r>
            <a:r>
              <a:rPr lang="en-US" altLang="zh-CN" dirty="0" smtClean="0"/>
              <a:t>container</a:t>
            </a:r>
            <a:endParaRPr lang="zh-CN" altLang="en-US" dirty="0"/>
          </a:p>
        </p:txBody>
      </p:sp>
      <p:sp>
        <p:nvSpPr>
          <p:cNvPr id="32" name="文本框 31"/>
          <p:cNvSpPr txBox="1"/>
          <p:nvPr/>
        </p:nvSpPr>
        <p:spPr>
          <a:xfrm>
            <a:off x="403085" y="4239171"/>
            <a:ext cx="28387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2.dropContainerReservationpreemptContainer</a:t>
            </a:r>
          </a:p>
          <a:p>
            <a:r>
              <a:rPr lang="zh-CN" altLang="en-US" dirty="0" smtClean="0"/>
              <a:t>标注抢占的</a:t>
            </a:r>
            <a:r>
              <a:rPr lang="en-US" altLang="zh-CN" dirty="0" smtClean="0"/>
              <a:t>containers</a:t>
            </a:r>
            <a:endParaRPr lang="zh-CN" altLang="en-US" dirty="0"/>
          </a:p>
        </p:txBody>
      </p:sp>
      <p:sp>
        <p:nvSpPr>
          <p:cNvPr id="33" name="文本框 32"/>
          <p:cNvSpPr txBox="1"/>
          <p:nvPr/>
        </p:nvSpPr>
        <p:spPr>
          <a:xfrm>
            <a:off x="3447821" y="5925697"/>
            <a:ext cx="1542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5.killContainer</a:t>
            </a:r>
            <a:endParaRPr lang="zh-CN" altLang="en-US" dirty="0"/>
          </a:p>
        </p:txBody>
      </p:sp>
      <p:sp>
        <p:nvSpPr>
          <p:cNvPr id="34" name="文本框 33"/>
          <p:cNvSpPr txBox="1"/>
          <p:nvPr/>
        </p:nvSpPr>
        <p:spPr>
          <a:xfrm>
            <a:off x="9457896" y="3196776"/>
            <a:ext cx="242929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AM</a:t>
            </a:r>
            <a:r>
              <a:rPr lang="zh-CN" altLang="en-US" dirty="0" smtClean="0"/>
              <a:t>处理：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杀死这些</a:t>
            </a:r>
            <a:r>
              <a:rPr lang="en-US" altLang="zh-CN" dirty="0" smtClean="0"/>
              <a:t>container</a:t>
            </a:r>
          </a:p>
          <a:p>
            <a:pPr marL="342900" indent="-342900">
              <a:buAutoNum type="arabicPeriod"/>
            </a:pPr>
            <a:r>
              <a:rPr lang="zh-CN" altLang="en-US" dirty="0" smtClean="0"/>
              <a:t>选择杀死其它</a:t>
            </a:r>
            <a:r>
              <a:rPr lang="en-US" altLang="zh-CN" dirty="0" smtClean="0"/>
              <a:t>container</a:t>
            </a:r>
            <a:r>
              <a:rPr lang="zh-CN" altLang="en-US" dirty="0" smtClean="0"/>
              <a:t>凑数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什么都不做</a:t>
            </a:r>
            <a:endParaRPr lang="zh-CN" altLang="en-US" dirty="0"/>
          </a:p>
        </p:txBody>
      </p:sp>
      <p:sp>
        <p:nvSpPr>
          <p:cNvPr id="35" name="文本框 34"/>
          <p:cNvSpPr txBox="1"/>
          <p:nvPr/>
        </p:nvSpPr>
        <p:spPr>
          <a:xfrm>
            <a:off x="5006373" y="3964169"/>
            <a:ext cx="18706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7.</a:t>
            </a:r>
            <a:r>
              <a:rPr lang="zh-CN" altLang="en-US" dirty="0" smtClean="0"/>
              <a:t>返回已杀死</a:t>
            </a:r>
            <a:r>
              <a:rPr lang="en-US" altLang="zh-CN" dirty="0" smtClean="0"/>
              <a:t>container</a:t>
            </a:r>
            <a:r>
              <a:rPr lang="zh-CN" altLang="en-US" dirty="0" smtClean="0"/>
              <a:t>的信息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03525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823879" y="134836"/>
            <a:ext cx="1323833" cy="4383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ROOT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6823878" y="904823"/>
            <a:ext cx="1323833" cy="39170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QueueB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531054" y="904823"/>
            <a:ext cx="1323833" cy="39170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QueueA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9116702" y="904823"/>
            <a:ext cx="1323833" cy="39170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QueueC</a:t>
            </a:r>
            <a:endParaRPr lang="zh-CN" altLang="en-US" dirty="0"/>
          </a:p>
        </p:txBody>
      </p:sp>
      <p:cxnSp>
        <p:nvCxnSpPr>
          <p:cNvPr id="6" name="肘形连接符 5"/>
          <p:cNvCxnSpPr>
            <a:stCxn id="2" idx="2"/>
            <a:endCxn id="4" idx="0"/>
          </p:cNvCxnSpPr>
          <p:nvPr/>
        </p:nvCxnSpPr>
        <p:spPr>
          <a:xfrm rot="5400000">
            <a:off x="6173572" y="-407401"/>
            <a:ext cx="331624" cy="229282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肘形连接符 6"/>
          <p:cNvCxnSpPr>
            <a:stCxn id="2" idx="2"/>
            <a:endCxn id="5" idx="0"/>
          </p:cNvCxnSpPr>
          <p:nvPr/>
        </p:nvCxnSpPr>
        <p:spPr>
          <a:xfrm rot="16200000" flipH="1">
            <a:off x="8466395" y="-407401"/>
            <a:ext cx="331624" cy="229282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>
            <a:stCxn id="2" idx="2"/>
            <a:endCxn id="3" idx="0"/>
          </p:cNvCxnSpPr>
          <p:nvPr/>
        </p:nvCxnSpPr>
        <p:spPr>
          <a:xfrm flipH="1">
            <a:off x="7485795" y="573199"/>
            <a:ext cx="1" cy="3316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6909680" y="1315881"/>
            <a:ext cx="11958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Pending:0</a:t>
            </a:r>
          </a:p>
          <a:p>
            <a:r>
              <a:rPr lang="en-US" altLang="zh-CN" dirty="0" smtClean="0"/>
              <a:t>Current:20</a:t>
            </a:r>
          </a:p>
          <a:p>
            <a:r>
              <a:rPr lang="en-US" altLang="zh-CN" dirty="0" smtClean="0"/>
              <a:t>minRes:16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4573954" y="1315880"/>
            <a:ext cx="11958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Pending:0</a:t>
            </a:r>
          </a:p>
          <a:p>
            <a:r>
              <a:rPr lang="en-US" altLang="zh-CN" dirty="0" smtClean="0"/>
              <a:t>Current:20</a:t>
            </a:r>
          </a:p>
          <a:p>
            <a:r>
              <a:rPr lang="en-US" altLang="zh-CN" dirty="0" smtClean="0"/>
              <a:t>minRes:24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9159602" y="1315880"/>
            <a:ext cx="12380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Pending:80</a:t>
            </a:r>
          </a:p>
          <a:p>
            <a:r>
              <a:rPr lang="en-US" altLang="zh-CN" dirty="0" smtClean="0"/>
              <a:t>Current:60</a:t>
            </a:r>
          </a:p>
          <a:p>
            <a:r>
              <a:rPr lang="en-US" altLang="zh-CN" dirty="0" smtClean="0"/>
              <a:t>minRes:40</a:t>
            </a:r>
          </a:p>
        </p:txBody>
      </p:sp>
      <p:graphicFrame>
        <p:nvGraphicFramePr>
          <p:cNvPr id="22" name="表格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8071316"/>
              </p:ext>
            </p:extLst>
          </p:nvPr>
        </p:nvGraphicFramePr>
        <p:xfrm>
          <a:off x="347258" y="2276250"/>
          <a:ext cx="10106927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6798"/>
                <a:gridCol w="2087381"/>
                <a:gridCol w="1377316"/>
                <a:gridCol w="1103892"/>
                <a:gridCol w="1443847"/>
                <a:gridCol w="1526600"/>
                <a:gridCol w="1361093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Guarantee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wQavil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accepted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wQidle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idealAssigned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wQdone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QueueA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24/(24</a:t>
                      </a:r>
                      <a:r>
                        <a:rPr lang="en-US" altLang="zh-CN" baseline="0" dirty="0" smtClean="0"/>
                        <a:t>+16+40</a:t>
                      </a:r>
                      <a:r>
                        <a:rPr lang="en-US" altLang="zh-CN" dirty="0" smtClean="0"/>
                        <a:t>) = 0.3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100*0.3=30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20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QueueB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20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QueueC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50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3" name="文本框 22"/>
          <p:cNvSpPr txBox="1"/>
          <p:nvPr/>
        </p:nvSpPr>
        <p:spPr>
          <a:xfrm>
            <a:off x="10399594" y="2688603"/>
            <a:ext cx="16145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Assigned=90</a:t>
            </a:r>
          </a:p>
          <a:p>
            <a:r>
              <a:rPr lang="en-US" altLang="zh-CN" dirty="0" smtClean="0"/>
              <a:t>Unassigned=10</a:t>
            </a:r>
            <a:endParaRPr lang="zh-CN" altLang="en-US" dirty="0"/>
          </a:p>
        </p:txBody>
      </p:sp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7253780"/>
              </p:ext>
            </p:extLst>
          </p:nvPr>
        </p:nvGraphicFramePr>
        <p:xfrm>
          <a:off x="333610" y="3941279"/>
          <a:ext cx="10106927" cy="14833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06798"/>
                <a:gridCol w="2087381"/>
                <a:gridCol w="1377316"/>
                <a:gridCol w="1103892"/>
                <a:gridCol w="1443847"/>
                <a:gridCol w="1526600"/>
                <a:gridCol w="1361093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Guarantee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wQavil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accepted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wQidle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idealAssigned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wQdone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QueueA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24/(24</a:t>
                      </a:r>
                      <a:r>
                        <a:rPr lang="en-US" altLang="zh-CN" baseline="0" dirty="0" smtClean="0"/>
                        <a:t>+16+40</a:t>
                      </a:r>
                      <a:r>
                        <a:rPr lang="en-US" altLang="zh-CN" dirty="0" smtClean="0"/>
                        <a:t>) = 0.3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rgbClr val="FF0000"/>
                          </a:solidFill>
                        </a:rPr>
                        <a:t>10</a:t>
                      </a:r>
                      <a:r>
                        <a:rPr lang="en-US" altLang="zh-CN" dirty="0" smtClean="0"/>
                        <a:t>*0.3=3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QueueB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QueueC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7" name="文本框 26"/>
          <p:cNvSpPr txBox="1"/>
          <p:nvPr/>
        </p:nvSpPr>
        <p:spPr>
          <a:xfrm>
            <a:off x="10385946" y="4230800"/>
            <a:ext cx="14975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Assigned=95</a:t>
            </a:r>
          </a:p>
          <a:p>
            <a:r>
              <a:rPr lang="en-US" altLang="zh-CN" dirty="0" smtClean="0"/>
              <a:t>Unassigned=5</a:t>
            </a:r>
            <a:endParaRPr lang="zh-CN" altLang="en-US" dirty="0"/>
          </a:p>
        </p:txBody>
      </p:sp>
      <p:graphicFrame>
        <p:nvGraphicFramePr>
          <p:cNvPr id="28" name="表格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3420679"/>
              </p:ext>
            </p:extLst>
          </p:nvPr>
        </p:nvGraphicFramePr>
        <p:xfrm>
          <a:off x="347258" y="5633952"/>
          <a:ext cx="1010692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6798"/>
                <a:gridCol w="2087381"/>
                <a:gridCol w="1377316"/>
                <a:gridCol w="1103892"/>
                <a:gridCol w="1443847"/>
                <a:gridCol w="1526600"/>
                <a:gridCol w="1361093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Guarantee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wQavil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accepted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wQidle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idealAssigned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wQdone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QueueC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40/(40) = 1.0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5*1.0</a:t>
                      </a:r>
                      <a:r>
                        <a:rPr lang="en-US" altLang="zh-CN" baseline="0" dirty="0" smtClean="0">
                          <a:solidFill>
                            <a:srgbClr val="FF0000"/>
                          </a:solidFill>
                        </a:rPr>
                        <a:t> = 5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60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9" name="文本框 28"/>
          <p:cNvSpPr txBox="1"/>
          <p:nvPr/>
        </p:nvSpPr>
        <p:spPr>
          <a:xfrm>
            <a:off x="10399594" y="5786993"/>
            <a:ext cx="14975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Assigned=100</a:t>
            </a:r>
          </a:p>
          <a:p>
            <a:r>
              <a:rPr lang="en-US" altLang="zh-CN" dirty="0" smtClean="0"/>
              <a:t>Unassigned=0</a:t>
            </a:r>
            <a:endParaRPr lang="zh-CN" altLang="en-US" dirty="0"/>
          </a:p>
        </p:txBody>
      </p:sp>
      <p:sp>
        <p:nvSpPr>
          <p:cNvPr id="30" name="文本框 29"/>
          <p:cNvSpPr txBox="1"/>
          <p:nvPr/>
        </p:nvSpPr>
        <p:spPr>
          <a:xfrm>
            <a:off x="257552" y="602282"/>
            <a:ext cx="4218463" cy="707886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sz="2000" dirty="0" err="1" smtClean="0"/>
              <a:t>ProportionalCapacityPreemptionPolicy</a:t>
            </a:r>
            <a:endParaRPr lang="en-US" altLang="zh-CN" sz="2000" dirty="0" smtClean="0"/>
          </a:p>
          <a:p>
            <a:r>
              <a:rPr lang="zh-CN" altLang="en-US" sz="2000" dirty="0" smtClean="0"/>
              <a:t>抢占策略</a:t>
            </a:r>
            <a:endParaRPr lang="zh-CN" altLang="en-US" sz="2000" dirty="0"/>
          </a:p>
        </p:txBody>
      </p:sp>
      <p:sp>
        <p:nvSpPr>
          <p:cNvPr id="31" name="文本框 30"/>
          <p:cNvSpPr txBox="1"/>
          <p:nvPr/>
        </p:nvSpPr>
        <p:spPr>
          <a:xfrm>
            <a:off x="392296" y="1869878"/>
            <a:ext cx="1933543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dirty="0" smtClean="0"/>
              <a:t>计算</a:t>
            </a:r>
            <a:r>
              <a:rPr lang="en-US" altLang="zh-CN" dirty="0" err="1" smtClean="0"/>
              <a:t>idealAssigned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97638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823879" y="585217"/>
            <a:ext cx="1323833" cy="4383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ROOT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6823878" y="1355204"/>
            <a:ext cx="1323833" cy="39170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QueueB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4531054" y="1355204"/>
            <a:ext cx="1323833" cy="39170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QueueA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9116702" y="1355204"/>
            <a:ext cx="1323833" cy="39170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QueueC</a:t>
            </a:r>
            <a:endParaRPr lang="zh-CN" altLang="en-US" dirty="0"/>
          </a:p>
        </p:txBody>
      </p:sp>
      <p:cxnSp>
        <p:nvCxnSpPr>
          <p:cNvPr id="8" name="肘形连接符 7"/>
          <p:cNvCxnSpPr>
            <a:stCxn id="4" idx="2"/>
            <a:endCxn id="6" idx="0"/>
          </p:cNvCxnSpPr>
          <p:nvPr/>
        </p:nvCxnSpPr>
        <p:spPr>
          <a:xfrm rot="5400000">
            <a:off x="6173572" y="42980"/>
            <a:ext cx="331624" cy="229282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肘形连接符 8"/>
          <p:cNvCxnSpPr>
            <a:stCxn id="4" idx="2"/>
            <a:endCxn id="7" idx="0"/>
          </p:cNvCxnSpPr>
          <p:nvPr/>
        </p:nvCxnSpPr>
        <p:spPr>
          <a:xfrm rot="16200000" flipH="1">
            <a:off x="8466395" y="42980"/>
            <a:ext cx="331624" cy="229282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>
            <a:stCxn id="4" idx="2"/>
            <a:endCxn id="5" idx="0"/>
          </p:cNvCxnSpPr>
          <p:nvPr/>
        </p:nvCxnSpPr>
        <p:spPr>
          <a:xfrm flipH="1">
            <a:off x="7485795" y="1023580"/>
            <a:ext cx="1" cy="3316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6909680" y="1766262"/>
            <a:ext cx="11958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Pending:0</a:t>
            </a:r>
          </a:p>
          <a:p>
            <a:r>
              <a:rPr lang="en-US" altLang="zh-CN" dirty="0" smtClean="0"/>
              <a:t>Current:20</a:t>
            </a:r>
          </a:p>
          <a:p>
            <a:r>
              <a:rPr lang="en-US" altLang="zh-CN" dirty="0" smtClean="0"/>
              <a:t>minRes:16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4573954" y="1766261"/>
            <a:ext cx="13550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Pending:100</a:t>
            </a:r>
          </a:p>
          <a:p>
            <a:r>
              <a:rPr lang="en-US" altLang="zh-CN" dirty="0" smtClean="0"/>
              <a:t>Current:20</a:t>
            </a:r>
          </a:p>
          <a:p>
            <a:r>
              <a:rPr lang="en-US" altLang="zh-CN" dirty="0" smtClean="0"/>
              <a:t>minRes:24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9159602" y="1766261"/>
            <a:ext cx="12380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Pending:80</a:t>
            </a:r>
          </a:p>
          <a:p>
            <a:r>
              <a:rPr lang="en-US" altLang="zh-CN" dirty="0" smtClean="0"/>
              <a:t>Current:60</a:t>
            </a:r>
          </a:p>
          <a:p>
            <a:r>
              <a:rPr lang="en-US" altLang="zh-CN" dirty="0" smtClean="0"/>
              <a:t>minRes:40</a:t>
            </a:r>
          </a:p>
        </p:txBody>
      </p:sp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8681910"/>
              </p:ext>
            </p:extLst>
          </p:nvPr>
        </p:nvGraphicFramePr>
        <p:xfrm>
          <a:off x="347258" y="2726631"/>
          <a:ext cx="10106927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6798"/>
                <a:gridCol w="2087381"/>
                <a:gridCol w="1377316"/>
                <a:gridCol w="1103892"/>
                <a:gridCol w="1443847"/>
                <a:gridCol w="1526600"/>
                <a:gridCol w="1361093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Guarantee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wQavil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accepted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wQidle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idealAssigned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wQdone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QueueA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24/(24</a:t>
                      </a:r>
                      <a:r>
                        <a:rPr lang="en-US" altLang="zh-CN" baseline="0" dirty="0" smtClean="0"/>
                        <a:t>+16+40</a:t>
                      </a:r>
                      <a:r>
                        <a:rPr lang="en-US" altLang="zh-CN" dirty="0" smtClean="0"/>
                        <a:t>) = 0.3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100*0.3=30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30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30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30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QueueB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20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QueueC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50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50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文本框 14"/>
          <p:cNvSpPr txBox="1"/>
          <p:nvPr/>
        </p:nvSpPr>
        <p:spPr>
          <a:xfrm>
            <a:off x="10399594" y="3138984"/>
            <a:ext cx="14975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Assigned=100</a:t>
            </a:r>
          </a:p>
          <a:p>
            <a:r>
              <a:rPr lang="en-US" altLang="zh-CN" dirty="0" smtClean="0"/>
              <a:t>Unassigned=0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1733266" y="4763069"/>
            <a:ext cx="780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QueueC</a:t>
            </a:r>
            <a:r>
              <a:rPr lang="en-US" altLang="zh-CN" dirty="0" smtClean="0"/>
              <a:t> </a:t>
            </a:r>
            <a:r>
              <a:rPr lang="zh-CN" altLang="en-US" dirty="0" smtClean="0"/>
              <a:t>正在使用的资源量是</a:t>
            </a:r>
            <a:r>
              <a:rPr lang="en-US" altLang="zh-CN" dirty="0" smtClean="0"/>
              <a:t>60, </a:t>
            </a:r>
            <a:r>
              <a:rPr lang="zh-CN" altLang="en-US" dirty="0" smtClean="0"/>
              <a:t>而应得的是</a:t>
            </a:r>
            <a:r>
              <a:rPr lang="en-US" altLang="zh-CN" dirty="0" smtClean="0"/>
              <a:t>50</a:t>
            </a:r>
            <a:r>
              <a:rPr lang="zh-CN" altLang="en-US" dirty="0" smtClean="0"/>
              <a:t>，多出来的</a:t>
            </a:r>
            <a:r>
              <a:rPr lang="en-US" altLang="zh-CN" dirty="0" smtClean="0"/>
              <a:t>10</a:t>
            </a:r>
            <a:r>
              <a:rPr lang="zh-CN" altLang="en-US" dirty="0" smtClean="0"/>
              <a:t>个资源将被抢占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20510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（</a:t>
            </a:r>
            <a:r>
              <a:rPr lang="en-US" altLang="zh-CN" dirty="0" smtClean="0"/>
              <a:t>7</a:t>
            </a:r>
            <a:r>
              <a:rPr lang="zh-CN" altLang="en-US" dirty="0" smtClean="0"/>
              <a:t>）</a:t>
            </a:r>
            <a:r>
              <a:rPr lang="en-US" altLang="zh-CN" dirty="0" err="1" smtClean="0"/>
              <a:t>FairScheduler</a:t>
            </a:r>
            <a:r>
              <a:rPr lang="zh-CN" altLang="en-US" dirty="0" smtClean="0"/>
              <a:t>资源抢占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72" y="1595153"/>
            <a:ext cx="4922219" cy="4933800"/>
          </a:xfrm>
        </p:spPr>
      </p:pic>
      <p:sp>
        <p:nvSpPr>
          <p:cNvPr id="5" name="文本框 4"/>
          <p:cNvSpPr txBox="1"/>
          <p:nvPr/>
        </p:nvSpPr>
        <p:spPr>
          <a:xfrm>
            <a:off x="7627392" y="1690688"/>
            <a:ext cx="39169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FairShare</a:t>
            </a:r>
            <a:r>
              <a:rPr lang="zh-CN" altLang="en-US" dirty="0" smtClean="0"/>
              <a:t>：每个队列或</a:t>
            </a:r>
            <a:r>
              <a:rPr lang="en-US" altLang="zh-CN" dirty="0" smtClean="0"/>
              <a:t>app</a:t>
            </a:r>
            <a:r>
              <a:rPr lang="zh-CN" altLang="en-US" dirty="0" smtClean="0"/>
              <a:t>应得的资源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基本按照权重划分资源，由于</a:t>
            </a:r>
            <a:r>
              <a:rPr lang="en-US" altLang="zh-CN" dirty="0" err="1" smtClean="0"/>
              <a:t>minShare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maxShare</a:t>
            </a:r>
            <a:r>
              <a:rPr lang="zh-CN" altLang="en-US" dirty="0" smtClean="0"/>
              <a:t>的限制，并不是严格按照权重划分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13356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YARN</a:t>
            </a:r>
            <a:endParaRPr lang="zh-CN" altLang="en-US" dirty="0"/>
          </a:p>
        </p:txBody>
      </p:sp>
      <p:pic>
        <p:nvPicPr>
          <p:cNvPr id="14338" name="Picture 2" descr="https://raw.githubusercontent.com/loull521/hadoop-yarn-src-read/master/raw/pictures/yarn/yarn_architecture.gif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2588" y="1027906"/>
            <a:ext cx="8221212" cy="5088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/>
          <p:cNvSpPr txBox="1"/>
          <p:nvPr/>
        </p:nvSpPr>
        <p:spPr>
          <a:xfrm>
            <a:off x="464024" y="1678670"/>
            <a:ext cx="2148345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 smtClean="0"/>
              <a:t>RM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、资源管理和调度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/>
              <a:t>AM</a:t>
            </a:r>
            <a:r>
              <a:rPr lang="zh-CN" altLang="en-US" dirty="0" smtClean="0"/>
              <a:t>管理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464024" y="3043443"/>
            <a:ext cx="1917513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/>
              <a:t>N</a:t>
            </a:r>
            <a:r>
              <a:rPr lang="en-US" altLang="zh-CN" dirty="0" smtClean="0"/>
              <a:t>M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zh-CN" altLang="en-US" dirty="0"/>
              <a:t>本</a:t>
            </a:r>
            <a:r>
              <a:rPr lang="zh-CN" altLang="en-US" dirty="0" smtClean="0"/>
              <a:t>机资源管理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、资源隔离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464024" y="4258092"/>
            <a:ext cx="3121367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/>
              <a:t>A</a:t>
            </a:r>
            <a:r>
              <a:rPr lang="en-US" altLang="zh-CN" dirty="0" smtClean="0"/>
              <a:t>M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zh-CN" altLang="en-US" dirty="0" smtClean="0"/>
              <a:t>用户提交的</a:t>
            </a:r>
            <a:r>
              <a:rPr lang="en-US" altLang="zh-CN" dirty="0" smtClean="0"/>
              <a:t>job</a:t>
            </a:r>
            <a:r>
              <a:rPr lang="zh-CN" altLang="en-US" dirty="0" smtClean="0"/>
              <a:t>都包含一个</a:t>
            </a:r>
            <a:r>
              <a:rPr lang="en-US" altLang="zh-CN" dirty="0" smtClean="0"/>
              <a:t>AM</a:t>
            </a:r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、向</a:t>
            </a:r>
            <a:r>
              <a:rPr lang="en-US" altLang="zh-CN" dirty="0" smtClean="0"/>
              <a:t>RM</a:t>
            </a:r>
            <a:r>
              <a:rPr lang="zh-CN" altLang="en-US" dirty="0" smtClean="0"/>
              <a:t>申请资源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、监控作业运行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442415" y="5718401"/>
            <a:ext cx="2065374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/>
              <a:t>Container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、资源抽象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task</a:t>
            </a:r>
            <a:r>
              <a:rPr lang="zh-CN" altLang="en-US" dirty="0" smtClean="0"/>
              <a:t>运行的容器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59049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计算 资源权重比 和 </a:t>
            </a:r>
            <a:r>
              <a:rPr lang="en-US" altLang="zh-CN" dirty="0" err="1" smtClean="0"/>
              <a:t>fairShare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资源权重</a:t>
            </a:r>
            <a:r>
              <a:rPr lang="zh-CN" altLang="en-US" dirty="0" smtClean="0"/>
              <a:t>比 </a:t>
            </a:r>
            <a:r>
              <a:rPr lang="en-US" altLang="zh-CN" dirty="0" smtClean="0"/>
              <a:t>R </a:t>
            </a:r>
            <a:r>
              <a:rPr lang="zh-CN" altLang="en-US" dirty="0" smtClean="0"/>
              <a:t>≈</a:t>
            </a:r>
            <a:r>
              <a:rPr lang="en-US" altLang="zh-CN" dirty="0" smtClean="0"/>
              <a:t> </a:t>
            </a:r>
            <a:r>
              <a:rPr lang="zh-CN" altLang="en-US" dirty="0" smtClean="0"/>
              <a:t>资源</a:t>
            </a:r>
            <a:r>
              <a:rPr lang="zh-CN" altLang="en-US" dirty="0"/>
              <a:t>获得</a:t>
            </a:r>
            <a:r>
              <a:rPr lang="zh-CN" altLang="en-US" dirty="0" smtClean="0"/>
              <a:t>量 </a:t>
            </a:r>
            <a:r>
              <a:rPr lang="en-US" altLang="zh-CN" dirty="0"/>
              <a:t>/ </a:t>
            </a:r>
            <a:r>
              <a:rPr lang="zh-CN" altLang="en-US" dirty="0"/>
              <a:t>队列</a:t>
            </a:r>
            <a:r>
              <a:rPr lang="zh-CN" altLang="en-US" dirty="0" smtClean="0"/>
              <a:t>权重</a:t>
            </a:r>
            <a:endParaRPr lang="en-US" altLang="zh-CN" dirty="0" smtClean="0"/>
          </a:p>
          <a:p>
            <a:r>
              <a:rPr lang="zh-CN" altLang="en-US" dirty="0"/>
              <a:t>某个队列的公平资源量</a:t>
            </a:r>
            <a:r>
              <a:rPr lang="en-US" altLang="zh-CN" dirty="0" err="1"/>
              <a:t>FairShare</a:t>
            </a:r>
            <a:r>
              <a:rPr lang="en-US" altLang="zh-CN" dirty="0"/>
              <a:t> </a:t>
            </a:r>
            <a:r>
              <a:rPr lang="zh-CN" altLang="en-US" dirty="0" smtClean="0"/>
              <a:t>≈</a:t>
            </a:r>
            <a:r>
              <a:rPr lang="en-US" altLang="zh-CN" dirty="0" smtClean="0"/>
              <a:t> </a:t>
            </a:r>
            <a:r>
              <a:rPr lang="zh-CN" altLang="en-US" dirty="0"/>
              <a:t>资源权重比 * 队列</a:t>
            </a:r>
            <a:r>
              <a:rPr lang="zh-CN" altLang="en-US" dirty="0" smtClean="0"/>
              <a:t>权重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/>
              <a:t>计算 资源权重比 </a:t>
            </a:r>
            <a:r>
              <a:rPr lang="en-US" altLang="zh-CN" dirty="0" smtClean="0"/>
              <a:t>R</a:t>
            </a:r>
          </a:p>
          <a:p>
            <a:pPr lvl="1"/>
            <a:r>
              <a:rPr lang="en-US" altLang="zh-CN" dirty="0" err="1"/>
              <a:t>TotalResource</a:t>
            </a:r>
            <a:r>
              <a:rPr lang="en-US" altLang="zh-CN" dirty="0"/>
              <a:t> = </a:t>
            </a:r>
            <a:r>
              <a:rPr lang="el-GR" altLang="zh-CN" dirty="0"/>
              <a:t>Σ </a:t>
            </a:r>
            <a:r>
              <a:rPr lang="en-US" altLang="zh-CN" dirty="0"/>
              <a:t>Min{ max(weight[k] * R, </a:t>
            </a:r>
            <a:r>
              <a:rPr lang="en-US" altLang="zh-CN" dirty="0" err="1"/>
              <a:t>minShare</a:t>
            </a:r>
            <a:r>
              <a:rPr lang="en-US" altLang="zh-CN" dirty="0"/>
              <a:t>[k]), demand[k] }   k=1..</a:t>
            </a:r>
            <a:r>
              <a:rPr lang="en-US" altLang="zh-CN" dirty="0" smtClean="0"/>
              <a:t>n</a:t>
            </a:r>
          </a:p>
          <a:p>
            <a:pPr lvl="1"/>
            <a:r>
              <a:rPr lang="zh-CN" altLang="en-US" dirty="0" smtClean="0"/>
              <a:t>解这个方程得到 </a:t>
            </a:r>
            <a:r>
              <a:rPr lang="en-US" altLang="zh-CN" dirty="0" smtClean="0"/>
              <a:t>R  </a:t>
            </a:r>
          </a:p>
          <a:p>
            <a:pPr lvl="1"/>
            <a:r>
              <a:rPr lang="en-US" altLang="zh-CN" dirty="0" smtClean="0"/>
              <a:t>Demand[k]</a:t>
            </a:r>
            <a:r>
              <a:rPr lang="zh-CN" altLang="en-US" dirty="0" smtClean="0"/>
              <a:t>：是已经使用量和请求量之和。</a:t>
            </a:r>
            <a:endParaRPr lang="en-US" altLang="zh-CN" dirty="0"/>
          </a:p>
          <a:p>
            <a:r>
              <a:rPr lang="zh-CN" altLang="en-US" dirty="0" smtClean="0"/>
              <a:t>计算  每个队列的 公平资源量 </a:t>
            </a:r>
            <a:r>
              <a:rPr lang="en-US" altLang="zh-CN" dirty="0" err="1" smtClean="0"/>
              <a:t>fairShare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fairShare</a:t>
            </a:r>
            <a:r>
              <a:rPr lang="en-US" altLang="zh-CN" dirty="0" smtClean="0"/>
              <a:t> = Min{ max(weight * R, </a:t>
            </a:r>
            <a:r>
              <a:rPr lang="en-US" altLang="zh-CN" dirty="0" err="1" smtClean="0"/>
              <a:t>minShare</a:t>
            </a:r>
            <a:r>
              <a:rPr lang="en-US" altLang="zh-CN" dirty="0" smtClean="0"/>
              <a:t>), demand }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9729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997585" y="107541"/>
            <a:ext cx="1323833" cy="4383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ROOT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7997584" y="877528"/>
            <a:ext cx="1323833" cy="39170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QueueB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704760" y="877528"/>
            <a:ext cx="1323833" cy="39170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QueueA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0290408" y="877528"/>
            <a:ext cx="1323833" cy="39170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QueueC</a:t>
            </a:r>
            <a:endParaRPr lang="zh-CN" altLang="en-US" dirty="0"/>
          </a:p>
        </p:txBody>
      </p:sp>
      <p:cxnSp>
        <p:nvCxnSpPr>
          <p:cNvPr id="6" name="肘形连接符 5"/>
          <p:cNvCxnSpPr>
            <a:stCxn id="2" idx="2"/>
            <a:endCxn id="4" idx="0"/>
          </p:cNvCxnSpPr>
          <p:nvPr/>
        </p:nvCxnSpPr>
        <p:spPr>
          <a:xfrm rot="5400000">
            <a:off x="7347278" y="-434696"/>
            <a:ext cx="331624" cy="229282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肘形连接符 6"/>
          <p:cNvCxnSpPr>
            <a:stCxn id="2" idx="2"/>
            <a:endCxn id="5" idx="0"/>
          </p:cNvCxnSpPr>
          <p:nvPr/>
        </p:nvCxnSpPr>
        <p:spPr>
          <a:xfrm rot="16200000" flipH="1">
            <a:off x="9640101" y="-434696"/>
            <a:ext cx="331624" cy="229282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>
            <a:stCxn id="2" idx="2"/>
            <a:endCxn id="3" idx="0"/>
          </p:cNvCxnSpPr>
          <p:nvPr/>
        </p:nvCxnSpPr>
        <p:spPr>
          <a:xfrm flipH="1">
            <a:off x="8659501" y="545904"/>
            <a:ext cx="1" cy="3316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8083386" y="1288586"/>
            <a:ext cx="12380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Pending:20</a:t>
            </a:r>
            <a:endParaRPr lang="en-US" altLang="zh-CN" dirty="0" smtClean="0"/>
          </a:p>
          <a:p>
            <a:r>
              <a:rPr lang="en-US" altLang="zh-CN" dirty="0" smtClean="0"/>
              <a:t>Current:30</a:t>
            </a:r>
            <a:endParaRPr lang="en-US" altLang="zh-CN" dirty="0" smtClean="0"/>
          </a:p>
          <a:p>
            <a:r>
              <a:rPr lang="en-US" altLang="zh-CN" dirty="0" smtClean="0"/>
              <a:t>minRes:20</a:t>
            </a:r>
          </a:p>
          <a:p>
            <a:r>
              <a:rPr lang="en-US" altLang="zh-CN" dirty="0" smtClean="0"/>
              <a:t>Weight:1</a:t>
            </a:r>
            <a:endParaRPr lang="en-US" altLang="zh-CN" dirty="0" smtClean="0"/>
          </a:p>
        </p:txBody>
      </p:sp>
      <p:sp>
        <p:nvSpPr>
          <p:cNvPr id="10" name="文本框 9"/>
          <p:cNvSpPr txBox="1"/>
          <p:nvPr/>
        </p:nvSpPr>
        <p:spPr>
          <a:xfrm>
            <a:off x="5747660" y="1288585"/>
            <a:ext cx="119584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Pending:0</a:t>
            </a:r>
          </a:p>
          <a:p>
            <a:r>
              <a:rPr lang="en-US" altLang="zh-CN" dirty="0" smtClean="0"/>
              <a:t>Current:10</a:t>
            </a:r>
            <a:endParaRPr lang="en-US" altLang="zh-CN" dirty="0" smtClean="0"/>
          </a:p>
          <a:p>
            <a:r>
              <a:rPr lang="en-US" altLang="zh-CN" dirty="0" smtClean="0"/>
              <a:t>minRes:20</a:t>
            </a:r>
          </a:p>
          <a:p>
            <a:r>
              <a:rPr lang="en-US" altLang="zh-CN" dirty="0" smtClean="0"/>
              <a:t>Weight: 1</a:t>
            </a:r>
            <a:endParaRPr lang="en-US" altLang="zh-CN" dirty="0" smtClean="0"/>
          </a:p>
        </p:txBody>
      </p:sp>
      <p:sp>
        <p:nvSpPr>
          <p:cNvPr id="11" name="文本框 10"/>
          <p:cNvSpPr txBox="1"/>
          <p:nvPr/>
        </p:nvSpPr>
        <p:spPr>
          <a:xfrm>
            <a:off x="10333308" y="1288585"/>
            <a:ext cx="12380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Pending:40</a:t>
            </a:r>
            <a:endParaRPr lang="en-US" altLang="zh-CN" dirty="0" smtClean="0"/>
          </a:p>
          <a:p>
            <a:r>
              <a:rPr lang="en-US" altLang="zh-CN" dirty="0" smtClean="0"/>
              <a:t>Current:40</a:t>
            </a:r>
            <a:endParaRPr lang="en-US" altLang="zh-CN" dirty="0" smtClean="0"/>
          </a:p>
          <a:p>
            <a:r>
              <a:rPr lang="en-US" altLang="zh-CN" dirty="0" smtClean="0"/>
              <a:t>minRes:30</a:t>
            </a:r>
          </a:p>
          <a:p>
            <a:r>
              <a:rPr lang="en-US" altLang="zh-CN" dirty="0" smtClean="0"/>
              <a:t>Weight:2</a:t>
            </a:r>
            <a:endParaRPr lang="en-US" altLang="zh-CN" dirty="0" smtClean="0"/>
          </a:p>
        </p:txBody>
      </p:sp>
      <p:sp>
        <p:nvSpPr>
          <p:cNvPr id="13" name="内容占位符 2"/>
          <p:cNvSpPr txBox="1">
            <a:spLocks/>
          </p:cNvSpPr>
          <p:nvPr/>
        </p:nvSpPr>
        <p:spPr>
          <a:xfrm>
            <a:off x="863216" y="2677059"/>
            <a:ext cx="10515600" cy="332503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计算 资源权重比 </a:t>
            </a:r>
            <a:r>
              <a:rPr lang="en-US" altLang="zh-CN" dirty="0" smtClean="0"/>
              <a:t>R</a:t>
            </a:r>
          </a:p>
          <a:p>
            <a:pPr lvl="1"/>
            <a:r>
              <a:rPr lang="en-US" altLang="zh-CN" dirty="0" smtClean="0"/>
              <a:t>100 = A + B + C = 10 + max(20, R) + min(2*R, 60+40)</a:t>
            </a:r>
          </a:p>
          <a:p>
            <a:pPr lvl="1"/>
            <a:r>
              <a:rPr lang="zh-CN" altLang="en-US" dirty="0"/>
              <a:t>计算</a:t>
            </a:r>
            <a:r>
              <a:rPr lang="zh-CN" altLang="en-US" dirty="0" smtClean="0"/>
              <a:t>得到 </a:t>
            </a:r>
            <a:r>
              <a:rPr lang="en-US" altLang="zh-CN" dirty="0" smtClean="0"/>
              <a:t>R  = 30</a:t>
            </a:r>
          </a:p>
          <a:p>
            <a:r>
              <a:rPr lang="zh-CN" altLang="en-US" dirty="0" smtClean="0"/>
              <a:t>计算每个队列的</a:t>
            </a:r>
            <a:r>
              <a:rPr lang="en-US" altLang="zh-CN" dirty="0" err="1" smtClean="0"/>
              <a:t>fairShare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 = 10</a:t>
            </a:r>
          </a:p>
          <a:p>
            <a:pPr lvl="1"/>
            <a:r>
              <a:rPr lang="en-US" altLang="zh-CN" dirty="0" smtClean="0"/>
              <a:t>B = 30</a:t>
            </a:r>
          </a:p>
          <a:p>
            <a:pPr lvl="1"/>
            <a:r>
              <a:rPr lang="en-US" altLang="zh-CN" dirty="0" smtClean="0">
                <a:solidFill>
                  <a:srgbClr val="FF0000"/>
                </a:solidFill>
              </a:rPr>
              <a:t>C = 60</a:t>
            </a:r>
          </a:p>
          <a:p>
            <a:pPr marL="457200" lvl="1" indent="0">
              <a:buNone/>
            </a:pPr>
            <a:r>
              <a:rPr lang="zh-CN" altLang="en-US" dirty="0" smtClean="0"/>
              <a:t>根据这个结果把再分配</a:t>
            </a:r>
            <a:r>
              <a:rPr lang="en-US" altLang="zh-CN" dirty="0" smtClean="0"/>
              <a:t>20</a:t>
            </a:r>
            <a:r>
              <a:rPr lang="zh-CN" altLang="en-US" dirty="0" smtClean="0"/>
              <a:t>个资源给</a:t>
            </a:r>
            <a:r>
              <a:rPr lang="en-US" altLang="zh-CN" dirty="0" err="1" smtClean="0"/>
              <a:t>QueueC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  <p:sp>
        <p:nvSpPr>
          <p:cNvPr id="14" name="文本框 13"/>
          <p:cNvSpPr txBox="1"/>
          <p:nvPr/>
        </p:nvSpPr>
        <p:spPr>
          <a:xfrm>
            <a:off x="9522761" y="166895"/>
            <a:ext cx="1228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总资源</a:t>
            </a:r>
            <a:r>
              <a:rPr lang="en-US" altLang="zh-CN" dirty="0" smtClean="0"/>
              <a:t>100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225789" y="858176"/>
            <a:ext cx="5438027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dirty="0" smtClean="0"/>
              <a:t>公式：</a:t>
            </a:r>
            <a:endParaRPr lang="en-US" altLang="zh-CN" dirty="0" smtClean="0"/>
          </a:p>
          <a:p>
            <a:r>
              <a:rPr lang="en-US" altLang="zh-CN" dirty="0" smtClean="0"/>
              <a:t>T </a:t>
            </a:r>
            <a:r>
              <a:rPr lang="en-US" altLang="zh-CN" dirty="0"/>
              <a:t>= </a:t>
            </a:r>
            <a:r>
              <a:rPr lang="el-GR" altLang="zh-CN" dirty="0"/>
              <a:t>Σ </a:t>
            </a:r>
            <a:r>
              <a:rPr lang="en-US" altLang="zh-CN" dirty="0"/>
              <a:t>Min{ max(weight[k] * R, </a:t>
            </a:r>
            <a:r>
              <a:rPr lang="en-US" altLang="zh-CN" dirty="0" err="1"/>
              <a:t>minShare</a:t>
            </a:r>
            <a:r>
              <a:rPr lang="en-US" altLang="zh-CN" dirty="0"/>
              <a:t>[k]), demand[k] </a:t>
            </a:r>
            <a:r>
              <a:rPr lang="en-US" altLang="zh-CN" dirty="0" smtClean="0"/>
              <a:t>}</a:t>
            </a:r>
          </a:p>
          <a:p>
            <a:endParaRPr lang="en-US" altLang="zh-CN" dirty="0"/>
          </a:p>
          <a:p>
            <a:pPr marL="0" lvl="1"/>
            <a:r>
              <a:rPr lang="en-US" altLang="zh-CN" dirty="0" err="1"/>
              <a:t>fairShare</a:t>
            </a:r>
            <a:r>
              <a:rPr lang="en-US" altLang="zh-CN" dirty="0"/>
              <a:t> = Min{ max(weight * R, </a:t>
            </a:r>
            <a:r>
              <a:rPr lang="en-US" altLang="zh-CN" dirty="0" err="1"/>
              <a:t>minShare</a:t>
            </a:r>
            <a:r>
              <a:rPr lang="en-US" altLang="zh-CN" dirty="0"/>
              <a:t>), demand </a:t>
            </a:r>
            <a:r>
              <a:rPr lang="en-US" altLang="zh-CN" dirty="0" smtClean="0"/>
              <a:t>}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753897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997585" y="107541"/>
            <a:ext cx="1323833" cy="4383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ROOT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7997584" y="877528"/>
            <a:ext cx="1323833" cy="39170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QueueB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704760" y="877528"/>
            <a:ext cx="1323833" cy="39170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QueueA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0290408" y="877528"/>
            <a:ext cx="1323833" cy="39170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QueueC</a:t>
            </a:r>
            <a:endParaRPr lang="zh-CN" altLang="en-US" dirty="0"/>
          </a:p>
        </p:txBody>
      </p:sp>
      <p:cxnSp>
        <p:nvCxnSpPr>
          <p:cNvPr id="6" name="肘形连接符 5"/>
          <p:cNvCxnSpPr>
            <a:stCxn id="2" idx="2"/>
            <a:endCxn id="4" idx="0"/>
          </p:cNvCxnSpPr>
          <p:nvPr/>
        </p:nvCxnSpPr>
        <p:spPr>
          <a:xfrm rot="5400000">
            <a:off x="7347278" y="-434696"/>
            <a:ext cx="331624" cy="229282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肘形连接符 6"/>
          <p:cNvCxnSpPr>
            <a:stCxn id="2" idx="2"/>
            <a:endCxn id="5" idx="0"/>
          </p:cNvCxnSpPr>
          <p:nvPr/>
        </p:nvCxnSpPr>
        <p:spPr>
          <a:xfrm rot="16200000" flipH="1">
            <a:off x="9640101" y="-434696"/>
            <a:ext cx="331624" cy="229282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>
            <a:stCxn id="2" idx="2"/>
            <a:endCxn id="3" idx="0"/>
          </p:cNvCxnSpPr>
          <p:nvPr/>
        </p:nvCxnSpPr>
        <p:spPr>
          <a:xfrm flipH="1">
            <a:off x="8659501" y="545904"/>
            <a:ext cx="1" cy="3316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8083386" y="1288586"/>
            <a:ext cx="12380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Pending:20</a:t>
            </a:r>
            <a:endParaRPr lang="en-US" altLang="zh-CN" dirty="0" smtClean="0"/>
          </a:p>
          <a:p>
            <a:r>
              <a:rPr lang="en-US" altLang="zh-CN" dirty="0" smtClean="0"/>
              <a:t>Current:30</a:t>
            </a:r>
            <a:endParaRPr lang="en-US" altLang="zh-CN" dirty="0" smtClean="0"/>
          </a:p>
          <a:p>
            <a:r>
              <a:rPr lang="en-US" altLang="zh-CN" dirty="0" smtClean="0"/>
              <a:t>minRes:20</a:t>
            </a:r>
          </a:p>
          <a:p>
            <a:r>
              <a:rPr lang="en-US" altLang="zh-CN" dirty="0" smtClean="0"/>
              <a:t>Weight:1</a:t>
            </a:r>
            <a:endParaRPr lang="en-US" altLang="zh-CN" dirty="0" smtClean="0"/>
          </a:p>
        </p:txBody>
      </p:sp>
      <p:sp>
        <p:nvSpPr>
          <p:cNvPr id="10" name="文本框 9"/>
          <p:cNvSpPr txBox="1"/>
          <p:nvPr/>
        </p:nvSpPr>
        <p:spPr>
          <a:xfrm>
            <a:off x="5747660" y="1288585"/>
            <a:ext cx="12380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Pending:40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/>
              <a:t>Current:10</a:t>
            </a:r>
            <a:endParaRPr lang="en-US" altLang="zh-CN" dirty="0" smtClean="0"/>
          </a:p>
          <a:p>
            <a:r>
              <a:rPr lang="en-US" altLang="zh-CN" dirty="0" smtClean="0"/>
              <a:t>minRes:20</a:t>
            </a:r>
          </a:p>
          <a:p>
            <a:r>
              <a:rPr lang="en-US" altLang="zh-CN" dirty="0" smtClean="0"/>
              <a:t>Weight: 1</a:t>
            </a:r>
            <a:endParaRPr lang="en-US" altLang="zh-CN" dirty="0" smtClean="0"/>
          </a:p>
        </p:txBody>
      </p:sp>
      <p:sp>
        <p:nvSpPr>
          <p:cNvPr id="11" name="文本框 10"/>
          <p:cNvSpPr txBox="1"/>
          <p:nvPr/>
        </p:nvSpPr>
        <p:spPr>
          <a:xfrm>
            <a:off x="10333308" y="1288585"/>
            <a:ext cx="12380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Pending:40</a:t>
            </a:r>
            <a:endParaRPr lang="en-US" altLang="zh-CN" dirty="0" smtClean="0"/>
          </a:p>
          <a:p>
            <a:r>
              <a:rPr lang="en-US" altLang="zh-CN" dirty="0" smtClean="0">
                <a:solidFill>
                  <a:srgbClr val="FF0000"/>
                </a:solidFill>
              </a:rPr>
              <a:t>Current:60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/>
              <a:t>minRes:30</a:t>
            </a:r>
          </a:p>
          <a:p>
            <a:r>
              <a:rPr lang="en-US" altLang="zh-CN" dirty="0" smtClean="0"/>
              <a:t>Weight:2</a:t>
            </a:r>
            <a:endParaRPr lang="en-US" altLang="zh-CN" dirty="0" smtClean="0"/>
          </a:p>
        </p:txBody>
      </p:sp>
      <p:sp>
        <p:nvSpPr>
          <p:cNvPr id="13" name="内容占位符 2"/>
          <p:cNvSpPr txBox="1">
            <a:spLocks/>
          </p:cNvSpPr>
          <p:nvPr/>
        </p:nvSpPr>
        <p:spPr>
          <a:xfrm>
            <a:off x="863216" y="2677059"/>
            <a:ext cx="10515600" cy="38875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上一轮分配后</a:t>
            </a:r>
            <a:r>
              <a:rPr lang="en-US" altLang="zh-CN" dirty="0" err="1" smtClean="0"/>
              <a:t>QueueC</a:t>
            </a:r>
            <a:r>
              <a:rPr lang="zh-CN" altLang="en-US" dirty="0" smtClean="0"/>
              <a:t>的资源量变为</a:t>
            </a:r>
            <a:r>
              <a:rPr lang="en-US" altLang="zh-CN" dirty="0" smtClean="0"/>
              <a:t>60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这时候</a:t>
            </a:r>
            <a:r>
              <a:rPr lang="en-US" altLang="zh-CN" dirty="0" err="1" smtClean="0"/>
              <a:t>QueueA</a:t>
            </a:r>
            <a:r>
              <a:rPr lang="zh-CN" altLang="en-US" dirty="0" smtClean="0"/>
              <a:t>新来了</a:t>
            </a:r>
            <a:r>
              <a:rPr lang="en-US" altLang="zh-CN" dirty="0" smtClean="0"/>
              <a:t>40</a:t>
            </a:r>
            <a:r>
              <a:rPr lang="zh-CN" altLang="en-US" dirty="0" smtClean="0"/>
              <a:t>个资源请求</a:t>
            </a:r>
            <a:endParaRPr lang="en-US" altLang="zh-CN" dirty="0" smtClean="0"/>
          </a:p>
          <a:p>
            <a:r>
              <a:rPr lang="zh-CN" altLang="en-US" dirty="0" smtClean="0"/>
              <a:t>重新计算 资源权重比 </a:t>
            </a:r>
            <a:r>
              <a:rPr lang="en-US" altLang="zh-CN" dirty="0" smtClean="0"/>
              <a:t>R</a:t>
            </a:r>
          </a:p>
          <a:p>
            <a:pPr lvl="1"/>
            <a:r>
              <a:rPr lang="en-US" altLang="zh-CN" dirty="0" smtClean="0"/>
              <a:t>100 = A + B + C = max(20, R) + max(20, R) + min(2*R, 60+40)</a:t>
            </a:r>
          </a:p>
          <a:p>
            <a:pPr lvl="1"/>
            <a:r>
              <a:rPr lang="zh-CN" altLang="en-US" dirty="0"/>
              <a:t>计算</a:t>
            </a:r>
            <a:r>
              <a:rPr lang="zh-CN" altLang="en-US" dirty="0" smtClean="0"/>
              <a:t>得到 </a:t>
            </a:r>
            <a:r>
              <a:rPr lang="en-US" altLang="zh-CN" dirty="0" smtClean="0"/>
              <a:t>R  = </a:t>
            </a:r>
            <a:r>
              <a:rPr lang="en-US" altLang="zh-CN" dirty="0" smtClean="0">
                <a:solidFill>
                  <a:srgbClr val="FF0000"/>
                </a:solidFill>
              </a:rPr>
              <a:t>25</a:t>
            </a:r>
          </a:p>
          <a:p>
            <a:r>
              <a:rPr lang="zh-CN" altLang="en-US" dirty="0" smtClean="0"/>
              <a:t>计算每个队列的</a:t>
            </a:r>
            <a:r>
              <a:rPr lang="en-US" altLang="zh-CN" dirty="0" err="1" smtClean="0"/>
              <a:t>fairShare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en-US" altLang="zh-CN" dirty="0" smtClean="0">
                <a:solidFill>
                  <a:srgbClr val="FF0000"/>
                </a:solidFill>
              </a:rPr>
              <a:t>A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= 25		B = 25		C = 50</a:t>
            </a:r>
          </a:p>
          <a:p>
            <a:pPr lvl="1"/>
            <a:r>
              <a:rPr lang="zh-CN" altLang="en-US" dirty="0" smtClean="0"/>
              <a:t>要从</a:t>
            </a:r>
            <a:r>
              <a:rPr lang="en-US" altLang="zh-CN" dirty="0" err="1" smtClean="0"/>
              <a:t>QueueB</a:t>
            </a:r>
            <a:r>
              <a:rPr lang="zh-CN" altLang="en-US" dirty="0" smtClean="0"/>
              <a:t>中抢占</a:t>
            </a:r>
            <a:r>
              <a:rPr lang="en-US" altLang="zh-CN" dirty="0" smtClean="0"/>
              <a:t>5</a:t>
            </a:r>
            <a:r>
              <a:rPr lang="zh-CN" altLang="en-US" dirty="0" smtClean="0"/>
              <a:t>个，</a:t>
            </a:r>
            <a:r>
              <a:rPr lang="en-US" altLang="zh-CN" dirty="0" err="1" smtClean="0"/>
              <a:t>QueueC</a:t>
            </a:r>
            <a:r>
              <a:rPr lang="zh-CN" altLang="en-US" dirty="0" smtClean="0"/>
              <a:t>中抢占</a:t>
            </a:r>
            <a:r>
              <a:rPr lang="en-US" altLang="zh-CN" dirty="0" smtClean="0"/>
              <a:t>10</a:t>
            </a:r>
            <a:r>
              <a:rPr lang="zh-CN" altLang="en-US" dirty="0" smtClean="0"/>
              <a:t>个资源，给</a:t>
            </a:r>
            <a:r>
              <a:rPr lang="en-US" altLang="zh-CN" dirty="0" err="1" smtClean="0"/>
              <a:t>QueueA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  <p:sp>
        <p:nvSpPr>
          <p:cNvPr id="14" name="文本框 13"/>
          <p:cNvSpPr txBox="1"/>
          <p:nvPr/>
        </p:nvSpPr>
        <p:spPr>
          <a:xfrm>
            <a:off x="9522761" y="166895"/>
            <a:ext cx="1228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总资源</a:t>
            </a:r>
            <a:r>
              <a:rPr lang="en-US" altLang="zh-CN" dirty="0" smtClean="0"/>
              <a:t>100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225789" y="858176"/>
            <a:ext cx="5438027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dirty="0" smtClean="0"/>
              <a:t>公式：</a:t>
            </a:r>
            <a:endParaRPr lang="en-US" altLang="zh-CN" dirty="0" smtClean="0"/>
          </a:p>
          <a:p>
            <a:r>
              <a:rPr lang="en-US" altLang="zh-CN" dirty="0" smtClean="0"/>
              <a:t>T </a:t>
            </a:r>
            <a:r>
              <a:rPr lang="en-US" altLang="zh-CN" dirty="0"/>
              <a:t>= </a:t>
            </a:r>
            <a:r>
              <a:rPr lang="el-GR" altLang="zh-CN" dirty="0"/>
              <a:t>Σ </a:t>
            </a:r>
            <a:r>
              <a:rPr lang="en-US" altLang="zh-CN" dirty="0"/>
              <a:t>Min{ max(weight[k] * R, </a:t>
            </a:r>
            <a:r>
              <a:rPr lang="en-US" altLang="zh-CN" dirty="0" err="1"/>
              <a:t>minShare</a:t>
            </a:r>
            <a:r>
              <a:rPr lang="en-US" altLang="zh-CN" dirty="0"/>
              <a:t>[k]), demand[k] </a:t>
            </a:r>
            <a:r>
              <a:rPr lang="en-US" altLang="zh-CN" dirty="0" smtClean="0"/>
              <a:t>}</a:t>
            </a:r>
          </a:p>
          <a:p>
            <a:endParaRPr lang="en-US" altLang="zh-CN" dirty="0"/>
          </a:p>
          <a:p>
            <a:pPr marL="0" lvl="1"/>
            <a:r>
              <a:rPr lang="en-US" altLang="zh-CN" dirty="0" err="1"/>
              <a:t>fairShare</a:t>
            </a:r>
            <a:r>
              <a:rPr lang="en-US" altLang="zh-CN" dirty="0"/>
              <a:t> = Min{ max(weight * R, </a:t>
            </a:r>
            <a:r>
              <a:rPr lang="en-US" altLang="zh-CN" dirty="0" err="1"/>
              <a:t>minShare</a:t>
            </a:r>
            <a:r>
              <a:rPr lang="en-US" altLang="zh-CN" dirty="0"/>
              <a:t>), demand </a:t>
            </a:r>
            <a:r>
              <a:rPr lang="en-US" altLang="zh-CN" dirty="0" smtClean="0"/>
              <a:t>}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805808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FairScheduler</a:t>
            </a:r>
            <a:r>
              <a:rPr lang="zh-CN" altLang="en-US" dirty="0" smtClean="0"/>
              <a:t>抢占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、确定</a:t>
            </a:r>
            <a:r>
              <a:rPr lang="zh-CN" altLang="en-US" dirty="0"/>
              <a:t>了各自的公平份额后，更新各自的资源需求。然后检查是否有需要抢占其他队列资源的队列，判断依据有两个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zh-CN" altLang="en-US" dirty="0"/>
              <a:t>资源使用量 </a:t>
            </a:r>
            <a:r>
              <a:rPr lang="en-US" altLang="zh-CN" dirty="0"/>
              <a:t>&lt; min(</a:t>
            </a:r>
            <a:r>
              <a:rPr lang="zh-CN" altLang="en-US" dirty="0"/>
              <a:t>最小份额，资源需求量</a:t>
            </a:r>
            <a:r>
              <a:rPr lang="en-US" altLang="zh-CN" dirty="0"/>
              <a:t>) </a:t>
            </a:r>
            <a:endParaRPr lang="en-US" altLang="zh-CN" dirty="0" smtClean="0"/>
          </a:p>
          <a:p>
            <a:pPr lvl="1"/>
            <a:r>
              <a:rPr lang="en-US" altLang="zh-CN" dirty="0" smtClean="0">
                <a:solidFill>
                  <a:srgbClr val="0070C0"/>
                </a:solidFill>
              </a:rPr>
              <a:t>||</a:t>
            </a:r>
            <a:r>
              <a:rPr lang="en-US" altLang="zh-CN" dirty="0" smtClean="0"/>
              <a:t> </a:t>
            </a:r>
            <a:r>
              <a:rPr lang="zh-CN" altLang="en-US" dirty="0"/>
              <a:t>资源使用量 </a:t>
            </a:r>
            <a:r>
              <a:rPr lang="en-US" altLang="zh-CN" dirty="0"/>
              <a:t>&lt; min(</a:t>
            </a:r>
            <a:r>
              <a:rPr lang="zh-CN" altLang="en-US" dirty="0"/>
              <a:t>公平份额，资源需求量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、累加得到</a:t>
            </a:r>
            <a:r>
              <a:rPr lang="zh-CN" altLang="en-US" dirty="0"/>
              <a:t>集群需要抢占的资源总量，即需要释放的</a:t>
            </a:r>
            <a:r>
              <a:rPr lang="zh-CN" altLang="en-US" dirty="0" smtClean="0"/>
              <a:t>资源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、抢占 其他队列资源：</a:t>
            </a:r>
            <a:endParaRPr lang="en-US" altLang="zh-CN" dirty="0" smtClean="0"/>
          </a:p>
          <a:p>
            <a:pPr lvl="1"/>
            <a:r>
              <a:rPr lang="zh-CN" altLang="en-US" dirty="0"/>
              <a:t>选出所有资源使用量超过公平份额的</a:t>
            </a:r>
            <a:r>
              <a:rPr lang="zh-CN" altLang="en-US" dirty="0" smtClean="0"/>
              <a:t>队列</a:t>
            </a:r>
            <a:endParaRPr lang="en-US" altLang="zh-CN" dirty="0" smtClean="0"/>
          </a:p>
          <a:p>
            <a:pPr lvl="1"/>
            <a:r>
              <a:rPr lang="zh-CN" altLang="en-US" dirty="0"/>
              <a:t>把这些</a:t>
            </a:r>
            <a:r>
              <a:rPr lang="zh-CN" altLang="en-US" dirty="0" smtClean="0"/>
              <a:t>队列的</a:t>
            </a:r>
            <a:r>
              <a:rPr lang="en-US" altLang="zh-CN" dirty="0"/>
              <a:t>Container</a:t>
            </a:r>
            <a:r>
              <a:rPr lang="zh-CN" altLang="en-US" dirty="0"/>
              <a:t>按照</a:t>
            </a:r>
            <a:r>
              <a:rPr lang="en-US" altLang="zh-CN" dirty="0"/>
              <a:t>priority</a:t>
            </a:r>
            <a:r>
              <a:rPr lang="zh-CN" altLang="en-US" dirty="0"/>
              <a:t>从大到小和启动时间从大到小</a:t>
            </a:r>
            <a:r>
              <a:rPr lang="zh-CN" altLang="en-US" dirty="0" smtClean="0"/>
              <a:t>排序</a:t>
            </a:r>
            <a:endParaRPr lang="en-US" altLang="zh-CN" dirty="0" smtClean="0"/>
          </a:p>
          <a:p>
            <a:pPr lvl="1"/>
            <a:r>
              <a:rPr lang="zh-CN" altLang="en-US" dirty="0"/>
              <a:t>对这些</a:t>
            </a:r>
            <a:r>
              <a:rPr lang="en-US" altLang="zh-CN" dirty="0"/>
              <a:t>Container</a:t>
            </a:r>
            <a:r>
              <a:rPr lang="zh-CN" altLang="en-US" dirty="0"/>
              <a:t>依次发出警告，并在超时后强制</a:t>
            </a:r>
            <a:r>
              <a:rPr lang="en-US" altLang="zh-CN" dirty="0"/>
              <a:t>kill</a:t>
            </a:r>
            <a:r>
              <a:rPr lang="zh-CN" altLang="en-US" dirty="0"/>
              <a:t>释放资源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6296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ResourceManager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loull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3963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ResourceManager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r>
              <a:rPr lang="en-US" altLang="zh-CN" dirty="0" smtClean="0"/>
              <a:t>RM</a:t>
            </a:r>
            <a:r>
              <a:rPr lang="zh-CN" altLang="en-US" dirty="0" smtClean="0"/>
              <a:t>各个模块介绍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）提交到启动</a:t>
            </a:r>
            <a:r>
              <a:rPr lang="en-US" altLang="zh-CN" dirty="0" smtClean="0"/>
              <a:t>AM</a:t>
            </a:r>
            <a:r>
              <a:rPr lang="zh-CN" altLang="en-US" dirty="0" smtClean="0"/>
              <a:t>流程（</a:t>
            </a:r>
            <a:r>
              <a:rPr lang="en-US" altLang="zh-CN" dirty="0" smtClean="0"/>
              <a:t>RM</a:t>
            </a:r>
            <a:r>
              <a:rPr lang="zh-CN" altLang="en-US" dirty="0" smtClean="0"/>
              <a:t>视角）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）申请与分配</a:t>
            </a:r>
            <a:r>
              <a:rPr lang="en-US" altLang="zh-CN" dirty="0" smtClean="0"/>
              <a:t>Container</a:t>
            </a:r>
            <a:r>
              <a:rPr lang="zh-CN" altLang="en-US" dirty="0"/>
              <a:t> （</a:t>
            </a:r>
            <a:r>
              <a:rPr lang="en-US" altLang="zh-CN" dirty="0"/>
              <a:t>RM</a:t>
            </a:r>
            <a:r>
              <a:rPr lang="zh-CN" altLang="en-US" dirty="0"/>
              <a:t>视角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4</a:t>
            </a:r>
            <a:r>
              <a:rPr lang="zh-CN" altLang="en-US" dirty="0" smtClean="0"/>
              <a:t>）</a:t>
            </a:r>
            <a:r>
              <a:rPr lang="en-US" altLang="zh-CN" dirty="0" err="1" smtClean="0"/>
              <a:t>RMStateStore</a:t>
            </a:r>
            <a:r>
              <a:rPr lang="zh-CN" altLang="en-US" dirty="0" smtClean="0"/>
              <a:t>保存状态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1086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https://raw.githubusercontent.com/loull521/hadoop-yarn-src-read/master/raw/pictures/rm/resource_manag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2072" y="0"/>
            <a:ext cx="924339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8830101" y="955343"/>
            <a:ext cx="1364778" cy="545910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856095" y="955343"/>
            <a:ext cx="670989" cy="54750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标注 2"/>
          <p:cNvSpPr/>
          <p:nvPr/>
        </p:nvSpPr>
        <p:spPr>
          <a:xfrm>
            <a:off x="10194879" y="218364"/>
            <a:ext cx="1569491" cy="1037230"/>
          </a:xfrm>
          <a:prstGeom prst="wedgeRectCallout">
            <a:avLst>
              <a:gd name="adj1" fmla="val -46920"/>
              <a:gd name="adj2" fmla="val 769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NM</a:t>
            </a:r>
            <a:r>
              <a:rPr lang="zh-CN" altLang="en-US" dirty="0" smtClean="0"/>
              <a:t>管理模块</a:t>
            </a:r>
            <a:endParaRPr lang="zh-CN" altLang="en-US" dirty="0"/>
          </a:p>
        </p:txBody>
      </p:sp>
      <p:sp>
        <p:nvSpPr>
          <p:cNvPr id="6" name="矩形标注 5"/>
          <p:cNvSpPr/>
          <p:nvPr/>
        </p:nvSpPr>
        <p:spPr>
          <a:xfrm>
            <a:off x="426935" y="2456596"/>
            <a:ext cx="1146412" cy="859809"/>
          </a:xfrm>
          <a:prstGeom prst="wedgeRectCallout">
            <a:avLst>
              <a:gd name="adj1" fmla="val 69643"/>
              <a:gd name="adj2" fmla="val 84722"/>
            </a:avLst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客户端通信模块</a:t>
            </a:r>
            <a:endParaRPr lang="zh-CN" altLang="en-US" dirty="0"/>
          </a:p>
        </p:txBody>
      </p:sp>
      <p:sp>
        <p:nvSpPr>
          <p:cNvPr id="7" name="矩形标注 6"/>
          <p:cNvSpPr/>
          <p:nvPr/>
        </p:nvSpPr>
        <p:spPr>
          <a:xfrm>
            <a:off x="10549719" y="5747983"/>
            <a:ext cx="1433015" cy="643717"/>
          </a:xfrm>
          <a:prstGeom prst="wedgeRectCallout">
            <a:avLst>
              <a:gd name="adj1" fmla="val -178161"/>
              <a:gd name="adj2" fmla="val 4643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AM</a:t>
            </a:r>
            <a:r>
              <a:rPr lang="zh-CN" altLang="en-US" dirty="0" smtClean="0"/>
              <a:t>管理模块</a:t>
            </a:r>
            <a:endParaRPr lang="zh-CN" altLang="en-US" dirty="0"/>
          </a:p>
        </p:txBody>
      </p:sp>
      <p:sp>
        <p:nvSpPr>
          <p:cNvPr id="9" name="任意多边形 8"/>
          <p:cNvSpPr/>
          <p:nvPr/>
        </p:nvSpPr>
        <p:spPr>
          <a:xfrm>
            <a:off x="2688609" y="4203510"/>
            <a:ext cx="6018663" cy="2224586"/>
          </a:xfrm>
          <a:custGeom>
            <a:avLst/>
            <a:gdLst>
              <a:gd name="connsiteX0" fmla="*/ 887104 w 6018663"/>
              <a:gd name="connsiteY0" fmla="*/ 13648 h 2224586"/>
              <a:gd name="connsiteX1" fmla="*/ 887104 w 6018663"/>
              <a:gd name="connsiteY1" fmla="*/ 887105 h 2224586"/>
              <a:gd name="connsiteX2" fmla="*/ 0 w 6018663"/>
              <a:gd name="connsiteY2" fmla="*/ 873457 h 2224586"/>
              <a:gd name="connsiteX3" fmla="*/ 0 w 6018663"/>
              <a:gd name="connsiteY3" fmla="*/ 2224586 h 2224586"/>
              <a:gd name="connsiteX4" fmla="*/ 6018663 w 6018663"/>
              <a:gd name="connsiteY4" fmla="*/ 2197290 h 2224586"/>
              <a:gd name="connsiteX5" fmla="*/ 6018663 w 6018663"/>
              <a:gd name="connsiteY5" fmla="*/ 1460311 h 2224586"/>
              <a:gd name="connsiteX6" fmla="*/ 2743200 w 6018663"/>
              <a:gd name="connsiteY6" fmla="*/ 1473959 h 2224586"/>
              <a:gd name="connsiteX7" fmla="*/ 2743200 w 6018663"/>
              <a:gd name="connsiteY7" fmla="*/ 887105 h 2224586"/>
              <a:gd name="connsiteX8" fmla="*/ 3480179 w 6018663"/>
              <a:gd name="connsiteY8" fmla="*/ 887105 h 2224586"/>
              <a:gd name="connsiteX9" fmla="*/ 3452884 w 6018663"/>
              <a:gd name="connsiteY9" fmla="*/ 0 h 2224586"/>
              <a:gd name="connsiteX10" fmla="*/ 887104 w 6018663"/>
              <a:gd name="connsiteY10" fmla="*/ 13648 h 2224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018663" h="2224586">
                <a:moveTo>
                  <a:pt x="887104" y="13648"/>
                </a:moveTo>
                <a:lnTo>
                  <a:pt x="887104" y="887105"/>
                </a:lnTo>
                <a:lnTo>
                  <a:pt x="0" y="873457"/>
                </a:lnTo>
                <a:lnTo>
                  <a:pt x="0" y="2224586"/>
                </a:lnTo>
                <a:lnTo>
                  <a:pt x="6018663" y="2197290"/>
                </a:lnTo>
                <a:lnTo>
                  <a:pt x="6018663" y="1460311"/>
                </a:lnTo>
                <a:lnTo>
                  <a:pt x="2743200" y="1473959"/>
                </a:lnTo>
                <a:lnTo>
                  <a:pt x="2743200" y="887105"/>
                </a:lnTo>
                <a:lnTo>
                  <a:pt x="3480179" y="887105"/>
                </a:lnTo>
                <a:lnTo>
                  <a:pt x="3452884" y="0"/>
                </a:lnTo>
                <a:lnTo>
                  <a:pt x="887104" y="13648"/>
                </a:lnTo>
                <a:close/>
              </a:path>
            </a:pathLst>
          </a:cu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2688609" y="955343"/>
            <a:ext cx="832513" cy="40670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标注 10"/>
          <p:cNvSpPr/>
          <p:nvPr/>
        </p:nvSpPr>
        <p:spPr>
          <a:xfrm>
            <a:off x="382134" y="131925"/>
            <a:ext cx="1754862" cy="736979"/>
          </a:xfrm>
          <a:prstGeom prst="wedgeRectCallout">
            <a:avLst>
              <a:gd name="adj1" fmla="val 81047"/>
              <a:gd name="adj2" fmla="val 7731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APP</a:t>
            </a:r>
            <a:r>
              <a:rPr lang="zh-CN" altLang="en-US" dirty="0" smtClean="0"/>
              <a:t>管理模块</a:t>
            </a:r>
            <a:endParaRPr lang="zh-CN" altLang="en-US" dirty="0"/>
          </a:p>
        </p:txBody>
      </p:sp>
      <p:sp>
        <p:nvSpPr>
          <p:cNvPr id="15" name="线形标注 2 14"/>
          <p:cNvSpPr/>
          <p:nvPr/>
        </p:nvSpPr>
        <p:spPr>
          <a:xfrm>
            <a:off x="10421994" y="1760561"/>
            <a:ext cx="1560740" cy="450376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36742"/>
              <a:gd name="adj6" fmla="val -68528"/>
            </a:avLst>
          </a:prstGeom>
          <a:ln w="3810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NM</a:t>
            </a:r>
            <a:r>
              <a:rPr lang="zh-CN" altLang="en-US" dirty="0"/>
              <a:t>黑白名单</a:t>
            </a:r>
          </a:p>
        </p:txBody>
      </p:sp>
      <p:sp>
        <p:nvSpPr>
          <p:cNvPr id="16" name="线形标注 2 15"/>
          <p:cNvSpPr/>
          <p:nvPr/>
        </p:nvSpPr>
        <p:spPr>
          <a:xfrm>
            <a:off x="10474137" y="4247865"/>
            <a:ext cx="1451558" cy="573206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72024"/>
              <a:gd name="adj6" fmla="val -77694"/>
            </a:avLst>
          </a:prstGeom>
          <a:ln w="3810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监控</a:t>
            </a:r>
            <a:r>
              <a:rPr lang="en-US" altLang="zh-CN" dirty="0" smtClean="0"/>
              <a:t>NM</a:t>
            </a:r>
            <a:r>
              <a:rPr lang="zh-CN" altLang="en-US" dirty="0" smtClean="0"/>
              <a:t>是否活着</a:t>
            </a:r>
            <a:endParaRPr lang="zh-CN" altLang="en-US" dirty="0"/>
          </a:p>
        </p:txBody>
      </p:sp>
      <p:sp>
        <p:nvSpPr>
          <p:cNvPr id="17" name="线形标注 2 16"/>
          <p:cNvSpPr/>
          <p:nvPr/>
        </p:nvSpPr>
        <p:spPr>
          <a:xfrm>
            <a:off x="10427777" y="2715904"/>
            <a:ext cx="1715762" cy="1146412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38691"/>
              <a:gd name="adj6" fmla="val -26781"/>
            </a:avLst>
          </a:prstGeom>
          <a:ln w="3810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实现</a:t>
            </a:r>
            <a:r>
              <a:rPr lang="en-US" altLang="zh-CN" dirty="0" err="1"/>
              <a:t>ResourceTracker</a:t>
            </a:r>
            <a:r>
              <a:rPr lang="zh-CN" altLang="en-US" dirty="0"/>
              <a:t>协议，心跳、</a:t>
            </a:r>
            <a:r>
              <a:rPr lang="en-US" altLang="zh-CN" dirty="0"/>
              <a:t>NM</a:t>
            </a:r>
            <a:r>
              <a:rPr lang="zh-CN" altLang="en-US" dirty="0"/>
              <a:t>注册</a:t>
            </a:r>
          </a:p>
        </p:txBody>
      </p:sp>
      <p:sp>
        <p:nvSpPr>
          <p:cNvPr id="18" name="线形标注 2 17"/>
          <p:cNvSpPr/>
          <p:nvPr/>
        </p:nvSpPr>
        <p:spPr>
          <a:xfrm>
            <a:off x="273843" y="6069842"/>
            <a:ext cx="1238090" cy="477671"/>
          </a:xfrm>
          <a:prstGeom prst="borderCallout2">
            <a:avLst>
              <a:gd name="adj1" fmla="val 38750"/>
              <a:gd name="adj2" fmla="val 93081"/>
              <a:gd name="adj3" fmla="val 30179"/>
              <a:gd name="adj4" fmla="val 106793"/>
              <a:gd name="adj5" fmla="val -7237"/>
              <a:gd name="adj6" fmla="val 216314"/>
            </a:avLst>
          </a:prstGeom>
          <a:ln w="3810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AM</a:t>
            </a:r>
            <a:r>
              <a:rPr lang="zh-CN" altLang="en-US" dirty="0" smtClean="0"/>
              <a:t>注册、心跳</a:t>
            </a:r>
            <a:endParaRPr lang="zh-CN" altLang="en-US" dirty="0"/>
          </a:p>
        </p:txBody>
      </p:sp>
      <p:sp>
        <p:nvSpPr>
          <p:cNvPr id="19" name="线形标注 2 18"/>
          <p:cNvSpPr/>
          <p:nvPr/>
        </p:nvSpPr>
        <p:spPr>
          <a:xfrm>
            <a:off x="122830" y="4534468"/>
            <a:ext cx="1378425" cy="616421"/>
          </a:xfrm>
          <a:prstGeom prst="borderCallout2">
            <a:avLst>
              <a:gd name="adj1" fmla="val 42949"/>
              <a:gd name="adj2" fmla="val 95115"/>
              <a:gd name="adj3" fmla="val 65725"/>
              <a:gd name="adj4" fmla="val 114368"/>
              <a:gd name="adj5" fmla="val 34208"/>
              <a:gd name="adj6" fmla="val 255058"/>
            </a:avLst>
          </a:prstGeom>
          <a:ln w="3810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启动</a:t>
            </a:r>
            <a:r>
              <a:rPr lang="en-US" altLang="zh-CN" dirty="0" smtClean="0"/>
              <a:t>AM</a:t>
            </a:r>
            <a:r>
              <a:rPr lang="zh-CN" altLang="en-US" dirty="0" smtClean="0"/>
              <a:t>的</a:t>
            </a:r>
            <a:r>
              <a:rPr lang="en-US" altLang="zh-CN" dirty="0" smtClean="0"/>
              <a:t>container</a:t>
            </a:r>
            <a:endParaRPr lang="zh-CN" altLang="en-US" dirty="0"/>
          </a:p>
        </p:txBody>
      </p:sp>
      <p:sp>
        <p:nvSpPr>
          <p:cNvPr id="20" name="线形标注 2 19"/>
          <p:cNvSpPr/>
          <p:nvPr/>
        </p:nvSpPr>
        <p:spPr>
          <a:xfrm>
            <a:off x="44800" y="1028125"/>
            <a:ext cx="1532037" cy="759732"/>
          </a:xfrm>
          <a:prstGeom prst="borderCallout2">
            <a:avLst>
              <a:gd name="adj1" fmla="val 31325"/>
              <a:gd name="adj2" fmla="val 96784"/>
              <a:gd name="adj3" fmla="val 45696"/>
              <a:gd name="adj4" fmla="val 102703"/>
              <a:gd name="adj5" fmla="val 80165"/>
              <a:gd name="adj6" fmla="val 181384"/>
            </a:avLst>
          </a:prstGeom>
          <a:ln w="3810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持有</a:t>
            </a:r>
            <a:r>
              <a:rPr lang="en-US" altLang="zh-CN" dirty="0" err="1" smtClean="0"/>
              <a:t>RMApp</a:t>
            </a:r>
            <a:r>
              <a:rPr lang="zh-CN" altLang="en-US" dirty="0" smtClean="0"/>
              <a:t>状态机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5286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NM</a:t>
            </a:r>
            <a:r>
              <a:rPr lang="zh-CN" altLang="en-US" dirty="0" smtClean="0"/>
              <a:t>管理模块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NMLivelinessMonitor</a:t>
            </a:r>
            <a:r>
              <a:rPr lang="zh-CN" altLang="en-US" dirty="0" smtClean="0"/>
              <a:t>：监控</a:t>
            </a:r>
            <a:r>
              <a:rPr lang="en-US" altLang="zh-CN" dirty="0" smtClean="0"/>
              <a:t>NM</a:t>
            </a:r>
            <a:r>
              <a:rPr lang="zh-CN" altLang="en-US" dirty="0" smtClean="0"/>
              <a:t>是否活着，启动一个线程启动轮询是否过期。为什么不使用定时器类</a:t>
            </a:r>
            <a:r>
              <a:rPr lang="en-US" altLang="zh-CN" dirty="0" smtClean="0"/>
              <a:t>Timer</a:t>
            </a:r>
            <a:r>
              <a:rPr lang="zh-CN" altLang="en-US" dirty="0" smtClean="0"/>
              <a:t>？而是用线程</a:t>
            </a:r>
            <a:r>
              <a:rPr lang="en-US" altLang="zh-CN" dirty="0" smtClean="0"/>
              <a:t>Runnable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r>
              <a:rPr lang="en-US" altLang="zh-CN" dirty="0" smtClean="0"/>
              <a:t>AM</a:t>
            </a:r>
            <a:r>
              <a:rPr lang="zh-CN" altLang="en-US" dirty="0" smtClean="0"/>
              <a:t>管理模块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ApplicationMasterLauncher</a:t>
            </a:r>
            <a:r>
              <a:rPr lang="zh-CN" altLang="en-US" dirty="0" smtClean="0"/>
              <a:t>：跟</a:t>
            </a:r>
            <a:r>
              <a:rPr lang="en-US" altLang="zh-CN" dirty="0" smtClean="0"/>
              <a:t>NM</a:t>
            </a:r>
            <a:r>
              <a:rPr lang="zh-CN" altLang="en-US" dirty="0" smtClean="0"/>
              <a:t>通信，要求</a:t>
            </a:r>
            <a:r>
              <a:rPr lang="en-US" altLang="zh-CN" dirty="0" smtClean="0"/>
              <a:t>NM</a:t>
            </a:r>
            <a:r>
              <a:rPr lang="zh-CN" altLang="en-US" dirty="0" smtClean="0"/>
              <a:t>启动</a:t>
            </a:r>
            <a:r>
              <a:rPr lang="en-US" altLang="zh-CN" dirty="0" smtClean="0"/>
              <a:t>AM</a:t>
            </a:r>
            <a:r>
              <a:rPr lang="zh-CN" altLang="en-US" dirty="0" smtClean="0"/>
              <a:t>。用</a:t>
            </a:r>
            <a:r>
              <a:rPr lang="en-US" altLang="zh-CN" dirty="0" err="1" smtClean="0"/>
              <a:t>AMLauncher</a:t>
            </a:r>
            <a:r>
              <a:rPr lang="zh-CN" altLang="en-US" dirty="0" smtClean="0"/>
              <a:t>对象去启动</a:t>
            </a:r>
            <a:r>
              <a:rPr lang="en-US" altLang="zh-CN" dirty="0" smtClean="0"/>
              <a:t>container(</a:t>
            </a:r>
            <a:r>
              <a:rPr lang="zh-CN" altLang="en-US" dirty="0" smtClean="0"/>
              <a:t>这个</a:t>
            </a:r>
            <a:r>
              <a:rPr lang="en-US" altLang="zh-CN" dirty="0" smtClean="0"/>
              <a:t>container</a:t>
            </a:r>
            <a:r>
              <a:rPr lang="zh-CN" altLang="en-US" dirty="0" smtClean="0"/>
              <a:t>用于存放</a:t>
            </a:r>
            <a:r>
              <a:rPr lang="en-US" altLang="zh-CN" dirty="0" smtClean="0"/>
              <a:t>AM)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资源调度分配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RMAppMaster</a:t>
            </a:r>
            <a:r>
              <a:rPr lang="zh-CN" altLang="en-US" dirty="0" smtClean="0"/>
              <a:t>：并且持有</a:t>
            </a:r>
            <a:r>
              <a:rPr lang="en-US" altLang="zh-CN" dirty="0" err="1" smtClean="0"/>
              <a:t>RMAppImpl</a:t>
            </a:r>
            <a:r>
              <a:rPr lang="zh-CN" altLang="en-US" dirty="0" smtClean="0"/>
              <a:t>状态机</a:t>
            </a:r>
            <a:r>
              <a:rPr lang="en-US" altLang="zh-CN" dirty="0" smtClean="0"/>
              <a:t>,</a:t>
            </a:r>
            <a:r>
              <a:rPr lang="zh-CN" altLang="en-US" dirty="0"/>
              <a:t>管理</a:t>
            </a:r>
            <a:r>
              <a:rPr lang="zh-CN" altLang="en-US" dirty="0" smtClean="0"/>
              <a:t>应用</a:t>
            </a:r>
            <a:r>
              <a:rPr lang="zh-CN" altLang="en-US" dirty="0"/>
              <a:t>的启动和</a:t>
            </a:r>
            <a:r>
              <a:rPr lang="zh-CN" altLang="en-US" dirty="0" smtClean="0"/>
              <a:t>关闭。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ResourceScheduler</a:t>
            </a:r>
            <a:r>
              <a:rPr lang="zh-CN" altLang="en-US" dirty="0" smtClean="0"/>
              <a:t>：默认</a:t>
            </a:r>
            <a:r>
              <a:rPr lang="en-US" altLang="zh-CN" dirty="0" err="1" smtClean="0"/>
              <a:t>CapacityScheduler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0134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(2)</a:t>
            </a:r>
            <a:r>
              <a:rPr lang="zh-CN" altLang="en-US" dirty="0" smtClean="0"/>
              <a:t>提交到启动</a:t>
            </a:r>
            <a:r>
              <a:rPr lang="en-US" altLang="zh-CN" dirty="0" smtClean="0"/>
              <a:t>AM</a:t>
            </a:r>
            <a:r>
              <a:rPr lang="zh-CN" altLang="en-US" dirty="0" smtClean="0"/>
              <a:t>流程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loull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9471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RM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0690" y="1"/>
            <a:ext cx="9553904" cy="6637282"/>
          </a:xfrm>
          <a:prstGeom prst="rect">
            <a:avLst/>
          </a:prstGeom>
        </p:spPr>
      </p:pic>
      <p:sp>
        <p:nvSpPr>
          <p:cNvPr id="5" name="线形标注 1 4"/>
          <p:cNvSpPr/>
          <p:nvPr/>
        </p:nvSpPr>
        <p:spPr>
          <a:xfrm>
            <a:off x="838200" y="1517573"/>
            <a:ext cx="1100831" cy="346229"/>
          </a:xfrm>
          <a:prstGeom prst="borderCallout1">
            <a:avLst>
              <a:gd name="adj1" fmla="val 41827"/>
              <a:gd name="adj2" fmla="val 99731"/>
              <a:gd name="adj3" fmla="val 68910"/>
              <a:gd name="adj4" fmla="val 15682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创建</a:t>
            </a:r>
            <a:r>
              <a:rPr lang="en-US" altLang="zh-CN" sz="1000" dirty="0" err="1"/>
              <a:t>RMAppImpl</a:t>
            </a:r>
            <a:r>
              <a:rPr lang="zh-CN" altLang="en-US" sz="1000" dirty="0"/>
              <a:t>状态机</a:t>
            </a:r>
          </a:p>
        </p:txBody>
      </p:sp>
      <p:sp>
        <p:nvSpPr>
          <p:cNvPr id="7" name="线形标注 1 6"/>
          <p:cNvSpPr/>
          <p:nvPr/>
        </p:nvSpPr>
        <p:spPr>
          <a:xfrm>
            <a:off x="9714876" y="1863802"/>
            <a:ext cx="1941505" cy="514783"/>
          </a:xfrm>
          <a:prstGeom prst="borderCallout1">
            <a:avLst>
              <a:gd name="adj1" fmla="val 98237"/>
              <a:gd name="adj2" fmla="val 2413"/>
              <a:gd name="adj3" fmla="val 174242"/>
              <a:gd name="adj4" fmla="val -956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5</a:t>
            </a:r>
            <a:r>
              <a:rPr lang="en-US" altLang="zh-CN" sz="1000" dirty="0" smtClean="0"/>
              <a:t> </a:t>
            </a:r>
            <a:r>
              <a:rPr lang="zh-CN" altLang="en-US" sz="1000" dirty="0" smtClean="0"/>
              <a:t>把</a:t>
            </a:r>
            <a:r>
              <a:rPr lang="en-US" altLang="zh-CN" sz="1000" dirty="0" smtClean="0"/>
              <a:t>app</a:t>
            </a:r>
            <a:r>
              <a:rPr lang="zh-CN" altLang="en-US" sz="1000" dirty="0" smtClean="0"/>
              <a:t>的信息</a:t>
            </a:r>
            <a:r>
              <a:rPr lang="en-US" altLang="zh-CN" sz="1000" dirty="0" smtClean="0"/>
              <a:t>submit</a:t>
            </a:r>
            <a:r>
              <a:rPr lang="zh-CN" altLang="en-US" sz="1000" dirty="0" smtClean="0"/>
              <a:t>到</a:t>
            </a:r>
            <a:r>
              <a:rPr lang="en-US" altLang="zh-CN" sz="1000" dirty="0" smtClean="0"/>
              <a:t>queue</a:t>
            </a:r>
            <a:r>
              <a:rPr lang="zh-CN" altLang="en-US" sz="1000" dirty="0" smtClean="0"/>
              <a:t>上。</a:t>
            </a:r>
            <a:endParaRPr lang="en-US" altLang="zh-CN" sz="1000" dirty="0" smtClean="0"/>
          </a:p>
          <a:p>
            <a:pPr algn="ctr"/>
            <a:r>
              <a:rPr lang="zh-CN" altLang="en-US" sz="1000" dirty="0" smtClean="0"/>
              <a:t>创建并持有一个</a:t>
            </a:r>
            <a:r>
              <a:rPr lang="en-US" altLang="zh-CN" sz="1000" dirty="0" err="1" smtClean="0"/>
              <a:t>SchedulerApplication</a:t>
            </a:r>
            <a:endParaRPr lang="zh-CN" altLang="en-US" sz="1000" dirty="0"/>
          </a:p>
        </p:txBody>
      </p:sp>
      <p:sp>
        <p:nvSpPr>
          <p:cNvPr id="6" name="线形标注 1 5"/>
          <p:cNvSpPr/>
          <p:nvPr/>
        </p:nvSpPr>
        <p:spPr>
          <a:xfrm>
            <a:off x="7301629" y="1205399"/>
            <a:ext cx="1558285" cy="381231"/>
          </a:xfrm>
          <a:prstGeom prst="borderCallout1">
            <a:avLst>
              <a:gd name="adj1" fmla="val 98237"/>
              <a:gd name="adj2" fmla="val 2413"/>
              <a:gd name="adj3" fmla="val 204515"/>
              <a:gd name="adj4" fmla="val -956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6  </a:t>
            </a:r>
            <a:r>
              <a:rPr lang="zh-CN" altLang="en-US" sz="1000" dirty="0" smtClean="0"/>
              <a:t>创建</a:t>
            </a:r>
            <a:r>
              <a:rPr lang="en-US" altLang="zh-CN" sz="1000" dirty="0" err="1" smtClean="0"/>
              <a:t>appAttempt</a:t>
            </a:r>
            <a:r>
              <a:rPr lang="zh-CN" altLang="en-US" sz="1000" dirty="0" smtClean="0"/>
              <a:t>状态机，并持有</a:t>
            </a:r>
            <a:r>
              <a:rPr lang="en-US" altLang="zh-CN" sz="1000" dirty="0" smtClean="0"/>
              <a:t>attempts</a:t>
            </a:r>
            <a:r>
              <a:rPr lang="zh-CN" altLang="en-US" sz="1000" dirty="0" smtClean="0"/>
              <a:t>列表</a:t>
            </a:r>
            <a:endParaRPr lang="zh-CN" altLang="en-US" sz="1000" dirty="0"/>
          </a:p>
        </p:txBody>
      </p:sp>
      <p:sp>
        <p:nvSpPr>
          <p:cNvPr id="9" name="线形标注 1 8"/>
          <p:cNvSpPr/>
          <p:nvPr/>
        </p:nvSpPr>
        <p:spPr>
          <a:xfrm>
            <a:off x="10419171" y="2551699"/>
            <a:ext cx="1558285" cy="381231"/>
          </a:xfrm>
          <a:prstGeom prst="borderCallout1">
            <a:avLst>
              <a:gd name="adj1" fmla="val 98237"/>
              <a:gd name="adj2" fmla="val 2413"/>
              <a:gd name="adj3" fmla="val 109039"/>
              <a:gd name="adj4" fmla="val -10356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10 </a:t>
            </a:r>
            <a:r>
              <a:rPr lang="zh-CN" altLang="en-US" sz="1000" dirty="0" smtClean="0"/>
              <a:t>把这个</a:t>
            </a:r>
            <a:r>
              <a:rPr lang="en-US" altLang="zh-CN" sz="1000" dirty="0" smtClean="0"/>
              <a:t>app</a:t>
            </a:r>
            <a:r>
              <a:rPr lang="zh-CN" altLang="en-US" sz="1000" dirty="0" smtClean="0"/>
              <a:t>保存到</a:t>
            </a:r>
            <a:r>
              <a:rPr lang="en-US" altLang="zh-CN" sz="1000" dirty="0" err="1" smtClean="0"/>
              <a:t>reserverd</a:t>
            </a:r>
            <a:r>
              <a:rPr lang="zh-CN" altLang="en-US" sz="1000" dirty="0" smtClean="0"/>
              <a:t>集合</a:t>
            </a:r>
            <a:endParaRPr lang="zh-CN" altLang="en-US" sz="1000" dirty="0"/>
          </a:p>
        </p:txBody>
      </p:sp>
      <p:sp>
        <p:nvSpPr>
          <p:cNvPr id="3" name="文本框 2"/>
          <p:cNvSpPr txBox="1"/>
          <p:nvPr/>
        </p:nvSpPr>
        <p:spPr>
          <a:xfrm>
            <a:off x="239697" y="2019040"/>
            <a:ext cx="1828800" cy="9541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400" dirty="0" smtClean="0"/>
              <a:t>1~10</a:t>
            </a:r>
            <a:r>
              <a:rPr lang="zh-CN" altLang="en-US" sz="1400" dirty="0" smtClean="0"/>
              <a:t>：提交作业，初始化状态机，调度器中保存要分配的</a:t>
            </a:r>
            <a:r>
              <a:rPr lang="en-US" altLang="zh-CN" sz="1400" dirty="0"/>
              <a:t>m</a:t>
            </a:r>
            <a:r>
              <a:rPr lang="en-US" altLang="zh-CN" sz="1400" dirty="0" smtClean="0"/>
              <a:t>aster container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239697" y="3357103"/>
            <a:ext cx="1828800" cy="7386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400" dirty="0" smtClean="0"/>
              <a:t>11~16: NM</a:t>
            </a:r>
            <a:r>
              <a:rPr lang="zh-CN" altLang="en-US" sz="1400" dirty="0" smtClean="0"/>
              <a:t>向</a:t>
            </a:r>
            <a:r>
              <a:rPr lang="en-US" altLang="zh-CN" sz="1400" dirty="0" smtClean="0"/>
              <a:t>RM</a:t>
            </a:r>
            <a:r>
              <a:rPr lang="zh-CN" altLang="en-US" sz="1400" dirty="0" smtClean="0"/>
              <a:t>发送心跳，</a:t>
            </a:r>
            <a:r>
              <a:rPr lang="en-US" altLang="zh-CN" sz="1400" dirty="0" smtClean="0"/>
              <a:t>RM</a:t>
            </a:r>
            <a:r>
              <a:rPr lang="zh-CN" altLang="en-US" sz="1400" dirty="0" smtClean="0"/>
              <a:t>要求</a:t>
            </a:r>
            <a:r>
              <a:rPr lang="en-US" altLang="zh-CN" sz="1400" dirty="0" smtClean="0"/>
              <a:t>NM</a:t>
            </a:r>
            <a:r>
              <a:rPr lang="zh-CN" altLang="en-US" sz="1400" dirty="0" smtClean="0"/>
              <a:t>启动一个</a:t>
            </a:r>
            <a:r>
              <a:rPr lang="en-US" altLang="zh-CN" sz="1400" dirty="0" smtClean="0"/>
              <a:t>container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239697" y="4498820"/>
            <a:ext cx="1828800" cy="7386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400" dirty="0" smtClean="0"/>
              <a:t>17</a:t>
            </a:r>
            <a:r>
              <a:rPr lang="zh-CN" altLang="en-US" sz="1400" dirty="0" smtClean="0"/>
              <a:t>：</a:t>
            </a:r>
            <a:r>
              <a:rPr lang="en-US" altLang="zh-CN" sz="1400" dirty="0" smtClean="0"/>
              <a:t>NM</a:t>
            </a:r>
            <a:r>
              <a:rPr lang="zh-CN" altLang="en-US" sz="1400" dirty="0" smtClean="0"/>
              <a:t>准备好</a:t>
            </a:r>
            <a:r>
              <a:rPr lang="en-US" altLang="zh-CN" sz="1400" dirty="0" smtClean="0"/>
              <a:t>container</a:t>
            </a:r>
            <a:r>
              <a:rPr lang="zh-CN" altLang="en-US" sz="1400" dirty="0" smtClean="0"/>
              <a:t>，再向</a:t>
            </a:r>
            <a:r>
              <a:rPr lang="en-US" altLang="zh-CN" sz="1400" dirty="0" smtClean="0"/>
              <a:t>RM</a:t>
            </a:r>
            <a:r>
              <a:rPr lang="zh-CN" altLang="en-US" sz="1400" dirty="0" smtClean="0"/>
              <a:t>发送心跳</a:t>
            </a:r>
            <a:endParaRPr lang="en-US" altLang="zh-CN" sz="1400" dirty="0" smtClean="0"/>
          </a:p>
        </p:txBody>
      </p:sp>
      <p:sp>
        <p:nvSpPr>
          <p:cNvPr id="12" name="文本框 11"/>
          <p:cNvSpPr txBox="1"/>
          <p:nvPr/>
        </p:nvSpPr>
        <p:spPr>
          <a:xfrm>
            <a:off x="239697" y="5448731"/>
            <a:ext cx="1944210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400" dirty="0" smtClean="0"/>
              <a:t>19~20</a:t>
            </a:r>
            <a:r>
              <a:rPr lang="zh-CN" altLang="en-US" sz="1400" dirty="0" smtClean="0"/>
              <a:t>：</a:t>
            </a:r>
            <a:r>
              <a:rPr lang="en-US" altLang="zh-CN" sz="1400" dirty="0" smtClean="0"/>
              <a:t>AM</a:t>
            </a:r>
            <a:r>
              <a:rPr lang="zh-CN" altLang="en-US" sz="1400" dirty="0" smtClean="0"/>
              <a:t>向</a:t>
            </a:r>
            <a:r>
              <a:rPr lang="en-US" altLang="zh-CN" sz="1400" dirty="0" smtClean="0"/>
              <a:t>RM</a:t>
            </a:r>
            <a:r>
              <a:rPr lang="zh-CN" altLang="en-US" sz="1400" dirty="0" smtClean="0"/>
              <a:t>注册，表示</a:t>
            </a:r>
            <a:r>
              <a:rPr lang="en-US" altLang="zh-CN" sz="1400" dirty="0" smtClean="0"/>
              <a:t>AM</a:t>
            </a:r>
            <a:r>
              <a:rPr lang="zh-CN" altLang="en-US" sz="1400" dirty="0" smtClean="0"/>
              <a:t>已经启动</a:t>
            </a:r>
            <a:endParaRPr lang="en-US" altLang="zh-CN" sz="1400" dirty="0" smtClean="0"/>
          </a:p>
        </p:txBody>
      </p:sp>
    </p:spTree>
    <p:extLst>
      <p:ext uri="{BB962C8B-B14F-4D97-AF65-F5344CB8AC3E}">
        <p14:creationId xmlns:p14="http://schemas.microsoft.com/office/powerpoint/2010/main" val="548008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yarn</a:t>
            </a:r>
            <a:r>
              <a:rPr lang="zh-CN" altLang="en-US" b="1" dirty="0" smtClean="0"/>
              <a:t>通信协议</a:t>
            </a:r>
            <a:endParaRPr lang="zh-CN" altLang="en-US" dirty="0"/>
          </a:p>
        </p:txBody>
      </p:sp>
      <p:pic>
        <p:nvPicPr>
          <p:cNvPr id="15362" name="Picture 2" descr="https://raw.githubusercontent.com/loull521/hadoop-yarn-src-read/master/raw/pictures/yarn/protocol.pn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829" y="1800169"/>
            <a:ext cx="8917319" cy="4668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/>
          <p:cNvSpPr txBox="1"/>
          <p:nvPr/>
        </p:nvSpPr>
        <p:spPr>
          <a:xfrm>
            <a:off x="2893325" y="195163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提交作业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108495" y="3748668"/>
            <a:ext cx="16690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注册</a:t>
            </a:r>
            <a:r>
              <a:rPr lang="en-US" altLang="zh-CN" dirty="0" smtClean="0"/>
              <a:t>AM</a:t>
            </a:r>
            <a:r>
              <a:rPr lang="zh-CN" altLang="en-US" dirty="0"/>
              <a:t>自己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zh-CN" altLang="en-US" dirty="0" smtClean="0"/>
              <a:t>心跳申请资源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7438029" y="3748668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组册</a:t>
            </a:r>
            <a:r>
              <a:rPr lang="en-US" altLang="zh-CN" dirty="0" smtClean="0"/>
              <a:t>NM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zh-CN" altLang="en-US" dirty="0" smtClean="0"/>
              <a:t>心跳汇报节点情况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4772325" y="5704764"/>
            <a:ext cx="1566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Container</a:t>
            </a:r>
            <a:r>
              <a:rPr lang="zh-CN" altLang="en-US" dirty="0" smtClean="0"/>
              <a:t>管理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82033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submitApplication</a:t>
            </a:r>
            <a:r>
              <a:rPr lang="en-US" altLang="zh-CN" dirty="0" smtClean="0"/>
              <a:t>(</a:t>
            </a:r>
            <a:r>
              <a:rPr lang="en-US" altLang="zh-CN" dirty="0" err="1"/>
              <a:t>SubmitApplicationRequest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err="1" smtClean="0"/>
              <a:t>SubmitApplicationRequest</a:t>
            </a:r>
            <a:r>
              <a:rPr lang="zh-CN" altLang="en-US" dirty="0" smtClean="0"/>
              <a:t>参数包含的信息：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applicationID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(String)queue</a:t>
            </a:r>
            <a:r>
              <a:rPr lang="zh-CN" altLang="en-US" dirty="0" smtClean="0"/>
              <a:t>：</a:t>
            </a:r>
            <a:r>
              <a:rPr lang="en-US" altLang="zh-CN" dirty="0" smtClean="0"/>
              <a:t>app</a:t>
            </a:r>
            <a:r>
              <a:rPr lang="zh-CN" altLang="en-US" dirty="0" smtClean="0"/>
              <a:t>挂载队列名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Resource </a:t>
            </a:r>
            <a:r>
              <a:rPr lang="zh-CN" altLang="en-US" dirty="0" smtClean="0"/>
              <a:t>：内存和</a:t>
            </a:r>
            <a:r>
              <a:rPr lang="en-US" altLang="zh-CN" dirty="0" err="1" smtClean="0"/>
              <a:t>cpu</a:t>
            </a:r>
            <a:r>
              <a:rPr lang="zh-CN" altLang="en-US" dirty="0" smtClean="0"/>
              <a:t>资源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跟</a:t>
            </a:r>
            <a:r>
              <a:rPr lang="en-US" altLang="zh-CN" dirty="0" err="1" smtClean="0"/>
              <a:t>ContainerLaunchContext</a:t>
            </a:r>
            <a:r>
              <a:rPr lang="zh-CN" altLang="en-US" dirty="0" smtClean="0"/>
              <a:t>等价的信息，用于启动</a:t>
            </a:r>
            <a:r>
              <a:rPr lang="en-US" altLang="zh-CN" dirty="0" smtClean="0"/>
              <a:t>AM</a:t>
            </a:r>
            <a:r>
              <a:rPr lang="zh-CN" altLang="en-US" dirty="0" smtClean="0"/>
              <a:t>对应的</a:t>
            </a:r>
            <a:r>
              <a:rPr lang="en-US" altLang="zh-CN" dirty="0" smtClean="0"/>
              <a:t>container</a:t>
            </a:r>
          </a:p>
          <a:p>
            <a:pPr lvl="1"/>
            <a:endParaRPr lang="en-US" altLang="zh-CN" dirty="0"/>
          </a:p>
          <a:p>
            <a:r>
              <a:rPr lang="en-US" altLang="zh-CN" dirty="0" smtClean="0"/>
              <a:t>Pre: </a:t>
            </a:r>
            <a:r>
              <a:rPr lang="zh-CN" altLang="en-US" dirty="0" smtClean="0"/>
              <a:t>先调用</a:t>
            </a:r>
            <a:r>
              <a:rPr lang="en-US" altLang="zh-CN" dirty="0" err="1" smtClean="0"/>
              <a:t>getNewApplication</a:t>
            </a:r>
            <a:r>
              <a:rPr lang="zh-CN" altLang="en-US" dirty="0" smtClean="0"/>
              <a:t>获取</a:t>
            </a:r>
            <a:r>
              <a:rPr lang="en-US" altLang="zh-CN" dirty="0" err="1" smtClean="0"/>
              <a:t>applicationId</a:t>
            </a:r>
            <a:r>
              <a:rPr lang="zh-CN" altLang="en-US" dirty="0" smtClean="0"/>
              <a:t>，再提交作业</a:t>
            </a:r>
            <a:endParaRPr lang="en-US" altLang="zh-CN" dirty="0" smtClean="0"/>
          </a:p>
          <a:p>
            <a:r>
              <a:rPr lang="en-US" altLang="zh-CN" dirty="0" smtClean="0"/>
              <a:t>Post</a:t>
            </a:r>
            <a:r>
              <a:rPr lang="zh-CN" altLang="en-US" dirty="0" smtClean="0"/>
              <a:t>：提交作业后需要紧跟着调用</a:t>
            </a:r>
            <a:r>
              <a:rPr lang="en-US" altLang="zh-CN" dirty="0" err="1" smtClean="0"/>
              <a:t>getApplicationReport</a:t>
            </a:r>
            <a:r>
              <a:rPr lang="en-US" altLang="zh-CN" dirty="0" smtClean="0"/>
              <a:t>()</a:t>
            </a:r>
            <a:r>
              <a:rPr lang="zh-CN" altLang="en-US" dirty="0" smtClean="0"/>
              <a:t>，因为提交作业不保证能成功。如果返回异常说明应该重新提交作业。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提交作业的时候，先查看是否已经存在，如果存在，直接返回。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如果是安全模式，</a:t>
            </a:r>
            <a:r>
              <a:rPr lang="en-US" altLang="zh-CN" dirty="0" smtClean="0"/>
              <a:t>RM</a:t>
            </a:r>
            <a:r>
              <a:rPr lang="zh-CN" altLang="en-US" dirty="0" smtClean="0"/>
              <a:t>会验证访问</a:t>
            </a:r>
            <a:r>
              <a:rPr lang="en-US" altLang="zh-CN" dirty="0" smtClean="0"/>
              <a:t>queue</a:t>
            </a:r>
            <a:r>
              <a:rPr lang="zh-CN" altLang="en-US" dirty="0" smtClean="0"/>
              <a:t>的权限。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83593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startContainers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StartContainersRequest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要求</a:t>
            </a:r>
            <a:r>
              <a:rPr lang="en-US" altLang="zh-CN" dirty="0" smtClean="0"/>
              <a:t>NM</a:t>
            </a:r>
            <a:r>
              <a:rPr lang="zh-CN" altLang="en-US" dirty="0" smtClean="0"/>
              <a:t>启动</a:t>
            </a:r>
            <a:r>
              <a:rPr lang="en-US" altLang="zh-CN" dirty="0" smtClean="0"/>
              <a:t>containers</a:t>
            </a:r>
            <a:r>
              <a:rPr lang="zh-CN" altLang="en-US" dirty="0" smtClean="0"/>
              <a:t>，参数是一些列启动请求</a:t>
            </a:r>
            <a:endParaRPr lang="en-US" altLang="zh-CN" dirty="0" smtClean="0"/>
          </a:p>
          <a:p>
            <a:r>
              <a:rPr lang="zh-CN" altLang="en-US" dirty="0" smtClean="0"/>
              <a:t>请求里面主要的对象是</a:t>
            </a:r>
            <a:r>
              <a:rPr lang="en-US" altLang="zh-CN" dirty="0" err="1" smtClean="0">
                <a:solidFill>
                  <a:srgbClr val="FF0000"/>
                </a:solidFill>
              </a:rPr>
              <a:t>ContainerLaunchContext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en-US" altLang="zh-CN" dirty="0" err="1" smtClean="0">
                <a:solidFill>
                  <a:srgbClr val="0070C0"/>
                </a:solidFill>
              </a:rPr>
              <a:t>containerId</a:t>
            </a:r>
            <a:endParaRPr lang="en-US" altLang="zh-CN" dirty="0">
              <a:solidFill>
                <a:srgbClr val="0070C0"/>
              </a:solidFill>
            </a:endParaRPr>
          </a:p>
          <a:p>
            <a:pPr lvl="1"/>
            <a:r>
              <a:rPr lang="en-US" altLang="zh-CN" dirty="0" smtClean="0">
                <a:solidFill>
                  <a:srgbClr val="0070C0"/>
                </a:solidFill>
              </a:rPr>
              <a:t>Resource</a:t>
            </a:r>
          </a:p>
          <a:p>
            <a:pPr lvl="1"/>
            <a:r>
              <a:rPr lang="en-US" altLang="zh-CN" dirty="0" smtClean="0"/>
              <a:t>User</a:t>
            </a:r>
          </a:p>
          <a:p>
            <a:pPr lvl="1"/>
            <a:r>
              <a:rPr lang="en-US" altLang="zh-CN" dirty="0" smtClean="0"/>
              <a:t>Security tokens</a:t>
            </a:r>
          </a:p>
          <a:p>
            <a:pPr lvl="1"/>
            <a:r>
              <a:rPr lang="en-US" altLang="zh-CN" dirty="0" err="1" smtClean="0">
                <a:solidFill>
                  <a:srgbClr val="FF0000"/>
                </a:solidFill>
              </a:rPr>
              <a:t>LocalResource</a:t>
            </a:r>
            <a:r>
              <a:rPr lang="en-US" altLang="zh-CN" dirty="0" smtClean="0"/>
              <a:t>: binaries, jar, shared-object, side-files etc.</a:t>
            </a:r>
          </a:p>
          <a:p>
            <a:pPr lvl="1"/>
            <a:r>
              <a:rPr lang="en-US" altLang="zh-CN" dirty="0"/>
              <a:t>Optional, application-specific binary service </a:t>
            </a:r>
            <a:r>
              <a:rPr lang="en-US" altLang="zh-CN" dirty="0" smtClean="0"/>
              <a:t>data</a:t>
            </a:r>
          </a:p>
          <a:p>
            <a:pPr lvl="1"/>
            <a:r>
              <a:rPr lang="en-US" altLang="zh-CN" dirty="0">
                <a:solidFill>
                  <a:srgbClr val="0070C0"/>
                </a:solidFill>
              </a:rPr>
              <a:t>Environment variables </a:t>
            </a:r>
            <a:r>
              <a:rPr lang="en-US" altLang="zh-CN" dirty="0"/>
              <a:t>for the launched process. </a:t>
            </a:r>
            <a:endParaRPr lang="en-US" altLang="zh-CN" dirty="0" smtClean="0"/>
          </a:p>
          <a:p>
            <a:pPr lvl="1"/>
            <a:r>
              <a:rPr lang="en-US" altLang="zh-CN" dirty="0" smtClean="0">
                <a:solidFill>
                  <a:srgbClr val="FF0000"/>
                </a:solidFill>
              </a:rPr>
              <a:t>Command </a:t>
            </a:r>
            <a:r>
              <a:rPr lang="en-US" altLang="zh-CN" dirty="0"/>
              <a:t>to launch the container. </a:t>
            </a:r>
            <a:endParaRPr lang="en-US" altLang="zh-CN" dirty="0" smtClean="0"/>
          </a:p>
          <a:p>
            <a:r>
              <a:rPr lang="zh-CN" altLang="en-US" dirty="0" smtClean="0"/>
              <a:t>返回成功启动的</a:t>
            </a:r>
            <a:r>
              <a:rPr lang="en-US" altLang="zh-CN" dirty="0" smtClean="0"/>
              <a:t>containers</a:t>
            </a:r>
            <a:r>
              <a:rPr lang="zh-CN" altLang="en-US" dirty="0" smtClean="0"/>
              <a:t>和出现异常的</a:t>
            </a:r>
            <a:r>
              <a:rPr lang="en-US" altLang="zh-CN" dirty="0" err="1" smtClean="0"/>
              <a:t>containerId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77074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registerApplicationMaster</a:t>
            </a:r>
            <a:r>
              <a:rPr lang="en-US" altLang="zh-CN" dirty="0"/>
              <a:t>(</a:t>
            </a:r>
            <a:br>
              <a:rPr lang="en-US" altLang="zh-CN" dirty="0"/>
            </a:br>
            <a:r>
              <a:rPr lang="en-US" altLang="zh-CN" dirty="0"/>
              <a:t>      </a:t>
            </a:r>
            <a:r>
              <a:rPr lang="en-US" altLang="zh-CN" dirty="0" err="1" smtClean="0"/>
              <a:t>RegisterApplicationMasterRequest</a:t>
            </a:r>
            <a:r>
              <a:rPr lang="en-US" altLang="zh-CN" dirty="0" smtClean="0"/>
              <a:t>)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注册</a:t>
            </a:r>
            <a:r>
              <a:rPr lang="en-US" altLang="zh-CN" dirty="0" smtClean="0"/>
              <a:t>AM</a:t>
            </a:r>
          </a:p>
          <a:p>
            <a:r>
              <a:rPr lang="zh-CN" altLang="en-US" dirty="0" smtClean="0"/>
              <a:t>请求参数</a:t>
            </a:r>
            <a:r>
              <a:rPr lang="en-US" altLang="zh-CN" dirty="0" err="1" smtClean="0"/>
              <a:t>RegisterApplicationMasterRequest</a:t>
            </a:r>
            <a:endParaRPr lang="en-US" altLang="zh-CN" dirty="0" smtClean="0"/>
          </a:p>
          <a:p>
            <a:pPr lvl="1"/>
            <a:r>
              <a:rPr lang="en-US" altLang="zh-CN" dirty="0">
                <a:solidFill>
                  <a:srgbClr val="0070C0"/>
                </a:solidFill>
              </a:rPr>
              <a:t>Hostname</a:t>
            </a:r>
            <a:r>
              <a:rPr lang="en-US" altLang="zh-CN" dirty="0"/>
              <a:t> on which the AM is running. </a:t>
            </a:r>
          </a:p>
          <a:p>
            <a:pPr lvl="1"/>
            <a:r>
              <a:rPr lang="en-US" altLang="zh-CN" dirty="0">
                <a:solidFill>
                  <a:srgbClr val="0070C0"/>
                </a:solidFill>
              </a:rPr>
              <a:t>RPC Port </a:t>
            </a:r>
          </a:p>
          <a:p>
            <a:pPr lvl="1"/>
            <a:r>
              <a:rPr lang="en-US" altLang="zh-CN" dirty="0"/>
              <a:t>Tracking </a:t>
            </a:r>
            <a:r>
              <a:rPr lang="en-US" altLang="zh-CN" dirty="0" smtClean="0"/>
              <a:t>URL</a:t>
            </a:r>
            <a:r>
              <a:rPr lang="zh-CN" altLang="en-US" dirty="0" smtClean="0"/>
              <a:t>：</a:t>
            </a:r>
            <a:r>
              <a:rPr lang="en-US" altLang="zh-CN" dirty="0" smtClean="0"/>
              <a:t>web</a:t>
            </a:r>
            <a:r>
              <a:rPr lang="zh-CN" altLang="en-US" dirty="0" smtClean="0"/>
              <a:t>接口访问的地址</a:t>
            </a:r>
            <a:endParaRPr lang="en-US" altLang="zh-CN" dirty="0"/>
          </a:p>
          <a:p>
            <a:r>
              <a:rPr lang="zh-CN" altLang="en-US" dirty="0" smtClean="0"/>
              <a:t>返回</a:t>
            </a:r>
            <a:r>
              <a:rPr lang="en-US" altLang="zh-CN" dirty="0" err="1" smtClean="0"/>
              <a:t>RegisterApplicationMasterResponse</a:t>
            </a:r>
            <a:endParaRPr lang="en-US" altLang="zh-CN" dirty="0" smtClean="0"/>
          </a:p>
          <a:p>
            <a:pPr lvl="1"/>
            <a:r>
              <a:rPr lang="en-US" altLang="zh-CN" dirty="0"/>
              <a:t>Maximum capability for allocated resources in the cluster. </a:t>
            </a:r>
            <a:r>
              <a:rPr lang="zh-CN" altLang="en-US" dirty="0" smtClean="0"/>
              <a:t>集群最大可用资源</a:t>
            </a:r>
            <a:endParaRPr lang="en-US" altLang="zh-CN" dirty="0"/>
          </a:p>
          <a:p>
            <a:pPr lvl="1"/>
            <a:r>
              <a:rPr lang="en-US" altLang="zh-CN" dirty="0" err="1"/>
              <a:t>ApplicationACLs</a:t>
            </a:r>
            <a:r>
              <a:rPr lang="en-US" altLang="zh-CN" dirty="0"/>
              <a:t> for the application. </a:t>
            </a:r>
          </a:p>
          <a:p>
            <a:pPr lvl="1"/>
            <a:r>
              <a:rPr lang="en-US" altLang="zh-CN" dirty="0" err="1"/>
              <a:t>ClientToAMToken</a:t>
            </a:r>
            <a:r>
              <a:rPr lang="en-US" altLang="zh-CN" dirty="0"/>
              <a:t> master key.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0008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(3)AM</a:t>
            </a:r>
            <a:r>
              <a:rPr lang="zh-CN" altLang="en-US" dirty="0" smtClean="0"/>
              <a:t>向</a:t>
            </a:r>
            <a:r>
              <a:rPr lang="en-US" altLang="zh-CN" dirty="0" smtClean="0"/>
              <a:t>RM</a:t>
            </a:r>
            <a:r>
              <a:rPr lang="zh-CN" altLang="en-US" dirty="0"/>
              <a:t>请求</a:t>
            </a:r>
            <a:r>
              <a:rPr lang="zh-CN" altLang="en-US" dirty="0" smtClean="0"/>
              <a:t>资源，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RM</a:t>
            </a:r>
            <a:r>
              <a:rPr lang="zh-CN" altLang="en-US" dirty="0" smtClean="0"/>
              <a:t>给</a:t>
            </a:r>
            <a:r>
              <a:rPr lang="en-US" altLang="zh-CN" dirty="0" smtClean="0"/>
              <a:t>AM</a:t>
            </a:r>
            <a:r>
              <a:rPr lang="zh-CN" altLang="en-US" dirty="0" smtClean="0"/>
              <a:t>分配</a:t>
            </a:r>
            <a:r>
              <a:rPr lang="en-US" altLang="zh-CN" dirty="0" smtClean="0"/>
              <a:t>Container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loull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9473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申请与分配</a:t>
            </a:r>
            <a:r>
              <a:rPr lang="en-US" altLang="zh-CN" dirty="0" smtClean="0"/>
              <a:t>container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1" y="1825625"/>
            <a:ext cx="2955878" cy="4351338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1. AM</a:t>
            </a:r>
            <a:r>
              <a:rPr lang="zh-CN" altLang="en-US" dirty="0" smtClean="0"/>
              <a:t>心跳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资源请求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领取已经分配到的资源</a:t>
            </a:r>
            <a:endParaRPr lang="en-US" altLang="zh-CN" dirty="0" smtClean="0"/>
          </a:p>
          <a:p>
            <a:r>
              <a:rPr lang="en-US" altLang="zh-CN" dirty="0" smtClean="0"/>
              <a:t>2. NM</a:t>
            </a:r>
          </a:p>
          <a:p>
            <a:pPr lvl="1"/>
            <a:r>
              <a:rPr lang="zh-CN" altLang="en-US" dirty="0" smtClean="0"/>
              <a:t>汇报</a:t>
            </a:r>
            <a:r>
              <a:rPr lang="en-US" altLang="zh-CN" dirty="0" smtClean="0"/>
              <a:t>container</a:t>
            </a:r>
            <a:r>
              <a:rPr lang="zh-CN" altLang="en-US" dirty="0" smtClean="0"/>
              <a:t>运行状态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如果</a:t>
            </a:r>
            <a:r>
              <a:rPr lang="en-US" altLang="zh-CN" dirty="0" smtClean="0"/>
              <a:t>RM</a:t>
            </a:r>
            <a:r>
              <a:rPr lang="zh-CN" altLang="en-US" dirty="0" smtClean="0"/>
              <a:t>发现</a:t>
            </a:r>
            <a:r>
              <a:rPr lang="en-US" altLang="zh-CN" dirty="0" smtClean="0"/>
              <a:t>NM</a:t>
            </a:r>
            <a:r>
              <a:rPr lang="zh-CN" altLang="en-US" dirty="0" smtClean="0"/>
              <a:t>上有空闲资源，</a:t>
            </a:r>
            <a:r>
              <a:rPr lang="zh-CN" altLang="en-US" dirty="0" smtClean="0">
                <a:solidFill>
                  <a:srgbClr val="0070C0"/>
                </a:solidFill>
              </a:rPr>
              <a:t>分配资源</a:t>
            </a:r>
            <a:r>
              <a:rPr lang="zh-CN" altLang="en-US" dirty="0" smtClean="0"/>
              <a:t>。等待下</a:t>
            </a:r>
            <a:r>
              <a:rPr lang="zh-CN" altLang="en-US" dirty="0"/>
              <a:t>次</a:t>
            </a:r>
            <a:r>
              <a:rPr lang="en-US" altLang="zh-CN" dirty="0" smtClean="0"/>
              <a:t>AM</a:t>
            </a:r>
            <a:r>
              <a:rPr lang="zh-CN" altLang="en-US" dirty="0" smtClean="0"/>
              <a:t>发心跳时获取</a:t>
            </a:r>
            <a:endParaRPr lang="en-US" altLang="zh-CN" dirty="0" smtClean="0"/>
          </a:p>
          <a:p>
            <a:r>
              <a:rPr lang="en-US" altLang="zh-CN" dirty="0" smtClean="0"/>
              <a:t>3. AM</a:t>
            </a:r>
            <a:r>
              <a:rPr lang="zh-CN" altLang="en-US" dirty="0" smtClean="0"/>
              <a:t>心跳</a:t>
            </a:r>
            <a:endParaRPr lang="en-US" altLang="zh-CN" dirty="0" smtClean="0"/>
          </a:p>
        </p:txBody>
      </p:sp>
      <p:pic>
        <p:nvPicPr>
          <p:cNvPr id="16388" name="Picture 4" descr="https://raw.githubusercontent.com/loull521/hadoop-yarn-src-read/master/raw/pictures/rm/rm_allocate_contain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167" y="1372725"/>
            <a:ext cx="8550591" cy="4809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/>
          <p:cNvSpPr txBox="1"/>
          <p:nvPr/>
        </p:nvSpPr>
        <p:spPr>
          <a:xfrm>
            <a:off x="3753135" y="5995747"/>
            <a:ext cx="7893508" cy="64633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dirty="0" smtClean="0"/>
              <a:t>这里的分配资源，就是在</a:t>
            </a:r>
            <a:r>
              <a:rPr lang="en-US" altLang="zh-CN" dirty="0" smtClean="0"/>
              <a:t>RM</a:t>
            </a:r>
            <a:r>
              <a:rPr lang="zh-CN" altLang="en-US" dirty="0" smtClean="0"/>
              <a:t>里的调度器一些资源，并记录到对应数据结构。</a:t>
            </a:r>
            <a:endParaRPr lang="en-US" altLang="zh-CN" dirty="0" smtClean="0"/>
          </a:p>
          <a:p>
            <a:r>
              <a:rPr lang="zh-CN" altLang="en-US" dirty="0" smtClean="0"/>
              <a:t>并没有告诉</a:t>
            </a:r>
            <a:r>
              <a:rPr lang="en-US" altLang="zh-CN" dirty="0" smtClean="0"/>
              <a:t>NM</a:t>
            </a:r>
            <a:r>
              <a:rPr lang="zh-CN" altLang="en-US" dirty="0" smtClean="0"/>
              <a:t>。</a:t>
            </a:r>
            <a:r>
              <a:rPr lang="en-US" altLang="zh-CN" dirty="0" smtClean="0"/>
              <a:t>AM</a:t>
            </a:r>
            <a:r>
              <a:rPr lang="zh-CN" altLang="en-US" dirty="0" smtClean="0"/>
              <a:t>领到资源直接找</a:t>
            </a:r>
            <a:r>
              <a:rPr lang="en-US" altLang="zh-CN" dirty="0" smtClean="0"/>
              <a:t>NM</a:t>
            </a:r>
            <a:r>
              <a:rPr lang="zh-CN" altLang="en-US" dirty="0" smtClean="0"/>
              <a:t>分配</a:t>
            </a:r>
            <a:endParaRPr lang="zh-CN" altLang="en-US" dirty="0"/>
          </a:p>
        </p:txBody>
      </p:sp>
      <p:cxnSp>
        <p:nvCxnSpPr>
          <p:cNvPr id="6" name="直接箭头连接符 5"/>
          <p:cNvCxnSpPr/>
          <p:nvPr/>
        </p:nvCxnSpPr>
        <p:spPr>
          <a:xfrm>
            <a:off x="2715904" y="4954137"/>
            <a:ext cx="1282890" cy="1041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4152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AllocateResponse</a:t>
            </a:r>
            <a:r>
              <a:rPr lang="en-US" altLang="zh-CN" dirty="0"/>
              <a:t> </a:t>
            </a:r>
            <a:r>
              <a:rPr lang="en-US" altLang="zh-CN" b="1" dirty="0" smtClean="0">
                <a:solidFill>
                  <a:srgbClr val="0070C0"/>
                </a:solidFill>
              </a:rPr>
              <a:t>allocate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AllocateRequest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心跳。还可以申请新的</a:t>
            </a:r>
            <a:r>
              <a:rPr lang="en-US" altLang="zh-CN" dirty="0" smtClean="0"/>
              <a:t>container</a:t>
            </a:r>
            <a:r>
              <a:rPr lang="zh-CN" altLang="en-US" dirty="0" smtClean="0"/>
              <a:t>，释放完成的</a:t>
            </a:r>
            <a:r>
              <a:rPr lang="en-US" altLang="zh-CN" dirty="0" smtClean="0"/>
              <a:t>container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err="1" smtClean="0"/>
              <a:t>AllocateRequest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responseID</a:t>
            </a:r>
            <a:r>
              <a:rPr lang="zh-CN" altLang="en-US" dirty="0" smtClean="0"/>
              <a:t>：</a:t>
            </a:r>
            <a:r>
              <a:rPr lang="en-US" altLang="zh-CN" dirty="0"/>
              <a:t> track duplicate responses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appProgress</a:t>
            </a:r>
            <a:r>
              <a:rPr lang="zh-CN" altLang="en-US" dirty="0" smtClean="0"/>
              <a:t>：</a:t>
            </a:r>
            <a:r>
              <a:rPr lang="en-US" altLang="zh-CN" dirty="0"/>
              <a:t> Progress </a:t>
            </a:r>
            <a:r>
              <a:rPr lang="en-US" altLang="zh-CN" dirty="0" smtClean="0"/>
              <a:t>information </a:t>
            </a:r>
            <a:r>
              <a:rPr lang="zh-CN" altLang="en-US" dirty="0" smtClean="0"/>
              <a:t>进度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请求</a:t>
            </a:r>
            <a:r>
              <a:rPr lang="en-US" altLang="zh-CN" dirty="0" smtClean="0"/>
              <a:t>containers</a:t>
            </a:r>
            <a:r>
              <a:rPr lang="zh-CN" altLang="en-US" dirty="0" smtClean="0"/>
              <a:t>，释放</a:t>
            </a:r>
            <a:r>
              <a:rPr lang="en-US" altLang="zh-CN" dirty="0" smtClean="0"/>
              <a:t>containers</a:t>
            </a:r>
            <a:r>
              <a:rPr lang="zh-CN" altLang="en-US" dirty="0" smtClean="0"/>
              <a:t>，黑名单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有些</a:t>
            </a:r>
            <a:r>
              <a:rPr lang="en-US" altLang="zh-CN" dirty="0" smtClean="0"/>
              <a:t>container</a:t>
            </a:r>
            <a:r>
              <a:rPr lang="zh-CN" altLang="en-US" dirty="0" smtClean="0"/>
              <a:t>需要新增加的资源，比如要求增加内存</a:t>
            </a:r>
            <a:endParaRPr lang="en-US" altLang="zh-CN" dirty="0" smtClean="0"/>
          </a:p>
          <a:p>
            <a:r>
              <a:rPr lang="en-US" altLang="zh-CN" dirty="0" err="1" smtClean="0"/>
              <a:t>AllocateResponse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responseId</a:t>
            </a:r>
            <a:r>
              <a:rPr lang="zh-CN" altLang="en-US" dirty="0" smtClean="0"/>
              <a:t>、</a:t>
            </a:r>
            <a:r>
              <a:rPr lang="zh-CN" altLang="en-US" dirty="0" smtClean="0">
                <a:solidFill>
                  <a:srgbClr val="0070C0"/>
                </a:solidFill>
              </a:rPr>
              <a:t>新分配的</a:t>
            </a:r>
            <a:r>
              <a:rPr lang="en-US" altLang="zh-CN" dirty="0" smtClean="0">
                <a:solidFill>
                  <a:srgbClr val="0070C0"/>
                </a:solidFill>
              </a:rPr>
              <a:t>containers</a:t>
            </a:r>
            <a:r>
              <a:rPr lang="zh-CN" altLang="en-US" dirty="0" smtClean="0"/>
              <a:t>、</a:t>
            </a:r>
            <a:r>
              <a:rPr lang="en-US" altLang="zh-CN" dirty="0"/>
              <a:t>completed Containers' statuses</a:t>
            </a:r>
            <a:endParaRPr lang="en-US" altLang="zh-CN" dirty="0" smtClean="0"/>
          </a:p>
          <a:p>
            <a:pPr lvl="1"/>
            <a:r>
              <a:rPr lang="en-US" altLang="zh-CN" dirty="0"/>
              <a:t>An </a:t>
            </a:r>
            <a:r>
              <a:rPr lang="en-US" altLang="zh-CN" dirty="0" err="1" smtClean="0">
                <a:solidFill>
                  <a:srgbClr val="0070C0"/>
                </a:solidFill>
              </a:rPr>
              <a:t>AMCommand</a:t>
            </a:r>
            <a:r>
              <a:rPr lang="en-US" altLang="zh-CN" dirty="0" smtClean="0"/>
              <a:t> that let </a:t>
            </a:r>
            <a:r>
              <a:rPr lang="en-US" altLang="zh-CN" dirty="0"/>
              <a:t>the </a:t>
            </a:r>
            <a:r>
              <a:rPr lang="en-US" altLang="zh-CN" dirty="0" err="1" smtClean="0"/>
              <a:t>AMtake</a:t>
            </a:r>
            <a:r>
              <a:rPr lang="en-US" altLang="zh-CN" dirty="0" smtClean="0"/>
              <a:t> </a:t>
            </a:r>
            <a:r>
              <a:rPr lang="en-US" altLang="zh-CN" dirty="0"/>
              <a:t>some actions (</a:t>
            </a:r>
            <a:r>
              <a:rPr lang="en-US" altLang="zh-CN" dirty="0" err="1"/>
              <a:t>resync</a:t>
            </a:r>
            <a:r>
              <a:rPr lang="en-US" altLang="zh-CN" dirty="0"/>
              <a:t>, shutdown etc.). 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更新的</a:t>
            </a:r>
            <a:r>
              <a:rPr lang="en-US" altLang="zh-CN" dirty="0" smtClean="0"/>
              <a:t>Node</a:t>
            </a:r>
            <a:r>
              <a:rPr lang="zh-CN" altLang="en-US" dirty="0" smtClean="0"/>
              <a:t>的信息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46777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NodeHeartbeatResponse</a:t>
            </a:r>
            <a:r>
              <a:rPr lang="en-US" altLang="zh-CN" dirty="0"/>
              <a:t> </a:t>
            </a:r>
            <a:r>
              <a:rPr lang="en-US" altLang="zh-CN" b="1" dirty="0" err="1" smtClean="0">
                <a:solidFill>
                  <a:srgbClr val="0070C0"/>
                </a:solidFill>
              </a:rPr>
              <a:t>nodeHeartbeat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NodeHeartbeatRequest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en-US" altLang="zh-CN" dirty="0" err="1"/>
              <a:t>nodeHeartbeat</a:t>
            </a:r>
            <a:endParaRPr lang="en-US" altLang="zh-CN" dirty="0"/>
          </a:p>
          <a:p>
            <a:pPr lvl="1"/>
            <a:r>
              <a:rPr lang="zh-CN" altLang="en-US" dirty="0"/>
              <a:t>定期发送心跳信息</a:t>
            </a:r>
            <a:r>
              <a:rPr lang="en-US" altLang="zh-CN" dirty="0"/>
              <a:t>, </a:t>
            </a:r>
            <a:r>
              <a:rPr lang="zh-CN" altLang="en-US" dirty="0"/>
              <a:t>汇报</a:t>
            </a:r>
            <a:r>
              <a:rPr lang="en-US" altLang="zh-CN" dirty="0" err="1"/>
              <a:t>containres</a:t>
            </a:r>
            <a:r>
              <a:rPr lang="zh-CN" altLang="en-US" dirty="0"/>
              <a:t>的运行情况、节点健康状况，并获取要执行的</a:t>
            </a:r>
            <a:r>
              <a:rPr lang="zh-CN" altLang="en-US" dirty="0" smtClean="0"/>
              <a:t>命令</a:t>
            </a:r>
            <a:endParaRPr lang="en-US" altLang="zh-CN" dirty="0" smtClean="0"/>
          </a:p>
          <a:p>
            <a:pPr lvl="1"/>
            <a:r>
              <a:rPr lang="en-US" altLang="zh-CN" dirty="0"/>
              <a:t>@request: 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node_status</a:t>
            </a:r>
            <a:r>
              <a:rPr lang="en-US" altLang="zh-CN" dirty="0" smtClean="0"/>
              <a:t>(</a:t>
            </a:r>
            <a:r>
              <a:rPr lang="en-US" altLang="zh-CN" dirty="0" err="1" smtClean="0">
                <a:solidFill>
                  <a:srgbClr val="0070C0"/>
                </a:solidFill>
              </a:rPr>
              <a:t>containersStatuses</a:t>
            </a:r>
            <a:r>
              <a:rPr lang="en-US" altLang="zh-CN" dirty="0"/>
              <a:t>, </a:t>
            </a:r>
            <a:r>
              <a:rPr lang="en-US" altLang="zh-CN" dirty="0" err="1"/>
              <a:t>nodeHealthStatus</a:t>
            </a:r>
            <a:r>
              <a:rPr lang="en-US" altLang="zh-CN" dirty="0"/>
              <a:t>, </a:t>
            </a:r>
            <a:r>
              <a:rPr lang="en-US" altLang="zh-CN" dirty="0" err="1"/>
              <a:t>keep_alive_applications</a:t>
            </a:r>
            <a:r>
              <a:rPr lang="en-US" altLang="zh-CN" dirty="0"/>
              <a:t>)</a:t>
            </a:r>
          </a:p>
          <a:p>
            <a:pPr lvl="1"/>
            <a:r>
              <a:rPr lang="en-US" altLang="zh-CN" dirty="0"/>
              <a:t>@response: 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nodeAction</a:t>
            </a:r>
            <a:r>
              <a:rPr lang="zh-CN" altLang="en-US" dirty="0"/>
              <a:t>：</a:t>
            </a:r>
            <a:r>
              <a:rPr lang="zh-CN" altLang="en-US" dirty="0" smtClean="0"/>
              <a:t>（</a:t>
            </a:r>
            <a:r>
              <a:rPr lang="en-US" altLang="zh-CN" dirty="0"/>
              <a:t>NORMAL, RESYNC, SHUTDOWN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 </a:t>
            </a:r>
            <a:r>
              <a:rPr lang="en-US" altLang="zh-CN" dirty="0" err="1">
                <a:solidFill>
                  <a:srgbClr val="0070C0"/>
                </a:solidFill>
              </a:rPr>
              <a:t>containers_to_cleanup</a:t>
            </a:r>
            <a:r>
              <a:rPr lang="en-US" altLang="zh-CN" dirty="0" smtClean="0"/>
              <a:t>,</a:t>
            </a:r>
          </a:p>
          <a:p>
            <a:pPr lvl="2"/>
            <a:r>
              <a:rPr lang="en-US" altLang="zh-CN" dirty="0" smtClean="0"/>
              <a:t> </a:t>
            </a:r>
            <a:r>
              <a:rPr lang="en-US" altLang="zh-CN" dirty="0" err="1">
                <a:solidFill>
                  <a:srgbClr val="0070C0"/>
                </a:solidFill>
              </a:rPr>
              <a:t>applications_to_cleanup</a:t>
            </a:r>
            <a:r>
              <a:rPr lang="en-US" altLang="zh-CN" dirty="0" smtClean="0"/>
              <a:t>,</a:t>
            </a:r>
            <a:r>
              <a:rPr lang="en-US" altLang="zh-CN" dirty="0"/>
              <a:t> 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nextHeartBeatInterval</a:t>
            </a:r>
            <a:endParaRPr lang="zh-CN" altLang="en-US" dirty="0"/>
          </a:p>
          <a:p>
            <a:pPr lvl="1"/>
            <a:endParaRPr lang="zh-CN" altLang="en-US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27943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（</a:t>
            </a:r>
            <a:r>
              <a:rPr lang="en-US" altLang="zh-CN" dirty="0" smtClean="0"/>
              <a:t>4</a:t>
            </a:r>
            <a:r>
              <a:rPr lang="zh-CN" altLang="en-US" dirty="0" smtClean="0"/>
              <a:t>）持久化</a:t>
            </a:r>
            <a:r>
              <a:rPr lang="en-US" altLang="zh-CN" dirty="0" smtClean="0"/>
              <a:t>APP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appAttempt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存储了哪些信息</a:t>
            </a:r>
            <a:endParaRPr lang="en-US" altLang="zh-CN" dirty="0" smtClean="0"/>
          </a:p>
          <a:p>
            <a:r>
              <a:rPr lang="en-US" altLang="zh-CN" dirty="0" err="1" smtClean="0"/>
              <a:t>Store_app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update_app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appId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提交时间、开始时间、用户、</a:t>
            </a:r>
            <a:r>
              <a:rPr lang="zh-CN" altLang="en-US" dirty="0" smtClean="0">
                <a:solidFill>
                  <a:srgbClr val="0070C0"/>
                </a:solidFill>
              </a:rPr>
              <a:t>应用提交请求参数</a:t>
            </a:r>
            <a:r>
              <a:rPr lang="zh-CN" altLang="en-US" dirty="0" smtClean="0"/>
              <a:t>、</a:t>
            </a:r>
            <a:r>
              <a:rPr lang="zh-CN" altLang="en-US" dirty="0" smtClean="0">
                <a:solidFill>
                  <a:srgbClr val="0070C0"/>
                </a:solidFill>
              </a:rPr>
              <a:t>当前</a:t>
            </a:r>
            <a:r>
              <a:rPr lang="en-US" altLang="zh-CN" dirty="0" smtClean="0">
                <a:solidFill>
                  <a:srgbClr val="0070C0"/>
                </a:solidFill>
              </a:rPr>
              <a:t>state</a:t>
            </a:r>
            <a:r>
              <a:rPr lang="zh-CN" altLang="en-US" dirty="0" smtClean="0"/>
              <a:t>、结束时间、</a:t>
            </a:r>
            <a:r>
              <a:rPr lang="en-US" altLang="zh-CN" dirty="0" smtClean="0"/>
              <a:t>diagnostics</a:t>
            </a:r>
          </a:p>
          <a:p>
            <a:pPr lvl="1"/>
            <a:endParaRPr lang="en-US" altLang="zh-CN" dirty="0"/>
          </a:p>
          <a:p>
            <a:r>
              <a:rPr lang="en-US" altLang="zh-CN" dirty="0" smtClean="0"/>
              <a:t>STORE_APP_ATTEMPT</a:t>
            </a:r>
            <a:r>
              <a:rPr lang="zh-CN" altLang="en-US" dirty="0" smtClean="0"/>
              <a:t>，</a:t>
            </a:r>
            <a:r>
              <a:rPr lang="en-US" altLang="zh-CN" dirty="0" smtClean="0"/>
              <a:t>UPDATE_APP_ATTEMPT</a:t>
            </a:r>
          </a:p>
          <a:p>
            <a:pPr lvl="1"/>
            <a:r>
              <a:rPr lang="en-US" altLang="zh-CN" dirty="0" err="1" smtClean="0">
                <a:solidFill>
                  <a:srgbClr val="0070C0"/>
                </a:solidFill>
              </a:rPr>
              <a:t>attemptId</a:t>
            </a:r>
            <a:r>
              <a:rPr lang="zh-CN" altLang="en-US" dirty="0" smtClean="0">
                <a:solidFill>
                  <a:srgbClr val="0070C0"/>
                </a:solidFill>
              </a:rPr>
              <a:t>、</a:t>
            </a:r>
            <a:r>
              <a:rPr lang="en-US" altLang="zh-CN" dirty="0" err="1" smtClean="0">
                <a:solidFill>
                  <a:srgbClr val="0070C0"/>
                </a:solidFill>
              </a:rPr>
              <a:t>masterContainer</a:t>
            </a:r>
            <a:r>
              <a:rPr lang="zh-CN" altLang="en-US" dirty="0" smtClean="0">
                <a:solidFill>
                  <a:srgbClr val="0070C0"/>
                </a:solidFill>
              </a:rPr>
              <a:t>、</a:t>
            </a:r>
            <a:r>
              <a:rPr lang="en-US" altLang="zh-CN" dirty="0" err="1" smtClean="0">
                <a:solidFill>
                  <a:srgbClr val="0070C0"/>
                </a:solidFill>
              </a:rPr>
              <a:t>attemptState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finalTrackingUrl</a:t>
            </a:r>
            <a:r>
              <a:rPr lang="zh-CN" altLang="en-US" dirty="0" smtClean="0"/>
              <a:t>、</a:t>
            </a:r>
            <a:r>
              <a:rPr lang="en-US" altLang="zh-CN" dirty="0" smtClean="0"/>
              <a:t>diagnostics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finalApplicationStatus</a:t>
            </a:r>
            <a:r>
              <a:rPr lang="zh-CN" altLang="en-US" dirty="0" smtClean="0"/>
              <a:t>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2066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RMStateStore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存储和更新状态</a:t>
            </a:r>
            <a:endParaRPr lang="en-US" altLang="zh-CN" dirty="0" smtClean="0"/>
          </a:p>
          <a:p>
            <a:r>
              <a:rPr lang="en-US" altLang="zh-CN" dirty="0" err="1" smtClean="0"/>
              <a:t>ApplicationState</a:t>
            </a:r>
            <a:endParaRPr lang="en-US" altLang="zh-CN" dirty="0"/>
          </a:p>
          <a:p>
            <a:r>
              <a:rPr lang="en-US" altLang="zh-CN" dirty="0" err="1" smtClean="0"/>
              <a:t>ApplicationAttemptState</a:t>
            </a:r>
            <a:endParaRPr lang="en-US" altLang="zh-CN" dirty="0" smtClean="0"/>
          </a:p>
          <a:p>
            <a:r>
              <a:rPr lang="zh-CN" altLang="en-US" dirty="0" smtClean="0"/>
              <a:t>具体怎么存储由子类实现</a:t>
            </a:r>
            <a:endParaRPr lang="zh-CN" altLang="en-US" dirty="0"/>
          </a:p>
        </p:txBody>
      </p:sp>
      <p:pic>
        <p:nvPicPr>
          <p:cNvPr id="1026" name="Picture 2" descr="https://github.com/loull521/hadoop-yarn-src-read/raw/master/raw/pictures/RMStateStore/RMStateSto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561703"/>
            <a:ext cx="3352800" cy="3876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github.com/loull521/hadoop-yarn-src-read/raw/master/raw/pictures/RMStateStore/RMStateStore_inheri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314" y="4029906"/>
            <a:ext cx="7164572" cy="2132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8256896" y="2279176"/>
            <a:ext cx="1992573" cy="42308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8257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NodeManager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loull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501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YARN</a:t>
            </a:r>
            <a:r>
              <a:rPr lang="zh-CN" altLang="en-US" dirty="0" smtClean="0"/>
              <a:t>资源管理和调度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(1) </a:t>
            </a:r>
            <a:r>
              <a:rPr lang="zh-CN" altLang="en-US" dirty="0" smtClean="0"/>
              <a:t>、</a:t>
            </a:r>
            <a:r>
              <a:rPr lang="zh-CN" altLang="en-US" dirty="0"/>
              <a:t>资源</a:t>
            </a:r>
            <a:r>
              <a:rPr lang="zh-CN" altLang="en-US" dirty="0" smtClean="0"/>
              <a:t>抽象</a:t>
            </a:r>
            <a:endParaRPr lang="en-US" altLang="zh-CN" dirty="0" smtClean="0"/>
          </a:p>
          <a:p>
            <a:r>
              <a:rPr lang="en-US" altLang="zh-CN" dirty="0" smtClean="0"/>
              <a:t>(2) </a:t>
            </a:r>
            <a:r>
              <a:rPr lang="zh-CN" altLang="en-US" dirty="0" smtClean="0"/>
              <a:t>、资源隔离</a:t>
            </a:r>
            <a:endParaRPr lang="en-US" altLang="zh-CN" dirty="0" smtClean="0"/>
          </a:p>
          <a:p>
            <a:r>
              <a:rPr lang="en-US" altLang="zh-CN" dirty="0" smtClean="0"/>
              <a:t>(3) </a:t>
            </a:r>
            <a:r>
              <a:rPr lang="zh-CN" altLang="en-US" dirty="0" smtClean="0"/>
              <a:t>、</a:t>
            </a:r>
            <a:r>
              <a:rPr lang="en-US" altLang="zh-CN" dirty="0" smtClean="0"/>
              <a:t>NM</a:t>
            </a:r>
            <a:r>
              <a:rPr lang="zh-CN" altLang="en-US" dirty="0"/>
              <a:t>集群</a:t>
            </a:r>
            <a:r>
              <a:rPr lang="zh-CN" altLang="en-US" dirty="0" smtClean="0"/>
              <a:t>资源管理（</a:t>
            </a:r>
            <a:r>
              <a:rPr lang="en-US" altLang="zh-CN" dirty="0" smtClean="0"/>
              <a:t>RM</a:t>
            </a:r>
            <a:r>
              <a:rPr lang="zh-CN" altLang="en-US" dirty="0" smtClean="0"/>
              <a:t>视角）</a:t>
            </a:r>
            <a:endParaRPr lang="en-US" altLang="zh-CN" dirty="0" smtClean="0"/>
          </a:p>
          <a:p>
            <a:r>
              <a:rPr lang="en-US" altLang="zh-CN" dirty="0" smtClean="0"/>
              <a:t>(4) </a:t>
            </a:r>
            <a:r>
              <a:rPr lang="zh-CN" altLang="en-US" dirty="0" smtClean="0"/>
              <a:t>、资源调度（</a:t>
            </a:r>
            <a:r>
              <a:rPr lang="en-US" altLang="zh-CN" dirty="0" smtClean="0"/>
              <a:t>Scheduler</a:t>
            </a:r>
            <a:r>
              <a:rPr lang="zh-CN" altLang="en-US" dirty="0" smtClean="0"/>
              <a:t>视角）</a:t>
            </a:r>
            <a:endParaRPr lang="en-US" altLang="zh-CN" dirty="0" smtClean="0"/>
          </a:p>
          <a:p>
            <a:r>
              <a:rPr lang="en-US" altLang="zh-CN" dirty="0" smtClean="0"/>
              <a:t>(5)</a:t>
            </a:r>
            <a:r>
              <a:rPr lang="zh-CN" altLang="en-US" dirty="0" smtClean="0"/>
              <a:t> 、资源抢占</a:t>
            </a:r>
            <a:endParaRPr lang="en-US" altLang="zh-CN" dirty="0" smtClean="0"/>
          </a:p>
          <a:p>
            <a:r>
              <a:rPr lang="en-US" altLang="zh-CN" dirty="0" smtClean="0"/>
              <a:t>(6) 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CapacityScheduler</a:t>
            </a:r>
            <a:r>
              <a:rPr lang="zh-CN" altLang="en-US" dirty="0" smtClean="0"/>
              <a:t>资源抢占</a:t>
            </a:r>
            <a:endParaRPr lang="en-US" altLang="zh-CN" dirty="0" smtClean="0"/>
          </a:p>
          <a:p>
            <a:r>
              <a:rPr lang="en-US" altLang="zh-CN" dirty="0" smtClean="0"/>
              <a:t>(7)</a:t>
            </a:r>
            <a:r>
              <a:rPr lang="zh-CN" altLang="en-US" dirty="0"/>
              <a:t> 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FairScheduler</a:t>
            </a:r>
            <a:r>
              <a:rPr lang="zh-CN" altLang="en-US" dirty="0" smtClean="0"/>
              <a:t>资源抢占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39522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NodeManager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r>
              <a:rPr lang="en-US" altLang="zh-CN" dirty="0" smtClean="0"/>
              <a:t>NM</a:t>
            </a:r>
            <a:r>
              <a:rPr lang="zh-CN" altLang="en-US" dirty="0" smtClean="0"/>
              <a:t>各个模块介绍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r>
              <a:rPr lang="en-US" altLang="zh-CN" dirty="0" smtClean="0"/>
              <a:t>NM</a:t>
            </a:r>
            <a:r>
              <a:rPr lang="zh-CN" altLang="en-US" dirty="0" smtClean="0"/>
              <a:t>启动</a:t>
            </a:r>
            <a:r>
              <a:rPr lang="en-US" altLang="zh-CN" dirty="0" smtClean="0"/>
              <a:t>container</a:t>
            </a:r>
            <a:r>
              <a:rPr lang="zh-CN" altLang="en-US" dirty="0" smtClean="0"/>
              <a:t>流程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）资源本地化过程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88739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https://raw.githubusercontent.com/loull521/hadoop-yarn-src-read/master/raw/pictures/nm/Node-Manager-Diagram.pn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309" y="-177421"/>
            <a:ext cx="9711378" cy="7283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线形标注 1 1"/>
          <p:cNvSpPr/>
          <p:nvPr/>
        </p:nvSpPr>
        <p:spPr>
          <a:xfrm>
            <a:off x="390616" y="870011"/>
            <a:ext cx="1260629" cy="479394"/>
          </a:xfrm>
          <a:prstGeom prst="borderCallout1">
            <a:avLst>
              <a:gd name="adj1" fmla="val 50232"/>
              <a:gd name="adj2" fmla="val 105751"/>
              <a:gd name="adj3" fmla="val 84722"/>
              <a:gd name="adj4" fmla="val 14124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注册、心跳</a:t>
            </a:r>
            <a:endParaRPr lang="en-US" altLang="zh-CN" sz="1400" dirty="0" smtClean="0"/>
          </a:p>
        </p:txBody>
      </p:sp>
      <p:sp>
        <p:nvSpPr>
          <p:cNvPr id="4" name="线形标注 1 3"/>
          <p:cNvSpPr/>
          <p:nvPr/>
        </p:nvSpPr>
        <p:spPr>
          <a:xfrm>
            <a:off x="390618" y="2139519"/>
            <a:ext cx="1260629" cy="479394"/>
          </a:xfrm>
          <a:prstGeom prst="borderCallout1">
            <a:avLst>
              <a:gd name="adj1" fmla="val 50232"/>
              <a:gd name="adj2" fmla="val 105751"/>
              <a:gd name="adj3" fmla="val 138426"/>
              <a:gd name="adj4" fmla="val 2194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资源本地化</a:t>
            </a:r>
            <a:endParaRPr lang="en-US" altLang="zh-CN" sz="1400" dirty="0" smtClean="0"/>
          </a:p>
        </p:txBody>
      </p:sp>
      <p:sp>
        <p:nvSpPr>
          <p:cNvPr id="5" name="线形标注 1 4"/>
          <p:cNvSpPr/>
          <p:nvPr/>
        </p:nvSpPr>
        <p:spPr>
          <a:xfrm>
            <a:off x="390618" y="2831977"/>
            <a:ext cx="1260629" cy="479394"/>
          </a:xfrm>
          <a:prstGeom prst="borderCallout1">
            <a:avLst>
              <a:gd name="adj1" fmla="val 50232"/>
              <a:gd name="adj2" fmla="val 105751"/>
              <a:gd name="adj3" fmla="val 138426"/>
              <a:gd name="adj4" fmla="val 2194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启动和杀死</a:t>
            </a:r>
            <a:r>
              <a:rPr lang="en-US" altLang="zh-CN" sz="1400" dirty="0" smtClean="0"/>
              <a:t>container</a:t>
            </a:r>
          </a:p>
        </p:txBody>
      </p:sp>
      <p:sp>
        <p:nvSpPr>
          <p:cNvPr id="6" name="线形标注 1 5"/>
          <p:cNvSpPr/>
          <p:nvPr/>
        </p:nvSpPr>
        <p:spPr>
          <a:xfrm>
            <a:off x="390618" y="3719744"/>
            <a:ext cx="1260629" cy="479394"/>
          </a:xfrm>
          <a:prstGeom prst="borderCallout1">
            <a:avLst>
              <a:gd name="adj1" fmla="val 50232"/>
              <a:gd name="adj2" fmla="val 105751"/>
              <a:gd name="adj3" fmla="val 138426"/>
              <a:gd name="adj4" fmla="val 2194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监控</a:t>
            </a:r>
            <a:r>
              <a:rPr lang="en-US" altLang="zh-CN" sz="1400" dirty="0" smtClean="0"/>
              <a:t>container</a:t>
            </a:r>
            <a:r>
              <a:rPr lang="zh-CN" altLang="en-US" sz="1400" dirty="0" smtClean="0"/>
              <a:t>资源使用量</a:t>
            </a:r>
            <a:endParaRPr lang="en-US" altLang="zh-CN" sz="1400" dirty="0" smtClean="0"/>
          </a:p>
        </p:txBody>
      </p:sp>
      <p:sp>
        <p:nvSpPr>
          <p:cNvPr id="7" name="线形标注 1 6"/>
          <p:cNvSpPr/>
          <p:nvPr/>
        </p:nvSpPr>
        <p:spPr>
          <a:xfrm>
            <a:off x="390617" y="5637323"/>
            <a:ext cx="1260628" cy="1003174"/>
          </a:xfrm>
          <a:prstGeom prst="borderCallout1">
            <a:avLst>
              <a:gd name="adj1" fmla="val 50232"/>
              <a:gd name="adj2" fmla="val 105751"/>
              <a:gd name="adj3" fmla="val 64205"/>
              <a:gd name="adj4" fmla="val 1433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与底层</a:t>
            </a:r>
            <a:r>
              <a:rPr lang="en-US" altLang="zh-CN" sz="1400" dirty="0" smtClean="0"/>
              <a:t>OS</a:t>
            </a:r>
            <a:r>
              <a:rPr lang="zh-CN" altLang="en-US" sz="1400" dirty="0" smtClean="0"/>
              <a:t>交互，启动</a:t>
            </a:r>
            <a:r>
              <a:rPr lang="en-US" altLang="zh-CN" sz="1400" dirty="0" smtClean="0"/>
              <a:t>Task</a:t>
            </a:r>
            <a:r>
              <a:rPr lang="zh-CN" altLang="en-US" sz="1400" dirty="0" smtClean="0"/>
              <a:t>、下载任务的</a:t>
            </a:r>
            <a:r>
              <a:rPr lang="en-US" altLang="zh-CN" sz="1400" dirty="0" smtClean="0"/>
              <a:t>JVM</a:t>
            </a:r>
            <a:r>
              <a:rPr lang="zh-CN" altLang="en-US" sz="1400" dirty="0" smtClean="0"/>
              <a:t>实例</a:t>
            </a:r>
            <a:endParaRPr lang="en-US" altLang="zh-CN" sz="1400" dirty="0" smtClean="0"/>
          </a:p>
        </p:txBody>
      </p:sp>
      <p:sp>
        <p:nvSpPr>
          <p:cNvPr id="8" name="线形标注 1 7"/>
          <p:cNvSpPr/>
          <p:nvPr/>
        </p:nvSpPr>
        <p:spPr>
          <a:xfrm>
            <a:off x="10746749" y="2077375"/>
            <a:ext cx="1260629" cy="479394"/>
          </a:xfrm>
          <a:prstGeom prst="borderCallout1">
            <a:avLst>
              <a:gd name="adj1" fmla="val 53936"/>
              <a:gd name="adj2" fmla="val -1291"/>
              <a:gd name="adj3" fmla="val -13426"/>
              <a:gd name="adj4" fmla="val -4185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异步删除失效文件</a:t>
            </a:r>
            <a:endParaRPr lang="en-US" altLang="zh-CN" sz="1400" dirty="0" smtClean="0"/>
          </a:p>
        </p:txBody>
      </p:sp>
    </p:spTree>
    <p:extLst>
      <p:ext uri="{BB962C8B-B14F-4D97-AF65-F5344CB8AC3E}">
        <p14:creationId xmlns:p14="http://schemas.microsoft.com/office/powerpoint/2010/main" val="2120768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https://raw.githubusercontent.com/loull521/hadoop-yarn-src-read/master/raw/pictures/nm/nm_start_container_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79020" y="-440094"/>
            <a:ext cx="12974387" cy="7298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/>
          <p:cNvSpPr txBox="1"/>
          <p:nvPr/>
        </p:nvSpPr>
        <p:spPr>
          <a:xfrm>
            <a:off x="2778711" y="87686"/>
            <a:ext cx="1660124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400" dirty="0" smtClean="0"/>
              <a:t>1~4</a:t>
            </a:r>
            <a:r>
              <a:rPr lang="zh-CN" altLang="en-US" sz="1400" dirty="0" smtClean="0"/>
              <a:t>：处理</a:t>
            </a:r>
            <a:r>
              <a:rPr lang="en-US" altLang="zh-CN" sz="1400" dirty="0" smtClean="0"/>
              <a:t>RPC</a:t>
            </a:r>
            <a:r>
              <a:rPr lang="zh-CN" altLang="en-US" sz="1400" dirty="0" smtClean="0"/>
              <a:t>请求，初始化状态机</a:t>
            </a:r>
            <a:endParaRPr lang="en-US" altLang="zh-CN" sz="1400" dirty="0" smtClean="0"/>
          </a:p>
        </p:txBody>
      </p:sp>
      <p:sp>
        <p:nvSpPr>
          <p:cNvPr id="5" name="文本框 4"/>
          <p:cNvSpPr txBox="1"/>
          <p:nvPr/>
        </p:nvSpPr>
        <p:spPr>
          <a:xfrm>
            <a:off x="4669654" y="87686"/>
            <a:ext cx="2654424" cy="9541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400" dirty="0" smtClean="0"/>
              <a:t>5</a:t>
            </a:r>
            <a:r>
              <a:rPr lang="zh-CN" altLang="en-US" sz="1400" dirty="0" smtClean="0"/>
              <a:t>：资源本地化：</a:t>
            </a:r>
            <a:endParaRPr lang="en-US" altLang="zh-CN" sz="1400" dirty="0" smtClean="0"/>
          </a:p>
          <a:p>
            <a:r>
              <a:rPr lang="zh-CN" altLang="en-US" sz="1400" dirty="0" smtClean="0"/>
              <a:t>启动</a:t>
            </a:r>
            <a:r>
              <a:rPr lang="en-US" altLang="zh-CN" sz="1400" dirty="0" err="1" smtClean="0"/>
              <a:t>containerLocalizer</a:t>
            </a:r>
            <a:r>
              <a:rPr lang="zh-CN" altLang="en-US" sz="1400" dirty="0" smtClean="0"/>
              <a:t>负责下载</a:t>
            </a:r>
            <a:endParaRPr lang="en-US" altLang="zh-CN" sz="1400" dirty="0" smtClean="0"/>
          </a:p>
          <a:p>
            <a:r>
              <a:rPr lang="en-US" altLang="zh-CN" sz="1400" dirty="0" err="1" smtClean="0"/>
              <a:t>containerLocalizer</a:t>
            </a:r>
            <a:r>
              <a:rPr lang="zh-CN" altLang="en-US" sz="1400" dirty="0" smtClean="0"/>
              <a:t>心跳报告进度</a:t>
            </a:r>
            <a:endParaRPr lang="en-US" altLang="zh-CN" sz="1400" dirty="0" smtClean="0"/>
          </a:p>
          <a:p>
            <a:r>
              <a:rPr lang="zh-CN" altLang="en-US" sz="1400" dirty="0" smtClean="0"/>
              <a:t>下载完成触发</a:t>
            </a:r>
            <a:r>
              <a:rPr lang="en-US" altLang="zh-CN" sz="1400" dirty="0" err="1" smtClean="0"/>
              <a:t>ContainerImpl</a:t>
            </a:r>
            <a:r>
              <a:rPr lang="zh-CN" altLang="en-US" sz="1400" dirty="0" smtClean="0"/>
              <a:t>事件</a:t>
            </a:r>
            <a:endParaRPr lang="en-US" altLang="zh-CN" sz="1400" dirty="0" smtClean="0"/>
          </a:p>
        </p:txBody>
      </p:sp>
      <p:sp>
        <p:nvSpPr>
          <p:cNvPr id="10" name="文本框 9"/>
          <p:cNvSpPr txBox="1"/>
          <p:nvPr/>
        </p:nvSpPr>
        <p:spPr>
          <a:xfrm>
            <a:off x="7554896" y="87686"/>
            <a:ext cx="1811046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400" dirty="0" smtClean="0"/>
              <a:t>7: </a:t>
            </a:r>
            <a:r>
              <a:rPr lang="en-US" altLang="zh-CN" sz="1400" dirty="0" err="1" smtClean="0"/>
              <a:t>containerLauncher</a:t>
            </a:r>
            <a:r>
              <a:rPr lang="zh-CN" altLang="en-US" sz="1400" dirty="0" smtClean="0"/>
              <a:t>启动</a:t>
            </a:r>
            <a:r>
              <a:rPr lang="en-US" altLang="zh-CN" sz="1400" dirty="0" smtClean="0"/>
              <a:t>container</a:t>
            </a:r>
            <a:r>
              <a:rPr lang="zh-CN" altLang="en-US" sz="1400" dirty="0" smtClean="0"/>
              <a:t>的任务</a:t>
            </a:r>
            <a:endParaRPr lang="en-US" altLang="zh-CN" sz="1400" dirty="0" smtClean="0"/>
          </a:p>
        </p:txBody>
      </p:sp>
      <p:sp>
        <p:nvSpPr>
          <p:cNvPr id="11" name="文本框 10"/>
          <p:cNvSpPr txBox="1"/>
          <p:nvPr/>
        </p:nvSpPr>
        <p:spPr>
          <a:xfrm>
            <a:off x="9596759" y="87686"/>
            <a:ext cx="1997477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400" dirty="0" smtClean="0"/>
              <a:t>8: container</a:t>
            </a:r>
            <a:r>
              <a:rPr lang="zh-CN" altLang="en-US" sz="1400" dirty="0" smtClean="0"/>
              <a:t>退出时，发送事件，然后释放资源</a:t>
            </a:r>
            <a:endParaRPr lang="en-US" altLang="zh-CN" sz="1400" dirty="0" smtClean="0"/>
          </a:p>
        </p:txBody>
      </p:sp>
    </p:spTree>
    <p:extLst>
      <p:ext uri="{BB962C8B-B14F-4D97-AF65-F5344CB8AC3E}">
        <p14:creationId xmlns:p14="http://schemas.microsoft.com/office/powerpoint/2010/main" val="3636269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分布式缓存 </a:t>
            </a:r>
            <a:r>
              <a:rPr lang="en-US" altLang="zh-CN" dirty="0" err="1" smtClean="0"/>
              <a:t>DistributedCache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三</a:t>
            </a:r>
            <a:r>
              <a:rPr lang="zh-CN" altLang="en-US" dirty="0" smtClean="0"/>
              <a:t>类资源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PUBLIC: ${</a:t>
            </a:r>
            <a:r>
              <a:rPr lang="en-US" altLang="zh-CN" dirty="0" err="1" smtClean="0"/>
              <a:t>yarn.nodemanager.local-dirs</a:t>
            </a:r>
            <a:r>
              <a:rPr lang="en-US" altLang="zh-CN" dirty="0" smtClean="0"/>
              <a:t>}/</a:t>
            </a:r>
            <a:r>
              <a:rPr lang="en-US" altLang="zh-CN" dirty="0" err="1" smtClean="0">
                <a:solidFill>
                  <a:srgbClr val="0070C0"/>
                </a:solidFill>
              </a:rPr>
              <a:t>filecache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pPr lvl="1"/>
            <a:r>
              <a:rPr lang="en-US" altLang="zh-CN" dirty="0" smtClean="0"/>
              <a:t>PRIVATE: </a:t>
            </a:r>
            <a:r>
              <a:rPr lang="en-US" altLang="zh-CN" dirty="0"/>
              <a:t>${</a:t>
            </a:r>
            <a:r>
              <a:rPr lang="en-US" altLang="zh-CN" dirty="0" err="1"/>
              <a:t>yarn.nodemanager.local-dirs</a:t>
            </a:r>
            <a:r>
              <a:rPr lang="en-US" altLang="zh-CN" dirty="0"/>
              <a:t>}/</a:t>
            </a:r>
            <a:r>
              <a:rPr lang="en-US" altLang="zh-CN" dirty="0" err="1" smtClean="0"/>
              <a:t>filecache</a:t>
            </a:r>
            <a:r>
              <a:rPr lang="en-US" altLang="zh-CN" dirty="0" smtClean="0">
                <a:solidFill>
                  <a:srgbClr val="00B050"/>
                </a:solidFill>
              </a:rPr>
              <a:t>/${user}/</a:t>
            </a:r>
            <a:r>
              <a:rPr lang="en-US" altLang="zh-CN" dirty="0" err="1" smtClean="0">
                <a:solidFill>
                  <a:srgbClr val="0070C0"/>
                </a:solidFill>
              </a:rPr>
              <a:t>filecache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pPr lvl="1"/>
            <a:r>
              <a:rPr lang="en-US" altLang="zh-CN" dirty="0" smtClean="0"/>
              <a:t>APPLICATION: </a:t>
            </a:r>
            <a:r>
              <a:rPr lang="en-US" altLang="zh-CN" dirty="0"/>
              <a:t>${</a:t>
            </a:r>
            <a:r>
              <a:rPr lang="en-US" altLang="zh-CN" dirty="0" err="1"/>
              <a:t>yarn.nodemanager.local-dirs</a:t>
            </a:r>
            <a:r>
              <a:rPr lang="en-US" altLang="zh-CN" dirty="0"/>
              <a:t>}/</a:t>
            </a:r>
            <a:r>
              <a:rPr lang="en-US" altLang="zh-CN" dirty="0" err="1" smtClean="0"/>
              <a:t>filecache</a:t>
            </a:r>
            <a:r>
              <a:rPr lang="en-US" altLang="zh-CN" dirty="0">
                <a:solidFill>
                  <a:srgbClr val="00B050"/>
                </a:solidFill>
              </a:rPr>
              <a:t>/${user}/</a:t>
            </a:r>
            <a:r>
              <a:rPr lang="en-US" altLang="zh-CN" dirty="0" err="1" smtClean="0">
                <a:solidFill>
                  <a:srgbClr val="00B050"/>
                </a:solidFill>
              </a:rPr>
              <a:t>filecache</a:t>
            </a:r>
            <a:r>
              <a:rPr lang="en-US" altLang="zh-CN" dirty="0" smtClean="0">
                <a:solidFill>
                  <a:srgbClr val="00B050"/>
                </a:solidFill>
              </a:rPr>
              <a:t>/{</a:t>
            </a:r>
            <a:r>
              <a:rPr lang="en-US" altLang="zh-CN" dirty="0" err="1" smtClean="0">
                <a:solidFill>
                  <a:srgbClr val="00B050"/>
                </a:solidFill>
              </a:rPr>
              <a:t>appcache</a:t>
            </a:r>
            <a:r>
              <a:rPr lang="en-US" altLang="zh-CN" dirty="0" smtClean="0">
                <a:solidFill>
                  <a:srgbClr val="00B050"/>
                </a:solidFill>
              </a:rPr>
              <a:t>}/${</a:t>
            </a:r>
            <a:r>
              <a:rPr lang="en-US" altLang="zh-CN" dirty="0" err="1" smtClean="0">
                <a:solidFill>
                  <a:srgbClr val="00B050"/>
                </a:solidFill>
              </a:rPr>
              <a:t>appid</a:t>
            </a:r>
            <a:r>
              <a:rPr lang="en-US" altLang="zh-CN" dirty="0" smtClean="0">
                <a:solidFill>
                  <a:srgbClr val="00B050"/>
                </a:solidFill>
              </a:rPr>
              <a:t>}/</a:t>
            </a:r>
            <a:r>
              <a:rPr lang="en-US" altLang="zh-CN" dirty="0" err="1" smtClean="0">
                <a:solidFill>
                  <a:srgbClr val="0070C0"/>
                </a:solidFill>
              </a:rPr>
              <a:t>filecache</a:t>
            </a:r>
            <a:endParaRPr lang="en-US" altLang="zh-CN" dirty="0">
              <a:solidFill>
                <a:srgbClr val="0070C0"/>
              </a:solidFill>
            </a:endParaRPr>
          </a:p>
          <a:p>
            <a:endParaRPr lang="en-US" altLang="zh-CN" dirty="0" smtClean="0"/>
          </a:p>
          <a:p>
            <a:r>
              <a:rPr lang="en-US" altLang="zh-CN" dirty="0" smtClean="0"/>
              <a:t>PUBLIC: </a:t>
            </a:r>
            <a:r>
              <a:rPr lang="en-US" altLang="zh-CN" dirty="0" err="1" smtClean="0"/>
              <a:t>ResourceLocalizationService</a:t>
            </a:r>
            <a:r>
              <a:rPr lang="zh-CN" altLang="en-US" dirty="0" smtClean="0"/>
              <a:t>的公用线程 </a:t>
            </a:r>
            <a:r>
              <a:rPr lang="en-US" altLang="zh-CN" dirty="0" err="1" smtClean="0"/>
              <a:t>PublicLocalizer</a:t>
            </a:r>
            <a:r>
              <a:rPr lang="en-US" altLang="zh-CN" dirty="0" smtClean="0"/>
              <a:t> </a:t>
            </a:r>
            <a:r>
              <a:rPr lang="zh-CN" altLang="en-US" dirty="0" smtClean="0"/>
              <a:t>下载。</a:t>
            </a:r>
            <a:endParaRPr lang="en-US" altLang="zh-CN" dirty="0" smtClean="0"/>
          </a:p>
          <a:p>
            <a:r>
              <a:rPr lang="en-US" altLang="zh-CN" dirty="0" smtClean="0"/>
              <a:t>PAIVATE/APPLICATION: </a:t>
            </a:r>
            <a:r>
              <a:rPr lang="en-US" altLang="zh-CN" dirty="0" err="1" smtClean="0"/>
              <a:t>ResourceLocalizationService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LocalizerRunner</a:t>
            </a:r>
            <a:r>
              <a:rPr lang="zh-CN" altLang="en-US" dirty="0" smtClean="0"/>
              <a:t>下载。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215754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资源本地化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7694711" y="1934467"/>
            <a:ext cx="2643177" cy="380778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8037995" y="5739703"/>
            <a:ext cx="3179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err="1" smtClean="0"/>
              <a:t>ResourceLocalizationService</a:t>
            </a:r>
            <a:endParaRPr lang="zh-CN" altLang="en-US" sz="2000" b="1" dirty="0"/>
          </a:p>
        </p:txBody>
      </p:sp>
      <p:sp>
        <p:nvSpPr>
          <p:cNvPr id="6" name="矩形 5"/>
          <p:cNvSpPr/>
          <p:nvPr/>
        </p:nvSpPr>
        <p:spPr>
          <a:xfrm>
            <a:off x="8044195" y="3391257"/>
            <a:ext cx="1854558" cy="74697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LocalizerRunner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(for PRIVATE)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8044195" y="4710538"/>
            <a:ext cx="1854558" cy="74697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LocalizerRunner</a:t>
            </a:r>
            <a:endParaRPr lang="en-US" altLang="zh-CN" dirty="0" smtClean="0"/>
          </a:p>
          <a:p>
            <a:pPr algn="ctr"/>
            <a:r>
              <a:rPr lang="en-US" altLang="zh-CN" dirty="0"/>
              <a:t>(</a:t>
            </a:r>
            <a:r>
              <a:rPr lang="en-US" altLang="zh-CN" dirty="0" smtClean="0"/>
              <a:t>for APPLICATION)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8044195" y="2141128"/>
            <a:ext cx="1854558" cy="74697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LocalizerTracker</a:t>
            </a:r>
            <a:endParaRPr lang="en-US" altLang="zh-CN" dirty="0" smtClean="0"/>
          </a:p>
        </p:txBody>
      </p:sp>
      <p:sp>
        <p:nvSpPr>
          <p:cNvPr id="11" name="矩形 10"/>
          <p:cNvSpPr/>
          <p:nvPr/>
        </p:nvSpPr>
        <p:spPr>
          <a:xfrm>
            <a:off x="2918047" y="2370168"/>
            <a:ext cx="2028423" cy="74697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ContainerExecutor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2887457" y="4596032"/>
            <a:ext cx="2028423" cy="74697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ContainerExecutor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2990488" y="4784853"/>
            <a:ext cx="2028423" cy="74697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ContainerExecutor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3096738" y="4969519"/>
            <a:ext cx="2028423" cy="74697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ContainerLocalizer</a:t>
            </a:r>
            <a:endParaRPr lang="zh-CN" altLang="en-US" dirty="0"/>
          </a:p>
        </p:txBody>
      </p:sp>
      <p:cxnSp>
        <p:nvCxnSpPr>
          <p:cNvPr id="15" name="直接箭头连接符 14"/>
          <p:cNvCxnSpPr>
            <a:stCxn id="7" idx="1"/>
            <a:endCxn id="11" idx="3"/>
          </p:cNvCxnSpPr>
          <p:nvPr/>
        </p:nvCxnSpPr>
        <p:spPr>
          <a:xfrm flipH="1" flipV="1">
            <a:off x="4946470" y="2743656"/>
            <a:ext cx="3097725" cy="234037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6" idx="1"/>
            <a:endCxn id="11" idx="3"/>
          </p:cNvCxnSpPr>
          <p:nvPr/>
        </p:nvCxnSpPr>
        <p:spPr>
          <a:xfrm flipH="1" flipV="1">
            <a:off x="4946470" y="2743656"/>
            <a:ext cx="3097725" cy="102108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8" idx="2"/>
          </p:cNvCxnSpPr>
          <p:nvPr/>
        </p:nvCxnSpPr>
        <p:spPr>
          <a:xfrm>
            <a:off x="8971474" y="2888103"/>
            <a:ext cx="0" cy="636859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11" idx="2"/>
            <a:endCxn id="12" idx="0"/>
          </p:cNvCxnSpPr>
          <p:nvPr/>
        </p:nvCxnSpPr>
        <p:spPr>
          <a:xfrm flipH="1">
            <a:off x="3901669" y="3117143"/>
            <a:ext cx="30590" cy="147888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11" idx="2"/>
            <a:endCxn id="13" idx="0"/>
          </p:cNvCxnSpPr>
          <p:nvPr/>
        </p:nvCxnSpPr>
        <p:spPr>
          <a:xfrm>
            <a:off x="3932259" y="3117143"/>
            <a:ext cx="72441" cy="166771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11" idx="2"/>
            <a:endCxn id="14" idx="0"/>
          </p:cNvCxnSpPr>
          <p:nvPr/>
        </p:nvCxnSpPr>
        <p:spPr>
          <a:xfrm>
            <a:off x="3932259" y="3117143"/>
            <a:ext cx="178691" cy="185237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14" idx="3"/>
          </p:cNvCxnSpPr>
          <p:nvPr/>
        </p:nvCxnSpPr>
        <p:spPr>
          <a:xfrm flipV="1">
            <a:off x="5125161" y="5318626"/>
            <a:ext cx="2569550" cy="24381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5520186" y="2971843"/>
            <a:ext cx="20372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ContainerExecutor</a:t>
            </a:r>
            <a:r>
              <a:rPr lang="en-US" altLang="zh-CN" dirty="0" smtClean="0"/>
              <a:t>#</a:t>
            </a:r>
          </a:p>
          <a:p>
            <a:r>
              <a:rPr lang="en-US" altLang="zh-CN" dirty="0" err="1" smtClean="0"/>
              <a:t>startLocalizer</a:t>
            </a:r>
            <a:r>
              <a:rPr lang="en-US" altLang="zh-CN" dirty="0" smtClean="0"/>
              <a:t>()</a:t>
            </a:r>
            <a:endParaRPr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3241038" y="3603531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Launch</a:t>
            </a:r>
            <a:endParaRPr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5306683" y="5419086"/>
            <a:ext cx="21854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err="1" smtClean="0"/>
              <a:t>LocalizationProtocol</a:t>
            </a:r>
            <a:r>
              <a:rPr lang="en-US" altLang="zh-CN" dirty="0" smtClean="0"/>
              <a:t>#</a:t>
            </a:r>
          </a:p>
          <a:p>
            <a:pPr algn="ctr"/>
            <a:r>
              <a:rPr lang="en-US" altLang="zh-CN" dirty="0" smtClean="0"/>
              <a:t>heartbeat</a:t>
            </a:r>
            <a:endParaRPr lang="zh-CN" altLang="en-US" dirty="0"/>
          </a:p>
        </p:txBody>
      </p:sp>
      <p:cxnSp>
        <p:nvCxnSpPr>
          <p:cNvPr id="38" name="肘形连接符 37"/>
          <p:cNvCxnSpPr>
            <a:stCxn id="8" idx="3"/>
            <a:endCxn id="7" idx="3"/>
          </p:cNvCxnSpPr>
          <p:nvPr/>
        </p:nvCxnSpPr>
        <p:spPr>
          <a:xfrm>
            <a:off x="9898753" y="2514616"/>
            <a:ext cx="12700" cy="2569410"/>
          </a:xfrm>
          <a:prstGeom prst="bentConnector3">
            <a:avLst>
              <a:gd name="adj1" fmla="val 1800000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标注 30"/>
          <p:cNvSpPr/>
          <p:nvPr/>
        </p:nvSpPr>
        <p:spPr>
          <a:xfrm>
            <a:off x="7901778" y="543540"/>
            <a:ext cx="3452022" cy="1118365"/>
          </a:xfrm>
          <a:prstGeom prst="wedgeRectCallout">
            <a:avLst>
              <a:gd name="adj1" fmla="val 3679"/>
              <a:gd name="adj2" fmla="val 9353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err="1"/>
              <a:t>LocalizerTracker</a:t>
            </a:r>
            <a:r>
              <a:rPr lang="zh-CN" altLang="en-US" dirty="0"/>
              <a:t>对每个</a:t>
            </a:r>
            <a:r>
              <a:rPr lang="en-US" altLang="zh-CN" dirty="0"/>
              <a:t>container</a:t>
            </a:r>
            <a:r>
              <a:rPr lang="zh-CN" altLang="en-US" dirty="0"/>
              <a:t>的</a:t>
            </a:r>
            <a:r>
              <a:rPr lang="en-US" altLang="zh-CN" dirty="0"/>
              <a:t>PRIVATE/APPLICATION</a:t>
            </a:r>
            <a:r>
              <a:rPr lang="zh-CN" altLang="en-US" dirty="0"/>
              <a:t>资源分别启动一个</a:t>
            </a:r>
            <a:r>
              <a:rPr lang="en-US" altLang="zh-CN" dirty="0" err="1"/>
              <a:t>LocalizerRunner</a:t>
            </a:r>
            <a:endParaRPr lang="en-US" altLang="zh-CN" dirty="0"/>
          </a:p>
        </p:txBody>
      </p:sp>
      <p:sp>
        <p:nvSpPr>
          <p:cNvPr id="32" name="矩形标注 31"/>
          <p:cNvSpPr/>
          <p:nvPr/>
        </p:nvSpPr>
        <p:spPr>
          <a:xfrm>
            <a:off x="652002" y="1859592"/>
            <a:ext cx="2156248" cy="1435416"/>
          </a:xfrm>
          <a:prstGeom prst="wedgeRectCallout">
            <a:avLst>
              <a:gd name="adj1" fmla="val 55753"/>
              <a:gd name="adj2" fmla="val 178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/>
              <a:t>ContainerExecutor</a:t>
            </a:r>
            <a:r>
              <a:rPr lang="zh-CN" altLang="en-US"/>
              <a:t>用</a:t>
            </a:r>
            <a:r>
              <a:rPr lang="en-US" altLang="zh-CN"/>
              <a:t>shell</a:t>
            </a:r>
            <a:r>
              <a:rPr lang="zh-CN" altLang="en-US"/>
              <a:t>命令启动一个</a:t>
            </a:r>
            <a:r>
              <a:rPr lang="en-US" altLang="zh-CN"/>
              <a:t>JVM</a:t>
            </a:r>
            <a:r>
              <a:rPr lang="zh-CN" altLang="en-US"/>
              <a:t>虚拟机，运行</a:t>
            </a:r>
            <a:r>
              <a:rPr lang="en-US" altLang="zh-CN"/>
              <a:t>ContainerLocalizer</a:t>
            </a:r>
            <a:endParaRPr lang="en-US" altLang="zh-CN" dirty="0"/>
          </a:p>
        </p:txBody>
      </p:sp>
      <p:sp>
        <p:nvSpPr>
          <p:cNvPr id="33" name="矩形标注 32"/>
          <p:cNvSpPr/>
          <p:nvPr/>
        </p:nvSpPr>
        <p:spPr>
          <a:xfrm>
            <a:off x="645044" y="5158340"/>
            <a:ext cx="1969492" cy="881294"/>
          </a:xfrm>
          <a:prstGeom prst="wedgeRectCallout">
            <a:avLst>
              <a:gd name="adj1" fmla="val 72023"/>
              <a:gd name="adj2" fmla="val -1647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/>
              <a:t>ContainerLocalizer</a:t>
            </a:r>
            <a:r>
              <a:rPr lang="zh-CN" altLang="en-US"/>
              <a:t>启动线程池下载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07826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NM</a:t>
            </a:r>
            <a:r>
              <a:rPr lang="zh-CN" altLang="en-US" dirty="0" smtClean="0"/>
              <a:t>本地运行的</a:t>
            </a:r>
            <a:r>
              <a:rPr lang="en-US" altLang="zh-CN" dirty="0" smtClean="0"/>
              <a:t>Application</a:t>
            </a:r>
            <a:r>
              <a:rPr lang="zh-CN" altLang="en-US" dirty="0" smtClean="0"/>
              <a:t>和</a:t>
            </a:r>
            <a:r>
              <a:rPr lang="en-US" altLang="zh-CN" dirty="0" smtClean="0"/>
              <a:t>container</a:t>
            </a:r>
            <a:r>
              <a:rPr lang="zh-CN" altLang="en-US" dirty="0" smtClean="0"/>
              <a:t>目录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99114"/>
            <a:ext cx="4793666" cy="2909364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5632" y="1662635"/>
            <a:ext cx="4154337" cy="3473586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38200" y="4954138"/>
            <a:ext cx="1051559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放着</a:t>
            </a:r>
            <a:r>
              <a:rPr lang="en-US" altLang="zh-CN" sz="2000" dirty="0" smtClean="0"/>
              <a:t>AM</a:t>
            </a:r>
            <a:r>
              <a:rPr lang="zh-CN" altLang="en-US" sz="2000" dirty="0" smtClean="0"/>
              <a:t>的</a:t>
            </a:r>
            <a:r>
              <a:rPr lang="en-US" altLang="zh-CN" sz="2000" dirty="0" smtClean="0"/>
              <a:t>container</a:t>
            </a:r>
            <a:r>
              <a:rPr lang="zh-CN" altLang="en-US" sz="2000" dirty="0" smtClean="0"/>
              <a:t>，启动</a:t>
            </a:r>
            <a:r>
              <a:rPr lang="en-US" altLang="zh-CN" sz="2000" dirty="0" smtClean="0"/>
              <a:t>AM</a:t>
            </a:r>
          </a:p>
          <a:p>
            <a:r>
              <a:rPr lang="en-US" altLang="zh-CN" sz="2000" dirty="0"/>
              <a:t>${</a:t>
            </a:r>
            <a:r>
              <a:rPr lang="en-US" altLang="zh-CN" sz="2000" dirty="0" err="1"/>
              <a:t>yarn.nodemanager.local-dirs</a:t>
            </a:r>
            <a:r>
              <a:rPr lang="en-US" altLang="zh-CN" sz="2000" dirty="0" smtClean="0"/>
              <a:t>}/</a:t>
            </a:r>
            <a:r>
              <a:rPr lang="en-US" altLang="zh-CN" sz="2000" dirty="0" err="1" smtClean="0"/>
              <a:t>nmPrivate</a:t>
            </a:r>
            <a:r>
              <a:rPr lang="en-US" altLang="zh-CN" sz="2000" dirty="0" smtClean="0"/>
              <a:t>/${</a:t>
            </a:r>
            <a:r>
              <a:rPr lang="en-US" altLang="zh-CN" sz="2000" dirty="0" err="1" smtClean="0"/>
              <a:t>appid</a:t>
            </a:r>
            <a:r>
              <a:rPr lang="en-US" altLang="zh-CN" sz="2000" dirty="0" smtClean="0"/>
              <a:t>}/${</a:t>
            </a:r>
            <a:r>
              <a:rPr lang="en-US" altLang="zh-CN" sz="2000" dirty="0" err="1" smtClean="0"/>
              <a:t>containerid</a:t>
            </a:r>
            <a:r>
              <a:rPr lang="en-US" altLang="zh-CN" sz="2000" dirty="0" smtClean="0"/>
              <a:t>}/</a:t>
            </a:r>
            <a:r>
              <a:rPr lang="en-US" altLang="zh-CN" sz="2000" dirty="0" smtClean="0">
                <a:solidFill>
                  <a:srgbClr val="0070C0"/>
                </a:solidFill>
              </a:rPr>
              <a:t>launch_container.sh</a:t>
            </a:r>
          </a:p>
          <a:p>
            <a:r>
              <a:rPr lang="en-US" altLang="zh-CN" sz="2000" dirty="0" smtClean="0">
                <a:solidFill>
                  <a:srgbClr val="FF0000"/>
                </a:solidFill>
              </a:rPr>
              <a:t>exec </a:t>
            </a:r>
            <a:r>
              <a:rPr lang="en-US" altLang="zh-CN" sz="2000" dirty="0">
                <a:solidFill>
                  <a:srgbClr val="FF0000"/>
                </a:solidFill>
              </a:rPr>
              <a:t>/bin/bash -c "$JAVA_HOME/bin/java </a:t>
            </a:r>
            <a:r>
              <a:rPr lang="en-US" altLang="zh-CN" sz="2000" dirty="0" smtClean="0">
                <a:solidFill>
                  <a:srgbClr val="FF0000"/>
                </a:solidFill>
              </a:rPr>
              <a:t>…org.apache.hadoop.mapreduce.v2.app.</a:t>
            </a:r>
            <a:r>
              <a:rPr lang="en-US" altLang="zh-CN" sz="2000" dirty="0" smtClean="0">
                <a:solidFill>
                  <a:srgbClr val="0070C0"/>
                </a:solidFill>
              </a:rPr>
              <a:t>MRAppMaster </a:t>
            </a:r>
            <a:r>
              <a:rPr lang="en-US" altLang="zh-CN" sz="2000" dirty="0" smtClean="0"/>
              <a:t>…. </a:t>
            </a:r>
          </a:p>
          <a:p>
            <a:endParaRPr lang="en-US" altLang="zh-CN" sz="2000" dirty="0" smtClean="0"/>
          </a:p>
          <a:p>
            <a:r>
              <a:rPr lang="zh-CN" altLang="en-US" sz="2000" dirty="0" smtClean="0"/>
              <a:t>存放</a:t>
            </a:r>
            <a:r>
              <a:rPr lang="en-US" altLang="zh-CN" sz="2000" dirty="0" smtClean="0"/>
              <a:t>Task</a:t>
            </a:r>
            <a:r>
              <a:rPr lang="zh-CN" altLang="en-US" sz="2000" dirty="0" smtClean="0"/>
              <a:t>的</a:t>
            </a:r>
            <a:r>
              <a:rPr lang="en-US" altLang="zh-CN" sz="2000" dirty="0" smtClean="0"/>
              <a:t>container</a:t>
            </a:r>
            <a:r>
              <a:rPr lang="zh-CN" altLang="en-US" sz="2000" dirty="0" smtClean="0"/>
              <a:t>，启动</a:t>
            </a:r>
            <a:r>
              <a:rPr lang="en-US" altLang="zh-CN" sz="2000" dirty="0" smtClean="0"/>
              <a:t>Task</a:t>
            </a:r>
            <a:endParaRPr lang="en-US" altLang="zh-CN" sz="2000" dirty="0"/>
          </a:p>
          <a:p>
            <a:r>
              <a:rPr lang="en-US" altLang="zh-CN" sz="2000" dirty="0">
                <a:solidFill>
                  <a:srgbClr val="FF0000"/>
                </a:solidFill>
              </a:rPr>
              <a:t>exec /bin/bash -c "$JAVA_HOME/bin/java …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org.apache.hadoop.mapred.YarnChild</a:t>
            </a:r>
            <a:r>
              <a:rPr lang="en-US" altLang="zh-CN" sz="2000" dirty="0" smtClean="0">
                <a:solidFill>
                  <a:srgbClr val="FF0000"/>
                </a:solidFill>
              </a:rPr>
              <a:t> </a:t>
            </a:r>
            <a:r>
              <a:rPr lang="en-US" altLang="zh-CN" sz="2000" dirty="0"/>
              <a:t>…. </a:t>
            </a:r>
            <a:endParaRPr lang="zh-CN" altLang="en-US" sz="2000" dirty="0"/>
          </a:p>
        </p:txBody>
      </p:sp>
      <p:sp>
        <p:nvSpPr>
          <p:cNvPr id="3" name="文本框 2"/>
          <p:cNvSpPr txBox="1"/>
          <p:nvPr/>
        </p:nvSpPr>
        <p:spPr>
          <a:xfrm>
            <a:off x="417333" y="1449201"/>
            <a:ext cx="52554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${</a:t>
            </a:r>
            <a:r>
              <a:rPr lang="en-US" altLang="zh-CN" sz="1200" dirty="0" err="1"/>
              <a:t>yarn.nodemanager.local-dirs</a:t>
            </a:r>
            <a:r>
              <a:rPr lang="en-US" altLang="zh-CN" sz="1200" dirty="0"/>
              <a:t>}/</a:t>
            </a:r>
            <a:r>
              <a:rPr lang="en-US" altLang="zh-CN" sz="1200" dirty="0" err="1"/>
              <a:t>filecache</a:t>
            </a:r>
            <a:r>
              <a:rPr lang="en-US" altLang="zh-CN" sz="1200" dirty="0">
                <a:solidFill>
                  <a:srgbClr val="0070C0"/>
                </a:solidFill>
              </a:rPr>
              <a:t>/${user}/</a:t>
            </a:r>
            <a:r>
              <a:rPr lang="en-US" altLang="zh-CN" sz="1200" dirty="0" err="1">
                <a:solidFill>
                  <a:srgbClr val="0070C0"/>
                </a:solidFill>
              </a:rPr>
              <a:t>filecache</a:t>
            </a:r>
            <a:r>
              <a:rPr lang="en-US" altLang="zh-CN" sz="1200" dirty="0">
                <a:solidFill>
                  <a:srgbClr val="0070C0"/>
                </a:solidFill>
              </a:rPr>
              <a:t>/{</a:t>
            </a:r>
            <a:r>
              <a:rPr lang="en-US" altLang="zh-CN" sz="1200" dirty="0" err="1">
                <a:solidFill>
                  <a:srgbClr val="0070C0"/>
                </a:solidFill>
              </a:rPr>
              <a:t>appcache</a:t>
            </a:r>
            <a:r>
              <a:rPr lang="en-US" altLang="zh-CN" sz="1200" dirty="0">
                <a:solidFill>
                  <a:srgbClr val="0070C0"/>
                </a:solidFill>
              </a:rPr>
              <a:t>}/${</a:t>
            </a:r>
            <a:r>
              <a:rPr lang="en-US" altLang="zh-CN" sz="1200" dirty="0" err="1">
                <a:solidFill>
                  <a:srgbClr val="0070C0"/>
                </a:solidFill>
              </a:rPr>
              <a:t>appid</a:t>
            </a:r>
            <a:r>
              <a:rPr lang="en-US" altLang="zh-CN" sz="1200" dirty="0">
                <a:solidFill>
                  <a:srgbClr val="0070C0"/>
                </a:solidFill>
              </a:rPr>
              <a:t>}/</a:t>
            </a:r>
            <a:endParaRPr lang="zh-CN" altLang="en-US" sz="1200" dirty="0"/>
          </a:p>
        </p:txBody>
      </p:sp>
      <p:sp>
        <p:nvSpPr>
          <p:cNvPr id="7" name="文本框 6"/>
          <p:cNvSpPr txBox="1"/>
          <p:nvPr/>
        </p:nvSpPr>
        <p:spPr>
          <a:xfrm>
            <a:off x="5845576" y="1403392"/>
            <a:ext cx="59999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${</a:t>
            </a:r>
            <a:r>
              <a:rPr lang="en-US" altLang="zh-CN" sz="1200" dirty="0" err="1"/>
              <a:t>yarn.nodemanager.local-dirs</a:t>
            </a:r>
            <a:r>
              <a:rPr lang="en-US" altLang="zh-CN" sz="1200" dirty="0"/>
              <a:t>}/</a:t>
            </a:r>
            <a:r>
              <a:rPr lang="en-US" altLang="zh-CN" sz="1200" dirty="0" err="1"/>
              <a:t>filecache</a:t>
            </a:r>
            <a:r>
              <a:rPr lang="en-US" altLang="zh-CN" sz="1200" dirty="0">
                <a:solidFill>
                  <a:srgbClr val="0070C0"/>
                </a:solidFill>
              </a:rPr>
              <a:t>/${user}/</a:t>
            </a:r>
            <a:r>
              <a:rPr lang="en-US" altLang="zh-CN" sz="1200" dirty="0" err="1">
                <a:solidFill>
                  <a:srgbClr val="0070C0"/>
                </a:solidFill>
              </a:rPr>
              <a:t>filecache</a:t>
            </a:r>
            <a:r>
              <a:rPr lang="en-US" altLang="zh-CN" sz="1200" dirty="0">
                <a:solidFill>
                  <a:srgbClr val="0070C0"/>
                </a:solidFill>
              </a:rPr>
              <a:t>/{</a:t>
            </a:r>
            <a:r>
              <a:rPr lang="en-US" altLang="zh-CN" sz="1200" dirty="0" err="1">
                <a:solidFill>
                  <a:srgbClr val="0070C0"/>
                </a:solidFill>
              </a:rPr>
              <a:t>appcache</a:t>
            </a:r>
            <a:r>
              <a:rPr lang="en-US" altLang="zh-CN" sz="1200" dirty="0">
                <a:solidFill>
                  <a:srgbClr val="0070C0"/>
                </a:solidFill>
              </a:rPr>
              <a:t>}/${</a:t>
            </a:r>
            <a:r>
              <a:rPr lang="en-US" altLang="zh-CN" sz="1200" dirty="0" err="1">
                <a:solidFill>
                  <a:srgbClr val="0070C0"/>
                </a:solidFill>
              </a:rPr>
              <a:t>appid</a:t>
            </a:r>
            <a:r>
              <a:rPr lang="en-US" altLang="zh-CN" sz="1200" dirty="0" smtClean="0">
                <a:solidFill>
                  <a:srgbClr val="0070C0"/>
                </a:solidFill>
              </a:rPr>
              <a:t>}/container_...</a:t>
            </a:r>
            <a:endParaRPr lang="zh-CN" altLang="en-US" sz="1200" dirty="0"/>
          </a:p>
        </p:txBody>
      </p:sp>
      <p:sp>
        <p:nvSpPr>
          <p:cNvPr id="8" name="矩形 7"/>
          <p:cNvSpPr/>
          <p:nvPr/>
        </p:nvSpPr>
        <p:spPr>
          <a:xfrm>
            <a:off x="1358283" y="2068497"/>
            <a:ext cx="3373515" cy="745724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358283" y="2849733"/>
            <a:ext cx="701336" cy="24857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7244178" y="4616388"/>
            <a:ext cx="1793290" cy="30969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箭头连接符 11"/>
          <p:cNvCxnSpPr/>
          <p:nvPr/>
        </p:nvCxnSpPr>
        <p:spPr>
          <a:xfrm flipV="1">
            <a:off x="4731798" y="1799115"/>
            <a:ext cx="2104008" cy="36703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8576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ContainerLaunch</a:t>
            </a:r>
            <a:r>
              <a:rPr lang="zh-CN" altLang="en-US" dirty="0" smtClean="0"/>
              <a:t>启动</a:t>
            </a:r>
            <a:r>
              <a:rPr lang="en-US" altLang="zh-CN" dirty="0" smtClean="0"/>
              <a:t>container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Call() {</a:t>
            </a:r>
          </a:p>
          <a:p>
            <a:pPr marL="457200" lvl="1" indent="0">
              <a:buNone/>
            </a:pPr>
            <a:r>
              <a:rPr lang="en-US" altLang="zh-CN" dirty="0" err="1">
                <a:solidFill>
                  <a:srgbClr val="0070C0"/>
                </a:solidFill>
              </a:rPr>
              <a:t>ContainerLaunchContext</a:t>
            </a:r>
            <a:r>
              <a:rPr lang="en-US" altLang="zh-CN" dirty="0">
                <a:solidFill>
                  <a:srgbClr val="0070C0"/>
                </a:solidFill>
              </a:rPr>
              <a:t> </a:t>
            </a:r>
            <a:r>
              <a:rPr lang="en-US" altLang="zh-CN" dirty="0" err="1"/>
              <a:t>launchContext</a:t>
            </a:r>
            <a:r>
              <a:rPr lang="en-US" altLang="zh-CN" dirty="0"/>
              <a:t> = </a:t>
            </a:r>
            <a:r>
              <a:rPr lang="en-US" altLang="zh-CN" dirty="0" err="1"/>
              <a:t>container.getLaunchContext</a:t>
            </a:r>
            <a:r>
              <a:rPr lang="en-US" altLang="zh-CN" dirty="0"/>
              <a:t>();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 smtClean="0">
                <a:solidFill>
                  <a:srgbClr val="0070C0"/>
                </a:solidFill>
              </a:rPr>
              <a:t>command</a:t>
            </a:r>
            <a:r>
              <a:rPr lang="en-US" altLang="zh-CN" dirty="0" smtClean="0"/>
              <a:t> </a:t>
            </a:r>
            <a:r>
              <a:rPr lang="en-US" altLang="zh-CN" dirty="0"/>
              <a:t>= </a:t>
            </a:r>
            <a:r>
              <a:rPr lang="en-US" altLang="zh-CN" dirty="0" err="1"/>
              <a:t>launchContext.getCommands</a:t>
            </a:r>
            <a:r>
              <a:rPr lang="en-US" altLang="zh-CN" dirty="0" smtClean="0"/>
              <a:t>();</a:t>
            </a:r>
          </a:p>
          <a:p>
            <a:pPr marL="457200" lvl="1" indent="0">
              <a:buNone/>
            </a:pPr>
            <a:r>
              <a:rPr lang="en-US" altLang="zh-CN" dirty="0"/>
              <a:t>	for (String </a:t>
            </a:r>
            <a:r>
              <a:rPr lang="en-US" altLang="zh-CN" dirty="0" err="1"/>
              <a:t>str</a:t>
            </a:r>
            <a:r>
              <a:rPr lang="en-US" altLang="zh-CN" dirty="0"/>
              <a:t> : command)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</a:t>
            </a:r>
            <a:r>
              <a:rPr lang="en-US" altLang="zh-CN" dirty="0" err="1" smtClean="0">
                <a:solidFill>
                  <a:srgbClr val="0070C0"/>
                </a:solidFill>
              </a:rPr>
              <a:t>newCmds</a:t>
            </a:r>
            <a:r>
              <a:rPr lang="en-US" altLang="zh-CN" dirty="0" err="1" smtClean="0"/>
              <a:t>.add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expandEnvironment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str</a:t>
            </a:r>
            <a:r>
              <a:rPr lang="en-US" altLang="zh-CN" dirty="0"/>
              <a:t>, </a:t>
            </a:r>
            <a:r>
              <a:rPr lang="en-US" altLang="zh-CN" dirty="0" err="1"/>
              <a:t>containerLogDir</a:t>
            </a:r>
            <a:r>
              <a:rPr lang="en-US" altLang="zh-CN" dirty="0"/>
              <a:t>));</a:t>
            </a:r>
          </a:p>
          <a:p>
            <a:pPr marL="457200" lvl="1" indent="0">
              <a:buNone/>
            </a:pPr>
            <a:r>
              <a:rPr lang="en-US" altLang="zh-CN" dirty="0" err="1">
                <a:solidFill>
                  <a:srgbClr val="0070C0"/>
                </a:solidFill>
              </a:rPr>
              <a:t>localResources</a:t>
            </a:r>
            <a:r>
              <a:rPr lang="en-US" altLang="zh-CN" dirty="0">
                <a:solidFill>
                  <a:srgbClr val="0070C0"/>
                </a:solidFill>
              </a:rPr>
              <a:t> </a:t>
            </a:r>
            <a:r>
              <a:rPr lang="en-US" altLang="zh-CN" dirty="0"/>
              <a:t>= </a:t>
            </a:r>
            <a:r>
              <a:rPr lang="en-US" altLang="zh-CN" dirty="0" err="1"/>
              <a:t>container.getLocalizedResources</a:t>
            </a:r>
            <a:r>
              <a:rPr lang="en-US" altLang="zh-CN" dirty="0" smtClean="0"/>
              <a:t>();</a:t>
            </a:r>
          </a:p>
          <a:p>
            <a:pPr marL="457200" lvl="1" indent="0">
              <a:buNone/>
            </a:pPr>
            <a:r>
              <a:rPr lang="en-US" altLang="zh-CN" dirty="0"/>
              <a:t>environment = </a:t>
            </a:r>
            <a:r>
              <a:rPr lang="en-US" altLang="zh-CN" dirty="0" err="1"/>
              <a:t>launchContext.getEnvironment</a:t>
            </a:r>
            <a:r>
              <a:rPr lang="en-US" altLang="zh-CN" dirty="0" smtClean="0"/>
              <a:t>();</a:t>
            </a:r>
          </a:p>
          <a:p>
            <a:pPr marL="457200" lvl="1" indent="0">
              <a:buNone/>
            </a:pPr>
            <a:r>
              <a:rPr lang="en-US" altLang="zh-CN" dirty="0" smtClean="0"/>
              <a:t>……</a:t>
            </a:r>
            <a:r>
              <a:rPr lang="zh-CN" altLang="en-US" dirty="0" smtClean="0"/>
              <a:t>设置目录文件，</a:t>
            </a:r>
            <a:r>
              <a:rPr lang="en-US" altLang="zh-CN" dirty="0" smtClean="0"/>
              <a:t>token……</a:t>
            </a:r>
          </a:p>
          <a:p>
            <a:pPr marL="457200" lvl="1" indent="0">
              <a:buNone/>
            </a:pPr>
            <a:r>
              <a:rPr lang="en-US" altLang="zh-CN" dirty="0" err="1"/>
              <a:t>exec.activateContainer</a:t>
            </a:r>
            <a:r>
              <a:rPr lang="en-US" altLang="zh-CN" dirty="0"/>
              <a:t>(</a:t>
            </a:r>
            <a:r>
              <a:rPr lang="en-US" altLang="zh-CN" dirty="0" err="1"/>
              <a:t>containerID</a:t>
            </a:r>
            <a:r>
              <a:rPr lang="en-US" altLang="zh-CN" dirty="0"/>
              <a:t>, </a:t>
            </a:r>
            <a:r>
              <a:rPr lang="en-US" altLang="zh-CN" dirty="0" err="1"/>
              <a:t>pidFilePath</a:t>
            </a:r>
            <a:r>
              <a:rPr lang="en-US" altLang="zh-CN" dirty="0" smtClean="0"/>
              <a:t>);</a:t>
            </a:r>
          </a:p>
          <a:p>
            <a:pPr marL="457200" lvl="1" indent="0">
              <a:buNone/>
            </a:pPr>
            <a:r>
              <a:rPr lang="en-US" altLang="zh-CN" dirty="0"/>
              <a:t>ret = </a:t>
            </a:r>
            <a:r>
              <a:rPr lang="en-US" altLang="zh-CN" dirty="0" err="1">
                <a:solidFill>
                  <a:srgbClr val="FF0000"/>
                </a:solidFill>
              </a:rPr>
              <a:t>exec.launchContainer</a:t>
            </a:r>
            <a:r>
              <a:rPr lang="en-US" altLang="zh-CN" dirty="0">
                <a:solidFill>
                  <a:srgbClr val="FF0000"/>
                </a:solidFill>
              </a:rPr>
              <a:t>(container</a:t>
            </a:r>
            <a:r>
              <a:rPr lang="en-US" altLang="zh-CN" dirty="0" smtClean="0"/>
              <a:t>,…….)</a:t>
            </a:r>
          </a:p>
          <a:p>
            <a:pPr marL="457200" lvl="1" indent="0">
              <a:buNone/>
            </a:pPr>
            <a:r>
              <a:rPr lang="en-US" altLang="zh-CN" dirty="0" smtClean="0"/>
              <a:t>Return ret;</a:t>
            </a:r>
            <a:endParaRPr lang="en-US" altLang="zh-CN" dirty="0"/>
          </a:p>
          <a:p>
            <a:pPr marL="457200" lvl="1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2502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目录结构管理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数据目录结构</a:t>
            </a:r>
            <a:endParaRPr lang="en-US" altLang="zh-CN" dirty="0"/>
          </a:p>
          <a:p>
            <a:pPr lvl="1"/>
            <a:r>
              <a:rPr lang="zh-CN" altLang="en-US" dirty="0" smtClean="0"/>
              <a:t>假设在</a:t>
            </a:r>
            <a:r>
              <a:rPr lang="en-US" altLang="zh-CN" dirty="0" err="1" smtClean="0"/>
              <a:t>yarn.nodemanager.local-dirs</a:t>
            </a:r>
            <a:r>
              <a:rPr lang="zh-CN" altLang="en-US" dirty="0" smtClean="0"/>
              <a:t>配置了多个目录，目录挂载在不同磁盘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NM</a:t>
            </a:r>
            <a:r>
              <a:rPr lang="zh-CN" altLang="en-US" dirty="0" smtClean="0"/>
              <a:t>会在每个磁盘为该作业创建相同目录结构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轮询调度把不同目录</a:t>
            </a:r>
            <a:r>
              <a:rPr lang="en-US" altLang="zh-CN" dirty="0" smtClean="0"/>
              <a:t>(</a:t>
            </a:r>
            <a:r>
              <a:rPr lang="zh-CN" altLang="en-US" dirty="0" smtClean="0"/>
              <a:t>磁盘</a:t>
            </a:r>
            <a:r>
              <a:rPr lang="en-US" altLang="zh-CN" dirty="0" smtClean="0"/>
              <a:t>)</a:t>
            </a:r>
            <a:r>
              <a:rPr lang="zh-CN" altLang="en-US" dirty="0" smtClean="0"/>
              <a:t>分配给</a:t>
            </a:r>
            <a:r>
              <a:rPr lang="en-US" altLang="zh-CN" dirty="0" smtClean="0"/>
              <a:t>container</a:t>
            </a:r>
            <a:r>
              <a:rPr lang="zh-CN" altLang="en-US" dirty="0" smtClean="0"/>
              <a:t>的不同模块。分摊负载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应用程序结束之后，在统一清除</a:t>
            </a:r>
            <a:r>
              <a:rPr lang="en-US" altLang="zh-CN" dirty="0" smtClean="0"/>
              <a:t>container</a:t>
            </a:r>
            <a:r>
              <a:rPr lang="zh-CN" altLang="en-US" dirty="0" smtClean="0"/>
              <a:t>的数据。</a:t>
            </a:r>
            <a:endParaRPr lang="en-US" altLang="zh-CN" dirty="0" smtClean="0"/>
          </a:p>
          <a:p>
            <a:r>
              <a:rPr lang="zh-CN" altLang="en-US" dirty="0" smtClean="0"/>
              <a:t>日志目录管理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Yarn.nodemanager.log-</a:t>
            </a:r>
            <a:r>
              <a:rPr lang="en-US" altLang="zh-CN" dirty="0" err="1" smtClean="0"/>
              <a:t>dirs</a:t>
            </a:r>
            <a:r>
              <a:rPr lang="zh-CN" altLang="en-US" dirty="0" smtClean="0"/>
              <a:t>配置日志目录，是</a:t>
            </a:r>
            <a:r>
              <a:rPr lang="en-US" altLang="zh-CN" dirty="0" smtClean="0"/>
              <a:t>container</a:t>
            </a:r>
            <a:r>
              <a:rPr lang="zh-CN" altLang="en-US" dirty="0" smtClean="0"/>
              <a:t>的运行日志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三类日志输出：</a:t>
            </a:r>
            <a:r>
              <a:rPr lang="en-US" altLang="zh-CN" dirty="0" err="1" smtClean="0"/>
              <a:t>stdout</a:t>
            </a:r>
            <a:r>
              <a:rPr lang="zh-CN" altLang="en-US" dirty="0" smtClean="0"/>
              <a:t>，</a:t>
            </a:r>
            <a:r>
              <a:rPr lang="en-US" altLang="zh-CN" dirty="0" smtClean="0"/>
              <a:t>syslog</a:t>
            </a:r>
            <a:r>
              <a:rPr lang="zh-CN" altLang="en-US" dirty="0" smtClean="0"/>
              <a:t>，</a:t>
            </a:r>
            <a:r>
              <a:rPr lang="en-US" altLang="zh-CN" dirty="0" smtClean="0"/>
              <a:t>syslog</a:t>
            </a:r>
          </a:p>
          <a:p>
            <a:pPr lvl="1"/>
            <a:r>
              <a:rPr lang="zh-CN" altLang="en-US" dirty="0" smtClean="0"/>
              <a:t>定期清理，</a:t>
            </a:r>
            <a:r>
              <a:rPr lang="en-US" altLang="zh-CN" dirty="0" err="1" smtClean="0"/>
              <a:t>LogHandler</a:t>
            </a:r>
            <a:r>
              <a:rPr lang="zh-CN" altLang="en-US" dirty="0" smtClean="0"/>
              <a:t>，默认</a:t>
            </a:r>
            <a:r>
              <a:rPr lang="en-US" altLang="zh-CN" dirty="0" smtClean="0"/>
              <a:t>3</a:t>
            </a:r>
            <a:r>
              <a:rPr lang="zh-CN" altLang="en-US" dirty="0" smtClean="0"/>
              <a:t>小时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程序结束时，日志上传到</a:t>
            </a:r>
            <a:r>
              <a:rPr lang="en-US" altLang="zh-CN" dirty="0" smtClean="0"/>
              <a:t>HDFS</a:t>
            </a:r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49913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MRAppMaster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loull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1921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MRAppManager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r>
              <a:rPr lang="en-US" altLang="zh-CN" dirty="0" err="1" smtClean="0"/>
              <a:t>MRAppManager</a:t>
            </a:r>
            <a:r>
              <a:rPr lang="zh-CN" altLang="en-US" dirty="0" smtClean="0"/>
              <a:t>各个模块介绍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）启动</a:t>
            </a:r>
            <a:r>
              <a:rPr lang="zh-CN" altLang="en-US" dirty="0"/>
              <a:t>一</a:t>
            </a:r>
            <a:r>
              <a:rPr lang="zh-CN" altLang="en-US" dirty="0" smtClean="0"/>
              <a:t>次</a:t>
            </a:r>
            <a:r>
              <a:rPr lang="en-US" altLang="zh-CN" dirty="0" smtClean="0"/>
              <a:t>MR</a:t>
            </a:r>
            <a:r>
              <a:rPr lang="zh-CN" altLang="en-US" dirty="0" smtClean="0"/>
              <a:t>作业过程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）启动</a:t>
            </a:r>
            <a:r>
              <a:rPr lang="en-US" altLang="zh-CN" dirty="0" err="1" smtClean="0"/>
              <a:t>YarnChild</a:t>
            </a:r>
            <a:r>
              <a:rPr lang="zh-CN" altLang="en-US" dirty="0" smtClean="0"/>
              <a:t>过程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92386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(1) YARN</a:t>
            </a:r>
            <a:r>
              <a:rPr lang="zh-CN" altLang="en-US" dirty="0" smtClean="0"/>
              <a:t>抽象的资源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RM</a:t>
            </a:r>
            <a:r>
              <a:rPr lang="zh-CN" altLang="en-US" dirty="0" smtClean="0"/>
              <a:t>管理集群资源，</a:t>
            </a:r>
            <a:r>
              <a:rPr lang="en-US" altLang="zh-CN" dirty="0" smtClean="0"/>
              <a:t>RM</a:t>
            </a:r>
            <a:r>
              <a:rPr lang="zh-CN" altLang="en-US" dirty="0" smtClean="0"/>
              <a:t>的</a:t>
            </a:r>
            <a:r>
              <a:rPr lang="en-US" altLang="zh-CN" dirty="0" smtClean="0"/>
              <a:t>Scheduler</a:t>
            </a:r>
            <a:r>
              <a:rPr lang="zh-CN" altLang="en-US" dirty="0" smtClean="0"/>
              <a:t>负责</a:t>
            </a:r>
            <a:r>
              <a:rPr lang="zh-CN" altLang="en-US" dirty="0"/>
              <a:t>调度</a:t>
            </a:r>
            <a:r>
              <a:rPr lang="zh-CN" altLang="en-US" dirty="0" smtClean="0"/>
              <a:t>资源，</a:t>
            </a:r>
            <a:r>
              <a:rPr lang="en-US" altLang="zh-CN" dirty="0" smtClean="0"/>
              <a:t>NM</a:t>
            </a:r>
            <a:r>
              <a:rPr lang="zh-CN" altLang="en-US" dirty="0" smtClean="0"/>
              <a:t>负责提供资源和保证资源隔离。</a:t>
            </a:r>
            <a:endParaRPr lang="en-US" altLang="zh-CN" dirty="0" smtClean="0"/>
          </a:p>
          <a:p>
            <a:r>
              <a:rPr lang="zh-CN" altLang="en-US" dirty="0" smtClean="0"/>
              <a:t>资源包括</a:t>
            </a:r>
            <a:r>
              <a:rPr lang="en-US" altLang="zh-CN" dirty="0" smtClean="0"/>
              <a:t>CPU</a:t>
            </a:r>
            <a:r>
              <a:rPr lang="zh-CN" altLang="en-US" dirty="0" smtClean="0"/>
              <a:t>、内存、磁盘和网络</a:t>
            </a:r>
            <a:r>
              <a:rPr lang="en-US" altLang="zh-CN" dirty="0" smtClean="0"/>
              <a:t>IO</a:t>
            </a:r>
            <a:r>
              <a:rPr lang="zh-CN" altLang="en-US" dirty="0" smtClean="0"/>
              <a:t>等，现在</a:t>
            </a:r>
            <a:r>
              <a:rPr lang="en-US" altLang="zh-CN" dirty="0" smtClean="0"/>
              <a:t>YARN</a:t>
            </a:r>
            <a:r>
              <a:rPr lang="zh-CN" altLang="en-US" dirty="0" smtClean="0"/>
              <a:t>只支持内存和</a:t>
            </a:r>
            <a:r>
              <a:rPr lang="en-US" altLang="zh-CN" dirty="0" smtClean="0"/>
              <a:t>CPU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CPU</a:t>
            </a:r>
            <a:r>
              <a:rPr lang="zh-CN" altLang="en-US" dirty="0" smtClean="0"/>
              <a:t>资源抽象</a:t>
            </a:r>
            <a:r>
              <a:rPr lang="en-US" altLang="zh-CN" dirty="0" smtClean="0"/>
              <a:t> (</a:t>
            </a:r>
            <a:r>
              <a:rPr lang="zh-CN" altLang="en-US" dirty="0" smtClean="0"/>
              <a:t>粒度：核、频率、虚拟</a:t>
            </a:r>
            <a:r>
              <a:rPr lang="zh-CN" altLang="en-US" dirty="0"/>
              <a:t>核</a:t>
            </a:r>
            <a:r>
              <a:rPr lang="en-US" altLang="zh-CN" dirty="0" smtClean="0"/>
              <a:t>)</a:t>
            </a:r>
          </a:p>
          <a:p>
            <a:pPr lvl="1"/>
            <a:r>
              <a:rPr lang="zh-CN" altLang="en-US" dirty="0"/>
              <a:t>虚拟</a:t>
            </a:r>
            <a:r>
              <a:rPr lang="en-US" altLang="zh-CN" dirty="0" smtClean="0"/>
              <a:t>CPU</a:t>
            </a:r>
            <a:r>
              <a:rPr lang="zh-CN" altLang="en-US" dirty="0" smtClean="0"/>
              <a:t>，由物理</a:t>
            </a:r>
            <a:r>
              <a:rPr lang="en-US" altLang="zh-CN" dirty="0" smtClean="0"/>
              <a:t>CPU</a:t>
            </a:r>
            <a:r>
              <a:rPr lang="zh-CN" altLang="en-US" dirty="0" smtClean="0"/>
              <a:t>映射产生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不同</a:t>
            </a:r>
            <a:r>
              <a:rPr lang="zh-CN" altLang="en-US" dirty="0"/>
              <a:t>节点的</a:t>
            </a:r>
            <a:r>
              <a:rPr lang="en-US" altLang="zh-CN" dirty="0"/>
              <a:t>CPU</a:t>
            </a:r>
            <a:r>
              <a:rPr lang="zh-CN" altLang="en-US" dirty="0"/>
              <a:t>性能可能</a:t>
            </a:r>
            <a:r>
              <a:rPr lang="zh-CN" altLang="en-US" dirty="0" smtClean="0"/>
              <a:t>不同，根据物理</a:t>
            </a:r>
            <a:r>
              <a:rPr lang="en-US" altLang="zh-CN" dirty="0" smtClean="0"/>
              <a:t>CPU</a:t>
            </a:r>
            <a:r>
              <a:rPr lang="zh-CN" altLang="en-US" dirty="0" smtClean="0"/>
              <a:t>性能高低设置不同的虚拟</a:t>
            </a:r>
            <a:r>
              <a:rPr lang="en-US" altLang="zh-CN" dirty="0" smtClean="0"/>
              <a:t>CPU</a:t>
            </a:r>
            <a:r>
              <a:rPr lang="zh-CN" altLang="en-US" dirty="0" smtClean="0"/>
              <a:t>个数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一定程度解决</a:t>
            </a:r>
            <a:r>
              <a:rPr lang="en-US" altLang="zh-CN" dirty="0" err="1" smtClean="0">
                <a:solidFill>
                  <a:srgbClr val="0070C0"/>
                </a:solidFill>
              </a:rPr>
              <a:t>cpu</a:t>
            </a:r>
            <a:r>
              <a:rPr lang="zh-CN" altLang="en-US" dirty="0" smtClean="0">
                <a:solidFill>
                  <a:srgbClr val="0070C0"/>
                </a:solidFill>
              </a:rPr>
              <a:t>异构问题</a:t>
            </a:r>
            <a:r>
              <a:rPr lang="zh-CN" altLang="en-US" dirty="0" smtClean="0"/>
              <a:t>，但异构</a:t>
            </a:r>
            <a:r>
              <a:rPr lang="en-US" altLang="zh-CN" dirty="0" err="1" smtClean="0"/>
              <a:t>cpu</a:t>
            </a:r>
            <a:r>
              <a:rPr lang="zh-CN" altLang="en-US" dirty="0" smtClean="0"/>
              <a:t>的集群的配置</a:t>
            </a:r>
            <a:r>
              <a:rPr lang="zh-CN" altLang="en-US" dirty="0"/>
              <a:t>会</a:t>
            </a:r>
            <a:r>
              <a:rPr lang="zh-CN" altLang="en-US" dirty="0" smtClean="0"/>
              <a:t>比较麻烦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YARN</a:t>
            </a:r>
            <a:r>
              <a:rPr lang="zh-CN" altLang="en-US" dirty="0" smtClean="0"/>
              <a:t>直接配置</a:t>
            </a:r>
            <a:r>
              <a:rPr lang="zh-CN" altLang="en-US" dirty="0" smtClean="0">
                <a:solidFill>
                  <a:srgbClr val="0070C0"/>
                </a:solidFill>
              </a:rPr>
              <a:t>虚拟</a:t>
            </a:r>
            <a:r>
              <a:rPr lang="en-US" altLang="zh-CN" dirty="0" smtClean="0">
                <a:solidFill>
                  <a:srgbClr val="0070C0"/>
                </a:solidFill>
              </a:rPr>
              <a:t>CPU</a:t>
            </a:r>
            <a:r>
              <a:rPr lang="zh-CN" altLang="en-US" dirty="0" smtClean="0"/>
              <a:t>个数</a:t>
            </a:r>
            <a:endParaRPr lang="en-US" altLang="zh-CN" dirty="0" smtClean="0"/>
          </a:p>
          <a:p>
            <a:pPr lvl="1"/>
            <a:r>
              <a:rPr lang="en-US" altLang="zh-CN" b="1" dirty="0" err="1"/>
              <a:t>yarn.nodemanager.resource.cpu-vcore</a:t>
            </a:r>
            <a:endParaRPr lang="en-US" altLang="zh-CN" dirty="0" smtClean="0"/>
          </a:p>
          <a:p>
            <a:r>
              <a:rPr lang="zh-CN" altLang="en-US" dirty="0" smtClean="0"/>
              <a:t>内存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yarn.nodemanager.resource.memory-mb</a:t>
            </a:r>
            <a:endParaRPr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8707270" y="4408227"/>
            <a:ext cx="1269241" cy="8734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CPU</a:t>
            </a:r>
          </a:p>
          <a:p>
            <a:pPr algn="ctr"/>
            <a:r>
              <a:rPr lang="en-US" altLang="zh-CN" dirty="0" smtClean="0"/>
              <a:t>2G Hz</a:t>
            </a:r>
            <a:endParaRPr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10283019" y="4408227"/>
            <a:ext cx="1269241" cy="8734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CPU</a:t>
            </a:r>
          </a:p>
          <a:p>
            <a:pPr algn="ctr"/>
            <a:r>
              <a:rPr lang="en-US" altLang="zh-CN" dirty="0" smtClean="0"/>
              <a:t>1G Hz</a:t>
            </a:r>
            <a:endParaRPr lang="zh-CN" altLang="en-US" dirty="0"/>
          </a:p>
        </p:txBody>
      </p:sp>
      <p:cxnSp>
        <p:nvCxnSpPr>
          <p:cNvPr id="7" name="直接箭头连接符 6"/>
          <p:cNvCxnSpPr>
            <a:stCxn id="4" idx="4"/>
          </p:cNvCxnSpPr>
          <p:nvPr/>
        </p:nvCxnSpPr>
        <p:spPr>
          <a:xfrm flipH="1">
            <a:off x="9341890" y="5281683"/>
            <a:ext cx="1" cy="525948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8640889" y="5807631"/>
            <a:ext cx="133562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 smtClean="0"/>
              <a:t>8</a:t>
            </a:r>
            <a:r>
              <a:rPr lang="zh-CN" altLang="en-US" dirty="0" smtClean="0"/>
              <a:t>个虚拟</a:t>
            </a:r>
            <a:r>
              <a:rPr lang="en-US" altLang="zh-CN" dirty="0" err="1" smtClean="0"/>
              <a:t>cpu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10249828" y="5807631"/>
            <a:ext cx="133562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/>
              <a:t>4</a:t>
            </a:r>
            <a:r>
              <a:rPr lang="zh-CN" altLang="en-US" dirty="0" smtClean="0"/>
              <a:t>个虚拟</a:t>
            </a:r>
            <a:r>
              <a:rPr lang="en-US" altLang="zh-CN" dirty="0" err="1" smtClean="0"/>
              <a:t>cpu</a:t>
            </a:r>
            <a:endParaRPr lang="zh-CN" altLang="en-US" dirty="0"/>
          </a:p>
        </p:txBody>
      </p:sp>
      <p:cxnSp>
        <p:nvCxnSpPr>
          <p:cNvPr id="13" name="直接箭头连接符 12"/>
          <p:cNvCxnSpPr>
            <a:stCxn id="5" idx="4"/>
            <a:endCxn id="9" idx="0"/>
          </p:cNvCxnSpPr>
          <p:nvPr/>
        </p:nvCxnSpPr>
        <p:spPr>
          <a:xfrm flipH="1">
            <a:off x="10917639" y="5281683"/>
            <a:ext cx="1" cy="525948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圆角矩形标注 13"/>
          <p:cNvSpPr/>
          <p:nvPr/>
        </p:nvSpPr>
        <p:spPr>
          <a:xfrm>
            <a:off x="6985168" y="4619766"/>
            <a:ext cx="1337481" cy="777923"/>
          </a:xfrm>
          <a:prstGeom prst="wedgeRoundRectCallout">
            <a:avLst>
              <a:gd name="adj1" fmla="val -25935"/>
              <a:gd name="adj2" fmla="val -88377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有没有自动化方案？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22437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https://raw.githubusercontent.com/loull521/hadoop-yarn-src-read/master/raw/pictures/am/MRAppMast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5119" y="738094"/>
            <a:ext cx="9422166" cy="5442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线形标注 1 2"/>
          <p:cNvSpPr/>
          <p:nvPr/>
        </p:nvSpPr>
        <p:spPr>
          <a:xfrm>
            <a:off x="24246" y="2556770"/>
            <a:ext cx="1762549" cy="994298"/>
          </a:xfrm>
          <a:prstGeom prst="borderCallout1">
            <a:avLst>
              <a:gd name="adj1" fmla="val 50232"/>
              <a:gd name="adj2" fmla="val 105751"/>
              <a:gd name="adj3" fmla="val 68617"/>
              <a:gd name="adj4" fmla="val 13131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client</a:t>
            </a:r>
            <a:r>
              <a:rPr lang="zh-CN" altLang="en-US" sz="1400" dirty="0" smtClean="0"/>
              <a:t>与</a:t>
            </a:r>
            <a:r>
              <a:rPr lang="en-US" altLang="zh-CN" sz="1400" dirty="0" smtClean="0"/>
              <a:t>AM</a:t>
            </a:r>
            <a:r>
              <a:rPr lang="zh-CN" altLang="en-US" sz="1400" dirty="0" smtClean="0"/>
              <a:t>通信，实现</a:t>
            </a:r>
            <a:r>
              <a:rPr lang="en-US" altLang="zh-CN" sz="1400" dirty="0" err="1" smtClean="0"/>
              <a:t>MRClientProtocol</a:t>
            </a:r>
            <a:r>
              <a:rPr lang="zh-CN" altLang="en-US" sz="1400" dirty="0" smtClean="0"/>
              <a:t>协议，获取作业状态，不需要通过</a:t>
            </a:r>
            <a:r>
              <a:rPr lang="en-US" altLang="zh-CN" sz="1400" dirty="0" smtClean="0"/>
              <a:t>RM</a:t>
            </a:r>
          </a:p>
        </p:txBody>
      </p:sp>
      <p:sp>
        <p:nvSpPr>
          <p:cNvPr id="4" name="线形标注 1 3"/>
          <p:cNvSpPr/>
          <p:nvPr/>
        </p:nvSpPr>
        <p:spPr>
          <a:xfrm>
            <a:off x="10469732" y="4989251"/>
            <a:ext cx="1260629" cy="479394"/>
          </a:xfrm>
          <a:prstGeom prst="borderCallout1">
            <a:avLst>
              <a:gd name="adj1" fmla="val 53936"/>
              <a:gd name="adj2" fmla="val -1291"/>
              <a:gd name="adj3" fmla="val -11574"/>
              <a:gd name="adj4" fmla="val -60164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心跳，申请资源</a:t>
            </a:r>
            <a:endParaRPr lang="en-US" altLang="zh-CN" sz="1400" dirty="0" smtClean="0"/>
          </a:p>
        </p:txBody>
      </p:sp>
      <p:sp>
        <p:nvSpPr>
          <p:cNvPr id="5" name="线形标注 1 4"/>
          <p:cNvSpPr/>
          <p:nvPr/>
        </p:nvSpPr>
        <p:spPr>
          <a:xfrm>
            <a:off x="275207" y="3932808"/>
            <a:ext cx="1260629" cy="479394"/>
          </a:xfrm>
          <a:prstGeom prst="borderCallout1">
            <a:avLst>
              <a:gd name="adj1" fmla="val 55788"/>
              <a:gd name="adj2" fmla="val 98709"/>
              <a:gd name="adj3" fmla="val 32870"/>
              <a:gd name="adj4" fmla="val 210963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完成推测执行功能</a:t>
            </a:r>
            <a:endParaRPr lang="en-US" altLang="zh-CN" sz="1400" dirty="0" smtClean="0"/>
          </a:p>
        </p:txBody>
      </p:sp>
      <p:sp>
        <p:nvSpPr>
          <p:cNvPr id="6" name="线形标注 1 5"/>
          <p:cNvSpPr/>
          <p:nvPr/>
        </p:nvSpPr>
        <p:spPr>
          <a:xfrm>
            <a:off x="355106" y="1886506"/>
            <a:ext cx="1260629" cy="479394"/>
          </a:xfrm>
          <a:prstGeom prst="borderCallout1">
            <a:avLst>
              <a:gd name="adj1" fmla="val 55788"/>
              <a:gd name="adj2" fmla="val 98709"/>
              <a:gd name="adj3" fmla="val 151389"/>
              <a:gd name="adj4" fmla="val 207442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异步清理垃圾数据</a:t>
            </a:r>
            <a:endParaRPr lang="en-US" altLang="zh-CN" sz="1400" dirty="0" smtClean="0"/>
          </a:p>
        </p:txBody>
      </p:sp>
      <p:sp>
        <p:nvSpPr>
          <p:cNvPr id="7" name="线形标注 1 6"/>
          <p:cNvSpPr/>
          <p:nvPr/>
        </p:nvSpPr>
        <p:spPr>
          <a:xfrm>
            <a:off x="10469731" y="2814222"/>
            <a:ext cx="1260629" cy="479394"/>
          </a:xfrm>
          <a:prstGeom prst="borderCallout1">
            <a:avLst>
              <a:gd name="adj1" fmla="val 53936"/>
              <a:gd name="adj2" fmla="val -1291"/>
              <a:gd name="adj3" fmla="val 8796"/>
              <a:gd name="adj4" fmla="val -58051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负责管理各个</a:t>
            </a:r>
            <a:r>
              <a:rPr lang="en-US" altLang="zh-CN" sz="1400" dirty="0" smtClean="0"/>
              <a:t>Task</a:t>
            </a:r>
            <a:r>
              <a:rPr lang="zh-CN" altLang="en-US" sz="1400" dirty="0" smtClean="0"/>
              <a:t>的心跳</a:t>
            </a:r>
            <a:endParaRPr lang="en-US" altLang="zh-CN" sz="1400" dirty="0" smtClean="0"/>
          </a:p>
        </p:txBody>
      </p:sp>
      <p:sp>
        <p:nvSpPr>
          <p:cNvPr id="8" name="线形标注 1 7"/>
          <p:cNvSpPr/>
          <p:nvPr/>
        </p:nvSpPr>
        <p:spPr>
          <a:xfrm>
            <a:off x="9750640" y="5875825"/>
            <a:ext cx="1979720" cy="533854"/>
          </a:xfrm>
          <a:prstGeom prst="borderCallout1">
            <a:avLst>
              <a:gd name="adj1" fmla="val 53936"/>
              <a:gd name="adj2" fmla="val -1291"/>
              <a:gd name="adj3" fmla="val -11574"/>
              <a:gd name="adj4" fmla="val -60164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跟</a:t>
            </a:r>
            <a:r>
              <a:rPr lang="en-US" altLang="zh-CN" sz="1400" dirty="0" smtClean="0"/>
              <a:t>NM</a:t>
            </a:r>
            <a:r>
              <a:rPr lang="zh-CN" altLang="en-US" sz="1400" dirty="0" smtClean="0"/>
              <a:t>通信，启动</a:t>
            </a:r>
            <a:r>
              <a:rPr lang="en-US" altLang="zh-CN" sz="1400" dirty="0" smtClean="0"/>
              <a:t>container(</a:t>
            </a:r>
            <a:r>
              <a:rPr lang="en-US" altLang="zh-CN" sz="1400" dirty="0" err="1" smtClean="0"/>
              <a:t>MRYarnChild</a:t>
            </a:r>
            <a:r>
              <a:rPr lang="en-US" altLang="zh-CN" sz="14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92661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 descr="https://raw.githubusercontent.com/loull521/hadoop-yarn-src-read/master/raw/pictures/am/MRApp_star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498" y="-150128"/>
            <a:ext cx="1014848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/>
          <p:cNvSpPr txBox="1"/>
          <p:nvPr/>
        </p:nvSpPr>
        <p:spPr>
          <a:xfrm>
            <a:off x="71018" y="741764"/>
            <a:ext cx="1961965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400" dirty="0" smtClean="0"/>
              <a:t>1~5: </a:t>
            </a:r>
            <a:r>
              <a:rPr lang="zh-CN" altLang="en-US" sz="1400" dirty="0" smtClean="0"/>
              <a:t>启动</a:t>
            </a:r>
            <a:r>
              <a:rPr lang="en-US" altLang="zh-CN" sz="1400" dirty="0" err="1" smtClean="0"/>
              <a:t>MRAppMaster</a:t>
            </a:r>
            <a:r>
              <a:rPr lang="zh-CN" altLang="en-US" sz="1400" dirty="0" smtClean="0"/>
              <a:t>，初始化状态机</a:t>
            </a:r>
            <a:endParaRPr lang="en-US" altLang="zh-CN" sz="1400" dirty="0" smtClean="0"/>
          </a:p>
        </p:txBody>
      </p:sp>
      <p:sp>
        <p:nvSpPr>
          <p:cNvPr id="4" name="文本框 3"/>
          <p:cNvSpPr txBox="1"/>
          <p:nvPr/>
        </p:nvSpPr>
        <p:spPr>
          <a:xfrm>
            <a:off x="71019" y="1788221"/>
            <a:ext cx="2032986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400" dirty="0" smtClean="0"/>
              <a:t>5.2~6:ContainerAllocator </a:t>
            </a:r>
            <a:r>
              <a:rPr lang="zh-CN" altLang="en-US" sz="1400" dirty="0" smtClean="0"/>
              <a:t>周期循环获取资源</a:t>
            </a:r>
            <a:endParaRPr lang="en-US" altLang="zh-CN" sz="1400" dirty="0" smtClean="0"/>
          </a:p>
        </p:txBody>
      </p:sp>
      <p:sp>
        <p:nvSpPr>
          <p:cNvPr id="5" name="文本框 4"/>
          <p:cNvSpPr txBox="1"/>
          <p:nvPr/>
        </p:nvSpPr>
        <p:spPr>
          <a:xfrm>
            <a:off x="71018" y="2755652"/>
            <a:ext cx="2414729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400" dirty="0" smtClean="0"/>
              <a:t>7~8:</a:t>
            </a:r>
            <a:r>
              <a:rPr lang="zh-CN" altLang="en-US" sz="1400" dirty="0" smtClean="0"/>
              <a:t>通过</a:t>
            </a:r>
            <a:r>
              <a:rPr lang="en-US" altLang="zh-CN" sz="1400" dirty="0" smtClean="0"/>
              <a:t>NM</a:t>
            </a:r>
            <a:r>
              <a:rPr lang="zh-CN" altLang="en-US" sz="1400" dirty="0" smtClean="0"/>
              <a:t>启动</a:t>
            </a:r>
            <a:r>
              <a:rPr lang="en-US" altLang="zh-CN" sz="1400" dirty="0" err="1" smtClean="0"/>
              <a:t>MRYarnChild</a:t>
            </a:r>
            <a:endParaRPr lang="en-US" altLang="zh-CN" sz="1400" dirty="0" smtClean="0"/>
          </a:p>
        </p:txBody>
      </p:sp>
      <p:sp>
        <p:nvSpPr>
          <p:cNvPr id="6" name="文本框 5"/>
          <p:cNvSpPr txBox="1"/>
          <p:nvPr/>
        </p:nvSpPr>
        <p:spPr>
          <a:xfrm>
            <a:off x="106529" y="4551953"/>
            <a:ext cx="1961965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400" dirty="0"/>
              <a:t>n</a:t>
            </a:r>
            <a:r>
              <a:rPr lang="en-US" altLang="zh-CN" sz="1400" dirty="0" smtClean="0"/>
              <a:t>1~n2: </a:t>
            </a:r>
            <a:r>
              <a:rPr lang="en-US" altLang="zh-CN" sz="1400" dirty="0" err="1" smtClean="0"/>
              <a:t>YarnChild</a:t>
            </a:r>
            <a:r>
              <a:rPr lang="zh-CN" altLang="en-US" sz="1400" dirty="0" smtClean="0"/>
              <a:t>完成任务，通知</a:t>
            </a:r>
            <a:r>
              <a:rPr lang="en-US" altLang="zh-CN" sz="1400" dirty="0" smtClean="0"/>
              <a:t>AM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06529" y="5221182"/>
            <a:ext cx="2130643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400" dirty="0" smtClean="0"/>
              <a:t>n3~n5: </a:t>
            </a:r>
            <a:r>
              <a:rPr lang="zh-CN" altLang="en-US" sz="1400" dirty="0" smtClean="0"/>
              <a:t>清理</a:t>
            </a:r>
            <a:r>
              <a:rPr lang="en-US" altLang="zh-CN" sz="1400" dirty="0" smtClean="0"/>
              <a:t>container</a:t>
            </a:r>
            <a:r>
              <a:rPr lang="zh-CN" altLang="en-US" sz="1400" dirty="0" smtClean="0"/>
              <a:t>资源</a:t>
            </a:r>
            <a:endParaRPr lang="en-US" altLang="zh-CN" sz="1400" dirty="0" smtClean="0"/>
          </a:p>
        </p:txBody>
      </p:sp>
      <p:sp>
        <p:nvSpPr>
          <p:cNvPr id="8" name="文本框 7"/>
          <p:cNvSpPr txBox="1"/>
          <p:nvPr/>
        </p:nvSpPr>
        <p:spPr>
          <a:xfrm>
            <a:off x="106529" y="5672325"/>
            <a:ext cx="2130643" cy="9541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400" dirty="0" smtClean="0"/>
              <a:t>n6~n7: </a:t>
            </a:r>
            <a:r>
              <a:rPr lang="zh-CN" altLang="en-US" sz="1400" dirty="0" smtClean="0"/>
              <a:t>通知</a:t>
            </a:r>
            <a:r>
              <a:rPr lang="en-US" altLang="zh-CN" sz="1400" dirty="0" err="1" smtClean="0"/>
              <a:t>JobImpl</a:t>
            </a:r>
            <a:r>
              <a:rPr lang="zh-CN" altLang="en-US" sz="1400" dirty="0" smtClean="0"/>
              <a:t>，判断是否所有的</a:t>
            </a:r>
            <a:r>
              <a:rPr lang="en-US" altLang="zh-CN" sz="1400" dirty="0" smtClean="0"/>
              <a:t>task</a:t>
            </a:r>
            <a:r>
              <a:rPr lang="zh-CN" altLang="en-US" sz="1400" dirty="0" smtClean="0"/>
              <a:t>完成。如果完成，启动</a:t>
            </a:r>
            <a:r>
              <a:rPr lang="en-US" altLang="zh-CN" sz="1400" dirty="0" smtClean="0"/>
              <a:t>stop</a:t>
            </a:r>
            <a:r>
              <a:rPr lang="zh-CN" altLang="en-US" sz="1400" dirty="0" smtClean="0"/>
              <a:t>流程，清理资源</a:t>
            </a:r>
            <a:endParaRPr lang="en-US" altLang="zh-CN" sz="1400" dirty="0" smtClean="0"/>
          </a:p>
        </p:txBody>
      </p:sp>
    </p:spTree>
    <p:extLst>
      <p:ext uri="{BB962C8B-B14F-4D97-AF65-F5344CB8AC3E}">
        <p14:creationId xmlns:p14="http://schemas.microsoft.com/office/powerpoint/2010/main" val="646308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MRAppMaster</a:t>
            </a:r>
            <a:r>
              <a:rPr lang="zh-CN" altLang="en-US" dirty="0" smtClean="0"/>
              <a:t>启动过程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Main(){</a:t>
            </a:r>
          </a:p>
          <a:p>
            <a:pPr marL="457200" lvl="1" indent="0">
              <a:buNone/>
            </a:pPr>
            <a:r>
              <a:rPr lang="zh-CN" altLang="en-US" dirty="0" smtClean="0"/>
              <a:t>获取必须信息，准备环境。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 err="1" smtClean="0"/>
              <a:t>containerId</a:t>
            </a:r>
            <a:r>
              <a:rPr lang="zh-CN" altLang="en-US" dirty="0" smtClean="0"/>
              <a:t>，</a:t>
            </a:r>
            <a:r>
              <a:rPr lang="en-US" altLang="zh-CN" dirty="0"/>
              <a:t> </a:t>
            </a:r>
            <a:r>
              <a:rPr lang="en-US" altLang="zh-CN" dirty="0" err="1" smtClean="0"/>
              <a:t>applicationAttemptId</a:t>
            </a:r>
            <a:r>
              <a:rPr lang="zh-CN" altLang="en-US" dirty="0" smtClean="0"/>
              <a:t>，</a:t>
            </a:r>
            <a:r>
              <a:rPr lang="en-US" altLang="zh-CN" dirty="0"/>
              <a:t> </a:t>
            </a:r>
            <a:r>
              <a:rPr lang="en-US" altLang="zh-CN" dirty="0" err="1"/>
              <a:t>jobUserName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 err="1"/>
              <a:t>JobConf</a:t>
            </a:r>
            <a:r>
              <a:rPr lang="en-US" altLang="zh-CN" dirty="0"/>
              <a:t> </a:t>
            </a:r>
            <a:r>
              <a:rPr lang="en-US" altLang="zh-CN" dirty="0" err="1"/>
              <a:t>conf</a:t>
            </a:r>
            <a:r>
              <a:rPr lang="en-US" altLang="zh-CN" dirty="0"/>
              <a:t> = new </a:t>
            </a:r>
            <a:r>
              <a:rPr lang="en-US" altLang="zh-CN" dirty="0" err="1"/>
              <a:t>JobConf</a:t>
            </a:r>
            <a:r>
              <a:rPr lang="en-US" altLang="zh-CN" dirty="0"/>
              <a:t>(new </a:t>
            </a:r>
            <a:r>
              <a:rPr lang="en-US" altLang="zh-CN" dirty="0" err="1"/>
              <a:t>YarnConfiguration</a:t>
            </a:r>
            <a:r>
              <a:rPr lang="en-US" altLang="zh-CN" dirty="0"/>
              <a:t>());</a:t>
            </a:r>
          </a:p>
          <a:p>
            <a:pPr marL="457200" lvl="1" indent="0">
              <a:buNone/>
            </a:pPr>
            <a:r>
              <a:rPr lang="en-US" altLang="zh-CN" dirty="0" err="1" smtClean="0"/>
              <a:t>conf.addResource</a:t>
            </a:r>
            <a:r>
              <a:rPr lang="en-US" altLang="zh-CN" dirty="0" smtClean="0"/>
              <a:t>(new </a:t>
            </a:r>
            <a:r>
              <a:rPr lang="en-US" altLang="zh-CN" dirty="0"/>
              <a:t>Path(</a:t>
            </a:r>
            <a:r>
              <a:rPr lang="en-US" altLang="zh-CN" dirty="0" err="1"/>
              <a:t>MRJobConfig.JOB_CONF_FILE</a:t>
            </a:r>
            <a:r>
              <a:rPr lang="en-US" altLang="zh-CN" dirty="0" smtClean="0"/>
              <a:t>));</a:t>
            </a:r>
          </a:p>
          <a:p>
            <a:pPr marL="457200" lvl="1" indent="0">
              <a:buNone/>
            </a:pPr>
            <a:r>
              <a:rPr lang="en-US" altLang="zh-CN" dirty="0" err="1"/>
              <a:t>initAndStartAppMaster</a:t>
            </a:r>
            <a:r>
              <a:rPr lang="en-US" altLang="zh-CN" dirty="0"/>
              <a:t>(</a:t>
            </a:r>
            <a:r>
              <a:rPr lang="en-US" altLang="zh-CN" dirty="0" err="1"/>
              <a:t>appMaster</a:t>
            </a:r>
            <a:r>
              <a:rPr lang="en-US" altLang="zh-CN" dirty="0"/>
              <a:t>, </a:t>
            </a:r>
            <a:r>
              <a:rPr lang="en-US" altLang="zh-CN" dirty="0" err="1"/>
              <a:t>conf</a:t>
            </a:r>
            <a:r>
              <a:rPr lang="en-US" altLang="zh-CN" dirty="0"/>
              <a:t>, </a:t>
            </a:r>
            <a:r>
              <a:rPr lang="en-US" altLang="zh-CN" dirty="0" err="1"/>
              <a:t>jobUserName</a:t>
            </a:r>
            <a:r>
              <a:rPr lang="en-US" altLang="zh-CN" dirty="0" smtClean="0"/>
              <a:t>);</a:t>
            </a:r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用一个新线程启动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appMaster.init</a:t>
            </a:r>
            <a:r>
              <a:rPr lang="en-US" altLang="zh-CN" dirty="0"/>
              <a:t>(</a:t>
            </a:r>
            <a:r>
              <a:rPr lang="en-US" altLang="zh-CN" dirty="0" err="1"/>
              <a:t>conf</a:t>
            </a:r>
            <a:r>
              <a:rPr lang="en-US" altLang="zh-CN" dirty="0" smtClean="0"/>
              <a:t>);//</a:t>
            </a:r>
            <a:r>
              <a:rPr lang="zh-CN" altLang="en-US" dirty="0" smtClean="0"/>
              <a:t>初始化准备服务组件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       </a:t>
            </a:r>
            <a:r>
              <a:rPr lang="en-US" altLang="zh-CN" dirty="0" err="1" smtClean="0">
                <a:solidFill>
                  <a:srgbClr val="0070C0"/>
                </a:solidFill>
              </a:rPr>
              <a:t>appMaster.start</a:t>
            </a:r>
            <a:r>
              <a:rPr lang="en-US" altLang="zh-CN" dirty="0" smtClean="0">
                <a:solidFill>
                  <a:srgbClr val="0070C0"/>
                </a:solidFill>
              </a:rPr>
              <a:t>()</a:t>
            </a:r>
            <a:r>
              <a:rPr lang="en-US" altLang="zh-CN" dirty="0" smtClean="0"/>
              <a:t>;//</a:t>
            </a:r>
            <a:r>
              <a:rPr lang="zh-CN" altLang="en-US" dirty="0" smtClean="0"/>
              <a:t>创建并持有</a:t>
            </a:r>
            <a:r>
              <a:rPr lang="en-US" altLang="zh-CN" dirty="0" smtClean="0"/>
              <a:t>Job</a:t>
            </a:r>
            <a:r>
              <a:rPr lang="zh-CN" altLang="en-US" dirty="0" smtClean="0"/>
              <a:t>状态机，启动服务。。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 smtClean="0"/>
              <a:t>	  //</a:t>
            </a:r>
            <a:r>
              <a:rPr lang="zh-CN" altLang="en-US" dirty="0" smtClean="0"/>
              <a:t>发送</a:t>
            </a:r>
            <a:r>
              <a:rPr lang="en-US" altLang="zh-CN" dirty="0" smtClean="0"/>
              <a:t>JOB_INIT</a:t>
            </a:r>
            <a:r>
              <a:rPr lang="zh-CN" altLang="en-US" dirty="0" smtClean="0"/>
              <a:t>事件，同步处理，创建</a:t>
            </a:r>
            <a:r>
              <a:rPr lang="en-US" altLang="zh-CN" dirty="0" err="1" smtClean="0"/>
              <a:t>MapTask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ReduceTask</a:t>
            </a:r>
            <a:r>
              <a:rPr lang="zh-CN" altLang="en-US" dirty="0"/>
              <a:t>状态机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 smtClean="0"/>
              <a:t>	  //</a:t>
            </a:r>
            <a:r>
              <a:rPr lang="zh-CN" altLang="en-US" dirty="0" smtClean="0"/>
              <a:t>发送</a:t>
            </a:r>
            <a:r>
              <a:rPr lang="en-US" altLang="zh-CN" dirty="0" smtClean="0"/>
              <a:t>JOB_START</a:t>
            </a:r>
            <a:r>
              <a:rPr lang="zh-CN" altLang="en-US" dirty="0" smtClean="0"/>
              <a:t>事件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84232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YarnChild</a:t>
            </a:r>
            <a:r>
              <a:rPr lang="zh-CN" altLang="en-US" dirty="0" smtClean="0"/>
              <a:t>启动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23833"/>
            <a:ext cx="10515600" cy="4853130"/>
          </a:xfrm>
        </p:spPr>
        <p:txBody>
          <a:bodyPr>
            <a:normAutofit fontScale="92500"/>
          </a:bodyPr>
          <a:lstStyle/>
          <a:p>
            <a:r>
              <a:rPr lang="en-US" altLang="zh-CN" dirty="0" smtClean="0"/>
              <a:t>Main() {</a:t>
            </a:r>
          </a:p>
          <a:p>
            <a:pPr marL="457200" lvl="1" indent="0">
              <a:buNone/>
            </a:pPr>
            <a:r>
              <a:rPr lang="en-US" altLang="zh-CN" dirty="0" err="1" smtClean="0"/>
              <a:t>JVMId</a:t>
            </a:r>
            <a:r>
              <a:rPr lang="en-US" altLang="zh-CN" dirty="0" smtClean="0"/>
              <a:t> </a:t>
            </a:r>
            <a:r>
              <a:rPr lang="en-US" altLang="zh-CN" dirty="0" err="1">
                <a:solidFill>
                  <a:srgbClr val="0070C0"/>
                </a:solidFill>
              </a:rPr>
              <a:t>jvmId</a:t>
            </a:r>
            <a:r>
              <a:rPr lang="en-US" altLang="zh-CN" dirty="0">
                <a:solidFill>
                  <a:srgbClr val="0070C0"/>
                </a:solidFill>
              </a:rPr>
              <a:t> </a:t>
            </a:r>
            <a:r>
              <a:rPr lang="en-US" altLang="zh-CN" dirty="0"/>
              <a:t>= new </a:t>
            </a:r>
            <a:r>
              <a:rPr lang="en-US" altLang="zh-CN" dirty="0" err="1"/>
              <a:t>JVMId</a:t>
            </a:r>
            <a:r>
              <a:rPr lang="en-US" altLang="zh-CN" dirty="0"/>
              <a:t>(</a:t>
            </a:r>
            <a:r>
              <a:rPr lang="en-US" altLang="zh-CN" dirty="0" err="1"/>
              <a:t>firstTaskid.getJobID</a:t>
            </a:r>
            <a:r>
              <a:rPr lang="en-US" altLang="zh-CN" dirty="0"/>
              <a:t>(),</a:t>
            </a:r>
          </a:p>
          <a:p>
            <a:pPr marL="457200" lvl="1" indent="0"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firstTaskid.getTaskType</a:t>
            </a:r>
            <a:r>
              <a:rPr lang="en-US" altLang="zh-CN" dirty="0"/>
              <a:t>() == </a:t>
            </a:r>
            <a:r>
              <a:rPr lang="en-US" altLang="zh-CN" dirty="0" err="1"/>
              <a:t>TaskType.MAP</a:t>
            </a:r>
            <a:r>
              <a:rPr lang="en-US" altLang="zh-CN" dirty="0"/>
              <a:t>, </a:t>
            </a:r>
            <a:r>
              <a:rPr lang="en-US" altLang="zh-CN" dirty="0" err="1"/>
              <a:t>jvmIdInt</a:t>
            </a:r>
            <a:r>
              <a:rPr lang="en-US" altLang="zh-CN" dirty="0"/>
              <a:t>);</a:t>
            </a:r>
          </a:p>
          <a:p>
            <a:pPr marL="457200" lvl="1" indent="0">
              <a:buNone/>
            </a:pPr>
            <a:r>
              <a:rPr lang="en-US" altLang="zh-CN" dirty="0" err="1" smtClean="0">
                <a:solidFill>
                  <a:srgbClr val="0070C0"/>
                </a:solidFill>
              </a:rPr>
              <a:t>TaskUmbilicalProtocol</a:t>
            </a:r>
            <a:r>
              <a:rPr lang="en-US" altLang="zh-CN" dirty="0" smtClean="0">
                <a:solidFill>
                  <a:srgbClr val="0070C0"/>
                </a:solidFill>
              </a:rPr>
              <a:t> umbilical </a:t>
            </a:r>
            <a:r>
              <a:rPr lang="en-US" altLang="zh-CN" dirty="0" smtClean="0"/>
              <a:t>=…;///</a:t>
            </a:r>
            <a:r>
              <a:rPr lang="zh-CN" altLang="en-US" dirty="0"/>
              <a:t>获取一个</a:t>
            </a:r>
            <a:r>
              <a:rPr lang="en-US" altLang="zh-CN" dirty="0" err="1"/>
              <a:t>TaskUmbilicalProtocol</a:t>
            </a:r>
            <a:r>
              <a:rPr lang="zh-CN" altLang="en-US" dirty="0"/>
              <a:t>协议</a:t>
            </a:r>
            <a:r>
              <a:rPr lang="zh-CN" altLang="en-US" dirty="0" smtClean="0"/>
              <a:t>代理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 err="1"/>
              <a:t>JvmContext</a:t>
            </a:r>
            <a:r>
              <a:rPr lang="en-US" altLang="zh-CN" dirty="0"/>
              <a:t> context = new </a:t>
            </a:r>
            <a:r>
              <a:rPr lang="en-US" altLang="zh-CN" dirty="0" err="1" smtClean="0"/>
              <a:t>JvmContext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jvmId</a:t>
            </a:r>
            <a:r>
              <a:rPr lang="en-US" altLang="zh-CN" dirty="0"/>
              <a:t>, "-1000</a:t>
            </a:r>
            <a:r>
              <a:rPr lang="en-US" altLang="zh-CN" dirty="0" smtClean="0"/>
              <a:t>");</a:t>
            </a:r>
          </a:p>
          <a:p>
            <a:pPr marL="457200" lvl="1" indent="0">
              <a:buNone/>
            </a:pPr>
            <a:r>
              <a:rPr lang="en-US" altLang="zh-CN" dirty="0" err="1" smtClean="0">
                <a:solidFill>
                  <a:srgbClr val="FF0000"/>
                </a:solidFill>
              </a:rPr>
              <a:t>JvmTask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en-US" altLang="zh-CN" dirty="0" err="1" smtClean="0">
                <a:solidFill>
                  <a:srgbClr val="FF0000"/>
                </a:solidFill>
              </a:rPr>
              <a:t>myTask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0070C0"/>
                </a:solidFill>
              </a:rPr>
              <a:t>= </a:t>
            </a:r>
            <a:r>
              <a:rPr lang="en-US" altLang="zh-CN" dirty="0" err="1" smtClean="0">
                <a:solidFill>
                  <a:srgbClr val="0070C0"/>
                </a:solidFill>
              </a:rPr>
              <a:t>umbilical.getTask</a:t>
            </a:r>
            <a:r>
              <a:rPr lang="en-US" altLang="zh-CN" dirty="0" smtClean="0">
                <a:solidFill>
                  <a:srgbClr val="0070C0"/>
                </a:solidFill>
              </a:rPr>
              <a:t>(context)</a:t>
            </a: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;//RPC</a:t>
            </a:r>
            <a:r>
              <a:rPr lang="zh-CN" altLang="en-US" dirty="0" smtClean="0">
                <a:solidFill>
                  <a:schemeClr val="accent6">
                    <a:lumMod val="75000"/>
                  </a:schemeClr>
                </a:solidFill>
              </a:rPr>
              <a:t>获取</a:t>
            </a:r>
            <a:r>
              <a:rPr lang="en-US" altLang="zh-CN" dirty="0" err="1" smtClean="0">
                <a:solidFill>
                  <a:schemeClr val="accent6">
                    <a:lumMod val="75000"/>
                  </a:schemeClr>
                </a:solidFill>
              </a:rPr>
              <a:t>Jvm</a:t>
            </a:r>
            <a:r>
              <a:rPr lang="zh-CN" altLang="en-US" dirty="0" smtClean="0">
                <a:solidFill>
                  <a:schemeClr val="accent6">
                    <a:lumMod val="75000"/>
                  </a:schemeClr>
                </a:solidFill>
              </a:rPr>
              <a:t>任务，封装了</a:t>
            </a: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Task</a:t>
            </a:r>
            <a:r>
              <a:rPr lang="zh-CN" altLang="en-US" dirty="0" smtClean="0">
                <a:solidFill>
                  <a:schemeClr val="accent6">
                    <a:lumMod val="75000"/>
                  </a:schemeClr>
                </a:solidFill>
              </a:rPr>
              <a:t>任务</a:t>
            </a:r>
            <a:endParaRPr lang="en-US" altLang="zh-CN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457200" lvl="1" indent="0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Task </a:t>
            </a:r>
            <a:r>
              <a:rPr lang="en-US" altLang="zh-CN" dirty="0" err="1">
                <a:solidFill>
                  <a:srgbClr val="FF0000"/>
                </a:solidFill>
              </a:rPr>
              <a:t>task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/>
              <a:t>= </a:t>
            </a:r>
            <a:r>
              <a:rPr lang="en-US" altLang="zh-CN" dirty="0" err="1"/>
              <a:t>myTask.getTask</a:t>
            </a:r>
            <a:r>
              <a:rPr lang="en-US" altLang="zh-CN" dirty="0" smtClean="0"/>
              <a:t>();	</a:t>
            </a: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//</a:t>
            </a:r>
            <a:r>
              <a:rPr lang="en-US" altLang="zh-CN" dirty="0" err="1" smtClean="0">
                <a:solidFill>
                  <a:schemeClr val="accent6">
                    <a:lumMod val="75000"/>
                  </a:schemeClr>
                </a:solidFill>
              </a:rPr>
              <a:t>MapTask</a:t>
            </a: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zh-CN" altLang="en-US" dirty="0" smtClean="0">
                <a:solidFill>
                  <a:schemeClr val="accent6">
                    <a:lumMod val="75000"/>
                  </a:schemeClr>
                </a:solidFill>
              </a:rPr>
              <a:t>或 </a:t>
            </a:r>
            <a:r>
              <a:rPr lang="en-US" altLang="zh-CN" dirty="0" err="1" smtClean="0">
                <a:solidFill>
                  <a:schemeClr val="accent6">
                    <a:lumMod val="75000"/>
                  </a:schemeClr>
                </a:solidFill>
              </a:rPr>
              <a:t>ReduceTask</a:t>
            </a:r>
            <a:endParaRPr lang="en-US" altLang="zh-CN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457200" lvl="1" indent="0">
              <a:buNone/>
            </a:pPr>
            <a:r>
              <a:rPr lang="en-US" altLang="zh-CN" dirty="0" err="1" smtClean="0"/>
              <a:t>YarnChild.taskid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task.getTaskID</a:t>
            </a:r>
            <a:r>
              <a:rPr lang="en-US" altLang="zh-CN" dirty="0" smtClean="0"/>
              <a:t>();</a:t>
            </a:r>
          </a:p>
          <a:p>
            <a:pPr marL="457200" lvl="1" indent="0">
              <a:buNone/>
            </a:pPr>
            <a:r>
              <a:rPr lang="en-US" altLang="zh-CN" i="1" dirty="0" err="1" smtClean="0"/>
              <a:t>configureTask</a:t>
            </a:r>
            <a:r>
              <a:rPr lang="en-US" altLang="zh-CN" i="1" dirty="0" smtClean="0"/>
              <a:t>(job</a:t>
            </a:r>
            <a:r>
              <a:rPr lang="en-US" altLang="zh-CN" i="1" dirty="0"/>
              <a:t>, task, credentials, </a:t>
            </a:r>
            <a:r>
              <a:rPr lang="en-US" altLang="zh-CN" i="1" dirty="0" err="1"/>
              <a:t>jt</a:t>
            </a:r>
            <a:r>
              <a:rPr lang="en-US" altLang="zh-CN" i="1" dirty="0" smtClean="0"/>
              <a:t>);</a:t>
            </a:r>
          </a:p>
          <a:p>
            <a:pPr marL="457200" lvl="1" indent="0">
              <a:buNone/>
            </a:pPr>
            <a:r>
              <a:rPr lang="en-US" altLang="zh-CN" dirty="0"/>
              <a:t>Task </a:t>
            </a:r>
            <a:r>
              <a:rPr lang="en-US" altLang="zh-CN" dirty="0" err="1"/>
              <a:t>taskFinal</a:t>
            </a:r>
            <a:r>
              <a:rPr lang="en-US" altLang="zh-CN" dirty="0"/>
              <a:t> = task</a:t>
            </a:r>
            <a:r>
              <a:rPr lang="en-US" altLang="zh-CN" dirty="0" smtClean="0"/>
              <a:t>;</a:t>
            </a:r>
          </a:p>
          <a:p>
            <a:pPr marL="457200" lvl="1" indent="0"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>
                <a:solidFill>
                  <a:srgbClr val="0070C0"/>
                </a:solidFill>
              </a:rPr>
              <a:t>taskFinal.run</a:t>
            </a:r>
            <a:r>
              <a:rPr lang="en-US" altLang="zh-CN" dirty="0" smtClean="0">
                <a:solidFill>
                  <a:srgbClr val="0070C0"/>
                </a:solidFill>
              </a:rPr>
              <a:t>(job</a:t>
            </a:r>
            <a:r>
              <a:rPr lang="en-US" altLang="zh-CN" dirty="0">
                <a:solidFill>
                  <a:srgbClr val="0070C0"/>
                </a:solidFill>
              </a:rPr>
              <a:t>, umbilical);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// run the task </a:t>
            </a:r>
            <a:r>
              <a:rPr lang="zh-CN" altLang="en-US" dirty="0" smtClean="0">
                <a:solidFill>
                  <a:schemeClr val="accent6">
                    <a:lumMod val="75000"/>
                  </a:schemeClr>
                </a:solidFill>
              </a:rPr>
              <a:t>异步执行任务</a:t>
            </a:r>
            <a:endParaRPr lang="en-US" altLang="zh-CN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457200" lvl="1" indent="0">
              <a:buNone/>
            </a:pP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	……</a:t>
            </a:r>
          </a:p>
          <a:p>
            <a:pPr marL="457200" lvl="1" indent="0">
              <a:buNone/>
            </a:pP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en-US" altLang="zh-CN" dirty="0" smtClean="0"/>
              <a:t>done(umbilical</a:t>
            </a:r>
            <a:r>
              <a:rPr lang="en-US" altLang="zh-CN" dirty="0"/>
              <a:t>, reporter</a:t>
            </a:r>
            <a:r>
              <a:rPr lang="en-US" altLang="zh-CN" dirty="0" smtClean="0"/>
              <a:t>);</a:t>
            </a: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	//</a:t>
            </a:r>
            <a:r>
              <a:rPr lang="zh-CN" altLang="en-US" dirty="0" smtClean="0">
                <a:solidFill>
                  <a:schemeClr val="accent6">
                    <a:lumMod val="75000"/>
                  </a:schemeClr>
                </a:solidFill>
              </a:rPr>
              <a:t>执行结束发送</a:t>
            </a: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done  RPC</a:t>
            </a:r>
            <a:r>
              <a:rPr lang="zh-CN" altLang="en-US" dirty="0" smtClean="0">
                <a:solidFill>
                  <a:schemeClr val="accent6">
                    <a:lumMod val="75000"/>
                  </a:schemeClr>
                </a:solidFill>
              </a:rPr>
              <a:t>请求</a:t>
            </a:r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6125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Yarn</a:t>
            </a:r>
            <a:r>
              <a:rPr lang="zh-CN" altLang="en-US" dirty="0"/>
              <a:t>客户端</a:t>
            </a:r>
            <a:r>
              <a:rPr lang="zh-CN" altLang="en-US" dirty="0" smtClean="0"/>
              <a:t>程序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loull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981013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YARN</a:t>
            </a:r>
            <a:r>
              <a:rPr lang="zh-CN" altLang="en-US" dirty="0" smtClean="0"/>
              <a:t>客户端程序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9621" y="1415957"/>
            <a:ext cx="8720919" cy="5123318"/>
          </a:xfrm>
          <a:prstGeom prst="rect">
            <a:avLst/>
          </a:prstGeom>
        </p:spPr>
      </p:pic>
      <p:sp>
        <p:nvSpPr>
          <p:cNvPr id="6" name="任意多边形 5"/>
          <p:cNvSpPr/>
          <p:nvPr/>
        </p:nvSpPr>
        <p:spPr>
          <a:xfrm>
            <a:off x="6168788" y="723331"/>
            <a:ext cx="1951630" cy="5622878"/>
          </a:xfrm>
          <a:custGeom>
            <a:avLst/>
            <a:gdLst>
              <a:gd name="connsiteX0" fmla="*/ 0 w 2088107"/>
              <a:gd name="connsiteY0" fmla="*/ 0 h 5745708"/>
              <a:gd name="connsiteX1" fmla="*/ 0 w 2088107"/>
              <a:gd name="connsiteY1" fmla="*/ 3411940 h 5745708"/>
              <a:gd name="connsiteX2" fmla="*/ 2060812 w 2088107"/>
              <a:gd name="connsiteY2" fmla="*/ 3357349 h 5745708"/>
              <a:gd name="connsiteX3" fmla="*/ 2088107 w 2088107"/>
              <a:gd name="connsiteY3" fmla="*/ 5745708 h 5745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88107" h="5745708">
                <a:moveTo>
                  <a:pt x="0" y="0"/>
                </a:moveTo>
                <a:lnTo>
                  <a:pt x="0" y="3411940"/>
                </a:lnTo>
                <a:lnTo>
                  <a:pt x="2060812" y="3357349"/>
                </a:lnTo>
                <a:lnTo>
                  <a:pt x="2088107" y="5745708"/>
                </a:lnTo>
              </a:path>
            </a:pathLst>
          </a:cu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0717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873462"/>
            <a:ext cx="10515600" cy="5917656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// 1</a:t>
            </a:r>
            <a:r>
              <a:rPr lang="zh-CN" altLang="en-US" dirty="0" smtClean="0">
                <a:solidFill>
                  <a:schemeClr val="accent6">
                    <a:lumMod val="75000"/>
                  </a:schemeClr>
                </a:solidFill>
              </a:rPr>
              <a:t>、获取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application id</a:t>
            </a:r>
          </a:p>
          <a:p>
            <a:pPr marL="0" indent="0">
              <a:buNone/>
            </a:pPr>
            <a:r>
              <a:rPr lang="en-US" altLang="zh-CN" dirty="0" err="1"/>
              <a:t>ApplicationClientProtocol</a:t>
            </a:r>
            <a:r>
              <a:rPr lang="en-US" altLang="zh-CN" dirty="0"/>
              <a:t> </a:t>
            </a:r>
            <a:r>
              <a:rPr lang="en-US" altLang="zh-CN" dirty="0" err="1"/>
              <a:t>rmClient</a:t>
            </a:r>
            <a:r>
              <a:rPr lang="en-US" altLang="zh-CN" dirty="0"/>
              <a:t> = </a:t>
            </a:r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RPC.getProxy</a:t>
            </a:r>
            <a:r>
              <a:rPr lang="en-US" altLang="zh-CN" dirty="0"/>
              <a:t>(</a:t>
            </a:r>
            <a:r>
              <a:rPr lang="en-US" altLang="zh-CN" dirty="0" err="1"/>
              <a:t>ApplicationClientProtocol.class</a:t>
            </a:r>
            <a:r>
              <a:rPr lang="en-US" altLang="zh-CN" dirty="0"/>
              <a:t>, 0, address, </a:t>
            </a:r>
            <a:r>
              <a:rPr lang="en-US" altLang="zh-CN" dirty="0" err="1"/>
              <a:t>conf</a:t>
            </a:r>
            <a:r>
              <a:rPr lang="en-US" altLang="zh-CN" dirty="0"/>
              <a:t>);</a:t>
            </a:r>
          </a:p>
          <a:p>
            <a:pPr marL="0" indent="0">
              <a:buNone/>
            </a:pPr>
            <a:r>
              <a:rPr lang="en-US" altLang="zh-CN" dirty="0" err="1"/>
              <a:t>GetNewApplicationRequest</a:t>
            </a:r>
            <a:r>
              <a:rPr lang="en-US" altLang="zh-CN" dirty="0"/>
              <a:t> request = </a:t>
            </a:r>
            <a:r>
              <a:rPr lang="en-US" altLang="zh-CN" dirty="0" err="1"/>
              <a:t>Records.newRecord</a:t>
            </a:r>
            <a:r>
              <a:rPr lang="en-US" altLang="zh-CN" dirty="0"/>
              <a:t>(</a:t>
            </a:r>
            <a:r>
              <a:rPr lang="en-US" altLang="zh-CN" dirty="0" err="1"/>
              <a:t>GetNewApplicationRequest.class</a:t>
            </a:r>
            <a:r>
              <a:rPr lang="en-US" altLang="zh-CN" dirty="0"/>
              <a:t>);</a:t>
            </a:r>
          </a:p>
          <a:p>
            <a:pPr marL="0" indent="0">
              <a:buNone/>
            </a:pPr>
            <a:r>
              <a:rPr lang="en-US" altLang="zh-CN" dirty="0" err="1"/>
              <a:t>GetNewApplicationResponse</a:t>
            </a:r>
            <a:r>
              <a:rPr lang="en-US" altLang="zh-CN" dirty="0"/>
              <a:t> response = </a:t>
            </a:r>
            <a:r>
              <a:rPr lang="en-US" altLang="zh-CN" dirty="0" err="1"/>
              <a:t>rmClient.getNewApplication</a:t>
            </a:r>
            <a:r>
              <a:rPr lang="en-US" altLang="zh-CN" dirty="0"/>
              <a:t>(request);</a:t>
            </a:r>
          </a:p>
          <a:p>
            <a:pPr marL="0" indent="0">
              <a:buNone/>
            </a:pPr>
            <a:r>
              <a:rPr lang="en-US" altLang="zh-CN" dirty="0" err="1"/>
              <a:t>ApplicationId</a:t>
            </a:r>
            <a:r>
              <a:rPr lang="en-US" altLang="zh-CN" dirty="0"/>
              <a:t> </a:t>
            </a:r>
            <a:r>
              <a:rPr lang="en-US" altLang="zh-CN" b="1" dirty="0" err="1">
                <a:solidFill>
                  <a:srgbClr val="0070C0"/>
                </a:solidFill>
              </a:rPr>
              <a:t>appId</a:t>
            </a:r>
            <a:r>
              <a:rPr lang="en-US" altLang="zh-CN" dirty="0">
                <a:solidFill>
                  <a:srgbClr val="0070C0"/>
                </a:solidFill>
              </a:rPr>
              <a:t> </a:t>
            </a:r>
            <a:r>
              <a:rPr lang="en-US" altLang="zh-CN" dirty="0"/>
              <a:t>= </a:t>
            </a:r>
            <a:r>
              <a:rPr lang="en-US" altLang="zh-CN" dirty="0" err="1"/>
              <a:t>response.getApplicationId</a:t>
            </a:r>
            <a:r>
              <a:rPr lang="en-US" altLang="zh-CN" dirty="0"/>
              <a:t>();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// </a:t>
            </a: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2</a:t>
            </a:r>
            <a:r>
              <a:rPr lang="zh-CN" altLang="en-US" dirty="0" smtClean="0">
                <a:solidFill>
                  <a:schemeClr val="accent6">
                    <a:lumMod val="75000"/>
                  </a:schemeClr>
                </a:solidFill>
              </a:rPr>
              <a:t>、发送 </a:t>
            </a:r>
            <a:r>
              <a:rPr lang="en-US" altLang="zh-CN" dirty="0" err="1">
                <a:solidFill>
                  <a:schemeClr val="accent6">
                    <a:lumMod val="75000"/>
                  </a:schemeClr>
                </a:solidFill>
              </a:rPr>
              <a:t>submitApplication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zh-CN" altLang="en-US" dirty="0" smtClean="0">
                <a:solidFill>
                  <a:schemeClr val="accent6">
                    <a:lumMod val="75000"/>
                  </a:schemeClr>
                </a:solidFill>
              </a:rPr>
              <a:t>请求</a:t>
            </a:r>
          </a:p>
          <a:p>
            <a:pPr marL="0" indent="0">
              <a:buNone/>
            </a:pPr>
            <a:r>
              <a:rPr lang="en-US" altLang="zh-CN" dirty="0" err="1" smtClean="0"/>
              <a:t>ContainerLaunchContext</a:t>
            </a:r>
            <a:r>
              <a:rPr lang="en-US" altLang="zh-CN" dirty="0" smtClean="0"/>
              <a:t> </a:t>
            </a:r>
            <a:r>
              <a:rPr lang="en-US" altLang="zh-CN" dirty="0" err="1">
                <a:solidFill>
                  <a:srgbClr val="0070C0"/>
                </a:solidFill>
              </a:rPr>
              <a:t>amContainer</a:t>
            </a:r>
            <a:r>
              <a:rPr lang="en-US" altLang="zh-CN" dirty="0">
                <a:solidFill>
                  <a:srgbClr val="0070C0"/>
                </a:solidFill>
              </a:rPr>
              <a:t> </a:t>
            </a:r>
            <a:r>
              <a:rPr lang="en-US" altLang="zh-CN" dirty="0"/>
              <a:t>= </a:t>
            </a:r>
            <a:r>
              <a:rPr lang="en-US" altLang="zh-CN" dirty="0" err="1"/>
              <a:t>Records.newRecord</a:t>
            </a:r>
            <a:r>
              <a:rPr lang="en-US" altLang="zh-CN" dirty="0"/>
              <a:t>(</a:t>
            </a:r>
            <a:r>
              <a:rPr lang="en-US" altLang="zh-CN" dirty="0" err="1"/>
              <a:t>ContainerLaunchContext.class</a:t>
            </a:r>
            <a:r>
              <a:rPr lang="en-US" altLang="zh-CN" dirty="0"/>
              <a:t>);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设置</a:t>
            </a:r>
            <a:r>
              <a:rPr lang="en-US" altLang="zh-CN" dirty="0" smtClean="0"/>
              <a:t>Container</a:t>
            </a:r>
            <a:r>
              <a:rPr lang="zh-CN" altLang="en-US" dirty="0" smtClean="0"/>
              <a:t>的启动环境：本地资源、运行环境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ApplicationSubmissionContext</a:t>
            </a:r>
            <a:r>
              <a:rPr lang="en-US" altLang="zh-CN" dirty="0" smtClean="0"/>
              <a:t> </a:t>
            </a:r>
            <a:r>
              <a:rPr lang="en-US" altLang="zh-CN" dirty="0" err="1" smtClean="0">
                <a:solidFill>
                  <a:srgbClr val="0070C0"/>
                </a:solidFill>
              </a:rPr>
              <a:t>appContext</a:t>
            </a:r>
            <a:r>
              <a:rPr lang="en-US" altLang="zh-CN" dirty="0" smtClean="0">
                <a:solidFill>
                  <a:srgbClr val="0070C0"/>
                </a:solidFill>
              </a:rPr>
              <a:t> </a:t>
            </a:r>
            <a:r>
              <a:rPr lang="en-US" altLang="zh-CN" dirty="0" smtClean="0"/>
              <a:t>= 	</a:t>
            </a:r>
            <a:r>
              <a:rPr lang="en-US" altLang="zh-CN" dirty="0" err="1" smtClean="0"/>
              <a:t>Records.newRecord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ApplicationSubmissionContext.class</a:t>
            </a:r>
            <a:r>
              <a:rPr lang="en-US" altLang="zh-CN" dirty="0" smtClean="0"/>
              <a:t>);</a:t>
            </a:r>
          </a:p>
          <a:p>
            <a:pPr marL="0" indent="0">
              <a:buNone/>
            </a:pPr>
            <a:r>
              <a:rPr lang="en-US" altLang="zh-CN" dirty="0" err="1" smtClean="0"/>
              <a:t>appContext.setAMContainerSpec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amContainer</a:t>
            </a:r>
            <a:r>
              <a:rPr lang="en-US" altLang="zh-CN" dirty="0" smtClean="0"/>
              <a:t>);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设置请求的参数：</a:t>
            </a:r>
            <a:r>
              <a:rPr lang="en-US" altLang="zh-CN" dirty="0" err="1" smtClean="0"/>
              <a:t>appId</a:t>
            </a:r>
            <a:r>
              <a:rPr lang="zh-CN" altLang="en-US" dirty="0" smtClean="0"/>
              <a:t>，</a:t>
            </a:r>
            <a:r>
              <a:rPr lang="en-US" altLang="zh-CN" dirty="0" smtClean="0"/>
              <a:t>name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SubmitApplicationRequest</a:t>
            </a:r>
            <a:r>
              <a:rPr lang="en-US" altLang="zh-CN" dirty="0"/>
              <a:t> </a:t>
            </a:r>
            <a:r>
              <a:rPr lang="en-US" altLang="zh-CN" dirty="0" smtClean="0">
                <a:solidFill>
                  <a:srgbClr val="0070C0"/>
                </a:solidFill>
              </a:rPr>
              <a:t>request</a:t>
            </a:r>
            <a:r>
              <a:rPr lang="en-US" altLang="zh-CN" dirty="0" smtClean="0"/>
              <a:t> </a:t>
            </a:r>
            <a:r>
              <a:rPr lang="en-US" altLang="zh-CN" dirty="0"/>
              <a:t>= </a:t>
            </a:r>
            <a:r>
              <a:rPr lang="en-US" altLang="zh-CN" dirty="0" err="1" smtClean="0"/>
              <a:t>Records.newRecord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SubmitApplicationRequest.class</a:t>
            </a:r>
            <a:r>
              <a:rPr lang="en-US" altLang="zh-CN" dirty="0"/>
              <a:t>);</a:t>
            </a:r>
          </a:p>
          <a:p>
            <a:pPr marL="0" indent="0">
              <a:buNone/>
            </a:pPr>
            <a:r>
              <a:rPr lang="en-US" altLang="zh-CN" dirty="0" err="1" smtClean="0"/>
              <a:t>request.setApplicationSubmissionContext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appContext</a:t>
            </a:r>
            <a:r>
              <a:rPr lang="en-US" altLang="zh-CN" dirty="0"/>
              <a:t>);</a:t>
            </a:r>
          </a:p>
          <a:p>
            <a:pPr marL="0" indent="0">
              <a:buNone/>
            </a:pPr>
            <a:r>
              <a:rPr lang="en-US" altLang="zh-CN" dirty="0" err="1" smtClean="0"/>
              <a:t>rmClient.</a:t>
            </a:r>
            <a:r>
              <a:rPr lang="en-US" altLang="zh-CN" dirty="0" err="1" smtClean="0">
                <a:solidFill>
                  <a:srgbClr val="0070C0"/>
                </a:solidFill>
              </a:rPr>
              <a:t>submitApplication</a:t>
            </a:r>
            <a:r>
              <a:rPr lang="en-US" altLang="zh-CN" dirty="0" smtClean="0"/>
              <a:t>(request);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838200" y="313899"/>
            <a:ext cx="2954655" cy="46166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sz="2400" dirty="0" smtClean="0"/>
              <a:t>客户端提交</a:t>
            </a:r>
            <a:r>
              <a:rPr lang="zh-CN" altLang="en-US" sz="2400" dirty="0"/>
              <a:t>作业</a:t>
            </a:r>
            <a:r>
              <a:rPr lang="zh-CN" altLang="en-US" sz="2400" dirty="0" smtClean="0"/>
              <a:t>过程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979780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(2)</a:t>
            </a:r>
            <a:r>
              <a:rPr lang="zh-CN" altLang="en-US" dirty="0" smtClean="0"/>
              <a:t>资源隔离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资源隔离技术：硬件虚拟化、虚拟机、</a:t>
            </a:r>
            <a:r>
              <a:rPr lang="en-US" altLang="zh-CN" dirty="0" err="1" smtClean="0"/>
              <a:t>Cgroup</a:t>
            </a:r>
            <a:r>
              <a:rPr lang="zh-CN" altLang="en-US" dirty="0" smtClean="0"/>
              <a:t>，</a:t>
            </a:r>
            <a:r>
              <a:rPr lang="en-US" altLang="zh-CN" dirty="0" smtClean="0"/>
              <a:t>Linux Container</a:t>
            </a:r>
            <a:r>
              <a:rPr lang="zh-CN" altLang="en-US" dirty="0" smtClean="0"/>
              <a:t>等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1026" name="Picture 2" descr="http://images.cnitblog.com/i/319578/201405/25232622090239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0409" y="2419115"/>
            <a:ext cx="6316689" cy="3757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9470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内存资源隔离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基于线程监控的实现内存隔离：</a:t>
            </a:r>
            <a:r>
              <a:rPr lang="en-US" altLang="zh-CN" dirty="0" err="1" smtClean="0"/>
              <a:t>ContainerMonitorImpl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构造进程树，计算内存使用量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NM</a:t>
            </a:r>
            <a:r>
              <a:rPr lang="zh-CN" altLang="en-US" dirty="0" smtClean="0"/>
              <a:t>读取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proc</a:t>
            </a:r>
            <a:r>
              <a:rPr lang="en-US" altLang="zh-CN" dirty="0" smtClean="0"/>
              <a:t>/&lt;</a:t>
            </a:r>
            <a:r>
              <a:rPr lang="en-US" altLang="zh-CN" dirty="0" err="1" smtClean="0"/>
              <a:t>pid</a:t>
            </a:r>
            <a:r>
              <a:rPr lang="en-US" altLang="zh-CN" dirty="0" smtClean="0"/>
              <a:t>&gt;/stat</a:t>
            </a:r>
            <a:r>
              <a:rPr lang="zh-CN" altLang="en-US" dirty="0" smtClean="0"/>
              <a:t>文件构造出以</a:t>
            </a:r>
            <a:r>
              <a:rPr lang="en-US" altLang="zh-CN" dirty="0" smtClean="0"/>
              <a:t>Container</a:t>
            </a:r>
            <a:r>
              <a:rPr lang="zh-CN" altLang="en-US" dirty="0" smtClean="0"/>
              <a:t>进程为根的进程树</a:t>
            </a:r>
            <a:endParaRPr lang="en-US" altLang="zh-CN" dirty="0" smtClean="0"/>
          </a:p>
          <a:p>
            <a:pPr lvl="2"/>
            <a:r>
              <a:rPr lang="zh-CN" altLang="en-US" dirty="0"/>
              <a:t>正则表达式解析</a:t>
            </a:r>
            <a:r>
              <a:rPr lang="en-US" altLang="zh-CN" dirty="0"/>
              <a:t>/</a:t>
            </a:r>
            <a:r>
              <a:rPr lang="en-US" altLang="zh-CN" dirty="0" err="1"/>
              <a:t>proc</a:t>
            </a:r>
            <a:r>
              <a:rPr lang="en-US" altLang="zh-CN" dirty="0"/>
              <a:t>/&lt;</a:t>
            </a:r>
            <a:r>
              <a:rPr lang="en-US" altLang="zh-CN" dirty="0" err="1"/>
              <a:t>pid</a:t>
            </a:r>
            <a:r>
              <a:rPr lang="en-US" altLang="zh-CN" dirty="0"/>
              <a:t>&gt;/stat</a:t>
            </a:r>
            <a:r>
              <a:rPr lang="zh-CN" altLang="en-US" dirty="0"/>
              <a:t>文件信息，用</a:t>
            </a:r>
            <a:r>
              <a:rPr lang="en-US" altLang="zh-CN" dirty="0"/>
              <a:t>shell</a:t>
            </a:r>
            <a:r>
              <a:rPr lang="zh-CN" altLang="en-US" dirty="0"/>
              <a:t>命令获取每个</a:t>
            </a:r>
            <a:r>
              <a:rPr lang="en-US" altLang="zh-CN" dirty="0"/>
              <a:t>page</a:t>
            </a:r>
            <a:r>
              <a:rPr lang="zh-CN" altLang="en-US" dirty="0"/>
              <a:t>的</a:t>
            </a:r>
            <a:r>
              <a:rPr lang="zh-CN" altLang="en-US" dirty="0" smtClean="0"/>
              <a:t>内存量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JVM</a:t>
            </a:r>
            <a:r>
              <a:rPr lang="zh-CN" altLang="en-US" dirty="0" smtClean="0"/>
              <a:t>采用</a:t>
            </a:r>
            <a:r>
              <a:rPr lang="en-US" altLang="zh-CN" dirty="0" smtClean="0"/>
              <a:t>”fork()+exec()”</a:t>
            </a:r>
            <a:r>
              <a:rPr lang="zh-CN" altLang="en-US" dirty="0" smtClean="0"/>
              <a:t>模型，会使内存瞬间翻倍。采用年龄机制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杀死任务的情况：</a:t>
            </a:r>
            <a:endParaRPr lang="en-US" altLang="zh-CN" dirty="0"/>
          </a:p>
          <a:p>
            <a:pPr lvl="2"/>
            <a:r>
              <a:rPr lang="zh-CN" altLang="en-US" dirty="0" smtClean="0"/>
              <a:t>总内存超过最大值两倍，或年龄大于</a:t>
            </a:r>
            <a:r>
              <a:rPr lang="en-US" altLang="zh-CN" dirty="0" smtClean="0"/>
              <a:t>1</a:t>
            </a:r>
            <a:r>
              <a:rPr lang="zh-CN" altLang="en-US" dirty="0" smtClean="0"/>
              <a:t>的进程总内存超过最大值，杀死任务。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监控线程每扫过一次，年龄加</a:t>
            </a:r>
            <a:r>
              <a:rPr lang="en-US" altLang="zh-CN" dirty="0" smtClean="0"/>
              <a:t>1</a:t>
            </a:r>
            <a:r>
              <a:rPr lang="zh-CN" altLang="en-US" dirty="0" smtClean="0"/>
              <a:t>（默认</a:t>
            </a:r>
            <a:r>
              <a:rPr lang="en-US" altLang="zh-CN" dirty="0" smtClean="0"/>
              <a:t>3s</a:t>
            </a:r>
            <a:r>
              <a:rPr lang="zh-CN" altLang="en-US" dirty="0" smtClean="0"/>
              <a:t>一次）</a:t>
            </a:r>
            <a:endParaRPr lang="en-US" altLang="zh-CN" dirty="0" smtClean="0"/>
          </a:p>
        </p:txBody>
      </p:sp>
      <p:sp>
        <p:nvSpPr>
          <p:cNvPr id="4" name="矩形 3"/>
          <p:cNvSpPr/>
          <p:nvPr/>
        </p:nvSpPr>
        <p:spPr>
          <a:xfrm>
            <a:off x="838201" y="5001902"/>
            <a:ext cx="2601036" cy="13988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1050878" y="5172499"/>
            <a:ext cx="1733265" cy="93468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Task</a:t>
            </a:r>
            <a:r>
              <a:rPr lang="zh-CN" altLang="en-US" dirty="0" smtClean="0"/>
              <a:t>：</a:t>
            </a:r>
            <a:r>
              <a:rPr lang="en-US" altLang="zh-CN" dirty="0" smtClean="0"/>
              <a:t>500</a:t>
            </a:r>
            <a:endParaRPr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1713931" y="5890357"/>
            <a:ext cx="1506941" cy="68103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子进程</a:t>
            </a:r>
            <a:r>
              <a:rPr lang="en-US" altLang="zh-CN" dirty="0" smtClean="0"/>
              <a:t>:500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2377596" y="5001902"/>
            <a:ext cx="1686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Container</a:t>
            </a:r>
            <a:r>
              <a:rPr lang="zh-CN" altLang="en-US" dirty="0" smtClean="0"/>
              <a:t>：</a:t>
            </a:r>
            <a:r>
              <a:rPr lang="en-US" altLang="zh-CN" dirty="0" smtClean="0"/>
              <a:t>800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6763615" y="5045117"/>
            <a:ext cx="2601036" cy="13988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椭圆 8"/>
          <p:cNvSpPr/>
          <p:nvPr/>
        </p:nvSpPr>
        <p:spPr>
          <a:xfrm>
            <a:off x="6976292" y="5215714"/>
            <a:ext cx="1733265" cy="93468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Task</a:t>
            </a:r>
            <a:r>
              <a:rPr lang="zh-CN" altLang="en-US" dirty="0" smtClean="0"/>
              <a:t>：</a:t>
            </a:r>
            <a:r>
              <a:rPr lang="en-US" altLang="zh-CN" dirty="0" smtClean="0"/>
              <a:t>500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8303010" y="5045117"/>
            <a:ext cx="1686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Container</a:t>
            </a:r>
            <a:r>
              <a:rPr lang="zh-CN" altLang="en-US" dirty="0" smtClean="0"/>
              <a:t>：</a:t>
            </a:r>
            <a:r>
              <a:rPr lang="en-US" altLang="zh-CN" dirty="0" smtClean="0"/>
              <a:t>800</a:t>
            </a:r>
            <a:endParaRPr lang="zh-CN" altLang="en-US" dirty="0"/>
          </a:p>
        </p:txBody>
      </p:sp>
      <p:sp>
        <p:nvSpPr>
          <p:cNvPr id="11" name="椭圆 10"/>
          <p:cNvSpPr/>
          <p:nvPr/>
        </p:nvSpPr>
        <p:spPr>
          <a:xfrm>
            <a:off x="7654133" y="5937934"/>
            <a:ext cx="1506941" cy="68103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子进程</a:t>
            </a:r>
            <a:r>
              <a:rPr lang="en-US" altLang="zh-CN" dirty="0" smtClean="0"/>
              <a:t>:200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3476717" y="5701349"/>
            <a:ext cx="2262158" cy="3693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dirty="0"/>
              <a:t>需要</a:t>
            </a:r>
            <a:r>
              <a:rPr lang="zh-CN" altLang="en-US" dirty="0" smtClean="0"/>
              <a:t>子进程的场景？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49693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Cgroup</a:t>
            </a:r>
            <a:r>
              <a:rPr lang="zh-CN" altLang="en-US" dirty="0" smtClean="0"/>
              <a:t>资源隔离简介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内存隔离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限定使用上限，进程组使用内存达到限额再申请内存，杀死任务</a:t>
            </a:r>
            <a:endParaRPr lang="en-US" altLang="zh-CN" dirty="0" smtClean="0"/>
          </a:p>
          <a:p>
            <a:r>
              <a:rPr lang="en-US" altLang="zh-CN" dirty="0" smtClean="0"/>
              <a:t>CPU</a:t>
            </a:r>
          </a:p>
          <a:p>
            <a:pPr lvl="1"/>
            <a:r>
              <a:rPr lang="zh-CN" altLang="en-US" dirty="0" smtClean="0"/>
              <a:t>保证</a:t>
            </a:r>
            <a:r>
              <a:rPr lang="en-US" altLang="zh-CN" dirty="0" smtClean="0"/>
              <a:t>CPU</a:t>
            </a:r>
            <a:r>
              <a:rPr lang="zh-CN" altLang="en-US" dirty="0" smtClean="0"/>
              <a:t>使用量下限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硬件实现：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比如有两个进程，当一个进程占用</a:t>
            </a:r>
            <a:r>
              <a:rPr lang="en-US" altLang="zh-CN" dirty="0" smtClean="0"/>
              <a:t>CPU</a:t>
            </a:r>
            <a:r>
              <a:rPr lang="zh-CN" altLang="en-US" dirty="0" smtClean="0"/>
              <a:t>时，其他进程就必须等待。然后惩罚当前进程，下次调度时，尽可能执行其他进程。</a:t>
            </a:r>
            <a:endParaRPr lang="en-US" altLang="zh-CN" dirty="0" smtClean="0"/>
          </a:p>
          <a:p>
            <a:pPr lvl="2"/>
            <a:r>
              <a:rPr lang="zh-CN" altLang="en-US" dirty="0" smtClean="0">
                <a:solidFill>
                  <a:srgbClr val="FF0000"/>
                </a:solidFill>
              </a:rPr>
              <a:t>为什么不使用时间片？</a:t>
            </a:r>
            <a:r>
              <a:rPr lang="zh-CN" altLang="en-US" dirty="0" smtClean="0"/>
              <a:t>。。</a:t>
            </a:r>
            <a:endParaRPr lang="en-US" altLang="zh-CN" dirty="0" smtClean="0"/>
          </a:p>
          <a:p>
            <a:r>
              <a:rPr lang="zh-CN" altLang="en-US" dirty="0" smtClean="0"/>
              <a:t>磁盘、网络</a:t>
            </a:r>
            <a:r>
              <a:rPr lang="en-US" altLang="zh-CN" dirty="0" smtClean="0"/>
              <a:t>IO</a:t>
            </a:r>
            <a:r>
              <a:rPr lang="zh-CN" altLang="en-US" dirty="0" smtClean="0"/>
              <a:t>隔离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27983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11034</TotalTime>
  <Words>4386</Words>
  <Application>Microsoft Office PowerPoint</Application>
  <PresentationFormat>宽屏</PresentationFormat>
  <Paragraphs>813</Paragraphs>
  <Slides>66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66</vt:i4>
      </vt:variant>
    </vt:vector>
  </HeadingPairs>
  <TitlesOfParts>
    <vt:vector size="72" baseType="lpstr">
      <vt:lpstr>inherit</vt:lpstr>
      <vt:lpstr>宋体</vt:lpstr>
      <vt:lpstr>Arial</vt:lpstr>
      <vt:lpstr>Calibri</vt:lpstr>
      <vt:lpstr>Calibri Light</vt:lpstr>
      <vt:lpstr>Office 主题</vt:lpstr>
      <vt:lpstr>Hadoop YARN</vt:lpstr>
      <vt:lpstr>YARN</vt:lpstr>
      <vt:lpstr>YARN</vt:lpstr>
      <vt:lpstr>yarn通信协议</vt:lpstr>
      <vt:lpstr> YARN资源管理和调度</vt:lpstr>
      <vt:lpstr>(1) YARN抽象的资源</vt:lpstr>
      <vt:lpstr>(2)资源隔离</vt:lpstr>
      <vt:lpstr>内存资源隔离</vt:lpstr>
      <vt:lpstr>Cgroup资源隔离简介</vt:lpstr>
      <vt:lpstr>(3)集群资源的管理（RM视角）</vt:lpstr>
      <vt:lpstr>(4)资源调度（Scheduler调度器视角）</vt:lpstr>
      <vt:lpstr>PowerPoint 演示文稿</vt:lpstr>
      <vt:lpstr>三种调度器</vt:lpstr>
      <vt:lpstr>资源队列树</vt:lpstr>
      <vt:lpstr>PowerPoint 演示文稿</vt:lpstr>
      <vt:lpstr>DRF：主资源公平调度算法</vt:lpstr>
      <vt:lpstr>最大最小公平算法 max-min fairness</vt:lpstr>
      <vt:lpstr>CapacityScheduler调度器</vt:lpstr>
      <vt:lpstr>FairScheduler调度</vt:lpstr>
      <vt:lpstr>FairScheduler</vt:lpstr>
      <vt:lpstr>（5）资源抢占</vt:lpstr>
      <vt:lpstr>资源抢占</vt:lpstr>
      <vt:lpstr>问题1、如何决定是否抢占</vt:lpstr>
      <vt:lpstr>问题2、如何使资源抢占代价最小？</vt:lpstr>
      <vt:lpstr>（6） CapacityScheduler资源抢占</vt:lpstr>
      <vt:lpstr>CapacityScheduler资源抢占</vt:lpstr>
      <vt:lpstr>PowerPoint 演示文稿</vt:lpstr>
      <vt:lpstr>PowerPoint 演示文稿</vt:lpstr>
      <vt:lpstr>（7）FairScheduler资源抢占</vt:lpstr>
      <vt:lpstr>计算 资源权重比 和 fairShare</vt:lpstr>
      <vt:lpstr>PowerPoint 演示文稿</vt:lpstr>
      <vt:lpstr>PowerPoint 演示文稿</vt:lpstr>
      <vt:lpstr>FairScheduler抢占</vt:lpstr>
      <vt:lpstr>ResourceManager</vt:lpstr>
      <vt:lpstr>ResourceManager</vt:lpstr>
      <vt:lpstr>PowerPoint 演示文稿</vt:lpstr>
      <vt:lpstr>RM</vt:lpstr>
      <vt:lpstr>(2)提交到启动AM流程</vt:lpstr>
      <vt:lpstr>RM</vt:lpstr>
      <vt:lpstr>submitApplication(SubmitApplicationRequest)</vt:lpstr>
      <vt:lpstr>startContainers(StartContainersRequest)</vt:lpstr>
      <vt:lpstr>registerApplicationMaster(       RegisterApplicationMasterRequest) </vt:lpstr>
      <vt:lpstr>(3)AM向RM请求资源， RM给AM分配Container</vt:lpstr>
      <vt:lpstr>申请与分配container</vt:lpstr>
      <vt:lpstr>AllocateResponse allocate(AllocateRequest)</vt:lpstr>
      <vt:lpstr>NodeHeartbeatResponse nodeHeartbeat(NodeHeartbeatRequest)</vt:lpstr>
      <vt:lpstr>（4）持久化APP和appAttempt</vt:lpstr>
      <vt:lpstr>RMStateStore</vt:lpstr>
      <vt:lpstr>NodeManager</vt:lpstr>
      <vt:lpstr>NodeManager</vt:lpstr>
      <vt:lpstr>PowerPoint 演示文稿</vt:lpstr>
      <vt:lpstr>PowerPoint 演示文稿</vt:lpstr>
      <vt:lpstr>分布式缓存 DistributedCache</vt:lpstr>
      <vt:lpstr>资源本地化</vt:lpstr>
      <vt:lpstr>NM本地运行的Application和container目录</vt:lpstr>
      <vt:lpstr>ContainerLaunch启动container</vt:lpstr>
      <vt:lpstr>目录结构管理</vt:lpstr>
      <vt:lpstr>MRAppMaster</vt:lpstr>
      <vt:lpstr>MRAppManager</vt:lpstr>
      <vt:lpstr>PowerPoint 演示文稿</vt:lpstr>
      <vt:lpstr>PowerPoint 演示文稿</vt:lpstr>
      <vt:lpstr>MRAppMaster启动过程</vt:lpstr>
      <vt:lpstr>YarnChild启动</vt:lpstr>
      <vt:lpstr>Yarn客户端程序</vt:lpstr>
      <vt:lpstr>YARN客户端程序</vt:lpstr>
      <vt:lpstr>PowerPoint 演示文稿</vt:lpstr>
    </vt:vector>
  </TitlesOfParts>
  <Company>Windows 用户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YARN源码阅读</dc:title>
  <dc:creator>Lou,Leilei</dc:creator>
  <cp:lastModifiedBy>Lou,Leilei</cp:lastModifiedBy>
  <cp:revision>437</cp:revision>
  <dcterms:created xsi:type="dcterms:W3CDTF">2014-08-14T03:25:18Z</dcterms:created>
  <dcterms:modified xsi:type="dcterms:W3CDTF">2014-08-28T12:46:34Z</dcterms:modified>
</cp:coreProperties>
</file>