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73" r:id="rId5"/>
    <p:sldId id="267" r:id="rId6"/>
    <p:sldId id="268" r:id="rId7"/>
    <p:sldId id="274" r:id="rId8"/>
    <p:sldId id="269" r:id="rId9"/>
    <p:sldId id="270" r:id="rId10"/>
    <p:sldId id="271" r:id="rId11"/>
    <p:sldId id="256" r:id="rId12"/>
    <p:sldId id="272" r:id="rId13"/>
    <p:sldId id="286" r:id="rId14"/>
    <p:sldId id="275" r:id="rId15"/>
    <p:sldId id="290" r:id="rId16"/>
    <p:sldId id="291" r:id="rId17"/>
    <p:sldId id="298" r:id="rId18"/>
    <p:sldId id="292" r:id="rId19"/>
    <p:sldId id="293" r:id="rId20"/>
    <p:sldId id="299" r:id="rId21"/>
    <p:sldId id="289" r:id="rId22"/>
    <p:sldId id="294" r:id="rId23"/>
    <p:sldId id="295" r:id="rId24"/>
    <p:sldId id="296" r:id="rId25"/>
    <p:sldId id="28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6301"/>
  </p:normalViewPr>
  <p:slideViewPr>
    <p:cSldViewPr>
      <p:cViewPr varScale="1">
        <p:scale>
          <a:sx n="122" d="100"/>
          <a:sy n="122" d="100"/>
        </p:scale>
        <p:origin x="7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iler.educg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COMP130014h.01</a:t>
            </a:r>
            <a:endParaRPr lang="en-CN" sz="4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667F-7CE0-EA49-AC73-48CBE5BED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考核和评价方式</a:t>
            </a:r>
            <a:endParaRPr lang="en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4512C-454E-7C4A-B410-99463E527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学期成绩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作业成绩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60%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（包括评教参与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3%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quizzes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Final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PJ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成绩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20%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最后成绩的确定程序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考虑学期成绩，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95%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（每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分降一级）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另外：学校鼓励学生进行与课程相关的科创活动，分数往上浮一级，如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85%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）上浮到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A-</a:t>
            </a:r>
          </a:p>
          <a:p>
            <a:pPr lvl="2"/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我们将组织这类课程科创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36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5">
            <a:extLst>
              <a:ext uri="{FF2B5EF4-FFF2-40B4-BE49-F238E27FC236}">
                <a16:creationId xmlns:a16="http://schemas.microsoft.com/office/drawing/2014/main" id="{97566325-2DFB-AF4E-8B51-B54F31D882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09600"/>
            <a:ext cx="4038600" cy="571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CN" sz="2800" dirty="0"/>
              <a:t>Lex</a:t>
            </a:r>
          </a:p>
          <a:p>
            <a:pPr>
              <a:lnSpc>
                <a:spcPct val="90000"/>
              </a:lnSpc>
            </a:pPr>
            <a:r>
              <a:rPr lang="en-US" altLang="en-CN" sz="2800" dirty="0"/>
              <a:t>Parse</a:t>
            </a:r>
          </a:p>
          <a:p>
            <a:pPr>
              <a:lnSpc>
                <a:spcPct val="90000"/>
              </a:lnSpc>
            </a:pPr>
            <a:r>
              <a:rPr lang="en-US" altLang="en-CN" sz="2800" dirty="0"/>
              <a:t>Semantic Actions</a:t>
            </a:r>
          </a:p>
          <a:p>
            <a:pPr>
              <a:lnSpc>
                <a:spcPct val="90000"/>
              </a:lnSpc>
            </a:pPr>
            <a:r>
              <a:rPr lang="en-US" altLang="en-CN" sz="2800" dirty="0"/>
              <a:t>Semantic Analysis</a:t>
            </a:r>
          </a:p>
          <a:p>
            <a:pPr>
              <a:lnSpc>
                <a:spcPct val="90000"/>
              </a:lnSpc>
            </a:pPr>
            <a:r>
              <a:rPr lang="en-US" altLang="en-CN" sz="2800" dirty="0"/>
              <a:t>Frame layout</a:t>
            </a:r>
          </a:p>
          <a:p>
            <a:pPr>
              <a:lnSpc>
                <a:spcPct val="90000"/>
              </a:lnSpc>
            </a:pPr>
            <a:r>
              <a:rPr lang="en-US" altLang="en-CN" sz="2800" dirty="0"/>
              <a:t>Translate</a:t>
            </a:r>
          </a:p>
          <a:p>
            <a:pPr>
              <a:lnSpc>
                <a:spcPct val="90000"/>
              </a:lnSpc>
            </a:pPr>
            <a:r>
              <a:rPr lang="en-US" altLang="en-CN" sz="2800" dirty="0"/>
              <a:t>Canonicalize</a:t>
            </a:r>
          </a:p>
          <a:p>
            <a:pPr>
              <a:lnSpc>
                <a:spcPct val="90000"/>
              </a:lnSpc>
            </a:pPr>
            <a:r>
              <a:rPr lang="en-US" altLang="en-CN" sz="2800" dirty="0"/>
              <a:t>Instruction Selection</a:t>
            </a:r>
          </a:p>
          <a:p>
            <a:pPr>
              <a:lnSpc>
                <a:spcPct val="90000"/>
              </a:lnSpc>
            </a:pPr>
            <a:r>
              <a:rPr lang="en-US" altLang="en-CN" sz="2800" dirty="0"/>
              <a:t>Control Flow Analysis</a:t>
            </a:r>
          </a:p>
          <a:p>
            <a:pPr>
              <a:lnSpc>
                <a:spcPct val="90000"/>
              </a:lnSpc>
            </a:pPr>
            <a:r>
              <a:rPr lang="en-US" altLang="en-CN" sz="2800" dirty="0"/>
              <a:t>Dataflow Analysis</a:t>
            </a:r>
          </a:p>
          <a:p>
            <a:pPr>
              <a:lnSpc>
                <a:spcPct val="90000"/>
              </a:lnSpc>
            </a:pPr>
            <a:r>
              <a:rPr lang="en-US" altLang="en-CN" sz="2800" dirty="0"/>
              <a:t>Register Allocation</a:t>
            </a:r>
          </a:p>
          <a:p>
            <a:pPr>
              <a:lnSpc>
                <a:spcPct val="90000"/>
              </a:lnSpc>
            </a:pPr>
            <a:r>
              <a:rPr lang="en-US" altLang="en-CN" sz="2800" dirty="0"/>
              <a:t>Code Emission</a:t>
            </a:r>
          </a:p>
        </p:txBody>
      </p:sp>
      <p:sp>
        <p:nvSpPr>
          <p:cNvPr id="4102" name="Text Box 6">
            <a:extLst>
              <a:ext uri="{FF2B5EF4-FFF2-40B4-BE49-F238E27FC236}">
                <a16:creationId xmlns:a16="http://schemas.microsoft.com/office/drawing/2014/main" id="{E6AB5FA5-8061-C349-983C-548DC1139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85800"/>
            <a:ext cx="3108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CN" sz="3200" b="1" dirty="0"/>
              <a:t>Compiler Phases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DFA4A4-7B22-8C45-A93F-5D602705A010}"/>
              </a:ext>
            </a:extLst>
          </p:cNvPr>
          <p:cNvSpPr txBox="1"/>
          <p:nvPr/>
        </p:nvSpPr>
        <p:spPr>
          <a:xfrm>
            <a:off x="6188111" y="2096706"/>
            <a:ext cx="1765227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/>
              <a:t>Source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BDAA5-9DE5-2240-A7C2-47FBA5CA2598}"/>
              </a:ext>
            </a:extLst>
          </p:cNvPr>
          <p:cNvSpPr txBox="1"/>
          <p:nvPr/>
        </p:nvSpPr>
        <p:spPr>
          <a:xfrm>
            <a:off x="5991740" y="3091788"/>
            <a:ext cx="2157963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/>
              <a:t>Abstract Syntax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86EE0-7D96-8C49-B4E6-EB86D3B55A21}"/>
              </a:ext>
            </a:extLst>
          </p:cNvPr>
          <p:cNvSpPr txBox="1"/>
          <p:nvPr/>
        </p:nvSpPr>
        <p:spPr>
          <a:xfrm>
            <a:off x="5916398" y="4086888"/>
            <a:ext cx="2308645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/>
              <a:t>Intermediate Rep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CD6EA-CE93-FF4E-8E7C-A244B55B19C1}"/>
              </a:ext>
            </a:extLst>
          </p:cNvPr>
          <p:cNvSpPr txBox="1"/>
          <p:nvPr/>
        </p:nvSpPr>
        <p:spPr>
          <a:xfrm>
            <a:off x="6228087" y="5081988"/>
            <a:ext cx="1685270" cy="46166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/>
              <a:t>Target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B0868E-AAD7-9541-8C17-83E41CFC4635}"/>
              </a:ext>
            </a:extLst>
          </p:cNvPr>
          <p:cNvCxnSpPr>
            <a:stCxn id="2" idx="2"/>
            <a:endCxn id="8" idx="0"/>
          </p:cNvCxnSpPr>
          <p:nvPr/>
        </p:nvCxnSpPr>
        <p:spPr>
          <a:xfrm flipH="1">
            <a:off x="7070722" y="2558371"/>
            <a:ext cx="3" cy="5334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A4A42A-0EB0-9F45-8D06-972401BCE425}"/>
              </a:ext>
            </a:extLst>
          </p:cNvPr>
          <p:cNvCxnSpPr/>
          <p:nvPr/>
        </p:nvCxnSpPr>
        <p:spPr>
          <a:xfrm>
            <a:off x="7070723" y="3548971"/>
            <a:ext cx="0" cy="528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64B66F-8299-9548-AB82-BF3FF033F503}"/>
              </a:ext>
            </a:extLst>
          </p:cNvPr>
          <p:cNvCxnSpPr/>
          <p:nvPr/>
        </p:nvCxnSpPr>
        <p:spPr>
          <a:xfrm>
            <a:off x="7070723" y="4539571"/>
            <a:ext cx="0" cy="5289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4CC9-331A-7546-A498-DBFE4CAD5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b="1" dirty="0">
                <a:latin typeface="+mn-lt"/>
                <a:ea typeface="Microsoft YaHei" panose="020B0503020204020204" pitchFamily="34" charset="-122"/>
              </a:rPr>
              <a:t>Course</a:t>
            </a:r>
            <a:r>
              <a:rPr lang="zh-CN" altLang="en-US" sz="3600" b="1" dirty="0">
                <a:latin typeface="+mn-lt"/>
                <a:ea typeface="Microsoft YaHei" panose="020B0503020204020204" pitchFamily="34" charset="-122"/>
              </a:rPr>
              <a:t> </a:t>
            </a:r>
            <a:r>
              <a:rPr lang="en-US" altLang="zh-CN" sz="3600" b="1" dirty="0">
                <a:latin typeface="+mn-lt"/>
                <a:ea typeface="Microsoft YaHei" panose="020B0503020204020204" pitchFamily="34" charset="-122"/>
              </a:rPr>
              <a:t>Schedule</a:t>
            </a:r>
            <a:endParaRPr lang="en-CN" sz="36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9ADEE-F5B7-7E4A-9196-FB692A46D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PDF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文件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elearning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1505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95BA2-1605-461F-85D4-0B90C8F6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6" y="419100"/>
            <a:ext cx="7772400" cy="1143000"/>
          </a:xfrm>
        </p:spPr>
        <p:txBody>
          <a:bodyPr/>
          <a:lstStyle/>
          <a:p>
            <a:r>
              <a:rPr lang="en-US" altLang="zh-CN" sz="3600" b="1" dirty="0">
                <a:latin typeface="+mn-lt"/>
              </a:rPr>
              <a:t>The Path of This Course</a:t>
            </a:r>
            <a:endParaRPr lang="zh-CN" altLang="en-US" sz="3600" b="1" dirty="0">
              <a:latin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9424C4-43F3-4FE8-8742-4BE5ADC1B031}"/>
              </a:ext>
            </a:extLst>
          </p:cNvPr>
          <p:cNvSpPr/>
          <p:nvPr/>
        </p:nvSpPr>
        <p:spPr>
          <a:xfrm>
            <a:off x="1714500" y="1752600"/>
            <a:ext cx="57150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FDMJ 2025 Source (Fudan </a:t>
            </a:r>
            <a:r>
              <a:rPr lang="en-US" altLang="zh-CN" dirty="0" err="1">
                <a:solidFill>
                  <a:schemeClr val="tx1"/>
                </a:solidFill>
              </a:rPr>
              <a:t>MiniJava</a:t>
            </a:r>
            <a:r>
              <a:rPr lang="en-US" altLang="zh-CN" dirty="0">
                <a:solidFill>
                  <a:schemeClr val="tx1"/>
                </a:solidFill>
              </a:rPr>
              <a:t> 2025)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1F9981-4E8F-4FA0-BB00-E73A5FCEE569}"/>
              </a:ext>
            </a:extLst>
          </p:cNvPr>
          <p:cNvSpPr/>
          <p:nvPr/>
        </p:nvSpPr>
        <p:spPr>
          <a:xfrm>
            <a:off x="1714500" y="2628900"/>
            <a:ext cx="57150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FDMJ AST (Abstract Syntax Tree)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00891E-8B49-4DCF-8D94-FC86806823C5}"/>
              </a:ext>
            </a:extLst>
          </p:cNvPr>
          <p:cNvSpPr/>
          <p:nvPr/>
        </p:nvSpPr>
        <p:spPr>
          <a:xfrm>
            <a:off x="1714500" y="3566615"/>
            <a:ext cx="57150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Tiger IR+ (Intermediate Representation)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1B3F84-448A-4B1C-A125-065D8CA34209}"/>
              </a:ext>
            </a:extLst>
          </p:cNvPr>
          <p:cNvSpPr/>
          <p:nvPr/>
        </p:nvSpPr>
        <p:spPr>
          <a:xfrm>
            <a:off x="1763767" y="5486399"/>
            <a:ext cx="5600700" cy="7058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Raspberry Pi Assembly (Arm instruction set)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7C51E10-A231-4F97-9B6B-21E670B7FC1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572000" y="2362200"/>
            <a:ext cx="0" cy="2667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274AB54-64E0-457D-9A76-FEF83F07D8C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72000" y="3238500"/>
            <a:ext cx="0" cy="32811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1C5C0F1-98CA-46CC-B1B1-D842B5DFD22D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 flipH="1">
            <a:off x="4564117" y="4176215"/>
            <a:ext cx="7883" cy="31529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5">
            <a:extLst>
              <a:ext uri="{FF2B5EF4-FFF2-40B4-BE49-F238E27FC236}">
                <a16:creationId xmlns:a16="http://schemas.microsoft.com/office/drawing/2014/main" id="{154BEBBE-B01F-6EFA-3726-A109CE77F61A}"/>
              </a:ext>
            </a:extLst>
          </p:cNvPr>
          <p:cNvSpPr/>
          <p:nvPr/>
        </p:nvSpPr>
        <p:spPr>
          <a:xfrm>
            <a:off x="1706617" y="4491506"/>
            <a:ext cx="5715000" cy="6096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Assem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((Abstract) Assembly Instructions)</a:t>
            </a:r>
          </a:p>
        </p:txBody>
      </p:sp>
      <p:cxnSp>
        <p:nvCxnSpPr>
          <p:cNvPr id="27" name="直接箭头连接符 16">
            <a:extLst>
              <a:ext uri="{FF2B5EF4-FFF2-40B4-BE49-F238E27FC236}">
                <a16:creationId xmlns:a16="http://schemas.microsoft.com/office/drawing/2014/main" id="{F66861FE-0318-FE46-1E75-A6DAECA0CE15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>
            <a:off x="4564117" y="5101106"/>
            <a:ext cx="0" cy="385293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92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1881-7F4D-AB4C-8A11-DD39FBB12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altLang="zh-CN" sz="3200" b="1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Warm-Up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HW1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）</a:t>
            </a:r>
            <a:br>
              <a:rPr lang="en-US" altLang="zh-CN" sz="3200" b="1" dirty="0">
                <a:latin typeface="+mn-lt"/>
                <a:ea typeface="Microsoft YaHei" panose="020B0503020204020204" pitchFamily="34" charset="-122"/>
              </a:rPr>
            </a:br>
            <a:r>
              <a:rPr lang="en-US" altLang="zh-CN" sz="3200" b="1" dirty="0">
                <a:latin typeface="+mn-lt"/>
                <a:ea typeface="Microsoft YaHei" panose="020B0503020204020204" pitchFamily="34" charset="-122"/>
              </a:rPr>
              <a:t>FDMJ-SLP (Straight-line Program)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B281-8AE2-7041-8B52-D4CA7962A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495800"/>
          </a:xfrm>
        </p:spPr>
        <p:txBody>
          <a:bodyPr/>
          <a:lstStyle/>
          <a:p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假设：已有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Abstract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Syntax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SLP-AST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）表示的程序（从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FDMJ-SLP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源程序转换为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SLP-AST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的程序代码已经发布）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对程序进行“转换”和“运行”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简版“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Constant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Propagation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Return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结果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4566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348BFCA-8BAA-2671-AE30-F3D385B9441D}"/>
              </a:ext>
            </a:extLst>
          </p:cNvPr>
          <p:cNvSpPr txBox="1"/>
          <p:nvPr/>
        </p:nvSpPr>
        <p:spPr>
          <a:xfrm>
            <a:off x="381000" y="1524000"/>
            <a:ext cx="3212633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N" sz="1600" dirty="0"/>
              <a:t>PROG</a:t>
            </a:r>
            <a:r>
              <a:rPr lang="zh-CN" altLang="en-US" sz="1600" dirty="0"/>
              <a:t>  </a:t>
            </a:r>
            <a:r>
              <a:rPr lang="en-US" altLang="zh-CN" sz="1600" dirty="0">
                <a:sym typeface="Wingdings" pitchFamily="2" charset="2"/>
              </a:rPr>
              <a:t> </a:t>
            </a:r>
            <a:r>
              <a:rPr lang="en-CN" sz="1600" dirty="0"/>
              <a:t>MM</a:t>
            </a:r>
          </a:p>
          <a:p>
            <a:endParaRPr lang="en-CN" sz="1600" dirty="0"/>
          </a:p>
          <a:p>
            <a:r>
              <a:rPr lang="en-CN" sz="1600" dirty="0"/>
              <a:t>MM  </a:t>
            </a:r>
            <a:r>
              <a:rPr lang="en-CN" sz="1600" dirty="0">
                <a:sym typeface="Wingdings" pitchFamily="2" charset="2"/>
              </a:rPr>
              <a:t> </a:t>
            </a:r>
            <a:r>
              <a:rPr lang="en-CN" sz="1600" dirty="0"/>
              <a:t> public int main ( ) { SL }</a:t>
            </a:r>
          </a:p>
          <a:p>
            <a:endParaRPr lang="en-CN" sz="1600" dirty="0"/>
          </a:p>
          <a:p>
            <a:r>
              <a:rPr lang="en-CN" sz="1600" dirty="0"/>
              <a:t>SL </a:t>
            </a:r>
            <a:r>
              <a:rPr lang="en-CN" sz="1600" dirty="0">
                <a:sym typeface="Wingdings" pitchFamily="2" charset="2"/>
              </a:rPr>
              <a:t> </a:t>
            </a:r>
            <a:r>
              <a:rPr lang="en-CN" sz="1600" dirty="0"/>
              <a:t> empty</a:t>
            </a:r>
          </a:p>
          <a:p>
            <a:r>
              <a:rPr lang="en-CN" sz="1600" dirty="0"/>
              <a:t>          | STM SL</a:t>
            </a:r>
          </a:p>
          <a:p>
            <a:endParaRPr lang="en-CN" sz="1600" dirty="0"/>
          </a:p>
          <a:p>
            <a:r>
              <a:rPr lang="en-CN" sz="1600" dirty="0"/>
              <a:t>STM  </a:t>
            </a:r>
            <a:r>
              <a:rPr lang="en-CN" sz="1600" dirty="0">
                <a:sym typeface="Wingdings" pitchFamily="2" charset="2"/>
              </a:rPr>
              <a:t> </a:t>
            </a:r>
            <a:r>
              <a:rPr lang="en-CN" sz="1600" dirty="0"/>
              <a:t>ID  = EXP  ;</a:t>
            </a:r>
          </a:p>
          <a:p>
            <a:r>
              <a:rPr lang="en-CN" sz="1600" dirty="0"/>
              <a:t>          | return EXP ;</a:t>
            </a:r>
          </a:p>
          <a:p>
            <a:endParaRPr lang="en-CN" sz="1600" dirty="0"/>
          </a:p>
          <a:p>
            <a:r>
              <a:rPr lang="en-CN" sz="1600" dirty="0"/>
              <a:t>EXP  </a:t>
            </a:r>
            <a:r>
              <a:rPr lang="en-CN" sz="1600" dirty="0">
                <a:sym typeface="Wingdings" pitchFamily="2" charset="2"/>
              </a:rPr>
              <a:t> </a:t>
            </a:r>
            <a:r>
              <a:rPr lang="en-CN" sz="1600" dirty="0">
                <a:solidFill>
                  <a:srgbClr val="FF0000"/>
                </a:solidFill>
              </a:rPr>
              <a:t>(</a:t>
            </a:r>
            <a:r>
              <a:rPr lang="en-CN" sz="1600" dirty="0"/>
              <a:t> EXP OP EXP </a:t>
            </a:r>
            <a:r>
              <a:rPr lang="en-CN" sz="1600" dirty="0">
                <a:solidFill>
                  <a:srgbClr val="FF0000"/>
                </a:solidFill>
              </a:rPr>
              <a:t>)</a:t>
            </a:r>
            <a:r>
              <a:rPr lang="en-CN" sz="1600" dirty="0"/>
              <a:t>  </a:t>
            </a:r>
          </a:p>
          <a:p>
            <a:r>
              <a:rPr lang="en-CN" sz="1600" dirty="0"/>
              <a:t>          | </a:t>
            </a:r>
            <a:r>
              <a:rPr lang="en-CN" sz="1600" dirty="0">
                <a:solidFill>
                  <a:srgbClr val="FF0000"/>
                </a:solidFill>
              </a:rPr>
              <a:t>NONNEGATIVEINT</a:t>
            </a:r>
          </a:p>
          <a:p>
            <a:r>
              <a:rPr lang="en-CN" sz="1600" dirty="0"/>
              <a:t>          | ( minus  EXP )</a:t>
            </a:r>
          </a:p>
          <a:p>
            <a:r>
              <a:rPr lang="en-CN" sz="1600" dirty="0"/>
              <a:t>          | ( { SL } EXP )</a:t>
            </a:r>
          </a:p>
          <a:p>
            <a:r>
              <a:rPr lang="en-CN" sz="1600" dirty="0"/>
              <a:t>          | ID</a:t>
            </a:r>
          </a:p>
          <a:p>
            <a:endParaRPr lang="en-CN" sz="1600" dirty="0"/>
          </a:p>
          <a:p>
            <a:r>
              <a:rPr lang="en-CN" sz="1600" dirty="0"/>
              <a:t>&lt;ID&gt; ::= </a:t>
            </a:r>
            <a:r>
              <a:rPr lang="en-CN" sz="1600" dirty="0">
                <a:solidFill>
                  <a:srgbClr val="FF0000"/>
                </a:solidFill>
              </a:rPr>
              <a:t>IDENTIFIER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F46B2120-031B-9504-2DCE-E2A72B58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11" y="277713"/>
            <a:ext cx="7772400" cy="723900"/>
          </a:xfrm>
        </p:spPr>
        <p:txBody>
          <a:bodyPr/>
          <a:lstStyle/>
          <a:p>
            <a:r>
              <a:rPr lang="en-US" altLang="zh-CN" sz="3600" b="1" dirty="0"/>
              <a:t>FDMJ-SLP Grammar</a:t>
            </a:r>
            <a:endParaRPr lang="zh-CN" alt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C2FCB6-FE26-1400-312C-6CC46480642C}"/>
              </a:ext>
            </a:extLst>
          </p:cNvPr>
          <p:cNvSpPr txBox="1"/>
          <p:nvPr/>
        </p:nvSpPr>
        <p:spPr>
          <a:xfrm>
            <a:off x="3810000" y="1203954"/>
            <a:ext cx="47244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N" sz="1800" b="1" dirty="0"/>
              <a:t>Main Method (`MM`)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N" sz="1800" dirty="0"/>
              <a:t>Defined with the keywords `public int main`</a:t>
            </a:r>
          </a:p>
          <a:p>
            <a:pPr marL="342900" indent="-342900">
              <a:buFont typeface="+mj-lt"/>
              <a:buAutoNum type="arabicPeriod"/>
            </a:pPr>
            <a:r>
              <a:rPr lang="en-CN" sz="1800" b="1" dirty="0"/>
              <a:t>Statement List: </a:t>
            </a:r>
            <a:r>
              <a:rPr lang="en-CN" sz="1800" dirty="0"/>
              <a:t>Can be empty or consist of one or more statements.</a:t>
            </a:r>
          </a:p>
          <a:p>
            <a:pPr marL="342900" indent="-342900">
              <a:buFont typeface="+mj-lt"/>
              <a:buAutoNum type="arabicPeriod"/>
            </a:pPr>
            <a:r>
              <a:rPr lang="en-CN" sz="1800" b="1" dirty="0"/>
              <a:t>Statement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800" dirty="0"/>
              <a:t>Can be an assignment or a return statement</a:t>
            </a:r>
          </a:p>
          <a:p>
            <a:pPr marL="342900" indent="-342900">
              <a:buFont typeface="+mj-lt"/>
              <a:buAutoNum type="arabicPeriod"/>
            </a:pPr>
            <a:r>
              <a:rPr lang="en-CN" sz="1800" b="1" dirty="0"/>
              <a:t>Expression</a:t>
            </a:r>
            <a:r>
              <a:rPr lang="en-CN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800" dirty="0"/>
              <a:t>Binary operations: addition, subtraction, multiplication, division.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800" dirty="0"/>
              <a:t>A non-negative integer.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800" dirty="0"/>
              <a:t>A unary minus operation.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800" dirty="0"/>
              <a:t>An expression enclosed in parentheses.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800" dirty="0"/>
              <a:t>A block of statements followed by an expression.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800" dirty="0"/>
              <a:t>An identifier.</a:t>
            </a:r>
          </a:p>
          <a:p>
            <a:pPr marL="342900" indent="-342900">
              <a:buFont typeface="+mj-lt"/>
              <a:buAutoNum type="arabicPeriod"/>
            </a:pPr>
            <a:r>
              <a:rPr lang="en-CN" sz="1800" b="1" dirty="0"/>
              <a:t>Identifier</a:t>
            </a:r>
            <a:r>
              <a:rPr lang="en-CN" sz="18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1800" dirty="0"/>
              <a:t>A terminal that represents an identifier.</a:t>
            </a:r>
          </a:p>
        </p:txBody>
      </p:sp>
    </p:spTree>
    <p:extLst>
      <p:ext uri="{BB962C8B-B14F-4D97-AF65-F5344CB8AC3E}">
        <p14:creationId xmlns:p14="http://schemas.microsoft.com/office/powerpoint/2010/main" val="2134307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FBE428-D3EE-02DF-E3D4-6C31227A72DB}"/>
              </a:ext>
            </a:extLst>
          </p:cNvPr>
          <p:cNvSpPr txBox="1"/>
          <p:nvPr/>
        </p:nvSpPr>
        <p:spPr>
          <a:xfrm>
            <a:off x="4742795" y="4092048"/>
            <a:ext cx="403860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CN" sz="2000" dirty="0">
                <a:latin typeface="Arial" panose="020B0604020202020204" pitchFamily="34" charset="0"/>
                <a:cs typeface="Arial" panose="020B0604020202020204" pitchFamily="34" charset="0"/>
              </a:rPr>
              <a:t>public int main() {</a:t>
            </a:r>
          </a:p>
          <a:p>
            <a:r>
              <a:rPr lang="en-CN" sz="2000" dirty="0">
                <a:latin typeface="Arial" panose="020B0604020202020204" pitchFamily="34" charset="0"/>
                <a:cs typeface="Arial" panose="020B0604020202020204" pitchFamily="34" charset="0"/>
              </a:rPr>
              <a:t>   x=1;</a:t>
            </a:r>
          </a:p>
          <a:p>
            <a:r>
              <a:rPr lang="en-CN" sz="2000" dirty="0">
                <a:latin typeface="Arial" panose="020B0604020202020204" pitchFamily="34" charset="0"/>
                <a:cs typeface="Arial" panose="020B0604020202020204" pitchFamily="34" charset="0"/>
              </a:rPr>
              <a:t>   y=2;</a:t>
            </a:r>
          </a:p>
          <a:p>
            <a:r>
              <a:rPr lang="en-CN" sz="2000" dirty="0">
                <a:latin typeface="Arial" panose="020B0604020202020204" pitchFamily="34" charset="0"/>
                <a:cs typeface="Arial" panose="020B0604020202020204" pitchFamily="34" charset="0"/>
              </a:rPr>
              <a:t>   z=((x+y)*z);</a:t>
            </a:r>
          </a:p>
          <a:p>
            <a:r>
              <a:rPr lang="en-CN" sz="2000" dirty="0">
                <a:latin typeface="Arial" panose="020B0604020202020204" pitchFamily="34" charset="0"/>
                <a:cs typeface="Arial" panose="020B0604020202020204" pitchFamily="34" charset="0"/>
              </a:rPr>
              <a:t>   z=({x=1; y=({z=(z*z);} 2);} (x*y));</a:t>
            </a:r>
          </a:p>
          <a:p>
            <a:r>
              <a:rPr lang="en-CN" sz="2000" dirty="0">
                <a:latin typeface="Arial" panose="020B0604020202020204" pitchFamily="34" charset="0"/>
                <a:cs typeface="Arial" panose="020B0604020202020204" pitchFamily="34" charset="0"/>
              </a:rPr>
              <a:t>   return z;</a:t>
            </a:r>
          </a:p>
          <a:p>
            <a:r>
              <a:rPr lang="en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61B130C-215B-A385-177C-0BBD19F2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72" y="304800"/>
            <a:ext cx="7772400" cy="641995"/>
          </a:xfrm>
        </p:spPr>
        <p:txBody>
          <a:bodyPr/>
          <a:lstStyle/>
          <a:p>
            <a:r>
              <a:rPr lang="en-CN" sz="3600" b="1" dirty="0">
                <a:latin typeface="+mn-lt"/>
              </a:rPr>
              <a:t>FDMJ-SLP Program 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80B1D-72F7-4C02-6ED2-B6F4A87964EE}"/>
              </a:ext>
            </a:extLst>
          </p:cNvPr>
          <p:cNvSpPr txBox="1"/>
          <p:nvPr/>
        </p:nvSpPr>
        <p:spPr>
          <a:xfrm>
            <a:off x="4734912" y="1552721"/>
            <a:ext cx="4038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int main()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x=1;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y=2;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z=(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x+y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return ({x=1; y=2;} (x*y));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B408E-A5FE-D0E5-64F2-0D46EE7FF6C9}"/>
              </a:ext>
            </a:extLst>
          </p:cNvPr>
          <p:cNvSpPr txBox="1"/>
          <p:nvPr/>
        </p:nvSpPr>
        <p:spPr>
          <a:xfrm>
            <a:off x="530772" y="2270234"/>
            <a:ext cx="4038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int main()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x = ((-1)+((-2)*3));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return x;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A62B8-4F33-6A3D-4F5F-05D9508E0E7E}"/>
              </a:ext>
            </a:extLst>
          </p:cNvPr>
          <p:cNvSpPr txBox="1"/>
          <p:nvPr/>
        </p:nvSpPr>
        <p:spPr>
          <a:xfrm>
            <a:off x="530772" y="4111307"/>
            <a:ext cx="403860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public int main() {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x = ((-(-1))*(-(-(-2))));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return x;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478179-6FDD-77C1-DC85-61DE63B1F853}"/>
              </a:ext>
            </a:extLst>
          </p:cNvPr>
          <p:cNvSpPr txBox="1"/>
          <p:nvPr/>
        </p:nvSpPr>
        <p:spPr>
          <a:xfrm>
            <a:off x="530772" y="1905000"/>
            <a:ext cx="145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test1.fmj</a:t>
            </a:r>
            <a:endParaRPr lang="en-C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0432D-C5A5-E110-E8E4-9CC0DCEA7753}"/>
              </a:ext>
            </a:extLst>
          </p:cNvPr>
          <p:cNvSpPr txBox="1"/>
          <p:nvPr/>
        </p:nvSpPr>
        <p:spPr>
          <a:xfrm>
            <a:off x="530772" y="3741975"/>
            <a:ext cx="145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test2.fmj</a:t>
            </a:r>
            <a:endParaRPr lang="en-C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BDED-05A8-DBC8-BDDE-57A3560D8694}"/>
              </a:ext>
            </a:extLst>
          </p:cNvPr>
          <p:cNvSpPr txBox="1"/>
          <p:nvPr/>
        </p:nvSpPr>
        <p:spPr>
          <a:xfrm>
            <a:off x="4734912" y="1195792"/>
            <a:ext cx="145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test3.fmj</a:t>
            </a:r>
            <a:endParaRPr lang="en-CN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CEB04F-7B18-566B-316F-CEFCA37B70DD}"/>
              </a:ext>
            </a:extLst>
          </p:cNvPr>
          <p:cNvSpPr txBox="1"/>
          <p:nvPr/>
        </p:nvSpPr>
        <p:spPr>
          <a:xfrm>
            <a:off x="4734912" y="3761103"/>
            <a:ext cx="145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test4.fmj</a:t>
            </a:r>
            <a:endParaRPr lang="en-CN" sz="1800" dirty="0"/>
          </a:p>
        </p:txBody>
      </p:sp>
    </p:spTree>
    <p:extLst>
      <p:ext uri="{BB962C8B-B14F-4D97-AF65-F5344CB8AC3E}">
        <p14:creationId xmlns:p14="http://schemas.microsoft.com/office/powerpoint/2010/main" val="129585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2AFA-0828-B009-0BE3-FA8F96B3D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457200"/>
          </a:xfrm>
        </p:spPr>
        <p:txBody>
          <a:bodyPr/>
          <a:lstStyle/>
          <a:p>
            <a:r>
              <a:rPr lang="en-CN" dirty="0"/>
              <a:t>FDMJ-SLP Grammar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57E651-9A09-2A0C-C71D-831BD2938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475" y="1219200"/>
            <a:ext cx="6115050" cy="464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60E8-5739-6E19-878A-DE02BA68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457200"/>
          </a:xfrm>
        </p:spPr>
        <p:txBody>
          <a:bodyPr/>
          <a:lstStyle/>
          <a:p>
            <a:r>
              <a:rPr lang="en-US" sz="3200" b="1" dirty="0"/>
              <a:t>Abstract Syntax Tree (AST) Node Classes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A60D-D487-EDE4-2E0F-0C8761A76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800100"/>
            <a:ext cx="8458199" cy="5981700"/>
          </a:xfrm>
        </p:spPr>
        <p:txBody>
          <a:bodyPr/>
          <a:lstStyle/>
          <a:p>
            <a:r>
              <a:rPr lang="en-US" sz="2000" b="1" dirty="0"/>
              <a:t>AST</a:t>
            </a:r>
            <a:r>
              <a:rPr lang="en-US" sz="2000" dirty="0"/>
              <a:t>: </a:t>
            </a:r>
            <a:r>
              <a:rPr lang="en-US" sz="2000" b="1" dirty="0"/>
              <a:t>abstract</a:t>
            </a:r>
            <a:r>
              <a:rPr lang="en-US" sz="2000" dirty="0"/>
              <a:t> </a:t>
            </a:r>
            <a:r>
              <a:rPr lang="en-US" sz="2000" b="1" dirty="0"/>
              <a:t>class</a:t>
            </a:r>
            <a:r>
              <a:rPr lang="en-US" sz="2000" dirty="0"/>
              <a:t> (all other classes are derived classes from AST)</a:t>
            </a:r>
          </a:p>
          <a:p>
            <a:r>
              <a:rPr lang="en-US" sz="2000" b="1" dirty="0"/>
              <a:t>Program</a:t>
            </a:r>
            <a:r>
              <a:rPr lang="en-US" sz="2000" dirty="0"/>
              <a:t>: Represents the entire program</a:t>
            </a:r>
          </a:p>
          <a:p>
            <a:pPr lvl="1"/>
            <a:r>
              <a:rPr lang="en-US" sz="1800" dirty="0"/>
              <a:t>With a </a:t>
            </a:r>
            <a:r>
              <a:rPr lang="en-US" sz="1800" dirty="0" err="1">
                <a:solidFill>
                  <a:srgbClr val="FF0000"/>
                </a:solidFill>
              </a:rPr>
              <a:t>MainMethod</a:t>
            </a:r>
            <a:r>
              <a:rPr lang="en-US" sz="1800" dirty="0"/>
              <a:t> node.</a:t>
            </a:r>
            <a:endParaRPr lang="en-US" sz="1000" dirty="0"/>
          </a:p>
          <a:p>
            <a:r>
              <a:rPr lang="en-US" sz="2000" b="1" dirty="0" err="1"/>
              <a:t>MainMethod</a:t>
            </a:r>
            <a:r>
              <a:rPr lang="en-US" sz="2000" dirty="0"/>
              <a:t>: Represents the main method</a:t>
            </a:r>
          </a:p>
          <a:p>
            <a:pPr lvl="1"/>
            <a:r>
              <a:rPr lang="en-US" sz="1800" dirty="0"/>
              <a:t>with </a:t>
            </a:r>
            <a:r>
              <a:rPr lang="en-US" sz="1800" dirty="0">
                <a:solidFill>
                  <a:srgbClr val="FF0000"/>
                </a:solidFill>
              </a:rPr>
              <a:t>a list of statements </a:t>
            </a:r>
            <a:r>
              <a:rPr lang="en-US" sz="1800" dirty="0"/>
              <a:t>(</a:t>
            </a:r>
            <a:r>
              <a:rPr lang="en-US" sz="1800" dirty="0" err="1"/>
              <a:t>Stm</a:t>
            </a:r>
            <a:r>
              <a:rPr lang="en-US" sz="1800" dirty="0"/>
              <a:t>).</a:t>
            </a:r>
          </a:p>
          <a:p>
            <a:r>
              <a:rPr lang="en-US" sz="2000" b="1" dirty="0" err="1"/>
              <a:t>Stm</a:t>
            </a:r>
            <a:r>
              <a:rPr lang="en-US" sz="2000" dirty="0"/>
              <a:t> (Statements): </a:t>
            </a:r>
            <a:r>
              <a:rPr lang="en-US" sz="2000" b="1" dirty="0"/>
              <a:t>abstract</a:t>
            </a:r>
            <a:r>
              <a:rPr lang="en-US" sz="2000" dirty="0"/>
              <a:t> </a:t>
            </a:r>
            <a:r>
              <a:rPr lang="en-US" sz="2000" b="1" dirty="0"/>
              <a:t>class</a:t>
            </a:r>
            <a:r>
              <a:rPr lang="en-US" sz="2000" dirty="0"/>
              <a:t> (all statement classes are derived from it)</a:t>
            </a:r>
          </a:p>
          <a:p>
            <a:pPr lvl="1"/>
            <a:r>
              <a:rPr lang="en-US" sz="1800" b="1" dirty="0"/>
              <a:t>Assign</a:t>
            </a:r>
            <a:r>
              <a:rPr lang="en-US" sz="1800" dirty="0"/>
              <a:t>: Assignment statement with </a:t>
            </a:r>
            <a:r>
              <a:rPr lang="en-US" sz="1800" dirty="0">
                <a:solidFill>
                  <a:srgbClr val="FF0000"/>
                </a:solidFill>
              </a:rPr>
              <a:t>left</a:t>
            </a:r>
            <a:r>
              <a:rPr lang="en-US" sz="1800" dirty="0"/>
              <a:t> (</a:t>
            </a:r>
            <a:r>
              <a:rPr lang="en-US" sz="1800" dirty="0" err="1"/>
              <a:t>IdExp</a:t>
            </a:r>
            <a:r>
              <a:rPr lang="en-US" sz="1800" dirty="0"/>
              <a:t>) and </a:t>
            </a:r>
            <a:r>
              <a:rPr lang="en-US" sz="1800" dirty="0">
                <a:solidFill>
                  <a:srgbClr val="FF0000"/>
                </a:solidFill>
              </a:rPr>
              <a:t>right</a:t>
            </a:r>
            <a:r>
              <a:rPr lang="en-US" sz="1800" dirty="0"/>
              <a:t> (Exp) expressions.</a:t>
            </a:r>
          </a:p>
          <a:p>
            <a:pPr lvl="1"/>
            <a:r>
              <a:rPr lang="en-US" sz="1800" b="1" dirty="0"/>
              <a:t>Return</a:t>
            </a:r>
            <a:r>
              <a:rPr lang="en-US" sz="1800" dirty="0"/>
              <a:t>: Return statement with an expression (</a:t>
            </a:r>
            <a:r>
              <a:rPr lang="en-US" sz="1800" dirty="0">
                <a:solidFill>
                  <a:srgbClr val="FF0000"/>
                </a:solidFill>
              </a:rPr>
              <a:t>Exp</a:t>
            </a:r>
            <a:r>
              <a:rPr lang="en-US" sz="1800" dirty="0"/>
              <a:t>).</a:t>
            </a:r>
          </a:p>
          <a:p>
            <a:r>
              <a:rPr lang="en-US" sz="2000" b="1" dirty="0"/>
              <a:t>Exp</a:t>
            </a:r>
            <a:r>
              <a:rPr lang="en-US" sz="2000" dirty="0"/>
              <a:t> (Expressions): </a:t>
            </a:r>
            <a:r>
              <a:rPr lang="en-US" sz="2000" b="1" dirty="0"/>
              <a:t>abstract</a:t>
            </a:r>
            <a:r>
              <a:rPr lang="en-US" sz="2000" dirty="0"/>
              <a:t> </a:t>
            </a:r>
            <a:r>
              <a:rPr lang="en-US" sz="2000" b="1" dirty="0"/>
              <a:t>class</a:t>
            </a:r>
            <a:r>
              <a:rPr lang="en-US" sz="2000" dirty="0"/>
              <a:t> (all expression classes are derived from it)</a:t>
            </a:r>
          </a:p>
          <a:p>
            <a:pPr lvl="1"/>
            <a:r>
              <a:rPr lang="en-US" sz="1800" b="1" dirty="0" err="1"/>
              <a:t>BinaryOp</a:t>
            </a:r>
            <a:r>
              <a:rPr lang="en-US" sz="1800" dirty="0"/>
              <a:t>: Binary operation with </a:t>
            </a:r>
            <a:r>
              <a:rPr lang="en-US" sz="1800" dirty="0">
                <a:solidFill>
                  <a:srgbClr val="FF0000"/>
                </a:solidFill>
              </a:rPr>
              <a:t>left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0000"/>
                </a:solidFill>
              </a:rPr>
              <a:t>right</a:t>
            </a:r>
            <a:r>
              <a:rPr lang="en-US" sz="1800" dirty="0"/>
              <a:t> (Exp) and </a:t>
            </a:r>
            <a:r>
              <a:rPr lang="en-US" sz="1800" dirty="0">
                <a:solidFill>
                  <a:srgbClr val="FF0000"/>
                </a:solidFill>
              </a:rPr>
              <a:t>operator</a:t>
            </a:r>
            <a:r>
              <a:rPr lang="en-US" sz="1800" dirty="0"/>
              <a:t> (</a:t>
            </a:r>
            <a:r>
              <a:rPr lang="en-US" sz="1800" dirty="0" err="1"/>
              <a:t>OpExp</a:t>
            </a:r>
            <a:r>
              <a:rPr lang="en-US" sz="1800" dirty="0"/>
              <a:t>).</a:t>
            </a:r>
          </a:p>
          <a:p>
            <a:pPr lvl="1"/>
            <a:r>
              <a:rPr lang="en-US" sz="1800" b="1" dirty="0" err="1"/>
              <a:t>UnaryOp</a:t>
            </a:r>
            <a:r>
              <a:rPr lang="en-US" sz="1800" dirty="0"/>
              <a:t>: Unary operation with an </a:t>
            </a:r>
            <a:r>
              <a:rPr lang="en-US" sz="1800" dirty="0">
                <a:solidFill>
                  <a:srgbClr val="FF0000"/>
                </a:solidFill>
              </a:rPr>
              <a:t>expression</a:t>
            </a:r>
            <a:r>
              <a:rPr lang="en-US" sz="1800" dirty="0"/>
              <a:t> (Exp) and </a:t>
            </a:r>
            <a:r>
              <a:rPr lang="en-US" sz="1800" dirty="0">
                <a:solidFill>
                  <a:srgbClr val="FF0000"/>
                </a:solidFill>
              </a:rPr>
              <a:t>operator</a:t>
            </a:r>
            <a:r>
              <a:rPr lang="en-US" sz="1800" dirty="0"/>
              <a:t> (</a:t>
            </a:r>
            <a:r>
              <a:rPr lang="en-US" sz="1800" dirty="0" err="1"/>
              <a:t>OpExp</a:t>
            </a:r>
            <a:r>
              <a:rPr lang="en-US" sz="1800" dirty="0"/>
              <a:t>).</a:t>
            </a:r>
          </a:p>
          <a:p>
            <a:pPr lvl="1"/>
            <a:r>
              <a:rPr lang="en-US" sz="1800" b="1" dirty="0"/>
              <a:t>Esc</a:t>
            </a:r>
            <a:r>
              <a:rPr lang="en-US" sz="1800" dirty="0"/>
              <a:t>: Escape expression with a </a:t>
            </a:r>
            <a:r>
              <a:rPr lang="en-US" sz="1800" dirty="0">
                <a:solidFill>
                  <a:srgbClr val="FF0000"/>
                </a:solidFill>
              </a:rPr>
              <a:t>list of statements </a:t>
            </a:r>
            <a:r>
              <a:rPr lang="en-US" sz="1800" dirty="0"/>
              <a:t>(</a:t>
            </a:r>
            <a:r>
              <a:rPr lang="en-US" sz="1800" dirty="0" err="1"/>
              <a:t>Stm</a:t>
            </a:r>
            <a:r>
              <a:rPr lang="en-US" sz="1800" dirty="0"/>
              <a:t>) and an </a:t>
            </a:r>
            <a:r>
              <a:rPr lang="en-US" sz="1800" dirty="0">
                <a:solidFill>
                  <a:srgbClr val="FF0000"/>
                </a:solidFill>
              </a:rPr>
              <a:t>expression</a:t>
            </a:r>
            <a:r>
              <a:rPr lang="en-US" sz="1800" dirty="0"/>
              <a:t> (Exp).</a:t>
            </a:r>
          </a:p>
          <a:p>
            <a:pPr lvl="1"/>
            <a:r>
              <a:rPr lang="en-US" sz="1800" b="1" dirty="0" err="1"/>
              <a:t>IdExp</a:t>
            </a:r>
            <a:r>
              <a:rPr lang="en-US" sz="1800" dirty="0"/>
              <a:t>: Identifier expression containing a </a:t>
            </a:r>
            <a:r>
              <a:rPr lang="en-US" sz="1800" dirty="0">
                <a:solidFill>
                  <a:srgbClr val="FF0000"/>
                </a:solidFill>
              </a:rPr>
              <a:t>string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 err="1"/>
              <a:t>IntExp</a:t>
            </a:r>
            <a:r>
              <a:rPr lang="en-US" sz="1800" dirty="0"/>
              <a:t>: Integer expression containing an </a:t>
            </a:r>
            <a:r>
              <a:rPr lang="en-US" sz="1800" dirty="0">
                <a:solidFill>
                  <a:srgbClr val="FF0000"/>
                </a:solidFill>
              </a:rPr>
              <a:t>integer</a:t>
            </a:r>
            <a:r>
              <a:rPr lang="en-US" sz="1800" dirty="0"/>
              <a:t> value.</a:t>
            </a:r>
          </a:p>
          <a:p>
            <a:pPr lvl="1"/>
            <a:r>
              <a:rPr lang="en-US" sz="1800" b="1" dirty="0" err="1"/>
              <a:t>OpExp</a:t>
            </a:r>
            <a:r>
              <a:rPr lang="en-US" sz="1800" dirty="0"/>
              <a:t>: Operator expression with an </a:t>
            </a:r>
            <a:r>
              <a:rPr lang="en-US" sz="1800" dirty="0">
                <a:solidFill>
                  <a:srgbClr val="FF0000"/>
                </a:solidFill>
              </a:rPr>
              <a:t>operator</a:t>
            </a:r>
            <a:r>
              <a:rPr lang="en-US" sz="1800" dirty="0"/>
              <a:t> (string).</a:t>
            </a:r>
          </a:p>
          <a:p>
            <a:r>
              <a:rPr lang="en-US" sz="2400" dirty="0"/>
              <a:t>All nodes have a position member (pos: </a:t>
            </a:r>
            <a:r>
              <a:rPr lang="en-US" sz="2400" dirty="0" err="1"/>
              <a:t>sline</a:t>
            </a:r>
            <a:r>
              <a:rPr lang="en-US" sz="2400" dirty="0"/>
              <a:t>, </a:t>
            </a:r>
            <a:r>
              <a:rPr lang="en-US" sz="2400" dirty="0" err="1"/>
              <a:t>scolumn</a:t>
            </a:r>
            <a:r>
              <a:rPr lang="en-US" sz="2400" dirty="0"/>
              <a:t>, </a:t>
            </a:r>
            <a:r>
              <a:rPr lang="en-US" sz="2400" dirty="0" err="1"/>
              <a:t>eline</a:t>
            </a:r>
            <a:r>
              <a:rPr lang="en-US" sz="2400" dirty="0"/>
              <a:t>, </a:t>
            </a:r>
            <a:r>
              <a:rPr lang="en-US" sz="2400" dirty="0" err="1"/>
              <a:t>ecolumn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017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0027A9-12D5-BE0F-9D64-63CB6E478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6858" y="230159"/>
            <a:ext cx="5085658" cy="52181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81937D-8B3B-9237-B8A2-2011BC54B330}"/>
              </a:ext>
            </a:extLst>
          </p:cNvPr>
          <p:cNvSpPr txBox="1"/>
          <p:nvPr/>
        </p:nvSpPr>
        <p:spPr>
          <a:xfrm>
            <a:off x="212868" y="951905"/>
            <a:ext cx="32494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int main() 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x = ((-1)+((-2)*3));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return x;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F85E2A-E520-490A-E5E8-5641D83163DA}"/>
              </a:ext>
            </a:extLst>
          </p:cNvPr>
          <p:cNvSpPr txBox="1">
            <a:spLocks/>
          </p:cNvSpPr>
          <p:nvPr/>
        </p:nvSpPr>
        <p:spPr>
          <a:xfrm>
            <a:off x="176429" y="245807"/>
            <a:ext cx="3637036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2800" dirty="0"/>
              <a:t>test1.fmj</a:t>
            </a:r>
            <a:endParaRPr lang="en-CN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0D8091-B622-B17A-784D-ECC82B88F273}"/>
              </a:ext>
            </a:extLst>
          </p:cNvPr>
          <p:cNvSpPr/>
          <p:nvPr/>
        </p:nvSpPr>
        <p:spPr>
          <a:xfrm>
            <a:off x="1565641" y="2891254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Prigram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2A0D37-B856-8A89-48B4-B927FE390063}"/>
              </a:ext>
            </a:extLst>
          </p:cNvPr>
          <p:cNvSpPr/>
          <p:nvPr/>
        </p:nvSpPr>
        <p:spPr>
          <a:xfrm>
            <a:off x="1298941" y="3429000"/>
            <a:ext cx="15240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MainMethod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40620C-38F9-66D9-FCF7-82347D7C8014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060941" y="3196054"/>
            <a:ext cx="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D48DF42-9A52-87CC-D405-D7EA5FF318C4}"/>
              </a:ext>
            </a:extLst>
          </p:cNvPr>
          <p:cNvSpPr/>
          <p:nvPr/>
        </p:nvSpPr>
        <p:spPr>
          <a:xfrm>
            <a:off x="803641" y="3966746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654155-CACA-501A-806A-8FA332DE277E}"/>
              </a:ext>
            </a:extLst>
          </p:cNvPr>
          <p:cNvSpPr/>
          <p:nvPr/>
        </p:nvSpPr>
        <p:spPr>
          <a:xfrm>
            <a:off x="2327641" y="3966746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B20504-98E3-BC7B-FF30-2752CEC23944}"/>
              </a:ext>
            </a:extLst>
          </p:cNvPr>
          <p:cNvSpPr/>
          <p:nvPr/>
        </p:nvSpPr>
        <p:spPr>
          <a:xfrm>
            <a:off x="28903" y="4480468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65E5CA-C684-CF41-AFEA-2A3A9D307A1A}"/>
              </a:ext>
            </a:extLst>
          </p:cNvPr>
          <p:cNvSpPr/>
          <p:nvPr/>
        </p:nvSpPr>
        <p:spPr>
          <a:xfrm>
            <a:off x="1337041" y="4461321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Binary (+)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9F8E50-1671-E791-54BA-D1DFB9529A19}"/>
              </a:ext>
            </a:extLst>
          </p:cNvPr>
          <p:cNvSpPr/>
          <p:nvPr/>
        </p:nvSpPr>
        <p:spPr>
          <a:xfrm>
            <a:off x="569387" y="4946512"/>
            <a:ext cx="1067199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Unary (-)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EF3F4B-EF6B-77A0-8095-1D23B3B25A9B}"/>
              </a:ext>
            </a:extLst>
          </p:cNvPr>
          <p:cNvSpPr/>
          <p:nvPr/>
        </p:nvSpPr>
        <p:spPr>
          <a:xfrm>
            <a:off x="517691" y="5448277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IntExp(1)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A8C47B-4ABB-A167-DC00-93FF50DBA7C3}"/>
              </a:ext>
            </a:extLst>
          </p:cNvPr>
          <p:cNvSpPr/>
          <p:nvPr/>
        </p:nvSpPr>
        <p:spPr>
          <a:xfrm>
            <a:off x="1725195" y="5448277"/>
            <a:ext cx="1080595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Unary (-)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38BC18-298D-7C42-19AD-3C6370D73902}"/>
              </a:ext>
            </a:extLst>
          </p:cNvPr>
          <p:cNvSpPr/>
          <p:nvPr/>
        </p:nvSpPr>
        <p:spPr>
          <a:xfrm>
            <a:off x="2418750" y="4946512"/>
            <a:ext cx="1247189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Binary (*)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F59502-7001-C3BD-0C25-254F519B6998}"/>
              </a:ext>
            </a:extLst>
          </p:cNvPr>
          <p:cNvSpPr/>
          <p:nvPr/>
        </p:nvSpPr>
        <p:spPr>
          <a:xfrm>
            <a:off x="1680197" y="5950042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IntExp(2)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7554EE0-6C28-D46B-C3F5-C79611A7B2C2}"/>
              </a:ext>
            </a:extLst>
          </p:cNvPr>
          <p:cNvSpPr/>
          <p:nvPr/>
        </p:nvSpPr>
        <p:spPr>
          <a:xfrm>
            <a:off x="3055410" y="5448277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IntExp(3)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288852-5189-B3A8-717B-06E3A80093F4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298941" y="3733800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31DD8-0A34-F67A-264B-5B0CEEEB26E6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2060941" y="3733800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10FA8AF-2B1B-90F5-C6B3-5204B5A19517}"/>
              </a:ext>
            </a:extLst>
          </p:cNvPr>
          <p:cNvSpPr/>
          <p:nvPr/>
        </p:nvSpPr>
        <p:spPr>
          <a:xfrm>
            <a:off x="2705814" y="4465776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D7EF153-DA57-97D3-C815-A35C44016F1E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 flipH="1">
            <a:off x="614198" y="4271546"/>
            <a:ext cx="684743" cy="208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B3307A-5259-419E-6B32-15CF85599D1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1298941" y="4271546"/>
            <a:ext cx="623395" cy="189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2D9D81F-D322-AD68-DDE4-7532379A6D8A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1102987" y="4766121"/>
            <a:ext cx="819349" cy="180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B6EECCC-8CE1-AD7B-E585-846BD6A91F4F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1102986" y="5251312"/>
            <a:ext cx="1" cy="1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F01994-7BE8-F490-55B1-079E883D25D1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>
            <a:off x="1922336" y="4766121"/>
            <a:ext cx="1120009" cy="180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0AB4B5B-22E7-0AAE-E10F-88506D928E92}"/>
              </a:ext>
            </a:extLst>
          </p:cNvPr>
          <p:cNvCxnSpPr>
            <a:cxnSpLocks/>
            <a:stCxn id="17" idx="4"/>
            <a:endCxn id="35" idx="0"/>
          </p:cNvCxnSpPr>
          <p:nvPr/>
        </p:nvCxnSpPr>
        <p:spPr>
          <a:xfrm>
            <a:off x="2822941" y="4271546"/>
            <a:ext cx="468168" cy="194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B3F17E-8A08-634F-CA14-487521E06A77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2265493" y="5251312"/>
            <a:ext cx="776852" cy="1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F38E69-C78B-7FF2-23AC-2BA4EC45C012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3042345" y="5251312"/>
            <a:ext cx="598360" cy="1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31CB264-B08D-F4CF-8DCC-2F63CD3E0BDD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2265492" y="5753077"/>
            <a:ext cx="1" cy="1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803D151-47EE-7BED-C545-646B6D2BAF9E}"/>
              </a:ext>
            </a:extLst>
          </p:cNvPr>
          <p:cNvSpPr txBox="1"/>
          <p:nvPr/>
        </p:nvSpPr>
        <p:spPr>
          <a:xfrm>
            <a:off x="193994" y="867050"/>
            <a:ext cx="3268342" cy="128831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CN" dirty="0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05EF60FD-B502-FB64-D160-E693C935D3D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 flipV="1">
            <a:off x="3462336" y="865303"/>
            <a:ext cx="385761" cy="645907"/>
          </a:xfrm>
          <a:prstGeom prst="curvedConnector3">
            <a:avLst>
              <a:gd name="adj1" fmla="val 50000"/>
            </a:avLst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409B886-C7BE-5A59-DCA5-6EBD44343509}"/>
              </a:ext>
            </a:extLst>
          </p:cNvPr>
          <p:cNvSpPr/>
          <p:nvPr/>
        </p:nvSpPr>
        <p:spPr>
          <a:xfrm>
            <a:off x="3848097" y="625683"/>
            <a:ext cx="5272888" cy="4792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527555-1DCB-05AA-6B30-31F7F8A40CD3}"/>
              </a:ext>
            </a:extLst>
          </p:cNvPr>
          <p:cNvSpPr/>
          <p:nvPr/>
        </p:nvSpPr>
        <p:spPr>
          <a:xfrm>
            <a:off x="1224762" y="3357298"/>
            <a:ext cx="1692597" cy="4929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2D81A9C9-817C-6E7C-A8C3-10CD3F35EF8A}"/>
              </a:ext>
            </a:extLst>
          </p:cNvPr>
          <p:cNvCxnSpPr>
            <a:cxnSpLocks/>
            <a:stCxn id="22" idx="2"/>
            <a:endCxn id="30" idx="3"/>
          </p:cNvCxnSpPr>
          <p:nvPr/>
        </p:nvCxnSpPr>
        <p:spPr>
          <a:xfrm rot="5400000">
            <a:off x="3451519" y="570763"/>
            <a:ext cx="2498863" cy="3567182"/>
          </a:xfrm>
          <a:prstGeom prst="curved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901E7FF-0665-0269-0979-53A3CD8D29C2}"/>
              </a:ext>
            </a:extLst>
          </p:cNvPr>
          <p:cNvSpPr/>
          <p:nvPr/>
        </p:nvSpPr>
        <p:spPr>
          <a:xfrm>
            <a:off x="7893550" y="500777"/>
            <a:ext cx="762000" cy="8776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60EBDE-E438-7650-ED2D-E7EEA54859B0}"/>
              </a:ext>
            </a:extLst>
          </p:cNvPr>
          <p:cNvSpPr/>
          <p:nvPr/>
        </p:nvSpPr>
        <p:spPr>
          <a:xfrm>
            <a:off x="193994" y="3930765"/>
            <a:ext cx="3920806" cy="23240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473A3C6-0F09-6C76-04A3-7EA7C920E916}"/>
              </a:ext>
            </a:extLst>
          </p:cNvPr>
          <p:cNvSpPr/>
          <p:nvPr/>
        </p:nvSpPr>
        <p:spPr>
          <a:xfrm>
            <a:off x="1127486" y="1272351"/>
            <a:ext cx="1927923" cy="6129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6F2541C5-679B-1970-4919-C51E335026BB}"/>
              </a:ext>
            </a:extLst>
          </p:cNvPr>
          <p:cNvCxnSpPr>
            <a:cxnSpLocks/>
          </p:cNvCxnSpPr>
          <p:nvPr/>
        </p:nvCxnSpPr>
        <p:spPr>
          <a:xfrm flipV="1">
            <a:off x="3042345" y="1202223"/>
            <a:ext cx="4851205" cy="503191"/>
          </a:xfrm>
          <a:prstGeom prst="curvedConnector3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9761AE1-EFB9-B3E1-86D9-0F11653A6EFD}"/>
              </a:ext>
            </a:extLst>
          </p:cNvPr>
          <p:cNvCxnSpPr>
            <a:cxnSpLocks/>
            <a:stCxn id="38" idx="2"/>
            <a:endCxn id="40" idx="3"/>
          </p:cNvCxnSpPr>
          <p:nvPr/>
        </p:nvCxnSpPr>
        <p:spPr>
          <a:xfrm rot="5400000">
            <a:off x="4337491" y="1155744"/>
            <a:ext cx="3714368" cy="4159750"/>
          </a:xfrm>
          <a:prstGeom prst="curved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itle 1">
            <a:extLst>
              <a:ext uri="{FF2B5EF4-FFF2-40B4-BE49-F238E27FC236}">
                <a16:creationId xmlns:a16="http://schemas.microsoft.com/office/drawing/2014/main" id="{C5EB150B-FD92-48F1-040E-3B85CD0126F4}"/>
              </a:ext>
            </a:extLst>
          </p:cNvPr>
          <p:cNvSpPr txBox="1">
            <a:spLocks/>
          </p:cNvSpPr>
          <p:nvPr/>
        </p:nvSpPr>
        <p:spPr>
          <a:xfrm>
            <a:off x="5587865" y="5570480"/>
            <a:ext cx="2994275" cy="709264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3200" dirty="0"/>
              <a:t>Parsing process</a:t>
            </a:r>
            <a:endParaRPr lang="en-CN" sz="32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095E7E7-813D-A681-53BC-1020F1B03D69}"/>
              </a:ext>
            </a:extLst>
          </p:cNvPr>
          <p:cNvSpPr/>
          <p:nvPr/>
        </p:nvSpPr>
        <p:spPr>
          <a:xfrm>
            <a:off x="3848097" y="83990"/>
            <a:ext cx="2019303" cy="47924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387289F-4C76-37DD-EC58-F48B9DC89140}"/>
              </a:ext>
            </a:extLst>
          </p:cNvPr>
          <p:cNvSpPr/>
          <p:nvPr/>
        </p:nvSpPr>
        <p:spPr>
          <a:xfrm>
            <a:off x="1245148" y="2784821"/>
            <a:ext cx="1692597" cy="4929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F1B90BB7-06A6-9E91-A5C8-A39756B9DA7F}"/>
              </a:ext>
            </a:extLst>
          </p:cNvPr>
          <p:cNvCxnSpPr>
            <a:cxnSpLocks/>
            <a:stCxn id="93" idx="1"/>
            <a:endCxn id="94" idx="0"/>
          </p:cNvCxnSpPr>
          <p:nvPr/>
        </p:nvCxnSpPr>
        <p:spPr>
          <a:xfrm rot="10800000" flipV="1">
            <a:off x="2091447" y="323609"/>
            <a:ext cx="1756650" cy="2461211"/>
          </a:xfrm>
          <a:prstGeom prst="curved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itle 1">
            <a:extLst>
              <a:ext uri="{FF2B5EF4-FFF2-40B4-BE49-F238E27FC236}">
                <a16:creationId xmlns:a16="http://schemas.microsoft.com/office/drawing/2014/main" id="{5FCDBDCB-77D0-4A71-5395-1EF3AB37A871}"/>
              </a:ext>
            </a:extLst>
          </p:cNvPr>
          <p:cNvSpPr txBox="1">
            <a:spLocks/>
          </p:cNvSpPr>
          <p:nvPr/>
        </p:nvSpPr>
        <p:spPr>
          <a:xfrm>
            <a:off x="3144354" y="-3499"/>
            <a:ext cx="954015" cy="357461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2000" dirty="0"/>
              <a:t>Start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08089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qr code with a couple of people&#10;&#10;AI-generated content may be incorrect.">
            <a:extLst>
              <a:ext uri="{FF2B5EF4-FFF2-40B4-BE49-F238E27FC236}">
                <a16:creationId xmlns:a16="http://schemas.microsoft.com/office/drawing/2014/main" id="{8298C882-7912-B2E1-3AA0-9E28E0F30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657" y="643467"/>
            <a:ext cx="3718685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5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8C696-6EF1-6714-436E-208BE0518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D89723-D169-6F2F-8091-47050D1116EC}"/>
              </a:ext>
            </a:extLst>
          </p:cNvPr>
          <p:cNvSpPr txBox="1"/>
          <p:nvPr/>
        </p:nvSpPr>
        <p:spPr>
          <a:xfrm>
            <a:off x="5115710" y="456391"/>
            <a:ext cx="3534446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&lt;?xml version="1.0" encoding="UTF-8"?&gt;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&lt;Program&gt;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&lt;MainMethod&gt;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&lt;StmList&gt;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&lt;Assign&gt;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&lt;IdExp id="x"/&gt;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&lt;BinaryOp&gt;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&lt;UnaryOp&gt;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&lt;OpExp op="-"/&gt;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&lt;IntExp val="1"/&gt;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&lt;/UnaryOp&gt;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&lt;OpExp op="+"/&gt;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&lt;BinaryOp&gt;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&lt;UnaryOp&gt;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&lt;OpExp op="-"/&gt;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&lt;IntExp val="2"/&gt;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&lt;/UnaryOp&gt;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&lt;OpExp op="*"/&gt;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&lt;IntExp val="3"/&gt;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&lt;/BinaryOp&gt;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&lt;/BinaryOp&gt;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&lt;/Assign&gt;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&lt;Return&gt;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    &lt;IdExp id="x"/&gt;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    &lt;/Return&gt;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    &lt;/StmList&gt;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    &lt;/MainMethod&gt;</a:t>
            </a:r>
          </a:p>
          <a:p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&lt;/Program&gt;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EA99CA-C97C-E2A7-92B2-13CB9BA12AEC}"/>
              </a:ext>
            </a:extLst>
          </p:cNvPr>
          <p:cNvSpPr txBox="1"/>
          <p:nvPr/>
        </p:nvSpPr>
        <p:spPr>
          <a:xfrm>
            <a:off x="599090" y="1419430"/>
            <a:ext cx="4038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int main() 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x = ((-1)+((-2)*3));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return x;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828C54-0BE7-AE1B-0664-88EEAB7FCAEA}"/>
              </a:ext>
            </a:extLst>
          </p:cNvPr>
          <p:cNvSpPr txBox="1">
            <a:spLocks/>
          </p:cNvSpPr>
          <p:nvPr/>
        </p:nvSpPr>
        <p:spPr>
          <a:xfrm>
            <a:off x="578069" y="543514"/>
            <a:ext cx="3637036" cy="762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3200" b="1" dirty="0"/>
              <a:t>Example: test1.fmj</a:t>
            </a:r>
            <a:endParaRPr lang="en-CN" sz="3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6273B3-3BCB-7AB7-BAFC-DFD00907B137}"/>
              </a:ext>
            </a:extLst>
          </p:cNvPr>
          <p:cNvSpPr/>
          <p:nvPr/>
        </p:nvSpPr>
        <p:spPr>
          <a:xfrm>
            <a:off x="2114807" y="2950898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Prigram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E12CF3-370F-7D83-503B-BF8C78991F8F}"/>
              </a:ext>
            </a:extLst>
          </p:cNvPr>
          <p:cNvSpPr/>
          <p:nvPr/>
        </p:nvSpPr>
        <p:spPr>
          <a:xfrm>
            <a:off x="1848107" y="3488644"/>
            <a:ext cx="15240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MainMethod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8516E0-A0E6-A3BD-9233-935C03C7C627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610107" y="3255698"/>
            <a:ext cx="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99918A-0521-9066-8266-57AC574925A6}"/>
              </a:ext>
            </a:extLst>
          </p:cNvPr>
          <p:cNvSpPr/>
          <p:nvPr/>
        </p:nvSpPr>
        <p:spPr>
          <a:xfrm>
            <a:off x="1352807" y="4026390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68CA7D-E589-926B-5B5C-282F4248AC21}"/>
              </a:ext>
            </a:extLst>
          </p:cNvPr>
          <p:cNvSpPr/>
          <p:nvPr/>
        </p:nvSpPr>
        <p:spPr>
          <a:xfrm>
            <a:off x="2876807" y="4026390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F9DE9B-F93E-66F6-4539-A0E63440F036}"/>
              </a:ext>
            </a:extLst>
          </p:cNvPr>
          <p:cNvSpPr/>
          <p:nvPr/>
        </p:nvSpPr>
        <p:spPr>
          <a:xfrm>
            <a:off x="578069" y="4540112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DCE3387-4ECF-EC8F-B278-41F20F729CE9}"/>
              </a:ext>
            </a:extLst>
          </p:cNvPr>
          <p:cNvSpPr/>
          <p:nvPr/>
        </p:nvSpPr>
        <p:spPr>
          <a:xfrm>
            <a:off x="1886207" y="4520965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Binary (+)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8D574CC-6577-8D59-0956-769F818C0BC6}"/>
              </a:ext>
            </a:extLst>
          </p:cNvPr>
          <p:cNvSpPr/>
          <p:nvPr/>
        </p:nvSpPr>
        <p:spPr>
          <a:xfrm>
            <a:off x="1118553" y="5006156"/>
            <a:ext cx="1067199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Unary (-)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EEA6F8-27C5-AD33-61BE-B99EF573E41D}"/>
              </a:ext>
            </a:extLst>
          </p:cNvPr>
          <p:cNvSpPr/>
          <p:nvPr/>
        </p:nvSpPr>
        <p:spPr>
          <a:xfrm>
            <a:off x="1066857" y="5507921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IntExp(1)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E75375-C6AB-5D28-01F5-7A7499CE52E9}"/>
              </a:ext>
            </a:extLst>
          </p:cNvPr>
          <p:cNvSpPr/>
          <p:nvPr/>
        </p:nvSpPr>
        <p:spPr>
          <a:xfrm>
            <a:off x="2274361" y="5507921"/>
            <a:ext cx="1080595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Unary (-)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88619DD-CA9C-A9E3-87CD-1B9DCE0380FE}"/>
              </a:ext>
            </a:extLst>
          </p:cNvPr>
          <p:cNvSpPr/>
          <p:nvPr/>
        </p:nvSpPr>
        <p:spPr>
          <a:xfrm>
            <a:off x="2967916" y="5006156"/>
            <a:ext cx="1247189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Binary (*)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D9074C2-F9F1-E66B-14A5-F8D1C8CE5C1D}"/>
              </a:ext>
            </a:extLst>
          </p:cNvPr>
          <p:cNvSpPr/>
          <p:nvPr/>
        </p:nvSpPr>
        <p:spPr>
          <a:xfrm>
            <a:off x="2229363" y="6009686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IntExp(2)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1F6C5D1-F660-6D8D-09D4-14D5602711DA}"/>
              </a:ext>
            </a:extLst>
          </p:cNvPr>
          <p:cNvSpPr/>
          <p:nvPr/>
        </p:nvSpPr>
        <p:spPr>
          <a:xfrm>
            <a:off x="3604576" y="5507921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IntExp(3)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D10381-1D84-F92E-D8B0-ADAD8ADC4E27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 flipH="1">
            <a:off x="1848107" y="3793444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4A3DCA9-21E0-DB4C-8834-856B18869CE4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2610107" y="3793444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769180A9-BA09-41BC-A6A6-9417AD5E7E04}"/>
              </a:ext>
            </a:extLst>
          </p:cNvPr>
          <p:cNvSpPr/>
          <p:nvPr/>
        </p:nvSpPr>
        <p:spPr>
          <a:xfrm>
            <a:off x="3254980" y="4525420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F35889-C7ED-99C4-C139-B1AA64C75724}"/>
              </a:ext>
            </a:extLst>
          </p:cNvPr>
          <p:cNvCxnSpPr>
            <a:cxnSpLocks/>
            <a:stCxn id="13" idx="4"/>
            <a:endCxn id="18" idx="0"/>
          </p:cNvCxnSpPr>
          <p:nvPr/>
        </p:nvCxnSpPr>
        <p:spPr>
          <a:xfrm flipH="1">
            <a:off x="1163364" y="4331190"/>
            <a:ext cx="684743" cy="208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B0AFBD7-879C-BCEC-0F1E-79544038A802}"/>
              </a:ext>
            </a:extLst>
          </p:cNvPr>
          <p:cNvCxnSpPr>
            <a:cxnSpLocks/>
            <a:stCxn id="13" idx="4"/>
            <a:endCxn id="19" idx="0"/>
          </p:cNvCxnSpPr>
          <p:nvPr/>
        </p:nvCxnSpPr>
        <p:spPr>
          <a:xfrm>
            <a:off x="1848107" y="4331190"/>
            <a:ext cx="623395" cy="189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C69626-660B-9162-6DD1-4EBD8A7FBE92}"/>
              </a:ext>
            </a:extLst>
          </p:cNvPr>
          <p:cNvCxnSpPr>
            <a:cxnSpLocks/>
            <a:stCxn id="19" idx="4"/>
            <a:endCxn id="21" idx="0"/>
          </p:cNvCxnSpPr>
          <p:nvPr/>
        </p:nvCxnSpPr>
        <p:spPr>
          <a:xfrm flipH="1">
            <a:off x="1652153" y="4825765"/>
            <a:ext cx="819349" cy="180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DFEABD-F901-B1ED-17EC-0EE38222A2D9}"/>
              </a:ext>
            </a:extLst>
          </p:cNvPr>
          <p:cNvCxnSpPr>
            <a:cxnSpLocks/>
            <a:stCxn id="21" idx="4"/>
            <a:endCxn id="24" idx="0"/>
          </p:cNvCxnSpPr>
          <p:nvPr/>
        </p:nvCxnSpPr>
        <p:spPr>
          <a:xfrm flipH="1">
            <a:off x="1652152" y="5310956"/>
            <a:ext cx="1" cy="1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B97F2F-43F0-4C27-B27F-23D6838EB5C4}"/>
              </a:ext>
            </a:extLst>
          </p:cNvPr>
          <p:cNvCxnSpPr>
            <a:cxnSpLocks/>
            <a:stCxn id="19" idx="4"/>
            <a:endCxn id="26" idx="0"/>
          </p:cNvCxnSpPr>
          <p:nvPr/>
        </p:nvCxnSpPr>
        <p:spPr>
          <a:xfrm>
            <a:off x="2471502" y="4825765"/>
            <a:ext cx="1120009" cy="180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17F41D3-2BAF-BA6F-2627-5F41C7D36824}"/>
              </a:ext>
            </a:extLst>
          </p:cNvPr>
          <p:cNvCxnSpPr>
            <a:cxnSpLocks/>
            <a:stCxn id="17" idx="4"/>
            <a:endCxn id="35" idx="0"/>
          </p:cNvCxnSpPr>
          <p:nvPr/>
        </p:nvCxnSpPr>
        <p:spPr>
          <a:xfrm>
            <a:off x="3372107" y="4331190"/>
            <a:ext cx="468168" cy="194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3FFE11-3D8A-4BAE-C60F-6C89B2A3A1FF}"/>
              </a:ext>
            </a:extLst>
          </p:cNvPr>
          <p:cNvCxnSpPr>
            <a:cxnSpLocks/>
            <a:stCxn id="26" idx="4"/>
            <a:endCxn id="25" idx="0"/>
          </p:cNvCxnSpPr>
          <p:nvPr/>
        </p:nvCxnSpPr>
        <p:spPr>
          <a:xfrm flipH="1">
            <a:off x="2814659" y="5310956"/>
            <a:ext cx="776852" cy="1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6FDD171-7F8D-6D89-9475-B34C074F565F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>
            <a:off x="3591511" y="5310956"/>
            <a:ext cx="598360" cy="1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945013-0889-8715-CAA7-8958CBDF921C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flipH="1">
            <a:off x="2814658" y="5812721"/>
            <a:ext cx="1" cy="1969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5CF93BD-3A13-CD9D-32CA-9C0328053AD3}"/>
              </a:ext>
            </a:extLst>
          </p:cNvPr>
          <p:cNvCxnSpPr/>
          <p:nvPr/>
        </p:nvCxnSpPr>
        <p:spPr>
          <a:xfrm>
            <a:off x="4572000" y="3429000"/>
            <a:ext cx="914400" cy="0"/>
          </a:xfrm>
          <a:prstGeom prst="straightConnector1">
            <a:avLst/>
          </a:prstGeom>
          <a:ln w="60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ED4EA1-8F0D-E369-6E4D-6017E57F8EB7}"/>
              </a:ext>
            </a:extLst>
          </p:cNvPr>
          <p:cNvSpPr txBox="1"/>
          <p:nvPr/>
        </p:nvSpPr>
        <p:spPr>
          <a:xfrm>
            <a:off x="4495636" y="3471767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</a:t>
            </a:r>
            <a:r>
              <a:rPr lang="en-CN" sz="1600" dirty="0"/>
              <a:t>rint out</a:t>
            </a:r>
          </a:p>
        </p:txBody>
      </p:sp>
    </p:spTree>
    <p:extLst>
      <p:ext uri="{BB962C8B-B14F-4D97-AF65-F5344CB8AC3E}">
        <p14:creationId xmlns:p14="http://schemas.microsoft.com/office/powerpoint/2010/main" val="1097967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5D5B3-8FF1-0A52-6E88-8E85C1DE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dirty="0"/>
              <a:t>Visitor</a:t>
            </a:r>
            <a:r>
              <a:rPr lang="zh-CN" altLang="en-US" dirty="0"/>
              <a:t> </a:t>
            </a:r>
            <a:r>
              <a:rPr lang="en-US" altLang="zh-CN" dirty="0"/>
              <a:t>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C4C39-10A4-6B9D-DC29-17302257F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572000"/>
          </a:xfrm>
        </p:spPr>
        <p:txBody>
          <a:bodyPr/>
          <a:lstStyle/>
          <a:p>
            <a:r>
              <a:rPr lang="en-US" dirty="0"/>
              <a:t>Allows for new operations to be defined on the elements of an </a:t>
            </a:r>
            <a:r>
              <a:rPr lang="en-US" dirty="0">
                <a:solidFill>
                  <a:srgbClr val="FF0000"/>
                </a:solidFill>
              </a:rPr>
              <a:t>object structure </a:t>
            </a:r>
            <a:r>
              <a:rPr lang="en-US" dirty="0"/>
              <a:t>with the contents of those elements </a:t>
            </a:r>
            <a:r>
              <a:rPr lang="en-US" dirty="0">
                <a:solidFill>
                  <a:srgbClr val="FF0000"/>
                </a:solidFill>
              </a:rPr>
              <a:t>unchanged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Key</a:t>
            </a:r>
            <a:r>
              <a:rPr lang="en-US" dirty="0"/>
              <a:t> is Double Dispatch.</a:t>
            </a:r>
          </a:p>
          <a:p>
            <a:r>
              <a:rPr lang="en-US" dirty="0"/>
              <a:t>Suitable for the various </a:t>
            </a:r>
            <a:r>
              <a:rPr lang="en-US" dirty="0">
                <a:solidFill>
                  <a:srgbClr val="FF0000"/>
                </a:solidFill>
              </a:rPr>
              <a:t>tree structures </a:t>
            </a:r>
            <a:r>
              <a:rPr lang="en-US" dirty="0"/>
              <a:t>in a compiler.</a:t>
            </a:r>
          </a:p>
          <a:p>
            <a:pPr lvl="1"/>
            <a:r>
              <a:rPr lang="en-US" dirty="0"/>
              <a:t>Each tree node may be of a </a:t>
            </a:r>
            <a:r>
              <a:rPr lang="en-US" dirty="0">
                <a:solidFill>
                  <a:srgbClr val="FF0000"/>
                </a:solidFill>
              </a:rPr>
              <a:t>different type</a:t>
            </a:r>
          </a:p>
          <a:p>
            <a:pPr lvl="1"/>
            <a:r>
              <a:rPr lang="en-US" dirty="0"/>
              <a:t>Each tree may be operated on </a:t>
            </a:r>
            <a:r>
              <a:rPr lang="en-US" dirty="0">
                <a:solidFill>
                  <a:srgbClr val="FF0000"/>
                </a:solidFill>
              </a:rPr>
              <a:t>multiple times </a:t>
            </a:r>
            <a:r>
              <a:rPr lang="en-US" dirty="0"/>
              <a:t>with different operations.</a:t>
            </a:r>
          </a:p>
        </p:txBody>
      </p:sp>
    </p:spTree>
    <p:extLst>
      <p:ext uri="{BB962C8B-B14F-4D97-AF65-F5344CB8AC3E}">
        <p14:creationId xmlns:p14="http://schemas.microsoft.com/office/powerpoint/2010/main" val="1697942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9724-4A62-E598-5C96-B4FB0282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3317"/>
            <a:ext cx="3505200" cy="457200"/>
          </a:xfrm>
        </p:spPr>
        <p:txBody>
          <a:bodyPr/>
          <a:lstStyle/>
          <a:p>
            <a:pPr algn="l"/>
            <a:r>
              <a:rPr lang="en-CN" sz="3200" dirty="0"/>
              <a:t>Code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5252BC-4493-8042-AAED-A636836B2AD3}"/>
              </a:ext>
            </a:extLst>
          </p:cNvPr>
          <p:cNvSpPr txBox="1"/>
          <p:nvPr/>
        </p:nvSpPr>
        <p:spPr>
          <a:xfrm>
            <a:off x="381000" y="762000"/>
            <a:ext cx="417260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E {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public: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virtual void accept(Visitor* visitor) = 0;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virtual ~E() = default;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A3302-9B2C-F9B7-3BA8-EAD3823727A1}"/>
              </a:ext>
            </a:extLst>
          </p:cNvPr>
          <p:cNvSpPr txBox="1"/>
          <p:nvPr/>
        </p:nvSpPr>
        <p:spPr>
          <a:xfrm>
            <a:off x="380999" y="2248406"/>
            <a:ext cx="417260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EA : public E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void accept(Visitor* visitor)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override { visitor-&gt;visit(this); }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void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std::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&lt;&lt; "EA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executed.\n";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203B8-06E3-C580-3B6A-EB0BD1CFCD62}"/>
              </a:ext>
            </a:extLst>
          </p:cNvPr>
          <p:cNvSpPr txBox="1"/>
          <p:nvPr/>
        </p:nvSpPr>
        <p:spPr>
          <a:xfrm>
            <a:off x="381000" y="4473476"/>
            <a:ext cx="4172607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EB : public E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void accept(Visitor* visitor)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override { visitor-&gt;visit(this); }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void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 {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std::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&lt;&lt; ”EB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executed.\n";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50A4E4-D545-D961-A040-4E8FDA6BB9AB}"/>
              </a:ext>
            </a:extLst>
          </p:cNvPr>
          <p:cNvSpPr txBox="1"/>
          <p:nvPr/>
        </p:nvSpPr>
        <p:spPr>
          <a:xfrm>
            <a:off x="4724400" y="152400"/>
            <a:ext cx="417260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Visitor {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public: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virtual void visit(EA* element) = 0;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virtual void visit(EB* element) = 0;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virtual ~Visitor() = default;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C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A7D79-A1F6-31B0-8ECD-BBD03756F6E0}"/>
              </a:ext>
            </a:extLst>
          </p:cNvPr>
          <p:cNvSpPr txBox="1"/>
          <p:nvPr/>
        </p:nvSpPr>
        <p:spPr>
          <a:xfrm>
            <a:off x="4724400" y="1779002"/>
            <a:ext cx="4172606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class CV : public Visitor {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public: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void visit(EA* element) override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std::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&lt;&lt; "Visiting EA.\n";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element-&gt;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}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void visit(EB* element) override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std::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&lt;&lt; "Visiting EB.\n";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element-&gt;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();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  <a:endParaRPr lang="en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FB4A80-5B13-8A5B-7867-6760B796216B}"/>
              </a:ext>
            </a:extLst>
          </p:cNvPr>
          <p:cNvSpPr txBox="1"/>
          <p:nvPr/>
        </p:nvSpPr>
        <p:spPr>
          <a:xfrm>
            <a:off x="4724400" y="4670996"/>
            <a:ext cx="4172606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int main() {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std::vector&lt;E&gt; es;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es.push_back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(EA());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es.push_back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(EB());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CV visitor;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for (auto&amp; e : es) {e-&gt;accept(&amp;visitor); }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return 0;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607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24B1-8F5E-8CC6-4B7B-B62CADE1B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CN" sz="3600" dirty="0"/>
              <a:t>A Visitor Example on FDMJ-SLP 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634F-26AE-59BA-A82F-E1A4EF321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2667000"/>
          </a:xfrm>
        </p:spPr>
        <p:txBody>
          <a:bodyPr/>
          <a:lstStyle/>
          <a:p>
            <a:r>
              <a:rPr lang="en-CN" dirty="0"/>
              <a:t>See HWRepo “</a:t>
            </a:r>
            <a:r>
              <a:rPr lang="en-US" dirty="0" err="1"/>
              <a:t>MinusIntConverter</a:t>
            </a:r>
            <a:r>
              <a:rPr lang="en-US" dirty="0"/>
              <a:t>” (under include and lib, also see main)</a:t>
            </a:r>
          </a:p>
          <a:p>
            <a:r>
              <a:rPr lang="en-US" dirty="0"/>
              <a:t>The goal is to reduce a unary “-” operation with an </a:t>
            </a:r>
            <a:r>
              <a:rPr lang="en-US" dirty="0" err="1"/>
              <a:t>intExp</a:t>
            </a:r>
            <a:r>
              <a:rPr lang="en-US" dirty="0"/>
              <a:t> to an </a:t>
            </a:r>
            <a:r>
              <a:rPr lang="en-US" dirty="0" err="1"/>
              <a:t>intExp</a:t>
            </a:r>
            <a:r>
              <a:rPr lang="en-US" dirty="0"/>
              <a:t> node, as follows:</a:t>
            </a:r>
            <a:endParaRPr lang="en-C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F2246FA-0675-6893-1825-2BEE1C798835}"/>
              </a:ext>
            </a:extLst>
          </p:cNvPr>
          <p:cNvSpPr/>
          <p:nvPr/>
        </p:nvSpPr>
        <p:spPr>
          <a:xfrm>
            <a:off x="2247899" y="4587765"/>
            <a:ext cx="1647084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800" dirty="0">
                <a:solidFill>
                  <a:schemeClr val="tx1"/>
                </a:solidFill>
              </a:rPr>
              <a:t>Unary (-)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2A4FFB-3BA3-1757-F5BF-9EE8D7145F73}"/>
              </a:ext>
            </a:extLst>
          </p:cNvPr>
          <p:cNvSpPr/>
          <p:nvPr/>
        </p:nvSpPr>
        <p:spPr>
          <a:xfrm>
            <a:off x="2247899" y="5089842"/>
            <a:ext cx="1647084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800" dirty="0">
                <a:solidFill>
                  <a:schemeClr val="tx1"/>
                </a:solidFill>
              </a:rPr>
              <a:t>IntExp(1)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846F60-963B-397C-89E9-469259ACEB0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3071441" y="4892565"/>
            <a:ext cx="0" cy="1972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765E8144-021B-A4C1-56F9-CBE7E7C2F8F5}"/>
              </a:ext>
            </a:extLst>
          </p:cNvPr>
          <p:cNvSpPr/>
          <p:nvPr/>
        </p:nvSpPr>
        <p:spPr>
          <a:xfrm>
            <a:off x="5410200" y="4740165"/>
            <a:ext cx="16764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800" dirty="0">
                <a:solidFill>
                  <a:schemeClr val="tx1"/>
                </a:solidFill>
              </a:rPr>
              <a:t>IntExp(-1)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5481ADA-5828-48B7-DF35-FAB6D2C976E6}"/>
              </a:ext>
            </a:extLst>
          </p:cNvPr>
          <p:cNvSpPr/>
          <p:nvPr/>
        </p:nvSpPr>
        <p:spPr>
          <a:xfrm>
            <a:off x="4465423" y="4650249"/>
            <a:ext cx="53339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DB63FB-1B0F-1683-79CD-98D36B5B32E8}"/>
              </a:ext>
            </a:extLst>
          </p:cNvPr>
          <p:cNvSpPr txBox="1"/>
          <p:nvPr/>
        </p:nvSpPr>
        <p:spPr>
          <a:xfrm>
            <a:off x="1143000" y="5867400"/>
            <a:ext cx="525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*Need to do this recursively (bottom up)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44460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B1EE-4B57-DE02-7283-AEF7DFF5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620" y="220094"/>
            <a:ext cx="7772400" cy="701307"/>
          </a:xfrm>
        </p:spPr>
        <p:txBody>
          <a:bodyPr/>
          <a:lstStyle/>
          <a:p>
            <a:r>
              <a:rPr lang="en-CN" dirty="0"/>
              <a:t>MinusIntConvert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CA905-9451-A767-1DE8-38C0A5CCACD1}"/>
              </a:ext>
            </a:extLst>
          </p:cNvPr>
          <p:cNvSpPr txBox="1"/>
          <p:nvPr/>
        </p:nvSpPr>
        <p:spPr>
          <a:xfrm>
            <a:off x="2573520" y="914400"/>
            <a:ext cx="4038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public int main() {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	 x = ((-(-1))*(-(-(-2)))); 	return x;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6F00E4-09E9-1172-A281-47B9631FB6C8}"/>
              </a:ext>
            </a:extLst>
          </p:cNvPr>
          <p:cNvSpPr/>
          <p:nvPr/>
        </p:nvSpPr>
        <p:spPr>
          <a:xfrm>
            <a:off x="1749416" y="2213646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Prigram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D36D62-FFFF-9F3E-7BA1-510149ECBF7D}"/>
              </a:ext>
            </a:extLst>
          </p:cNvPr>
          <p:cNvSpPr/>
          <p:nvPr/>
        </p:nvSpPr>
        <p:spPr>
          <a:xfrm>
            <a:off x="1482716" y="2751392"/>
            <a:ext cx="15240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MainMethod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A714C5C-C16F-C29C-8DFD-92DB52934894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2244716" y="2518446"/>
            <a:ext cx="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3134F67-73AA-74F8-D44D-C20C1804E0FA}"/>
              </a:ext>
            </a:extLst>
          </p:cNvPr>
          <p:cNvSpPr/>
          <p:nvPr/>
        </p:nvSpPr>
        <p:spPr>
          <a:xfrm>
            <a:off x="987416" y="3289138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DD2FE-93CB-7F1E-0AFC-A0DE5D79E850}"/>
              </a:ext>
            </a:extLst>
          </p:cNvPr>
          <p:cNvSpPr/>
          <p:nvPr/>
        </p:nvSpPr>
        <p:spPr>
          <a:xfrm>
            <a:off x="2511416" y="3289138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6BB55F-122F-2B18-4104-29E4941E55D4}"/>
              </a:ext>
            </a:extLst>
          </p:cNvPr>
          <p:cNvSpPr/>
          <p:nvPr/>
        </p:nvSpPr>
        <p:spPr>
          <a:xfrm>
            <a:off x="212678" y="3802860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1CE31D-9084-656A-C1E0-CDDF45CA6BBE}"/>
              </a:ext>
            </a:extLst>
          </p:cNvPr>
          <p:cNvSpPr/>
          <p:nvPr/>
        </p:nvSpPr>
        <p:spPr>
          <a:xfrm>
            <a:off x="1520816" y="3783713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Binary (*)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9BF496-C60D-FC9B-6237-0592A1624E5A}"/>
              </a:ext>
            </a:extLst>
          </p:cNvPr>
          <p:cNvSpPr/>
          <p:nvPr/>
        </p:nvSpPr>
        <p:spPr>
          <a:xfrm>
            <a:off x="753162" y="4268904"/>
            <a:ext cx="1067199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Unary (-)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3A3D9ED-5007-5840-D2CA-AF054D54ED07}"/>
              </a:ext>
            </a:extLst>
          </p:cNvPr>
          <p:cNvSpPr/>
          <p:nvPr/>
        </p:nvSpPr>
        <p:spPr>
          <a:xfrm>
            <a:off x="555049" y="5272434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IntExp(1)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646871-81E8-DC7D-3CAD-8B665A941315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 flipH="1">
            <a:off x="1482716" y="3056192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1B7FC7-60E7-B623-060B-2500CAFE4210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2244716" y="3056192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21B24AF-9F24-D447-F283-0D9FC1816482}"/>
              </a:ext>
            </a:extLst>
          </p:cNvPr>
          <p:cNvSpPr/>
          <p:nvPr/>
        </p:nvSpPr>
        <p:spPr>
          <a:xfrm>
            <a:off x="2889589" y="3788168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9CB62C-24AC-08CC-2B30-29BF8036F8FF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 flipH="1">
            <a:off x="797973" y="3593938"/>
            <a:ext cx="684743" cy="208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F7902F-0958-2386-0ADC-80E31A999959}"/>
              </a:ext>
            </a:extLst>
          </p:cNvPr>
          <p:cNvCxnSpPr>
            <a:cxnSpLocks/>
            <a:stCxn id="8" idx="4"/>
            <a:endCxn id="11" idx="0"/>
          </p:cNvCxnSpPr>
          <p:nvPr/>
        </p:nvCxnSpPr>
        <p:spPr>
          <a:xfrm>
            <a:off x="1482716" y="3593938"/>
            <a:ext cx="623395" cy="189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8CCA0CF-3FA8-BFD6-4D64-BA7A89322C43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 flipH="1">
            <a:off x="1286762" y="4088513"/>
            <a:ext cx="819349" cy="180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691873-A127-9E60-45B4-9F03AED8EDE2}"/>
              </a:ext>
            </a:extLst>
          </p:cNvPr>
          <p:cNvCxnSpPr>
            <a:cxnSpLocks/>
            <a:stCxn id="57" idx="4"/>
            <a:endCxn id="13" idx="0"/>
          </p:cNvCxnSpPr>
          <p:nvPr/>
        </p:nvCxnSpPr>
        <p:spPr>
          <a:xfrm flipH="1">
            <a:off x="1140344" y="5057283"/>
            <a:ext cx="75872" cy="215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0BF5B1-57DB-0970-37DF-D0FAD181674B}"/>
              </a:ext>
            </a:extLst>
          </p:cNvPr>
          <p:cNvCxnSpPr>
            <a:cxnSpLocks/>
            <a:stCxn id="11" idx="4"/>
            <a:endCxn id="62" idx="0"/>
          </p:cNvCxnSpPr>
          <p:nvPr/>
        </p:nvCxnSpPr>
        <p:spPr>
          <a:xfrm>
            <a:off x="2106111" y="4088513"/>
            <a:ext cx="705578" cy="203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41F877-6B54-3B89-7B22-CDCEB6B8ED6A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>
            <a:off x="3006716" y="3593938"/>
            <a:ext cx="468168" cy="194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ight Arrow 29">
            <a:extLst>
              <a:ext uri="{FF2B5EF4-FFF2-40B4-BE49-F238E27FC236}">
                <a16:creationId xmlns:a16="http://schemas.microsoft.com/office/drawing/2014/main" id="{5570B50B-4348-37D6-AED7-43322083D621}"/>
              </a:ext>
            </a:extLst>
          </p:cNvPr>
          <p:cNvSpPr/>
          <p:nvPr/>
        </p:nvSpPr>
        <p:spPr>
          <a:xfrm>
            <a:off x="4231027" y="3504022"/>
            <a:ext cx="53339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61CF9F4-EE9E-429C-BB1B-A651CC6B44C8}"/>
              </a:ext>
            </a:extLst>
          </p:cNvPr>
          <p:cNvSpPr/>
          <p:nvPr/>
        </p:nvSpPr>
        <p:spPr>
          <a:xfrm>
            <a:off x="682616" y="4752483"/>
            <a:ext cx="1067199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Unary (-)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DA261-041E-9FDB-EB86-6F7F12352CA1}"/>
              </a:ext>
            </a:extLst>
          </p:cNvPr>
          <p:cNvCxnSpPr>
            <a:cxnSpLocks/>
            <a:stCxn id="12" idx="4"/>
            <a:endCxn id="57" idx="0"/>
          </p:cNvCxnSpPr>
          <p:nvPr/>
        </p:nvCxnSpPr>
        <p:spPr>
          <a:xfrm flipH="1">
            <a:off x="1216216" y="4573704"/>
            <a:ext cx="70546" cy="178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1D8F533E-46EF-31C1-E48F-EE7C53C896BA}"/>
              </a:ext>
            </a:extLst>
          </p:cNvPr>
          <p:cNvSpPr/>
          <p:nvPr/>
        </p:nvSpPr>
        <p:spPr>
          <a:xfrm>
            <a:off x="2278089" y="4291928"/>
            <a:ext cx="1067199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Unary (-)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BD00D93-038F-2D14-6AB1-DBC04B21C677}"/>
              </a:ext>
            </a:extLst>
          </p:cNvPr>
          <p:cNvSpPr/>
          <p:nvPr/>
        </p:nvSpPr>
        <p:spPr>
          <a:xfrm>
            <a:off x="2055530" y="5558006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IntExp(2)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150F44-B028-697C-3D30-1D61276C677A}"/>
              </a:ext>
            </a:extLst>
          </p:cNvPr>
          <p:cNvCxnSpPr>
            <a:cxnSpLocks/>
            <a:stCxn id="68" idx="4"/>
            <a:endCxn id="63" idx="0"/>
          </p:cNvCxnSpPr>
          <p:nvPr/>
        </p:nvCxnSpPr>
        <p:spPr>
          <a:xfrm flipH="1">
            <a:off x="2640825" y="5434510"/>
            <a:ext cx="3485" cy="1234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19E35049-1C98-52C7-BB29-88D4C391B3F0}"/>
              </a:ext>
            </a:extLst>
          </p:cNvPr>
          <p:cNvSpPr/>
          <p:nvPr/>
        </p:nvSpPr>
        <p:spPr>
          <a:xfrm>
            <a:off x="2206416" y="4710819"/>
            <a:ext cx="1067199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Unary (-)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4AAFF9-8A36-BE89-8FE7-FDE7580849D2}"/>
              </a:ext>
            </a:extLst>
          </p:cNvPr>
          <p:cNvCxnSpPr>
            <a:cxnSpLocks/>
            <a:stCxn id="62" idx="4"/>
            <a:endCxn id="65" idx="0"/>
          </p:cNvCxnSpPr>
          <p:nvPr/>
        </p:nvCxnSpPr>
        <p:spPr>
          <a:xfrm flipH="1">
            <a:off x="2740016" y="4596728"/>
            <a:ext cx="71673" cy="114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54C60D43-A417-56DC-003E-A152489ADAFC}"/>
              </a:ext>
            </a:extLst>
          </p:cNvPr>
          <p:cNvSpPr/>
          <p:nvPr/>
        </p:nvSpPr>
        <p:spPr>
          <a:xfrm>
            <a:off x="2110710" y="5129710"/>
            <a:ext cx="1067199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Unary (-)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AC3B178-567A-BA6D-3F60-0043E7165EF8}"/>
              </a:ext>
            </a:extLst>
          </p:cNvPr>
          <p:cNvCxnSpPr>
            <a:cxnSpLocks/>
            <a:stCxn id="65" idx="4"/>
            <a:endCxn id="68" idx="0"/>
          </p:cNvCxnSpPr>
          <p:nvPr/>
        </p:nvCxnSpPr>
        <p:spPr>
          <a:xfrm flipH="1">
            <a:off x="2644310" y="5015619"/>
            <a:ext cx="95706" cy="1140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BDA8A3D-D6B2-E6B1-59C4-E98D39F7DD12}"/>
              </a:ext>
            </a:extLst>
          </p:cNvPr>
          <p:cNvSpPr/>
          <p:nvPr/>
        </p:nvSpPr>
        <p:spPr>
          <a:xfrm>
            <a:off x="6469174" y="2366046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Prigram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C6D075D-3B34-8C7F-2ACA-61C660494230}"/>
              </a:ext>
            </a:extLst>
          </p:cNvPr>
          <p:cNvSpPr/>
          <p:nvPr/>
        </p:nvSpPr>
        <p:spPr>
          <a:xfrm>
            <a:off x="6202474" y="2903792"/>
            <a:ext cx="15240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MainMethod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A2904149-5078-825A-CB41-B7213B057912}"/>
              </a:ext>
            </a:extLst>
          </p:cNvPr>
          <p:cNvCxnSpPr>
            <a:cxnSpLocks/>
            <a:stCxn id="106" idx="4"/>
            <a:endCxn id="107" idx="0"/>
          </p:cNvCxnSpPr>
          <p:nvPr/>
        </p:nvCxnSpPr>
        <p:spPr>
          <a:xfrm>
            <a:off x="6964474" y="2670846"/>
            <a:ext cx="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6DC512B4-3610-20C1-F74C-25876C926423}"/>
              </a:ext>
            </a:extLst>
          </p:cNvPr>
          <p:cNvSpPr/>
          <p:nvPr/>
        </p:nvSpPr>
        <p:spPr>
          <a:xfrm>
            <a:off x="5707174" y="3441538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25525E8-1827-E684-21CA-8D0C94C6736F}"/>
              </a:ext>
            </a:extLst>
          </p:cNvPr>
          <p:cNvSpPr/>
          <p:nvPr/>
        </p:nvSpPr>
        <p:spPr>
          <a:xfrm>
            <a:off x="7231174" y="3441538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8CE8EE27-C3E6-EA5C-B86A-F207B134522A}"/>
              </a:ext>
            </a:extLst>
          </p:cNvPr>
          <p:cNvSpPr/>
          <p:nvPr/>
        </p:nvSpPr>
        <p:spPr>
          <a:xfrm>
            <a:off x="4932436" y="3955260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2F9F99A-D8E4-A42A-5BF5-0B7DE8F404A5}"/>
              </a:ext>
            </a:extLst>
          </p:cNvPr>
          <p:cNvSpPr/>
          <p:nvPr/>
        </p:nvSpPr>
        <p:spPr>
          <a:xfrm>
            <a:off x="6240574" y="3936113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Binary (*)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C8C7BED-72AC-4725-D62C-A5EEB66392D8}"/>
              </a:ext>
            </a:extLst>
          </p:cNvPr>
          <p:cNvSpPr/>
          <p:nvPr/>
        </p:nvSpPr>
        <p:spPr>
          <a:xfrm>
            <a:off x="5617179" y="4653773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IntExp(1)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B7992F9-6EB1-DB0B-3F2A-87FA8012B6A3}"/>
              </a:ext>
            </a:extLst>
          </p:cNvPr>
          <p:cNvCxnSpPr>
            <a:cxnSpLocks/>
            <a:stCxn id="107" idx="4"/>
            <a:endCxn id="109" idx="0"/>
          </p:cNvCxnSpPr>
          <p:nvPr/>
        </p:nvCxnSpPr>
        <p:spPr>
          <a:xfrm flipH="1">
            <a:off x="6202474" y="3208592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4BA0D2E-718A-3DC2-D5F9-A1550797383E}"/>
              </a:ext>
            </a:extLst>
          </p:cNvPr>
          <p:cNvCxnSpPr>
            <a:cxnSpLocks/>
            <a:stCxn id="107" idx="4"/>
            <a:endCxn id="110" idx="0"/>
          </p:cNvCxnSpPr>
          <p:nvPr/>
        </p:nvCxnSpPr>
        <p:spPr>
          <a:xfrm>
            <a:off x="6964474" y="3208592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6F066107-843D-FBB7-7D18-AD392BD527B9}"/>
              </a:ext>
            </a:extLst>
          </p:cNvPr>
          <p:cNvSpPr/>
          <p:nvPr/>
        </p:nvSpPr>
        <p:spPr>
          <a:xfrm>
            <a:off x="7609347" y="3940568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ACDA5A-0A65-E69F-9DF4-C34700F5E81A}"/>
              </a:ext>
            </a:extLst>
          </p:cNvPr>
          <p:cNvCxnSpPr>
            <a:cxnSpLocks/>
            <a:stCxn id="109" idx="4"/>
            <a:endCxn id="111" idx="0"/>
          </p:cNvCxnSpPr>
          <p:nvPr/>
        </p:nvCxnSpPr>
        <p:spPr>
          <a:xfrm flipH="1">
            <a:off x="5517731" y="3746338"/>
            <a:ext cx="684743" cy="208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DE0D6F5-5CBD-0004-6A25-078A4D966A83}"/>
              </a:ext>
            </a:extLst>
          </p:cNvPr>
          <p:cNvCxnSpPr>
            <a:cxnSpLocks/>
            <a:stCxn id="109" idx="4"/>
            <a:endCxn id="112" idx="0"/>
          </p:cNvCxnSpPr>
          <p:nvPr/>
        </p:nvCxnSpPr>
        <p:spPr>
          <a:xfrm>
            <a:off x="6202474" y="3746338"/>
            <a:ext cx="623395" cy="189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586C61AE-E7F5-D5EA-0B51-D37EAD72BEAF}"/>
              </a:ext>
            </a:extLst>
          </p:cNvPr>
          <p:cNvCxnSpPr>
            <a:cxnSpLocks/>
            <a:stCxn id="112" idx="4"/>
            <a:endCxn id="114" idx="0"/>
          </p:cNvCxnSpPr>
          <p:nvPr/>
        </p:nvCxnSpPr>
        <p:spPr>
          <a:xfrm flipH="1">
            <a:off x="6202474" y="4240913"/>
            <a:ext cx="623395" cy="412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A79F437-35A1-545F-6FD8-6A56F3621B99}"/>
              </a:ext>
            </a:extLst>
          </p:cNvPr>
          <p:cNvCxnSpPr>
            <a:cxnSpLocks/>
            <a:stCxn id="112" idx="4"/>
            <a:endCxn id="127" idx="0"/>
          </p:cNvCxnSpPr>
          <p:nvPr/>
        </p:nvCxnSpPr>
        <p:spPr>
          <a:xfrm>
            <a:off x="6825869" y="4240913"/>
            <a:ext cx="646643" cy="42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0C725C9-4BFA-2DAD-0174-4E8C39354570}"/>
              </a:ext>
            </a:extLst>
          </p:cNvPr>
          <p:cNvCxnSpPr>
            <a:cxnSpLocks/>
            <a:stCxn id="110" idx="4"/>
            <a:endCxn id="117" idx="0"/>
          </p:cNvCxnSpPr>
          <p:nvPr/>
        </p:nvCxnSpPr>
        <p:spPr>
          <a:xfrm>
            <a:off x="7726474" y="3746338"/>
            <a:ext cx="468168" cy="194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02ADF77A-58BF-196C-F38C-A80CD41F3CC9}"/>
              </a:ext>
            </a:extLst>
          </p:cNvPr>
          <p:cNvSpPr/>
          <p:nvPr/>
        </p:nvSpPr>
        <p:spPr>
          <a:xfrm>
            <a:off x="6887217" y="4663093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IntExp(-2)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AABAFEC-A16C-19BA-552C-1B3322A7AA9A}"/>
              </a:ext>
            </a:extLst>
          </p:cNvPr>
          <p:cNvSpPr txBox="1"/>
          <p:nvPr/>
        </p:nvSpPr>
        <p:spPr>
          <a:xfrm>
            <a:off x="3708024" y="5385618"/>
            <a:ext cx="5099844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Note: In the visitor code (</a:t>
            </a:r>
            <a:r>
              <a:rPr lang="en-US" sz="2000" dirty="0" err="1"/>
              <a:t>HWRepo</a:t>
            </a:r>
            <a:r>
              <a:rPr lang="en-US" sz="2000" dirty="0"/>
              <a:t>), a variable is used to remember the (converted) subtree. Also:  the new tree is actually a “clone” of the old tree (try not to change the original tree).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1661112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AC0E-0552-EF48-90E3-ACA18961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41" y="345946"/>
            <a:ext cx="7772400" cy="609600"/>
          </a:xfrm>
        </p:spPr>
        <p:txBody>
          <a:bodyPr/>
          <a:lstStyle/>
          <a:p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Homework One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04AAA-8DD0-854C-8E89-26221A6C8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98372"/>
            <a:ext cx="7772400" cy="2857137"/>
          </a:xfrm>
        </p:spPr>
        <p:txBody>
          <a:bodyPr/>
          <a:lstStyle/>
          <a:p>
            <a:r>
              <a:rPr lang="en-US" sz="2000" dirty="0">
                <a:ea typeface="Microsoft YaHei" panose="020B0503020204020204" pitchFamily="34" charset="-122"/>
              </a:rPr>
              <a:t>See “Homework Assignment One” on </a:t>
            </a:r>
            <a:r>
              <a:rPr lang="en-US" sz="2000" dirty="0" err="1">
                <a:ea typeface="Microsoft YaHei" panose="020B0503020204020204" pitchFamily="34" charset="-122"/>
              </a:rPr>
              <a:t>Gitee</a:t>
            </a:r>
            <a:r>
              <a:rPr lang="zh-CN" altLang="en-US" sz="2000" dirty="0"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ea typeface="Microsoft YaHei" panose="020B0503020204020204" pitchFamily="34" charset="-122"/>
              </a:rPr>
              <a:t>and eLearning.</a:t>
            </a:r>
          </a:p>
          <a:p>
            <a:pPr lvl="1"/>
            <a:r>
              <a:rPr lang="en-US" sz="1800" dirty="0">
                <a:ea typeface="Microsoft YaHei" panose="020B0503020204020204" pitchFamily="34" charset="-122"/>
              </a:rPr>
              <a:t>A simple “constant propagation”</a:t>
            </a:r>
          </a:p>
          <a:p>
            <a:r>
              <a:rPr lang="en-CN" sz="2000" dirty="0">
                <a:solidFill>
                  <a:srgbClr val="FF0000"/>
                </a:solidFill>
                <a:ea typeface="Microsoft YaHei" panose="020B0503020204020204" pitchFamily="34" charset="-122"/>
              </a:rPr>
              <a:t>One visitor</a:t>
            </a:r>
            <a:r>
              <a:rPr lang="en-CN" sz="2000" dirty="0">
                <a:ea typeface="Microsoft YaHei" panose="020B0503020204020204" pitchFamily="34" charset="-122"/>
              </a:rPr>
              <a:t>: Similar to MinusIntConvert, but when see a binary operation on two constants, reduce the binary operation into a constant node (recursively from bottom up).</a:t>
            </a:r>
          </a:p>
          <a:p>
            <a:r>
              <a:rPr lang="en-CN" sz="2000" dirty="0">
                <a:ea typeface="Microsoft YaHei" panose="020B0503020204020204" pitchFamily="34" charset="-122"/>
              </a:rPr>
              <a:t>Also (</a:t>
            </a:r>
            <a:r>
              <a:rPr lang="en-CN" sz="2000" dirty="0">
                <a:solidFill>
                  <a:srgbClr val="FF0000"/>
                </a:solidFill>
                <a:ea typeface="Microsoft YaHei" panose="020B0503020204020204" pitchFamily="34" charset="-122"/>
              </a:rPr>
              <a:t>another visitor</a:t>
            </a:r>
            <a:r>
              <a:rPr lang="en-CN" sz="2000" dirty="0">
                <a:ea typeface="Microsoft YaHei" panose="020B0503020204020204" pitchFamily="34" charset="-122"/>
              </a:rPr>
              <a:t>): Run the program and print the returned value.</a:t>
            </a:r>
          </a:p>
          <a:p>
            <a:pPr lvl="1"/>
            <a:r>
              <a:rPr lang="en-CN" sz="1800" dirty="0">
                <a:ea typeface="Microsoft YaHei" panose="020B0503020204020204" pitchFamily="34" charset="-122"/>
              </a:rPr>
              <a:t>Need to remember the current values of the variables in a table</a:t>
            </a:r>
          </a:p>
          <a:p>
            <a:pPr lvl="1"/>
            <a:r>
              <a:rPr lang="en-CN" sz="1800" dirty="0">
                <a:ea typeface="Microsoft YaHei" panose="020B0503020204020204" pitchFamily="34" charset="-122"/>
              </a:rPr>
              <a:t>Use a member in the visitor to remember the table.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43539CE-C421-2025-F6A0-B2132E8EBB77}"/>
              </a:ext>
            </a:extLst>
          </p:cNvPr>
          <p:cNvSpPr/>
          <p:nvPr/>
        </p:nvSpPr>
        <p:spPr>
          <a:xfrm>
            <a:off x="4696616" y="4683263"/>
            <a:ext cx="53339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D9A03F4-863A-2FFE-587F-17A3179CB42C}"/>
              </a:ext>
            </a:extLst>
          </p:cNvPr>
          <p:cNvSpPr/>
          <p:nvPr/>
        </p:nvSpPr>
        <p:spPr>
          <a:xfrm>
            <a:off x="2390549" y="3967424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Prigram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3A14FBA-86D9-056F-9FB6-793AD849AF45}"/>
              </a:ext>
            </a:extLst>
          </p:cNvPr>
          <p:cNvSpPr/>
          <p:nvPr/>
        </p:nvSpPr>
        <p:spPr>
          <a:xfrm>
            <a:off x="2123849" y="4505170"/>
            <a:ext cx="15240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MainMethod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5AC9C8-CF96-8172-4BAA-AC3337EECCED}"/>
              </a:ext>
            </a:extLst>
          </p:cNvPr>
          <p:cNvCxnSpPr>
            <a:cxnSpLocks/>
            <a:stCxn id="21" idx="4"/>
            <a:endCxn id="22" idx="0"/>
          </p:cNvCxnSpPr>
          <p:nvPr/>
        </p:nvCxnSpPr>
        <p:spPr>
          <a:xfrm>
            <a:off x="2885849" y="4272224"/>
            <a:ext cx="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0836C36-D3A2-98D8-759F-9FB0AB9B1AC1}"/>
              </a:ext>
            </a:extLst>
          </p:cNvPr>
          <p:cNvSpPr/>
          <p:nvPr/>
        </p:nvSpPr>
        <p:spPr>
          <a:xfrm>
            <a:off x="1628549" y="5042916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E195F5-5901-8EA1-FD43-5E4EAACEFEFF}"/>
              </a:ext>
            </a:extLst>
          </p:cNvPr>
          <p:cNvSpPr/>
          <p:nvPr/>
        </p:nvSpPr>
        <p:spPr>
          <a:xfrm>
            <a:off x="3152549" y="5042916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BE5627-328C-E023-1FFD-8E14E12EC07F}"/>
              </a:ext>
            </a:extLst>
          </p:cNvPr>
          <p:cNvSpPr/>
          <p:nvPr/>
        </p:nvSpPr>
        <p:spPr>
          <a:xfrm>
            <a:off x="853811" y="5556638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280AC1-F49C-B04C-6C08-211586969D99}"/>
              </a:ext>
            </a:extLst>
          </p:cNvPr>
          <p:cNvSpPr/>
          <p:nvPr/>
        </p:nvSpPr>
        <p:spPr>
          <a:xfrm>
            <a:off x="2161949" y="5537491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Binary (*)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D013D07-34A5-6128-65D9-D35982F16647}"/>
              </a:ext>
            </a:extLst>
          </p:cNvPr>
          <p:cNvSpPr/>
          <p:nvPr/>
        </p:nvSpPr>
        <p:spPr>
          <a:xfrm>
            <a:off x="1538554" y="6255151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IntExp(1)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821A33-AA74-CEBA-73E6-CEF40438BD3F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 flipH="1">
            <a:off x="2123849" y="4809970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E9D30F8-23BD-10D1-4A2D-BEFCE0F33EE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2885849" y="4809970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7174333-2789-A0C0-8E05-43B900D482B0}"/>
              </a:ext>
            </a:extLst>
          </p:cNvPr>
          <p:cNvSpPr/>
          <p:nvPr/>
        </p:nvSpPr>
        <p:spPr>
          <a:xfrm>
            <a:off x="3530722" y="5541946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94A934-24E8-00C5-32B9-CB94AF5D8075}"/>
              </a:ext>
            </a:extLst>
          </p:cNvPr>
          <p:cNvCxnSpPr>
            <a:cxnSpLocks/>
            <a:stCxn id="24" idx="4"/>
            <a:endCxn id="26" idx="0"/>
          </p:cNvCxnSpPr>
          <p:nvPr/>
        </p:nvCxnSpPr>
        <p:spPr>
          <a:xfrm flipH="1">
            <a:off x="1439106" y="5347716"/>
            <a:ext cx="684743" cy="208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A64E18-39A1-8A51-DF0F-04304ECFA01B}"/>
              </a:ext>
            </a:extLst>
          </p:cNvPr>
          <p:cNvCxnSpPr>
            <a:cxnSpLocks/>
            <a:stCxn id="24" idx="4"/>
            <a:endCxn id="27" idx="0"/>
          </p:cNvCxnSpPr>
          <p:nvPr/>
        </p:nvCxnSpPr>
        <p:spPr>
          <a:xfrm>
            <a:off x="2123849" y="5347716"/>
            <a:ext cx="623395" cy="189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14C49A-874C-1D8E-2277-881453F58228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2123849" y="5842291"/>
            <a:ext cx="623395" cy="4128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8B7826D-C752-6A5E-0901-A52814B45F4C}"/>
              </a:ext>
            </a:extLst>
          </p:cNvPr>
          <p:cNvCxnSpPr>
            <a:cxnSpLocks/>
            <a:stCxn id="27" idx="4"/>
            <a:endCxn id="37" idx="0"/>
          </p:cNvCxnSpPr>
          <p:nvPr/>
        </p:nvCxnSpPr>
        <p:spPr>
          <a:xfrm>
            <a:off x="2747244" y="5842291"/>
            <a:ext cx="646643" cy="42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DF78C9-55EE-9639-2E6A-17CC15598D24}"/>
              </a:ext>
            </a:extLst>
          </p:cNvPr>
          <p:cNvCxnSpPr>
            <a:cxnSpLocks/>
            <a:stCxn id="25" idx="4"/>
            <a:endCxn id="31" idx="0"/>
          </p:cNvCxnSpPr>
          <p:nvPr/>
        </p:nvCxnSpPr>
        <p:spPr>
          <a:xfrm>
            <a:off x="3647849" y="5347716"/>
            <a:ext cx="468168" cy="194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DFE03E6-DE73-9159-F6DF-B7811D17E37B}"/>
              </a:ext>
            </a:extLst>
          </p:cNvPr>
          <p:cNvSpPr/>
          <p:nvPr/>
        </p:nvSpPr>
        <p:spPr>
          <a:xfrm>
            <a:off x="2808592" y="6264471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IntExp(-2)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0B87E0C-812D-9281-56ED-9646618A9F23}"/>
              </a:ext>
            </a:extLst>
          </p:cNvPr>
          <p:cNvSpPr/>
          <p:nvPr/>
        </p:nvSpPr>
        <p:spPr>
          <a:xfrm>
            <a:off x="6558712" y="3997061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Prigram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0610D92-A5E2-8061-3E02-5901312215D5}"/>
              </a:ext>
            </a:extLst>
          </p:cNvPr>
          <p:cNvSpPr/>
          <p:nvPr/>
        </p:nvSpPr>
        <p:spPr>
          <a:xfrm>
            <a:off x="6292012" y="4534807"/>
            <a:ext cx="15240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MainMethod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7629B3E-AC0B-DDEE-69F3-07EF929ABDC3}"/>
              </a:ext>
            </a:extLst>
          </p:cNvPr>
          <p:cNvCxnSpPr>
            <a:cxnSpLocks/>
            <a:stCxn id="39" idx="4"/>
            <a:endCxn id="40" idx="0"/>
          </p:cNvCxnSpPr>
          <p:nvPr/>
        </p:nvCxnSpPr>
        <p:spPr>
          <a:xfrm>
            <a:off x="7054012" y="4301861"/>
            <a:ext cx="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FB17E70-A499-E12B-911E-03DB51BDC6A2}"/>
              </a:ext>
            </a:extLst>
          </p:cNvPr>
          <p:cNvSpPr/>
          <p:nvPr/>
        </p:nvSpPr>
        <p:spPr>
          <a:xfrm>
            <a:off x="5796712" y="5072553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Assign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6288177-EFA0-C2C8-285C-81092D27CA70}"/>
              </a:ext>
            </a:extLst>
          </p:cNvPr>
          <p:cNvSpPr/>
          <p:nvPr/>
        </p:nvSpPr>
        <p:spPr>
          <a:xfrm>
            <a:off x="7320712" y="5072553"/>
            <a:ext cx="9906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Return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EDFE808-837A-6F1A-57FE-F89FD2459E92}"/>
              </a:ext>
            </a:extLst>
          </p:cNvPr>
          <p:cNvSpPr/>
          <p:nvPr/>
        </p:nvSpPr>
        <p:spPr>
          <a:xfrm>
            <a:off x="5021974" y="5586275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1A062A-B22E-62FA-0BE5-F8F8E95C9151}"/>
              </a:ext>
            </a:extLst>
          </p:cNvPr>
          <p:cNvSpPr/>
          <p:nvPr/>
        </p:nvSpPr>
        <p:spPr>
          <a:xfrm>
            <a:off x="6330112" y="5567128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intExp(-2)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AA36946-0B54-FF1C-597D-E94B5717DD93}"/>
              </a:ext>
            </a:extLst>
          </p:cNvPr>
          <p:cNvCxnSpPr>
            <a:cxnSpLocks/>
            <a:stCxn id="40" idx="4"/>
            <a:endCxn id="42" idx="0"/>
          </p:cNvCxnSpPr>
          <p:nvPr/>
        </p:nvCxnSpPr>
        <p:spPr>
          <a:xfrm flipH="1">
            <a:off x="6292012" y="4839607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70B72A-2AD9-89F2-702A-17320CE306ED}"/>
              </a:ext>
            </a:extLst>
          </p:cNvPr>
          <p:cNvCxnSpPr>
            <a:cxnSpLocks/>
            <a:stCxn id="40" idx="4"/>
            <a:endCxn id="43" idx="0"/>
          </p:cNvCxnSpPr>
          <p:nvPr/>
        </p:nvCxnSpPr>
        <p:spPr>
          <a:xfrm>
            <a:off x="7054012" y="4839607"/>
            <a:ext cx="762000" cy="2329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433972F-E446-BADA-496C-7D0E5150DBA4}"/>
              </a:ext>
            </a:extLst>
          </p:cNvPr>
          <p:cNvSpPr/>
          <p:nvPr/>
        </p:nvSpPr>
        <p:spPr>
          <a:xfrm>
            <a:off x="7698885" y="5571583"/>
            <a:ext cx="117059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200" dirty="0">
                <a:solidFill>
                  <a:schemeClr val="tx1"/>
                </a:solidFill>
              </a:rPr>
              <a:t>IdExp(x)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0B2E581-A11F-8B9B-CA9F-5AF8D97C02F6}"/>
              </a:ext>
            </a:extLst>
          </p:cNvPr>
          <p:cNvCxnSpPr>
            <a:cxnSpLocks/>
            <a:stCxn id="42" idx="4"/>
            <a:endCxn id="44" idx="0"/>
          </p:cNvCxnSpPr>
          <p:nvPr/>
        </p:nvCxnSpPr>
        <p:spPr>
          <a:xfrm flipH="1">
            <a:off x="5607269" y="5377353"/>
            <a:ext cx="684743" cy="2089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B279D43-F380-D7D5-3C65-BD370E31759C}"/>
              </a:ext>
            </a:extLst>
          </p:cNvPr>
          <p:cNvCxnSpPr>
            <a:cxnSpLocks/>
            <a:stCxn id="42" idx="4"/>
            <a:endCxn id="45" idx="0"/>
          </p:cNvCxnSpPr>
          <p:nvPr/>
        </p:nvCxnSpPr>
        <p:spPr>
          <a:xfrm>
            <a:off x="6292012" y="5377353"/>
            <a:ext cx="623395" cy="1897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7A61F4-C4BA-EB31-7A2A-F148474D02E5}"/>
              </a:ext>
            </a:extLst>
          </p:cNvPr>
          <p:cNvCxnSpPr>
            <a:cxnSpLocks/>
            <a:stCxn id="43" idx="4"/>
            <a:endCxn id="49" idx="0"/>
          </p:cNvCxnSpPr>
          <p:nvPr/>
        </p:nvCxnSpPr>
        <p:spPr>
          <a:xfrm>
            <a:off x="7816012" y="5377353"/>
            <a:ext cx="468168" cy="1942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164162-B5C7-C1F0-DA19-8CC84C5AF964}"/>
              </a:ext>
            </a:extLst>
          </p:cNvPr>
          <p:cNvSpPr txBox="1"/>
          <p:nvPr/>
        </p:nvSpPr>
        <p:spPr>
          <a:xfrm>
            <a:off x="7816012" y="6271015"/>
            <a:ext cx="887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800" dirty="0">
                <a:solidFill>
                  <a:srgbClr val="FF0000"/>
                </a:solidFill>
                <a:ea typeface="Microsoft YaHei" panose="020B0503020204020204" pitchFamily="34" charset="-122"/>
              </a:rPr>
              <a:t>Print 2</a:t>
            </a:r>
            <a:endParaRPr lang="en-CN" sz="1800" dirty="0">
              <a:solidFill>
                <a:srgbClr val="FF0000"/>
              </a:solidFill>
            </a:endParaRP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7D7F5B9-BE6A-A465-5991-A2863C0A6E35}"/>
              </a:ext>
            </a:extLst>
          </p:cNvPr>
          <p:cNvSpPr/>
          <p:nvPr/>
        </p:nvSpPr>
        <p:spPr>
          <a:xfrm rot="5400000">
            <a:off x="8063483" y="5876300"/>
            <a:ext cx="304801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7106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23DBD4-B7B0-F84E-A77F-E69AA0C59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algn="l"/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基本要求与目标</a:t>
            </a:r>
            <a:endParaRPr lang="en-CN" sz="4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C32FD-4E88-F34A-A312-21ECB37D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00200"/>
            <a:ext cx="5257800" cy="4495800"/>
          </a:xfrm>
        </p:spPr>
        <p:txBody>
          <a:bodyPr/>
          <a:lstStyle/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学生需要对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汇编语言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有一定的了解，懂得一些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面向对象语言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概念与编程，并对</a:t>
            </a:r>
            <a:r>
              <a:rPr lang="en-US" altLang="zh-CN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C++</a:t>
            </a:r>
            <a:r>
              <a:rPr lang="zh-CN" altLang="en-US" sz="28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语言编程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很熟悉。</a:t>
            </a:r>
            <a:endParaRPr lang="en-US" altLang="zh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通过这门课程的学习，理解编译过程的基本原理与方法，掌握常用的技巧，并能在实践中综合运用。</a:t>
            </a:r>
            <a:r>
              <a:rPr lang="en-CN" sz="28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CN" sz="28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BC2E026-F8A1-974E-A2BA-C9A1B0695489}"/>
              </a:ext>
            </a:extLst>
          </p:cNvPr>
          <p:cNvSpPr txBox="1">
            <a:spLocks/>
          </p:cNvSpPr>
          <p:nvPr/>
        </p:nvSpPr>
        <p:spPr bwMode="auto">
          <a:xfrm>
            <a:off x="6096000" y="3733800"/>
            <a:ext cx="289560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本课程编程要求：</a:t>
            </a:r>
            <a:r>
              <a:rPr lang="zh-CN" altLang="en-US" sz="2800" i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强度很大</a:t>
            </a:r>
            <a:endParaRPr lang="en-US" altLang="zh-CN" sz="2400" i="1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基本每周都有编程作业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循序渐进，要求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每位同学都独立</a:t>
            </a: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做出一个编译器</a:t>
            </a:r>
            <a:endParaRPr lang="en-US" altLang="zh-CN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7C919-7846-F350-098B-11CEB5AB6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779" b="27777"/>
          <a:stretch/>
        </p:blipFill>
        <p:spPr>
          <a:xfrm>
            <a:off x="6203730" y="457200"/>
            <a:ext cx="278094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39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81A1-905F-114A-AC96-3EFB317A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为什么要学习Compiler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3E967-C161-B143-BC4B-E1301A4BB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深入理解计算机如何执行高级语言程序</a:t>
            </a: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指导编程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、纠错、优化高级语言程序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编写新的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Compiler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、优化已有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Compiler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解决“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卡脖子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”问题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计算机系统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“寒武纪”需要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compiler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人才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许多应用需要新的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DSL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Domain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Specific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Language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越来越多的企业需要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compiler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人才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510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课程的基本设计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724400"/>
          </a:xfrm>
        </p:spPr>
        <p:txBody>
          <a:bodyPr/>
          <a:lstStyle/>
          <a:p>
            <a:r>
              <a:rPr lang="en-CN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使用C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++</a:t>
            </a:r>
            <a:r>
              <a:rPr lang="en-CN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语言编写编译器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g++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另外需要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Lex/Yacc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Flex/Bison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Raspberry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架构）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被编译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语言：一个简单的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子集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FDMJ2025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参考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全国大学生计算机系统能力大赛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编译系统设计赛 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https://compiler.educg.net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CN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A464-B95A-D445-9761-E9B455B2D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工具要求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F3CD-B5BA-8942-A383-4683C1C83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Linux系统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g++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lex/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yacc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ARM emulator</a:t>
            </a:r>
          </a:p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课程Git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Repo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上机课时将有详细指导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注意版本要求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网上也有大量的材料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9745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B13E-E380-FB42-9D8C-AEEC1BB3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N" b="1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教科书与参考材料</a:t>
            </a:r>
            <a:endParaRPr lang="en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B32BC-4C8B-AF48-888B-9B671FC26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953000"/>
          </a:xfrm>
        </p:spPr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教科书</a:t>
            </a: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（虎书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版）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Modern Compiler Implementation in C, Andrew W. Appel. Cambridge University Press, ISBN: 0521607655</a:t>
            </a:r>
          </a:p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参考材料</a:t>
            </a: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教科书的中文翻译版，人民邮电出版社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虎书的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Java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编译原理第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版教材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+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习题精选与解析 第三版 陈意云、张昱，高等教育出版社（</a:t>
            </a:r>
            <a:r>
              <a:rPr 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本）</a:t>
            </a:r>
            <a:endParaRPr lang="en-US" altLang="zh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Raspberry</a:t>
            </a:r>
            <a:r>
              <a:rPr lang="zh-CN" altLang="en-US" sz="2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</a:t>
            </a:r>
            <a:r>
              <a:rPr lang="zh-CN" altLang="en-US" sz="2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Assembly</a:t>
            </a:r>
            <a:r>
              <a:rPr lang="zh-CN" altLang="en-US" sz="20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介绍</a:t>
            </a:r>
            <a:endParaRPr lang="en-US" altLang="zh-CN" sz="20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全国大学生计算机系统能力大赛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编译系统设计赛相关材料</a:t>
            </a:r>
            <a:endParaRPr lang="en-CN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7799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3242-C715-7E43-B931-BF1A3F1B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诚信要求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C0B2-C5DF-2D48-B11E-587FDCD06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作业需独立完成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（特殊许可除外）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不得抄写别人的作业，包括代码（包括其他同学的、网上的）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同学们之间的讨论是鼓励的，但不得相互帮助具体完成作业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考试时遵守考场纪律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违法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者将根据学院、学校规定处理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37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0DBE-0001-394E-87BC-32F414F7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N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背景调查小问卷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D0057-8CF8-B741-93BC-C1DD2BD4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进入微信群查看</a:t>
            </a:r>
          </a:p>
        </p:txBody>
      </p:sp>
    </p:spTree>
    <p:extLst>
      <p:ext uri="{BB962C8B-B14F-4D97-AF65-F5344CB8AC3E}">
        <p14:creationId xmlns:p14="http://schemas.microsoft.com/office/powerpoint/2010/main" val="272294389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2829</TotalTime>
  <Words>2066</Words>
  <Application>Microsoft Macintosh PowerPoint</Application>
  <PresentationFormat>On-screen Show (4:3)</PresentationFormat>
  <Paragraphs>348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Microsoft YaHei</vt:lpstr>
      <vt:lpstr>Arial</vt:lpstr>
      <vt:lpstr>Times New Roman</vt:lpstr>
      <vt:lpstr>Wingdings</vt:lpstr>
      <vt:lpstr>Default Design</vt:lpstr>
      <vt:lpstr>编译（H） COMP130014h.01</vt:lpstr>
      <vt:lpstr>PowerPoint Presentation</vt:lpstr>
      <vt:lpstr>基本要求与目标</vt:lpstr>
      <vt:lpstr>为什么要学习Compiler</vt:lpstr>
      <vt:lpstr>课程的基本设计</vt:lpstr>
      <vt:lpstr>工具要求</vt:lpstr>
      <vt:lpstr>教科书与参考材料</vt:lpstr>
      <vt:lpstr>诚信要求</vt:lpstr>
      <vt:lpstr>背景调查小问卷</vt:lpstr>
      <vt:lpstr>考核和评价方式</vt:lpstr>
      <vt:lpstr>PowerPoint Presentation</vt:lpstr>
      <vt:lpstr>Course Schedule</vt:lpstr>
      <vt:lpstr>The Path of This Course</vt:lpstr>
      <vt:lpstr>Warm-Up（HW1） FDMJ-SLP (Straight-line Program)</vt:lpstr>
      <vt:lpstr>FDMJ-SLP Grammar</vt:lpstr>
      <vt:lpstr>FDMJ-SLP Program Examples</vt:lpstr>
      <vt:lpstr>FDMJ-SLP Grammar</vt:lpstr>
      <vt:lpstr>Abstract Syntax Tree (AST) Node Classes</vt:lpstr>
      <vt:lpstr>PowerPoint Presentation</vt:lpstr>
      <vt:lpstr>PowerPoint Presentation</vt:lpstr>
      <vt:lpstr>Visitor Design Pattern</vt:lpstr>
      <vt:lpstr>Code Example</vt:lpstr>
      <vt:lpstr>A Visitor Example on FDMJ-SLP AST</vt:lpstr>
      <vt:lpstr>MinusIntConvert Example</vt:lpstr>
      <vt:lpstr>Homework 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Sean Wang</cp:lastModifiedBy>
  <cp:revision>119</cp:revision>
  <dcterms:created xsi:type="dcterms:W3CDTF">1601-01-01T00:00:00Z</dcterms:created>
  <dcterms:modified xsi:type="dcterms:W3CDTF">2025-02-14T05:57:32Z</dcterms:modified>
</cp:coreProperties>
</file>